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578" r:id="rId3"/>
    <p:sldId id="579" r:id="rId4"/>
    <p:sldId id="580" r:id="rId5"/>
    <p:sldId id="661" r:id="rId6"/>
    <p:sldId id="662" r:id="rId7"/>
    <p:sldId id="581" r:id="rId8"/>
    <p:sldId id="582" r:id="rId9"/>
    <p:sldId id="587" r:id="rId10"/>
    <p:sldId id="588" r:id="rId11"/>
    <p:sldId id="589" r:id="rId12"/>
    <p:sldId id="590" r:id="rId13"/>
    <p:sldId id="591" r:id="rId14"/>
    <p:sldId id="592" r:id="rId15"/>
    <p:sldId id="593" r:id="rId16"/>
    <p:sldId id="594" r:id="rId17"/>
    <p:sldId id="595" r:id="rId18"/>
    <p:sldId id="596" r:id="rId20"/>
    <p:sldId id="598" r:id="rId21"/>
    <p:sldId id="600" r:id="rId22"/>
    <p:sldId id="601" r:id="rId23"/>
    <p:sldId id="602" r:id="rId24"/>
    <p:sldId id="663" r:id="rId25"/>
    <p:sldId id="780" r:id="rId26"/>
    <p:sldId id="603" r:id="rId27"/>
    <p:sldId id="604" r:id="rId28"/>
    <p:sldId id="605" r:id="rId29"/>
    <p:sldId id="606" r:id="rId30"/>
    <p:sldId id="607" r:id="rId31"/>
    <p:sldId id="608" r:id="rId32"/>
    <p:sldId id="609" r:id="rId33"/>
    <p:sldId id="610" r:id="rId34"/>
    <p:sldId id="611" r:id="rId35"/>
    <p:sldId id="612" r:id="rId36"/>
    <p:sldId id="613" r:id="rId37"/>
    <p:sldId id="781" r:id="rId38"/>
    <p:sldId id="664" r:id="rId39"/>
    <p:sldId id="667" r:id="rId40"/>
    <p:sldId id="668" r:id="rId41"/>
    <p:sldId id="669" r:id="rId42"/>
    <p:sldId id="675" r:id="rId43"/>
    <p:sldId id="676" r:id="rId44"/>
    <p:sldId id="677" r:id="rId45"/>
    <p:sldId id="678" r:id="rId46"/>
    <p:sldId id="679" r:id="rId47"/>
    <p:sldId id="680" r:id="rId48"/>
    <p:sldId id="681" r:id="rId49"/>
    <p:sldId id="682" r:id="rId50"/>
    <p:sldId id="683" r:id="rId51"/>
    <p:sldId id="872" r:id="rId52"/>
    <p:sldId id="614" r:id="rId53"/>
    <p:sldId id="684" r:id="rId54"/>
    <p:sldId id="685" r:id="rId55"/>
    <p:sldId id="686" r:id="rId56"/>
    <p:sldId id="939" r:id="rId57"/>
    <p:sldId id="782" r:id="rId58"/>
    <p:sldId id="615" r:id="rId59"/>
    <p:sldId id="616" r:id="rId60"/>
    <p:sldId id="617" r:id="rId61"/>
    <p:sldId id="618" r:id="rId62"/>
    <p:sldId id="619" r:id="rId63"/>
    <p:sldId id="778" r:id="rId64"/>
    <p:sldId id="779" r:id="rId65"/>
    <p:sldId id="620" r:id="rId66"/>
    <p:sldId id="621" r:id="rId67"/>
    <p:sldId id="622" r:id="rId68"/>
    <p:sldId id="687" r:id="rId69"/>
    <p:sldId id="688" r:id="rId70"/>
    <p:sldId id="689" r:id="rId71"/>
    <p:sldId id="623" r:id="rId72"/>
    <p:sldId id="624" r:id="rId73"/>
    <p:sldId id="625" r:id="rId74"/>
    <p:sldId id="690" r:id="rId75"/>
    <p:sldId id="626" r:id="rId76"/>
    <p:sldId id="627" r:id="rId77"/>
    <p:sldId id="628" r:id="rId78"/>
    <p:sldId id="692" r:id="rId79"/>
    <p:sldId id="693" r:id="rId80"/>
    <p:sldId id="694" r:id="rId81"/>
    <p:sldId id="629" r:id="rId82"/>
    <p:sldId id="630" r:id="rId83"/>
    <p:sldId id="695" r:id="rId84"/>
    <p:sldId id="631" r:id="rId85"/>
    <p:sldId id="632" r:id="rId86"/>
    <p:sldId id="633" r:id="rId87"/>
    <p:sldId id="634" r:id="rId88"/>
    <p:sldId id="635" r:id="rId89"/>
    <p:sldId id="783" r:id="rId90"/>
    <p:sldId id="696" r:id="rId91"/>
    <p:sldId id="637" r:id="rId92"/>
    <p:sldId id="706" r:id="rId93"/>
    <p:sldId id="707" r:id="rId94"/>
    <p:sldId id="708" r:id="rId95"/>
    <p:sldId id="638" r:id="rId96"/>
    <p:sldId id="639" r:id="rId97"/>
    <p:sldId id="640" r:id="rId98"/>
    <p:sldId id="641" r:id="rId99"/>
    <p:sldId id="642" r:id="rId100"/>
    <p:sldId id="784" r:id="rId101"/>
    <p:sldId id="643" r:id="rId102"/>
    <p:sldId id="644" r:id="rId103"/>
    <p:sldId id="645" r:id="rId104"/>
    <p:sldId id="646" r:id="rId105"/>
    <p:sldId id="647" r:id="rId106"/>
    <p:sldId id="648" r:id="rId107"/>
    <p:sldId id="709" r:id="rId108"/>
    <p:sldId id="710" r:id="rId109"/>
    <p:sldId id="649" r:id="rId110"/>
    <p:sldId id="650" r:id="rId111"/>
    <p:sldId id="651" r:id="rId112"/>
    <p:sldId id="654" r:id="rId113"/>
    <p:sldId id="655" r:id="rId114"/>
    <p:sldId id="656" r:id="rId115"/>
    <p:sldId id="657" r:id="rId116"/>
    <p:sldId id="658" r:id="rId117"/>
    <p:sldId id="777" r:id="rId118"/>
    <p:sldId id="660" r:id="rId119"/>
  </p:sldIdLst>
  <p:sldSz cx="9144000" cy="6858000" type="screen4x3"/>
  <p:notesSz cx="6858000" cy="9144000"/>
  <p:custDataLst>
    <p:tags r:id="rId123"/>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99FF33"/>
    <a:srgbClr val="FFFFFF"/>
    <a:srgbClr val="CFE5D6"/>
    <a:srgbClr val="C2F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4" autoAdjust="0"/>
    <p:restoredTop sz="59950" autoAdjust="0"/>
  </p:normalViewPr>
  <p:slideViewPr>
    <p:cSldViewPr>
      <p:cViewPr varScale="1">
        <p:scale>
          <a:sx n="51" d="100"/>
          <a:sy n="51" d="100"/>
        </p:scale>
        <p:origin x="2266" y="53"/>
      </p:cViewPr>
      <p:guideLst>
        <p:guide orient="horz" pos="2172"/>
        <p:guide pos="2894"/>
      </p:guideLst>
    </p:cSldViewPr>
  </p:slideViewPr>
  <p:outlineViewPr>
    <p:cViewPr>
      <p:scale>
        <a:sx n="33" d="100"/>
        <a:sy n="33" d="100"/>
      </p:scale>
      <p:origin x="0" y="-2524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3" Type="http://schemas.openxmlformats.org/officeDocument/2006/relationships/tags" Target="tags/tag6.xml"/><Relationship Id="rId122" Type="http://schemas.openxmlformats.org/officeDocument/2006/relationships/tableStyles" Target="tableStyles.xml"/><Relationship Id="rId121" Type="http://schemas.openxmlformats.org/officeDocument/2006/relationships/viewProps" Target="viewProps.xml"/><Relationship Id="rId120" Type="http://schemas.openxmlformats.org/officeDocument/2006/relationships/presProps" Target="presProps.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itchFamily="2"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itchFamily="2"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Arial" panose="020B0604020202020204" pitchFamily="34" charset="0"/>
                <a:ea typeface="宋体" pitchFamily="2" charset="-122"/>
              </a:defRPr>
            </a:lvl1pPr>
          </a:lstStyle>
          <a:p>
            <a:pPr>
              <a:defRPr/>
            </a:pPr>
            <a:fld id="{9474A3FB-ACD2-4C47-BFAF-16DDF4C081B2}"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优先队列(Priority Queues)：顾名思义，一个有着优先级的队列。它是一种ADT，和队列的思想差不多—— 排队，数据结构中的队列是不能插队的，不能颠倒排队的顺序，而在优先队列里，先出队列的元素不是先进队列的元素，而是优先级高的元素，默认的优先级是数字大的数优先级高。当然用户是可自定义类型的，这样就必须为元素定义一个优先级。因为出队元素不是最先进队的元素，则出队的方法有queue的front() 变为top()。</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stack:</a:t>
            </a:r>
            <a:endParaRPr lang="en-US" altLang="zh-CN"/>
          </a:p>
          <a:p>
            <a:r>
              <a:rPr lang="en-US" altLang="zh-CN"/>
              <a:t>(1)==用于比较两个栈是否相等，首先判断大小是否相等，然后再通过operator ==判断元素之间是否相等，将会在第一个不相等的地方停止  </a:t>
            </a:r>
            <a:endParaRPr lang="en-US" altLang="zh-CN"/>
          </a:p>
          <a:p>
            <a:r>
              <a:rPr lang="en-US" altLang="zh-CN"/>
              <a:t> (2)!= 和==是相反的。只要大小不同或者有一个元素不一样就是不相等的      </a:t>
            </a:r>
            <a:endParaRPr lang="en-US" altLang="zh-CN"/>
          </a:p>
          <a:p>
            <a:r>
              <a:rPr lang="en-US" altLang="zh-CN"/>
              <a:t> (3)从第一元素开始比较当发现大于或者等于时停止，如果一个栈是另一个栈的前缀，那么长的栈大。下同</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p:cNvSpPr>
          <p:nvPr>
            <p:ph type="sldImg" idx="2"/>
          </p:nvPr>
        </p:nvSpPr>
        <p:spPr/>
      </p:sp>
      <p:sp>
        <p:nvSpPr>
          <p:cNvPr id="34818" name="文本占位符 2"/>
          <p:cNvSpPr>
            <a:spLocks noGrp="1"/>
          </p:cNvSpPr>
          <p:nvPr>
            <p:ph type="body" idx="3"/>
          </p:nvPr>
        </p:nvSpPr>
        <p:spPr>
          <a:noFill/>
        </p:spPr>
        <p:txBody>
          <a:bodyPr/>
          <a:lstStyle/>
          <a:p>
            <a:pPr eaLnBrk="1" hangingPunct="1">
              <a:lnSpc>
                <a:spcPct val="80000"/>
              </a:lnSpc>
            </a:pPr>
            <a:r>
              <a:rPr lang="en-US" altLang="zh-CN" b="1">
                <a:solidFill>
                  <a:srgbClr val="0000CC"/>
                </a:solidFill>
                <a:latin typeface="Arial" panose="020B0604020202020204" pitchFamily="34" charset="0"/>
                <a:ea typeface="宋体" pitchFamily="2" charset="-122"/>
                <a:sym typeface="+mn-ea"/>
              </a:rPr>
              <a:t>template &lt;class T1,class T2&gt;</a:t>
            </a:r>
            <a:endParaRPr lang="en-US" altLang="zh-CN" b="1">
              <a:solidFill>
                <a:srgbClr val="0000CC"/>
              </a:solidFill>
              <a:latin typeface="Arial" panose="020B0604020202020204" pitchFamily="34" charset="0"/>
              <a:ea typeface="宋体" pitchFamily="2" charset="-122"/>
            </a:endParaRPr>
          </a:p>
          <a:p>
            <a:pPr eaLnBrk="1" hangingPunct="1">
              <a:lnSpc>
                <a:spcPct val="80000"/>
              </a:lnSpc>
            </a:pPr>
            <a:r>
              <a:rPr lang="en-US" altLang="zh-CN" b="1">
                <a:solidFill>
                  <a:srgbClr val="FF0000"/>
                </a:solidFill>
                <a:latin typeface="Arial" panose="020B0604020202020204" pitchFamily="34" charset="0"/>
                <a:ea typeface="宋体" pitchFamily="2" charset="-122"/>
                <a:sym typeface="+mn-ea"/>
              </a:rPr>
              <a:t>auto max(T1 a,T2 b) {		</a:t>
            </a:r>
            <a:endParaRPr lang="en-US" altLang="zh-CN" b="1">
              <a:solidFill>
                <a:srgbClr val="FF0000"/>
              </a:solidFill>
              <a:latin typeface="Arial" panose="020B0604020202020204" pitchFamily="34" charset="0"/>
              <a:ea typeface="宋体" pitchFamily="2" charset="-122"/>
              <a:sym typeface="+mn-ea"/>
            </a:endParaRPr>
          </a:p>
          <a:p>
            <a:pPr eaLnBrk="1" hangingPunct="1">
              <a:lnSpc>
                <a:spcPct val="80000"/>
              </a:lnSpc>
            </a:pPr>
            <a:r>
              <a:rPr lang="en-US" altLang="zh-CN" b="1">
                <a:solidFill>
                  <a:srgbClr val="FF0000"/>
                </a:solidFill>
                <a:latin typeface="Arial" panose="020B0604020202020204" pitchFamily="34" charset="0"/>
                <a:ea typeface="宋体" pitchFamily="2" charset="-122"/>
                <a:sym typeface="+mn-ea"/>
              </a:rPr>
              <a:t>   return (a&gt;b)?a:b;</a:t>
            </a:r>
            <a:endParaRPr lang="en-US" altLang="zh-CN" b="1">
              <a:solidFill>
                <a:srgbClr val="FF0000"/>
              </a:solidFill>
              <a:latin typeface="Arial" panose="020B0604020202020204" pitchFamily="34" charset="0"/>
              <a:ea typeface="宋体" pitchFamily="2" charset="-122"/>
            </a:endParaRPr>
          </a:p>
          <a:p>
            <a:pPr eaLnBrk="1" hangingPunct="1">
              <a:lnSpc>
                <a:spcPct val="80000"/>
              </a:lnSpc>
            </a:pPr>
            <a:r>
              <a:rPr lang="en-US" altLang="zh-CN" b="1">
                <a:solidFill>
                  <a:srgbClr val="FF0000"/>
                </a:solidFill>
                <a:latin typeface="Arial" panose="020B0604020202020204" pitchFamily="34" charset="0"/>
                <a:ea typeface="宋体" pitchFamily="2" charset="-122"/>
                <a:sym typeface="+mn-ea"/>
              </a:rPr>
              <a:t>}</a:t>
            </a:r>
            <a:endParaRPr lang="en-US" altLang="zh-CN" b="1">
              <a:solidFill>
                <a:srgbClr val="FF0000"/>
              </a:solidFill>
              <a:latin typeface="Arial" panose="020B0604020202020204" pitchFamily="34" charset="0"/>
              <a:ea typeface="宋体" pitchFamily="2" charset="-122"/>
            </a:endParaRPr>
          </a:p>
          <a:p>
            <a:endParaRPr lang="zh-CN" altLang="en-US">
              <a:latin typeface="Arial" panose="020B0604020202020204" pitchFamily="34" charset="0"/>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9195A3"/>
                </a:solidFill>
                <a:effectLst/>
                <a:latin typeface="Arial" panose="020B0604020202020204" pitchFamily="34" charset="0"/>
              </a:rPr>
              <a:t> </a:t>
            </a:r>
            <a:r>
              <a:rPr lang="en-US" altLang="zh-CN" b="0" i="0" dirty="0">
                <a:solidFill>
                  <a:srgbClr val="222222"/>
                </a:solidFill>
                <a:effectLst/>
                <a:latin typeface="Arial" panose="020B0604020202020204" pitchFamily="34" charset="0"/>
              </a:rPr>
              <a:t>map</a:t>
            </a:r>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set</a:t>
            </a:r>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multiset</a:t>
            </a:r>
            <a:r>
              <a:rPr lang="zh-CN" altLang="en-US" b="0" i="0" dirty="0">
                <a:solidFill>
                  <a:srgbClr val="222222"/>
                </a:solidFill>
                <a:effectLst/>
                <a:latin typeface="Arial" panose="020B0604020202020204" pitchFamily="34" charset="0"/>
              </a:rPr>
              <a:t>、</a:t>
            </a:r>
            <a:r>
              <a:rPr lang="en-US" altLang="zh-CN" b="0" i="0" dirty="0">
                <a:solidFill>
                  <a:srgbClr val="F73131"/>
                </a:solidFill>
                <a:effectLst/>
                <a:latin typeface="Arial" panose="020B0604020202020204" pitchFamily="34" charset="0"/>
              </a:rPr>
              <a:t>multimap</a:t>
            </a:r>
            <a:r>
              <a:rPr lang="zh-CN" altLang="en-US" b="0" i="0" dirty="0">
                <a:solidFill>
                  <a:srgbClr val="222222"/>
                </a:solidFill>
                <a:effectLst/>
                <a:latin typeface="Arial" panose="020B0604020202020204" pitchFamily="34" charset="0"/>
              </a:rPr>
              <a:t>这四种关联容器是</a:t>
            </a:r>
            <a:r>
              <a:rPr lang="zh-CN" altLang="en-US" b="0" i="0" dirty="0">
                <a:solidFill>
                  <a:srgbClr val="F73131"/>
                </a:solidFill>
                <a:effectLst/>
                <a:latin typeface="Arial" panose="020B0604020202020204" pitchFamily="34" charset="0"/>
              </a:rPr>
              <a:t>有序</a:t>
            </a:r>
            <a:r>
              <a:rPr lang="zh-CN" altLang="en-US" b="0" i="0" dirty="0">
                <a:solidFill>
                  <a:srgbClr val="222222"/>
                </a:solidFill>
                <a:effectLst/>
                <a:latin typeface="Arial" panose="020B0604020202020204" pitchFamily="34" charset="0"/>
              </a:rPr>
              <a:t>的</a:t>
            </a:r>
            <a:endParaRPr lang="zh-CN" altLang="en-US" dirty="0"/>
          </a:p>
        </p:txBody>
      </p:sp>
      <p:sp>
        <p:nvSpPr>
          <p:cNvPr id="4" name="灯片编号占位符 3"/>
          <p:cNvSpPr>
            <a:spLocks noGrp="1"/>
          </p:cNvSpPr>
          <p:nvPr>
            <p:ph type="sldNum" sz="quarter" idx="5"/>
          </p:nvPr>
        </p:nvSpPr>
        <p:spPr/>
        <p:txBody>
          <a:bodyPr/>
          <a:lstStyle/>
          <a:p>
            <a:pPr>
              <a:defRPr/>
            </a:pPr>
            <a:fld id="{9474A3FB-ACD2-4C47-BFAF-16DDF4C081B2}"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idx="2"/>
          </p:nvPr>
        </p:nvSpPr>
        <p:spPr/>
      </p:sp>
      <p:sp>
        <p:nvSpPr>
          <p:cNvPr id="36866" name="文本占位符 2"/>
          <p:cNvSpPr>
            <a:spLocks noGrp="1"/>
          </p:cNvSpPr>
          <p:nvPr>
            <p:ph type="body" idx="3"/>
          </p:nvPr>
        </p:nvSpPr>
        <p:spPr>
          <a:noFill/>
        </p:spPr>
        <p:txBody>
          <a:bodyPr/>
          <a:lstStyle/>
          <a:p>
            <a:endParaRPr lang="zh-CN" altLang="en-US">
              <a:latin typeface="Arial" panose="020B0604020202020204" pitchFamily="34" charset="0"/>
              <a:ea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idx="2"/>
          </p:nvPr>
        </p:nvSpPr>
        <p:spPr/>
      </p:sp>
      <p:sp>
        <p:nvSpPr>
          <p:cNvPr id="40962" name="文本占位符 2"/>
          <p:cNvSpPr>
            <a:spLocks noGrp="1"/>
          </p:cNvSpPr>
          <p:nvPr>
            <p:ph type="body" idx="3"/>
          </p:nvPr>
        </p:nvSpPr>
        <p:spPr>
          <a:noFill/>
        </p:spPr>
        <p:txBody>
          <a:bodyPr/>
          <a:lstStyle/>
          <a:p>
            <a:endParaRPr lang="zh-CN" altLang="en-US">
              <a:latin typeface="Arial" panose="020B0604020202020204"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idx="2"/>
          </p:nvPr>
        </p:nvSpPr>
        <p:spPr/>
      </p:sp>
      <p:sp>
        <p:nvSpPr>
          <p:cNvPr id="44034" name="文本占位符 2"/>
          <p:cNvSpPr>
            <a:spLocks noGrp="1"/>
          </p:cNvSpPr>
          <p:nvPr>
            <p:ph type="body" idx="3"/>
          </p:nvPr>
        </p:nvSpPr>
        <p:spPr>
          <a:noFill/>
        </p:spPr>
        <p:txBody>
          <a:bodyPr/>
          <a:lstStyle/>
          <a:p>
            <a:endParaRPr lang="zh-CN" altLang="en-US">
              <a:latin typeface="Arial" panose="020B0604020202020204" pitchFamily="34"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idx="2"/>
          </p:nvPr>
        </p:nvSpPr>
        <p:spPr/>
      </p:sp>
      <p:sp>
        <p:nvSpPr>
          <p:cNvPr id="46082" name="文本占位符 2"/>
          <p:cNvSpPr>
            <a:spLocks noGrp="1"/>
          </p:cNvSpPr>
          <p:nvPr>
            <p:ph type="body" idx="3"/>
          </p:nvPr>
        </p:nvSpPr>
        <p:spPr>
          <a:noFill/>
        </p:spPr>
        <p:txBody>
          <a:bodyPr/>
          <a:lstStyle/>
          <a:p>
            <a:endParaRPr lang="zh-CN" altLang="en-US">
              <a:latin typeface="Arial" panose="020B0604020202020204" pitchFamily="34" charset="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p:cNvSpPr>
            <a:spLocks noGrp="1" noRot="1" noChangeAspect="1"/>
          </p:cNvSpPr>
          <p:nvPr>
            <p:ph type="sldImg" idx="2"/>
          </p:nvPr>
        </p:nvSpPr>
        <p:spPr/>
      </p:sp>
      <p:sp>
        <p:nvSpPr>
          <p:cNvPr id="49154" name="文本占位符 2"/>
          <p:cNvSpPr>
            <a:spLocks noGrp="1"/>
          </p:cNvSpPr>
          <p:nvPr>
            <p:ph type="body" idx="3"/>
          </p:nvPr>
        </p:nvSpPr>
        <p:spPr>
          <a:noFill/>
        </p:spPr>
        <p:txBody>
          <a:bodyPr/>
          <a:lstStyle/>
          <a:p>
            <a:endParaRPr lang="zh-CN" altLang="en-US">
              <a:latin typeface="Arial" panose="020B0604020202020204" pitchFamily="34" charset="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idx="2"/>
          </p:nvPr>
        </p:nvSpPr>
        <p:spPr/>
      </p:sp>
      <p:sp>
        <p:nvSpPr>
          <p:cNvPr id="51202" name="文本占位符 2"/>
          <p:cNvSpPr>
            <a:spLocks noGrp="1"/>
          </p:cNvSpPr>
          <p:nvPr>
            <p:ph type="body" idx="3"/>
          </p:nvPr>
        </p:nvSpPr>
        <p:spPr>
          <a:noFill/>
        </p:spPr>
        <p:txBody>
          <a:bodyPr/>
          <a:lstStyle/>
          <a:p>
            <a:endParaRPr lang="zh-CN" altLang="en-US">
              <a:latin typeface="Arial" panose="020B0604020202020204" pitchFamily="34" charset="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idx="2"/>
          </p:nvPr>
        </p:nvSpPr>
        <p:spPr/>
      </p:sp>
      <p:sp>
        <p:nvSpPr>
          <p:cNvPr id="57346" name="文本占位符 2"/>
          <p:cNvSpPr>
            <a:spLocks noGrp="1"/>
          </p:cNvSpPr>
          <p:nvPr>
            <p:ph type="body" idx="3"/>
          </p:nvPr>
        </p:nvSpPr>
        <p:spPr>
          <a:noFill/>
        </p:spPr>
        <p:txBody>
          <a:bodyPr/>
          <a:lstStyle/>
          <a:p>
            <a:endParaRPr lang="zh-CN" altLang="en-US">
              <a:latin typeface="Arial" panose="020B0604020202020204"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83D2D6A-E386-4AA5-8DDC-92AE63E997EF}"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4BFA1D5-270A-4BD7-8D0A-4B22DF46005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A032779-5A54-4638-A49D-F37A4B298419}"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7"/>
          <p:cNvCxnSpPr/>
          <p:nvPr userDrawn="1"/>
        </p:nvCxnSpPr>
        <p:spPr>
          <a:xfrm>
            <a:off x="0" y="938213"/>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
        <p:nvSpPr>
          <p:cNvPr id="2" name="标题 1"/>
          <p:cNvSpPr>
            <a:spLocks noGrp="1"/>
          </p:cNvSpPr>
          <p:nvPr>
            <p:ph type="title"/>
          </p:nvPr>
        </p:nvSpPr>
        <p:spPr>
          <a:xfrm>
            <a:off x="457200" y="73672"/>
            <a:ext cx="8229600" cy="811195"/>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251520" y="1076590"/>
            <a:ext cx="8623212" cy="5168635"/>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7C415FF-F249-4319-9156-B69D9A0897B0}"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B68BB70-C7FD-4F85-BEDD-B55C665332A8}"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8F660D9-196A-4E0A-86D8-42E7EEDE660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2918BFF1-F0BC-4B0E-9764-32D1542A08DC}"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cxnSp>
        <p:nvCxnSpPr>
          <p:cNvPr id="3" name="直接连接符 5"/>
          <p:cNvCxnSpPr/>
          <p:nvPr userDrawn="1"/>
        </p:nvCxnSpPr>
        <p:spPr>
          <a:xfrm>
            <a:off x="0" y="938213"/>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
        <p:nvSpPr>
          <p:cNvPr id="2" name="标题 1"/>
          <p:cNvSpPr>
            <a:spLocks noGrp="1"/>
          </p:cNvSpPr>
          <p:nvPr>
            <p:ph type="title"/>
          </p:nvPr>
        </p:nvSpPr>
        <p:spPr>
          <a:xfrm>
            <a:off x="457200" y="116632"/>
            <a:ext cx="8229600" cy="706090"/>
          </a:xfrm>
        </p:spPr>
        <p:txBody>
          <a:bodyPr/>
          <a:lstStyle/>
          <a:p>
            <a:r>
              <a:rPr lang="zh-CN" altLang="en-US"/>
              <a:t>单击此处编辑母版标题样式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748E907-6BE3-415E-8346-B8E4B652BA36}"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5"/>
          <p:cNvCxnSpPr/>
          <p:nvPr userDrawn="1"/>
        </p:nvCxnSpPr>
        <p:spPr>
          <a:xfrm>
            <a:off x="251520" y="712788"/>
            <a:ext cx="8640960" cy="0"/>
          </a:xfrm>
          <a:prstGeom prst="line">
            <a:avLst/>
          </a:prstGeom>
        </p:spPr>
        <p:style>
          <a:lnRef idx="3">
            <a:schemeClr val="accent3"/>
          </a:lnRef>
          <a:fillRef idx="0">
            <a:schemeClr val="accent3"/>
          </a:fillRef>
          <a:effectRef idx="2">
            <a:schemeClr val="accent3"/>
          </a:effectRef>
          <a:fontRef idx="minor">
            <a:schemeClr val="tx1"/>
          </a:fontRef>
        </p:style>
      </p:cxn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3A92D4D3-090E-4DF8-ABFA-B8F87C3B59C6}"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9408A28-0E1A-495D-B238-E162C705C0C2}"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148871C-471A-4F86-B28D-BD5CF4342E60}"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a:latin typeface="Arial" panose="020B0604020202020204" pitchFamily="34"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eaLnBrk="1" hangingPunct="1">
              <a:defRPr sz="1400">
                <a:latin typeface="Arial" panose="020B0604020202020204" pitchFamily="34" charset="0"/>
                <a:ea typeface="宋体" pitchFamily="2" charset="-122"/>
              </a:defRPr>
            </a:lvl1pPr>
          </a:lstStyle>
          <a:p>
            <a:pPr>
              <a:defRPr/>
            </a:pPr>
            <a:fld id="{81B0AADD-9715-4E96-801B-4A85002E4C7F}"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5.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Grp="1" noChangeArrowheads="1"/>
          </p:cNvSpPr>
          <p:nvPr>
            <p:ph type="title"/>
          </p:nvPr>
        </p:nvSpPr>
        <p:spPr>
          <a:xfrm>
            <a:off x="457200" y="73025"/>
            <a:ext cx="8229600" cy="811213"/>
          </a:xfrm>
        </p:spPr>
        <p:txBody>
          <a:bodyPr/>
          <a:lstStyle/>
          <a:p>
            <a:pPr eaLnBrk="1" hangingPunct="1"/>
            <a:r>
              <a:rPr lang="zh-CN" altLang="en-US" b="1"/>
              <a:t>第</a:t>
            </a:r>
            <a:r>
              <a:rPr lang="en-US" altLang="zh-CN" b="1"/>
              <a:t>7</a:t>
            </a:r>
            <a:r>
              <a:rPr lang="zh-CN" altLang="en-US" b="1"/>
              <a:t>章 </a:t>
            </a:r>
            <a:r>
              <a:rPr lang="zh-CN" altLang="en-US" b="1">
                <a:solidFill>
                  <a:srgbClr val="FF0000"/>
                </a:solidFill>
              </a:rPr>
              <a:t>模板与</a:t>
            </a:r>
            <a:r>
              <a:rPr lang="en-US" altLang="zh-CN" b="1">
                <a:solidFill>
                  <a:srgbClr val="FF0000"/>
                </a:solidFill>
              </a:rPr>
              <a:t>STL</a:t>
            </a:r>
            <a:endParaRPr lang="en-US" altLang="zh-CN" b="1">
              <a:solidFill>
                <a:srgbClr val="FF0000"/>
              </a:solidFill>
            </a:endParaRPr>
          </a:p>
        </p:txBody>
      </p:sp>
      <p:sp>
        <p:nvSpPr>
          <p:cNvPr id="9221" name="Rectangle 5"/>
          <p:cNvSpPr>
            <a:spLocks noGrp="1" noChangeArrowheads="1"/>
          </p:cNvSpPr>
          <p:nvPr>
            <p:ph type="body" idx="1"/>
          </p:nvPr>
        </p:nvSpPr>
        <p:spPr>
          <a:xfrm>
            <a:off x="685800" y="1268413"/>
            <a:ext cx="7772400" cy="4251325"/>
          </a:xfrm>
        </p:spPr>
        <p:txBody>
          <a:bodyPr/>
          <a:lstStyle/>
          <a:p>
            <a:pPr eaLnBrk="1" hangingPunct="1"/>
            <a:r>
              <a:rPr lang="zh-CN" altLang="en-US" sz="2800" b="1" dirty="0"/>
              <a:t>模板（</a:t>
            </a:r>
            <a:r>
              <a:rPr lang="en-US" altLang="zh-CN" sz="2800" b="1" dirty="0"/>
              <a:t>template</a:t>
            </a:r>
            <a:r>
              <a:rPr lang="zh-CN" altLang="en-US" sz="2800" b="1" dirty="0"/>
              <a:t>）是</a:t>
            </a:r>
            <a:r>
              <a:rPr lang="en-US" altLang="zh-CN" sz="2800" b="1" dirty="0"/>
              <a:t>C++</a:t>
            </a:r>
            <a:r>
              <a:rPr lang="zh-CN" altLang="en-US" sz="2800" b="1" dirty="0"/>
              <a:t>实现代码重用机制的重要工具，是泛型技术（即与数据类型无关的通用程序设计技术）的基础。</a:t>
            </a:r>
            <a:endParaRPr lang="zh-CN" altLang="en-US" sz="2800" b="1" dirty="0"/>
          </a:p>
          <a:p>
            <a:pPr eaLnBrk="1" hangingPunct="1"/>
            <a:r>
              <a:rPr lang="zh-CN" altLang="en-US" sz="2800" b="1" dirty="0"/>
              <a:t>模板是</a:t>
            </a:r>
            <a:r>
              <a:rPr lang="en-US" altLang="zh-CN" sz="2800" b="1" dirty="0"/>
              <a:t>C++</a:t>
            </a:r>
            <a:r>
              <a:rPr lang="zh-CN" altLang="en-US" sz="2800" b="1" dirty="0"/>
              <a:t>中相对较新的</a:t>
            </a:r>
            <a:r>
              <a:rPr lang="en-US" altLang="zh-CN" sz="2800" b="1" dirty="0"/>
              <a:t> </a:t>
            </a:r>
            <a:r>
              <a:rPr lang="zh-CN" altLang="en-US" sz="2800" b="1" dirty="0"/>
              <a:t>语言机制，它实现了</a:t>
            </a:r>
            <a:r>
              <a:rPr lang="zh-CN" altLang="en-US" sz="2800" b="1" dirty="0">
                <a:solidFill>
                  <a:srgbClr val="0000CC"/>
                </a:solidFill>
              </a:rPr>
              <a:t>与具体数据类型无关的通用算法</a:t>
            </a:r>
            <a:r>
              <a:rPr lang="zh-CN" altLang="en-US" sz="2800" b="1" dirty="0"/>
              <a:t>程序设计，能够提高软件开发的效率，是程序代码复用的强有力工具。 </a:t>
            </a:r>
            <a:endParaRPr lang="zh-CN" altLang="en-US" sz="2800" b="1" dirty="0"/>
          </a:p>
          <a:p>
            <a:pPr eaLnBrk="1" hangingPunct="1"/>
            <a:r>
              <a:rPr lang="zh-CN" altLang="en-US" sz="2800" b="1" dirty="0">
                <a:solidFill>
                  <a:srgbClr val="FF0000"/>
                </a:solidFill>
              </a:rPr>
              <a:t>本章主要介绍</a:t>
            </a:r>
            <a:r>
              <a:rPr lang="zh-CN" altLang="en-US" sz="2800" b="1" dirty="0">
                <a:solidFill>
                  <a:srgbClr val="0000CC"/>
                </a:solidFill>
              </a:rPr>
              <a:t>函数模板</a:t>
            </a:r>
            <a:r>
              <a:rPr lang="zh-CN" altLang="en-US" sz="2800" b="1" dirty="0">
                <a:solidFill>
                  <a:srgbClr val="FF0000"/>
                </a:solidFill>
              </a:rPr>
              <a:t>和</a:t>
            </a:r>
            <a:r>
              <a:rPr lang="zh-CN" altLang="en-US" sz="2800" b="1" dirty="0">
                <a:solidFill>
                  <a:srgbClr val="0000CC"/>
                </a:solidFill>
              </a:rPr>
              <a:t>类模板</a:t>
            </a:r>
            <a:r>
              <a:rPr lang="zh-CN" altLang="en-US" sz="2800" b="1" dirty="0">
                <a:solidFill>
                  <a:srgbClr val="FF0000"/>
                </a:solidFill>
              </a:rPr>
              <a:t>，以及</a:t>
            </a:r>
            <a:r>
              <a:rPr lang="en-US" altLang="zh-CN" sz="2800" b="1" dirty="0">
                <a:solidFill>
                  <a:srgbClr val="0000CC"/>
                </a:solidFill>
              </a:rPr>
              <a:t>STL</a:t>
            </a:r>
            <a:r>
              <a:rPr lang="zh-CN" altLang="en-US" sz="2800" b="1" dirty="0">
                <a:solidFill>
                  <a:srgbClr val="FF0000"/>
                </a:solidFill>
              </a:rPr>
              <a:t>库中的几个常用</a:t>
            </a:r>
            <a:r>
              <a:rPr lang="zh-CN" altLang="en-US" sz="2800" b="1" dirty="0">
                <a:solidFill>
                  <a:srgbClr val="0000CC"/>
                </a:solidFill>
              </a:rPr>
              <a:t>模板数据类型</a:t>
            </a:r>
            <a:r>
              <a:rPr lang="zh-CN" altLang="en-US" sz="2800" b="1" dirty="0">
                <a:solidFill>
                  <a:srgbClr val="FF0000"/>
                </a:solidFill>
              </a:rPr>
              <a:t>及其应用。 </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anim calcmode="lin" valueType="num">
                                      <p:cBhvr additive="base">
                                        <p:cTn id="7" dur="500" fill="hold"/>
                                        <p:tgtEl>
                                          <p:spTgt spid="92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1">
                                            <p:txEl>
                                              <p:pRg st="2" end="2"/>
                                            </p:txEl>
                                          </p:spTgt>
                                        </p:tgtEl>
                                        <p:attrNameLst>
                                          <p:attrName>style.visibility</p:attrName>
                                        </p:attrNameLst>
                                      </p:cBhvr>
                                      <p:to>
                                        <p:strVal val="visible"/>
                                      </p:to>
                                    </p:set>
                                    <p:anim calcmode="lin" valueType="num">
                                      <p:cBhvr additive="base">
                                        <p:cTn id="13" dur="500" fill="hold"/>
                                        <p:tgtEl>
                                          <p:spTgt spid="922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655638" y="188913"/>
            <a:ext cx="7772400" cy="647700"/>
          </a:xfrm>
        </p:spPr>
        <p:txBody>
          <a:bodyPr/>
          <a:lstStyle/>
          <a:p>
            <a:pPr eaLnBrk="1" hangingPunct="1"/>
            <a:r>
              <a:rPr lang="en-US" altLang="zh-CN" dirty="0"/>
              <a:t>7.2.1</a:t>
            </a:r>
            <a:r>
              <a:rPr lang="zh-CN" altLang="en-US" dirty="0"/>
              <a:t> </a:t>
            </a:r>
            <a:r>
              <a:rPr lang="en-US" altLang="zh-CN" dirty="0"/>
              <a:t>  </a:t>
            </a:r>
            <a:r>
              <a:rPr lang="zh-CN" altLang="en-US" b="1" dirty="0"/>
              <a:t>函数</a:t>
            </a:r>
            <a:r>
              <a:rPr lang="zh-CN" altLang="en-US" b="1" dirty="0">
                <a:solidFill>
                  <a:srgbClr val="FF0000"/>
                </a:solidFill>
              </a:rPr>
              <a:t>模板的定义</a:t>
            </a:r>
            <a:endParaRPr lang="zh-CN" altLang="en-US" b="1" dirty="0">
              <a:solidFill>
                <a:srgbClr val="FF0000"/>
              </a:solidFill>
            </a:endParaRPr>
          </a:p>
        </p:txBody>
      </p:sp>
      <p:sp>
        <p:nvSpPr>
          <p:cNvPr id="15363" name="Rectangle 3"/>
          <p:cNvSpPr>
            <a:spLocks noGrp="1" noChangeArrowheads="1"/>
          </p:cNvSpPr>
          <p:nvPr>
            <p:ph type="body" idx="1"/>
          </p:nvPr>
        </p:nvSpPr>
        <p:spPr>
          <a:xfrm>
            <a:off x="215900" y="1052513"/>
            <a:ext cx="8737600" cy="5287962"/>
          </a:xfrm>
        </p:spPr>
        <p:txBody>
          <a:bodyPr/>
          <a:lstStyle/>
          <a:p>
            <a:pPr eaLnBrk="1" hangingPunct="1">
              <a:buFontTx/>
              <a:buNone/>
            </a:pPr>
            <a:r>
              <a:rPr lang="en-US" altLang="zh-CN" sz="2800" b="1" dirty="0">
                <a:solidFill>
                  <a:srgbClr val="0000CC"/>
                </a:solidFill>
              </a:rPr>
              <a:t>2</a:t>
            </a:r>
            <a:r>
              <a:rPr lang="zh-CN" altLang="en-US" sz="2800" b="1" dirty="0">
                <a:solidFill>
                  <a:srgbClr val="0000CC"/>
                </a:solidFill>
              </a:rPr>
              <a:t>、使用函数模板的注意事项</a:t>
            </a:r>
            <a:endParaRPr lang="zh-CN" altLang="en-US" sz="2800" b="1" dirty="0">
              <a:solidFill>
                <a:srgbClr val="0000CC"/>
              </a:solidFill>
            </a:endParaRPr>
          </a:p>
          <a:p>
            <a:pPr lvl="1" eaLnBrk="1" hangingPunct="1">
              <a:buFontTx/>
              <a:buNone/>
            </a:pPr>
            <a:r>
              <a:rPr lang="zh-CN" altLang="en-US" sz="2400" b="1" dirty="0"/>
              <a:t>① 在定义模板时，不允许</a:t>
            </a:r>
            <a:r>
              <a:rPr lang="en-US" altLang="zh-CN" sz="2400" b="1" dirty="0"/>
              <a:t>template</a:t>
            </a:r>
            <a:r>
              <a:rPr lang="zh-CN" altLang="en-US" sz="2400" b="1" dirty="0"/>
              <a:t>语句与函数模板定义之间有任何其他语句。</a:t>
            </a:r>
            <a:endParaRPr lang="zh-CN" altLang="en-US" sz="2400" b="1" dirty="0"/>
          </a:p>
          <a:p>
            <a:pPr lvl="2" eaLnBrk="1" hangingPunct="1">
              <a:buFontTx/>
              <a:buNone/>
            </a:pPr>
            <a:r>
              <a:rPr lang="en-US" altLang="zh-CN" sz="2000" b="1" dirty="0"/>
              <a:t>template &lt;</a:t>
            </a:r>
            <a:r>
              <a:rPr lang="en-US" altLang="zh-CN" sz="2000" b="1" dirty="0">
                <a:solidFill>
                  <a:srgbClr val="0000CC"/>
                </a:solidFill>
              </a:rPr>
              <a:t> </a:t>
            </a:r>
            <a:r>
              <a:rPr lang="en-US" altLang="zh-CN" sz="2000" b="1" dirty="0" err="1">
                <a:solidFill>
                  <a:srgbClr val="0000CC"/>
                </a:solidFill>
              </a:rPr>
              <a:t>typename</a:t>
            </a:r>
            <a:r>
              <a:rPr lang="en-US" altLang="zh-CN" sz="2000" b="1" dirty="0"/>
              <a:t> T&gt;</a:t>
            </a:r>
            <a:endParaRPr lang="en-US" altLang="zh-CN" sz="2000" b="1" dirty="0"/>
          </a:p>
          <a:p>
            <a:pPr lvl="2" eaLnBrk="1" hangingPunct="1">
              <a:buFontTx/>
              <a:buNone/>
            </a:pPr>
            <a:r>
              <a:rPr lang="en-US" altLang="zh-CN" sz="2000" b="1" dirty="0" err="1">
                <a:solidFill>
                  <a:srgbClr val="FF0000"/>
                </a:solidFill>
              </a:rPr>
              <a:t>int</a:t>
            </a:r>
            <a:r>
              <a:rPr lang="en-US" altLang="zh-CN" sz="2000" b="1" dirty="0">
                <a:solidFill>
                  <a:srgbClr val="FF0000"/>
                </a:solidFill>
              </a:rPr>
              <a:t> x;</a:t>
            </a:r>
            <a:r>
              <a:rPr lang="en-US" altLang="zh-CN" sz="2000" b="1" dirty="0"/>
              <a:t>                 </a:t>
            </a:r>
            <a:r>
              <a:rPr lang="en-US" altLang="zh-CN" sz="1400" b="1" dirty="0"/>
              <a:t>//</a:t>
            </a:r>
            <a:r>
              <a:rPr lang="zh-CN" altLang="en-US" sz="1400" b="1" dirty="0"/>
              <a:t>错误，不允许在此位置有任何语句</a:t>
            </a:r>
            <a:endParaRPr lang="zh-CN" altLang="en-US" sz="1400" b="1" dirty="0"/>
          </a:p>
          <a:p>
            <a:pPr lvl="2" eaLnBrk="1" hangingPunct="1">
              <a:buFontTx/>
              <a:buNone/>
            </a:pPr>
            <a:r>
              <a:rPr lang="en-US" altLang="zh-CN" sz="2000" b="1" dirty="0"/>
              <a:t>T min(T </a:t>
            </a:r>
            <a:r>
              <a:rPr lang="en-US" altLang="zh-CN" sz="2000" b="1" dirty="0" err="1"/>
              <a:t>a,T</a:t>
            </a:r>
            <a:r>
              <a:rPr lang="en-US" altLang="zh-CN" sz="2000" b="1" dirty="0"/>
              <a:t> b){…}</a:t>
            </a:r>
            <a:endParaRPr lang="en-US" altLang="zh-CN" sz="2000" b="1" dirty="0"/>
          </a:p>
          <a:p>
            <a:pPr lvl="1" eaLnBrk="1" hangingPunct="1">
              <a:buFontTx/>
              <a:buNone/>
            </a:pPr>
            <a:r>
              <a:rPr lang="zh-CN" altLang="en-US" sz="2400" b="1" dirty="0"/>
              <a:t>② 函数模板可以有多个</a:t>
            </a:r>
            <a:r>
              <a:rPr lang="zh-CN" altLang="en-US" sz="2400" b="1" dirty="0">
                <a:solidFill>
                  <a:srgbClr val="FF0000"/>
                </a:solidFill>
              </a:rPr>
              <a:t>类型参数</a:t>
            </a:r>
            <a:r>
              <a:rPr lang="zh-CN" altLang="en-US" sz="2400" b="1" dirty="0"/>
              <a:t>，但每个类型参数都必须用关键字</a:t>
            </a:r>
            <a:r>
              <a:rPr lang="en-US" altLang="zh-CN" sz="2400" b="1" dirty="0"/>
              <a:t>class</a:t>
            </a:r>
            <a:r>
              <a:rPr lang="zh-CN" altLang="en-US" sz="2400" b="1" dirty="0"/>
              <a:t>或</a:t>
            </a:r>
            <a:r>
              <a:rPr lang="en-US" altLang="zh-CN" sz="2400" b="1" dirty="0" err="1"/>
              <a:t>typename</a:t>
            </a:r>
            <a:r>
              <a:rPr lang="zh-CN" altLang="en-US" sz="2400" b="1" dirty="0"/>
              <a:t>限定。此外，模板参数中还可以出现确定类型参数，称为</a:t>
            </a:r>
            <a:r>
              <a:rPr lang="zh-CN" altLang="en-US" sz="2400" b="1" dirty="0">
                <a:solidFill>
                  <a:srgbClr val="FF0000"/>
                </a:solidFill>
              </a:rPr>
              <a:t>非类型参数</a:t>
            </a:r>
            <a:r>
              <a:rPr lang="zh-CN" altLang="en-US" sz="2400" b="1" dirty="0"/>
              <a:t>。</a:t>
            </a:r>
            <a:r>
              <a:rPr lang="zh-CN" altLang="en-US" sz="2400" b="1" dirty="0">
                <a:solidFill>
                  <a:schemeClr val="accent2"/>
                </a:solidFill>
              </a:rPr>
              <a:t>例：</a:t>
            </a:r>
            <a:endParaRPr lang="zh-CN" altLang="en-US" sz="2400" b="1" dirty="0">
              <a:solidFill>
                <a:schemeClr val="accent2"/>
              </a:solidFill>
            </a:endParaRPr>
          </a:p>
          <a:p>
            <a:pPr lvl="2" eaLnBrk="1" hangingPunct="1">
              <a:buFontTx/>
              <a:buNone/>
            </a:pPr>
            <a:r>
              <a:rPr lang="en-US" altLang="zh-CN" sz="2000" b="1" dirty="0"/>
              <a:t>template &lt;</a:t>
            </a:r>
            <a:r>
              <a:rPr lang="en-US" altLang="zh-CN" sz="2000" b="1" dirty="0">
                <a:solidFill>
                  <a:srgbClr val="0000CC"/>
                </a:solidFill>
              </a:rPr>
              <a:t> </a:t>
            </a:r>
            <a:r>
              <a:rPr lang="en-US" altLang="zh-CN" sz="2000" b="1" dirty="0" err="1">
                <a:solidFill>
                  <a:srgbClr val="0000CC"/>
                </a:solidFill>
              </a:rPr>
              <a:t>typename</a:t>
            </a:r>
            <a:r>
              <a:rPr lang="en-US" altLang="zh-CN" sz="2000" b="1" dirty="0"/>
              <a:t> T1,</a:t>
            </a:r>
            <a:r>
              <a:rPr lang="en-US" altLang="zh-CN" sz="2000" b="1" dirty="0">
                <a:solidFill>
                  <a:srgbClr val="0000CC"/>
                </a:solidFill>
              </a:rPr>
              <a:t> </a:t>
            </a:r>
            <a:r>
              <a:rPr lang="en-US" altLang="zh-CN" sz="2000" b="1" dirty="0" err="1">
                <a:solidFill>
                  <a:srgbClr val="0000CC"/>
                </a:solidFill>
              </a:rPr>
              <a:t>typename</a:t>
            </a:r>
            <a:r>
              <a:rPr lang="en-US" altLang="zh-CN" sz="2000" b="1" dirty="0"/>
              <a:t> T2,</a:t>
            </a:r>
            <a:r>
              <a:rPr lang="en-US" altLang="zh-CN" sz="2000" b="1" dirty="0">
                <a:solidFill>
                  <a:srgbClr val="0000CC"/>
                </a:solidFill>
              </a:rPr>
              <a:t> </a:t>
            </a:r>
            <a:r>
              <a:rPr lang="en-US" altLang="zh-CN" sz="2000" b="1" dirty="0" err="1">
                <a:solidFill>
                  <a:srgbClr val="0000CC"/>
                </a:solidFill>
              </a:rPr>
              <a:t>typename</a:t>
            </a:r>
            <a:r>
              <a:rPr lang="en-US" altLang="zh-CN" sz="2000" b="1" dirty="0"/>
              <a:t> T3</a:t>
            </a:r>
            <a:r>
              <a:rPr lang="zh-CN" altLang="en-US" sz="2000" b="1" dirty="0"/>
              <a:t>，</a:t>
            </a:r>
            <a:r>
              <a:rPr lang="en-US" altLang="zh-CN" sz="2000" b="1" dirty="0" err="1"/>
              <a:t>int</a:t>
            </a:r>
            <a:r>
              <a:rPr lang="en-US" altLang="zh-CN" sz="2000" b="1" dirty="0"/>
              <a:t> T4&gt;</a:t>
            </a:r>
            <a:endParaRPr lang="en-US" altLang="zh-CN" sz="2000" b="1" dirty="0"/>
          </a:p>
          <a:p>
            <a:pPr lvl="2" eaLnBrk="1" hangingPunct="1">
              <a:buFontTx/>
              <a:buNone/>
            </a:pPr>
            <a:r>
              <a:rPr lang="en-US" altLang="zh-CN" sz="2000" b="1" dirty="0"/>
              <a:t>T1 </a:t>
            </a:r>
            <a:r>
              <a:rPr lang="en-US" altLang="zh-CN" sz="2000" b="1" dirty="0" err="1"/>
              <a:t>fx</a:t>
            </a:r>
            <a:r>
              <a:rPr lang="en-US" altLang="zh-CN" sz="2000" b="1" dirty="0"/>
              <a:t>(T1 a, T 2 b, T3 c){…}</a:t>
            </a:r>
            <a:endParaRPr lang="en-US" altLang="zh-CN" sz="2000" b="1" dirty="0"/>
          </a:p>
          <a:p>
            <a:pPr lvl="1" eaLnBrk="1" hangingPunct="1">
              <a:buFontTx/>
              <a:buNone/>
            </a:pPr>
            <a:r>
              <a:rPr lang="zh-CN" altLang="en-US" sz="2400" b="1" dirty="0"/>
              <a:t>在传递实参时，</a:t>
            </a:r>
            <a:r>
              <a:rPr lang="zh-CN" altLang="en-US" sz="2400" b="1" dirty="0">
                <a:solidFill>
                  <a:srgbClr val="FF0000"/>
                </a:solidFill>
              </a:rPr>
              <a:t>非类型参数</a:t>
            </a:r>
            <a:r>
              <a:rPr lang="en-US" altLang="zh-CN" sz="2400" b="1" dirty="0"/>
              <a:t>T4</a:t>
            </a:r>
            <a:r>
              <a:rPr lang="zh-CN" altLang="en-US" sz="2400" b="1" dirty="0">
                <a:solidFill>
                  <a:srgbClr val="FF0000"/>
                </a:solidFill>
              </a:rPr>
              <a:t>只能使用常量</a:t>
            </a:r>
            <a:r>
              <a:rPr lang="zh-CN" altLang="en-US" sz="2400" b="1" dirty="0"/>
              <a:t>，如</a:t>
            </a:r>
            <a:r>
              <a:rPr lang="en-US" altLang="zh-CN" sz="2400" b="1" dirty="0"/>
              <a:t>6</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anim calcmode="lin" valueType="num">
                                      <p:cBhvr additive="base">
                                        <p:cTn id="7"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anim calcmode="lin" valueType="num">
                                      <p:cBhvr additive="base">
                                        <p:cTn id="11"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anim calcmode="lin" valueType="num">
                                      <p:cBhvr additive="base">
                                        <p:cTn id="15"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anim calcmode="lin" valueType="num">
                                      <p:cBhvr additive="base">
                                        <p:cTn id="21"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363">
                                            <p:txEl>
                                              <p:pRg st="6" end="6"/>
                                            </p:txEl>
                                          </p:spTgt>
                                        </p:tgtEl>
                                        <p:attrNameLst>
                                          <p:attrName>style.visibility</p:attrName>
                                        </p:attrNameLst>
                                      </p:cBhvr>
                                      <p:to>
                                        <p:strVal val="visible"/>
                                      </p:to>
                                    </p:set>
                                    <p:anim calcmode="lin" valueType="num">
                                      <p:cBhvr additive="base">
                                        <p:cTn id="27" dur="5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363">
                                            <p:txEl>
                                              <p:pRg st="7" end="7"/>
                                            </p:txEl>
                                          </p:spTgt>
                                        </p:tgtEl>
                                        <p:attrNameLst>
                                          <p:attrName>style.visibility</p:attrName>
                                        </p:attrNameLst>
                                      </p:cBhvr>
                                      <p:to>
                                        <p:strVal val="visible"/>
                                      </p:to>
                                    </p:set>
                                    <p:anim calcmode="lin" valueType="num">
                                      <p:cBhvr additive="base">
                                        <p:cTn id="31" dur="500" fill="hold"/>
                                        <p:tgtEl>
                                          <p:spTgt spid="1536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363">
                                            <p:txEl>
                                              <p:pRg st="8" end="8"/>
                                            </p:txEl>
                                          </p:spTgt>
                                        </p:tgtEl>
                                        <p:attrNameLst>
                                          <p:attrName>style.visibility</p:attrName>
                                        </p:attrNameLst>
                                      </p:cBhvr>
                                      <p:to>
                                        <p:strVal val="visible"/>
                                      </p:to>
                                    </p:set>
                                    <p:anim calcmode="lin" valueType="num">
                                      <p:cBhvr additive="base">
                                        <p:cTn id="35" dur="500" fill="hold"/>
                                        <p:tgtEl>
                                          <p:spTgt spid="1536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3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3"/>
          <p:cNvSpPr>
            <a:spLocks noGrp="1" noChangeArrowheads="1"/>
          </p:cNvSpPr>
          <p:nvPr>
            <p:ph type="body" idx="1"/>
          </p:nvPr>
        </p:nvSpPr>
        <p:spPr>
          <a:xfrm>
            <a:off x="299085" y="1095375"/>
            <a:ext cx="8573135" cy="5358130"/>
          </a:xfrm>
        </p:spPr>
        <p:txBody>
          <a:bodyPr/>
          <a:lstStyle/>
          <a:p>
            <a:pPr eaLnBrk="1" hangingPunct="1">
              <a:lnSpc>
                <a:spcPct val="80000"/>
              </a:lnSpc>
              <a:buFontTx/>
              <a:buNone/>
            </a:pPr>
            <a:r>
              <a:rPr lang="en-US" altLang="zh-CN" sz="2000" b="1" dirty="0"/>
              <a:t>    </a:t>
            </a:r>
            <a:r>
              <a:rPr lang="en-US" altLang="zh-CN" sz="2000" b="1" dirty="0" err="1"/>
              <a:t>dict.insert</a:t>
            </a:r>
            <a:r>
              <a:rPr lang="en-US" altLang="zh-CN" sz="2000" b="1" dirty="0"/>
              <a:t>(</a:t>
            </a:r>
            <a:r>
              <a:rPr lang="en-US" altLang="zh-CN" sz="2000" b="1" dirty="0" err="1"/>
              <a:t>make_pair</a:t>
            </a:r>
            <a:r>
              <a:rPr lang="en-US" altLang="zh-CN" sz="2000" b="1" dirty="0"/>
              <a:t>(string("tract"),string("</a:t>
            </a:r>
            <a:r>
              <a:rPr lang="zh-CN" altLang="en-US" sz="2000" b="1" dirty="0"/>
              <a:t>地带</a:t>
            </a:r>
            <a:r>
              <a:rPr lang="en-US" altLang="zh-CN" sz="2000" b="1" dirty="0"/>
              <a:t>")));</a:t>
            </a:r>
            <a:endParaRPr lang="en-US" altLang="zh-CN" sz="2000" b="1" dirty="0"/>
          </a:p>
          <a:p>
            <a:pPr eaLnBrk="1" hangingPunct="1">
              <a:lnSpc>
                <a:spcPct val="80000"/>
              </a:lnSpc>
              <a:buFontTx/>
              <a:buNone/>
            </a:pPr>
            <a:r>
              <a:rPr lang="en-US" altLang="zh-CN" sz="2000" b="1" dirty="0"/>
              <a:t>    </a:t>
            </a:r>
            <a:r>
              <a:rPr lang="en-US" altLang="zh-CN" sz="2000" b="1" dirty="0" err="1"/>
              <a:t>dict.insert</a:t>
            </a:r>
            <a:r>
              <a:rPr lang="en-US" altLang="zh-CN" sz="2000" b="1" dirty="0"/>
              <a:t>(</a:t>
            </a:r>
            <a:r>
              <a:rPr lang="en-US" altLang="zh-CN" sz="2000" b="1" dirty="0" err="1"/>
              <a:t>make_pair</a:t>
            </a:r>
            <a:r>
              <a:rPr lang="en-US" altLang="zh-CN" sz="2000" b="1" dirty="0"/>
              <a:t>(string("precipice"),string("</a:t>
            </a:r>
            <a:r>
              <a:rPr lang="zh-CN" altLang="en-US" sz="2000" b="1" dirty="0"/>
              <a:t>危险的处境</a:t>
            </a:r>
            <a:r>
              <a:rPr lang="en-US" altLang="zh-CN" sz="2000" b="1" dirty="0"/>
              <a:t>")));</a:t>
            </a:r>
            <a:endParaRPr lang="en-US" altLang="zh-CN" sz="2000" b="1" dirty="0"/>
          </a:p>
          <a:p>
            <a:pPr eaLnBrk="1" hangingPunct="1">
              <a:lnSpc>
                <a:spcPct val="80000"/>
              </a:lnSpc>
              <a:buFontTx/>
              <a:buNone/>
            </a:pPr>
            <a:r>
              <a:rPr lang="en-US" altLang="zh-CN" sz="2000" b="1" dirty="0"/>
              <a:t>    </a:t>
            </a:r>
            <a:r>
              <a:rPr lang="en-US" altLang="zh-CN" sz="2000" b="1" dirty="0">
                <a:solidFill>
                  <a:srgbClr val="FF0000"/>
                </a:solidFill>
              </a:rPr>
              <a:t>//</a:t>
            </a:r>
            <a:r>
              <a:rPr lang="en-US" altLang="zh-CN" sz="2000" b="1" dirty="0" err="1">
                <a:solidFill>
                  <a:srgbClr val="FF0000"/>
                </a:solidFill>
              </a:rPr>
              <a:t>dict.insert</a:t>
            </a:r>
            <a:r>
              <a:rPr lang="en-US" altLang="zh-CN" sz="2000" b="1" dirty="0">
                <a:solidFill>
                  <a:srgbClr val="FF0000"/>
                </a:solidFill>
              </a:rPr>
              <a:t>(</a:t>
            </a:r>
            <a:r>
              <a:rPr lang="en-US" altLang="zh-CN" sz="2000" b="1" dirty="0" err="1">
                <a:solidFill>
                  <a:srgbClr val="FF0000"/>
                </a:solidFill>
              </a:rPr>
              <a:t>make_pair</a:t>
            </a:r>
            <a:r>
              <a:rPr lang="en-US" altLang="zh-CN" sz="2000" b="1" dirty="0">
                <a:solidFill>
                  <a:srgbClr val="FF0000"/>
                </a:solidFill>
              </a:rPr>
              <a:t>(</a:t>
            </a:r>
            <a:r>
              <a:rPr lang="en-US" altLang="zh-CN" sz="2000" b="1" dirty="0">
                <a:solidFill>
                  <a:srgbClr val="0000CC"/>
                </a:solidFill>
              </a:rPr>
              <a:t>"day","</a:t>
            </a:r>
            <a:r>
              <a:rPr lang="zh-CN" altLang="en-US" sz="2000" b="1" dirty="0">
                <a:solidFill>
                  <a:srgbClr val="0000CC"/>
                </a:solidFill>
              </a:rPr>
              <a:t>一天</a:t>
            </a:r>
            <a:r>
              <a:rPr lang="en-US" altLang="zh-CN" sz="2000" b="1" dirty="0">
                <a:solidFill>
                  <a:srgbClr val="0000CC"/>
                </a:solidFill>
              </a:rPr>
              <a:t>"</a:t>
            </a:r>
            <a:r>
              <a:rPr lang="en-US" altLang="zh-CN" sz="2000" b="1" dirty="0">
                <a:solidFill>
                  <a:srgbClr val="FF0000"/>
                </a:solidFill>
              </a:rPr>
              <a:t>));	//L1</a:t>
            </a:r>
            <a:r>
              <a:rPr lang="zh-CN" altLang="en-US" sz="2000" b="1" dirty="0">
                <a:solidFill>
                  <a:srgbClr val="FF0000"/>
                </a:solidFill>
              </a:rPr>
              <a:t>：</a:t>
            </a:r>
            <a:r>
              <a:rPr lang="en-US" altLang="zh-CN" sz="2000" b="1" dirty="0" err="1">
                <a:solidFill>
                  <a:srgbClr val="FF0000"/>
                </a:solidFill>
              </a:rPr>
              <a:t>c++</a:t>
            </a:r>
            <a:r>
              <a:rPr lang="en-US" altLang="zh-CN" sz="2000" b="1" dirty="0">
                <a:solidFill>
                  <a:srgbClr val="FF0000"/>
                </a:solidFill>
              </a:rPr>
              <a:t>11 </a:t>
            </a:r>
            <a:r>
              <a:rPr lang="zh-CN" altLang="en-US" sz="2000" b="1" dirty="0">
                <a:solidFill>
                  <a:srgbClr val="FF0000"/>
                </a:solidFill>
              </a:rPr>
              <a:t>正确</a:t>
            </a:r>
            <a:endParaRPr lang="zh-CN" altLang="en-US" sz="2000" b="1" dirty="0">
              <a:solidFill>
                <a:srgbClr val="FF0000"/>
              </a:solidFill>
            </a:endParaRPr>
          </a:p>
          <a:p>
            <a:pPr eaLnBrk="1" hangingPunct="1">
              <a:lnSpc>
                <a:spcPct val="80000"/>
              </a:lnSpc>
              <a:buFontTx/>
              <a:buNone/>
            </a:pPr>
            <a:r>
              <a:rPr lang="en-US" altLang="zh-CN" sz="2000" b="1" dirty="0">
                <a:solidFill>
                  <a:srgbClr val="FF0000"/>
                </a:solidFill>
              </a:rPr>
              <a:t>    //</a:t>
            </a:r>
            <a:r>
              <a:rPr lang="en-US" altLang="zh-CN" sz="2000" b="1" dirty="0" err="1">
                <a:solidFill>
                  <a:srgbClr val="FF0000"/>
                </a:solidFill>
              </a:rPr>
              <a:t>dict</a:t>
            </a:r>
            <a:r>
              <a:rPr lang="en-US" altLang="zh-CN" sz="2000" b="1" dirty="0">
                <a:solidFill>
                  <a:srgbClr val="FF0000"/>
                </a:solidFill>
              </a:rPr>
              <a:t>[</a:t>
            </a:r>
            <a:r>
              <a:rPr lang="en-US" altLang="zh-CN" sz="2000" b="1" dirty="0">
                <a:solidFill>
                  <a:srgbClr val="0000CC"/>
                </a:solidFill>
              </a:rPr>
              <a:t>"precipice"</a:t>
            </a:r>
            <a:r>
              <a:rPr lang="en-US" altLang="zh-CN" sz="2000" b="1" dirty="0">
                <a:solidFill>
                  <a:srgbClr val="FF0000"/>
                </a:solidFill>
              </a:rPr>
              <a:t>]="</a:t>
            </a:r>
            <a:r>
              <a:rPr lang="zh-CN" altLang="en-US" sz="2000" b="1" dirty="0">
                <a:solidFill>
                  <a:srgbClr val="FF0000"/>
                </a:solidFill>
              </a:rPr>
              <a:t>悬崖，峭壁</a:t>
            </a:r>
            <a:r>
              <a:rPr lang="en-US" altLang="zh-CN" sz="2000" b="1" dirty="0">
                <a:solidFill>
                  <a:srgbClr val="FF0000"/>
                </a:solidFill>
              </a:rPr>
              <a:t>";        	//L2</a:t>
            </a:r>
            <a:r>
              <a:rPr lang="zh-CN" altLang="en-US" sz="2000" b="1" dirty="0">
                <a:solidFill>
                  <a:srgbClr val="FF0000"/>
                </a:solidFill>
              </a:rPr>
              <a:t>：错误</a:t>
            </a:r>
            <a:endParaRPr lang="zh-CN" altLang="en-US" sz="2000" b="1" dirty="0"/>
          </a:p>
          <a:p>
            <a:pPr eaLnBrk="1" hangingPunct="1">
              <a:lnSpc>
                <a:spcPct val="80000"/>
              </a:lnSpc>
              <a:buFontTx/>
              <a:buNone/>
            </a:pPr>
            <a:r>
              <a:rPr lang="en-US" altLang="zh-CN" sz="2000" b="1" dirty="0"/>
              <a:t>    for(p=</a:t>
            </a:r>
            <a:r>
              <a:rPr lang="en-US" altLang="zh-CN" sz="2000" b="1" dirty="0" err="1"/>
              <a:t>dict.begin</a:t>
            </a:r>
            <a:r>
              <a:rPr lang="en-US" altLang="zh-CN" sz="2000" b="1" dirty="0"/>
              <a:t>();p!=</a:t>
            </a:r>
            <a:r>
              <a:rPr lang="en-US" altLang="zh-CN" sz="2000" b="1" dirty="0" err="1"/>
              <a:t>dict.end</a:t>
            </a:r>
            <a:r>
              <a:rPr lang="en-US" altLang="zh-CN" sz="2000" b="1" dirty="0"/>
              <a:t>();p++)     	//</a:t>
            </a:r>
            <a:r>
              <a:rPr lang="zh-CN" altLang="en-US" sz="2000" b="1" dirty="0"/>
              <a:t>输出字典内容</a:t>
            </a:r>
            <a:endParaRPr lang="zh-CN" altLang="en-US" sz="2000" b="1" dirty="0"/>
          </a:p>
          <a:p>
            <a:pPr eaLnBrk="1" hangingPunct="1">
              <a:lnSpc>
                <a:spcPct val="80000"/>
              </a:lnSpc>
              <a:buFontTx/>
              <a:buNone/>
            </a:pPr>
            <a:r>
              <a:rPr lang="zh-CN" altLang="en-US" sz="2000" b="1" dirty="0"/>
              <a:t>		</a:t>
            </a:r>
            <a:r>
              <a:rPr lang="en-US" altLang="zh-CN" sz="2000" b="1" dirty="0" err="1"/>
              <a:t>cout</a:t>
            </a:r>
            <a:r>
              <a:rPr lang="en-US" altLang="zh-CN" sz="2000" b="1" dirty="0"/>
              <a:t>&lt;&lt;p-&gt;first&lt;&lt;"\t" &lt;&lt;p-&gt;second&lt;&lt;</a:t>
            </a:r>
            <a:r>
              <a:rPr lang="en-US" altLang="zh-CN" sz="2000" b="1" dirty="0" err="1"/>
              <a:t>endl</a:t>
            </a:r>
            <a:r>
              <a:rPr lang="en-US" altLang="zh-CN" sz="2000" b="1" dirty="0"/>
              <a:t>;  </a:t>
            </a:r>
            <a:endParaRPr lang="zh-CN" altLang="en-US" sz="2000" b="1" dirty="0"/>
          </a:p>
          <a:p>
            <a:pPr eaLnBrk="1" hangingPunct="1">
              <a:lnSpc>
                <a:spcPct val="80000"/>
              </a:lnSpc>
              <a:buFontTx/>
              <a:buNone/>
            </a:pPr>
            <a:r>
              <a:rPr lang="en-US" altLang="zh-CN" sz="2000" b="1" dirty="0"/>
              <a:t>    string word;</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a:t>
            </a:r>
            <a:r>
              <a:rPr lang="zh-CN" altLang="en-US" sz="2000" b="1" dirty="0"/>
              <a:t>请输入要</a:t>
            </a:r>
            <a:r>
              <a:rPr lang="zh-CN" altLang="en-US" sz="2000" b="1" dirty="0">
                <a:solidFill>
                  <a:srgbClr val="0000CC"/>
                </a:solidFill>
              </a:rPr>
              <a:t>查找的英文单词</a:t>
            </a:r>
            <a:r>
              <a:rPr lang="zh-CN" altLang="en-US" sz="2000" b="1" dirty="0"/>
              <a:t>：</a:t>
            </a:r>
            <a:r>
              <a:rPr lang="en-US" altLang="zh-CN" sz="2000" b="1" dirty="0"/>
              <a:t>";</a:t>
            </a:r>
            <a:endParaRPr lang="en-US" altLang="zh-CN" sz="2000" b="1" dirty="0"/>
          </a:p>
          <a:p>
            <a:pPr eaLnBrk="1" hangingPunct="1">
              <a:lnSpc>
                <a:spcPct val="80000"/>
              </a:lnSpc>
              <a:buFontTx/>
              <a:buNone/>
            </a:pPr>
            <a:r>
              <a:rPr lang="en-US" altLang="zh-CN" sz="2000" b="1" dirty="0"/>
              <a:t>    </a:t>
            </a:r>
            <a:r>
              <a:rPr lang="en-US" altLang="zh-CN" sz="2000" b="1" dirty="0" err="1"/>
              <a:t>cin</a:t>
            </a:r>
            <a:r>
              <a:rPr lang="en-US" altLang="zh-CN" sz="2000" b="1" dirty="0"/>
              <a:t>&gt;&gt;word;</a:t>
            </a:r>
            <a:endParaRPr lang="en-US" altLang="zh-CN" sz="2000" b="1" dirty="0"/>
          </a:p>
          <a:p>
            <a:pPr eaLnBrk="1" hangingPunct="1">
              <a:lnSpc>
                <a:spcPct val="80000"/>
              </a:lnSpc>
              <a:buFontTx/>
              <a:buNone/>
            </a:pPr>
            <a:r>
              <a:rPr lang="en-US" altLang="zh-CN" sz="2000" b="1" dirty="0"/>
              <a:t>    for(p=</a:t>
            </a:r>
            <a:r>
              <a:rPr lang="en-US" altLang="zh-CN" sz="2000" b="1" dirty="0" err="1"/>
              <a:t>dict.begin</a:t>
            </a:r>
            <a:r>
              <a:rPr lang="en-US" altLang="zh-CN" sz="2000" b="1" dirty="0"/>
              <a:t>();p!=</a:t>
            </a:r>
            <a:r>
              <a:rPr lang="en-US" altLang="zh-CN" sz="2000" b="1" dirty="0" err="1"/>
              <a:t>dict.end</a:t>
            </a:r>
            <a:r>
              <a:rPr lang="en-US" altLang="zh-CN" sz="2000" b="1" dirty="0"/>
              <a:t>();p++)		</a:t>
            </a:r>
            <a:r>
              <a:rPr lang="zh-CN" altLang="en-US" sz="2000" b="1" dirty="0"/>
              <a:t>			</a:t>
            </a:r>
            <a:r>
              <a:rPr lang="en-US" altLang="zh-CN" sz="2000" b="1" dirty="0"/>
              <a:t>if(p-&gt;first==word)</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&lt;&lt;p-&gt;second&lt;&lt;</a:t>
            </a:r>
            <a:r>
              <a:rPr lang="en-US" altLang="zh-CN" sz="2000" b="1" dirty="0" err="1"/>
              <a:t>endl</a:t>
            </a:r>
            <a:r>
              <a:rPr lang="en-US" altLang="zh-CN" sz="2000" b="1" dirty="0"/>
              <a:t>;   			</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a:t>
            </a:r>
            <a:r>
              <a:rPr lang="zh-CN" altLang="en-US" sz="2000" b="1" dirty="0"/>
              <a:t>请输入</a:t>
            </a:r>
            <a:r>
              <a:rPr lang="zh-CN" altLang="en-US" sz="2000" b="1" dirty="0">
                <a:solidFill>
                  <a:srgbClr val="0000CC"/>
                </a:solidFill>
              </a:rPr>
              <a:t>要查找的中文单词</a:t>
            </a:r>
            <a:r>
              <a:rPr lang="zh-CN" altLang="en-US" sz="2000" b="1" dirty="0"/>
              <a:t>：</a:t>
            </a:r>
            <a:r>
              <a:rPr lang="en-US" altLang="zh-CN" sz="2000" b="1" dirty="0"/>
              <a:t>";           </a:t>
            </a:r>
            <a:endParaRPr lang="en-US" altLang="zh-CN" sz="2000" b="1" dirty="0"/>
          </a:p>
          <a:p>
            <a:pPr eaLnBrk="1" hangingPunct="1">
              <a:lnSpc>
                <a:spcPct val="80000"/>
              </a:lnSpc>
              <a:buFontTx/>
              <a:buNone/>
            </a:pPr>
            <a:r>
              <a:rPr lang="en-US" altLang="zh-CN" sz="2000" b="1" dirty="0"/>
              <a:t>    </a:t>
            </a:r>
            <a:r>
              <a:rPr lang="en-US" altLang="zh-CN" sz="2000" b="1" dirty="0" err="1"/>
              <a:t>cin</a:t>
            </a:r>
            <a:r>
              <a:rPr lang="en-US" altLang="zh-CN" sz="2000" b="1" dirty="0"/>
              <a:t>&gt;&gt;word;</a:t>
            </a:r>
            <a:endParaRPr lang="en-US" altLang="zh-CN" sz="2000" b="1" dirty="0"/>
          </a:p>
          <a:p>
            <a:pPr eaLnBrk="1" hangingPunct="1">
              <a:lnSpc>
                <a:spcPct val="80000"/>
              </a:lnSpc>
              <a:buFontTx/>
              <a:buNone/>
            </a:pPr>
            <a:r>
              <a:rPr lang="en-US" altLang="zh-CN" sz="2000" b="1" dirty="0"/>
              <a:t>    for(p=</a:t>
            </a:r>
            <a:r>
              <a:rPr lang="en-US" altLang="zh-CN" sz="2000" b="1" dirty="0" err="1"/>
              <a:t>dict.begin</a:t>
            </a:r>
            <a:r>
              <a:rPr lang="en-US" altLang="zh-CN" sz="2000" b="1" dirty="0"/>
              <a:t>();p!=</a:t>
            </a:r>
            <a:r>
              <a:rPr lang="en-US" altLang="zh-CN" sz="2000" b="1" dirty="0" err="1"/>
              <a:t>dict.end</a:t>
            </a:r>
            <a:r>
              <a:rPr lang="en-US" altLang="zh-CN" sz="2000" b="1" dirty="0"/>
              <a:t>();p++)		</a:t>
            </a:r>
            <a:r>
              <a:rPr lang="zh-CN" altLang="en-US" sz="2000" b="1" dirty="0"/>
              <a:t>			</a:t>
            </a:r>
            <a:r>
              <a:rPr lang="en-US" altLang="zh-CN" sz="2000" b="1" dirty="0"/>
              <a:t>if(p-&gt;second==word)</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&lt;&lt;p-&gt;first&lt;&lt;</a:t>
            </a:r>
            <a:r>
              <a:rPr lang="en-US" altLang="zh-CN" sz="2000" b="1" dirty="0" err="1"/>
              <a:t>endl</a:t>
            </a:r>
            <a:r>
              <a:rPr lang="en-US" altLang="zh-CN" sz="2000" b="1" dirty="0"/>
              <a:t>;      			</a:t>
            </a:r>
            <a:endParaRPr lang="zh-CN" altLang="en-US" sz="2000" b="1" dirty="0"/>
          </a:p>
          <a:p>
            <a:pPr eaLnBrk="1" hangingPunct="1">
              <a:lnSpc>
                <a:spcPct val="80000"/>
              </a:lnSpc>
              <a:buFontTx/>
              <a:buNone/>
            </a:pPr>
            <a:r>
              <a:rPr lang="en-US" altLang="zh-CN" sz="2000" b="1" dirty="0"/>
              <a:t>}</a:t>
            </a:r>
            <a:endParaRPr lang="zh-CN" altLang="en-US" sz="2000" b="1" dirty="0"/>
          </a:p>
        </p:txBody>
      </p:sp>
      <p:sp>
        <p:nvSpPr>
          <p:cNvPr id="125954" name="Rectangle 2"/>
          <p:cNvSpPr>
            <a:spLocks noGrp="1" noChangeArrowheads="1"/>
          </p:cNvSpPr>
          <p:nvPr>
            <p:ph type="title"/>
          </p:nvPr>
        </p:nvSpPr>
        <p:spPr>
          <a:xfrm>
            <a:off x="685800" y="188913"/>
            <a:ext cx="7772400" cy="719137"/>
          </a:xfrm>
        </p:spPr>
        <p:txBody>
          <a:bodyPr/>
          <a:lstStyle/>
          <a:p>
            <a:pPr eaLnBrk="1" hangingPunct="1"/>
            <a:r>
              <a:rPr lang="en-US" altLang="zh-CN" sz="4000" dirty="0"/>
              <a:t>7.5.5  </a:t>
            </a:r>
            <a:r>
              <a:rPr lang="zh-CN" altLang="en-US" sz="4000" b="1" dirty="0"/>
              <a:t>关联</a:t>
            </a:r>
            <a:r>
              <a:rPr lang="zh-CN" altLang="en-US" sz="4000" b="1" dirty="0">
                <a:solidFill>
                  <a:srgbClr val="FF0000"/>
                </a:solidFill>
              </a:rPr>
              <a:t>式容器</a:t>
            </a:r>
            <a:endParaRPr lang="zh-CN" altLang="en-US" sz="4000" b="1" dirty="0">
              <a:solidFill>
                <a:srgbClr val="FF000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a:xfrm>
            <a:off x="684213" y="260350"/>
            <a:ext cx="7772400" cy="792163"/>
          </a:xfrm>
        </p:spPr>
        <p:txBody>
          <a:bodyPr/>
          <a:lstStyle/>
          <a:p>
            <a:pPr eaLnBrk="1" hangingPunct="1"/>
            <a:r>
              <a:rPr lang="en-US" altLang="zh-CN" dirty="0"/>
              <a:t>7.5.6  </a:t>
            </a:r>
            <a:r>
              <a:rPr lang="zh-CN" altLang="en-US" b="1" dirty="0">
                <a:solidFill>
                  <a:srgbClr val="FF0000"/>
                </a:solidFill>
              </a:rPr>
              <a:t>算法</a:t>
            </a:r>
            <a:endParaRPr lang="zh-CN" altLang="en-US" b="1" dirty="0">
              <a:solidFill>
                <a:srgbClr val="FF0000"/>
              </a:solidFill>
            </a:endParaRPr>
          </a:p>
        </p:txBody>
      </p:sp>
      <p:sp>
        <p:nvSpPr>
          <p:cNvPr id="126978" name="Rectangle 3"/>
          <p:cNvSpPr>
            <a:spLocks noGrp="1" noChangeArrowheads="1"/>
          </p:cNvSpPr>
          <p:nvPr>
            <p:ph type="body" idx="1"/>
          </p:nvPr>
        </p:nvSpPr>
        <p:spPr>
          <a:xfrm>
            <a:off x="202565" y="1125855"/>
            <a:ext cx="8699500" cy="5225415"/>
          </a:xfrm>
        </p:spPr>
        <p:txBody>
          <a:bodyPr/>
          <a:lstStyle/>
          <a:p>
            <a:pPr eaLnBrk="1" hangingPunct="1"/>
            <a:r>
              <a:rPr lang="zh-CN" altLang="en-US" sz="2800" b="1" dirty="0"/>
              <a:t>算法</a:t>
            </a:r>
            <a:r>
              <a:rPr lang="en-US" altLang="zh-CN" sz="2800" b="1" dirty="0"/>
              <a:t>(algorithm)</a:t>
            </a:r>
            <a:r>
              <a:rPr lang="zh-CN" altLang="en-US" sz="2800" b="1" dirty="0"/>
              <a:t>是用模板技术实现的</a:t>
            </a:r>
            <a:r>
              <a:rPr lang="zh-CN" altLang="en-US" sz="2800" b="1" dirty="0">
                <a:solidFill>
                  <a:srgbClr val="0000CC"/>
                </a:solidFill>
              </a:rPr>
              <a:t>适用于各种容器</a:t>
            </a:r>
            <a:r>
              <a:rPr lang="zh-CN" altLang="en-US" sz="2800" b="1" dirty="0"/>
              <a:t>的通用程序。算法常常通过</a:t>
            </a:r>
            <a:r>
              <a:rPr lang="zh-CN" altLang="en-US" sz="2800" b="1" dirty="0">
                <a:solidFill>
                  <a:srgbClr val="0000CC"/>
                </a:solidFill>
              </a:rPr>
              <a:t>迭代器</a:t>
            </a:r>
            <a:r>
              <a:rPr lang="zh-CN" altLang="en-US" sz="2800" b="1" dirty="0"/>
              <a:t>间接地操作容器元素，而且通常会</a:t>
            </a:r>
            <a:r>
              <a:rPr lang="zh-CN" altLang="en-US" sz="2800" b="1" dirty="0">
                <a:solidFill>
                  <a:srgbClr val="0000CC"/>
                </a:solidFill>
              </a:rPr>
              <a:t>返回迭代器</a:t>
            </a:r>
            <a:r>
              <a:rPr lang="zh-CN" altLang="en-US" sz="2800" b="1" dirty="0"/>
              <a:t>作为算法运算的结果。</a:t>
            </a:r>
            <a:endParaRPr lang="zh-CN" altLang="en-US" sz="2800" b="1" dirty="0"/>
          </a:p>
          <a:p>
            <a:pPr eaLnBrk="1" hangingPunct="1"/>
            <a:r>
              <a:rPr lang="en-US" altLang="zh-CN" sz="2800" b="1" dirty="0"/>
              <a:t>STL</a:t>
            </a:r>
            <a:r>
              <a:rPr lang="zh-CN" altLang="en-US" sz="2800" b="1" dirty="0"/>
              <a:t>大约提供了</a:t>
            </a:r>
            <a:r>
              <a:rPr lang="en-US" altLang="zh-CN" sz="2800" b="1" dirty="0"/>
              <a:t>100</a:t>
            </a:r>
            <a:r>
              <a:rPr lang="zh-CN" altLang="en-US" sz="2800" b="1" dirty="0"/>
              <a:t>个算法，每个算法都是</a:t>
            </a:r>
            <a:r>
              <a:rPr lang="zh-CN" altLang="en-US" sz="2800" b="1" dirty="0">
                <a:solidFill>
                  <a:srgbClr val="0000CC"/>
                </a:solidFill>
              </a:rPr>
              <a:t>一个模板函数或者一组模板函数</a:t>
            </a:r>
            <a:r>
              <a:rPr lang="zh-CN" altLang="en-US" sz="2800" b="1" dirty="0"/>
              <a:t>，能够在许多不同类型的容器上进行操作，各个容器则可能包含着不同类型的数据元素。</a:t>
            </a:r>
            <a:r>
              <a:rPr lang="en-US" altLang="zh-CN" sz="2800" b="1" dirty="0"/>
              <a:t>STL</a:t>
            </a:r>
            <a:r>
              <a:rPr lang="zh-CN" altLang="en-US" sz="2800" b="1" dirty="0"/>
              <a:t>中的算法</a:t>
            </a:r>
            <a:r>
              <a:rPr lang="zh-CN" altLang="en-US" sz="2800" b="1" dirty="0">
                <a:solidFill>
                  <a:srgbClr val="0000CC"/>
                </a:solidFill>
              </a:rPr>
              <a:t>覆盖了在容器上实施的各种常见操作，如遍历、排序、检索、插入及删除元素等操作 </a:t>
            </a:r>
            <a:endParaRPr lang="zh-CN" altLang="en-US" sz="2800" b="1" dirty="0">
              <a:solidFill>
                <a:srgbClr val="0000CC"/>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a:xfrm>
            <a:off x="684213" y="260350"/>
            <a:ext cx="7772400" cy="792163"/>
          </a:xfrm>
        </p:spPr>
        <p:txBody>
          <a:bodyPr/>
          <a:lstStyle/>
          <a:p>
            <a:pPr eaLnBrk="1" hangingPunct="1"/>
            <a:r>
              <a:rPr lang="en-US" altLang="zh-CN" dirty="0"/>
              <a:t>7.5.6  </a:t>
            </a:r>
            <a:r>
              <a:rPr lang="zh-CN" altLang="en-US" b="1" dirty="0">
                <a:solidFill>
                  <a:srgbClr val="FF0000"/>
                </a:solidFill>
              </a:rPr>
              <a:t>算法</a:t>
            </a:r>
            <a:endParaRPr lang="zh-CN" altLang="en-US" b="1" dirty="0">
              <a:solidFill>
                <a:srgbClr val="FF0000"/>
              </a:solidFill>
            </a:endParaRPr>
          </a:p>
        </p:txBody>
      </p:sp>
      <p:sp>
        <p:nvSpPr>
          <p:cNvPr id="98307" name="Rectangle 3"/>
          <p:cNvSpPr>
            <a:spLocks noGrp="1" noChangeArrowheads="1"/>
          </p:cNvSpPr>
          <p:nvPr>
            <p:ph type="body" idx="1"/>
          </p:nvPr>
        </p:nvSpPr>
        <p:spPr>
          <a:xfrm>
            <a:off x="373380" y="1125855"/>
            <a:ext cx="8517890" cy="4970145"/>
          </a:xfrm>
        </p:spPr>
        <p:txBody>
          <a:bodyPr/>
          <a:lstStyle/>
          <a:p>
            <a:pPr algn="just" eaLnBrk="1" hangingPunct="1">
              <a:buFontTx/>
              <a:buNone/>
            </a:pPr>
            <a:r>
              <a:rPr lang="en-US" altLang="zh-CN" sz="2800" b="1" dirty="0">
                <a:solidFill>
                  <a:srgbClr val="0000CC"/>
                </a:solidFill>
              </a:rPr>
              <a:t>1</a:t>
            </a:r>
            <a:r>
              <a:rPr lang="zh-CN" altLang="en-US" sz="2800" b="1" dirty="0">
                <a:solidFill>
                  <a:srgbClr val="0000CC"/>
                </a:solidFill>
              </a:rPr>
              <a:t>．</a:t>
            </a:r>
            <a:r>
              <a:rPr lang="en-US" altLang="zh-CN" sz="2800" b="1" dirty="0">
                <a:solidFill>
                  <a:srgbClr val="0000CC"/>
                </a:solidFill>
              </a:rPr>
              <a:t>find</a:t>
            </a:r>
            <a:r>
              <a:rPr lang="zh-CN" altLang="en-US" sz="2800" b="1" dirty="0">
                <a:solidFill>
                  <a:srgbClr val="0000CC"/>
                </a:solidFill>
              </a:rPr>
              <a:t>和</a:t>
            </a:r>
            <a:r>
              <a:rPr lang="en-US" altLang="zh-CN" sz="2800" b="1" dirty="0">
                <a:solidFill>
                  <a:srgbClr val="0000CC"/>
                </a:solidFill>
              </a:rPr>
              <a:t>count</a:t>
            </a:r>
            <a:r>
              <a:rPr lang="zh-CN" altLang="en-US" sz="2800" b="1" dirty="0">
                <a:solidFill>
                  <a:srgbClr val="0000CC"/>
                </a:solidFill>
              </a:rPr>
              <a:t>算法</a:t>
            </a:r>
            <a:endParaRPr lang="zh-CN" altLang="en-US" sz="2800" b="1" dirty="0">
              <a:solidFill>
                <a:srgbClr val="0000CC"/>
              </a:solidFill>
            </a:endParaRPr>
          </a:p>
          <a:p>
            <a:pPr eaLnBrk="1" hangingPunct="1"/>
            <a:r>
              <a:rPr lang="en-US" altLang="zh-CN" sz="2800" b="1" dirty="0"/>
              <a:t>find</a:t>
            </a:r>
            <a:r>
              <a:rPr lang="zh-CN" altLang="en-US" sz="2800" b="1" dirty="0"/>
              <a:t>用于查找指定数据在某个区间中是否存在，该函数返回等于指定值的</a:t>
            </a:r>
            <a:r>
              <a:rPr lang="zh-CN" altLang="en-US" sz="2800" b="1" dirty="0">
                <a:solidFill>
                  <a:srgbClr val="0000CC"/>
                </a:solidFill>
              </a:rPr>
              <a:t>第一个元素位置</a:t>
            </a:r>
            <a:r>
              <a:rPr lang="zh-CN" altLang="en-US" sz="2800" b="1" dirty="0"/>
              <a:t>，如果没有找到就返回最后元素位置；</a:t>
            </a:r>
            <a:r>
              <a:rPr lang="en-US" altLang="zh-CN" sz="2800" b="1" dirty="0"/>
              <a:t>count</a:t>
            </a:r>
            <a:r>
              <a:rPr lang="zh-CN" altLang="en-US" sz="2800" b="1" dirty="0"/>
              <a:t>用于统计某个值在指定区间出现的次数，</a:t>
            </a:r>
            <a:endParaRPr lang="zh-CN" altLang="en-US" sz="2800" b="1" dirty="0"/>
          </a:p>
          <a:p>
            <a:pPr eaLnBrk="1" hangingPunct="1"/>
            <a:r>
              <a:rPr lang="zh-CN" altLang="en-US" sz="2800" b="1" dirty="0"/>
              <a:t>其用法如下：</a:t>
            </a:r>
            <a:endParaRPr lang="zh-CN" altLang="en-US" sz="2800" b="1" dirty="0"/>
          </a:p>
          <a:p>
            <a:pPr lvl="2" eaLnBrk="1" hangingPunct="1">
              <a:buFontTx/>
              <a:buNone/>
            </a:pPr>
            <a:r>
              <a:rPr lang="en-US" altLang="zh-CN" sz="2000" b="1" dirty="0">
                <a:solidFill>
                  <a:srgbClr val="FF0000"/>
                </a:solidFill>
              </a:rPr>
              <a:t>find(</a:t>
            </a:r>
            <a:r>
              <a:rPr lang="en-US" altLang="zh-CN" sz="2000" b="1" dirty="0" err="1">
                <a:solidFill>
                  <a:srgbClr val="FF0000"/>
                </a:solidFill>
              </a:rPr>
              <a:t>beg,end,value</a:t>
            </a:r>
            <a:r>
              <a:rPr lang="en-US" altLang="zh-CN" sz="2000" b="1" dirty="0">
                <a:solidFill>
                  <a:srgbClr val="FF0000"/>
                </a:solidFill>
              </a:rPr>
              <a:t>)</a:t>
            </a:r>
            <a:endParaRPr lang="en-US" altLang="zh-CN" sz="2000" b="1" dirty="0">
              <a:solidFill>
                <a:srgbClr val="FF0000"/>
              </a:solidFill>
            </a:endParaRPr>
          </a:p>
          <a:p>
            <a:pPr lvl="2" eaLnBrk="1" hangingPunct="1">
              <a:buFontTx/>
              <a:buNone/>
            </a:pPr>
            <a:r>
              <a:rPr lang="en-US" altLang="zh-CN" sz="2000" b="1" dirty="0">
                <a:solidFill>
                  <a:srgbClr val="FF0000"/>
                </a:solidFill>
              </a:rPr>
              <a:t>count(</a:t>
            </a:r>
            <a:r>
              <a:rPr lang="en-US" altLang="zh-CN" sz="2000" b="1" dirty="0" err="1">
                <a:solidFill>
                  <a:srgbClr val="FF0000"/>
                </a:solidFill>
              </a:rPr>
              <a:t>beg,end,value</a:t>
            </a:r>
            <a:r>
              <a:rPr lang="en-US" altLang="zh-CN" sz="2000" b="1" dirty="0">
                <a:solidFill>
                  <a:srgbClr val="FF0000"/>
                </a:solidFill>
              </a:rPr>
              <a:t>) </a:t>
            </a:r>
            <a:endParaRPr lang="en-US" altLang="zh-CN" sz="2000" b="1" dirty="0">
              <a:solidFill>
                <a:srgbClr val="FF0000"/>
              </a:solidFill>
            </a:endParaRPr>
          </a:p>
          <a:p>
            <a:pPr lvl="1" eaLnBrk="1" hangingPunct="1"/>
            <a:r>
              <a:rPr lang="en-US" altLang="zh-CN" sz="2400" b="1" dirty="0"/>
              <a:t>[beg, end)</a:t>
            </a:r>
            <a:r>
              <a:rPr lang="zh-CN" altLang="en-US" sz="2400" b="1" dirty="0"/>
              <a:t>是指定的区间，常用迭代器位置描述该区间，</a:t>
            </a:r>
            <a:r>
              <a:rPr lang="en-US" altLang="zh-CN" sz="2400" b="1" dirty="0"/>
              <a:t>value</a:t>
            </a:r>
            <a:r>
              <a:rPr lang="zh-CN" altLang="en-US" sz="2400" b="1" dirty="0"/>
              <a:t>是要查找或统计的值。</a:t>
            </a:r>
            <a:endParaRPr lang="zh-CN" altLang="en-US" sz="2400" b="1" dirty="0"/>
          </a:p>
          <a:p>
            <a:pPr eaLnBrk="1" hangingPunct="1">
              <a:buFontTx/>
              <a:buNone/>
            </a:pP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7">
                                            <p:txEl>
                                              <p:pRg st="2" end="2"/>
                                            </p:txEl>
                                          </p:spTgt>
                                        </p:tgtEl>
                                        <p:attrNameLst>
                                          <p:attrName>style.visibility</p:attrName>
                                        </p:attrNameLst>
                                      </p:cBhvr>
                                      <p:to>
                                        <p:strVal val="visible"/>
                                      </p:to>
                                    </p:set>
                                    <p:anim calcmode="lin" valueType="num">
                                      <p:cBhvr additive="base">
                                        <p:cTn id="7" dur="500" fill="hold"/>
                                        <p:tgtEl>
                                          <p:spTgt spid="983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830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8307">
                                            <p:txEl>
                                              <p:pRg st="3" end="3"/>
                                            </p:txEl>
                                          </p:spTgt>
                                        </p:tgtEl>
                                        <p:attrNameLst>
                                          <p:attrName>style.visibility</p:attrName>
                                        </p:attrNameLst>
                                      </p:cBhvr>
                                      <p:to>
                                        <p:strVal val="visible"/>
                                      </p:to>
                                    </p:set>
                                    <p:anim calcmode="lin" valueType="num">
                                      <p:cBhvr additive="base">
                                        <p:cTn id="11" dur="500" fill="hold"/>
                                        <p:tgtEl>
                                          <p:spTgt spid="9830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830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8307">
                                            <p:txEl>
                                              <p:pRg st="4" end="4"/>
                                            </p:txEl>
                                          </p:spTgt>
                                        </p:tgtEl>
                                        <p:attrNameLst>
                                          <p:attrName>style.visibility</p:attrName>
                                        </p:attrNameLst>
                                      </p:cBhvr>
                                      <p:to>
                                        <p:strVal val="visible"/>
                                      </p:to>
                                    </p:set>
                                    <p:anim calcmode="lin" valueType="num">
                                      <p:cBhvr additive="base">
                                        <p:cTn id="15" dur="500" fill="hold"/>
                                        <p:tgtEl>
                                          <p:spTgt spid="9830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830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8307">
                                            <p:txEl>
                                              <p:pRg st="5" end="5"/>
                                            </p:txEl>
                                          </p:spTgt>
                                        </p:tgtEl>
                                        <p:attrNameLst>
                                          <p:attrName>style.visibility</p:attrName>
                                        </p:attrNameLst>
                                      </p:cBhvr>
                                      <p:to>
                                        <p:strVal val="visible"/>
                                      </p:to>
                                    </p:set>
                                    <p:anim calcmode="lin" valueType="num">
                                      <p:cBhvr additive="base">
                                        <p:cTn id="19" dur="500" fill="hold"/>
                                        <p:tgtEl>
                                          <p:spTgt spid="9830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830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ChangeArrowheads="1"/>
          </p:cNvSpPr>
          <p:nvPr>
            <p:ph type="title"/>
          </p:nvPr>
        </p:nvSpPr>
        <p:spPr>
          <a:xfrm>
            <a:off x="708025" y="115888"/>
            <a:ext cx="7772400" cy="792162"/>
          </a:xfrm>
        </p:spPr>
        <p:txBody>
          <a:bodyPr/>
          <a:lstStyle/>
          <a:p>
            <a:pPr eaLnBrk="1" hangingPunct="1"/>
            <a:r>
              <a:rPr lang="en-US" altLang="zh-CN" dirty="0"/>
              <a:t>7.5.6  </a:t>
            </a:r>
            <a:r>
              <a:rPr lang="zh-CN" altLang="en-US" b="1" dirty="0">
                <a:solidFill>
                  <a:srgbClr val="FF0000"/>
                </a:solidFill>
              </a:rPr>
              <a:t>算法</a:t>
            </a:r>
            <a:endParaRPr lang="zh-CN" altLang="en-US" b="1" dirty="0">
              <a:solidFill>
                <a:srgbClr val="FF0000"/>
              </a:solidFill>
            </a:endParaRPr>
          </a:p>
        </p:txBody>
      </p:sp>
      <p:sp>
        <p:nvSpPr>
          <p:cNvPr id="72707" name="Rectangle 3"/>
          <p:cNvSpPr>
            <a:spLocks noGrp="1" noChangeArrowheads="1"/>
          </p:cNvSpPr>
          <p:nvPr>
            <p:ph type="body" idx="1"/>
          </p:nvPr>
        </p:nvSpPr>
        <p:spPr>
          <a:xfrm>
            <a:off x="685800" y="1125855"/>
            <a:ext cx="8094345" cy="5339715"/>
          </a:xfrm>
        </p:spPr>
        <p:txBody>
          <a:bodyPr/>
          <a:lstStyle/>
          <a:p>
            <a:pPr eaLnBrk="1" hangingPunct="1">
              <a:lnSpc>
                <a:spcPct val="80000"/>
              </a:lnSpc>
              <a:buFontTx/>
              <a:buNone/>
            </a:pPr>
            <a:r>
              <a:rPr lang="en-US" altLang="zh-CN" sz="2400" b="1">
                <a:solidFill>
                  <a:srgbClr val="0000CC"/>
                </a:solidFill>
              </a:rPr>
              <a:t>【</a:t>
            </a:r>
            <a:r>
              <a:rPr lang="zh-CN" altLang="en-US" sz="2400" b="1">
                <a:solidFill>
                  <a:srgbClr val="0000CC"/>
                </a:solidFill>
              </a:rPr>
              <a:t>例</a:t>
            </a:r>
            <a:r>
              <a:rPr lang="en-US" altLang="zh-CN" sz="2400" b="1">
                <a:solidFill>
                  <a:srgbClr val="0000CC"/>
                </a:solidFill>
              </a:rPr>
              <a:t>7-22】  find</a:t>
            </a:r>
            <a:r>
              <a:rPr lang="zh-CN" altLang="en-US" sz="2400" b="1">
                <a:solidFill>
                  <a:srgbClr val="0000CC"/>
                </a:solidFill>
              </a:rPr>
              <a:t>算法举例。</a:t>
            </a:r>
            <a:endParaRPr lang="zh-CN" altLang="en-US" sz="2400" b="1">
              <a:solidFill>
                <a:srgbClr val="0000CC"/>
              </a:solidFill>
            </a:endParaRPr>
          </a:p>
          <a:p>
            <a:pPr eaLnBrk="1" hangingPunct="1">
              <a:lnSpc>
                <a:spcPct val="80000"/>
              </a:lnSpc>
              <a:buFontTx/>
              <a:buNone/>
            </a:pPr>
            <a:r>
              <a:rPr lang="en-US" altLang="zh-CN" sz="1800" b="1"/>
              <a:t>//Eg7-22.cpp</a:t>
            </a:r>
            <a:endParaRPr lang="en-US" altLang="zh-CN" sz="1800" b="1"/>
          </a:p>
          <a:p>
            <a:pPr eaLnBrk="1" hangingPunct="1">
              <a:lnSpc>
                <a:spcPct val="80000"/>
              </a:lnSpc>
              <a:buFontTx/>
              <a:buNone/>
            </a:pPr>
            <a:r>
              <a:rPr lang="en-US" altLang="zh-CN" sz="1800" b="1"/>
              <a:t>#include&lt;iostream&gt;</a:t>
            </a:r>
            <a:endParaRPr lang="en-US" altLang="zh-CN" sz="1800" b="1"/>
          </a:p>
          <a:p>
            <a:pPr eaLnBrk="1" hangingPunct="1">
              <a:lnSpc>
                <a:spcPct val="80000"/>
              </a:lnSpc>
              <a:buFontTx/>
              <a:buNone/>
            </a:pPr>
            <a:r>
              <a:rPr lang="en-US" altLang="zh-CN" sz="1800" b="1"/>
              <a:t>#include&lt;list&gt;</a:t>
            </a:r>
            <a:endParaRPr lang="en-US" altLang="zh-CN" sz="1800" b="1"/>
          </a:p>
          <a:p>
            <a:pPr eaLnBrk="1" hangingPunct="1">
              <a:lnSpc>
                <a:spcPct val="80000"/>
              </a:lnSpc>
              <a:buFontTx/>
              <a:buNone/>
            </a:pPr>
            <a:r>
              <a:rPr lang="en-US" altLang="zh-CN" sz="1800" b="1"/>
              <a:t>#include&lt;algorithm&gt;</a:t>
            </a:r>
            <a:endParaRPr lang="en-US" altLang="zh-CN" sz="1800" b="1"/>
          </a:p>
          <a:p>
            <a:pPr eaLnBrk="1" hangingPunct="1">
              <a:lnSpc>
                <a:spcPct val="80000"/>
              </a:lnSpc>
              <a:buFontTx/>
              <a:buNone/>
            </a:pPr>
            <a:r>
              <a:rPr lang="en-US" altLang="zh-CN" sz="1800" b="1"/>
              <a:t>using namespace std;</a:t>
            </a:r>
            <a:endParaRPr lang="en-US" altLang="zh-CN" sz="1800" b="1"/>
          </a:p>
          <a:p>
            <a:pPr eaLnBrk="1" hangingPunct="1">
              <a:lnSpc>
                <a:spcPct val="80000"/>
              </a:lnSpc>
              <a:buFontTx/>
              <a:buNone/>
            </a:pPr>
            <a:r>
              <a:rPr lang="en-US" altLang="zh-CN" sz="1800" b="1"/>
              <a:t>void main(){</a:t>
            </a:r>
            <a:endParaRPr lang="en-US" altLang="zh-CN" sz="1800" b="1"/>
          </a:p>
          <a:p>
            <a:pPr eaLnBrk="1" hangingPunct="1">
              <a:lnSpc>
                <a:spcPct val="80000"/>
              </a:lnSpc>
              <a:buFontTx/>
              <a:buNone/>
            </a:pPr>
            <a:r>
              <a:rPr lang="en-US" altLang="zh-CN" sz="1800" b="1"/>
              <a:t>		int arr[]={100,200,300,400,500,500,600,700,800,900,1000};</a:t>
            </a:r>
            <a:endParaRPr lang="en-US" altLang="zh-CN" sz="1800" b="1"/>
          </a:p>
          <a:p>
            <a:pPr eaLnBrk="1" hangingPunct="1">
              <a:lnSpc>
                <a:spcPct val="80000"/>
              </a:lnSpc>
              <a:buFontTx/>
              <a:buNone/>
            </a:pPr>
            <a:r>
              <a:rPr lang="en-US" altLang="zh-CN" sz="1800" b="1"/>
              <a:t>		int *ptr;</a:t>
            </a:r>
            <a:endParaRPr lang="en-US" altLang="zh-CN" sz="1800" b="1"/>
          </a:p>
          <a:p>
            <a:pPr eaLnBrk="1" hangingPunct="1">
              <a:lnSpc>
                <a:spcPct val="80000"/>
              </a:lnSpc>
              <a:buFontTx/>
              <a:buNone/>
            </a:pPr>
            <a:r>
              <a:rPr lang="en-US" altLang="zh-CN" sz="1800" b="1"/>
              <a:t>		ptr=</a:t>
            </a:r>
            <a:r>
              <a:rPr lang="en-US" altLang="zh-CN" sz="1800" b="1">
                <a:solidFill>
                  <a:srgbClr val="FF0000"/>
                </a:solidFill>
              </a:rPr>
              <a:t>find</a:t>
            </a:r>
            <a:r>
              <a:rPr lang="en-US" altLang="zh-CN" sz="1800" b="1"/>
              <a:t>(arr,arr+9,400);		//</a:t>
            </a:r>
            <a:r>
              <a:rPr lang="zh-CN" altLang="en-US" sz="1800" b="1"/>
              <a:t>查找</a:t>
            </a:r>
            <a:r>
              <a:rPr lang="en-US" altLang="zh-CN" sz="1800" b="1"/>
              <a:t>400</a:t>
            </a:r>
            <a:r>
              <a:rPr lang="zh-CN" altLang="en-US" sz="1800" b="1"/>
              <a:t>在</a:t>
            </a:r>
            <a:r>
              <a:rPr lang="en-US" altLang="zh-CN" sz="1800" b="1"/>
              <a:t>arr</a:t>
            </a:r>
            <a:r>
              <a:rPr lang="zh-CN" altLang="en-US" sz="1800" b="1"/>
              <a:t>数组中的地址</a:t>
            </a:r>
            <a:endParaRPr lang="zh-CN" altLang="en-US" sz="1800" b="1"/>
          </a:p>
          <a:p>
            <a:pPr eaLnBrk="1" hangingPunct="1">
              <a:lnSpc>
                <a:spcPct val="80000"/>
              </a:lnSpc>
              <a:buFontTx/>
              <a:buNone/>
            </a:pPr>
            <a:r>
              <a:rPr lang="zh-CN" altLang="en-US" sz="1800" b="1"/>
              <a:t>		</a:t>
            </a:r>
            <a:r>
              <a:rPr lang="en-US" altLang="zh-CN" sz="1800" b="1"/>
              <a:t>cout&lt;&lt;“400</a:t>
            </a:r>
            <a:r>
              <a:rPr lang="zh-CN" altLang="en-US" sz="1800" b="1"/>
              <a:t>在数组中的下标是：</a:t>
            </a:r>
            <a:r>
              <a:rPr lang="en-US" altLang="zh-CN" sz="1800" b="1"/>
              <a:t>"</a:t>
            </a:r>
            <a:endParaRPr lang="en-US" altLang="zh-CN" sz="1800" b="1"/>
          </a:p>
          <a:p>
            <a:pPr eaLnBrk="1" hangingPunct="1">
              <a:lnSpc>
                <a:spcPct val="80000"/>
              </a:lnSpc>
              <a:buFontTx/>
              <a:buNone/>
            </a:pPr>
            <a:r>
              <a:rPr lang="en-US" altLang="zh-CN" sz="1800" b="1"/>
              <a:t>		      &lt;&lt;ptr-arr&lt;&lt;endl;       		//find</a:t>
            </a:r>
            <a:r>
              <a:rPr lang="zh-CN" altLang="en-US" sz="1800" b="1"/>
              <a:t>返回地址，</a:t>
            </a:r>
            <a:endParaRPr lang="zh-CN" altLang="en-US" sz="1800" b="1"/>
          </a:p>
          <a:p>
            <a:pPr eaLnBrk="1" hangingPunct="1">
              <a:lnSpc>
                <a:spcPct val="80000"/>
              </a:lnSpc>
              <a:buFontTx/>
              <a:buNone/>
            </a:pPr>
            <a:r>
              <a:rPr lang="zh-CN" altLang="en-US" sz="1800" b="1"/>
              <a:t>		</a:t>
            </a:r>
            <a:r>
              <a:rPr lang="en-US" altLang="zh-CN" sz="1800" b="1">
                <a:solidFill>
                  <a:srgbClr val="0000CC"/>
                </a:solidFill>
              </a:rPr>
              <a:t>list&lt;int&gt; L1;      </a:t>
            </a:r>
            <a:r>
              <a:rPr lang="en-US" altLang="zh-CN" sz="1800" b="1"/>
              <a:t>    		//</a:t>
            </a:r>
            <a:r>
              <a:rPr lang="zh-CN" altLang="en-US" sz="1800" b="1"/>
              <a:t>定义链表</a:t>
            </a:r>
            <a:r>
              <a:rPr lang="en-US" altLang="zh-CN" sz="1800" b="1"/>
              <a:t>L1</a:t>
            </a:r>
            <a:endParaRPr lang="en-US" altLang="zh-CN" sz="1800" b="1"/>
          </a:p>
          <a:p>
            <a:pPr eaLnBrk="1" hangingPunct="1">
              <a:lnSpc>
                <a:spcPct val="80000"/>
              </a:lnSpc>
              <a:buFontTx/>
              <a:buNone/>
            </a:pPr>
            <a:r>
              <a:rPr lang="en-US" altLang="zh-CN" sz="1800" b="1"/>
              <a:t>		int a1[]={30,40,50,60,60,60,80};</a:t>
            </a:r>
            <a:endParaRPr lang="en-US" altLang="zh-CN" sz="1800" b="1"/>
          </a:p>
          <a:p>
            <a:pPr eaLnBrk="1" hangingPunct="1">
              <a:lnSpc>
                <a:spcPct val="80000"/>
              </a:lnSpc>
              <a:buFontTx/>
              <a:buNone/>
            </a:pPr>
            <a:r>
              <a:rPr lang="en-US" altLang="zh-CN" sz="1800" b="1"/>
              <a:t>		for(int i=0;i&lt;7;i++)</a:t>
            </a:r>
            <a:endParaRPr lang="en-US" altLang="zh-CN" sz="1800" b="1"/>
          </a:p>
          <a:p>
            <a:pPr eaLnBrk="1" hangingPunct="1">
              <a:lnSpc>
                <a:spcPct val="80000"/>
              </a:lnSpc>
              <a:buFontTx/>
              <a:buNone/>
            </a:pPr>
            <a:r>
              <a:rPr lang="en-US" altLang="zh-CN" sz="1800" b="1"/>
              <a:t>		      L1.push_back(a1[i]);   	     //</a:t>
            </a:r>
            <a:r>
              <a:rPr lang="zh-CN" altLang="en-US" sz="1800" b="1"/>
              <a:t>将</a:t>
            </a:r>
            <a:r>
              <a:rPr lang="en-US" altLang="zh-CN" sz="1800" b="1"/>
              <a:t>a1</a:t>
            </a:r>
            <a:r>
              <a:rPr lang="zh-CN" altLang="en-US" sz="1800" b="1"/>
              <a:t>数组加入到</a:t>
            </a:r>
            <a:r>
              <a:rPr lang="en-US" altLang="zh-CN" sz="1800" b="1"/>
              <a:t>L1</a:t>
            </a:r>
            <a:r>
              <a:rPr lang="zh-CN" altLang="en-US" sz="1800" b="1"/>
              <a:t>链表中</a:t>
            </a:r>
            <a:endParaRPr lang="zh-CN" altLang="en-US"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 calcmode="lin" valueType="num">
                                      <p:cBhvr additive="base">
                                        <p:cTn id="7" dur="500" fill="hold"/>
                                        <p:tgtEl>
                                          <p:spTgt spid="727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7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anim calcmode="lin" valueType="num">
                                      <p:cBhvr additive="base">
                                        <p:cTn id="11" dur="500" fill="hold"/>
                                        <p:tgtEl>
                                          <p:spTgt spid="727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270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2707">
                                            <p:txEl>
                                              <p:pRg st="3" end="3"/>
                                            </p:txEl>
                                          </p:spTgt>
                                        </p:tgtEl>
                                        <p:attrNameLst>
                                          <p:attrName>style.visibility</p:attrName>
                                        </p:attrNameLst>
                                      </p:cBhvr>
                                      <p:to>
                                        <p:strVal val="visible"/>
                                      </p:to>
                                    </p:set>
                                    <p:anim calcmode="lin" valueType="num">
                                      <p:cBhvr additive="base">
                                        <p:cTn id="15" dur="500" fill="hold"/>
                                        <p:tgtEl>
                                          <p:spTgt spid="727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270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2707">
                                            <p:txEl>
                                              <p:pRg st="4" end="4"/>
                                            </p:txEl>
                                          </p:spTgt>
                                        </p:tgtEl>
                                        <p:attrNameLst>
                                          <p:attrName>style.visibility</p:attrName>
                                        </p:attrNameLst>
                                      </p:cBhvr>
                                      <p:to>
                                        <p:strVal val="visible"/>
                                      </p:to>
                                    </p:set>
                                    <p:anim calcmode="lin" valueType="num">
                                      <p:cBhvr additive="base">
                                        <p:cTn id="19" dur="500" fill="hold"/>
                                        <p:tgtEl>
                                          <p:spTgt spid="7270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270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2707">
                                            <p:txEl>
                                              <p:pRg st="5" end="5"/>
                                            </p:txEl>
                                          </p:spTgt>
                                        </p:tgtEl>
                                        <p:attrNameLst>
                                          <p:attrName>style.visibility</p:attrName>
                                        </p:attrNameLst>
                                      </p:cBhvr>
                                      <p:to>
                                        <p:strVal val="visible"/>
                                      </p:to>
                                    </p:set>
                                    <p:anim calcmode="lin" valueType="num">
                                      <p:cBhvr additive="base">
                                        <p:cTn id="23" dur="500" fill="hold"/>
                                        <p:tgtEl>
                                          <p:spTgt spid="72707">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2707">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2707">
                                            <p:txEl>
                                              <p:pRg st="6" end="6"/>
                                            </p:txEl>
                                          </p:spTgt>
                                        </p:tgtEl>
                                        <p:attrNameLst>
                                          <p:attrName>style.visibility</p:attrName>
                                        </p:attrNameLst>
                                      </p:cBhvr>
                                      <p:to>
                                        <p:strVal val="visible"/>
                                      </p:to>
                                    </p:set>
                                    <p:anim calcmode="lin" valueType="num">
                                      <p:cBhvr additive="base">
                                        <p:cTn id="27" dur="500" fill="hold"/>
                                        <p:tgtEl>
                                          <p:spTgt spid="72707">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2707">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2707">
                                            <p:txEl>
                                              <p:pRg st="7" end="7"/>
                                            </p:txEl>
                                          </p:spTgt>
                                        </p:tgtEl>
                                        <p:attrNameLst>
                                          <p:attrName>style.visibility</p:attrName>
                                        </p:attrNameLst>
                                      </p:cBhvr>
                                      <p:to>
                                        <p:strVal val="visible"/>
                                      </p:to>
                                    </p:set>
                                    <p:anim calcmode="lin" valueType="num">
                                      <p:cBhvr additive="base">
                                        <p:cTn id="31" dur="500" fill="hold"/>
                                        <p:tgtEl>
                                          <p:spTgt spid="7270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707">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2707">
                                            <p:txEl>
                                              <p:pRg st="8" end="8"/>
                                            </p:txEl>
                                          </p:spTgt>
                                        </p:tgtEl>
                                        <p:attrNameLst>
                                          <p:attrName>style.visibility</p:attrName>
                                        </p:attrNameLst>
                                      </p:cBhvr>
                                      <p:to>
                                        <p:strVal val="visible"/>
                                      </p:to>
                                    </p:set>
                                    <p:anim calcmode="lin" valueType="num">
                                      <p:cBhvr additive="base">
                                        <p:cTn id="35" dur="500" fill="hold"/>
                                        <p:tgtEl>
                                          <p:spTgt spid="72707">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270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2707">
                                            <p:txEl>
                                              <p:pRg st="9" end="9"/>
                                            </p:txEl>
                                          </p:spTgt>
                                        </p:tgtEl>
                                        <p:attrNameLst>
                                          <p:attrName>style.visibility</p:attrName>
                                        </p:attrNameLst>
                                      </p:cBhvr>
                                      <p:to>
                                        <p:strVal val="visible"/>
                                      </p:to>
                                    </p:set>
                                    <p:anim calcmode="lin" valueType="num">
                                      <p:cBhvr additive="base">
                                        <p:cTn id="41" dur="500" fill="hold"/>
                                        <p:tgtEl>
                                          <p:spTgt spid="72707">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270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2707">
                                            <p:txEl>
                                              <p:pRg st="10" end="10"/>
                                            </p:txEl>
                                          </p:spTgt>
                                        </p:tgtEl>
                                        <p:attrNameLst>
                                          <p:attrName>style.visibility</p:attrName>
                                        </p:attrNameLst>
                                      </p:cBhvr>
                                      <p:to>
                                        <p:strVal val="visible"/>
                                      </p:to>
                                    </p:set>
                                    <p:anim calcmode="lin" valueType="num">
                                      <p:cBhvr additive="base">
                                        <p:cTn id="47" dur="500" fill="hold"/>
                                        <p:tgtEl>
                                          <p:spTgt spid="72707">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2707">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2707">
                                            <p:txEl>
                                              <p:pRg st="11" end="11"/>
                                            </p:txEl>
                                          </p:spTgt>
                                        </p:tgtEl>
                                        <p:attrNameLst>
                                          <p:attrName>style.visibility</p:attrName>
                                        </p:attrNameLst>
                                      </p:cBhvr>
                                      <p:to>
                                        <p:strVal val="visible"/>
                                      </p:to>
                                    </p:set>
                                    <p:anim calcmode="lin" valueType="num">
                                      <p:cBhvr additive="base">
                                        <p:cTn id="51" dur="500" fill="hold"/>
                                        <p:tgtEl>
                                          <p:spTgt spid="72707">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2707">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2707">
                                            <p:txEl>
                                              <p:pRg st="12" end="12"/>
                                            </p:txEl>
                                          </p:spTgt>
                                        </p:tgtEl>
                                        <p:attrNameLst>
                                          <p:attrName>style.visibility</p:attrName>
                                        </p:attrNameLst>
                                      </p:cBhvr>
                                      <p:to>
                                        <p:strVal val="visible"/>
                                      </p:to>
                                    </p:set>
                                    <p:anim calcmode="lin" valueType="num">
                                      <p:cBhvr additive="base">
                                        <p:cTn id="55" dur="500" fill="hold"/>
                                        <p:tgtEl>
                                          <p:spTgt spid="72707">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2707">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2707">
                                            <p:txEl>
                                              <p:pRg st="13" end="13"/>
                                            </p:txEl>
                                          </p:spTgt>
                                        </p:tgtEl>
                                        <p:attrNameLst>
                                          <p:attrName>style.visibility</p:attrName>
                                        </p:attrNameLst>
                                      </p:cBhvr>
                                      <p:to>
                                        <p:strVal val="visible"/>
                                      </p:to>
                                    </p:set>
                                    <p:anim calcmode="lin" valueType="num">
                                      <p:cBhvr additive="base">
                                        <p:cTn id="59" dur="500" fill="hold"/>
                                        <p:tgtEl>
                                          <p:spTgt spid="72707">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2707">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2707">
                                            <p:txEl>
                                              <p:pRg st="14" end="14"/>
                                            </p:txEl>
                                          </p:spTgt>
                                        </p:tgtEl>
                                        <p:attrNameLst>
                                          <p:attrName>style.visibility</p:attrName>
                                        </p:attrNameLst>
                                      </p:cBhvr>
                                      <p:to>
                                        <p:strVal val="visible"/>
                                      </p:to>
                                    </p:set>
                                    <p:anim calcmode="lin" valueType="num">
                                      <p:cBhvr additive="base">
                                        <p:cTn id="63" dur="500" fill="hold"/>
                                        <p:tgtEl>
                                          <p:spTgt spid="72707">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2707">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2707">
                                            <p:txEl>
                                              <p:pRg st="15" end="15"/>
                                            </p:txEl>
                                          </p:spTgt>
                                        </p:tgtEl>
                                        <p:attrNameLst>
                                          <p:attrName>style.visibility</p:attrName>
                                        </p:attrNameLst>
                                      </p:cBhvr>
                                      <p:to>
                                        <p:strVal val="visible"/>
                                      </p:to>
                                    </p:set>
                                    <p:anim calcmode="lin" valueType="num">
                                      <p:cBhvr additive="base">
                                        <p:cTn id="67" dur="500" fill="hold"/>
                                        <p:tgtEl>
                                          <p:spTgt spid="72707">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270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title"/>
          </p:nvPr>
        </p:nvSpPr>
        <p:spPr>
          <a:xfrm>
            <a:off x="684213" y="188913"/>
            <a:ext cx="7772400" cy="792162"/>
          </a:xfrm>
        </p:spPr>
        <p:txBody>
          <a:bodyPr/>
          <a:lstStyle/>
          <a:p>
            <a:pPr eaLnBrk="1" hangingPunct="1"/>
            <a:r>
              <a:rPr lang="en-US" altLang="zh-CN" dirty="0"/>
              <a:t>7.5.6  </a:t>
            </a:r>
            <a:r>
              <a:rPr lang="zh-CN" altLang="en-US" b="1" dirty="0">
                <a:solidFill>
                  <a:srgbClr val="FF0000"/>
                </a:solidFill>
              </a:rPr>
              <a:t>算法</a:t>
            </a:r>
            <a:endParaRPr lang="zh-CN" altLang="en-US" b="1" dirty="0">
              <a:solidFill>
                <a:srgbClr val="FF0000"/>
              </a:solidFill>
            </a:endParaRPr>
          </a:p>
        </p:txBody>
      </p:sp>
      <p:sp>
        <p:nvSpPr>
          <p:cNvPr id="73731" name="Rectangle 3"/>
          <p:cNvSpPr>
            <a:spLocks noGrp="1" noChangeArrowheads="1"/>
          </p:cNvSpPr>
          <p:nvPr>
            <p:ph type="body" idx="1"/>
          </p:nvPr>
        </p:nvSpPr>
        <p:spPr>
          <a:xfrm>
            <a:off x="106363" y="1082675"/>
            <a:ext cx="8858250" cy="4970463"/>
          </a:xfrm>
        </p:spPr>
        <p:txBody>
          <a:bodyPr/>
          <a:lstStyle/>
          <a:p>
            <a:pPr marL="0" indent="0">
              <a:buFontTx/>
              <a:buNone/>
            </a:pPr>
            <a:r>
              <a:rPr lang="en-US" altLang="zh-CN" sz="1800" b="1">
                <a:solidFill>
                  <a:srgbClr val="0000CC"/>
                </a:solidFill>
              </a:rPr>
              <a:t>list&lt;int&gt;::iterator pos;</a:t>
            </a:r>
            <a:endParaRPr lang="zh-CN" altLang="zh-CN" sz="1800" b="1"/>
          </a:p>
          <a:p>
            <a:pPr marL="0" indent="0">
              <a:buFontTx/>
              <a:buNone/>
            </a:pPr>
            <a:r>
              <a:rPr lang="en-US" altLang="zh-CN" sz="1800" b="1"/>
              <a:t>pos=</a:t>
            </a:r>
            <a:r>
              <a:rPr lang="en-US" altLang="zh-CN" sz="1800" b="1">
                <a:solidFill>
                  <a:srgbClr val="FF0000"/>
                </a:solidFill>
              </a:rPr>
              <a:t>find</a:t>
            </a:r>
            <a:r>
              <a:rPr lang="en-US" altLang="zh-CN" sz="1800" b="1"/>
              <a:t>(L1.begin(),L1.end(),80);		        //</a:t>
            </a:r>
            <a:r>
              <a:rPr lang="zh-CN" altLang="zh-CN" sz="1800" b="1"/>
              <a:t>在</a:t>
            </a:r>
            <a:r>
              <a:rPr lang="en-US" altLang="zh-CN" sz="1800" b="1"/>
              <a:t>L1</a:t>
            </a:r>
            <a:r>
              <a:rPr lang="zh-CN" altLang="zh-CN" sz="1800" b="1"/>
              <a:t>中查找</a:t>
            </a:r>
            <a:r>
              <a:rPr lang="en-US" altLang="zh-CN" sz="1800" b="1"/>
              <a:t>80</a:t>
            </a:r>
            <a:r>
              <a:rPr lang="zh-CN" altLang="zh-CN" sz="1800" b="1"/>
              <a:t>，结果放于</a:t>
            </a:r>
            <a:r>
              <a:rPr lang="en-US" altLang="zh-CN" sz="1800" b="1"/>
              <a:t>pos</a:t>
            </a:r>
            <a:r>
              <a:rPr lang="zh-CN" altLang="zh-CN" sz="1800" b="1"/>
              <a:t>中</a:t>
            </a:r>
            <a:endParaRPr lang="zh-CN" altLang="zh-CN" sz="1800" b="1"/>
          </a:p>
          <a:p>
            <a:pPr marL="0" indent="0">
              <a:buFontTx/>
              <a:buNone/>
            </a:pPr>
            <a:r>
              <a:rPr lang="en-US" altLang="zh-CN" sz="1800" b="1"/>
              <a:t>if(pos!=L1.end()) </a:t>
            </a:r>
            <a:endParaRPr lang="zh-CN" altLang="zh-CN" sz="1800" b="1"/>
          </a:p>
          <a:p>
            <a:pPr marL="0" indent="0">
              <a:buFontTx/>
              <a:buNone/>
            </a:pPr>
            <a:r>
              <a:rPr lang="en-US" altLang="zh-CN" sz="1800" b="1"/>
              <a:t>cout&lt;&lt;"L1</a:t>
            </a:r>
            <a:r>
              <a:rPr lang="zh-CN" altLang="zh-CN" sz="1800" b="1"/>
              <a:t>链表中存在数据元素：</a:t>
            </a:r>
            <a:r>
              <a:rPr lang="en-US" altLang="zh-CN" sz="1800" b="1"/>
              <a:t>"&lt;&lt;*pos;	              //</a:t>
            </a:r>
            <a:r>
              <a:rPr lang="zh-CN" altLang="zh-CN" sz="1800" b="1"/>
              <a:t>输出找到的数据</a:t>
            </a:r>
            <a:endParaRPr lang="zh-CN" altLang="zh-CN" sz="1800" b="1"/>
          </a:p>
          <a:p>
            <a:pPr marL="0" indent="0">
              <a:buFontTx/>
              <a:buNone/>
            </a:pPr>
            <a:r>
              <a:rPr lang="en-US" altLang="zh-CN" sz="1800" b="1"/>
              <a:t>cout&lt;&lt;"</a:t>
            </a:r>
            <a:r>
              <a:rPr lang="zh-CN" altLang="zh-CN" sz="1800" b="1"/>
              <a:t>，它是链表中的第：</a:t>
            </a:r>
            <a:r>
              <a:rPr lang="en-US" altLang="zh-CN" sz="1800" b="1"/>
              <a:t>"&lt;&lt;</a:t>
            </a:r>
            <a:r>
              <a:rPr lang="en-US" altLang="zh-CN" sz="1800" b="1">
                <a:solidFill>
                  <a:srgbClr val="FF0000"/>
                </a:solidFill>
              </a:rPr>
              <a:t>distance</a:t>
            </a:r>
            <a:r>
              <a:rPr lang="en-US" altLang="zh-CN" sz="1800" b="1"/>
              <a:t>(L1.begin(),pos)+1</a:t>
            </a:r>
            <a:endParaRPr lang="zh-CN" altLang="zh-CN" sz="1800" b="1"/>
          </a:p>
          <a:p>
            <a:pPr marL="0" indent="0">
              <a:buFontTx/>
              <a:buNone/>
            </a:pPr>
            <a:r>
              <a:rPr lang="en-US" altLang="zh-CN" sz="1800" b="1"/>
              <a:t>        &lt;&lt;"</a:t>
            </a:r>
            <a:r>
              <a:rPr lang="zh-CN" altLang="zh-CN" sz="1800" b="1"/>
              <a:t>个节点！</a:t>
            </a:r>
            <a:r>
              <a:rPr lang="en-US" altLang="zh-CN" sz="1800" b="1"/>
              <a:t>"&lt;&lt;endl;  	 //</a:t>
            </a:r>
            <a:r>
              <a:rPr lang="zh-CN" altLang="zh-CN" sz="1800" b="1"/>
              <a:t>计算迭代器与链首元素间隔的元素个数</a:t>
            </a:r>
            <a:endParaRPr lang="zh-CN" altLang="zh-CN" sz="1800" b="1"/>
          </a:p>
          <a:p>
            <a:pPr marL="0" indent="0">
              <a:buFontTx/>
              <a:buNone/>
            </a:pPr>
            <a:r>
              <a:rPr lang="en-US" altLang="zh-CN" sz="1800" b="1"/>
              <a:t>int n1=</a:t>
            </a:r>
            <a:r>
              <a:rPr lang="en-US" altLang="zh-CN" sz="1800" b="1">
                <a:solidFill>
                  <a:srgbClr val="FF0000"/>
                </a:solidFill>
              </a:rPr>
              <a:t>count</a:t>
            </a:r>
            <a:r>
              <a:rPr lang="en-US" altLang="zh-CN" sz="1800" b="1"/>
              <a:t>(arr,arr+10,500);		//</a:t>
            </a:r>
            <a:r>
              <a:rPr lang="zh-CN" altLang="zh-CN" sz="1800" b="1"/>
              <a:t>统计</a:t>
            </a:r>
            <a:r>
              <a:rPr lang="en-US" altLang="zh-CN" sz="1800" b="1">
                <a:solidFill>
                  <a:srgbClr val="0000CC"/>
                </a:solidFill>
              </a:rPr>
              <a:t>arr</a:t>
            </a:r>
            <a:r>
              <a:rPr lang="zh-CN" altLang="zh-CN" sz="1800" b="1">
                <a:solidFill>
                  <a:srgbClr val="0000CC"/>
                </a:solidFill>
              </a:rPr>
              <a:t>数组</a:t>
            </a:r>
            <a:r>
              <a:rPr lang="zh-CN" altLang="zh-CN" sz="1800" b="1"/>
              <a:t>中</a:t>
            </a:r>
            <a:r>
              <a:rPr lang="en-US" altLang="zh-CN" sz="1800" b="1"/>
              <a:t>500</a:t>
            </a:r>
            <a:r>
              <a:rPr lang="zh-CN" altLang="zh-CN" sz="1800" b="1"/>
              <a:t>的个数</a:t>
            </a:r>
            <a:endParaRPr lang="zh-CN" altLang="zh-CN" sz="1800" b="1"/>
          </a:p>
          <a:p>
            <a:pPr marL="0" indent="0">
              <a:buFontTx/>
              <a:buNone/>
            </a:pPr>
            <a:r>
              <a:rPr lang="en-US" altLang="zh-CN" sz="1800" b="1"/>
              <a:t>int n2=</a:t>
            </a:r>
            <a:r>
              <a:rPr lang="en-US" altLang="zh-CN" sz="1800" b="1">
                <a:solidFill>
                  <a:srgbClr val="FF0000"/>
                </a:solidFill>
              </a:rPr>
              <a:t>count</a:t>
            </a:r>
            <a:r>
              <a:rPr lang="en-US" altLang="zh-CN" sz="1800" b="1"/>
              <a:t>(L1.begin(),L1.end(),60);	//</a:t>
            </a:r>
            <a:r>
              <a:rPr lang="zh-CN" altLang="zh-CN" sz="1800" b="1"/>
              <a:t>统计</a:t>
            </a:r>
            <a:r>
              <a:rPr lang="en-US" altLang="zh-CN" sz="1800" b="1"/>
              <a:t>L1</a:t>
            </a:r>
            <a:r>
              <a:rPr lang="zh-CN" altLang="zh-CN" sz="1800" b="1"/>
              <a:t>链表中</a:t>
            </a:r>
            <a:r>
              <a:rPr lang="en-US" altLang="zh-CN" sz="1800" b="1"/>
              <a:t>60</a:t>
            </a:r>
            <a:r>
              <a:rPr lang="zh-CN" altLang="zh-CN" sz="1800" b="1"/>
              <a:t>的个数</a:t>
            </a:r>
            <a:endParaRPr lang="zh-CN" altLang="zh-CN" sz="1800" b="1"/>
          </a:p>
          <a:p>
            <a:pPr marL="0" indent="0">
              <a:buFontTx/>
              <a:buNone/>
            </a:pPr>
            <a:r>
              <a:rPr lang="en-US" altLang="zh-CN" sz="1800" b="1"/>
              <a:t>cout&lt;&lt;"arr </a:t>
            </a:r>
            <a:r>
              <a:rPr lang="zh-CN" altLang="zh-CN" sz="1800" b="1"/>
              <a:t>数组中有：</a:t>
            </a:r>
            <a:r>
              <a:rPr lang="en-US" altLang="zh-CN" sz="1800" b="1"/>
              <a:t>"&lt;&lt;n1&lt;&lt;"</a:t>
            </a:r>
            <a:r>
              <a:rPr lang="zh-CN" altLang="zh-CN" sz="1800" b="1"/>
              <a:t>个</a:t>
            </a:r>
            <a:r>
              <a:rPr lang="en-US" altLang="zh-CN" sz="1800" b="1"/>
              <a:t>"&lt;&lt;500&lt;&lt;endl;</a:t>
            </a:r>
            <a:endParaRPr lang="zh-CN" altLang="zh-CN" sz="1800" b="1"/>
          </a:p>
          <a:p>
            <a:pPr marL="0" indent="0">
              <a:buFontTx/>
              <a:buNone/>
            </a:pPr>
            <a:r>
              <a:rPr lang="en-US" altLang="zh-CN" sz="1800" b="1"/>
              <a:t>cout&lt;&lt;"L1</a:t>
            </a:r>
            <a:r>
              <a:rPr lang="zh-CN" altLang="zh-CN" sz="1800" b="1"/>
              <a:t>链表中有：</a:t>
            </a:r>
            <a:r>
              <a:rPr lang="en-US" altLang="zh-CN" sz="1800" b="1"/>
              <a:t>"&lt;&lt;n2&lt;&lt;"</a:t>
            </a:r>
            <a:r>
              <a:rPr lang="zh-CN" altLang="zh-CN" sz="1800" b="1"/>
              <a:t>个</a:t>
            </a:r>
            <a:r>
              <a:rPr lang="en-US" altLang="zh-CN" sz="1800" b="1"/>
              <a:t>"&lt;&lt;60&lt;&lt;endl;</a:t>
            </a:r>
            <a:endParaRPr lang="zh-CN" altLang="zh-CN" sz="1800" b="1"/>
          </a:p>
          <a:p>
            <a:pPr marL="0" indent="0">
              <a:buFontTx/>
              <a:buNone/>
            </a:pPr>
            <a:r>
              <a:rPr lang="en-US" altLang="zh-CN" sz="1800" b="1"/>
              <a:t>}</a:t>
            </a:r>
            <a:endParaRPr lang="zh-CN" altLang="zh-CN" sz="1800" b="1"/>
          </a:p>
        </p:txBody>
      </p:sp>
      <p:sp>
        <p:nvSpPr>
          <p:cNvPr id="2" name="对话气泡: 矩形 1"/>
          <p:cNvSpPr/>
          <p:nvPr/>
        </p:nvSpPr>
        <p:spPr>
          <a:xfrm>
            <a:off x="1403350" y="4581525"/>
            <a:ext cx="7053263" cy="1800225"/>
          </a:xfrm>
          <a:prstGeom prst="wedgeRectCallout">
            <a:avLst>
              <a:gd name="adj1" fmla="val -39258"/>
              <a:gd name="adj2" fmla="val -7158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zh-CN" b="1" dirty="0"/>
              <a:t>程序运行结果如下：</a:t>
            </a:r>
            <a:endParaRPr lang="zh-CN" altLang="zh-CN" b="1" dirty="0"/>
          </a:p>
          <a:p>
            <a:pPr eaLnBrk="0" hangingPunct="0">
              <a:defRPr/>
            </a:pPr>
            <a:r>
              <a:rPr lang="en-US" altLang="zh-CN" b="1" dirty="0"/>
              <a:t>400</a:t>
            </a:r>
            <a:r>
              <a:rPr lang="zh-CN" altLang="zh-CN" b="1" dirty="0"/>
              <a:t>在数组中的下标是：</a:t>
            </a:r>
            <a:r>
              <a:rPr lang="en-US" altLang="zh-CN" b="1" dirty="0"/>
              <a:t>3</a:t>
            </a:r>
            <a:endParaRPr lang="zh-CN" altLang="zh-CN" b="1" dirty="0"/>
          </a:p>
          <a:p>
            <a:pPr eaLnBrk="0" hangingPunct="0">
              <a:defRPr/>
            </a:pPr>
            <a:r>
              <a:rPr lang="en-US" altLang="zh-CN" b="1" dirty="0"/>
              <a:t>L1</a:t>
            </a:r>
            <a:r>
              <a:rPr lang="zh-CN" altLang="zh-CN" b="1" dirty="0"/>
              <a:t>链表中存在数据元素：</a:t>
            </a:r>
            <a:r>
              <a:rPr lang="en-US" altLang="zh-CN" b="1" dirty="0"/>
              <a:t>80</a:t>
            </a:r>
            <a:r>
              <a:rPr lang="zh-CN" altLang="zh-CN" b="1" dirty="0"/>
              <a:t>，它是链表中的第：</a:t>
            </a:r>
            <a:r>
              <a:rPr lang="en-US" altLang="zh-CN" b="1" dirty="0"/>
              <a:t>7</a:t>
            </a:r>
            <a:r>
              <a:rPr lang="zh-CN" altLang="zh-CN" b="1" dirty="0"/>
              <a:t>个节点！</a:t>
            </a:r>
            <a:endParaRPr lang="zh-CN" altLang="zh-CN" b="1" dirty="0"/>
          </a:p>
          <a:p>
            <a:pPr eaLnBrk="0" hangingPunct="0">
              <a:defRPr/>
            </a:pPr>
            <a:r>
              <a:rPr lang="en-US" altLang="zh-CN" b="1" dirty="0" err="1"/>
              <a:t>arr</a:t>
            </a:r>
            <a:r>
              <a:rPr lang="en-US" altLang="zh-CN" b="1" dirty="0"/>
              <a:t> </a:t>
            </a:r>
            <a:r>
              <a:rPr lang="zh-CN" altLang="zh-CN" b="1" dirty="0"/>
              <a:t>数组中有：</a:t>
            </a:r>
            <a:r>
              <a:rPr lang="en-US" altLang="zh-CN" b="1" dirty="0"/>
              <a:t>2</a:t>
            </a:r>
            <a:r>
              <a:rPr lang="zh-CN" altLang="zh-CN" b="1" dirty="0"/>
              <a:t>个</a:t>
            </a:r>
            <a:r>
              <a:rPr lang="en-US" altLang="zh-CN" b="1" dirty="0"/>
              <a:t>500</a:t>
            </a:r>
            <a:endParaRPr lang="zh-CN" altLang="zh-CN" b="1" dirty="0"/>
          </a:p>
          <a:p>
            <a:pPr eaLnBrk="0" hangingPunct="0">
              <a:defRPr/>
            </a:pPr>
            <a:r>
              <a:rPr lang="en-US" altLang="zh-CN" b="1" dirty="0"/>
              <a:t>L1</a:t>
            </a:r>
            <a:r>
              <a:rPr lang="zh-CN" altLang="zh-CN" b="1" dirty="0"/>
              <a:t>链表中有：</a:t>
            </a:r>
            <a:r>
              <a:rPr lang="en-US" altLang="zh-CN" b="1" dirty="0"/>
              <a:t>3</a:t>
            </a:r>
            <a:r>
              <a:rPr lang="zh-CN" altLang="zh-CN" b="1" dirty="0"/>
              <a:t>个</a:t>
            </a:r>
            <a:r>
              <a:rPr lang="en-US" altLang="zh-CN" b="1" dirty="0"/>
              <a:t>60</a:t>
            </a:r>
            <a:endParaRPr lang="zh-CN"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 calcmode="lin" valueType="num">
                                      <p:cBhvr additive="base">
                                        <p:cTn id="7" dur="500" fill="hold"/>
                                        <p:tgtEl>
                                          <p:spTgt spid="737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3731">
                                            <p:txEl>
                                              <p:pRg st="1" end="1"/>
                                            </p:txEl>
                                          </p:spTgt>
                                        </p:tgtEl>
                                        <p:attrNameLst>
                                          <p:attrName>style.visibility</p:attrName>
                                        </p:attrNameLst>
                                      </p:cBhvr>
                                      <p:to>
                                        <p:strVal val="visible"/>
                                      </p:to>
                                    </p:set>
                                    <p:anim calcmode="lin" valueType="num">
                                      <p:cBhvr additive="base">
                                        <p:cTn id="13" dur="500" fill="hold"/>
                                        <p:tgtEl>
                                          <p:spTgt spid="737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7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3731">
                                            <p:txEl>
                                              <p:pRg st="2" end="2"/>
                                            </p:txEl>
                                          </p:spTgt>
                                        </p:tgtEl>
                                        <p:attrNameLst>
                                          <p:attrName>style.visibility</p:attrName>
                                        </p:attrNameLst>
                                      </p:cBhvr>
                                      <p:to>
                                        <p:strVal val="visible"/>
                                      </p:to>
                                    </p:set>
                                    <p:anim calcmode="lin" valueType="num">
                                      <p:cBhvr additive="base">
                                        <p:cTn id="19" dur="5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73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3731">
                                            <p:txEl>
                                              <p:pRg st="3" end="3"/>
                                            </p:txEl>
                                          </p:spTgt>
                                        </p:tgtEl>
                                        <p:attrNameLst>
                                          <p:attrName>style.visibility</p:attrName>
                                        </p:attrNameLst>
                                      </p:cBhvr>
                                      <p:to>
                                        <p:strVal val="visible"/>
                                      </p:to>
                                    </p:set>
                                    <p:anim calcmode="lin" valueType="num">
                                      <p:cBhvr additive="base">
                                        <p:cTn id="23" dur="500" fill="hold"/>
                                        <p:tgtEl>
                                          <p:spTgt spid="7373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37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3731">
                                            <p:txEl>
                                              <p:pRg st="4" end="4"/>
                                            </p:txEl>
                                          </p:spTgt>
                                        </p:tgtEl>
                                        <p:attrNameLst>
                                          <p:attrName>style.visibility</p:attrName>
                                        </p:attrNameLst>
                                      </p:cBhvr>
                                      <p:to>
                                        <p:strVal val="visible"/>
                                      </p:to>
                                    </p:set>
                                    <p:anim calcmode="lin" valueType="num">
                                      <p:cBhvr additive="base">
                                        <p:cTn id="29" dur="500" fill="hold"/>
                                        <p:tgtEl>
                                          <p:spTgt spid="7373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3731">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3731">
                                            <p:txEl>
                                              <p:pRg st="5" end="5"/>
                                            </p:txEl>
                                          </p:spTgt>
                                        </p:tgtEl>
                                        <p:attrNameLst>
                                          <p:attrName>style.visibility</p:attrName>
                                        </p:attrNameLst>
                                      </p:cBhvr>
                                      <p:to>
                                        <p:strVal val="visible"/>
                                      </p:to>
                                    </p:set>
                                    <p:anim calcmode="lin" valueType="num">
                                      <p:cBhvr additive="base">
                                        <p:cTn id="33" dur="500" fill="hold"/>
                                        <p:tgtEl>
                                          <p:spTgt spid="7373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37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73731">
                                            <p:txEl>
                                              <p:pRg st="6" end="6"/>
                                            </p:txEl>
                                          </p:spTgt>
                                        </p:tgtEl>
                                        <p:attrNameLst>
                                          <p:attrName>style.visibility</p:attrName>
                                        </p:attrNameLst>
                                      </p:cBhvr>
                                      <p:to>
                                        <p:strVal val="visible"/>
                                      </p:to>
                                    </p:set>
                                    <p:animEffect transition="in" filter="fade">
                                      <p:cBhvr>
                                        <p:cTn id="39" dur="1000"/>
                                        <p:tgtEl>
                                          <p:spTgt spid="73731">
                                            <p:txEl>
                                              <p:pRg st="6" end="6"/>
                                            </p:txEl>
                                          </p:spTgt>
                                        </p:tgtEl>
                                      </p:cBhvr>
                                    </p:animEffect>
                                    <p:anim calcmode="lin" valueType="num">
                                      <p:cBhvr>
                                        <p:cTn id="40" dur="1000" fill="hold"/>
                                        <p:tgtEl>
                                          <p:spTgt spid="73731">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7373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73731">
                                            <p:txEl>
                                              <p:pRg st="7" end="7"/>
                                            </p:txEl>
                                          </p:spTgt>
                                        </p:tgtEl>
                                        <p:attrNameLst>
                                          <p:attrName>style.visibility</p:attrName>
                                        </p:attrNameLst>
                                      </p:cBhvr>
                                      <p:to>
                                        <p:strVal val="visible"/>
                                      </p:to>
                                    </p:set>
                                    <p:animEffect transition="in" filter="fade">
                                      <p:cBhvr>
                                        <p:cTn id="46" dur="1000"/>
                                        <p:tgtEl>
                                          <p:spTgt spid="73731">
                                            <p:txEl>
                                              <p:pRg st="7" end="7"/>
                                            </p:txEl>
                                          </p:spTgt>
                                        </p:tgtEl>
                                      </p:cBhvr>
                                    </p:animEffect>
                                    <p:anim calcmode="lin" valueType="num">
                                      <p:cBhvr>
                                        <p:cTn id="47" dur="1000" fill="hold"/>
                                        <p:tgtEl>
                                          <p:spTgt spid="73731">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7373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3731">
                                            <p:txEl>
                                              <p:pRg st="8" end="8"/>
                                            </p:txEl>
                                          </p:spTgt>
                                        </p:tgtEl>
                                        <p:attrNameLst>
                                          <p:attrName>style.visibility</p:attrName>
                                        </p:attrNameLst>
                                      </p:cBhvr>
                                      <p:to>
                                        <p:strVal val="visible"/>
                                      </p:to>
                                    </p:set>
                                    <p:anim calcmode="lin" valueType="num">
                                      <p:cBhvr additive="base">
                                        <p:cTn id="53" dur="500" fill="hold"/>
                                        <p:tgtEl>
                                          <p:spTgt spid="73731">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3731">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3731">
                                            <p:txEl>
                                              <p:pRg st="9" end="9"/>
                                            </p:txEl>
                                          </p:spTgt>
                                        </p:tgtEl>
                                        <p:attrNameLst>
                                          <p:attrName>style.visibility</p:attrName>
                                        </p:attrNameLst>
                                      </p:cBhvr>
                                      <p:to>
                                        <p:strVal val="visible"/>
                                      </p:to>
                                    </p:set>
                                    <p:anim calcmode="lin" valueType="num">
                                      <p:cBhvr additive="base">
                                        <p:cTn id="57" dur="500" fill="hold"/>
                                        <p:tgtEl>
                                          <p:spTgt spid="73731">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3731">
                                            <p:txEl>
                                              <p:pRg st="9" end="9"/>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3731">
                                            <p:txEl>
                                              <p:pRg st="10" end="10"/>
                                            </p:txEl>
                                          </p:spTgt>
                                        </p:tgtEl>
                                        <p:attrNameLst>
                                          <p:attrName>style.visibility</p:attrName>
                                        </p:attrNameLst>
                                      </p:cBhvr>
                                      <p:to>
                                        <p:strVal val="visible"/>
                                      </p:to>
                                    </p:set>
                                    <p:anim calcmode="lin" valueType="num">
                                      <p:cBhvr additive="base">
                                        <p:cTn id="61" dur="500" fill="hold"/>
                                        <p:tgtEl>
                                          <p:spTgt spid="73731">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373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down)">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ChangeArrowheads="1"/>
          </p:cNvSpPr>
          <p:nvPr>
            <p:ph type="title"/>
          </p:nvPr>
        </p:nvSpPr>
        <p:spPr>
          <a:xfrm>
            <a:off x="685800" y="188913"/>
            <a:ext cx="7772400" cy="719137"/>
          </a:xfrm>
        </p:spPr>
        <p:txBody>
          <a:bodyPr/>
          <a:lstStyle/>
          <a:p>
            <a:pPr eaLnBrk="1" hangingPunct="1"/>
            <a:r>
              <a:rPr lang="en-US" altLang="zh-CN" dirty="0"/>
              <a:t>7.5.6  </a:t>
            </a:r>
            <a:r>
              <a:rPr lang="zh-CN" altLang="en-US" b="1" dirty="0">
                <a:solidFill>
                  <a:srgbClr val="FF0000"/>
                </a:solidFill>
              </a:rPr>
              <a:t>算法</a:t>
            </a:r>
            <a:endParaRPr lang="zh-CN" altLang="en-US" b="1" dirty="0">
              <a:solidFill>
                <a:srgbClr val="FF0000"/>
              </a:solidFill>
            </a:endParaRPr>
          </a:p>
        </p:txBody>
      </p:sp>
      <p:sp>
        <p:nvSpPr>
          <p:cNvPr id="77827" name="Rectangle 3"/>
          <p:cNvSpPr>
            <a:spLocks noGrp="1" noChangeArrowheads="1"/>
          </p:cNvSpPr>
          <p:nvPr>
            <p:ph type="body" idx="1"/>
          </p:nvPr>
        </p:nvSpPr>
        <p:spPr>
          <a:xfrm>
            <a:off x="137160" y="1125855"/>
            <a:ext cx="8881745" cy="5126355"/>
          </a:xfrm>
        </p:spPr>
        <p:txBody>
          <a:bodyPr/>
          <a:lstStyle/>
          <a:p>
            <a:pPr eaLnBrk="1" hangingPunct="1">
              <a:buFontTx/>
              <a:buNone/>
            </a:pPr>
            <a:r>
              <a:rPr lang="en-US" altLang="zh-CN" sz="2800" b="1" dirty="0">
                <a:solidFill>
                  <a:srgbClr val="0000CC"/>
                </a:solidFill>
              </a:rPr>
              <a:t>2</a:t>
            </a:r>
            <a:r>
              <a:rPr lang="zh-CN" altLang="en-US" sz="2800" b="1" dirty="0">
                <a:solidFill>
                  <a:srgbClr val="0000CC"/>
                </a:solidFill>
              </a:rPr>
              <a:t>．</a:t>
            </a:r>
            <a:r>
              <a:rPr lang="en-US" altLang="zh-CN" sz="2800" b="1" dirty="0">
                <a:solidFill>
                  <a:srgbClr val="0000CC"/>
                </a:solidFill>
              </a:rPr>
              <a:t>merge</a:t>
            </a:r>
            <a:endParaRPr lang="en-US" altLang="zh-CN" sz="2800" b="1" dirty="0">
              <a:solidFill>
                <a:srgbClr val="0000CC"/>
              </a:solidFill>
            </a:endParaRPr>
          </a:p>
          <a:p>
            <a:pPr lvl="1" eaLnBrk="1" hangingPunct="1">
              <a:buFontTx/>
              <a:buNone/>
            </a:pPr>
            <a:r>
              <a:rPr lang="en-US" altLang="zh-CN" sz="2400" b="1" dirty="0"/>
              <a:t>merge</a:t>
            </a:r>
            <a:r>
              <a:rPr lang="zh-CN" altLang="en-US" sz="2400" b="1" dirty="0"/>
              <a:t>可对两容器进行合并，将结果存放在第</a:t>
            </a:r>
            <a:r>
              <a:rPr lang="en-US" altLang="zh-CN" sz="2400" b="1" dirty="0"/>
              <a:t>3</a:t>
            </a:r>
            <a:r>
              <a:rPr lang="zh-CN" altLang="en-US" sz="2400" b="1" dirty="0"/>
              <a:t>个容器中，</a:t>
            </a:r>
            <a:endParaRPr lang="zh-CN" altLang="en-US" sz="2400" b="1" dirty="0"/>
          </a:p>
          <a:p>
            <a:pPr eaLnBrk="1" hangingPunct="1"/>
            <a:r>
              <a:rPr lang="zh-CN" altLang="en-US" sz="2800" b="1" dirty="0"/>
              <a:t>其用法如下：</a:t>
            </a:r>
            <a:endParaRPr lang="zh-CN" altLang="en-US" sz="2800" b="1" dirty="0"/>
          </a:p>
          <a:p>
            <a:pPr lvl="1" eaLnBrk="1" hangingPunct="1">
              <a:buFontTx/>
              <a:buNone/>
            </a:pPr>
            <a:r>
              <a:rPr lang="en-US" altLang="zh-CN" sz="2400" b="1" dirty="0">
                <a:solidFill>
                  <a:srgbClr val="FF0000"/>
                </a:solidFill>
              </a:rPr>
              <a:t>merge(beg1,end1,beg2,end2,dest)</a:t>
            </a:r>
            <a:endParaRPr lang="en-US" altLang="zh-CN" sz="2400" b="1" dirty="0">
              <a:solidFill>
                <a:srgbClr val="FF0000"/>
              </a:solidFill>
            </a:endParaRPr>
          </a:p>
          <a:p>
            <a:pPr lvl="1" eaLnBrk="1" hangingPunct="1"/>
            <a:r>
              <a:rPr lang="en-US" altLang="zh-CN" sz="2400" b="1" dirty="0"/>
              <a:t>merge</a:t>
            </a:r>
            <a:r>
              <a:rPr lang="zh-CN" altLang="en-US" sz="2400" b="1" dirty="0"/>
              <a:t>将</a:t>
            </a:r>
            <a:r>
              <a:rPr lang="en-US" altLang="zh-CN" sz="2400" b="1" dirty="0"/>
              <a:t>[beg1, end1)</a:t>
            </a:r>
            <a:r>
              <a:rPr lang="zh-CN" altLang="en-US" sz="2400" b="1" dirty="0"/>
              <a:t>与</a:t>
            </a:r>
            <a:r>
              <a:rPr lang="en-US" altLang="zh-CN" sz="2400" b="1" dirty="0"/>
              <a:t>[beg2, end2)</a:t>
            </a:r>
            <a:r>
              <a:rPr lang="zh-CN" altLang="en-US" sz="2400" b="1" dirty="0"/>
              <a:t>区间合并，把结果存放在</a:t>
            </a:r>
            <a:r>
              <a:rPr lang="en-US" altLang="zh-CN" sz="2400" b="1" dirty="0" err="1"/>
              <a:t>dest</a:t>
            </a:r>
            <a:r>
              <a:rPr lang="zh-CN" altLang="en-US" sz="2400" b="1" dirty="0"/>
              <a:t>容器中。</a:t>
            </a:r>
            <a:r>
              <a:rPr lang="zh-CN" altLang="en-US" sz="2400" b="1" dirty="0">
                <a:solidFill>
                  <a:srgbClr val="0000CC"/>
                </a:solidFill>
              </a:rPr>
              <a:t>如果参与合并的两个容器中的元素是有序的，则合并的结果也是有序的</a:t>
            </a:r>
            <a:r>
              <a:rPr lang="zh-CN" altLang="en-US" sz="2400" b="1" dirty="0"/>
              <a:t>。 </a:t>
            </a:r>
            <a:endParaRPr lang="en-US" altLang="zh-CN" sz="2400" b="1" dirty="0"/>
          </a:p>
          <a:p>
            <a:pPr lvl="1" eaLnBrk="1" hangingPunct="1"/>
            <a:r>
              <a:rPr lang="zh-CN" altLang="zh-CN" b="1" dirty="0"/>
              <a:t>说明：</a:t>
            </a:r>
            <a:r>
              <a:rPr lang="en-US" altLang="zh-CN" b="1" dirty="0"/>
              <a:t>list</a:t>
            </a:r>
            <a:r>
              <a:rPr lang="zh-CN" altLang="zh-CN" b="1" dirty="0"/>
              <a:t>链表也提供了一个</a:t>
            </a:r>
            <a:r>
              <a:rPr lang="en-US" altLang="zh-CN" b="1" dirty="0"/>
              <a:t>merge</a:t>
            </a:r>
            <a:r>
              <a:rPr lang="zh-CN" altLang="zh-CN" b="1" dirty="0"/>
              <a:t>成员函数，它能够把两个</a:t>
            </a:r>
            <a:r>
              <a:rPr lang="en-US" altLang="zh-CN" b="1" dirty="0"/>
              <a:t>list</a:t>
            </a:r>
            <a:r>
              <a:rPr lang="zh-CN" altLang="zh-CN" b="1" dirty="0"/>
              <a:t>类型的链表合并在一起。同样，如果合并前的链表是有序的，则合并后的链表仍然有序。</a:t>
            </a:r>
            <a:endParaRPr lang="zh-CN" altLang="zh-CN" b="1" dirty="0"/>
          </a:p>
          <a:p>
            <a:pPr lvl="1" eaLnBrk="1" hangingPunct="1"/>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anim calcmode="lin" valueType="num">
                                      <p:cBhvr additive="base">
                                        <p:cTn id="7" dur="500" fill="hold"/>
                                        <p:tgtEl>
                                          <p:spTgt spid="77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7827">
                                            <p:txEl>
                                              <p:pRg st="1" end="1"/>
                                            </p:txEl>
                                          </p:spTgt>
                                        </p:tgtEl>
                                        <p:attrNameLst>
                                          <p:attrName>style.visibility</p:attrName>
                                        </p:attrNameLst>
                                      </p:cBhvr>
                                      <p:to>
                                        <p:strVal val="visible"/>
                                      </p:to>
                                    </p:set>
                                    <p:anim calcmode="lin" valueType="num">
                                      <p:cBhvr additive="base">
                                        <p:cTn id="13"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7827">
                                            <p:txEl>
                                              <p:pRg st="2" end="2"/>
                                            </p:txEl>
                                          </p:spTgt>
                                        </p:tgtEl>
                                        <p:attrNameLst>
                                          <p:attrName>style.visibility</p:attrName>
                                        </p:attrNameLst>
                                      </p:cBhvr>
                                      <p:to>
                                        <p:strVal val="visible"/>
                                      </p:to>
                                    </p:set>
                                    <p:anim calcmode="lin" valueType="num">
                                      <p:cBhvr additive="base">
                                        <p:cTn id="19"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78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7827">
                                            <p:txEl>
                                              <p:pRg st="3" end="3"/>
                                            </p:txEl>
                                          </p:spTgt>
                                        </p:tgtEl>
                                        <p:attrNameLst>
                                          <p:attrName>style.visibility</p:attrName>
                                        </p:attrNameLst>
                                      </p:cBhvr>
                                      <p:to>
                                        <p:strVal val="visible"/>
                                      </p:to>
                                    </p:set>
                                    <p:anim calcmode="lin" valueType="num">
                                      <p:cBhvr additive="base">
                                        <p:cTn id="25" dur="500" fill="hold"/>
                                        <p:tgtEl>
                                          <p:spTgt spid="778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78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7827">
                                            <p:txEl>
                                              <p:pRg st="4" end="4"/>
                                            </p:txEl>
                                          </p:spTgt>
                                        </p:tgtEl>
                                        <p:attrNameLst>
                                          <p:attrName>style.visibility</p:attrName>
                                        </p:attrNameLst>
                                      </p:cBhvr>
                                      <p:to>
                                        <p:strVal val="visible"/>
                                      </p:to>
                                    </p:set>
                                    <p:anim calcmode="lin" valueType="num">
                                      <p:cBhvr additive="base">
                                        <p:cTn id="31" dur="500" fill="hold"/>
                                        <p:tgtEl>
                                          <p:spTgt spid="778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78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7827">
                                            <p:txEl>
                                              <p:pRg st="5" end="5"/>
                                            </p:txEl>
                                          </p:spTgt>
                                        </p:tgtEl>
                                        <p:attrNameLst>
                                          <p:attrName>style.visibility</p:attrName>
                                        </p:attrNameLst>
                                      </p:cBhvr>
                                      <p:to>
                                        <p:strVal val="visible"/>
                                      </p:to>
                                    </p:set>
                                    <p:anim calcmode="lin" valueType="num">
                                      <p:cBhvr additive="base">
                                        <p:cTn id="37" dur="500" fill="hold"/>
                                        <p:tgtEl>
                                          <p:spTgt spid="7782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78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body" idx="1"/>
          </p:nvPr>
        </p:nvSpPr>
        <p:spPr>
          <a:xfrm>
            <a:off x="0" y="333375"/>
            <a:ext cx="9081135" cy="6510020"/>
          </a:xfrm>
        </p:spPr>
        <p:txBody>
          <a:bodyPr/>
          <a:lstStyle/>
          <a:p>
            <a:pPr eaLnBrk="1" hangingPunct="1">
              <a:lnSpc>
                <a:spcPct val="80000"/>
              </a:lnSpc>
              <a:buFontTx/>
              <a:buNone/>
            </a:pPr>
            <a:r>
              <a:rPr lang="en-US" altLang="zh-CN" sz="2400" dirty="0">
                <a:solidFill>
                  <a:srgbClr val="0000CC"/>
                </a:solidFill>
              </a:rPr>
              <a:t>【</a:t>
            </a:r>
            <a:r>
              <a:rPr lang="zh-CN" altLang="en-US" sz="2400" dirty="0">
                <a:solidFill>
                  <a:srgbClr val="0000CC"/>
                </a:solidFill>
              </a:rPr>
              <a:t>例</a:t>
            </a:r>
            <a:r>
              <a:rPr lang="en-US" altLang="zh-CN" sz="2400" dirty="0">
                <a:solidFill>
                  <a:srgbClr val="0000CC"/>
                </a:solidFill>
              </a:rPr>
              <a:t>7-23】  merge</a:t>
            </a:r>
            <a:r>
              <a:rPr lang="zh-CN" altLang="en-US" sz="2400" dirty="0">
                <a:solidFill>
                  <a:srgbClr val="0000CC"/>
                </a:solidFill>
              </a:rPr>
              <a:t>算法与</a:t>
            </a:r>
            <a:r>
              <a:rPr lang="en-US" altLang="zh-CN" sz="2400" dirty="0">
                <a:solidFill>
                  <a:srgbClr val="0000CC"/>
                </a:solidFill>
              </a:rPr>
              <a:t>list</a:t>
            </a:r>
            <a:r>
              <a:rPr lang="zh-CN" altLang="en-US" sz="2400" dirty="0">
                <a:solidFill>
                  <a:srgbClr val="0000CC"/>
                </a:solidFill>
              </a:rPr>
              <a:t>的</a:t>
            </a:r>
            <a:r>
              <a:rPr lang="en-US" altLang="zh-CN" sz="2400" dirty="0">
                <a:solidFill>
                  <a:srgbClr val="0000CC"/>
                </a:solidFill>
              </a:rPr>
              <a:t>merge</a:t>
            </a:r>
            <a:r>
              <a:rPr lang="zh-CN" altLang="en-US" sz="2400" dirty="0">
                <a:solidFill>
                  <a:srgbClr val="0000CC"/>
                </a:solidFill>
              </a:rPr>
              <a:t>成员函数的应用。</a:t>
            </a:r>
            <a:endParaRPr lang="zh-CN" altLang="en-US" sz="2400" dirty="0">
              <a:solidFill>
                <a:srgbClr val="0000CC"/>
              </a:solidFill>
            </a:endParaRPr>
          </a:p>
          <a:p>
            <a:pPr eaLnBrk="1" hangingPunct="1">
              <a:lnSpc>
                <a:spcPct val="80000"/>
              </a:lnSpc>
              <a:buFontTx/>
              <a:buNone/>
            </a:pPr>
            <a:r>
              <a:rPr lang="en-US" altLang="zh-CN" sz="1800" b="1" dirty="0"/>
              <a:t>#include&lt;iostream&gt;</a:t>
            </a:r>
            <a:endParaRPr lang="en-US" altLang="zh-CN" sz="1800" b="1" dirty="0"/>
          </a:p>
          <a:p>
            <a:pPr eaLnBrk="1" hangingPunct="1">
              <a:lnSpc>
                <a:spcPct val="80000"/>
              </a:lnSpc>
              <a:buFontTx/>
              <a:buNone/>
            </a:pPr>
            <a:r>
              <a:rPr lang="en-US" altLang="zh-CN" sz="1800" b="1" dirty="0"/>
              <a:t>#include&lt;list&gt;</a:t>
            </a:r>
            <a:endParaRPr lang="en-US" altLang="zh-CN" sz="1800" b="1" dirty="0"/>
          </a:p>
          <a:p>
            <a:pPr eaLnBrk="1" hangingPunct="1">
              <a:lnSpc>
                <a:spcPct val="80000"/>
              </a:lnSpc>
              <a:buFontTx/>
              <a:buNone/>
            </a:pPr>
            <a:r>
              <a:rPr lang="en-US" altLang="zh-CN" sz="1800" b="1" dirty="0"/>
              <a:t>#include&lt;algorithm&gt;</a:t>
            </a:r>
            <a:endParaRPr lang="en-US" altLang="zh-CN" sz="1800" b="1" dirty="0"/>
          </a:p>
          <a:p>
            <a:pPr eaLnBrk="1" hangingPunct="1">
              <a:lnSpc>
                <a:spcPct val="80000"/>
              </a:lnSpc>
              <a:buFontTx/>
              <a:buNone/>
            </a:pPr>
            <a:r>
              <a:rPr lang="en-US" altLang="zh-CN" sz="1800" b="1" dirty="0"/>
              <a:t>using namespace std;</a:t>
            </a:r>
            <a:endParaRPr lang="en-US" altLang="zh-CN" sz="1800" b="1" dirty="0"/>
          </a:p>
          <a:p>
            <a:pPr eaLnBrk="1" hangingPunct="1">
              <a:lnSpc>
                <a:spcPct val="80000"/>
              </a:lnSpc>
              <a:buFontTx/>
              <a:buNone/>
            </a:pPr>
            <a:r>
              <a:rPr lang="en-US" altLang="zh-CN" sz="1800" b="1" dirty="0"/>
              <a:t>void main(){</a:t>
            </a:r>
            <a:endParaRPr lang="en-US" altLang="zh-CN" sz="1800" b="1" dirty="0"/>
          </a:p>
          <a:p>
            <a:pPr eaLnBrk="1" hangingPunct="1">
              <a:lnSpc>
                <a:spcPct val="80000"/>
              </a:lnSpc>
              <a:buFontTx/>
              <a:buNone/>
            </a:pPr>
            <a:r>
              <a:rPr lang="en-US" altLang="zh-CN" sz="1800" b="1" dirty="0"/>
              <a:t>		int a1[]={10,20,30,40,50,60,70};</a:t>
            </a:r>
            <a:endParaRPr lang="en-US" altLang="zh-CN" sz="1800" b="1" dirty="0"/>
          </a:p>
          <a:p>
            <a:pPr eaLnBrk="1" hangingPunct="1">
              <a:lnSpc>
                <a:spcPct val="80000"/>
              </a:lnSpc>
              <a:buFontTx/>
              <a:buNone/>
            </a:pPr>
            <a:r>
              <a:rPr lang="en-US" altLang="zh-CN" sz="1800" b="1" dirty="0"/>
              <a:t>		int a2[]={40,50,60};</a:t>
            </a:r>
            <a:endParaRPr lang="en-US" altLang="zh-CN" sz="1800" b="1" dirty="0"/>
          </a:p>
          <a:p>
            <a:pPr eaLnBrk="1" hangingPunct="1">
              <a:lnSpc>
                <a:spcPct val="80000"/>
              </a:lnSpc>
              <a:buFontTx/>
              <a:buNone/>
            </a:pPr>
            <a:r>
              <a:rPr lang="en-US" altLang="zh-CN" sz="1800" b="1" dirty="0"/>
              <a:t>		int a[10];</a:t>
            </a:r>
            <a:endParaRPr lang="en-US" altLang="zh-CN" sz="1800" b="1" dirty="0"/>
          </a:p>
          <a:p>
            <a:pPr eaLnBrk="1" hangingPunct="1">
              <a:lnSpc>
                <a:spcPct val="80000"/>
              </a:lnSpc>
              <a:buFontTx/>
              <a:buNone/>
            </a:pPr>
            <a:r>
              <a:rPr lang="en-US" altLang="zh-CN" sz="1800" b="1" dirty="0"/>
              <a:t>		</a:t>
            </a:r>
            <a:r>
              <a:rPr lang="en-US" altLang="zh-CN" sz="1800" b="1" dirty="0">
                <a:solidFill>
                  <a:srgbClr val="FF0000"/>
                </a:solidFill>
              </a:rPr>
              <a:t>merge</a:t>
            </a:r>
            <a:r>
              <a:rPr lang="en-US" altLang="zh-CN" sz="1800" b="1" dirty="0"/>
              <a:t>(a1,a1+7,a2,a2+3,a);            //</a:t>
            </a:r>
            <a:r>
              <a:rPr lang="zh-CN" altLang="en-US" sz="1800" b="1" dirty="0"/>
              <a:t>将</a:t>
            </a:r>
            <a:r>
              <a:rPr lang="en-US" altLang="zh-CN" sz="1800" b="1" dirty="0"/>
              <a:t>a1</a:t>
            </a:r>
            <a:r>
              <a:rPr lang="zh-CN" altLang="en-US" sz="1800" b="1" dirty="0"/>
              <a:t>、</a:t>
            </a:r>
            <a:r>
              <a:rPr lang="en-US" altLang="zh-CN" sz="1800" b="1" dirty="0"/>
              <a:t>a2</a:t>
            </a:r>
            <a:r>
              <a:rPr lang="zh-CN" altLang="en-US" sz="1800" b="1" dirty="0"/>
              <a:t>合并，结果放在</a:t>
            </a:r>
            <a:r>
              <a:rPr lang="en-US" altLang="zh-CN" sz="1800" b="1" dirty="0"/>
              <a:t>a</a:t>
            </a:r>
            <a:r>
              <a:rPr lang="zh-CN" altLang="en-US" sz="1800" b="1" dirty="0"/>
              <a:t>数组中</a:t>
            </a:r>
            <a:endParaRPr lang="zh-CN" altLang="en-US" sz="1800" b="1" dirty="0"/>
          </a:p>
          <a:p>
            <a:pPr eaLnBrk="1" hangingPunct="1">
              <a:lnSpc>
                <a:spcPct val="80000"/>
              </a:lnSpc>
              <a:buFontTx/>
              <a:buNone/>
            </a:pPr>
            <a:r>
              <a:rPr lang="zh-CN" altLang="en-US" sz="1800" b="1" dirty="0"/>
              <a:t>		</a:t>
            </a:r>
            <a:r>
              <a:rPr lang="en-US" altLang="zh-CN" sz="1800" b="1" dirty="0"/>
              <a:t>for(int </a:t>
            </a:r>
            <a:r>
              <a:rPr lang="en-US" altLang="zh-CN" sz="1800" b="1" dirty="0" err="1"/>
              <a:t>i</a:t>
            </a:r>
            <a:r>
              <a:rPr lang="en-US" altLang="zh-CN" sz="1800" b="1" dirty="0"/>
              <a:t>=0;i&lt;10;i++)	</a:t>
            </a:r>
            <a:r>
              <a:rPr lang="en-US" altLang="zh-CN" sz="1800" b="1" dirty="0" err="1"/>
              <a:t>cout</a:t>
            </a:r>
            <a:r>
              <a:rPr lang="en-US" altLang="zh-CN" sz="1800" b="1" dirty="0"/>
              <a:t>&lt;&lt;a[</a:t>
            </a:r>
            <a:r>
              <a:rPr lang="en-US" altLang="zh-CN" sz="1800" b="1" dirty="0" err="1"/>
              <a:t>i</a:t>
            </a:r>
            <a:r>
              <a:rPr lang="en-US" altLang="zh-CN" sz="1800" b="1" dirty="0"/>
              <a:t>]&lt;&lt;"\t";</a:t>
            </a:r>
            <a:endParaRPr lang="en-US" altLang="zh-CN" sz="1800" b="1" dirty="0"/>
          </a:p>
          <a:p>
            <a:pPr eaLnBrk="1" hangingPunct="1">
              <a:lnSpc>
                <a:spcPct val="80000"/>
              </a:lnSpc>
              <a:buFontTx/>
              <a:buNone/>
            </a:pPr>
            <a:r>
              <a:rPr lang="en-US" altLang="zh-CN" sz="1800" b="1" dirty="0"/>
              <a:t>		</a:t>
            </a:r>
            <a:r>
              <a:rPr lang="en-US" altLang="zh-CN" sz="1800" b="1" dirty="0" err="1"/>
              <a:t>cout</a:t>
            </a:r>
            <a:r>
              <a:rPr lang="en-US" altLang="zh-CN" sz="1800" b="1" dirty="0"/>
              <a:t>&lt;&lt;</a:t>
            </a:r>
            <a:r>
              <a:rPr lang="en-US" altLang="zh-CN" sz="1800" b="1" dirty="0" err="1"/>
              <a:t>endl</a:t>
            </a:r>
            <a:r>
              <a:rPr lang="en-US" altLang="zh-CN" sz="1800" b="1" dirty="0"/>
              <a:t>;</a:t>
            </a:r>
            <a:endParaRPr lang="en-US" altLang="zh-CN" sz="1800" b="1" dirty="0"/>
          </a:p>
          <a:p>
            <a:pPr eaLnBrk="1" hangingPunct="1">
              <a:lnSpc>
                <a:spcPct val="80000"/>
              </a:lnSpc>
              <a:buFontTx/>
              <a:buNone/>
            </a:pPr>
            <a:r>
              <a:rPr lang="en-US" altLang="zh-CN" sz="1800" b="1" dirty="0"/>
              <a:t>		list&lt;int&gt; L1,L2;                    </a:t>
            </a:r>
            <a:endParaRPr lang="en-US" altLang="zh-CN" sz="1800" b="1" dirty="0"/>
          </a:p>
          <a:p>
            <a:pPr eaLnBrk="1" hangingPunct="1">
              <a:lnSpc>
                <a:spcPct val="80000"/>
              </a:lnSpc>
              <a:buFontTx/>
              <a:buNone/>
            </a:pPr>
            <a:r>
              <a:rPr lang="en-US" altLang="zh-CN" sz="1800" b="1" dirty="0"/>
              <a:t>		list&lt;int&gt;::iterator pos;	           //pos</a:t>
            </a:r>
            <a:r>
              <a:rPr lang="zh-CN" altLang="en-US" sz="1800" b="1" dirty="0"/>
              <a:t>迭代器用于输出链表元素</a:t>
            </a:r>
            <a:endParaRPr lang="zh-CN" altLang="en-US" sz="1800" b="1" dirty="0"/>
          </a:p>
          <a:p>
            <a:pPr eaLnBrk="1" hangingPunct="1">
              <a:lnSpc>
                <a:spcPct val="80000"/>
              </a:lnSpc>
              <a:buFontTx/>
              <a:buNone/>
            </a:pPr>
            <a:r>
              <a:rPr lang="zh-CN" altLang="en-US" sz="1800" b="1" dirty="0"/>
              <a:t>		</a:t>
            </a:r>
            <a:r>
              <a:rPr lang="en-US" altLang="zh-CN" sz="1800" b="1" dirty="0"/>
              <a:t>for(</a:t>
            </a:r>
            <a:r>
              <a:rPr lang="en-US" altLang="zh-CN" sz="1800" b="1" dirty="0" err="1"/>
              <a:t>i</a:t>
            </a:r>
            <a:r>
              <a:rPr lang="en-US" altLang="zh-CN" sz="1800" b="1" dirty="0"/>
              <a:t>=0;i&lt;7;i++)</a:t>
            </a:r>
            <a:endParaRPr lang="en-US" altLang="zh-CN" sz="1800" b="1" dirty="0"/>
          </a:p>
          <a:p>
            <a:pPr eaLnBrk="1" hangingPunct="1">
              <a:lnSpc>
                <a:spcPct val="80000"/>
              </a:lnSpc>
              <a:buFontTx/>
              <a:buNone/>
            </a:pPr>
            <a:r>
              <a:rPr lang="en-US" altLang="zh-CN" sz="1800" b="1" dirty="0"/>
              <a:t>		      L1.push_back(a1[</a:t>
            </a:r>
            <a:r>
              <a:rPr lang="en-US" altLang="zh-CN" sz="1800" b="1" dirty="0" err="1"/>
              <a:t>i</a:t>
            </a:r>
            <a:r>
              <a:rPr lang="en-US" altLang="zh-CN" sz="1800" b="1" dirty="0"/>
              <a:t>]);     		//</a:t>
            </a:r>
            <a:r>
              <a:rPr lang="zh-CN" altLang="en-US" sz="1800" b="1" dirty="0"/>
              <a:t>插入</a:t>
            </a:r>
            <a:r>
              <a:rPr lang="en-US" altLang="zh-CN" sz="1800" b="1" dirty="0"/>
              <a:t>L1</a:t>
            </a:r>
            <a:r>
              <a:rPr lang="zh-CN" altLang="en-US" sz="1800" b="1" dirty="0"/>
              <a:t>的链表元素</a:t>
            </a:r>
            <a:endParaRPr lang="zh-CN" altLang="en-US" sz="1800" b="1" dirty="0"/>
          </a:p>
          <a:p>
            <a:pPr eaLnBrk="1" hangingPunct="1">
              <a:lnSpc>
                <a:spcPct val="80000"/>
              </a:lnSpc>
              <a:buFontTx/>
              <a:buNone/>
            </a:pPr>
            <a:r>
              <a:rPr lang="zh-CN" altLang="en-US" sz="1800" b="1" dirty="0"/>
              <a:t>		</a:t>
            </a:r>
            <a:r>
              <a:rPr lang="en-US" altLang="zh-CN" sz="1800" b="1" dirty="0"/>
              <a:t>for(int j=0;j&lt;3;j++)</a:t>
            </a:r>
            <a:endParaRPr lang="en-US" altLang="zh-CN" sz="1800" b="1" dirty="0"/>
          </a:p>
          <a:p>
            <a:pPr eaLnBrk="1" hangingPunct="1">
              <a:lnSpc>
                <a:spcPct val="80000"/>
              </a:lnSpc>
              <a:buFontTx/>
              <a:buNone/>
            </a:pPr>
            <a:r>
              <a:rPr lang="en-US" altLang="zh-CN" sz="1800" b="1" dirty="0"/>
              <a:t>		     L2.push_back(a2[j]);   		//</a:t>
            </a:r>
            <a:r>
              <a:rPr lang="zh-CN" altLang="en-US" sz="1800" b="1" dirty="0"/>
              <a:t>插入</a:t>
            </a:r>
            <a:r>
              <a:rPr lang="en-US" altLang="zh-CN" sz="1800" b="1" dirty="0"/>
              <a:t>L2</a:t>
            </a:r>
            <a:r>
              <a:rPr lang="zh-CN" altLang="en-US" sz="1800" b="1" dirty="0"/>
              <a:t>的链表元素</a:t>
            </a:r>
            <a:endParaRPr lang="zh-CN" altLang="en-US" sz="1800" b="1" dirty="0"/>
          </a:p>
          <a:p>
            <a:pPr eaLnBrk="1" hangingPunct="1">
              <a:lnSpc>
                <a:spcPct val="80000"/>
              </a:lnSpc>
              <a:buFontTx/>
              <a:buNone/>
            </a:pPr>
            <a:r>
              <a:rPr lang="zh-CN" altLang="en-US" sz="1800" b="1" dirty="0"/>
              <a:t>		</a:t>
            </a:r>
            <a:r>
              <a:rPr lang="en-US" altLang="zh-CN" sz="1800" b="1" dirty="0">
                <a:solidFill>
                  <a:srgbClr val="FF0000"/>
                </a:solidFill>
              </a:rPr>
              <a:t>L1.merge(L2);</a:t>
            </a:r>
            <a:r>
              <a:rPr lang="en-US" altLang="zh-CN" sz="1800" b="1" dirty="0"/>
              <a:t>	                              //</a:t>
            </a:r>
            <a:r>
              <a:rPr lang="zh-CN" altLang="en-US" sz="1800" b="1" dirty="0"/>
              <a:t>用</a:t>
            </a:r>
            <a:r>
              <a:rPr lang="en-US" altLang="zh-CN" sz="1800" b="1" dirty="0"/>
              <a:t>list</a:t>
            </a:r>
            <a:r>
              <a:rPr lang="zh-CN" altLang="en-US" sz="1800" b="1" dirty="0"/>
              <a:t>的</a:t>
            </a:r>
            <a:r>
              <a:rPr lang="en-US" altLang="zh-CN" sz="1800" b="1" dirty="0"/>
              <a:t>merge</a:t>
            </a:r>
            <a:r>
              <a:rPr lang="zh-CN" altLang="en-US" sz="1800" b="1" dirty="0"/>
              <a:t>成员合并</a:t>
            </a:r>
            <a:r>
              <a:rPr lang="en-US" altLang="zh-CN" sz="1800" b="1" dirty="0"/>
              <a:t>L1</a:t>
            </a:r>
            <a:r>
              <a:rPr lang="zh-CN" altLang="en-US" sz="1800" b="1" dirty="0"/>
              <a:t>、</a:t>
            </a:r>
            <a:r>
              <a:rPr lang="en-US" altLang="zh-CN" sz="1800" b="1" dirty="0"/>
              <a:t>L2</a:t>
            </a:r>
            <a:endParaRPr lang="en-US" altLang="zh-CN" sz="1800" b="1" dirty="0"/>
          </a:p>
          <a:p>
            <a:pPr eaLnBrk="1" hangingPunct="1">
              <a:lnSpc>
                <a:spcPct val="80000"/>
              </a:lnSpc>
              <a:buFontTx/>
              <a:buNone/>
            </a:pPr>
            <a:r>
              <a:rPr lang="en-US" altLang="zh-CN" sz="1800" b="1" dirty="0"/>
              <a:t>		for(pos=L1.begin();pos!=L1.end();pos++)   //</a:t>
            </a:r>
            <a:r>
              <a:rPr lang="zh-CN" altLang="en-US" sz="1800" b="1" dirty="0"/>
              <a:t>用迭代器输出合并后的</a:t>
            </a:r>
            <a:r>
              <a:rPr lang="en-US" altLang="zh-CN" sz="1800" b="1" dirty="0"/>
              <a:t>L1</a:t>
            </a:r>
            <a:endParaRPr lang="en-US" altLang="zh-CN" sz="1800" b="1" dirty="0"/>
          </a:p>
          <a:p>
            <a:pPr eaLnBrk="1" hangingPunct="1">
              <a:lnSpc>
                <a:spcPct val="80000"/>
              </a:lnSpc>
              <a:buFontTx/>
              <a:buNone/>
            </a:pPr>
            <a:r>
              <a:rPr lang="en-US" altLang="zh-CN" sz="1800" b="1" dirty="0"/>
              <a:t>			</a:t>
            </a:r>
            <a:r>
              <a:rPr lang="en-US" altLang="zh-CN" sz="1800" b="1" dirty="0" err="1"/>
              <a:t>cout</a:t>
            </a:r>
            <a:r>
              <a:rPr lang="en-US" altLang="zh-CN" sz="1800" b="1" dirty="0"/>
              <a:t>&lt;&lt;*pos&lt;&lt;"\t";</a:t>
            </a:r>
            <a:endParaRPr lang="en-US" altLang="zh-CN" sz="1800" b="1" dirty="0"/>
          </a:p>
          <a:p>
            <a:pPr eaLnBrk="1" hangingPunct="1">
              <a:lnSpc>
                <a:spcPct val="80000"/>
              </a:lnSpc>
              <a:buFontTx/>
              <a:buNone/>
            </a:pPr>
            <a:r>
              <a:rPr lang="en-US" altLang="zh-CN" sz="1800" b="1" dirty="0"/>
              <a:t>		</a:t>
            </a:r>
            <a:r>
              <a:rPr lang="en-US" altLang="zh-CN" sz="1800" b="1" dirty="0" err="1"/>
              <a:t>cout</a:t>
            </a:r>
            <a:r>
              <a:rPr lang="en-US" altLang="zh-CN" sz="1800" b="1" dirty="0"/>
              <a:t>&lt;&lt;</a:t>
            </a:r>
            <a:r>
              <a:rPr lang="en-US" altLang="zh-CN" sz="1800" b="1" dirty="0" err="1"/>
              <a:t>endl</a:t>
            </a:r>
            <a:r>
              <a:rPr lang="en-US" altLang="zh-CN" sz="1800" b="1" dirty="0"/>
              <a:t>;</a:t>
            </a:r>
            <a:endParaRPr lang="en-US" altLang="zh-CN" sz="1800" b="1" dirty="0"/>
          </a:p>
          <a:p>
            <a:pPr eaLnBrk="1" hangingPunct="1">
              <a:lnSpc>
                <a:spcPct val="80000"/>
              </a:lnSpc>
              <a:buFontTx/>
              <a:buNone/>
            </a:pPr>
            <a:r>
              <a:rPr lang="en-US" altLang="zh-CN" sz="1800" b="1" dirty="0"/>
              <a:t>}</a:t>
            </a: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850">
                                            <p:txEl>
                                              <p:pRg st="1" end="1"/>
                                            </p:txEl>
                                          </p:spTgt>
                                        </p:tgtEl>
                                        <p:attrNameLst>
                                          <p:attrName>style.visibility</p:attrName>
                                        </p:attrNameLst>
                                      </p:cBhvr>
                                      <p:to>
                                        <p:strVal val="visible"/>
                                      </p:to>
                                    </p:set>
                                    <p:anim calcmode="lin" valueType="num">
                                      <p:cBhvr additive="base">
                                        <p:cTn id="7" dur="500" fill="hold"/>
                                        <p:tgtEl>
                                          <p:spTgt spid="788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85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8850">
                                            <p:txEl>
                                              <p:pRg st="2" end="2"/>
                                            </p:txEl>
                                          </p:spTgt>
                                        </p:tgtEl>
                                        <p:attrNameLst>
                                          <p:attrName>style.visibility</p:attrName>
                                        </p:attrNameLst>
                                      </p:cBhvr>
                                      <p:to>
                                        <p:strVal val="visible"/>
                                      </p:to>
                                    </p:set>
                                    <p:anim calcmode="lin" valueType="num">
                                      <p:cBhvr additive="base">
                                        <p:cTn id="11" dur="500" fill="hold"/>
                                        <p:tgtEl>
                                          <p:spTgt spid="7885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885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8850">
                                            <p:txEl>
                                              <p:pRg st="3" end="3"/>
                                            </p:txEl>
                                          </p:spTgt>
                                        </p:tgtEl>
                                        <p:attrNameLst>
                                          <p:attrName>style.visibility</p:attrName>
                                        </p:attrNameLst>
                                      </p:cBhvr>
                                      <p:to>
                                        <p:strVal val="visible"/>
                                      </p:to>
                                    </p:set>
                                    <p:anim calcmode="lin" valueType="num">
                                      <p:cBhvr additive="base">
                                        <p:cTn id="15" dur="500" fill="hold"/>
                                        <p:tgtEl>
                                          <p:spTgt spid="7885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8850">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8850">
                                            <p:txEl>
                                              <p:pRg st="4" end="4"/>
                                            </p:txEl>
                                          </p:spTgt>
                                        </p:tgtEl>
                                        <p:attrNameLst>
                                          <p:attrName>style.visibility</p:attrName>
                                        </p:attrNameLst>
                                      </p:cBhvr>
                                      <p:to>
                                        <p:strVal val="visible"/>
                                      </p:to>
                                    </p:set>
                                    <p:anim calcmode="lin" valueType="num">
                                      <p:cBhvr additive="base">
                                        <p:cTn id="19" dur="500" fill="hold"/>
                                        <p:tgtEl>
                                          <p:spTgt spid="7885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0">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8850">
                                            <p:txEl>
                                              <p:pRg st="5" end="5"/>
                                            </p:txEl>
                                          </p:spTgt>
                                        </p:tgtEl>
                                        <p:attrNameLst>
                                          <p:attrName>style.visibility</p:attrName>
                                        </p:attrNameLst>
                                      </p:cBhvr>
                                      <p:to>
                                        <p:strVal val="visible"/>
                                      </p:to>
                                    </p:set>
                                    <p:anim calcmode="lin" valueType="num">
                                      <p:cBhvr additive="base">
                                        <p:cTn id="23" dur="500" fill="hold"/>
                                        <p:tgtEl>
                                          <p:spTgt spid="7885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8850">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8850">
                                            <p:txEl>
                                              <p:pRg st="6" end="6"/>
                                            </p:txEl>
                                          </p:spTgt>
                                        </p:tgtEl>
                                        <p:attrNameLst>
                                          <p:attrName>style.visibility</p:attrName>
                                        </p:attrNameLst>
                                      </p:cBhvr>
                                      <p:to>
                                        <p:strVal val="visible"/>
                                      </p:to>
                                    </p:set>
                                    <p:anim calcmode="lin" valueType="num">
                                      <p:cBhvr additive="base">
                                        <p:cTn id="27" dur="500" fill="hold"/>
                                        <p:tgtEl>
                                          <p:spTgt spid="7885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885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8850">
                                            <p:txEl>
                                              <p:pRg st="7" end="7"/>
                                            </p:txEl>
                                          </p:spTgt>
                                        </p:tgtEl>
                                        <p:attrNameLst>
                                          <p:attrName>style.visibility</p:attrName>
                                        </p:attrNameLst>
                                      </p:cBhvr>
                                      <p:to>
                                        <p:strVal val="visible"/>
                                      </p:to>
                                    </p:set>
                                    <p:anim calcmode="lin" valueType="num">
                                      <p:cBhvr additive="base">
                                        <p:cTn id="31" dur="500" fill="hold"/>
                                        <p:tgtEl>
                                          <p:spTgt spid="7885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8850">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8850">
                                            <p:txEl>
                                              <p:pRg st="8" end="8"/>
                                            </p:txEl>
                                          </p:spTgt>
                                        </p:tgtEl>
                                        <p:attrNameLst>
                                          <p:attrName>style.visibility</p:attrName>
                                        </p:attrNameLst>
                                      </p:cBhvr>
                                      <p:to>
                                        <p:strVal val="visible"/>
                                      </p:to>
                                    </p:set>
                                    <p:anim calcmode="lin" valueType="num">
                                      <p:cBhvr additive="base">
                                        <p:cTn id="35" dur="500" fill="hold"/>
                                        <p:tgtEl>
                                          <p:spTgt spid="78850">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885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78850">
                                            <p:txEl>
                                              <p:pRg st="9" end="9"/>
                                            </p:txEl>
                                          </p:spTgt>
                                        </p:tgtEl>
                                        <p:attrNameLst>
                                          <p:attrName>style.visibility</p:attrName>
                                        </p:attrNameLst>
                                      </p:cBhvr>
                                      <p:to>
                                        <p:strVal val="visible"/>
                                      </p:to>
                                    </p:set>
                                    <p:animEffect transition="in" filter="wipe(down)">
                                      <p:cBhvr>
                                        <p:cTn id="41" dur="500"/>
                                        <p:tgtEl>
                                          <p:spTgt spid="78850">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78850">
                                            <p:txEl>
                                              <p:pRg st="10" end="10"/>
                                            </p:txEl>
                                          </p:spTgt>
                                        </p:tgtEl>
                                        <p:attrNameLst>
                                          <p:attrName>style.visibility</p:attrName>
                                        </p:attrNameLst>
                                      </p:cBhvr>
                                      <p:to>
                                        <p:strVal val="visible"/>
                                      </p:to>
                                    </p:set>
                                    <p:anim calcmode="lin" valueType="num">
                                      <p:cBhvr additive="base">
                                        <p:cTn id="46" dur="500" fill="hold"/>
                                        <p:tgtEl>
                                          <p:spTgt spid="78850">
                                            <p:txEl>
                                              <p:pRg st="10" end="1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78850">
                                            <p:txEl>
                                              <p:pRg st="10" end="10"/>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78850">
                                            <p:txEl>
                                              <p:pRg st="11" end="11"/>
                                            </p:txEl>
                                          </p:spTgt>
                                        </p:tgtEl>
                                        <p:attrNameLst>
                                          <p:attrName>style.visibility</p:attrName>
                                        </p:attrNameLst>
                                      </p:cBhvr>
                                      <p:to>
                                        <p:strVal val="visible"/>
                                      </p:to>
                                    </p:set>
                                    <p:anim calcmode="lin" valueType="num">
                                      <p:cBhvr additive="base">
                                        <p:cTn id="50" dur="500" fill="hold"/>
                                        <p:tgtEl>
                                          <p:spTgt spid="78850">
                                            <p:txEl>
                                              <p:pRg st="11" end="1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78850">
                                            <p:txEl>
                                              <p:pRg st="11" end="11"/>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78850">
                                            <p:txEl>
                                              <p:pRg st="12" end="12"/>
                                            </p:txEl>
                                          </p:spTgt>
                                        </p:tgtEl>
                                        <p:attrNameLst>
                                          <p:attrName>style.visibility</p:attrName>
                                        </p:attrNameLst>
                                      </p:cBhvr>
                                      <p:to>
                                        <p:strVal val="visible"/>
                                      </p:to>
                                    </p:set>
                                    <p:anim calcmode="lin" valueType="num">
                                      <p:cBhvr additive="base">
                                        <p:cTn id="54" dur="500" fill="hold"/>
                                        <p:tgtEl>
                                          <p:spTgt spid="78850">
                                            <p:txEl>
                                              <p:pRg st="12" end="12"/>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8850">
                                            <p:txEl>
                                              <p:pRg st="12" end="12"/>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78850">
                                            <p:txEl>
                                              <p:pRg st="13" end="13"/>
                                            </p:txEl>
                                          </p:spTgt>
                                        </p:tgtEl>
                                        <p:attrNameLst>
                                          <p:attrName>style.visibility</p:attrName>
                                        </p:attrNameLst>
                                      </p:cBhvr>
                                      <p:to>
                                        <p:strVal val="visible"/>
                                      </p:to>
                                    </p:set>
                                    <p:anim calcmode="lin" valueType="num">
                                      <p:cBhvr additive="base">
                                        <p:cTn id="58" dur="500" fill="hold"/>
                                        <p:tgtEl>
                                          <p:spTgt spid="78850">
                                            <p:txEl>
                                              <p:pRg st="13" end="13"/>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78850">
                                            <p:txEl>
                                              <p:pRg st="13" end="13"/>
                                            </p:txEl>
                                          </p:spTgt>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78850">
                                            <p:txEl>
                                              <p:pRg st="14" end="14"/>
                                            </p:txEl>
                                          </p:spTgt>
                                        </p:tgtEl>
                                        <p:attrNameLst>
                                          <p:attrName>style.visibility</p:attrName>
                                        </p:attrNameLst>
                                      </p:cBhvr>
                                      <p:to>
                                        <p:strVal val="visible"/>
                                      </p:to>
                                    </p:set>
                                    <p:anim calcmode="lin" valueType="num">
                                      <p:cBhvr additive="base">
                                        <p:cTn id="62" dur="500" fill="hold"/>
                                        <p:tgtEl>
                                          <p:spTgt spid="78850">
                                            <p:txEl>
                                              <p:pRg st="14" end="14"/>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78850">
                                            <p:txEl>
                                              <p:pRg st="14" end="14"/>
                                            </p:txEl>
                                          </p:spTgt>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78850">
                                            <p:txEl>
                                              <p:pRg st="15" end="15"/>
                                            </p:txEl>
                                          </p:spTgt>
                                        </p:tgtEl>
                                        <p:attrNameLst>
                                          <p:attrName>style.visibility</p:attrName>
                                        </p:attrNameLst>
                                      </p:cBhvr>
                                      <p:to>
                                        <p:strVal val="visible"/>
                                      </p:to>
                                    </p:set>
                                    <p:anim calcmode="lin" valueType="num">
                                      <p:cBhvr additive="base">
                                        <p:cTn id="66" dur="500" fill="hold"/>
                                        <p:tgtEl>
                                          <p:spTgt spid="78850">
                                            <p:txEl>
                                              <p:pRg st="15" end="15"/>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78850">
                                            <p:txEl>
                                              <p:pRg st="15" end="15"/>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78850">
                                            <p:txEl>
                                              <p:pRg st="16" end="16"/>
                                            </p:txEl>
                                          </p:spTgt>
                                        </p:tgtEl>
                                        <p:attrNameLst>
                                          <p:attrName>style.visibility</p:attrName>
                                        </p:attrNameLst>
                                      </p:cBhvr>
                                      <p:to>
                                        <p:strVal val="visible"/>
                                      </p:to>
                                    </p:set>
                                    <p:anim calcmode="lin" valueType="num">
                                      <p:cBhvr additive="base">
                                        <p:cTn id="70" dur="500" fill="hold"/>
                                        <p:tgtEl>
                                          <p:spTgt spid="78850">
                                            <p:txEl>
                                              <p:pRg st="16" end="16"/>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8850">
                                            <p:txEl>
                                              <p:pRg st="16" end="16"/>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78850">
                                            <p:txEl>
                                              <p:pRg st="17" end="17"/>
                                            </p:txEl>
                                          </p:spTgt>
                                        </p:tgtEl>
                                        <p:attrNameLst>
                                          <p:attrName>style.visibility</p:attrName>
                                        </p:attrNameLst>
                                      </p:cBhvr>
                                      <p:to>
                                        <p:strVal val="visible"/>
                                      </p:to>
                                    </p:set>
                                    <p:anim calcmode="lin" valueType="num">
                                      <p:cBhvr additive="base">
                                        <p:cTn id="74" dur="500" fill="hold"/>
                                        <p:tgtEl>
                                          <p:spTgt spid="78850">
                                            <p:txEl>
                                              <p:pRg st="17" end="17"/>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8850">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78850">
                                            <p:txEl>
                                              <p:pRg st="18" end="18"/>
                                            </p:txEl>
                                          </p:spTgt>
                                        </p:tgtEl>
                                        <p:attrNameLst>
                                          <p:attrName>style.visibility</p:attrName>
                                        </p:attrNameLst>
                                      </p:cBhvr>
                                      <p:to>
                                        <p:strVal val="visible"/>
                                      </p:to>
                                    </p:set>
                                    <p:anim calcmode="lin" valueType="num">
                                      <p:cBhvr additive="base">
                                        <p:cTn id="80" dur="500" fill="hold"/>
                                        <p:tgtEl>
                                          <p:spTgt spid="78850">
                                            <p:txEl>
                                              <p:pRg st="18" end="18"/>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78850">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78850">
                                            <p:txEl>
                                              <p:pRg st="19" end="19"/>
                                            </p:txEl>
                                          </p:spTgt>
                                        </p:tgtEl>
                                        <p:attrNameLst>
                                          <p:attrName>style.visibility</p:attrName>
                                        </p:attrNameLst>
                                      </p:cBhvr>
                                      <p:to>
                                        <p:strVal val="visible"/>
                                      </p:to>
                                    </p:set>
                                    <p:anim calcmode="lin" valueType="num">
                                      <p:cBhvr additive="base">
                                        <p:cTn id="86" dur="500" fill="hold"/>
                                        <p:tgtEl>
                                          <p:spTgt spid="78850">
                                            <p:txEl>
                                              <p:pRg st="19" end="19"/>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78850">
                                            <p:txEl>
                                              <p:pRg st="19" end="19"/>
                                            </p:txEl>
                                          </p:spTgt>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78850">
                                            <p:txEl>
                                              <p:pRg st="20" end="20"/>
                                            </p:txEl>
                                          </p:spTgt>
                                        </p:tgtEl>
                                        <p:attrNameLst>
                                          <p:attrName>style.visibility</p:attrName>
                                        </p:attrNameLst>
                                      </p:cBhvr>
                                      <p:to>
                                        <p:strVal val="visible"/>
                                      </p:to>
                                    </p:set>
                                    <p:anim calcmode="lin" valueType="num">
                                      <p:cBhvr additive="base">
                                        <p:cTn id="90" dur="500" fill="hold"/>
                                        <p:tgtEl>
                                          <p:spTgt spid="78850">
                                            <p:txEl>
                                              <p:pRg st="20" end="2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78850">
                                            <p:txEl>
                                              <p:pRg st="20" end="20"/>
                                            </p:txEl>
                                          </p:spTgt>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78850">
                                            <p:txEl>
                                              <p:pRg st="21" end="21"/>
                                            </p:txEl>
                                          </p:spTgt>
                                        </p:tgtEl>
                                        <p:attrNameLst>
                                          <p:attrName>style.visibility</p:attrName>
                                        </p:attrNameLst>
                                      </p:cBhvr>
                                      <p:to>
                                        <p:strVal val="visible"/>
                                      </p:to>
                                    </p:set>
                                    <p:anim calcmode="lin" valueType="num">
                                      <p:cBhvr additive="base">
                                        <p:cTn id="94" dur="500" fill="hold"/>
                                        <p:tgtEl>
                                          <p:spTgt spid="78850">
                                            <p:txEl>
                                              <p:pRg st="21" end="21"/>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78850">
                                            <p:txEl>
                                              <p:pRg st="21" end="21"/>
                                            </p:txEl>
                                          </p:spTgt>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78850">
                                            <p:txEl>
                                              <p:pRg st="22" end="22"/>
                                            </p:txEl>
                                          </p:spTgt>
                                        </p:tgtEl>
                                        <p:attrNameLst>
                                          <p:attrName>style.visibility</p:attrName>
                                        </p:attrNameLst>
                                      </p:cBhvr>
                                      <p:to>
                                        <p:strVal val="visible"/>
                                      </p:to>
                                    </p:set>
                                    <p:anim calcmode="lin" valueType="num">
                                      <p:cBhvr additive="base">
                                        <p:cTn id="98" dur="500" fill="hold"/>
                                        <p:tgtEl>
                                          <p:spTgt spid="78850">
                                            <p:txEl>
                                              <p:pRg st="22" end="22"/>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78850">
                                            <p:txEl>
                                              <p:pRg st="22" end="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p:nvPr>
        </p:nvSpPr>
        <p:spPr>
          <a:xfrm>
            <a:off x="684213" y="260350"/>
            <a:ext cx="7772400" cy="576263"/>
          </a:xfrm>
        </p:spPr>
        <p:txBody>
          <a:bodyPr/>
          <a:lstStyle/>
          <a:p>
            <a:pPr eaLnBrk="1" hangingPunct="1"/>
            <a:r>
              <a:rPr lang="en-US" altLang="zh-CN" dirty="0"/>
              <a:t>7.5.6  </a:t>
            </a:r>
            <a:r>
              <a:rPr lang="zh-CN" altLang="en-US" b="1" dirty="0">
                <a:solidFill>
                  <a:srgbClr val="FF0000"/>
                </a:solidFill>
              </a:rPr>
              <a:t>算法</a:t>
            </a:r>
            <a:endParaRPr lang="zh-CN" altLang="en-US" b="1" dirty="0">
              <a:solidFill>
                <a:srgbClr val="FF0000"/>
              </a:solidFill>
            </a:endParaRPr>
          </a:p>
        </p:txBody>
      </p:sp>
      <p:sp>
        <p:nvSpPr>
          <p:cNvPr id="101379" name="Rectangle 3"/>
          <p:cNvSpPr>
            <a:spLocks noGrp="1" noChangeArrowheads="1"/>
          </p:cNvSpPr>
          <p:nvPr>
            <p:ph type="body" idx="1"/>
          </p:nvPr>
        </p:nvSpPr>
        <p:spPr>
          <a:xfrm>
            <a:off x="99060" y="1125855"/>
            <a:ext cx="8785225" cy="4970145"/>
          </a:xfrm>
        </p:spPr>
        <p:txBody>
          <a:bodyPr/>
          <a:lstStyle/>
          <a:p>
            <a:pPr algn="just" eaLnBrk="1" hangingPunct="1">
              <a:lnSpc>
                <a:spcPct val="90000"/>
              </a:lnSpc>
              <a:buFontTx/>
              <a:buNone/>
            </a:pPr>
            <a:r>
              <a:rPr lang="en-US" altLang="zh-CN" sz="2800" b="1" dirty="0">
                <a:solidFill>
                  <a:srgbClr val="0000CC"/>
                </a:solidFill>
              </a:rPr>
              <a:t>3</a:t>
            </a:r>
            <a:r>
              <a:rPr lang="zh-CN" altLang="en-US" sz="2800" b="1" dirty="0">
                <a:solidFill>
                  <a:srgbClr val="0000CC"/>
                </a:solidFill>
              </a:rPr>
              <a:t>．</a:t>
            </a:r>
            <a:r>
              <a:rPr lang="en-US" altLang="zh-CN" sz="2800" b="1" dirty="0">
                <a:solidFill>
                  <a:srgbClr val="0000CC"/>
                </a:solidFill>
              </a:rPr>
              <a:t>search</a:t>
            </a:r>
            <a:r>
              <a:rPr lang="zh-CN" altLang="en-US" sz="2800" b="1" dirty="0">
                <a:solidFill>
                  <a:srgbClr val="0000CC"/>
                </a:solidFill>
              </a:rPr>
              <a:t>算法</a:t>
            </a:r>
            <a:endParaRPr lang="zh-CN" altLang="en-US" sz="2800" b="1" dirty="0">
              <a:solidFill>
                <a:srgbClr val="0000CC"/>
              </a:solidFill>
            </a:endParaRPr>
          </a:p>
          <a:p>
            <a:pPr eaLnBrk="1" hangingPunct="1">
              <a:lnSpc>
                <a:spcPct val="90000"/>
              </a:lnSpc>
            </a:pPr>
            <a:r>
              <a:rPr lang="en-US" altLang="zh-CN" sz="2800" b="1" dirty="0"/>
              <a:t>search</a:t>
            </a:r>
            <a:r>
              <a:rPr lang="zh-CN" altLang="en-US" sz="2800" b="1" dirty="0"/>
              <a:t>算法则是从一个容器查找由另一个容器所指定的顺序值。</a:t>
            </a:r>
            <a:endParaRPr lang="zh-CN" altLang="en-US" sz="2800" b="1" dirty="0"/>
          </a:p>
          <a:p>
            <a:pPr eaLnBrk="1" hangingPunct="1">
              <a:lnSpc>
                <a:spcPct val="90000"/>
              </a:lnSpc>
            </a:pPr>
            <a:r>
              <a:rPr lang="en-US" altLang="zh-CN" sz="2800" b="1" dirty="0"/>
              <a:t>search</a:t>
            </a:r>
            <a:r>
              <a:rPr lang="zh-CN" altLang="en-US" sz="2800" b="1" dirty="0"/>
              <a:t>用法形式如下：</a:t>
            </a:r>
            <a:endParaRPr lang="zh-CN" altLang="en-US" sz="2800" b="1" dirty="0"/>
          </a:p>
          <a:p>
            <a:pPr lvl="1" eaLnBrk="1" hangingPunct="1">
              <a:lnSpc>
                <a:spcPct val="90000"/>
              </a:lnSpc>
              <a:buFontTx/>
              <a:buNone/>
            </a:pPr>
            <a:r>
              <a:rPr lang="en-US" altLang="zh-CN" sz="2400" b="1" dirty="0">
                <a:solidFill>
                  <a:srgbClr val="FF0000"/>
                </a:solidFill>
              </a:rPr>
              <a:t>search(beg1,end1,beg2,end2)</a:t>
            </a:r>
            <a:endParaRPr lang="en-US" altLang="zh-CN" sz="2400" b="1" dirty="0">
              <a:solidFill>
                <a:srgbClr val="FF0000"/>
              </a:solidFill>
            </a:endParaRPr>
          </a:p>
          <a:p>
            <a:pPr lvl="1" eaLnBrk="1" hangingPunct="1">
              <a:lnSpc>
                <a:spcPct val="90000"/>
              </a:lnSpc>
              <a:buFontTx/>
              <a:buNone/>
            </a:pPr>
            <a:endParaRPr lang="zh-CN" altLang="en-US" sz="2400" b="1" dirty="0">
              <a:solidFill>
                <a:srgbClr val="FF0000"/>
              </a:solidFill>
            </a:endParaRPr>
          </a:p>
          <a:p>
            <a:pPr lvl="1" eaLnBrk="1" hangingPunct="1">
              <a:lnSpc>
                <a:spcPct val="90000"/>
              </a:lnSpc>
              <a:buFontTx/>
              <a:buNone/>
            </a:pPr>
            <a:r>
              <a:rPr lang="en-US" altLang="zh-CN" sz="2400" b="1" dirty="0"/>
              <a:t>search</a:t>
            </a:r>
            <a:r>
              <a:rPr lang="zh-CN" altLang="en-US" sz="2400" b="1" dirty="0"/>
              <a:t>将在</a:t>
            </a:r>
            <a:r>
              <a:rPr lang="en-US" altLang="zh-CN" sz="2400" b="1" dirty="0"/>
              <a:t>[beg1, end1)</a:t>
            </a:r>
            <a:r>
              <a:rPr lang="zh-CN" altLang="en-US" sz="2400" b="1" dirty="0"/>
              <a:t>区间内查找有无与</a:t>
            </a:r>
            <a:r>
              <a:rPr lang="en-US" altLang="zh-CN" sz="2400" b="1" dirty="0"/>
              <a:t>[beg2, end2)</a:t>
            </a:r>
            <a:r>
              <a:rPr lang="zh-CN" altLang="en-US" sz="2400" b="1" dirty="0"/>
              <a:t>相同的子区间，如果找到就返回</a:t>
            </a:r>
            <a:r>
              <a:rPr lang="en-US" altLang="zh-CN" sz="2400" b="1" dirty="0"/>
              <a:t>[beg1, end1)</a:t>
            </a:r>
            <a:r>
              <a:rPr lang="zh-CN" altLang="en-US" sz="2400" b="1" dirty="0"/>
              <a:t>内第一个相同元素的位置，如果没找到，返回</a:t>
            </a:r>
            <a:r>
              <a:rPr lang="en-US" altLang="zh-CN" sz="2400" b="1" dirty="0"/>
              <a:t>end1; search</a:t>
            </a:r>
            <a:r>
              <a:rPr lang="zh-CN" altLang="en-US" sz="2400" b="1" dirty="0"/>
              <a:t>将在</a:t>
            </a:r>
            <a:r>
              <a:rPr lang="en-US" altLang="zh-CN" sz="2400" b="1" dirty="0"/>
              <a:t>[beg1, end1)</a:t>
            </a:r>
            <a:r>
              <a:rPr lang="zh-CN" altLang="en-US" sz="2400" b="1" dirty="0"/>
              <a:t>区间内查找有无与</a:t>
            </a:r>
            <a:r>
              <a:rPr lang="en-US" altLang="zh-CN" sz="2400" b="1" dirty="0"/>
              <a:t>[beg2, end2)</a:t>
            </a:r>
            <a:r>
              <a:rPr lang="zh-CN" altLang="en-US" sz="2400" b="1" dirty="0"/>
              <a:t>相同的子区间，如果找到就返回</a:t>
            </a:r>
            <a:r>
              <a:rPr lang="en-US" altLang="zh-CN" sz="2400" b="1" dirty="0"/>
              <a:t>[beg1, end1)</a:t>
            </a:r>
            <a:r>
              <a:rPr lang="zh-CN" altLang="en-US" sz="2400" b="1" dirty="0"/>
              <a:t>内第一个相同元素的位置，如果没找到，返回</a:t>
            </a:r>
            <a:r>
              <a:rPr lang="en-US" altLang="zh-CN" sz="2400" b="1" dirty="0"/>
              <a:t>end1;</a:t>
            </a:r>
            <a:endParaRPr lang="zh-CN" altLang="en-US" sz="2400" b="1" dirty="0">
              <a:solidFill>
                <a:srgbClr val="FF0000"/>
              </a:solidFill>
            </a:endParaRPr>
          </a:p>
          <a:p>
            <a:pPr eaLnBrk="1" hangingPunct="1">
              <a:lnSpc>
                <a:spcPct val="90000"/>
              </a:lnSpc>
            </a:pP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1379">
                                            <p:txEl>
                                              <p:pRg st="2" end="2"/>
                                            </p:txEl>
                                          </p:spTgt>
                                        </p:tgtEl>
                                        <p:attrNameLst>
                                          <p:attrName>style.visibility</p:attrName>
                                        </p:attrNameLst>
                                      </p:cBhvr>
                                      <p:to>
                                        <p:strVal val="visible"/>
                                      </p:to>
                                    </p:set>
                                    <p:anim calcmode="lin" valueType="num">
                                      <p:cBhvr additive="base">
                                        <p:cTn id="7" dur="500" fill="hold"/>
                                        <p:tgtEl>
                                          <p:spTgt spid="10137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137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1379">
                                            <p:txEl>
                                              <p:pRg st="3" end="3"/>
                                            </p:txEl>
                                          </p:spTgt>
                                        </p:tgtEl>
                                        <p:attrNameLst>
                                          <p:attrName>style.visibility</p:attrName>
                                        </p:attrNameLst>
                                      </p:cBhvr>
                                      <p:to>
                                        <p:strVal val="visible"/>
                                      </p:to>
                                    </p:set>
                                    <p:anim calcmode="lin" valueType="num">
                                      <p:cBhvr additive="base">
                                        <p:cTn id="11" dur="500" fill="hold"/>
                                        <p:tgtEl>
                                          <p:spTgt spid="10137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137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1379">
                                            <p:txEl>
                                              <p:pRg st="5" end="5"/>
                                            </p:txEl>
                                          </p:spTgt>
                                        </p:tgtEl>
                                        <p:attrNameLst>
                                          <p:attrName>style.visibility</p:attrName>
                                        </p:attrNameLst>
                                      </p:cBhvr>
                                      <p:to>
                                        <p:strVal val="visible"/>
                                      </p:to>
                                    </p:set>
                                    <p:anim calcmode="lin" valueType="num">
                                      <p:cBhvr additive="base">
                                        <p:cTn id="15" dur="500" fill="hold"/>
                                        <p:tgtEl>
                                          <p:spTgt spid="10137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137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3"/>
          <p:cNvSpPr>
            <a:spLocks noGrp="1" noChangeArrowheads="1"/>
          </p:cNvSpPr>
          <p:nvPr>
            <p:ph type="body" idx="1"/>
          </p:nvPr>
        </p:nvSpPr>
        <p:spPr>
          <a:xfrm>
            <a:off x="176213" y="1125538"/>
            <a:ext cx="9001125" cy="5619750"/>
          </a:xfrm>
        </p:spPr>
        <p:txBody>
          <a:bodyPr/>
          <a:lstStyle/>
          <a:p>
            <a:pPr eaLnBrk="1" hangingPunct="1">
              <a:lnSpc>
                <a:spcPct val="80000"/>
              </a:lnSpc>
              <a:buFontTx/>
              <a:buNone/>
            </a:pPr>
            <a:r>
              <a:rPr lang="en-US" altLang="zh-CN" sz="2000" b="1" dirty="0"/>
              <a:t>【</a:t>
            </a:r>
            <a:r>
              <a:rPr lang="zh-CN" altLang="en-US" sz="2000" b="1" dirty="0"/>
              <a:t>例</a:t>
            </a:r>
            <a:r>
              <a:rPr lang="en-US" altLang="zh-CN" sz="2000" b="1" dirty="0"/>
              <a:t>】  search</a:t>
            </a:r>
            <a:r>
              <a:rPr lang="zh-CN" altLang="en-US" sz="2000" b="1" dirty="0"/>
              <a:t>算法举例。</a:t>
            </a:r>
            <a:endParaRPr lang="zh-CN" altLang="en-US" sz="2000" b="1" dirty="0"/>
          </a:p>
          <a:p>
            <a:pPr eaLnBrk="1" hangingPunct="1">
              <a:lnSpc>
                <a:spcPct val="80000"/>
              </a:lnSpc>
              <a:buFontTx/>
              <a:buNone/>
            </a:pPr>
            <a:r>
              <a:rPr lang="en-US" altLang="zh-CN" sz="2000" b="1" dirty="0"/>
              <a:t>//Eg.cpp</a:t>
            </a:r>
            <a:endParaRPr lang="en-US" altLang="zh-CN" sz="2000" b="1" dirty="0"/>
          </a:p>
          <a:p>
            <a:pPr eaLnBrk="1" hangingPunct="1">
              <a:lnSpc>
                <a:spcPct val="80000"/>
              </a:lnSpc>
              <a:buFontTx/>
              <a:buNone/>
            </a:pPr>
            <a:r>
              <a:rPr lang="en-US" altLang="zh-CN" sz="2000" b="1" dirty="0"/>
              <a:t>#include&lt;iostream&gt;</a:t>
            </a:r>
            <a:endParaRPr lang="en-US" altLang="zh-CN" sz="2000" b="1" dirty="0"/>
          </a:p>
          <a:p>
            <a:pPr eaLnBrk="1" hangingPunct="1">
              <a:lnSpc>
                <a:spcPct val="80000"/>
              </a:lnSpc>
              <a:buFontTx/>
              <a:buNone/>
            </a:pPr>
            <a:r>
              <a:rPr lang="en-US" altLang="zh-CN" sz="2000" b="1" dirty="0"/>
              <a:t>#include&lt;vector&gt;</a:t>
            </a:r>
            <a:endParaRPr lang="en-US" altLang="zh-CN" sz="2000" b="1" dirty="0"/>
          </a:p>
          <a:p>
            <a:pPr eaLnBrk="1" hangingPunct="1">
              <a:lnSpc>
                <a:spcPct val="80000"/>
              </a:lnSpc>
              <a:buFontTx/>
              <a:buNone/>
            </a:pPr>
            <a:r>
              <a:rPr lang="en-US" altLang="zh-CN" sz="2000" b="1" dirty="0"/>
              <a:t>#include&lt;list&gt;</a:t>
            </a:r>
            <a:endParaRPr lang="en-US" altLang="zh-CN" sz="2000" b="1" dirty="0"/>
          </a:p>
          <a:p>
            <a:pPr eaLnBrk="1" hangingPunct="1">
              <a:lnSpc>
                <a:spcPct val="80000"/>
              </a:lnSpc>
              <a:buFontTx/>
              <a:buNone/>
            </a:pPr>
            <a:r>
              <a:rPr lang="en-US" altLang="zh-CN" sz="2000" b="1" dirty="0"/>
              <a:t>#include&lt;algorithm&gt;</a:t>
            </a:r>
            <a:endParaRPr lang="en-US" altLang="zh-CN" sz="2000" b="1" dirty="0"/>
          </a:p>
          <a:p>
            <a:pPr eaLnBrk="1" hangingPunct="1">
              <a:lnSpc>
                <a:spcPct val="80000"/>
              </a:lnSpc>
              <a:buFontTx/>
              <a:buNone/>
            </a:pPr>
            <a:r>
              <a:rPr lang="en-US" altLang="zh-CN" sz="2000" b="1" dirty="0"/>
              <a:t>using namespace std;</a:t>
            </a:r>
            <a:endParaRPr lang="en-US" altLang="zh-CN" sz="2000" b="1" dirty="0"/>
          </a:p>
          <a:p>
            <a:pPr eaLnBrk="1" hangingPunct="1">
              <a:lnSpc>
                <a:spcPct val="80000"/>
              </a:lnSpc>
              <a:buFontTx/>
              <a:buNone/>
            </a:pPr>
            <a:r>
              <a:rPr lang="en-US" altLang="zh-CN" sz="2000" b="1" dirty="0"/>
              <a:t>void main(){</a:t>
            </a:r>
            <a:endParaRPr lang="en-US" altLang="zh-CN" sz="2000" b="1" dirty="0"/>
          </a:p>
          <a:p>
            <a:pPr eaLnBrk="1" hangingPunct="1">
              <a:lnSpc>
                <a:spcPct val="80000"/>
              </a:lnSpc>
              <a:buFontTx/>
              <a:buNone/>
            </a:pPr>
            <a:r>
              <a:rPr lang="en-US" altLang="zh-CN" sz="2000" b="1" dirty="0"/>
              <a:t>	int a1[]={10,20,30,40,50,60,70,80};</a:t>
            </a:r>
            <a:endParaRPr lang="en-US" altLang="zh-CN" sz="2000" b="1" dirty="0"/>
          </a:p>
          <a:p>
            <a:pPr eaLnBrk="1" hangingPunct="1">
              <a:lnSpc>
                <a:spcPct val="80000"/>
              </a:lnSpc>
              <a:buFontTx/>
              <a:buNone/>
            </a:pPr>
            <a:r>
              <a:rPr lang="en-US" altLang="zh-CN" sz="2000" b="1" dirty="0"/>
              <a:t>	int a2[]={40,50,60};</a:t>
            </a:r>
            <a:endParaRPr lang="en-US" altLang="zh-CN" sz="2000" b="1" dirty="0"/>
          </a:p>
          <a:p>
            <a:pPr eaLnBrk="1" hangingPunct="1">
              <a:lnSpc>
                <a:spcPct val="80000"/>
              </a:lnSpc>
              <a:buFontTx/>
              <a:buNone/>
            </a:pPr>
            <a:r>
              <a:rPr lang="en-US" altLang="zh-CN" sz="2000" b="1" dirty="0"/>
              <a:t>	int *</a:t>
            </a:r>
            <a:r>
              <a:rPr lang="en-US" altLang="zh-CN" sz="2000" b="1" dirty="0" err="1"/>
              <a:t>ptr</a:t>
            </a:r>
            <a:r>
              <a:rPr lang="en-US" altLang="zh-CN" sz="2000" b="1" dirty="0"/>
              <a:t>;</a:t>
            </a:r>
            <a:endParaRPr lang="en-US" altLang="zh-CN" sz="2000" b="1" dirty="0"/>
          </a:p>
          <a:p>
            <a:pPr eaLnBrk="1" hangingPunct="1">
              <a:lnSpc>
                <a:spcPct val="80000"/>
              </a:lnSpc>
              <a:buFontTx/>
              <a:buNone/>
            </a:pPr>
            <a:r>
              <a:rPr lang="en-US" altLang="zh-CN" sz="2000" b="1" dirty="0"/>
              <a:t>	</a:t>
            </a:r>
            <a:r>
              <a:rPr lang="en-US" altLang="zh-CN" sz="2000" b="1" dirty="0" err="1"/>
              <a:t>ptr</a:t>
            </a:r>
            <a:r>
              <a:rPr lang="en-US" altLang="zh-CN" sz="2000" b="1" dirty="0"/>
              <a:t>=</a:t>
            </a:r>
            <a:r>
              <a:rPr lang="en-US" altLang="zh-CN" sz="2000" b="1" dirty="0">
                <a:solidFill>
                  <a:srgbClr val="FF0000"/>
                </a:solidFill>
              </a:rPr>
              <a:t>search(a1,a1+8,a2,a2+3);</a:t>
            </a:r>
            <a:r>
              <a:rPr lang="en-US" altLang="zh-CN" sz="2000" b="1" dirty="0"/>
              <a:t>	</a:t>
            </a:r>
            <a:r>
              <a:rPr lang="en-US" altLang="zh-CN" sz="2000" b="1" dirty="0">
                <a:solidFill>
                  <a:srgbClr val="0000CC"/>
                </a:solidFill>
              </a:rPr>
              <a:t>//</a:t>
            </a:r>
            <a:r>
              <a:rPr lang="zh-CN" altLang="en-US" sz="2000" b="1" dirty="0">
                <a:solidFill>
                  <a:srgbClr val="0000CC"/>
                </a:solidFill>
              </a:rPr>
              <a:t>查找</a:t>
            </a:r>
            <a:r>
              <a:rPr lang="en-US" altLang="zh-CN" sz="2000" b="1" dirty="0">
                <a:solidFill>
                  <a:srgbClr val="0000CC"/>
                </a:solidFill>
              </a:rPr>
              <a:t>a2</a:t>
            </a:r>
            <a:r>
              <a:rPr lang="zh-CN" altLang="en-US" sz="2000" b="1" dirty="0">
                <a:solidFill>
                  <a:srgbClr val="0000CC"/>
                </a:solidFill>
              </a:rPr>
              <a:t>数组在</a:t>
            </a:r>
            <a:r>
              <a:rPr lang="en-US" altLang="zh-CN" sz="2000" b="1" dirty="0">
                <a:solidFill>
                  <a:srgbClr val="0000CC"/>
                </a:solidFill>
              </a:rPr>
              <a:t>a1</a:t>
            </a:r>
            <a:r>
              <a:rPr lang="zh-CN" altLang="en-US" sz="2000" b="1" dirty="0">
                <a:solidFill>
                  <a:srgbClr val="0000CC"/>
                </a:solidFill>
              </a:rPr>
              <a:t>中的位置</a:t>
            </a:r>
            <a:endParaRPr lang="zh-CN" altLang="en-US" sz="2000" b="1" dirty="0"/>
          </a:p>
          <a:p>
            <a:pPr eaLnBrk="1" hangingPunct="1">
              <a:lnSpc>
                <a:spcPct val="80000"/>
              </a:lnSpc>
              <a:buFontTx/>
              <a:buNone/>
            </a:pPr>
            <a:r>
              <a:rPr lang="zh-CN" altLang="en-US" sz="2000" b="1" dirty="0"/>
              <a:t>	</a:t>
            </a:r>
            <a:r>
              <a:rPr lang="en-US" altLang="zh-CN" sz="2000" b="1" dirty="0"/>
              <a:t>if(</a:t>
            </a:r>
            <a:r>
              <a:rPr lang="en-US" altLang="zh-CN" sz="2000" b="1" dirty="0" err="1"/>
              <a:t>ptr</a:t>
            </a:r>
            <a:r>
              <a:rPr lang="en-US" altLang="zh-CN" sz="2000" b="1" dirty="0"/>
              <a:t>==a1+8)	</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&lt;&lt;"no match found\n";</a:t>
            </a:r>
            <a:endParaRPr lang="en-US" altLang="zh-CN" sz="2000" b="1" dirty="0"/>
          </a:p>
          <a:p>
            <a:pPr eaLnBrk="1" hangingPunct="1">
              <a:lnSpc>
                <a:spcPct val="80000"/>
              </a:lnSpc>
              <a:buFontTx/>
              <a:buNone/>
            </a:pPr>
            <a:r>
              <a:rPr lang="en-US" altLang="zh-CN" sz="2000" b="1" dirty="0"/>
              <a:t>	else</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&lt;&lt;"a2 match a1 at:"&lt;&lt;(ptr-a1)&lt;&lt;</a:t>
            </a:r>
            <a:r>
              <a:rPr lang="en-US" altLang="zh-CN" sz="2000" b="1" dirty="0" err="1"/>
              <a:t>endl</a:t>
            </a:r>
            <a:r>
              <a:rPr lang="en-US" altLang="zh-CN" sz="2000" b="1" dirty="0"/>
              <a:t>; //</a:t>
            </a:r>
            <a:r>
              <a:rPr lang="zh-CN" altLang="en-US" sz="2000" b="1" dirty="0"/>
              <a:t>输出第一个匹配元素的位置</a:t>
            </a:r>
            <a:endParaRPr lang="zh-CN" altLang="en-US" sz="2000" b="1" dirty="0"/>
          </a:p>
        </p:txBody>
      </p:sp>
      <p:sp>
        <p:nvSpPr>
          <p:cNvPr id="134146" name="Rectangle 2"/>
          <p:cNvSpPr>
            <a:spLocks noGrp="1" noChangeArrowheads="1"/>
          </p:cNvSpPr>
          <p:nvPr>
            <p:ph type="title"/>
          </p:nvPr>
        </p:nvSpPr>
        <p:spPr>
          <a:xfrm>
            <a:off x="684213" y="260350"/>
            <a:ext cx="7772400" cy="576263"/>
          </a:xfrm>
        </p:spPr>
        <p:txBody>
          <a:bodyPr/>
          <a:lstStyle/>
          <a:p>
            <a:pPr eaLnBrk="1" hangingPunct="1"/>
            <a:r>
              <a:rPr lang="en-US" altLang="zh-CN" dirty="0"/>
              <a:t>7.5.6  </a:t>
            </a:r>
            <a:r>
              <a:rPr lang="zh-CN" altLang="en-US" b="1" dirty="0">
                <a:solidFill>
                  <a:srgbClr val="FF0000"/>
                </a:solidFill>
              </a:rPr>
              <a:t>算法</a:t>
            </a:r>
            <a:endParaRPr lang="zh-CN" altLang="en-US" b="1" dirty="0">
              <a:solidFill>
                <a:srgbClr val="FF0000"/>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3"/>
          <p:cNvSpPr>
            <a:spLocks noGrp="1" noChangeArrowheads="1"/>
          </p:cNvSpPr>
          <p:nvPr>
            <p:ph type="body" idx="1"/>
          </p:nvPr>
        </p:nvSpPr>
        <p:spPr>
          <a:xfrm>
            <a:off x="179388" y="1268413"/>
            <a:ext cx="8204200" cy="5259387"/>
          </a:xfrm>
        </p:spPr>
        <p:txBody>
          <a:bodyPr/>
          <a:lstStyle/>
          <a:p>
            <a:pPr eaLnBrk="1" hangingPunct="1">
              <a:lnSpc>
                <a:spcPct val="80000"/>
              </a:lnSpc>
              <a:buFontTx/>
              <a:buNone/>
            </a:pPr>
            <a:r>
              <a:rPr lang="en-US" altLang="zh-CN" sz="2400" b="1" dirty="0"/>
              <a:t>    </a:t>
            </a:r>
            <a:r>
              <a:rPr lang="en-US" altLang="zh-CN" sz="2400" b="1" dirty="0">
                <a:solidFill>
                  <a:srgbClr val="0000CC"/>
                </a:solidFill>
              </a:rPr>
              <a:t>vector&lt;int&gt; v;</a:t>
            </a:r>
            <a:endParaRPr lang="en-US" altLang="zh-CN" sz="2400" b="1" dirty="0">
              <a:solidFill>
                <a:srgbClr val="0000CC"/>
              </a:solidFill>
            </a:endParaRPr>
          </a:p>
          <a:p>
            <a:pPr eaLnBrk="1" hangingPunct="1">
              <a:lnSpc>
                <a:spcPct val="80000"/>
              </a:lnSpc>
              <a:buFontTx/>
              <a:buNone/>
            </a:pPr>
            <a:r>
              <a:rPr lang="en-US" altLang="zh-CN" sz="2400" b="1" dirty="0">
                <a:solidFill>
                  <a:srgbClr val="0000CC"/>
                </a:solidFill>
              </a:rPr>
              <a:t>	list&lt;int&gt; L;</a:t>
            </a:r>
            <a:endParaRPr lang="en-US" altLang="zh-CN" sz="2400" b="1" dirty="0"/>
          </a:p>
          <a:p>
            <a:pPr eaLnBrk="1" hangingPunct="1">
              <a:lnSpc>
                <a:spcPct val="80000"/>
              </a:lnSpc>
              <a:buFontTx/>
              <a:buNone/>
            </a:pPr>
            <a:r>
              <a:rPr lang="en-US" altLang="zh-CN" sz="2400" b="1" dirty="0"/>
              <a:t>	for(int </a:t>
            </a:r>
            <a:r>
              <a:rPr lang="en-US" altLang="zh-CN" sz="2400" b="1" dirty="0" err="1"/>
              <a:t>i</a:t>
            </a:r>
            <a:r>
              <a:rPr lang="en-US" altLang="zh-CN" sz="2400" b="1" dirty="0"/>
              <a:t>=0;i&lt;8;i++)	</a:t>
            </a:r>
            <a:endParaRPr lang="en-US" altLang="zh-CN" sz="2400" b="1" dirty="0"/>
          </a:p>
          <a:p>
            <a:pPr eaLnBrk="1" hangingPunct="1">
              <a:lnSpc>
                <a:spcPct val="80000"/>
              </a:lnSpc>
              <a:buFontTx/>
              <a:buNone/>
            </a:pPr>
            <a:r>
              <a:rPr lang="en-US" altLang="zh-CN" sz="2400" b="1" dirty="0"/>
              <a:t>		</a:t>
            </a:r>
            <a:r>
              <a:rPr lang="en-US" altLang="zh-CN" sz="2400" b="1" dirty="0" err="1"/>
              <a:t>v.push_back</a:t>
            </a:r>
            <a:r>
              <a:rPr lang="en-US" altLang="zh-CN" sz="2400" b="1" dirty="0"/>
              <a:t>(a1[</a:t>
            </a:r>
            <a:r>
              <a:rPr lang="en-US" altLang="zh-CN" sz="2400" b="1" dirty="0" err="1"/>
              <a:t>i</a:t>
            </a:r>
            <a:r>
              <a:rPr lang="en-US" altLang="zh-CN" sz="2400" b="1" dirty="0"/>
              <a:t>]);        //</a:t>
            </a:r>
            <a:r>
              <a:rPr lang="zh-CN" altLang="en-US" sz="2400" b="1" dirty="0"/>
              <a:t>将</a:t>
            </a:r>
            <a:r>
              <a:rPr lang="en-US" altLang="zh-CN" sz="2400" b="1" dirty="0"/>
              <a:t>a1</a:t>
            </a:r>
            <a:r>
              <a:rPr lang="zh-CN" altLang="en-US" sz="2400" b="1" dirty="0"/>
              <a:t>数组插入</a:t>
            </a:r>
            <a:r>
              <a:rPr lang="en-US" altLang="zh-CN" sz="2400" b="1" dirty="0"/>
              <a:t>v</a:t>
            </a:r>
            <a:r>
              <a:rPr lang="zh-CN" altLang="en-US" sz="2400" b="1" dirty="0"/>
              <a:t>向量</a:t>
            </a:r>
            <a:endParaRPr lang="zh-CN" altLang="en-US" sz="2400" b="1" dirty="0"/>
          </a:p>
          <a:p>
            <a:pPr eaLnBrk="1" hangingPunct="1">
              <a:lnSpc>
                <a:spcPct val="80000"/>
              </a:lnSpc>
              <a:buFontTx/>
              <a:buNone/>
            </a:pPr>
            <a:r>
              <a:rPr lang="zh-CN" altLang="en-US" sz="2400" b="1" dirty="0"/>
              <a:t>	</a:t>
            </a:r>
            <a:r>
              <a:rPr lang="en-US" altLang="zh-CN" sz="2400" b="1" dirty="0"/>
              <a:t>for(int j=0;j&lt;3;j++)	</a:t>
            </a:r>
            <a:endParaRPr lang="en-US" altLang="zh-CN" sz="2400" b="1" dirty="0"/>
          </a:p>
          <a:p>
            <a:pPr eaLnBrk="1" hangingPunct="1">
              <a:lnSpc>
                <a:spcPct val="80000"/>
              </a:lnSpc>
              <a:buFontTx/>
              <a:buNone/>
            </a:pPr>
            <a:r>
              <a:rPr lang="en-US" altLang="zh-CN" sz="2400" b="1" dirty="0"/>
              <a:t>		</a:t>
            </a:r>
            <a:r>
              <a:rPr lang="en-US" altLang="zh-CN" sz="2400" b="1" dirty="0" err="1"/>
              <a:t>L.push_back</a:t>
            </a:r>
            <a:r>
              <a:rPr lang="en-US" altLang="zh-CN" sz="2400" b="1" dirty="0"/>
              <a:t>(a2[j]);       //</a:t>
            </a:r>
            <a:r>
              <a:rPr lang="zh-CN" altLang="en-US" sz="2400" b="1" dirty="0"/>
              <a:t>将</a:t>
            </a:r>
            <a:r>
              <a:rPr lang="en-US" altLang="zh-CN" sz="2400" b="1" dirty="0"/>
              <a:t>a2</a:t>
            </a:r>
            <a:r>
              <a:rPr lang="zh-CN" altLang="en-US" sz="2400" b="1" dirty="0"/>
              <a:t>数组插入</a:t>
            </a:r>
            <a:r>
              <a:rPr lang="en-US" altLang="zh-CN" sz="2400" b="1" dirty="0"/>
              <a:t>L</a:t>
            </a:r>
            <a:r>
              <a:rPr lang="zh-CN" altLang="en-US" sz="2400" b="1" dirty="0"/>
              <a:t>链表</a:t>
            </a:r>
            <a:endParaRPr lang="zh-CN" altLang="en-US" sz="2400" b="1" dirty="0"/>
          </a:p>
          <a:p>
            <a:pPr eaLnBrk="1" hangingPunct="1">
              <a:lnSpc>
                <a:spcPct val="80000"/>
              </a:lnSpc>
              <a:buFontTx/>
              <a:buNone/>
            </a:pPr>
            <a:r>
              <a:rPr lang="zh-CN" altLang="en-US" sz="2400" b="1" dirty="0"/>
              <a:t>	</a:t>
            </a:r>
            <a:r>
              <a:rPr lang="en-US" altLang="zh-CN" sz="2400" b="1" dirty="0">
                <a:solidFill>
                  <a:srgbClr val="0000CC"/>
                </a:solidFill>
              </a:rPr>
              <a:t>vector&lt;int&gt;::iterator pos; </a:t>
            </a:r>
            <a:r>
              <a:rPr lang="en-US" altLang="zh-CN" sz="2400" b="1" dirty="0"/>
              <a:t>pos=</a:t>
            </a:r>
            <a:r>
              <a:rPr lang="en-US" altLang="zh-CN" sz="2400" b="1" dirty="0">
                <a:solidFill>
                  <a:srgbClr val="FF0000"/>
                </a:solidFill>
              </a:rPr>
              <a:t>search(</a:t>
            </a:r>
            <a:r>
              <a:rPr lang="en-US" altLang="zh-CN" sz="2400" b="1" dirty="0" err="1">
                <a:solidFill>
                  <a:srgbClr val="FF0000"/>
                </a:solidFill>
              </a:rPr>
              <a:t>v.begin</a:t>
            </a:r>
            <a:r>
              <a:rPr lang="en-US" altLang="zh-CN" sz="2400" b="1" dirty="0">
                <a:solidFill>
                  <a:srgbClr val="FF0000"/>
                </a:solidFill>
              </a:rPr>
              <a:t>(),</a:t>
            </a:r>
            <a:r>
              <a:rPr lang="en-US" altLang="zh-CN" sz="2400" b="1" dirty="0" err="1">
                <a:solidFill>
                  <a:srgbClr val="FF0000"/>
                </a:solidFill>
              </a:rPr>
              <a:t>v.end</a:t>
            </a:r>
            <a:r>
              <a:rPr lang="en-US" altLang="zh-CN" sz="2400" b="1" dirty="0">
                <a:solidFill>
                  <a:srgbClr val="FF0000"/>
                </a:solidFill>
              </a:rPr>
              <a:t>(),</a:t>
            </a:r>
            <a:r>
              <a:rPr lang="en-US" altLang="zh-CN" sz="2400" b="1" dirty="0" err="1">
                <a:solidFill>
                  <a:srgbClr val="FF0000"/>
                </a:solidFill>
              </a:rPr>
              <a:t>L.begin</a:t>
            </a:r>
            <a:r>
              <a:rPr lang="en-US" altLang="zh-CN" sz="2400" b="1" dirty="0">
                <a:solidFill>
                  <a:srgbClr val="FF0000"/>
                </a:solidFill>
              </a:rPr>
              <a:t>(),</a:t>
            </a:r>
            <a:r>
              <a:rPr lang="en-US" altLang="zh-CN" sz="2400" b="1" dirty="0" err="1">
                <a:solidFill>
                  <a:srgbClr val="FF0000"/>
                </a:solidFill>
              </a:rPr>
              <a:t>L.end</a:t>
            </a:r>
            <a:r>
              <a:rPr lang="en-US" altLang="zh-CN" sz="2400" b="1" dirty="0">
                <a:solidFill>
                  <a:srgbClr val="FF0000"/>
                </a:solidFill>
              </a:rPr>
              <a:t>())</a:t>
            </a:r>
            <a:r>
              <a:rPr lang="en-US" altLang="zh-CN" sz="2400" b="1" dirty="0"/>
              <a:t>;    </a:t>
            </a:r>
            <a:endParaRPr lang="en-US" altLang="zh-CN" sz="2400" b="1" dirty="0"/>
          </a:p>
          <a:p>
            <a:pPr eaLnBrk="1" hangingPunct="1">
              <a:lnSpc>
                <a:spcPct val="80000"/>
              </a:lnSpc>
              <a:buFontTx/>
              <a:buNone/>
            </a:pPr>
            <a:r>
              <a:rPr lang="en-US" altLang="zh-CN" sz="2400" b="1" dirty="0"/>
              <a:t>			  //</a:t>
            </a:r>
            <a:r>
              <a:rPr lang="zh-CN" altLang="en-US" sz="2400" b="1" dirty="0"/>
              <a:t>在</a:t>
            </a:r>
            <a:r>
              <a:rPr lang="en-US" altLang="zh-CN" sz="2400" b="1" dirty="0"/>
              <a:t>v</a:t>
            </a:r>
            <a:r>
              <a:rPr lang="zh-CN" altLang="en-US" sz="2400" b="1" dirty="0"/>
              <a:t>中查找</a:t>
            </a:r>
            <a:r>
              <a:rPr lang="en-US" altLang="zh-CN" sz="2400" b="1" dirty="0"/>
              <a:t>L</a:t>
            </a:r>
            <a:endParaRPr lang="en-US" altLang="zh-CN" sz="2400" b="1" dirty="0"/>
          </a:p>
          <a:p>
            <a:pPr eaLnBrk="1" hangingPunct="1">
              <a:lnSpc>
                <a:spcPct val="80000"/>
              </a:lnSpc>
              <a:buFontTx/>
              <a:buNone/>
            </a:pPr>
            <a:r>
              <a:rPr lang="en-US" altLang="zh-CN" sz="2400" b="1" dirty="0"/>
              <a:t>	</a:t>
            </a:r>
            <a:r>
              <a:rPr lang="en-US" altLang="zh-CN" sz="2400" b="1" dirty="0" err="1"/>
              <a:t>cout</a:t>
            </a:r>
            <a:r>
              <a:rPr lang="en-US" altLang="zh-CN" sz="2400" b="1" dirty="0"/>
              <a:t>&lt;&lt;distance(</a:t>
            </a:r>
            <a:r>
              <a:rPr lang="en-US" altLang="zh-CN" sz="2400" b="1" dirty="0" err="1"/>
              <a:t>v.begin</a:t>
            </a:r>
            <a:r>
              <a:rPr lang="en-US" altLang="zh-CN" sz="2400" b="1" dirty="0"/>
              <a:t>(),pos)&lt;&lt;</a:t>
            </a:r>
            <a:r>
              <a:rPr lang="en-US" altLang="zh-CN" sz="2400" b="1" dirty="0" err="1"/>
              <a:t>endl</a:t>
            </a:r>
            <a:r>
              <a:rPr lang="en-US" altLang="zh-CN" sz="2400" b="1" dirty="0"/>
              <a:t>;</a:t>
            </a:r>
            <a:endParaRPr lang="en-US" altLang="zh-CN" sz="2400" b="1" dirty="0"/>
          </a:p>
          <a:p>
            <a:pPr eaLnBrk="1" hangingPunct="1">
              <a:lnSpc>
                <a:spcPct val="80000"/>
              </a:lnSpc>
              <a:buFontTx/>
              <a:buNone/>
            </a:pPr>
            <a:r>
              <a:rPr lang="en-US" altLang="zh-CN" sz="2400" b="1" dirty="0"/>
              <a:t>	//distance</a:t>
            </a:r>
            <a:r>
              <a:rPr lang="zh-CN" altLang="en-US" sz="2400" b="1" dirty="0"/>
              <a:t>计算找到元素在</a:t>
            </a:r>
            <a:r>
              <a:rPr lang="en-US" altLang="zh-CN" sz="2400" b="1" dirty="0"/>
              <a:t>V</a:t>
            </a:r>
            <a:r>
              <a:rPr lang="zh-CN" altLang="en-US" sz="2400" b="1" dirty="0"/>
              <a:t>中的下标</a:t>
            </a:r>
            <a:endParaRPr lang="zh-CN" altLang="en-US" sz="2400" b="1" dirty="0"/>
          </a:p>
          <a:p>
            <a:pPr eaLnBrk="1" hangingPunct="1">
              <a:lnSpc>
                <a:spcPct val="80000"/>
              </a:lnSpc>
              <a:buFontTx/>
              <a:buNone/>
            </a:pPr>
            <a:r>
              <a:rPr lang="en-US" altLang="zh-CN" sz="2400" b="1" dirty="0"/>
              <a:t>}</a:t>
            </a:r>
            <a:endParaRPr lang="zh-CN" altLang="en-US" sz="2400" b="1" dirty="0"/>
          </a:p>
        </p:txBody>
      </p:sp>
      <p:sp>
        <p:nvSpPr>
          <p:cNvPr id="135170" name="Rectangle 2"/>
          <p:cNvSpPr>
            <a:spLocks noGrp="1" noChangeArrowheads="1"/>
          </p:cNvSpPr>
          <p:nvPr>
            <p:ph type="title"/>
          </p:nvPr>
        </p:nvSpPr>
        <p:spPr>
          <a:xfrm>
            <a:off x="684213" y="260350"/>
            <a:ext cx="7772400" cy="576263"/>
          </a:xfrm>
        </p:spPr>
        <p:txBody>
          <a:bodyPr/>
          <a:lstStyle/>
          <a:p>
            <a:pPr eaLnBrk="1" hangingPunct="1"/>
            <a:r>
              <a:rPr lang="en-US" altLang="zh-CN" dirty="0"/>
              <a:t>7.5.6  </a:t>
            </a:r>
            <a:r>
              <a:rPr lang="zh-CN" altLang="en-US" b="1" dirty="0">
                <a:solidFill>
                  <a:srgbClr val="FF0000"/>
                </a:solidFill>
              </a:rPr>
              <a:t>算法</a:t>
            </a:r>
            <a:endParaRPr lang="zh-CN" altLang="en-US"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704850" y="188913"/>
            <a:ext cx="7772400" cy="647700"/>
          </a:xfrm>
        </p:spPr>
        <p:txBody>
          <a:bodyPr/>
          <a:lstStyle/>
          <a:p>
            <a:pPr eaLnBrk="1" hangingPunct="1"/>
            <a:r>
              <a:rPr lang="en-US" altLang="zh-CN" dirty="0"/>
              <a:t>7.2.1</a:t>
            </a:r>
            <a:r>
              <a:rPr lang="zh-CN" altLang="en-US" dirty="0"/>
              <a:t> </a:t>
            </a:r>
            <a:r>
              <a:rPr lang="en-US" altLang="zh-CN" dirty="0"/>
              <a:t>  </a:t>
            </a:r>
            <a:r>
              <a:rPr lang="zh-CN" altLang="en-US" b="1" dirty="0"/>
              <a:t>函数</a:t>
            </a:r>
            <a:r>
              <a:rPr lang="zh-CN" altLang="en-US" b="1" dirty="0">
                <a:solidFill>
                  <a:srgbClr val="FF0000"/>
                </a:solidFill>
              </a:rPr>
              <a:t>模板的定义</a:t>
            </a:r>
            <a:endParaRPr lang="zh-CN" altLang="en-US" b="1" dirty="0">
              <a:solidFill>
                <a:srgbClr val="FF0000"/>
              </a:solidFill>
            </a:endParaRPr>
          </a:p>
        </p:txBody>
      </p:sp>
      <p:sp>
        <p:nvSpPr>
          <p:cNvPr id="16387" name="Rectangle 3"/>
          <p:cNvSpPr>
            <a:spLocks noGrp="1" noChangeArrowheads="1"/>
          </p:cNvSpPr>
          <p:nvPr>
            <p:ph type="body" idx="1"/>
          </p:nvPr>
        </p:nvSpPr>
        <p:spPr>
          <a:xfrm>
            <a:off x="90488" y="1196975"/>
            <a:ext cx="8945562" cy="4827588"/>
          </a:xfrm>
        </p:spPr>
        <p:txBody>
          <a:bodyPr/>
          <a:lstStyle/>
          <a:p>
            <a:pPr eaLnBrk="1" hangingPunct="1">
              <a:lnSpc>
                <a:spcPct val="80000"/>
              </a:lnSpc>
              <a:buFontTx/>
              <a:buNone/>
              <a:defRPr/>
            </a:pPr>
            <a:r>
              <a:rPr lang="zh-CN" altLang="en-US" sz="2800" b="1" dirty="0">
                <a:solidFill>
                  <a:srgbClr val="FF0000"/>
                </a:solidFill>
              </a:rPr>
              <a:t>③模板类型参数关键字</a:t>
            </a:r>
            <a:endParaRPr lang="en-US" altLang="zh-CN" sz="2800" b="1" dirty="0">
              <a:solidFill>
                <a:srgbClr val="FF0000"/>
              </a:solidFill>
            </a:endParaRPr>
          </a:p>
          <a:p>
            <a:pPr eaLnBrk="1" hangingPunct="1">
              <a:lnSpc>
                <a:spcPct val="80000"/>
              </a:lnSpc>
              <a:defRPr/>
            </a:pPr>
            <a:r>
              <a:rPr lang="en-US" altLang="zh-CN" sz="2400" b="1" dirty="0"/>
              <a:t>template</a:t>
            </a:r>
            <a:r>
              <a:rPr lang="zh-CN" altLang="en-US" sz="2400" b="1" dirty="0"/>
              <a:t> </a:t>
            </a:r>
            <a:r>
              <a:rPr lang="en-US" altLang="zh-CN" sz="2400" b="1" dirty="0"/>
              <a:t>&lt;&gt;</a:t>
            </a:r>
            <a:r>
              <a:rPr lang="zh-CN" altLang="en-US" sz="2400" b="1" dirty="0"/>
              <a:t>中可以使用关键字</a:t>
            </a:r>
            <a:r>
              <a:rPr lang="en-US" altLang="zh-CN" sz="2400" b="1" dirty="0" err="1">
                <a:solidFill>
                  <a:srgbClr val="0000CC"/>
                </a:solidFill>
              </a:rPr>
              <a:t>typename</a:t>
            </a:r>
            <a:r>
              <a:rPr lang="en-US" altLang="zh-CN" sz="2400" b="1" dirty="0">
                <a:solidFill>
                  <a:srgbClr val="0000CC"/>
                </a:solidFill>
              </a:rPr>
              <a:t> </a:t>
            </a:r>
            <a:r>
              <a:rPr lang="zh-CN" altLang="en-US" sz="2400" b="1" dirty="0">
                <a:solidFill>
                  <a:srgbClr val="0000CC"/>
                </a:solidFill>
              </a:rPr>
              <a:t>和</a:t>
            </a:r>
            <a:r>
              <a:rPr lang="en-US" altLang="zh-CN" sz="2400" b="1" dirty="0">
                <a:solidFill>
                  <a:srgbClr val="FF0000"/>
                </a:solidFill>
              </a:rPr>
              <a:t>class</a:t>
            </a:r>
            <a:r>
              <a:rPr lang="zh-CN" altLang="en-US" sz="2400" b="1" dirty="0">
                <a:solidFill>
                  <a:srgbClr val="FF0000"/>
                </a:solidFill>
              </a:rPr>
              <a:t>。</a:t>
            </a:r>
            <a:endParaRPr lang="en-US" altLang="zh-CN" sz="2400" b="1" dirty="0"/>
          </a:p>
          <a:p>
            <a:pPr eaLnBrk="1" hangingPunct="1">
              <a:lnSpc>
                <a:spcPct val="80000"/>
              </a:lnSpc>
              <a:defRPr/>
            </a:pPr>
            <a:r>
              <a:rPr lang="zh-CN" altLang="en-US" sz="2400" b="1" dirty="0"/>
              <a:t>这里的</a:t>
            </a:r>
            <a:r>
              <a:rPr lang="en-US" altLang="zh-CN" sz="2400" b="1" dirty="0">
                <a:solidFill>
                  <a:srgbClr val="FF0000"/>
                </a:solidFill>
              </a:rPr>
              <a:t>class</a:t>
            </a:r>
            <a:r>
              <a:rPr lang="zh-CN" altLang="en-US" sz="2400" b="1" dirty="0">
                <a:solidFill>
                  <a:srgbClr val="FF0000"/>
                </a:solidFill>
              </a:rPr>
              <a:t>与类没有任何关系，</a:t>
            </a:r>
            <a:r>
              <a:rPr lang="zh-CN" altLang="en-US" sz="2400" b="1" dirty="0"/>
              <a:t>它仅表示</a:t>
            </a:r>
            <a:r>
              <a:rPr lang="en-US" altLang="zh-CN" sz="2400" b="1" dirty="0"/>
              <a:t>T</a:t>
            </a:r>
            <a:r>
              <a:rPr lang="zh-CN" altLang="en-US" sz="2400" b="1" dirty="0"/>
              <a:t>是一个类型参数，可以是任何数据类型，如</a:t>
            </a:r>
            <a:r>
              <a:rPr lang="en-US" altLang="zh-CN" sz="2400" b="1" dirty="0" err="1"/>
              <a:t>int</a:t>
            </a:r>
            <a:r>
              <a:rPr lang="zh-CN" altLang="en-US" sz="2400" b="1" dirty="0"/>
              <a:t>、</a:t>
            </a:r>
            <a:r>
              <a:rPr lang="en-US" altLang="zh-CN" sz="2400" b="1" dirty="0"/>
              <a:t>float</a:t>
            </a:r>
            <a:r>
              <a:rPr lang="zh-CN" altLang="en-US" sz="2400" b="1" dirty="0"/>
              <a:t>、</a:t>
            </a:r>
            <a:r>
              <a:rPr lang="en-US" altLang="zh-CN" sz="2400" b="1" dirty="0"/>
              <a:t>char</a:t>
            </a:r>
            <a:r>
              <a:rPr lang="zh-CN" altLang="en-US" sz="2400" b="1" dirty="0"/>
              <a:t>等，或者用户定义的</a:t>
            </a:r>
            <a:r>
              <a:rPr lang="en-US" altLang="zh-CN" sz="2400" b="1" dirty="0" err="1"/>
              <a:t>struct</a:t>
            </a:r>
            <a:r>
              <a:rPr lang="zh-CN" altLang="en-US" sz="2400" b="1" dirty="0"/>
              <a:t>、</a:t>
            </a:r>
            <a:r>
              <a:rPr lang="en-US" altLang="zh-CN" sz="2400" b="1" dirty="0" err="1"/>
              <a:t>enum</a:t>
            </a:r>
            <a:r>
              <a:rPr lang="zh-CN" altLang="en-US" sz="2400" b="1" dirty="0"/>
              <a:t>或</a:t>
            </a:r>
            <a:r>
              <a:rPr lang="en-US" altLang="zh-CN" sz="2400" b="1" dirty="0"/>
              <a:t>class</a:t>
            </a:r>
            <a:r>
              <a:rPr lang="zh-CN" altLang="en-US" sz="2400" b="1" dirty="0"/>
              <a:t>等自定义数据类型。建议用</a:t>
            </a:r>
            <a:r>
              <a:rPr lang="en-US" altLang="zh-CN" sz="2400" b="1" dirty="0" err="1"/>
              <a:t>typename</a:t>
            </a:r>
            <a:r>
              <a:rPr lang="en-US" altLang="zh-CN" sz="2400" b="1" dirty="0"/>
              <a:t>，</a:t>
            </a:r>
            <a:r>
              <a:rPr lang="zh-CN" altLang="en-US" sz="2400" b="1" dirty="0"/>
              <a:t>以示区别。</a:t>
            </a:r>
            <a:endParaRPr lang="zh-CN" altLang="en-US" sz="2400" b="1" dirty="0"/>
          </a:p>
          <a:p>
            <a:pPr marL="0" indent="0" eaLnBrk="1" hangingPunct="1">
              <a:lnSpc>
                <a:spcPct val="80000"/>
              </a:lnSpc>
              <a:buFontTx/>
              <a:buNone/>
              <a:defRPr/>
            </a:pPr>
            <a:endParaRPr lang="zh-CN" altLang="en-US" sz="2400" b="1" dirty="0"/>
          </a:p>
          <a:p>
            <a:pPr eaLnBrk="1" hangingPunct="1">
              <a:lnSpc>
                <a:spcPct val="80000"/>
              </a:lnSpc>
              <a:buFontTx/>
              <a:buNone/>
              <a:defRPr/>
            </a:pPr>
            <a:r>
              <a:rPr lang="zh-CN" altLang="en-US" sz="2800" b="1" dirty="0">
                <a:solidFill>
                  <a:srgbClr val="FF0000"/>
                </a:solidFill>
              </a:rPr>
              <a:t>④模板类与普通类文件组织的区别</a:t>
            </a:r>
            <a:endParaRPr lang="en-US" altLang="zh-CN" sz="2800" b="1" dirty="0">
              <a:solidFill>
                <a:srgbClr val="FF0000"/>
              </a:solidFill>
            </a:endParaRPr>
          </a:p>
          <a:p>
            <a:pPr eaLnBrk="1" hangingPunct="1">
              <a:lnSpc>
                <a:spcPct val="80000"/>
              </a:lnSpc>
              <a:defRPr/>
            </a:pPr>
            <a:r>
              <a:rPr lang="zh-CN" altLang="zh-CN" sz="2400" b="1" dirty="0"/>
              <a:t>普通函数或类通常把</a:t>
            </a:r>
            <a:r>
              <a:rPr lang="zh-CN" altLang="zh-CN" sz="2400" b="1" dirty="0">
                <a:solidFill>
                  <a:srgbClr val="FF0000"/>
                </a:solidFill>
              </a:rPr>
              <a:t>函数或类的声明放在头文件</a:t>
            </a:r>
            <a:r>
              <a:rPr lang="zh-CN" altLang="zh-CN" sz="2400" b="1" dirty="0"/>
              <a:t>中，把实现代码放在另一个实现文件中，以达到</a:t>
            </a:r>
            <a:r>
              <a:rPr lang="zh-CN" altLang="zh-CN" sz="2400" b="1" dirty="0">
                <a:solidFill>
                  <a:srgbClr val="FF0000"/>
                </a:solidFill>
              </a:rPr>
              <a:t>接口与实现分离</a:t>
            </a:r>
            <a:r>
              <a:rPr lang="zh-CN" altLang="zh-CN" sz="2400" b="1" dirty="0"/>
              <a:t>的目的。</a:t>
            </a:r>
            <a:endParaRPr lang="en-US" altLang="zh-CN" sz="2400" b="1" dirty="0"/>
          </a:p>
          <a:p>
            <a:pPr eaLnBrk="1" hangingPunct="1">
              <a:lnSpc>
                <a:spcPct val="80000"/>
              </a:lnSpc>
              <a:defRPr/>
            </a:pPr>
            <a:r>
              <a:rPr lang="zh-CN" altLang="zh-CN" sz="2400" b="1" dirty="0"/>
              <a:t>模板（包括函数模板和类模板）则不一样，由于在用模板创建（实例化）模板函数或模板类时，编译器必须掌握函数模板或类成员函数模板的确切定义。因此，</a:t>
            </a:r>
            <a:r>
              <a:rPr lang="zh-CN" altLang="zh-CN" sz="2400" b="1" dirty="0">
                <a:solidFill>
                  <a:srgbClr val="0000CC"/>
                </a:solidFill>
              </a:rPr>
              <a:t>必须把模板的声明和定义保存在</a:t>
            </a:r>
            <a:r>
              <a:rPr lang="zh-CN" altLang="zh-CN" sz="2400" b="1" dirty="0">
                <a:solidFill>
                  <a:srgbClr val="FF0000"/>
                </a:solidFill>
              </a:rPr>
              <a:t>同一文件</a:t>
            </a:r>
            <a:r>
              <a:rPr lang="zh-CN" altLang="zh-CN" sz="2400" b="1" dirty="0">
                <a:solidFill>
                  <a:srgbClr val="0000CC"/>
                </a:solidFill>
              </a:rPr>
              <a:t>中，通常保存在同一头文件中</a:t>
            </a:r>
            <a:r>
              <a:rPr lang="zh-CN" altLang="en-US" sz="2400" b="1" dirty="0">
                <a:solidFill>
                  <a:srgbClr val="0000CC"/>
                </a:solidFill>
              </a:rPr>
              <a:t>。</a:t>
            </a:r>
            <a:endParaRPr lang="en-US" altLang="zh-CN" sz="24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 calcmode="lin" valueType="num">
                                      <p:cBhvr additive="base">
                                        <p:cTn id="7"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fade">
                                      <p:cBhvr>
                                        <p:cTn id="13" dur="500"/>
                                        <p:tgtEl>
                                          <p:spTgt spid="163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6387">
                                            <p:txEl>
                                              <p:pRg st="4" end="4"/>
                                            </p:txEl>
                                          </p:spTgt>
                                        </p:tgtEl>
                                        <p:attrNameLst>
                                          <p:attrName>style.visibility</p:attrName>
                                        </p:attrNameLst>
                                      </p:cBhvr>
                                      <p:to>
                                        <p:strVal val="visible"/>
                                      </p:to>
                                    </p:set>
                                    <p:anim calcmode="lin" valueType="num">
                                      <p:cBhvr additive="base">
                                        <p:cTn id="18"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6387">
                                            <p:txEl>
                                              <p:pRg st="5" end="5"/>
                                            </p:txEl>
                                          </p:spTgt>
                                        </p:tgtEl>
                                        <p:attrNameLst>
                                          <p:attrName>style.visibility</p:attrName>
                                        </p:attrNameLst>
                                      </p:cBhvr>
                                      <p:to>
                                        <p:strVal val="visible"/>
                                      </p:to>
                                    </p:set>
                                    <p:anim calcmode="lin" valueType="num">
                                      <p:cBhvr additive="base">
                                        <p:cTn id="24"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6387">
                                            <p:txEl>
                                              <p:pRg st="6" end="6"/>
                                            </p:txEl>
                                          </p:spTgt>
                                        </p:tgtEl>
                                        <p:attrNameLst>
                                          <p:attrName>style.visibility</p:attrName>
                                        </p:attrNameLst>
                                      </p:cBhvr>
                                      <p:to>
                                        <p:strVal val="visible"/>
                                      </p:to>
                                    </p:set>
                                    <p:anim calcmode="lin" valueType="num">
                                      <p:cBhvr additive="base">
                                        <p:cTn id="30"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63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ChangeArrowheads="1"/>
          </p:cNvSpPr>
          <p:nvPr>
            <p:ph type="title"/>
          </p:nvPr>
        </p:nvSpPr>
        <p:spPr>
          <a:xfrm>
            <a:off x="457200" y="73025"/>
            <a:ext cx="8229600" cy="811213"/>
          </a:xfrm>
        </p:spPr>
        <p:txBody>
          <a:bodyPr/>
          <a:lstStyle/>
          <a:p>
            <a:pPr eaLnBrk="1" hangingPunct="1"/>
            <a:r>
              <a:rPr lang="en-US" altLang="zh-CN" dirty="0"/>
              <a:t>7.5.6  </a:t>
            </a:r>
            <a:r>
              <a:rPr lang="zh-CN" altLang="en-US" b="1" dirty="0">
                <a:solidFill>
                  <a:srgbClr val="FF0000"/>
                </a:solidFill>
              </a:rPr>
              <a:t>算法</a:t>
            </a:r>
            <a:endParaRPr lang="zh-CN" altLang="en-US" b="1" dirty="0">
              <a:solidFill>
                <a:srgbClr val="FF0000"/>
              </a:solidFill>
            </a:endParaRPr>
          </a:p>
        </p:txBody>
      </p:sp>
      <p:sp>
        <p:nvSpPr>
          <p:cNvPr id="136194" name="Rectangle 3"/>
          <p:cNvSpPr>
            <a:spLocks noGrp="1" noChangeArrowheads="1"/>
          </p:cNvSpPr>
          <p:nvPr>
            <p:ph type="body" idx="1"/>
          </p:nvPr>
        </p:nvSpPr>
        <p:spPr>
          <a:xfrm>
            <a:off x="685800" y="1341438"/>
            <a:ext cx="7772400" cy="4114800"/>
          </a:xfrm>
        </p:spPr>
        <p:txBody>
          <a:bodyPr/>
          <a:lstStyle/>
          <a:p>
            <a:pPr eaLnBrk="1" hangingPunct="1">
              <a:buFontTx/>
              <a:buNone/>
            </a:pPr>
            <a:r>
              <a:rPr lang="en-US" altLang="zh-CN" b="1" dirty="0">
                <a:solidFill>
                  <a:srgbClr val="0000CC"/>
                </a:solidFill>
              </a:rPr>
              <a:t>4</a:t>
            </a:r>
            <a:r>
              <a:rPr lang="zh-CN" altLang="en-US" b="1" dirty="0">
                <a:solidFill>
                  <a:srgbClr val="0000CC"/>
                </a:solidFill>
              </a:rPr>
              <a:t>．</a:t>
            </a:r>
            <a:r>
              <a:rPr lang="en-US" altLang="zh-CN" b="1" dirty="0">
                <a:solidFill>
                  <a:srgbClr val="0000CC"/>
                </a:solidFill>
              </a:rPr>
              <a:t>sort</a:t>
            </a:r>
            <a:endParaRPr lang="en-US" altLang="zh-CN" b="1" dirty="0">
              <a:solidFill>
                <a:srgbClr val="0000CC"/>
              </a:solidFill>
            </a:endParaRPr>
          </a:p>
          <a:p>
            <a:pPr lvl="1" eaLnBrk="1" hangingPunct="1">
              <a:buFontTx/>
              <a:buNone/>
            </a:pPr>
            <a:r>
              <a:rPr lang="en-US" altLang="zh-CN" b="1" dirty="0"/>
              <a:t>sort</a:t>
            </a:r>
            <a:r>
              <a:rPr lang="zh-CN" altLang="en-US" b="1" dirty="0"/>
              <a:t>可对指定容器区间内的元素进行排序，默认的排序方式是从小到大</a:t>
            </a:r>
            <a:endParaRPr lang="zh-CN" altLang="en-US" b="1" dirty="0"/>
          </a:p>
          <a:p>
            <a:pPr eaLnBrk="1" hangingPunct="1"/>
            <a:r>
              <a:rPr lang="zh-CN" altLang="en-US" b="1" dirty="0"/>
              <a:t>其用法如下：</a:t>
            </a:r>
            <a:endParaRPr lang="zh-CN" altLang="en-US" b="1" dirty="0"/>
          </a:p>
          <a:p>
            <a:pPr lvl="2" eaLnBrk="1" hangingPunct="1">
              <a:buFontTx/>
              <a:buNone/>
            </a:pPr>
            <a:r>
              <a:rPr lang="en-US" altLang="zh-CN" b="1" dirty="0"/>
              <a:t>sort(</a:t>
            </a:r>
            <a:r>
              <a:rPr lang="en-US" altLang="zh-CN" b="1" dirty="0" err="1"/>
              <a:t>beg,end</a:t>
            </a:r>
            <a:r>
              <a:rPr lang="en-US" altLang="zh-CN" b="1" dirty="0"/>
              <a:t>)</a:t>
            </a:r>
            <a:endParaRPr lang="en-US" altLang="zh-CN" b="1" dirty="0"/>
          </a:p>
          <a:p>
            <a:pPr lvl="2" eaLnBrk="1" hangingPunct="1">
              <a:buFontTx/>
              <a:buNone/>
            </a:pPr>
            <a:endParaRPr lang="en-US" altLang="zh-CN" b="1" dirty="0"/>
          </a:p>
          <a:p>
            <a:pPr lvl="2" eaLnBrk="1" hangingPunct="1">
              <a:buFontTx/>
              <a:buNone/>
            </a:pPr>
            <a:r>
              <a:rPr lang="en-US" altLang="zh-CN" b="1" dirty="0"/>
              <a:t>[beg, end)</a:t>
            </a:r>
            <a:r>
              <a:rPr lang="zh-CN" altLang="en-US" b="1" dirty="0"/>
              <a:t>是要排序的区间，</a:t>
            </a:r>
            <a:r>
              <a:rPr lang="en-US" altLang="zh-CN" b="1" dirty="0"/>
              <a:t>sort</a:t>
            </a:r>
            <a:r>
              <a:rPr lang="zh-CN" altLang="en-US" b="1" dirty="0"/>
              <a:t>将按从小到大的顺序对该区间的元素进行排序。</a:t>
            </a:r>
            <a:endParaRPr lang="zh-CN" altLang="en-US" b="1"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3"/>
          <p:cNvSpPr>
            <a:spLocks noGrp="1" noChangeArrowheads="1"/>
          </p:cNvSpPr>
          <p:nvPr>
            <p:ph type="body" idx="1"/>
          </p:nvPr>
        </p:nvSpPr>
        <p:spPr>
          <a:xfrm>
            <a:off x="447358" y="153353"/>
            <a:ext cx="7989887" cy="6264275"/>
          </a:xfrm>
        </p:spPr>
        <p:txBody>
          <a:bodyPr/>
          <a:lstStyle/>
          <a:p>
            <a:pPr eaLnBrk="1" hangingPunct="1">
              <a:lnSpc>
                <a:spcPct val="80000"/>
              </a:lnSpc>
              <a:buFontTx/>
              <a:buNone/>
            </a:pPr>
            <a:r>
              <a:rPr lang="en-US" altLang="zh-CN" sz="1800" b="1" dirty="0">
                <a:solidFill>
                  <a:srgbClr val="0000CC"/>
                </a:solidFill>
              </a:rPr>
              <a:t>【</a:t>
            </a:r>
            <a:r>
              <a:rPr lang="zh-CN" altLang="en-US" sz="1800" b="1" dirty="0">
                <a:solidFill>
                  <a:srgbClr val="0000CC"/>
                </a:solidFill>
              </a:rPr>
              <a:t>例</a:t>
            </a:r>
            <a:r>
              <a:rPr lang="en-US" altLang="zh-CN" sz="1800" b="1" dirty="0">
                <a:solidFill>
                  <a:srgbClr val="0000CC"/>
                </a:solidFill>
              </a:rPr>
              <a:t>7-24】  </a:t>
            </a:r>
            <a:r>
              <a:rPr lang="zh-CN" altLang="en-US" sz="1800" b="1" dirty="0">
                <a:solidFill>
                  <a:srgbClr val="0000CC"/>
                </a:solidFill>
              </a:rPr>
              <a:t>利用</a:t>
            </a:r>
            <a:r>
              <a:rPr lang="en-US" altLang="zh-CN" sz="1800" b="1" dirty="0">
                <a:solidFill>
                  <a:srgbClr val="0000CC"/>
                </a:solidFill>
              </a:rPr>
              <a:t>sort</a:t>
            </a:r>
            <a:r>
              <a:rPr lang="zh-CN" altLang="en-US" sz="1800" b="1" dirty="0">
                <a:solidFill>
                  <a:srgbClr val="0000CC"/>
                </a:solidFill>
              </a:rPr>
              <a:t>算法对数组和向量进行排序。</a:t>
            </a:r>
            <a:endParaRPr lang="zh-CN" altLang="en-US" sz="1800" b="1" dirty="0">
              <a:solidFill>
                <a:srgbClr val="0000CC"/>
              </a:solidFill>
            </a:endParaRPr>
          </a:p>
          <a:p>
            <a:pPr eaLnBrk="1" hangingPunct="1">
              <a:lnSpc>
                <a:spcPct val="80000"/>
              </a:lnSpc>
              <a:buFontTx/>
              <a:buNone/>
            </a:pPr>
            <a:r>
              <a:rPr lang="en-US" altLang="zh-CN" sz="1800" b="1" dirty="0"/>
              <a:t>//Eg7-24.cpp</a:t>
            </a:r>
            <a:endParaRPr lang="en-US" altLang="zh-CN" sz="1800" b="1" dirty="0"/>
          </a:p>
          <a:p>
            <a:pPr eaLnBrk="1" hangingPunct="1">
              <a:lnSpc>
                <a:spcPct val="80000"/>
              </a:lnSpc>
              <a:buFontTx/>
              <a:buNone/>
            </a:pPr>
            <a:r>
              <a:rPr lang="en-US" altLang="zh-CN" sz="1800" b="1" dirty="0"/>
              <a:t>#include&lt;iostream&gt;</a:t>
            </a:r>
            <a:endParaRPr lang="en-US" altLang="zh-CN" sz="1800" b="1" dirty="0"/>
          </a:p>
          <a:p>
            <a:pPr eaLnBrk="1" hangingPunct="1">
              <a:lnSpc>
                <a:spcPct val="80000"/>
              </a:lnSpc>
              <a:buFontTx/>
              <a:buNone/>
            </a:pPr>
            <a:r>
              <a:rPr lang="en-US" altLang="zh-CN" sz="1800" b="1" dirty="0"/>
              <a:t>#include&lt;vector&gt;</a:t>
            </a:r>
            <a:endParaRPr lang="en-US" altLang="zh-CN" sz="1800" b="1" dirty="0"/>
          </a:p>
          <a:p>
            <a:pPr eaLnBrk="1" hangingPunct="1">
              <a:lnSpc>
                <a:spcPct val="80000"/>
              </a:lnSpc>
              <a:buFontTx/>
              <a:buNone/>
            </a:pPr>
            <a:r>
              <a:rPr lang="en-US" altLang="zh-CN" sz="1800" b="1" dirty="0"/>
              <a:t>#include&lt;algorithm&gt;</a:t>
            </a:r>
            <a:endParaRPr lang="en-US" altLang="zh-CN" sz="1800" b="1" dirty="0"/>
          </a:p>
          <a:p>
            <a:pPr eaLnBrk="1" hangingPunct="1">
              <a:lnSpc>
                <a:spcPct val="80000"/>
              </a:lnSpc>
              <a:buFontTx/>
              <a:buNone/>
            </a:pPr>
            <a:r>
              <a:rPr lang="en-US" altLang="zh-CN" sz="1800" b="1" dirty="0"/>
              <a:t>using namespace std;</a:t>
            </a:r>
            <a:endParaRPr lang="en-US" altLang="zh-CN" sz="1800" b="1" dirty="0"/>
          </a:p>
          <a:p>
            <a:pPr eaLnBrk="1" hangingPunct="1">
              <a:lnSpc>
                <a:spcPct val="80000"/>
              </a:lnSpc>
              <a:buFontTx/>
              <a:buNone/>
            </a:pPr>
            <a:r>
              <a:rPr lang="en-US" altLang="zh-CN" sz="1800" b="1" dirty="0"/>
              <a:t>void main(){</a:t>
            </a:r>
            <a:endParaRPr lang="en-US" altLang="zh-CN" sz="1800" b="1" dirty="0"/>
          </a:p>
          <a:p>
            <a:pPr eaLnBrk="1" hangingPunct="1">
              <a:lnSpc>
                <a:spcPct val="80000"/>
              </a:lnSpc>
              <a:buFontTx/>
              <a:buNone/>
            </a:pPr>
            <a:r>
              <a:rPr lang="en-US" altLang="zh-CN" sz="1800" b="1" dirty="0"/>
              <a:t>		int a1[]={10,-20,30,4,50,13,7};</a:t>
            </a:r>
            <a:endParaRPr lang="en-US" altLang="zh-CN" sz="1800" b="1" dirty="0"/>
          </a:p>
          <a:p>
            <a:pPr eaLnBrk="1" hangingPunct="1">
              <a:lnSpc>
                <a:spcPct val="80000"/>
              </a:lnSpc>
              <a:buFontTx/>
              <a:buNone/>
            </a:pPr>
            <a:r>
              <a:rPr lang="en-US" altLang="zh-CN" sz="1800" b="1" dirty="0"/>
              <a:t>		int a2[]={-2,0,30,12,6,7,-9,56,32,78};</a:t>
            </a:r>
            <a:endParaRPr lang="en-US" altLang="zh-CN" sz="1800" b="1" dirty="0"/>
          </a:p>
          <a:p>
            <a:pPr eaLnBrk="1" hangingPunct="1">
              <a:lnSpc>
                <a:spcPct val="80000"/>
              </a:lnSpc>
              <a:buFontTx/>
              <a:buNone/>
            </a:pPr>
            <a:r>
              <a:rPr lang="en-US" altLang="zh-CN" sz="1800" b="1" dirty="0"/>
              <a:t>		</a:t>
            </a:r>
            <a:r>
              <a:rPr lang="en-US" altLang="zh-CN" sz="1800" b="1" dirty="0">
                <a:solidFill>
                  <a:srgbClr val="FF0000"/>
                </a:solidFill>
              </a:rPr>
              <a:t>sort(a1,a1+7);                         </a:t>
            </a:r>
            <a:r>
              <a:rPr lang="en-US" altLang="zh-CN" sz="1800" b="1" dirty="0"/>
              <a:t>		//</a:t>
            </a:r>
            <a:r>
              <a:rPr lang="zh-CN" altLang="en-US" sz="1800" b="1" dirty="0"/>
              <a:t>排序</a:t>
            </a:r>
            <a:r>
              <a:rPr lang="en-US" altLang="zh-CN" sz="1800" b="1" dirty="0"/>
              <a:t>a1</a:t>
            </a:r>
            <a:r>
              <a:rPr lang="zh-CN" altLang="en-US" sz="1800" b="1" dirty="0"/>
              <a:t>数组</a:t>
            </a:r>
            <a:endParaRPr lang="zh-CN" altLang="en-US" sz="1800" b="1" dirty="0"/>
          </a:p>
          <a:p>
            <a:pPr eaLnBrk="1" hangingPunct="1">
              <a:lnSpc>
                <a:spcPct val="80000"/>
              </a:lnSpc>
              <a:buFontTx/>
              <a:buNone/>
            </a:pPr>
            <a:r>
              <a:rPr lang="zh-CN" altLang="en-US" sz="1800" b="1" dirty="0"/>
              <a:t>		</a:t>
            </a:r>
            <a:r>
              <a:rPr lang="en-US" altLang="zh-CN" sz="1800" b="1" dirty="0" err="1"/>
              <a:t>cout</a:t>
            </a:r>
            <a:r>
              <a:rPr lang="en-US" altLang="zh-CN" sz="1800" b="1" dirty="0"/>
              <a:t>&lt;&lt;"a1[]: ";</a:t>
            </a:r>
            <a:endParaRPr lang="en-US" altLang="zh-CN" sz="1800" b="1" dirty="0"/>
          </a:p>
          <a:p>
            <a:pPr eaLnBrk="1" hangingPunct="1">
              <a:lnSpc>
                <a:spcPct val="80000"/>
              </a:lnSpc>
              <a:buFontTx/>
              <a:buNone/>
            </a:pPr>
            <a:r>
              <a:rPr lang="en-US" altLang="zh-CN" sz="1800" b="1" dirty="0"/>
              <a:t>		for(int </a:t>
            </a:r>
            <a:r>
              <a:rPr lang="en-US" altLang="zh-CN" sz="1800" b="1" dirty="0" err="1"/>
              <a:t>i</a:t>
            </a:r>
            <a:r>
              <a:rPr lang="en-US" altLang="zh-CN" sz="1800" b="1" dirty="0"/>
              <a:t>=0;i&lt;7;i++)		</a:t>
            </a:r>
            <a:endParaRPr lang="en-US" altLang="zh-CN" sz="1800" b="1" dirty="0"/>
          </a:p>
          <a:p>
            <a:pPr eaLnBrk="1" hangingPunct="1">
              <a:lnSpc>
                <a:spcPct val="80000"/>
              </a:lnSpc>
              <a:buFontTx/>
              <a:buNone/>
            </a:pPr>
            <a:r>
              <a:rPr lang="en-US" altLang="zh-CN" sz="1800" b="1" dirty="0"/>
              <a:t>			</a:t>
            </a:r>
            <a:r>
              <a:rPr lang="en-US" altLang="zh-CN" sz="1800" b="1" dirty="0" err="1"/>
              <a:t>cout</a:t>
            </a:r>
            <a:r>
              <a:rPr lang="en-US" altLang="zh-CN" sz="1800" b="1" dirty="0"/>
              <a:t>&lt;&lt;a1[</a:t>
            </a:r>
            <a:r>
              <a:rPr lang="en-US" altLang="zh-CN" sz="1800" b="1" dirty="0" err="1"/>
              <a:t>i</a:t>
            </a:r>
            <a:r>
              <a:rPr lang="en-US" altLang="zh-CN" sz="1800" b="1" dirty="0"/>
              <a:t>]&lt;&lt;"\t";</a:t>
            </a:r>
            <a:endParaRPr lang="en-US" altLang="zh-CN" sz="1800" b="1" dirty="0"/>
          </a:p>
          <a:p>
            <a:pPr eaLnBrk="1" hangingPunct="1">
              <a:lnSpc>
                <a:spcPct val="80000"/>
              </a:lnSpc>
              <a:buFontTx/>
              <a:buNone/>
            </a:pPr>
            <a:r>
              <a:rPr lang="en-US" altLang="zh-CN" sz="1800" b="1" dirty="0"/>
              <a:t>		</a:t>
            </a:r>
            <a:r>
              <a:rPr lang="en-US" altLang="zh-CN" sz="1800" b="1" dirty="0" err="1"/>
              <a:t>cout</a:t>
            </a:r>
            <a:r>
              <a:rPr lang="en-US" altLang="zh-CN" sz="1800" b="1" dirty="0"/>
              <a:t>&lt;&lt;</a:t>
            </a:r>
            <a:r>
              <a:rPr lang="en-US" altLang="zh-CN" sz="1800" b="1" dirty="0" err="1"/>
              <a:t>endl</a:t>
            </a:r>
            <a:r>
              <a:rPr lang="en-US" altLang="zh-CN" sz="1800" b="1" dirty="0"/>
              <a:t>;</a:t>
            </a:r>
            <a:endParaRPr lang="en-US" altLang="zh-CN" sz="1800" b="1" dirty="0"/>
          </a:p>
          <a:p>
            <a:pPr eaLnBrk="1" hangingPunct="1">
              <a:lnSpc>
                <a:spcPct val="80000"/>
              </a:lnSpc>
              <a:buFontTx/>
              <a:buNone/>
            </a:pPr>
            <a:r>
              <a:rPr lang="en-US" altLang="zh-CN" sz="1800" b="1" dirty="0"/>
              <a:t>		vector&lt;int&gt; L1;</a:t>
            </a:r>
            <a:endParaRPr lang="en-US" altLang="zh-CN" sz="1800" b="1" dirty="0"/>
          </a:p>
          <a:p>
            <a:pPr eaLnBrk="1" hangingPunct="1">
              <a:lnSpc>
                <a:spcPct val="80000"/>
              </a:lnSpc>
              <a:buFontTx/>
              <a:buNone/>
            </a:pPr>
            <a:r>
              <a:rPr lang="en-US" altLang="zh-CN" sz="1800" b="1" dirty="0"/>
              <a:t>		vector&lt;int&gt;::iterator pos;</a:t>
            </a:r>
            <a:endParaRPr lang="en-US" altLang="zh-CN" sz="1800" b="1" dirty="0"/>
          </a:p>
          <a:p>
            <a:pPr eaLnBrk="1" hangingPunct="1">
              <a:lnSpc>
                <a:spcPct val="80000"/>
              </a:lnSpc>
              <a:buFontTx/>
              <a:buNone/>
            </a:pPr>
            <a:r>
              <a:rPr lang="en-US" altLang="zh-CN" sz="1800" b="1" dirty="0"/>
              <a:t>		for(</a:t>
            </a:r>
            <a:r>
              <a:rPr lang="en-US" altLang="zh-CN" sz="1800" b="1" dirty="0" err="1"/>
              <a:t>i</a:t>
            </a:r>
            <a:r>
              <a:rPr lang="en-US" altLang="zh-CN" sz="1800" b="1" dirty="0"/>
              <a:t>=0;i&lt;10;i++)</a:t>
            </a:r>
            <a:endParaRPr lang="en-US" altLang="zh-CN" sz="1800" b="1" dirty="0"/>
          </a:p>
          <a:p>
            <a:pPr eaLnBrk="1" hangingPunct="1">
              <a:lnSpc>
                <a:spcPct val="80000"/>
              </a:lnSpc>
              <a:buFontTx/>
              <a:buNone/>
            </a:pPr>
            <a:r>
              <a:rPr lang="en-US" altLang="zh-CN" sz="1800" b="1" dirty="0"/>
              <a:t>			L1.push_back(a2[</a:t>
            </a:r>
            <a:r>
              <a:rPr lang="en-US" altLang="zh-CN" sz="1800" b="1" dirty="0" err="1"/>
              <a:t>i</a:t>
            </a:r>
            <a:r>
              <a:rPr lang="en-US" altLang="zh-CN" sz="1800" b="1" dirty="0"/>
              <a:t>]);	//</a:t>
            </a:r>
            <a:r>
              <a:rPr lang="zh-CN" altLang="en-US" sz="1800" b="1" dirty="0"/>
              <a:t>将</a:t>
            </a:r>
            <a:r>
              <a:rPr lang="en-US" altLang="zh-CN" sz="1800" b="1" dirty="0"/>
              <a:t>a2</a:t>
            </a:r>
            <a:r>
              <a:rPr lang="zh-CN" altLang="en-US" sz="1800" b="1" dirty="0"/>
              <a:t>数组插入到</a:t>
            </a:r>
            <a:r>
              <a:rPr lang="en-US" altLang="zh-CN" sz="1800" b="1" dirty="0"/>
              <a:t>L1</a:t>
            </a:r>
            <a:r>
              <a:rPr lang="zh-CN" altLang="en-US" sz="1800" b="1" dirty="0"/>
              <a:t>链表中</a:t>
            </a:r>
            <a:endParaRPr lang="zh-CN" altLang="en-US" sz="1800" b="1" dirty="0"/>
          </a:p>
          <a:p>
            <a:pPr eaLnBrk="1" hangingPunct="1">
              <a:lnSpc>
                <a:spcPct val="80000"/>
              </a:lnSpc>
              <a:buFontTx/>
              <a:buNone/>
            </a:pPr>
            <a:r>
              <a:rPr lang="zh-CN" altLang="en-US" sz="1800" b="1" dirty="0"/>
              <a:t>		</a:t>
            </a:r>
            <a:r>
              <a:rPr lang="en-US" altLang="zh-CN" sz="1800" b="1" dirty="0">
                <a:solidFill>
                  <a:srgbClr val="FF0000"/>
                </a:solidFill>
              </a:rPr>
              <a:t>sort(L1.begin(),L1.end());	</a:t>
            </a:r>
            <a:r>
              <a:rPr lang="en-US" altLang="zh-CN" sz="1800" b="1" dirty="0"/>
              <a:t>	//</a:t>
            </a:r>
            <a:r>
              <a:rPr lang="zh-CN" altLang="en-US" sz="1800" b="1" dirty="0"/>
              <a:t>排序</a:t>
            </a:r>
            <a:r>
              <a:rPr lang="en-US" altLang="zh-CN" sz="1800" b="1" dirty="0"/>
              <a:t>L1</a:t>
            </a:r>
            <a:endParaRPr lang="en-US" altLang="zh-CN" sz="1800" b="1" dirty="0"/>
          </a:p>
          <a:p>
            <a:pPr eaLnBrk="1" hangingPunct="1">
              <a:lnSpc>
                <a:spcPct val="80000"/>
              </a:lnSpc>
              <a:buFontTx/>
              <a:buNone/>
            </a:pPr>
            <a:r>
              <a:rPr lang="en-US" altLang="zh-CN" sz="1800" b="1" dirty="0"/>
              <a:t>		</a:t>
            </a:r>
            <a:r>
              <a:rPr lang="en-US" altLang="zh-CN" sz="1800" b="1" dirty="0" err="1"/>
              <a:t>cout</a:t>
            </a:r>
            <a:r>
              <a:rPr lang="en-US" altLang="zh-CN" sz="1800" b="1" dirty="0"/>
              <a:t>&lt;&lt;"L1: ";</a:t>
            </a:r>
            <a:endParaRPr lang="en-US" altLang="zh-CN" sz="1800" b="1" dirty="0"/>
          </a:p>
          <a:p>
            <a:pPr eaLnBrk="1" hangingPunct="1">
              <a:lnSpc>
                <a:spcPct val="80000"/>
              </a:lnSpc>
              <a:buFontTx/>
              <a:buNone/>
            </a:pPr>
            <a:r>
              <a:rPr lang="en-US" altLang="zh-CN" sz="1800" b="1" dirty="0"/>
              <a:t>		for(pos=L1.begin();pos!=L1.end();pos++)</a:t>
            </a:r>
            <a:endParaRPr lang="en-US" altLang="zh-CN" sz="1800" b="1" dirty="0"/>
          </a:p>
          <a:p>
            <a:pPr eaLnBrk="1" hangingPunct="1">
              <a:lnSpc>
                <a:spcPct val="80000"/>
              </a:lnSpc>
              <a:buFontTx/>
              <a:buNone/>
            </a:pPr>
            <a:r>
              <a:rPr lang="en-US" altLang="zh-CN" sz="1800" b="1" dirty="0"/>
              <a:t>			</a:t>
            </a:r>
            <a:r>
              <a:rPr lang="en-US" altLang="zh-CN" sz="1800" b="1" dirty="0" err="1"/>
              <a:t>cout</a:t>
            </a:r>
            <a:r>
              <a:rPr lang="en-US" altLang="zh-CN" sz="1800" b="1" dirty="0"/>
              <a:t>&lt;&lt;*pos&lt;&lt;"\t";                     	//</a:t>
            </a:r>
            <a:r>
              <a:rPr lang="zh-CN" altLang="en-US" sz="1800" b="1" dirty="0"/>
              <a:t>输出</a:t>
            </a:r>
            <a:r>
              <a:rPr lang="en-US" altLang="zh-CN" sz="1800" b="1" dirty="0"/>
              <a:t>L1</a:t>
            </a:r>
            <a:r>
              <a:rPr lang="zh-CN" altLang="en-US" sz="1800" b="1" dirty="0"/>
              <a:t>链表中的值</a:t>
            </a:r>
            <a:endParaRPr lang="zh-CN" altLang="en-US" sz="1800" b="1" dirty="0"/>
          </a:p>
          <a:p>
            <a:pPr eaLnBrk="1" hangingPunct="1">
              <a:lnSpc>
                <a:spcPct val="80000"/>
              </a:lnSpc>
              <a:buFontTx/>
              <a:buNone/>
            </a:pPr>
            <a:r>
              <a:rPr lang="zh-CN" altLang="en-US" sz="1800" b="1" dirty="0"/>
              <a:t>		</a:t>
            </a:r>
            <a:r>
              <a:rPr lang="en-US" altLang="zh-CN" sz="1800" b="1" dirty="0" err="1"/>
              <a:t>cout</a:t>
            </a:r>
            <a:r>
              <a:rPr lang="en-US" altLang="zh-CN" sz="1800" b="1" dirty="0"/>
              <a:t>&lt;&lt;</a:t>
            </a:r>
            <a:r>
              <a:rPr lang="en-US" altLang="zh-CN" sz="1800" b="1" dirty="0" err="1"/>
              <a:t>endl</a:t>
            </a:r>
            <a:r>
              <a:rPr lang="en-US" altLang="zh-CN" sz="1800" b="1" dirty="0"/>
              <a:t>;</a:t>
            </a:r>
            <a:endParaRPr lang="en-US" altLang="zh-CN" sz="1800" b="1" dirty="0"/>
          </a:p>
          <a:p>
            <a:pPr eaLnBrk="1" hangingPunct="1">
              <a:lnSpc>
                <a:spcPct val="80000"/>
              </a:lnSpc>
              <a:buFontTx/>
              <a:buNone/>
            </a:pPr>
            <a:r>
              <a:rPr lang="en-US" altLang="zh-CN" sz="1800" b="1" dirty="0"/>
              <a:t>}</a:t>
            </a:r>
            <a:endParaRPr lang="zh-CN" altLang="en-US" sz="1800" b="1"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title"/>
          </p:nvPr>
        </p:nvSpPr>
        <p:spPr>
          <a:xfrm>
            <a:off x="457200" y="73025"/>
            <a:ext cx="8229600" cy="811213"/>
          </a:xfrm>
        </p:spPr>
        <p:txBody>
          <a:bodyPr/>
          <a:lstStyle/>
          <a:p>
            <a:pPr eaLnBrk="1" hangingPunct="1"/>
            <a:r>
              <a:rPr lang="en-US" altLang="zh-CN" dirty="0"/>
              <a:t>7.6  </a:t>
            </a:r>
            <a:r>
              <a:rPr lang="zh-CN" altLang="en-US" b="1" dirty="0"/>
              <a:t>编程</a:t>
            </a:r>
            <a:r>
              <a:rPr lang="zh-CN" altLang="en-US" b="1" dirty="0">
                <a:solidFill>
                  <a:srgbClr val="FF0000"/>
                </a:solidFill>
              </a:rPr>
              <a:t>实作</a:t>
            </a:r>
            <a:endParaRPr lang="zh-CN" altLang="en-US" b="1" dirty="0">
              <a:solidFill>
                <a:srgbClr val="FF0000"/>
              </a:solidFill>
            </a:endParaRPr>
          </a:p>
        </p:txBody>
      </p:sp>
      <p:sp>
        <p:nvSpPr>
          <p:cNvPr id="81923" name="Rectangle 3"/>
          <p:cNvSpPr>
            <a:spLocks noGrp="1" noChangeArrowheads="1"/>
          </p:cNvSpPr>
          <p:nvPr>
            <p:ph type="body" idx="1"/>
          </p:nvPr>
        </p:nvSpPr>
        <p:spPr>
          <a:xfrm>
            <a:off x="250825" y="1076325"/>
            <a:ext cx="8717280" cy="5168900"/>
          </a:xfrm>
        </p:spPr>
        <p:txBody>
          <a:bodyPr/>
          <a:lstStyle/>
          <a:p>
            <a:pPr>
              <a:defRPr/>
            </a:pPr>
            <a:r>
              <a:rPr lang="zh-CN" altLang="en-US" sz="2800" b="1" dirty="0">
                <a:solidFill>
                  <a:srgbClr val="0000CC"/>
                </a:solidFill>
              </a:rPr>
              <a:t>现接着本书</a:t>
            </a:r>
            <a:r>
              <a:rPr lang="en-US" altLang="zh-CN" sz="2800" b="1" dirty="0">
                <a:solidFill>
                  <a:srgbClr val="0000CC"/>
                </a:solidFill>
              </a:rPr>
              <a:t>6.6</a:t>
            </a:r>
            <a:r>
              <a:rPr lang="zh-CN" altLang="en-US" sz="2800" b="1" dirty="0">
                <a:solidFill>
                  <a:srgbClr val="0000CC"/>
                </a:solidFill>
              </a:rPr>
              <a:t>节</a:t>
            </a:r>
            <a:r>
              <a:rPr lang="en-US" altLang="zh-CN" sz="2800" b="1" dirty="0">
                <a:solidFill>
                  <a:srgbClr val="0000CC"/>
                </a:solidFill>
              </a:rPr>
              <a:t>“</a:t>
            </a:r>
            <a:r>
              <a:rPr lang="zh-CN" altLang="en-US" sz="2800" b="1" dirty="0">
                <a:solidFill>
                  <a:srgbClr val="0000CC"/>
                </a:solidFill>
              </a:rPr>
              <a:t>编程实作二</a:t>
            </a:r>
            <a:r>
              <a:rPr lang="en-US" altLang="zh-CN" sz="2800" b="1" dirty="0">
                <a:solidFill>
                  <a:srgbClr val="0000CC"/>
                </a:solidFill>
              </a:rPr>
              <a:t>”</a:t>
            </a:r>
            <a:r>
              <a:rPr lang="zh-CN" altLang="en-US" sz="2800" b="1" dirty="0">
                <a:solidFill>
                  <a:srgbClr val="0000CC"/>
                </a:solidFill>
              </a:rPr>
              <a:t>继续完成</a:t>
            </a:r>
            <a:r>
              <a:rPr lang="en-US" altLang="zh-CN" sz="2800" b="1" dirty="0" err="1">
                <a:solidFill>
                  <a:srgbClr val="0000CC"/>
                </a:solidFill>
              </a:rPr>
              <a:t>comFinal</a:t>
            </a:r>
            <a:r>
              <a:rPr lang="zh-CN" altLang="en-US" sz="2800" b="1" dirty="0">
                <a:solidFill>
                  <a:srgbClr val="0000CC"/>
                </a:solidFill>
              </a:rPr>
              <a:t>、</a:t>
            </a:r>
            <a:r>
              <a:rPr lang="en-US" altLang="zh-CN" sz="2800" b="1" dirty="0">
                <a:solidFill>
                  <a:srgbClr val="0000CC"/>
                </a:solidFill>
              </a:rPr>
              <a:t>Account</a:t>
            </a:r>
            <a:r>
              <a:rPr lang="zh-CN" altLang="en-US" sz="2800" b="1" dirty="0">
                <a:solidFill>
                  <a:srgbClr val="0000CC"/>
                </a:solidFill>
              </a:rPr>
              <a:t>和</a:t>
            </a:r>
            <a:r>
              <a:rPr lang="en-US" altLang="zh-CN" sz="2800" b="1" dirty="0">
                <a:solidFill>
                  <a:srgbClr val="0000CC"/>
                </a:solidFill>
              </a:rPr>
              <a:t>Chemistry</a:t>
            </a:r>
            <a:r>
              <a:rPr lang="zh-CN" altLang="en-US" sz="2800" b="1" dirty="0">
                <a:solidFill>
                  <a:srgbClr val="0000CC"/>
                </a:solidFill>
              </a:rPr>
              <a:t>课程结构的程序设计。</a:t>
            </a:r>
            <a:endParaRPr lang="en-US" altLang="zh-CN" sz="2800" b="1" dirty="0">
              <a:solidFill>
                <a:srgbClr val="0000CC"/>
              </a:solidFill>
            </a:endParaRPr>
          </a:p>
          <a:p>
            <a:pPr marL="0" indent="0">
              <a:buFontTx/>
              <a:buNone/>
              <a:defRPr/>
            </a:pPr>
            <a:r>
              <a:rPr lang="zh-CN" altLang="zh-CN" sz="2400" b="1" dirty="0"/>
              <a:t>【例</a:t>
            </a:r>
            <a:r>
              <a:rPr lang="en-US" altLang="zh-CN" sz="2400" b="1" dirty="0"/>
              <a:t>7-25</a:t>
            </a:r>
            <a:r>
              <a:rPr lang="zh-CN" altLang="zh-CN" sz="2400" b="1" dirty="0"/>
              <a:t>】 </a:t>
            </a:r>
            <a:r>
              <a:rPr lang="en-US" altLang="zh-CN" sz="2400" b="1" dirty="0"/>
              <a:t>STL</a:t>
            </a:r>
            <a:r>
              <a:rPr lang="zh-CN" altLang="zh-CN" sz="2400" b="1" dirty="0"/>
              <a:t>中的容器和算法不仅适用于内置数据类型，而且同样适用于用户自定义的数据类型。现在接着本书</a:t>
            </a:r>
            <a:r>
              <a:rPr lang="en-US" altLang="zh-CN" sz="2400" b="1" dirty="0"/>
              <a:t>6.6</a:t>
            </a:r>
            <a:r>
              <a:rPr lang="zh-CN" altLang="zh-CN" sz="2400" b="1" dirty="0"/>
              <a:t>节编程实作二继续完成</a:t>
            </a:r>
            <a:r>
              <a:rPr lang="en-US" altLang="zh-CN" sz="2400" b="1" dirty="0" err="1"/>
              <a:t>comFinal</a:t>
            </a:r>
            <a:r>
              <a:rPr lang="zh-CN" altLang="zh-CN" sz="2400" b="1" dirty="0"/>
              <a:t>、</a:t>
            </a:r>
            <a:r>
              <a:rPr lang="en-US" altLang="zh-CN" sz="2400" b="1" dirty="0"/>
              <a:t>Account</a:t>
            </a:r>
            <a:r>
              <a:rPr lang="zh-CN" altLang="zh-CN" sz="2400" b="1" dirty="0"/>
              <a:t>和</a:t>
            </a:r>
            <a:r>
              <a:rPr lang="en-US" altLang="zh-CN" sz="2400" b="1" dirty="0"/>
              <a:t>Chemistry</a:t>
            </a:r>
            <a:r>
              <a:rPr lang="zh-CN" altLang="zh-CN" sz="2400" b="1" dirty="0"/>
              <a:t>课程结构的程序设计。</a:t>
            </a:r>
            <a:endParaRPr lang="en-US" altLang="zh-CN" sz="2400" b="1" dirty="0"/>
          </a:p>
          <a:p>
            <a:pPr marL="0" indent="0">
              <a:buFontTx/>
              <a:buNone/>
              <a:defRPr/>
            </a:pPr>
            <a:r>
              <a:rPr lang="zh-CN" altLang="en-US" sz="2400" b="1" dirty="0">
                <a:solidFill>
                  <a:srgbClr val="FF0000"/>
                </a:solidFill>
              </a:rPr>
              <a:t>问题简析：</a:t>
            </a:r>
            <a:endParaRPr lang="zh-CN" altLang="zh-CN" sz="2400" b="1" dirty="0">
              <a:solidFill>
                <a:srgbClr val="FF0000"/>
              </a:solidFill>
            </a:endParaRPr>
          </a:p>
          <a:p>
            <a:pPr>
              <a:defRPr/>
            </a:pPr>
            <a:r>
              <a:rPr lang="en-US" altLang="zh-CN" sz="2400" b="1" dirty="0"/>
              <a:t>STL</a:t>
            </a:r>
            <a:r>
              <a:rPr lang="zh-CN" altLang="zh-CN" sz="2400" b="1" dirty="0"/>
              <a:t>中的各种容器，如</a:t>
            </a:r>
            <a:r>
              <a:rPr lang="en-US" altLang="zh-CN" sz="2400" b="1" dirty="0"/>
              <a:t>vector</a:t>
            </a:r>
            <a:r>
              <a:rPr lang="zh-CN" altLang="zh-CN" sz="2400" b="1" dirty="0"/>
              <a:t>、</a:t>
            </a:r>
            <a:r>
              <a:rPr lang="en-US" altLang="zh-CN" sz="2400" b="1" dirty="0"/>
              <a:t>list</a:t>
            </a:r>
            <a:r>
              <a:rPr lang="zh-CN" altLang="zh-CN" sz="2400" b="1" dirty="0"/>
              <a:t>、</a:t>
            </a:r>
            <a:r>
              <a:rPr lang="en-US" altLang="zh-CN" sz="2400" b="1" dirty="0"/>
              <a:t>stack</a:t>
            </a:r>
            <a:r>
              <a:rPr lang="zh-CN" altLang="zh-CN" sz="2400" b="1" dirty="0"/>
              <a:t>、</a:t>
            </a:r>
            <a:r>
              <a:rPr lang="en-US" altLang="zh-CN" sz="2400" b="1" dirty="0" err="1"/>
              <a:t>deque</a:t>
            </a:r>
            <a:r>
              <a:rPr lang="zh-CN" altLang="zh-CN" sz="2400" b="1" dirty="0"/>
              <a:t>、</a:t>
            </a:r>
            <a:r>
              <a:rPr lang="en-US" altLang="zh-CN" sz="2400" b="1" dirty="0"/>
              <a:t>set/multiset</a:t>
            </a:r>
            <a:r>
              <a:rPr lang="zh-CN" altLang="zh-CN" sz="2400" b="1" dirty="0"/>
              <a:t>、</a:t>
            </a:r>
            <a:r>
              <a:rPr lang="en-US" altLang="zh-CN" sz="2400" b="1" dirty="0"/>
              <a:t>map/</a:t>
            </a:r>
            <a:r>
              <a:rPr lang="en-US" altLang="zh-CN" sz="2400" b="1" dirty="0" err="1"/>
              <a:t>multimap</a:t>
            </a:r>
            <a:r>
              <a:rPr lang="zh-CN" altLang="zh-CN" sz="2400" b="1" dirty="0"/>
              <a:t>等都可以用来存取</a:t>
            </a:r>
            <a:r>
              <a:rPr lang="en-US" altLang="zh-CN" sz="2400" b="1" dirty="0" err="1"/>
              <a:t>comFinal</a:t>
            </a:r>
            <a:r>
              <a:rPr lang="zh-CN" altLang="zh-CN" sz="2400" b="1" dirty="0"/>
              <a:t>、</a:t>
            </a:r>
            <a:r>
              <a:rPr lang="en-US" altLang="zh-CN" sz="2400" b="1" dirty="0"/>
              <a:t>Account</a:t>
            </a:r>
            <a:r>
              <a:rPr lang="zh-CN" altLang="zh-CN" sz="2400" b="1" dirty="0"/>
              <a:t>及</a:t>
            </a:r>
            <a:r>
              <a:rPr lang="en-US" altLang="zh-CN" sz="2400" b="1" dirty="0"/>
              <a:t>Chemistry</a:t>
            </a:r>
            <a:r>
              <a:rPr lang="zh-CN" altLang="zh-CN" sz="2400" b="1" dirty="0"/>
              <a:t>类的对象。这里用</a:t>
            </a:r>
            <a:r>
              <a:rPr lang="en-US" altLang="zh-CN" sz="2400" b="1" dirty="0"/>
              <a:t>list</a:t>
            </a:r>
            <a:r>
              <a:rPr lang="zh-CN" altLang="zh-CN" sz="2400" b="1" dirty="0"/>
              <a:t>容器存取各个类的对象。</a:t>
            </a:r>
            <a:endParaRPr lang="zh-CN" altLang="zh-CN" sz="2400" b="1" dirty="0"/>
          </a:p>
          <a:p>
            <a:pPr eaLnBrk="1" hangingPunct="1">
              <a:defRPr/>
            </a:pPr>
            <a:r>
              <a:rPr lang="zh-CN" altLang="en-US" sz="2400" b="1" dirty="0">
                <a:solidFill>
                  <a:srgbClr val="0000CC"/>
                </a:solidFill>
              </a:rPr>
              <a:t>过程如下：</a:t>
            </a:r>
            <a:endParaRPr lang="zh-CN" altLang="en-US" sz="24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anim calcmode="lin" valueType="num">
                                      <p:cBhvr additive="base">
                                        <p:cTn id="7" dur="500" fill="hold"/>
                                        <p:tgtEl>
                                          <p:spTgt spid="819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animEffect transition="in" filter="wipe(down)">
                                      <p:cBhvr>
                                        <p:cTn id="13" dur="500"/>
                                        <p:tgtEl>
                                          <p:spTgt spid="8192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1923">
                                            <p:txEl>
                                              <p:pRg st="3" end="3"/>
                                            </p:txEl>
                                          </p:spTgt>
                                        </p:tgtEl>
                                        <p:attrNameLst>
                                          <p:attrName>style.visibility</p:attrName>
                                        </p:attrNameLst>
                                      </p:cBhvr>
                                      <p:to>
                                        <p:strVal val="visible"/>
                                      </p:to>
                                    </p:set>
                                    <p:anim calcmode="lin" valueType="num">
                                      <p:cBhvr additive="base">
                                        <p:cTn id="18" dur="500" fill="hold"/>
                                        <p:tgtEl>
                                          <p:spTgt spid="8192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19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1923">
                                            <p:txEl>
                                              <p:pRg st="4" end="4"/>
                                            </p:txEl>
                                          </p:spTgt>
                                        </p:tgtEl>
                                        <p:attrNameLst>
                                          <p:attrName>style.visibility</p:attrName>
                                        </p:attrNameLst>
                                      </p:cBhvr>
                                      <p:to>
                                        <p:strVal val="visible"/>
                                      </p:to>
                                    </p:set>
                                    <p:anim calcmode="lin" valueType="num">
                                      <p:cBhvr additive="base">
                                        <p:cTn id="24" dur="500" fill="hold"/>
                                        <p:tgtEl>
                                          <p:spTgt spid="8192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19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3"/>
          <p:cNvSpPr>
            <a:spLocks noGrp="1" noChangeArrowheads="1"/>
          </p:cNvSpPr>
          <p:nvPr>
            <p:ph type="body" idx="1"/>
          </p:nvPr>
        </p:nvSpPr>
        <p:spPr>
          <a:xfrm>
            <a:off x="383540" y="269240"/>
            <a:ext cx="7857490" cy="6400165"/>
          </a:xfrm>
        </p:spPr>
        <p:txBody>
          <a:bodyPr/>
          <a:lstStyle/>
          <a:p>
            <a:pPr marL="0" indent="0">
              <a:buFontTx/>
              <a:buNone/>
            </a:pPr>
            <a:r>
              <a:rPr lang="en-US" altLang="zh-CN" sz="1800" b="1" dirty="0"/>
              <a:t>// courselist.cpp : </a:t>
            </a:r>
            <a:r>
              <a:rPr lang="zh-CN" altLang="en-US" sz="1800" b="1" dirty="0"/>
              <a:t>定义控制台应用程序的入口点。</a:t>
            </a:r>
            <a:endParaRPr lang="zh-CN" altLang="en-US" sz="1800" b="1" dirty="0"/>
          </a:p>
          <a:p>
            <a:pPr marL="0" indent="0">
              <a:buFontTx/>
              <a:buNone/>
            </a:pPr>
            <a:endParaRPr lang="en-US" altLang="zh-CN" sz="1800" b="1" dirty="0"/>
          </a:p>
          <a:p>
            <a:pPr marL="0" indent="0">
              <a:buFontTx/>
              <a:buNone/>
            </a:pPr>
            <a:r>
              <a:rPr lang="en-US" altLang="zh-CN" sz="1800" b="1" dirty="0"/>
              <a:t>#include&lt;iostream&gt;</a:t>
            </a:r>
            <a:endParaRPr lang="en-US" altLang="zh-CN" sz="1800" b="1" dirty="0"/>
          </a:p>
          <a:p>
            <a:pPr marL="0" indent="0">
              <a:buFontTx/>
              <a:buNone/>
            </a:pPr>
            <a:r>
              <a:rPr lang="en-US" altLang="zh-CN" sz="1800" b="1" dirty="0"/>
              <a:t>#include&lt;list&gt;</a:t>
            </a:r>
            <a:endParaRPr lang="en-US" altLang="zh-CN" sz="1800" b="1" dirty="0"/>
          </a:p>
          <a:p>
            <a:pPr marL="0" indent="0">
              <a:buFontTx/>
              <a:buNone/>
            </a:pPr>
            <a:r>
              <a:rPr lang="en-US" altLang="zh-CN" sz="1800" b="1" dirty="0"/>
              <a:t>#</a:t>
            </a:r>
            <a:r>
              <a:rPr lang="en-US" altLang="zh-CN" sz="1800" b="1" dirty="0" err="1"/>
              <a:t>include"Chemistry.h</a:t>
            </a:r>
            <a:r>
              <a:rPr lang="en-US" altLang="zh-CN" sz="1800" b="1" dirty="0"/>
              <a:t>"</a:t>
            </a:r>
            <a:endParaRPr lang="en-US" altLang="zh-CN" sz="1800" b="1" dirty="0"/>
          </a:p>
          <a:p>
            <a:pPr marL="0" indent="0">
              <a:buFontTx/>
              <a:buNone/>
            </a:pPr>
            <a:r>
              <a:rPr lang="en-US" altLang="zh-CN" sz="1800" b="1" dirty="0"/>
              <a:t>#</a:t>
            </a:r>
            <a:r>
              <a:rPr lang="en-US" altLang="zh-CN" sz="1800" b="1" dirty="0" err="1"/>
              <a:t>include"Account.h</a:t>
            </a:r>
            <a:r>
              <a:rPr lang="en-US" altLang="zh-CN" sz="1800" b="1" dirty="0"/>
              <a:t>"</a:t>
            </a:r>
            <a:endParaRPr lang="en-US" altLang="zh-CN" sz="1800" b="1" dirty="0"/>
          </a:p>
          <a:p>
            <a:pPr marL="0" indent="0">
              <a:buFontTx/>
              <a:buNone/>
            </a:pPr>
            <a:r>
              <a:rPr lang="en-US" altLang="zh-CN" sz="1800" b="1" dirty="0"/>
              <a:t>using namespace std;</a:t>
            </a:r>
            <a:endParaRPr lang="en-US" altLang="zh-CN" sz="1800" b="1" dirty="0"/>
          </a:p>
          <a:p>
            <a:pPr marL="0" indent="0">
              <a:buFontTx/>
              <a:buNone/>
            </a:pPr>
            <a:r>
              <a:rPr lang="en-US" altLang="zh-CN" sz="1800" b="1" dirty="0"/>
              <a:t>void main() {</a:t>
            </a:r>
            <a:endParaRPr lang="en-US" altLang="zh-CN" sz="1800" b="1" dirty="0"/>
          </a:p>
          <a:p>
            <a:pPr marL="0" indent="0">
              <a:buFontTx/>
              <a:buNone/>
            </a:pPr>
            <a:r>
              <a:rPr lang="en-US" altLang="zh-CN" sz="1800" b="1" dirty="0"/>
              <a:t>       list&lt;</a:t>
            </a:r>
            <a:r>
              <a:rPr lang="en-US" altLang="zh-CN" sz="1800" b="1" dirty="0" err="1"/>
              <a:t>comFinal</a:t>
            </a:r>
            <a:r>
              <a:rPr lang="en-US" altLang="zh-CN" sz="1800" b="1" dirty="0"/>
              <a:t>*&gt; </a:t>
            </a:r>
            <a:r>
              <a:rPr lang="en-US" altLang="zh-CN" sz="1800" b="1" dirty="0" err="1"/>
              <a:t>comList</a:t>
            </a:r>
            <a:r>
              <a:rPr lang="en-US" altLang="zh-CN" sz="1800" b="1" dirty="0"/>
              <a:t>;//</a:t>
            </a:r>
            <a:r>
              <a:rPr lang="zh-CN" altLang="en-US" sz="1800" b="1" dirty="0"/>
              <a:t>定义基类</a:t>
            </a:r>
            <a:r>
              <a:rPr lang="en-US" altLang="zh-CN" sz="1800" b="1" dirty="0" err="1"/>
              <a:t>comFinla</a:t>
            </a:r>
            <a:r>
              <a:rPr lang="zh-CN" altLang="en-US" sz="1800" b="1" dirty="0"/>
              <a:t>对象的指针链表</a:t>
            </a:r>
            <a:endParaRPr lang="zh-CN" altLang="en-US" sz="1800" b="1" dirty="0"/>
          </a:p>
          <a:p>
            <a:pPr marL="0" indent="0">
              <a:buFontTx/>
              <a:buNone/>
            </a:pPr>
            <a:r>
              <a:rPr lang="en-US" altLang="zh-CN" sz="1800" b="1" dirty="0"/>
              <a:t>      </a:t>
            </a:r>
            <a:r>
              <a:rPr lang="en-US" altLang="zh-CN" sz="1800" b="1" dirty="0">
                <a:solidFill>
                  <a:srgbClr val="0000CC"/>
                </a:solidFill>
              </a:rPr>
              <a:t> list&lt;</a:t>
            </a:r>
            <a:r>
              <a:rPr lang="en-US" altLang="zh-CN" sz="1800" b="1" dirty="0" err="1">
                <a:solidFill>
                  <a:srgbClr val="FF0000"/>
                </a:solidFill>
              </a:rPr>
              <a:t>comFinal</a:t>
            </a:r>
            <a:r>
              <a:rPr lang="en-US" altLang="zh-CN" sz="1800" b="1" dirty="0">
                <a:solidFill>
                  <a:srgbClr val="FF0000"/>
                </a:solidFill>
              </a:rPr>
              <a:t>*&gt;::</a:t>
            </a:r>
            <a:r>
              <a:rPr lang="en-US" altLang="zh-CN" sz="1800" b="1" dirty="0">
                <a:solidFill>
                  <a:srgbClr val="0000CC"/>
                </a:solidFill>
              </a:rPr>
              <a:t>iterator pos;    //</a:t>
            </a:r>
            <a:r>
              <a:rPr lang="en-US" altLang="zh-CN" sz="1800" b="1" dirty="0">
                <a:solidFill>
                  <a:srgbClr val="FF0000"/>
                </a:solidFill>
              </a:rPr>
              <a:t>pos</a:t>
            </a:r>
            <a:r>
              <a:rPr lang="zh-CN" altLang="en-US" sz="1800" b="1" dirty="0">
                <a:solidFill>
                  <a:srgbClr val="FF0000"/>
                </a:solidFill>
              </a:rPr>
              <a:t>为二级指针</a:t>
            </a:r>
            <a:endParaRPr lang="en-US" altLang="zh-CN" sz="1800" b="1" dirty="0">
              <a:solidFill>
                <a:srgbClr val="FF0000"/>
              </a:solidFill>
            </a:endParaRPr>
          </a:p>
          <a:p>
            <a:pPr marL="0" indent="0">
              <a:buFontTx/>
              <a:buNone/>
            </a:pPr>
            <a:r>
              <a:rPr lang="pt-BR" altLang="zh-CN" sz="1800" b="1" dirty="0"/>
              <a:t>       comFinal com1("</a:t>
            </a:r>
            <a:r>
              <a:rPr lang="zh-CN" altLang="pt-BR" sz="1800" b="1" dirty="0"/>
              <a:t>阿曼</a:t>
            </a:r>
            <a:r>
              <a:rPr lang="pt-BR" altLang="zh-CN" sz="1800" b="1" dirty="0"/>
              <a:t>", 76, 87, 90);</a:t>
            </a:r>
            <a:endParaRPr lang="pt-BR" altLang="zh-CN" sz="1800" b="1" dirty="0"/>
          </a:p>
          <a:p>
            <a:pPr marL="0" indent="0">
              <a:buFontTx/>
              <a:buNone/>
            </a:pPr>
            <a:r>
              <a:rPr lang="en-US" altLang="zh-CN" sz="1800" b="1" dirty="0"/>
              <a:t>       Account a1("</a:t>
            </a:r>
            <a:r>
              <a:rPr lang="zh-CN" altLang="en-US" sz="1800" b="1" dirty="0"/>
              <a:t>张三星</a:t>
            </a:r>
            <a:r>
              <a:rPr lang="en-US" altLang="zh-CN" sz="1800" b="1" dirty="0"/>
              <a:t>", 98, 90, 97, 90, 90);</a:t>
            </a:r>
            <a:endParaRPr lang="en-US" altLang="zh-CN" sz="1800" b="1" dirty="0"/>
          </a:p>
          <a:p>
            <a:pPr marL="0" indent="0">
              <a:buFontTx/>
              <a:buNone/>
            </a:pPr>
            <a:r>
              <a:rPr lang="en-US" altLang="zh-CN" sz="1800" b="1" dirty="0"/>
              <a:t>       Chemistry c1("</a:t>
            </a:r>
            <a:r>
              <a:rPr lang="zh-CN" altLang="en-US" sz="1800" b="1" dirty="0"/>
              <a:t>光红顺</a:t>
            </a:r>
            <a:r>
              <a:rPr lang="en-US" altLang="zh-CN" sz="1800" b="1" dirty="0"/>
              <a:t>", 89, 80, 80, 80, 80);</a:t>
            </a:r>
            <a:endParaRPr lang="en-US" altLang="zh-CN" sz="1800" b="1" dirty="0"/>
          </a:p>
          <a:p>
            <a:pPr marL="0" indent="0">
              <a:buFontTx/>
              <a:buNone/>
            </a:pPr>
            <a:r>
              <a:rPr lang="en-US" altLang="zh-CN" sz="1800" b="1" dirty="0"/>
              <a:t>       </a:t>
            </a:r>
            <a:r>
              <a:rPr lang="en-US" altLang="zh-CN" sz="1800" b="1" dirty="0" err="1"/>
              <a:t>comList.push_back</a:t>
            </a:r>
            <a:r>
              <a:rPr lang="en-US" altLang="zh-CN" sz="1800" b="1" dirty="0"/>
              <a:t>(</a:t>
            </a:r>
            <a:r>
              <a:rPr lang="en-US" altLang="zh-CN" sz="1800" b="1" dirty="0">
                <a:solidFill>
                  <a:srgbClr val="0000CC"/>
                </a:solidFill>
              </a:rPr>
              <a:t>&amp;com1</a:t>
            </a:r>
            <a:r>
              <a:rPr lang="en-US" altLang="zh-CN" sz="1800" b="1" dirty="0"/>
              <a:t>);//</a:t>
            </a:r>
            <a:r>
              <a:rPr lang="zh-CN" altLang="en-US" sz="1800" b="1" dirty="0"/>
              <a:t>将基类</a:t>
            </a:r>
            <a:r>
              <a:rPr lang="en-US" altLang="zh-CN" sz="1800" b="1" dirty="0" err="1"/>
              <a:t>comFinal</a:t>
            </a:r>
            <a:r>
              <a:rPr lang="zh-CN" altLang="en-US" sz="1800" b="1" dirty="0"/>
              <a:t>对象的指针加入链表</a:t>
            </a:r>
            <a:endParaRPr lang="zh-CN" altLang="en-US" sz="1800" b="1" dirty="0"/>
          </a:p>
          <a:p>
            <a:pPr marL="0" indent="0">
              <a:buFontTx/>
              <a:buNone/>
            </a:pPr>
            <a:r>
              <a:rPr lang="en-US" altLang="zh-CN" sz="1800" b="1" dirty="0"/>
              <a:t>       </a:t>
            </a:r>
            <a:r>
              <a:rPr lang="en-US" altLang="zh-CN" sz="1800" b="1" dirty="0" err="1"/>
              <a:t>comList.push_back</a:t>
            </a:r>
            <a:r>
              <a:rPr lang="en-US" altLang="zh-CN" sz="1800" b="1" dirty="0"/>
              <a:t>(</a:t>
            </a:r>
            <a:r>
              <a:rPr lang="en-US" altLang="zh-CN" sz="1800" b="1" dirty="0">
                <a:solidFill>
                  <a:srgbClr val="0000CC"/>
                </a:solidFill>
              </a:rPr>
              <a:t>&amp;a1</a:t>
            </a:r>
            <a:r>
              <a:rPr lang="en-US" altLang="zh-CN" sz="1800" b="1" dirty="0"/>
              <a:t>);//</a:t>
            </a:r>
            <a:r>
              <a:rPr lang="zh-CN" altLang="en-US" sz="1800" b="1" dirty="0"/>
              <a:t>将派生类</a:t>
            </a:r>
            <a:r>
              <a:rPr lang="en-US" altLang="zh-CN" sz="1800" b="1" dirty="0"/>
              <a:t>Account</a:t>
            </a:r>
            <a:r>
              <a:rPr lang="zh-CN" altLang="en-US" sz="1800" b="1" dirty="0"/>
              <a:t>的对象指针加入链表</a:t>
            </a:r>
            <a:endParaRPr lang="zh-CN" altLang="en-US" sz="1800" b="1" dirty="0"/>
          </a:p>
          <a:p>
            <a:pPr marL="0" indent="0">
              <a:buFontTx/>
              <a:buNone/>
            </a:pPr>
            <a:r>
              <a:rPr lang="en-US" altLang="zh-CN" sz="1800" b="1" dirty="0"/>
              <a:t>       </a:t>
            </a:r>
            <a:r>
              <a:rPr lang="en-US" altLang="zh-CN" sz="1800" b="1" dirty="0" err="1"/>
              <a:t>comList.push_back</a:t>
            </a:r>
            <a:r>
              <a:rPr lang="en-US" altLang="zh-CN" sz="1800" b="1" dirty="0"/>
              <a:t>(</a:t>
            </a:r>
            <a:r>
              <a:rPr lang="en-US" altLang="zh-CN" sz="1800" b="1" dirty="0">
                <a:solidFill>
                  <a:srgbClr val="0000CC"/>
                </a:solidFill>
              </a:rPr>
              <a:t>&amp;c1</a:t>
            </a:r>
            <a:r>
              <a:rPr lang="en-US" altLang="zh-CN" sz="1800" b="1" dirty="0"/>
              <a:t>);//</a:t>
            </a:r>
            <a:r>
              <a:rPr lang="zh-CN" altLang="en-US" sz="1800" b="1" dirty="0"/>
              <a:t>将派生类</a:t>
            </a:r>
            <a:r>
              <a:rPr lang="en-US" altLang="zh-CN" sz="1800" b="1" dirty="0" err="1"/>
              <a:t>Chemitry</a:t>
            </a:r>
            <a:r>
              <a:rPr lang="zh-CN" altLang="en-US" sz="1800" b="1" dirty="0"/>
              <a:t>的对象指针加入链表</a:t>
            </a:r>
            <a:endParaRPr lang="zh-CN" altLang="en-US" sz="1800" b="1" dirty="0"/>
          </a:p>
          <a:p>
            <a:pPr marL="0" indent="0">
              <a:buFontTx/>
              <a:buNone/>
            </a:pPr>
            <a:r>
              <a:rPr lang="en-US" altLang="zh-CN" sz="1800" b="1" dirty="0"/>
              <a:t>       for (pos = </a:t>
            </a:r>
            <a:r>
              <a:rPr lang="en-US" altLang="zh-CN" sz="1800" b="1" dirty="0" err="1"/>
              <a:t>comList.begin</a:t>
            </a:r>
            <a:r>
              <a:rPr lang="en-US" altLang="zh-CN" sz="1800" b="1" dirty="0"/>
              <a:t>(); pos != </a:t>
            </a:r>
            <a:r>
              <a:rPr lang="en-US" altLang="zh-CN" sz="1800" b="1" dirty="0" err="1"/>
              <a:t>comList.end</a:t>
            </a:r>
            <a:r>
              <a:rPr lang="en-US" altLang="zh-CN" sz="1800" b="1" dirty="0"/>
              <a:t>(); pos++)</a:t>
            </a:r>
            <a:endParaRPr lang="en-US" altLang="zh-CN" sz="1800" b="1" dirty="0"/>
          </a:p>
          <a:p>
            <a:pPr marL="0" indent="0">
              <a:buFontTx/>
              <a:buNone/>
            </a:pPr>
            <a:r>
              <a:rPr lang="en-US" altLang="zh-CN" sz="1800" b="1" dirty="0"/>
              <a:t>             </a:t>
            </a:r>
            <a:r>
              <a:rPr lang="en-US" altLang="zh-CN" sz="1800" b="1" dirty="0">
                <a:solidFill>
                  <a:srgbClr val="0000CC"/>
                </a:solidFill>
              </a:rPr>
              <a:t>  (</a:t>
            </a:r>
            <a:r>
              <a:rPr lang="zh-CN" altLang="en-US" sz="1800" b="1" dirty="0">
                <a:solidFill>
                  <a:srgbClr val="0000CC"/>
                </a:solidFill>
              </a:rPr>
              <a:t>*</a:t>
            </a:r>
            <a:r>
              <a:rPr lang="en-US" altLang="zh-CN" sz="1800" b="1" dirty="0">
                <a:solidFill>
                  <a:srgbClr val="0000CC"/>
                </a:solidFill>
              </a:rPr>
              <a:t>pos)-&gt;show();</a:t>
            </a:r>
            <a:r>
              <a:rPr lang="en-US" altLang="zh-CN" sz="1800" b="1" dirty="0"/>
              <a:t>//</a:t>
            </a:r>
            <a:r>
              <a:rPr lang="zh-CN" altLang="en-US" sz="1800" b="1" dirty="0"/>
              <a:t>遍历链表，输出各对象的数据成员</a:t>
            </a:r>
            <a:endParaRPr lang="zh-CN" altLang="en-US" sz="1800" b="1" dirty="0"/>
          </a:p>
          <a:p>
            <a:pPr marL="0" indent="0">
              <a:buFontTx/>
              <a:buNone/>
            </a:pPr>
            <a:r>
              <a:rPr lang="en-US" altLang="zh-CN" sz="1800" b="1" dirty="0"/>
              <a:t>}</a:t>
            </a:r>
            <a:endParaRPr lang="en-US" altLang="zh-CN" sz="1800" b="1"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a:xfrm>
            <a:off x="457200" y="73025"/>
            <a:ext cx="8229600" cy="811213"/>
          </a:xfrm>
        </p:spPr>
        <p:txBody>
          <a:bodyPr/>
          <a:lstStyle/>
          <a:p>
            <a:pPr eaLnBrk="1" hangingPunct="1"/>
            <a:r>
              <a:rPr lang="en-US" altLang="zh-CN"/>
              <a:t>7.6  </a:t>
            </a:r>
            <a:r>
              <a:rPr lang="zh-CN" altLang="en-US" b="1"/>
              <a:t>编程</a:t>
            </a:r>
            <a:r>
              <a:rPr lang="zh-CN" altLang="en-US" b="1">
                <a:solidFill>
                  <a:srgbClr val="FF0000"/>
                </a:solidFill>
              </a:rPr>
              <a:t>实作</a:t>
            </a:r>
            <a:endParaRPr lang="zh-CN" altLang="en-US" b="1">
              <a:solidFill>
                <a:srgbClr val="FF0000"/>
              </a:solidFill>
            </a:endParaRPr>
          </a:p>
        </p:txBody>
      </p:sp>
      <p:sp>
        <p:nvSpPr>
          <p:cNvPr id="141314" name="Rectangle 3"/>
          <p:cNvSpPr>
            <a:spLocks noGrp="1" noChangeArrowheads="1"/>
          </p:cNvSpPr>
          <p:nvPr>
            <p:ph type="body" idx="1"/>
          </p:nvPr>
        </p:nvSpPr>
        <p:spPr>
          <a:xfrm>
            <a:off x="250825" y="1076325"/>
            <a:ext cx="8623300" cy="5168900"/>
          </a:xfrm>
        </p:spPr>
        <p:txBody>
          <a:bodyPr/>
          <a:lstStyle/>
          <a:p>
            <a:pPr eaLnBrk="1" hangingPunct="1"/>
            <a:r>
              <a:rPr lang="zh-CN" altLang="en-US" b="1"/>
              <a:t>上述主函数中建立了对象链表，如下图所示</a:t>
            </a:r>
            <a:endParaRPr lang="zh-CN" altLang="en-US" b="1"/>
          </a:p>
        </p:txBody>
      </p:sp>
      <p:pic>
        <p:nvPicPr>
          <p:cNvPr id="141315" name="Picture 4" descr="b77a"/>
          <p:cNvPicPr>
            <a:picLocks noChangeAspect="1" noChangeArrowheads="1"/>
          </p:cNvPicPr>
          <p:nvPr/>
        </p:nvPicPr>
        <p:blipFill>
          <a:blip r:embed="rId1"/>
          <a:srcRect/>
          <a:stretch>
            <a:fillRect/>
          </a:stretch>
        </p:blipFill>
        <p:spPr bwMode="auto">
          <a:xfrm>
            <a:off x="971550" y="2349500"/>
            <a:ext cx="7416800" cy="2414588"/>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加餐作业</a:t>
            </a:r>
            <a:endParaRPr lang="zh-CN" altLang="en-US" b="1" dirty="0"/>
          </a:p>
        </p:txBody>
      </p:sp>
      <p:sp>
        <p:nvSpPr>
          <p:cNvPr id="3" name="内容占位符 2"/>
          <p:cNvSpPr>
            <a:spLocks noGrp="1"/>
          </p:cNvSpPr>
          <p:nvPr>
            <p:ph idx="1"/>
          </p:nvPr>
        </p:nvSpPr>
        <p:spPr/>
        <p:txBody>
          <a:bodyPr/>
          <a:lstStyle/>
          <a:p>
            <a:r>
              <a:rPr lang="en-US" altLang="zh-CN" b="1" dirty="0"/>
              <a:t>P286  5(2-3) </a:t>
            </a:r>
            <a:r>
              <a:rPr lang="zh-CN" altLang="en-US" b="1" dirty="0"/>
              <a:t>、</a:t>
            </a:r>
            <a:r>
              <a:rPr lang="en-US" altLang="zh-CN" b="1" dirty="0"/>
              <a:t>7</a:t>
            </a:r>
            <a:r>
              <a:rPr lang="zh-CN" altLang="en-US" b="1" dirty="0"/>
              <a:t>、</a:t>
            </a:r>
            <a:r>
              <a:rPr lang="en-US" altLang="zh-CN" b="1" dirty="0"/>
              <a:t>9</a:t>
            </a:r>
            <a:r>
              <a:rPr lang="zh-CN" altLang="en-US" b="1" dirty="0"/>
              <a:t>、</a:t>
            </a:r>
            <a:r>
              <a:rPr lang="en-US" altLang="zh-CN" b="1" dirty="0"/>
              <a:t>10</a:t>
            </a:r>
            <a:endParaRPr lang="en-US" altLang="zh-CN" b="1" dirty="0"/>
          </a:p>
          <a:p>
            <a:r>
              <a:rPr lang="en-US" altLang="zh-CN" b="1" dirty="0"/>
              <a:t>7 </a:t>
            </a:r>
            <a:r>
              <a:rPr lang="zh-CN" altLang="en-US" b="1" dirty="0"/>
              <a:t>参考例子</a:t>
            </a:r>
            <a:r>
              <a:rPr lang="en-US" altLang="zh-CN" b="1" dirty="0"/>
              <a:t>7-11</a:t>
            </a:r>
            <a:endParaRPr lang="en-US" altLang="zh-CN" b="1" dirty="0"/>
          </a:p>
          <a:p>
            <a:r>
              <a:rPr lang="en-US" altLang="zh-CN" b="1" dirty="0"/>
              <a:t>9 </a:t>
            </a:r>
            <a:r>
              <a:rPr lang="zh-CN" altLang="en-US" b="1" dirty="0"/>
              <a:t>参考例子</a:t>
            </a:r>
            <a:r>
              <a:rPr lang="en-US" altLang="zh-CN" b="1" dirty="0"/>
              <a:t>7-25</a:t>
            </a:r>
            <a:endParaRPr lang="en-US" altLang="zh-CN" b="1" dirty="0"/>
          </a:p>
          <a:p>
            <a:r>
              <a:rPr lang="en-US" altLang="zh-CN" b="1" dirty="0"/>
              <a:t>10</a:t>
            </a:r>
            <a:r>
              <a:rPr lang="zh-CN" altLang="en-US" b="1" dirty="0"/>
              <a:t>参考例子</a:t>
            </a:r>
            <a:r>
              <a:rPr lang="en-US" altLang="zh-CN" b="1" dirty="0"/>
              <a:t>7-23 24</a:t>
            </a:r>
            <a:endParaRPr lang="en-US" altLang="zh-CN" b="1" dirty="0"/>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WordArt 2"/>
          <p:cNvSpPr>
            <a:spLocks noChangeArrowheads="1" noChangeShapeType="1" noTextEdit="1"/>
          </p:cNvSpPr>
          <p:nvPr/>
        </p:nvSpPr>
        <p:spPr bwMode="auto">
          <a:xfrm>
            <a:off x="971550" y="549275"/>
            <a:ext cx="4752975" cy="3455988"/>
          </a:xfrm>
          <a:prstGeom prst="rect">
            <a:avLst/>
          </a:prstGeom>
        </p:spPr>
        <p:txBody>
          <a:bodyPr wrap="none" fromWordArt="1">
            <a:prstTxWarp prst="textCascadeUp">
              <a:avLst>
                <a:gd name="adj" fmla="val 44444"/>
              </a:avLst>
            </a:prstTxWarp>
            <a:scene3d>
              <a:camera prst="legacyPerspectiveFront">
                <a:rot lat="20519994" lon="1080000" rev="0"/>
              </a:camera>
              <a:lightRig rig="legacyHarsh2" dir="b"/>
            </a:scene3d>
            <a:sp3d extrusionH="430200" prstMaterial="legacyMatte">
              <a:extrusionClr>
                <a:srgbClr val="FF6600"/>
              </a:extrusionClr>
            </a:sp3d>
          </a:bodyPr>
          <a:lstStyle/>
          <a:p>
            <a:pPr algn="ctr"/>
            <a:r>
              <a:rPr lang="en-US" altLang="zh-CN" sz="9600" kern="10">
                <a:ln w="9525">
                  <a:round/>
                </a:ln>
                <a:gradFill rotWithShape="1">
                  <a:gsLst>
                    <a:gs pos="0">
                      <a:srgbClr val="FFE701"/>
                    </a:gs>
                    <a:gs pos="100000">
                      <a:srgbClr val="FE3E02"/>
                    </a:gs>
                  </a:gsLst>
                  <a:lin ang="5400000" scaled="1"/>
                </a:gradFill>
                <a:latin typeface="Blackadder ITC" panose="04020505051007020D02"/>
              </a:rPr>
              <a:t>The End</a:t>
            </a:r>
            <a:endParaRPr lang="zh-CN" altLang="en-US" sz="9600" kern="10">
              <a:ln w="9525">
                <a:round/>
              </a:ln>
              <a:gradFill rotWithShape="1">
                <a:gsLst>
                  <a:gs pos="0">
                    <a:srgbClr val="FFE701"/>
                  </a:gs>
                  <a:gs pos="100000">
                    <a:srgbClr val="FE3E02"/>
                  </a:gs>
                </a:gsLst>
                <a:lin ang="5400000" scaled="1"/>
              </a:gradFill>
              <a:latin typeface="Blackadder ITC" panose="04020505051007020D02"/>
            </a:endParaRPr>
          </a:p>
        </p:txBody>
      </p:sp>
      <p:sp>
        <p:nvSpPr>
          <p:cNvPr id="112643" name="WordArt 3"/>
          <p:cNvSpPr>
            <a:spLocks noChangeArrowheads="1" noChangeShapeType="1" noTextEdit="1"/>
          </p:cNvSpPr>
          <p:nvPr/>
        </p:nvSpPr>
        <p:spPr bwMode="auto">
          <a:xfrm>
            <a:off x="3492500" y="3573463"/>
            <a:ext cx="4679950" cy="1511300"/>
          </a:xfrm>
          <a:prstGeom prst="rect">
            <a:avLst/>
          </a:prstGeom>
        </p:spPr>
        <p:txBody>
          <a:bodyPr wrap="none" fromWordArt="1">
            <a:prstTxWarp prst="textPlain">
              <a:avLst>
                <a:gd name="adj" fmla="val 50000"/>
              </a:avLst>
            </a:prstTxWarp>
          </a:bodyPr>
          <a:lstStyle/>
          <a:p>
            <a:pPr algn="ctr"/>
            <a:r>
              <a:rPr lang="zh-CN" altLang="en-US" sz="4400" kern="1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方正舒体" panose="02010601030101010101" charset="-122"/>
              </a:rPr>
              <a:t>谢谢大家！</a:t>
            </a:r>
            <a:endParaRPr lang="zh-CN" altLang="en-US" sz="4400" kern="10">
              <a:ln w="12700">
                <a:solidFill>
                  <a:srgbClr val="EAEAEA"/>
                </a:solidFill>
                <a:rou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方正舒体" panose="0201060103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112642"/>
                                        </p:tgtEl>
                                        <p:attrNameLst>
                                          <p:attrName>style.visibility</p:attrName>
                                        </p:attrNameLst>
                                      </p:cBhvr>
                                      <p:to>
                                        <p:strVal val="visible"/>
                                      </p:to>
                                    </p:set>
                                    <p:anim calcmode="lin" valueType="num">
                                      <p:cBhvr>
                                        <p:cTn id="7" dur="1000" fill="hold"/>
                                        <p:tgtEl>
                                          <p:spTgt spid="112642"/>
                                        </p:tgtEl>
                                        <p:attrNameLst>
                                          <p:attrName>ppt_w</p:attrName>
                                        </p:attrNameLst>
                                      </p:cBhvr>
                                      <p:tavLst>
                                        <p:tav tm="0">
                                          <p:val>
                                            <p:fltVal val="0"/>
                                          </p:val>
                                        </p:tav>
                                        <p:tav tm="100000">
                                          <p:val>
                                            <p:strVal val="#ppt_w"/>
                                          </p:val>
                                        </p:tav>
                                      </p:tavLst>
                                    </p:anim>
                                    <p:anim calcmode="lin" valueType="num">
                                      <p:cBhvr>
                                        <p:cTn id="8" dur="1000" fill="hold"/>
                                        <p:tgtEl>
                                          <p:spTgt spid="112642"/>
                                        </p:tgtEl>
                                        <p:attrNameLst>
                                          <p:attrName>ppt_h</p:attrName>
                                        </p:attrNameLst>
                                      </p:cBhvr>
                                      <p:tavLst>
                                        <p:tav tm="0">
                                          <p:val>
                                            <p:fltVal val="0"/>
                                          </p:val>
                                        </p:tav>
                                        <p:tav tm="100000">
                                          <p:val>
                                            <p:strVal val="#ppt_h"/>
                                          </p:val>
                                        </p:tav>
                                      </p:tavLst>
                                    </p:anim>
                                    <p:anim calcmode="lin" valueType="num">
                                      <p:cBhvr>
                                        <p:cTn id="9" dur="1000" fill="hold"/>
                                        <p:tgtEl>
                                          <p:spTgt spid="112642"/>
                                        </p:tgtEl>
                                        <p:attrNameLst>
                                          <p:attrName>style.rotation</p:attrName>
                                        </p:attrNameLst>
                                      </p:cBhvr>
                                      <p:tavLst>
                                        <p:tav tm="0">
                                          <p:val>
                                            <p:fltVal val="90"/>
                                          </p:val>
                                        </p:tav>
                                        <p:tav tm="100000">
                                          <p:val>
                                            <p:fltVal val="0"/>
                                          </p:val>
                                        </p:tav>
                                      </p:tavLst>
                                    </p:anim>
                                    <p:animEffect transition="in" filter="fade">
                                      <p:cBhvr>
                                        <p:cTn id="10" dur="1000"/>
                                        <p:tgtEl>
                                          <p:spTgt spid="112642"/>
                                        </p:tgtEl>
                                      </p:cBhvr>
                                    </p:animEffect>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112643"/>
                                        </p:tgtEl>
                                        <p:attrNameLst>
                                          <p:attrName>style.visibility</p:attrName>
                                        </p:attrNameLst>
                                      </p:cBhvr>
                                      <p:to>
                                        <p:strVal val="visible"/>
                                      </p:to>
                                    </p:set>
                                    <p:anim from="(-#ppt_w/2)" to="(#ppt_x)" calcmode="lin" valueType="num">
                                      <p:cBhvr>
                                        <p:cTn id="15" dur="600" fill="hold">
                                          <p:stCondLst>
                                            <p:cond delay="0"/>
                                          </p:stCondLst>
                                        </p:cTn>
                                        <p:tgtEl>
                                          <p:spTgt spid="112643"/>
                                        </p:tgtEl>
                                        <p:attrNameLst>
                                          <p:attrName>ppt_x</p:attrName>
                                        </p:attrNameLst>
                                      </p:cBhvr>
                                    </p:anim>
                                    <p:anim from="0" to="-1.0" calcmode="lin" valueType="num">
                                      <p:cBhvr>
                                        <p:cTn id="16" dur="200" decel="50000" autoRev="1" fill="hold">
                                          <p:stCondLst>
                                            <p:cond delay="600"/>
                                          </p:stCondLst>
                                        </p:cTn>
                                        <p:tgtEl>
                                          <p:spTgt spid="112643"/>
                                        </p:tgtEl>
                                        <p:attrNameLst>
                                          <p:attrName>xshear</p:attrName>
                                        </p:attrNameLst>
                                      </p:cBhvr>
                                    </p:anim>
                                    <p:animScale>
                                      <p:cBhvr>
                                        <p:cTn id="17" dur="200" decel="100000" autoRev="1" fill="hold">
                                          <p:stCondLst>
                                            <p:cond delay="600"/>
                                          </p:stCondLst>
                                        </p:cTn>
                                        <p:tgtEl>
                                          <p:spTgt spid="112643"/>
                                        </p:tgtEl>
                                      </p:cBhvr>
                                      <p:from x="100000" y="100000"/>
                                      <p:to x="80000" y="100000"/>
                                    </p:animScale>
                                    <p:anim by="(#ppt_h/3+#ppt_w*0.1)" calcmode="lin" valueType="num">
                                      <p:cBhvr additive="sum">
                                        <p:cTn id="18" dur="200" decel="100000" autoRev="1" fill="hold">
                                          <p:stCondLst>
                                            <p:cond delay="600"/>
                                          </p:stCondLst>
                                        </p:cTn>
                                        <p:tgtEl>
                                          <p:spTgt spid="112643"/>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nimBg="1"/>
      <p:bldP spid="1126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755650" y="115888"/>
            <a:ext cx="7772400" cy="720725"/>
          </a:xfrm>
        </p:spPr>
        <p:txBody>
          <a:bodyPr/>
          <a:lstStyle/>
          <a:p>
            <a:pPr eaLnBrk="1" hangingPunct="1"/>
            <a:r>
              <a:rPr lang="en-US" altLang="zh-CN" dirty="0"/>
              <a:t>7.2.2  </a:t>
            </a:r>
            <a:r>
              <a:rPr lang="zh-CN" altLang="en-US" b="1" dirty="0"/>
              <a:t>函数</a:t>
            </a:r>
            <a:r>
              <a:rPr lang="zh-CN" altLang="en-US" b="1" dirty="0">
                <a:solidFill>
                  <a:srgbClr val="FF0000"/>
                </a:solidFill>
              </a:rPr>
              <a:t>模板的实例化</a:t>
            </a:r>
            <a:endParaRPr lang="zh-CN" altLang="en-US" b="1" dirty="0">
              <a:solidFill>
                <a:srgbClr val="FF0000"/>
              </a:solidFill>
            </a:endParaRPr>
          </a:p>
        </p:txBody>
      </p:sp>
      <p:sp>
        <p:nvSpPr>
          <p:cNvPr id="15363" name="Rectangle 3"/>
          <p:cNvSpPr>
            <a:spLocks noGrp="1" noChangeArrowheads="1"/>
          </p:cNvSpPr>
          <p:nvPr>
            <p:ph type="body" idx="1"/>
          </p:nvPr>
        </p:nvSpPr>
        <p:spPr>
          <a:xfrm>
            <a:off x="250825" y="1268413"/>
            <a:ext cx="8207375" cy="4827587"/>
          </a:xfrm>
        </p:spPr>
        <p:txBody>
          <a:bodyPr/>
          <a:lstStyle/>
          <a:p>
            <a:pPr eaLnBrk="1" hangingPunct="1">
              <a:buFontTx/>
              <a:buNone/>
            </a:pPr>
            <a:r>
              <a:rPr lang="en-US" altLang="zh-CN" b="1" dirty="0">
                <a:solidFill>
                  <a:srgbClr val="0000CC"/>
                </a:solidFill>
              </a:rPr>
              <a:t>1</a:t>
            </a:r>
            <a:r>
              <a:rPr lang="zh-CN" altLang="en-US" b="1" dirty="0">
                <a:solidFill>
                  <a:srgbClr val="0000CC"/>
                </a:solidFill>
              </a:rPr>
              <a:t>、实例化发生的时机</a:t>
            </a:r>
            <a:endParaRPr lang="zh-CN" altLang="en-US" b="1" dirty="0">
              <a:solidFill>
                <a:srgbClr val="0000CC"/>
              </a:solidFill>
            </a:endParaRPr>
          </a:p>
          <a:p>
            <a:pPr marL="857250" lvl="1" indent="-457200" eaLnBrk="1" latinLnBrk="0" hangingPunct="1">
              <a:spcBef>
                <a:spcPts val="1800"/>
              </a:spcBef>
            </a:pPr>
            <a:r>
              <a:rPr lang="zh-CN" altLang="en-US" b="1" dirty="0"/>
              <a:t>模板</a:t>
            </a:r>
            <a:r>
              <a:rPr lang="zh-CN" altLang="en-US" b="1" dirty="0">
                <a:solidFill>
                  <a:srgbClr val="FF0000"/>
                </a:solidFill>
              </a:rPr>
              <a:t>实例化发生在调用模板函数</a:t>
            </a:r>
            <a:r>
              <a:rPr lang="zh-CN" altLang="en-US" b="1" dirty="0"/>
              <a:t>时。</a:t>
            </a:r>
            <a:endParaRPr lang="zh-CN" altLang="en-US" b="1" dirty="0"/>
          </a:p>
          <a:p>
            <a:pPr marL="400050" lvl="1" indent="0" eaLnBrk="1" hangingPunct="1">
              <a:buNone/>
            </a:pPr>
            <a:endParaRPr lang="en-US" altLang="zh-CN" b="1" dirty="0"/>
          </a:p>
          <a:p>
            <a:pPr marL="857250" lvl="1" indent="-457200" eaLnBrk="1" hangingPunct="1"/>
            <a:r>
              <a:rPr lang="zh-CN" altLang="en-US" b="1" dirty="0"/>
              <a:t>当编译器遇到程序中对函数模板的</a:t>
            </a:r>
            <a:r>
              <a:rPr lang="zh-CN" altLang="en-US" b="1" dirty="0">
                <a:solidFill>
                  <a:srgbClr val="FF0000"/>
                </a:solidFill>
              </a:rPr>
              <a:t>调用</a:t>
            </a:r>
            <a:r>
              <a:rPr lang="zh-CN" altLang="en-US" b="1" dirty="0"/>
              <a:t>时，它才会根据调用语句中</a:t>
            </a:r>
            <a:r>
              <a:rPr lang="zh-CN" altLang="en-US" b="1" dirty="0">
                <a:solidFill>
                  <a:srgbClr val="0000CC"/>
                </a:solidFill>
              </a:rPr>
              <a:t>实参的具体类型</a:t>
            </a:r>
            <a:r>
              <a:rPr lang="zh-CN" altLang="en-US" b="1" dirty="0"/>
              <a:t>，确定模板参数的</a:t>
            </a:r>
            <a:r>
              <a:rPr lang="zh-CN" altLang="en-US" b="1" dirty="0">
                <a:solidFill>
                  <a:srgbClr val="0000CC"/>
                </a:solidFill>
              </a:rPr>
              <a:t>数据类型</a:t>
            </a:r>
            <a:r>
              <a:rPr lang="zh-CN" altLang="en-US" b="1" dirty="0"/>
              <a:t>，并用此类型替换函数模板中的模板参数，生成能够处理该类型的函数代码，即</a:t>
            </a:r>
            <a:r>
              <a:rPr lang="zh-CN" altLang="en-US" b="1" dirty="0">
                <a:solidFill>
                  <a:srgbClr val="FF0000"/>
                </a:solidFill>
              </a:rPr>
              <a:t>模板函数</a:t>
            </a:r>
            <a:r>
              <a:rPr lang="zh-CN" altLang="en-US" b="1" dirty="0"/>
              <a:t>。</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anim calcmode="lin" valueType="num">
                                      <p:cBhvr additive="base">
                                        <p:cTn id="13"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738188" y="0"/>
            <a:ext cx="7772400" cy="936625"/>
          </a:xfrm>
        </p:spPr>
        <p:txBody>
          <a:bodyPr/>
          <a:lstStyle/>
          <a:p>
            <a:pPr eaLnBrk="1" hangingPunct="1"/>
            <a:r>
              <a:rPr lang="en-US" altLang="zh-CN" dirty="0"/>
              <a:t>7.2.2  </a:t>
            </a:r>
            <a:r>
              <a:rPr lang="zh-CN" altLang="en-US" b="1" dirty="0"/>
              <a:t>函数</a:t>
            </a:r>
            <a:r>
              <a:rPr lang="zh-CN" altLang="en-US" b="1" dirty="0">
                <a:solidFill>
                  <a:srgbClr val="FF0000"/>
                </a:solidFill>
              </a:rPr>
              <a:t>模板的实例化</a:t>
            </a:r>
            <a:endParaRPr lang="zh-CN" altLang="en-US" b="1" dirty="0">
              <a:solidFill>
                <a:srgbClr val="FF0000"/>
              </a:solidFill>
            </a:endParaRPr>
          </a:p>
        </p:txBody>
      </p:sp>
      <p:sp>
        <p:nvSpPr>
          <p:cNvPr id="27650" name="Rectangle 3"/>
          <p:cNvSpPr>
            <a:spLocks noGrp="1" noChangeArrowheads="1"/>
          </p:cNvSpPr>
          <p:nvPr>
            <p:ph type="body" idx="1"/>
          </p:nvPr>
        </p:nvSpPr>
        <p:spPr>
          <a:xfrm>
            <a:off x="395288" y="1184275"/>
            <a:ext cx="7772400" cy="576263"/>
          </a:xfrm>
        </p:spPr>
        <p:txBody>
          <a:bodyPr/>
          <a:lstStyle/>
          <a:p>
            <a:pPr eaLnBrk="1" hangingPunct="1"/>
            <a:r>
              <a:rPr lang="zh-CN" altLang="en-US" b="1">
                <a:solidFill>
                  <a:srgbClr val="0000CC"/>
                </a:solidFill>
              </a:rPr>
              <a:t>函数模板实例化情形</a:t>
            </a:r>
            <a:endParaRPr lang="zh-CN" altLang="en-US" b="1">
              <a:solidFill>
                <a:srgbClr val="0000CC"/>
              </a:solidFill>
            </a:endParaRPr>
          </a:p>
        </p:txBody>
      </p:sp>
      <p:pic>
        <p:nvPicPr>
          <p:cNvPr id="16388" name="Picture 6"/>
          <p:cNvPicPr>
            <a:picLocks noChangeAspect="1" noChangeArrowheads="1"/>
          </p:cNvPicPr>
          <p:nvPr/>
        </p:nvPicPr>
        <p:blipFill>
          <a:blip r:embed="rId1"/>
          <a:srcRect/>
          <a:stretch>
            <a:fillRect/>
          </a:stretch>
        </p:blipFill>
        <p:spPr bwMode="auto">
          <a:xfrm>
            <a:off x="755650" y="1893888"/>
            <a:ext cx="7954963" cy="4273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down)">
                                      <p:cBhvr>
                                        <p:cTn id="7"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685800" y="22225"/>
            <a:ext cx="7772400" cy="936625"/>
          </a:xfrm>
        </p:spPr>
        <p:txBody>
          <a:bodyPr/>
          <a:lstStyle/>
          <a:p>
            <a:pPr eaLnBrk="1" hangingPunct="1"/>
            <a:r>
              <a:rPr lang="en-US" altLang="zh-CN" dirty="0"/>
              <a:t>7.2.2  </a:t>
            </a:r>
            <a:r>
              <a:rPr lang="zh-CN" altLang="en-US" b="1" dirty="0"/>
              <a:t>函数</a:t>
            </a:r>
            <a:r>
              <a:rPr lang="zh-CN" altLang="en-US" b="1" dirty="0">
                <a:solidFill>
                  <a:srgbClr val="FF0000"/>
                </a:solidFill>
              </a:rPr>
              <a:t>模板的实例化</a:t>
            </a:r>
            <a:endParaRPr lang="zh-CN" altLang="en-US" b="1" dirty="0">
              <a:solidFill>
                <a:srgbClr val="FF0000"/>
              </a:solidFill>
            </a:endParaRPr>
          </a:p>
        </p:txBody>
      </p:sp>
      <p:sp>
        <p:nvSpPr>
          <p:cNvPr id="25603" name="Rectangle 3"/>
          <p:cNvSpPr>
            <a:spLocks noGrp="1" noChangeArrowheads="1"/>
          </p:cNvSpPr>
          <p:nvPr>
            <p:ph type="body" idx="1"/>
          </p:nvPr>
        </p:nvSpPr>
        <p:spPr>
          <a:xfrm>
            <a:off x="539750" y="1125538"/>
            <a:ext cx="8353425" cy="4826000"/>
          </a:xfrm>
        </p:spPr>
        <p:txBody>
          <a:bodyPr/>
          <a:lstStyle/>
          <a:p>
            <a:pPr eaLnBrk="1" hangingPunct="1">
              <a:lnSpc>
                <a:spcPct val="90000"/>
              </a:lnSpc>
              <a:buFontTx/>
              <a:buNone/>
            </a:pPr>
            <a:r>
              <a:rPr lang="en-US" altLang="zh-CN" dirty="0">
                <a:solidFill>
                  <a:srgbClr val="0000CC"/>
                </a:solidFill>
              </a:rPr>
              <a:t>2</a:t>
            </a:r>
            <a:r>
              <a:rPr lang="zh-CN" altLang="en-US" dirty="0">
                <a:solidFill>
                  <a:srgbClr val="0000CC"/>
                </a:solidFill>
              </a:rPr>
              <a:t>、</a:t>
            </a:r>
            <a:r>
              <a:rPr lang="zh-CN" altLang="en-US" b="1" dirty="0">
                <a:solidFill>
                  <a:srgbClr val="0000CC"/>
                </a:solidFill>
              </a:rPr>
              <a:t>当多次发生类型相同的参数调用时，</a:t>
            </a:r>
            <a:r>
              <a:rPr lang="zh-CN" altLang="en-US" b="1" dirty="0">
                <a:solidFill>
                  <a:srgbClr val="FF0000"/>
                </a:solidFill>
              </a:rPr>
              <a:t>只在第</a:t>
            </a:r>
            <a:r>
              <a:rPr lang="en-US" altLang="zh-CN" b="1" dirty="0">
                <a:solidFill>
                  <a:srgbClr val="FF0000"/>
                </a:solidFill>
              </a:rPr>
              <a:t>1</a:t>
            </a:r>
            <a:r>
              <a:rPr lang="zh-CN" altLang="en-US" b="1" dirty="0">
                <a:solidFill>
                  <a:srgbClr val="FF0000"/>
                </a:solidFill>
              </a:rPr>
              <a:t>次进行实例化</a:t>
            </a:r>
            <a:r>
              <a:rPr lang="zh-CN" altLang="en-US" b="1" dirty="0">
                <a:solidFill>
                  <a:srgbClr val="0000CC"/>
                </a:solidFill>
              </a:rPr>
              <a:t>。</a:t>
            </a:r>
            <a:endParaRPr lang="en-US" altLang="zh-CN" b="1" dirty="0">
              <a:solidFill>
                <a:srgbClr val="0000CC"/>
              </a:solidFill>
            </a:endParaRPr>
          </a:p>
          <a:p>
            <a:pPr eaLnBrk="1" hangingPunct="1">
              <a:lnSpc>
                <a:spcPct val="90000"/>
              </a:lnSpc>
            </a:pPr>
            <a:r>
              <a:rPr lang="zh-CN" altLang="en-US" b="1" dirty="0"/>
              <a:t>假设在例</a:t>
            </a:r>
            <a:r>
              <a:rPr lang="en-US" altLang="zh-CN" b="1" dirty="0"/>
              <a:t>7-1</a:t>
            </a:r>
            <a:r>
              <a:rPr lang="zh-CN" altLang="en-US" b="1" dirty="0"/>
              <a:t>中有下面的函数调用：</a:t>
            </a:r>
            <a:endParaRPr lang="zh-CN" altLang="en-US" b="1" dirty="0"/>
          </a:p>
          <a:p>
            <a:pPr lvl="1" eaLnBrk="1" hangingPunct="1">
              <a:lnSpc>
                <a:spcPct val="90000"/>
              </a:lnSpc>
              <a:buFontTx/>
              <a:buNone/>
            </a:pPr>
            <a:r>
              <a:rPr lang="en-US" altLang="zh-CN" b="1" dirty="0" err="1">
                <a:solidFill>
                  <a:srgbClr val="FF0000"/>
                </a:solidFill>
              </a:rPr>
              <a:t>int</a:t>
            </a:r>
            <a:r>
              <a:rPr lang="en-US" altLang="zh-CN" b="1" dirty="0">
                <a:solidFill>
                  <a:srgbClr val="FF0000"/>
                </a:solidFill>
              </a:rPr>
              <a:t> x=min(2,3);     </a:t>
            </a:r>
            <a:endParaRPr lang="en-US" altLang="zh-CN" b="1" dirty="0">
              <a:solidFill>
                <a:srgbClr val="FF0000"/>
              </a:solidFill>
            </a:endParaRPr>
          </a:p>
          <a:p>
            <a:pPr lvl="1" eaLnBrk="1" hangingPunct="1">
              <a:lnSpc>
                <a:spcPct val="90000"/>
              </a:lnSpc>
              <a:buFontTx/>
              <a:buNone/>
            </a:pPr>
            <a:r>
              <a:rPr lang="en-US" altLang="zh-CN" b="1" dirty="0" err="1">
                <a:solidFill>
                  <a:srgbClr val="FF0000"/>
                </a:solidFill>
              </a:rPr>
              <a:t>int</a:t>
            </a:r>
            <a:r>
              <a:rPr lang="en-US" altLang="zh-CN" b="1" dirty="0">
                <a:solidFill>
                  <a:srgbClr val="FF0000"/>
                </a:solidFill>
              </a:rPr>
              <a:t> y=min(3,9);</a:t>
            </a:r>
            <a:endParaRPr lang="en-US" altLang="zh-CN" b="1" dirty="0">
              <a:solidFill>
                <a:srgbClr val="FF0000"/>
              </a:solidFill>
            </a:endParaRPr>
          </a:p>
          <a:p>
            <a:pPr lvl="1" eaLnBrk="1" hangingPunct="1">
              <a:lnSpc>
                <a:spcPct val="90000"/>
              </a:lnSpc>
              <a:buFontTx/>
              <a:buNone/>
            </a:pPr>
            <a:r>
              <a:rPr lang="en-US" altLang="zh-CN" b="1" dirty="0" err="1">
                <a:solidFill>
                  <a:srgbClr val="FF0000"/>
                </a:solidFill>
              </a:rPr>
              <a:t>int</a:t>
            </a:r>
            <a:r>
              <a:rPr lang="en-US" altLang="zh-CN" b="1" dirty="0">
                <a:solidFill>
                  <a:srgbClr val="FF0000"/>
                </a:solidFill>
              </a:rPr>
              <a:t> z=min(8,5);</a:t>
            </a:r>
            <a:endParaRPr lang="en-US" altLang="zh-CN" b="1" dirty="0">
              <a:solidFill>
                <a:srgbClr val="FF0000"/>
              </a:solidFill>
            </a:endParaRPr>
          </a:p>
          <a:p>
            <a:pPr lvl="1" eaLnBrk="1" hangingPunct="1">
              <a:lnSpc>
                <a:spcPct val="90000"/>
              </a:lnSpc>
              <a:buFontTx/>
              <a:buNone/>
            </a:pPr>
            <a:r>
              <a:rPr lang="zh-CN" altLang="en-US" b="1" dirty="0"/>
              <a:t>编译器只在</a:t>
            </a:r>
            <a:r>
              <a:rPr lang="zh-CN" altLang="en-US" b="1" dirty="0">
                <a:solidFill>
                  <a:srgbClr val="0000CC"/>
                </a:solidFill>
              </a:rPr>
              <a:t>第</a:t>
            </a:r>
            <a:r>
              <a:rPr lang="en-US" altLang="zh-CN" b="1" dirty="0">
                <a:solidFill>
                  <a:srgbClr val="0000CC"/>
                </a:solidFill>
              </a:rPr>
              <a:t>1</a:t>
            </a:r>
            <a:r>
              <a:rPr lang="zh-CN" altLang="en-US" b="1" dirty="0">
                <a:solidFill>
                  <a:srgbClr val="0000CC"/>
                </a:solidFill>
              </a:rPr>
              <a:t>次调用时生成模板函数</a:t>
            </a:r>
            <a:r>
              <a:rPr lang="zh-CN" altLang="en-US" b="1" dirty="0"/>
              <a:t>，当之后遇到相同类型的参数调用时，不再生成其他模板函数，它将调用第</a:t>
            </a:r>
            <a:r>
              <a:rPr lang="en-US" altLang="zh-CN" b="1" dirty="0"/>
              <a:t>1</a:t>
            </a:r>
            <a:r>
              <a:rPr lang="zh-CN" altLang="en-US" b="1" dirty="0"/>
              <a:t>次实例化生成的模板函数。</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wipe(down)">
                                      <p:cBhvr>
                                        <p:cTn id="7" dur="500"/>
                                        <p:tgtEl>
                                          <p:spTgt spid="2560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5603">
                                            <p:txEl>
                                              <p:pRg st="3" end="3"/>
                                            </p:txEl>
                                          </p:spTgt>
                                        </p:tgtEl>
                                        <p:attrNameLst>
                                          <p:attrName>style.visibility</p:attrName>
                                        </p:attrNameLst>
                                      </p:cBhvr>
                                      <p:to>
                                        <p:strVal val="visible"/>
                                      </p:to>
                                    </p:set>
                                    <p:animEffect transition="in" filter="wipe(down)">
                                      <p:cBhvr>
                                        <p:cTn id="10" dur="500"/>
                                        <p:tgtEl>
                                          <p:spTgt spid="25603">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5603">
                                            <p:txEl>
                                              <p:pRg st="4" end="4"/>
                                            </p:txEl>
                                          </p:spTgt>
                                        </p:tgtEl>
                                        <p:attrNameLst>
                                          <p:attrName>style.visibility</p:attrName>
                                        </p:attrNameLst>
                                      </p:cBhvr>
                                      <p:to>
                                        <p:strVal val="visible"/>
                                      </p:to>
                                    </p:set>
                                    <p:animEffect transition="in" filter="wipe(down)">
                                      <p:cBhvr>
                                        <p:cTn id="13" dur="500"/>
                                        <p:tgtEl>
                                          <p:spTgt spid="2560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5603">
                                            <p:txEl>
                                              <p:pRg st="5" end="5"/>
                                            </p:txEl>
                                          </p:spTgt>
                                        </p:tgtEl>
                                        <p:attrNameLst>
                                          <p:attrName>style.visibility</p:attrName>
                                        </p:attrNameLst>
                                      </p:cBhvr>
                                      <p:to>
                                        <p:strVal val="visible"/>
                                      </p:to>
                                    </p:set>
                                    <p:anim calcmode="lin" valueType="num">
                                      <p:cBhvr additive="base">
                                        <p:cTn id="18"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6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body" idx="1"/>
          </p:nvPr>
        </p:nvSpPr>
        <p:spPr>
          <a:xfrm>
            <a:off x="685800" y="1125538"/>
            <a:ext cx="7772400" cy="4970462"/>
          </a:xfrm>
        </p:spPr>
        <p:txBody>
          <a:bodyPr/>
          <a:lstStyle/>
          <a:p>
            <a:pPr eaLnBrk="1" hangingPunct="1">
              <a:lnSpc>
                <a:spcPct val="90000"/>
              </a:lnSpc>
              <a:buFontTx/>
              <a:buNone/>
            </a:pPr>
            <a:r>
              <a:rPr lang="en-US" altLang="zh-CN" dirty="0">
                <a:solidFill>
                  <a:srgbClr val="0000CC"/>
                </a:solidFill>
              </a:rPr>
              <a:t>3</a:t>
            </a:r>
            <a:r>
              <a:rPr lang="zh-CN" altLang="en-US" dirty="0">
                <a:solidFill>
                  <a:srgbClr val="0000CC"/>
                </a:solidFill>
              </a:rPr>
              <a:t>、</a:t>
            </a:r>
            <a:r>
              <a:rPr lang="zh-CN" altLang="en-US" b="1" dirty="0">
                <a:solidFill>
                  <a:srgbClr val="0000CC"/>
                </a:solidFill>
              </a:rPr>
              <a:t>实例化的方式</a:t>
            </a:r>
            <a:endParaRPr lang="zh-CN" altLang="en-US" b="1" dirty="0">
              <a:solidFill>
                <a:srgbClr val="0000CC"/>
              </a:solidFill>
            </a:endParaRPr>
          </a:p>
          <a:p>
            <a:pPr lvl="1" eaLnBrk="1" hangingPunct="1">
              <a:lnSpc>
                <a:spcPct val="90000"/>
              </a:lnSpc>
            </a:pPr>
            <a:r>
              <a:rPr lang="zh-CN" altLang="en-US" b="1" dirty="0"/>
              <a:t>隐式实例化</a:t>
            </a:r>
            <a:endParaRPr lang="en-US" altLang="zh-CN" b="1" dirty="0"/>
          </a:p>
          <a:p>
            <a:pPr lvl="2" eaLnBrk="1" hangingPunct="1">
              <a:lnSpc>
                <a:spcPct val="90000"/>
              </a:lnSpc>
            </a:pPr>
            <a:r>
              <a:rPr lang="zh-CN" altLang="en-US" b="1" dirty="0"/>
              <a:t>编译器能够判断模板参数类型时，自动实例化函数模板为</a:t>
            </a:r>
            <a:r>
              <a:rPr lang="zh-CN" altLang="en-US" b="1" dirty="0">
                <a:solidFill>
                  <a:srgbClr val="0000CC"/>
                </a:solidFill>
              </a:rPr>
              <a:t>模板函数</a:t>
            </a:r>
            <a:endParaRPr lang="zh-CN" altLang="en-US" b="1" dirty="0">
              <a:solidFill>
                <a:srgbClr val="0000CC"/>
              </a:solidFill>
            </a:endParaRPr>
          </a:p>
          <a:p>
            <a:pPr lvl="2" eaLnBrk="1" hangingPunct="1">
              <a:lnSpc>
                <a:spcPct val="90000"/>
              </a:lnSpc>
              <a:buFontTx/>
              <a:buNone/>
            </a:pPr>
            <a:r>
              <a:rPr lang="en-US" altLang="zh-CN" b="1" dirty="0">
                <a:solidFill>
                  <a:srgbClr val="FF3300"/>
                </a:solidFill>
              </a:rPr>
              <a:t>template &lt;</a:t>
            </a:r>
            <a:r>
              <a:rPr lang="en-US" altLang="zh-CN" b="1" dirty="0" err="1">
                <a:solidFill>
                  <a:srgbClr val="FF3300"/>
                </a:solidFill>
              </a:rPr>
              <a:t>typename</a:t>
            </a:r>
            <a:r>
              <a:rPr lang="en-US" altLang="zh-CN" b="1" dirty="0">
                <a:solidFill>
                  <a:srgbClr val="FF3300"/>
                </a:solidFill>
              </a:rPr>
              <a:t> T&gt; T max (T, T);</a:t>
            </a:r>
            <a:endParaRPr lang="en-US" altLang="zh-CN" b="1" dirty="0">
              <a:solidFill>
                <a:srgbClr val="FF3300"/>
              </a:solidFill>
            </a:endParaRPr>
          </a:p>
          <a:p>
            <a:pPr lvl="2" eaLnBrk="1" hangingPunct="1">
              <a:lnSpc>
                <a:spcPct val="90000"/>
              </a:lnSpc>
              <a:buFontTx/>
              <a:buNone/>
            </a:pPr>
            <a:r>
              <a:rPr lang="en-US" altLang="zh-CN" b="1" dirty="0">
                <a:solidFill>
                  <a:srgbClr val="FF3300"/>
                </a:solidFill>
              </a:rPr>
              <a:t>…</a:t>
            </a:r>
            <a:endParaRPr lang="en-US" altLang="zh-CN" b="1" dirty="0">
              <a:solidFill>
                <a:srgbClr val="FF3300"/>
              </a:solidFill>
            </a:endParaRPr>
          </a:p>
          <a:p>
            <a:pPr lvl="2" eaLnBrk="1" hangingPunct="1">
              <a:lnSpc>
                <a:spcPct val="90000"/>
              </a:lnSpc>
              <a:buFontTx/>
              <a:buNone/>
            </a:pPr>
            <a:r>
              <a:rPr lang="en-US" altLang="zh-CN" b="1" dirty="0" err="1">
                <a:solidFill>
                  <a:srgbClr val="FF3300"/>
                </a:solidFill>
              </a:rPr>
              <a:t>int</a:t>
            </a:r>
            <a:r>
              <a:rPr lang="en-US" altLang="zh-CN" b="1" dirty="0">
                <a:solidFill>
                  <a:srgbClr val="FF3300"/>
                </a:solidFill>
              </a:rPr>
              <a:t> </a:t>
            </a:r>
            <a:r>
              <a:rPr lang="en-US" altLang="zh-CN" b="1" dirty="0" err="1">
                <a:solidFill>
                  <a:srgbClr val="FF3300"/>
                </a:solidFill>
              </a:rPr>
              <a:t>i</a:t>
            </a:r>
            <a:r>
              <a:rPr lang="en-US" altLang="zh-CN" b="1" dirty="0">
                <a:solidFill>
                  <a:srgbClr val="FF3300"/>
                </a:solidFill>
              </a:rPr>
              <a:t> = max (1, 2); </a:t>
            </a:r>
            <a:endParaRPr lang="en-US" altLang="zh-CN" b="1" dirty="0">
              <a:solidFill>
                <a:srgbClr val="FF3300"/>
              </a:solidFill>
            </a:endParaRPr>
          </a:p>
          <a:p>
            <a:pPr lvl="2" eaLnBrk="1" hangingPunct="1">
              <a:lnSpc>
                <a:spcPct val="90000"/>
              </a:lnSpc>
              <a:buFontTx/>
              <a:buNone/>
            </a:pPr>
            <a:r>
              <a:rPr lang="en-US" altLang="zh-CN" b="1" dirty="0">
                <a:solidFill>
                  <a:srgbClr val="FF3300"/>
                </a:solidFill>
              </a:rPr>
              <a:t>float f = max (1.0, 2.0);</a:t>
            </a:r>
            <a:endParaRPr lang="en-US" altLang="zh-CN" b="1" dirty="0">
              <a:solidFill>
                <a:srgbClr val="FF3300"/>
              </a:solidFill>
            </a:endParaRPr>
          </a:p>
          <a:p>
            <a:pPr lvl="2" eaLnBrk="1" hangingPunct="1">
              <a:lnSpc>
                <a:spcPct val="90000"/>
              </a:lnSpc>
              <a:buFontTx/>
              <a:buNone/>
            </a:pPr>
            <a:r>
              <a:rPr lang="en-US" altLang="zh-CN" b="1" dirty="0">
                <a:solidFill>
                  <a:srgbClr val="FF3300"/>
                </a:solidFill>
              </a:rPr>
              <a:t>char </a:t>
            </a:r>
            <a:r>
              <a:rPr lang="en-US" altLang="zh-CN" b="1" dirty="0" err="1">
                <a:solidFill>
                  <a:srgbClr val="FF3300"/>
                </a:solidFill>
              </a:rPr>
              <a:t>ch</a:t>
            </a:r>
            <a:r>
              <a:rPr lang="en-US" altLang="zh-CN" b="1" dirty="0">
                <a:solidFill>
                  <a:srgbClr val="FF3300"/>
                </a:solidFill>
              </a:rPr>
              <a:t> = max (‘a’, ‘A’);</a:t>
            </a:r>
            <a:endParaRPr lang="en-US" altLang="zh-CN" b="1" dirty="0">
              <a:solidFill>
                <a:srgbClr val="FF3300"/>
              </a:solidFill>
            </a:endParaRPr>
          </a:p>
          <a:p>
            <a:pPr lvl="2" eaLnBrk="1" hangingPunct="1">
              <a:lnSpc>
                <a:spcPct val="90000"/>
              </a:lnSpc>
              <a:buFontTx/>
              <a:buNone/>
            </a:pPr>
            <a:r>
              <a:rPr lang="en-US" altLang="zh-CN" b="1" dirty="0"/>
              <a:t>…</a:t>
            </a:r>
            <a:endParaRPr lang="en-US" altLang="zh-CN" b="1" dirty="0"/>
          </a:p>
          <a:p>
            <a:pPr lvl="2" eaLnBrk="1" hangingPunct="1">
              <a:lnSpc>
                <a:spcPct val="90000"/>
              </a:lnSpc>
            </a:pPr>
            <a:r>
              <a:rPr lang="zh-CN" altLang="en-US" b="1" dirty="0"/>
              <a:t>隐式实例化，表面上是在调用模板，实际上是</a:t>
            </a:r>
            <a:r>
              <a:rPr lang="zh-CN" altLang="en-US" b="1" dirty="0">
                <a:solidFill>
                  <a:srgbClr val="0000CC"/>
                </a:solidFill>
              </a:rPr>
              <a:t>调用其实例。</a:t>
            </a:r>
            <a:endParaRPr lang="zh-CN" altLang="en-US" b="1" dirty="0">
              <a:solidFill>
                <a:srgbClr val="0000CC"/>
              </a:solidFill>
            </a:endParaRPr>
          </a:p>
        </p:txBody>
      </p:sp>
      <p:sp>
        <p:nvSpPr>
          <p:cNvPr id="29698" name="Rectangle 3"/>
          <p:cNvSpPr>
            <a:spLocks noGrp="1" noChangeArrowheads="1"/>
          </p:cNvSpPr>
          <p:nvPr>
            <p:ph type="title"/>
          </p:nvPr>
        </p:nvSpPr>
        <p:spPr>
          <a:xfrm>
            <a:off x="711200" y="0"/>
            <a:ext cx="7772400" cy="936625"/>
          </a:xfrm>
        </p:spPr>
        <p:txBody>
          <a:bodyPr/>
          <a:lstStyle/>
          <a:p>
            <a:pPr eaLnBrk="1" hangingPunct="1"/>
            <a:r>
              <a:rPr lang="en-US" altLang="zh-CN" dirty="0"/>
              <a:t>7.2.2  </a:t>
            </a:r>
            <a:r>
              <a:rPr lang="zh-CN" altLang="en-US" b="1" dirty="0"/>
              <a:t>函数模板</a:t>
            </a:r>
            <a:r>
              <a:rPr lang="zh-CN" altLang="en-US" b="1" dirty="0">
                <a:solidFill>
                  <a:srgbClr val="FF0000"/>
                </a:solidFill>
              </a:rPr>
              <a:t>的实例化</a:t>
            </a:r>
            <a:endParaRPr lang="zh-CN" altLang="en-US" b="1" dirty="0">
              <a:solidFill>
                <a:srgbClr val="FF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27635" y="1016635"/>
            <a:ext cx="9297035" cy="5510530"/>
          </a:xfrm>
        </p:spPr>
        <p:txBody>
          <a:bodyPr/>
          <a:lstStyle/>
          <a:p>
            <a:pPr lvl="1" eaLnBrk="1" hangingPunct="1">
              <a:lnSpc>
                <a:spcPct val="90000"/>
              </a:lnSpc>
              <a:defRPr/>
            </a:pPr>
            <a:r>
              <a:rPr lang="zh-CN" altLang="en-US" b="1" dirty="0">
                <a:solidFill>
                  <a:srgbClr val="0000CC"/>
                </a:solidFill>
              </a:rPr>
              <a:t>显式实例化</a:t>
            </a:r>
            <a:endParaRPr lang="en-US" altLang="zh-CN" dirty="0">
              <a:solidFill>
                <a:srgbClr val="0000CC"/>
              </a:solidFill>
            </a:endParaRPr>
          </a:p>
          <a:p>
            <a:pPr lvl="2" eaLnBrk="1" hangingPunct="1">
              <a:lnSpc>
                <a:spcPct val="90000"/>
              </a:lnSpc>
              <a:defRPr/>
            </a:pPr>
            <a:r>
              <a:rPr lang="zh-CN" altLang="en-US" sz="2400" b="1" dirty="0">
                <a:solidFill>
                  <a:srgbClr val="FF0000"/>
                </a:solidFill>
              </a:rPr>
              <a:t>时机</a:t>
            </a:r>
            <a:endParaRPr lang="zh-CN" altLang="en-US" sz="2400" b="1" dirty="0">
              <a:solidFill>
                <a:srgbClr val="FF0000"/>
              </a:solidFill>
            </a:endParaRPr>
          </a:p>
          <a:p>
            <a:pPr lvl="3" eaLnBrk="1" hangingPunct="1">
              <a:lnSpc>
                <a:spcPct val="90000"/>
              </a:lnSpc>
              <a:defRPr/>
            </a:pPr>
            <a:r>
              <a:rPr lang="zh-CN" altLang="en-US" sz="2400" b="1" dirty="0"/>
              <a:t>编译器不能判断模板参数类型或常量值</a:t>
            </a:r>
            <a:endParaRPr lang="zh-CN" altLang="en-US" sz="2400" b="1" dirty="0"/>
          </a:p>
          <a:p>
            <a:pPr lvl="3" eaLnBrk="1" hangingPunct="1">
              <a:lnSpc>
                <a:spcPct val="90000"/>
              </a:lnSpc>
              <a:defRPr/>
            </a:pPr>
            <a:r>
              <a:rPr lang="zh-CN" altLang="en-US" sz="2400" b="1" dirty="0"/>
              <a:t>需要使用特定数据类型实例化</a:t>
            </a:r>
            <a:endParaRPr lang="zh-CN" altLang="en-US" sz="2400" b="1" dirty="0"/>
          </a:p>
          <a:p>
            <a:pPr lvl="2" eaLnBrk="1" hangingPunct="1">
              <a:lnSpc>
                <a:spcPct val="90000"/>
              </a:lnSpc>
              <a:defRPr/>
            </a:pPr>
            <a:r>
              <a:rPr lang="zh-CN" altLang="en-US" sz="2400" b="1" dirty="0">
                <a:solidFill>
                  <a:srgbClr val="FF0000"/>
                </a:solidFill>
              </a:rPr>
              <a:t>语法形式</a:t>
            </a:r>
            <a:endParaRPr lang="zh-CN" altLang="en-US" sz="2400" b="1" dirty="0">
              <a:solidFill>
                <a:srgbClr val="FF0000"/>
              </a:solidFill>
            </a:endParaRPr>
          </a:p>
          <a:p>
            <a:pPr lvl="3" eaLnBrk="1" hangingPunct="1">
              <a:lnSpc>
                <a:spcPct val="90000"/>
              </a:lnSpc>
              <a:defRPr/>
            </a:pPr>
            <a:r>
              <a:rPr lang="zh-CN" altLang="en-US" sz="2400" b="1" dirty="0"/>
              <a:t>模板名称</a:t>
            </a:r>
            <a:r>
              <a:rPr lang="en-US" altLang="zh-CN" sz="2400" b="1" dirty="0"/>
              <a:t>&lt;</a:t>
            </a:r>
            <a:r>
              <a:rPr lang="zh-CN" altLang="en-US" sz="2400" b="1" dirty="0"/>
              <a:t>数据类型</a:t>
            </a:r>
            <a:r>
              <a:rPr lang="en-US" altLang="zh-CN" sz="2400" b="1" dirty="0"/>
              <a:t>,…,</a:t>
            </a:r>
            <a:r>
              <a:rPr lang="zh-CN" altLang="en-US" sz="2400" b="1" dirty="0"/>
              <a:t>常量值</a:t>
            </a:r>
            <a:r>
              <a:rPr lang="en-US" altLang="zh-CN" sz="2400" b="1" dirty="0"/>
              <a:t>,…&gt; (</a:t>
            </a:r>
            <a:r>
              <a:rPr lang="zh-CN" altLang="en-US" sz="2400" b="1" dirty="0"/>
              <a:t>参数</a:t>
            </a:r>
            <a:r>
              <a:rPr lang="en-US" altLang="zh-CN" sz="2400" b="1" dirty="0"/>
              <a:t>)</a:t>
            </a:r>
            <a:endParaRPr lang="en-US" altLang="zh-CN" sz="2400" b="1" dirty="0"/>
          </a:p>
          <a:p>
            <a:pPr marL="1371600" lvl="3" indent="0" eaLnBrk="1" hangingPunct="1">
              <a:lnSpc>
                <a:spcPct val="90000"/>
              </a:lnSpc>
              <a:buFontTx/>
              <a:buNone/>
              <a:defRPr/>
            </a:pPr>
            <a:r>
              <a:rPr lang="zh-CN" altLang="en-US" sz="2400" b="1" dirty="0">
                <a:solidFill>
                  <a:srgbClr val="0000CC"/>
                </a:solidFill>
              </a:rPr>
              <a:t>其中数据类型提供给</a:t>
            </a:r>
            <a:r>
              <a:rPr lang="zh-CN" altLang="en-US" sz="2400" b="1" dirty="0">
                <a:solidFill>
                  <a:srgbClr val="FF0000"/>
                </a:solidFill>
              </a:rPr>
              <a:t>类型参数</a:t>
            </a:r>
            <a:r>
              <a:rPr lang="zh-CN" altLang="en-US" sz="2400" b="1" dirty="0">
                <a:solidFill>
                  <a:srgbClr val="0000CC"/>
                </a:solidFill>
              </a:rPr>
              <a:t>，常量值提供给</a:t>
            </a:r>
            <a:r>
              <a:rPr lang="zh-CN" altLang="en-US" sz="2400" b="1" dirty="0">
                <a:solidFill>
                  <a:srgbClr val="FF0000"/>
                </a:solidFill>
              </a:rPr>
              <a:t>非类型参数</a:t>
            </a:r>
            <a:endParaRPr lang="en-US" altLang="zh-CN" sz="2400" b="1" dirty="0">
              <a:solidFill>
                <a:srgbClr val="0000CC"/>
              </a:solidFill>
            </a:endParaRPr>
          </a:p>
          <a:p>
            <a:pPr lvl="2" eaLnBrk="1" hangingPunct="1">
              <a:lnSpc>
                <a:spcPct val="90000"/>
              </a:lnSpc>
              <a:defRPr/>
            </a:pPr>
            <a:r>
              <a:rPr lang="zh-CN" altLang="en-US" sz="2400" b="1" dirty="0">
                <a:solidFill>
                  <a:srgbClr val="FF0000"/>
                </a:solidFill>
              </a:rPr>
              <a:t>示例</a:t>
            </a:r>
            <a:r>
              <a:rPr lang="en-US" altLang="zh-CN" sz="2400" b="1" dirty="0">
                <a:solidFill>
                  <a:srgbClr val="FF0000"/>
                </a:solidFill>
              </a:rPr>
              <a:t>1</a:t>
            </a:r>
            <a:endParaRPr lang="en-US" altLang="zh-CN" sz="2400" b="1" dirty="0">
              <a:solidFill>
                <a:srgbClr val="FF0000"/>
              </a:solidFill>
            </a:endParaRPr>
          </a:p>
          <a:p>
            <a:pPr lvl="3" eaLnBrk="1" hangingPunct="1">
              <a:lnSpc>
                <a:spcPct val="90000"/>
              </a:lnSpc>
              <a:buFontTx/>
              <a:buNone/>
              <a:defRPr/>
            </a:pPr>
            <a:r>
              <a:rPr lang="en-US" altLang="zh-CN" sz="2400" b="1" dirty="0"/>
              <a:t>template &lt;class T&gt; T max (T, T);</a:t>
            </a:r>
            <a:endParaRPr lang="en-US" altLang="zh-CN" sz="2400" b="1" dirty="0"/>
          </a:p>
          <a:p>
            <a:pPr lvl="3" eaLnBrk="1" hangingPunct="1">
              <a:lnSpc>
                <a:spcPct val="90000"/>
              </a:lnSpc>
              <a:buFontTx/>
              <a:buNone/>
              <a:defRPr/>
            </a:pPr>
            <a:r>
              <a:rPr lang="en-US" altLang="zh-CN" sz="2400" b="1" dirty="0"/>
              <a:t>…</a:t>
            </a:r>
            <a:endParaRPr lang="en-US" altLang="zh-CN" sz="2400" b="1" dirty="0"/>
          </a:p>
          <a:p>
            <a:pPr lvl="3" eaLnBrk="1" hangingPunct="1">
              <a:lnSpc>
                <a:spcPct val="90000"/>
              </a:lnSpc>
              <a:buFontTx/>
              <a:buNone/>
              <a:defRPr/>
            </a:pPr>
            <a:r>
              <a:rPr lang="en-US" altLang="zh-CN" sz="2400" b="1" dirty="0" err="1"/>
              <a:t>int</a:t>
            </a:r>
            <a:r>
              <a:rPr lang="en-US" altLang="zh-CN" sz="2400" b="1" dirty="0"/>
              <a:t> </a:t>
            </a:r>
            <a:r>
              <a:rPr lang="en-US" altLang="zh-CN" sz="2400" b="1" dirty="0" err="1"/>
              <a:t>i</a:t>
            </a:r>
            <a:r>
              <a:rPr lang="en-US" altLang="zh-CN" sz="2400" b="1" dirty="0"/>
              <a:t> = max (1, ‘2’);  </a:t>
            </a:r>
            <a:r>
              <a:rPr lang="en-US" altLang="zh-CN" b="1" dirty="0"/>
              <a:t>// error: data type can’t be deduced</a:t>
            </a:r>
            <a:endParaRPr lang="en-US" altLang="zh-CN" b="1" dirty="0"/>
          </a:p>
          <a:p>
            <a:pPr lvl="3" eaLnBrk="1" hangingPunct="1">
              <a:lnSpc>
                <a:spcPct val="90000"/>
              </a:lnSpc>
              <a:buFontTx/>
              <a:buNone/>
              <a:defRPr/>
            </a:pPr>
            <a:r>
              <a:rPr lang="en-US" altLang="zh-CN" sz="2400" b="1" dirty="0" err="1"/>
              <a:t>int</a:t>
            </a:r>
            <a:r>
              <a:rPr lang="en-US" altLang="zh-CN" sz="2400" b="1" dirty="0"/>
              <a:t> </a:t>
            </a:r>
            <a:r>
              <a:rPr lang="en-US" altLang="zh-CN" sz="2400" b="1" dirty="0" err="1"/>
              <a:t>i</a:t>
            </a:r>
            <a:r>
              <a:rPr lang="en-US" altLang="zh-CN" sz="2400" b="1" dirty="0"/>
              <a:t> = max</a:t>
            </a:r>
            <a:r>
              <a:rPr lang="en-US" altLang="zh-CN" sz="2400" b="1" dirty="0">
                <a:solidFill>
                  <a:srgbClr val="FF0000"/>
                </a:solidFill>
              </a:rPr>
              <a:t>&lt;</a:t>
            </a:r>
            <a:r>
              <a:rPr lang="en-US" altLang="zh-CN" sz="2400" b="1" dirty="0" err="1">
                <a:solidFill>
                  <a:srgbClr val="FF0000"/>
                </a:solidFill>
              </a:rPr>
              <a:t>int</a:t>
            </a:r>
            <a:r>
              <a:rPr lang="en-US" altLang="zh-CN" sz="2400" b="1" dirty="0">
                <a:solidFill>
                  <a:srgbClr val="FF0000"/>
                </a:solidFill>
              </a:rPr>
              <a:t>&gt; </a:t>
            </a:r>
            <a:r>
              <a:rPr lang="en-US" altLang="zh-CN" sz="2400" b="1" dirty="0"/>
              <a:t>(1, ‘2’);</a:t>
            </a:r>
            <a:endParaRPr lang="en-US" altLang="zh-CN" sz="2400" b="1" dirty="0"/>
          </a:p>
          <a:p>
            <a:pPr lvl="3" eaLnBrk="1" hangingPunct="1">
              <a:lnSpc>
                <a:spcPct val="90000"/>
              </a:lnSpc>
              <a:buFontTx/>
              <a:buNone/>
              <a:defRPr/>
            </a:pPr>
            <a:r>
              <a:rPr lang="en-US" altLang="zh-CN" b="1" dirty="0"/>
              <a:t>…</a:t>
            </a:r>
            <a:endParaRPr lang="en-US" altLang="zh-CN" b="1" dirty="0"/>
          </a:p>
        </p:txBody>
      </p:sp>
      <p:sp>
        <p:nvSpPr>
          <p:cNvPr id="30722" name="Rectangle 3"/>
          <p:cNvSpPr>
            <a:spLocks noGrp="1" noChangeArrowheads="1"/>
          </p:cNvSpPr>
          <p:nvPr>
            <p:ph type="title"/>
          </p:nvPr>
        </p:nvSpPr>
        <p:spPr>
          <a:xfrm>
            <a:off x="712788" y="7938"/>
            <a:ext cx="7772400" cy="936625"/>
          </a:xfrm>
        </p:spPr>
        <p:txBody>
          <a:bodyPr/>
          <a:lstStyle/>
          <a:p>
            <a:pPr eaLnBrk="1" hangingPunct="1"/>
            <a:r>
              <a:rPr lang="en-US" altLang="zh-CN" dirty="0"/>
              <a:t>7.2.2  </a:t>
            </a:r>
            <a:r>
              <a:rPr lang="zh-CN" altLang="en-US" b="1" dirty="0"/>
              <a:t>函数</a:t>
            </a:r>
            <a:r>
              <a:rPr lang="zh-CN" altLang="en-US" b="1" dirty="0">
                <a:solidFill>
                  <a:srgbClr val="FF0000"/>
                </a:solidFill>
              </a:rPr>
              <a:t>模板的实例化</a:t>
            </a:r>
            <a:endParaRPr lang="zh-CN" alt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anim calcmode="lin" valueType="num">
                                      <p:cBhvr additive="base">
                                        <p:cTn id="7" dur="500" fill="hold"/>
                                        <p:tgtEl>
                                          <p:spTgt spid="1945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anim calcmode="lin" valueType="num">
                                      <p:cBhvr additive="base">
                                        <p:cTn id="11" dur="500" fill="hold"/>
                                        <p:tgtEl>
                                          <p:spTgt spid="1945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58">
                                            <p:txEl>
                                              <p:pRg st="3" end="3"/>
                                            </p:txEl>
                                          </p:spTgt>
                                        </p:tgtEl>
                                        <p:attrNameLst>
                                          <p:attrName>style.visibility</p:attrName>
                                        </p:attrNameLst>
                                      </p:cBhvr>
                                      <p:to>
                                        <p:strVal val="visible"/>
                                      </p:to>
                                    </p:set>
                                    <p:anim calcmode="lin" valueType="num">
                                      <p:cBhvr additive="base">
                                        <p:cTn id="15" dur="500" fill="hold"/>
                                        <p:tgtEl>
                                          <p:spTgt spid="19458">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9458">
                                            <p:txEl>
                                              <p:pRg st="4" end="4"/>
                                            </p:txEl>
                                          </p:spTgt>
                                        </p:tgtEl>
                                        <p:attrNameLst>
                                          <p:attrName>style.visibility</p:attrName>
                                        </p:attrNameLst>
                                      </p:cBhvr>
                                      <p:to>
                                        <p:strVal val="visible"/>
                                      </p:to>
                                    </p:set>
                                    <p:anim calcmode="lin" valueType="num">
                                      <p:cBhvr additive="base">
                                        <p:cTn id="21" dur="500" fill="hold"/>
                                        <p:tgtEl>
                                          <p:spTgt spid="19458">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458">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458">
                                            <p:txEl>
                                              <p:pRg st="5" end="5"/>
                                            </p:txEl>
                                          </p:spTgt>
                                        </p:tgtEl>
                                        <p:attrNameLst>
                                          <p:attrName>style.visibility</p:attrName>
                                        </p:attrNameLst>
                                      </p:cBhvr>
                                      <p:to>
                                        <p:strVal val="visible"/>
                                      </p:to>
                                    </p:set>
                                    <p:anim calcmode="lin" valueType="num">
                                      <p:cBhvr additive="base">
                                        <p:cTn id="25" dur="500" fill="hold"/>
                                        <p:tgtEl>
                                          <p:spTgt spid="1945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8">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458">
                                            <p:txEl>
                                              <p:pRg st="6" end="6"/>
                                            </p:txEl>
                                          </p:spTgt>
                                        </p:tgtEl>
                                        <p:attrNameLst>
                                          <p:attrName>style.visibility</p:attrName>
                                        </p:attrNameLst>
                                      </p:cBhvr>
                                      <p:to>
                                        <p:strVal val="visible"/>
                                      </p:to>
                                    </p:set>
                                    <p:anim calcmode="lin" valueType="num">
                                      <p:cBhvr additive="base">
                                        <p:cTn id="29" dur="500" fill="hold"/>
                                        <p:tgtEl>
                                          <p:spTgt spid="19458">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458">
                                            <p:txEl>
                                              <p:pRg st="7" end="7"/>
                                            </p:txEl>
                                          </p:spTgt>
                                        </p:tgtEl>
                                        <p:attrNameLst>
                                          <p:attrName>style.visibility</p:attrName>
                                        </p:attrNameLst>
                                      </p:cBhvr>
                                      <p:to>
                                        <p:strVal val="visible"/>
                                      </p:to>
                                    </p:set>
                                    <p:anim calcmode="lin" valueType="num">
                                      <p:cBhvr additive="base">
                                        <p:cTn id="35" dur="500" fill="hold"/>
                                        <p:tgtEl>
                                          <p:spTgt spid="19458">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458">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458">
                                            <p:txEl>
                                              <p:pRg st="8" end="8"/>
                                            </p:txEl>
                                          </p:spTgt>
                                        </p:tgtEl>
                                        <p:attrNameLst>
                                          <p:attrName>style.visibility</p:attrName>
                                        </p:attrNameLst>
                                      </p:cBhvr>
                                      <p:to>
                                        <p:strVal val="visible"/>
                                      </p:to>
                                    </p:set>
                                    <p:anim calcmode="lin" valueType="num">
                                      <p:cBhvr additive="base">
                                        <p:cTn id="39" dur="500" fill="hold"/>
                                        <p:tgtEl>
                                          <p:spTgt spid="19458">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458">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9458">
                                            <p:txEl>
                                              <p:pRg st="9" end="9"/>
                                            </p:txEl>
                                          </p:spTgt>
                                        </p:tgtEl>
                                        <p:attrNameLst>
                                          <p:attrName>style.visibility</p:attrName>
                                        </p:attrNameLst>
                                      </p:cBhvr>
                                      <p:to>
                                        <p:strVal val="visible"/>
                                      </p:to>
                                    </p:set>
                                    <p:anim calcmode="lin" valueType="num">
                                      <p:cBhvr additive="base">
                                        <p:cTn id="43" dur="500" fill="hold"/>
                                        <p:tgtEl>
                                          <p:spTgt spid="19458">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458">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458">
                                            <p:txEl>
                                              <p:pRg st="10" end="10"/>
                                            </p:txEl>
                                          </p:spTgt>
                                        </p:tgtEl>
                                        <p:attrNameLst>
                                          <p:attrName>style.visibility</p:attrName>
                                        </p:attrNameLst>
                                      </p:cBhvr>
                                      <p:to>
                                        <p:strVal val="visible"/>
                                      </p:to>
                                    </p:set>
                                    <p:anim calcmode="lin" valueType="num">
                                      <p:cBhvr additive="base">
                                        <p:cTn id="47" dur="500" fill="hold"/>
                                        <p:tgtEl>
                                          <p:spTgt spid="19458">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94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9458">
                                            <p:txEl>
                                              <p:pRg st="11" end="11"/>
                                            </p:txEl>
                                          </p:spTgt>
                                        </p:tgtEl>
                                        <p:attrNameLst>
                                          <p:attrName>style.visibility</p:attrName>
                                        </p:attrNameLst>
                                      </p:cBhvr>
                                      <p:to>
                                        <p:strVal val="visible"/>
                                      </p:to>
                                    </p:set>
                                    <p:anim calcmode="lin" valueType="num">
                                      <p:cBhvr additive="base">
                                        <p:cTn id="53" dur="500" fill="hold"/>
                                        <p:tgtEl>
                                          <p:spTgt spid="19458">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9458">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9458">
                                            <p:txEl>
                                              <p:pRg st="12" end="12"/>
                                            </p:txEl>
                                          </p:spTgt>
                                        </p:tgtEl>
                                        <p:attrNameLst>
                                          <p:attrName>style.visibility</p:attrName>
                                        </p:attrNameLst>
                                      </p:cBhvr>
                                      <p:to>
                                        <p:strVal val="visible"/>
                                      </p:to>
                                    </p:set>
                                    <p:anim calcmode="lin" valueType="num">
                                      <p:cBhvr additive="base">
                                        <p:cTn id="57" dur="500" fill="hold"/>
                                        <p:tgtEl>
                                          <p:spTgt spid="19458">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945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696913" y="115888"/>
            <a:ext cx="7772400" cy="792162"/>
          </a:xfrm>
        </p:spPr>
        <p:txBody>
          <a:bodyPr/>
          <a:lstStyle/>
          <a:p>
            <a:pPr eaLnBrk="1" hangingPunct="1"/>
            <a:r>
              <a:rPr lang="en-US" altLang="zh-CN" dirty="0"/>
              <a:t>7.2.3  </a:t>
            </a:r>
            <a:r>
              <a:rPr lang="zh-CN" altLang="en-US" b="1" dirty="0">
                <a:solidFill>
                  <a:srgbClr val="FF0000"/>
                </a:solidFill>
              </a:rPr>
              <a:t>模板参数</a:t>
            </a:r>
            <a:endParaRPr lang="zh-CN" altLang="en-US" b="1" dirty="0">
              <a:solidFill>
                <a:srgbClr val="FF0000"/>
              </a:solidFill>
            </a:endParaRPr>
          </a:p>
        </p:txBody>
      </p:sp>
      <p:sp>
        <p:nvSpPr>
          <p:cNvPr id="31746" name="Rectangle 3"/>
          <p:cNvSpPr>
            <a:spLocks noGrp="1" noChangeArrowheads="1"/>
          </p:cNvSpPr>
          <p:nvPr>
            <p:ph type="body" idx="1"/>
          </p:nvPr>
        </p:nvSpPr>
        <p:spPr>
          <a:xfrm>
            <a:off x="117475" y="908050"/>
            <a:ext cx="8613775" cy="5857875"/>
          </a:xfrm>
        </p:spPr>
        <p:txBody>
          <a:bodyPr/>
          <a:lstStyle/>
          <a:p>
            <a:pPr eaLnBrk="1" hangingPunct="1">
              <a:buFontTx/>
              <a:buNone/>
            </a:pPr>
            <a:r>
              <a:rPr lang="en-US" altLang="zh-CN" sz="2400" b="1" dirty="0">
                <a:solidFill>
                  <a:srgbClr val="0000CC"/>
                </a:solidFill>
              </a:rPr>
              <a:t>1</a:t>
            </a:r>
            <a:r>
              <a:rPr lang="zh-CN" altLang="en-US" sz="2400" b="1" dirty="0">
                <a:solidFill>
                  <a:srgbClr val="0000CC"/>
                </a:solidFill>
              </a:rPr>
              <a:t>、模板参数匹配的问题</a:t>
            </a:r>
            <a:endParaRPr lang="zh-CN" altLang="en-US" sz="2400" b="1" dirty="0">
              <a:solidFill>
                <a:srgbClr val="0000CC"/>
              </a:solidFill>
            </a:endParaRPr>
          </a:p>
          <a:p>
            <a:pPr eaLnBrk="1" hangingPunct="1"/>
            <a:r>
              <a:rPr lang="en-US" altLang="zh-CN" sz="2400" b="1" dirty="0"/>
              <a:t>C++</a:t>
            </a:r>
            <a:r>
              <a:rPr lang="zh-CN" altLang="en-US" sz="2400" b="1" dirty="0"/>
              <a:t>在实例化函数模板的过程中，只是</a:t>
            </a:r>
            <a:r>
              <a:rPr lang="zh-CN" altLang="en-US" sz="2400" b="1" dirty="0">
                <a:solidFill>
                  <a:srgbClr val="FF0000"/>
                </a:solidFill>
              </a:rPr>
              <a:t>简单地</a:t>
            </a:r>
            <a:r>
              <a:rPr lang="zh-CN" altLang="en-US" sz="2400" b="1" dirty="0">
                <a:solidFill>
                  <a:srgbClr val="0000CC"/>
                </a:solidFill>
              </a:rPr>
              <a:t>将模板参数替换成调用实参的类型</a:t>
            </a:r>
            <a:r>
              <a:rPr lang="zh-CN" altLang="en-US" sz="2400" b="1" dirty="0"/>
              <a:t>，并以此生成模板函数，</a:t>
            </a:r>
            <a:r>
              <a:rPr lang="zh-CN" altLang="en-US" sz="2400" b="1" dirty="0">
                <a:solidFill>
                  <a:srgbClr val="FF0000"/>
                </a:solidFill>
              </a:rPr>
              <a:t>不会进行</a:t>
            </a:r>
            <a:r>
              <a:rPr lang="zh-CN" altLang="en-US" sz="2400" b="1" dirty="0"/>
              <a:t>参数类型的</a:t>
            </a:r>
            <a:r>
              <a:rPr lang="zh-CN" altLang="en-US" sz="2400" b="1" dirty="0">
                <a:solidFill>
                  <a:srgbClr val="FF0000"/>
                </a:solidFill>
              </a:rPr>
              <a:t>任何转换</a:t>
            </a:r>
            <a:r>
              <a:rPr lang="zh-CN" altLang="en-US" sz="2400" b="1" dirty="0"/>
              <a:t>！</a:t>
            </a:r>
            <a:endParaRPr lang="zh-CN" altLang="en-US" sz="2400" b="1" dirty="0"/>
          </a:p>
          <a:p>
            <a:pPr eaLnBrk="1" hangingPunct="1">
              <a:lnSpc>
                <a:spcPct val="80000"/>
              </a:lnSpc>
              <a:buFontTx/>
              <a:buNone/>
            </a:pPr>
            <a:r>
              <a:rPr lang="en-US" altLang="zh-CN" sz="2000" b="1" dirty="0">
                <a:solidFill>
                  <a:srgbClr val="0000CC"/>
                </a:solidFill>
                <a:sym typeface="+mn-ea"/>
              </a:rPr>
              <a:t>【</a:t>
            </a:r>
            <a:r>
              <a:rPr lang="zh-CN" altLang="en-US" sz="2000" b="1" dirty="0">
                <a:solidFill>
                  <a:srgbClr val="0000CC"/>
                </a:solidFill>
                <a:sym typeface="+mn-ea"/>
              </a:rPr>
              <a:t>例</a:t>
            </a:r>
            <a:r>
              <a:rPr lang="en-US" altLang="zh-CN" sz="2000" b="1" dirty="0">
                <a:solidFill>
                  <a:srgbClr val="0000CC"/>
                </a:solidFill>
                <a:sym typeface="+mn-ea"/>
              </a:rPr>
              <a:t>】  </a:t>
            </a:r>
            <a:r>
              <a:rPr lang="zh-CN" altLang="en-US" sz="2000" b="1" dirty="0">
                <a:solidFill>
                  <a:srgbClr val="0000CC"/>
                </a:solidFill>
                <a:sym typeface="+mn-ea"/>
              </a:rPr>
              <a:t>求最大值的函数模板。</a:t>
            </a:r>
            <a:endParaRPr lang="en-US" altLang="zh-CN" sz="2000" dirty="0"/>
          </a:p>
          <a:p>
            <a:pPr eaLnBrk="1" hangingPunct="1">
              <a:lnSpc>
                <a:spcPct val="80000"/>
              </a:lnSpc>
              <a:buFontTx/>
              <a:buNone/>
            </a:pPr>
            <a:r>
              <a:rPr lang="en-US" altLang="zh-CN" sz="2000" b="1" dirty="0">
                <a:sym typeface="+mn-ea"/>
              </a:rPr>
              <a:t>#include &lt;</a:t>
            </a:r>
            <a:r>
              <a:rPr lang="en-US" altLang="zh-CN" sz="2000" b="1" dirty="0" err="1">
                <a:sym typeface="+mn-ea"/>
              </a:rPr>
              <a:t>iostream</a:t>
            </a:r>
            <a:r>
              <a:rPr lang="en-US" altLang="zh-CN" sz="2000" b="1" dirty="0">
                <a:sym typeface="+mn-ea"/>
              </a:rPr>
              <a:t>&gt;</a:t>
            </a:r>
            <a:endParaRPr lang="en-US" altLang="zh-CN" sz="2000" b="1" dirty="0"/>
          </a:p>
          <a:p>
            <a:pPr eaLnBrk="1" hangingPunct="1">
              <a:lnSpc>
                <a:spcPct val="80000"/>
              </a:lnSpc>
              <a:buFontTx/>
              <a:buNone/>
            </a:pPr>
            <a:r>
              <a:rPr lang="en-US" altLang="zh-CN" sz="2000" b="1" dirty="0">
                <a:sym typeface="+mn-ea"/>
              </a:rPr>
              <a:t>using namespace </a:t>
            </a:r>
            <a:r>
              <a:rPr lang="en-US" altLang="zh-CN" sz="2000" b="1" dirty="0" err="1">
                <a:sym typeface="+mn-ea"/>
              </a:rPr>
              <a:t>std</a:t>
            </a: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template &lt;class T&gt;</a:t>
            </a:r>
            <a:endParaRPr lang="en-US" altLang="zh-CN" sz="2000" b="1" dirty="0"/>
          </a:p>
          <a:p>
            <a:pPr eaLnBrk="1" hangingPunct="1">
              <a:lnSpc>
                <a:spcPct val="80000"/>
              </a:lnSpc>
              <a:buFontTx/>
              <a:buNone/>
            </a:pPr>
            <a:r>
              <a:rPr lang="en-US" altLang="zh-CN" sz="2000" b="1" dirty="0">
                <a:sym typeface="+mn-ea"/>
              </a:rPr>
              <a:t>T max(T </a:t>
            </a:r>
            <a:r>
              <a:rPr lang="en-US" altLang="zh-CN" sz="2000" b="1" dirty="0" err="1">
                <a:sym typeface="+mn-ea"/>
              </a:rPr>
              <a:t>a,T</a:t>
            </a:r>
            <a:r>
              <a:rPr lang="en-US" altLang="zh-CN" sz="2000" b="1" dirty="0">
                <a:sym typeface="+mn-ea"/>
              </a:rPr>
              <a:t> b) {</a:t>
            </a:r>
            <a:endParaRPr lang="en-US" altLang="zh-CN" sz="2000" b="1" dirty="0"/>
          </a:p>
          <a:p>
            <a:pPr eaLnBrk="1" hangingPunct="1">
              <a:lnSpc>
                <a:spcPct val="80000"/>
              </a:lnSpc>
              <a:buFontTx/>
              <a:buNone/>
            </a:pPr>
            <a:r>
              <a:rPr lang="en-US" altLang="zh-CN" sz="2000" b="1" dirty="0">
                <a:sym typeface="+mn-ea"/>
              </a:rPr>
              <a:t>		return (a&gt;b)?</a:t>
            </a:r>
            <a:r>
              <a:rPr lang="en-US" altLang="zh-CN" sz="2000" b="1" dirty="0" err="1">
                <a:sym typeface="+mn-ea"/>
              </a:rPr>
              <a:t>a:b</a:t>
            </a: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int main(){</a:t>
            </a:r>
            <a:endParaRPr lang="en-US" altLang="zh-CN" sz="2000" b="1" dirty="0"/>
          </a:p>
          <a:p>
            <a:pPr eaLnBrk="1" hangingPunct="1">
              <a:lnSpc>
                <a:spcPct val="80000"/>
              </a:lnSpc>
              <a:buFontTx/>
              <a:buNone/>
            </a:pPr>
            <a:r>
              <a:rPr lang="en-US" altLang="zh-CN" sz="2000" b="1" dirty="0">
                <a:sym typeface="+mn-ea"/>
              </a:rPr>
              <a:t>		double a=2,b=3.4;</a:t>
            </a:r>
            <a:endParaRPr lang="en-US" altLang="zh-CN" sz="2000" b="1" dirty="0"/>
          </a:p>
          <a:p>
            <a:pPr eaLnBrk="1" hangingPunct="1">
              <a:lnSpc>
                <a:spcPct val="80000"/>
              </a:lnSpc>
              <a:buFontTx/>
              <a:buNone/>
            </a:pPr>
            <a:r>
              <a:rPr lang="en-US" altLang="zh-CN" sz="2000" b="1" dirty="0">
                <a:sym typeface="+mn-ea"/>
              </a:rPr>
              <a:t>		float  c=5.1,d=3.2;</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a:t>
            </a:r>
            <a:r>
              <a:rPr lang="en-US" altLang="zh-CN" sz="2000" b="1" dirty="0">
                <a:sym typeface="+mn-ea"/>
              </a:rPr>
              <a:t>&lt;&lt;"2, 3.2    </a:t>
            </a:r>
            <a:r>
              <a:rPr lang="zh-CN" altLang="en-US" sz="2000" b="1" dirty="0">
                <a:sym typeface="+mn-ea"/>
              </a:rPr>
              <a:t>的最大值是：</a:t>
            </a:r>
            <a:r>
              <a:rPr lang="en-US" altLang="zh-CN" sz="2000" b="1" dirty="0">
                <a:sym typeface="+mn-ea"/>
              </a:rPr>
              <a:t>"&lt;&lt;max(2,3.2)&lt;&lt;</a:t>
            </a:r>
            <a:r>
              <a:rPr lang="en-US" altLang="zh-CN" sz="2000" b="1" dirty="0" err="1">
                <a:sym typeface="+mn-ea"/>
              </a:rPr>
              <a:t>endl</a:t>
            </a: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a:t>
            </a:r>
            <a:r>
              <a:rPr lang="en-US" altLang="zh-CN" sz="2000" b="1" dirty="0">
                <a:sym typeface="+mn-ea"/>
              </a:rPr>
              <a:t>&lt;&lt;"a c    </a:t>
            </a:r>
            <a:r>
              <a:rPr lang="zh-CN" altLang="en-US" sz="2000" b="1" dirty="0">
                <a:sym typeface="+mn-ea"/>
              </a:rPr>
              <a:t>的最大值是：</a:t>
            </a:r>
            <a:r>
              <a:rPr lang="en-US" altLang="zh-CN" sz="2000" b="1" dirty="0">
                <a:sym typeface="+mn-ea"/>
              </a:rPr>
              <a:t>"&lt;&lt;max(</a:t>
            </a:r>
            <a:r>
              <a:rPr lang="en-US" altLang="zh-CN" sz="2000" b="1" dirty="0" err="1">
                <a:sym typeface="+mn-ea"/>
              </a:rPr>
              <a:t>a,c</a:t>
            </a:r>
            <a:r>
              <a:rPr lang="en-US" altLang="zh-CN" sz="2000" b="1" dirty="0">
                <a:sym typeface="+mn-ea"/>
              </a:rPr>
              <a:t>)&lt;&lt;</a:t>
            </a:r>
            <a:r>
              <a:rPr lang="en-US" altLang="zh-CN" sz="2000" b="1" dirty="0" err="1">
                <a:sym typeface="+mn-ea"/>
              </a:rPr>
              <a:t>endl</a:t>
            </a: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		</a:t>
            </a:r>
            <a:r>
              <a:rPr lang="en-US" altLang="zh-CN" sz="2000" b="1" dirty="0" err="1">
                <a:sym typeface="+mn-ea"/>
              </a:rPr>
              <a:t>cout</a:t>
            </a:r>
            <a:r>
              <a:rPr lang="en-US" altLang="zh-CN" sz="2000" b="1" dirty="0">
                <a:sym typeface="+mn-ea"/>
              </a:rPr>
              <a:t>&lt;&lt;"'a', 3    </a:t>
            </a:r>
            <a:r>
              <a:rPr lang="zh-CN" altLang="en-US" sz="2000" b="1" dirty="0">
                <a:sym typeface="+mn-ea"/>
              </a:rPr>
              <a:t>的最大值是：</a:t>
            </a:r>
            <a:r>
              <a:rPr lang="en-US" altLang="zh-CN" sz="2000" b="1" dirty="0">
                <a:sym typeface="+mn-ea"/>
              </a:rPr>
              <a:t>"&lt;&lt;max('a',3)&lt;&lt;</a:t>
            </a:r>
            <a:r>
              <a:rPr lang="en-US" altLang="zh-CN" sz="2000" b="1" dirty="0" err="1">
                <a:sym typeface="+mn-ea"/>
              </a:rPr>
              <a:t>endl</a:t>
            </a:r>
            <a:r>
              <a:rPr lang="en-US" altLang="zh-CN" sz="2000" b="1" dirty="0">
                <a:sym typeface="+mn-ea"/>
              </a:rPr>
              <a:t>;</a:t>
            </a:r>
            <a:endParaRPr lang="en-US" altLang="zh-CN" sz="2000" b="1" dirty="0"/>
          </a:p>
          <a:p>
            <a:pPr eaLnBrk="1" hangingPunct="1">
              <a:lnSpc>
                <a:spcPct val="80000"/>
              </a:lnSpc>
              <a:buFontTx/>
              <a:buNone/>
            </a:pPr>
            <a:r>
              <a:rPr lang="en-US" altLang="zh-CN" sz="2000" b="1" dirty="0">
                <a:sym typeface="+mn-ea"/>
              </a:rPr>
              <a:t>}</a:t>
            </a:r>
            <a:endParaRPr lang="zh-CN" altLang="en-US" sz="2000" b="1" dirty="0"/>
          </a:p>
          <a:p>
            <a:pPr eaLnBrk="1" hangingPunct="1"/>
            <a:endParaRPr lang="zh-CN" altLang="en-US" sz="2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765175" y="-20638"/>
            <a:ext cx="7772400" cy="936626"/>
          </a:xfrm>
        </p:spPr>
        <p:txBody>
          <a:bodyPr/>
          <a:lstStyle/>
          <a:p>
            <a:pPr eaLnBrk="1" hangingPunct="1"/>
            <a:r>
              <a:rPr lang="en-US" altLang="zh-CN" dirty="0"/>
              <a:t>7.2.2  </a:t>
            </a:r>
            <a:r>
              <a:rPr lang="zh-CN" altLang="en-US" b="1" dirty="0"/>
              <a:t>函数</a:t>
            </a:r>
            <a:r>
              <a:rPr lang="zh-CN" altLang="en-US" b="1" dirty="0">
                <a:solidFill>
                  <a:srgbClr val="FF0000"/>
                </a:solidFill>
              </a:rPr>
              <a:t>模板的实例化</a:t>
            </a:r>
            <a:endParaRPr lang="zh-CN" altLang="en-US" b="1" dirty="0">
              <a:solidFill>
                <a:srgbClr val="FF0000"/>
              </a:solidFill>
            </a:endParaRPr>
          </a:p>
        </p:txBody>
      </p:sp>
      <p:sp>
        <p:nvSpPr>
          <p:cNvPr id="32771" name="Rectangle 3"/>
          <p:cNvSpPr>
            <a:spLocks noGrp="1" noChangeArrowheads="1"/>
          </p:cNvSpPr>
          <p:nvPr>
            <p:ph type="body" idx="1"/>
          </p:nvPr>
        </p:nvSpPr>
        <p:spPr>
          <a:xfrm>
            <a:off x="20638" y="1016000"/>
            <a:ext cx="9259887" cy="5600700"/>
          </a:xfrm>
        </p:spPr>
        <p:txBody>
          <a:bodyPr/>
          <a:lstStyle/>
          <a:p>
            <a:pPr marL="533400" indent="-533400" eaLnBrk="1" hangingPunct="1">
              <a:lnSpc>
                <a:spcPct val="90000"/>
              </a:lnSpc>
              <a:defRPr/>
            </a:pPr>
            <a:r>
              <a:rPr lang="zh-CN" altLang="en-US" sz="2800" b="1" dirty="0">
                <a:solidFill>
                  <a:srgbClr val="0000CC"/>
                </a:solidFill>
              </a:rPr>
              <a:t>编译本程序，将会产生</a:t>
            </a:r>
            <a:r>
              <a:rPr lang="en-US" altLang="zh-CN" sz="2800" b="1" dirty="0">
                <a:solidFill>
                  <a:srgbClr val="0000CC"/>
                </a:solidFill>
              </a:rPr>
              <a:t>3</a:t>
            </a:r>
            <a:r>
              <a:rPr lang="zh-CN" altLang="en-US" sz="2800" b="1" dirty="0">
                <a:solidFill>
                  <a:srgbClr val="0000CC"/>
                </a:solidFill>
              </a:rPr>
              <a:t>个编译错误：</a:t>
            </a:r>
            <a:endParaRPr lang="zh-CN" altLang="en-US" sz="2800" b="1" dirty="0">
              <a:solidFill>
                <a:srgbClr val="0000CC"/>
              </a:solidFill>
            </a:endParaRPr>
          </a:p>
          <a:p>
            <a:pPr marL="800100" lvl="2" indent="0">
              <a:buFontTx/>
              <a:buNone/>
              <a:defRPr/>
            </a:pPr>
            <a:r>
              <a:rPr lang="en-US" altLang="zh-CN" b="1" dirty="0"/>
              <a:t>C2782</a:t>
            </a:r>
            <a:r>
              <a:rPr lang="zh-CN" altLang="zh-CN" b="1" dirty="0"/>
              <a:t>，“</a:t>
            </a:r>
            <a:r>
              <a:rPr lang="en-US" altLang="zh-CN" b="1" dirty="0"/>
              <a:t>T max(T,T) </a:t>
            </a:r>
            <a:r>
              <a:rPr lang="zh-CN" altLang="zh-CN" b="1" dirty="0"/>
              <a:t>”</a:t>
            </a:r>
            <a:r>
              <a:rPr lang="en-US" altLang="zh-CN" b="1" dirty="0"/>
              <a:t>: </a:t>
            </a:r>
            <a:r>
              <a:rPr lang="zh-CN" altLang="zh-CN" b="1" dirty="0"/>
              <a:t>模板参数“</a:t>
            </a:r>
            <a:r>
              <a:rPr lang="en-US" altLang="zh-CN" b="1" dirty="0"/>
              <a:t>T</a:t>
            </a:r>
            <a:r>
              <a:rPr lang="zh-CN" altLang="zh-CN" b="1" dirty="0"/>
              <a:t>”不明确</a:t>
            </a:r>
            <a:endParaRPr lang="en-US" altLang="zh-CN" sz="2000" b="1" dirty="0">
              <a:solidFill>
                <a:schemeClr val="accent2"/>
              </a:solidFill>
            </a:endParaRPr>
          </a:p>
          <a:p>
            <a:pPr marL="533400" indent="-533400" eaLnBrk="1" hangingPunct="1">
              <a:lnSpc>
                <a:spcPct val="90000"/>
              </a:lnSpc>
              <a:defRPr/>
            </a:pPr>
            <a:r>
              <a:rPr lang="zh-CN" altLang="en-US" sz="2400" b="1" dirty="0"/>
              <a:t>在普通函数的调用过程中，</a:t>
            </a:r>
            <a:r>
              <a:rPr lang="en-US" altLang="zh-CN" sz="2400" b="1" dirty="0"/>
              <a:t>C++</a:t>
            </a:r>
            <a:r>
              <a:rPr lang="zh-CN" altLang="en-US" sz="2400" b="1" dirty="0"/>
              <a:t>会对类型不匹配的参数进行隐式的类型转换 。但是，</a:t>
            </a:r>
            <a:r>
              <a:rPr lang="zh-CN" altLang="en-US" sz="2400" b="1" dirty="0">
                <a:solidFill>
                  <a:srgbClr val="FF0000"/>
                </a:solidFill>
              </a:rPr>
              <a:t>模板实例化过程中不会进行任何形式的参数类型转换</a:t>
            </a:r>
            <a:r>
              <a:rPr lang="zh-CN" altLang="en-US" sz="2400" b="1" dirty="0"/>
              <a:t>，</a:t>
            </a:r>
            <a:r>
              <a:rPr lang="zh-CN" altLang="en-US" sz="2400" b="1" dirty="0">
                <a:solidFill>
                  <a:srgbClr val="FF0000"/>
                </a:solidFill>
              </a:rPr>
              <a:t>从而导到模板函数的参数类型不匹配，</a:t>
            </a:r>
            <a:r>
              <a:rPr lang="zh-CN" altLang="en-US" sz="2400" b="1" dirty="0"/>
              <a:t>因此产生上述编译错误。</a:t>
            </a:r>
            <a:endParaRPr lang="zh-CN" altLang="en-US" sz="2400" b="1" dirty="0"/>
          </a:p>
          <a:p>
            <a:pPr marL="533400" indent="0" eaLnBrk="1" hangingPunct="1">
              <a:lnSpc>
                <a:spcPct val="125000"/>
              </a:lnSpc>
              <a:spcBef>
                <a:spcPts val="0"/>
              </a:spcBef>
              <a:defRPr/>
            </a:pPr>
            <a:r>
              <a:rPr lang="zh-CN" altLang="en-US" sz="2400" b="1" dirty="0">
                <a:solidFill>
                  <a:srgbClr val="0000CC"/>
                </a:solidFill>
                <a:sym typeface="+mn-ea"/>
              </a:rPr>
              <a:t>模板参数不匹配的解决方法</a:t>
            </a:r>
            <a:endParaRPr lang="en-US" altLang="zh-CN" sz="2400" b="1" dirty="0">
              <a:solidFill>
                <a:srgbClr val="0000CC"/>
              </a:solidFill>
            </a:endParaRPr>
          </a:p>
          <a:p>
            <a:pPr marL="933450" lvl="1" indent="0" eaLnBrk="1" hangingPunct="1">
              <a:lnSpc>
                <a:spcPct val="125000"/>
              </a:lnSpc>
              <a:spcBef>
                <a:spcPts val="0"/>
              </a:spcBef>
              <a:buFontTx/>
              <a:buNone/>
              <a:defRPr/>
            </a:pPr>
            <a:r>
              <a:rPr lang="zh-CN" altLang="en-US" sz="2400" b="1" dirty="0">
                <a:sym typeface="+mn-ea"/>
              </a:rPr>
              <a:t>（</a:t>
            </a:r>
            <a:r>
              <a:rPr lang="en-US" altLang="zh-CN" sz="2400" b="1" dirty="0">
                <a:sym typeface="+mn-ea"/>
              </a:rPr>
              <a:t>1</a:t>
            </a:r>
            <a:r>
              <a:rPr lang="zh-CN" altLang="en-US" sz="2400" b="1" dirty="0">
                <a:sym typeface="+mn-ea"/>
              </a:rPr>
              <a:t>）在模板调用时进行参数类型的</a:t>
            </a:r>
            <a:r>
              <a:rPr lang="zh-CN" altLang="en-US" sz="2400" b="1" dirty="0">
                <a:solidFill>
                  <a:srgbClr val="0000CC"/>
                </a:solidFill>
                <a:sym typeface="+mn-ea"/>
              </a:rPr>
              <a:t>强制转换</a:t>
            </a:r>
            <a:endParaRPr lang="zh-CN" altLang="en-US" sz="2400" b="1" dirty="0"/>
          </a:p>
          <a:p>
            <a:pPr marL="1314450" lvl="2" indent="0" eaLnBrk="1" hangingPunct="1">
              <a:lnSpc>
                <a:spcPct val="125000"/>
              </a:lnSpc>
              <a:spcBef>
                <a:spcPts val="0"/>
              </a:spcBef>
              <a:buFontTx/>
              <a:buNone/>
              <a:defRPr/>
            </a:pPr>
            <a:r>
              <a:rPr lang="en-US" altLang="zh-CN" b="1" dirty="0" err="1">
                <a:sym typeface="+mn-ea"/>
              </a:rPr>
              <a:t>cout</a:t>
            </a:r>
            <a:r>
              <a:rPr lang="en-US" altLang="zh-CN" b="1" dirty="0">
                <a:sym typeface="+mn-ea"/>
              </a:rPr>
              <a:t>&lt;&lt;max(</a:t>
            </a:r>
            <a:r>
              <a:rPr lang="en-US" altLang="zh-CN" b="1" dirty="0">
                <a:solidFill>
                  <a:srgbClr val="FF0000"/>
                </a:solidFill>
                <a:sym typeface="+mn-ea"/>
              </a:rPr>
              <a:t>double(2</a:t>
            </a:r>
            <a:r>
              <a:rPr lang="en-US" altLang="zh-CN" b="1" dirty="0">
                <a:sym typeface="+mn-ea"/>
              </a:rPr>
              <a:t>),3.2)&lt;&lt;</a:t>
            </a:r>
            <a:r>
              <a:rPr lang="en-US" altLang="zh-CN" b="1" dirty="0" err="1">
                <a:sym typeface="+mn-ea"/>
              </a:rPr>
              <a:t>endl</a:t>
            </a:r>
            <a:r>
              <a:rPr lang="en-US" altLang="zh-CN" b="1" dirty="0">
                <a:sym typeface="+mn-ea"/>
              </a:rPr>
              <a:t>;</a:t>
            </a:r>
            <a:endParaRPr lang="en-US" altLang="zh-CN" b="1" dirty="0"/>
          </a:p>
          <a:p>
            <a:pPr marL="933450" lvl="1" indent="0" eaLnBrk="1" hangingPunct="1">
              <a:lnSpc>
                <a:spcPct val="125000"/>
              </a:lnSpc>
              <a:spcBef>
                <a:spcPts val="0"/>
              </a:spcBef>
              <a:buFontTx/>
              <a:buNone/>
              <a:defRPr/>
            </a:pPr>
            <a:r>
              <a:rPr lang="zh-CN" altLang="en-US" sz="2400" b="1" dirty="0">
                <a:sym typeface="+mn-ea"/>
              </a:rPr>
              <a:t>（</a:t>
            </a:r>
            <a:r>
              <a:rPr lang="en-US" altLang="zh-CN" sz="2400" b="1" dirty="0">
                <a:sym typeface="+mn-ea"/>
              </a:rPr>
              <a:t>2</a:t>
            </a:r>
            <a:r>
              <a:rPr lang="zh-CN" altLang="en-US" sz="2400" b="1" dirty="0">
                <a:sym typeface="+mn-ea"/>
              </a:rPr>
              <a:t>）</a:t>
            </a:r>
            <a:r>
              <a:rPr lang="zh-CN" altLang="en-US" sz="2400" b="1" dirty="0">
                <a:solidFill>
                  <a:srgbClr val="0000CC"/>
                </a:solidFill>
                <a:sym typeface="+mn-ea"/>
              </a:rPr>
              <a:t>显式指定</a:t>
            </a:r>
            <a:r>
              <a:rPr lang="zh-CN" altLang="en-US" sz="2400" b="1" dirty="0">
                <a:sym typeface="+mn-ea"/>
              </a:rPr>
              <a:t>函数模板实例化的类型参数</a:t>
            </a:r>
            <a:endParaRPr lang="zh-CN" altLang="en-US" sz="2400" b="1" dirty="0"/>
          </a:p>
          <a:p>
            <a:pPr marL="1314450" lvl="2" indent="0" eaLnBrk="1" hangingPunct="1">
              <a:lnSpc>
                <a:spcPct val="125000"/>
              </a:lnSpc>
              <a:spcBef>
                <a:spcPts val="0"/>
              </a:spcBef>
              <a:buFontTx/>
              <a:buNone/>
              <a:defRPr/>
            </a:pPr>
            <a:r>
              <a:rPr lang="en-US" altLang="zh-CN" b="1" dirty="0" err="1">
                <a:sym typeface="+mn-ea"/>
              </a:rPr>
              <a:t>cout</a:t>
            </a:r>
            <a:r>
              <a:rPr lang="en-US" altLang="zh-CN" b="1" dirty="0">
                <a:sym typeface="+mn-ea"/>
              </a:rPr>
              <a:t>&lt;&lt;max</a:t>
            </a:r>
            <a:r>
              <a:rPr lang="en-US" altLang="zh-CN" b="1" dirty="0">
                <a:solidFill>
                  <a:srgbClr val="FF0000"/>
                </a:solidFill>
                <a:sym typeface="+mn-ea"/>
              </a:rPr>
              <a:t>&lt;double&gt;</a:t>
            </a:r>
            <a:r>
              <a:rPr lang="en-US" altLang="zh-CN" b="1" dirty="0">
                <a:sym typeface="+mn-ea"/>
              </a:rPr>
              <a:t>(2,3.2)&lt;&lt;</a:t>
            </a:r>
            <a:r>
              <a:rPr lang="en-US" altLang="zh-CN" b="1" dirty="0" err="1">
                <a:sym typeface="+mn-ea"/>
              </a:rPr>
              <a:t>endl</a:t>
            </a:r>
            <a:r>
              <a:rPr lang="en-US" altLang="zh-CN" b="1" dirty="0">
                <a:sym typeface="+mn-ea"/>
              </a:rPr>
              <a:t>;</a:t>
            </a:r>
            <a:endParaRPr lang="en-US" altLang="zh-CN" b="1" dirty="0"/>
          </a:p>
          <a:p>
            <a:pPr marL="1314450" lvl="2" indent="0" eaLnBrk="1" hangingPunct="1">
              <a:lnSpc>
                <a:spcPct val="125000"/>
              </a:lnSpc>
              <a:spcBef>
                <a:spcPts val="0"/>
              </a:spcBef>
              <a:buFontTx/>
              <a:buNone/>
              <a:defRPr/>
            </a:pPr>
            <a:r>
              <a:rPr lang="en-US" altLang="zh-CN" b="1" dirty="0" err="1">
                <a:sym typeface="+mn-ea"/>
              </a:rPr>
              <a:t>cout</a:t>
            </a:r>
            <a:r>
              <a:rPr lang="en-US" altLang="zh-CN" b="1" dirty="0">
                <a:sym typeface="+mn-ea"/>
              </a:rPr>
              <a:t>&lt;&lt;max</a:t>
            </a:r>
            <a:r>
              <a:rPr lang="en-US" altLang="zh-CN" b="1" dirty="0">
                <a:solidFill>
                  <a:srgbClr val="FF0000"/>
                </a:solidFill>
                <a:sym typeface="+mn-ea"/>
              </a:rPr>
              <a:t>&lt;</a:t>
            </a:r>
            <a:r>
              <a:rPr lang="en-US" altLang="zh-CN" b="1" dirty="0" err="1">
                <a:solidFill>
                  <a:srgbClr val="FF0000"/>
                </a:solidFill>
                <a:sym typeface="+mn-ea"/>
              </a:rPr>
              <a:t>int</a:t>
            </a:r>
            <a:r>
              <a:rPr lang="en-US" altLang="zh-CN" b="1" dirty="0">
                <a:solidFill>
                  <a:srgbClr val="FF0000"/>
                </a:solidFill>
                <a:sym typeface="+mn-ea"/>
              </a:rPr>
              <a:t>&gt;('a',3</a:t>
            </a:r>
            <a:r>
              <a:rPr lang="en-US" altLang="zh-CN" b="1" dirty="0">
                <a:sym typeface="+mn-ea"/>
              </a:rPr>
              <a:t>)&lt;&lt;</a:t>
            </a:r>
            <a:r>
              <a:rPr lang="en-US" altLang="zh-CN" b="1" dirty="0" err="1">
                <a:sym typeface="+mn-ea"/>
              </a:rPr>
              <a:t>endl</a:t>
            </a:r>
            <a:r>
              <a:rPr lang="en-US" altLang="zh-CN" b="1" dirty="0">
                <a:sym typeface="+mn-ea"/>
              </a:rPr>
              <a:t>;</a:t>
            </a:r>
            <a:endParaRPr lang="zh-CN" altLang="en-US" b="1" dirty="0"/>
          </a:p>
          <a:p>
            <a:pPr marL="933450" lvl="1" indent="0" eaLnBrk="1" hangingPunct="1">
              <a:lnSpc>
                <a:spcPct val="125000"/>
              </a:lnSpc>
              <a:spcBef>
                <a:spcPts val="0"/>
              </a:spcBef>
              <a:buFontTx/>
              <a:buNone/>
              <a:defRPr/>
            </a:pPr>
            <a:r>
              <a:rPr lang="zh-CN" altLang="en-US" sz="2400" b="1" dirty="0">
                <a:sym typeface="+mn-ea"/>
              </a:rPr>
              <a:t>（</a:t>
            </a:r>
            <a:r>
              <a:rPr lang="en-US" altLang="zh-CN" sz="2400" b="1" dirty="0">
                <a:sym typeface="+mn-ea"/>
              </a:rPr>
              <a:t>3</a:t>
            </a:r>
            <a:r>
              <a:rPr lang="zh-CN" altLang="en-US" sz="2400" b="1" dirty="0">
                <a:sym typeface="+mn-ea"/>
              </a:rPr>
              <a:t>）指定多个模板参数</a:t>
            </a:r>
            <a:endParaRPr lang="zh-CN" altLang="en-US" sz="2400" b="1" dirty="0"/>
          </a:p>
          <a:p>
            <a:pPr marL="533400" indent="-533400" eaLnBrk="1" hangingPunct="1">
              <a:lnSpc>
                <a:spcPct val="90000"/>
              </a:lnSpc>
              <a:defRPr/>
            </a:pP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wipe(down)">
                                      <p:cBhvr>
                                        <p:cTn id="7" dur="500"/>
                                        <p:tgtEl>
                                          <p:spTgt spid="327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771">
                                            <p:txEl>
                                              <p:pRg st="2" end="2"/>
                                            </p:txEl>
                                          </p:spTgt>
                                        </p:tgtEl>
                                        <p:attrNameLst>
                                          <p:attrName>style.visibility</p:attrName>
                                        </p:attrNameLst>
                                      </p:cBhvr>
                                      <p:to>
                                        <p:strVal val="visible"/>
                                      </p:to>
                                    </p:set>
                                    <p:anim calcmode="lin" valueType="num">
                                      <p:cBhvr additive="base">
                                        <p:cTn id="12"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2771">
                                            <p:txEl>
                                              <p:pRg st="3" end="3"/>
                                            </p:txEl>
                                          </p:spTgt>
                                        </p:tgtEl>
                                        <p:attrNameLst>
                                          <p:attrName>style.visibility</p:attrName>
                                        </p:attrNameLst>
                                      </p:cBhvr>
                                      <p:to>
                                        <p:strVal val="visible"/>
                                      </p:to>
                                    </p:set>
                                    <p:anim calcmode="lin" valueType="num">
                                      <p:cBhvr additive="base">
                                        <p:cTn id="18"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2771">
                                            <p:txEl>
                                              <p:pRg st="4" end="4"/>
                                            </p:txEl>
                                          </p:spTgt>
                                        </p:tgtEl>
                                        <p:attrNameLst>
                                          <p:attrName>style.visibility</p:attrName>
                                        </p:attrNameLst>
                                      </p:cBhvr>
                                      <p:to>
                                        <p:strVal val="visible"/>
                                      </p:to>
                                    </p:set>
                                    <p:anim calcmode="lin" valueType="num">
                                      <p:cBhvr additive="base">
                                        <p:cTn id="24"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2771">
                                            <p:txEl>
                                              <p:pRg st="5" end="5"/>
                                            </p:txEl>
                                          </p:spTgt>
                                        </p:tgtEl>
                                        <p:attrNameLst>
                                          <p:attrName>style.visibility</p:attrName>
                                        </p:attrNameLst>
                                      </p:cBhvr>
                                      <p:to>
                                        <p:strVal val="visible"/>
                                      </p:to>
                                    </p:set>
                                    <p:anim calcmode="lin" valueType="num">
                                      <p:cBhvr additive="base">
                                        <p:cTn id="30"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2771">
                                            <p:txEl>
                                              <p:pRg st="6" end="6"/>
                                            </p:txEl>
                                          </p:spTgt>
                                        </p:tgtEl>
                                        <p:attrNameLst>
                                          <p:attrName>style.visibility</p:attrName>
                                        </p:attrNameLst>
                                      </p:cBhvr>
                                      <p:to>
                                        <p:strVal val="visible"/>
                                      </p:to>
                                    </p:set>
                                    <p:anim calcmode="lin" valueType="num">
                                      <p:cBhvr additive="base">
                                        <p:cTn id="36" dur="500" fill="hold"/>
                                        <p:tgtEl>
                                          <p:spTgt spid="32771">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27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2771">
                                            <p:txEl>
                                              <p:pRg st="7" end="7"/>
                                            </p:txEl>
                                          </p:spTgt>
                                        </p:tgtEl>
                                        <p:attrNameLst>
                                          <p:attrName>style.visibility</p:attrName>
                                        </p:attrNameLst>
                                      </p:cBhvr>
                                      <p:to>
                                        <p:strVal val="visible"/>
                                      </p:to>
                                    </p:set>
                                    <p:anim calcmode="lin" valueType="num">
                                      <p:cBhvr additive="base">
                                        <p:cTn id="42" dur="500" fill="hold"/>
                                        <p:tgtEl>
                                          <p:spTgt spid="32771">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277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2771">
                                            <p:txEl>
                                              <p:pRg st="8" end="8"/>
                                            </p:txEl>
                                          </p:spTgt>
                                        </p:tgtEl>
                                        <p:attrNameLst>
                                          <p:attrName>style.visibility</p:attrName>
                                        </p:attrNameLst>
                                      </p:cBhvr>
                                      <p:to>
                                        <p:strVal val="visible"/>
                                      </p:to>
                                    </p:set>
                                    <p:anim calcmode="lin" valueType="num">
                                      <p:cBhvr additive="base">
                                        <p:cTn id="48" dur="500" fill="hold"/>
                                        <p:tgtEl>
                                          <p:spTgt spid="32771">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27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2771">
                                            <p:txEl>
                                              <p:pRg st="9" end="9"/>
                                            </p:txEl>
                                          </p:spTgt>
                                        </p:tgtEl>
                                        <p:attrNameLst>
                                          <p:attrName>style.visibility</p:attrName>
                                        </p:attrNameLst>
                                      </p:cBhvr>
                                      <p:to>
                                        <p:strVal val="visible"/>
                                      </p:to>
                                    </p:set>
                                    <p:anim calcmode="lin" valueType="num">
                                      <p:cBhvr additive="base">
                                        <p:cTn id="54" dur="500" fill="hold"/>
                                        <p:tgtEl>
                                          <p:spTgt spid="32771">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277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3"/>
          <p:cNvSpPr>
            <a:spLocks noGrp="1" noChangeArrowheads="1"/>
          </p:cNvSpPr>
          <p:nvPr>
            <p:ph type="body" idx="1"/>
          </p:nvPr>
        </p:nvSpPr>
        <p:spPr>
          <a:xfrm>
            <a:off x="685800" y="333375"/>
            <a:ext cx="8134350" cy="5975350"/>
          </a:xfrm>
        </p:spPr>
        <p:txBody>
          <a:bodyPr/>
          <a:lstStyle/>
          <a:p>
            <a:pPr eaLnBrk="1" hangingPunct="1">
              <a:lnSpc>
                <a:spcPct val="80000"/>
              </a:lnSpc>
              <a:buFontTx/>
              <a:buNone/>
            </a:pPr>
            <a:r>
              <a:rPr lang="en-US" altLang="zh-CN" sz="2400" b="1" dirty="0"/>
              <a:t>【</a:t>
            </a:r>
            <a:r>
              <a:rPr lang="zh-CN" altLang="en-US" sz="2400" b="1" dirty="0"/>
              <a:t>例</a:t>
            </a:r>
            <a:r>
              <a:rPr lang="en-US" altLang="zh-CN" sz="2400" b="1" dirty="0"/>
              <a:t>7-2】  </a:t>
            </a:r>
            <a:r>
              <a:rPr lang="zh-CN" altLang="en-US" sz="2400" b="1" dirty="0"/>
              <a:t>用两个模板参数实现求最大值的函数。</a:t>
            </a:r>
            <a:endParaRPr lang="zh-CN" altLang="en-US" sz="2400" b="1" dirty="0"/>
          </a:p>
          <a:p>
            <a:pPr eaLnBrk="1" hangingPunct="1">
              <a:lnSpc>
                <a:spcPct val="80000"/>
              </a:lnSpc>
              <a:buFontTx/>
              <a:buNone/>
            </a:pPr>
            <a:r>
              <a:rPr lang="en-US" altLang="zh-CN" sz="2400" b="1" dirty="0"/>
              <a:t>//Eg7-2.cpp</a:t>
            </a:r>
            <a:endParaRPr lang="en-US" altLang="zh-CN" sz="2400" b="1" dirty="0"/>
          </a:p>
          <a:p>
            <a:pPr eaLnBrk="1" hangingPunct="1">
              <a:lnSpc>
                <a:spcPct val="80000"/>
              </a:lnSpc>
              <a:buFontTx/>
              <a:buNone/>
            </a:pPr>
            <a:r>
              <a:rPr lang="en-US" altLang="zh-CN" sz="2400" b="1" dirty="0"/>
              <a:t>#include &lt;</a:t>
            </a:r>
            <a:r>
              <a:rPr lang="en-US" altLang="zh-CN" sz="2400" b="1" dirty="0" err="1"/>
              <a:t>iostream</a:t>
            </a:r>
            <a:r>
              <a:rPr lang="en-US" altLang="zh-CN" sz="2400" b="1" dirty="0"/>
              <a:t>&gt;</a:t>
            </a:r>
            <a:endParaRPr lang="en-US" altLang="zh-CN" sz="2400" b="1" dirty="0"/>
          </a:p>
          <a:p>
            <a:pPr eaLnBrk="1" hangingPunct="1">
              <a:lnSpc>
                <a:spcPct val="80000"/>
              </a:lnSpc>
              <a:buFontTx/>
              <a:buNone/>
            </a:pPr>
            <a:r>
              <a:rPr lang="en-US" altLang="zh-CN" sz="2400" b="1" dirty="0"/>
              <a:t>using namespace </a:t>
            </a:r>
            <a:r>
              <a:rPr lang="en-US" altLang="zh-CN" sz="2400" b="1" dirty="0" err="1"/>
              <a:t>std</a:t>
            </a:r>
            <a:r>
              <a:rPr lang="en-US" altLang="zh-CN" sz="2400" b="1" dirty="0"/>
              <a:t>;</a:t>
            </a:r>
            <a:endParaRPr lang="en-US" altLang="zh-CN" sz="2400" b="1" dirty="0"/>
          </a:p>
          <a:p>
            <a:pPr eaLnBrk="1" hangingPunct="1">
              <a:lnSpc>
                <a:spcPct val="80000"/>
              </a:lnSpc>
              <a:buFontTx/>
              <a:buNone/>
            </a:pPr>
            <a:r>
              <a:rPr lang="en-US" altLang="zh-CN" sz="2400" b="1" dirty="0">
                <a:solidFill>
                  <a:srgbClr val="0000CC"/>
                </a:solidFill>
              </a:rPr>
              <a:t>template &lt;class T1,class T2&gt;</a:t>
            </a:r>
            <a:endParaRPr lang="en-US" altLang="zh-CN" sz="2400" b="1" dirty="0">
              <a:solidFill>
                <a:srgbClr val="0000CC"/>
              </a:solidFill>
            </a:endParaRPr>
          </a:p>
          <a:p>
            <a:pPr eaLnBrk="1" hangingPunct="1">
              <a:lnSpc>
                <a:spcPct val="80000"/>
              </a:lnSpc>
              <a:buFontTx/>
              <a:buNone/>
            </a:pPr>
            <a:r>
              <a:rPr lang="en-US" altLang="zh-CN" sz="2400" b="1" dirty="0">
                <a:solidFill>
                  <a:srgbClr val="FF0000"/>
                </a:solidFill>
              </a:rPr>
              <a:t>T1 max(T1 a,T2 b) {</a:t>
            </a:r>
            <a:endParaRPr lang="en-US" altLang="zh-CN" sz="2400" b="1" dirty="0">
              <a:solidFill>
                <a:srgbClr val="FF0000"/>
              </a:solidFill>
            </a:endParaRPr>
          </a:p>
          <a:p>
            <a:pPr eaLnBrk="1" hangingPunct="1">
              <a:lnSpc>
                <a:spcPct val="80000"/>
              </a:lnSpc>
              <a:buFontTx/>
              <a:buNone/>
            </a:pPr>
            <a:r>
              <a:rPr lang="en-US" altLang="zh-CN" sz="2400" b="1" dirty="0">
                <a:solidFill>
                  <a:srgbClr val="FF0000"/>
                </a:solidFill>
              </a:rPr>
              <a:t>		return (a&gt;b)?</a:t>
            </a:r>
            <a:r>
              <a:rPr lang="en-US" altLang="zh-CN" sz="2400" b="1" dirty="0" err="1">
                <a:solidFill>
                  <a:srgbClr val="FF0000"/>
                </a:solidFill>
              </a:rPr>
              <a:t>a:b</a:t>
            </a:r>
            <a:r>
              <a:rPr lang="en-US" altLang="zh-CN" sz="2400" b="1" dirty="0">
                <a:solidFill>
                  <a:srgbClr val="FF0000"/>
                </a:solidFill>
              </a:rPr>
              <a:t>;</a:t>
            </a:r>
            <a:endParaRPr lang="en-US" altLang="zh-CN" sz="2400" b="1" dirty="0">
              <a:solidFill>
                <a:srgbClr val="FF0000"/>
              </a:solidFill>
            </a:endParaRPr>
          </a:p>
          <a:p>
            <a:pPr eaLnBrk="1" hangingPunct="1">
              <a:lnSpc>
                <a:spcPct val="80000"/>
              </a:lnSpc>
              <a:buFontTx/>
              <a:buNone/>
            </a:pPr>
            <a:r>
              <a:rPr lang="en-US" altLang="zh-CN" sz="2400" b="1" dirty="0">
                <a:solidFill>
                  <a:srgbClr val="FF0000"/>
                </a:solidFill>
              </a:rPr>
              <a:t>}</a:t>
            </a:r>
            <a:endParaRPr lang="en-US" altLang="zh-CN" sz="2400" b="1" dirty="0">
              <a:solidFill>
                <a:srgbClr val="FF0000"/>
              </a:solidFill>
            </a:endParaRPr>
          </a:p>
          <a:p>
            <a:pPr eaLnBrk="1" hangingPunct="1">
              <a:lnSpc>
                <a:spcPct val="80000"/>
              </a:lnSpc>
              <a:buFontTx/>
              <a:buNone/>
            </a:pPr>
            <a:r>
              <a:rPr lang="en-US" altLang="zh-CN" sz="2400" b="1" dirty="0"/>
              <a:t>int main(){</a:t>
            </a:r>
            <a:endParaRPr lang="en-US" altLang="zh-CN" sz="2400" b="1" dirty="0"/>
          </a:p>
          <a:p>
            <a:pPr eaLnBrk="1" hangingPunct="1">
              <a:lnSpc>
                <a:spcPct val="80000"/>
              </a:lnSpc>
              <a:buFontTx/>
              <a:buNone/>
            </a:pPr>
            <a:r>
              <a:rPr lang="en-US" altLang="zh-CN" sz="2400" b="1" dirty="0"/>
              <a:t>		double a=2,b=3.4;</a:t>
            </a:r>
            <a:endParaRPr lang="en-US" altLang="zh-CN" sz="2400" b="1" dirty="0"/>
          </a:p>
          <a:p>
            <a:pPr eaLnBrk="1" hangingPunct="1">
              <a:lnSpc>
                <a:spcPct val="80000"/>
              </a:lnSpc>
              <a:buFontTx/>
              <a:buNone/>
            </a:pPr>
            <a:r>
              <a:rPr lang="en-US" altLang="zh-CN" sz="2400" b="1" dirty="0"/>
              <a:t>		float  c=5.1,d=3.2;</a:t>
            </a:r>
            <a:endParaRPr lang="en-US" altLang="zh-CN" sz="2400" b="1" dirty="0"/>
          </a:p>
          <a:p>
            <a:pPr eaLnBrk="1" hangingPunct="1">
              <a:lnSpc>
                <a:spcPct val="80000"/>
              </a:lnSpc>
              <a:buFontTx/>
              <a:buNone/>
            </a:pPr>
            <a:r>
              <a:rPr lang="en-US" altLang="zh-CN" sz="2400" b="1" dirty="0"/>
              <a:t>		</a:t>
            </a:r>
            <a:r>
              <a:rPr lang="en-US" altLang="zh-CN" sz="2400" b="1" dirty="0" err="1"/>
              <a:t>cout</a:t>
            </a:r>
            <a:r>
              <a:rPr lang="en-US" altLang="zh-CN" sz="2400" b="1" dirty="0"/>
              <a:t>&lt;&lt;"2, 3.2    </a:t>
            </a:r>
            <a:r>
              <a:rPr lang="zh-CN" altLang="en-US" sz="2400" b="1" dirty="0"/>
              <a:t>的最大值是：</a:t>
            </a:r>
            <a:r>
              <a:rPr lang="en-US" altLang="zh-CN" sz="2400" b="1" dirty="0"/>
              <a:t>"</a:t>
            </a:r>
            <a:r>
              <a:rPr lang="zh-CN" altLang="en-US" sz="2400" b="1" dirty="0"/>
              <a:t>   </a:t>
            </a:r>
            <a:endParaRPr lang="en-US" altLang="zh-CN" sz="2400" b="1" dirty="0"/>
          </a:p>
          <a:p>
            <a:pPr eaLnBrk="1" hangingPunct="1">
              <a:lnSpc>
                <a:spcPct val="80000"/>
              </a:lnSpc>
              <a:buFontTx/>
              <a:buNone/>
            </a:pPr>
            <a:r>
              <a:rPr lang="en-US" altLang="zh-CN" sz="2400" b="1" dirty="0"/>
              <a:t>                 &lt;&lt;max(2,3.2)&lt;&lt;</a:t>
            </a:r>
            <a:r>
              <a:rPr lang="en-US" altLang="zh-CN" sz="2400" b="1" dirty="0" err="1"/>
              <a:t>endl</a:t>
            </a:r>
            <a:r>
              <a:rPr lang="en-US" altLang="zh-CN" sz="2400" b="1" dirty="0"/>
              <a:t>;</a:t>
            </a:r>
            <a:endParaRPr lang="en-US" altLang="zh-CN" sz="2400" b="1" dirty="0"/>
          </a:p>
          <a:p>
            <a:pPr eaLnBrk="1" hangingPunct="1">
              <a:lnSpc>
                <a:spcPct val="80000"/>
              </a:lnSpc>
              <a:buFontTx/>
              <a:buNone/>
            </a:pPr>
            <a:r>
              <a:rPr lang="en-US" altLang="zh-CN" sz="2400" b="1" dirty="0"/>
              <a:t>		</a:t>
            </a:r>
            <a:r>
              <a:rPr lang="en-US" altLang="zh-CN" sz="2400" b="1" dirty="0" err="1"/>
              <a:t>cout</a:t>
            </a:r>
            <a:r>
              <a:rPr lang="en-US" altLang="zh-CN" sz="2400" b="1" dirty="0"/>
              <a:t>&lt;&lt;"a, c    </a:t>
            </a:r>
            <a:r>
              <a:rPr lang="zh-CN" altLang="en-US" sz="2400" b="1" dirty="0"/>
              <a:t>的最大值是：</a:t>
            </a:r>
            <a:r>
              <a:rPr lang="en-US" altLang="zh-CN" sz="2400" b="1" dirty="0"/>
              <a:t>"&lt;&lt;max(</a:t>
            </a:r>
            <a:r>
              <a:rPr lang="en-US" altLang="zh-CN" sz="2400" b="1" dirty="0" err="1"/>
              <a:t>a,c</a:t>
            </a:r>
            <a:r>
              <a:rPr lang="en-US" altLang="zh-CN" sz="2400" b="1" dirty="0"/>
              <a:t>)&lt;&lt;</a:t>
            </a:r>
            <a:r>
              <a:rPr lang="en-US" altLang="zh-CN" sz="2400" b="1" dirty="0" err="1"/>
              <a:t>endl</a:t>
            </a:r>
            <a:r>
              <a:rPr lang="en-US" altLang="zh-CN" sz="2400" b="1" dirty="0"/>
              <a:t>;</a:t>
            </a:r>
            <a:endParaRPr lang="en-US" altLang="zh-CN" sz="2400" b="1" dirty="0"/>
          </a:p>
          <a:p>
            <a:pPr eaLnBrk="1" hangingPunct="1">
              <a:lnSpc>
                <a:spcPct val="80000"/>
              </a:lnSpc>
              <a:buFontTx/>
              <a:buNone/>
            </a:pPr>
            <a:r>
              <a:rPr lang="en-US" altLang="zh-CN" sz="2400" b="1" dirty="0"/>
              <a:t>		</a:t>
            </a:r>
            <a:r>
              <a:rPr lang="en-US" altLang="zh-CN" sz="2400" b="1" dirty="0" err="1"/>
              <a:t>cout</a:t>
            </a:r>
            <a:r>
              <a:rPr lang="en-US" altLang="zh-CN" sz="2400" b="1" dirty="0"/>
              <a:t>&lt;&lt;"'a', 3    </a:t>
            </a:r>
            <a:r>
              <a:rPr lang="zh-CN" altLang="en-US" sz="2400" b="1" dirty="0"/>
              <a:t>的最大值是：</a:t>
            </a:r>
            <a:r>
              <a:rPr lang="en-US" altLang="zh-CN" sz="2400" b="1" dirty="0"/>
              <a:t>"&lt;&lt;max('a',3)&lt;&lt;</a:t>
            </a:r>
            <a:r>
              <a:rPr lang="en-US" altLang="zh-CN" sz="2400" b="1" dirty="0" err="1"/>
              <a:t>endl</a:t>
            </a:r>
            <a:r>
              <a:rPr lang="en-US" altLang="zh-CN" sz="2400" b="1" dirty="0"/>
              <a:t>;</a:t>
            </a:r>
            <a:endParaRPr lang="en-US" altLang="zh-CN" sz="2400" b="1" dirty="0"/>
          </a:p>
          <a:p>
            <a:pPr eaLnBrk="1" hangingPunct="1">
              <a:lnSpc>
                <a:spcPct val="80000"/>
              </a:lnSpc>
              <a:buFontTx/>
              <a:buNone/>
            </a:pPr>
            <a:r>
              <a:rPr lang="en-US" altLang="zh-CN" sz="2400" b="1" dirty="0"/>
              <a:t>}	 </a:t>
            </a:r>
            <a:endParaRPr lang="zh-CN" altLang="en-US" sz="2400" b="1" dirty="0"/>
          </a:p>
        </p:txBody>
      </p:sp>
      <p:pic>
        <p:nvPicPr>
          <p:cNvPr id="3" name="图片 2"/>
          <p:cNvPicPr>
            <a:picLocks noChangeAspect="1"/>
          </p:cNvPicPr>
          <p:nvPr/>
        </p:nvPicPr>
        <p:blipFill>
          <a:blip r:embed="rId1"/>
          <a:srcRect t="22652"/>
          <a:stretch>
            <a:fillRect/>
          </a:stretch>
        </p:blipFill>
        <p:spPr>
          <a:xfrm>
            <a:off x="4572000" y="2709024"/>
            <a:ext cx="3459480" cy="8958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685800" y="0"/>
            <a:ext cx="7772400" cy="908050"/>
          </a:xfrm>
        </p:spPr>
        <p:txBody>
          <a:bodyPr/>
          <a:lstStyle/>
          <a:p>
            <a:pPr eaLnBrk="1" hangingPunct="1"/>
            <a:r>
              <a:rPr lang="en-GB" altLang="zh-CN" dirty="0"/>
              <a:t>7.1 </a:t>
            </a:r>
            <a:r>
              <a:rPr lang="zh-CN" altLang="en-GB" b="1" dirty="0"/>
              <a:t>模板</a:t>
            </a:r>
            <a:r>
              <a:rPr lang="zh-CN" altLang="en-GB" b="1" dirty="0">
                <a:solidFill>
                  <a:srgbClr val="FF0000"/>
                </a:solidFill>
              </a:rPr>
              <a:t>的概念</a:t>
            </a:r>
            <a:endParaRPr lang="zh-CN" altLang="en-US" b="1" dirty="0">
              <a:solidFill>
                <a:srgbClr val="FF0000"/>
              </a:solidFill>
            </a:endParaRPr>
          </a:p>
        </p:txBody>
      </p:sp>
      <p:sp>
        <p:nvSpPr>
          <p:cNvPr id="3075" name="Rectangle 3"/>
          <p:cNvSpPr>
            <a:spLocks noGrp="1" noChangeArrowheads="1"/>
          </p:cNvSpPr>
          <p:nvPr>
            <p:ph type="body" idx="1"/>
          </p:nvPr>
        </p:nvSpPr>
        <p:spPr>
          <a:xfrm>
            <a:off x="466725" y="1123950"/>
            <a:ext cx="8596313" cy="5202238"/>
          </a:xfrm>
        </p:spPr>
        <p:txBody>
          <a:bodyPr/>
          <a:lstStyle/>
          <a:p>
            <a:pPr eaLnBrk="1" hangingPunct="1">
              <a:lnSpc>
                <a:spcPct val="90000"/>
              </a:lnSpc>
              <a:buFontTx/>
              <a:buNone/>
              <a:defRPr/>
            </a:pPr>
            <a:r>
              <a:rPr lang="en-US" altLang="zh-CN" sz="2800" b="1" dirty="0">
                <a:solidFill>
                  <a:srgbClr val="0000CC"/>
                </a:solidFill>
              </a:rPr>
              <a:t>1</a:t>
            </a:r>
            <a:r>
              <a:rPr lang="zh-CN" altLang="en-US" sz="2800" b="1" dirty="0">
                <a:solidFill>
                  <a:srgbClr val="0000CC"/>
                </a:solidFill>
              </a:rPr>
              <a:t>、有关模板的几个重要概念</a:t>
            </a:r>
            <a:endParaRPr lang="zh-CN" altLang="en-US" sz="2800" b="1" dirty="0">
              <a:solidFill>
                <a:srgbClr val="0000CC"/>
              </a:solidFill>
            </a:endParaRPr>
          </a:p>
          <a:p>
            <a:pPr marL="457200" lvl="1" indent="0" eaLnBrk="1" hangingPunct="1">
              <a:lnSpc>
                <a:spcPct val="90000"/>
              </a:lnSpc>
              <a:buFontTx/>
              <a:buNone/>
              <a:defRPr/>
            </a:pPr>
            <a:r>
              <a:rPr lang="zh-CN" altLang="en-US" b="1" dirty="0">
                <a:solidFill>
                  <a:srgbClr val="FF0000"/>
                </a:solidFill>
              </a:rPr>
              <a:t>（</a:t>
            </a:r>
            <a:r>
              <a:rPr lang="en-US" altLang="zh-CN" b="1" dirty="0">
                <a:solidFill>
                  <a:srgbClr val="FF0000"/>
                </a:solidFill>
              </a:rPr>
              <a:t>1）</a:t>
            </a:r>
            <a:r>
              <a:rPr lang="zh-CN" altLang="en-US" b="1" dirty="0">
                <a:solidFill>
                  <a:srgbClr val="FF0000"/>
                </a:solidFill>
              </a:rPr>
              <a:t>模板</a:t>
            </a:r>
            <a:endParaRPr lang="en-US" altLang="zh-CN" b="1" dirty="0">
              <a:solidFill>
                <a:srgbClr val="FF0000"/>
              </a:solidFill>
            </a:endParaRPr>
          </a:p>
          <a:p>
            <a:pPr lvl="1" eaLnBrk="1" hangingPunct="1">
              <a:lnSpc>
                <a:spcPct val="90000"/>
              </a:lnSpc>
              <a:defRPr/>
            </a:pPr>
            <a:r>
              <a:rPr lang="zh-CN" altLang="en-US" sz="2400" b="1" dirty="0"/>
              <a:t>模板是对具有</a:t>
            </a:r>
            <a:r>
              <a:rPr lang="zh-CN" altLang="en-US" sz="2400" b="1" dirty="0">
                <a:solidFill>
                  <a:srgbClr val="0000CC"/>
                </a:solidFill>
              </a:rPr>
              <a:t>相同特性的函数或类</a:t>
            </a:r>
            <a:r>
              <a:rPr lang="zh-CN" altLang="en-US" sz="2400" b="1" dirty="0"/>
              <a:t>的再抽象，模板是一种</a:t>
            </a:r>
            <a:r>
              <a:rPr lang="zh-CN" altLang="en-US" sz="2400" b="1" dirty="0">
                <a:solidFill>
                  <a:srgbClr val="0000CC"/>
                </a:solidFill>
              </a:rPr>
              <a:t>参数多态性</a:t>
            </a:r>
            <a:r>
              <a:rPr lang="zh-CN" altLang="en-US" sz="2400" b="1" dirty="0"/>
              <a:t>的工具，可以为逻辑</a:t>
            </a:r>
            <a:r>
              <a:rPr lang="zh-CN" altLang="en-US" sz="2400" b="1" dirty="0">
                <a:solidFill>
                  <a:srgbClr val="FF0000"/>
                </a:solidFill>
              </a:rPr>
              <a:t>功能相同而类型不同</a:t>
            </a:r>
            <a:r>
              <a:rPr lang="zh-CN" altLang="en-US" sz="2400" b="1" dirty="0"/>
              <a:t>的程序提供一种代码共享的机制。</a:t>
            </a:r>
            <a:endParaRPr lang="zh-CN" altLang="en-US" sz="2400" b="1" dirty="0"/>
          </a:p>
          <a:p>
            <a:pPr lvl="1" eaLnBrk="1" hangingPunct="1">
              <a:lnSpc>
                <a:spcPct val="90000"/>
              </a:lnSpc>
              <a:defRPr/>
            </a:pPr>
            <a:r>
              <a:rPr lang="zh-CN" altLang="en-US" sz="2400" b="1" dirty="0"/>
              <a:t>一个模板并非一个实实在在的函数或类，仅仅是</a:t>
            </a:r>
            <a:r>
              <a:rPr lang="zh-CN" altLang="en-US" sz="2400" b="1" dirty="0">
                <a:solidFill>
                  <a:srgbClr val="FF0000"/>
                </a:solidFill>
              </a:rPr>
              <a:t>一个函数或类的描述，</a:t>
            </a:r>
            <a:r>
              <a:rPr lang="zh-CN" altLang="en-US" sz="2400" b="1" dirty="0"/>
              <a:t>但它可以</a:t>
            </a:r>
            <a:r>
              <a:rPr lang="zh-CN" altLang="en-US" sz="2400" b="1" dirty="0">
                <a:solidFill>
                  <a:srgbClr val="FF0000"/>
                </a:solidFill>
              </a:rPr>
              <a:t>接受数据类型作为其调用参数</a:t>
            </a:r>
            <a:r>
              <a:rPr lang="zh-CN" altLang="en-US" sz="2400" b="1" dirty="0"/>
              <a:t>并生成可用的函数或类，是</a:t>
            </a:r>
            <a:r>
              <a:rPr lang="zh-CN" altLang="en-US" sz="2400" b="1" dirty="0">
                <a:solidFill>
                  <a:srgbClr val="0000CC"/>
                </a:solidFill>
              </a:rPr>
              <a:t>参数化</a:t>
            </a:r>
            <a:r>
              <a:rPr lang="zh-CN" altLang="en-US" sz="2400" b="1" dirty="0"/>
              <a:t>的函数和类，是创建函数或类的自动化工具。</a:t>
            </a:r>
            <a:endParaRPr lang="zh-CN" altLang="en-US" sz="2400" b="1" dirty="0"/>
          </a:p>
          <a:p>
            <a:pPr marL="457200" lvl="1" indent="0" eaLnBrk="1" hangingPunct="1">
              <a:lnSpc>
                <a:spcPct val="90000"/>
              </a:lnSpc>
              <a:buFontTx/>
              <a:buNone/>
              <a:defRPr/>
            </a:pPr>
            <a:r>
              <a:rPr lang="zh-CN" altLang="en-US" b="1" dirty="0">
                <a:solidFill>
                  <a:srgbClr val="FF0000"/>
                </a:solidFill>
              </a:rPr>
              <a:t>（</a:t>
            </a:r>
            <a:r>
              <a:rPr lang="en-US" altLang="zh-CN" b="1" dirty="0">
                <a:solidFill>
                  <a:srgbClr val="FF0000"/>
                </a:solidFill>
              </a:rPr>
              <a:t>2）</a:t>
            </a:r>
            <a:r>
              <a:rPr lang="zh-CN" altLang="en-US" b="1" dirty="0">
                <a:solidFill>
                  <a:srgbClr val="FF0000"/>
                </a:solidFill>
              </a:rPr>
              <a:t>模板的类型</a:t>
            </a:r>
            <a:endParaRPr lang="zh-CN" altLang="en-US" b="1" dirty="0">
              <a:solidFill>
                <a:srgbClr val="FF0000"/>
              </a:solidFill>
            </a:endParaRPr>
          </a:p>
          <a:p>
            <a:pPr lvl="1" eaLnBrk="1" hangingPunct="1">
              <a:lnSpc>
                <a:spcPct val="90000"/>
              </a:lnSpc>
              <a:defRPr/>
            </a:pPr>
            <a:r>
              <a:rPr lang="zh-CN" altLang="en-US" sz="2400" b="1" dirty="0"/>
              <a:t>函数模板</a:t>
            </a:r>
            <a:endParaRPr lang="zh-CN" altLang="en-US" sz="2400" b="1" dirty="0"/>
          </a:p>
          <a:p>
            <a:pPr lvl="1" eaLnBrk="1" hangingPunct="1">
              <a:lnSpc>
                <a:spcPct val="90000"/>
              </a:lnSpc>
              <a:defRPr/>
            </a:pPr>
            <a:r>
              <a:rPr lang="zh-CN" altLang="en-US" sz="2400" b="1" dirty="0"/>
              <a:t>类模板</a:t>
            </a:r>
            <a:endParaRPr lang="zh-CN" alt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animEffect transition="in" filter="fade">
                                      <p:cBhvr>
                                        <p:cTn id="7" dur="1000"/>
                                        <p:tgtEl>
                                          <p:spTgt spid="3075">
                                            <p:txEl>
                                              <p:pRg st="2" end="2"/>
                                            </p:txEl>
                                          </p:spTgt>
                                        </p:tgtEl>
                                      </p:cBhvr>
                                    </p:animEffect>
                                    <p:anim calcmode="lin" valueType="num">
                                      <p:cBhvr>
                                        <p:cTn id="8" dur="1000" fill="hold"/>
                                        <p:tgtEl>
                                          <p:spTgt spid="307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0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5">
                                            <p:txEl>
                                              <p:pRg st="3" end="3"/>
                                            </p:txEl>
                                          </p:spTgt>
                                        </p:tgtEl>
                                        <p:attrNameLst>
                                          <p:attrName>style.visibility</p:attrName>
                                        </p:attrNameLst>
                                      </p:cBhvr>
                                      <p:to>
                                        <p:strVal val="visible"/>
                                      </p:to>
                                    </p:set>
                                    <p:animEffect transition="in" filter="fade">
                                      <p:cBhvr>
                                        <p:cTn id="14" dur="1000"/>
                                        <p:tgtEl>
                                          <p:spTgt spid="3075">
                                            <p:txEl>
                                              <p:pRg st="3" end="3"/>
                                            </p:txEl>
                                          </p:spTgt>
                                        </p:tgtEl>
                                      </p:cBhvr>
                                    </p:animEffect>
                                    <p:anim calcmode="lin" valueType="num">
                                      <p:cBhvr>
                                        <p:cTn id="15" dur="1000" fill="hold"/>
                                        <p:tgtEl>
                                          <p:spTgt spid="3075">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0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5">
                                            <p:txEl>
                                              <p:pRg st="4" end="4"/>
                                            </p:txEl>
                                          </p:spTgt>
                                        </p:tgtEl>
                                        <p:attrNameLst>
                                          <p:attrName>style.visibility</p:attrName>
                                        </p:attrNameLst>
                                      </p:cBhvr>
                                      <p:to>
                                        <p:strVal val="visible"/>
                                      </p:to>
                                    </p:set>
                                    <p:animEffect transition="in" filter="fade">
                                      <p:cBhvr>
                                        <p:cTn id="21" dur="1000"/>
                                        <p:tgtEl>
                                          <p:spTgt spid="3075">
                                            <p:txEl>
                                              <p:pRg st="4" end="4"/>
                                            </p:txEl>
                                          </p:spTgt>
                                        </p:tgtEl>
                                      </p:cBhvr>
                                    </p:animEffect>
                                    <p:anim calcmode="lin" valueType="num">
                                      <p:cBhvr>
                                        <p:cTn id="22" dur="1000" fill="hold"/>
                                        <p:tgtEl>
                                          <p:spTgt spid="307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0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075">
                                            <p:txEl>
                                              <p:pRg st="5" end="5"/>
                                            </p:txEl>
                                          </p:spTgt>
                                        </p:tgtEl>
                                        <p:attrNameLst>
                                          <p:attrName>style.visibility</p:attrName>
                                        </p:attrNameLst>
                                      </p:cBhvr>
                                      <p:to>
                                        <p:strVal val="visible"/>
                                      </p:to>
                                    </p:set>
                                    <p:animEffect transition="in" filter="fade">
                                      <p:cBhvr>
                                        <p:cTn id="28" dur="1000"/>
                                        <p:tgtEl>
                                          <p:spTgt spid="3075">
                                            <p:txEl>
                                              <p:pRg st="5" end="5"/>
                                            </p:txEl>
                                          </p:spTgt>
                                        </p:tgtEl>
                                      </p:cBhvr>
                                    </p:animEffect>
                                    <p:anim calcmode="lin" valueType="num">
                                      <p:cBhvr>
                                        <p:cTn id="29" dur="1000" fill="hold"/>
                                        <p:tgtEl>
                                          <p:spTgt spid="307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307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75">
                                            <p:txEl>
                                              <p:pRg st="6" end="6"/>
                                            </p:txEl>
                                          </p:spTgt>
                                        </p:tgtEl>
                                        <p:attrNameLst>
                                          <p:attrName>style.visibility</p:attrName>
                                        </p:attrNameLst>
                                      </p:cBhvr>
                                      <p:to>
                                        <p:strVal val="visible"/>
                                      </p:to>
                                    </p:set>
                                    <p:animEffect transition="in" filter="fade">
                                      <p:cBhvr>
                                        <p:cTn id="35" dur="1000"/>
                                        <p:tgtEl>
                                          <p:spTgt spid="3075">
                                            <p:txEl>
                                              <p:pRg st="6" end="6"/>
                                            </p:txEl>
                                          </p:spTgt>
                                        </p:tgtEl>
                                      </p:cBhvr>
                                    </p:animEffect>
                                    <p:anim calcmode="lin" valueType="num">
                                      <p:cBhvr>
                                        <p:cTn id="36" dur="1000" fill="hold"/>
                                        <p:tgtEl>
                                          <p:spTgt spid="307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07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830263" y="0"/>
            <a:ext cx="7772400" cy="908050"/>
          </a:xfrm>
        </p:spPr>
        <p:txBody>
          <a:bodyPr/>
          <a:lstStyle/>
          <a:p>
            <a:pPr eaLnBrk="1" hangingPunct="1"/>
            <a:r>
              <a:rPr lang="en-US" altLang="zh-CN" dirty="0"/>
              <a:t>7.2.2  </a:t>
            </a:r>
            <a:r>
              <a:rPr lang="zh-CN" altLang="en-US" b="1" dirty="0"/>
              <a:t>函数</a:t>
            </a:r>
            <a:r>
              <a:rPr lang="zh-CN" altLang="en-US" b="1" dirty="0">
                <a:solidFill>
                  <a:srgbClr val="FF0000"/>
                </a:solidFill>
              </a:rPr>
              <a:t>模板的实例化</a:t>
            </a:r>
            <a:endParaRPr lang="zh-CN" altLang="en-US" b="1" dirty="0">
              <a:solidFill>
                <a:srgbClr val="FF0000"/>
              </a:solidFill>
            </a:endParaRPr>
          </a:p>
        </p:txBody>
      </p:sp>
      <p:sp>
        <p:nvSpPr>
          <p:cNvPr id="35843" name="Rectangle 3"/>
          <p:cNvSpPr>
            <a:spLocks noGrp="1" noChangeArrowheads="1"/>
          </p:cNvSpPr>
          <p:nvPr>
            <p:ph type="body" idx="1"/>
          </p:nvPr>
        </p:nvSpPr>
        <p:spPr>
          <a:xfrm>
            <a:off x="0" y="647848"/>
            <a:ext cx="8643846" cy="5805488"/>
          </a:xfrm>
        </p:spPr>
        <p:txBody>
          <a:bodyPr/>
          <a:lstStyle/>
          <a:p>
            <a:pPr algn="just" eaLnBrk="1" hangingPunct="1">
              <a:lnSpc>
                <a:spcPct val="80000"/>
              </a:lnSpc>
              <a:buFontTx/>
              <a:buNone/>
            </a:pPr>
            <a:r>
              <a:rPr lang="en-US" altLang="zh-CN" sz="2800" b="1" dirty="0">
                <a:solidFill>
                  <a:srgbClr val="0000CC"/>
                </a:solidFill>
              </a:rPr>
              <a:t>2.</a:t>
            </a:r>
            <a:r>
              <a:rPr lang="zh-CN" altLang="zh-CN" sz="2800" b="1" dirty="0">
                <a:solidFill>
                  <a:srgbClr val="0000CC"/>
                </a:solidFill>
              </a:rPr>
              <a:t>类型与非类型模板参数</a:t>
            </a:r>
            <a:endParaRPr lang="en-US" altLang="zh-CN" sz="2800" b="1" dirty="0">
              <a:solidFill>
                <a:srgbClr val="0000CC"/>
              </a:solidFill>
            </a:endParaRPr>
          </a:p>
          <a:p>
            <a:pPr algn="just" eaLnBrk="1" hangingPunct="1">
              <a:lnSpc>
                <a:spcPct val="80000"/>
              </a:lnSpc>
            </a:pPr>
            <a:r>
              <a:rPr lang="zh-CN" altLang="en-US" sz="2000" b="1" dirty="0"/>
              <a:t>函数模板参数可以是类属参数，也可以包括普通类型的参数。</a:t>
            </a:r>
            <a:r>
              <a:rPr lang="zh-CN" altLang="en-US" sz="2000" b="1" dirty="0">
                <a:solidFill>
                  <a:schemeClr val="accent2"/>
                </a:solidFill>
              </a:rPr>
              <a:t> </a:t>
            </a:r>
            <a:endParaRPr lang="zh-CN" altLang="en-US" sz="2000" b="1" dirty="0">
              <a:solidFill>
                <a:schemeClr val="accent2"/>
              </a:solidFill>
            </a:endParaRPr>
          </a:p>
          <a:p>
            <a:pPr eaLnBrk="1" hangingPunct="1">
              <a:lnSpc>
                <a:spcPct val="80000"/>
              </a:lnSpc>
              <a:buFontTx/>
              <a:buNone/>
            </a:pPr>
            <a:r>
              <a:rPr lang="en-US" altLang="zh-CN" sz="2400" dirty="0">
                <a:solidFill>
                  <a:srgbClr val="FF0000"/>
                </a:solidFill>
              </a:rPr>
              <a:t>【</a:t>
            </a:r>
            <a:r>
              <a:rPr lang="zh-CN" altLang="en-US" sz="2400" dirty="0">
                <a:solidFill>
                  <a:srgbClr val="FF0000"/>
                </a:solidFill>
              </a:rPr>
              <a:t>例</a:t>
            </a:r>
            <a:r>
              <a:rPr lang="en-US" altLang="zh-CN" sz="2400" dirty="0">
                <a:solidFill>
                  <a:srgbClr val="FF0000"/>
                </a:solidFill>
              </a:rPr>
              <a:t>7-3】  </a:t>
            </a:r>
            <a:r>
              <a:rPr lang="zh-CN" altLang="en-US" sz="2400" b="1" dirty="0">
                <a:solidFill>
                  <a:srgbClr val="FF0000"/>
                </a:solidFill>
              </a:rPr>
              <a:t>用函数模板实现数组的选择法排序</a:t>
            </a:r>
            <a:r>
              <a:rPr lang="zh-CN" altLang="en-US" sz="2400" dirty="0">
                <a:solidFill>
                  <a:srgbClr val="FF0000"/>
                </a:solidFill>
              </a:rPr>
              <a:t>，</a:t>
            </a:r>
            <a:endParaRPr lang="zh-CN" altLang="en-US" sz="2400" dirty="0">
              <a:solidFill>
                <a:srgbClr val="FF0000"/>
              </a:solidFill>
            </a:endParaRPr>
          </a:p>
          <a:p>
            <a:pPr eaLnBrk="1" hangingPunct="1">
              <a:lnSpc>
                <a:spcPct val="80000"/>
              </a:lnSpc>
              <a:buFontTx/>
              <a:buNone/>
            </a:pPr>
            <a:r>
              <a:rPr lang="en-US" altLang="zh-CN" sz="2000" dirty="0"/>
              <a:t>//Eg7-3.cpp</a:t>
            </a:r>
            <a:endParaRPr lang="en-US" altLang="zh-CN" sz="2000" dirty="0"/>
          </a:p>
          <a:p>
            <a:pPr eaLnBrk="1" hangingPunct="1">
              <a:lnSpc>
                <a:spcPct val="80000"/>
              </a:lnSpc>
              <a:buFontTx/>
              <a:buNone/>
            </a:pPr>
            <a:r>
              <a:rPr lang="en-US" altLang="zh-CN" sz="2000" dirty="0"/>
              <a:t>#include &lt;</a:t>
            </a:r>
            <a:r>
              <a:rPr lang="en-US" altLang="zh-CN" sz="2000" dirty="0" err="1"/>
              <a:t>iostream</a:t>
            </a:r>
            <a:r>
              <a:rPr lang="en-US" altLang="zh-CN" sz="2000" dirty="0"/>
              <a:t>&gt;</a:t>
            </a:r>
            <a:endParaRPr lang="en-US" altLang="zh-CN" sz="2000" dirty="0"/>
          </a:p>
          <a:p>
            <a:pPr eaLnBrk="1" hangingPunct="1">
              <a:lnSpc>
                <a:spcPct val="80000"/>
              </a:lnSpc>
              <a:buFontTx/>
              <a:buNone/>
            </a:pPr>
            <a:r>
              <a:rPr lang="en-US" altLang="zh-CN" sz="2000" dirty="0"/>
              <a:t>using namespace </a:t>
            </a:r>
            <a:r>
              <a:rPr lang="en-US" altLang="zh-CN" sz="2000" dirty="0" err="1"/>
              <a:t>std</a:t>
            </a:r>
            <a:r>
              <a:rPr lang="en-US" altLang="zh-CN" sz="2000" dirty="0"/>
              <a:t>;</a:t>
            </a:r>
            <a:endParaRPr lang="en-US" altLang="zh-CN" sz="2000" dirty="0"/>
          </a:p>
          <a:p>
            <a:pPr eaLnBrk="1" hangingPunct="1">
              <a:lnSpc>
                <a:spcPct val="80000"/>
              </a:lnSpc>
              <a:buFontTx/>
              <a:buNone/>
            </a:pPr>
            <a:r>
              <a:rPr lang="en-US" altLang="zh-CN" sz="2000" b="1" dirty="0">
                <a:solidFill>
                  <a:srgbClr val="0000CC"/>
                </a:solidFill>
              </a:rPr>
              <a:t>template &lt;class T</a:t>
            </a:r>
            <a:r>
              <a:rPr lang="zh-CN" altLang="en-US" sz="2000" b="1" dirty="0">
                <a:solidFill>
                  <a:srgbClr val="0000CC"/>
                </a:solidFill>
              </a:rPr>
              <a:t>，</a:t>
            </a:r>
            <a:r>
              <a:rPr lang="en-US" altLang="zh-CN" sz="2000" b="1" dirty="0" err="1">
                <a:solidFill>
                  <a:srgbClr val="FF0000"/>
                </a:solidFill>
              </a:rPr>
              <a:t>int</a:t>
            </a:r>
            <a:r>
              <a:rPr lang="en-US" altLang="zh-CN" sz="2000" b="1" dirty="0">
                <a:solidFill>
                  <a:srgbClr val="FF0000"/>
                </a:solidFill>
              </a:rPr>
              <a:t> n</a:t>
            </a:r>
            <a:r>
              <a:rPr lang="en-US" altLang="zh-CN" sz="2000" b="1" dirty="0">
                <a:solidFill>
                  <a:srgbClr val="0000CC"/>
                </a:solidFill>
              </a:rPr>
              <a:t>&gt;</a:t>
            </a:r>
            <a:endParaRPr lang="en-US" altLang="zh-CN" sz="2000" b="1" dirty="0">
              <a:solidFill>
                <a:srgbClr val="0000CC"/>
              </a:solidFill>
            </a:endParaRPr>
          </a:p>
          <a:p>
            <a:pPr eaLnBrk="1" hangingPunct="1">
              <a:lnSpc>
                <a:spcPct val="80000"/>
              </a:lnSpc>
              <a:buFontTx/>
              <a:buNone/>
            </a:pPr>
            <a:r>
              <a:rPr lang="en-US" altLang="zh-CN" sz="2000" b="1" dirty="0">
                <a:solidFill>
                  <a:srgbClr val="0000CC"/>
                </a:solidFill>
              </a:rPr>
              <a:t>void sort(</a:t>
            </a:r>
            <a:r>
              <a:rPr lang="en-US" altLang="zh-CN" sz="2000" b="1" dirty="0">
                <a:solidFill>
                  <a:srgbClr val="FF0000"/>
                </a:solidFill>
              </a:rPr>
              <a:t>T</a:t>
            </a:r>
            <a:r>
              <a:rPr lang="en-US" altLang="zh-CN" sz="2000" b="1" dirty="0">
                <a:solidFill>
                  <a:srgbClr val="0000CC"/>
                </a:solidFill>
              </a:rPr>
              <a:t> a[n]) </a:t>
            </a:r>
            <a:endParaRPr lang="en-US" altLang="zh-CN" sz="2000" b="1" dirty="0">
              <a:solidFill>
                <a:srgbClr val="0000CC"/>
              </a:solidFill>
            </a:endParaRPr>
          </a:p>
          <a:p>
            <a:pPr eaLnBrk="1" hangingPunct="1">
              <a:lnSpc>
                <a:spcPct val="80000"/>
              </a:lnSpc>
              <a:buFontTx/>
              <a:buNone/>
            </a:pPr>
            <a:r>
              <a:rPr lang="en-US" altLang="zh-CN" sz="2000" b="1" dirty="0"/>
              <a:t>{</a:t>
            </a:r>
            <a:endParaRPr lang="en-US" altLang="zh-CN" sz="2000" b="1" dirty="0"/>
          </a:p>
          <a:p>
            <a:pPr eaLnBrk="1" hangingPunct="1">
              <a:lnSpc>
                <a:spcPct val="80000"/>
              </a:lnSpc>
              <a:buFontTx/>
              <a:buNone/>
            </a:pPr>
            <a:r>
              <a:rPr lang="en-US" altLang="zh-CN" sz="2000" b="1" dirty="0"/>
              <a:t>		for (int </a:t>
            </a:r>
            <a:r>
              <a:rPr lang="en-US" altLang="zh-CN" sz="2000" b="1" dirty="0" err="1"/>
              <a:t>i</a:t>
            </a:r>
            <a:r>
              <a:rPr lang="en-US" altLang="zh-CN" sz="2000" b="1" dirty="0"/>
              <a:t>=0;i&lt;</a:t>
            </a:r>
            <a:r>
              <a:rPr lang="en-US" altLang="zh-CN" sz="2000" b="1" dirty="0" err="1"/>
              <a:t>n;i</a:t>
            </a:r>
            <a:r>
              <a:rPr lang="en-US" altLang="zh-CN" sz="2000" b="1" dirty="0"/>
              <a:t>++)</a:t>
            </a:r>
            <a:endParaRPr lang="en-US" altLang="zh-CN" sz="2000" b="1" dirty="0"/>
          </a:p>
          <a:p>
            <a:pPr eaLnBrk="1" hangingPunct="1">
              <a:lnSpc>
                <a:spcPct val="80000"/>
              </a:lnSpc>
              <a:buFontTx/>
              <a:buNone/>
            </a:pPr>
            <a:r>
              <a:rPr lang="en-US" altLang="zh-CN" sz="2000" b="1" dirty="0"/>
              <a:t>             {</a:t>
            </a:r>
            <a:endParaRPr lang="en-US" altLang="zh-CN" sz="2000" b="1" dirty="0"/>
          </a:p>
          <a:p>
            <a:pPr eaLnBrk="1" hangingPunct="1">
              <a:lnSpc>
                <a:spcPct val="80000"/>
              </a:lnSpc>
              <a:buFontTx/>
              <a:buNone/>
            </a:pPr>
            <a:r>
              <a:rPr lang="en-US" altLang="zh-CN" sz="2000" b="1" dirty="0"/>
              <a:t>		     int p=</a:t>
            </a:r>
            <a:r>
              <a:rPr lang="en-US" altLang="zh-CN" sz="2000" b="1" dirty="0" err="1"/>
              <a:t>i</a:t>
            </a:r>
            <a:r>
              <a:rPr lang="en-US" altLang="zh-CN" sz="2000" b="1" dirty="0"/>
              <a:t>;</a:t>
            </a:r>
            <a:endParaRPr lang="en-US" altLang="zh-CN" sz="2000" b="1" dirty="0"/>
          </a:p>
          <a:p>
            <a:pPr eaLnBrk="1" hangingPunct="1">
              <a:lnSpc>
                <a:spcPct val="80000"/>
              </a:lnSpc>
              <a:buFontTx/>
              <a:buNone/>
            </a:pPr>
            <a:r>
              <a:rPr lang="en-US" altLang="zh-CN" sz="2000" b="1" dirty="0"/>
              <a:t>		     for(int j=</a:t>
            </a:r>
            <a:r>
              <a:rPr lang="en-US" altLang="zh-CN" sz="2000" b="1" dirty="0" err="1"/>
              <a:t>i;j</a:t>
            </a:r>
            <a:r>
              <a:rPr lang="en-US" altLang="zh-CN" sz="2000" b="1" dirty="0"/>
              <a:t>&lt;</a:t>
            </a:r>
            <a:r>
              <a:rPr lang="en-US" altLang="zh-CN" sz="2000" b="1" dirty="0" err="1"/>
              <a:t>n;j</a:t>
            </a:r>
            <a:r>
              <a:rPr lang="en-US" altLang="zh-CN" sz="2000" b="1" dirty="0"/>
              <a:t>++)</a:t>
            </a:r>
            <a:endParaRPr lang="en-US" altLang="zh-CN" sz="2000" b="1" dirty="0"/>
          </a:p>
          <a:p>
            <a:pPr lvl="3" eaLnBrk="1" hangingPunct="1">
              <a:lnSpc>
                <a:spcPct val="80000"/>
              </a:lnSpc>
              <a:buFontTx/>
              <a:buNone/>
            </a:pPr>
            <a:r>
              <a:rPr lang="en-US" altLang="zh-CN" b="1" dirty="0"/>
              <a:t>   if(a[p]&lt;a[j])</a:t>
            </a:r>
            <a:endParaRPr lang="en-US" altLang="zh-CN" b="1" dirty="0"/>
          </a:p>
          <a:p>
            <a:pPr lvl="3" eaLnBrk="1" hangingPunct="1">
              <a:lnSpc>
                <a:spcPct val="80000"/>
              </a:lnSpc>
              <a:buFontTx/>
              <a:buNone/>
            </a:pPr>
            <a:r>
              <a:rPr lang="en-US" altLang="zh-CN" b="1" dirty="0"/>
              <a:t>       p=j;</a:t>
            </a:r>
            <a:endParaRPr lang="en-US" altLang="zh-CN" b="1" dirty="0"/>
          </a:p>
          <a:p>
            <a:pPr lvl="3" eaLnBrk="1" hangingPunct="1">
              <a:lnSpc>
                <a:spcPct val="80000"/>
              </a:lnSpc>
              <a:buFontTx/>
              <a:buNone/>
            </a:pPr>
            <a:r>
              <a:rPr lang="en-US" altLang="zh-CN" b="1" dirty="0"/>
              <a:t>T t=a[</a:t>
            </a:r>
            <a:r>
              <a:rPr lang="en-US" altLang="zh-CN" b="1" dirty="0" err="1"/>
              <a:t>i</a:t>
            </a:r>
            <a:r>
              <a:rPr lang="en-US" altLang="zh-CN" b="1" dirty="0"/>
              <a:t>];	</a:t>
            </a:r>
            <a:endParaRPr lang="en-US" altLang="zh-CN" b="1" dirty="0"/>
          </a:p>
          <a:p>
            <a:pPr lvl="3" eaLnBrk="1" hangingPunct="1">
              <a:lnSpc>
                <a:spcPct val="80000"/>
              </a:lnSpc>
              <a:buFontTx/>
              <a:buNone/>
            </a:pPr>
            <a:r>
              <a:rPr lang="en-US" altLang="zh-CN" b="1" dirty="0"/>
              <a:t>a[</a:t>
            </a:r>
            <a:r>
              <a:rPr lang="en-US" altLang="zh-CN" b="1" dirty="0" err="1"/>
              <a:t>i</a:t>
            </a:r>
            <a:r>
              <a:rPr lang="en-US" altLang="zh-CN" b="1" dirty="0"/>
              <a:t>]=a[p];		</a:t>
            </a:r>
            <a:endParaRPr lang="en-US" altLang="zh-CN" b="1" dirty="0"/>
          </a:p>
          <a:p>
            <a:pPr lvl="3" eaLnBrk="1" hangingPunct="1">
              <a:lnSpc>
                <a:spcPct val="80000"/>
              </a:lnSpc>
              <a:buFontTx/>
              <a:buNone/>
            </a:pPr>
            <a:r>
              <a:rPr lang="en-US" altLang="zh-CN" b="1" dirty="0"/>
              <a:t>a[p]=t;</a:t>
            </a:r>
            <a:endParaRPr lang="en-US" altLang="zh-CN" b="1" dirty="0"/>
          </a:p>
          <a:p>
            <a:pPr eaLnBrk="1" hangingPunct="1">
              <a:lnSpc>
                <a:spcPct val="80000"/>
              </a:lnSpc>
              <a:buFontTx/>
              <a:buNone/>
            </a:pPr>
            <a:r>
              <a:rPr lang="en-US" altLang="zh-CN" sz="2000" b="1" dirty="0"/>
              <a:t>		}</a:t>
            </a:r>
            <a:endParaRPr lang="en-US" altLang="zh-CN" sz="2000" b="1" dirty="0"/>
          </a:p>
          <a:p>
            <a:pPr eaLnBrk="1" hangingPunct="1">
              <a:lnSpc>
                <a:spcPct val="80000"/>
              </a:lnSpc>
              <a:buFontTx/>
              <a:buNone/>
            </a:pPr>
            <a:r>
              <a:rPr lang="en-US" altLang="zh-CN" sz="2000" b="1" dirty="0"/>
              <a:t>}</a:t>
            </a:r>
            <a:endParaRPr lang="zh-CN" altLang="en-US" sz="2000" b="1" dirty="0"/>
          </a:p>
        </p:txBody>
      </p:sp>
      <p:sp>
        <p:nvSpPr>
          <p:cNvPr id="2" name="对话气泡: 矩形 1"/>
          <p:cNvSpPr/>
          <p:nvPr/>
        </p:nvSpPr>
        <p:spPr>
          <a:xfrm>
            <a:off x="4967288" y="2744788"/>
            <a:ext cx="3744912" cy="865187"/>
          </a:xfrm>
          <a:prstGeom prst="wedgeRectCallout">
            <a:avLst>
              <a:gd name="adj1" fmla="val -98182"/>
              <a:gd name="adj2" fmla="val -4923"/>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en-US" altLang="zh-CN" sz="2000" b="1" dirty="0">
                <a:solidFill>
                  <a:schemeClr val="tx1"/>
                </a:solidFill>
              </a:rPr>
              <a:t>T</a:t>
            </a:r>
            <a:r>
              <a:rPr lang="zh-CN" altLang="en-US" sz="2000" b="1" dirty="0">
                <a:solidFill>
                  <a:schemeClr val="tx1"/>
                </a:solidFill>
              </a:rPr>
              <a:t>是类型参数，</a:t>
            </a:r>
            <a:r>
              <a:rPr lang="en-US" altLang="zh-CN" sz="2000" b="1" dirty="0">
                <a:solidFill>
                  <a:schemeClr val="tx1"/>
                </a:solidFill>
              </a:rPr>
              <a:t>n</a:t>
            </a:r>
            <a:r>
              <a:rPr lang="zh-CN" altLang="en-US" sz="2000" b="1" dirty="0">
                <a:solidFill>
                  <a:schemeClr val="tx1"/>
                </a:solidFill>
              </a:rPr>
              <a:t>是非类型参数</a:t>
            </a:r>
            <a:r>
              <a:rPr lang="en-US" altLang="zh-CN" sz="2000" b="1" dirty="0">
                <a:solidFill>
                  <a:schemeClr val="tx1"/>
                </a:solidFill>
              </a:rPr>
              <a:t>,</a:t>
            </a:r>
            <a:endParaRPr lang="en-US" altLang="zh-CN" sz="2000" b="1" dirty="0">
              <a:solidFill>
                <a:schemeClr val="tx1"/>
              </a:solidFill>
            </a:endParaRPr>
          </a:p>
          <a:p>
            <a:pPr eaLnBrk="0" hangingPunct="0">
              <a:defRPr/>
            </a:pPr>
            <a:r>
              <a:rPr lang="en-US" altLang="zh-CN" sz="2000" b="1" dirty="0">
                <a:solidFill>
                  <a:schemeClr val="tx1"/>
                </a:solidFill>
              </a:rPr>
              <a:t>均为模板参数 </a:t>
            </a:r>
            <a:endParaRPr lang="en-US" altLang="zh-CN"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 calcmode="lin" valueType="num">
                                      <p:cBhvr additive="base">
                                        <p:cTn id="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 calcmode="lin" valueType="num">
                                      <p:cBhvr additive="base">
                                        <p:cTn id="13"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anim calcmode="lin" valueType="num">
                                      <p:cBhvr additive="base">
                                        <p:cTn id="19"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anim calcmode="lin" valueType="num">
                                      <p:cBhvr additive="base">
                                        <p:cTn id="23"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843">
                                            <p:txEl>
                                              <p:pRg st="5" end="5"/>
                                            </p:txEl>
                                          </p:spTgt>
                                        </p:tgtEl>
                                        <p:attrNameLst>
                                          <p:attrName>style.visibility</p:attrName>
                                        </p:attrNameLst>
                                      </p:cBhvr>
                                      <p:to>
                                        <p:strVal val="visible"/>
                                      </p:to>
                                    </p:set>
                                    <p:anim calcmode="lin" valueType="num">
                                      <p:cBhvr additive="base">
                                        <p:cTn id="27"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5843">
                                            <p:txEl>
                                              <p:pRg st="6" end="6"/>
                                            </p:txEl>
                                          </p:spTgt>
                                        </p:tgtEl>
                                        <p:attrNameLst>
                                          <p:attrName>style.visibility</p:attrName>
                                        </p:attrNameLst>
                                      </p:cBhvr>
                                      <p:to>
                                        <p:strVal val="visible"/>
                                      </p:to>
                                    </p:set>
                                    <p:anim calcmode="lin" valueType="num">
                                      <p:cBhvr additive="base">
                                        <p:cTn id="33"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5843">
                                            <p:txEl>
                                              <p:pRg st="7" end="7"/>
                                            </p:txEl>
                                          </p:spTgt>
                                        </p:tgtEl>
                                        <p:attrNameLst>
                                          <p:attrName>style.visibility</p:attrName>
                                        </p:attrNameLst>
                                      </p:cBhvr>
                                      <p:to>
                                        <p:strVal val="visible"/>
                                      </p:to>
                                    </p:set>
                                    <p:anim calcmode="lin" valueType="num">
                                      <p:cBhvr additive="base">
                                        <p:cTn id="37"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5843">
                                            <p:txEl>
                                              <p:pRg st="8" end="8"/>
                                            </p:txEl>
                                          </p:spTgt>
                                        </p:tgtEl>
                                        <p:attrNameLst>
                                          <p:attrName>style.visibility</p:attrName>
                                        </p:attrNameLst>
                                      </p:cBhvr>
                                      <p:to>
                                        <p:strVal val="visible"/>
                                      </p:to>
                                    </p:set>
                                    <p:anim calcmode="lin" valueType="num">
                                      <p:cBhvr additive="base">
                                        <p:cTn id="43"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84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5843">
                                            <p:txEl>
                                              <p:pRg st="9" end="9"/>
                                            </p:txEl>
                                          </p:spTgt>
                                        </p:tgtEl>
                                        <p:attrNameLst>
                                          <p:attrName>style.visibility</p:attrName>
                                        </p:attrNameLst>
                                      </p:cBhvr>
                                      <p:to>
                                        <p:strVal val="visible"/>
                                      </p:to>
                                    </p:set>
                                    <p:anim calcmode="lin" valueType="num">
                                      <p:cBhvr additive="base">
                                        <p:cTn id="47"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584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5843">
                                            <p:txEl>
                                              <p:pRg st="10" end="10"/>
                                            </p:txEl>
                                          </p:spTgt>
                                        </p:tgtEl>
                                        <p:attrNameLst>
                                          <p:attrName>style.visibility</p:attrName>
                                        </p:attrNameLst>
                                      </p:cBhvr>
                                      <p:to>
                                        <p:strVal val="visible"/>
                                      </p:to>
                                    </p:set>
                                    <p:anim calcmode="lin" valueType="num">
                                      <p:cBhvr additive="base">
                                        <p:cTn id="51"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584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5843">
                                            <p:txEl>
                                              <p:pRg st="11" end="11"/>
                                            </p:txEl>
                                          </p:spTgt>
                                        </p:tgtEl>
                                        <p:attrNameLst>
                                          <p:attrName>style.visibility</p:attrName>
                                        </p:attrNameLst>
                                      </p:cBhvr>
                                      <p:to>
                                        <p:strVal val="visible"/>
                                      </p:to>
                                    </p:set>
                                    <p:anim calcmode="lin" valueType="num">
                                      <p:cBhvr additive="base">
                                        <p:cTn id="55" dur="500" fill="hold"/>
                                        <p:tgtEl>
                                          <p:spTgt spid="3584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84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5843">
                                            <p:txEl>
                                              <p:pRg st="12" end="12"/>
                                            </p:txEl>
                                          </p:spTgt>
                                        </p:tgtEl>
                                        <p:attrNameLst>
                                          <p:attrName>style.visibility</p:attrName>
                                        </p:attrNameLst>
                                      </p:cBhvr>
                                      <p:to>
                                        <p:strVal val="visible"/>
                                      </p:to>
                                    </p:set>
                                    <p:anim calcmode="lin" valueType="num">
                                      <p:cBhvr additive="base">
                                        <p:cTn id="59" dur="500" fill="hold"/>
                                        <p:tgtEl>
                                          <p:spTgt spid="3584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584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5843">
                                            <p:txEl>
                                              <p:pRg st="13" end="13"/>
                                            </p:txEl>
                                          </p:spTgt>
                                        </p:tgtEl>
                                        <p:attrNameLst>
                                          <p:attrName>style.visibility</p:attrName>
                                        </p:attrNameLst>
                                      </p:cBhvr>
                                      <p:to>
                                        <p:strVal val="visible"/>
                                      </p:to>
                                    </p:set>
                                    <p:anim calcmode="lin" valueType="num">
                                      <p:cBhvr additive="base">
                                        <p:cTn id="63" dur="500" fill="hold"/>
                                        <p:tgtEl>
                                          <p:spTgt spid="3584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584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5843">
                                            <p:txEl>
                                              <p:pRg st="14" end="14"/>
                                            </p:txEl>
                                          </p:spTgt>
                                        </p:tgtEl>
                                        <p:attrNameLst>
                                          <p:attrName>style.visibility</p:attrName>
                                        </p:attrNameLst>
                                      </p:cBhvr>
                                      <p:to>
                                        <p:strVal val="visible"/>
                                      </p:to>
                                    </p:set>
                                    <p:anim calcmode="lin" valueType="num">
                                      <p:cBhvr additive="base">
                                        <p:cTn id="67" dur="500" fill="hold"/>
                                        <p:tgtEl>
                                          <p:spTgt spid="3584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84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5843">
                                            <p:txEl>
                                              <p:pRg st="15" end="15"/>
                                            </p:txEl>
                                          </p:spTgt>
                                        </p:tgtEl>
                                        <p:attrNameLst>
                                          <p:attrName>style.visibility</p:attrName>
                                        </p:attrNameLst>
                                      </p:cBhvr>
                                      <p:to>
                                        <p:strVal val="visible"/>
                                      </p:to>
                                    </p:set>
                                    <p:anim calcmode="lin" valueType="num">
                                      <p:cBhvr additive="base">
                                        <p:cTn id="71" dur="500" fill="hold"/>
                                        <p:tgtEl>
                                          <p:spTgt spid="3584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5843">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843">
                                            <p:txEl>
                                              <p:pRg st="16" end="16"/>
                                            </p:txEl>
                                          </p:spTgt>
                                        </p:tgtEl>
                                        <p:attrNameLst>
                                          <p:attrName>style.visibility</p:attrName>
                                        </p:attrNameLst>
                                      </p:cBhvr>
                                      <p:to>
                                        <p:strVal val="visible"/>
                                      </p:to>
                                    </p:set>
                                    <p:anim calcmode="lin" valueType="num">
                                      <p:cBhvr additive="base">
                                        <p:cTn id="75" dur="500" fill="hold"/>
                                        <p:tgtEl>
                                          <p:spTgt spid="35843">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5843">
                                            <p:txEl>
                                              <p:pRg st="16" end="16"/>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5843">
                                            <p:txEl>
                                              <p:pRg st="17" end="17"/>
                                            </p:txEl>
                                          </p:spTgt>
                                        </p:tgtEl>
                                        <p:attrNameLst>
                                          <p:attrName>style.visibility</p:attrName>
                                        </p:attrNameLst>
                                      </p:cBhvr>
                                      <p:to>
                                        <p:strVal val="visible"/>
                                      </p:to>
                                    </p:set>
                                    <p:anim calcmode="lin" valueType="num">
                                      <p:cBhvr additive="base">
                                        <p:cTn id="79" dur="500" fill="hold"/>
                                        <p:tgtEl>
                                          <p:spTgt spid="35843">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5843">
                                            <p:txEl>
                                              <p:pRg st="17" end="17"/>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5843">
                                            <p:txEl>
                                              <p:pRg st="18" end="18"/>
                                            </p:txEl>
                                          </p:spTgt>
                                        </p:tgtEl>
                                        <p:attrNameLst>
                                          <p:attrName>style.visibility</p:attrName>
                                        </p:attrNameLst>
                                      </p:cBhvr>
                                      <p:to>
                                        <p:strVal val="visible"/>
                                      </p:to>
                                    </p:set>
                                    <p:anim calcmode="lin" valueType="num">
                                      <p:cBhvr additive="base">
                                        <p:cTn id="83" dur="500" fill="hold"/>
                                        <p:tgtEl>
                                          <p:spTgt spid="35843">
                                            <p:txEl>
                                              <p:pRg st="18" end="1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5843">
                                            <p:txEl>
                                              <p:pRg st="18" end="18"/>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5843">
                                            <p:txEl>
                                              <p:pRg st="19" end="19"/>
                                            </p:txEl>
                                          </p:spTgt>
                                        </p:tgtEl>
                                        <p:attrNameLst>
                                          <p:attrName>style.visibility</p:attrName>
                                        </p:attrNameLst>
                                      </p:cBhvr>
                                      <p:to>
                                        <p:strVal val="visible"/>
                                      </p:to>
                                    </p:set>
                                    <p:anim calcmode="lin" valueType="num">
                                      <p:cBhvr additive="base">
                                        <p:cTn id="87" dur="500" fill="hold"/>
                                        <p:tgtEl>
                                          <p:spTgt spid="35843">
                                            <p:txEl>
                                              <p:pRg st="19" end="19"/>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584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2"/>
                                        </p:tgtEl>
                                        <p:attrNameLst>
                                          <p:attrName>style.visibility</p:attrName>
                                        </p:attrNameLst>
                                      </p:cBhvr>
                                      <p:to>
                                        <p:strVal val="visible"/>
                                      </p:to>
                                    </p:set>
                                    <p:animEffect transition="in" filter="wipe(down)">
                                      <p:cBhvr>
                                        <p:cTn id="9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685800" y="333375"/>
            <a:ext cx="7861300" cy="6024245"/>
          </a:xfrm>
        </p:spPr>
        <p:txBody>
          <a:bodyPr/>
          <a:lstStyle/>
          <a:p>
            <a:pPr eaLnBrk="1" hangingPunct="1">
              <a:lnSpc>
                <a:spcPct val="80000"/>
              </a:lnSpc>
              <a:buFontTx/>
              <a:buNone/>
            </a:pPr>
            <a:r>
              <a:rPr lang="en-US" altLang="zh-CN" sz="2000" b="1" dirty="0"/>
              <a:t>template &lt;class T&gt;</a:t>
            </a:r>
            <a:endParaRPr lang="en-US" altLang="zh-CN" sz="2000" b="1" dirty="0"/>
          </a:p>
          <a:p>
            <a:pPr eaLnBrk="1" hangingPunct="1">
              <a:lnSpc>
                <a:spcPct val="80000"/>
              </a:lnSpc>
              <a:buFontTx/>
              <a:buNone/>
            </a:pPr>
            <a:r>
              <a:rPr lang="en-US" altLang="zh-CN" sz="2000" b="1" dirty="0"/>
              <a:t>void display(T&amp; </a:t>
            </a:r>
            <a:r>
              <a:rPr lang="en-US" altLang="zh-CN" sz="2000" b="1" dirty="0" err="1"/>
              <a:t>a,</a:t>
            </a:r>
            <a:r>
              <a:rPr lang="en-US" altLang="zh-CN" sz="2000" b="1" dirty="0" err="1">
                <a:solidFill>
                  <a:srgbClr val="FF0000"/>
                </a:solidFill>
              </a:rPr>
              <a:t>int</a:t>
            </a:r>
            <a:r>
              <a:rPr lang="en-US" altLang="zh-CN" sz="2000" b="1" dirty="0">
                <a:solidFill>
                  <a:srgbClr val="FF0000"/>
                </a:solidFill>
              </a:rPr>
              <a:t> n</a:t>
            </a:r>
            <a:r>
              <a:rPr lang="en-US" altLang="zh-CN" sz="2000" b="1" dirty="0"/>
              <a:t>) {</a:t>
            </a:r>
            <a:endParaRPr lang="en-US" altLang="zh-CN" sz="2000" b="1" dirty="0"/>
          </a:p>
          <a:p>
            <a:pPr eaLnBrk="1" hangingPunct="1">
              <a:lnSpc>
                <a:spcPct val="80000"/>
              </a:lnSpc>
              <a:buFontTx/>
              <a:buNone/>
            </a:pPr>
            <a:r>
              <a:rPr lang="en-US" altLang="zh-CN" sz="2000" b="1" dirty="0"/>
              <a:t>		for(</a:t>
            </a:r>
            <a:r>
              <a:rPr lang="en-US" altLang="zh-CN" sz="2000" b="1" dirty="0" err="1"/>
              <a:t>int</a:t>
            </a:r>
            <a:r>
              <a:rPr lang="en-US" altLang="zh-CN" sz="2000" b="1" dirty="0"/>
              <a:t> </a:t>
            </a:r>
            <a:r>
              <a:rPr lang="en-US" altLang="zh-CN" sz="2000" b="1" dirty="0" err="1"/>
              <a:t>i</a:t>
            </a:r>
            <a:r>
              <a:rPr lang="en-US" altLang="zh-CN" sz="2000" b="1" dirty="0"/>
              <a:t>=0;i&lt;</a:t>
            </a:r>
            <a:r>
              <a:rPr lang="en-US" altLang="zh-CN" sz="2000" b="1" dirty="0" err="1"/>
              <a:t>n;i</a:t>
            </a:r>
            <a:r>
              <a:rPr lang="en-US" altLang="zh-CN" sz="2000" b="1" dirty="0"/>
              <a:t>++)</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&lt;&lt;a[</a:t>
            </a:r>
            <a:r>
              <a:rPr lang="en-US" altLang="zh-CN" sz="2000" b="1" dirty="0" err="1"/>
              <a:t>i</a:t>
            </a:r>
            <a:r>
              <a:rPr lang="en-US" altLang="zh-CN" sz="2000" b="1" dirty="0"/>
              <a:t>]&lt;&lt;"\t";</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a:t>
            </a:r>
            <a:r>
              <a:rPr lang="en-US" altLang="zh-CN" sz="2000" b="1" dirty="0" err="1"/>
              <a:t>endl</a:t>
            </a:r>
            <a:r>
              <a:rPr lang="en-US" altLang="zh-CN" sz="2000" b="1" dirty="0"/>
              <a:t>;</a:t>
            </a:r>
            <a:endParaRPr lang="en-US" altLang="zh-CN" sz="2000" b="1" dirty="0"/>
          </a:p>
          <a:p>
            <a:pPr eaLnBrk="1" hangingPunct="1">
              <a:lnSpc>
                <a:spcPct val="80000"/>
              </a:lnSpc>
              <a:buFontTx/>
              <a:buNone/>
            </a:pPr>
            <a:r>
              <a:rPr lang="en-US" altLang="zh-CN" sz="2000" b="1" dirty="0"/>
              <a:t>}</a:t>
            </a:r>
            <a:endParaRPr lang="en-US" altLang="zh-CN" sz="2000" b="1" dirty="0"/>
          </a:p>
          <a:p>
            <a:pPr eaLnBrk="1" hangingPunct="1">
              <a:lnSpc>
                <a:spcPct val="80000"/>
              </a:lnSpc>
              <a:buFontTx/>
              <a:buNone/>
            </a:pPr>
            <a:r>
              <a:rPr lang="en-US" altLang="zh-CN" sz="2000" b="1" dirty="0"/>
              <a:t>	</a:t>
            </a:r>
            <a:endParaRPr lang="en-US" altLang="zh-CN" sz="2000" b="1" dirty="0"/>
          </a:p>
          <a:p>
            <a:pPr eaLnBrk="1" hangingPunct="1">
              <a:lnSpc>
                <a:spcPct val="80000"/>
              </a:lnSpc>
              <a:buFontTx/>
              <a:buNone/>
            </a:pPr>
            <a:r>
              <a:rPr lang="en-US" altLang="zh-CN" sz="2000" b="1" dirty="0"/>
              <a:t>int main(){</a:t>
            </a:r>
            <a:endParaRPr lang="en-US" altLang="zh-CN" sz="2000" b="1" dirty="0"/>
          </a:p>
          <a:p>
            <a:pPr eaLnBrk="1" hangingPunct="1">
              <a:lnSpc>
                <a:spcPct val="80000"/>
              </a:lnSpc>
              <a:buFontTx/>
              <a:buNone/>
            </a:pPr>
            <a:r>
              <a:rPr lang="en-US" altLang="zh-CN" sz="2000" b="1" dirty="0"/>
              <a:t>             </a:t>
            </a:r>
            <a:r>
              <a:rPr lang="en-US" altLang="zh-CN" sz="2000" b="1" dirty="0" err="1"/>
              <a:t>int</a:t>
            </a:r>
            <a:r>
              <a:rPr lang="en-US" altLang="zh-CN" sz="2000" b="1" dirty="0"/>
              <a:t> m=7;</a:t>
            </a:r>
            <a:endParaRPr lang="en-US" altLang="zh-CN" sz="2000" b="1" dirty="0"/>
          </a:p>
          <a:p>
            <a:pPr eaLnBrk="1" hangingPunct="1">
              <a:lnSpc>
                <a:spcPct val="80000"/>
              </a:lnSpc>
              <a:buFontTx/>
              <a:buNone/>
            </a:pPr>
            <a:r>
              <a:rPr lang="en-US" altLang="zh-CN" sz="2000" b="1" dirty="0"/>
              <a:t>		</a:t>
            </a:r>
            <a:r>
              <a:rPr lang="en-US" altLang="zh-CN" sz="2000" b="1" dirty="0" err="1"/>
              <a:t>int</a:t>
            </a:r>
            <a:r>
              <a:rPr lang="en-US" altLang="zh-CN" sz="2000" b="1" dirty="0"/>
              <a:t> a[]={1,41,2,5,8,21,23};</a:t>
            </a:r>
            <a:endParaRPr lang="en-US" altLang="zh-CN" sz="2000" b="1" dirty="0"/>
          </a:p>
          <a:p>
            <a:pPr eaLnBrk="1" hangingPunct="1">
              <a:lnSpc>
                <a:spcPct val="80000"/>
              </a:lnSpc>
              <a:buFontTx/>
              <a:buNone/>
            </a:pPr>
            <a:r>
              <a:rPr lang="en-US" altLang="zh-CN" sz="2000" b="1" dirty="0"/>
              <a:t>		char b[]={'</a:t>
            </a:r>
            <a:r>
              <a:rPr lang="en-US" altLang="zh-CN" sz="2000" b="1" dirty="0" err="1"/>
              <a:t>a','x','y','e','q','g','o','u</a:t>
            </a:r>
            <a:r>
              <a:rPr lang="en-US" altLang="zh-CN" sz="2000" b="1" dirty="0"/>
              <a:t>'};</a:t>
            </a:r>
            <a:endParaRPr lang="en-US" altLang="zh-CN" sz="2000" b="1" dirty="0"/>
          </a:p>
          <a:p>
            <a:pPr eaLnBrk="1" hangingPunct="1">
              <a:lnSpc>
                <a:spcPct val="80000"/>
              </a:lnSpc>
              <a:buFontTx/>
              <a:buNone/>
            </a:pPr>
            <a:r>
              <a:rPr lang="en-US" altLang="zh-CN" sz="2000" b="1" dirty="0"/>
              <a:t>		sort&lt;int,</a:t>
            </a:r>
            <a:r>
              <a:rPr lang="en-US" altLang="zh-CN" sz="2000" b="1" dirty="0">
                <a:solidFill>
                  <a:srgbClr val="FF0000"/>
                </a:solidFill>
              </a:rPr>
              <a:t>7</a:t>
            </a:r>
            <a:r>
              <a:rPr lang="en-US" altLang="zh-CN" sz="2000" b="1" dirty="0"/>
              <a:t>&gt;(a);//</a:t>
            </a:r>
            <a:r>
              <a:rPr lang="en-US" altLang="zh-CN" sz="2000" b="1" dirty="0">
                <a:sym typeface="+mn-ea"/>
              </a:rPr>
              <a:t>sort&lt;</a:t>
            </a:r>
            <a:r>
              <a:rPr lang="en-US" altLang="zh-CN" sz="2000" b="1" dirty="0" err="1">
                <a:sym typeface="+mn-ea"/>
              </a:rPr>
              <a:t>int,</a:t>
            </a:r>
            <a:r>
              <a:rPr lang="en-US" altLang="zh-CN" sz="2000" b="1" dirty="0" err="1">
                <a:solidFill>
                  <a:srgbClr val="FF0000"/>
                </a:solidFill>
                <a:sym typeface="+mn-ea"/>
              </a:rPr>
              <a:t>m</a:t>
            </a:r>
            <a:r>
              <a:rPr lang="en-US" altLang="zh-CN" sz="2000" b="1" dirty="0">
                <a:sym typeface="+mn-ea"/>
              </a:rPr>
              <a:t>&gt;(a)</a:t>
            </a:r>
            <a:r>
              <a:rPr lang="zh-CN" altLang="en-US" sz="2000" b="1" dirty="0">
                <a:sym typeface="+mn-ea"/>
              </a:rPr>
              <a:t>错了</a:t>
            </a:r>
            <a:endParaRPr lang="en-US" altLang="zh-CN" sz="2000" b="1" dirty="0"/>
          </a:p>
          <a:p>
            <a:pPr eaLnBrk="1" hangingPunct="1">
              <a:lnSpc>
                <a:spcPct val="80000"/>
              </a:lnSpc>
              <a:buFontTx/>
              <a:buNone/>
            </a:pPr>
            <a:r>
              <a:rPr lang="en-US" altLang="zh-CN" sz="2000" b="1" dirty="0"/>
              <a:t>		sort&lt;int,</a:t>
            </a:r>
            <a:r>
              <a:rPr lang="en-US" altLang="zh-CN" sz="2000" b="1" dirty="0">
                <a:solidFill>
                  <a:srgbClr val="FF0000"/>
                </a:solidFill>
              </a:rPr>
              <a:t>8</a:t>
            </a:r>
            <a:r>
              <a:rPr lang="en-US" altLang="zh-CN" sz="2000" b="1" dirty="0"/>
              <a:t>&gt;(b);</a:t>
            </a:r>
            <a:endParaRPr lang="en-US" altLang="zh-CN" sz="2000" b="1" dirty="0"/>
          </a:p>
          <a:p>
            <a:pPr eaLnBrk="1" hangingPunct="1">
              <a:lnSpc>
                <a:spcPct val="80000"/>
              </a:lnSpc>
              <a:buFontTx/>
              <a:buNone/>
            </a:pPr>
            <a:r>
              <a:rPr lang="en-US" altLang="zh-CN" sz="2000" b="1" dirty="0"/>
              <a:t>		display(a,</a:t>
            </a:r>
            <a:r>
              <a:rPr lang="en-US" altLang="zh-CN" sz="2000" b="1" dirty="0"/>
              <a:t>7);//</a:t>
            </a:r>
            <a:r>
              <a:rPr lang="en-US" altLang="zh-CN" sz="2000" b="1" dirty="0">
                <a:sym typeface="+mn-ea"/>
              </a:rPr>
              <a:t>display(</a:t>
            </a:r>
            <a:r>
              <a:rPr lang="en-US" altLang="zh-CN" sz="2000" b="1" dirty="0" err="1">
                <a:sym typeface="+mn-ea"/>
              </a:rPr>
              <a:t>a,</a:t>
            </a:r>
            <a:r>
              <a:rPr lang="en-US" altLang="zh-CN" sz="2000" b="1" dirty="0" err="1">
                <a:solidFill>
                  <a:srgbClr val="FF0000"/>
                </a:solidFill>
                <a:sym typeface="+mn-ea"/>
              </a:rPr>
              <a:t>m</a:t>
            </a:r>
            <a:r>
              <a:rPr lang="en-US" altLang="zh-CN" sz="2000" b="1" dirty="0">
                <a:sym typeface="+mn-ea"/>
              </a:rPr>
              <a:t>);</a:t>
            </a:r>
            <a:r>
              <a:rPr lang="zh-CN" altLang="en-US" sz="2000" b="1" dirty="0">
                <a:sym typeface="+mn-ea"/>
              </a:rPr>
              <a:t>也行。</a:t>
            </a:r>
            <a:endParaRPr lang="en-US" altLang="zh-CN" sz="2000" b="1" dirty="0"/>
          </a:p>
          <a:p>
            <a:pPr eaLnBrk="1" hangingPunct="1">
              <a:lnSpc>
                <a:spcPct val="80000"/>
              </a:lnSpc>
              <a:buFontTx/>
              <a:buNone/>
            </a:pPr>
            <a:r>
              <a:rPr lang="en-US" altLang="zh-CN" sz="2000" b="1" dirty="0"/>
              <a:t>		display(b,8</a:t>
            </a:r>
            <a:r>
              <a:rPr lang="en-US" altLang="zh-CN" sz="2000" b="1" dirty="0"/>
              <a:t>);</a:t>
            </a:r>
            <a:endParaRPr lang="en-US" altLang="zh-CN" sz="2000" b="1" dirty="0"/>
          </a:p>
          <a:p>
            <a:pPr eaLnBrk="1" hangingPunct="1">
              <a:lnSpc>
                <a:spcPct val="80000"/>
              </a:lnSpc>
              <a:buFontTx/>
              <a:buNone/>
            </a:pPr>
            <a:r>
              <a:rPr lang="en-US" altLang="zh-CN" sz="2000" dirty="0"/>
              <a:t>}</a:t>
            </a:r>
            <a:endParaRPr lang="en-US" altLang="zh-CN" sz="2000" dirty="0"/>
          </a:p>
          <a:p>
            <a:pPr eaLnBrk="1" hangingPunct="1">
              <a:lnSpc>
                <a:spcPct val="80000"/>
              </a:lnSpc>
              <a:buFontTx/>
              <a:buNone/>
            </a:pPr>
            <a:r>
              <a:rPr lang="zh-CN" altLang="en-US" sz="2000" b="1" dirty="0">
                <a:solidFill>
                  <a:schemeClr val="accent2"/>
                </a:solidFill>
              </a:rPr>
              <a:t>程序运行结果如下：</a:t>
            </a:r>
            <a:endParaRPr lang="zh-CN" altLang="en-US" sz="2000" b="1" dirty="0">
              <a:solidFill>
                <a:schemeClr val="accent2"/>
              </a:solidFill>
            </a:endParaRPr>
          </a:p>
          <a:p>
            <a:pPr eaLnBrk="1" hangingPunct="1">
              <a:lnSpc>
                <a:spcPct val="80000"/>
              </a:lnSpc>
              <a:buFontTx/>
              <a:buNone/>
            </a:pPr>
            <a:r>
              <a:rPr lang="en-US" altLang="zh-CN" sz="2000" b="1" dirty="0">
                <a:solidFill>
                  <a:schemeClr val="accent2"/>
                </a:solidFill>
              </a:rPr>
              <a:t>41	        23	  21	    8	    5	    2	   1	</a:t>
            </a:r>
            <a:endParaRPr lang="en-US" altLang="zh-CN" sz="2000" b="1" dirty="0">
              <a:solidFill>
                <a:schemeClr val="accent2"/>
              </a:solidFill>
            </a:endParaRPr>
          </a:p>
          <a:p>
            <a:pPr eaLnBrk="1" hangingPunct="1">
              <a:lnSpc>
                <a:spcPct val="80000"/>
              </a:lnSpc>
              <a:buFontTx/>
              <a:buNone/>
            </a:pPr>
            <a:r>
              <a:rPr lang="en-US" altLang="zh-CN" sz="2000" b="1" dirty="0">
                <a:solidFill>
                  <a:schemeClr val="accent2"/>
                </a:solidFill>
              </a:rPr>
              <a:t>y	        x	  u	    q	    o	    g	   e	 a</a:t>
            </a:r>
            <a:endParaRPr lang="zh-CN" altLang="en-US" sz="2000" b="1" dirty="0">
              <a:solidFill>
                <a:schemeClr val="accent2"/>
              </a:solidFill>
            </a:endParaRPr>
          </a:p>
        </p:txBody>
      </p:sp>
      <p:sp>
        <p:nvSpPr>
          <p:cNvPr id="2" name="对话气泡: 矩形 1"/>
          <p:cNvSpPr/>
          <p:nvPr/>
        </p:nvSpPr>
        <p:spPr>
          <a:xfrm>
            <a:off x="6238875" y="2182813"/>
            <a:ext cx="2808288" cy="1366837"/>
          </a:xfrm>
          <a:prstGeom prst="wedgeRectCallout">
            <a:avLst>
              <a:gd name="adj1" fmla="val -177618"/>
              <a:gd name="adj2" fmla="val 74079"/>
            </a:avLst>
          </a:prstGeom>
          <a:gradFill>
            <a:gsLst>
              <a:gs pos="0">
                <a:schemeClr val="accent1">
                  <a:lumMod val="5000"/>
                  <a:lumOff val="95000"/>
                </a:schemeClr>
              </a:gs>
              <a:gs pos="74000">
                <a:srgbClr val="FFFF00"/>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b="1" dirty="0">
                <a:solidFill>
                  <a:schemeClr val="tx1"/>
                </a:solidFill>
              </a:rPr>
              <a:t>向模板函数传递</a:t>
            </a:r>
            <a:r>
              <a:rPr lang="zh-CN" altLang="en-US" b="1" dirty="0">
                <a:solidFill>
                  <a:srgbClr val="FF0000"/>
                </a:solidFill>
              </a:rPr>
              <a:t>非类型参数</a:t>
            </a:r>
            <a:r>
              <a:rPr lang="zh-CN" altLang="en-US" b="1" dirty="0">
                <a:solidFill>
                  <a:schemeClr val="tx1"/>
                </a:solidFill>
              </a:rPr>
              <a:t>时只能传递常量</a:t>
            </a:r>
            <a:endParaRPr lang="zh-CN" altLang="en-US" b="1" dirty="0">
              <a:solidFill>
                <a:schemeClr val="tx1"/>
              </a:solidFill>
            </a:endParaRPr>
          </a:p>
        </p:txBody>
      </p:sp>
      <p:sp>
        <p:nvSpPr>
          <p:cNvPr id="3" name="对话气泡: 矩形 1"/>
          <p:cNvSpPr/>
          <p:nvPr/>
        </p:nvSpPr>
        <p:spPr>
          <a:xfrm>
            <a:off x="5386388" y="504825"/>
            <a:ext cx="3744912" cy="863600"/>
          </a:xfrm>
          <a:prstGeom prst="wedgeRectCallout">
            <a:avLst>
              <a:gd name="adj1" fmla="val -104823"/>
              <a:gd name="adj2" fmla="val -31112"/>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en-US" altLang="zh-CN" sz="2000" b="1" dirty="0">
                <a:solidFill>
                  <a:schemeClr val="tx1"/>
                </a:solidFill>
              </a:rPr>
              <a:t>T</a:t>
            </a:r>
            <a:r>
              <a:rPr lang="zh-CN" altLang="en-US" sz="2000" b="1" dirty="0">
                <a:solidFill>
                  <a:schemeClr val="tx1"/>
                </a:solidFill>
              </a:rPr>
              <a:t>是类型参数，</a:t>
            </a:r>
            <a:r>
              <a:rPr lang="en-US" altLang="zh-CN" sz="2000" b="1" dirty="0">
                <a:solidFill>
                  <a:schemeClr val="tx1"/>
                </a:solidFill>
              </a:rPr>
              <a:t>n</a:t>
            </a:r>
            <a:r>
              <a:rPr lang="zh-CN" altLang="en-US" sz="2000" b="1" dirty="0">
                <a:solidFill>
                  <a:schemeClr val="tx1"/>
                </a:solidFill>
              </a:rPr>
              <a:t>是普通参数</a:t>
            </a:r>
            <a:r>
              <a:rPr lang="en-US" altLang="zh-CN" sz="2000" b="1" dirty="0">
                <a:solidFill>
                  <a:schemeClr val="tx1"/>
                </a:solidFill>
              </a:rPr>
              <a:t>,</a:t>
            </a:r>
            <a:endParaRPr lang="en-US" altLang="zh-CN"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anim calcmode="lin" valueType="num">
                                      <p:cBhvr additive="base">
                                        <p:cTn id="11"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anim calcmode="lin" valueType="num">
                                      <p:cBhvr additive="base">
                                        <p:cTn id="15"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8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anim calcmode="lin" valueType="num">
                                      <p:cBhvr additive="base">
                                        <p:cTn id="19"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anim calcmode="lin" valueType="num">
                                      <p:cBhvr additive="base">
                                        <p:cTn id="23"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anim calcmode="lin" valueType="num">
                                      <p:cBhvr additive="base">
                                        <p:cTn id="27"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down)">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6867">
                                            <p:txEl>
                                              <p:pRg st="8" end="8"/>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6867">
                                            <p:txEl>
                                              <p:pRg st="9" end="9"/>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6867">
                                            <p:txEl>
                                              <p:pRg st="10" end="10"/>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6867">
                                            <p:txEl>
                                              <p:pRg st="11" end="11"/>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6867">
                                            <p:txEl>
                                              <p:pRg st="12" end="12"/>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6867">
                                            <p:txEl>
                                              <p:pRg st="13" end="13"/>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6867">
                                            <p:txEl>
                                              <p:pRg st="14" end="14"/>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6867">
                                            <p:txEl>
                                              <p:pRg st="15" end="15"/>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wipe(down)">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6867">
                                            <p:txEl>
                                              <p:pRg st="16" end="16"/>
                                            </p:txEl>
                                          </p:spTgt>
                                        </p:tgtEl>
                                        <p:attrNameLst>
                                          <p:attrName>style.visibility</p:attrName>
                                        </p:attrNameLst>
                                      </p:cBhvr>
                                      <p:to>
                                        <p:strVal val="visible"/>
                                      </p:to>
                                    </p:set>
                                    <p:anim calcmode="lin" valueType="num">
                                      <p:cBhvr additive="base">
                                        <p:cTn id="65" dur="500" fill="hold"/>
                                        <p:tgtEl>
                                          <p:spTgt spid="36867">
                                            <p:txEl>
                                              <p:pRg st="16" end="1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6867">
                                            <p:txEl>
                                              <p:pRg st="16" end="16"/>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6867">
                                            <p:txEl>
                                              <p:pRg st="17" end="17"/>
                                            </p:txEl>
                                          </p:spTgt>
                                        </p:tgtEl>
                                        <p:attrNameLst>
                                          <p:attrName>style.visibility</p:attrName>
                                        </p:attrNameLst>
                                      </p:cBhvr>
                                      <p:to>
                                        <p:strVal val="visible"/>
                                      </p:to>
                                    </p:set>
                                    <p:anim calcmode="lin" valueType="num">
                                      <p:cBhvr additive="base">
                                        <p:cTn id="69" dur="500" fill="hold"/>
                                        <p:tgtEl>
                                          <p:spTgt spid="36867">
                                            <p:txEl>
                                              <p:pRg st="17" end="1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6867">
                                            <p:txEl>
                                              <p:pRg st="17" end="17"/>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6867">
                                            <p:txEl>
                                              <p:pRg st="18" end="18"/>
                                            </p:txEl>
                                          </p:spTgt>
                                        </p:tgtEl>
                                        <p:attrNameLst>
                                          <p:attrName>style.visibility</p:attrName>
                                        </p:attrNameLst>
                                      </p:cBhvr>
                                      <p:to>
                                        <p:strVal val="visible"/>
                                      </p:to>
                                    </p:set>
                                    <p:anim calcmode="lin" valueType="num">
                                      <p:cBhvr additive="base">
                                        <p:cTn id="73" dur="500" fill="hold"/>
                                        <p:tgtEl>
                                          <p:spTgt spid="36867">
                                            <p:txEl>
                                              <p:pRg st="18" end="1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6867">
                                            <p:txEl>
                                              <p:pRg st="18" end="18"/>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6867">
                                            <p:txEl>
                                              <p:pRg st="6" end="6"/>
                                            </p:txEl>
                                          </p:spTgt>
                                        </p:tgtEl>
                                        <p:attrNameLst>
                                          <p:attrName>style.visibility</p:attrName>
                                        </p:attrNameLst>
                                      </p:cBhvr>
                                      <p:to>
                                        <p:strVal val="visible"/>
                                      </p:to>
                                    </p:set>
                                    <p:anim calcmode="lin" valueType="num">
                                      <p:cBhvr additive="base">
                                        <p:cTn id="77"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1076325"/>
            <a:ext cx="8964612" cy="5448300"/>
          </a:xfrm>
        </p:spPr>
        <p:txBody>
          <a:bodyPr/>
          <a:lstStyle/>
          <a:p>
            <a:pPr algn="just" eaLnBrk="1" hangingPunct="1">
              <a:lnSpc>
                <a:spcPct val="80000"/>
              </a:lnSpc>
              <a:buFontTx/>
              <a:buNone/>
            </a:pPr>
            <a:r>
              <a:rPr lang="en-US" altLang="zh-CN" sz="2800" b="1" dirty="0">
                <a:solidFill>
                  <a:srgbClr val="0000CC"/>
                </a:solidFill>
              </a:rPr>
              <a:t>3</a:t>
            </a:r>
            <a:r>
              <a:rPr lang="zh-CN" altLang="zh-CN" sz="2800" b="1" dirty="0">
                <a:solidFill>
                  <a:srgbClr val="0000CC"/>
                </a:solidFill>
              </a:rPr>
              <a:t>．模板参数的作用域</a:t>
            </a:r>
            <a:endParaRPr lang="zh-CN" altLang="zh-CN" sz="2800" b="1" dirty="0">
              <a:solidFill>
                <a:srgbClr val="0000CC"/>
              </a:solidFill>
            </a:endParaRPr>
          </a:p>
          <a:p>
            <a:r>
              <a:rPr lang="zh-CN" altLang="zh-CN" sz="2400" b="1" dirty="0"/>
              <a:t>模板参数遵循普通的作用域范围规则：</a:t>
            </a:r>
            <a:r>
              <a:rPr lang="zh-CN" altLang="zh-CN" sz="2400" b="1" dirty="0">
                <a:solidFill>
                  <a:srgbClr val="FF0000"/>
                </a:solidFill>
              </a:rPr>
              <a:t>模板参数的可用范围在其声明之后，直到模板声明或定义结束之前</a:t>
            </a:r>
            <a:r>
              <a:rPr lang="zh-CN" altLang="zh-CN" sz="2400" b="1" dirty="0"/>
              <a:t>；</a:t>
            </a:r>
            <a:endParaRPr lang="en-US" altLang="zh-CN" sz="2400" b="1" dirty="0"/>
          </a:p>
          <a:p>
            <a:r>
              <a:rPr lang="zh-CN" altLang="zh-CN" sz="2400" b="1" dirty="0"/>
              <a:t>同局部变量一样，</a:t>
            </a:r>
            <a:r>
              <a:rPr lang="zh-CN" altLang="zh-CN" sz="2400" b="1" dirty="0">
                <a:solidFill>
                  <a:srgbClr val="FF0000"/>
                </a:solidFill>
              </a:rPr>
              <a:t>模板参数会隐藏外层作用域中声明的相同名字</a:t>
            </a:r>
            <a:r>
              <a:rPr lang="zh-CN" altLang="zh-CN" sz="2400" b="1" dirty="0"/>
              <a:t>。但与普通函数不同的是，在模板内不能重用模板参数名。</a:t>
            </a:r>
            <a:endParaRPr lang="zh-CN" altLang="zh-CN" sz="2400" b="1" dirty="0"/>
          </a:p>
          <a:p>
            <a:pPr marL="400050" lvl="1" indent="0">
              <a:buFontTx/>
              <a:buNone/>
            </a:pPr>
            <a:r>
              <a:rPr lang="en-US" altLang="zh-CN" sz="2000" b="1" dirty="0" err="1">
                <a:solidFill>
                  <a:srgbClr val="0000CC"/>
                </a:solidFill>
              </a:rPr>
              <a:t>struct</a:t>
            </a:r>
            <a:r>
              <a:rPr lang="en-US" altLang="zh-CN" sz="2000" b="1" dirty="0">
                <a:solidFill>
                  <a:srgbClr val="0000CC"/>
                </a:solidFill>
              </a:rPr>
              <a:t> A {};</a:t>
            </a:r>
            <a:endParaRPr lang="zh-CN" altLang="zh-CN" sz="2000" b="1" dirty="0">
              <a:solidFill>
                <a:srgbClr val="0000CC"/>
              </a:solidFill>
            </a:endParaRPr>
          </a:p>
          <a:p>
            <a:pPr marL="400050" lvl="1" indent="0">
              <a:buFontTx/>
              <a:buNone/>
            </a:pPr>
            <a:r>
              <a:rPr lang="en-US" altLang="zh-CN" sz="2000" b="1" dirty="0"/>
              <a:t>template&lt;</a:t>
            </a:r>
            <a:r>
              <a:rPr lang="en-US" altLang="zh-CN" sz="2000" b="1" dirty="0" err="1"/>
              <a:t>typename</a:t>
            </a:r>
            <a:r>
              <a:rPr lang="en-US" altLang="zh-CN" sz="2000" b="1" dirty="0"/>
              <a:t> A, </a:t>
            </a:r>
            <a:r>
              <a:rPr lang="en-US" altLang="zh-CN" sz="2000" b="1" dirty="0" err="1"/>
              <a:t>typename</a:t>
            </a:r>
            <a:r>
              <a:rPr lang="en-US" altLang="zh-CN" sz="2000" b="1" dirty="0"/>
              <a:t> B&gt;</a:t>
            </a:r>
            <a:endParaRPr lang="zh-CN" altLang="zh-CN" sz="2000" b="1" dirty="0"/>
          </a:p>
          <a:p>
            <a:pPr marL="400050" lvl="1" indent="0">
              <a:buFontTx/>
              <a:buNone/>
            </a:pPr>
            <a:r>
              <a:rPr lang="en-US" altLang="zh-CN" sz="2000" b="1" dirty="0"/>
              <a:t>void f(A </a:t>
            </a:r>
            <a:r>
              <a:rPr lang="en-US" altLang="zh-CN" sz="2000" b="1" dirty="0" err="1"/>
              <a:t>a</a:t>
            </a:r>
            <a:r>
              <a:rPr lang="en-US" altLang="zh-CN" sz="2000" b="1" dirty="0"/>
              <a:t>, B b) {</a:t>
            </a:r>
            <a:endParaRPr lang="zh-CN" altLang="zh-CN" sz="2000" b="1" dirty="0"/>
          </a:p>
          <a:p>
            <a:pPr marL="400050" lvl="1" indent="0">
              <a:buFontTx/>
              <a:buNone/>
            </a:pPr>
            <a:r>
              <a:rPr lang="en-US" altLang="zh-CN" sz="2000" b="1" dirty="0"/>
              <a:t>	A t = a;                             //t</a:t>
            </a:r>
            <a:r>
              <a:rPr lang="zh-CN" altLang="zh-CN" sz="2000" b="1" dirty="0"/>
              <a:t>是</a:t>
            </a:r>
            <a:r>
              <a:rPr lang="en-US" altLang="zh-CN" sz="2000" b="1" dirty="0" err="1"/>
              <a:t>typename</a:t>
            </a:r>
            <a:r>
              <a:rPr lang="en-US" altLang="zh-CN" sz="2000" b="1" dirty="0"/>
              <a:t> A</a:t>
            </a:r>
            <a:r>
              <a:rPr lang="zh-CN" altLang="zh-CN" sz="2000" b="1" dirty="0"/>
              <a:t>指定的类型</a:t>
            </a:r>
            <a:endParaRPr lang="zh-CN" altLang="zh-CN" sz="2000" b="1" dirty="0"/>
          </a:p>
          <a:p>
            <a:pPr marL="400050" lvl="1" indent="0">
              <a:buFontTx/>
              <a:buNone/>
            </a:pPr>
            <a:r>
              <a:rPr lang="en-US" altLang="zh-CN" sz="2000" b="1" dirty="0"/>
              <a:t>	</a:t>
            </a:r>
            <a:r>
              <a:rPr lang="en-US" altLang="zh-CN" sz="2000" b="1" dirty="0" err="1"/>
              <a:t>int</a:t>
            </a:r>
            <a:r>
              <a:rPr lang="en-US" altLang="zh-CN" sz="2000" b="1" dirty="0"/>
              <a:t> B;                               </a:t>
            </a:r>
            <a:r>
              <a:rPr lang="en-US" altLang="zh-CN" sz="2000" b="1" dirty="0">
                <a:solidFill>
                  <a:srgbClr val="0000CC"/>
                </a:solidFill>
              </a:rPr>
              <a:t>//</a:t>
            </a:r>
            <a:r>
              <a:rPr lang="zh-CN" altLang="zh-CN" sz="2000" b="1" dirty="0">
                <a:solidFill>
                  <a:srgbClr val="0000CC"/>
                </a:solidFill>
              </a:rPr>
              <a:t>错误，重用模板参数定义变量名称</a:t>
            </a:r>
            <a:r>
              <a:rPr lang="zh-CN" altLang="zh-CN" sz="2000" b="1" dirty="0"/>
              <a:t>。</a:t>
            </a:r>
            <a:endParaRPr lang="zh-CN" altLang="zh-CN" sz="2000" b="1" dirty="0"/>
          </a:p>
          <a:p>
            <a:pPr marL="400050" lvl="1" indent="0">
              <a:buFontTx/>
              <a:buNone/>
            </a:pPr>
            <a:r>
              <a:rPr lang="en-US" altLang="zh-CN" sz="2000" b="1" dirty="0"/>
              <a:t>}</a:t>
            </a:r>
            <a:endParaRPr lang="zh-CN" altLang="zh-CN" sz="2000" b="1" dirty="0"/>
          </a:p>
          <a:p>
            <a:r>
              <a:rPr lang="zh-CN" altLang="zh-CN" sz="2400" b="1" dirty="0"/>
              <a:t>在</a:t>
            </a:r>
            <a:r>
              <a:rPr lang="en-US" altLang="zh-CN" sz="2400" b="1" dirty="0"/>
              <a:t>f</a:t>
            </a:r>
            <a:r>
              <a:rPr lang="zh-CN" altLang="zh-CN" sz="2400" b="1" dirty="0"/>
              <a:t>模板内，模板参数</a:t>
            </a:r>
            <a:r>
              <a:rPr lang="en-US" altLang="zh-CN" sz="2400" b="1" dirty="0"/>
              <a:t>A</a:t>
            </a:r>
            <a:r>
              <a:rPr lang="zh-CN" altLang="zh-CN" sz="2400" b="1" dirty="0">
                <a:solidFill>
                  <a:srgbClr val="0000CC"/>
                </a:solidFill>
              </a:rPr>
              <a:t>隐藏了</a:t>
            </a:r>
            <a:r>
              <a:rPr lang="zh-CN" altLang="zh-CN" sz="2400" b="1" dirty="0"/>
              <a:t>外层作用域定义的结构类型</a:t>
            </a:r>
            <a:r>
              <a:rPr lang="en-US" altLang="zh-CN" sz="2400" b="1" dirty="0"/>
              <a:t>A</a:t>
            </a:r>
            <a:r>
              <a:rPr lang="zh-CN" altLang="zh-CN" sz="2400" b="1" dirty="0"/>
              <a:t>。</a:t>
            </a:r>
            <a:endParaRPr lang="zh-CN" altLang="zh-CN" sz="2400" b="1" dirty="0"/>
          </a:p>
          <a:p>
            <a:endParaRPr lang="zh-CN" altLang="en-US" sz="2400" b="1" dirty="0"/>
          </a:p>
        </p:txBody>
      </p:sp>
      <p:sp>
        <p:nvSpPr>
          <p:cNvPr id="38914" name="Rectangle 2"/>
          <p:cNvSpPr>
            <a:spLocks noGrp="1" noChangeArrowheads="1"/>
          </p:cNvSpPr>
          <p:nvPr>
            <p:ph type="title"/>
          </p:nvPr>
        </p:nvSpPr>
        <p:spPr>
          <a:xfrm>
            <a:off x="457200" y="73025"/>
            <a:ext cx="8229600" cy="811213"/>
          </a:xfrm>
        </p:spPr>
        <p:txBody>
          <a:bodyPr/>
          <a:lstStyle/>
          <a:p>
            <a:pPr eaLnBrk="1" hangingPunct="1"/>
            <a:r>
              <a:rPr lang="en-US" altLang="zh-CN" dirty="0"/>
              <a:t>7.2.2  </a:t>
            </a:r>
            <a:r>
              <a:rPr lang="zh-CN" altLang="en-US" b="1" dirty="0"/>
              <a:t>函数</a:t>
            </a:r>
            <a:r>
              <a:rPr lang="zh-CN" altLang="en-US" b="1" dirty="0">
                <a:solidFill>
                  <a:srgbClr val="FF0000"/>
                </a:solidFill>
              </a:rPr>
              <a:t>模板的实例化</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 calcmode="lin" valueType="num">
                                      <p:cBhvr additive="base">
                                        <p:cTn id="4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err="1">
                <a:sym typeface="+mn-ea"/>
              </a:rPr>
              <a:t>学习通</a:t>
            </a:r>
            <a:r>
              <a:rPr lang="en-US" altLang="zh-CN" dirty="0" err="1">
                <a:sym typeface="+mn-ea"/>
              </a:rPr>
              <a:t>--pta</a:t>
            </a:r>
            <a:r>
              <a:rPr lang="zh-CN" altLang="en-US" dirty="0"/>
              <a:t>练习</a:t>
            </a:r>
            <a:endParaRPr lang="zh-CN" altLang="en-US" dirty="0"/>
          </a:p>
        </p:txBody>
      </p:sp>
      <p:sp>
        <p:nvSpPr>
          <p:cNvPr id="3" name="内容占位符 2"/>
          <p:cNvSpPr>
            <a:spLocks noGrp="1"/>
          </p:cNvSpPr>
          <p:nvPr>
            <p:ph idx="1"/>
          </p:nvPr>
        </p:nvSpPr>
        <p:spPr>
          <a:xfrm>
            <a:off x="179130" y="908950"/>
            <a:ext cx="8623212" cy="5168635"/>
          </a:xfrm>
        </p:spPr>
        <p:txBody>
          <a:bodyPr/>
          <a:lstStyle/>
          <a:p>
            <a:r>
              <a:rPr lang="en-US" altLang="zh-CN" b="1" i="0" dirty="0">
                <a:solidFill>
                  <a:srgbClr val="404040"/>
                </a:solidFill>
                <a:effectLst/>
                <a:latin typeface="-apple-system"/>
              </a:rPr>
              <a:t>2017final</a:t>
            </a:r>
            <a:r>
              <a:rPr lang="zh-CN" altLang="en-US" b="1" i="0" dirty="0">
                <a:solidFill>
                  <a:srgbClr val="404040"/>
                </a:solidFill>
                <a:effectLst/>
                <a:latin typeface="-apple-system"/>
              </a:rPr>
              <a:t>函数模板</a:t>
            </a:r>
            <a:endParaRPr lang="zh-CN" altLang="en-US" dirty="0"/>
          </a:p>
        </p:txBody>
      </p:sp>
      <p:pic>
        <p:nvPicPr>
          <p:cNvPr id="4" name="图片 3"/>
          <p:cNvPicPr>
            <a:picLocks noChangeAspect="1"/>
          </p:cNvPicPr>
          <p:nvPr>
            <p:custDataLst>
              <p:tags r:id="rId1"/>
            </p:custDataLst>
          </p:nvPr>
        </p:nvPicPr>
        <p:blipFill>
          <a:blip r:embed="rId2"/>
          <a:srcRect l="548" t="4061" r="3125"/>
          <a:stretch>
            <a:fillRect/>
          </a:stretch>
        </p:blipFill>
        <p:spPr>
          <a:xfrm>
            <a:off x="48260" y="1470660"/>
            <a:ext cx="8609330" cy="54000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709613" y="0"/>
            <a:ext cx="7772400" cy="908050"/>
          </a:xfrm>
        </p:spPr>
        <p:txBody>
          <a:bodyPr/>
          <a:lstStyle/>
          <a:p>
            <a:pPr eaLnBrk="1" hangingPunct="1"/>
            <a:r>
              <a:rPr lang="en-US" altLang="zh-CN" b="1"/>
              <a:t>7.3  </a:t>
            </a:r>
            <a:r>
              <a:rPr lang="zh-CN" altLang="en-US" b="1">
                <a:solidFill>
                  <a:srgbClr val="FF0000"/>
                </a:solidFill>
              </a:rPr>
              <a:t>类模板</a:t>
            </a:r>
            <a:endParaRPr lang="zh-CN" altLang="en-US" b="1">
              <a:solidFill>
                <a:srgbClr val="FF0000"/>
              </a:solidFill>
            </a:endParaRPr>
          </a:p>
        </p:txBody>
      </p:sp>
      <p:sp>
        <p:nvSpPr>
          <p:cNvPr id="41987" name="Rectangle 3"/>
          <p:cNvSpPr>
            <a:spLocks noGrp="1" noChangeArrowheads="1"/>
          </p:cNvSpPr>
          <p:nvPr>
            <p:ph type="body" idx="1"/>
          </p:nvPr>
        </p:nvSpPr>
        <p:spPr>
          <a:xfrm>
            <a:off x="395288" y="1123950"/>
            <a:ext cx="8596312" cy="5732463"/>
          </a:xfrm>
        </p:spPr>
        <p:txBody>
          <a:bodyPr/>
          <a:lstStyle/>
          <a:p>
            <a:pPr marL="609600" indent="-609600" algn="just" eaLnBrk="1" hangingPunct="1">
              <a:lnSpc>
                <a:spcPct val="80000"/>
              </a:lnSpc>
              <a:buFontTx/>
              <a:buNone/>
              <a:defRPr/>
            </a:pPr>
            <a:r>
              <a:rPr lang="en-US" altLang="zh-CN" sz="2800" b="1" dirty="0">
                <a:solidFill>
                  <a:srgbClr val="0000CC"/>
                </a:solidFill>
              </a:rPr>
              <a:t>7.3.1  </a:t>
            </a:r>
            <a:r>
              <a:rPr lang="zh-CN" altLang="en-US" sz="2800" b="1" dirty="0">
                <a:solidFill>
                  <a:srgbClr val="0000CC"/>
                </a:solidFill>
              </a:rPr>
              <a:t>类模板的概念</a:t>
            </a:r>
            <a:endParaRPr lang="zh-CN" altLang="en-US" sz="2800" b="1" dirty="0">
              <a:solidFill>
                <a:srgbClr val="0000CC"/>
              </a:solidFill>
            </a:endParaRPr>
          </a:p>
          <a:p>
            <a:pPr marL="971550" lvl="1" indent="-457200" eaLnBrk="1" hangingPunct="1">
              <a:defRPr/>
            </a:pPr>
            <a:r>
              <a:rPr lang="zh-CN" altLang="en-US" b="1" dirty="0"/>
              <a:t>类模板可用来设计</a:t>
            </a:r>
            <a:r>
              <a:rPr lang="zh-CN" altLang="en-US" b="1" dirty="0">
                <a:solidFill>
                  <a:srgbClr val="FF0000"/>
                </a:solidFill>
              </a:rPr>
              <a:t>结构和成员函数完全相同</a:t>
            </a:r>
            <a:r>
              <a:rPr lang="zh-CN" altLang="en-US" b="1" dirty="0"/>
              <a:t>，但所处理的</a:t>
            </a:r>
            <a:r>
              <a:rPr lang="zh-CN" altLang="en-US" b="1" dirty="0">
                <a:solidFill>
                  <a:srgbClr val="FF0000"/>
                </a:solidFill>
              </a:rPr>
              <a:t>数据类型不同的通用类</a:t>
            </a:r>
            <a:r>
              <a:rPr lang="zh-CN" altLang="en-US" b="1" dirty="0"/>
              <a:t>。</a:t>
            </a:r>
            <a:r>
              <a:rPr lang="zh-CN" altLang="en-US" sz="2200" b="1" dirty="0"/>
              <a:t>如栈，存在</a:t>
            </a:r>
            <a:endParaRPr lang="zh-CN" altLang="en-US" sz="2200" b="1" dirty="0"/>
          </a:p>
          <a:p>
            <a:pPr marL="1371600" lvl="2" indent="-457200" eaLnBrk="1" hangingPunct="1">
              <a:buFontTx/>
              <a:buNone/>
              <a:defRPr/>
            </a:pPr>
            <a:r>
              <a:rPr lang="zh-CN" altLang="en-US" sz="1800" b="1" dirty="0"/>
              <a:t>双精度栈：</a:t>
            </a:r>
            <a:endParaRPr lang="zh-CN" altLang="en-US" sz="1800" b="1" dirty="0"/>
          </a:p>
          <a:p>
            <a:pPr marL="1371600" lvl="2" indent="-457200" eaLnBrk="1" hangingPunct="1">
              <a:buFontTx/>
              <a:buNone/>
              <a:defRPr/>
            </a:pPr>
            <a:r>
              <a:rPr lang="zh-CN" altLang="en-US" sz="1800" b="1" dirty="0"/>
              <a:t>	</a:t>
            </a:r>
            <a:r>
              <a:rPr lang="en-US" altLang="zh-CN" sz="1800" b="1" dirty="0"/>
              <a:t>class </a:t>
            </a:r>
            <a:r>
              <a:rPr lang="en-US" altLang="zh-CN" sz="1800" b="1" dirty="0" err="1"/>
              <a:t>doubleStack</a:t>
            </a:r>
            <a:r>
              <a:rPr lang="en-US" altLang="zh-CN" sz="1800" b="1" dirty="0"/>
              <a:t>{</a:t>
            </a:r>
            <a:endParaRPr lang="en-US" altLang="zh-CN" sz="1800" b="1" dirty="0"/>
          </a:p>
          <a:p>
            <a:pPr marL="1371600" lvl="2" indent="-457200" eaLnBrk="1" hangingPunct="1">
              <a:buFontTx/>
              <a:buNone/>
              <a:defRPr/>
            </a:pPr>
            <a:r>
              <a:rPr lang="en-US" altLang="zh-CN" sz="1800" b="1" dirty="0"/>
              <a:t>	  private:</a:t>
            </a:r>
            <a:endParaRPr lang="en-US" altLang="zh-CN" sz="1800" b="1" dirty="0"/>
          </a:p>
          <a:p>
            <a:pPr marL="1371600" lvl="2" indent="-457200" eaLnBrk="1" hangingPunct="1">
              <a:buFontTx/>
              <a:buNone/>
              <a:defRPr/>
            </a:pPr>
            <a:r>
              <a:rPr lang="en-US" altLang="zh-CN" sz="1800" b="1" dirty="0"/>
              <a:t>		double data[size];</a:t>
            </a:r>
            <a:endParaRPr lang="en-US" altLang="zh-CN" sz="1800" b="1" dirty="0"/>
          </a:p>
          <a:p>
            <a:pPr marL="1371600" lvl="2" indent="-457200" eaLnBrk="1" hangingPunct="1">
              <a:buFontTx/>
              <a:buNone/>
              <a:defRPr/>
            </a:pPr>
            <a:r>
              <a:rPr lang="en-US" altLang="zh-CN" sz="1800" b="1" dirty="0"/>
              <a:t>		……</a:t>
            </a:r>
            <a:endParaRPr lang="en-US" altLang="zh-CN" sz="1800" b="1" dirty="0"/>
          </a:p>
          <a:p>
            <a:pPr marL="1371600" lvl="2" indent="-457200" eaLnBrk="1" hangingPunct="1">
              <a:lnSpc>
                <a:spcPct val="80000"/>
              </a:lnSpc>
              <a:buFontTx/>
              <a:buNone/>
              <a:defRPr/>
            </a:pPr>
            <a:r>
              <a:rPr lang="en-US" altLang="zh-CN" sz="1800" b="1" dirty="0"/>
              <a:t>	};</a:t>
            </a:r>
            <a:endParaRPr lang="en-US" altLang="zh-CN" sz="1800" b="1" dirty="0"/>
          </a:p>
          <a:p>
            <a:pPr marL="1371600" lvl="2" indent="-457200" eaLnBrk="1" hangingPunct="1">
              <a:lnSpc>
                <a:spcPct val="80000"/>
              </a:lnSpc>
              <a:buFontTx/>
              <a:buNone/>
              <a:defRPr/>
            </a:pPr>
            <a:r>
              <a:rPr lang="zh-CN" altLang="en-US" sz="1800" b="1" dirty="0">
                <a:solidFill>
                  <a:srgbClr val="0000CC"/>
                </a:solidFill>
              </a:rPr>
              <a:t>字符栈：</a:t>
            </a:r>
            <a:endParaRPr lang="zh-CN" altLang="en-US" sz="1800" b="1" dirty="0">
              <a:solidFill>
                <a:srgbClr val="0000CC"/>
              </a:solidFill>
            </a:endParaRPr>
          </a:p>
          <a:p>
            <a:pPr marL="1371600" lvl="2" indent="-457200" eaLnBrk="1" hangingPunct="1">
              <a:lnSpc>
                <a:spcPct val="80000"/>
              </a:lnSpc>
              <a:buFontTx/>
              <a:buNone/>
              <a:defRPr/>
            </a:pPr>
            <a:r>
              <a:rPr lang="zh-CN" altLang="en-US" sz="1800" b="1" dirty="0">
                <a:solidFill>
                  <a:srgbClr val="0000CC"/>
                </a:solidFill>
              </a:rPr>
              <a:t>	</a:t>
            </a:r>
            <a:r>
              <a:rPr lang="en-US" altLang="zh-CN" sz="1800" b="1" dirty="0">
                <a:solidFill>
                  <a:srgbClr val="0000CC"/>
                </a:solidFill>
              </a:rPr>
              <a:t>class </a:t>
            </a:r>
            <a:r>
              <a:rPr lang="en-US" altLang="zh-CN" sz="1800" b="1" dirty="0" err="1">
                <a:solidFill>
                  <a:srgbClr val="0000CC"/>
                </a:solidFill>
              </a:rPr>
              <a:t>charStack</a:t>
            </a:r>
            <a:r>
              <a:rPr lang="en-US" altLang="zh-CN" sz="1800" b="1" dirty="0">
                <a:solidFill>
                  <a:srgbClr val="0000CC"/>
                </a:solidFill>
              </a:rPr>
              <a:t>{</a:t>
            </a:r>
            <a:endParaRPr lang="en-US" altLang="zh-CN" sz="1800" b="1" dirty="0">
              <a:solidFill>
                <a:srgbClr val="0000CC"/>
              </a:solidFill>
            </a:endParaRPr>
          </a:p>
          <a:p>
            <a:pPr marL="1371600" lvl="2" indent="-457200" eaLnBrk="1" hangingPunct="1">
              <a:lnSpc>
                <a:spcPct val="80000"/>
              </a:lnSpc>
              <a:buFontTx/>
              <a:buNone/>
              <a:defRPr/>
            </a:pPr>
            <a:r>
              <a:rPr lang="en-US" altLang="zh-CN" sz="1800" b="1" dirty="0">
                <a:solidFill>
                  <a:srgbClr val="0000CC"/>
                </a:solidFill>
              </a:rPr>
              <a:t>	  private:</a:t>
            </a:r>
            <a:endParaRPr lang="en-US" altLang="zh-CN" sz="1800" b="1" dirty="0">
              <a:solidFill>
                <a:srgbClr val="0000CC"/>
              </a:solidFill>
            </a:endParaRPr>
          </a:p>
          <a:p>
            <a:pPr marL="1371600" lvl="2" indent="-457200" eaLnBrk="1" hangingPunct="1">
              <a:lnSpc>
                <a:spcPct val="80000"/>
              </a:lnSpc>
              <a:buFontTx/>
              <a:buNone/>
              <a:defRPr/>
            </a:pPr>
            <a:r>
              <a:rPr lang="en-US" altLang="zh-CN" sz="1800" b="1" dirty="0">
                <a:solidFill>
                  <a:srgbClr val="0000CC"/>
                </a:solidFill>
              </a:rPr>
              <a:t>		char data[size];</a:t>
            </a:r>
            <a:endParaRPr lang="en-US" altLang="zh-CN" sz="1800" b="1" dirty="0">
              <a:solidFill>
                <a:srgbClr val="0000CC"/>
              </a:solidFill>
            </a:endParaRPr>
          </a:p>
          <a:p>
            <a:pPr marL="1371600" lvl="2" indent="-457200" eaLnBrk="1" hangingPunct="1">
              <a:lnSpc>
                <a:spcPct val="80000"/>
              </a:lnSpc>
              <a:buFontTx/>
              <a:buNone/>
              <a:defRPr/>
            </a:pPr>
            <a:r>
              <a:rPr lang="en-US" altLang="zh-CN" sz="1800" b="1" dirty="0">
                <a:solidFill>
                  <a:srgbClr val="0000CC"/>
                </a:solidFill>
              </a:rPr>
              <a:t>		……</a:t>
            </a:r>
            <a:endParaRPr lang="en-US" altLang="zh-CN" sz="1800" b="1" dirty="0">
              <a:solidFill>
                <a:srgbClr val="0000CC"/>
              </a:solidFill>
            </a:endParaRPr>
          </a:p>
          <a:p>
            <a:pPr marL="1371600" lvl="2" indent="-457200" eaLnBrk="1" hangingPunct="1">
              <a:lnSpc>
                <a:spcPct val="80000"/>
              </a:lnSpc>
              <a:buFontTx/>
              <a:buNone/>
              <a:defRPr/>
            </a:pPr>
            <a:r>
              <a:rPr lang="en-US" altLang="zh-CN" sz="1800" b="1" dirty="0">
                <a:solidFill>
                  <a:srgbClr val="0000CC"/>
                </a:solidFill>
              </a:rPr>
              <a:t>	};</a:t>
            </a:r>
            <a:endParaRPr lang="en-US" altLang="zh-CN" sz="1800" b="1" dirty="0">
              <a:solidFill>
                <a:srgbClr val="0000CC"/>
              </a:solidFill>
            </a:endParaRPr>
          </a:p>
          <a:p>
            <a:pPr lvl="1" eaLnBrk="1" hangingPunct="1">
              <a:lnSpc>
                <a:spcPct val="80000"/>
              </a:lnSpc>
              <a:defRPr/>
            </a:pPr>
            <a:r>
              <a:rPr lang="zh-CN" altLang="en-US" sz="2400" b="1" dirty="0"/>
              <a:t>这些栈除了数据类型之外，操作完全相同，就可用类模板实现。</a:t>
            </a:r>
            <a:endParaRPr lang="zh-CN" altLang="en-US" sz="2400" b="1" dirty="0"/>
          </a:p>
          <a:p>
            <a:pPr marL="990600" lvl="1" indent="-533400" eaLnBrk="1" hangingPunct="1">
              <a:lnSpc>
                <a:spcPct val="80000"/>
              </a:lnSpc>
              <a:buFontTx/>
              <a:buNone/>
              <a:defRPr/>
            </a:pPr>
            <a:r>
              <a:rPr lang="zh-CN" altLang="en-US" sz="2000" dirty="0"/>
              <a:t> </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 calcmode="lin" valueType="num">
                                      <p:cBhvr additive="base">
                                        <p:cTn id="7"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7">
                                            <p:txEl>
                                              <p:pRg st="2" end="2"/>
                                            </p:txEl>
                                          </p:spTgt>
                                        </p:tgtEl>
                                        <p:attrNameLst>
                                          <p:attrName>style.visibility</p:attrName>
                                        </p:attrNameLst>
                                      </p:cBhvr>
                                      <p:to>
                                        <p:strVal val="visible"/>
                                      </p:to>
                                    </p:set>
                                    <p:anim calcmode="lin" valueType="num">
                                      <p:cBhvr additive="base">
                                        <p:cTn id="13"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987">
                                            <p:txEl>
                                              <p:pRg st="3" end="3"/>
                                            </p:txEl>
                                          </p:spTgt>
                                        </p:tgtEl>
                                        <p:attrNameLst>
                                          <p:attrName>style.visibility</p:attrName>
                                        </p:attrNameLst>
                                      </p:cBhvr>
                                      <p:to>
                                        <p:strVal val="visible"/>
                                      </p:to>
                                    </p:set>
                                    <p:anim calcmode="lin" valueType="num">
                                      <p:cBhvr additive="base">
                                        <p:cTn id="17"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987">
                                            <p:txEl>
                                              <p:pRg st="4" end="4"/>
                                            </p:txEl>
                                          </p:spTgt>
                                        </p:tgtEl>
                                        <p:attrNameLst>
                                          <p:attrName>style.visibility</p:attrName>
                                        </p:attrNameLst>
                                      </p:cBhvr>
                                      <p:to>
                                        <p:strVal val="visible"/>
                                      </p:to>
                                    </p:set>
                                    <p:anim calcmode="lin" valueType="num">
                                      <p:cBhvr additive="base">
                                        <p:cTn id="21"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98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987">
                                            <p:txEl>
                                              <p:pRg st="5" end="5"/>
                                            </p:txEl>
                                          </p:spTgt>
                                        </p:tgtEl>
                                        <p:attrNameLst>
                                          <p:attrName>style.visibility</p:attrName>
                                        </p:attrNameLst>
                                      </p:cBhvr>
                                      <p:to>
                                        <p:strVal val="visible"/>
                                      </p:to>
                                    </p:set>
                                    <p:anim calcmode="lin" valueType="num">
                                      <p:cBhvr additive="base">
                                        <p:cTn id="25"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987">
                                            <p:txEl>
                                              <p:pRg st="6" end="6"/>
                                            </p:txEl>
                                          </p:spTgt>
                                        </p:tgtEl>
                                        <p:attrNameLst>
                                          <p:attrName>style.visibility</p:attrName>
                                        </p:attrNameLst>
                                      </p:cBhvr>
                                      <p:to>
                                        <p:strVal val="visible"/>
                                      </p:to>
                                    </p:set>
                                    <p:anim calcmode="lin" valueType="num">
                                      <p:cBhvr additive="base">
                                        <p:cTn id="29"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987">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1987">
                                            <p:txEl>
                                              <p:pRg st="7" end="7"/>
                                            </p:txEl>
                                          </p:spTgt>
                                        </p:tgtEl>
                                        <p:attrNameLst>
                                          <p:attrName>style.visibility</p:attrName>
                                        </p:attrNameLst>
                                      </p:cBhvr>
                                      <p:to>
                                        <p:strVal val="visible"/>
                                      </p:to>
                                    </p:set>
                                    <p:anim calcmode="lin" valueType="num">
                                      <p:cBhvr additive="base">
                                        <p:cTn id="33" dur="500" fill="hold"/>
                                        <p:tgtEl>
                                          <p:spTgt spid="41987">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19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1987">
                                            <p:txEl>
                                              <p:pRg st="8" end="8"/>
                                            </p:txEl>
                                          </p:spTgt>
                                        </p:tgtEl>
                                        <p:attrNameLst>
                                          <p:attrName>style.visibility</p:attrName>
                                        </p:attrNameLst>
                                      </p:cBhvr>
                                      <p:to>
                                        <p:strVal val="visible"/>
                                      </p:to>
                                    </p:set>
                                    <p:anim calcmode="lin" valueType="num">
                                      <p:cBhvr additive="base">
                                        <p:cTn id="39" dur="500" fill="hold"/>
                                        <p:tgtEl>
                                          <p:spTgt spid="41987">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1987">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1987">
                                            <p:txEl>
                                              <p:pRg st="9" end="9"/>
                                            </p:txEl>
                                          </p:spTgt>
                                        </p:tgtEl>
                                        <p:attrNameLst>
                                          <p:attrName>style.visibility</p:attrName>
                                        </p:attrNameLst>
                                      </p:cBhvr>
                                      <p:to>
                                        <p:strVal val="visible"/>
                                      </p:to>
                                    </p:set>
                                    <p:anim calcmode="lin" valueType="num">
                                      <p:cBhvr additive="base">
                                        <p:cTn id="43" dur="500" fill="hold"/>
                                        <p:tgtEl>
                                          <p:spTgt spid="4198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987">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1987">
                                            <p:txEl>
                                              <p:pRg st="10" end="10"/>
                                            </p:txEl>
                                          </p:spTgt>
                                        </p:tgtEl>
                                        <p:attrNameLst>
                                          <p:attrName>style.visibility</p:attrName>
                                        </p:attrNameLst>
                                      </p:cBhvr>
                                      <p:to>
                                        <p:strVal val="visible"/>
                                      </p:to>
                                    </p:set>
                                    <p:anim calcmode="lin" valueType="num">
                                      <p:cBhvr additive="base">
                                        <p:cTn id="47" dur="500" fill="hold"/>
                                        <p:tgtEl>
                                          <p:spTgt spid="41987">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987">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1987">
                                            <p:txEl>
                                              <p:pRg st="11" end="11"/>
                                            </p:txEl>
                                          </p:spTgt>
                                        </p:tgtEl>
                                        <p:attrNameLst>
                                          <p:attrName>style.visibility</p:attrName>
                                        </p:attrNameLst>
                                      </p:cBhvr>
                                      <p:to>
                                        <p:strVal val="visible"/>
                                      </p:to>
                                    </p:set>
                                    <p:anim calcmode="lin" valueType="num">
                                      <p:cBhvr additive="base">
                                        <p:cTn id="51" dur="500" fill="hold"/>
                                        <p:tgtEl>
                                          <p:spTgt spid="41987">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1987">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1987">
                                            <p:txEl>
                                              <p:pRg st="12" end="12"/>
                                            </p:txEl>
                                          </p:spTgt>
                                        </p:tgtEl>
                                        <p:attrNameLst>
                                          <p:attrName>style.visibility</p:attrName>
                                        </p:attrNameLst>
                                      </p:cBhvr>
                                      <p:to>
                                        <p:strVal val="visible"/>
                                      </p:to>
                                    </p:set>
                                    <p:anim calcmode="lin" valueType="num">
                                      <p:cBhvr additive="base">
                                        <p:cTn id="55" dur="500" fill="hold"/>
                                        <p:tgtEl>
                                          <p:spTgt spid="41987">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1987">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1987">
                                            <p:txEl>
                                              <p:pRg st="13" end="13"/>
                                            </p:txEl>
                                          </p:spTgt>
                                        </p:tgtEl>
                                        <p:attrNameLst>
                                          <p:attrName>style.visibility</p:attrName>
                                        </p:attrNameLst>
                                      </p:cBhvr>
                                      <p:to>
                                        <p:strVal val="visible"/>
                                      </p:to>
                                    </p:set>
                                    <p:anim calcmode="lin" valueType="num">
                                      <p:cBhvr additive="base">
                                        <p:cTn id="59" dur="500" fill="hold"/>
                                        <p:tgtEl>
                                          <p:spTgt spid="41987">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198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41987">
                                            <p:txEl>
                                              <p:pRg st="14" end="14"/>
                                            </p:txEl>
                                          </p:spTgt>
                                        </p:tgtEl>
                                        <p:attrNameLst>
                                          <p:attrName>style.visibility</p:attrName>
                                        </p:attrNameLst>
                                      </p:cBhvr>
                                      <p:to>
                                        <p:strVal val="visible"/>
                                      </p:to>
                                    </p:set>
                                    <p:anim calcmode="lin" valueType="num">
                                      <p:cBhvr additive="base">
                                        <p:cTn id="65" dur="500" fill="hold"/>
                                        <p:tgtEl>
                                          <p:spTgt spid="41987">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198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330200" y="1098550"/>
            <a:ext cx="8485188" cy="5210770"/>
          </a:xfrm>
        </p:spPr>
        <p:txBody>
          <a:bodyPr/>
          <a:lstStyle/>
          <a:p>
            <a:pPr eaLnBrk="1" hangingPunct="1">
              <a:lnSpc>
                <a:spcPct val="90000"/>
              </a:lnSpc>
              <a:buFontTx/>
              <a:buNone/>
              <a:defRPr/>
            </a:pPr>
            <a:r>
              <a:rPr lang="en-US" altLang="zh-CN" b="1" dirty="0">
                <a:solidFill>
                  <a:srgbClr val="0000CC"/>
                </a:solidFill>
              </a:rPr>
              <a:t>1</a:t>
            </a:r>
            <a:r>
              <a:rPr lang="zh-CN" altLang="en-US" b="1" dirty="0">
                <a:solidFill>
                  <a:srgbClr val="0000CC"/>
                </a:solidFill>
              </a:rPr>
              <a:t>、类模板的声明</a:t>
            </a:r>
            <a:endParaRPr lang="zh-CN" altLang="en-US" b="1" dirty="0">
              <a:solidFill>
                <a:srgbClr val="0000CC"/>
              </a:solidFill>
            </a:endParaRPr>
          </a:p>
          <a:p>
            <a:pPr marL="0" indent="0">
              <a:buFontTx/>
              <a:buNone/>
              <a:defRPr/>
            </a:pPr>
            <a:r>
              <a:rPr lang="en-US" altLang="zh-CN" b="1" dirty="0">
                <a:solidFill>
                  <a:srgbClr val="FF0000"/>
                </a:solidFill>
              </a:rPr>
              <a:t>template</a:t>
            </a:r>
            <a:r>
              <a:rPr lang="en-US" altLang="zh-CN" b="1" dirty="0"/>
              <a:t>&lt;</a:t>
            </a:r>
            <a:r>
              <a:rPr lang="en-US" altLang="zh-CN" b="1" dirty="0" err="1">
                <a:solidFill>
                  <a:srgbClr val="0000CC"/>
                </a:solidFill>
              </a:rPr>
              <a:t>typename</a:t>
            </a:r>
            <a:r>
              <a:rPr lang="en-US" altLang="zh-CN" b="1" dirty="0"/>
              <a:t> T1,</a:t>
            </a:r>
            <a:r>
              <a:rPr lang="en-US" altLang="zh-CN" b="1" dirty="0">
                <a:solidFill>
                  <a:srgbClr val="0000CC"/>
                </a:solidFill>
              </a:rPr>
              <a:t>typename</a:t>
            </a:r>
            <a:r>
              <a:rPr lang="en-US" altLang="zh-CN" b="1" dirty="0"/>
              <a:t> T2,</a:t>
            </a:r>
            <a:r>
              <a:rPr lang="zh-CN" altLang="zh-CN" b="1" dirty="0"/>
              <a:t>…</a:t>
            </a:r>
            <a:r>
              <a:rPr lang="en-US" altLang="zh-CN" b="1" dirty="0"/>
              <a:t>&gt;</a:t>
            </a:r>
            <a:endParaRPr lang="zh-CN" altLang="zh-CN" sz="4000" b="1" dirty="0"/>
          </a:p>
          <a:p>
            <a:pPr marL="0" indent="0">
              <a:buFontTx/>
              <a:buNone/>
              <a:defRPr/>
            </a:pPr>
            <a:r>
              <a:rPr lang="en-US" altLang="zh-CN" b="1" dirty="0"/>
              <a:t>class </a:t>
            </a:r>
            <a:r>
              <a:rPr lang="zh-CN" altLang="zh-CN" b="1" dirty="0"/>
              <a:t>类名</a:t>
            </a:r>
            <a:r>
              <a:rPr lang="en-US" altLang="zh-CN" b="1" dirty="0"/>
              <a:t>{</a:t>
            </a:r>
            <a:endParaRPr lang="zh-CN" altLang="zh-CN" sz="4000" b="1" dirty="0"/>
          </a:p>
          <a:p>
            <a:pPr marL="0" indent="0">
              <a:buFontTx/>
              <a:buNone/>
              <a:defRPr/>
            </a:pPr>
            <a:r>
              <a:rPr lang="en-US" altLang="zh-CN" b="1" dirty="0"/>
              <a:t>   </a:t>
            </a:r>
            <a:r>
              <a:rPr lang="zh-CN" altLang="zh-CN" b="1" dirty="0"/>
              <a:t>……</a:t>
            </a:r>
            <a:r>
              <a:rPr lang="en-US" altLang="zh-CN" b="1" dirty="0"/>
              <a:t>								// </a:t>
            </a:r>
            <a:r>
              <a:rPr lang="zh-CN" altLang="zh-CN" b="1" dirty="0"/>
              <a:t>类成员的声明与定义</a:t>
            </a:r>
            <a:endParaRPr lang="zh-CN" altLang="zh-CN" sz="4000" b="1" dirty="0"/>
          </a:p>
          <a:p>
            <a:pPr marL="0" indent="0">
              <a:buFontTx/>
              <a:buNone/>
              <a:defRPr/>
            </a:pPr>
            <a:r>
              <a:rPr lang="en-US" altLang="zh-CN" b="1" dirty="0"/>
              <a:t>}</a:t>
            </a:r>
            <a:endParaRPr lang="zh-CN" altLang="zh-CN" sz="4000" b="1" dirty="0"/>
          </a:p>
          <a:p>
            <a:pPr eaLnBrk="1" hangingPunct="1">
              <a:lnSpc>
                <a:spcPct val="90000"/>
              </a:lnSpc>
              <a:defRPr/>
            </a:pPr>
            <a:endParaRPr lang="en-US" altLang="zh-CN" sz="2800" b="1" dirty="0"/>
          </a:p>
          <a:p>
            <a:pPr eaLnBrk="1" hangingPunct="1">
              <a:lnSpc>
                <a:spcPct val="90000"/>
              </a:lnSpc>
              <a:defRPr/>
            </a:pPr>
            <a:r>
              <a:rPr lang="zh-CN" altLang="en-US" sz="2800" b="1" dirty="0"/>
              <a:t>其中</a:t>
            </a:r>
            <a:r>
              <a:rPr lang="en-US" altLang="zh-CN" sz="2800" b="1" dirty="0"/>
              <a:t>T1</a:t>
            </a:r>
            <a:r>
              <a:rPr lang="zh-CN" altLang="en-US" sz="2800" b="1" dirty="0"/>
              <a:t>、</a:t>
            </a:r>
            <a:r>
              <a:rPr lang="en-US" altLang="zh-CN" sz="2800" b="1" dirty="0"/>
              <a:t>T2</a:t>
            </a:r>
            <a:r>
              <a:rPr lang="zh-CN" altLang="en-US" sz="2800" b="1" dirty="0"/>
              <a:t>是类型参数</a:t>
            </a:r>
            <a:endParaRPr lang="zh-CN" altLang="en-US" sz="2800" b="1" dirty="0"/>
          </a:p>
          <a:p>
            <a:pPr eaLnBrk="1" hangingPunct="1">
              <a:lnSpc>
                <a:spcPct val="90000"/>
              </a:lnSpc>
              <a:defRPr/>
            </a:pPr>
            <a:r>
              <a:rPr lang="zh-CN" altLang="en-US" sz="2800" b="1" dirty="0"/>
              <a:t>类模板中可以有多个模板参数，包括类型参数和非类型参数</a:t>
            </a:r>
            <a:endParaRPr lang="zh-CN" altLang="en-US" sz="2800" b="1" dirty="0"/>
          </a:p>
        </p:txBody>
      </p:sp>
      <p:sp>
        <p:nvSpPr>
          <p:cNvPr id="41986" name="Rectangle 3"/>
          <p:cNvSpPr>
            <a:spLocks noGrp="1" noChangeArrowheads="1"/>
          </p:cNvSpPr>
          <p:nvPr>
            <p:ph type="title"/>
          </p:nvPr>
        </p:nvSpPr>
        <p:spPr>
          <a:xfrm>
            <a:off x="684213" y="115888"/>
            <a:ext cx="7772400" cy="720725"/>
          </a:xfrm>
        </p:spPr>
        <p:txBody>
          <a:bodyPr/>
          <a:lstStyle/>
          <a:p>
            <a:pPr eaLnBrk="1" hangingPunct="1"/>
            <a:r>
              <a:rPr lang="en-US" altLang="zh-CN" dirty="0"/>
              <a:t>7.3.2  </a:t>
            </a:r>
            <a:r>
              <a:rPr lang="zh-CN" altLang="en-US" b="1" dirty="0"/>
              <a:t>类</a:t>
            </a:r>
            <a:r>
              <a:rPr lang="zh-CN" altLang="en-US" b="1" dirty="0">
                <a:solidFill>
                  <a:srgbClr val="FF0000"/>
                </a:solidFill>
              </a:rPr>
              <a:t>模板的定义</a:t>
            </a:r>
            <a:endParaRPr lang="zh-CN" alt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4">
                                            <p:txEl>
                                              <p:pRg st="1" end="1"/>
                                            </p:txEl>
                                          </p:spTgt>
                                        </p:tgtEl>
                                        <p:attrNameLst>
                                          <p:attrName>style.visibility</p:attrName>
                                        </p:attrNameLst>
                                      </p:cBhvr>
                                      <p:to>
                                        <p:strVal val="visible"/>
                                      </p:to>
                                    </p:set>
                                    <p:anim calcmode="lin" valueType="num">
                                      <p:cBhvr additive="base">
                                        <p:cTn id="7" dur="5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674">
                                            <p:txEl>
                                              <p:pRg st="2" end="2"/>
                                            </p:txEl>
                                          </p:spTgt>
                                        </p:tgtEl>
                                        <p:attrNameLst>
                                          <p:attrName>style.visibility</p:attrName>
                                        </p:attrNameLst>
                                      </p:cBhvr>
                                      <p:to>
                                        <p:strVal val="visible"/>
                                      </p:to>
                                    </p:set>
                                    <p:anim calcmode="lin" valueType="num">
                                      <p:cBhvr additive="base">
                                        <p:cTn id="11" dur="5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74">
                                            <p:txEl>
                                              <p:pRg st="3" end="3"/>
                                            </p:txEl>
                                          </p:spTgt>
                                        </p:tgtEl>
                                        <p:attrNameLst>
                                          <p:attrName>style.visibility</p:attrName>
                                        </p:attrNameLst>
                                      </p:cBhvr>
                                      <p:to>
                                        <p:strVal val="visible"/>
                                      </p:to>
                                    </p:set>
                                    <p:anim calcmode="lin" valueType="num">
                                      <p:cBhvr additive="base">
                                        <p:cTn id="15" dur="500" fill="hold"/>
                                        <p:tgtEl>
                                          <p:spTgt spid="2867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867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8674">
                                            <p:txEl>
                                              <p:pRg st="4" end="4"/>
                                            </p:txEl>
                                          </p:spTgt>
                                        </p:tgtEl>
                                        <p:attrNameLst>
                                          <p:attrName>style.visibility</p:attrName>
                                        </p:attrNameLst>
                                      </p:cBhvr>
                                      <p:to>
                                        <p:strVal val="visible"/>
                                      </p:to>
                                    </p:set>
                                    <p:anim calcmode="lin" valueType="num">
                                      <p:cBhvr additive="base">
                                        <p:cTn id="19" dur="500" fill="hold"/>
                                        <p:tgtEl>
                                          <p:spTgt spid="2867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674">
                                            <p:txEl>
                                              <p:pRg st="6" end="6"/>
                                            </p:txEl>
                                          </p:spTgt>
                                        </p:tgtEl>
                                        <p:attrNameLst>
                                          <p:attrName>style.visibility</p:attrName>
                                        </p:attrNameLst>
                                      </p:cBhvr>
                                      <p:to>
                                        <p:strVal val="visible"/>
                                      </p:to>
                                    </p:set>
                                    <p:anim calcmode="lin" valueType="num">
                                      <p:cBhvr additive="base">
                                        <p:cTn id="25" dur="500" fill="hold"/>
                                        <p:tgtEl>
                                          <p:spTgt spid="2867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674">
                                            <p:txEl>
                                              <p:pRg st="7" end="7"/>
                                            </p:txEl>
                                          </p:spTgt>
                                        </p:tgtEl>
                                        <p:attrNameLst>
                                          <p:attrName>style.visibility</p:attrName>
                                        </p:attrNameLst>
                                      </p:cBhvr>
                                      <p:to>
                                        <p:strVal val="visible"/>
                                      </p:to>
                                    </p:set>
                                    <p:anim calcmode="lin" valueType="num">
                                      <p:cBhvr additive="base">
                                        <p:cTn id="31" dur="500" fill="hold"/>
                                        <p:tgtEl>
                                          <p:spTgt spid="2867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684213" y="188913"/>
            <a:ext cx="7772400" cy="576262"/>
          </a:xfrm>
        </p:spPr>
        <p:txBody>
          <a:bodyPr/>
          <a:lstStyle/>
          <a:p>
            <a:pPr eaLnBrk="1" hangingPunct="1"/>
            <a:r>
              <a:rPr lang="en-US" altLang="zh-CN" dirty="0"/>
              <a:t>7.3.2  </a:t>
            </a:r>
            <a:r>
              <a:rPr lang="zh-CN" altLang="en-US" b="1" dirty="0"/>
              <a:t>类</a:t>
            </a:r>
            <a:r>
              <a:rPr lang="zh-CN" altLang="en-US" b="1" dirty="0">
                <a:solidFill>
                  <a:srgbClr val="FF0000"/>
                </a:solidFill>
              </a:rPr>
              <a:t>模板的定义</a:t>
            </a:r>
            <a:endParaRPr lang="zh-CN" altLang="en-US" b="1" dirty="0">
              <a:solidFill>
                <a:srgbClr val="FF0000"/>
              </a:solidFill>
            </a:endParaRPr>
          </a:p>
        </p:txBody>
      </p:sp>
      <p:sp>
        <p:nvSpPr>
          <p:cNvPr id="43010" name="Rectangle 3"/>
          <p:cNvSpPr>
            <a:spLocks noGrp="1" noChangeArrowheads="1"/>
          </p:cNvSpPr>
          <p:nvPr>
            <p:ph type="body" idx="1"/>
          </p:nvPr>
        </p:nvSpPr>
        <p:spPr>
          <a:xfrm>
            <a:off x="323850" y="1125538"/>
            <a:ext cx="8707438" cy="5622925"/>
          </a:xfrm>
        </p:spPr>
        <p:txBody>
          <a:bodyPr/>
          <a:lstStyle/>
          <a:p>
            <a:pPr eaLnBrk="1" hangingPunct="1">
              <a:lnSpc>
                <a:spcPct val="90000"/>
              </a:lnSpc>
            </a:pPr>
            <a:r>
              <a:rPr lang="zh-CN" altLang="en-US" sz="2400" b="1" dirty="0">
                <a:solidFill>
                  <a:srgbClr val="FF0000"/>
                </a:solidFill>
              </a:rPr>
              <a:t>非类型参数</a:t>
            </a:r>
            <a:r>
              <a:rPr lang="zh-CN" altLang="en-US" sz="2400" b="1" dirty="0"/>
              <a:t>是</a:t>
            </a:r>
            <a:r>
              <a:rPr lang="zh-CN" altLang="en-US" sz="2400" b="1" dirty="0">
                <a:solidFill>
                  <a:srgbClr val="0000CC"/>
                </a:solidFill>
              </a:rPr>
              <a:t>指某种具体的数据类型，在调用模板时只能为其提供相应类型的常数值</a:t>
            </a:r>
            <a:r>
              <a:rPr lang="zh-CN" altLang="en-US" sz="2400" b="1" dirty="0"/>
              <a:t>。</a:t>
            </a:r>
            <a:r>
              <a:rPr lang="zh-CN" altLang="en-US" sz="2400" b="1" dirty="0">
                <a:solidFill>
                  <a:srgbClr val="FF0000"/>
                </a:solidFill>
              </a:rPr>
              <a:t>非类型参数</a:t>
            </a:r>
            <a:r>
              <a:rPr lang="zh-CN" altLang="en-US" sz="2400" b="1" dirty="0"/>
              <a:t>是受限制的，</a:t>
            </a:r>
            <a:r>
              <a:rPr lang="zh-CN" altLang="en-US" sz="2400" b="1" dirty="0">
                <a:solidFill>
                  <a:srgbClr val="FF0000"/>
                </a:solidFill>
              </a:rPr>
              <a:t>通常可以是整型、枚举型、对象或函数的引用，以及对象、函数或类成员的指针，</a:t>
            </a:r>
            <a:r>
              <a:rPr lang="zh-CN" altLang="en-US" sz="2400" b="1" u="sng" dirty="0">
                <a:solidFill>
                  <a:srgbClr val="FF0000"/>
                </a:solidFill>
              </a:rPr>
              <a:t>但不允许用浮点型（或双精度型）、类对象或</a:t>
            </a:r>
            <a:r>
              <a:rPr lang="en-US" altLang="zh-CN" sz="2400" b="1" u="sng" dirty="0">
                <a:solidFill>
                  <a:srgbClr val="FF0000"/>
                </a:solidFill>
              </a:rPr>
              <a:t>void</a:t>
            </a:r>
            <a:r>
              <a:rPr lang="zh-CN" altLang="en-US" sz="2400" b="1" u="sng" dirty="0">
                <a:solidFill>
                  <a:srgbClr val="FF0000"/>
                </a:solidFill>
              </a:rPr>
              <a:t>作为非类型参数</a:t>
            </a:r>
            <a:r>
              <a:rPr lang="zh-CN" altLang="en-US" sz="2400" b="1" u="sng" dirty="0"/>
              <a:t>。</a:t>
            </a:r>
            <a:endParaRPr lang="zh-CN" altLang="en-US" sz="2400" b="1" u="sng" dirty="0"/>
          </a:p>
          <a:p>
            <a:pPr eaLnBrk="1" hangingPunct="1">
              <a:lnSpc>
                <a:spcPct val="90000"/>
              </a:lnSpc>
            </a:pPr>
            <a:endParaRPr lang="zh-CN" altLang="en-US" sz="2400" b="1" dirty="0"/>
          </a:p>
          <a:p>
            <a:pPr eaLnBrk="1" hangingPunct="1">
              <a:lnSpc>
                <a:spcPct val="90000"/>
              </a:lnSpc>
            </a:pPr>
            <a:r>
              <a:rPr lang="zh-CN" altLang="en-US" sz="2400" b="1" dirty="0"/>
              <a:t>在下面的模板参数表中，</a:t>
            </a:r>
            <a:r>
              <a:rPr lang="en-US" altLang="zh-CN" sz="2400" b="1" dirty="0"/>
              <a:t>T1</a:t>
            </a:r>
            <a:r>
              <a:rPr lang="zh-CN" altLang="en-US" sz="2400" b="1" dirty="0"/>
              <a:t>、</a:t>
            </a:r>
            <a:r>
              <a:rPr lang="en-US" altLang="zh-CN" sz="2400" b="1" dirty="0"/>
              <a:t>T2</a:t>
            </a:r>
            <a:r>
              <a:rPr lang="zh-CN" altLang="en-US" sz="2400" b="1" dirty="0"/>
              <a:t>是类型参数，</a:t>
            </a:r>
            <a:r>
              <a:rPr lang="en-US" altLang="zh-CN" sz="2400" b="1" dirty="0"/>
              <a:t>T3</a:t>
            </a:r>
            <a:r>
              <a:rPr lang="zh-CN" altLang="en-US" sz="2400" b="1" dirty="0"/>
              <a:t>是非类型参数。</a:t>
            </a:r>
            <a:endParaRPr lang="zh-CN" altLang="en-US" sz="2400" b="1" dirty="0"/>
          </a:p>
          <a:p>
            <a:pPr lvl="1" eaLnBrk="1" hangingPunct="1">
              <a:lnSpc>
                <a:spcPct val="90000"/>
              </a:lnSpc>
              <a:buFontTx/>
              <a:buNone/>
            </a:pPr>
            <a:r>
              <a:rPr lang="en-US" altLang="zh-CN" sz="2000" b="1" dirty="0">
                <a:solidFill>
                  <a:srgbClr val="FF0000"/>
                </a:solidFill>
              </a:rPr>
              <a:t>template&lt;class</a:t>
            </a:r>
            <a:r>
              <a:rPr lang="en-US" altLang="zh-CN" sz="2000" b="1" dirty="0"/>
              <a:t> </a:t>
            </a:r>
            <a:r>
              <a:rPr lang="en-US" altLang="zh-CN" sz="2000" b="1" dirty="0">
                <a:solidFill>
                  <a:srgbClr val="FF0000"/>
                </a:solidFill>
              </a:rPr>
              <a:t>T1,class T2,int T3&gt;</a:t>
            </a:r>
            <a:endParaRPr lang="en-US" altLang="zh-CN" sz="2000" b="1" dirty="0">
              <a:solidFill>
                <a:srgbClr val="FF0000"/>
              </a:solidFill>
            </a:endParaRPr>
          </a:p>
          <a:p>
            <a:pPr lvl="1" eaLnBrk="1" hangingPunct="1">
              <a:lnSpc>
                <a:spcPct val="90000"/>
              </a:lnSpc>
              <a:buFontTx/>
              <a:buNone/>
            </a:pPr>
            <a:endParaRPr lang="en-US" altLang="zh-CN" sz="2000" b="1" dirty="0">
              <a:solidFill>
                <a:srgbClr val="FF0000"/>
              </a:solidFill>
            </a:endParaRPr>
          </a:p>
          <a:p>
            <a:pPr eaLnBrk="1" hangingPunct="1">
              <a:lnSpc>
                <a:spcPct val="90000"/>
              </a:lnSpc>
            </a:pPr>
            <a:r>
              <a:rPr lang="zh-CN" altLang="en-US" sz="2400" b="1" dirty="0"/>
              <a:t>在实例化时，必须为</a:t>
            </a:r>
            <a:r>
              <a:rPr lang="en-US" altLang="zh-CN" sz="2400" b="1" dirty="0"/>
              <a:t>T1</a:t>
            </a:r>
            <a:r>
              <a:rPr lang="zh-CN" altLang="en-US" sz="2400" b="1" dirty="0"/>
              <a:t>、</a:t>
            </a:r>
            <a:r>
              <a:rPr lang="en-US" altLang="zh-CN" sz="2400" b="1" dirty="0"/>
              <a:t>T2</a:t>
            </a:r>
            <a:r>
              <a:rPr lang="zh-CN" altLang="en-US" sz="2400" b="1" dirty="0"/>
              <a:t>提供一种数据类型，为</a:t>
            </a:r>
            <a:r>
              <a:rPr lang="en-US" altLang="zh-CN" sz="2400" b="1" dirty="0"/>
              <a:t>T3</a:t>
            </a:r>
            <a:r>
              <a:rPr lang="zh-CN" altLang="en-US" sz="2400" b="1" dirty="0"/>
              <a:t>指定一个整常数（如</a:t>
            </a:r>
            <a:r>
              <a:rPr lang="en-US" altLang="zh-CN" sz="2400" b="1" dirty="0"/>
              <a:t>10</a:t>
            </a:r>
            <a:r>
              <a:rPr lang="zh-CN" altLang="en-US" sz="2400" b="1" dirty="0"/>
              <a:t>），该模板才能被正确地实例化。</a:t>
            </a:r>
            <a:endParaRPr lang="zh-CN" altLang="en-US" sz="24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268288" y="1125538"/>
            <a:ext cx="8696325" cy="5486400"/>
          </a:xfrm>
        </p:spPr>
        <p:txBody>
          <a:bodyPr/>
          <a:lstStyle/>
          <a:p>
            <a:pPr eaLnBrk="1" hangingPunct="1">
              <a:buFontTx/>
              <a:buNone/>
            </a:pPr>
            <a:r>
              <a:rPr lang="en-US" altLang="zh-CN" dirty="0">
                <a:solidFill>
                  <a:srgbClr val="0000CC"/>
                </a:solidFill>
              </a:rPr>
              <a:t>2</a:t>
            </a:r>
            <a:r>
              <a:rPr lang="zh-CN" altLang="en-US" dirty="0">
                <a:solidFill>
                  <a:srgbClr val="0000CC"/>
                </a:solidFill>
              </a:rPr>
              <a:t>、</a:t>
            </a:r>
            <a:r>
              <a:rPr lang="zh-CN" altLang="en-US" b="1" dirty="0">
                <a:solidFill>
                  <a:srgbClr val="0000CC"/>
                </a:solidFill>
              </a:rPr>
              <a:t>类模板的成员函数的定义</a:t>
            </a:r>
            <a:endParaRPr lang="zh-CN" altLang="en-US" b="1" dirty="0">
              <a:solidFill>
                <a:srgbClr val="0000CC"/>
              </a:solidFill>
            </a:endParaRPr>
          </a:p>
          <a:p>
            <a:pPr lvl="1" eaLnBrk="1" hangingPunct="1">
              <a:buFontTx/>
              <a:buNone/>
            </a:pPr>
            <a:r>
              <a:rPr lang="zh-CN" altLang="en-US" b="1" dirty="0">
                <a:solidFill>
                  <a:srgbClr val="FF0000"/>
                </a:solidFill>
              </a:rPr>
              <a:t>方法</a:t>
            </a:r>
            <a:r>
              <a:rPr lang="en-US" altLang="zh-CN" b="1" dirty="0">
                <a:solidFill>
                  <a:srgbClr val="FF0000"/>
                </a:solidFill>
              </a:rPr>
              <a:t>1</a:t>
            </a:r>
            <a:r>
              <a:rPr lang="zh-CN" altLang="en-US" b="1" dirty="0">
                <a:solidFill>
                  <a:srgbClr val="FF0000"/>
                </a:solidFill>
              </a:rPr>
              <a:t>：在类模板</a:t>
            </a:r>
            <a:r>
              <a:rPr lang="zh-CN" altLang="en-US" b="1" dirty="0">
                <a:solidFill>
                  <a:srgbClr val="0000CC"/>
                </a:solidFill>
              </a:rPr>
              <a:t>外</a:t>
            </a:r>
            <a:r>
              <a:rPr lang="zh-CN" altLang="en-US" b="1" dirty="0">
                <a:solidFill>
                  <a:srgbClr val="FF0000"/>
                </a:solidFill>
              </a:rPr>
              <a:t>定义，语法</a:t>
            </a:r>
            <a:endParaRPr lang="zh-CN" altLang="en-US" b="1" dirty="0">
              <a:solidFill>
                <a:srgbClr val="FF0000"/>
              </a:solidFill>
            </a:endParaRPr>
          </a:p>
          <a:p>
            <a:pPr lvl="2" eaLnBrk="1" hangingPunct="1">
              <a:buFontTx/>
              <a:buNone/>
            </a:pPr>
            <a:r>
              <a:rPr lang="en-US" altLang="zh-CN" sz="2000" b="1" dirty="0">
                <a:solidFill>
                  <a:srgbClr val="0000CC"/>
                </a:solidFill>
              </a:rPr>
              <a:t>template &lt;</a:t>
            </a:r>
            <a:r>
              <a:rPr lang="zh-CN" altLang="en-US" sz="2000" b="1" dirty="0">
                <a:solidFill>
                  <a:srgbClr val="00B050"/>
                </a:solidFill>
              </a:rPr>
              <a:t>模板参数列表</a:t>
            </a:r>
            <a:r>
              <a:rPr lang="en-US" altLang="zh-CN" sz="2000" b="1" dirty="0">
                <a:solidFill>
                  <a:srgbClr val="0000CC"/>
                </a:solidFill>
              </a:rPr>
              <a:t>&gt;     //</a:t>
            </a:r>
            <a:r>
              <a:rPr lang="zh-CN" altLang="en-US" sz="2000" b="1" dirty="0">
                <a:solidFill>
                  <a:srgbClr val="0000CC"/>
                </a:solidFill>
              </a:rPr>
              <a:t>类模板声明</a:t>
            </a:r>
            <a:br>
              <a:rPr lang="en-US" altLang="zh-CN" sz="2000" b="1" dirty="0">
                <a:solidFill>
                  <a:srgbClr val="0000CC"/>
                </a:solidFill>
              </a:rPr>
            </a:br>
            <a:r>
              <a:rPr lang="zh-CN" altLang="en-US" sz="2000" b="1" dirty="0">
                <a:solidFill>
                  <a:srgbClr val="0000CC"/>
                </a:solidFill>
              </a:rPr>
              <a:t>返回值类型 类模板名</a:t>
            </a:r>
            <a:r>
              <a:rPr lang="en-US" altLang="zh-CN" sz="2000" b="1" dirty="0">
                <a:solidFill>
                  <a:srgbClr val="0000CC"/>
                </a:solidFill>
              </a:rPr>
              <a:t>&lt;</a:t>
            </a:r>
            <a:r>
              <a:rPr lang="zh-CN" altLang="en-US" sz="2000" b="1" dirty="0">
                <a:solidFill>
                  <a:srgbClr val="FF0000"/>
                </a:solidFill>
              </a:rPr>
              <a:t>模板参数</a:t>
            </a:r>
            <a:r>
              <a:rPr lang="zh-CN" altLang="en-US" sz="2000" b="1" dirty="0">
                <a:solidFill>
                  <a:srgbClr val="0000CC"/>
                </a:solidFill>
              </a:rPr>
              <a:t>名称列表</a:t>
            </a:r>
            <a:r>
              <a:rPr lang="en-US" altLang="zh-CN" sz="2000" b="1" dirty="0">
                <a:solidFill>
                  <a:srgbClr val="0000CC"/>
                </a:solidFill>
              </a:rPr>
              <a:t>&gt;::</a:t>
            </a:r>
            <a:r>
              <a:rPr lang="zh-CN" altLang="en-US" sz="2000" b="1" dirty="0"/>
              <a:t>成员函数名 </a:t>
            </a:r>
            <a:r>
              <a:rPr lang="en-US" altLang="zh-CN" sz="2000" b="1" dirty="0"/>
              <a:t>(</a:t>
            </a:r>
            <a:r>
              <a:rPr lang="zh-CN" altLang="en-US" sz="2000" b="1" dirty="0"/>
              <a:t>参数列表</a:t>
            </a:r>
            <a:r>
              <a:rPr lang="en-US" altLang="zh-CN" sz="2000" b="1" dirty="0"/>
              <a:t>)</a:t>
            </a:r>
            <a:br>
              <a:rPr lang="en-US" altLang="zh-CN" sz="2000" b="1" dirty="0"/>
            </a:br>
            <a:r>
              <a:rPr lang="en-US" altLang="zh-CN" sz="2000" b="1" dirty="0"/>
              <a:t>{</a:t>
            </a:r>
            <a:br>
              <a:rPr lang="en-US" altLang="zh-CN" sz="2000" b="1" dirty="0"/>
            </a:br>
            <a:r>
              <a:rPr lang="en-US" altLang="zh-CN" sz="2000" b="1" dirty="0"/>
              <a:t>	……</a:t>
            </a:r>
            <a:br>
              <a:rPr lang="en-US" altLang="zh-CN" sz="2000" b="1" dirty="0"/>
            </a:br>
            <a:r>
              <a:rPr lang="en-US" altLang="zh-CN" sz="2000" b="1" dirty="0"/>
              <a:t>};</a:t>
            </a:r>
            <a:endParaRPr lang="en-US" altLang="zh-CN" sz="2000" b="1" dirty="0"/>
          </a:p>
          <a:p>
            <a:pPr lvl="1" eaLnBrk="1" hangingPunct="1">
              <a:buFontTx/>
              <a:buNone/>
            </a:pPr>
            <a:r>
              <a:rPr lang="zh-CN" altLang="en-US" sz="2000" b="1" dirty="0">
                <a:solidFill>
                  <a:srgbClr val="0000CC"/>
                </a:solidFill>
              </a:rPr>
              <a:t>其中</a:t>
            </a:r>
            <a:endParaRPr lang="zh-CN" altLang="en-US" sz="2000" b="1" dirty="0">
              <a:solidFill>
                <a:srgbClr val="0000CC"/>
              </a:solidFill>
            </a:endParaRPr>
          </a:p>
          <a:p>
            <a:pPr lvl="2" eaLnBrk="1" hangingPunct="1"/>
            <a:r>
              <a:rPr lang="en-US" altLang="zh-CN" sz="2000" b="1" dirty="0">
                <a:solidFill>
                  <a:srgbClr val="0000CC"/>
                </a:solidFill>
              </a:rPr>
              <a:t>&lt;</a:t>
            </a:r>
            <a:r>
              <a:rPr lang="zh-CN" altLang="en-US" sz="2000" b="1" dirty="0">
                <a:solidFill>
                  <a:srgbClr val="00B050"/>
                </a:solidFill>
              </a:rPr>
              <a:t>模板参数列表</a:t>
            </a:r>
            <a:r>
              <a:rPr lang="en-US" altLang="zh-CN" sz="2000" b="1" dirty="0">
                <a:solidFill>
                  <a:srgbClr val="0000CC"/>
                </a:solidFill>
              </a:rPr>
              <a:t>&gt;</a:t>
            </a:r>
            <a:r>
              <a:rPr lang="zh-CN" altLang="en-US" sz="2000" b="1" dirty="0">
                <a:solidFill>
                  <a:schemeClr val="accent2"/>
                </a:solidFill>
              </a:rPr>
              <a:t>引入的“类型标识符”作为数据类型使用</a:t>
            </a:r>
            <a:endParaRPr lang="zh-CN" altLang="en-US" sz="2000" b="1" dirty="0">
              <a:solidFill>
                <a:schemeClr val="accent2"/>
              </a:solidFill>
            </a:endParaRPr>
          </a:p>
          <a:p>
            <a:pPr lvl="2" eaLnBrk="1" hangingPunct="1"/>
            <a:r>
              <a:rPr lang="en-US" altLang="zh-CN" sz="2000" b="1" dirty="0">
                <a:solidFill>
                  <a:srgbClr val="0000CC"/>
                </a:solidFill>
              </a:rPr>
              <a:t>&lt;</a:t>
            </a:r>
            <a:r>
              <a:rPr lang="zh-CN" altLang="en-US" sz="2000" b="1" dirty="0">
                <a:solidFill>
                  <a:srgbClr val="FF0000"/>
                </a:solidFill>
              </a:rPr>
              <a:t>模板参数</a:t>
            </a:r>
            <a:r>
              <a:rPr lang="zh-CN" altLang="en-US" sz="2000" b="1" dirty="0">
                <a:solidFill>
                  <a:schemeClr val="tx1">
                    <a:lumMod val="95000"/>
                    <a:lumOff val="5000"/>
                  </a:schemeClr>
                </a:solidFill>
              </a:rPr>
              <a:t>名称列表</a:t>
            </a:r>
            <a:r>
              <a:rPr lang="en-US" altLang="zh-CN" sz="2000" b="1" dirty="0">
                <a:solidFill>
                  <a:srgbClr val="0000CC"/>
                </a:solidFill>
              </a:rPr>
              <a:t>&gt; </a:t>
            </a:r>
            <a:r>
              <a:rPr lang="zh-CN" altLang="en-US" sz="2000" b="1" dirty="0">
                <a:solidFill>
                  <a:schemeClr val="accent2"/>
                </a:solidFill>
              </a:rPr>
              <a:t>引入的“普通数据类型常量”作为常量使用</a:t>
            </a:r>
            <a:endParaRPr lang="zh-CN" altLang="en-US" sz="2000" b="1" dirty="0">
              <a:solidFill>
                <a:schemeClr val="accent2"/>
              </a:solidFill>
            </a:endParaRPr>
          </a:p>
          <a:p>
            <a:pPr lvl="1" eaLnBrk="1" hangingPunct="1">
              <a:buFontTx/>
              <a:buNone/>
            </a:pPr>
            <a:r>
              <a:rPr lang="zh-CN" altLang="en-US" b="1" dirty="0">
                <a:solidFill>
                  <a:srgbClr val="FF0000"/>
                </a:solidFill>
              </a:rPr>
              <a:t>方法</a:t>
            </a:r>
            <a:r>
              <a:rPr lang="en-US" altLang="zh-CN" b="1" dirty="0">
                <a:solidFill>
                  <a:srgbClr val="FF0000"/>
                </a:solidFill>
              </a:rPr>
              <a:t>2</a:t>
            </a:r>
            <a:r>
              <a:rPr lang="zh-CN" altLang="en-US" b="1" dirty="0">
                <a:solidFill>
                  <a:srgbClr val="FF0000"/>
                </a:solidFill>
              </a:rPr>
              <a:t>：</a:t>
            </a:r>
            <a:endParaRPr lang="en-US" altLang="zh-CN" b="1" dirty="0">
              <a:solidFill>
                <a:srgbClr val="FF0000"/>
              </a:solidFill>
            </a:endParaRPr>
          </a:p>
          <a:p>
            <a:pPr lvl="1" eaLnBrk="1" hangingPunct="1"/>
            <a:r>
              <a:rPr lang="zh-CN" altLang="en-US" b="1" dirty="0"/>
              <a:t>直接在模板内定义成员函数，与常规成员函数的</a:t>
            </a:r>
            <a:r>
              <a:rPr lang="zh-CN" altLang="en-US" b="1" dirty="0">
                <a:solidFill>
                  <a:srgbClr val="FF0000"/>
                </a:solidFill>
              </a:rPr>
              <a:t>定义方法相同</a:t>
            </a:r>
            <a:r>
              <a:rPr lang="zh-CN" altLang="en-US" b="1" dirty="0"/>
              <a:t>。</a:t>
            </a:r>
            <a:endParaRPr lang="zh-CN" altLang="en-US" b="1" dirty="0">
              <a:solidFill>
                <a:schemeClr val="accent2"/>
              </a:solidFill>
            </a:endParaRPr>
          </a:p>
        </p:txBody>
      </p:sp>
      <p:sp>
        <p:nvSpPr>
          <p:cNvPr id="45058" name="Rectangle 3"/>
          <p:cNvSpPr>
            <a:spLocks noGrp="1" noChangeArrowheads="1"/>
          </p:cNvSpPr>
          <p:nvPr>
            <p:ph type="title"/>
          </p:nvPr>
        </p:nvSpPr>
        <p:spPr>
          <a:xfrm>
            <a:off x="684213" y="188913"/>
            <a:ext cx="7772400" cy="647700"/>
          </a:xfrm>
        </p:spPr>
        <p:txBody>
          <a:bodyPr/>
          <a:lstStyle/>
          <a:p>
            <a:pPr eaLnBrk="1" hangingPunct="1"/>
            <a:r>
              <a:rPr lang="en-US" altLang="zh-CN" dirty="0"/>
              <a:t>7.3.2  </a:t>
            </a:r>
            <a:r>
              <a:rPr lang="zh-CN" altLang="en-US" b="1" dirty="0"/>
              <a:t>类</a:t>
            </a:r>
            <a:r>
              <a:rPr lang="zh-CN" altLang="en-US" b="1" dirty="0">
                <a:solidFill>
                  <a:srgbClr val="FF0000"/>
                </a:solidFill>
              </a:rPr>
              <a:t>模板的定义</a:t>
            </a:r>
            <a:endParaRPr lang="zh-CN" alt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2">
                                            <p:txEl>
                                              <p:pRg st="1" end="1"/>
                                            </p:txEl>
                                          </p:spTgt>
                                        </p:tgtEl>
                                        <p:attrNameLst>
                                          <p:attrName>style.visibility</p:attrName>
                                        </p:attrNameLst>
                                      </p:cBhvr>
                                      <p:to>
                                        <p:strVal val="visible"/>
                                      </p:to>
                                    </p:set>
                                    <p:anim calcmode="lin" valueType="num">
                                      <p:cBhvr additive="base">
                                        <p:cTn id="7" dur="500" fill="hold"/>
                                        <p:tgtEl>
                                          <p:spTgt spid="4608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2">
                                            <p:txEl>
                                              <p:pRg st="2" end="2"/>
                                            </p:txEl>
                                          </p:spTgt>
                                        </p:tgtEl>
                                        <p:attrNameLst>
                                          <p:attrName>style.visibility</p:attrName>
                                        </p:attrNameLst>
                                      </p:cBhvr>
                                      <p:to>
                                        <p:strVal val="visible"/>
                                      </p:to>
                                    </p:set>
                                    <p:anim calcmode="lin" valueType="num">
                                      <p:cBhvr additive="base">
                                        <p:cTn id="11" dur="500" fill="hold"/>
                                        <p:tgtEl>
                                          <p:spTgt spid="4608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6082">
                                            <p:txEl>
                                              <p:pRg st="3" end="3"/>
                                            </p:txEl>
                                          </p:spTgt>
                                        </p:tgtEl>
                                        <p:attrNameLst>
                                          <p:attrName>style.visibility</p:attrName>
                                        </p:attrNameLst>
                                      </p:cBhvr>
                                      <p:to>
                                        <p:strVal val="visible"/>
                                      </p:to>
                                    </p:set>
                                    <p:anim calcmode="lin" valueType="num">
                                      <p:cBhvr additive="base">
                                        <p:cTn id="17" dur="500" fill="hold"/>
                                        <p:tgtEl>
                                          <p:spTgt spid="4608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0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6082">
                                            <p:txEl>
                                              <p:pRg st="4" end="4"/>
                                            </p:txEl>
                                          </p:spTgt>
                                        </p:tgtEl>
                                        <p:attrNameLst>
                                          <p:attrName>style.visibility</p:attrName>
                                        </p:attrNameLst>
                                      </p:cBhvr>
                                      <p:to>
                                        <p:strVal val="visible"/>
                                      </p:to>
                                    </p:set>
                                    <p:anim calcmode="lin" valueType="num">
                                      <p:cBhvr additive="base">
                                        <p:cTn id="23" dur="500" fill="hold"/>
                                        <p:tgtEl>
                                          <p:spTgt spid="4608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0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6082">
                                            <p:txEl>
                                              <p:pRg st="5" end="5"/>
                                            </p:txEl>
                                          </p:spTgt>
                                        </p:tgtEl>
                                        <p:attrNameLst>
                                          <p:attrName>style.visibility</p:attrName>
                                        </p:attrNameLst>
                                      </p:cBhvr>
                                      <p:to>
                                        <p:strVal val="visible"/>
                                      </p:to>
                                    </p:set>
                                    <p:anim calcmode="lin" valueType="num">
                                      <p:cBhvr additive="base">
                                        <p:cTn id="29" dur="500" fill="hold"/>
                                        <p:tgtEl>
                                          <p:spTgt spid="4608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08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6082">
                                            <p:txEl>
                                              <p:pRg st="6" end="6"/>
                                            </p:txEl>
                                          </p:spTgt>
                                        </p:tgtEl>
                                        <p:attrNameLst>
                                          <p:attrName>style.visibility</p:attrName>
                                        </p:attrNameLst>
                                      </p:cBhvr>
                                      <p:to>
                                        <p:strVal val="visible"/>
                                      </p:to>
                                    </p:set>
                                    <p:anim calcmode="lin" valueType="num">
                                      <p:cBhvr additive="base">
                                        <p:cTn id="35" dur="500" fill="hold"/>
                                        <p:tgtEl>
                                          <p:spTgt spid="4608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08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6082">
                                            <p:txEl>
                                              <p:pRg st="7" end="7"/>
                                            </p:txEl>
                                          </p:spTgt>
                                        </p:tgtEl>
                                        <p:attrNameLst>
                                          <p:attrName>style.visibility</p:attrName>
                                        </p:attrNameLst>
                                      </p:cBhvr>
                                      <p:to>
                                        <p:strVal val="visible"/>
                                      </p:to>
                                    </p:set>
                                    <p:anim calcmode="lin" valueType="num">
                                      <p:cBhvr additive="base">
                                        <p:cTn id="41" dur="500" fill="hold"/>
                                        <p:tgtEl>
                                          <p:spTgt spid="4608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608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125095" y="188595"/>
            <a:ext cx="9018905" cy="6337300"/>
          </a:xfrm>
        </p:spPr>
        <p:txBody>
          <a:bodyPr/>
          <a:lstStyle/>
          <a:p>
            <a:pPr marL="0" indent="0" eaLnBrk="1" hangingPunct="1">
              <a:buFontTx/>
              <a:buNone/>
              <a:defRPr/>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7-4】  </a:t>
            </a:r>
            <a:r>
              <a:rPr lang="zh-CN" altLang="en-US" sz="2400" b="1" dirty="0">
                <a:solidFill>
                  <a:srgbClr val="0000CC"/>
                </a:solidFill>
              </a:rPr>
              <a:t>设计一个堆栈的类模板</a:t>
            </a:r>
            <a:r>
              <a:rPr lang="en-US" altLang="zh-CN" sz="2400" b="1" dirty="0">
                <a:solidFill>
                  <a:srgbClr val="0000CC"/>
                </a:solidFill>
              </a:rPr>
              <a:t>Stack</a:t>
            </a:r>
            <a:r>
              <a:rPr lang="zh-CN" altLang="en-US" sz="2400" b="1" dirty="0">
                <a:solidFill>
                  <a:srgbClr val="0000CC"/>
                </a:solidFill>
              </a:rPr>
              <a:t>，在模板中用类型参数</a:t>
            </a:r>
            <a:r>
              <a:rPr lang="en-US" altLang="zh-CN" sz="2400" b="1" dirty="0">
                <a:solidFill>
                  <a:srgbClr val="0000CC"/>
                </a:solidFill>
              </a:rPr>
              <a:t>T</a:t>
            </a:r>
            <a:r>
              <a:rPr lang="zh-CN" altLang="en-US" sz="2400" b="1" dirty="0">
                <a:solidFill>
                  <a:srgbClr val="0000CC"/>
                </a:solidFill>
              </a:rPr>
              <a:t>表示栈中存放的数据，用非类型参数</a:t>
            </a:r>
            <a:r>
              <a:rPr lang="en-US" altLang="zh-CN" sz="2400" b="1" dirty="0">
                <a:solidFill>
                  <a:srgbClr val="0000CC"/>
                </a:solidFill>
              </a:rPr>
              <a:t>MAXSIZE</a:t>
            </a:r>
            <a:r>
              <a:rPr lang="zh-CN" altLang="en-US" sz="2400" b="1" dirty="0">
                <a:solidFill>
                  <a:srgbClr val="0000CC"/>
                </a:solidFill>
              </a:rPr>
              <a:t>代表栈的大小。</a:t>
            </a:r>
            <a:endParaRPr lang="zh-CN" altLang="en-US" sz="2000" dirty="0"/>
          </a:p>
          <a:p>
            <a:pPr eaLnBrk="1" hangingPunct="1">
              <a:lnSpc>
                <a:spcPct val="80000"/>
              </a:lnSpc>
              <a:buFontTx/>
              <a:buNone/>
              <a:defRPr/>
            </a:pPr>
            <a:r>
              <a:rPr lang="en-US" altLang="zh-CN" sz="2400" b="1" dirty="0"/>
              <a:t>//Eg7-4.cpp</a:t>
            </a:r>
            <a:endParaRPr lang="en-US" altLang="zh-CN" sz="2400" b="1" dirty="0"/>
          </a:p>
          <a:p>
            <a:pPr eaLnBrk="1" hangingPunct="1">
              <a:lnSpc>
                <a:spcPct val="80000"/>
              </a:lnSpc>
              <a:buFontTx/>
              <a:buNone/>
              <a:defRPr/>
            </a:pPr>
            <a:r>
              <a:rPr lang="en-US" altLang="zh-CN" sz="2400" b="1" dirty="0"/>
              <a:t>//</a:t>
            </a:r>
            <a:r>
              <a:rPr lang="en-US" altLang="zh-CN" sz="2400" b="1" dirty="0" err="1"/>
              <a:t>Stack.h</a:t>
            </a:r>
            <a:endParaRPr lang="en-US" altLang="zh-CN" sz="2400" b="1" dirty="0"/>
          </a:p>
          <a:p>
            <a:pPr eaLnBrk="1" hangingPunct="1">
              <a:lnSpc>
                <a:spcPct val="80000"/>
              </a:lnSpc>
              <a:buFontTx/>
              <a:buNone/>
              <a:defRPr/>
            </a:pPr>
            <a:r>
              <a:rPr lang="en-US" altLang="zh-CN" sz="2400" b="1" dirty="0">
                <a:solidFill>
                  <a:srgbClr val="FF0000"/>
                </a:solidFill>
              </a:rPr>
              <a:t>template&lt;class </a:t>
            </a:r>
            <a:r>
              <a:rPr lang="en-US" altLang="zh-CN" sz="2400" b="1" dirty="0" err="1">
                <a:solidFill>
                  <a:srgbClr val="FF0000"/>
                </a:solidFill>
              </a:rPr>
              <a:t>T,int</a:t>
            </a:r>
            <a:r>
              <a:rPr lang="en-US" altLang="zh-CN" sz="2400" b="1" dirty="0">
                <a:solidFill>
                  <a:srgbClr val="FF0000"/>
                </a:solidFill>
              </a:rPr>
              <a:t> MAXSIZE&gt;  </a:t>
            </a:r>
            <a:r>
              <a:rPr lang="en-US" altLang="zh-CN" sz="2400" b="1" dirty="0"/>
              <a:t>     	</a:t>
            </a:r>
            <a:endParaRPr lang="en-US" altLang="zh-CN" sz="2400" b="1" dirty="0"/>
          </a:p>
          <a:p>
            <a:pPr eaLnBrk="1" hangingPunct="1">
              <a:lnSpc>
                <a:spcPct val="80000"/>
              </a:lnSpc>
              <a:buFontTx/>
              <a:buNone/>
              <a:defRPr/>
            </a:pPr>
            <a:r>
              <a:rPr lang="en-US" altLang="zh-CN" sz="2400" b="1" dirty="0"/>
              <a:t>class Stack{</a:t>
            </a:r>
            <a:endParaRPr lang="en-US" altLang="zh-CN" sz="2400" b="1" dirty="0"/>
          </a:p>
          <a:p>
            <a:pPr eaLnBrk="1" hangingPunct="1">
              <a:lnSpc>
                <a:spcPct val="80000"/>
              </a:lnSpc>
              <a:buFontTx/>
              <a:buNone/>
              <a:defRPr/>
            </a:pPr>
            <a:r>
              <a:rPr lang="en-US" altLang="zh-CN" sz="2400" b="1" dirty="0"/>
              <a:t>private:</a:t>
            </a:r>
            <a:endParaRPr lang="en-US" altLang="zh-CN" sz="2400" b="1" dirty="0"/>
          </a:p>
          <a:p>
            <a:pPr eaLnBrk="1" hangingPunct="1">
              <a:lnSpc>
                <a:spcPct val="80000"/>
              </a:lnSpc>
              <a:buFontTx/>
              <a:buNone/>
              <a:defRPr/>
            </a:pPr>
            <a:r>
              <a:rPr lang="en-US" altLang="zh-CN" sz="2400" b="1" dirty="0"/>
              <a:t>		T </a:t>
            </a:r>
            <a:r>
              <a:rPr lang="en-US" altLang="zh-CN" sz="2400" b="1" dirty="0" err="1"/>
              <a:t>elems</a:t>
            </a:r>
            <a:r>
              <a:rPr lang="en-US" altLang="zh-CN" sz="2400" b="1" dirty="0"/>
              <a:t>[MAXSIZE];               		</a:t>
            </a:r>
            <a:endParaRPr lang="en-US" altLang="zh-CN" sz="2400" b="1" dirty="0"/>
          </a:p>
          <a:p>
            <a:pPr eaLnBrk="1" hangingPunct="1">
              <a:lnSpc>
                <a:spcPct val="80000"/>
              </a:lnSpc>
              <a:buFontTx/>
              <a:buNone/>
              <a:defRPr/>
            </a:pPr>
            <a:r>
              <a:rPr lang="zh-CN" altLang="en-US" sz="2400" b="1" dirty="0"/>
              <a:t>		</a:t>
            </a:r>
            <a:r>
              <a:rPr lang="en-US" altLang="zh-CN" sz="2400" b="1" dirty="0" err="1"/>
              <a:t>int</a:t>
            </a:r>
            <a:r>
              <a:rPr lang="en-US" altLang="zh-CN" sz="2400" b="1" dirty="0"/>
              <a:t> top;                          		</a:t>
            </a:r>
            <a:endParaRPr lang="zh-CN" altLang="en-US" sz="2400" b="1" dirty="0"/>
          </a:p>
          <a:p>
            <a:pPr eaLnBrk="1" hangingPunct="1">
              <a:lnSpc>
                <a:spcPct val="80000"/>
              </a:lnSpc>
              <a:buFontTx/>
              <a:buNone/>
              <a:defRPr/>
            </a:pPr>
            <a:r>
              <a:rPr lang="en-US" altLang="zh-CN" sz="2400" b="1" dirty="0"/>
              <a:t>public:</a:t>
            </a:r>
            <a:endParaRPr lang="en-US" altLang="zh-CN" sz="2400" b="1" dirty="0"/>
          </a:p>
          <a:p>
            <a:pPr eaLnBrk="1" hangingPunct="1">
              <a:lnSpc>
                <a:spcPct val="80000"/>
              </a:lnSpc>
              <a:buFontTx/>
              <a:buNone/>
              <a:defRPr/>
            </a:pPr>
            <a:r>
              <a:rPr lang="en-US" altLang="zh-CN" sz="2400" b="1" dirty="0"/>
              <a:t>		Stack(){top=0;};</a:t>
            </a:r>
            <a:endParaRPr lang="en-US" altLang="zh-CN" sz="2400" b="1" dirty="0"/>
          </a:p>
          <a:p>
            <a:pPr eaLnBrk="1" hangingPunct="1">
              <a:lnSpc>
                <a:spcPct val="80000"/>
              </a:lnSpc>
              <a:buFontTx/>
              <a:buNone/>
              <a:defRPr/>
            </a:pPr>
            <a:r>
              <a:rPr lang="en-US" altLang="zh-CN" sz="2400" b="1" dirty="0"/>
              <a:t>		void push(T e);                		</a:t>
            </a:r>
            <a:r>
              <a:rPr lang="zh-CN" altLang="en-US" sz="2400" b="1" dirty="0"/>
              <a:t>   </a:t>
            </a:r>
            <a:endParaRPr lang="zh-CN" altLang="en-US" sz="2400" b="1" dirty="0"/>
          </a:p>
          <a:p>
            <a:pPr eaLnBrk="1" hangingPunct="1">
              <a:lnSpc>
                <a:spcPct val="80000"/>
              </a:lnSpc>
              <a:buFontTx/>
              <a:buNone/>
              <a:defRPr/>
            </a:pPr>
            <a:r>
              <a:rPr lang="zh-CN" altLang="en-US" sz="2400" b="1" dirty="0"/>
              <a:t>		</a:t>
            </a:r>
            <a:r>
              <a:rPr lang="en-US" altLang="zh-CN" sz="2400" b="1" dirty="0"/>
              <a:t>T pop();                          		</a:t>
            </a:r>
            <a:endParaRPr lang="zh-CN" altLang="en-US" sz="2400" b="1" dirty="0"/>
          </a:p>
          <a:p>
            <a:pPr eaLnBrk="1" hangingPunct="1">
              <a:lnSpc>
                <a:spcPct val="80000"/>
              </a:lnSpc>
              <a:buFontTx/>
              <a:buNone/>
              <a:defRPr/>
            </a:pPr>
            <a:r>
              <a:rPr lang="zh-CN" altLang="en-US" sz="2400" b="1" dirty="0"/>
              <a:t>		</a:t>
            </a:r>
            <a:r>
              <a:rPr lang="en-US" altLang="zh-CN" sz="2400" b="1" dirty="0"/>
              <a:t>bool empty(){return top==0;}  </a:t>
            </a:r>
            <a:r>
              <a:rPr lang="en-US" altLang="zh-CN" sz="2400" b="1" dirty="0">
                <a:solidFill>
                  <a:srgbClr val="FF0000"/>
                </a:solidFill>
              </a:rPr>
              <a:t>//</a:t>
            </a:r>
            <a:r>
              <a:rPr lang="zh-CN" altLang="en-US" sz="2400" b="1" dirty="0">
                <a:solidFill>
                  <a:srgbClr val="FF0000"/>
                </a:solidFill>
              </a:rPr>
              <a:t>成员函数类内定义 </a:t>
            </a:r>
            <a:r>
              <a:rPr lang="en-US" altLang="zh-CN" sz="2400" b="1" dirty="0">
                <a:solidFill>
                  <a:srgbClr val="FF0000"/>
                </a:solidFill>
              </a:rPr>
              <a:t>	</a:t>
            </a:r>
            <a:endParaRPr lang="zh-CN" altLang="en-US" sz="2400" b="1" dirty="0"/>
          </a:p>
          <a:p>
            <a:pPr eaLnBrk="1" hangingPunct="1">
              <a:lnSpc>
                <a:spcPct val="80000"/>
              </a:lnSpc>
              <a:buFontTx/>
              <a:buNone/>
              <a:defRPr/>
            </a:pPr>
            <a:r>
              <a:rPr lang="zh-CN" altLang="en-US" sz="2400" b="1" dirty="0"/>
              <a:t>		</a:t>
            </a:r>
            <a:r>
              <a:rPr lang="en-US" altLang="zh-CN" sz="2400" b="1" dirty="0"/>
              <a:t>bool full(){return top==MAXSIZE;} </a:t>
            </a:r>
            <a:r>
              <a:rPr lang="en-US" altLang="zh-CN" sz="2400" b="1" dirty="0">
                <a:solidFill>
                  <a:srgbClr val="FF0000"/>
                </a:solidFill>
                <a:sym typeface="+mn-ea"/>
              </a:rPr>
              <a:t>//</a:t>
            </a:r>
            <a:r>
              <a:rPr lang="zh-CN" altLang="en-US" sz="2400" b="1" dirty="0">
                <a:solidFill>
                  <a:srgbClr val="FF0000"/>
                </a:solidFill>
                <a:sym typeface="+mn-ea"/>
              </a:rPr>
              <a:t>成员函数类内定义</a:t>
            </a:r>
            <a:endParaRPr lang="zh-CN" altLang="en-US" sz="2400" b="1" dirty="0"/>
          </a:p>
          <a:p>
            <a:pPr eaLnBrk="1" hangingPunct="1">
              <a:lnSpc>
                <a:spcPct val="80000"/>
              </a:lnSpc>
              <a:buFontTx/>
              <a:buNone/>
              <a:defRPr/>
            </a:pPr>
            <a:r>
              <a:rPr lang="en-US" altLang="zh-CN" sz="2400" b="1" dirty="0"/>
              <a:t>};</a:t>
            </a:r>
            <a:endParaRPr lang="zh-CN" altLang="en-US" sz="24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117475" y="676275"/>
            <a:ext cx="9015095" cy="6048375"/>
          </a:xfrm>
        </p:spPr>
        <p:txBody>
          <a:bodyPr/>
          <a:lstStyle/>
          <a:p>
            <a:pPr eaLnBrk="1" hangingPunct="1">
              <a:lnSpc>
                <a:spcPct val="80000"/>
              </a:lnSpc>
              <a:buFontTx/>
              <a:buNone/>
            </a:pPr>
            <a:r>
              <a:rPr lang="en-US" altLang="zh-CN" sz="2000" b="1" dirty="0"/>
              <a:t>template&lt;</a:t>
            </a:r>
            <a:r>
              <a:rPr lang="en-US" altLang="zh-CN" sz="2000" b="1" dirty="0">
                <a:solidFill>
                  <a:srgbClr val="FF0000"/>
                </a:solidFill>
              </a:rPr>
              <a:t>class </a:t>
            </a:r>
            <a:r>
              <a:rPr lang="en-US" altLang="zh-CN" sz="2000" b="1" dirty="0" err="1">
                <a:solidFill>
                  <a:srgbClr val="FF0000"/>
                </a:solidFill>
              </a:rPr>
              <a:t>T,int</a:t>
            </a:r>
            <a:r>
              <a:rPr lang="en-US" altLang="zh-CN" sz="2000" b="1" dirty="0">
                <a:solidFill>
                  <a:srgbClr val="FF0000"/>
                </a:solidFill>
              </a:rPr>
              <a:t> MAXSIZE</a:t>
            </a:r>
            <a:r>
              <a:rPr lang="en-US" altLang="zh-CN" sz="2000" b="1" dirty="0"/>
              <a:t>&gt;	     </a:t>
            </a:r>
            <a:r>
              <a:rPr lang="en-US" altLang="zh-CN" sz="2000" b="1" dirty="0">
                <a:solidFill>
                  <a:srgbClr val="0000CC"/>
                </a:solidFill>
                <a:sym typeface="+mn-ea"/>
              </a:rPr>
              <a:t>//</a:t>
            </a:r>
            <a:r>
              <a:rPr lang="zh-CN" altLang="en-US" sz="2000" b="1" dirty="0">
                <a:solidFill>
                  <a:srgbClr val="0000CC"/>
                </a:solidFill>
                <a:sym typeface="+mn-ea"/>
              </a:rPr>
              <a:t>类模板声明</a:t>
            </a:r>
            <a:r>
              <a:rPr lang="en-US" altLang="zh-CN" sz="2000" b="1" dirty="0"/>
              <a:t>		</a:t>
            </a:r>
            <a:endParaRPr lang="en-US" altLang="zh-CN" sz="2000" b="1" dirty="0"/>
          </a:p>
          <a:p>
            <a:pPr eaLnBrk="1" hangingPunct="1">
              <a:lnSpc>
                <a:spcPct val="80000"/>
              </a:lnSpc>
              <a:buFontTx/>
              <a:buNone/>
            </a:pPr>
            <a:r>
              <a:rPr lang="en-US" altLang="zh-CN" sz="2000" b="1" dirty="0"/>
              <a:t>void </a:t>
            </a:r>
            <a:r>
              <a:rPr lang="en-US" altLang="zh-CN" sz="2000" b="1" dirty="0">
                <a:solidFill>
                  <a:srgbClr val="0000CC"/>
                </a:solidFill>
              </a:rPr>
              <a:t>Stack&lt; </a:t>
            </a:r>
            <a:r>
              <a:rPr lang="en-US" altLang="zh-CN" sz="2000" b="1" dirty="0">
                <a:solidFill>
                  <a:srgbClr val="0000CC"/>
                </a:solidFill>
              </a:rPr>
              <a:t>T, MAXSIZE&gt;::</a:t>
            </a:r>
            <a:r>
              <a:rPr lang="en-US" altLang="zh-CN" sz="2000" b="1" dirty="0"/>
              <a:t>push(T e) {   </a:t>
            </a:r>
            <a:r>
              <a:rPr lang="en-US" altLang="zh-CN" sz="2000" b="1" dirty="0">
                <a:solidFill>
                  <a:srgbClr val="00B050"/>
                </a:solidFill>
                <a:sym typeface="+mn-ea"/>
              </a:rPr>
              <a:t> //</a:t>
            </a:r>
            <a:r>
              <a:rPr lang="en-US" altLang="zh-CN" sz="2000" b="1" dirty="0" err="1">
                <a:solidFill>
                  <a:srgbClr val="00B050"/>
                </a:solidFill>
                <a:sym typeface="+mn-ea"/>
              </a:rPr>
              <a:t>成员函数类外定义</a:t>
            </a:r>
            <a:endParaRPr lang="en-US" altLang="zh-CN" sz="2000" b="1" dirty="0"/>
          </a:p>
          <a:p>
            <a:pPr eaLnBrk="1" hangingPunct="1">
              <a:lnSpc>
                <a:spcPct val="80000"/>
              </a:lnSpc>
              <a:buFontTx/>
              <a:buNone/>
            </a:pPr>
            <a:r>
              <a:rPr lang="en-US" altLang="zh-CN" sz="2000" b="1" dirty="0"/>
              <a:t>		if(top==MAXSIZE){</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a:t>
            </a:r>
            <a:r>
              <a:rPr lang="zh-CN" altLang="en-US" sz="2000" b="1" dirty="0"/>
              <a:t>栈已满，不能再加入元素了！</a:t>
            </a:r>
            <a:r>
              <a:rPr lang="en-US" altLang="zh-CN" sz="2000" b="1" dirty="0"/>
              <a:t>";</a:t>
            </a:r>
            <a:endParaRPr lang="en-US" altLang="zh-CN" sz="2000" b="1" dirty="0"/>
          </a:p>
          <a:p>
            <a:pPr eaLnBrk="1" hangingPunct="1">
              <a:lnSpc>
                <a:spcPct val="80000"/>
              </a:lnSpc>
              <a:buFontTx/>
              <a:buNone/>
            </a:pPr>
            <a:r>
              <a:rPr lang="en-US" altLang="zh-CN" sz="2000" b="1" dirty="0"/>
              <a:t>			return;</a:t>
            </a:r>
            <a:endParaRPr lang="en-US" altLang="zh-CN" sz="2000" b="1" dirty="0"/>
          </a:p>
          <a:p>
            <a:pPr eaLnBrk="1" hangingPunct="1">
              <a:lnSpc>
                <a:spcPct val="80000"/>
              </a:lnSpc>
              <a:buFontTx/>
              <a:buNone/>
            </a:pPr>
            <a:r>
              <a:rPr lang="en-US" altLang="zh-CN" sz="2000" b="1" dirty="0"/>
              <a:t>		}</a:t>
            </a:r>
            <a:endParaRPr lang="en-US" altLang="zh-CN" sz="2000" b="1" dirty="0"/>
          </a:p>
          <a:p>
            <a:pPr eaLnBrk="1" hangingPunct="1">
              <a:lnSpc>
                <a:spcPct val="80000"/>
              </a:lnSpc>
              <a:buFontTx/>
              <a:buNone/>
            </a:pPr>
            <a:r>
              <a:rPr lang="en-US" altLang="zh-CN" sz="2000" b="1" dirty="0"/>
              <a:t>		</a:t>
            </a:r>
            <a:r>
              <a:rPr lang="en-US" altLang="zh-CN" sz="2000" b="1" dirty="0" err="1"/>
              <a:t>elems</a:t>
            </a:r>
            <a:r>
              <a:rPr lang="en-US" altLang="zh-CN" sz="2000" b="1" dirty="0"/>
              <a:t>[top++]=e;</a:t>
            </a:r>
            <a:endParaRPr lang="en-US" altLang="zh-CN" sz="2000" b="1" dirty="0"/>
          </a:p>
          <a:p>
            <a:pPr eaLnBrk="1" hangingPunct="1">
              <a:lnSpc>
                <a:spcPct val="80000"/>
              </a:lnSpc>
              <a:buFontTx/>
              <a:buNone/>
            </a:pPr>
            <a:r>
              <a:rPr lang="en-US" altLang="zh-CN" sz="2000" b="1" dirty="0"/>
              <a:t>}</a:t>
            </a:r>
            <a:endParaRPr lang="en-US" altLang="zh-CN" sz="2000" b="1" dirty="0"/>
          </a:p>
          <a:p>
            <a:pPr eaLnBrk="1" hangingPunct="1">
              <a:lnSpc>
                <a:spcPct val="80000"/>
              </a:lnSpc>
              <a:buFontTx/>
              <a:buNone/>
            </a:pPr>
            <a:r>
              <a:rPr lang="en-US" altLang="zh-CN" sz="2000" b="1" dirty="0"/>
              <a:t>template&lt;</a:t>
            </a:r>
            <a:r>
              <a:rPr lang="en-US" altLang="zh-CN" sz="2000" b="1" dirty="0">
                <a:solidFill>
                  <a:srgbClr val="FF0000"/>
                </a:solidFill>
              </a:rPr>
              <a:t>class </a:t>
            </a:r>
            <a:r>
              <a:rPr lang="en-US" altLang="zh-CN" sz="2000" b="1" dirty="0" err="1">
                <a:solidFill>
                  <a:srgbClr val="FF0000"/>
                </a:solidFill>
              </a:rPr>
              <a:t>T,int</a:t>
            </a:r>
            <a:r>
              <a:rPr lang="en-US" altLang="zh-CN" sz="2000" b="1" dirty="0">
                <a:solidFill>
                  <a:srgbClr val="FF0000"/>
                </a:solidFill>
              </a:rPr>
              <a:t> MAXSIZE</a:t>
            </a:r>
            <a:r>
              <a:rPr lang="en-US" altLang="zh-CN" sz="2000" b="1" dirty="0"/>
              <a:t>&gt;      </a:t>
            </a:r>
            <a:r>
              <a:rPr lang="en-US" altLang="zh-CN" sz="2000" b="1" dirty="0">
                <a:solidFill>
                  <a:srgbClr val="0000CC"/>
                </a:solidFill>
              </a:rPr>
              <a:t>//</a:t>
            </a:r>
            <a:r>
              <a:rPr lang="zh-CN" altLang="en-US" sz="2000" b="1" dirty="0">
                <a:solidFill>
                  <a:srgbClr val="0000CC"/>
                </a:solidFill>
              </a:rPr>
              <a:t>类模板声明</a:t>
            </a:r>
            <a:r>
              <a:rPr lang="en-US" altLang="zh-CN" sz="2000" b="1" dirty="0"/>
              <a:t>	</a:t>
            </a:r>
            <a:endParaRPr lang="en-US" altLang="zh-CN" sz="2000" b="1" dirty="0"/>
          </a:p>
          <a:p>
            <a:pPr eaLnBrk="1" hangingPunct="1">
              <a:lnSpc>
                <a:spcPct val="80000"/>
              </a:lnSpc>
              <a:buFontTx/>
              <a:buNone/>
            </a:pPr>
            <a:r>
              <a:rPr lang="en-US" altLang="zh-CN" sz="2000" b="1" dirty="0">
                <a:solidFill>
                  <a:srgbClr val="FF0000"/>
                </a:solidFill>
              </a:rPr>
              <a:t>inline</a:t>
            </a:r>
            <a:r>
              <a:rPr lang="en-US" altLang="zh-CN" sz="2000" b="1" dirty="0"/>
              <a:t> </a:t>
            </a:r>
            <a:r>
              <a:rPr lang="en-US" altLang="zh-CN" sz="2000" b="1" dirty="0">
                <a:solidFill>
                  <a:srgbClr val="0000CC"/>
                </a:solidFill>
              </a:rPr>
              <a:t>T Stack&lt;T, MAXSIZE&gt;::</a:t>
            </a:r>
            <a:r>
              <a:rPr lang="en-US" altLang="zh-CN" sz="2000" b="1" dirty="0"/>
              <a:t>pop(){  </a:t>
            </a:r>
            <a:r>
              <a:rPr lang="en-US" altLang="zh-CN" sz="2000" b="1" dirty="0">
                <a:solidFill>
                  <a:srgbClr val="00B050"/>
                </a:solidFill>
                <a:sym typeface="+mn-ea"/>
              </a:rPr>
              <a:t>//</a:t>
            </a:r>
            <a:r>
              <a:rPr lang="zh-CN" altLang="en-US" sz="2000" b="1" dirty="0">
                <a:solidFill>
                  <a:srgbClr val="00B050"/>
                </a:solidFill>
                <a:sym typeface="+mn-ea"/>
              </a:rPr>
              <a:t>成员函数类外定义，指定为内联函数</a:t>
            </a:r>
            <a:endParaRPr lang="en-US" altLang="zh-CN" sz="2000" b="1" dirty="0"/>
          </a:p>
          <a:p>
            <a:pPr eaLnBrk="1" hangingPunct="1">
              <a:lnSpc>
                <a:spcPct val="80000"/>
              </a:lnSpc>
              <a:buFontTx/>
              <a:buNone/>
            </a:pPr>
            <a:r>
              <a:rPr lang="en-US" altLang="zh-CN" sz="2000" b="1" dirty="0"/>
              <a:t>		if(top&lt;=0){</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a:t>
            </a:r>
            <a:r>
              <a:rPr lang="zh-CN" altLang="en-US" sz="2000" b="1" dirty="0"/>
              <a:t>栈已空，不能再弹出元素了！</a:t>
            </a:r>
            <a:r>
              <a:rPr lang="en-US" altLang="zh-CN" sz="2000" b="1" dirty="0"/>
              <a:t>"&lt;&lt;</a:t>
            </a:r>
            <a:r>
              <a:rPr lang="en-US" altLang="zh-CN" sz="2000" b="1" dirty="0" err="1"/>
              <a:t>endl</a:t>
            </a:r>
            <a:r>
              <a:rPr lang="en-US" altLang="zh-CN" sz="2000" b="1" dirty="0"/>
              <a:t>;</a:t>
            </a:r>
            <a:endParaRPr lang="en-US" altLang="zh-CN" sz="2000" b="1" dirty="0"/>
          </a:p>
          <a:p>
            <a:pPr eaLnBrk="1" hangingPunct="1">
              <a:lnSpc>
                <a:spcPct val="80000"/>
              </a:lnSpc>
              <a:buFontTx/>
              <a:buNone/>
            </a:pPr>
            <a:r>
              <a:rPr lang="en-US" altLang="zh-CN" sz="2000" b="1" dirty="0"/>
              <a:t>			return 0;</a:t>
            </a:r>
            <a:endParaRPr lang="en-US" altLang="zh-CN" sz="2000" b="1" dirty="0"/>
          </a:p>
          <a:p>
            <a:pPr eaLnBrk="1" hangingPunct="1">
              <a:lnSpc>
                <a:spcPct val="80000"/>
              </a:lnSpc>
              <a:buFontTx/>
              <a:buNone/>
            </a:pPr>
            <a:r>
              <a:rPr lang="en-US" altLang="zh-CN" sz="2000" b="1" dirty="0"/>
              <a:t>		}</a:t>
            </a:r>
            <a:endParaRPr lang="en-US" altLang="zh-CN" sz="2000" b="1" dirty="0"/>
          </a:p>
          <a:p>
            <a:pPr eaLnBrk="1" hangingPunct="1">
              <a:lnSpc>
                <a:spcPct val="80000"/>
              </a:lnSpc>
              <a:buFontTx/>
              <a:buNone/>
            </a:pPr>
            <a:r>
              <a:rPr lang="en-US" altLang="zh-CN" sz="2000" b="1" dirty="0"/>
              <a:t>		top--;</a:t>
            </a:r>
            <a:endParaRPr lang="en-US" altLang="zh-CN" sz="2000" b="1" dirty="0"/>
          </a:p>
          <a:p>
            <a:pPr eaLnBrk="1" hangingPunct="1">
              <a:lnSpc>
                <a:spcPct val="80000"/>
              </a:lnSpc>
              <a:buFontTx/>
              <a:buNone/>
            </a:pPr>
            <a:r>
              <a:rPr lang="en-US" altLang="zh-CN" sz="2000" b="1" dirty="0"/>
              <a:t>		return </a:t>
            </a:r>
            <a:r>
              <a:rPr lang="en-US" altLang="zh-CN" sz="2000" b="1" dirty="0" err="1"/>
              <a:t>elems</a:t>
            </a:r>
            <a:r>
              <a:rPr lang="en-US" altLang="zh-CN" sz="2000" b="1" dirty="0"/>
              <a:t>[top];</a:t>
            </a:r>
            <a:endParaRPr lang="en-US" altLang="zh-CN" sz="2000" b="1" dirty="0"/>
          </a:p>
          <a:p>
            <a:pPr eaLnBrk="1" hangingPunct="1">
              <a:lnSpc>
                <a:spcPct val="80000"/>
              </a:lnSpc>
              <a:buFontTx/>
              <a:buNone/>
            </a:pPr>
            <a:r>
              <a:rPr lang="en-US" altLang="zh-CN" sz="2000" b="1" dirty="0"/>
              <a:t>} </a:t>
            </a:r>
            <a:endParaRPr lang="en-US" altLang="zh-CN" sz="2000" b="1" dirty="0"/>
          </a:p>
          <a:p>
            <a:pPr eaLnBrk="1" hangingPunct="1">
              <a:lnSpc>
                <a:spcPct val="80000"/>
              </a:lnSpc>
              <a:buFontTx/>
              <a:buNone/>
            </a:pPr>
            <a:endParaRPr lang="zh-CN" altLang="en-US" sz="2000" b="1" dirty="0"/>
          </a:p>
          <a:p>
            <a:pPr eaLnBrk="1" hangingPunct="1">
              <a:lnSpc>
                <a:spcPct val="80000"/>
              </a:lnSpc>
              <a:buFontTx/>
              <a:buNone/>
            </a:pPr>
            <a:r>
              <a:rPr lang="zh-CN" altLang="en-US" sz="2000" b="1" dirty="0">
                <a:solidFill>
                  <a:srgbClr val="0000CC"/>
                </a:solidFill>
              </a:rPr>
              <a:t>通常类模板的声明和实现都放在头文件</a:t>
            </a:r>
            <a:r>
              <a:rPr lang="en-US" altLang="zh-CN" sz="2000" b="1" dirty="0" err="1">
                <a:sym typeface="+mn-ea"/>
              </a:rPr>
              <a:t>Stack.h</a:t>
            </a:r>
            <a:r>
              <a:rPr lang="zh-CN" altLang="en-US" sz="2000" b="1" dirty="0">
                <a:solidFill>
                  <a:srgbClr val="0000CC"/>
                </a:solidFill>
              </a:rPr>
              <a:t>里。</a:t>
            </a:r>
            <a:endParaRPr lang="zh-CN" altLang="en-US" sz="2000" b="1" dirty="0">
              <a:solidFill>
                <a:srgbClr val="0000CC"/>
              </a:solidFill>
            </a:endParaRPr>
          </a:p>
        </p:txBody>
      </p:sp>
      <p:sp>
        <p:nvSpPr>
          <p:cNvPr id="48130" name="Rectangle 3"/>
          <p:cNvSpPr>
            <a:spLocks noGrp="1" noChangeArrowheads="1"/>
          </p:cNvSpPr>
          <p:nvPr>
            <p:ph type="title"/>
          </p:nvPr>
        </p:nvSpPr>
        <p:spPr>
          <a:xfrm>
            <a:off x="685800" y="28575"/>
            <a:ext cx="7772400" cy="647700"/>
          </a:xfrm>
        </p:spPr>
        <p:txBody>
          <a:bodyPr/>
          <a:lstStyle/>
          <a:p>
            <a:pPr eaLnBrk="1" hangingPunct="1"/>
            <a:r>
              <a:rPr lang="en-US" altLang="zh-CN" dirty="0"/>
              <a:t>7.3.2  </a:t>
            </a:r>
            <a:r>
              <a:rPr lang="zh-CN" altLang="en-US" b="1" dirty="0"/>
              <a:t>类</a:t>
            </a:r>
            <a:r>
              <a:rPr lang="zh-CN" altLang="en-US" b="1" dirty="0">
                <a:solidFill>
                  <a:srgbClr val="FF0000"/>
                </a:solidFill>
              </a:rPr>
              <a:t>模板的定义</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calcmode="lin" valueType="num">
                                      <p:cBhvr additive="base">
                                        <p:cTn id="7" dur="500" fill="hold"/>
                                        <p:tgtEl>
                                          <p:spTgt spid="327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anim calcmode="lin" valueType="num">
                                      <p:cBhvr additive="base">
                                        <p:cTn id="11" dur="500" fill="hold"/>
                                        <p:tgtEl>
                                          <p:spTgt spid="3277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770">
                                            <p:txEl>
                                              <p:pRg st="2" end="2"/>
                                            </p:txEl>
                                          </p:spTgt>
                                        </p:tgtEl>
                                        <p:attrNameLst>
                                          <p:attrName>style.visibility</p:attrName>
                                        </p:attrNameLst>
                                      </p:cBhvr>
                                      <p:to>
                                        <p:strVal val="visible"/>
                                      </p:to>
                                    </p:set>
                                    <p:anim calcmode="lin" valueType="num">
                                      <p:cBhvr additive="base">
                                        <p:cTn id="15" dur="500" fill="hold"/>
                                        <p:tgtEl>
                                          <p:spTgt spid="3277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770">
                                            <p:txEl>
                                              <p:pRg st="3" end="3"/>
                                            </p:txEl>
                                          </p:spTgt>
                                        </p:tgtEl>
                                        <p:attrNameLst>
                                          <p:attrName>style.visibility</p:attrName>
                                        </p:attrNameLst>
                                      </p:cBhvr>
                                      <p:to>
                                        <p:strVal val="visible"/>
                                      </p:to>
                                    </p:set>
                                    <p:anim calcmode="lin" valueType="num">
                                      <p:cBhvr additive="base">
                                        <p:cTn id="19" dur="500" fill="hold"/>
                                        <p:tgtEl>
                                          <p:spTgt spid="3277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770">
                                            <p:txEl>
                                              <p:pRg st="4" end="4"/>
                                            </p:txEl>
                                          </p:spTgt>
                                        </p:tgtEl>
                                        <p:attrNameLst>
                                          <p:attrName>style.visibility</p:attrName>
                                        </p:attrNameLst>
                                      </p:cBhvr>
                                      <p:to>
                                        <p:strVal val="visible"/>
                                      </p:to>
                                    </p:set>
                                    <p:anim calcmode="lin" valueType="num">
                                      <p:cBhvr additive="base">
                                        <p:cTn id="23" dur="500" fill="hold"/>
                                        <p:tgtEl>
                                          <p:spTgt spid="3277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0">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2770">
                                            <p:txEl>
                                              <p:pRg st="5" end="5"/>
                                            </p:txEl>
                                          </p:spTgt>
                                        </p:tgtEl>
                                        <p:attrNameLst>
                                          <p:attrName>style.visibility</p:attrName>
                                        </p:attrNameLst>
                                      </p:cBhvr>
                                      <p:to>
                                        <p:strVal val="visible"/>
                                      </p:to>
                                    </p:set>
                                    <p:anim calcmode="lin" valueType="num">
                                      <p:cBhvr additive="base">
                                        <p:cTn id="27" dur="500" fill="hold"/>
                                        <p:tgtEl>
                                          <p:spTgt spid="3277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2770">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2770">
                                            <p:txEl>
                                              <p:pRg st="6" end="6"/>
                                            </p:txEl>
                                          </p:spTgt>
                                        </p:tgtEl>
                                        <p:attrNameLst>
                                          <p:attrName>style.visibility</p:attrName>
                                        </p:attrNameLst>
                                      </p:cBhvr>
                                      <p:to>
                                        <p:strVal val="visible"/>
                                      </p:to>
                                    </p:set>
                                    <p:anim calcmode="lin" valueType="num">
                                      <p:cBhvr additive="base">
                                        <p:cTn id="31" dur="500" fill="hold"/>
                                        <p:tgtEl>
                                          <p:spTgt spid="3277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0">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2770">
                                            <p:txEl>
                                              <p:pRg st="7" end="7"/>
                                            </p:txEl>
                                          </p:spTgt>
                                        </p:tgtEl>
                                        <p:attrNameLst>
                                          <p:attrName>style.visibility</p:attrName>
                                        </p:attrNameLst>
                                      </p:cBhvr>
                                      <p:to>
                                        <p:strVal val="visible"/>
                                      </p:to>
                                    </p:set>
                                    <p:anim calcmode="lin" valueType="num">
                                      <p:cBhvr additive="base">
                                        <p:cTn id="35" dur="500" fill="hold"/>
                                        <p:tgtEl>
                                          <p:spTgt spid="32770">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277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2770">
                                            <p:txEl>
                                              <p:pRg st="8" end="8"/>
                                            </p:txEl>
                                          </p:spTgt>
                                        </p:tgtEl>
                                        <p:attrNameLst>
                                          <p:attrName>style.visibility</p:attrName>
                                        </p:attrNameLst>
                                      </p:cBhvr>
                                      <p:to>
                                        <p:strVal val="visible"/>
                                      </p:to>
                                    </p:set>
                                    <p:anim calcmode="lin" valueType="num">
                                      <p:cBhvr additive="base">
                                        <p:cTn id="41" dur="500" fill="hold"/>
                                        <p:tgtEl>
                                          <p:spTgt spid="32770">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2770">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2770">
                                            <p:txEl>
                                              <p:pRg st="9" end="9"/>
                                            </p:txEl>
                                          </p:spTgt>
                                        </p:tgtEl>
                                        <p:attrNameLst>
                                          <p:attrName>style.visibility</p:attrName>
                                        </p:attrNameLst>
                                      </p:cBhvr>
                                      <p:to>
                                        <p:strVal val="visible"/>
                                      </p:to>
                                    </p:set>
                                    <p:anim calcmode="lin" valueType="num">
                                      <p:cBhvr additive="base">
                                        <p:cTn id="45" dur="500" fill="hold"/>
                                        <p:tgtEl>
                                          <p:spTgt spid="32770">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2770">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2770">
                                            <p:txEl>
                                              <p:pRg st="10" end="10"/>
                                            </p:txEl>
                                          </p:spTgt>
                                        </p:tgtEl>
                                        <p:attrNameLst>
                                          <p:attrName>style.visibility</p:attrName>
                                        </p:attrNameLst>
                                      </p:cBhvr>
                                      <p:to>
                                        <p:strVal val="visible"/>
                                      </p:to>
                                    </p:set>
                                    <p:anim calcmode="lin" valueType="num">
                                      <p:cBhvr additive="base">
                                        <p:cTn id="49" dur="500" fill="hold"/>
                                        <p:tgtEl>
                                          <p:spTgt spid="32770">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2770">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2770">
                                            <p:txEl>
                                              <p:pRg st="11" end="11"/>
                                            </p:txEl>
                                          </p:spTgt>
                                        </p:tgtEl>
                                        <p:attrNameLst>
                                          <p:attrName>style.visibility</p:attrName>
                                        </p:attrNameLst>
                                      </p:cBhvr>
                                      <p:to>
                                        <p:strVal val="visible"/>
                                      </p:to>
                                    </p:set>
                                    <p:anim calcmode="lin" valueType="num">
                                      <p:cBhvr additive="base">
                                        <p:cTn id="53" dur="500" fill="hold"/>
                                        <p:tgtEl>
                                          <p:spTgt spid="32770">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2770">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2770">
                                            <p:txEl>
                                              <p:pRg st="12" end="12"/>
                                            </p:txEl>
                                          </p:spTgt>
                                        </p:tgtEl>
                                        <p:attrNameLst>
                                          <p:attrName>style.visibility</p:attrName>
                                        </p:attrNameLst>
                                      </p:cBhvr>
                                      <p:to>
                                        <p:strVal val="visible"/>
                                      </p:to>
                                    </p:set>
                                    <p:anim calcmode="lin" valueType="num">
                                      <p:cBhvr additive="base">
                                        <p:cTn id="57" dur="500" fill="hold"/>
                                        <p:tgtEl>
                                          <p:spTgt spid="32770">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2770">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2770">
                                            <p:txEl>
                                              <p:pRg st="13" end="13"/>
                                            </p:txEl>
                                          </p:spTgt>
                                        </p:tgtEl>
                                        <p:attrNameLst>
                                          <p:attrName>style.visibility</p:attrName>
                                        </p:attrNameLst>
                                      </p:cBhvr>
                                      <p:to>
                                        <p:strVal val="visible"/>
                                      </p:to>
                                    </p:set>
                                    <p:anim calcmode="lin" valueType="num">
                                      <p:cBhvr additive="base">
                                        <p:cTn id="61" dur="500" fill="hold"/>
                                        <p:tgtEl>
                                          <p:spTgt spid="32770">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2770">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2770">
                                            <p:txEl>
                                              <p:pRg st="14" end="14"/>
                                            </p:txEl>
                                          </p:spTgt>
                                        </p:tgtEl>
                                        <p:attrNameLst>
                                          <p:attrName>style.visibility</p:attrName>
                                        </p:attrNameLst>
                                      </p:cBhvr>
                                      <p:to>
                                        <p:strVal val="visible"/>
                                      </p:to>
                                    </p:set>
                                    <p:anim calcmode="lin" valueType="num">
                                      <p:cBhvr additive="base">
                                        <p:cTn id="65" dur="500" fill="hold"/>
                                        <p:tgtEl>
                                          <p:spTgt spid="32770">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2770">
                                            <p:txEl>
                                              <p:pRg st="14" end="14"/>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2770">
                                            <p:txEl>
                                              <p:pRg st="15" end="15"/>
                                            </p:txEl>
                                          </p:spTgt>
                                        </p:tgtEl>
                                        <p:attrNameLst>
                                          <p:attrName>style.visibility</p:attrName>
                                        </p:attrNameLst>
                                      </p:cBhvr>
                                      <p:to>
                                        <p:strVal val="visible"/>
                                      </p:to>
                                    </p:set>
                                    <p:anim calcmode="lin" valueType="num">
                                      <p:cBhvr additive="base">
                                        <p:cTn id="69" dur="500" fill="hold"/>
                                        <p:tgtEl>
                                          <p:spTgt spid="32770">
                                            <p:txEl>
                                              <p:pRg st="15" end="1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2770">
                                            <p:txEl>
                                              <p:pRg st="15" end="15"/>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2770">
                                            <p:txEl>
                                              <p:pRg st="16" end="16"/>
                                            </p:txEl>
                                          </p:spTgt>
                                        </p:tgtEl>
                                        <p:attrNameLst>
                                          <p:attrName>style.visibility</p:attrName>
                                        </p:attrNameLst>
                                      </p:cBhvr>
                                      <p:to>
                                        <p:strVal val="visible"/>
                                      </p:to>
                                    </p:set>
                                    <p:anim calcmode="lin" valueType="num">
                                      <p:cBhvr additive="base">
                                        <p:cTn id="73" dur="500" fill="hold"/>
                                        <p:tgtEl>
                                          <p:spTgt spid="32770">
                                            <p:txEl>
                                              <p:pRg st="16" end="1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2770">
                                            <p:txEl>
                                              <p:pRg st="16" end="16"/>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2770">
                                            <p:txEl>
                                              <p:pRg st="18" end="18"/>
                                            </p:txEl>
                                          </p:spTgt>
                                        </p:tgtEl>
                                        <p:attrNameLst>
                                          <p:attrName>style.visibility</p:attrName>
                                        </p:attrNameLst>
                                      </p:cBhvr>
                                      <p:to>
                                        <p:strVal val="visible"/>
                                      </p:to>
                                    </p:set>
                                    <p:anim calcmode="lin" valueType="num">
                                      <p:cBhvr additive="base">
                                        <p:cTn id="77" dur="500" fill="hold"/>
                                        <p:tgtEl>
                                          <p:spTgt spid="32770">
                                            <p:txEl>
                                              <p:pRg st="18" end="1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2770">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284163" y="993775"/>
            <a:ext cx="8158162" cy="5803900"/>
          </a:xfrm>
        </p:spPr>
        <p:txBody>
          <a:bodyPr/>
          <a:lstStyle/>
          <a:p>
            <a:pPr eaLnBrk="1" hangingPunct="1">
              <a:lnSpc>
                <a:spcPct val="90000"/>
              </a:lnSpc>
              <a:buFontTx/>
              <a:buNone/>
              <a:defRPr/>
            </a:pPr>
            <a:r>
              <a:rPr lang="en-US" altLang="zh-CN" sz="2400" b="1" dirty="0">
                <a:solidFill>
                  <a:srgbClr val="FF0000"/>
                </a:solidFill>
              </a:rPr>
              <a:t>（3）</a:t>
            </a:r>
            <a:r>
              <a:rPr lang="zh-CN" altLang="en-US" sz="2400" b="1" dirty="0">
                <a:solidFill>
                  <a:srgbClr val="FF0000"/>
                </a:solidFill>
              </a:rPr>
              <a:t>抽象</a:t>
            </a:r>
            <a:endParaRPr lang="en-US" altLang="zh-CN" sz="2400" b="1" dirty="0">
              <a:solidFill>
                <a:srgbClr val="FF0000"/>
              </a:solidFill>
            </a:endParaRPr>
          </a:p>
          <a:p>
            <a:pPr lvl="1" eaLnBrk="1" hangingPunct="1">
              <a:lnSpc>
                <a:spcPct val="90000"/>
              </a:lnSpc>
              <a:defRPr/>
            </a:pPr>
            <a:r>
              <a:rPr lang="zh-CN" altLang="en-US" sz="2400" b="1" dirty="0"/>
              <a:t>从多个具有相同特性的同类事物推导出对该类事物共同特征的统一描述的过程。</a:t>
            </a:r>
            <a:endParaRPr lang="zh-CN" altLang="en-US" sz="2400" b="1" dirty="0"/>
          </a:p>
          <a:p>
            <a:pPr lvl="2" eaLnBrk="1" hangingPunct="1">
              <a:lnSpc>
                <a:spcPct val="90000"/>
              </a:lnSpc>
              <a:defRPr/>
            </a:pPr>
            <a:r>
              <a:rPr lang="zh-CN" altLang="en-US" sz="2000" b="1" dirty="0">
                <a:solidFill>
                  <a:srgbClr val="0000CC"/>
                </a:solidFill>
              </a:rPr>
              <a:t>变量</a:t>
            </a:r>
            <a:r>
              <a:rPr lang="zh-CN" altLang="en-US" sz="2000" b="1" dirty="0">
                <a:solidFill>
                  <a:srgbClr val="0000CC"/>
                </a:solidFill>
                <a:latin typeface="宋体" pitchFamily="2" charset="-122"/>
              </a:rPr>
              <a:t>→类型</a:t>
            </a:r>
            <a:endParaRPr lang="zh-CN" altLang="en-US" sz="2000" b="1" dirty="0">
              <a:solidFill>
                <a:srgbClr val="0000CC"/>
              </a:solidFill>
            </a:endParaRPr>
          </a:p>
          <a:p>
            <a:pPr lvl="2" eaLnBrk="1" hangingPunct="1">
              <a:lnSpc>
                <a:spcPct val="90000"/>
              </a:lnSpc>
              <a:defRPr/>
            </a:pPr>
            <a:r>
              <a:rPr lang="zh-CN" altLang="en-US" sz="2000" b="1" dirty="0">
                <a:solidFill>
                  <a:srgbClr val="0000CC"/>
                </a:solidFill>
              </a:rPr>
              <a:t>对象</a:t>
            </a:r>
            <a:r>
              <a:rPr lang="zh-CN" altLang="en-US" sz="2000" b="1" dirty="0">
                <a:solidFill>
                  <a:srgbClr val="0000CC"/>
                </a:solidFill>
                <a:latin typeface="宋体" pitchFamily="2" charset="-122"/>
              </a:rPr>
              <a:t>→类</a:t>
            </a:r>
            <a:endParaRPr lang="zh-CN" altLang="en-US" sz="2000" b="1" dirty="0">
              <a:solidFill>
                <a:srgbClr val="0000CC"/>
              </a:solidFill>
              <a:latin typeface="宋体" pitchFamily="2" charset="-122"/>
            </a:endParaRPr>
          </a:p>
          <a:p>
            <a:pPr lvl="2" eaLnBrk="1" hangingPunct="1">
              <a:lnSpc>
                <a:spcPct val="90000"/>
              </a:lnSpc>
              <a:defRPr/>
            </a:pPr>
            <a:r>
              <a:rPr lang="zh-CN" altLang="en-US" sz="2000" b="1" dirty="0">
                <a:solidFill>
                  <a:srgbClr val="0000CC"/>
                </a:solidFill>
                <a:latin typeface="宋体" pitchFamily="2" charset="-122"/>
              </a:rPr>
              <a:t>函数→函数模板</a:t>
            </a:r>
            <a:endParaRPr lang="zh-CN" altLang="en-US" sz="2000" b="1" dirty="0">
              <a:solidFill>
                <a:srgbClr val="0000CC"/>
              </a:solidFill>
              <a:latin typeface="宋体" pitchFamily="2" charset="-122"/>
            </a:endParaRPr>
          </a:p>
          <a:p>
            <a:pPr lvl="2" eaLnBrk="1" hangingPunct="1">
              <a:lnSpc>
                <a:spcPct val="90000"/>
              </a:lnSpc>
              <a:defRPr/>
            </a:pPr>
            <a:r>
              <a:rPr lang="zh-CN" altLang="en-US" sz="2000" b="1" dirty="0">
                <a:solidFill>
                  <a:srgbClr val="0000CC"/>
                </a:solidFill>
                <a:latin typeface="宋体" pitchFamily="2" charset="-122"/>
              </a:rPr>
              <a:t>类→类模板</a:t>
            </a:r>
            <a:endParaRPr lang="en-US" altLang="zh-CN" sz="2000" b="1" dirty="0">
              <a:solidFill>
                <a:srgbClr val="0000CC"/>
              </a:solidFill>
              <a:latin typeface="宋体" pitchFamily="2" charset="-122"/>
            </a:endParaRPr>
          </a:p>
          <a:p>
            <a:pPr marL="57150" indent="0" eaLnBrk="1" hangingPunct="1">
              <a:lnSpc>
                <a:spcPct val="90000"/>
              </a:lnSpc>
              <a:buFontTx/>
              <a:buNone/>
              <a:defRPr/>
            </a:pPr>
            <a:r>
              <a:rPr lang="zh-CN" altLang="en-US" sz="2400" b="1" dirty="0">
                <a:solidFill>
                  <a:srgbClr val="FF0000"/>
                </a:solidFill>
              </a:rPr>
              <a:t>（</a:t>
            </a:r>
            <a:r>
              <a:rPr lang="en-US" altLang="zh-CN" sz="2400" b="1" dirty="0">
                <a:solidFill>
                  <a:srgbClr val="FF0000"/>
                </a:solidFill>
              </a:rPr>
              <a:t>4）</a:t>
            </a:r>
            <a:r>
              <a:rPr lang="zh-CN" altLang="en-US" sz="2400" b="1" dirty="0">
                <a:solidFill>
                  <a:srgbClr val="FF0000"/>
                </a:solidFill>
              </a:rPr>
              <a:t>实例化</a:t>
            </a:r>
            <a:endParaRPr lang="en-US" altLang="zh-CN" sz="2400" b="1" dirty="0">
              <a:solidFill>
                <a:srgbClr val="FF0000"/>
              </a:solidFill>
            </a:endParaRPr>
          </a:p>
          <a:p>
            <a:pPr lvl="1" eaLnBrk="1" hangingPunct="1">
              <a:lnSpc>
                <a:spcPct val="90000"/>
              </a:lnSpc>
              <a:defRPr/>
            </a:pPr>
            <a:r>
              <a:rPr lang="zh-CN" altLang="en-US" sz="2400" b="1" dirty="0">
                <a:latin typeface="宋体" pitchFamily="2" charset="-122"/>
              </a:rPr>
              <a:t>实例化是抽象的逆过程：由抽象类型定义具体变量的过程。模板实例化过程是：</a:t>
            </a:r>
            <a:endParaRPr lang="zh-CN" altLang="en-US" sz="2400" b="1" dirty="0">
              <a:latin typeface="宋体" pitchFamily="2" charset="-122"/>
            </a:endParaRPr>
          </a:p>
          <a:p>
            <a:pPr lvl="2" eaLnBrk="1" hangingPunct="1">
              <a:lnSpc>
                <a:spcPct val="90000"/>
              </a:lnSpc>
              <a:defRPr/>
            </a:pPr>
            <a:r>
              <a:rPr lang="zh-CN" altLang="en-US" sz="2000" b="1" dirty="0">
                <a:solidFill>
                  <a:srgbClr val="0000CC"/>
                </a:solidFill>
                <a:latin typeface="宋体" pitchFamily="2" charset="-122"/>
              </a:rPr>
              <a:t>用实际数据类型代入模板</a:t>
            </a:r>
            <a:endParaRPr lang="zh-CN" altLang="en-US" sz="2000" b="1" dirty="0">
              <a:solidFill>
                <a:srgbClr val="0000CC"/>
              </a:solidFill>
              <a:latin typeface="宋体" pitchFamily="2" charset="-122"/>
            </a:endParaRPr>
          </a:p>
          <a:p>
            <a:pPr lvl="2" eaLnBrk="1" hangingPunct="1">
              <a:lnSpc>
                <a:spcPct val="90000"/>
              </a:lnSpc>
              <a:defRPr/>
            </a:pPr>
            <a:r>
              <a:rPr lang="zh-CN" altLang="en-US" sz="2000" b="1" dirty="0">
                <a:solidFill>
                  <a:srgbClr val="0000CC"/>
                </a:solidFill>
                <a:latin typeface="宋体" pitchFamily="2" charset="-122"/>
              </a:rPr>
              <a:t>每一种</a:t>
            </a:r>
            <a:r>
              <a:rPr lang="zh-CN" altLang="en-US" sz="2000" b="1" dirty="0">
                <a:solidFill>
                  <a:srgbClr val="FF0000"/>
                </a:solidFill>
                <a:latin typeface="宋体" pitchFamily="2" charset="-122"/>
              </a:rPr>
              <a:t>不同数据类型</a:t>
            </a:r>
            <a:r>
              <a:rPr lang="zh-CN" altLang="en-US" sz="2000" b="1" dirty="0">
                <a:solidFill>
                  <a:srgbClr val="0000CC"/>
                </a:solidFill>
                <a:latin typeface="宋体" pitchFamily="2" charset="-122"/>
              </a:rPr>
              <a:t>的实例化，都将生成一份不同的代码</a:t>
            </a:r>
            <a:endParaRPr lang="en-US" altLang="zh-CN" sz="2000" b="1" dirty="0">
              <a:solidFill>
                <a:srgbClr val="0000CC"/>
              </a:solidFill>
              <a:latin typeface="宋体" pitchFamily="2" charset="-122"/>
            </a:endParaRPr>
          </a:p>
          <a:p>
            <a:pPr marL="57150" indent="0" eaLnBrk="1" hangingPunct="1">
              <a:lnSpc>
                <a:spcPct val="90000"/>
              </a:lnSpc>
              <a:buFontTx/>
              <a:buNone/>
              <a:defRPr/>
            </a:pPr>
            <a:r>
              <a:rPr lang="zh-CN" altLang="en-US" sz="2400" b="1" dirty="0">
                <a:solidFill>
                  <a:srgbClr val="FF0000"/>
                </a:solidFill>
                <a:latin typeface="宋体" pitchFamily="2" charset="-122"/>
              </a:rPr>
              <a:t>（</a:t>
            </a:r>
            <a:r>
              <a:rPr lang="en-US" altLang="zh-CN" sz="2400" b="1" dirty="0">
                <a:solidFill>
                  <a:srgbClr val="FF0000"/>
                </a:solidFill>
                <a:latin typeface="宋体" pitchFamily="2" charset="-122"/>
              </a:rPr>
              <a:t>5）</a:t>
            </a:r>
            <a:r>
              <a:rPr lang="zh-CN" altLang="en-US" sz="2400" b="1" dirty="0">
                <a:solidFill>
                  <a:srgbClr val="FF0000"/>
                </a:solidFill>
                <a:latin typeface="宋体" pitchFamily="2" charset="-122"/>
              </a:rPr>
              <a:t>模板函数、模板类</a:t>
            </a:r>
            <a:endParaRPr lang="zh-CN" altLang="en-US" sz="2400" b="1" dirty="0">
              <a:solidFill>
                <a:srgbClr val="FF0000"/>
              </a:solidFill>
              <a:latin typeface="宋体" pitchFamily="2" charset="-122"/>
            </a:endParaRPr>
          </a:p>
          <a:p>
            <a:pPr lvl="1" eaLnBrk="1" hangingPunct="1">
              <a:lnSpc>
                <a:spcPct val="90000"/>
              </a:lnSpc>
              <a:defRPr/>
            </a:pPr>
            <a:r>
              <a:rPr lang="zh-CN" altLang="en-US" sz="2400" b="1" dirty="0">
                <a:latin typeface="宋体" pitchFamily="2" charset="-122"/>
              </a:rPr>
              <a:t>模板被使用前</a:t>
            </a:r>
            <a:r>
              <a:rPr lang="zh-CN" altLang="en-US" sz="2400" b="1" dirty="0">
                <a:solidFill>
                  <a:srgbClr val="FF0000"/>
                </a:solidFill>
                <a:latin typeface="宋体" pitchFamily="2" charset="-122"/>
              </a:rPr>
              <a:t>必须实例化</a:t>
            </a:r>
            <a:r>
              <a:rPr lang="zh-CN" altLang="en-US" sz="2400" b="1" dirty="0">
                <a:latin typeface="宋体" pitchFamily="2" charset="-122"/>
              </a:rPr>
              <a:t>，生成模板函数或模板类</a:t>
            </a:r>
            <a:endParaRPr lang="zh-CN" altLang="en-US" sz="2400" b="1" dirty="0">
              <a:latin typeface="宋体" pitchFamily="2" charset="-122"/>
            </a:endParaRPr>
          </a:p>
          <a:p>
            <a:pPr lvl="2" eaLnBrk="1" hangingPunct="1">
              <a:lnSpc>
                <a:spcPct val="90000"/>
              </a:lnSpc>
              <a:defRPr/>
            </a:pPr>
            <a:r>
              <a:rPr lang="zh-CN" altLang="en-US" sz="2000" b="1" dirty="0">
                <a:solidFill>
                  <a:srgbClr val="0000CC"/>
                </a:solidFill>
                <a:latin typeface="宋体" pitchFamily="2" charset="-122"/>
              </a:rPr>
              <a:t>函数模板实例化后得到的函数叫</a:t>
            </a:r>
            <a:r>
              <a:rPr lang="zh-CN" altLang="en-US" sz="2000" b="1" dirty="0">
                <a:solidFill>
                  <a:srgbClr val="FF0000"/>
                </a:solidFill>
                <a:latin typeface="宋体" pitchFamily="2" charset="-122"/>
              </a:rPr>
              <a:t>模板函数</a:t>
            </a:r>
            <a:endParaRPr lang="en-US" altLang="zh-CN" sz="2000" b="1" dirty="0">
              <a:solidFill>
                <a:srgbClr val="0000CC"/>
              </a:solidFill>
            </a:endParaRPr>
          </a:p>
          <a:p>
            <a:pPr lvl="2" eaLnBrk="1" hangingPunct="1">
              <a:lnSpc>
                <a:spcPct val="90000"/>
              </a:lnSpc>
              <a:defRPr/>
            </a:pPr>
            <a:r>
              <a:rPr lang="zh-CN" altLang="en-US" sz="2000" b="1" dirty="0">
                <a:solidFill>
                  <a:srgbClr val="0000CC"/>
                </a:solidFill>
                <a:latin typeface="宋体" pitchFamily="2" charset="-122"/>
              </a:rPr>
              <a:t>类模板实例化得到的类叫</a:t>
            </a:r>
            <a:r>
              <a:rPr lang="zh-CN" altLang="en-US" sz="2000" b="1" dirty="0">
                <a:solidFill>
                  <a:srgbClr val="FF0000"/>
                </a:solidFill>
                <a:latin typeface="宋体" pitchFamily="2" charset="-122"/>
              </a:rPr>
              <a:t>模板类</a:t>
            </a:r>
            <a:endParaRPr lang="en-US" altLang="zh-CN" sz="2000" b="1" dirty="0">
              <a:solidFill>
                <a:srgbClr val="0000CC"/>
              </a:solidFill>
            </a:endParaRPr>
          </a:p>
          <a:p>
            <a:pPr eaLnBrk="1" hangingPunct="1">
              <a:lnSpc>
                <a:spcPct val="90000"/>
              </a:lnSpc>
              <a:defRPr/>
            </a:pPr>
            <a:endParaRPr lang="zh-CN" altLang="en-US" b="1" dirty="0"/>
          </a:p>
        </p:txBody>
      </p:sp>
      <p:sp>
        <p:nvSpPr>
          <p:cNvPr id="17410" name="Rectangle 3"/>
          <p:cNvSpPr>
            <a:spLocks noGrp="1" noChangeArrowheads="1"/>
          </p:cNvSpPr>
          <p:nvPr>
            <p:ph type="title"/>
          </p:nvPr>
        </p:nvSpPr>
        <p:spPr>
          <a:xfrm>
            <a:off x="668338" y="0"/>
            <a:ext cx="7772400" cy="908050"/>
          </a:xfrm>
        </p:spPr>
        <p:txBody>
          <a:bodyPr/>
          <a:lstStyle/>
          <a:p>
            <a:pPr eaLnBrk="1" hangingPunct="1"/>
            <a:r>
              <a:rPr lang="en-GB" altLang="zh-CN" dirty="0"/>
              <a:t>7.1 </a:t>
            </a:r>
            <a:r>
              <a:rPr lang="zh-CN" altLang="en-GB" b="1" dirty="0"/>
              <a:t>模板</a:t>
            </a:r>
            <a:r>
              <a:rPr lang="zh-CN" altLang="en-GB" b="1" dirty="0">
                <a:solidFill>
                  <a:srgbClr val="FF0000"/>
                </a:solidFill>
              </a:rPr>
              <a:t>的概念</a:t>
            </a:r>
            <a:endParaRPr lang="zh-CN" alt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xEl>
                                              <p:pRg st="1" end="1"/>
                                            </p:txEl>
                                          </p:spTgt>
                                        </p:tgtEl>
                                        <p:attrNameLst>
                                          <p:attrName>style.visibility</p:attrName>
                                        </p:attrNameLst>
                                      </p:cBhvr>
                                      <p:to>
                                        <p:strVal val="visible"/>
                                      </p:to>
                                    </p:set>
                                    <p:anim calcmode="lin" valueType="num">
                                      <p:cBhvr additive="base">
                                        <p:cTn id="7" dur="500" fill="hold"/>
                                        <p:tgtEl>
                                          <p:spTgt spid="133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4">
                                            <p:txEl>
                                              <p:pRg st="2" end="2"/>
                                            </p:txEl>
                                          </p:spTgt>
                                        </p:tgtEl>
                                        <p:attrNameLst>
                                          <p:attrName>style.visibility</p:attrName>
                                        </p:attrNameLst>
                                      </p:cBhvr>
                                      <p:to>
                                        <p:strVal val="visible"/>
                                      </p:to>
                                    </p:set>
                                    <p:anim calcmode="lin" valueType="num">
                                      <p:cBhvr additive="base">
                                        <p:cTn id="13" dur="500" fill="hold"/>
                                        <p:tgtEl>
                                          <p:spTgt spid="1331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4">
                                            <p:txEl>
                                              <p:pRg st="3" end="3"/>
                                            </p:txEl>
                                          </p:spTgt>
                                        </p:tgtEl>
                                        <p:attrNameLst>
                                          <p:attrName>style.visibility</p:attrName>
                                        </p:attrNameLst>
                                      </p:cBhvr>
                                      <p:to>
                                        <p:strVal val="visible"/>
                                      </p:to>
                                    </p:set>
                                    <p:anim calcmode="lin" valueType="num">
                                      <p:cBhvr additive="base">
                                        <p:cTn id="17" dur="500" fill="hold"/>
                                        <p:tgtEl>
                                          <p:spTgt spid="1331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4">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314">
                                            <p:txEl>
                                              <p:pRg st="4" end="4"/>
                                            </p:txEl>
                                          </p:spTgt>
                                        </p:tgtEl>
                                        <p:attrNameLst>
                                          <p:attrName>style.visibility</p:attrName>
                                        </p:attrNameLst>
                                      </p:cBhvr>
                                      <p:to>
                                        <p:strVal val="visible"/>
                                      </p:to>
                                    </p:set>
                                    <p:anim calcmode="lin" valueType="num">
                                      <p:cBhvr additive="base">
                                        <p:cTn id="21" dur="500" fill="hold"/>
                                        <p:tgtEl>
                                          <p:spTgt spid="1331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4">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314">
                                            <p:txEl>
                                              <p:pRg st="5" end="5"/>
                                            </p:txEl>
                                          </p:spTgt>
                                        </p:tgtEl>
                                        <p:attrNameLst>
                                          <p:attrName>style.visibility</p:attrName>
                                        </p:attrNameLst>
                                      </p:cBhvr>
                                      <p:to>
                                        <p:strVal val="visible"/>
                                      </p:to>
                                    </p:set>
                                    <p:anim calcmode="lin" valueType="num">
                                      <p:cBhvr additive="base">
                                        <p:cTn id="25" dur="500" fill="hold"/>
                                        <p:tgtEl>
                                          <p:spTgt spid="1331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314">
                                            <p:txEl>
                                              <p:pRg st="6" end="6"/>
                                            </p:txEl>
                                          </p:spTgt>
                                        </p:tgtEl>
                                        <p:attrNameLst>
                                          <p:attrName>style.visibility</p:attrName>
                                        </p:attrNameLst>
                                      </p:cBhvr>
                                      <p:to>
                                        <p:strVal val="visible"/>
                                      </p:to>
                                    </p:set>
                                    <p:anim calcmode="lin" valueType="num">
                                      <p:cBhvr additive="base">
                                        <p:cTn id="31" dur="500" fill="hold"/>
                                        <p:tgtEl>
                                          <p:spTgt spid="1331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314">
                                            <p:txEl>
                                              <p:pRg st="7" end="7"/>
                                            </p:txEl>
                                          </p:spTgt>
                                        </p:tgtEl>
                                        <p:attrNameLst>
                                          <p:attrName>style.visibility</p:attrName>
                                        </p:attrNameLst>
                                      </p:cBhvr>
                                      <p:to>
                                        <p:strVal val="visible"/>
                                      </p:to>
                                    </p:set>
                                    <p:anim calcmode="lin" valueType="num">
                                      <p:cBhvr additive="base">
                                        <p:cTn id="37" dur="500" fill="hold"/>
                                        <p:tgtEl>
                                          <p:spTgt spid="1331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31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314">
                                            <p:txEl>
                                              <p:pRg st="8" end="8"/>
                                            </p:txEl>
                                          </p:spTgt>
                                        </p:tgtEl>
                                        <p:attrNameLst>
                                          <p:attrName>style.visibility</p:attrName>
                                        </p:attrNameLst>
                                      </p:cBhvr>
                                      <p:to>
                                        <p:strVal val="visible"/>
                                      </p:to>
                                    </p:set>
                                    <p:anim calcmode="lin" valueType="num">
                                      <p:cBhvr additive="base">
                                        <p:cTn id="43" dur="500" fill="hold"/>
                                        <p:tgtEl>
                                          <p:spTgt spid="1331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31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314">
                                            <p:txEl>
                                              <p:pRg st="9" end="9"/>
                                            </p:txEl>
                                          </p:spTgt>
                                        </p:tgtEl>
                                        <p:attrNameLst>
                                          <p:attrName>style.visibility</p:attrName>
                                        </p:attrNameLst>
                                      </p:cBhvr>
                                      <p:to>
                                        <p:strVal val="visible"/>
                                      </p:to>
                                    </p:set>
                                    <p:anim calcmode="lin" valueType="num">
                                      <p:cBhvr additive="base">
                                        <p:cTn id="49" dur="500" fill="hold"/>
                                        <p:tgtEl>
                                          <p:spTgt spid="1331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31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314">
                                            <p:txEl>
                                              <p:pRg st="10" end="10"/>
                                            </p:txEl>
                                          </p:spTgt>
                                        </p:tgtEl>
                                        <p:attrNameLst>
                                          <p:attrName>style.visibility</p:attrName>
                                        </p:attrNameLst>
                                      </p:cBhvr>
                                      <p:to>
                                        <p:strVal val="visible"/>
                                      </p:to>
                                    </p:set>
                                    <p:anim calcmode="lin" valueType="num">
                                      <p:cBhvr additive="base">
                                        <p:cTn id="55" dur="500" fill="hold"/>
                                        <p:tgtEl>
                                          <p:spTgt spid="13314">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31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3314">
                                            <p:txEl>
                                              <p:pRg st="11" end="11"/>
                                            </p:txEl>
                                          </p:spTgt>
                                        </p:tgtEl>
                                        <p:attrNameLst>
                                          <p:attrName>style.visibility</p:attrName>
                                        </p:attrNameLst>
                                      </p:cBhvr>
                                      <p:to>
                                        <p:strVal val="visible"/>
                                      </p:to>
                                    </p:set>
                                    <p:anim calcmode="lin" valueType="num">
                                      <p:cBhvr additive="base">
                                        <p:cTn id="61" dur="500" fill="hold"/>
                                        <p:tgtEl>
                                          <p:spTgt spid="1331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331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3314">
                                            <p:txEl>
                                              <p:pRg st="12" end="12"/>
                                            </p:txEl>
                                          </p:spTgt>
                                        </p:tgtEl>
                                        <p:attrNameLst>
                                          <p:attrName>style.visibility</p:attrName>
                                        </p:attrNameLst>
                                      </p:cBhvr>
                                      <p:to>
                                        <p:strVal val="visible"/>
                                      </p:to>
                                    </p:set>
                                    <p:anim calcmode="lin" valueType="num">
                                      <p:cBhvr additive="base">
                                        <p:cTn id="67" dur="500" fill="hold"/>
                                        <p:tgtEl>
                                          <p:spTgt spid="13314">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331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3314">
                                            <p:txEl>
                                              <p:pRg st="13" end="13"/>
                                            </p:txEl>
                                          </p:spTgt>
                                        </p:tgtEl>
                                        <p:attrNameLst>
                                          <p:attrName>style.visibility</p:attrName>
                                        </p:attrNameLst>
                                      </p:cBhvr>
                                      <p:to>
                                        <p:strVal val="visible"/>
                                      </p:to>
                                    </p:set>
                                    <p:anim calcmode="lin" valueType="num">
                                      <p:cBhvr additive="base">
                                        <p:cTn id="73" dur="500" fill="hold"/>
                                        <p:tgtEl>
                                          <p:spTgt spid="13314">
                                            <p:txEl>
                                              <p:pRg st="13" end="13"/>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331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676275" y="115888"/>
            <a:ext cx="7772400" cy="720725"/>
          </a:xfrm>
        </p:spPr>
        <p:txBody>
          <a:bodyPr/>
          <a:lstStyle/>
          <a:p>
            <a:pPr eaLnBrk="1" hangingPunct="1"/>
            <a:r>
              <a:rPr lang="en-US" altLang="zh-CN" dirty="0"/>
              <a:t>7.3.3  </a:t>
            </a:r>
            <a:r>
              <a:rPr lang="zh-CN" altLang="en-US" b="1" dirty="0"/>
              <a:t>类</a:t>
            </a:r>
            <a:r>
              <a:rPr lang="zh-CN" altLang="en-US" b="1" dirty="0">
                <a:solidFill>
                  <a:srgbClr val="FF0000"/>
                </a:solidFill>
              </a:rPr>
              <a:t>模板实例化</a:t>
            </a:r>
            <a:endParaRPr lang="zh-CN" altLang="en-US" b="1" dirty="0">
              <a:solidFill>
                <a:srgbClr val="FF0000"/>
              </a:solidFill>
            </a:endParaRPr>
          </a:p>
        </p:txBody>
      </p:sp>
      <p:sp>
        <p:nvSpPr>
          <p:cNvPr id="33795" name="Rectangle 3"/>
          <p:cNvSpPr>
            <a:spLocks noGrp="1" noChangeArrowheads="1"/>
          </p:cNvSpPr>
          <p:nvPr>
            <p:ph type="body" idx="1"/>
          </p:nvPr>
        </p:nvSpPr>
        <p:spPr>
          <a:xfrm>
            <a:off x="323850" y="1268413"/>
            <a:ext cx="8569325" cy="4968875"/>
          </a:xfrm>
        </p:spPr>
        <p:txBody>
          <a:bodyPr/>
          <a:lstStyle/>
          <a:p>
            <a:pPr eaLnBrk="1" hangingPunct="1">
              <a:buFontTx/>
              <a:buNone/>
            </a:pPr>
            <a:r>
              <a:rPr lang="en-US" altLang="zh-CN" b="1" dirty="0">
                <a:solidFill>
                  <a:srgbClr val="0000CC"/>
                </a:solidFill>
              </a:rPr>
              <a:t>1</a:t>
            </a:r>
            <a:r>
              <a:rPr lang="zh-CN" altLang="en-US" b="1" dirty="0">
                <a:solidFill>
                  <a:srgbClr val="0000CC"/>
                </a:solidFill>
              </a:rPr>
              <a:t>、类模板实例化的内容</a:t>
            </a:r>
            <a:endParaRPr lang="zh-CN" altLang="en-US" b="1" dirty="0">
              <a:solidFill>
                <a:srgbClr val="0000CC"/>
              </a:solidFill>
            </a:endParaRPr>
          </a:p>
          <a:p>
            <a:pPr lvl="1" eaLnBrk="1" hangingPunct="1">
              <a:buFontTx/>
              <a:buNone/>
            </a:pPr>
            <a:r>
              <a:rPr lang="zh-CN" altLang="en-US" b="1" dirty="0"/>
              <a:t>包括</a:t>
            </a:r>
            <a:r>
              <a:rPr lang="zh-CN" altLang="en-US" b="1" dirty="0">
                <a:solidFill>
                  <a:srgbClr val="FF0000"/>
                </a:solidFill>
              </a:rPr>
              <a:t>模板实例化</a:t>
            </a:r>
            <a:r>
              <a:rPr lang="zh-CN" altLang="en-US" b="1" dirty="0"/>
              <a:t>和</a:t>
            </a:r>
            <a:r>
              <a:rPr lang="zh-CN" altLang="en-US" b="1" dirty="0">
                <a:solidFill>
                  <a:srgbClr val="FF0000"/>
                </a:solidFill>
              </a:rPr>
              <a:t>成员函数实例化</a:t>
            </a:r>
            <a:endParaRPr lang="zh-CN" altLang="en-US" b="1" dirty="0">
              <a:solidFill>
                <a:srgbClr val="FF0000"/>
              </a:solidFill>
            </a:endParaRPr>
          </a:p>
          <a:p>
            <a:pPr eaLnBrk="1" hangingPunct="1">
              <a:buFontTx/>
              <a:buNone/>
            </a:pPr>
            <a:r>
              <a:rPr lang="en-US" altLang="zh-CN" b="1" dirty="0">
                <a:solidFill>
                  <a:srgbClr val="0000CC"/>
                </a:solidFill>
              </a:rPr>
              <a:t>2</a:t>
            </a:r>
            <a:r>
              <a:rPr lang="zh-CN" altLang="en-US" b="1" dirty="0">
                <a:solidFill>
                  <a:srgbClr val="0000CC"/>
                </a:solidFill>
              </a:rPr>
              <a:t>、类模板实例化的时间</a:t>
            </a:r>
            <a:endParaRPr lang="zh-CN" altLang="en-US" b="1" dirty="0">
              <a:solidFill>
                <a:srgbClr val="0000CC"/>
              </a:solidFill>
            </a:endParaRPr>
          </a:p>
          <a:p>
            <a:pPr lvl="1" eaLnBrk="1" hangingPunct="1">
              <a:buFontTx/>
              <a:buNone/>
            </a:pPr>
            <a:r>
              <a:rPr lang="zh-CN" altLang="en-US" b="1" dirty="0"/>
              <a:t>当用</a:t>
            </a:r>
            <a:r>
              <a:rPr lang="zh-CN" altLang="en-US" b="1" dirty="0">
                <a:solidFill>
                  <a:srgbClr val="FF0000"/>
                </a:solidFill>
              </a:rPr>
              <a:t>类模板定义对象</a:t>
            </a:r>
            <a:r>
              <a:rPr lang="zh-CN" altLang="en-US" b="1" dirty="0"/>
              <a:t>时，引起类模板的实例化</a:t>
            </a:r>
            <a:endParaRPr lang="zh-CN" altLang="en-US" b="1" dirty="0"/>
          </a:p>
          <a:p>
            <a:pPr eaLnBrk="1" hangingPunct="1">
              <a:buFontTx/>
              <a:buNone/>
            </a:pPr>
            <a:r>
              <a:rPr lang="en-US" altLang="zh-CN" b="1" dirty="0">
                <a:solidFill>
                  <a:srgbClr val="0000CC"/>
                </a:solidFill>
              </a:rPr>
              <a:t>3</a:t>
            </a:r>
            <a:r>
              <a:rPr lang="zh-CN" altLang="en-US" b="1" dirty="0">
                <a:solidFill>
                  <a:srgbClr val="0000CC"/>
                </a:solidFill>
              </a:rPr>
              <a:t>、实例化的方法：</a:t>
            </a:r>
            <a:endParaRPr lang="zh-CN" altLang="en-US" b="1" dirty="0">
              <a:solidFill>
                <a:srgbClr val="0000CC"/>
              </a:solidFill>
            </a:endParaRPr>
          </a:p>
          <a:p>
            <a:pPr lvl="1" eaLnBrk="1" hangingPunct="1">
              <a:buFontTx/>
              <a:buNone/>
            </a:pPr>
            <a:r>
              <a:rPr lang="zh-CN" altLang="en-US" b="1" dirty="0"/>
              <a:t>在实例化类模板时，如果模板参数是</a:t>
            </a:r>
            <a:r>
              <a:rPr lang="zh-CN" altLang="en-US" b="1" dirty="0">
                <a:solidFill>
                  <a:srgbClr val="0000CC"/>
                </a:solidFill>
              </a:rPr>
              <a:t>类型参数</a:t>
            </a:r>
            <a:r>
              <a:rPr lang="zh-CN" altLang="en-US" b="1" dirty="0"/>
              <a:t>，则必须为它指定</a:t>
            </a:r>
            <a:r>
              <a:rPr lang="zh-CN" altLang="en-US" b="1" dirty="0">
                <a:solidFill>
                  <a:srgbClr val="0000CC"/>
                </a:solidFill>
              </a:rPr>
              <a:t>具体的类型</a:t>
            </a:r>
            <a:r>
              <a:rPr lang="zh-CN" altLang="en-US" b="1" dirty="0"/>
              <a:t>；如果模板参数是</a:t>
            </a:r>
            <a:r>
              <a:rPr lang="zh-CN" altLang="en-US" b="1" dirty="0">
                <a:solidFill>
                  <a:srgbClr val="0000CC"/>
                </a:solidFill>
              </a:rPr>
              <a:t>非类型参数</a:t>
            </a:r>
            <a:r>
              <a:rPr lang="zh-CN" altLang="en-US" b="1" dirty="0"/>
              <a:t>，则必须为它指定一个</a:t>
            </a:r>
            <a:r>
              <a:rPr lang="zh-CN" altLang="en-US" b="1" dirty="0">
                <a:solidFill>
                  <a:srgbClr val="0000CC"/>
                </a:solidFill>
              </a:rPr>
              <a:t>常量值</a:t>
            </a:r>
            <a:r>
              <a:rPr lang="zh-CN" altLang="en-US" b="1" dirty="0"/>
              <a:t>。</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1" end="1"/>
                                            </p:txEl>
                                          </p:spTgt>
                                        </p:tgtEl>
                                        <p:attrNameLst>
                                          <p:attrName>style.visibility</p:attrName>
                                        </p:attrNameLst>
                                      </p:cBhvr>
                                      <p:to>
                                        <p:strVal val="visible"/>
                                      </p:to>
                                    </p:set>
                                    <p:anim calcmode="lin" valueType="num">
                                      <p:cBhvr additive="base">
                                        <p:cTn id="13"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pRg st="2" end="2"/>
                                            </p:txEl>
                                          </p:spTgt>
                                        </p:tgtEl>
                                        <p:attrNameLst>
                                          <p:attrName>style.visibility</p:attrName>
                                        </p:attrNameLst>
                                      </p:cBhvr>
                                      <p:to>
                                        <p:strVal val="visible"/>
                                      </p:to>
                                    </p:set>
                                    <p:anim calcmode="lin" valueType="num">
                                      <p:cBhvr additive="base">
                                        <p:cTn id="19"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5">
                                            <p:txEl>
                                              <p:pRg st="3" end="3"/>
                                            </p:txEl>
                                          </p:spTgt>
                                        </p:tgtEl>
                                        <p:attrNameLst>
                                          <p:attrName>style.visibility</p:attrName>
                                        </p:attrNameLst>
                                      </p:cBhvr>
                                      <p:to>
                                        <p:strVal val="visible"/>
                                      </p:to>
                                    </p:set>
                                    <p:anim calcmode="lin" valueType="num">
                                      <p:cBhvr additive="base">
                                        <p:cTn id="25"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795">
                                            <p:txEl>
                                              <p:pRg st="4" end="4"/>
                                            </p:txEl>
                                          </p:spTgt>
                                        </p:tgtEl>
                                        <p:attrNameLst>
                                          <p:attrName>style.visibility</p:attrName>
                                        </p:attrNameLst>
                                      </p:cBhvr>
                                      <p:to>
                                        <p:strVal val="visible"/>
                                      </p:to>
                                    </p:set>
                                    <p:anim calcmode="lin" valueType="num">
                                      <p:cBhvr additive="base">
                                        <p:cTn id="31"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795">
                                            <p:txEl>
                                              <p:pRg st="5" end="5"/>
                                            </p:txEl>
                                          </p:spTgt>
                                        </p:tgtEl>
                                        <p:attrNameLst>
                                          <p:attrName>style.visibility</p:attrName>
                                        </p:attrNameLst>
                                      </p:cBhvr>
                                      <p:to>
                                        <p:strVal val="visible"/>
                                      </p:to>
                                    </p:set>
                                    <p:anim calcmode="lin" valueType="num">
                                      <p:cBhvr additive="base">
                                        <p:cTn id="37"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323850" y="981075"/>
            <a:ext cx="8748713" cy="5783263"/>
          </a:xfrm>
        </p:spPr>
        <p:txBody>
          <a:bodyPr/>
          <a:lstStyle/>
          <a:p>
            <a:pPr eaLnBrk="1" hangingPunct="1">
              <a:lnSpc>
                <a:spcPct val="80000"/>
              </a:lnSpc>
              <a:buFontTx/>
              <a:buNone/>
            </a:pPr>
            <a:r>
              <a:rPr lang="en-US" altLang="zh-CN" sz="2800" b="1" dirty="0">
                <a:solidFill>
                  <a:srgbClr val="0000CC"/>
                </a:solidFill>
              </a:rPr>
              <a:t>4</a:t>
            </a:r>
            <a:r>
              <a:rPr lang="zh-CN" altLang="en-US" sz="2800" b="1" dirty="0">
                <a:solidFill>
                  <a:srgbClr val="0000CC"/>
                </a:solidFill>
              </a:rPr>
              <a:t>、实例化案例</a:t>
            </a:r>
            <a:endParaRPr lang="zh-CN" altLang="en-US" sz="2800" b="1" dirty="0">
              <a:solidFill>
                <a:srgbClr val="0000CC"/>
              </a:solidFill>
            </a:endParaRPr>
          </a:p>
          <a:p>
            <a:pPr lvl="1" eaLnBrk="1" hangingPunct="1">
              <a:lnSpc>
                <a:spcPct val="80000"/>
              </a:lnSpc>
              <a:buFontTx/>
              <a:buNone/>
            </a:pPr>
            <a:r>
              <a:rPr lang="zh-CN" altLang="en-US" sz="2200" b="1" dirty="0"/>
              <a:t>如对</a:t>
            </a:r>
            <a:r>
              <a:rPr lang="en-US" altLang="zh-CN" sz="2200" b="1" dirty="0"/>
              <a:t>Stack</a:t>
            </a:r>
            <a:r>
              <a:rPr lang="zh-CN" altLang="en-US" sz="2200" b="1" dirty="0"/>
              <a:t>类模板，下面的定义将引起实例化</a:t>
            </a:r>
            <a:endParaRPr lang="zh-CN" altLang="en-US" sz="2200" b="1" dirty="0"/>
          </a:p>
          <a:p>
            <a:pPr lvl="1" eaLnBrk="1" hangingPunct="1">
              <a:lnSpc>
                <a:spcPct val="80000"/>
              </a:lnSpc>
              <a:buFontTx/>
              <a:buNone/>
            </a:pPr>
            <a:r>
              <a:rPr lang="en-US" altLang="zh-CN" sz="2200" b="1" dirty="0"/>
              <a:t>Stack&lt;int,10&gt;  </a:t>
            </a:r>
            <a:r>
              <a:rPr lang="en-US" altLang="zh-CN" sz="2200" b="1" dirty="0" err="1"/>
              <a:t>iStack</a:t>
            </a:r>
            <a:r>
              <a:rPr lang="en-US" altLang="zh-CN" sz="2200" b="1" dirty="0"/>
              <a:t>; </a:t>
            </a:r>
            <a:endParaRPr lang="en-US" altLang="zh-CN" sz="2200" b="1" dirty="0"/>
          </a:p>
          <a:p>
            <a:pPr lvl="1" eaLnBrk="1" hangingPunct="1">
              <a:lnSpc>
                <a:spcPct val="80000"/>
              </a:lnSpc>
            </a:pPr>
            <a:r>
              <a:rPr lang="zh-CN" altLang="en-US" sz="2200" b="1" dirty="0">
                <a:solidFill>
                  <a:srgbClr val="0000CC"/>
                </a:solidFill>
              </a:rPr>
              <a:t>编译器实例化</a:t>
            </a:r>
            <a:r>
              <a:rPr lang="en-US" altLang="zh-CN" sz="2200" b="1" dirty="0" err="1">
                <a:solidFill>
                  <a:srgbClr val="0000CC"/>
                </a:solidFill>
              </a:rPr>
              <a:t>iStack</a:t>
            </a:r>
            <a:r>
              <a:rPr lang="zh-CN" altLang="en-US" sz="2200" b="1" dirty="0">
                <a:solidFill>
                  <a:srgbClr val="0000CC"/>
                </a:solidFill>
              </a:rPr>
              <a:t>的方法是：将</a:t>
            </a:r>
            <a:r>
              <a:rPr lang="en-US" altLang="zh-CN" sz="2200" b="1" dirty="0">
                <a:solidFill>
                  <a:srgbClr val="0000CC"/>
                </a:solidFill>
              </a:rPr>
              <a:t>Stack</a:t>
            </a:r>
            <a:r>
              <a:rPr lang="zh-CN" altLang="en-US" sz="2200" b="1" dirty="0">
                <a:solidFill>
                  <a:srgbClr val="0000CC"/>
                </a:solidFill>
              </a:rPr>
              <a:t>模板声明中的所有类型参数</a:t>
            </a:r>
            <a:r>
              <a:rPr lang="en-US" altLang="zh-CN" sz="2200" b="1" dirty="0">
                <a:solidFill>
                  <a:srgbClr val="0000CC"/>
                </a:solidFill>
              </a:rPr>
              <a:t>T</a:t>
            </a:r>
            <a:r>
              <a:rPr lang="zh-CN" altLang="en-US" sz="2200" b="1" dirty="0">
                <a:solidFill>
                  <a:srgbClr val="0000CC"/>
                </a:solidFill>
              </a:rPr>
              <a:t>替换成</a:t>
            </a:r>
            <a:r>
              <a:rPr lang="en-US" altLang="zh-CN" sz="2200" b="1" dirty="0" err="1">
                <a:solidFill>
                  <a:srgbClr val="0000CC"/>
                </a:solidFill>
              </a:rPr>
              <a:t>int</a:t>
            </a:r>
            <a:r>
              <a:rPr lang="zh-CN" altLang="en-US" sz="2200" b="1" dirty="0">
                <a:solidFill>
                  <a:srgbClr val="0000CC"/>
                </a:solidFill>
              </a:rPr>
              <a:t>，将所有的非类型参数</a:t>
            </a:r>
            <a:r>
              <a:rPr lang="en-US" altLang="zh-CN" sz="2200" b="1" dirty="0">
                <a:solidFill>
                  <a:srgbClr val="0000CC"/>
                </a:solidFill>
              </a:rPr>
              <a:t>MAXSIZE</a:t>
            </a:r>
            <a:r>
              <a:rPr lang="zh-CN" altLang="en-US" sz="2200" b="1" dirty="0">
                <a:solidFill>
                  <a:srgbClr val="0000CC"/>
                </a:solidFill>
              </a:rPr>
              <a:t>替换成</a:t>
            </a:r>
            <a:r>
              <a:rPr lang="en-US" altLang="zh-CN" sz="2200" b="1" dirty="0">
                <a:solidFill>
                  <a:srgbClr val="0000CC"/>
                </a:solidFill>
              </a:rPr>
              <a:t>10</a:t>
            </a:r>
            <a:r>
              <a:rPr lang="zh-CN" altLang="en-US" sz="2200" b="1" dirty="0">
                <a:solidFill>
                  <a:srgbClr val="0000CC"/>
                </a:solidFill>
              </a:rPr>
              <a:t>，生成了一个</a:t>
            </a:r>
            <a:r>
              <a:rPr lang="en-US" altLang="zh-CN" sz="2200" b="1" dirty="0" err="1">
                <a:solidFill>
                  <a:srgbClr val="0000CC"/>
                </a:solidFill>
              </a:rPr>
              <a:t>int</a:t>
            </a:r>
            <a:r>
              <a:rPr lang="zh-CN" altLang="en-US" sz="2200" b="1" dirty="0">
                <a:solidFill>
                  <a:srgbClr val="0000CC"/>
                </a:solidFill>
              </a:rPr>
              <a:t>类型的模板类。 </a:t>
            </a:r>
            <a:endParaRPr lang="zh-CN" altLang="en-US" sz="2200" b="1" dirty="0">
              <a:solidFill>
                <a:schemeClr val="accent2"/>
              </a:solidFill>
            </a:endParaRPr>
          </a:p>
          <a:p>
            <a:pPr lvl="1" eaLnBrk="1" hangingPunct="1">
              <a:lnSpc>
                <a:spcPct val="80000"/>
              </a:lnSpc>
              <a:buFontTx/>
              <a:buNone/>
            </a:pPr>
            <a:r>
              <a:rPr lang="en-US" altLang="zh-CN" sz="2200" b="1" dirty="0"/>
              <a:t>class Stack{</a:t>
            </a:r>
            <a:endParaRPr lang="en-US" altLang="zh-CN" sz="2200" b="1" dirty="0"/>
          </a:p>
          <a:p>
            <a:pPr lvl="1" eaLnBrk="1" hangingPunct="1">
              <a:lnSpc>
                <a:spcPct val="80000"/>
              </a:lnSpc>
              <a:buFontTx/>
              <a:buNone/>
            </a:pPr>
            <a:r>
              <a:rPr lang="en-US" altLang="zh-CN" sz="2200" b="1" dirty="0"/>
              <a:t>private:</a:t>
            </a:r>
            <a:endParaRPr lang="en-US" altLang="zh-CN" sz="2200" b="1" dirty="0"/>
          </a:p>
          <a:p>
            <a:pPr lvl="1" eaLnBrk="1" hangingPunct="1">
              <a:lnSpc>
                <a:spcPct val="80000"/>
              </a:lnSpc>
              <a:buFontTx/>
              <a:buNone/>
            </a:pPr>
            <a:r>
              <a:rPr lang="en-US" altLang="zh-CN" sz="2200" b="1" dirty="0"/>
              <a:t>		</a:t>
            </a:r>
            <a:r>
              <a:rPr lang="en-US" altLang="zh-CN" sz="2200" b="1" dirty="0" err="1"/>
              <a:t>int</a:t>
            </a:r>
            <a:r>
              <a:rPr lang="en-US" altLang="zh-CN" sz="2200" b="1" dirty="0"/>
              <a:t> </a:t>
            </a:r>
            <a:r>
              <a:rPr lang="en-US" altLang="zh-CN" sz="2200" b="1" dirty="0" err="1"/>
              <a:t>elems</a:t>
            </a:r>
            <a:r>
              <a:rPr lang="en-US" altLang="zh-CN" sz="2200" b="1" dirty="0"/>
              <a:t>[10];        				</a:t>
            </a:r>
            <a:r>
              <a:rPr lang="zh-CN" altLang="en-US" sz="2200" b="1" dirty="0"/>
              <a:t>		</a:t>
            </a:r>
            <a:r>
              <a:rPr lang="en-US" altLang="zh-CN" sz="2200" b="1" dirty="0" err="1"/>
              <a:t>int</a:t>
            </a:r>
            <a:r>
              <a:rPr lang="en-US" altLang="zh-CN" sz="2200" b="1" dirty="0"/>
              <a:t> top;                    			//</a:t>
            </a:r>
            <a:r>
              <a:rPr lang="zh-CN" altLang="en-US" sz="2200" b="1" dirty="0"/>
              <a:t>栈顶指针</a:t>
            </a:r>
            <a:endParaRPr lang="zh-CN" altLang="en-US" sz="2200" b="1" dirty="0"/>
          </a:p>
          <a:p>
            <a:pPr lvl="1" eaLnBrk="1" hangingPunct="1">
              <a:lnSpc>
                <a:spcPct val="80000"/>
              </a:lnSpc>
              <a:buFontTx/>
              <a:buNone/>
            </a:pPr>
            <a:r>
              <a:rPr lang="en-US" altLang="zh-CN" sz="2200" b="1" dirty="0"/>
              <a:t>public:</a:t>
            </a:r>
            <a:endParaRPr lang="en-US" altLang="zh-CN" sz="2200" b="1" dirty="0"/>
          </a:p>
          <a:p>
            <a:pPr lvl="1" eaLnBrk="1" hangingPunct="1">
              <a:lnSpc>
                <a:spcPct val="80000"/>
              </a:lnSpc>
              <a:buFontTx/>
              <a:buNone/>
            </a:pPr>
            <a:r>
              <a:rPr lang="en-US" altLang="zh-CN" sz="2200" b="1" dirty="0"/>
              <a:t>		Stack(){top=0;}</a:t>
            </a:r>
            <a:endParaRPr lang="en-US" altLang="zh-CN" sz="2200" b="1" dirty="0"/>
          </a:p>
          <a:p>
            <a:pPr lvl="1" eaLnBrk="1" hangingPunct="1">
              <a:lnSpc>
                <a:spcPct val="80000"/>
              </a:lnSpc>
              <a:buFontTx/>
              <a:buNone/>
            </a:pPr>
            <a:r>
              <a:rPr lang="en-US" altLang="zh-CN" sz="2200" b="1" dirty="0"/>
              <a:t>		void push(</a:t>
            </a:r>
            <a:r>
              <a:rPr lang="en-US" altLang="zh-CN" sz="2200" b="1" dirty="0" err="1"/>
              <a:t>int</a:t>
            </a:r>
            <a:r>
              <a:rPr lang="en-US" altLang="zh-CN" sz="2200" b="1" dirty="0"/>
              <a:t> e);                  		//</a:t>
            </a:r>
            <a:r>
              <a:rPr lang="zh-CN" altLang="en-US" sz="2200" b="1" dirty="0"/>
              <a:t>入栈操作   </a:t>
            </a:r>
            <a:endParaRPr lang="zh-CN" altLang="en-US" sz="2200" b="1" dirty="0"/>
          </a:p>
          <a:p>
            <a:pPr lvl="1" eaLnBrk="1" hangingPunct="1">
              <a:lnSpc>
                <a:spcPct val="80000"/>
              </a:lnSpc>
              <a:buFontTx/>
              <a:buNone/>
            </a:pPr>
            <a:r>
              <a:rPr lang="zh-CN" altLang="en-US" sz="2200" b="1" dirty="0"/>
              <a:t>		</a:t>
            </a:r>
            <a:r>
              <a:rPr lang="en-US" altLang="zh-CN" sz="2200" b="1" dirty="0" err="1"/>
              <a:t>int</a:t>
            </a:r>
            <a:r>
              <a:rPr lang="en-US" altLang="zh-CN" sz="2200" b="1" dirty="0"/>
              <a:t> pop();                        		//</a:t>
            </a:r>
            <a:r>
              <a:rPr lang="zh-CN" altLang="en-US" sz="2200" b="1" dirty="0"/>
              <a:t>出栈操作</a:t>
            </a:r>
            <a:endParaRPr lang="zh-CN" altLang="en-US" sz="2200" b="1" dirty="0"/>
          </a:p>
          <a:p>
            <a:pPr lvl="1" eaLnBrk="1" hangingPunct="1">
              <a:lnSpc>
                <a:spcPct val="80000"/>
              </a:lnSpc>
              <a:buFontTx/>
              <a:buNone/>
            </a:pPr>
            <a:r>
              <a:rPr lang="zh-CN" altLang="en-US" sz="2200" b="1" dirty="0"/>
              <a:t>		</a:t>
            </a:r>
            <a:r>
              <a:rPr lang="en-US" altLang="zh-CN" sz="2200" b="1" dirty="0" err="1"/>
              <a:t>bool</a:t>
            </a:r>
            <a:r>
              <a:rPr lang="en-US" altLang="zh-CN" sz="2200" b="1" dirty="0"/>
              <a:t> empty(){return top==0;}       	</a:t>
            </a:r>
            <a:r>
              <a:rPr lang="zh-CN" altLang="en-US" sz="2200" b="1" dirty="0"/>
              <a:t>		</a:t>
            </a:r>
            <a:endParaRPr lang="zh-CN" altLang="en-US" sz="2200" b="1" dirty="0"/>
          </a:p>
          <a:p>
            <a:pPr lvl="1" eaLnBrk="1" hangingPunct="1">
              <a:lnSpc>
                <a:spcPct val="80000"/>
              </a:lnSpc>
              <a:buFontTx/>
              <a:buNone/>
            </a:pPr>
            <a:r>
              <a:rPr lang="zh-CN" altLang="en-US" sz="2200" b="1" dirty="0"/>
              <a:t>      </a:t>
            </a:r>
            <a:r>
              <a:rPr lang="en-US" altLang="zh-CN" sz="2200" b="1" dirty="0" err="1"/>
              <a:t>bool</a:t>
            </a:r>
            <a:r>
              <a:rPr lang="en-US" altLang="zh-CN" sz="2200" b="1" dirty="0"/>
              <a:t> full();                  		</a:t>
            </a:r>
            <a:endParaRPr lang="zh-CN" altLang="en-US" sz="2200" b="1" dirty="0"/>
          </a:p>
          <a:p>
            <a:pPr lvl="1" eaLnBrk="1" hangingPunct="1">
              <a:lnSpc>
                <a:spcPct val="80000"/>
              </a:lnSpc>
              <a:buFontTx/>
              <a:buNone/>
            </a:pPr>
            <a:r>
              <a:rPr lang="en-US" altLang="zh-CN" sz="2200" b="1" dirty="0"/>
              <a:t>};</a:t>
            </a:r>
            <a:endParaRPr lang="en-US" altLang="zh-CN" sz="2200" b="1" dirty="0"/>
          </a:p>
          <a:p>
            <a:pPr eaLnBrk="1" hangingPunct="1">
              <a:lnSpc>
                <a:spcPct val="80000"/>
              </a:lnSpc>
              <a:buFontTx/>
              <a:buNone/>
            </a:pPr>
            <a:endParaRPr lang="zh-CN" altLang="en-US" sz="2800" b="1" dirty="0"/>
          </a:p>
          <a:p>
            <a:pPr eaLnBrk="1" hangingPunct="1">
              <a:lnSpc>
                <a:spcPct val="80000"/>
              </a:lnSpc>
              <a:buFontTx/>
              <a:buNone/>
            </a:pPr>
            <a:endParaRPr lang="zh-CN" altLang="en-US" sz="2800" b="1" dirty="0"/>
          </a:p>
        </p:txBody>
      </p:sp>
      <p:sp>
        <p:nvSpPr>
          <p:cNvPr id="52226" name="Rectangle 2"/>
          <p:cNvSpPr>
            <a:spLocks noGrp="1" noChangeArrowheads="1"/>
          </p:cNvSpPr>
          <p:nvPr>
            <p:ph type="title"/>
          </p:nvPr>
        </p:nvSpPr>
        <p:spPr>
          <a:xfrm>
            <a:off x="676275" y="115888"/>
            <a:ext cx="7772400" cy="720725"/>
          </a:xfrm>
        </p:spPr>
        <p:txBody>
          <a:bodyPr/>
          <a:lstStyle/>
          <a:p>
            <a:pPr eaLnBrk="1" hangingPunct="1"/>
            <a:r>
              <a:rPr lang="en-US" altLang="zh-CN" dirty="0"/>
              <a:t>7.3.3  </a:t>
            </a:r>
            <a:r>
              <a:rPr lang="zh-CN" altLang="en-US" b="1" dirty="0"/>
              <a:t>类</a:t>
            </a:r>
            <a:r>
              <a:rPr lang="zh-CN" altLang="en-US" b="1" dirty="0">
                <a:solidFill>
                  <a:srgbClr val="FF0000"/>
                </a:solidFill>
              </a:rPr>
              <a:t>模板实例化</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3" end="3"/>
                                            </p:txEl>
                                          </p:spTgt>
                                        </p:tgtEl>
                                        <p:attrNameLst>
                                          <p:attrName>style.visibility</p:attrName>
                                        </p:attrNameLst>
                                      </p:cBhvr>
                                      <p:to>
                                        <p:strVal val="visible"/>
                                      </p:to>
                                    </p:set>
                                    <p:anim calcmode="lin" valueType="num">
                                      <p:cBhvr additive="base">
                                        <p:cTn id="7"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79">
                                            <p:txEl>
                                              <p:pRg st="4" end="4"/>
                                            </p:txEl>
                                          </p:spTgt>
                                        </p:tgtEl>
                                        <p:attrNameLst>
                                          <p:attrName>style.visibility</p:attrName>
                                        </p:attrNameLst>
                                      </p:cBhvr>
                                      <p:to>
                                        <p:strVal val="visible"/>
                                      </p:to>
                                    </p:set>
                                    <p:anim calcmode="lin" valueType="num">
                                      <p:cBhvr additive="base">
                                        <p:cTn id="13" dur="500" fill="hold"/>
                                        <p:tgtEl>
                                          <p:spTgt spid="5017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0179">
                                            <p:txEl>
                                              <p:pRg st="5" end="5"/>
                                            </p:txEl>
                                          </p:spTgt>
                                        </p:tgtEl>
                                        <p:attrNameLst>
                                          <p:attrName>style.visibility</p:attrName>
                                        </p:attrNameLst>
                                      </p:cBhvr>
                                      <p:to>
                                        <p:strVal val="visible"/>
                                      </p:to>
                                    </p:set>
                                    <p:anim calcmode="lin" valueType="num">
                                      <p:cBhvr additive="base">
                                        <p:cTn id="17" dur="500" fill="hold"/>
                                        <p:tgtEl>
                                          <p:spTgt spid="5017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0179">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0179">
                                            <p:txEl>
                                              <p:pRg st="6" end="6"/>
                                            </p:txEl>
                                          </p:spTgt>
                                        </p:tgtEl>
                                        <p:attrNameLst>
                                          <p:attrName>style.visibility</p:attrName>
                                        </p:attrNameLst>
                                      </p:cBhvr>
                                      <p:to>
                                        <p:strVal val="visible"/>
                                      </p:to>
                                    </p:set>
                                    <p:anim calcmode="lin" valueType="num">
                                      <p:cBhvr additive="base">
                                        <p:cTn id="21" dur="500" fill="hold"/>
                                        <p:tgtEl>
                                          <p:spTgt spid="50179">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0179">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0179">
                                            <p:txEl>
                                              <p:pRg st="7" end="7"/>
                                            </p:txEl>
                                          </p:spTgt>
                                        </p:tgtEl>
                                        <p:attrNameLst>
                                          <p:attrName>style.visibility</p:attrName>
                                        </p:attrNameLst>
                                      </p:cBhvr>
                                      <p:to>
                                        <p:strVal val="visible"/>
                                      </p:to>
                                    </p:set>
                                    <p:anim calcmode="lin" valueType="num">
                                      <p:cBhvr additive="base">
                                        <p:cTn id="25" dur="500" fill="hold"/>
                                        <p:tgtEl>
                                          <p:spTgt spid="50179">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79">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0179">
                                            <p:txEl>
                                              <p:pRg st="8" end="8"/>
                                            </p:txEl>
                                          </p:spTgt>
                                        </p:tgtEl>
                                        <p:attrNameLst>
                                          <p:attrName>style.visibility</p:attrName>
                                        </p:attrNameLst>
                                      </p:cBhvr>
                                      <p:to>
                                        <p:strVal val="visible"/>
                                      </p:to>
                                    </p:set>
                                    <p:anim calcmode="lin" valueType="num">
                                      <p:cBhvr additive="base">
                                        <p:cTn id="29" dur="500" fill="hold"/>
                                        <p:tgtEl>
                                          <p:spTgt spid="50179">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0179">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0179">
                                            <p:txEl>
                                              <p:pRg st="9" end="9"/>
                                            </p:txEl>
                                          </p:spTgt>
                                        </p:tgtEl>
                                        <p:attrNameLst>
                                          <p:attrName>style.visibility</p:attrName>
                                        </p:attrNameLst>
                                      </p:cBhvr>
                                      <p:to>
                                        <p:strVal val="visible"/>
                                      </p:to>
                                    </p:set>
                                    <p:anim calcmode="lin" valueType="num">
                                      <p:cBhvr additive="base">
                                        <p:cTn id="33" dur="500" fill="hold"/>
                                        <p:tgtEl>
                                          <p:spTgt spid="50179">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0179">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0179">
                                            <p:txEl>
                                              <p:pRg st="10" end="10"/>
                                            </p:txEl>
                                          </p:spTgt>
                                        </p:tgtEl>
                                        <p:attrNameLst>
                                          <p:attrName>style.visibility</p:attrName>
                                        </p:attrNameLst>
                                      </p:cBhvr>
                                      <p:to>
                                        <p:strVal val="visible"/>
                                      </p:to>
                                    </p:set>
                                    <p:anim calcmode="lin" valueType="num">
                                      <p:cBhvr additive="base">
                                        <p:cTn id="37" dur="500" fill="hold"/>
                                        <p:tgtEl>
                                          <p:spTgt spid="50179">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0179">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0179">
                                            <p:txEl>
                                              <p:pRg st="11" end="11"/>
                                            </p:txEl>
                                          </p:spTgt>
                                        </p:tgtEl>
                                        <p:attrNameLst>
                                          <p:attrName>style.visibility</p:attrName>
                                        </p:attrNameLst>
                                      </p:cBhvr>
                                      <p:to>
                                        <p:strVal val="visible"/>
                                      </p:to>
                                    </p:set>
                                    <p:anim calcmode="lin" valueType="num">
                                      <p:cBhvr additive="base">
                                        <p:cTn id="41" dur="500" fill="hold"/>
                                        <p:tgtEl>
                                          <p:spTgt spid="50179">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0179">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0179">
                                            <p:txEl>
                                              <p:pRg st="12" end="12"/>
                                            </p:txEl>
                                          </p:spTgt>
                                        </p:tgtEl>
                                        <p:attrNameLst>
                                          <p:attrName>style.visibility</p:attrName>
                                        </p:attrNameLst>
                                      </p:cBhvr>
                                      <p:to>
                                        <p:strVal val="visible"/>
                                      </p:to>
                                    </p:set>
                                    <p:anim calcmode="lin" valueType="num">
                                      <p:cBhvr additive="base">
                                        <p:cTn id="45" dur="500" fill="hold"/>
                                        <p:tgtEl>
                                          <p:spTgt spid="50179">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0179">
                                            <p:txEl>
                                              <p:pRg st="12" end="1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0179">
                                            <p:txEl>
                                              <p:pRg st="13" end="13"/>
                                            </p:txEl>
                                          </p:spTgt>
                                        </p:tgtEl>
                                        <p:attrNameLst>
                                          <p:attrName>style.visibility</p:attrName>
                                        </p:attrNameLst>
                                      </p:cBhvr>
                                      <p:to>
                                        <p:strVal val="visible"/>
                                      </p:to>
                                    </p:set>
                                    <p:anim calcmode="lin" valueType="num">
                                      <p:cBhvr additive="base">
                                        <p:cTn id="49" dur="500" fill="hold"/>
                                        <p:tgtEl>
                                          <p:spTgt spid="50179">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017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350838" y="981075"/>
            <a:ext cx="7772400" cy="700088"/>
          </a:xfrm>
        </p:spPr>
        <p:txBody>
          <a:bodyPr/>
          <a:lstStyle/>
          <a:p>
            <a:pPr eaLnBrk="1" hangingPunct="1"/>
            <a:r>
              <a:rPr lang="en-US" altLang="zh-CN" sz="3200" b="1">
                <a:solidFill>
                  <a:srgbClr val="0000CC"/>
                </a:solidFill>
              </a:rPr>
              <a:t>Stack</a:t>
            </a:r>
            <a:r>
              <a:rPr lang="zh-CN" altLang="en-US" sz="3200" b="1">
                <a:solidFill>
                  <a:srgbClr val="0000CC"/>
                </a:solidFill>
              </a:rPr>
              <a:t>模板能够实例化出无穷多的模板类</a:t>
            </a:r>
            <a:endParaRPr lang="zh-CN" altLang="en-US" sz="3200" b="1">
              <a:solidFill>
                <a:srgbClr val="0000CC"/>
              </a:solidFill>
            </a:endParaRPr>
          </a:p>
        </p:txBody>
      </p:sp>
      <p:sp>
        <p:nvSpPr>
          <p:cNvPr id="4" name="Rectangle 2"/>
          <p:cNvSpPr txBox="1">
            <a:spLocks noChangeArrowheads="1"/>
          </p:cNvSpPr>
          <p:nvPr/>
        </p:nvSpPr>
        <p:spPr bwMode="auto">
          <a:xfrm>
            <a:off x="676275" y="115888"/>
            <a:ext cx="7772400" cy="720725"/>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kern="0" dirty="0"/>
              <a:t>7.3.3  </a:t>
            </a:r>
            <a:r>
              <a:rPr lang="zh-CN" altLang="en-US" b="1" kern="0" dirty="0"/>
              <a:t>类</a:t>
            </a:r>
            <a:r>
              <a:rPr lang="zh-CN" altLang="en-US" b="1" kern="0" dirty="0">
                <a:solidFill>
                  <a:srgbClr val="FF0000"/>
                </a:solidFill>
              </a:rPr>
              <a:t>模板实例化</a:t>
            </a:r>
            <a:endParaRPr lang="zh-CN" altLang="en-US" b="1" kern="0" dirty="0">
              <a:solidFill>
                <a:srgbClr val="FF0000"/>
              </a:solidFill>
            </a:endParaRPr>
          </a:p>
        </p:txBody>
      </p:sp>
      <p:sp>
        <p:nvSpPr>
          <p:cNvPr id="53252" name="文本框 1"/>
          <p:cNvSpPr txBox="1">
            <a:spLocks noChangeArrowheads="1"/>
          </p:cNvSpPr>
          <p:nvPr/>
        </p:nvSpPr>
        <p:spPr bwMode="auto">
          <a:xfrm>
            <a:off x="350838" y="5635625"/>
            <a:ext cx="8418512" cy="1198563"/>
          </a:xfrm>
          <a:prstGeom prst="rect">
            <a:avLst/>
          </a:prstGeom>
          <a:noFill/>
          <a:ln w="9525">
            <a:noFill/>
            <a:miter lim="800000"/>
          </a:ln>
        </p:spPr>
        <p:txBody>
          <a:bodyPr>
            <a:spAutoFit/>
          </a:bodyPr>
          <a:lstStyle/>
          <a:p>
            <a:pPr eaLnBrk="0" hangingPunct="0"/>
            <a:r>
              <a:rPr lang="zh-CN" altLang="en-US" sz="2400" b="1" dirty="0">
                <a:sym typeface="+mn-ea"/>
              </a:rPr>
              <a:t>使用实例化后的模板类定义对象时，只有</a:t>
            </a:r>
            <a:r>
              <a:rPr lang="zh-CN" altLang="en-US" sz="2400" b="1" dirty="0">
                <a:solidFill>
                  <a:srgbClr val="FF0000"/>
                </a:solidFill>
                <a:sym typeface="+mn-ea"/>
              </a:rPr>
              <a:t>构造函数</a:t>
            </a:r>
            <a:r>
              <a:rPr lang="zh-CN" altLang="en-US" sz="2400" b="1" dirty="0">
                <a:sym typeface="+mn-ea"/>
              </a:rPr>
              <a:t>被实例化，并不会实例化类模板的其他成员函数。类模板的</a:t>
            </a:r>
            <a:r>
              <a:rPr lang="zh-CN" altLang="en-US" sz="2400" b="1" dirty="0">
                <a:solidFill>
                  <a:srgbClr val="FF0000"/>
                </a:solidFill>
                <a:sym typeface="+mn-ea"/>
              </a:rPr>
              <a:t>成员函数的实例化</a:t>
            </a:r>
            <a:r>
              <a:rPr lang="zh-CN" altLang="en-US" sz="2400" b="1" dirty="0">
                <a:sym typeface="+mn-ea"/>
              </a:rPr>
              <a:t>发生在该成员函数被调用时。</a:t>
            </a:r>
            <a:endParaRPr lang="zh-CN" altLang="en-US" sz="2400" b="1" dirty="0">
              <a:sym typeface="+mn-ea"/>
            </a:endParaRPr>
          </a:p>
        </p:txBody>
      </p:sp>
      <p:pic>
        <p:nvPicPr>
          <p:cNvPr id="3" name="图片 2"/>
          <p:cNvPicPr>
            <a:picLocks noChangeAspect="1"/>
          </p:cNvPicPr>
          <p:nvPr/>
        </p:nvPicPr>
        <p:blipFill>
          <a:blip r:embed="rId1"/>
          <a:srcRect t="3704" b="5301"/>
          <a:stretch>
            <a:fillRect/>
          </a:stretch>
        </p:blipFill>
        <p:spPr>
          <a:xfrm>
            <a:off x="462280" y="1776095"/>
            <a:ext cx="8195310" cy="36188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684213" y="260350"/>
            <a:ext cx="7772400" cy="576263"/>
          </a:xfrm>
        </p:spPr>
        <p:txBody>
          <a:bodyPr/>
          <a:lstStyle/>
          <a:p>
            <a:pPr eaLnBrk="1" hangingPunct="1"/>
            <a:r>
              <a:rPr lang="en-US" altLang="zh-CN" sz="4000" dirty="0"/>
              <a:t>7.3.4  </a:t>
            </a:r>
            <a:r>
              <a:rPr lang="zh-CN" altLang="en-US" sz="4000" b="1" dirty="0"/>
              <a:t>类</a:t>
            </a:r>
            <a:r>
              <a:rPr lang="zh-CN" altLang="en-US" sz="4000" b="1" dirty="0">
                <a:solidFill>
                  <a:srgbClr val="FF0000"/>
                </a:solidFill>
              </a:rPr>
              <a:t>模板的使用</a:t>
            </a:r>
            <a:endParaRPr lang="zh-CN" altLang="en-US" sz="4000" b="1" dirty="0">
              <a:solidFill>
                <a:srgbClr val="FF0000"/>
              </a:solidFill>
            </a:endParaRPr>
          </a:p>
        </p:txBody>
      </p:sp>
      <p:sp>
        <p:nvSpPr>
          <p:cNvPr id="54274" name="Rectangle 3"/>
          <p:cNvSpPr>
            <a:spLocks noGrp="1" noChangeArrowheads="1"/>
          </p:cNvSpPr>
          <p:nvPr>
            <p:ph type="body" idx="1"/>
          </p:nvPr>
        </p:nvSpPr>
        <p:spPr>
          <a:xfrm>
            <a:off x="685800" y="1052513"/>
            <a:ext cx="7772400" cy="5805487"/>
          </a:xfrm>
        </p:spPr>
        <p:txBody>
          <a:bodyPr/>
          <a:lstStyle/>
          <a:p>
            <a:pPr eaLnBrk="1" hangingPunct="1">
              <a:lnSpc>
                <a:spcPct val="80000"/>
              </a:lnSpc>
            </a:pPr>
            <a:r>
              <a:rPr lang="zh-CN" altLang="en-US" sz="2400" b="1" dirty="0">
                <a:solidFill>
                  <a:srgbClr val="0000CC"/>
                </a:solidFill>
              </a:rPr>
              <a:t>为了使用类模板对象，必须显式地指定模板实参。</a:t>
            </a:r>
            <a:endParaRPr lang="zh-CN" altLang="en-US" sz="2400" b="1" dirty="0">
              <a:solidFill>
                <a:srgbClr val="0000CC"/>
              </a:solidFill>
            </a:endParaRPr>
          </a:p>
          <a:p>
            <a:pPr eaLnBrk="1" hangingPunct="1">
              <a:lnSpc>
                <a:spcPct val="80000"/>
              </a:lnSpc>
              <a:buFontTx/>
              <a:buNone/>
            </a:pPr>
            <a:r>
              <a:rPr lang="en-US" altLang="zh-CN" sz="1800" b="1" dirty="0"/>
              <a:t>//Eg7-4b.cpp</a:t>
            </a:r>
            <a:endParaRPr lang="en-US" altLang="zh-CN" sz="1800" b="1" dirty="0"/>
          </a:p>
          <a:p>
            <a:pPr eaLnBrk="1" hangingPunct="1">
              <a:lnSpc>
                <a:spcPct val="80000"/>
              </a:lnSpc>
              <a:buFontTx/>
              <a:buNone/>
            </a:pPr>
            <a:r>
              <a:rPr lang="en-US" altLang="zh-CN" sz="1800" b="1" dirty="0"/>
              <a:t>#</a:t>
            </a:r>
            <a:r>
              <a:rPr lang="en-US" altLang="zh-CN" sz="1800" b="1" dirty="0" err="1"/>
              <a:t>include"stack.h</a:t>
            </a:r>
            <a:r>
              <a:rPr lang="en-US" altLang="zh-CN" sz="1800" b="1" dirty="0"/>
              <a:t>"       	//</a:t>
            </a:r>
            <a:r>
              <a:rPr lang="zh-CN" altLang="en-US" sz="1800" b="1" dirty="0"/>
              <a:t>该头文件的内容见例</a:t>
            </a:r>
            <a:r>
              <a:rPr lang="en-US" altLang="zh-CN" sz="1800" b="1" dirty="0"/>
              <a:t>7-4</a:t>
            </a:r>
            <a:r>
              <a:rPr lang="zh-CN" altLang="en-US" sz="1800" b="1" dirty="0"/>
              <a:t>所示的程序清单</a:t>
            </a:r>
            <a:endParaRPr lang="zh-CN" altLang="en-US" sz="1800" b="1" dirty="0"/>
          </a:p>
          <a:p>
            <a:pPr eaLnBrk="1" hangingPunct="1">
              <a:lnSpc>
                <a:spcPct val="80000"/>
              </a:lnSpc>
              <a:buFontTx/>
              <a:buNone/>
            </a:pPr>
            <a:r>
              <a:rPr lang="en-US" altLang="zh-CN" sz="1800" b="1" dirty="0"/>
              <a:t>#include&lt;</a:t>
            </a:r>
            <a:r>
              <a:rPr lang="en-US" altLang="zh-CN" sz="1800" b="1" dirty="0" err="1"/>
              <a:t>iostream</a:t>
            </a:r>
            <a:r>
              <a:rPr lang="en-US" altLang="zh-CN" sz="1800" b="1" dirty="0"/>
              <a:t>&gt;</a:t>
            </a:r>
            <a:endParaRPr lang="en-US" altLang="zh-CN" sz="1800" b="1" dirty="0"/>
          </a:p>
          <a:p>
            <a:pPr eaLnBrk="1" hangingPunct="1">
              <a:lnSpc>
                <a:spcPct val="80000"/>
              </a:lnSpc>
              <a:buFontTx/>
              <a:buNone/>
            </a:pPr>
            <a:r>
              <a:rPr lang="en-US" altLang="zh-CN" sz="1800" b="1" dirty="0"/>
              <a:t>using </a:t>
            </a:r>
            <a:r>
              <a:rPr lang="en-US" altLang="zh-CN" sz="1800" b="1" dirty="0" err="1"/>
              <a:t>std</a:t>
            </a:r>
            <a:r>
              <a:rPr lang="en-US" altLang="zh-CN" sz="1800" b="1" dirty="0"/>
              <a:t>::</a:t>
            </a:r>
            <a:r>
              <a:rPr lang="en-US" altLang="zh-CN" sz="1800" b="1" dirty="0" err="1"/>
              <a:t>cout</a:t>
            </a:r>
            <a:r>
              <a:rPr lang="en-US" altLang="zh-CN" sz="1800" b="1" dirty="0"/>
              <a:t>;              	//</a:t>
            </a:r>
            <a:r>
              <a:rPr lang="zh-CN" altLang="en-US" sz="1800" b="1" dirty="0"/>
              <a:t>只使用</a:t>
            </a:r>
            <a:r>
              <a:rPr lang="en-US" altLang="zh-CN" sz="1800" b="1" dirty="0" err="1"/>
              <a:t>std</a:t>
            </a:r>
            <a:r>
              <a:rPr lang="zh-CN" altLang="en-US" sz="1800" b="1" dirty="0"/>
              <a:t>域名空间中的</a:t>
            </a:r>
            <a:r>
              <a:rPr lang="en-US" altLang="zh-CN" sz="1800" b="1" dirty="0" err="1"/>
              <a:t>cout</a:t>
            </a:r>
            <a:endParaRPr lang="en-US" altLang="zh-CN" sz="1800" b="1" dirty="0"/>
          </a:p>
          <a:p>
            <a:pPr eaLnBrk="1" hangingPunct="1">
              <a:lnSpc>
                <a:spcPct val="80000"/>
              </a:lnSpc>
              <a:buFontTx/>
              <a:buNone/>
            </a:pPr>
            <a:r>
              <a:rPr lang="en-US" altLang="zh-CN" sz="1800" b="1" dirty="0"/>
              <a:t>using </a:t>
            </a:r>
            <a:r>
              <a:rPr lang="en-US" altLang="zh-CN" sz="1800" b="1" dirty="0" err="1"/>
              <a:t>std</a:t>
            </a:r>
            <a:r>
              <a:rPr lang="en-US" altLang="zh-CN" sz="1800" b="1" dirty="0"/>
              <a:t>::</a:t>
            </a:r>
            <a:r>
              <a:rPr lang="en-US" altLang="zh-CN" sz="1800" b="1" dirty="0" err="1"/>
              <a:t>endl</a:t>
            </a:r>
            <a:r>
              <a:rPr lang="en-US" altLang="zh-CN" sz="1800" b="1" dirty="0"/>
              <a:t>;              	//</a:t>
            </a:r>
            <a:r>
              <a:rPr lang="zh-CN" altLang="en-US" sz="1800" b="1" dirty="0"/>
              <a:t>只使用</a:t>
            </a:r>
            <a:r>
              <a:rPr lang="en-US" altLang="zh-CN" sz="1800" b="1" dirty="0" err="1"/>
              <a:t>std</a:t>
            </a:r>
            <a:r>
              <a:rPr lang="zh-CN" altLang="en-US" sz="1800" b="1" dirty="0"/>
              <a:t>域名空间中的</a:t>
            </a:r>
            <a:r>
              <a:rPr lang="en-US" altLang="zh-CN" sz="1800" b="1" dirty="0" err="1"/>
              <a:t>endl</a:t>
            </a:r>
            <a:endParaRPr lang="en-US" altLang="zh-CN" sz="1800" b="1" dirty="0"/>
          </a:p>
          <a:p>
            <a:pPr eaLnBrk="1" hangingPunct="1">
              <a:lnSpc>
                <a:spcPct val="80000"/>
              </a:lnSpc>
              <a:buFontTx/>
              <a:buNone/>
            </a:pPr>
            <a:r>
              <a:rPr lang="en-US" altLang="zh-CN" sz="1800" b="1" dirty="0"/>
              <a:t>int main(){</a:t>
            </a:r>
            <a:endParaRPr lang="en-US" altLang="zh-CN" sz="1800" b="1" dirty="0"/>
          </a:p>
          <a:p>
            <a:pPr eaLnBrk="1" hangingPunct="1">
              <a:lnSpc>
                <a:spcPct val="80000"/>
              </a:lnSpc>
              <a:buFontTx/>
              <a:buNone/>
            </a:pPr>
            <a:r>
              <a:rPr lang="en-US" altLang="zh-CN" sz="1800" b="1" dirty="0"/>
              <a:t>		Stack&lt;int,10&gt;  </a:t>
            </a:r>
            <a:r>
              <a:rPr lang="en-US" altLang="zh-CN" sz="1800" b="1" dirty="0" err="1"/>
              <a:t>iStack</a:t>
            </a:r>
            <a:r>
              <a:rPr lang="en-US" altLang="zh-CN" sz="1800" b="1" dirty="0"/>
              <a:t>;      	</a:t>
            </a:r>
            <a:endParaRPr lang="en-US" altLang="zh-CN" sz="1800" b="1" dirty="0"/>
          </a:p>
          <a:p>
            <a:pPr eaLnBrk="1" hangingPunct="1">
              <a:lnSpc>
                <a:spcPct val="80000"/>
              </a:lnSpc>
              <a:buFontTx/>
              <a:buNone/>
            </a:pPr>
            <a:r>
              <a:rPr lang="en-US" altLang="zh-CN" sz="1800" b="1" dirty="0"/>
              <a:t>		Stack&lt;char,10&gt;  </a:t>
            </a:r>
            <a:r>
              <a:rPr lang="en-US" altLang="zh-CN" sz="1800" b="1" dirty="0" err="1"/>
              <a:t>cStack</a:t>
            </a:r>
            <a:r>
              <a:rPr lang="en-US" altLang="zh-CN" sz="1800" b="1" dirty="0"/>
              <a:t>;     	</a:t>
            </a:r>
            <a:endParaRPr lang="en-US" altLang="zh-CN" sz="1800" b="1" dirty="0"/>
          </a:p>
          <a:p>
            <a:pPr eaLnBrk="1" hangingPunct="1">
              <a:lnSpc>
                <a:spcPct val="80000"/>
              </a:lnSpc>
              <a:buFontTx/>
              <a:buNone/>
            </a:pPr>
            <a:r>
              <a:rPr lang="en-US" altLang="zh-CN" sz="1800" b="1" dirty="0"/>
              <a:t>		</a:t>
            </a:r>
            <a:r>
              <a:rPr lang="en-US" altLang="zh-CN" sz="1800" b="1" dirty="0" err="1"/>
              <a:t>cout</a:t>
            </a:r>
            <a:r>
              <a:rPr lang="en-US" altLang="zh-CN" sz="1800" b="1" dirty="0"/>
              <a:t>&lt;&lt;"-------</a:t>
            </a:r>
            <a:r>
              <a:rPr lang="en-US" altLang="zh-CN" sz="1800" b="1" dirty="0" err="1"/>
              <a:t>intStack</a:t>
            </a:r>
            <a:r>
              <a:rPr lang="en-US" altLang="zh-CN" sz="1800" b="1" dirty="0"/>
              <a:t>----\n";</a:t>
            </a:r>
            <a:endParaRPr lang="en-US" altLang="zh-CN" sz="1800" b="1" dirty="0"/>
          </a:p>
          <a:p>
            <a:pPr eaLnBrk="1" hangingPunct="1">
              <a:lnSpc>
                <a:spcPct val="80000"/>
              </a:lnSpc>
              <a:buFontTx/>
              <a:buNone/>
            </a:pPr>
            <a:r>
              <a:rPr lang="en-US" altLang="zh-CN" sz="1800" b="1" dirty="0"/>
              <a:t>		</a:t>
            </a:r>
            <a:r>
              <a:rPr lang="en-US" altLang="zh-CN" sz="1800" b="1" dirty="0" err="1"/>
              <a:t>int</a:t>
            </a:r>
            <a:r>
              <a:rPr lang="en-US" altLang="zh-CN" sz="1800" b="1" dirty="0"/>
              <a:t> i;</a:t>
            </a:r>
            <a:endParaRPr lang="en-US" altLang="zh-CN" sz="1800" b="1" dirty="0"/>
          </a:p>
          <a:p>
            <a:pPr eaLnBrk="1" hangingPunct="1">
              <a:lnSpc>
                <a:spcPct val="80000"/>
              </a:lnSpc>
              <a:buFontTx/>
              <a:buNone/>
            </a:pPr>
            <a:r>
              <a:rPr lang="en-US" altLang="zh-CN" sz="1800" b="1" dirty="0"/>
              <a:t>		for(i=1;i&lt;10;i++)  </a:t>
            </a:r>
            <a:r>
              <a:rPr lang="en-US" altLang="zh-CN" sz="1800" b="1" dirty="0" err="1"/>
              <a:t>iStack.push</a:t>
            </a:r>
            <a:r>
              <a:rPr lang="en-US" altLang="zh-CN" sz="1800" b="1" dirty="0"/>
              <a:t>(i);</a:t>
            </a:r>
            <a:endParaRPr lang="en-US" altLang="zh-CN" sz="1800" b="1" dirty="0"/>
          </a:p>
          <a:p>
            <a:pPr eaLnBrk="1" hangingPunct="1">
              <a:lnSpc>
                <a:spcPct val="80000"/>
              </a:lnSpc>
              <a:buFontTx/>
              <a:buNone/>
            </a:pPr>
            <a:r>
              <a:rPr lang="en-US" altLang="zh-CN" sz="1800" b="1" dirty="0"/>
              <a:t>		for(i=1;i&lt;10;i++) </a:t>
            </a:r>
            <a:r>
              <a:rPr lang="en-US" altLang="zh-CN" sz="1800" b="1" dirty="0" err="1"/>
              <a:t>cout</a:t>
            </a:r>
            <a:r>
              <a:rPr lang="en-US" altLang="zh-CN" sz="1800" b="1" dirty="0"/>
              <a:t>&lt;&lt;</a:t>
            </a:r>
            <a:r>
              <a:rPr lang="en-US" altLang="zh-CN" sz="1800" b="1" dirty="0" err="1"/>
              <a:t>iStack.pop</a:t>
            </a:r>
            <a:r>
              <a:rPr lang="en-US" altLang="zh-CN" sz="1800" b="1" dirty="0"/>
              <a:t>()&lt;&lt;"\t";</a:t>
            </a:r>
            <a:endParaRPr lang="en-US" altLang="zh-CN" sz="1800" b="1" dirty="0"/>
          </a:p>
          <a:p>
            <a:pPr eaLnBrk="1" hangingPunct="1">
              <a:lnSpc>
                <a:spcPct val="80000"/>
              </a:lnSpc>
              <a:buFontTx/>
              <a:buNone/>
            </a:pPr>
            <a:r>
              <a:rPr lang="en-US" altLang="zh-CN" sz="1800" b="1" dirty="0"/>
              <a:t>		</a:t>
            </a:r>
            <a:r>
              <a:rPr lang="en-US" altLang="zh-CN" sz="1800" b="1" dirty="0" err="1"/>
              <a:t>cout</a:t>
            </a:r>
            <a:r>
              <a:rPr lang="en-US" altLang="zh-CN" sz="1800" b="1" dirty="0"/>
              <a:t>&lt;&lt;"\n\n-------</a:t>
            </a:r>
            <a:r>
              <a:rPr lang="en-US" altLang="zh-CN" sz="1800" b="1" dirty="0" err="1"/>
              <a:t>charStack</a:t>
            </a:r>
            <a:r>
              <a:rPr lang="en-US" altLang="zh-CN" sz="1800" b="1" dirty="0"/>
              <a:t>----\n";</a:t>
            </a:r>
            <a:endParaRPr lang="en-US" altLang="zh-CN" sz="1800" b="1" dirty="0"/>
          </a:p>
          <a:p>
            <a:pPr eaLnBrk="1" hangingPunct="1">
              <a:lnSpc>
                <a:spcPct val="80000"/>
              </a:lnSpc>
              <a:buFontTx/>
              <a:buNone/>
            </a:pPr>
            <a:r>
              <a:rPr lang="en-US" altLang="zh-CN" sz="1800" b="1" dirty="0"/>
              <a:t>		</a:t>
            </a:r>
            <a:r>
              <a:rPr lang="en-US" altLang="zh-CN" sz="1800" b="1" dirty="0" err="1"/>
              <a:t>cStack.push</a:t>
            </a:r>
            <a:r>
              <a:rPr lang="en-US" altLang="zh-CN" sz="1800" b="1" dirty="0"/>
              <a:t>('A');	</a:t>
            </a:r>
            <a:r>
              <a:rPr lang="en-US" altLang="zh-CN" sz="1800" b="1" dirty="0" err="1"/>
              <a:t>cStack.push</a:t>
            </a:r>
            <a:r>
              <a:rPr lang="en-US" altLang="zh-CN" sz="1800" b="1" dirty="0"/>
              <a:t>('B');</a:t>
            </a:r>
            <a:endParaRPr lang="en-US" altLang="zh-CN" sz="1800" b="1" dirty="0"/>
          </a:p>
          <a:p>
            <a:pPr eaLnBrk="1" hangingPunct="1">
              <a:lnSpc>
                <a:spcPct val="80000"/>
              </a:lnSpc>
              <a:buFontTx/>
              <a:buNone/>
            </a:pPr>
            <a:r>
              <a:rPr lang="en-US" altLang="zh-CN" sz="1800" b="1" dirty="0"/>
              <a:t>		</a:t>
            </a:r>
            <a:r>
              <a:rPr lang="en-US" altLang="zh-CN" sz="1800" b="1" dirty="0" err="1"/>
              <a:t>cStack.push</a:t>
            </a:r>
            <a:r>
              <a:rPr lang="en-US" altLang="zh-CN" sz="1800" b="1" dirty="0"/>
              <a:t>('C'); 	</a:t>
            </a:r>
            <a:r>
              <a:rPr lang="en-US" altLang="zh-CN" sz="1800" b="1" dirty="0" err="1"/>
              <a:t>cStack.push</a:t>
            </a:r>
            <a:r>
              <a:rPr lang="en-US" altLang="zh-CN" sz="1800" b="1" dirty="0"/>
              <a:t>('D');</a:t>
            </a:r>
            <a:endParaRPr lang="en-US" altLang="zh-CN" sz="1800" b="1" dirty="0"/>
          </a:p>
          <a:p>
            <a:pPr eaLnBrk="1" hangingPunct="1">
              <a:lnSpc>
                <a:spcPct val="80000"/>
              </a:lnSpc>
              <a:buFontTx/>
              <a:buNone/>
            </a:pPr>
            <a:r>
              <a:rPr lang="en-US" altLang="zh-CN" sz="1800" b="1" dirty="0"/>
              <a:t>		</a:t>
            </a:r>
            <a:r>
              <a:rPr lang="en-US" altLang="zh-CN" sz="1800" b="1" dirty="0" err="1"/>
              <a:t>cStack.push</a:t>
            </a:r>
            <a:r>
              <a:rPr lang="en-US" altLang="zh-CN" sz="1800" b="1" dirty="0"/>
              <a:t>('E');</a:t>
            </a:r>
            <a:endParaRPr lang="en-US" altLang="zh-CN" sz="1800" b="1" dirty="0"/>
          </a:p>
          <a:p>
            <a:pPr eaLnBrk="1" hangingPunct="1">
              <a:lnSpc>
                <a:spcPct val="80000"/>
              </a:lnSpc>
              <a:buFontTx/>
              <a:buNone/>
            </a:pPr>
            <a:r>
              <a:rPr lang="en-US" altLang="zh-CN" sz="1800" b="1" dirty="0"/>
              <a:t>		for(i=1;i&lt;6;i++)  </a:t>
            </a:r>
            <a:r>
              <a:rPr lang="en-US" altLang="zh-CN" sz="1800" b="1" dirty="0" err="1"/>
              <a:t>cout</a:t>
            </a:r>
            <a:r>
              <a:rPr lang="en-US" altLang="zh-CN" sz="1800" b="1" dirty="0"/>
              <a:t>&lt;&lt;</a:t>
            </a:r>
            <a:r>
              <a:rPr lang="en-US" altLang="zh-CN" sz="1800" b="1" dirty="0" err="1"/>
              <a:t>cStack.pop</a:t>
            </a:r>
            <a:r>
              <a:rPr lang="en-US" altLang="zh-CN" sz="1800" b="1" dirty="0"/>
              <a:t>()&lt;&lt;"\t";</a:t>
            </a:r>
            <a:endParaRPr lang="en-US" altLang="zh-CN" sz="1800" b="1" dirty="0"/>
          </a:p>
          <a:p>
            <a:pPr eaLnBrk="1" hangingPunct="1">
              <a:lnSpc>
                <a:spcPct val="80000"/>
              </a:lnSpc>
              <a:buFontTx/>
              <a:buNone/>
            </a:pPr>
            <a:r>
              <a:rPr lang="en-US" altLang="zh-CN" sz="1800" b="1" dirty="0"/>
              <a:t>		</a:t>
            </a:r>
            <a:r>
              <a:rPr lang="en-US" altLang="zh-CN" sz="1800" b="1" dirty="0" err="1"/>
              <a:t>cout</a:t>
            </a:r>
            <a:r>
              <a:rPr lang="en-US" altLang="zh-CN" sz="1800" b="1" dirty="0"/>
              <a:t>&lt;&lt;</a:t>
            </a:r>
            <a:r>
              <a:rPr lang="en-US" altLang="zh-CN" sz="1800" b="1" dirty="0" err="1"/>
              <a:t>endl</a:t>
            </a:r>
            <a:r>
              <a:rPr lang="en-US" altLang="zh-CN" sz="1800" b="1" dirty="0"/>
              <a:t>;</a:t>
            </a:r>
            <a:endParaRPr lang="en-US" altLang="zh-CN" sz="1800" b="1" dirty="0"/>
          </a:p>
          <a:p>
            <a:pPr eaLnBrk="1" hangingPunct="1">
              <a:lnSpc>
                <a:spcPct val="80000"/>
              </a:lnSpc>
              <a:buFontTx/>
              <a:buNone/>
            </a:pPr>
            <a:r>
              <a:rPr lang="en-US" altLang="zh-CN" sz="1800" b="1" dirty="0"/>
              <a:t>}</a:t>
            </a:r>
            <a:r>
              <a:rPr lang="zh-CN" altLang="en-US" sz="1800" b="1" dirty="0"/>
              <a:t> </a:t>
            </a:r>
            <a:endParaRPr lang="zh-CN" altLang="en-US" sz="18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655638" y="0"/>
            <a:ext cx="7772400" cy="863600"/>
          </a:xfrm>
        </p:spPr>
        <p:txBody>
          <a:bodyPr/>
          <a:lstStyle/>
          <a:p>
            <a:pPr eaLnBrk="1" hangingPunct="1"/>
            <a:r>
              <a:rPr lang="en-US" altLang="zh-CN" dirty="0"/>
              <a:t>7.3.4  </a:t>
            </a:r>
            <a:r>
              <a:rPr lang="zh-CN" altLang="en-US" b="1" dirty="0"/>
              <a:t>类</a:t>
            </a:r>
            <a:r>
              <a:rPr lang="zh-CN" altLang="en-US" b="1" dirty="0">
                <a:solidFill>
                  <a:srgbClr val="FF0000"/>
                </a:solidFill>
              </a:rPr>
              <a:t>模板的使用</a:t>
            </a:r>
            <a:endParaRPr lang="zh-CN" altLang="en-US" b="1" dirty="0">
              <a:solidFill>
                <a:srgbClr val="FF0000"/>
              </a:solidFill>
            </a:endParaRPr>
          </a:p>
        </p:txBody>
      </p:sp>
      <p:sp>
        <p:nvSpPr>
          <p:cNvPr id="37891" name="Rectangle 3"/>
          <p:cNvSpPr>
            <a:spLocks noGrp="1" noChangeArrowheads="1"/>
          </p:cNvSpPr>
          <p:nvPr>
            <p:ph type="body" idx="1"/>
          </p:nvPr>
        </p:nvSpPr>
        <p:spPr>
          <a:xfrm>
            <a:off x="342900" y="1040130"/>
            <a:ext cx="8378825" cy="5622925"/>
          </a:xfrm>
        </p:spPr>
        <p:txBody>
          <a:bodyPr/>
          <a:lstStyle/>
          <a:p>
            <a:pPr marL="0" indent="0" eaLnBrk="1" hangingPunct="1">
              <a:lnSpc>
                <a:spcPct val="80000"/>
              </a:lnSpc>
              <a:buFontTx/>
              <a:buNone/>
              <a:defRPr/>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7-5】  </a:t>
            </a:r>
            <a:r>
              <a:rPr lang="zh-CN" altLang="en-US" sz="2400" b="1" dirty="0">
                <a:solidFill>
                  <a:srgbClr val="0000CC"/>
                </a:solidFill>
              </a:rPr>
              <a:t>对例</a:t>
            </a:r>
            <a:r>
              <a:rPr lang="en-US" altLang="zh-CN" sz="2400" b="1" dirty="0">
                <a:solidFill>
                  <a:srgbClr val="0000CC"/>
                </a:solidFill>
              </a:rPr>
              <a:t>7-4</a:t>
            </a:r>
            <a:r>
              <a:rPr lang="zh-CN" altLang="en-US" sz="2400" b="1" dirty="0">
                <a:solidFill>
                  <a:srgbClr val="0000CC"/>
                </a:solidFill>
              </a:rPr>
              <a:t>建立的</a:t>
            </a:r>
            <a:r>
              <a:rPr lang="en-US" altLang="zh-CN" sz="2400" b="1" dirty="0">
                <a:solidFill>
                  <a:srgbClr val="0000CC"/>
                </a:solidFill>
              </a:rPr>
              <a:t>Stack</a:t>
            </a:r>
            <a:r>
              <a:rPr lang="zh-CN" altLang="en-US" sz="2400" b="1" dirty="0">
                <a:solidFill>
                  <a:srgbClr val="0000CC"/>
                </a:solidFill>
              </a:rPr>
              <a:t>类模板编写一个</a:t>
            </a:r>
            <a:r>
              <a:rPr lang="zh-CN" altLang="en-US" sz="2400" b="1" dirty="0">
                <a:solidFill>
                  <a:srgbClr val="FF0000"/>
                </a:solidFill>
              </a:rPr>
              <a:t>模板函数</a:t>
            </a:r>
            <a:r>
              <a:rPr lang="en-US" altLang="zh-CN" sz="2400" b="1" dirty="0">
                <a:solidFill>
                  <a:srgbClr val="FF0000"/>
                </a:solidFill>
              </a:rPr>
              <a:t>display</a:t>
            </a:r>
            <a:r>
              <a:rPr lang="en-US" altLang="zh-CN" sz="2400" b="1" dirty="0">
                <a:solidFill>
                  <a:srgbClr val="0000CC"/>
                </a:solidFill>
              </a:rPr>
              <a:t> </a:t>
            </a:r>
            <a:r>
              <a:rPr lang="zh-CN" altLang="en-US" sz="2400" b="1" dirty="0">
                <a:solidFill>
                  <a:srgbClr val="0000CC"/>
                </a:solidFill>
              </a:rPr>
              <a:t>，该函数能够读取并显示</a:t>
            </a:r>
            <a:r>
              <a:rPr lang="en-US" altLang="zh-CN" sz="2400" b="1" dirty="0">
                <a:solidFill>
                  <a:srgbClr val="0000CC"/>
                </a:solidFill>
              </a:rPr>
              <a:t>Stack</a:t>
            </a:r>
            <a:r>
              <a:rPr lang="zh-CN" altLang="en-US" sz="2400" b="1" dirty="0">
                <a:solidFill>
                  <a:srgbClr val="0000CC"/>
                </a:solidFill>
              </a:rPr>
              <a:t>模板类建立的栈中的所有元素。</a:t>
            </a:r>
            <a:endParaRPr lang="zh-CN" altLang="en-US" sz="2400" b="1" dirty="0">
              <a:solidFill>
                <a:srgbClr val="0000CC"/>
              </a:solidFill>
            </a:endParaRPr>
          </a:p>
          <a:p>
            <a:pPr eaLnBrk="1" hangingPunct="1">
              <a:lnSpc>
                <a:spcPct val="80000"/>
              </a:lnSpc>
              <a:buFontTx/>
              <a:buNone/>
              <a:defRPr/>
            </a:pPr>
            <a:r>
              <a:rPr lang="en-US" altLang="zh-CN" sz="1800" b="1" dirty="0"/>
              <a:t>//Eg7-5.cpp</a:t>
            </a:r>
            <a:endParaRPr lang="en-US" altLang="zh-CN" sz="1800" b="1" dirty="0"/>
          </a:p>
          <a:p>
            <a:pPr eaLnBrk="1" hangingPunct="1">
              <a:lnSpc>
                <a:spcPct val="80000"/>
              </a:lnSpc>
              <a:buFontTx/>
              <a:buNone/>
              <a:defRPr/>
            </a:pPr>
            <a:r>
              <a:rPr lang="en-US" altLang="zh-CN" sz="1800" b="1" dirty="0"/>
              <a:t>#</a:t>
            </a:r>
            <a:r>
              <a:rPr lang="en-US" altLang="zh-CN" sz="1800" b="1" dirty="0" err="1"/>
              <a:t>include"stack.h</a:t>
            </a:r>
            <a:r>
              <a:rPr lang="en-US" altLang="zh-CN" sz="1800" b="1" dirty="0"/>
              <a:t>"</a:t>
            </a:r>
            <a:endParaRPr lang="en-US" altLang="zh-CN" sz="1800" b="1" dirty="0"/>
          </a:p>
          <a:p>
            <a:pPr eaLnBrk="1" hangingPunct="1">
              <a:lnSpc>
                <a:spcPct val="80000"/>
              </a:lnSpc>
              <a:buFontTx/>
              <a:buNone/>
              <a:defRPr/>
            </a:pPr>
            <a:r>
              <a:rPr lang="en-US" altLang="zh-CN" sz="1800" b="1" dirty="0"/>
              <a:t>#include&lt;</a:t>
            </a:r>
            <a:r>
              <a:rPr lang="en-US" altLang="zh-CN" sz="1800" b="1" dirty="0" err="1"/>
              <a:t>iostream</a:t>
            </a:r>
            <a:r>
              <a:rPr lang="en-US" altLang="zh-CN" sz="1800" b="1" dirty="0"/>
              <a:t>&gt;</a:t>
            </a:r>
            <a:endParaRPr lang="en-US" altLang="zh-CN" sz="1800" b="1" dirty="0"/>
          </a:p>
          <a:p>
            <a:pPr eaLnBrk="1" hangingPunct="1">
              <a:lnSpc>
                <a:spcPct val="80000"/>
              </a:lnSpc>
              <a:buFontTx/>
              <a:buNone/>
              <a:defRPr/>
            </a:pPr>
            <a:r>
              <a:rPr lang="en-US" altLang="zh-CN" sz="1800" b="1" dirty="0"/>
              <a:t>using namespace </a:t>
            </a:r>
            <a:r>
              <a:rPr lang="en-US" altLang="zh-CN" sz="1800" b="1" dirty="0" err="1"/>
              <a:t>std</a:t>
            </a:r>
            <a:r>
              <a:rPr lang="en-US" altLang="zh-CN" sz="1800" b="1" dirty="0"/>
              <a:t>;</a:t>
            </a:r>
            <a:endParaRPr lang="en-US" altLang="zh-CN" sz="1800" b="1" dirty="0"/>
          </a:p>
          <a:p>
            <a:pPr eaLnBrk="1" hangingPunct="1">
              <a:lnSpc>
                <a:spcPct val="80000"/>
              </a:lnSpc>
              <a:buFontTx/>
              <a:buNone/>
              <a:defRPr/>
            </a:pPr>
            <a:r>
              <a:rPr lang="en-US" altLang="zh-CN" sz="1800" b="1" dirty="0">
                <a:solidFill>
                  <a:srgbClr val="FF0000"/>
                </a:solidFill>
              </a:rPr>
              <a:t>template&lt;class T&gt;</a:t>
            </a:r>
            <a:endParaRPr lang="en-US" altLang="zh-CN" sz="1800" b="1" dirty="0">
              <a:solidFill>
                <a:srgbClr val="FF0000"/>
              </a:solidFill>
            </a:endParaRPr>
          </a:p>
          <a:p>
            <a:pPr eaLnBrk="1" hangingPunct="1">
              <a:lnSpc>
                <a:spcPct val="80000"/>
              </a:lnSpc>
              <a:buFontTx/>
              <a:buNone/>
              <a:defRPr/>
            </a:pPr>
            <a:r>
              <a:rPr lang="en-US" altLang="zh-CN" sz="1800" b="1" dirty="0"/>
              <a:t>void display(</a:t>
            </a:r>
            <a:r>
              <a:rPr lang="en-US" altLang="zh-CN" sz="1800" b="1" dirty="0">
                <a:solidFill>
                  <a:srgbClr val="0000CC"/>
                </a:solidFill>
              </a:rPr>
              <a:t>Stack&lt;T,10&gt; &amp;</a:t>
            </a:r>
            <a:r>
              <a:rPr lang="en-US" altLang="zh-CN" sz="1800" b="1" dirty="0"/>
              <a:t>s) {</a:t>
            </a:r>
            <a:endParaRPr lang="en-US" altLang="zh-CN" sz="1800" b="1" dirty="0"/>
          </a:p>
          <a:p>
            <a:pPr eaLnBrk="1" hangingPunct="1">
              <a:lnSpc>
                <a:spcPct val="80000"/>
              </a:lnSpc>
              <a:buFontTx/>
              <a:buNone/>
              <a:defRPr/>
            </a:pPr>
            <a:r>
              <a:rPr lang="en-US" altLang="zh-CN" sz="1800" b="1" dirty="0"/>
              <a:t>		while( !</a:t>
            </a:r>
            <a:r>
              <a:rPr lang="en-US" altLang="zh-CN" sz="1800" b="1" dirty="0" err="1"/>
              <a:t>s.empty</a:t>
            </a:r>
            <a:r>
              <a:rPr lang="en-US" altLang="zh-CN" sz="1800" b="1" dirty="0"/>
              <a:t>())	</a:t>
            </a:r>
            <a:endParaRPr lang="en-US" altLang="zh-CN" sz="1800" b="1" dirty="0"/>
          </a:p>
          <a:p>
            <a:pPr eaLnBrk="1" hangingPunct="1">
              <a:lnSpc>
                <a:spcPct val="80000"/>
              </a:lnSpc>
              <a:buFontTx/>
              <a:buNone/>
              <a:defRPr/>
            </a:pPr>
            <a:r>
              <a:rPr lang="en-US" altLang="zh-CN" sz="1800" b="1" dirty="0"/>
              <a:t>                      </a:t>
            </a:r>
            <a:r>
              <a:rPr lang="en-US" altLang="zh-CN" sz="1800" b="1" dirty="0" err="1"/>
              <a:t>cout</a:t>
            </a:r>
            <a:r>
              <a:rPr lang="en-US" altLang="zh-CN" sz="1800" b="1" dirty="0"/>
              <a:t>&lt;&lt;</a:t>
            </a:r>
            <a:r>
              <a:rPr lang="en-US" altLang="zh-CN" sz="1800" b="1" dirty="0" err="1"/>
              <a:t>s.pop</a:t>
            </a:r>
            <a:r>
              <a:rPr lang="en-US" altLang="zh-CN" sz="1800" b="1" dirty="0"/>
              <a:t>()&lt;&lt;"\t";</a:t>
            </a:r>
            <a:endParaRPr lang="en-US" altLang="zh-CN" sz="1800" b="1" dirty="0"/>
          </a:p>
          <a:p>
            <a:pPr eaLnBrk="1" hangingPunct="1">
              <a:lnSpc>
                <a:spcPct val="80000"/>
              </a:lnSpc>
              <a:buFontTx/>
              <a:buNone/>
              <a:defRPr/>
            </a:pPr>
            <a:r>
              <a:rPr lang="en-US" altLang="zh-CN" sz="1800" b="1" dirty="0"/>
              <a:t>		</a:t>
            </a:r>
            <a:r>
              <a:rPr lang="en-US" altLang="zh-CN" sz="1800" b="1" dirty="0" err="1"/>
              <a:t>cout</a:t>
            </a:r>
            <a:r>
              <a:rPr lang="en-US" altLang="zh-CN" sz="1800" b="1" dirty="0"/>
              <a:t>&lt;&lt;</a:t>
            </a:r>
            <a:r>
              <a:rPr lang="en-US" altLang="zh-CN" sz="1800" b="1" dirty="0" err="1"/>
              <a:t>endl</a:t>
            </a:r>
            <a:r>
              <a:rPr lang="en-US" altLang="zh-CN" sz="1800" b="1" dirty="0"/>
              <a:t>;</a:t>
            </a:r>
            <a:endParaRPr lang="en-US" altLang="zh-CN" sz="1800" b="1" dirty="0"/>
          </a:p>
          <a:p>
            <a:pPr eaLnBrk="1" hangingPunct="1">
              <a:lnSpc>
                <a:spcPct val="80000"/>
              </a:lnSpc>
              <a:buFontTx/>
              <a:buNone/>
              <a:defRPr/>
            </a:pPr>
            <a:r>
              <a:rPr lang="en-US" altLang="zh-CN" sz="1800" b="1" dirty="0"/>
              <a:t>}</a:t>
            </a:r>
            <a:endParaRPr lang="en-US" altLang="zh-CN" sz="1800" b="1" dirty="0"/>
          </a:p>
          <a:p>
            <a:pPr eaLnBrk="1" hangingPunct="1">
              <a:lnSpc>
                <a:spcPct val="80000"/>
              </a:lnSpc>
              <a:buFontTx/>
              <a:buNone/>
              <a:defRPr/>
            </a:pPr>
            <a:r>
              <a:rPr lang="en-US" altLang="zh-CN" sz="1800" b="1" dirty="0"/>
              <a:t>int main(){</a:t>
            </a:r>
            <a:endParaRPr lang="en-US" altLang="zh-CN" sz="1800" b="1" dirty="0"/>
          </a:p>
          <a:p>
            <a:pPr eaLnBrk="1" hangingPunct="1">
              <a:lnSpc>
                <a:spcPct val="80000"/>
              </a:lnSpc>
              <a:buFontTx/>
              <a:buNone/>
              <a:defRPr/>
            </a:pPr>
            <a:r>
              <a:rPr lang="en-US" altLang="zh-CN" sz="1800" b="1" dirty="0"/>
              <a:t>		Stack&lt;int,10&gt;  </a:t>
            </a:r>
            <a:r>
              <a:rPr lang="en-US" altLang="zh-CN" sz="1800" b="1" dirty="0" err="1"/>
              <a:t>iStack</a:t>
            </a:r>
            <a:r>
              <a:rPr lang="en-US" altLang="zh-CN" sz="1800" b="1" dirty="0"/>
              <a:t>;</a:t>
            </a:r>
            <a:endParaRPr lang="en-US" altLang="zh-CN" sz="1800" b="1" dirty="0"/>
          </a:p>
          <a:p>
            <a:pPr eaLnBrk="1" hangingPunct="1">
              <a:lnSpc>
                <a:spcPct val="80000"/>
              </a:lnSpc>
              <a:buFontTx/>
              <a:buNone/>
              <a:defRPr/>
            </a:pPr>
            <a:r>
              <a:rPr lang="en-US" altLang="zh-CN" sz="1800" b="1" dirty="0"/>
              <a:t>		</a:t>
            </a:r>
            <a:r>
              <a:rPr lang="en-US" altLang="zh-CN" sz="1800" b="1" dirty="0" err="1"/>
              <a:t>cout</a:t>
            </a:r>
            <a:r>
              <a:rPr lang="en-US" altLang="zh-CN" sz="1800" b="1" dirty="0"/>
              <a:t>&lt;&lt;"-------</a:t>
            </a:r>
            <a:r>
              <a:rPr lang="en-US" altLang="zh-CN" sz="1800" b="1" dirty="0" err="1"/>
              <a:t>intStack</a:t>
            </a:r>
            <a:r>
              <a:rPr lang="en-US" altLang="zh-CN" sz="1800" b="1" dirty="0"/>
              <a:t>----\n";</a:t>
            </a:r>
            <a:endParaRPr lang="en-US" altLang="zh-CN" sz="1800" b="1" dirty="0"/>
          </a:p>
          <a:p>
            <a:pPr eaLnBrk="1" hangingPunct="1">
              <a:lnSpc>
                <a:spcPct val="80000"/>
              </a:lnSpc>
              <a:buFontTx/>
              <a:buNone/>
              <a:defRPr/>
            </a:pPr>
            <a:r>
              <a:rPr lang="en-US" altLang="zh-CN" sz="1800" b="1" dirty="0"/>
              <a:t>		for(</a:t>
            </a:r>
            <a:r>
              <a:rPr lang="en-US" altLang="zh-CN" sz="1800" b="1" dirty="0" err="1"/>
              <a:t>int</a:t>
            </a:r>
            <a:r>
              <a:rPr lang="en-US" altLang="zh-CN" sz="1800" b="1" dirty="0"/>
              <a:t> </a:t>
            </a:r>
            <a:r>
              <a:rPr lang="en-US" altLang="zh-CN" sz="1800" b="1" dirty="0" err="1"/>
              <a:t>i</a:t>
            </a:r>
            <a:r>
              <a:rPr lang="en-US" altLang="zh-CN" sz="1800" b="1" dirty="0"/>
              <a:t>=1;i&lt;10;i++)	</a:t>
            </a:r>
            <a:endParaRPr lang="en-US" altLang="zh-CN" sz="1800" b="1" dirty="0"/>
          </a:p>
          <a:p>
            <a:pPr eaLnBrk="1" hangingPunct="1">
              <a:lnSpc>
                <a:spcPct val="80000"/>
              </a:lnSpc>
              <a:buFontTx/>
              <a:buNone/>
              <a:defRPr/>
            </a:pPr>
            <a:r>
              <a:rPr lang="en-US" altLang="zh-CN" sz="1800" b="1" dirty="0"/>
              <a:t>                       </a:t>
            </a:r>
            <a:r>
              <a:rPr lang="en-US" altLang="zh-CN" sz="1800" b="1" dirty="0" err="1">
                <a:solidFill>
                  <a:srgbClr val="0000CC"/>
                </a:solidFill>
              </a:rPr>
              <a:t>iStack.push</a:t>
            </a:r>
            <a:r>
              <a:rPr lang="en-US" altLang="zh-CN" sz="1800" b="1" dirty="0">
                <a:solidFill>
                  <a:srgbClr val="0000CC"/>
                </a:solidFill>
              </a:rPr>
              <a:t>(</a:t>
            </a:r>
            <a:r>
              <a:rPr lang="en-US" altLang="zh-CN" sz="1800" b="1" dirty="0" err="1">
                <a:solidFill>
                  <a:srgbClr val="0000CC"/>
                </a:solidFill>
              </a:rPr>
              <a:t>i</a:t>
            </a:r>
            <a:r>
              <a:rPr lang="en-US" altLang="zh-CN" sz="1800" b="1" dirty="0">
                <a:solidFill>
                  <a:srgbClr val="0000CC"/>
                </a:solidFill>
              </a:rPr>
              <a:t>);</a:t>
            </a:r>
            <a:endParaRPr lang="en-US" altLang="zh-CN" sz="1800" b="1" dirty="0">
              <a:solidFill>
                <a:srgbClr val="0000CC"/>
              </a:solidFill>
            </a:endParaRPr>
          </a:p>
          <a:p>
            <a:pPr eaLnBrk="1" hangingPunct="1">
              <a:lnSpc>
                <a:spcPct val="80000"/>
              </a:lnSpc>
              <a:buFontTx/>
              <a:buNone/>
              <a:defRPr/>
            </a:pPr>
            <a:r>
              <a:rPr lang="en-US" altLang="zh-CN" sz="1800" b="1" dirty="0">
                <a:solidFill>
                  <a:srgbClr val="0000CC"/>
                </a:solidFill>
              </a:rPr>
              <a:t>		display(</a:t>
            </a:r>
            <a:r>
              <a:rPr lang="en-US" altLang="zh-CN" sz="1800" b="1" dirty="0" err="1">
                <a:solidFill>
                  <a:srgbClr val="FF0000"/>
                </a:solidFill>
              </a:rPr>
              <a:t>iStack</a:t>
            </a:r>
            <a:r>
              <a:rPr lang="en-US" altLang="zh-CN" sz="1800" b="1" dirty="0">
                <a:solidFill>
                  <a:srgbClr val="0000CC"/>
                </a:solidFill>
              </a:rPr>
              <a:t>);</a:t>
            </a:r>
            <a:endParaRPr lang="en-US" altLang="zh-CN" sz="1800" b="1" dirty="0">
              <a:solidFill>
                <a:srgbClr val="0000CC"/>
              </a:solidFill>
            </a:endParaRPr>
          </a:p>
          <a:p>
            <a:pPr eaLnBrk="1" hangingPunct="1">
              <a:lnSpc>
                <a:spcPct val="80000"/>
              </a:lnSpc>
              <a:buFontTx/>
              <a:buNone/>
              <a:defRPr/>
            </a:pPr>
            <a:r>
              <a:rPr lang="en-US" altLang="zh-CN" sz="1800" b="1" dirty="0"/>
              <a:t>}</a:t>
            </a:r>
            <a:endParaRPr lang="en-US" altLang="zh-CN" sz="1800" b="1" dirty="0"/>
          </a:p>
          <a:p>
            <a:pPr eaLnBrk="1" hangingPunct="1">
              <a:lnSpc>
                <a:spcPct val="80000"/>
              </a:lnSpc>
              <a:buFontTx/>
              <a:buNone/>
              <a:defRPr/>
            </a:pPr>
            <a:endParaRPr lang="zh-CN" altLang="en-US" sz="1800" b="1" dirty="0"/>
          </a:p>
        </p:txBody>
      </p:sp>
      <p:sp>
        <p:nvSpPr>
          <p:cNvPr id="2" name="对话气泡: 矩形 1"/>
          <p:cNvSpPr/>
          <p:nvPr/>
        </p:nvSpPr>
        <p:spPr>
          <a:xfrm>
            <a:off x="4976813" y="2744788"/>
            <a:ext cx="3744912" cy="865187"/>
          </a:xfrm>
          <a:prstGeom prst="wedgeRectCallout">
            <a:avLst>
              <a:gd name="adj1" fmla="val -90806"/>
              <a:gd name="adj2" fmla="val 40271"/>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en-US" sz="2000" b="1" dirty="0">
                <a:solidFill>
                  <a:schemeClr val="tx1"/>
                </a:solidFill>
                <a:sym typeface="+mn-ea"/>
              </a:rPr>
              <a:t>类</a:t>
            </a:r>
            <a:r>
              <a:rPr lang="zh-CN" altLang="en-US" sz="2000" b="1" dirty="0">
                <a:solidFill>
                  <a:schemeClr val="tx1"/>
                </a:solidFill>
              </a:rPr>
              <a:t>模板对象作为函数</a:t>
            </a:r>
            <a:r>
              <a:rPr lang="en-US" altLang="zh-CN" sz="2000" b="1" dirty="0">
                <a:solidFill>
                  <a:schemeClr val="tx1"/>
                </a:solidFill>
              </a:rPr>
              <a:t>参数</a:t>
            </a:r>
            <a:r>
              <a:rPr lang="zh-CN" altLang="en-US" sz="2000" b="1" dirty="0">
                <a:solidFill>
                  <a:schemeClr val="tx1"/>
                </a:solidFill>
              </a:rPr>
              <a:t>，通常是模板函数</a:t>
            </a:r>
            <a:r>
              <a:rPr lang="en-US" altLang="zh-CN" sz="2000" b="1" dirty="0">
                <a:solidFill>
                  <a:schemeClr val="tx1"/>
                </a:solidFill>
              </a:rPr>
              <a:t> </a:t>
            </a:r>
            <a:endParaRPr lang="en-US" altLang="zh-CN"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fade">
                                      <p:cBhvr>
                                        <p:cTn id="7" dur="1000"/>
                                        <p:tgtEl>
                                          <p:spTgt spid="37891">
                                            <p:txEl>
                                              <p:pRg st="1" end="1"/>
                                            </p:txEl>
                                          </p:spTgt>
                                        </p:tgtEl>
                                      </p:cBhvr>
                                    </p:animEffect>
                                    <p:anim calcmode="lin" valueType="num">
                                      <p:cBhvr>
                                        <p:cTn id="8" dur="1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789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fade">
                                      <p:cBhvr>
                                        <p:cTn id="12" dur="1000"/>
                                        <p:tgtEl>
                                          <p:spTgt spid="37891">
                                            <p:txEl>
                                              <p:pRg st="2" end="2"/>
                                            </p:txEl>
                                          </p:spTgt>
                                        </p:tgtEl>
                                      </p:cBhvr>
                                    </p:animEffect>
                                    <p:anim calcmode="lin" valueType="num">
                                      <p:cBhvr>
                                        <p:cTn id="13" dur="1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789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fade">
                                      <p:cBhvr>
                                        <p:cTn id="17" dur="1000"/>
                                        <p:tgtEl>
                                          <p:spTgt spid="37891">
                                            <p:txEl>
                                              <p:pRg st="3" end="3"/>
                                            </p:txEl>
                                          </p:spTgt>
                                        </p:tgtEl>
                                      </p:cBhvr>
                                    </p:animEffect>
                                    <p:anim calcmode="lin" valueType="num">
                                      <p:cBhvr>
                                        <p:cTn id="18" dur="1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7891">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7891">
                                            <p:txEl>
                                              <p:pRg st="4" end="4"/>
                                            </p:txEl>
                                          </p:spTgt>
                                        </p:tgtEl>
                                        <p:attrNameLst>
                                          <p:attrName>style.visibility</p:attrName>
                                        </p:attrNameLst>
                                      </p:cBhvr>
                                      <p:to>
                                        <p:strVal val="visible"/>
                                      </p:to>
                                    </p:set>
                                    <p:animEffect transition="in" filter="fade">
                                      <p:cBhvr>
                                        <p:cTn id="22" dur="1000"/>
                                        <p:tgtEl>
                                          <p:spTgt spid="37891">
                                            <p:txEl>
                                              <p:pRg st="4" end="4"/>
                                            </p:txEl>
                                          </p:spTgt>
                                        </p:tgtEl>
                                      </p:cBhvr>
                                    </p:animEffect>
                                    <p:anim calcmode="lin" valueType="num">
                                      <p:cBhvr>
                                        <p:cTn id="23" dur="1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789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7891">
                                            <p:txEl>
                                              <p:pRg st="5" end="5"/>
                                            </p:txEl>
                                          </p:spTgt>
                                        </p:tgtEl>
                                        <p:attrNameLst>
                                          <p:attrName>style.visibility</p:attrName>
                                        </p:attrNameLst>
                                      </p:cBhvr>
                                      <p:to>
                                        <p:strVal val="visible"/>
                                      </p:to>
                                    </p:set>
                                    <p:anim calcmode="lin" valueType="num">
                                      <p:cBhvr additive="base">
                                        <p:cTn id="29"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89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7891">
                                            <p:txEl>
                                              <p:pRg st="6" end="6"/>
                                            </p:txEl>
                                          </p:spTgt>
                                        </p:tgtEl>
                                        <p:attrNameLst>
                                          <p:attrName>style.visibility</p:attrName>
                                        </p:attrNameLst>
                                      </p:cBhvr>
                                      <p:to>
                                        <p:strVal val="visible"/>
                                      </p:to>
                                    </p:set>
                                    <p:anim calcmode="lin" valueType="num">
                                      <p:cBhvr additive="base">
                                        <p:cTn id="33"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7891">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7891">
                                            <p:txEl>
                                              <p:pRg st="7" end="7"/>
                                            </p:txEl>
                                          </p:spTgt>
                                        </p:tgtEl>
                                        <p:attrNameLst>
                                          <p:attrName>style.visibility</p:attrName>
                                        </p:attrNameLst>
                                      </p:cBhvr>
                                      <p:to>
                                        <p:strVal val="visible"/>
                                      </p:to>
                                    </p:set>
                                    <p:anim calcmode="lin" valueType="num">
                                      <p:cBhvr additive="base">
                                        <p:cTn id="37" dur="5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1">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7891">
                                            <p:txEl>
                                              <p:pRg st="8" end="8"/>
                                            </p:txEl>
                                          </p:spTgt>
                                        </p:tgtEl>
                                        <p:attrNameLst>
                                          <p:attrName>style.visibility</p:attrName>
                                        </p:attrNameLst>
                                      </p:cBhvr>
                                      <p:to>
                                        <p:strVal val="visible"/>
                                      </p:to>
                                    </p:set>
                                    <p:anim calcmode="lin" valueType="num">
                                      <p:cBhvr additive="base">
                                        <p:cTn id="41" dur="500" fill="hold"/>
                                        <p:tgtEl>
                                          <p:spTgt spid="37891">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7891">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7891">
                                            <p:txEl>
                                              <p:pRg st="9" end="9"/>
                                            </p:txEl>
                                          </p:spTgt>
                                        </p:tgtEl>
                                        <p:attrNameLst>
                                          <p:attrName>style.visibility</p:attrName>
                                        </p:attrNameLst>
                                      </p:cBhvr>
                                      <p:to>
                                        <p:strVal val="visible"/>
                                      </p:to>
                                    </p:set>
                                    <p:anim calcmode="lin" valueType="num">
                                      <p:cBhvr additive="base">
                                        <p:cTn id="45" dur="500" fill="hold"/>
                                        <p:tgtEl>
                                          <p:spTgt spid="37891">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7891">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7891">
                                            <p:txEl>
                                              <p:pRg st="10" end="10"/>
                                            </p:txEl>
                                          </p:spTgt>
                                        </p:tgtEl>
                                        <p:attrNameLst>
                                          <p:attrName>style.visibility</p:attrName>
                                        </p:attrNameLst>
                                      </p:cBhvr>
                                      <p:to>
                                        <p:strVal val="visible"/>
                                      </p:to>
                                    </p:set>
                                    <p:anim calcmode="lin" valueType="num">
                                      <p:cBhvr additive="base">
                                        <p:cTn id="49" dur="500" fill="hold"/>
                                        <p:tgtEl>
                                          <p:spTgt spid="37891">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78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7891">
                                            <p:txEl>
                                              <p:pRg st="11" end="11"/>
                                            </p:txEl>
                                          </p:spTgt>
                                        </p:tgtEl>
                                        <p:attrNameLst>
                                          <p:attrName>style.visibility</p:attrName>
                                        </p:attrNameLst>
                                      </p:cBhvr>
                                      <p:to>
                                        <p:strVal val="visible"/>
                                      </p:to>
                                    </p:set>
                                    <p:anim calcmode="lin" valueType="num">
                                      <p:cBhvr additive="base">
                                        <p:cTn id="55" dur="500" fill="hold"/>
                                        <p:tgtEl>
                                          <p:spTgt spid="37891">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7891">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7891">
                                            <p:txEl>
                                              <p:pRg st="12" end="12"/>
                                            </p:txEl>
                                          </p:spTgt>
                                        </p:tgtEl>
                                        <p:attrNameLst>
                                          <p:attrName>style.visibility</p:attrName>
                                        </p:attrNameLst>
                                      </p:cBhvr>
                                      <p:to>
                                        <p:strVal val="visible"/>
                                      </p:to>
                                    </p:set>
                                    <p:anim calcmode="lin" valueType="num">
                                      <p:cBhvr additive="base">
                                        <p:cTn id="59" dur="500" fill="hold"/>
                                        <p:tgtEl>
                                          <p:spTgt spid="37891">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7891">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7891">
                                            <p:txEl>
                                              <p:pRg st="13" end="13"/>
                                            </p:txEl>
                                          </p:spTgt>
                                        </p:tgtEl>
                                        <p:attrNameLst>
                                          <p:attrName>style.visibility</p:attrName>
                                        </p:attrNameLst>
                                      </p:cBhvr>
                                      <p:to>
                                        <p:strVal val="visible"/>
                                      </p:to>
                                    </p:set>
                                    <p:anim calcmode="lin" valueType="num">
                                      <p:cBhvr additive="base">
                                        <p:cTn id="63" dur="500" fill="hold"/>
                                        <p:tgtEl>
                                          <p:spTgt spid="37891">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7891">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7891">
                                            <p:txEl>
                                              <p:pRg st="14" end="14"/>
                                            </p:txEl>
                                          </p:spTgt>
                                        </p:tgtEl>
                                        <p:attrNameLst>
                                          <p:attrName>style.visibility</p:attrName>
                                        </p:attrNameLst>
                                      </p:cBhvr>
                                      <p:to>
                                        <p:strVal val="visible"/>
                                      </p:to>
                                    </p:set>
                                    <p:anim calcmode="lin" valueType="num">
                                      <p:cBhvr additive="base">
                                        <p:cTn id="67" dur="500" fill="hold"/>
                                        <p:tgtEl>
                                          <p:spTgt spid="37891">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7891">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891">
                                            <p:txEl>
                                              <p:pRg st="15" end="15"/>
                                            </p:txEl>
                                          </p:spTgt>
                                        </p:tgtEl>
                                        <p:attrNameLst>
                                          <p:attrName>style.visibility</p:attrName>
                                        </p:attrNameLst>
                                      </p:cBhvr>
                                      <p:to>
                                        <p:strVal val="visible"/>
                                      </p:to>
                                    </p:set>
                                    <p:anim calcmode="lin" valueType="num">
                                      <p:cBhvr additive="base">
                                        <p:cTn id="71" dur="500" fill="hold"/>
                                        <p:tgtEl>
                                          <p:spTgt spid="37891">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7891">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7891">
                                            <p:txEl>
                                              <p:pRg st="16" end="16"/>
                                            </p:txEl>
                                          </p:spTgt>
                                        </p:tgtEl>
                                        <p:attrNameLst>
                                          <p:attrName>style.visibility</p:attrName>
                                        </p:attrNameLst>
                                      </p:cBhvr>
                                      <p:to>
                                        <p:strVal val="visible"/>
                                      </p:to>
                                    </p:set>
                                    <p:anim calcmode="lin" valueType="num">
                                      <p:cBhvr additive="base">
                                        <p:cTn id="75" dur="500" fill="hold"/>
                                        <p:tgtEl>
                                          <p:spTgt spid="37891">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7891">
                                            <p:txEl>
                                              <p:pRg st="16" end="16"/>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7891">
                                            <p:txEl>
                                              <p:pRg st="17" end="17"/>
                                            </p:txEl>
                                          </p:spTgt>
                                        </p:tgtEl>
                                        <p:attrNameLst>
                                          <p:attrName>style.visibility</p:attrName>
                                        </p:attrNameLst>
                                      </p:cBhvr>
                                      <p:to>
                                        <p:strVal val="visible"/>
                                      </p:to>
                                    </p:set>
                                    <p:anim calcmode="lin" valueType="num">
                                      <p:cBhvr additive="base">
                                        <p:cTn id="79" dur="500" fill="hold"/>
                                        <p:tgtEl>
                                          <p:spTgt spid="37891">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7891">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2"/>
                                        </p:tgtEl>
                                        <p:attrNameLst>
                                          <p:attrName>style.visibility</p:attrName>
                                        </p:attrNameLst>
                                      </p:cBhvr>
                                      <p:to>
                                        <p:strVal val="visible"/>
                                      </p:to>
                                    </p:set>
                                    <p:animEffect transition="in" filter="wipe(down)">
                                      <p:cBhvr>
                                        <p:cTn id="8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err="1">
                <a:sym typeface="+mn-ea"/>
              </a:rPr>
              <a:t>学习通</a:t>
            </a:r>
            <a:r>
              <a:rPr lang="en-US" altLang="zh-CN" dirty="0" err="1">
                <a:sym typeface="+mn-ea"/>
              </a:rPr>
              <a:t>--pta</a:t>
            </a:r>
            <a:r>
              <a:rPr lang="zh-CN" altLang="en-US" dirty="0"/>
              <a:t>练习</a:t>
            </a:r>
            <a:endParaRPr lang="zh-CN" altLang="en-US" dirty="0"/>
          </a:p>
        </p:txBody>
      </p:sp>
      <p:sp>
        <p:nvSpPr>
          <p:cNvPr id="3" name="内容占位符 2"/>
          <p:cNvSpPr>
            <a:spLocks noGrp="1"/>
          </p:cNvSpPr>
          <p:nvPr>
            <p:ph idx="1"/>
          </p:nvPr>
        </p:nvSpPr>
        <p:spPr/>
        <p:txBody>
          <a:bodyPr/>
          <a:lstStyle/>
          <a:p>
            <a:r>
              <a:rPr lang="zh-CN" altLang="en-US" b="1" i="0" dirty="0">
                <a:solidFill>
                  <a:srgbClr val="737373"/>
                </a:solidFill>
                <a:effectLst/>
                <a:latin typeface="-apple-system"/>
              </a:rPr>
              <a:t>定义类模板实现</a:t>
            </a:r>
            <a:r>
              <a:rPr lang="en-US" altLang="zh-CN" b="1" i="0" dirty="0">
                <a:solidFill>
                  <a:srgbClr val="737373"/>
                </a:solidFill>
                <a:effectLst/>
                <a:latin typeface="-apple-system"/>
              </a:rPr>
              <a:t>2</a:t>
            </a:r>
            <a:r>
              <a:rPr lang="zh-CN" altLang="en-US" b="1" i="0" dirty="0">
                <a:solidFill>
                  <a:srgbClr val="737373"/>
                </a:solidFill>
                <a:effectLst/>
                <a:latin typeface="-apple-system"/>
              </a:rPr>
              <a:t>个数的算术运算</a:t>
            </a:r>
            <a:endParaRPr lang="zh-CN" altLang="en-US" dirty="0"/>
          </a:p>
        </p:txBody>
      </p:sp>
      <p:pic>
        <p:nvPicPr>
          <p:cNvPr id="5" name="图片 4"/>
          <p:cNvPicPr>
            <a:picLocks noChangeAspect="1"/>
          </p:cNvPicPr>
          <p:nvPr/>
        </p:nvPicPr>
        <p:blipFill>
          <a:blip r:embed="rId1"/>
          <a:stretch>
            <a:fillRect/>
          </a:stretch>
        </p:blipFill>
        <p:spPr>
          <a:xfrm>
            <a:off x="35560" y="1765935"/>
            <a:ext cx="9148445" cy="447929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457200" y="73025"/>
            <a:ext cx="8229600" cy="811213"/>
          </a:xfrm>
        </p:spPr>
        <p:txBody>
          <a:bodyPr/>
          <a:lstStyle/>
          <a:p>
            <a:r>
              <a:rPr lang="en-US" altLang="zh-CN" b="1" dirty="0"/>
              <a:t>7.4  </a:t>
            </a:r>
            <a:r>
              <a:rPr lang="zh-CN" altLang="zh-CN" b="1" dirty="0"/>
              <a:t>模板设计中的</a:t>
            </a:r>
            <a:r>
              <a:rPr lang="zh-CN" altLang="zh-CN" b="1" dirty="0">
                <a:solidFill>
                  <a:srgbClr val="FF0000"/>
                </a:solidFill>
              </a:rPr>
              <a:t>几个独特问题</a:t>
            </a:r>
            <a:endParaRPr lang="zh-CN" altLang="en-US" dirty="0">
              <a:solidFill>
                <a:srgbClr val="FF0000"/>
              </a:solidFill>
            </a:endParaRPr>
          </a:p>
        </p:txBody>
      </p:sp>
      <p:sp>
        <p:nvSpPr>
          <p:cNvPr id="3" name="内容占位符 2"/>
          <p:cNvSpPr>
            <a:spLocks noGrp="1"/>
          </p:cNvSpPr>
          <p:nvPr>
            <p:ph idx="1"/>
          </p:nvPr>
        </p:nvSpPr>
        <p:spPr>
          <a:xfrm>
            <a:off x="251460" y="1076325"/>
            <a:ext cx="8876030" cy="5168900"/>
          </a:xfrm>
        </p:spPr>
        <p:txBody>
          <a:bodyPr/>
          <a:lstStyle/>
          <a:p>
            <a:pPr marL="0" indent="0">
              <a:buFontTx/>
              <a:buNone/>
              <a:defRPr/>
            </a:pPr>
            <a:r>
              <a:rPr lang="en-US" altLang="zh-CN" sz="2800" b="1" dirty="0">
                <a:solidFill>
                  <a:srgbClr val="0000CC"/>
                </a:solidFill>
              </a:rPr>
              <a:t>7.4.1  </a:t>
            </a:r>
            <a:r>
              <a:rPr lang="zh-CN" altLang="zh-CN" sz="2800" b="1" dirty="0">
                <a:solidFill>
                  <a:srgbClr val="0000CC"/>
                </a:solidFill>
              </a:rPr>
              <a:t>内联与常量函数模板</a:t>
            </a:r>
            <a:endParaRPr lang="en-US" altLang="zh-CN" sz="2800" b="1" dirty="0">
              <a:solidFill>
                <a:srgbClr val="0000CC"/>
              </a:solidFill>
            </a:endParaRPr>
          </a:p>
          <a:p>
            <a:pPr>
              <a:defRPr/>
            </a:pPr>
            <a:r>
              <a:rPr lang="zh-CN" altLang="zh-CN" sz="2400" b="1" dirty="0"/>
              <a:t>函数模板</a:t>
            </a:r>
            <a:r>
              <a:rPr lang="zh-CN" altLang="en-US" sz="2400" b="1" dirty="0"/>
              <a:t>和</a:t>
            </a:r>
            <a:r>
              <a:rPr lang="zh-CN" altLang="zh-CN" sz="2400" b="1" dirty="0"/>
              <a:t>类模板都可以定义为</a:t>
            </a:r>
            <a:r>
              <a:rPr lang="en-US" altLang="zh-CN" sz="2400" b="1" dirty="0"/>
              <a:t>inline</a:t>
            </a:r>
            <a:r>
              <a:rPr lang="zh-CN" altLang="zh-CN" sz="2400" b="1" dirty="0"/>
              <a:t>和</a:t>
            </a:r>
            <a:r>
              <a:rPr lang="en-US" altLang="zh-CN" sz="2400" b="1" dirty="0" err="1"/>
              <a:t>constexpr</a:t>
            </a:r>
            <a:r>
              <a:rPr lang="zh-CN" altLang="zh-CN" sz="2400" b="1" dirty="0"/>
              <a:t>函数</a:t>
            </a:r>
            <a:r>
              <a:rPr lang="zh-CN" altLang="en-US" sz="2400" b="1" dirty="0"/>
              <a:t>。方法是将</a:t>
            </a:r>
            <a:r>
              <a:rPr lang="en-US" altLang="zh-CN" sz="2400" b="1" dirty="0"/>
              <a:t>inline</a:t>
            </a:r>
            <a:r>
              <a:rPr lang="zh-CN" altLang="zh-CN" sz="2400" b="1" dirty="0"/>
              <a:t>和</a:t>
            </a:r>
            <a:r>
              <a:rPr lang="en-US" altLang="zh-CN" sz="2400" b="1" dirty="0" err="1"/>
              <a:t>constexpr</a:t>
            </a:r>
            <a:r>
              <a:rPr lang="zh-CN" altLang="zh-CN" sz="2400" b="1" dirty="0"/>
              <a:t>放在模板参数列表之后，函数返回类型之前。</a:t>
            </a:r>
            <a:endParaRPr lang="zh-CN" altLang="zh-CN" sz="2400" b="1" dirty="0"/>
          </a:p>
          <a:p>
            <a:pPr>
              <a:defRPr/>
            </a:pPr>
            <a:r>
              <a:rPr lang="en-US" altLang="zh-CN" sz="2400" b="1" dirty="0">
                <a:solidFill>
                  <a:srgbClr val="0000CC"/>
                </a:solidFill>
              </a:rPr>
              <a:t>template &lt;class T&gt;</a:t>
            </a:r>
            <a:endParaRPr lang="zh-CN" altLang="zh-CN" sz="2400" b="1" dirty="0">
              <a:solidFill>
                <a:srgbClr val="0000CC"/>
              </a:solidFill>
            </a:endParaRPr>
          </a:p>
          <a:p>
            <a:pPr marL="400050" lvl="1" indent="0">
              <a:buFontTx/>
              <a:buNone/>
              <a:defRPr/>
            </a:pPr>
            <a:r>
              <a:rPr lang="en-US" altLang="zh-CN" sz="2400" b="1" dirty="0">
                <a:solidFill>
                  <a:srgbClr val="FF0000"/>
                </a:solidFill>
              </a:rPr>
              <a:t>inline</a:t>
            </a:r>
            <a:r>
              <a:rPr lang="en-US" altLang="zh-CN" sz="2400" b="1" dirty="0">
                <a:solidFill>
                  <a:srgbClr val="0000CC"/>
                </a:solidFill>
              </a:rPr>
              <a:t> T min(T a, T b) { return (a&lt;b) ? a : b; }</a:t>
            </a:r>
            <a:endParaRPr lang="zh-CN" altLang="zh-CN" sz="2400" b="1" dirty="0">
              <a:solidFill>
                <a:srgbClr val="0000CC"/>
              </a:solidFill>
            </a:endParaRPr>
          </a:p>
          <a:p>
            <a:pPr>
              <a:defRPr/>
            </a:pPr>
            <a:r>
              <a:rPr lang="en-US" altLang="zh-CN" sz="2400" b="1" dirty="0"/>
              <a:t> </a:t>
            </a:r>
            <a:r>
              <a:rPr lang="en-US" altLang="zh-CN" sz="2400" b="1" dirty="0">
                <a:highlight>
                  <a:srgbClr val="FFFF00"/>
                </a:highlight>
              </a:rPr>
              <a:t>template &lt;class T&gt;</a:t>
            </a:r>
            <a:endParaRPr lang="zh-CN" altLang="zh-CN" sz="2400" b="1" dirty="0">
              <a:highlight>
                <a:srgbClr val="FFFF00"/>
              </a:highlight>
            </a:endParaRPr>
          </a:p>
          <a:p>
            <a:pPr marL="400050" lvl="1" indent="0">
              <a:buFontTx/>
              <a:buNone/>
              <a:defRPr/>
            </a:pPr>
            <a:r>
              <a:rPr lang="en-US" altLang="zh-CN" sz="2400" b="1" dirty="0" err="1">
                <a:solidFill>
                  <a:srgbClr val="FF0000"/>
                </a:solidFill>
                <a:highlight>
                  <a:srgbClr val="FFFF00"/>
                </a:highlight>
              </a:rPr>
              <a:t>constexpr</a:t>
            </a:r>
            <a:r>
              <a:rPr lang="en-US" altLang="zh-CN" sz="2400" b="1" dirty="0">
                <a:highlight>
                  <a:srgbClr val="FFFF00"/>
                </a:highlight>
              </a:rPr>
              <a:t> T min(T a, T b) { return (a&lt;b) ? a : b; }     </a:t>
            </a:r>
            <a:r>
              <a:rPr lang="en-US" altLang="zh-CN" sz="2400" b="1" dirty="0">
                <a:solidFill>
                  <a:srgbClr val="FF0000"/>
                </a:solidFill>
                <a:highlight>
                  <a:srgbClr val="FFFF00"/>
                </a:highlight>
              </a:rPr>
              <a:t>11C</a:t>
            </a:r>
            <a:r>
              <a:rPr lang="en-US" altLang="zh-CN" sz="2400" b="1" baseline="-25000" dirty="0">
                <a:solidFill>
                  <a:srgbClr val="FF0000"/>
                </a:solidFill>
                <a:highlight>
                  <a:srgbClr val="FFFF00"/>
                </a:highlight>
              </a:rPr>
              <a:t>++</a:t>
            </a:r>
            <a:endParaRPr lang="zh-CN" altLang="zh-CN" sz="2400" b="1" dirty="0">
              <a:solidFill>
                <a:srgbClr val="FF0000"/>
              </a:solidFill>
              <a:highlight>
                <a:srgbClr val="FFFF00"/>
              </a:highlight>
            </a:endParaRPr>
          </a:p>
          <a:p>
            <a:pPr>
              <a:defRPr/>
            </a:pPr>
            <a:r>
              <a:rPr lang="zh-CN" altLang="zh-CN" sz="2400" b="1" dirty="0"/>
              <a:t>下面模板声明则是错误的，</a:t>
            </a:r>
            <a:r>
              <a:rPr lang="en-US" altLang="zh-CN" sz="2400" b="1" dirty="0"/>
              <a:t>inline</a:t>
            </a:r>
            <a:r>
              <a:rPr lang="zh-CN" altLang="zh-CN" sz="2400" b="1" dirty="0"/>
              <a:t>关键字的</a:t>
            </a:r>
            <a:r>
              <a:rPr lang="zh-CN" altLang="zh-CN" sz="2400" b="1" dirty="0">
                <a:solidFill>
                  <a:srgbClr val="FF0000"/>
                </a:solidFill>
              </a:rPr>
              <a:t>位置</a:t>
            </a:r>
            <a:r>
              <a:rPr lang="zh-CN" altLang="zh-CN" sz="2400" b="1" dirty="0"/>
              <a:t>不对。</a:t>
            </a:r>
            <a:endParaRPr lang="zh-CN" altLang="zh-CN" sz="2400" b="1" dirty="0"/>
          </a:p>
          <a:p>
            <a:pPr marL="400050" lvl="1" indent="0">
              <a:buFontTx/>
              <a:buNone/>
              <a:defRPr/>
            </a:pPr>
            <a:r>
              <a:rPr lang="en-US" altLang="zh-CN" sz="2400" b="1" dirty="0">
                <a:solidFill>
                  <a:srgbClr val="FF0000"/>
                </a:solidFill>
              </a:rPr>
              <a:t>inline</a:t>
            </a:r>
            <a:r>
              <a:rPr lang="en-US" altLang="zh-CN" sz="2400" b="1" dirty="0"/>
              <a:t> template &lt;class T&gt;</a:t>
            </a:r>
            <a:endParaRPr lang="zh-CN" altLang="zh-CN" sz="2400" b="1" dirty="0"/>
          </a:p>
          <a:p>
            <a:pPr marL="400050" lvl="1" indent="0">
              <a:buFontTx/>
              <a:buNone/>
              <a:defRPr/>
            </a:pPr>
            <a:r>
              <a:rPr lang="en-US" altLang="zh-CN" sz="2400" b="1" dirty="0"/>
              <a:t> T min(T a, T b) { return (a&lt;b) ? a : b; }</a:t>
            </a:r>
            <a:endParaRPr lang="zh-CN" altLang="zh-CN" sz="2400" b="1" dirty="0"/>
          </a:p>
          <a:p>
            <a:pPr marL="0" indent="0">
              <a:buFontTx/>
              <a:buNone/>
              <a:defRPr/>
            </a:pPr>
            <a:endParaRPr lang="zh-CN" altLang="en-US"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457200" y="73025"/>
            <a:ext cx="8229600" cy="811213"/>
          </a:xfrm>
        </p:spPr>
        <p:txBody>
          <a:bodyPr/>
          <a:lstStyle/>
          <a:p>
            <a:r>
              <a:rPr lang="en-US" altLang="zh-CN" b="1"/>
              <a:t>7.4.3  </a:t>
            </a:r>
            <a:r>
              <a:rPr lang="zh-CN" altLang="zh-CN" b="1">
                <a:solidFill>
                  <a:srgbClr val="FF0000"/>
                </a:solidFill>
              </a:rPr>
              <a:t>成员模板</a:t>
            </a:r>
            <a:endParaRPr lang="zh-CN" altLang="en-US">
              <a:solidFill>
                <a:srgbClr val="FF0000"/>
              </a:solidFill>
            </a:endParaRPr>
          </a:p>
        </p:txBody>
      </p:sp>
      <p:sp>
        <p:nvSpPr>
          <p:cNvPr id="3" name="内容占位符 2"/>
          <p:cNvSpPr>
            <a:spLocks noGrp="1"/>
          </p:cNvSpPr>
          <p:nvPr>
            <p:ph idx="1"/>
          </p:nvPr>
        </p:nvSpPr>
        <p:spPr>
          <a:xfrm>
            <a:off x="250825" y="1076325"/>
            <a:ext cx="8623300" cy="5168900"/>
          </a:xfrm>
        </p:spPr>
        <p:txBody>
          <a:bodyPr/>
          <a:lstStyle/>
          <a:p>
            <a:pPr marL="0" indent="0">
              <a:buFontTx/>
              <a:buNone/>
              <a:defRPr/>
            </a:pPr>
            <a:r>
              <a:rPr lang="en-US" altLang="zh-CN" sz="2800" b="1" dirty="0">
                <a:solidFill>
                  <a:srgbClr val="0000CC"/>
                </a:solidFill>
              </a:rPr>
              <a:t>1、</a:t>
            </a:r>
            <a:r>
              <a:rPr lang="zh-CN" altLang="en-US" sz="2800" b="1" dirty="0">
                <a:solidFill>
                  <a:srgbClr val="0000CC"/>
                </a:solidFill>
              </a:rPr>
              <a:t>成员模板的概念</a:t>
            </a:r>
            <a:endParaRPr lang="en-US" altLang="zh-CN" sz="2800" b="1" dirty="0">
              <a:solidFill>
                <a:srgbClr val="0000CC"/>
              </a:solidFill>
            </a:endParaRPr>
          </a:p>
          <a:p>
            <a:pPr lvl="1">
              <a:defRPr/>
            </a:pPr>
            <a:r>
              <a:rPr lang="zh-CN" altLang="zh-CN" sz="2400" b="1" dirty="0"/>
              <a:t>可以把类（包括普通类和类模板）的某个或某几个成员函数设置为模板，称为成员模板。</a:t>
            </a:r>
            <a:endParaRPr lang="en-US" altLang="zh-CN" sz="2400" b="1" dirty="0"/>
          </a:p>
          <a:p>
            <a:pPr marL="0" indent="0">
              <a:buFontTx/>
              <a:buNone/>
              <a:defRPr/>
            </a:pPr>
            <a:r>
              <a:rPr lang="en-US" altLang="zh-CN" sz="2800" b="1" dirty="0">
                <a:solidFill>
                  <a:srgbClr val="0000CC"/>
                </a:solidFill>
              </a:rPr>
              <a:t>2、</a:t>
            </a:r>
            <a:r>
              <a:rPr lang="zh-CN" altLang="en-US" sz="2800" b="1" dirty="0">
                <a:solidFill>
                  <a:srgbClr val="0000CC"/>
                </a:solidFill>
              </a:rPr>
              <a:t>成员模板使用规则</a:t>
            </a:r>
            <a:endParaRPr lang="en-US" altLang="zh-CN" sz="2800" b="1" dirty="0">
              <a:solidFill>
                <a:srgbClr val="0000CC"/>
              </a:solidFill>
            </a:endParaRPr>
          </a:p>
          <a:p>
            <a:pPr lvl="1">
              <a:defRPr/>
            </a:pPr>
            <a:r>
              <a:rPr lang="zh-CN" altLang="zh-CN" sz="2400" b="1" dirty="0"/>
              <a:t>成员模板的定义方法与普通函数模板相同</a:t>
            </a:r>
            <a:r>
              <a:rPr lang="zh-CN" altLang="en-US" sz="2400" b="1" dirty="0"/>
              <a:t>；</a:t>
            </a:r>
            <a:endParaRPr lang="en-US" altLang="zh-CN" sz="2400" b="1" dirty="0"/>
          </a:p>
          <a:p>
            <a:pPr lvl="1">
              <a:defRPr/>
            </a:pPr>
            <a:r>
              <a:rPr lang="zh-CN" altLang="zh-CN" sz="2400" b="1" dirty="0"/>
              <a:t>但</a:t>
            </a:r>
            <a:r>
              <a:rPr lang="zh-CN" altLang="en-US" sz="2400" b="1" dirty="0"/>
              <a:t>是，成员模板</a:t>
            </a:r>
            <a:r>
              <a:rPr lang="zh-CN" altLang="zh-CN" sz="2400" b="1" dirty="0"/>
              <a:t>是类的成员，可以访问类的所有成员，使用与类成员访问权限和作用域限定的相同规则。</a:t>
            </a:r>
            <a:endParaRPr lang="en-US" altLang="zh-CN" sz="2400" b="1" dirty="0"/>
          </a:p>
          <a:p>
            <a:pPr lvl="1">
              <a:defRPr/>
            </a:pPr>
            <a:r>
              <a:rPr lang="zh-CN" altLang="zh-CN" sz="2400" b="1" dirty="0"/>
              <a:t>成员模板</a:t>
            </a:r>
            <a:r>
              <a:rPr lang="zh-CN" altLang="zh-CN" sz="2400" b="1" dirty="0">
                <a:solidFill>
                  <a:srgbClr val="FF0000"/>
                </a:solidFill>
              </a:rPr>
              <a:t>不能</a:t>
            </a:r>
            <a:r>
              <a:rPr lang="zh-CN" altLang="zh-CN" sz="2400" b="1" dirty="0"/>
              <a:t>是虚函数。</a:t>
            </a:r>
            <a:endParaRPr lang="en-US" altLang="zh-CN" sz="2400" b="1" dirty="0"/>
          </a:p>
          <a:p>
            <a:pPr marL="0" indent="0">
              <a:buFontTx/>
              <a:buNone/>
              <a:defRPr/>
            </a:pPr>
            <a:r>
              <a:rPr lang="zh-CN" altLang="zh-CN" sz="2400" b="1" dirty="0">
                <a:solidFill>
                  <a:srgbClr val="0000CC"/>
                </a:solidFill>
              </a:rPr>
              <a:t>【例</a:t>
            </a:r>
            <a:r>
              <a:rPr lang="en-US" altLang="zh-CN" sz="2400" b="1" dirty="0">
                <a:solidFill>
                  <a:srgbClr val="0000CC"/>
                </a:solidFill>
              </a:rPr>
              <a:t>7-7</a:t>
            </a:r>
            <a:r>
              <a:rPr lang="zh-CN" altLang="zh-CN" sz="2400" b="1" dirty="0">
                <a:solidFill>
                  <a:srgbClr val="0000CC"/>
                </a:solidFill>
              </a:rPr>
              <a:t>】</a:t>
            </a:r>
            <a:r>
              <a:rPr lang="en-US" altLang="zh-CN" sz="2400" b="1" dirty="0" err="1">
                <a:solidFill>
                  <a:srgbClr val="0000CC"/>
                </a:solidFill>
              </a:rPr>
              <a:t>OutArray</a:t>
            </a:r>
            <a:r>
              <a:rPr lang="zh-CN" altLang="zh-CN" sz="2400" b="1" dirty="0">
                <a:solidFill>
                  <a:srgbClr val="0000CC"/>
                </a:solidFill>
              </a:rPr>
              <a:t>是一个数组输出的代理类，为它设计一个成员模板，用于输出指定大小的不同类型数组值。</a:t>
            </a:r>
            <a:endParaRPr lang="zh-CN" altLang="zh-CN" sz="2400" b="1" dirty="0">
              <a:solidFill>
                <a:srgbClr val="0000CC"/>
              </a:solidFill>
            </a:endParaRPr>
          </a:p>
          <a:p>
            <a:pPr marL="0" indent="0">
              <a:buFontTx/>
              <a:buNone/>
              <a:defRPr/>
            </a:pPr>
            <a:endParaRPr lang="zh-CN" altLang="zh-CN" sz="2800" b="1" dirty="0"/>
          </a:p>
          <a:p>
            <a:pPr>
              <a:defRPr/>
            </a:pP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813" y="357188"/>
            <a:ext cx="8623301" cy="6524625"/>
          </a:xfrm>
        </p:spPr>
        <p:txBody>
          <a:bodyPr/>
          <a:lstStyle/>
          <a:p>
            <a:r>
              <a:rPr lang="zh-CN" altLang="en-US" sz="2800" dirty="0">
                <a:solidFill>
                  <a:srgbClr val="0000CC"/>
                </a:solidFill>
              </a:rPr>
              <a:t>例题分析</a:t>
            </a:r>
            <a:endParaRPr lang="en-US" altLang="zh-CN" sz="2800" dirty="0">
              <a:solidFill>
                <a:srgbClr val="0000CC"/>
              </a:solidFill>
            </a:endParaRPr>
          </a:p>
          <a:p>
            <a:pPr lvl="1"/>
            <a:r>
              <a:rPr lang="zh-CN" altLang="zh-CN" sz="2400" b="1" dirty="0"/>
              <a:t>重载</a:t>
            </a:r>
            <a:r>
              <a:rPr lang="en-US" altLang="zh-CN" sz="2400" b="1" dirty="0" err="1"/>
              <a:t>OutArray</a:t>
            </a:r>
            <a:r>
              <a:rPr lang="zh-CN" altLang="zh-CN" sz="2400" b="1" dirty="0"/>
              <a:t>类的函数调用运算符函数</a:t>
            </a:r>
            <a:r>
              <a:rPr lang="en-US" altLang="zh-CN" sz="2400" b="1" dirty="0"/>
              <a:t>operator()</a:t>
            </a:r>
            <a:r>
              <a:rPr lang="zh-CN" altLang="zh-CN" sz="2400" b="1" dirty="0"/>
              <a:t>为成员模板，接收模板数组参数，并输出该数组中的数据元素</a:t>
            </a:r>
            <a:r>
              <a:rPr lang="zh-CN" altLang="zh-CN" sz="2400" dirty="0"/>
              <a:t>。</a:t>
            </a:r>
            <a:endParaRPr lang="zh-CN" altLang="zh-CN" sz="2400" dirty="0"/>
          </a:p>
          <a:p>
            <a:pPr marL="800100" lvl="2" indent="0">
              <a:buFontTx/>
              <a:buNone/>
            </a:pPr>
            <a:r>
              <a:rPr lang="en-US" altLang="zh-CN" sz="2000" b="1" dirty="0"/>
              <a:t>//Eg7-7.cpp</a:t>
            </a:r>
            <a:endParaRPr lang="zh-CN" altLang="zh-CN" sz="2000" b="1" dirty="0"/>
          </a:p>
          <a:p>
            <a:pPr marL="800100" lvl="2" indent="0">
              <a:buFontTx/>
              <a:buNone/>
            </a:pPr>
            <a:r>
              <a:rPr lang="en-US" altLang="zh-CN" sz="2000" b="1" dirty="0"/>
              <a:t>#include&lt;</a:t>
            </a:r>
            <a:r>
              <a:rPr lang="en-US" altLang="zh-CN" sz="2000" b="1" dirty="0" err="1"/>
              <a:t>iostream</a:t>
            </a:r>
            <a:r>
              <a:rPr lang="en-US" altLang="zh-CN" sz="2000" b="1" dirty="0"/>
              <a:t>&gt;</a:t>
            </a:r>
            <a:endParaRPr lang="zh-CN" altLang="zh-CN" sz="2000" b="1" dirty="0"/>
          </a:p>
          <a:p>
            <a:pPr marL="800100" lvl="2" indent="0">
              <a:buFontTx/>
              <a:buNone/>
            </a:pPr>
            <a:r>
              <a:rPr lang="en-US" altLang="zh-CN" sz="2000" b="1" dirty="0"/>
              <a:t>using namespace </a:t>
            </a:r>
            <a:r>
              <a:rPr lang="en-US" altLang="zh-CN" sz="2000" b="1" dirty="0" err="1"/>
              <a:t>std</a:t>
            </a:r>
            <a:r>
              <a:rPr lang="en-US" altLang="zh-CN" sz="2000" b="1" dirty="0"/>
              <a:t>;</a:t>
            </a:r>
            <a:endParaRPr lang="zh-CN" altLang="zh-CN" sz="2000" b="1" dirty="0"/>
          </a:p>
          <a:p>
            <a:pPr marL="800100" lvl="2" indent="0">
              <a:buFontTx/>
              <a:buNone/>
            </a:pPr>
            <a:r>
              <a:rPr lang="en-US" altLang="zh-CN" sz="2000" b="1" dirty="0"/>
              <a:t>class </a:t>
            </a:r>
            <a:r>
              <a:rPr lang="en-US" altLang="zh-CN" sz="2000" b="1" dirty="0" err="1"/>
              <a:t>OutArray</a:t>
            </a:r>
            <a:r>
              <a:rPr lang="en-US" altLang="zh-CN" sz="2000" b="1" dirty="0"/>
              <a:t> {</a:t>
            </a:r>
            <a:endParaRPr lang="zh-CN" altLang="zh-CN" sz="2000" b="1" dirty="0"/>
          </a:p>
          <a:p>
            <a:pPr marL="800100" lvl="2" indent="0">
              <a:buFontTx/>
              <a:buNone/>
            </a:pPr>
            <a:r>
              <a:rPr lang="en-US" altLang="zh-CN" sz="2000" b="1" dirty="0"/>
              <a:t>public:</a:t>
            </a:r>
            <a:endParaRPr lang="zh-CN" altLang="zh-CN" sz="2000" b="1" dirty="0"/>
          </a:p>
          <a:p>
            <a:pPr marL="800100" lvl="2" indent="0">
              <a:buFontTx/>
              <a:buNone/>
            </a:pPr>
            <a:r>
              <a:rPr lang="en-US" altLang="zh-CN" sz="2000" b="1" dirty="0"/>
              <a:t>	</a:t>
            </a:r>
            <a:r>
              <a:rPr lang="en-US" altLang="zh-CN" sz="2000" b="1" dirty="0" err="1"/>
              <a:t>OutArray</a:t>
            </a:r>
            <a:r>
              <a:rPr lang="en-US" altLang="zh-CN" sz="2000" b="1" dirty="0"/>
              <a:t>(</a:t>
            </a:r>
            <a:r>
              <a:rPr lang="en-US" altLang="zh-CN" sz="2000" b="1" dirty="0" err="1"/>
              <a:t>ostream</a:t>
            </a:r>
            <a:r>
              <a:rPr lang="en-US" altLang="zh-CN" sz="2000" b="1" dirty="0"/>
              <a:t>&amp; o = </a:t>
            </a:r>
            <a:r>
              <a:rPr lang="en-US" altLang="zh-CN" sz="2000" b="1" dirty="0" err="1"/>
              <a:t>cout</a:t>
            </a:r>
            <a:r>
              <a:rPr lang="en-US" altLang="zh-CN" sz="2000" b="1" dirty="0"/>
              <a:t>) :</a:t>
            </a:r>
            <a:r>
              <a:rPr lang="en-US" altLang="zh-CN" sz="2000" b="1" dirty="0" err="1"/>
              <a:t>os</a:t>
            </a:r>
            <a:r>
              <a:rPr lang="en-US" altLang="zh-CN" sz="2000" b="1" dirty="0"/>
              <a:t>(o) {}   </a:t>
            </a:r>
            <a:endParaRPr lang="zh-CN" altLang="zh-CN" sz="2000" b="1" dirty="0"/>
          </a:p>
          <a:p>
            <a:pPr marL="800100" lvl="2" indent="0">
              <a:buFontTx/>
              <a:buNone/>
            </a:pPr>
            <a:r>
              <a:rPr lang="en-US" altLang="zh-CN" sz="2000" b="1" dirty="0">
                <a:solidFill>
                  <a:srgbClr val="FF0000"/>
                </a:solidFill>
              </a:rPr>
              <a:t>	template&lt;</a:t>
            </a:r>
            <a:r>
              <a:rPr lang="en-US" altLang="zh-CN" sz="2000" b="1" dirty="0" err="1">
                <a:solidFill>
                  <a:srgbClr val="FF0000"/>
                </a:solidFill>
              </a:rPr>
              <a:t>typename</a:t>
            </a:r>
            <a:r>
              <a:rPr lang="en-US" altLang="zh-CN" sz="2000" b="1" dirty="0">
                <a:solidFill>
                  <a:srgbClr val="FF0000"/>
                </a:solidFill>
              </a:rPr>
              <a:t> T&gt; </a:t>
            </a:r>
            <a:r>
              <a:rPr lang="en-US" altLang="zh-CN" sz="2000" b="1" dirty="0">
                <a:solidFill>
                  <a:srgbClr val="0000CC"/>
                </a:solidFill>
              </a:rPr>
              <a:t>void operator()</a:t>
            </a:r>
            <a:r>
              <a:rPr lang="en-US" altLang="zh-CN" sz="2000" b="1" dirty="0"/>
              <a:t>(T *a, </a:t>
            </a:r>
            <a:r>
              <a:rPr lang="en-US" altLang="zh-CN" sz="2000" b="1" dirty="0" err="1"/>
              <a:t>int</a:t>
            </a:r>
            <a:r>
              <a:rPr lang="en-US" altLang="zh-CN" sz="2000" b="1" dirty="0"/>
              <a:t> n) {</a:t>
            </a:r>
            <a:endParaRPr lang="zh-CN" altLang="zh-CN" sz="2000" b="1" dirty="0"/>
          </a:p>
          <a:p>
            <a:pPr marL="800100" lvl="2" indent="0">
              <a:buFontTx/>
              <a:buNone/>
            </a:pPr>
            <a:r>
              <a:rPr lang="en-US" altLang="zh-CN" sz="2000" b="1" dirty="0"/>
              <a:t>		for (</a:t>
            </a:r>
            <a:r>
              <a:rPr lang="en-US" altLang="zh-CN" sz="2000" b="1" dirty="0" err="1"/>
              <a:t>int</a:t>
            </a:r>
            <a:r>
              <a:rPr lang="en-US" altLang="zh-CN" sz="2000" b="1" dirty="0"/>
              <a:t> </a:t>
            </a:r>
            <a:r>
              <a:rPr lang="en-US" altLang="zh-CN" sz="2000" b="1" dirty="0" err="1"/>
              <a:t>i</a:t>
            </a:r>
            <a:r>
              <a:rPr lang="en-US" altLang="zh-CN" sz="2000" b="1" dirty="0"/>
              <a:t> = 0; </a:t>
            </a:r>
            <a:r>
              <a:rPr lang="en-US" altLang="zh-CN" sz="2000" b="1" dirty="0" err="1"/>
              <a:t>i</a:t>
            </a:r>
            <a:r>
              <a:rPr lang="en-US" altLang="zh-CN" sz="2000" b="1" dirty="0"/>
              <a:t> &lt; n; </a:t>
            </a:r>
            <a:r>
              <a:rPr lang="en-US" altLang="zh-CN" sz="2000" b="1" dirty="0" err="1"/>
              <a:t>i</a:t>
            </a:r>
            <a:r>
              <a:rPr lang="en-US" altLang="zh-CN" sz="2000" b="1" dirty="0"/>
              <a:t>++) </a:t>
            </a:r>
            <a:endParaRPr lang="zh-CN" altLang="zh-CN" sz="2000" b="1" dirty="0"/>
          </a:p>
          <a:p>
            <a:pPr marL="800100" lvl="2" indent="0">
              <a:buFontTx/>
              <a:buNone/>
            </a:pPr>
            <a:r>
              <a:rPr lang="en-US" altLang="zh-CN" sz="2000" b="1" dirty="0"/>
              <a:t>			</a:t>
            </a:r>
            <a:r>
              <a:rPr lang="en-US" altLang="zh-CN" sz="2000" b="1" dirty="0" err="1"/>
              <a:t>os</a:t>
            </a:r>
            <a:r>
              <a:rPr lang="en-US" altLang="zh-CN" sz="2000" b="1" dirty="0"/>
              <a:t> &lt;&lt; a[</a:t>
            </a:r>
            <a:r>
              <a:rPr lang="en-US" altLang="zh-CN" sz="2000" b="1" dirty="0" err="1"/>
              <a:t>i</a:t>
            </a:r>
            <a:r>
              <a:rPr lang="en-US" altLang="zh-CN" sz="2000" b="1" dirty="0"/>
              <a:t>] &lt;&lt; "\t";</a:t>
            </a:r>
            <a:endParaRPr lang="zh-CN" altLang="zh-CN" sz="2000" b="1" dirty="0"/>
          </a:p>
          <a:p>
            <a:pPr marL="800100" lvl="2" indent="0">
              <a:buFontTx/>
              <a:buNone/>
            </a:pPr>
            <a:r>
              <a:rPr lang="en-US" altLang="zh-CN" sz="2000" b="1" dirty="0"/>
              <a:t>		</a:t>
            </a:r>
            <a:r>
              <a:rPr lang="en-US" altLang="zh-CN" sz="2000" b="1" dirty="0" err="1"/>
              <a:t>os</a:t>
            </a:r>
            <a:r>
              <a:rPr lang="en-US" altLang="zh-CN" sz="2000" b="1" dirty="0"/>
              <a:t> &lt;&lt; </a:t>
            </a:r>
            <a:r>
              <a:rPr lang="en-US" altLang="zh-CN" sz="2000" b="1" dirty="0" err="1"/>
              <a:t>endl</a:t>
            </a:r>
            <a:r>
              <a:rPr lang="en-US" altLang="zh-CN" sz="2000" b="1" dirty="0"/>
              <a:t>;</a:t>
            </a:r>
            <a:endParaRPr lang="zh-CN" altLang="zh-CN" sz="2000" b="1" dirty="0"/>
          </a:p>
          <a:p>
            <a:pPr marL="800100" lvl="2" indent="0">
              <a:buFontTx/>
              <a:buNone/>
            </a:pPr>
            <a:r>
              <a:rPr lang="en-US" altLang="zh-CN" sz="2000" b="1" dirty="0"/>
              <a:t>	}</a:t>
            </a:r>
            <a:endParaRPr lang="zh-CN" altLang="zh-CN" sz="2000" b="1" dirty="0"/>
          </a:p>
          <a:p>
            <a:pPr marL="800100" lvl="2" indent="0">
              <a:buFontTx/>
              <a:buNone/>
            </a:pPr>
            <a:r>
              <a:rPr lang="en-US" altLang="zh-CN" sz="2000" b="1" dirty="0"/>
              <a:t>private:</a:t>
            </a:r>
            <a:endParaRPr lang="zh-CN" altLang="zh-CN" sz="2000" b="1" dirty="0"/>
          </a:p>
          <a:p>
            <a:pPr marL="800100" lvl="2" indent="0">
              <a:buFontTx/>
              <a:buNone/>
            </a:pPr>
            <a:r>
              <a:rPr lang="en-US" altLang="zh-CN" sz="2000" b="1" dirty="0"/>
              <a:t>	  </a:t>
            </a:r>
            <a:r>
              <a:rPr lang="en-US" altLang="zh-CN" sz="2000" b="1" dirty="0" err="1"/>
              <a:t>ostream</a:t>
            </a:r>
            <a:r>
              <a:rPr lang="en-US" altLang="zh-CN" sz="2000" b="1" dirty="0"/>
              <a:t> &amp;</a:t>
            </a:r>
            <a:r>
              <a:rPr lang="en-US" altLang="zh-CN" sz="2000" b="1" dirty="0" err="1"/>
              <a:t>os</a:t>
            </a:r>
            <a:r>
              <a:rPr lang="en-US" altLang="zh-CN" sz="2000" b="1" dirty="0"/>
              <a:t>;</a:t>
            </a:r>
            <a:endParaRPr lang="zh-CN" altLang="zh-CN" sz="2000" b="1" dirty="0"/>
          </a:p>
          <a:p>
            <a:pPr marL="800100" lvl="2" indent="0">
              <a:buFontTx/>
              <a:buNone/>
            </a:pPr>
            <a:r>
              <a:rPr lang="en-US" altLang="zh-CN" sz="2000" b="1" dirty="0"/>
              <a:t>};</a:t>
            </a:r>
            <a:endParaRPr lang="zh-CN" altLang="zh-CN" sz="2000" b="1" dirty="0"/>
          </a:p>
          <a:p>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anim calcmode="lin" valueType="num">
                                      <p:cBhvr additive="base">
                                        <p:cTn id="3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anim calcmode="lin" valueType="num">
                                      <p:cBhvr additive="base">
                                        <p:cTn id="3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anim calcmode="lin" valueType="num">
                                      <p:cBhvr additive="base">
                                        <p:cTn id="4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wipe(down)">
                                      <p:cBhvr>
                                        <p:cTn id="50" dur="500"/>
                                        <p:tgtEl>
                                          <p:spTgt spid="3">
                                            <p:txEl>
                                              <p:pRg st="9" end="9"/>
                                            </p:txEl>
                                          </p:spTgt>
                                        </p:tgtEl>
                                      </p:cBhvr>
                                    </p:animEffect>
                                  </p:childTnLst>
                                </p:cTn>
                              </p:par>
                              <p:par>
                                <p:cTn id="51" presetID="2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wipe(down)">
                                      <p:cBhvr>
                                        <p:cTn id="53" dur="500"/>
                                        <p:tgtEl>
                                          <p:spTgt spid="3">
                                            <p:txEl>
                                              <p:pRg st="10" end="10"/>
                                            </p:txEl>
                                          </p:spTgt>
                                        </p:tgtEl>
                                      </p:cBhvr>
                                    </p:animEffect>
                                  </p:childTnLst>
                                </p:cTn>
                              </p:par>
                              <p:par>
                                <p:cTn id="54" presetID="22" presetClass="entr" presetSubtype="4"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wipe(down)">
                                      <p:cBhvr>
                                        <p:cTn id="56" dur="500"/>
                                        <p:tgtEl>
                                          <p:spTgt spid="3">
                                            <p:txEl>
                                              <p:pRg st="11" end="11"/>
                                            </p:txEl>
                                          </p:spTgt>
                                        </p:tgtEl>
                                      </p:cBhvr>
                                    </p:animEffect>
                                  </p:childTnLst>
                                </p:cTn>
                              </p:par>
                              <p:par>
                                <p:cTn id="57" presetID="2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Effect transition="in" filter="wipe(down)">
                                      <p:cBhvr>
                                        <p:cTn id="5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内容占位符 2"/>
          <p:cNvSpPr>
            <a:spLocks noGrp="1"/>
          </p:cNvSpPr>
          <p:nvPr>
            <p:ph idx="1"/>
          </p:nvPr>
        </p:nvSpPr>
        <p:spPr>
          <a:xfrm>
            <a:off x="250825" y="1076325"/>
            <a:ext cx="8623300" cy="5168900"/>
          </a:xfrm>
        </p:spPr>
        <p:txBody>
          <a:bodyPr/>
          <a:lstStyle/>
          <a:p>
            <a:pPr marL="0" indent="0">
              <a:buFontTx/>
              <a:buNone/>
            </a:pPr>
            <a:r>
              <a:rPr lang="en-US" altLang="zh-CN" sz="2000" b="1" dirty="0"/>
              <a:t>int main() {</a:t>
            </a:r>
            <a:endParaRPr lang="zh-CN" altLang="zh-CN" sz="2000" b="1" dirty="0"/>
          </a:p>
          <a:p>
            <a:pPr marL="0" indent="0">
              <a:buFontTx/>
              <a:buNone/>
            </a:pPr>
            <a:r>
              <a:rPr lang="en-US" altLang="zh-CN" sz="2000" b="1" dirty="0"/>
              <a:t>	double d[] = { 1.2,3.4,5.6,8,9,21 };</a:t>
            </a:r>
            <a:endParaRPr lang="zh-CN" altLang="zh-CN" sz="2000" b="1" dirty="0"/>
          </a:p>
          <a:p>
            <a:pPr marL="0" indent="0">
              <a:buFontTx/>
              <a:buNone/>
            </a:pPr>
            <a:r>
              <a:rPr lang="en-US" altLang="zh-CN" sz="2000" b="1" dirty="0"/>
              <a:t>	char *c[] = { "</a:t>
            </a:r>
            <a:r>
              <a:rPr lang="en-US" altLang="zh-CN" sz="2000" b="1" dirty="0" err="1"/>
              <a:t>abc</a:t>
            </a:r>
            <a:r>
              <a:rPr lang="en-US" altLang="zh-CN" sz="2000" b="1" dirty="0"/>
              <a:t>","</a:t>
            </a:r>
            <a:r>
              <a:rPr lang="en-US" altLang="zh-CN" sz="2000" b="1" dirty="0" err="1"/>
              <a:t>efg</a:t>
            </a:r>
            <a:r>
              <a:rPr lang="en-US" altLang="zh-CN" sz="2000" b="1" dirty="0"/>
              <a:t>","der","</a:t>
            </a:r>
            <a:r>
              <a:rPr lang="en-US" altLang="zh-CN" sz="2000" b="1" dirty="0" err="1"/>
              <a:t>aa</a:t>
            </a:r>
            <a:r>
              <a:rPr lang="en-US" altLang="zh-CN" sz="2000" b="1" dirty="0"/>
              <a:t>" };</a:t>
            </a:r>
            <a:endParaRPr lang="zh-CN" altLang="zh-CN" sz="2000" b="1" dirty="0"/>
          </a:p>
          <a:p>
            <a:pPr marL="0" indent="0">
              <a:buFontTx/>
              <a:buNone/>
            </a:pPr>
            <a:r>
              <a:rPr lang="en-US" altLang="zh-CN" sz="2000" b="1" dirty="0"/>
              <a:t>	</a:t>
            </a:r>
            <a:r>
              <a:rPr lang="en-US" altLang="zh-CN" sz="2000" b="1" dirty="0" err="1"/>
              <a:t>OutArray</a:t>
            </a:r>
            <a:r>
              <a:rPr lang="en-US" altLang="zh-CN" sz="2000" b="1" dirty="0"/>
              <a:t> out;             //</a:t>
            </a:r>
            <a:r>
              <a:rPr lang="zh-CN" altLang="zh-CN" sz="2000" b="1" dirty="0"/>
              <a:t>定义</a:t>
            </a:r>
            <a:r>
              <a:rPr lang="en-US" altLang="zh-CN" sz="2000" b="1" dirty="0" err="1"/>
              <a:t>OutArray</a:t>
            </a:r>
            <a:r>
              <a:rPr lang="zh-CN" altLang="zh-CN" sz="2000" b="1" dirty="0"/>
              <a:t>类对象</a:t>
            </a:r>
            <a:endParaRPr lang="zh-CN" altLang="zh-CN" sz="2000" b="1" dirty="0"/>
          </a:p>
          <a:p>
            <a:pPr marL="0" indent="0">
              <a:buFontTx/>
              <a:buNone/>
            </a:pPr>
            <a:r>
              <a:rPr lang="en-US" altLang="zh-CN" sz="2000" b="1" dirty="0"/>
              <a:t>	out(d,6);                     //</a:t>
            </a:r>
            <a:r>
              <a:rPr lang="zh-CN" altLang="zh-CN" sz="2000" b="1" dirty="0"/>
              <a:t>实例化</a:t>
            </a:r>
            <a:r>
              <a:rPr lang="en-US" altLang="zh-CN" sz="2000" b="1" dirty="0" err="1"/>
              <a:t>OutArray</a:t>
            </a:r>
            <a:r>
              <a:rPr lang="en-US" altLang="zh-CN" sz="2000" b="1" dirty="0"/>
              <a:t>::operator(double* ,</a:t>
            </a:r>
            <a:r>
              <a:rPr lang="en-US" altLang="zh-CN" sz="2000" b="1" dirty="0" err="1"/>
              <a:t>int</a:t>
            </a:r>
            <a:r>
              <a:rPr lang="en-US" altLang="zh-CN" sz="2000" b="1" dirty="0"/>
              <a:t>)</a:t>
            </a:r>
            <a:endParaRPr lang="zh-CN" altLang="zh-CN" sz="2000" b="1" dirty="0"/>
          </a:p>
          <a:p>
            <a:pPr marL="0" indent="0">
              <a:buFontTx/>
              <a:buNone/>
            </a:pPr>
            <a:r>
              <a:rPr lang="en-US" altLang="zh-CN" sz="2000" b="1" dirty="0"/>
              <a:t>	out(c,4);                     //</a:t>
            </a:r>
            <a:r>
              <a:rPr lang="zh-CN" altLang="zh-CN" sz="2000" b="1" dirty="0"/>
              <a:t>实例化</a:t>
            </a:r>
            <a:r>
              <a:rPr lang="en-US" altLang="zh-CN" sz="2000" b="1" dirty="0" err="1"/>
              <a:t>OutArray</a:t>
            </a:r>
            <a:r>
              <a:rPr lang="en-US" altLang="zh-CN" sz="2000" b="1" dirty="0"/>
              <a:t>::operator(char **,</a:t>
            </a:r>
            <a:r>
              <a:rPr lang="en-US" altLang="zh-CN" sz="2000" b="1" dirty="0" err="1"/>
              <a:t>int</a:t>
            </a:r>
            <a:r>
              <a:rPr lang="en-US" altLang="zh-CN" sz="2000" b="1" dirty="0"/>
              <a:t>)</a:t>
            </a:r>
            <a:endParaRPr lang="zh-CN" altLang="zh-CN" sz="2000" b="1" dirty="0"/>
          </a:p>
          <a:p>
            <a:pPr marL="0" indent="0">
              <a:buFontTx/>
              <a:buNone/>
            </a:pPr>
            <a:r>
              <a:rPr lang="en-US" altLang="zh-CN" sz="2000" b="1" dirty="0"/>
              <a:t>}</a:t>
            </a:r>
            <a:endParaRPr lang="zh-CN" altLang="zh-CN" sz="2000" b="1" dirty="0"/>
          </a:p>
          <a:p>
            <a:pPr marL="0" indent="0">
              <a:buFontTx/>
              <a:buNone/>
            </a:pPr>
            <a:endParaRPr lang="zh-CN" altLang="en-US" sz="2400" b="1" dirty="0"/>
          </a:p>
        </p:txBody>
      </p:sp>
      <p:sp>
        <p:nvSpPr>
          <p:cNvPr id="60418" name="标题 1"/>
          <p:cNvSpPr>
            <a:spLocks noGrp="1"/>
          </p:cNvSpPr>
          <p:nvPr>
            <p:ph type="title"/>
          </p:nvPr>
        </p:nvSpPr>
        <p:spPr>
          <a:xfrm>
            <a:off x="457200" y="73025"/>
            <a:ext cx="8229600" cy="811213"/>
          </a:xfrm>
        </p:spPr>
        <p:txBody>
          <a:bodyPr/>
          <a:lstStyle/>
          <a:p>
            <a:r>
              <a:rPr lang="en-US" altLang="zh-CN" b="1"/>
              <a:t>7.4.3  </a:t>
            </a:r>
            <a:r>
              <a:rPr lang="zh-CN" altLang="zh-CN" b="1">
                <a:solidFill>
                  <a:srgbClr val="FF0000"/>
                </a:solidFill>
              </a:rPr>
              <a:t>成员模板</a:t>
            </a:r>
            <a:endParaRPr lang="zh-CN" altLang="en-US">
              <a:solidFill>
                <a:srgbClr val="FF0000"/>
              </a:solidFill>
            </a:endParaRPr>
          </a:p>
        </p:txBody>
      </p:sp>
      <p:sp>
        <p:nvSpPr>
          <p:cNvPr id="5" name="对话气泡: 矩形 4"/>
          <p:cNvSpPr/>
          <p:nvPr/>
        </p:nvSpPr>
        <p:spPr>
          <a:xfrm>
            <a:off x="1042988" y="4440238"/>
            <a:ext cx="6049962" cy="1800225"/>
          </a:xfrm>
          <a:prstGeom prst="wedgeRectCallout">
            <a:avLst>
              <a:gd name="adj1" fmla="val -13856"/>
              <a:gd name="adj2" fmla="val -11879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zh-CN" sz="2800" b="1"/>
              <a:t>程序运行结果如下：</a:t>
            </a:r>
            <a:endParaRPr lang="zh-CN" altLang="zh-CN" sz="2800" b="1"/>
          </a:p>
          <a:p>
            <a:pPr eaLnBrk="0" hangingPunct="0">
              <a:defRPr/>
            </a:pPr>
            <a:r>
              <a:rPr lang="en-US" altLang="zh-CN" sz="2800" b="1"/>
              <a:t>1.2	3.4	5.6	8	9	21	</a:t>
            </a:r>
            <a:endParaRPr lang="zh-CN" altLang="zh-CN" sz="2800" b="1"/>
          </a:p>
          <a:p>
            <a:pPr eaLnBrk="0" hangingPunct="0">
              <a:defRPr/>
            </a:pPr>
            <a:r>
              <a:rPr lang="en-US" altLang="zh-CN" sz="2800" b="1"/>
              <a:t>abc	efg	der	aa</a:t>
            </a:r>
            <a:endParaRPr lang="zh-CN"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463550" y="1052513"/>
            <a:ext cx="8158163" cy="5805487"/>
          </a:xfrm>
        </p:spPr>
        <p:txBody>
          <a:bodyPr/>
          <a:lstStyle/>
          <a:p>
            <a:pPr eaLnBrk="1" hangingPunct="1">
              <a:lnSpc>
                <a:spcPct val="90000"/>
              </a:lnSpc>
              <a:buFontTx/>
              <a:buNone/>
              <a:defRPr/>
            </a:pPr>
            <a:r>
              <a:rPr lang="en-US" altLang="zh-CN" sz="2400" b="1" dirty="0">
                <a:solidFill>
                  <a:srgbClr val="FF0000"/>
                </a:solidFill>
              </a:rPr>
              <a:t>（6）</a:t>
            </a:r>
            <a:r>
              <a:rPr lang="zh-CN" altLang="en-US" sz="2400" b="1" dirty="0">
                <a:solidFill>
                  <a:srgbClr val="FF0000"/>
                </a:solidFill>
              </a:rPr>
              <a:t>模板的抽象与定义</a:t>
            </a:r>
            <a:endParaRPr lang="en-US" altLang="zh-CN" sz="2400" b="1" dirty="0">
              <a:solidFill>
                <a:srgbClr val="FF0000"/>
              </a:solidFill>
            </a:endParaRPr>
          </a:p>
          <a:p>
            <a:pPr>
              <a:defRPr/>
            </a:pPr>
            <a:r>
              <a:rPr lang="zh-CN" altLang="zh-CN" sz="2400" b="1" dirty="0"/>
              <a:t>某些</a:t>
            </a:r>
            <a:r>
              <a:rPr lang="zh-CN" altLang="zh-CN" sz="2400" b="1" dirty="0">
                <a:solidFill>
                  <a:srgbClr val="0000CC"/>
                </a:solidFill>
              </a:rPr>
              <a:t>程序除了所处理的数据类型之外，程序代码和功能完全相同</a:t>
            </a:r>
            <a:r>
              <a:rPr lang="zh-CN" altLang="zh-CN" sz="2400" b="1" dirty="0"/>
              <a:t>，但为了实现它们，却不得不编写多个与具体数据类型紧密结合的程序。</a:t>
            </a:r>
            <a:endParaRPr lang="zh-CN" altLang="zh-CN" sz="2400" b="1" dirty="0"/>
          </a:p>
          <a:p>
            <a:pPr>
              <a:defRPr/>
            </a:pPr>
            <a:endParaRPr lang="en-US" altLang="zh-CN" sz="2400" b="1" dirty="0"/>
          </a:p>
          <a:p>
            <a:pPr>
              <a:defRPr/>
            </a:pPr>
            <a:r>
              <a:rPr lang="zh-CN" altLang="zh-CN" sz="2400" b="1" dirty="0"/>
              <a:t>例如，为了求两个</a:t>
            </a:r>
            <a:r>
              <a:rPr lang="en-US" altLang="zh-CN" sz="2400" b="1" dirty="0" err="1"/>
              <a:t>int</a:t>
            </a:r>
            <a:r>
              <a:rPr lang="zh-CN" altLang="zh-CN" sz="2400" b="1" dirty="0"/>
              <a:t>、</a:t>
            </a:r>
            <a:r>
              <a:rPr lang="en-US" altLang="zh-CN" sz="2400" b="1" dirty="0"/>
              <a:t>float</a:t>
            </a:r>
            <a:r>
              <a:rPr lang="zh-CN" altLang="zh-CN" sz="2400" b="1" dirty="0"/>
              <a:t>、</a:t>
            </a:r>
            <a:r>
              <a:rPr lang="en-US" altLang="zh-CN" sz="2400" b="1" dirty="0"/>
              <a:t>double</a:t>
            </a:r>
            <a:r>
              <a:rPr lang="zh-CN" altLang="zh-CN" sz="2400" b="1" dirty="0"/>
              <a:t>、</a:t>
            </a:r>
            <a:r>
              <a:rPr lang="en-US" altLang="zh-CN" sz="2400" b="1" dirty="0"/>
              <a:t>char</a:t>
            </a:r>
            <a:r>
              <a:rPr lang="zh-CN" altLang="zh-CN" sz="2400" b="1" dirty="0"/>
              <a:t>类型数中的最小数，需要编写下列函数：</a:t>
            </a:r>
            <a:endParaRPr lang="en-US" altLang="zh-CN" sz="2400" b="1" dirty="0"/>
          </a:p>
          <a:p>
            <a:pPr marL="400050" lvl="1" indent="0">
              <a:buFontTx/>
              <a:buNone/>
              <a:defRPr/>
            </a:pPr>
            <a:r>
              <a:rPr lang="en-US" altLang="zh-CN" sz="2000" b="1" dirty="0" err="1"/>
              <a:t>int</a:t>
            </a:r>
            <a:r>
              <a:rPr lang="en-US" altLang="zh-CN" sz="2000" b="1" dirty="0"/>
              <a:t>  </a:t>
            </a:r>
            <a:r>
              <a:rPr lang="en-US" altLang="zh-CN" sz="2000" b="1" dirty="0">
                <a:solidFill>
                  <a:srgbClr val="0000CC"/>
                </a:solidFill>
              </a:rPr>
              <a:t>min</a:t>
            </a:r>
            <a:r>
              <a:rPr lang="en-US" altLang="zh-CN" sz="2000" b="1" dirty="0"/>
              <a:t>(</a:t>
            </a:r>
            <a:r>
              <a:rPr lang="en-US" altLang="zh-CN" sz="2000" b="1" dirty="0" err="1"/>
              <a:t>int</a:t>
            </a:r>
            <a:r>
              <a:rPr lang="en-US" altLang="zh-CN" sz="2000" b="1" dirty="0"/>
              <a:t> a, </a:t>
            </a:r>
            <a:r>
              <a:rPr lang="en-US" altLang="zh-CN" sz="2000" b="1" dirty="0" err="1"/>
              <a:t>int</a:t>
            </a:r>
            <a:r>
              <a:rPr lang="en-US" altLang="zh-CN" sz="2000" b="1" dirty="0"/>
              <a:t> b){return (a&lt;b)?</a:t>
            </a:r>
            <a:r>
              <a:rPr lang="en-US" altLang="zh-CN" sz="2000" b="1" dirty="0" err="1"/>
              <a:t>a:b</a:t>
            </a:r>
            <a:r>
              <a:rPr lang="en-US" altLang="zh-CN" sz="2000" b="1" dirty="0"/>
              <a:t>;}</a:t>
            </a:r>
            <a:endParaRPr lang="zh-CN" altLang="zh-CN" sz="2000" b="1" dirty="0"/>
          </a:p>
          <a:p>
            <a:pPr marL="400050" lvl="1" indent="0">
              <a:buFontTx/>
              <a:buNone/>
              <a:defRPr/>
            </a:pPr>
            <a:r>
              <a:rPr lang="en-US" altLang="zh-CN" sz="2000" b="1" dirty="0"/>
              <a:t>float  </a:t>
            </a:r>
            <a:r>
              <a:rPr lang="en-US" altLang="zh-CN" sz="2000" b="1" dirty="0">
                <a:solidFill>
                  <a:srgbClr val="0000CC"/>
                </a:solidFill>
              </a:rPr>
              <a:t>min</a:t>
            </a:r>
            <a:r>
              <a:rPr lang="en-US" altLang="zh-CN" sz="2000" b="1" dirty="0"/>
              <a:t>(float a, float b){return (a&lt;b)?</a:t>
            </a:r>
            <a:r>
              <a:rPr lang="en-US" altLang="zh-CN" sz="2000" b="1" dirty="0" err="1"/>
              <a:t>a:b</a:t>
            </a:r>
            <a:r>
              <a:rPr lang="en-US" altLang="zh-CN" sz="2000" b="1" dirty="0"/>
              <a:t>;}</a:t>
            </a:r>
            <a:endParaRPr lang="zh-CN" altLang="zh-CN" sz="2000" b="1" dirty="0"/>
          </a:p>
          <a:p>
            <a:pPr marL="400050" lvl="1" indent="0">
              <a:buFontTx/>
              <a:buNone/>
              <a:defRPr/>
            </a:pPr>
            <a:r>
              <a:rPr lang="en-US" altLang="zh-CN" sz="2000" b="1" dirty="0"/>
              <a:t>double </a:t>
            </a:r>
            <a:r>
              <a:rPr lang="en-US" altLang="zh-CN" sz="2000" b="1" dirty="0">
                <a:solidFill>
                  <a:srgbClr val="0000CC"/>
                </a:solidFill>
              </a:rPr>
              <a:t>min</a:t>
            </a:r>
            <a:r>
              <a:rPr lang="en-US" altLang="zh-CN" sz="2000" b="1" dirty="0"/>
              <a:t>(double a, double b){return (a&lt;b)?</a:t>
            </a:r>
            <a:r>
              <a:rPr lang="en-US" altLang="zh-CN" sz="2000" b="1" dirty="0" err="1"/>
              <a:t>a:b</a:t>
            </a:r>
            <a:r>
              <a:rPr lang="en-US" altLang="zh-CN" sz="2000" b="1" dirty="0"/>
              <a:t>;}</a:t>
            </a:r>
            <a:endParaRPr lang="zh-CN" altLang="zh-CN" sz="2000" b="1" dirty="0"/>
          </a:p>
          <a:p>
            <a:pPr marL="400050" lvl="1" indent="0">
              <a:buFontTx/>
              <a:buNone/>
              <a:defRPr/>
            </a:pPr>
            <a:r>
              <a:rPr lang="en-US" altLang="zh-CN" sz="2000" b="1" dirty="0"/>
              <a:t>char  </a:t>
            </a:r>
            <a:r>
              <a:rPr lang="en-US" altLang="zh-CN" sz="2000" b="1" dirty="0">
                <a:solidFill>
                  <a:srgbClr val="0000CC"/>
                </a:solidFill>
              </a:rPr>
              <a:t>min</a:t>
            </a:r>
            <a:r>
              <a:rPr lang="en-US" altLang="zh-CN" sz="2000" b="1" dirty="0"/>
              <a:t>(char a, char b){return (a&lt;b)?</a:t>
            </a:r>
            <a:r>
              <a:rPr lang="en-US" altLang="zh-CN" sz="2000" b="1" dirty="0" err="1"/>
              <a:t>a:b</a:t>
            </a:r>
            <a:r>
              <a:rPr lang="en-US" altLang="zh-CN" sz="2000" b="1" dirty="0"/>
              <a:t>;}</a:t>
            </a:r>
            <a:endParaRPr lang="zh-CN" altLang="zh-CN" sz="2000" b="1" dirty="0"/>
          </a:p>
          <a:p>
            <a:pPr eaLnBrk="1" hangingPunct="1">
              <a:lnSpc>
                <a:spcPct val="90000"/>
              </a:lnSpc>
              <a:defRPr/>
            </a:pPr>
            <a:r>
              <a:rPr lang="zh-CN" altLang="en-US" sz="2400" b="1" dirty="0">
                <a:solidFill>
                  <a:srgbClr val="FF0000"/>
                </a:solidFill>
              </a:rPr>
              <a:t>有什么办法只写一次代码，却可以处理不同数据类型呢？</a:t>
            </a:r>
            <a:endParaRPr lang="en-US" altLang="zh-CN" sz="2400" b="1" dirty="0">
              <a:solidFill>
                <a:srgbClr val="FF0000"/>
              </a:solidFill>
            </a:endParaRPr>
          </a:p>
          <a:p>
            <a:pPr marL="0" indent="0" eaLnBrk="1" hangingPunct="1">
              <a:lnSpc>
                <a:spcPct val="90000"/>
              </a:lnSpc>
              <a:buFontTx/>
              <a:buNone/>
              <a:defRPr/>
            </a:pPr>
            <a:endParaRPr lang="en-US" altLang="zh-CN" sz="2400" b="1" dirty="0">
              <a:solidFill>
                <a:srgbClr val="FF0000"/>
              </a:solidFill>
            </a:endParaRPr>
          </a:p>
          <a:p>
            <a:pPr lvl="1" eaLnBrk="1" hangingPunct="1">
              <a:lnSpc>
                <a:spcPct val="90000"/>
              </a:lnSpc>
              <a:defRPr/>
            </a:pPr>
            <a:endParaRPr lang="zh-CN" altLang="en-US" sz="2000" b="1" dirty="0">
              <a:solidFill>
                <a:srgbClr val="FF0000"/>
              </a:solidFill>
            </a:endParaRPr>
          </a:p>
        </p:txBody>
      </p:sp>
      <p:sp>
        <p:nvSpPr>
          <p:cNvPr id="18434" name="Rectangle 3"/>
          <p:cNvSpPr>
            <a:spLocks noGrp="1" noChangeArrowheads="1"/>
          </p:cNvSpPr>
          <p:nvPr>
            <p:ph type="title"/>
          </p:nvPr>
        </p:nvSpPr>
        <p:spPr>
          <a:xfrm>
            <a:off x="668338" y="0"/>
            <a:ext cx="7772400" cy="908050"/>
          </a:xfrm>
        </p:spPr>
        <p:txBody>
          <a:bodyPr/>
          <a:lstStyle/>
          <a:p>
            <a:pPr eaLnBrk="1" hangingPunct="1"/>
            <a:r>
              <a:rPr lang="en-GB" altLang="zh-CN"/>
              <a:t>7.1 </a:t>
            </a:r>
            <a:r>
              <a:rPr lang="zh-CN" altLang="en-GB"/>
              <a:t>模板</a:t>
            </a:r>
            <a:r>
              <a:rPr lang="zh-CN" altLang="en-GB">
                <a:solidFill>
                  <a:srgbClr val="FF0000"/>
                </a:solidFill>
              </a:rPr>
              <a:t>的概念</a:t>
            </a:r>
            <a:endParaRPr lang="zh-CN" altLang="en-US">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xEl>
                                              <p:pRg st="1" end="1"/>
                                            </p:txEl>
                                          </p:spTgt>
                                        </p:tgtEl>
                                        <p:attrNameLst>
                                          <p:attrName>style.visibility</p:attrName>
                                        </p:attrNameLst>
                                      </p:cBhvr>
                                      <p:to>
                                        <p:strVal val="visible"/>
                                      </p:to>
                                    </p:set>
                                    <p:anim calcmode="lin" valueType="num">
                                      <p:cBhvr additive="base">
                                        <p:cTn id="7" dur="500" fill="hold"/>
                                        <p:tgtEl>
                                          <p:spTgt spid="1331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4">
                                            <p:txEl>
                                              <p:pRg st="3" end="3"/>
                                            </p:txEl>
                                          </p:spTgt>
                                        </p:tgtEl>
                                        <p:attrNameLst>
                                          <p:attrName>style.visibility</p:attrName>
                                        </p:attrNameLst>
                                      </p:cBhvr>
                                      <p:to>
                                        <p:strVal val="visible"/>
                                      </p:to>
                                    </p:set>
                                    <p:anim calcmode="lin" valueType="num">
                                      <p:cBhvr additive="base">
                                        <p:cTn id="13" dur="500" fill="hold"/>
                                        <p:tgtEl>
                                          <p:spTgt spid="1331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14">
                                            <p:txEl>
                                              <p:pRg st="4" end="4"/>
                                            </p:txEl>
                                          </p:spTgt>
                                        </p:tgtEl>
                                        <p:attrNameLst>
                                          <p:attrName>style.visibility</p:attrName>
                                        </p:attrNameLst>
                                      </p:cBhvr>
                                      <p:to>
                                        <p:strVal val="visible"/>
                                      </p:to>
                                    </p:set>
                                    <p:animEffect transition="in" filter="fade">
                                      <p:cBhvr>
                                        <p:cTn id="19" dur="1000"/>
                                        <p:tgtEl>
                                          <p:spTgt spid="13314">
                                            <p:txEl>
                                              <p:pRg st="4" end="4"/>
                                            </p:txEl>
                                          </p:spTgt>
                                        </p:tgtEl>
                                      </p:cBhvr>
                                    </p:animEffect>
                                    <p:anim calcmode="lin" valueType="num">
                                      <p:cBhvr>
                                        <p:cTn id="20" dur="1000" fill="hold"/>
                                        <p:tgtEl>
                                          <p:spTgt spid="13314">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3314">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314">
                                            <p:txEl>
                                              <p:pRg st="5" end="5"/>
                                            </p:txEl>
                                          </p:spTgt>
                                        </p:tgtEl>
                                        <p:attrNameLst>
                                          <p:attrName>style.visibility</p:attrName>
                                        </p:attrNameLst>
                                      </p:cBhvr>
                                      <p:to>
                                        <p:strVal val="visible"/>
                                      </p:to>
                                    </p:set>
                                    <p:animEffect transition="in" filter="fade">
                                      <p:cBhvr>
                                        <p:cTn id="24" dur="1000"/>
                                        <p:tgtEl>
                                          <p:spTgt spid="13314">
                                            <p:txEl>
                                              <p:pRg st="5" end="5"/>
                                            </p:txEl>
                                          </p:spTgt>
                                        </p:tgtEl>
                                      </p:cBhvr>
                                    </p:animEffect>
                                    <p:anim calcmode="lin" valueType="num">
                                      <p:cBhvr>
                                        <p:cTn id="25" dur="1000" fill="hold"/>
                                        <p:tgtEl>
                                          <p:spTgt spid="13314">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13314">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314">
                                            <p:txEl>
                                              <p:pRg st="6" end="6"/>
                                            </p:txEl>
                                          </p:spTgt>
                                        </p:tgtEl>
                                        <p:attrNameLst>
                                          <p:attrName>style.visibility</p:attrName>
                                        </p:attrNameLst>
                                      </p:cBhvr>
                                      <p:to>
                                        <p:strVal val="visible"/>
                                      </p:to>
                                    </p:set>
                                    <p:animEffect transition="in" filter="fade">
                                      <p:cBhvr>
                                        <p:cTn id="29" dur="1000"/>
                                        <p:tgtEl>
                                          <p:spTgt spid="13314">
                                            <p:txEl>
                                              <p:pRg st="6" end="6"/>
                                            </p:txEl>
                                          </p:spTgt>
                                        </p:tgtEl>
                                      </p:cBhvr>
                                    </p:animEffect>
                                    <p:anim calcmode="lin" valueType="num">
                                      <p:cBhvr>
                                        <p:cTn id="30" dur="1000" fill="hold"/>
                                        <p:tgtEl>
                                          <p:spTgt spid="13314">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13314">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314">
                                            <p:txEl>
                                              <p:pRg st="7" end="7"/>
                                            </p:txEl>
                                          </p:spTgt>
                                        </p:tgtEl>
                                        <p:attrNameLst>
                                          <p:attrName>style.visibility</p:attrName>
                                        </p:attrNameLst>
                                      </p:cBhvr>
                                      <p:to>
                                        <p:strVal val="visible"/>
                                      </p:to>
                                    </p:set>
                                    <p:animEffect transition="in" filter="fade">
                                      <p:cBhvr>
                                        <p:cTn id="34" dur="1000"/>
                                        <p:tgtEl>
                                          <p:spTgt spid="13314">
                                            <p:txEl>
                                              <p:pRg st="7" end="7"/>
                                            </p:txEl>
                                          </p:spTgt>
                                        </p:tgtEl>
                                      </p:cBhvr>
                                    </p:animEffect>
                                    <p:anim calcmode="lin" valueType="num">
                                      <p:cBhvr>
                                        <p:cTn id="35" dur="1000" fill="hold"/>
                                        <p:tgtEl>
                                          <p:spTgt spid="13314">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1331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314">
                                            <p:txEl>
                                              <p:pRg st="8" end="8"/>
                                            </p:txEl>
                                          </p:spTgt>
                                        </p:tgtEl>
                                        <p:attrNameLst>
                                          <p:attrName>style.visibility</p:attrName>
                                        </p:attrNameLst>
                                      </p:cBhvr>
                                      <p:to>
                                        <p:strVal val="visible"/>
                                      </p:to>
                                    </p:set>
                                    <p:anim calcmode="lin" valueType="num">
                                      <p:cBhvr additive="base">
                                        <p:cTn id="41" dur="500" fill="hold"/>
                                        <p:tgtEl>
                                          <p:spTgt spid="1331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331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a:xfrm>
            <a:off x="457200" y="73025"/>
            <a:ext cx="8229600" cy="811213"/>
          </a:xfrm>
        </p:spPr>
        <p:txBody>
          <a:bodyPr/>
          <a:lstStyle/>
          <a:p>
            <a:r>
              <a:rPr lang="en-US" altLang="zh-CN" sz="2800" b="1"/>
              <a:t>7.4.5  </a:t>
            </a:r>
            <a:r>
              <a:rPr lang="zh-CN" altLang="zh-CN" sz="2800" b="1">
                <a:solidFill>
                  <a:srgbClr val="FF0000"/>
                </a:solidFill>
              </a:rPr>
              <a:t>模板重载、特化</a:t>
            </a:r>
            <a:r>
              <a:rPr lang="zh-CN" altLang="zh-CN" sz="2800" b="1"/>
              <a:t>、非模板函数及调用次序</a:t>
            </a:r>
            <a:endParaRPr lang="zh-CN" altLang="en-US" sz="2800"/>
          </a:p>
        </p:txBody>
      </p:sp>
      <p:sp>
        <p:nvSpPr>
          <p:cNvPr id="3" name="内容占位符 2"/>
          <p:cNvSpPr>
            <a:spLocks noGrp="1"/>
          </p:cNvSpPr>
          <p:nvPr>
            <p:ph idx="1"/>
          </p:nvPr>
        </p:nvSpPr>
        <p:spPr>
          <a:xfrm>
            <a:off x="250825" y="1076325"/>
            <a:ext cx="8623300" cy="5168900"/>
          </a:xfrm>
        </p:spPr>
        <p:txBody>
          <a:bodyPr/>
          <a:lstStyle/>
          <a:p>
            <a:pPr marL="0" indent="0">
              <a:buFontTx/>
              <a:buNone/>
            </a:pPr>
            <a:r>
              <a:rPr lang="en-US" altLang="zh-CN" b="1" dirty="0"/>
              <a:t>1</a:t>
            </a:r>
            <a:r>
              <a:rPr lang="zh-CN" altLang="zh-CN" b="1" dirty="0"/>
              <a:t>．模板重载</a:t>
            </a:r>
            <a:endParaRPr lang="zh-CN" altLang="zh-CN" b="1" dirty="0"/>
          </a:p>
          <a:p>
            <a:pPr lvl="1"/>
            <a:r>
              <a:rPr lang="zh-CN" altLang="zh-CN" b="1" dirty="0"/>
              <a:t>模板可以被另一个模板或普通函数重载</a:t>
            </a:r>
            <a:endParaRPr lang="en-US" altLang="zh-CN" b="1" dirty="0"/>
          </a:p>
          <a:p>
            <a:pPr lvl="1"/>
            <a:r>
              <a:rPr lang="zh-CN" altLang="zh-CN" b="1" dirty="0"/>
              <a:t>同函数重载的规则相同，要求重载的同名函数模板必须具有不同的形参表。</a:t>
            </a:r>
            <a:endParaRPr lang="en-US" altLang="zh-CN" b="1" dirty="0"/>
          </a:p>
          <a:p>
            <a:pPr lvl="1"/>
            <a:endParaRPr lang="zh-CN" altLang="zh-CN" b="1" dirty="0"/>
          </a:p>
          <a:p>
            <a:pPr marL="0" indent="0">
              <a:buFontTx/>
              <a:buNone/>
            </a:pPr>
            <a:r>
              <a:rPr lang="zh-CN" altLang="zh-CN" sz="2400" b="1" dirty="0">
                <a:solidFill>
                  <a:srgbClr val="0000CC"/>
                </a:solidFill>
              </a:rPr>
              <a:t>【例</a:t>
            </a:r>
            <a:r>
              <a:rPr lang="en-US" altLang="zh-CN" sz="2400" b="1" dirty="0">
                <a:solidFill>
                  <a:srgbClr val="0000CC"/>
                </a:solidFill>
              </a:rPr>
              <a:t>7-9</a:t>
            </a:r>
            <a:r>
              <a:rPr lang="zh-CN" altLang="zh-CN" sz="2400" b="1" dirty="0">
                <a:solidFill>
                  <a:srgbClr val="0000CC"/>
                </a:solidFill>
              </a:rPr>
              <a:t>】设计从两个数中找出最大值的函数模板，并重载该函数模板，实现从任意三个数中找出最大值的函数模板。</a:t>
            </a:r>
            <a:endParaRPr lang="en-US" altLang="zh-CN" sz="2400" b="1" dirty="0">
              <a:solidFill>
                <a:srgbClr val="0000CC"/>
              </a:solidFill>
            </a:endParaRPr>
          </a:p>
          <a:p>
            <a:pPr marL="800100" lvl="2" indent="0">
              <a:buFontTx/>
              <a:buNone/>
            </a:pPr>
            <a:r>
              <a:rPr lang="en-US" altLang="zh-CN" b="1" dirty="0"/>
              <a:t>//Eg7-9.cpp</a:t>
            </a:r>
            <a:endParaRPr lang="zh-CN" altLang="zh-CN" b="1" dirty="0"/>
          </a:p>
          <a:p>
            <a:pPr marL="800100" lvl="2" indent="0">
              <a:buFontTx/>
              <a:buNone/>
            </a:pPr>
            <a:r>
              <a:rPr lang="en-US" altLang="zh-CN" b="1" dirty="0"/>
              <a:t>#include&lt;</a:t>
            </a:r>
            <a:r>
              <a:rPr lang="en-US" altLang="zh-CN" b="1" dirty="0" err="1"/>
              <a:t>iostream</a:t>
            </a:r>
            <a:r>
              <a:rPr lang="en-US" altLang="zh-CN" b="1" dirty="0"/>
              <a:t>&gt;</a:t>
            </a:r>
            <a:endParaRPr lang="zh-CN" altLang="zh-CN" b="1" dirty="0"/>
          </a:p>
          <a:p>
            <a:pPr marL="800100" lvl="2" indent="0">
              <a:buFontTx/>
              <a:buNone/>
            </a:pPr>
            <a:r>
              <a:rPr lang="en-US" altLang="zh-CN" b="1" dirty="0"/>
              <a:t>#include&lt;string&gt;</a:t>
            </a:r>
            <a:endParaRPr lang="zh-CN" altLang="zh-CN" b="1" dirty="0"/>
          </a:p>
          <a:p>
            <a:pPr marL="800100" lvl="2" indent="0">
              <a:buFontTx/>
              <a:buNone/>
            </a:pPr>
            <a:r>
              <a:rPr lang="en-US" altLang="zh-CN" b="1" dirty="0"/>
              <a:t>using namespace </a:t>
            </a:r>
            <a:r>
              <a:rPr lang="en-US" altLang="zh-CN" b="1" dirty="0" err="1"/>
              <a:t>std</a:t>
            </a:r>
            <a:r>
              <a:rPr lang="en-US" altLang="zh-CN" b="1" dirty="0"/>
              <a:t>;</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950" y="-14605"/>
            <a:ext cx="8980170" cy="6779260"/>
          </a:xfrm>
        </p:spPr>
        <p:txBody>
          <a:bodyPr/>
          <a:lstStyle/>
          <a:p>
            <a:pPr marL="0" indent="0">
              <a:buFontTx/>
              <a:buNone/>
            </a:pPr>
            <a:r>
              <a:rPr lang="en-US" altLang="zh-CN" sz="1800" b="1" dirty="0"/>
              <a:t>template &lt;</a:t>
            </a:r>
            <a:r>
              <a:rPr lang="en-US" altLang="zh-CN" sz="1800" b="1" dirty="0" err="1"/>
              <a:t>typename</a:t>
            </a:r>
            <a:r>
              <a:rPr lang="en-US" altLang="zh-CN" sz="1800" b="1" dirty="0"/>
              <a:t> T&gt;</a:t>
            </a:r>
            <a:endParaRPr lang="zh-CN" altLang="zh-CN" sz="1800" b="1" dirty="0"/>
          </a:p>
          <a:p>
            <a:pPr marL="0" indent="0">
              <a:buFontTx/>
              <a:buNone/>
            </a:pPr>
            <a:r>
              <a:rPr lang="en-US" altLang="zh-CN" sz="1800" b="1" dirty="0"/>
              <a:t>inline T const&amp; </a:t>
            </a:r>
            <a:r>
              <a:rPr lang="en-US" altLang="zh-CN" sz="1800" b="1" dirty="0" err="1">
                <a:solidFill>
                  <a:srgbClr val="0000CC"/>
                </a:solidFill>
              </a:rPr>
              <a:t>maxa</a:t>
            </a:r>
            <a:r>
              <a:rPr lang="en-US" altLang="zh-CN" sz="1800" b="1" dirty="0">
                <a:solidFill>
                  <a:srgbClr val="0000CC"/>
                </a:solidFill>
              </a:rPr>
              <a:t>(T const&amp; a, T const&amp; b</a:t>
            </a:r>
            <a:r>
              <a:rPr lang="en-US" altLang="zh-CN" sz="1800" b="1" dirty="0"/>
              <a:t>){</a:t>
            </a:r>
            <a:endParaRPr lang="zh-CN" altLang="zh-CN" sz="1800" b="1" dirty="0"/>
          </a:p>
          <a:p>
            <a:pPr marL="0" indent="0">
              <a:buFontTx/>
              <a:buNone/>
            </a:pPr>
            <a:r>
              <a:rPr lang="en-US" altLang="zh-CN" sz="1800" b="1" dirty="0"/>
              <a:t>	return  a &lt; b ? b : a;</a:t>
            </a:r>
            <a:endParaRPr lang="zh-CN" altLang="zh-CN" sz="1800" b="1" dirty="0"/>
          </a:p>
          <a:p>
            <a:pPr marL="0" indent="0">
              <a:buFontTx/>
              <a:buNone/>
            </a:pPr>
            <a:r>
              <a:rPr lang="en-US" altLang="zh-CN" sz="1800" b="1" dirty="0"/>
              <a:t>}</a:t>
            </a:r>
            <a:endParaRPr lang="zh-CN" altLang="zh-CN" sz="1800" b="1" dirty="0"/>
          </a:p>
          <a:p>
            <a:pPr marL="0" indent="0">
              <a:buFontTx/>
              <a:buNone/>
            </a:pPr>
            <a:r>
              <a:rPr lang="en-US" altLang="zh-CN" sz="1800" b="1" dirty="0"/>
              <a:t>template &lt;</a:t>
            </a:r>
            <a:r>
              <a:rPr lang="en-US" altLang="zh-CN" sz="1800" b="1" dirty="0" err="1"/>
              <a:t>typename</a:t>
            </a:r>
            <a:r>
              <a:rPr lang="en-US" altLang="zh-CN" sz="1800" b="1" dirty="0"/>
              <a:t> T&gt;</a:t>
            </a:r>
            <a:endParaRPr lang="zh-CN" altLang="zh-CN" sz="1800" b="1" dirty="0"/>
          </a:p>
          <a:p>
            <a:pPr marL="0" indent="0">
              <a:buFontTx/>
              <a:buNone/>
            </a:pPr>
            <a:r>
              <a:rPr lang="en-US" altLang="zh-CN" sz="1800" b="1" dirty="0"/>
              <a:t>inline T const&amp; </a:t>
            </a:r>
            <a:r>
              <a:rPr lang="en-US" altLang="zh-CN" sz="1800" b="1" dirty="0" err="1">
                <a:solidFill>
                  <a:srgbClr val="0000CC"/>
                </a:solidFill>
              </a:rPr>
              <a:t>maxa</a:t>
            </a:r>
            <a:r>
              <a:rPr lang="en-US" altLang="zh-CN" sz="1800" b="1" dirty="0">
                <a:solidFill>
                  <a:srgbClr val="0000CC"/>
                </a:solidFill>
              </a:rPr>
              <a:t>(T const&amp; a, T const&amp; b, T const&amp; c</a:t>
            </a:r>
            <a:r>
              <a:rPr lang="en-US" altLang="zh-CN" sz="1800" b="1" dirty="0"/>
              <a:t>){</a:t>
            </a:r>
            <a:endParaRPr lang="zh-CN" altLang="zh-CN" sz="1800" b="1" dirty="0"/>
          </a:p>
          <a:p>
            <a:pPr marL="0" indent="0">
              <a:buFontTx/>
              <a:buNone/>
            </a:pPr>
            <a:r>
              <a:rPr lang="en-US" altLang="zh-CN" sz="1800" b="1" dirty="0"/>
              <a:t>	return </a:t>
            </a:r>
            <a:r>
              <a:rPr lang="en-US" altLang="zh-CN" sz="1800" b="1" dirty="0" err="1"/>
              <a:t>maxa</a:t>
            </a:r>
            <a:r>
              <a:rPr lang="en-US" altLang="zh-CN" sz="1800" b="1" dirty="0"/>
              <a:t>(</a:t>
            </a:r>
            <a:r>
              <a:rPr lang="en-US" altLang="zh-CN" sz="1800" b="1" dirty="0" err="1"/>
              <a:t>maxa</a:t>
            </a:r>
            <a:r>
              <a:rPr lang="en-US" altLang="zh-CN" sz="1800" b="1" dirty="0"/>
              <a:t>(a, b), c);</a:t>
            </a:r>
            <a:endParaRPr lang="zh-CN" altLang="zh-CN" sz="1800" b="1" dirty="0"/>
          </a:p>
          <a:p>
            <a:pPr marL="0" indent="0">
              <a:buFontTx/>
              <a:buNone/>
            </a:pPr>
            <a:r>
              <a:rPr lang="en-US" altLang="zh-CN" sz="1800" b="1" dirty="0"/>
              <a:t>}</a:t>
            </a:r>
            <a:endParaRPr lang="zh-CN" altLang="zh-CN" sz="1800" b="1" dirty="0"/>
          </a:p>
          <a:p>
            <a:pPr marL="0" indent="0">
              <a:buFontTx/>
              <a:buNone/>
            </a:pPr>
            <a:r>
              <a:rPr lang="en-US" altLang="zh-CN" sz="1800" b="1" dirty="0"/>
              <a:t>int main(){</a:t>
            </a:r>
            <a:endParaRPr lang="zh-CN" altLang="zh-CN" sz="1800" b="1" dirty="0"/>
          </a:p>
          <a:p>
            <a:pPr marL="0" indent="0">
              <a:buFontTx/>
              <a:buNone/>
            </a:pPr>
            <a:r>
              <a:rPr lang="en-US" altLang="zh-CN" sz="1800" b="1" dirty="0"/>
              <a:t>	int a = 5, b = 12;</a:t>
            </a:r>
            <a:endParaRPr lang="zh-CN" altLang="zh-CN" sz="1800" b="1" dirty="0"/>
          </a:p>
          <a:p>
            <a:pPr marL="0" indent="0">
              <a:buFontTx/>
              <a:buNone/>
            </a:pPr>
            <a:r>
              <a:rPr lang="en-US" altLang="zh-CN" sz="1800" b="1" dirty="0"/>
              <a:t>	string s1 = "aString1", s2 = "aZtring2";</a:t>
            </a:r>
            <a:endParaRPr lang="zh-CN" altLang="zh-CN" sz="1800" b="1" dirty="0"/>
          </a:p>
          <a:p>
            <a:pPr marL="0" indent="0">
              <a:buFontTx/>
              <a:buNone/>
            </a:pPr>
            <a:r>
              <a:rPr lang="en-US" altLang="zh-CN" sz="1800" b="1" dirty="0"/>
              <a:t>	const char* c1 = "</a:t>
            </a:r>
            <a:r>
              <a:rPr lang="en-US" altLang="zh-CN" sz="1800" b="1" dirty="0" err="1"/>
              <a:t>hellow</a:t>
            </a:r>
            <a:r>
              <a:rPr lang="en-US" altLang="zh-CN" sz="1800" b="1" dirty="0"/>
              <a:t> template override!";</a:t>
            </a:r>
            <a:endParaRPr lang="zh-CN" altLang="zh-CN" sz="1800" b="1" dirty="0"/>
          </a:p>
          <a:p>
            <a:pPr marL="0" indent="0">
              <a:buFontTx/>
              <a:buNone/>
            </a:pPr>
            <a:r>
              <a:rPr lang="en-US" altLang="zh-CN" sz="1800" b="1" dirty="0"/>
              <a:t>	const char* c2 = "</a:t>
            </a:r>
            <a:r>
              <a:rPr lang="en-US" altLang="zh-CN" sz="1800" b="1" dirty="0" err="1"/>
              <a:t>hellow</a:t>
            </a:r>
            <a:r>
              <a:rPr lang="en-US" altLang="zh-CN" sz="1800" b="1" dirty="0"/>
              <a:t> C++ 11!";</a:t>
            </a:r>
            <a:endParaRPr lang="zh-CN" altLang="zh-CN" sz="1800" b="1" dirty="0"/>
          </a:p>
          <a:p>
            <a:pPr marL="0" indent="0">
              <a:buFontTx/>
              <a:buNone/>
            </a:pPr>
            <a:r>
              <a:rPr lang="en-US" altLang="zh-CN" sz="1800" b="1" dirty="0"/>
              <a:t>	const char* c3 = "</a:t>
            </a:r>
            <a:r>
              <a:rPr lang="en-US" altLang="zh-CN" sz="1800" b="1" dirty="0" err="1"/>
              <a:t>hellow</a:t>
            </a:r>
            <a:r>
              <a:rPr lang="en-US" altLang="zh-CN" sz="1800" b="1" dirty="0"/>
              <a:t> everyone!";</a:t>
            </a:r>
            <a:endParaRPr lang="zh-CN" altLang="zh-CN" sz="1800" b="1" dirty="0"/>
          </a:p>
          <a:p>
            <a:pPr marL="0" indent="0">
              <a:buFontTx/>
              <a:buNone/>
            </a:pPr>
            <a:r>
              <a:rPr lang="en-US" altLang="zh-CN" sz="1800" b="1" dirty="0"/>
              <a:t>	</a:t>
            </a:r>
            <a:r>
              <a:rPr lang="en-US" altLang="zh-CN" sz="1800" b="1" dirty="0" err="1"/>
              <a:t>cout</a:t>
            </a:r>
            <a:r>
              <a:rPr lang="en-US" altLang="zh-CN" sz="1800" b="1" dirty="0"/>
              <a:t> &lt;&lt; </a:t>
            </a:r>
            <a:r>
              <a:rPr lang="en-US" altLang="zh-CN" sz="1800" b="1" dirty="0" err="1"/>
              <a:t>maxa</a:t>
            </a:r>
            <a:r>
              <a:rPr lang="en-US" altLang="zh-CN" sz="1800" b="1" dirty="0"/>
              <a:t>(7, 42,32) &lt;&lt; </a:t>
            </a:r>
            <a:r>
              <a:rPr lang="en-US" altLang="zh-CN" sz="1800" b="1" dirty="0" err="1"/>
              <a:t>endl</a:t>
            </a:r>
            <a:r>
              <a:rPr lang="en-US" altLang="zh-CN" sz="1800" b="1" dirty="0"/>
              <a:t>;     	//L1</a:t>
            </a:r>
            <a:endParaRPr lang="zh-CN" altLang="zh-CN" sz="1800" b="1" dirty="0"/>
          </a:p>
          <a:p>
            <a:pPr marL="0" indent="0">
              <a:buFontTx/>
              <a:buNone/>
            </a:pPr>
            <a:r>
              <a:rPr lang="en-US" altLang="zh-CN" sz="1800" b="1" dirty="0"/>
              <a:t>	</a:t>
            </a:r>
            <a:r>
              <a:rPr lang="en-US" altLang="zh-CN" sz="1800" b="1" dirty="0" err="1"/>
              <a:t>cout</a:t>
            </a:r>
            <a:r>
              <a:rPr lang="en-US" altLang="zh-CN" sz="1800" b="1" dirty="0"/>
              <a:t> &lt;&lt; </a:t>
            </a:r>
            <a:r>
              <a:rPr lang="en-US" altLang="zh-CN" sz="1800" b="1" dirty="0" err="1"/>
              <a:t>maxa</a:t>
            </a:r>
            <a:r>
              <a:rPr lang="en-US" altLang="zh-CN" sz="1800" b="1" dirty="0"/>
              <a:t>(a, b) &lt;&lt; </a:t>
            </a:r>
            <a:r>
              <a:rPr lang="en-US" altLang="zh-CN" sz="1800" b="1" dirty="0" err="1"/>
              <a:t>endl</a:t>
            </a:r>
            <a:r>
              <a:rPr lang="en-US" altLang="zh-CN" sz="1800" b="1" dirty="0"/>
              <a:t>;		//L2</a:t>
            </a:r>
            <a:endParaRPr lang="zh-CN" altLang="zh-CN" sz="1800" b="1" dirty="0"/>
          </a:p>
          <a:p>
            <a:pPr marL="0" indent="0">
              <a:buFontTx/>
              <a:buNone/>
            </a:pPr>
            <a:r>
              <a:rPr lang="en-US" altLang="zh-CN" sz="1800" b="1" dirty="0"/>
              <a:t>	</a:t>
            </a:r>
            <a:r>
              <a:rPr lang="en-US" altLang="zh-CN" sz="1800" b="1" dirty="0" err="1"/>
              <a:t>cout</a:t>
            </a:r>
            <a:r>
              <a:rPr lang="en-US" altLang="zh-CN" sz="1800" b="1" dirty="0"/>
              <a:t> &lt;&lt; </a:t>
            </a:r>
            <a:r>
              <a:rPr lang="en-US" altLang="zh-CN" sz="1800" b="1" dirty="0" err="1"/>
              <a:t>maxa</a:t>
            </a:r>
            <a:r>
              <a:rPr lang="en-US" altLang="zh-CN" sz="1800" b="1" dirty="0"/>
              <a:t>(s1, s2) &lt;&lt; </a:t>
            </a:r>
            <a:r>
              <a:rPr lang="en-US" altLang="zh-CN" sz="1800" b="1" dirty="0" err="1"/>
              <a:t>endl</a:t>
            </a:r>
            <a:r>
              <a:rPr lang="en-US" altLang="zh-CN" sz="1800" b="1" dirty="0"/>
              <a:t>;        	//L3</a:t>
            </a:r>
            <a:endParaRPr lang="zh-CN" altLang="zh-CN" sz="1800" b="1" dirty="0"/>
          </a:p>
          <a:p>
            <a:pPr marL="0" indent="0">
              <a:buFontTx/>
              <a:buNone/>
            </a:pPr>
            <a:r>
              <a:rPr lang="en-US" altLang="zh-CN" sz="1800" b="1" dirty="0"/>
              <a:t>	</a:t>
            </a:r>
            <a:r>
              <a:rPr lang="en-US" altLang="zh-CN" sz="1800" b="1" dirty="0" err="1"/>
              <a:t>cout</a:t>
            </a:r>
            <a:r>
              <a:rPr lang="en-US" altLang="zh-CN" sz="1800" b="1" dirty="0"/>
              <a:t> &lt;&lt; </a:t>
            </a:r>
            <a:r>
              <a:rPr lang="en-US" altLang="zh-CN" sz="1800" b="1" dirty="0" err="1"/>
              <a:t>maxa</a:t>
            </a:r>
            <a:r>
              <a:rPr lang="en-US" altLang="zh-CN" sz="1800" b="1" dirty="0"/>
              <a:t>(c1, c2,c3) &lt;&lt; </a:t>
            </a:r>
            <a:r>
              <a:rPr lang="en-US" altLang="zh-CN" sz="1800" b="1" dirty="0" err="1"/>
              <a:t>endl</a:t>
            </a:r>
            <a:r>
              <a:rPr lang="en-US" altLang="zh-CN" sz="1800" b="1" dirty="0"/>
              <a:t>;    	//L4</a:t>
            </a:r>
            <a:endParaRPr lang="zh-CN" altLang="zh-CN" sz="1800" b="1" dirty="0"/>
          </a:p>
          <a:p>
            <a:pPr marL="0" indent="0">
              <a:buFontTx/>
              <a:buNone/>
            </a:pPr>
            <a:r>
              <a:rPr lang="en-US" altLang="zh-CN" sz="1800" b="1" dirty="0"/>
              <a:t>	</a:t>
            </a:r>
            <a:r>
              <a:rPr lang="en-US" altLang="zh-CN" sz="1800" b="1" dirty="0" err="1"/>
              <a:t>cout</a:t>
            </a:r>
            <a:r>
              <a:rPr lang="en-US" altLang="zh-CN" sz="1800" b="1" dirty="0"/>
              <a:t> &lt;&lt; </a:t>
            </a:r>
            <a:r>
              <a:rPr lang="en-US" altLang="zh-CN" sz="1800" b="1" dirty="0" err="1"/>
              <a:t>maxa</a:t>
            </a:r>
            <a:r>
              <a:rPr lang="en-US" altLang="zh-CN" sz="1800" b="1" dirty="0"/>
              <a:t>(c1, c3) &lt;&lt; </a:t>
            </a:r>
            <a:r>
              <a:rPr lang="en-US" altLang="zh-CN" sz="1800" b="1" dirty="0" err="1"/>
              <a:t>endl</a:t>
            </a:r>
            <a:r>
              <a:rPr lang="en-US" altLang="zh-CN" sz="1800" b="1" dirty="0"/>
              <a:t>;        	//L5</a:t>
            </a:r>
            <a:endParaRPr lang="zh-CN" altLang="zh-CN" sz="1800" b="1" dirty="0"/>
          </a:p>
          <a:p>
            <a:pPr marL="0" indent="0">
              <a:buFontTx/>
              <a:buNone/>
            </a:pPr>
            <a:r>
              <a:rPr lang="en-US" altLang="zh-CN" sz="1800" b="1" dirty="0"/>
              <a:t>}</a:t>
            </a:r>
            <a:endParaRPr lang="zh-CN" altLang="en-US" sz="1800" b="1" dirty="0"/>
          </a:p>
        </p:txBody>
      </p:sp>
      <p:sp>
        <p:nvSpPr>
          <p:cNvPr id="4" name="对话气泡: 矩形 3"/>
          <p:cNvSpPr/>
          <p:nvPr/>
        </p:nvSpPr>
        <p:spPr>
          <a:xfrm>
            <a:off x="5436235" y="1916748"/>
            <a:ext cx="3636963" cy="1800225"/>
          </a:xfrm>
          <a:prstGeom prst="wedgeRectCallout">
            <a:avLst>
              <a:gd name="adj1" fmla="val -55655"/>
              <a:gd name="adj2" fmla="val 10670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zh-CN" sz="1600" b="1" dirty="0"/>
              <a:t>程序运行结果如下：</a:t>
            </a:r>
            <a:endParaRPr lang="zh-CN" altLang="zh-CN" sz="1600" b="1" dirty="0"/>
          </a:p>
          <a:p>
            <a:pPr eaLnBrk="0" hangingPunct="0">
              <a:defRPr/>
            </a:pPr>
            <a:r>
              <a:rPr lang="en-US" altLang="zh-CN" sz="1600" b="1" dirty="0"/>
              <a:t>42	//L1</a:t>
            </a:r>
            <a:r>
              <a:rPr lang="zh-CN" altLang="zh-CN" sz="1600" b="1" dirty="0"/>
              <a:t>的输出</a:t>
            </a:r>
            <a:endParaRPr lang="zh-CN" altLang="zh-CN" sz="1600" b="1" dirty="0"/>
          </a:p>
          <a:p>
            <a:pPr eaLnBrk="0" hangingPunct="0">
              <a:defRPr/>
            </a:pPr>
            <a:r>
              <a:rPr lang="en-US" altLang="zh-CN" sz="1600" b="1" dirty="0"/>
              <a:t>12	//L2</a:t>
            </a:r>
            <a:r>
              <a:rPr lang="zh-CN" altLang="zh-CN" sz="1600" b="1" dirty="0"/>
              <a:t>的输出</a:t>
            </a:r>
            <a:endParaRPr lang="zh-CN" altLang="zh-CN" sz="1600" b="1" dirty="0"/>
          </a:p>
          <a:p>
            <a:pPr eaLnBrk="0" hangingPunct="0">
              <a:defRPr/>
            </a:pPr>
            <a:r>
              <a:rPr lang="en-US" altLang="zh-CN" sz="1600" b="1" dirty="0"/>
              <a:t>aZtring2	//L3</a:t>
            </a:r>
            <a:r>
              <a:rPr lang="zh-CN" altLang="zh-CN" sz="1600" b="1" dirty="0"/>
              <a:t>的输出</a:t>
            </a:r>
            <a:endParaRPr lang="zh-CN" altLang="zh-CN" sz="1600" b="1" dirty="0"/>
          </a:p>
          <a:p>
            <a:pPr eaLnBrk="0" hangingPunct="0">
              <a:defRPr/>
            </a:pPr>
            <a:r>
              <a:rPr lang="en-US" altLang="zh-CN" sz="1600" b="1" dirty="0" err="1"/>
              <a:t>hellow</a:t>
            </a:r>
            <a:r>
              <a:rPr lang="en-US" altLang="zh-CN" sz="1600" b="1" dirty="0"/>
              <a:t> everyone!	//L4</a:t>
            </a:r>
            <a:r>
              <a:rPr lang="zh-CN" altLang="zh-CN" sz="1600" b="1" dirty="0"/>
              <a:t>的输出，错误</a:t>
            </a:r>
            <a:endParaRPr lang="zh-CN" altLang="zh-CN" sz="1600" b="1" dirty="0"/>
          </a:p>
          <a:p>
            <a:pPr eaLnBrk="0" hangingPunct="0">
              <a:defRPr/>
            </a:pPr>
            <a:r>
              <a:rPr lang="en-US" altLang="zh-CN" sz="1600" b="1" dirty="0" err="1"/>
              <a:t>hellow</a:t>
            </a:r>
            <a:r>
              <a:rPr lang="en-US" altLang="zh-CN" sz="1600" b="1" dirty="0"/>
              <a:t> everyone!	//L5</a:t>
            </a:r>
            <a:r>
              <a:rPr lang="zh-CN" altLang="zh-CN" sz="1600" b="1" dirty="0"/>
              <a:t>的输出，错误</a:t>
            </a:r>
            <a:endParaRPr lang="zh-CN" altLang="en-US" sz="1600" b="1" dirty="0"/>
          </a:p>
        </p:txBody>
      </p:sp>
      <p:sp>
        <p:nvSpPr>
          <p:cNvPr id="5" name="对话气泡: 矩形 4"/>
          <p:cNvSpPr/>
          <p:nvPr/>
        </p:nvSpPr>
        <p:spPr>
          <a:xfrm>
            <a:off x="5291455" y="4941253"/>
            <a:ext cx="3365500" cy="1617662"/>
          </a:xfrm>
          <a:prstGeom prst="wedgeRectCallout">
            <a:avLst>
              <a:gd name="adj1" fmla="val -60823"/>
              <a:gd name="adj2" fmla="val 5729"/>
            </a:avLst>
          </a:prstGeom>
          <a:gradFill>
            <a:gsLst>
              <a:gs pos="74000">
                <a:schemeClr val="bg1"/>
              </a:gs>
              <a:gs pos="83000">
                <a:schemeClr val="bg1"/>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r>
              <a:rPr lang="en-US" altLang="zh-CN" b="1" dirty="0">
                <a:solidFill>
                  <a:schemeClr val="tx1"/>
                </a:solidFill>
              </a:rPr>
              <a:t>L4、L5</a:t>
            </a:r>
            <a:r>
              <a:rPr lang="zh-CN" altLang="en-US" b="1" dirty="0">
                <a:solidFill>
                  <a:schemeClr val="tx1"/>
                </a:solidFill>
              </a:rPr>
              <a:t>的错误原因是</a:t>
            </a:r>
            <a:r>
              <a:rPr lang="zh-CN" altLang="zh-CN" b="1" dirty="0">
                <a:solidFill>
                  <a:schemeClr val="tx1"/>
                </a:solidFill>
              </a:rPr>
              <a:t>重载的</a:t>
            </a:r>
            <a:r>
              <a:rPr lang="en-US" altLang="zh-CN" b="1" dirty="0">
                <a:solidFill>
                  <a:schemeClr val="tx1"/>
                </a:solidFill>
              </a:rPr>
              <a:t>max</a:t>
            </a:r>
            <a:r>
              <a:rPr lang="zh-CN" altLang="zh-CN" b="1" dirty="0">
                <a:solidFill>
                  <a:schemeClr val="tx1"/>
                </a:solidFill>
              </a:rPr>
              <a:t>函数模板不能从</a:t>
            </a:r>
            <a:r>
              <a:rPr lang="en-US" altLang="zh-CN" b="1" dirty="0">
                <a:solidFill>
                  <a:schemeClr val="tx1"/>
                </a:solidFill>
              </a:rPr>
              <a:t>char *</a:t>
            </a:r>
            <a:r>
              <a:rPr lang="zh-CN" altLang="zh-CN" b="1" dirty="0">
                <a:solidFill>
                  <a:schemeClr val="tx1"/>
                </a:solidFill>
              </a:rPr>
              <a:t>类型的字符串中找出正确的最大值</a:t>
            </a:r>
            <a:r>
              <a:rPr lang="zh-CN" altLang="en-US" b="1" dirty="0">
                <a:solidFill>
                  <a:schemeClr val="tx1"/>
                </a:solidFill>
              </a:rPr>
              <a:t>。</a:t>
            </a:r>
            <a:endParaRPr lang="en-US" altLang="zh-CN" b="1" dirty="0">
              <a:solidFill>
                <a:schemeClr val="tx1"/>
              </a:solidFill>
            </a:endParaRPr>
          </a:p>
          <a:p>
            <a:pPr algn="ctr" eaLnBrk="0" hangingPunct="0"/>
            <a:r>
              <a:rPr lang="zh-CN" altLang="en-US" b="1" dirty="0">
                <a:solidFill>
                  <a:srgbClr val="FF0000"/>
                </a:solidFill>
              </a:rPr>
              <a:t>解决方法是特化模板或定义正确的普通函数！</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xEl>
                                              <p:pRg st="16" end="16"/>
                                            </p:txEl>
                                          </p:spTgt>
                                        </p:tgtEl>
                                        <p:attrNameLst>
                                          <p:attrName>style.visibility</p:attrName>
                                        </p:attrNameLst>
                                      </p:cBhvr>
                                      <p:to>
                                        <p:strVal val="visible"/>
                                      </p:to>
                                    </p:set>
                                    <p:anim calcmode="lin" valueType="num">
                                      <p:cBhvr additive="base">
                                        <p:cTn id="8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17" end="17"/>
                                            </p:txEl>
                                          </p:spTgt>
                                        </p:tgtEl>
                                        <p:attrNameLst>
                                          <p:attrName>style.visibility</p:attrName>
                                        </p:attrNameLst>
                                      </p:cBhvr>
                                      <p:to>
                                        <p:strVal val="visible"/>
                                      </p:to>
                                    </p:set>
                                    <p:anim calcmode="lin" valueType="num">
                                      <p:cBhvr additive="base">
                                        <p:cTn id="87"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3">
                                            <p:txEl>
                                              <p:pRg st="18" end="18"/>
                                            </p:txEl>
                                          </p:spTgt>
                                        </p:tgtEl>
                                        <p:attrNameLst>
                                          <p:attrName>style.visibility</p:attrName>
                                        </p:attrNameLst>
                                      </p:cBhvr>
                                      <p:to>
                                        <p:strVal val="visible"/>
                                      </p:to>
                                    </p:set>
                                    <p:anim calcmode="lin" valueType="num">
                                      <p:cBhvr additive="base">
                                        <p:cTn id="93"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3">
                                            <p:txEl>
                                              <p:pRg st="19" end="19"/>
                                            </p:txEl>
                                          </p:spTgt>
                                        </p:tgtEl>
                                        <p:attrNameLst>
                                          <p:attrName>style.visibility</p:attrName>
                                        </p:attrNameLst>
                                      </p:cBhvr>
                                      <p:to>
                                        <p:strVal val="visible"/>
                                      </p:to>
                                    </p:set>
                                    <p:anim calcmode="lin" valueType="num">
                                      <p:cBhvr additive="base">
                                        <p:cTn id="99"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4"/>
                                        </p:tgtEl>
                                        <p:attrNameLst>
                                          <p:attrName>style.visibility</p:attrName>
                                        </p:attrNameLst>
                                      </p:cBhvr>
                                      <p:to>
                                        <p:strVal val="visible"/>
                                      </p:to>
                                    </p:set>
                                    <p:animEffect transition="in" filter="wipe(down)">
                                      <p:cBhvr>
                                        <p:cTn id="105" dur="500"/>
                                        <p:tgtEl>
                                          <p:spTgt spid="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wipe(down)">
                                      <p:cBhvr>
                                        <p:cTn id="1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500" y="1052513"/>
            <a:ext cx="8623300" cy="5689600"/>
          </a:xfrm>
        </p:spPr>
        <p:txBody>
          <a:bodyPr/>
          <a:lstStyle/>
          <a:p>
            <a:pPr marL="0" indent="0">
              <a:buFontTx/>
              <a:buNone/>
            </a:pPr>
            <a:r>
              <a:rPr lang="en-US" altLang="zh-CN" sz="2000" b="1" dirty="0">
                <a:solidFill>
                  <a:srgbClr val="0000CC"/>
                </a:solidFill>
              </a:rPr>
              <a:t>2</a:t>
            </a:r>
            <a:r>
              <a:rPr lang="zh-CN" altLang="zh-CN" sz="2000" b="1" dirty="0">
                <a:solidFill>
                  <a:srgbClr val="0000CC"/>
                </a:solidFill>
              </a:rPr>
              <a:t>．模板特化</a:t>
            </a:r>
            <a:endParaRPr lang="zh-CN" altLang="zh-CN" sz="2000" b="1" dirty="0">
              <a:solidFill>
                <a:srgbClr val="0000CC"/>
              </a:solidFill>
            </a:endParaRPr>
          </a:p>
          <a:p>
            <a:pPr marL="0" indent="0">
              <a:buFontTx/>
              <a:buNone/>
            </a:pPr>
            <a:r>
              <a:rPr lang="zh-CN" altLang="en-US" sz="2000" b="1" dirty="0">
                <a:solidFill>
                  <a:srgbClr val="FF0000"/>
                </a:solidFill>
              </a:rPr>
              <a:t>（</a:t>
            </a:r>
            <a:r>
              <a:rPr lang="en-US" altLang="zh-CN" sz="2000" b="1" dirty="0">
                <a:solidFill>
                  <a:srgbClr val="FF0000"/>
                </a:solidFill>
              </a:rPr>
              <a:t>1）</a:t>
            </a:r>
            <a:r>
              <a:rPr lang="zh-CN" altLang="en-US" sz="2000" b="1" dirty="0">
                <a:solidFill>
                  <a:srgbClr val="FF0000"/>
                </a:solidFill>
              </a:rPr>
              <a:t>模板特化的原因</a:t>
            </a:r>
            <a:endParaRPr lang="en-US" altLang="zh-CN" sz="2000" b="1" dirty="0">
              <a:solidFill>
                <a:srgbClr val="FF0000"/>
              </a:solidFill>
            </a:endParaRPr>
          </a:p>
          <a:p>
            <a:pPr marL="0" indent="0"/>
            <a:r>
              <a:rPr lang="zh-CN" altLang="zh-CN" sz="2000" b="1" dirty="0"/>
              <a:t>模板</a:t>
            </a:r>
            <a:r>
              <a:rPr lang="zh-CN" altLang="en-US" sz="2000" b="1" dirty="0"/>
              <a:t>虽然能够</a:t>
            </a:r>
            <a:r>
              <a:rPr lang="zh-CN" altLang="zh-CN" sz="2000" b="1" dirty="0"/>
              <a:t>实例化出用于</a:t>
            </a:r>
            <a:r>
              <a:rPr lang="zh-CN" altLang="en-US" sz="2000" b="1" dirty="0"/>
              <a:t>各种</a:t>
            </a:r>
            <a:r>
              <a:rPr lang="zh-CN" altLang="zh-CN" sz="2000" b="1" dirty="0"/>
              <a:t>数据类型的可用函数或类，但要</a:t>
            </a:r>
            <a:r>
              <a:rPr lang="zh-CN" altLang="zh-CN" sz="2000" b="1" dirty="0">
                <a:solidFill>
                  <a:srgbClr val="0000CC"/>
                </a:solidFill>
              </a:rPr>
              <a:t>让一个模板实现对</a:t>
            </a:r>
            <a:r>
              <a:rPr lang="zh-CN" altLang="zh-CN" sz="2000" b="1" dirty="0">
                <a:solidFill>
                  <a:srgbClr val="FF0000"/>
                </a:solidFill>
              </a:rPr>
              <a:t>全部数据类型</a:t>
            </a:r>
            <a:r>
              <a:rPr lang="zh-CN" altLang="zh-CN" sz="2000" b="1" dirty="0">
                <a:solidFill>
                  <a:srgbClr val="0000CC"/>
                </a:solidFill>
              </a:rPr>
              <a:t>的正确处理，却不一定做得到</a:t>
            </a:r>
            <a:r>
              <a:rPr lang="zh-CN" altLang="zh-CN" sz="2000" b="1" dirty="0"/>
              <a:t>。比如，在例</a:t>
            </a:r>
            <a:r>
              <a:rPr lang="en-US" altLang="zh-CN" sz="2000" b="1" dirty="0"/>
              <a:t>7-9</a:t>
            </a:r>
            <a:r>
              <a:rPr lang="zh-CN" altLang="zh-CN" sz="2000" b="1" dirty="0"/>
              <a:t>中，</a:t>
            </a:r>
            <a:r>
              <a:rPr lang="en-US" altLang="zh-CN" sz="2000" b="1" dirty="0" err="1"/>
              <a:t>maxa</a:t>
            </a:r>
            <a:r>
              <a:rPr lang="zh-CN" altLang="zh-CN" sz="2000" b="1" dirty="0"/>
              <a:t>模板就不能够正确</a:t>
            </a:r>
            <a:r>
              <a:rPr lang="zh-CN" altLang="en-US" sz="2000" b="1" dirty="0"/>
              <a:t>计算</a:t>
            </a:r>
            <a:r>
              <a:rPr lang="en-US" altLang="zh-CN" sz="2000" b="1" dirty="0"/>
              <a:t>char*</a:t>
            </a:r>
            <a:r>
              <a:rPr lang="zh-CN" altLang="zh-CN" sz="2000" b="1" dirty="0"/>
              <a:t>类型</a:t>
            </a:r>
            <a:r>
              <a:rPr lang="zh-CN" altLang="en-US" sz="2000" b="1" dirty="0"/>
              <a:t>字符串</a:t>
            </a:r>
            <a:r>
              <a:rPr lang="zh-CN" altLang="zh-CN" sz="2000" b="1" dirty="0"/>
              <a:t>的最大值</a:t>
            </a:r>
            <a:r>
              <a:rPr lang="zh-CN" altLang="en-US" sz="2000" b="1" dirty="0"/>
              <a:t>。因为，</a:t>
            </a:r>
            <a:r>
              <a:rPr lang="en-US" altLang="zh-CN" sz="2000" b="1" dirty="0"/>
              <a:t>char*</a:t>
            </a:r>
            <a:r>
              <a:rPr lang="zh-CN" altLang="zh-CN" sz="2000" b="1" dirty="0"/>
              <a:t>类型的字符串需要用</a:t>
            </a:r>
            <a:r>
              <a:rPr lang="en-US" altLang="zh-CN" sz="2000" b="1" dirty="0" err="1"/>
              <a:t>strcmp</a:t>
            </a:r>
            <a:r>
              <a:rPr lang="zh-CN" altLang="zh-CN" sz="2000" b="1" dirty="0"/>
              <a:t>函数而不是“</a:t>
            </a:r>
            <a:r>
              <a:rPr lang="en-US" altLang="zh-CN" sz="2000" b="1" dirty="0"/>
              <a:t>&lt;</a:t>
            </a:r>
            <a:r>
              <a:rPr lang="zh-CN" altLang="zh-CN" sz="2000" b="1" dirty="0"/>
              <a:t>”运算符比较其大小。</a:t>
            </a:r>
            <a:endParaRPr lang="en-US" altLang="zh-CN" sz="2000" b="1" dirty="0"/>
          </a:p>
          <a:p>
            <a:pPr marL="0" indent="0"/>
            <a:r>
              <a:rPr lang="zh-CN" altLang="zh-CN" sz="2000" b="1" dirty="0"/>
              <a:t>为了解决这一问题，</a:t>
            </a:r>
            <a:r>
              <a:rPr lang="en-US" altLang="zh-CN" sz="2000" b="1" dirty="0"/>
              <a:t>C++</a:t>
            </a:r>
            <a:r>
              <a:rPr lang="zh-CN" altLang="zh-CN" sz="2000" b="1" dirty="0"/>
              <a:t>允许为模板定义针对某种数据类型的替代版本，称为模板的特化。</a:t>
            </a:r>
            <a:endParaRPr lang="en-US" altLang="zh-CN" sz="2000" b="1" dirty="0"/>
          </a:p>
          <a:p>
            <a:pPr marL="0" indent="0">
              <a:buFontTx/>
              <a:buNone/>
            </a:pPr>
            <a:r>
              <a:rPr lang="zh-CN" altLang="en-US" sz="2000" b="1" dirty="0">
                <a:solidFill>
                  <a:srgbClr val="FF0000"/>
                </a:solidFill>
              </a:rPr>
              <a:t>（</a:t>
            </a:r>
            <a:r>
              <a:rPr lang="en-US" altLang="zh-CN" sz="2000" b="1" dirty="0">
                <a:solidFill>
                  <a:srgbClr val="FF0000"/>
                </a:solidFill>
              </a:rPr>
              <a:t>2）</a:t>
            </a:r>
            <a:r>
              <a:rPr lang="zh-CN" altLang="en-US" sz="2000" b="1" dirty="0">
                <a:solidFill>
                  <a:srgbClr val="FF0000"/>
                </a:solidFill>
              </a:rPr>
              <a:t>模板特化的</a:t>
            </a:r>
            <a:r>
              <a:rPr lang="zh-CN" altLang="zh-CN" sz="2000" b="1" dirty="0">
                <a:solidFill>
                  <a:srgbClr val="FF0000"/>
                </a:solidFill>
              </a:rPr>
              <a:t>语法形式</a:t>
            </a:r>
            <a:endParaRPr lang="zh-CN" altLang="zh-CN" sz="2000" b="1" dirty="0">
              <a:solidFill>
                <a:srgbClr val="FF0000"/>
              </a:solidFill>
            </a:endParaRPr>
          </a:p>
          <a:p>
            <a:pPr marL="457200" lvl="1" indent="0">
              <a:buFontTx/>
              <a:buNone/>
            </a:pPr>
            <a:r>
              <a:rPr lang="en-US" altLang="zh-CN" sz="2000" b="1" dirty="0">
                <a:solidFill>
                  <a:srgbClr val="00B050"/>
                </a:solidFill>
              </a:rPr>
              <a:t>template &lt;&gt;</a:t>
            </a:r>
            <a:endParaRPr lang="zh-CN" altLang="zh-CN" sz="2000" b="1" dirty="0">
              <a:solidFill>
                <a:srgbClr val="00B050"/>
              </a:solidFill>
            </a:endParaRPr>
          </a:p>
          <a:p>
            <a:pPr marL="457200" lvl="1" indent="0">
              <a:buFontTx/>
              <a:buNone/>
            </a:pPr>
            <a:r>
              <a:rPr lang="zh-CN" altLang="zh-CN" sz="2000" b="1" dirty="0">
                <a:solidFill>
                  <a:srgbClr val="00B050"/>
                </a:solidFill>
              </a:rPr>
              <a:t>用具体类型替换模板参数的函数模板或类模板</a:t>
            </a:r>
            <a:endParaRPr lang="zh-CN" altLang="zh-CN" sz="2000" b="1" dirty="0">
              <a:solidFill>
                <a:srgbClr val="00B050"/>
              </a:solidFill>
            </a:endParaRPr>
          </a:p>
          <a:p>
            <a:pPr marL="0" indent="0"/>
            <a:r>
              <a:rPr lang="en-US" altLang="zh-CN" sz="2000" b="1" dirty="0"/>
              <a:t>&lt;&gt;</a:t>
            </a:r>
            <a:r>
              <a:rPr lang="zh-CN" altLang="zh-CN" sz="2000" b="1" dirty="0"/>
              <a:t>中不需要任何内容，表示模板特化。</a:t>
            </a:r>
            <a:endParaRPr lang="en-US" altLang="zh-CN" sz="2000" b="1" dirty="0"/>
          </a:p>
          <a:p>
            <a:pPr marL="0" indent="0">
              <a:buFontTx/>
              <a:buNone/>
            </a:pPr>
            <a:r>
              <a:rPr lang="zh-CN" altLang="en-US" sz="2000" b="1" dirty="0">
                <a:solidFill>
                  <a:srgbClr val="FF0000"/>
                </a:solidFill>
              </a:rPr>
              <a:t>（</a:t>
            </a:r>
            <a:r>
              <a:rPr lang="en-US" altLang="zh-CN" sz="2000" b="1" dirty="0">
                <a:solidFill>
                  <a:srgbClr val="FF0000"/>
                </a:solidFill>
              </a:rPr>
              <a:t>3）</a:t>
            </a:r>
            <a:r>
              <a:rPr lang="zh-CN" altLang="en-US" sz="2000" b="1" dirty="0">
                <a:solidFill>
                  <a:srgbClr val="FF0000"/>
                </a:solidFill>
              </a:rPr>
              <a:t>特化模板的设计方法</a:t>
            </a:r>
            <a:endParaRPr lang="en-US" altLang="zh-CN" sz="2000" b="1" dirty="0">
              <a:solidFill>
                <a:srgbClr val="FF0000"/>
              </a:solidFill>
            </a:endParaRPr>
          </a:p>
          <a:p>
            <a:pPr marL="0" indent="0"/>
            <a:r>
              <a:rPr lang="zh-CN" altLang="zh-CN" sz="2000" b="1" dirty="0"/>
              <a:t>特化模板必须与原模板具有相同的结构，在设计某种数据类型的特化模板时，</a:t>
            </a:r>
            <a:r>
              <a:rPr lang="zh-CN" altLang="zh-CN" sz="2000" b="1" dirty="0">
                <a:solidFill>
                  <a:srgbClr val="0000CC"/>
                </a:solidFill>
              </a:rPr>
              <a:t>只需要把原模板中的类型参数替换成指定数据类型后，重新编写函数模板（或类模板成员函数）的实现代码就行了</a:t>
            </a:r>
            <a:r>
              <a:rPr lang="zh-CN" altLang="zh-CN" sz="2000" b="1" dirty="0"/>
              <a:t>。</a:t>
            </a:r>
            <a:endParaRPr lang="zh-CN" altLang="en-US" sz="2000" b="1" dirty="0"/>
          </a:p>
        </p:txBody>
      </p:sp>
      <p:sp>
        <p:nvSpPr>
          <p:cNvPr id="63490" name="标题 1"/>
          <p:cNvSpPr>
            <a:spLocks noGrp="1"/>
          </p:cNvSpPr>
          <p:nvPr>
            <p:ph type="title"/>
          </p:nvPr>
        </p:nvSpPr>
        <p:spPr>
          <a:xfrm>
            <a:off x="457200" y="73025"/>
            <a:ext cx="8229600" cy="811213"/>
          </a:xfrm>
        </p:spPr>
        <p:txBody>
          <a:bodyPr/>
          <a:lstStyle/>
          <a:p>
            <a:r>
              <a:rPr lang="en-US" altLang="zh-CN" sz="2800" b="1"/>
              <a:t>7.4.5  </a:t>
            </a:r>
            <a:r>
              <a:rPr lang="zh-CN" altLang="zh-CN" sz="2800" b="1">
                <a:solidFill>
                  <a:srgbClr val="FF0000"/>
                </a:solidFill>
              </a:rPr>
              <a:t>模板重载、特化</a:t>
            </a:r>
            <a:r>
              <a:rPr lang="zh-CN" altLang="zh-CN" sz="2800" b="1"/>
              <a:t>、非模板函数及调用次序</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23300" cy="5168900"/>
          </a:xfrm>
        </p:spPr>
        <p:txBody>
          <a:bodyPr/>
          <a:lstStyle/>
          <a:p>
            <a:pPr marL="0" indent="0">
              <a:buFontTx/>
              <a:buNone/>
            </a:pPr>
            <a:r>
              <a:rPr lang="zh-CN" altLang="zh-CN" sz="2800" b="1" dirty="0">
                <a:solidFill>
                  <a:srgbClr val="0000CC"/>
                </a:solidFill>
              </a:rPr>
              <a:t>【例</a:t>
            </a:r>
            <a:r>
              <a:rPr lang="en-US" altLang="zh-CN" sz="2800" b="1" dirty="0">
                <a:solidFill>
                  <a:srgbClr val="0000CC"/>
                </a:solidFill>
              </a:rPr>
              <a:t>7-10</a:t>
            </a:r>
            <a:r>
              <a:rPr lang="zh-CN" altLang="zh-CN" sz="2800" b="1" dirty="0">
                <a:solidFill>
                  <a:srgbClr val="0000CC"/>
                </a:solidFill>
              </a:rPr>
              <a:t>】为例</a:t>
            </a:r>
            <a:r>
              <a:rPr lang="en-US" altLang="zh-CN" sz="2800" b="1" dirty="0">
                <a:solidFill>
                  <a:srgbClr val="0000CC"/>
                </a:solidFill>
              </a:rPr>
              <a:t>7-9</a:t>
            </a:r>
            <a:r>
              <a:rPr lang="zh-CN" altLang="zh-CN" sz="2800" b="1" dirty="0">
                <a:solidFill>
                  <a:srgbClr val="0000CC"/>
                </a:solidFill>
              </a:rPr>
              <a:t>的</a:t>
            </a:r>
            <a:r>
              <a:rPr lang="en-US" altLang="zh-CN" sz="2800" b="1" dirty="0" err="1">
                <a:solidFill>
                  <a:srgbClr val="0000CC"/>
                </a:solidFill>
              </a:rPr>
              <a:t>maxa</a:t>
            </a:r>
            <a:r>
              <a:rPr lang="zh-CN" altLang="zh-CN" sz="2800" b="1" dirty="0">
                <a:solidFill>
                  <a:srgbClr val="0000CC"/>
                </a:solidFill>
              </a:rPr>
              <a:t>函数模板提供特化版，找出</a:t>
            </a:r>
            <a:r>
              <a:rPr lang="en-US" altLang="zh-CN" sz="2800" b="1" dirty="0">
                <a:solidFill>
                  <a:srgbClr val="0000CC"/>
                </a:solidFill>
              </a:rPr>
              <a:t>2</a:t>
            </a:r>
            <a:r>
              <a:rPr lang="zh-CN" altLang="zh-CN" sz="2800" b="1" dirty="0">
                <a:solidFill>
                  <a:srgbClr val="0000CC"/>
                </a:solidFill>
              </a:rPr>
              <a:t>个</a:t>
            </a:r>
            <a:r>
              <a:rPr lang="en-US" altLang="zh-CN" sz="2800" b="1" dirty="0">
                <a:solidFill>
                  <a:srgbClr val="0000CC"/>
                </a:solidFill>
              </a:rPr>
              <a:t>char*</a:t>
            </a:r>
            <a:r>
              <a:rPr lang="zh-CN" altLang="zh-CN" sz="2800" b="1" dirty="0">
                <a:solidFill>
                  <a:srgbClr val="0000CC"/>
                </a:solidFill>
              </a:rPr>
              <a:t>类型字符串中的最大值。</a:t>
            </a:r>
            <a:endParaRPr lang="zh-CN" altLang="zh-CN" sz="2800" b="1" dirty="0">
              <a:solidFill>
                <a:srgbClr val="0000CC"/>
              </a:solidFill>
            </a:endParaRPr>
          </a:p>
          <a:p>
            <a:pPr marL="0" indent="0"/>
            <a:r>
              <a:rPr lang="zh-CN" altLang="en-US" sz="2800" b="1" dirty="0">
                <a:solidFill>
                  <a:srgbClr val="FF0000"/>
                </a:solidFill>
              </a:rPr>
              <a:t>解决模板不能正确进行字符串大小比较的问题</a:t>
            </a:r>
            <a:endParaRPr lang="en-US" altLang="zh-CN" sz="2800" b="1" dirty="0">
              <a:solidFill>
                <a:srgbClr val="FF0000"/>
              </a:solidFill>
            </a:endParaRPr>
          </a:p>
          <a:p>
            <a:pPr lvl="1" indent="-342900"/>
            <a:r>
              <a:rPr lang="zh-CN" altLang="zh-CN" b="1" dirty="0"/>
              <a:t>例</a:t>
            </a:r>
            <a:r>
              <a:rPr lang="en-US" altLang="zh-CN" b="1" dirty="0"/>
              <a:t>7-9</a:t>
            </a:r>
            <a:r>
              <a:rPr lang="zh-CN" altLang="en-US" b="1" dirty="0"/>
              <a:t>的模板不能正确进行字符串的大小比较，解决方法是在原程序中</a:t>
            </a:r>
            <a:r>
              <a:rPr lang="zh-CN" altLang="zh-CN" b="1" dirty="0"/>
              <a:t>添加处理</a:t>
            </a:r>
            <a:r>
              <a:rPr lang="en-US" altLang="zh-CN" b="1" dirty="0" err="1"/>
              <a:t>const</a:t>
            </a:r>
            <a:r>
              <a:rPr lang="en-US" altLang="zh-CN" b="1" dirty="0"/>
              <a:t> char*</a:t>
            </a:r>
            <a:r>
              <a:rPr lang="zh-CN" altLang="zh-CN" b="1" dirty="0"/>
              <a:t>最大值计算的</a:t>
            </a:r>
            <a:r>
              <a:rPr lang="en-US" altLang="zh-CN" b="1" dirty="0" err="1"/>
              <a:t>maxa</a:t>
            </a:r>
            <a:r>
              <a:rPr lang="zh-CN" altLang="zh-CN" b="1" dirty="0"/>
              <a:t>特化模板函数</a:t>
            </a:r>
            <a:r>
              <a:rPr lang="zh-CN" altLang="en-US" b="1" dirty="0"/>
              <a:t>。</a:t>
            </a:r>
            <a:endParaRPr lang="en-US" altLang="zh-CN" b="1" dirty="0"/>
          </a:p>
          <a:p>
            <a:pPr lvl="1" indent="-342900"/>
            <a:r>
              <a:rPr lang="zh-CN" altLang="en-US" b="1" dirty="0"/>
              <a:t>方法是：</a:t>
            </a:r>
            <a:r>
              <a:rPr lang="zh-CN" altLang="zh-CN" b="1" dirty="0">
                <a:solidFill>
                  <a:srgbClr val="FF0000"/>
                </a:solidFill>
              </a:rPr>
              <a:t>用</a:t>
            </a:r>
            <a:r>
              <a:rPr lang="en-US" altLang="zh-CN" b="1" dirty="0" err="1">
                <a:solidFill>
                  <a:srgbClr val="FF0000"/>
                </a:solidFill>
              </a:rPr>
              <a:t>const</a:t>
            </a:r>
            <a:r>
              <a:rPr lang="en-US" altLang="zh-CN" b="1" dirty="0">
                <a:solidFill>
                  <a:srgbClr val="FF0000"/>
                </a:solidFill>
              </a:rPr>
              <a:t> char*</a:t>
            </a:r>
            <a:r>
              <a:rPr lang="zh-CN" altLang="zh-CN" b="1" dirty="0">
                <a:solidFill>
                  <a:srgbClr val="FF0000"/>
                </a:solidFill>
              </a:rPr>
              <a:t>替换</a:t>
            </a:r>
            <a:r>
              <a:rPr lang="en-US" altLang="zh-CN" b="1" dirty="0" err="1">
                <a:solidFill>
                  <a:srgbClr val="FF0000"/>
                </a:solidFill>
              </a:rPr>
              <a:t>maxa</a:t>
            </a:r>
            <a:r>
              <a:rPr lang="zh-CN" altLang="zh-CN" b="1" dirty="0">
                <a:solidFill>
                  <a:srgbClr val="FF0000"/>
                </a:solidFill>
              </a:rPr>
              <a:t>模板中的</a:t>
            </a:r>
            <a:r>
              <a:rPr lang="en-US" altLang="zh-CN" b="1" dirty="0">
                <a:solidFill>
                  <a:srgbClr val="FF0000"/>
                </a:solidFill>
              </a:rPr>
              <a:t>T</a:t>
            </a:r>
            <a:r>
              <a:rPr lang="zh-CN" altLang="zh-CN" b="1" dirty="0"/>
              <a:t>，其余代码不作任何修改。</a:t>
            </a:r>
            <a:endParaRPr lang="zh-CN" altLang="zh-CN" b="1" dirty="0"/>
          </a:p>
          <a:p>
            <a:pPr marL="0" indent="0"/>
            <a:endParaRPr lang="zh-CN" altLang="en-US" b="1" dirty="0"/>
          </a:p>
        </p:txBody>
      </p:sp>
      <p:sp>
        <p:nvSpPr>
          <p:cNvPr id="64514" name="标题 1"/>
          <p:cNvSpPr>
            <a:spLocks noGrp="1"/>
          </p:cNvSpPr>
          <p:nvPr>
            <p:ph type="title"/>
          </p:nvPr>
        </p:nvSpPr>
        <p:spPr>
          <a:xfrm>
            <a:off x="457200" y="73025"/>
            <a:ext cx="8229600" cy="811213"/>
          </a:xfrm>
        </p:spPr>
        <p:txBody>
          <a:bodyPr/>
          <a:lstStyle/>
          <a:p>
            <a:r>
              <a:rPr lang="en-US" altLang="zh-CN" sz="2800" b="1"/>
              <a:t>7.4.5  </a:t>
            </a:r>
            <a:r>
              <a:rPr lang="zh-CN" altLang="zh-CN" sz="2800" b="1">
                <a:solidFill>
                  <a:srgbClr val="FF0000"/>
                </a:solidFill>
              </a:rPr>
              <a:t>模板重载、特化</a:t>
            </a:r>
            <a:r>
              <a:rPr lang="zh-CN" altLang="zh-CN" sz="2800" b="1"/>
              <a:t>、非模板函数及调用次序</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23300" cy="5168900"/>
          </a:xfrm>
        </p:spPr>
        <p:txBody>
          <a:bodyPr/>
          <a:lstStyle/>
          <a:p>
            <a:r>
              <a:rPr lang="zh-CN" altLang="zh-CN" sz="2400" b="1" dirty="0">
                <a:solidFill>
                  <a:srgbClr val="0000CC"/>
                </a:solidFill>
              </a:rPr>
              <a:t>不修改程序的</a:t>
            </a:r>
            <a:r>
              <a:rPr lang="zh-CN" altLang="en-US" sz="2400" b="1" dirty="0">
                <a:solidFill>
                  <a:srgbClr val="0000CC"/>
                </a:solidFill>
              </a:rPr>
              <a:t>任何</a:t>
            </a:r>
            <a:r>
              <a:rPr lang="zh-CN" altLang="zh-CN" sz="2400" b="1" dirty="0">
                <a:solidFill>
                  <a:srgbClr val="0000CC"/>
                </a:solidFill>
              </a:rPr>
              <a:t>代码（包括</a:t>
            </a:r>
            <a:r>
              <a:rPr lang="en-US" altLang="zh-CN" sz="2400" b="1" dirty="0">
                <a:solidFill>
                  <a:srgbClr val="0000CC"/>
                </a:solidFill>
              </a:rPr>
              <a:t>main</a:t>
            </a:r>
            <a:r>
              <a:rPr lang="zh-CN" altLang="zh-CN" sz="2400" b="1" dirty="0">
                <a:solidFill>
                  <a:srgbClr val="0000CC"/>
                </a:solidFill>
              </a:rPr>
              <a:t>函数）</a:t>
            </a:r>
            <a:r>
              <a:rPr lang="zh-CN" altLang="en-US" sz="2400" b="1" dirty="0">
                <a:solidFill>
                  <a:srgbClr val="0000CC"/>
                </a:solidFill>
              </a:rPr>
              <a:t>，只在原来的程序中添加下面的特化模板</a:t>
            </a:r>
            <a:endParaRPr lang="zh-CN" altLang="zh-CN" sz="2400" b="1" dirty="0">
              <a:solidFill>
                <a:srgbClr val="0000CC"/>
              </a:solidFill>
            </a:endParaRPr>
          </a:p>
          <a:p>
            <a:pPr>
              <a:buFontTx/>
              <a:buNone/>
            </a:pPr>
            <a:r>
              <a:rPr lang="en-US" altLang="zh-CN" sz="2000" b="1" dirty="0"/>
              <a:t>//Eg7-10</a:t>
            </a:r>
            <a:endParaRPr lang="zh-CN" altLang="zh-CN" sz="2000" b="1" dirty="0"/>
          </a:p>
          <a:p>
            <a:pPr>
              <a:buFontTx/>
              <a:buNone/>
            </a:pPr>
            <a:r>
              <a:rPr lang="zh-CN" altLang="zh-CN" sz="2000" b="1" dirty="0"/>
              <a:t>……</a:t>
            </a:r>
            <a:endParaRPr lang="zh-CN" altLang="zh-CN" sz="2000" b="1" dirty="0"/>
          </a:p>
          <a:p>
            <a:pPr>
              <a:buFontTx/>
              <a:buNone/>
            </a:pPr>
            <a:r>
              <a:rPr lang="en-US" altLang="zh-CN" sz="2000" b="1" dirty="0"/>
              <a:t>template&lt;&gt;</a:t>
            </a:r>
            <a:endParaRPr lang="zh-CN" altLang="zh-CN" sz="2000" b="1" dirty="0"/>
          </a:p>
          <a:p>
            <a:pPr>
              <a:buFontTx/>
              <a:buNone/>
            </a:pPr>
            <a:r>
              <a:rPr lang="en-US" altLang="zh-CN" sz="2000" b="1" dirty="0"/>
              <a:t>const char* const&amp; </a:t>
            </a:r>
            <a:r>
              <a:rPr lang="en-US" altLang="zh-CN" sz="2000" b="1" dirty="0" err="1"/>
              <a:t>maxa</a:t>
            </a:r>
            <a:r>
              <a:rPr lang="en-US" altLang="zh-CN" sz="2000" b="1" dirty="0"/>
              <a:t>(const char* const&amp; a, const char* const&amp; b)</a:t>
            </a:r>
            <a:endParaRPr lang="zh-CN" altLang="zh-CN" sz="2000" b="1" dirty="0"/>
          </a:p>
          <a:p>
            <a:pPr>
              <a:buFontTx/>
              <a:buNone/>
            </a:pPr>
            <a:r>
              <a:rPr lang="en-US" altLang="zh-CN" sz="2000" b="1" dirty="0"/>
              <a:t> {</a:t>
            </a:r>
            <a:endParaRPr lang="zh-CN" altLang="zh-CN" sz="2000" b="1" dirty="0"/>
          </a:p>
          <a:p>
            <a:pPr>
              <a:buFontTx/>
              <a:buNone/>
            </a:pPr>
            <a:r>
              <a:rPr lang="en-US" altLang="zh-CN" sz="2000" b="1" dirty="0"/>
              <a:t>	 return </a:t>
            </a:r>
            <a:r>
              <a:rPr lang="en-US" altLang="zh-CN" sz="2000" b="1" dirty="0" err="1"/>
              <a:t>strcmp</a:t>
            </a:r>
            <a:r>
              <a:rPr lang="en-US" altLang="zh-CN" sz="2000" b="1" dirty="0"/>
              <a:t>(a, b) &lt; 0 ? b : a;</a:t>
            </a:r>
            <a:endParaRPr lang="zh-CN" altLang="zh-CN" sz="2000" b="1" dirty="0"/>
          </a:p>
          <a:p>
            <a:pPr>
              <a:buFontTx/>
              <a:buNone/>
            </a:pPr>
            <a:r>
              <a:rPr lang="en-US" altLang="zh-CN" sz="2000" b="1" dirty="0"/>
              <a:t> }</a:t>
            </a:r>
            <a:endParaRPr lang="en-US" altLang="zh-CN" sz="2000" b="1" dirty="0"/>
          </a:p>
          <a:p>
            <a:endParaRPr lang="zh-CN" altLang="en-US" b="1" dirty="0"/>
          </a:p>
        </p:txBody>
      </p:sp>
      <p:sp>
        <p:nvSpPr>
          <p:cNvPr id="4" name="对话气泡: 矩形 3"/>
          <p:cNvSpPr/>
          <p:nvPr/>
        </p:nvSpPr>
        <p:spPr>
          <a:xfrm>
            <a:off x="755650" y="4652963"/>
            <a:ext cx="7416800" cy="2016125"/>
          </a:xfrm>
          <a:prstGeom prst="wedgeRectCallout">
            <a:avLst>
              <a:gd name="adj1" fmla="val -15695"/>
              <a:gd name="adj2" fmla="val -7855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r>
              <a:rPr lang="zh-CN" altLang="zh-CN" b="1" dirty="0">
                <a:solidFill>
                  <a:srgbClr val="FFFFFF"/>
                </a:solidFill>
              </a:rPr>
              <a:t>程序运行结果如下</a:t>
            </a:r>
            <a:r>
              <a:rPr lang="zh-CN" altLang="en-US" b="1" dirty="0">
                <a:solidFill>
                  <a:srgbClr val="FFFFFF"/>
                </a:solidFill>
              </a:rPr>
              <a:t>，这次是正确的了！最后两行是特化模板输出的。</a:t>
            </a:r>
            <a:endParaRPr lang="zh-CN" altLang="zh-CN" b="1" dirty="0">
              <a:solidFill>
                <a:srgbClr val="FFFFFF"/>
              </a:solidFill>
            </a:endParaRPr>
          </a:p>
          <a:p>
            <a:pPr eaLnBrk="0" hangingPunct="0"/>
            <a:r>
              <a:rPr lang="en-US" altLang="zh-CN" b="1" dirty="0">
                <a:solidFill>
                  <a:srgbClr val="FFFFFF"/>
                </a:solidFill>
              </a:rPr>
              <a:t>42</a:t>
            </a:r>
            <a:endParaRPr lang="zh-CN" altLang="zh-CN" b="1" dirty="0">
              <a:solidFill>
                <a:srgbClr val="FFFFFF"/>
              </a:solidFill>
            </a:endParaRPr>
          </a:p>
          <a:p>
            <a:pPr eaLnBrk="0" hangingPunct="0"/>
            <a:r>
              <a:rPr lang="en-US" altLang="zh-CN" b="1" dirty="0">
                <a:solidFill>
                  <a:srgbClr val="FFFFFF"/>
                </a:solidFill>
              </a:rPr>
              <a:t>12</a:t>
            </a:r>
            <a:endParaRPr lang="zh-CN" altLang="zh-CN" b="1" dirty="0">
              <a:solidFill>
                <a:srgbClr val="FFFFFF"/>
              </a:solidFill>
            </a:endParaRPr>
          </a:p>
          <a:p>
            <a:pPr eaLnBrk="0" hangingPunct="0"/>
            <a:r>
              <a:rPr lang="en-US" altLang="zh-CN" b="1" dirty="0">
                <a:solidFill>
                  <a:srgbClr val="FFFFFF"/>
                </a:solidFill>
              </a:rPr>
              <a:t>aZtring2</a:t>
            </a:r>
            <a:endParaRPr lang="zh-CN" altLang="zh-CN" b="1" dirty="0">
              <a:solidFill>
                <a:srgbClr val="FFFFFF"/>
              </a:solidFill>
            </a:endParaRPr>
          </a:p>
          <a:p>
            <a:pPr eaLnBrk="0" hangingPunct="0"/>
            <a:r>
              <a:rPr lang="en-US" altLang="zh-CN" b="1" dirty="0" err="1">
                <a:solidFill>
                  <a:srgbClr val="FFFFFF"/>
                </a:solidFill>
              </a:rPr>
              <a:t>hellow</a:t>
            </a:r>
            <a:r>
              <a:rPr lang="en-US" altLang="zh-CN" b="1" dirty="0">
                <a:solidFill>
                  <a:srgbClr val="FFFFFF"/>
                </a:solidFill>
              </a:rPr>
              <a:t> template override!                      //</a:t>
            </a:r>
            <a:r>
              <a:rPr lang="zh-CN" altLang="zh-CN" b="1" dirty="0">
                <a:solidFill>
                  <a:srgbClr val="FFFFFF"/>
                </a:solidFill>
              </a:rPr>
              <a:t>正确</a:t>
            </a:r>
            <a:endParaRPr lang="zh-CN" altLang="zh-CN" b="1" dirty="0">
              <a:solidFill>
                <a:srgbClr val="FFFFFF"/>
              </a:solidFill>
            </a:endParaRPr>
          </a:p>
          <a:p>
            <a:pPr eaLnBrk="0" hangingPunct="0"/>
            <a:r>
              <a:rPr lang="en-US" altLang="zh-CN" b="1" dirty="0" err="1">
                <a:solidFill>
                  <a:srgbClr val="FFFFFF"/>
                </a:solidFill>
              </a:rPr>
              <a:t>hellow</a:t>
            </a:r>
            <a:r>
              <a:rPr lang="en-US" altLang="zh-CN" b="1" dirty="0">
                <a:solidFill>
                  <a:srgbClr val="FFFFFF"/>
                </a:solidFill>
              </a:rPr>
              <a:t> template override!                      //</a:t>
            </a:r>
            <a:r>
              <a:rPr lang="zh-CN" altLang="zh-CN" b="1" dirty="0">
                <a:solidFill>
                  <a:srgbClr val="FFFFFF"/>
                </a:solidFill>
              </a:rPr>
              <a:t>正确</a:t>
            </a:r>
            <a:endParaRPr lang="zh-CN" altLang="zh-CN" b="1" dirty="0">
              <a:solidFill>
                <a:srgbClr val="FFFFFF"/>
              </a:solidFill>
            </a:endParaRPr>
          </a:p>
        </p:txBody>
      </p:sp>
      <p:sp>
        <p:nvSpPr>
          <p:cNvPr id="65539" name="标题 1"/>
          <p:cNvSpPr>
            <a:spLocks noGrp="1"/>
          </p:cNvSpPr>
          <p:nvPr>
            <p:ph type="title"/>
          </p:nvPr>
        </p:nvSpPr>
        <p:spPr>
          <a:xfrm>
            <a:off x="457200" y="73025"/>
            <a:ext cx="8229600" cy="811213"/>
          </a:xfrm>
        </p:spPr>
        <p:txBody>
          <a:bodyPr/>
          <a:lstStyle/>
          <a:p>
            <a:r>
              <a:rPr lang="en-US" altLang="zh-CN" sz="2800" b="1"/>
              <a:t>7.4.5  </a:t>
            </a:r>
            <a:r>
              <a:rPr lang="zh-CN" altLang="zh-CN" sz="2800" b="1">
                <a:solidFill>
                  <a:srgbClr val="FF0000"/>
                </a:solidFill>
              </a:rPr>
              <a:t>模板重载、特化</a:t>
            </a:r>
            <a:r>
              <a:rPr lang="zh-CN" altLang="zh-CN" sz="2800" b="1"/>
              <a:t>、非模板函数及调用次序</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785225" cy="5168900"/>
          </a:xfrm>
        </p:spPr>
        <p:txBody>
          <a:bodyPr/>
          <a:lstStyle/>
          <a:p>
            <a:pPr marL="0" indent="0">
              <a:buFontTx/>
              <a:buNone/>
            </a:pPr>
            <a:r>
              <a:rPr lang="en-US" altLang="zh-CN" sz="2800" b="1" dirty="0">
                <a:solidFill>
                  <a:srgbClr val="0000CC"/>
                </a:solidFill>
              </a:rPr>
              <a:t>3.</a:t>
            </a:r>
            <a:r>
              <a:rPr lang="zh-CN" altLang="zh-CN" sz="2800" b="1" dirty="0">
                <a:solidFill>
                  <a:srgbClr val="0000CC"/>
                </a:solidFill>
              </a:rPr>
              <a:t>为模板补充普通函数</a:t>
            </a:r>
            <a:endParaRPr lang="zh-CN" altLang="zh-CN" sz="2800" b="1" dirty="0">
              <a:solidFill>
                <a:srgbClr val="0000CC"/>
              </a:solidFill>
            </a:endParaRPr>
          </a:p>
          <a:p>
            <a:pPr marL="0" indent="0"/>
            <a:r>
              <a:rPr lang="zh-CN" altLang="zh-CN" sz="2800" b="1" dirty="0"/>
              <a:t>针对模板不能正确处理的特定数据类型，除了提供处理该类型的特化版本之外，还可以</a:t>
            </a:r>
            <a:r>
              <a:rPr lang="zh-CN" altLang="zh-CN" sz="2800" b="1" dirty="0">
                <a:solidFill>
                  <a:srgbClr val="FF0000"/>
                </a:solidFill>
              </a:rPr>
              <a:t>提供处理该类型的普通函数版本</a:t>
            </a:r>
            <a:r>
              <a:rPr lang="zh-CN" altLang="zh-CN" sz="2800" b="1" dirty="0"/>
              <a:t>。</a:t>
            </a:r>
            <a:endParaRPr lang="zh-CN" altLang="zh-CN" sz="2800" b="1" dirty="0"/>
          </a:p>
          <a:p>
            <a:pPr marL="0" indent="0">
              <a:buFontTx/>
              <a:buNone/>
            </a:pPr>
            <a:r>
              <a:rPr lang="zh-CN" altLang="zh-CN" sz="2800" b="1" dirty="0">
                <a:solidFill>
                  <a:srgbClr val="0000CC"/>
                </a:solidFill>
              </a:rPr>
              <a:t>【例</a:t>
            </a:r>
            <a:r>
              <a:rPr lang="en-US" altLang="zh-CN" sz="2800" b="1" dirty="0">
                <a:solidFill>
                  <a:srgbClr val="0000CC"/>
                </a:solidFill>
              </a:rPr>
              <a:t>7-11</a:t>
            </a:r>
            <a:r>
              <a:rPr lang="zh-CN" altLang="zh-CN" sz="2800" b="1" dirty="0">
                <a:solidFill>
                  <a:srgbClr val="0000CC"/>
                </a:solidFill>
              </a:rPr>
              <a:t>】在例</a:t>
            </a:r>
            <a:r>
              <a:rPr lang="en-US" altLang="zh-CN" sz="2800" b="1" dirty="0">
                <a:solidFill>
                  <a:srgbClr val="0000CC"/>
                </a:solidFill>
              </a:rPr>
              <a:t>7-10</a:t>
            </a:r>
            <a:r>
              <a:rPr lang="zh-CN" altLang="zh-CN" sz="2800" b="1" dirty="0">
                <a:solidFill>
                  <a:srgbClr val="0000CC"/>
                </a:solidFill>
              </a:rPr>
              <a:t>中添加从两个</a:t>
            </a:r>
            <a:r>
              <a:rPr lang="en-US" altLang="zh-CN" sz="2800" b="1" dirty="0">
                <a:solidFill>
                  <a:srgbClr val="0000CC"/>
                </a:solidFill>
              </a:rPr>
              <a:t>const char*</a:t>
            </a:r>
            <a:r>
              <a:rPr lang="zh-CN" altLang="zh-CN" sz="2800" b="1" dirty="0">
                <a:solidFill>
                  <a:srgbClr val="0000CC"/>
                </a:solidFill>
              </a:rPr>
              <a:t>类型的字符串中找出最大值的普通</a:t>
            </a:r>
            <a:r>
              <a:rPr lang="en-US" altLang="zh-CN" sz="2800" b="1" dirty="0" err="1">
                <a:solidFill>
                  <a:srgbClr val="0000CC"/>
                </a:solidFill>
              </a:rPr>
              <a:t>maxa</a:t>
            </a:r>
            <a:r>
              <a:rPr lang="zh-CN" altLang="zh-CN" sz="2800" b="1" dirty="0">
                <a:solidFill>
                  <a:srgbClr val="0000CC"/>
                </a:solidFill>
              </a:rPr>
              <a:t>函数。</a:t>
            </a:r>
            <a:endParaRPr lang="zh-CN" altLang="zh-CN" sz="2800" b="1" dirty="0">
              <a:solidFill>
                <a:srgbClr val="0000CC"/>
              </a:solidFill>
            </a:endParaRPr>
          </a:p>
          <a:p>
            <a:pPr marL="0" indent="0"/>
            <a:r>
              <a:rPr lang="zh-CN" altLang="zh-CN" sz="2800" b="1" dirty="0"/>
              <a:t>在例</a:t>
            </a:r>
            <a:r>
              <a:rPr lang="en-US" altLang="zh-CN" sz="2800" b="1" dirty="0"/>
              <a:t>7-10</a:t>
            </a:r>
            <a:r>
              <a:rPr lang="zh-CN" altLang="zh-CN" sz="2800" b="1" dirty="0"/>
              <a:t>中添加普通</a:t>
            </a:r>
            <a:r>
              <a:rPr lang="en-US" altLang="zh-CN" sz="2800" b="1" dirty="0" err="1"/>
              <a:t>maxa</a:t>
            </a:r>
            <a:r>
              <a:rPr lang="zh-CN" altLang="zh-CN" sz="2800" b="1" dirty="0"/>
              <a:t>函数，其余代码不作任何修改，完整的程序代码如下：</a:t>
            </a:r>
            <a:endParaRPr lang="zh-CN" altLang="zh-CN" sz="2800" b="1" dirty="0"/>
          </a:p>
          <a:p>
            <a:pPr marL="0" indent="0"/>
            <a:endParaRPr lang="zh-CN" altLang="en-US" b="1" dirty="0"/>
          </a:p>
        </p:txBody>
      </p:sp>
      <p:sp>
        <p:nvSpPr>
          <p:cNvPr id="66562" name="标题 1"/>
          <p:cNvSpPr>
            <a:spLocks noGrp="1"/>
          </p:cNvSpPr>
          <p:nvPr>
            <p:ph type="title"/>
          </p:nvPr>
        </p:nvSpPr>
        <p:spPr>
          <a:xfrm>
            <a:off x="457200" y="73025"/>
            <a:ext cx="8229600" cy="811213"/>
          </a:xfrm>
        </p:spPr>
        <p:txBody>
          <a:bodyPr/>
          <a:lstStyle/>
          <a:p>
            <a:r>
              <a:rPr lang="en-US" altLang="zh-CN" sz="2800" b="1"/>
              <a:t>7.4.5  </a:t>
            </a:r>
            <a:r>
              <a:rPr lang="zh-CN" altLang="zh-CN" sz="2800" b="1">
                <a:solidFill>
                  <a:srgbClr val="FF0000"/>
                </a:solidFill>
              </a:rPr>
              <a:t>模板重载、特化</a:t>
            </a:r>
            <a:r>
              <a:rPr lang="zh-CN" altLang="zh-CN" sz="2800" b="1"/>
              <a:t>、非模板函数及调用次序</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内容占位符 2"/>
          <p:cNvSpPr>
            <a:spLocks noGrp="1"/>
          </p:cNvSpPr>
          <p:nvPr>
            <p:ph idx="1"/>
          </p:nvPr>
        </p:nvSpPr>
        <p:spPr>
          <a:xfrm>
            <a:off x="250825" y="188913"/>
            <a:ext cx="8893175" cy="6669087"/>
          </a:xfrm>
        </p:spPr>
        <p:txBody>
          <a:bodyPr/>
          <a:lstStyle/>
          <a:p>
            <a:pPr marL="0" indent="0">
              <a:buFontTx/>
              <a:buNone/>
            </a:pPr>
            <a:r>
              <a:rPr lang="en-US" altLang="zh-CN" sz="2000" b="1" dirty="0"/>
              <a:t>//Eg7-11.cpp</a:t>
            </a:r>
            <a:endParaRPr lang="zh-CN" altLang="zh-CN" sz="2000" b="1" dirty="0"/>
          </a:p>
          <a:p>
            <a:pPr marL="0" indent="0">
              <a:buFontTx/>
              <a:buNone/>
            </a:pPr>
            <a:r>
              <a:rPr lang="en-US" altLang="zh-CN" sz="2000" b="1" dirty="0"/>
              <a:t>#include&lt;iostream&gt;</a:t>
            </a:r>
            <a:endParaRPr lang="zh-CN" altLang="zh-CN" sz="2000" b="1" dirty="0"/>
          </a:p>
          <a:p>
            <a:pPr marL="0" indent="0">
              <a:buFontTx/>
              <a:buNone/>
            </a:pPr>
            <a:r>
              <a:rPr lang="en-US" altLang="zh-CN" sz="2000" b="1" dirty="0"/>
              <a:t>#include&lt;string&gt;</a:t>
            </a:r>
            <a:endParaRPr lang="zh-CN" altLang="zh-CN" sz="2000" b="1" dirty="0"/>
          </a:p>
          <a:p>
            <a:pPr marL="0" indent="0">
              <a:buFontTx/>
              <a:buNone/>
            </a:pPr>
            <a:r>
              <a:rPr lang="en-US" altLang="zh-CN" sz="2000" b="1" dirty="0"/>
              <a:t>using namespace std;</a:t>
            </a:r>
            <a:endParaRPr lang="zh-CN" altLang="zh-CN" sz="2000" b="1" dirty="0"/>
          </a:p>
          <a:p>
            <a:pPr marL="0" indent="0">
              <a:buFontTx/>
              <a:buNone/>
            </a:pPr>
            <a:r>
              <a:rPr lang="en-US" altLang="zh-CN" sz="2000" b="1" dirty="0">
                <a:solidFill>
                  <a:srgbClr val="0000CC"/>
                </a:solidFill>
              </a:rPr>
              <a:t>template &lt;</a:t>
            </a:r>
            <a:r>
              <a:rPr lang="en-US" altLang="zh-CN" sz="2000" b="1" dirty="0" err="1">
                <a:solidFill>
                  <a:srgbClr val="0000CC"/>
                </a:solidFill>
              </a:rPr>
              <a:t>typename</a:t>
            </a:r>
            <a:r>
              <a:rPr lang="en-US" altLang="zh-CN" sz="2000" b="1" dirty="0">
                <a:solidFill>
                  <a:srgbClr val="0000CC"/>
                </a:solidFill>
              </a:rPr>
              <a:t> T&gt;</a:t>
            </a:r>
            <a:endParaRPr lang="zh-CN" altLang="zh-CN" sz="2000" b="1" dirty="0">
              <a:solidFill>
                <a:srgbClr val="0000CC"/>
              </a:solidFill>
            </a:endParaRPr>
          </a:p>
          <a:p>
            <a:pPr marL="0" indent="0">
              <a:buFontTx/>
              <a:buNone/>
            </a:pPr>
            <a:r>
              <a:rPr lang="en-US" altLang="zh-CN" sz="2000" b="1" dirty="0"/>
              <a:t>inline T const&amp; </a:t>
            </a:r>
            <a:r>
              <a:rPr lang="en-US" altLang="zh-CN" sz="2000" b="1" dirty="0" err="1"/>
              <a:t>maxa</a:t>
            </a:r>
            <a:r>
              <a:rPr lang="en-US" altLang="zh-CN" sz="2000" b="1" dirty="0"/>
              <a:t>(T const&amp; a, T const&amp; b){</a:t>
            </a:r>
            <a:endParaRPr lang="zh-CN" altLang="zh-CN" sz="2000" b="1" dirty="0"/>
          </a:p>
          <a:p>
            <a:pPr marL="0" indent="0">
              <a:buFontTx/>
              <a:buNone/>
            </a:pPr>
            <a:r>
              <a:rPr lang="en-US" altLang="zh-CN" sz="2000" b="1" dirty="0"/>
              <a:t>	return  a &lt; b ? b : a;</a:t>
            </a:r>
            <a:endParaRPr lang="zh-CN" altLang="zh-CN" sz="2000" b="1" dirty="0"/>
          </a:p>
          <a:p>
            <a:pPr marL="0" indent="0">
              <a:buFontTx/>
              <a:buNone/>
            </a:pPr>
            <a:r>
              <a:rPr lang="en-US" altLang="zh-CN" sz="2000" b="1" dirty="0"/>
              <a:t>}</a:t>
            </a:r>
            <a:endParaRPr lang="zh-CN" altLang="zh-CN" sz="2000" b="1" dirty="0"/>
          </a:p>
          <a:p>
            <a:pPr marL="0" indent="0">
              <a:buFontTx/>
              <a:buNone/>
            </a:pPr>
            <a:r>
              <a:rPr lang="en-US" altLang="zh-CN" sz="2000" b="1" dirty="0">
                <a:solidFill>
                  <a:srgbClr val="0000CC"/>
                </a:solidFill>
              </a:rPr>
              <a:t>template &lt;</a:t>
            </a:r>
            <a:r>
              <a:rPr lang="en-US" altLang="zh-CN" sz="2000" b="1" dirty="0" err="1">
                <a:solidFill>
                  <a:srgbClr val="0000CC"/>
                </a:solidFill>
              </a:rPr>
              <a:t>typename</a:t>
            </a:r>
            <a:r>
              <a:rPr lang="en-US" altLang="zh-CN" sz="2000" b="1" dirty="0">
                <a:solidFill>
                  <a:srgbClr val="0000CC"/>
                </a:solidFill>
              </a:rPr>
              <a:t> T&gt;</a:t>
            </a:r>
            <a:endParaRPr lang="zh-CN" altLang="zh-CN" sz="2000" b="1" dirty="0">
              <a:solidFill>
                <a:srgbClr val="0000CC"/>
              </a:solidFill>
            </a:endParaRPr>
          </a:p>
          <a:p>
            <a:pPr marL="0" indent="0">
              <a:buFontTx/>
              <a:buNone/>
            </a:pPr>
            <a:r>
              <a:rPr lang="en-US" altLang="zh-CN" sz="2000" b="1" dirty="0"/>
              <a:t>inline T const&amp; </a:t>
            </a:r>
            <a:r>
              <a:rPr lang="en-US" altLang="zh-CN" sz="2000" b="1" dirty="0" err="1"/>
              <a:t>maxa</a:t>
            </a:r>
            <a:r>
              <a:rPr lang="en-US" altLang="zh-CN" sz="2000" b="1" dirty="0"/>
              <a:t>(T const&amp; a, T const&amp; b, T const&amp; c){</a:t>
            </a:r>
            <a:endParaRPr lang="zh-CN" altLang="zh-CN" sz="2000" b="1" dirty="0"/>
          </a:p>
          <a:p>
            <a:pPr marL="0" indent="0">
              <a:buFontTx/>
              <a:buNone/>
            </a:pPr>
            <a:r>
              <a:rPr lang="en-US" altLang="zh-CN" sz="2000" b="1" dirty="0"/>
              <a:t>	return </a:t>
            </a:r>
            <a:r>
              <a:rPr lang="en-US" altLang="zh-CN" sz="2000" b="1" dirty="0" err="1"/>
              <a:t>maxa</a:t>
            </a:r>
            <a:r>
              <a:rPr lang="en-US" altLang="zh-CN" sz="2000" b="1" dirty="0"/>
              <a:t>(</a:t>
            </a:r>
            <a:r>
              <a:rPr lang="en-US" altLang="zh-CN" sz="2000" b="1" dirty="0" err="1"/>
              <a:t>maxa</a:t>
            </a:r>
            <a:r>
              <a:rPr lang="en-US" altLang="zh-CN" sz="2000" b="1" dirty="0"/>
              <a:t>(a, b), c);</a:t>
            </a:r>
            <a:endParaRPr lang="zh-CN" altLang="zh-CN" sz="2000" b="1" dirty="0"/>
          </a:p>
          <a:p>
            <a:pPr marL="0" indent="0">
              <a:buFontTx/>
              <a:buNone/>
            </a:pPr>
            <a:r>
              <a:rPr lang="en-US" altLang="zh-CN" sz="2000" b="1" dirty="0"/>
              <a:t>}</a:t>
            </a:r>
            <a:endParaRPr lang="zh-CN" altLang="zh-CN" sz="2000" b="1" dirty="0"/>
          </a:p>
          <a:p>
            <a:pPr marL="0" indent="0">
              <a:buFontTx/>
              <a:buNone/>
            </a:pPr>
            <a:r>
              <a:rPr lang="en-US" altLang="zh-CN" sz="2000" b="1" dirty="0">
                <a:solidFill>
                  <a:srgbClr val="0000CC"/>
                </a:solidFill>
              </a:rPr>
              <a:t>template&lt;&gt;                                           //</a:t>
            </a:r>
            <a:r>
              <a:rPr lang="zh-CN" altLang="en-US" sz="2000" b="1" dirty="0">
                <a:solidFill>
                  <a:srgbClr val="0000CC"/>
                </a:solidFill>
              </a:rPr>
              <a:t>特化</a:t>
            </a:r>
            <a:endParaRPr lang="zh-CN" altLang="zh-CN" sz="2000" b="1" dirty="0">
              <a:solidFill>
                <a:srgbClr val="0000CC"/>
              </a:solidFill>
            </a:endParaRPr>
          </a:p>
          <a:p>
            <a:pPr marL="0" indent="0">
              <a:buFontTx/>
              <a:buNone/>
            </a:pPr>
            <a:r>
              <a:rPr lang="en-US" altLang="zh-CN" sz="2000" b="1" dirty="0"/>
              <a:t>const char* const&amp; </a:t>
            </a:r>
            <a:r>
              <a:rPr lang="en-US" altLang="zh-CN" sz="2000" b="1" dirty="0" err="1"/>
              <a:t>maxa</a:t>
            </a:r>
            <a:r>
              <a:rPr lang="en-US" altLang="zh-CN" sz="2000" b="1" dirty="0"/>
              <a:t>(const char* const&amp; a, const char* const&amp; b){</a:t>
            </a:r>
            <a:endParaRPr lang="zh-CN" altLang="zh-CN" sz="2000" b="1" dirty="0"/>
          </a:p>
          <a:p>
            <a:pPr marL="0" indent="0">
              <a:buFontTx/>
              <a:buNone/>
            </a:pPr>
            <a:r>
              <a:rPr lang="en-US" altLang="zh-CN" sz="2000" b="1" dirty="0"/>
              <a:t>	return </a:t>
            </a:r>
            <a:r>
              <a:rPr lang="en-US" altLang="zh-CN" sz="2000" b="1" dirty="0" err="1"/>
              <a:t>strcmp</a:t>
            </a:r>
            <a:r>
              <a:rPr lang="en-US" altLang="zh-CN" sz="2000" b="1" dirty="0"/>
              <a:t>(a, b) &lt; 0 ? b : a;</a:t>
            </a:r>
            <a:endParaRPr lang="zh-CN" altLang="zh-CN" sz="2000" b="1" dirty="0"/>
          </a:p>
          <a:p>
            <a:pPr marL="0" indent="0">
              <a:buFontTx/>
              <a:buNone/>
            </a:pPr>
            <a:r>
              <a:rPr lang="en-US" altLang="zh-CN" sz="2000" b="1" dirty="0"/>
              <a:t>}</a:t>
            </a:r>
            <a:endParaRPr lang="zh-CN" altLang="zh-CN" sz="2000" b="1" dirty="0"/>
          </a:p>
          <a:p>
            <a:pPr marL="0" indent="0">
              <a:buFontTx/>
              <a:buNone/>
            </a:pPr>
            <a:endParaRPr lang="zh-CN" altLang="en-US" sz="20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内容占位符 2"/>
          <p:cNvSpPr>
            <a:spLocks noGrp="1"/>
          </p:cNvSpPr>
          <p:nvPr>
            <p:ph idx="1"/>
          </p:nvPr>
        </p:nvSpPr>
        <p:spPr>
          <a:xfrm>
            <a:off x="0" y="981075"/>
            <a:ext cx="9144000" cy="5264150"/>
          </a:xfrm>
        </p:spPr>
        <p:txBody>
          <a:bodyPr/>
          <a:lstStyle/>
          <a:p>
            <a:pPr marL="0" indent="0">
              <a:buFontTx/>
              <a:buNone/>
            </a:pPr>
            <a:r>
              <a:rPr lang="en-US" altLang="zh-CN" sz="2000" b="1" dirty="0">
                <a:solidFill>
                  <a:srgbClr val="C00000"/>
                </a:solidFill>
              </a:rPr>
              <a:t>inline char </a:t>
            </a:r>
            <a:r>
              <a:rPr lang="en-US" altLang="zh-CN" sz="2000" b="1" dirty="0" err="1">
                <a:solidFill>
                  <a:srgbClr val="C00000"/>
                </a:solidFill>
              </a:rPr>
              <a:t>const</a:t>
            </a:r>
            <a:r>
              <a:rPr lang="en-US" altLang="zh-CN" sz="2000" b="1" dirty="0">
                <a:solidFill>
                  <a:srgbClr val="C00000"/>
                </a:solidFill>
              </a:rPr>
              <a:t>* </a:t>
            </a:r>
            <a:r>
              <a:rPr lang="en-US" altLang="zh-CN" sz="2000" b="1" dirty="0" err="1">
                <a:solidFill>
                  <a:srgbClr val="C00000"/>
                </a:solidFill>
              </a:rPr>
              <a:t>maxa</a:t>
            </a:r>
            <a:r>
              <a:rPr lang="en-US" altLang="zh-CN" sz="2000" b="1" dirty="0">
                <a:solidFill>
                  <a:srgbClr val="C00000"/>
                </a:solidFill>
              </a:rPr>
              <a:t>(char </a:t>
            </a:r>
            <a:r>
              <a:rPr lang="en-US" altLang="zh-CN" sz="2000" b="1" dirty="0" err="1">
                <a:solidFill>
                  <a:srgbClr val="C00000"/>
                </a:solidFill>
              </a:rPr>
              <a:t>const</a:t>
            </a:r>
            <a:r>
              <a:rPr lang="en-US" altLang="zh-CN" sz="2000" b="1" dirty="0">
                <a:solidFill>
                  <a:srgbClr val="C00000"/>
                </a:solidFill>
              </a:rPr>
              <a:t>* a, char </a:t>
            </a:r>
            <a:r>
              <a:rPr lang="en-US" altLang="zh-CN" sz="2000" b="1" dirty="0" err="1">
                <a:solidFill>
                  <a:srgbClr val="C00000"/>
                </a:solidFill>
              </a:rPr>
              <a:t>const</a:t>
            </a:r>
            <a:r>
              <a:rPr lang="en-US" altLang="zh-CN" sz="2000" b="1" dirty="0">
                <a:solidFill>
                  <a:srgbClr val="C00000"/>
                </a:solidFill>
              </a:rPr>
              <a:t>* b){  </a:t>
            </a:r>
            <a:r>
              <a:rPr lang="en-US" altLang="zh-CN" sz="2000" b="1" dirty="0">
                <a:solidFill>
                  <a:srgbClr val="00B050"/>
                </a:solidFill>
              </a:rPr>
              <a:t>//</a:t>
            </a:r>
            <a:r>
              <a:rPr lang="zh-CN" altLang="zh-CN" sz="2000" b="1" dirty="0">
                <a:solidFill>
                  <a:srgbClr val="00B050"/>
                </a:solidFill>
                <a:sym typeface="+mn-ea"/>
              </a:rPr>
              <a:t>普通</a:t>
            </a:r>
            <a:r>
              <a:rPr lang="en-US" altLang="zh-CN" sz="2000" b="1" dirty="0" err="1">
                <a:solidFill>
                  <a:srgbClr val="00B050"/>
                </a:solidFill>
                <a:sym typeface="+mn-ea"/>
              </a:rPr>
              <a:t>maxa</a:t>
            </a:r>
            <a:r>
              <a:rPr lang="zh-CN" altLang="zh-CN" sz="2000" b="1" dirty="0">
                <a:solidFill>
                  <a:srgbClr val="00B050"/>
                </a:solidFill>
                <a:sym typeface="+mn-ea"/>
              </a:rPr>
              <a:t>函数</a:t>
            </a:r>
            <a:endParaRPr lang="zh-CN" altLang="zh-CN" sz="2000" dirty="0">
              <a:solidFill>
                <a:srgbClr val="C00000"/>
              </a:solidFill>
            </a:endParaRPr>
          </a:p>
          <a:p>
            <a:pPr marL="0" indent="0">
              <a:buFontTx/>
              <a:buNone/>
            </a:pPr>
            <a:r>
              <a:rPr lang="en-US" altLang="zh-CN" sz="2000" b="1" dirty="0">
                <a:solidFill>
                  <a:srgbClr val="C00000"/>
                </a:solidFill>
              </a:rPr>
              <a:t>	return  </a:t>
            </a:r>
            <a:r>
              <a:rPr lang="en-US" altLang="zh-CN" sz="2000" b="1" dirty="0" err="1">
                <a:solidFill>
                  <a:srgbClr val="C00000"/>
                </a:solidFill>
              </a:rPr>
              <a:t>std</a:t>
            </a:r>
            <a:r>
              <a:rPr lang="en-US" altLang="zh-CN" sz="2000" b="1" dirty="0">
                <a:solidFill>
                  <a:srgbClr val="C00000"/>
                </a:solidFill>
              </a:rPr>
              <a:t>::</a:t>
            </a:r>
            <a:r>
              <a:rPr lang="en-US" altLang="zh-CN" sz="2000" b="1" dirty="0" err="1">
                <a:solidFill>
                  <a:srgbClr val="C00000"/>
                </a:solidFill>
              </a:rPr>
              <a:t>strcmp</a:t>
            </a:r>
            <a:r>
              <a:rPr lang="en-US" altLang="zh-CN" sz="2000" b="1" dirty="0">
                <a:solidFill>
                  <a:srgbClr val="C00000"/>
                </a:solidFill>
              </a:rPr>
              <a:t>(a, b) &lt; 0 ? b : a;</a:t>
            </a:r>
            <a:endParaRPr lang="zh-CN" altLang="zh-CN" sz="2000" dirty="0">
              <a:solidFill>
                <a:srgbClr val="C00000"/>
              </a:solidFill>
            </a:endParaRPr>
          </a:p>
          <a:p>
            <a:pPr marL="0" indent="0">
              <a:buFontTx/>
              <a:buNone/>
            </a:pPr>
            <a:r>
              <a:rPr lang="en-US" altLang="zh-CN" sz="2000" b="1" dirty="0">
                <a:solidFill>
                  <a:srgbClr val="C00000"/>
                </a:solidFill>
              </a:rPr>
              <a:t>}</a:t>
            </a:r>
            <a:endParaRPr lang="zh-CN" altLang="zh-CN" sz="2000" dirty="0">
              <a:solidFill>
                <a:srgbClr val="C00000"/>
              </a:solidFill>
            </a:endParaRPr>
          </a:p>
          <a:p>
            <a:pPr marL="0" indent="0">
              <a:buFontTx/>
              <a:buNone/>
            </a:pPr>
            <a:r>
              <a:rPr lang="en-US" altLang="zh-CN" sz="2000" b="1" dirty="0" err="1"/>
              <a:t>int</a:t>
            </a:r>
            <a:r>
              <a:rPr lang="en-US" altLang="zh-CN" sz="2000" b="1" dirty="0"/>
              <a:t> main(){</a:t>
            </a:r>
            <a:endParaRPr lang="zh-CN" altLang="zh-CN" sz="2000" b="1" dirty="0"/>
          </a:p>
          <a:p>
            <a:pPr marL="0" indent="0">
              <a:buFontTx/>
              <a:buNone/>
            </a:pPr>
            <a:r>
              <a:rPr lang="en-US" altLang="zh-CN" sz="2000" b="1" dirty="0"/>
              <a:t>  </a:t>
            </a:r>
            <a:r>
              <a:rPr lang="en-US" altLang="zh-CN" sz="2000" b="1" dirty="0" err="1"/>
              <a:t>int</a:t>
            </a:r>
            <a:r>
              <a:rPr lang="en-US" altLang="zh-CN" sz="2000" b="1" dirty="0"/>
              <a:t> a = 5, b = 12;</a:t>
            </a:r>
            <a:endParaRPr lang="zh-CN" altLang="zh-CN" sz="2000" b="1" dirty="0"/>
          </a:p>
          <a:p>
            <a:pPr marL="0" indent="0">
              <a:buFontTx/>
              <a:buNone/>
            </a:pPr>
            <a:r>
              <a:rPr lang="en-US" altLang="zh-CN" sz="2000" b="1" dirty="0"/>
              <a:t>  string s1 = "aString1", s2 = "aZtring2";</a:t>
            </a:r>
            <a:endParaRPr lang="zh-CN" altLang="zh-CN" sz="2000" b="1" dirty="0"/>
          </a:p>
          <a:p>
            <a:pPr marL="0" indent="0">
              <a:buFontTx/>
              <a:buNone/>
            </a:pPr>
            <a:r>
              <a:rPr lang="en-US" altLang="zh-CN" sz="2000" b="1" dirty="0"/>
              <a:t>  </a:t>
            </a:r>
            <a:r>
              <a:rPr lang="en-US" altLang="zh-CN" sz="2000" b="1" dirty="0" err="1"/>
              <a:t>const</a:t>
            </a:r>
            <a:r>
              <a:rPr lang="en-US" altLang="zh-CN" sz="2000" b="1" dirty="0"/>
              <a:t> char* c1 = "</a:t>
            </a:r>
            <a:r>
              <a:rPr lang="en-US" altLang="zh-CN" sz="2000" b="1" dirty="0" err="1"/>
              <a:t>hellow</a:t>
            </a:r>
            <a:r>
              <a:rPr lang="en-US" altLang="zh-CN" sz="2000" b="1" dirty="0"/>
              <a:t> template override!";</a:t>
            </a:r>
            <a:endParaRPr lang="zh-CN" altLang="zh-CN" sz="2000" b="1" dirty="0"/>
          </a:p>
          <a:p>
            <a:pPr marL="0" indent="0">
              <a:buFontTx/>
              <a:buNone/>
            </a:pPr>
            <a:r>
              <a:rPr lang="en-US" altLang="zh-CN" sz="2000" b="1" dirty="0"/>
              <a:t>  </a:t>
            </a:r>
            <a:r>
              <a:rPr lang="en-US" altLang="zh-CN" sz="2000" b="1" dirty="0" err="1"/>
              <a:t>const</a:t>
            </a:r>
            <a:r>
              <a:rPr lang="en-US" altLang="zh-CN" sz="2000" b="1" dirty="0"/>
              <a:t> char* c2 = "</a:t>
            </a:r>
            <a:r>
              <a:rPr lang="en-US" altLang="zh-CN" sz="2000" b="1" dirty="0" err="1"/>
              <a:t>hellow</a:t>
            </a:r>
            <a:r>
              <a:rPr lang="en-US" altLang="zh-CN" sz="2000" b="1" dirty="0"/>
              <a:t> C++ 11!";</a:t>
            </a:r>
            <a:endParaRPr lang="zh-CN" altLang="zh-CN" sz="2000" b="1" dirty="0"/>
          </a:p>
          <a:p>
            <a:pPr marL="0" indent="0">
              <a:buFontTx/>
              <a:buNone/>
            </a:pPr>
            <a:r>
              <a:rPr lang="en-US" altLang="zh-CN" sz="2000" b="1" dirty="0"/>
              <a:t>  </a:t>
            </a:r>
            <a:r>
              <a:rPr lang="en-US" altLang="zh-CN" sz="2000" b="1" dirty="0" err="1"/>
              <a:t>const</a:t>
            </a:r>
            <a:r>
              <a:rPr lang="en-US" altLang="zh-CN" sz="2000" b="1" dirty="0"/>
              <a:t> char* c3 = "</a:t>
            </a:r>
            <a:r>
              <a:rPr lang="en-US" altLang="zh-CN" sz="2000" b="1" dirty="0" err="1"/>
              <a:t>hellow</a:t>
            </a:r>
            <a:r>
              <a:rPr lang="en-US" altLang="zh-CN" sz="2000" b="1" dirty="0"/>
              <a:t> everyone!";</a:t>
            </a:r>
            <a:endParaRPr lang="zh-CN" altLang="zh-CN" sz="2000" b="1" dirty="0"/>
          </a:p>
          <a:p>
            <a:pPr marL="0" indent="0">
              <a:buFontTx/>
              <a:buNone/>
            </a:pPr>
            <a:r>
              <a:rPr lang="en-US" altLang="zh-CN" sz="2000" b="1" dirty="0"/>
              <a:t>  </a:t>
            </a:r>
            <a:r>
              <a:rPr lang="en-US" altLang="zh-CN" sz="2000" b="1" dirty="0" err="1"/>
              <a:t>cout</a:t>
            </a:r>
            <a:r>
              <a:rPr lang="en-US" altLang="zh-CN" sz="2000" b="1" dirty="0"/>
              <a:t> &lt;&lt; </a:t>
            </a:r>
            <a:r>
              <a:rPr lang="en-US" altLang="zh-CN" sz="2000" b="1" dirty="0" err="1"/>
              <a:t>maxa</a:t>
            </a:r>
            <a:r>
              <a:rPr lang="en-US" altLang="zh-CN" sz="2000" b="1" dirty="0"/>
              <a:t>(7, 42, 32) &lt;&lt; </a:t>
            </a:r>
            <a:r>
              <a:rPr lang="en-US" altLang="zh-CN" sz="2000" b="1" dirty="0" err="1"/>
              <a:t>endl</a:t>
            </a:r>
            <a:r>
              <a:rPr lang="en-US" altLang="zh-CN" sz="2000" b="1" dirty="0"/>
              <a:t>;     //L1</a:t>
            </a:r>
            <a:r>
              <a:rPr lang="zh-CN" altLang="zh-CN" sz="2000" b="1" dirty="0"/>
              <a:t>，输出</a:t>
            </a:r>
            <a:r>
              <a:rPr lang="en-US" altLang="zh-CN" sz="2000" b="1" dirty="0"/>
              <a:t>:	42</a:t>
            </a:r>
            <a:endParaRPr lang="zh-CN" altLang="zh-CN" sz="2000" b="1" dirty="0"/>
          </a:p>
          <a:p>
            <a:pPr marL="0" indent="0">
              <a:buFontTx/>
              <a:buNone/>
            </a:pPr>
            <a:r>
              <a:rPr lang="en-US" altLang="zh-CN" sz="2000" b="1" dirty="0"/>
              <a:t>  </a:t>
            </a:r>
            <a:r>
              <a:rPr lang="en-US" altLang="zh-CN" sz="2000" b="1" dirty="0" err="1"/>
              <a:t>cout</a:t>
            </a:r>
            <a:r>
              <a:rPr lang="en-US" altLang="zh-CN" sz="2000" b="1" dirty="0"/>
              <a:t> &lt;&lt; </a:t>
            </a:r>
            <a:r>
              <a:rPr lang="en-US" altLang="zh-CN" sz="2000" b="1" dirty="0" err="1"/>
              <a:t>maxa</a:t>
            </a:r>
            <a:r>
              <a:rPr lang="en-US" altLang="zh-CN" sz="2000" b="1" dirty="0"/>
              <a:t>(a, b) &lt;&lt; </a:t>
            </a:r>
            <a:r>
              <a:rPr lang="en-US" altLang="zh-CN" sz="2000" b="1" dirty="0" err="1"/>
              <a:t>endl</a:t>
            </a:r>
            <a:r>
              <a:rPr lang="en-US" altLang="zh-CN" sz="2000" b="1" dirty="0"/>
              <a:t>;             //L2</a:t>
            </a:r>
            <a:r>
              <a:rPr lang="zh-CN" altLang="zh-CN" sz="2000" b="1" dirty="0"/>
              <a:t>，输出</a:t>
            </a:r>
            <a:r>
              <a:rPr lang="en-US" altLang="zh-CN" sz="2000" b="1" dirty="0"/>
              <a:t>:	12</a:t>
            </a:r>
            <a:endParaRPr lang="zh-CN" altLang="zh-CN" sz="2000" b="1" dirty="0"/>
          </a:p>
          <a:p>
            <a:pPr marL="0" indent="0">
              <a:buFontTx/>
              <a:buNone/>
            </a:pPr>
            <a:r>
              <a:rPr lang="en-US" altLang="zh-CN" sz="2000" b="1" dirty="0"/>
              <a:t>  </a:t>
            </a:r>
            <a:r>
              <a:rPr lang="en-US" altLang="zh-CN" sz="2000" b="1" dirty="0" err="1"/>
              <a:t>cout</a:t>
            </a:r>
            <a:r>
              <a:rPr lang="en-US" altLang="zh-CN" sz="2000" b="1" dirty="0"/>
              <a:t> &lt;&lt; </a:t>
            </a:r>
            <a:r>
              <a:rPr lang="en-US" altLang="zh-CN" sz="2000" b="1" dirty="0" err="1"/>
              <a:t>maxa</a:t>
            </a:r>
            <a:r>
              <a:rPr lang="en-US" altLang="zh-CN" sz="2000" b="1" dirty="0"/>
              <a:t>(s1, s2) &lt;&lt; </a:t>
            </a:r>
            <a:r>
              <a:rPr lang="en-US" altLang="zh-CN" sz="2000" b="1" dirty="0" err="1"/>
              <a:t>endl</a:t>
            </a:r>
            <a:r>
              <a:rPr lang="en-US" altLang="zh-CN" sz="2000" b="1" dirty="0"/>
              <a:t>;         //L3</a:t>
            </a:r>
            <a:r>
              <a:rPr lang="zh-CN" altLang="zh-CN" sz="2000" b="1" dirty="0"/>
              <a:t>，输出</a:t>
            </a:r>
            <a:r>
              <a:rPr lang="en-US" altLang="zh-CN" sz="2000" b="1" dirty="0"/>
              <a:t>:	aZtring2</a:t>
            </a:r>
            <a:endParaRPr lang="zh-CN" altLang="zh-CN" sz="2000" b="1" dirty="0"/>
          </a:p>
          <a:p>
            <a:pPr marL="0" indent="0">
              <a:buFontTx/>
              <a:buNone/>
            </a:pPr>
            <a:r>
              <a:rPr lang="en-US" altLang="zh-CN" sz="2000" b="1" dirty="0"/>
              <a:t>  </a:t>
            </a:r>
            <a:r>
              <a:rPr lang="en-US" altLang="zh-CN" sz="2000" b="1" dirty="0" err="1">
                <a:solidFill>
                  <a:srgbClr val="FF0000"/>
                </a:solidFill>
              </a:rPr>
              <a:t>cout</a:t>
            </a:r>
            <a:r>
              <a:rPr lang="en-US" altLang="zh-CN" sz="2000" b="1" dirty="0">
                <a:solidFill>
                  <a:srgbClr val="FF0000"/>
                </a:solidFill>
              </a:rPr>
              <a:t> &lt;&lt; </a:t>
            </a:r>
            <a:r>
              <a:rPr lang="en-US" altLang="zh-CN" sz="2000" b="1" dirty="0" err="1">
                <a:solidFill>
                  <a:srgbClr val="FF0000"/>
                </a:solidFill>
              </a:rPr>
              <a:t>maxa</a:t>
            </a:r>
            <a:r>
              <a:rPr lang="en-US" altLang="zh-CN" sz="2000" b="1" dirty="0">
                <a:solidFill>
                  <a:srgbClr val="FF0000"/>
                </a:solidFill>
              </a:rPr>
              <a:t>(c1, c2, c3) &lt;&lt; </a:t>
            </a:r>
            <a:r>
              <a:rPr lang="en-US" altLang="zh-CN" sz="2000" b="1" dirty="0" err="1">
                <a:solidFill>
                  <a:srgbClr val="FF0000"/>
                </a:solidFill>
              </a:rPr>
              <a:t>endl</a:t>
            </a:r>
            <a:r>
              <a:rPr lang="en-US" altLang="zh-CN" sz="2000" b="1" dirty="0">
                <a:solidFill>
                  <a:srgbClr val="FF0000"/>
                </a:solidFill>
              </a:rPr>
              <a:t>;</a:t>
            </a:r>
            <a:r>
              <a:rPr lang="en-US" altLang="zh-CN" sz="2000" b="1" dirty="0"/>
              <a:t>    </a:t>
            </a:r>
            <a:r>
              <a:rPr lang="en-US" altLang="zh-CN" sz="2000" dirty="0"/>
              <a:t>//L4</a:t>
            </a:r>
            <a:r>
              <a:rPr lang="zh-CN" altLang="zh-CN" sz="2000" dirty="0"/>
              <a:t>，输出：</a:t>
            </a:r>
            <a:r>
              <a:rPr lang="en-US" altLang="zh-CN" sz="2000" dirty="0"/>
              <a:t>  </a:t>
            </a:r>
            <a:r>
              <a:rPr lang="en-US" altLang="zh-CN" sz="2000" dirty="0" err="1"/>
              <a:t>hellow</a:t>
            </a:r>
            <a:r>
              <a:rPr lang="en-US" altLang="zh-CN" sz="2000" dirty="0"/>
              <a:t> template override!</a:t>
            </a:r>
            <a:endParaRPr lang="zh-CN" altLang="zh-CN" sz="2000" dirty="0"/>
          </a:p>
          <a:p>
            <a:pPr marL="0" indent="0">
              <a:buFontTx/>
              <a:buNone/>
            </a:pPr>
            <a:r>
              <a:rPr lang="en-US" altLang="zh-CN" sz="2000" b="1" dirty="0"/>
              <a:t>  </a:t>
            </a:r>
            <a:r>
              <a:rPr lang="en-US" altLang="zh-CN" sz="2000" b="1" dirty="0" err="1">
                <a:solidFill>
                  <a:srgbClr val="0000CC"/>
                </a:solidFill>
              </a:rPr>
              <a:t>cout</a:t>
            </a:r>
            <a:r>
              <a:rPr lang="en-US" altLang="zh-CN" sz="2000" b="1" dirty="0">
                <a:solidFill>
                  <a:srgbClr val="0000CC"/>
                </a:solidFill>
              </a:rPr>
              <a:t> &lt;&lt; </a:t>
            </a:r>
            <a:r>
              <a:rPr lang="en-US" altLang="zh-CN" sz="2000" b="1" dirty="0" err="1">
                <a:solidFill>
                  <a:srgbClr val="0000CC"/>
                </a:solidFill>
              </a:rPr>
              <a:t>maxa</a:t>
            </a:r>
            <a:r>
              <a:rPr lang="en-US" altLang="zh-CN" sz="2000" b="1" dirty="0">
                <a:solidFill>
                  <a:srgbClr val="0000CC"/>
                </a:solidFill>
              </a:rPr>
              <a:t>(c1, c3) &lt;&lt; </a:t>
            </a:r>
            <a:r>
              <a:rPr lang="en-US" altLang="zh-CN" sz="2000" b="1" dirty="0" err="1">
                <a:solidFill>
                  <a:srgbClr val="0000CC"/>
                </a:solidFill>
              </a:rPr>
              <a:t>endl</a:t>
            </a:r>
            <a:r>
              <a:rPr lang="en-US" altLang="zh-CN" sz="2000" b="1" dirty="0">
                <a:solidFill>
                  <a:srgbClr val="0000CC"/>
                </a:solidFill>
              </a:rPr>
              <a:t>;</a:t>
            </a:r>
            <a:r>
              <a:rPr lang="en-US" altLang="zh-CN" sz="2000" b="1" dirty="0"/>
              <a:t>        //L5</a:t>
            </a:r>
            <a:r>
              <a:rPr lang="zh-CN" altLang="zh-CN" sz="2000" b="1" dirty="0"/>
              <a:t>，输出：</a:t>
            </a:r>
            <a:r>
              <a:rPr lang="en-US" altLang="zh-CN" sz="2000" b="1" dirty="0"/>
              <a:t>  </a:t>
            </a:r>
            <a:r>
              <a:rPr lang="en-US" altLang="zh-CN" sz="2000" b="1" dirty="0" err="1"/>
              <a:t>hellow</a:t>
            </a:r>
            <a:r>
              <a:rPr lang="en-US" altLang="zh-CN" sz="2000" b="1" dirty="0"/>
              <a:t> template override!</a:t>
            </a:r>
            <a:endParaRPr lang="zh-CN" altLang="zh-CN" sz="2000" b="1" dirty="0"/>
          </a:p>
          <a:p>
            <a:pPr marL="0" indent="0">
              <a:buFontTx/>
              <a:buNone/>
            </a:pPr>
            <a:r>
              <a:rPr lang="en-US" altLang="zh-CN" sz="2000" b="1" dirty="0"/>
              <a:t>}</a:t>
            </a:r>
            <a:endParaRPr lang="zh-CN" altLang="en-US" sz="2000" b="1" dirty="0"/>
          </a:p>
        </p:txBody>
      </p:sp>
      <p:sp>
        <p:nvSpPr>
          <p:cNvPr id="68610" name="标题 1"/>
          <p:cNvSpPr>
            <a:spLocks noGrp="1"/>
          </p:cNvSpPr>
          <p:nvPr>
            <p:ph type="title"/>
          </p:nvPr>
        </p:nvSpPr>
        <p:spPr>
          <a:xfrm>
            <a:off x="457200" y="73025"/>
            <a:ext cx="8229600" cy="811213"/>
          </a:xfrm>
        </p:spPr>
        <p:txBody>
          <a:bodyPr/>
          <a:lstStyle/>
          <a:p>
            <a:r>
              <a:rPr lang="en-US" altLang="zh-CN" sz="2800" b="1"/>
              <a:t>7.4.5  </a:t>
            </a:r>
            <a:r>
              <a:rPr lang="zh-CN" altLang="zh-CN" sz="2800" b="1">
                <a:solidFill>
                  <a:srgbClr val="FF0000"/>
                </a:solidFill>
              </a:rPr>
              <a:t>模板重载、特化</a:t>
            </a:r>
            <a:r>
              <a:rPr lang="zh-CN" altLang="zh-CN" sz="2800" b="1"/>
              <a:t>、非模板函数及调用次序</a:t>
            </a:r>
            <a:endParaRPr lang="zh-CN" altLang="en-US" sz="2800"/>
          </a:p>
        </p:txBody>
      </p:sp>
      <p:sp>
        <p:nvSpPr>
          <p:cNvPr id="5" name="对话气泡: 矩形 4"/>
          <p:cNvSpPr/>
          <p:nvPr/>
        </p:nvSpPr>
        <p:spPr>
          <a:xfrm>
            <a:off x="5580063" y="1628775"/>
            <a:ext cx="3313112" cy="2520950"/>
          </a:xfrm>
          <a:prstGeom prst="wedgeRectCallout">
            <a:avLst>
              <a:gd name="adj1" fmla="val -48974"/>
              <a:gd name="adj2" fmla="val 6211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r>
              <a:rPr lang="zh-CN" altLang="zh-CN" b="1" dirty="0">
                <a:solidFill>
                  <a:srgbClr val="FFFFFF"/>
                </a:solidFill>
              </a:rPr>
              <a:t>程序运行结果如下</a:t>
            </a:r>
            <a:r>
              <a:rPr lang="zh-CN" altLang="en-US" b="1" dirty="0">
                <a:solidFill>
                  <a:srgbClr val="FFFFFF"/>
                </a:solidFill>
              </a:rPr>
              <a:t>，但调用普通函数进行字符串大小比较</a:t>
            </a:r>
            <a:endParaRPr lang="zh-CN" altLang="zh-CN" b="1" dirty="0">
              <a:solidFill>
                <a:srgbClr val="FFFFFF"/>
              </a:solidFill>
            </a:endParaRPr>
          </a:p>
          <a:p>
            <a:pPr eaLnBrk="0" hangingPunct="0"/>
            <a:r>
              <a:rPr lang="en-US" altLang="zh-CN" b="1" dirty="0">
                <a:solidFill>
                  <a:srgbClr val="FFFFFF"/>
                </a:solidFill>
              </a:rPr>
              <a:t>42</a:t>
            </a:r>
            <a:endParaRPr lang="zh-CN" altLang="zh-CN" b="1" dirty="0">
              <a:solidFill>
                <a:srgbClr val="FFFFFF"/>
              </a:solidFill>
            </a:endParaRPr>
          </a:p>
          <a:p>
            <a:pPr eaLnBrk="0" hangingPunct="0"/>
            <a:r>
              <a:rPr lang="en-US" altLang="zh-CN" b="1" dirty="0">
                <a:solidFill>
                  <a:srgbClr val="FFFFFF"/>
                </a:solidFill>
              </a:rPr>
              <a:t>12</a:t>
            </a:r>
            <a:endParaRPr lang="zh-CN" altLang="zh-CN" b="1" dirty="0">
              <a:solidFill>
                <a:srgbClr val="FFFFFF"/>
              </a:solidFill>
            </a:endParaRPr>
          </a:p>
          <a:p>
            <a:pPr eaLnBrk="0" hangingPunct="0"/>
            <a:r>
              <a:rPr lang="en-US" altLang="zh-CN" b="1" dirty="0">
                <a:solidFill>
                  <a:srgbClr val="FFFFFF"/>
                </a:solidFill>
              </a:rPr>
              <a:t>aZtring2</a:t>
            </a:r>
            <a:endParaRPr lang="zh-CN" altLang="zh-CN" b="1" dirty="0">
              <a:solidFill>
                <a:srgbClr val="FFFFFF"/>
              </a:solidFill>
            </a:endParaRPr>
          </a:p>
          <a:p>
            <a:pPr eaLnBrk="0" hangingPunct="0"/>
            <a:r>
              <a:rPr lang="en-US" altLang="zh-CN" b="1" dirty="0" err="1">
                <a:solidFill>
                  <a:srgbClr val="FFFFFF"/>
                </a:solidFill>
              </a:rPr>
              <a:t>hellow</a:t>
            </a:r>
            <a:r>
              <a:rPr lang="en-US" altLang="zh-CN" b="1" dirty="0">
                <a:solidFill>
                  <a:srgbClr val="FFFFFF"/>
                </a:solidFill>
              </a:rPr>
              <a:t> template override!           </a:t>
            </a:r>
            <a:endParaRPr lang="zh-CN" altLang="zh-CN" b="1" dirty="0">
              <a:solidFill>
                <a:srgbClr val="FFFFFF"/>
              </a:solidFill>
            </a:endParaRPr>
          </a:p>
          <a:p>
            <a:pPr eaLnBrk="0" hangingPunct="0"/>
            <a:r>
              <a:rPr lang="en-US" altLang="zh-CN" b="1" dirty="0" err="1">
                <a:solidFill>
                  <a:srgbClr val="FFFFFF"/>
                </a:solidFill>
              </a:rPr>
              <a:t>hellow</a:t>
            </a:r>
            <a:r>
              <a:rPr lang="en-US" altLang="zh-CN" b="1" dirty="0">
                <a:solidFill>
                  <a:srgbClr val="FFFFFF"/>
                </a:solidFill>
              </a:rPr>
              <a:t> template override!               </a:t>
            </a:r>
            <a:endParaRPr lang="zh-CN" altLang="zh-CN" b="1"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052513"/>
            <a:ext cx="8964613" cy="5665787"/>
          </a:xfrm>
        </p:spPr>
        <p:txBody>
          <a:bodyPr/>
          <a:lstStyle/>
          <a:p>
            <a:pPr marL="0" indent="0">
              <a:buFontTx/>
              <a:buNone/>
            </a:pPr>
            <a:r>
              <a:rPr lang="en-US" altLang="zh-CN" b="1" dirty="0">
                <a:solidFill>
                  <a:srgbClr val="0000CC"/>
                </a:solidFill>
              </a:rPr>
              <a:t>4</a:t>
            </a:r>
            <a:r>
              <a:rPr lang="zh-CN" altLang="zh-CN" b="1" dirty="0">
                <a:solidFill>
                  <a:srgbClr val="0000CC"/>
                </a:solidFill>
              </a:rPr>
              <a:t>．函数参数匹配与调用次序</a:t>
            </a:r>
            <a:endParaRPr lang="en-US" altLang="zh-CN" b="1" dirty="0">
              <a:solidFill>
                <a:srgbClr val="0000CC"/>
              </a:solidFill>
            </a:endParaRPr>
          </a:p>
          <a:p>
            <a:pPr marL="457200" lvl="1" indent="0">
              <a:buFontTx/>
              <a:buNone/>
            </a:pPr>
            <a:r>
              <a:rPr lang="zh-CN" altLang="en-US" sz="2400" b="1" dirty="0"/>
              <a:t>当</a:t>
            </a:r>
            <a:r>
              <a:rPr lang="zh-CN" altLang="zh-CN" sz="2400" b="1" dirty="0"/>
              <a:t>一个程序同时拥有重载模板、特化模板和普通重载函数</a:t>
            </a:r>
            <a:r>
              <a:rPr lang="zh-CN" altLang="en-US" sz="2400" b="1" dirty="0"/>
              <a:t>，</a:t>
            </a:r>
            <a:r>
              <a:rPr lang="zh-CN" altLang="zh-CN" sz="2400" b="1" dirty="0"/>
              <a:t>编译器的选择次序如下</a:t>
            </a:r>
            <a:r>
              <a:rPr lang="zh-CN" altLang="en-US" sz="2400" b="1" dirty="0"/>
              <a:t>：</a:t>
            </a:r>
            <a:endParaRPr lang="en-US" altLang="zh-CN" sz="2400" b="1" dirty="0"/>
          </a:p>
          <a:p>
            <a:pPr marL="457200" lvl="1" indent="0">
              <a:buFontTx/>
              <a:buNone/>
            </a:pPr>
            <a:r>
              <a:rPr lang="zh-CN" altLang="en-US" sz="2400" b="1" dirty="0"/>
              <a:t>（</a:t>
            </a:r>
            <a:r>
              <a:rPr lang="en-US" altLang="zh-CN" sz="2400" b="1" dirty="0"/>
              <a:t>1）</a:t>
            </a:r>
            <a:r>
              <a:rPr lang="zh-CN" altLang="zh-CN" sz="2400" b="1" dirty="0"/>
              <a:t>在众多符合调用条件的函数中</a:t>
            </a:r>
            <a:r>
              <a:rPr lang="zh-CN" altLang="zh-CN" sz="2400" b="1" dirty="0">
                <a:solidFill>
                  <a:srgbClr val="FF0000"/>
                </a:solidFill>
              </a:rPr>
              <a:t>选择最佳匹配</a:t>
            </a:r>
            <a:r>
              <a:rPr lang="zh-CN" altLang="zh-CN" sz="2400" b="1" dirty="0"/>
              <a:t>的函数，</a:t>
            </a:r>
            <a:r>
              <a:rPr lang="en-US" altLang="zh-CN" sz="2400" b="1" dirty="0"/>
              <a:t>  </a:t>
            </a:r>
            <a:r>
              <a:rPr lang="zh-CN" altLang="zh-CN" sz="2400" b="1" dirty="0"/>
              <a:t>在匹配</a:t>
            </a:r>
            <a:r>
              <a:rPr lang="zh-CN" altLang="zh-CN" sz="2400" b="1" dirty="0">
                <a:solidFill>
                  <a:srgbClr val="0000CC"/>
                </a:solidFill>
              </a:rPr>
              <a:t>非模板函数时会进行参数类型转换</a:t>
            </a:r>
            <a:r>
              <a:rPr lang="zh-CN" altLang="zh-CN" sz="2400" b="1" dirty="0"/>
              <a:t>。</a:t>
            </a:r>
            <a:endParaRPr lang="en-US" altLang="zh-CN" sz="2400" b="1" dirty="0"/>
          </a:p>
          <a:p>
            <a:pPr marL="457200" lvl="1" indent="0">
              <a:buFontTx/>
              <a:buNone/>
            </a:pPr>
            <a:r>
              <a:rPr lang="zh-CN" altLang="en-US" sz="2400" b="1" dirty="0"/>
              <a:t>（</a:t>
            </a:r>
            <a:r>
              <a:rPr lang="en-US" altLang="zh-CN" sz="2400" b="1" dirty="0"/>
              <a:t>2）</a:t>
            </a:r>
            <a:r>
              <a:rPr lang="zh-CN" altLang="zh-CN" sz="2400" b="1" dirty="0"/>
              <a:t>如果模板函数、模板特化函数和普通函数都符合函数调用要求</a:t>
            </a:r>
            <a:r>
              <a:rPr lang="zh-CN" altLang="en-US" sz="2400" b="1" dirty="0"/>
              <a:t>，按以下次序调用：</a:t>
            </a:r>
            <a:endParaRPr lang="en-US" altLang="zh-CN" sz="2400" b="1" dirty="0"/>
          </a:p>
          <a:p>
            <a:pPr marL="457200" lvl="1" indent="0">
              <a:buFont typeface="宋体" pitchFamily="2" charset="-122"/>
              <a:buAutoNum type="circleNumDbPlain"/>
            </a:pPr>
            <a:r>
              <a:rPr lang="zh-CN" altLang="zh-CN" sz="2400" b="1" dirty="0">
                <a:solidFill>
                  <a:srgbClr val="FF0000"/>
                </a:solidFill>
              </a:rPr>
              <a:t>优先调用普通函数</a:t>
            </a:r>
            <a:r>
              <a:rPr lang="zh-CN" altLang="zh-CN" sz="2400" b="1" dirty="0"/>
              <a:t>；</a:t>
            </a:r>
            <a:endParaRPr lang="en-US" altLang="zh-CN" sz="2400" b="1" dirty="0"/>
          </a:p>
          <a:p>
            <a:pPr marL="457200" lvl="1" indent="0">
              <a:buFont typeface="宋体" pitchFamily="2" charset="-122"/>
              <a:buAutoNum type="circleNumDbPlain"/>
            </a:pPr>
            <a:r>
              <a:rPr lang="zh-CN" altLang="zh-CN" sz="2400" b="1" dirty="0"/>
              <a:t>如果没有普通函数，优先</a:t>
            </a:r>
            <a:r>
              <a:rPr lang="zh-CN" altLang="zh-CN" sz="2400" b="1" dirty="0">
                <a:solidFill>
                  <a:srgbClr val="FF0000"/>
                </a:solidFill>
              </a:rPr>
              <a:t>调用模板特化函数</a:t>
            </a:r>
            <a:r>
              <a:rPr lang="zh-CN" altLang="zh-CN" sz="2400" b="1" dirty="0"/>
              <a:t>；</a:t>
            </a:r>
            <a:endParaRPr lang="en-US" altLang="zh-CN" sz="2400" b="1" dirty="0"/>
          </a:p>
          <a:p>
            <a:pPr marL="457200" lvl="1" indent="0">
              <a:buFont typeface="宋体" pitchFamily="2" charset="-122"/>
              <a:buAutoNum type="circleNumDbPlain"/>
            </a:pPr>
            <a:r>
              <a:rPr lang="zh-CN" altLang="zh-CN" sz="2400" b="1" dirty="0"/>
              <a:t>当没有普通函数和特化模板函数时</a:t>
            </a:r>
            <a:r>
              <a:rPr lang="zh-CN" altLang="zh-CN" sz="2400" b="1" dirty="0">
                <a:solidFill>
                  <a:srgbClr val="FF0000"/>
                </a:solidFill>
              </a:rPr>
              <a:t>才调用模板函</a:t>
            </a:r>
            <a:r>
              <a:rPr lang="zh-CN" altLang="zh-CN" sz="2400" b="1" dirty="0"/>
              <a:t>数。如果有多个重载模板函数都符合要求，就选择</a:t>
            </a:r>
            <a:r>
              <a:rPr lang="zh-CN" altLang="zh-CN" sz="2400" b="1" dirty="0">
                <a:solidFill>
                  <a:srgbClr val="0000CC"/>
                </a:solidFill>
              </a:rPr>
              <a:t>精确匹配</a:t>
            </a:r>
            <a:r>
              <a:rPr lang="zh-CN" altLang="zh-CN" sz="2400" b="1" dirty="0"/>
              <a:t>的模板函数；</a:t>
            </a:r>
            <a:endParaRPr lang="en-US" altLang="zh-CN" sz="2400" b="1" dirty="0"/>
          </a:p>
          <a:p>
            <a:pPr marL="457200" lvl="1" indent="0">
              <a:buFont typeface="宋体" pitchFamily="2" charset="-122"/>
              <a:buAutoNum type="circleNumDbPlain"/>
            </a:pPr>
            <a:r>
              <a:rPr lang="zh-CN" altLang="zh-CN" sz="2400" b="1" dirty="0"/>
              <a:t>如果多个模板函数都差不多，就</a:t>
            </a:r>
            <a:r>
              <a:rPr lang="zh-CN" altLang="zh-CN" sz="2400" b="1" dirty="0">
                <a:solidFill>
                  <a:srgbClr val="FF0000"/>
                </a:solidFill>
              </a:rPr>
              <a:t>产生二义性错误</a:t>
            </a:r>
            <a:r>
              <a:rPr lang="zh-CN" altLang="zh-CN" sz="2400" b="1" dirty="0"/>
              <a:t>。</a:t>
            </a:r>
            <a:endParaRPr lang="zh-CN" altLang="en-US" b="1" dirty="0"/>
          </a:p>
        </p:txBody>
      </p:sp>
      <p:sp>
        <p:nvSpPr>
          <p:cNvPr id="69634" name="标题 1"/>
          <p:cNvSpPr>
            <a:spLocks noGrp="1"/>
          </p:cNvSpPr>
          <p:nvPr>
            <p:ph type="title"/>
          </p:nvPr>
        </p:nvSpPr>
        <p:spPr>
          <a:xfrm>
            <a:off x="457200" y="73025"/>
            <a:ext cx="8229600" cy="811213"/>
          </a:xfrm>
        </p:spPr>
        <p:txBody>
          <a:bodyPr/>
          <a:lstStyle/>
          <a:p>
            <a:r>
              <a:rPr lang="en-US" altLang="zh-CN" sz="2800" b="1"/>
              <a:t>7.4.5  </a:t>
            </a:r>
            <a:r>
              <a:rPr lang="zh-CN" altLang="zh-CN" sz="2800" b="1">
                <a:solidFill>
                  <a:srgbClr val="FF0000"/>
                </a:solidFill>
              </a:rPr>
              <a:t>模板重载、特化</a:t>
            </a:r>
            <a:r>
              <a:rPr lang="zh-CN" altLang="zh-CN" sz="2800" b="1"/>
              <a:t>、非模板函数及调用次序</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学习通：阅读</a:t>
            </a:r>
            <a:r>
              <a:rPr lang="en-US" altLang="zh-CN"/>
              <a:t>P286 7.5.2</a:t>
            </a:r>
            <a:endParaRPr lang="en-US" altLang="zh-CN"/>
          </a:p>
        </p:txBody>
      </p:sp>
      <p:sp>
        <p:nvSpPr>
          <p:cNvPr id="3" name="内容占位符 2"/>
          <p:cNvSpPr>
            <a:spLocks noGrp="1"/>
          </p:cNvSpPr>
          <p:nvPr>
            <p:ph idx="1"/>
          </p:nvPr>
        </p:nvSpPr>
        <p:spPr>
          <a:xfrm>
            <a:off x="107315" y="1412875"/>
            <a:ext cx="8696960" cy="5168900"/>
          </a:xfrm>
        </p:spPr>
        <p:txBody>
          <a:bodyPr/>
          <a:p>
            <a:r>
              <a:rPr lang="zh-CN" altLang="en-US" b="1"/>
              <a:t>阅读程序，写出程序运行结果，并分析原因。</a:t>
            </a:r>
            <a:endParaRPr lang="zh-CN"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0350" y="981075"/>
            <a:ext cx="8883650" cy="5664200"/>
          </a:xfrm>
        </p:spPr>
        <p:txBody>
          <a:bodyPr/>
          <a:lstStyle/>
          <a:p>
            <a:pPr marL="514350" indent="-514350" eaLnBrk="1" hangingPunct="1">
              <a:lnSpc>
                <a:spcPct val="90000"/>
              </a:lnSpc>
              <a:buFont typeface="+mj-ea"/>
              <a:buAutoNum type="circleNumDbPlain"/>
              <a:defRPr/>
            </a:pPr>
            <a:r>
              <a:rPr lang="en-US" altLang="zh-CN" sz="2600" b="1" dirty="0">
                <a:solidFill>
                  <a:srgbClr val="FF0000"/>
                </a:solidFill>
              </a:rPr>
              <a:t>C</a:t>
            </a:r>
            <a:r>
              <a:rPr lang="zh-CN" altLang="en-US" sz="2600" b="1" dirty="0">
                <a:solidFill>
                  <a:srgbClr val="FF0000"/>
                </a:solidFill>
              </a:rPr>
              <a:t>语言通过</a:t>
            </a:r>
            <a:r>
              <a:rPr lang="en-US" altLang="zh-CN" sz="2600" b="1" dirty="0">
                <a:solidFill>
                  <a:srgbClr val="FF0000"/>
                </a:solidFill>
              </a:rPr>
              <a:t>#define</a:t>
            </a:r>
            <a:r>
              <a:rPr lang="zh-CN" altLang="en-US" sz="2600" b="1" dirty="0">
                <a:solidFill>
                  <a:srgbClr val="FF0000"/>
                </a:solidFill>
              </a:rPr>
              <a:t>定义宏</a:t>
            </a:r>
            <a:endParaRPr lang="en-US" altLang="zh-CN" sz="2600" b="1" dirty="0">
              <a:solidFill>
                <a:srgbClr val="FF0000"/>
              </a:solidFill>
            </a:endParaRPr>
          </a:p>
          <a:p>
            <a:pPr marL="400050" lvl="1" indent="0" eaLnBrk="1" hangingPunct="1">
              <a:lnSpc>
                <a:spcPct val="90000"/>
              </a:lnSpc>
              <a:buFontTx/>
              <a:buNone/>
              <a:defRPr/>
            </a:pPr>
            <a:r>
              <a:rPr lang="en-US" altLang="zh-CN" sz="2200" b="1" dirty="0">
                <a:solidFill>
                  <a:srgbClr val="0000CC"/>
                </a:solidFill>
              </a:rPr>
              <a:t>define min(</a:t>
            </a:r>
            <a:r>
              <a:rPr lang="en-US" altLang="zh-CN" sz="2200" b="1" dirty="0" err="1">
                <a:solidFill>
                  <a:srgbClr val="0000CC"/>
                </a:solidFill>
              </a:rPr>
              <a:t>x,y</a:t>
            </a:r>
            <a:r>
              <a:rPr lang="en-US" altLang="zh-CN" sz="2200" b="1" dirty="0">
                <a:solidFill>
                  <a:srgbClr val="0000CC"/>
                </a:solidFill>
              </a:rPr>
              <a:t>) ((x)&lt;(y) ? (x) : (y)) </a:t>
            </a:r>
            <a:endParaRPr lang="zh-CN" altLang="zh-CN" sz="2200" b="1" dirty="0">
              <a:solidFill>
                <a:srgbClr val="0000CC"/>
              </a:solidFill>
            </a:endParaRPr>
          </a:p>
          <a:p>
            <a:pPr lvl="1" eaLnBrk="1" hangingPunct="1">
              <a:defRPr/>
            </a:pPr>
            <a:r>
              <a:rPr lang="zh-CN" altLang="en-US" sz="2400" b="1" dirty="0"/>
              <a:t>特点：</a:t>
            </a:r>
            <a:endParaRPr lang="zh-CN" altLang="en-US" sz="2400" b="1" dirty="0"/>
          </a:p>
          <a:p>
            <a:pPr lvl="2" eaLnBrk="1" hangingPunct="1">
              <a:defRPr/>
            </a:pPr>
            <a:r>
              <a:rPr lang="zh-CN" altLang="en-US" sz="2200" b="1" dirty="0"/>
              <a:t>“自动具备多态特征”</a:t>
            </a:r>
            <a:endParaRPr lang="zh-CN" altLang="en-US" sz="2200" b="1" dirty="0"/>
          </a:p>
          <a:p>
            <a:pPr lvl="2" eaLnBrk="1" hangingPunct="1">
              <a:defRPr/>
            </a:pPr>
            <a:r>
              <a:rPr lang="zh-CN" altLang="en-US" sz="2200" b="1" dirty="0"/>
              <a:t>不适合表达复杂的逻辑</a:t>
            </a:r>
            <a:endParaRPr lang="zh-CN" altLang="en-US" sz="2200" b="1" dirty="0"/>
          </a:p>
          <a:p>
            <a:pPr lvl="2" eaLnBrk="1" hangingPunct="1">
              <a:defRPr/>
            </a:pPr>
            <a:r>
              <a:rPr lang="zh-CN" altLang="en-US" sz="2200" b="1" dirty="0"/>
              <a:t>简单的文本替代，不进行任何语法检查，不安全。</a:t>
            </a:r>
            <a:endParaRPr lang="en-US" altLang="zh-CN" sz="2200" b="1" dirty="0"/>
          </a:p>
          <a:p>
            <a:pPr marL="514350" indent="-514350" eaLnBrk="1" hangingPunct="1">
              <a:buFont typeface="+mj-ea"/>
              <a:buAutoNum type="circleNumDbPlain"/>
              <a:defRPr/>
            </a:pPr>
            <a:r>
              <a:rPr lang="en-US" altLang="zh-CN" sz="2600" b="1" dirty="0">
                <a:solidFill>
                  <a:srgbClr val="FF0000"/>
                </a:solidFill>
              </a:rPr>
              <a:t>C++</a:t>
            </a:r>
            <a:r>
              <a:rPr lang="zh-CN" altLang="en-US" sz="2600" b="1" dirty="0">
                <a:solidFill>
                  <a:srgbClr val="FF0000"/>
                </a:solidFill>
              </a:rPr>
              <a:t>方法一：函数重载</a:t>
            </a:r>
            <a:endParaRPr lang="en-US" altLang="zh-CN" sz="2600" b="1" dirty="0">
              <a:solidFill>
                <a:srgbClr val="FF0000"/>
              </a:solidFill>
            </a:endParaRPr>
          </a:p>
          <a:p>
            <a:pPr lvl="1" indent="-342900" eaLnBrk="1" hangingPunct="1">
              <a:defRPr/>
            </a:pPr>
            <a:r>
              <a:rPr lang="zh-CN" altLang="en-US" sz="2200" b="1" dirty="0"/>
              <a:t>缺点：</a:t>
            </a:r>
            <a:endParaRPr lang="en-US" altLang="zh-CN" sz="2200" b="1" dirty="0"/>
          </a:p>
          <a:p>
            <a:pPr lvl="2" indent="-342900" eaLnBrk="1" hangingPunct="1">
              <a:defRPr/>
            </a:pPr>
            <a:r>
              <a:rPr lang="zh-CN" altLang="en-US" sz="2200" b="1" dirty="0"/>
              <a:t>相同代码，多次重复编写！</a:t>
            </a:r>
            <a:endParaRPr lang="en-US" altLang="zh-CN" sz="2200" b="1" dirty="0"/>
          </a:p>
          <a:p>
            <a:pPr marL="514350" indent="-514350" eaLnBrk="1" hangingPunct="1">
              <a:buFont typeface="+mj-ea"/>
              <a:buAutoNum type="circleNumDbPlain"/>
              <a:defRPr/>
            </a:pPr>
            <a:r>
              <a:rPr lang="en-US" altLang="zh-CN" sz="2600" b="1" dirty="0">
                <a:solidFill>
                  <a:srgbClr val="FF0000"/>
                </a:solidFill>
              </a:rPr>
              <a:t>C++</a:t>
            </a:r>
            <a:r>
              <a:rPr lang="zh-CN" altLang="en-US" sz="2600" b="1" dirty="0">
                <a:solidFill>
                  <a:srgbClr val="FF0000"/>
                </a:solidFill>
              </a:rPr>
              <a:t>方法二：函数模板</a:t>
            </a:r>
            <a:endParaRPr lang="en-US" altLang="zh-CN" sz="2600" b="1" dirty="0">
              <a:solidFill>
                <a:srgbClr val="FF0000"/>
              </a:solidFill>
            </a:endParaRPr>
          </a:p>
          <a:p>
            <a:pPr marL="800100" lvl="2" indent="0">
              <a:buFontTx/>
              <a:buNone/>
              <a:defRPr/>
            </a:pPr>
            <a:r>
              <a:rPr lang="en-US" altLang="zh-CN" sz="2200" b="1" dirty="0">
                <a:solidFill>
                  <a:srgbClr val="0000CC"/>
                </a:solidFill>
              </a:rPr>
              <a:t>template &lt;</a:t>
            </a:r>
            <a:r>
              <a:rPr lang="en-US" altLang="zh-CN" sz="2200" b="1" dirty="0" err="1">
                <a:solidFill>
                  <a:srgbClr val="0000CC"/>
                </a:solidFill>
              </a:rPr>
              <a:t>typename</a:t>
            </a:r>
            <a:r>
              <a:rPr lang="en-US" altLang="zh-CN" sz="2200" b="1" dirty="0">
                <a:solidFill>
                  <a:srgbClr val="0000CC"/>
                </a:solidFill>
              </a:rPr>
              <a:t> T&gt;</a:t>
            </a:r>
            <a:endParaRPr lang="zh-CN" altLang="zh-CN" sz="2200" b="1" dirty="0">
              <a:solidFill>
                <a:srgbClr val="0000CC"/>
              </a:solidFill>
            </a:endParaRPr>
          </a:p>
          <a:p>
            <a:pPr marL="800100" lvl="2" indent="0">
              <a:buFontTx/>
              <a:buNone/>
              <a:defRPr/>
            </a:pPr>
            <a:r>
              <a:rPr lang="en-US" altLang="zh-CN" sz="2200" b="1" dirty="0">
                <a:solidFill>
                  <a:srgbClr val="0000CC"/>
                </a:solidFill>
              </a:rPr>
              <a:t>T min(T </a:t>
            </a:r>
            <a:r>
              <a:rPr lang="en-US" altLang="zh-CN" sz="2200" b="1" dirty="0" err="1">
                <a:solidFill>
                  <a:srgbClr val="0000CC"/>
                </a:solidFill>
              </a:rPr>
              <a:t>a,T</a:t>
            </a:r>
            <a:r>
              <a:rPr lang="en-US" altLang="zh-CN" sz="2200" b="1" dirty="0">
                <a:solidFill>
                  <a:srgbClr val="0000CC"/>
                </a:solidFill>
              </a:rPr>
              <a:t> b){  return (a&lt;b)?</a:t>
            </a:r>
            <a:r>
              <a:rPr lang="en-US" altLang="zh-CN" sz="2200" b="1" dirty="0" err="1">
                <a:solidFill>
                  <a:srgbClr val="0000CC"/>
                </a:solidFill>
              </a:rPr>
              <a:t>a:b</a:t>
            </a:r>
            <a:r>
              <a:rPr lang="en-US" altLang="zh-CN" sz="2200" b="1" dirty="0">
                <a:solidFill>
                  <a:srgbClr val="0000CC"/>
                </a:solidFill>
              </a:rPr>
              <a:t>; }</a:t>
            </a:r>
            <a:endParaRPr lang="en-US" altLang="zh-CN" sz="2200" b="1" dirty="0">
              <a:solidFill>
                <a:srgbClr val="0000CC"/>
              </a:solidFill>
            </a:endParaRPr>
          </a:p>
          <a:p>
            <a:pPr lvl="1" indent="-342900">
              <a:defRPr/>
            </a:pPr>
            <a:r>
              <a:rPr lang="zh-CN" altLang="en-US" sz="2200" b="1" dirty="0"/>
              <a:t>特点：代码复用的有效机制，可以根据类型生成相应程序代码。</a:t>
            </a:r>
            <a:endParaRPr lang="zh-CN" altLang="zh-CN" sz="2200" b="1" dirty="0"/>
          </a:p>
        </p:txBody>
      </p:sp>
      <p:sp>
        <p:nvSpPr>
          <p:cNvPr id="19458" name="Rectangle 3"/>
          <p:cNvSpPr>
            <a:spLocks noGrp="1" noChangeArrowheads="1"/>
          </p:cNvSpPr>
          <p:nvPr>
            <p:ph type="title"/>
          </p:nvPr>
        </p:nvSpPr>
        <p:spPr>
          <a:xfrm>
            <a:off x="457200" y="73025"/>
            <a:ext cx="8229600" cy="811213"/>
          </a:xfrm>
        </p:spPr>
        <p:txBody>
          <a:bodyPr/>
          <a:lstStyle/>
          <a:p>
            <a:pPr eaLnBrk="1" hangingPunct="1"/>
            <a:r>
              <a:rPr lang="en-GB" altLang="zh-CN" dirty="0"/>
              <a:t>7.1 </a:t>
            </a:r>
            <a:r>
              <a:rPr lang="zh-CN" altLang="en-GB" b="1" dirty="0"/>
              <a:t>模板</a:t>
            </a:r>
            <a:r>
              <a:rPr lang="zh-CN" altLang="en-GB" b="1" dirty="0">
                <a:solidFill>
                  <a:srgbClr val="FF0000"/>
                </a:solidFill>
              </a:rPr>
              <a:t>的概念</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457200" y="73025"/>
            <a:ext cx="8229600" cy="811213"/>
          </a:xfrm>
        </p:spPr>
        <p:txBody>
          <a:bodyPr/>
          <a:lstStyle/>
          <a:p>
            <a:pPr eaLnBrk="1" hangingPunct="1"/>
            <a:r>
              <a:rPr lang="en-US" altLang="zh-CN"/>
              <a:t>7.5  STL </a:t>
            </a:r>
            <a:endParaRPr lang="zh-CN" altLang="en-US"/>
          </a:p>
        </p:txBody>
      </p:sp>
      <p:sp>
        <p:nvSpPr>
          <p:cNvPr id="70658" name="Rectangle 3"/>
          <p:cNvSpPr>
            <a:spLocks noGrp="1" noChangeArrowheads="1"/>
          </p:cNvSpPr>
          <p:nvPr>
            <p:ph type="body" idx="1"/>
          </p:nvPr>
        </p:nvSpPr>
        <p:spPr>
          <a:xfrm>
            <a:off x="250825" y="1076325"/>
            <a:ext cx="8623300" cy="5168900"/>
          </a:xfrm>
        </p:spPr>
        <p:txBody>
          <a:bodyPr/>
          <a:lstStyle/>
          <a:p>
            <a:pPr eaLnBrk="1" hangingPunct="1"/>
            <a:r>
              <a:rPr lang="en-US" altLang="zh-CN" b="1" dirty="0"/>
              <a:t>STL</a:t>
            </a:r>
            <a:r>
              <a:rPr lang="zh-CN" altLang="en-US" b="1" dirty="0"/>
              <a:t>就是标准模板库（</a:t>
            </a:r>
            <a:r>
              <a:rPr lang="en-US" altLang="zh-CN" b="1" dirty="0"/>
              <a:t>Standard Template Library</a:t>
            </a:r>
            <a:r>
              <a:rPr lang="zh-CN" altLang="en-US" b="1" dirty="0"/>
              <a:t>），是</a:t>
            </a:r>
            <a:r>
              <a:rPr lang="en-US" altLang="zh-CN" b="1" dirty="0"/>
              <a:t>C++</a:t>
            </a:r>
            <a:r>
              <a:rPr lang="zh-CN" altLang="en-US" b="1" dirty="0"/>
              <a:t>较晚加入的基于模板技术的一个库，它提供了模板化的通用类和通用函数。</a:t>
            </a:r>
            <a:endParaRPr lang="en-US" altLang="zh-CN" b="1" dirty="0"/>
          </a:p>
          <a:p>
            <a:pPr eaLnBrk="1" hangingPunct="1"/>
            <a:r>
              <a:rPr lang="en-US" altLang="zh-CN" b="1" dirty="0"/>
              <a:t>STL</a:t>
            </a:r>
            <a:r>
              <a:rPr lang="zh-CN" altLang="en-US" b="1" dirty="0"/>
              <a:t>的核心内容包括容器、迭代器、算法三部分</a:t>
            </a:r>
            <a:r>
              <a:rPr lang="en-US" altLang="zh-CN" b="1" dirty="0"/>
              <a:t> </a:t>
            </a:r>
            <a:r>
              <a:rPr lang="zh-CN" altLang="en-US" b="1" dirty="0"/>
              <a:t>，三者常常协同工作，为各种编程问题提供有效的解决方案。  </a:t>
            </a:r>
            <a:endParaRPr lang="zh-CN" altLang="en-US"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457200" y="73025"/>
            <a:ext cx="8229600" cy="811213"/>
          </a:xfrm>
        </p:spPr>
        <p:txBody>
          <a:bodyPr/>
          <a:lstStyle/>
          <a:p>
            <a:r>
              <a:rPr lang="en-US" altLang="zh-CN" dirty="0"/>
              <a:t>7.5.1 </a:t>
            </a:r>
            <a:r>
              <a:rPr lang="zh-CN" altLang="en-US" b="1" dirty="0">
                <a:solidFill>
                  <a:srgbClr val="FF0000"/>
                </a:solidFill>
              </a:rPr>
              <a:t>函数对象</a:t>
            </a:r>
            <a:endParaRPr lang="zh-CN" altLang="en-US" b="1" dirty="0">
              <a:solidFill>
                <a:srgbClr val="FF0000"/>
              </a:solidFill>
            </a:endParaRPr>
          </a:p>
        </p:txBody>
      </p:sp>
      <p:sp>
        <p:nvSpPr>
          <p:cNvPr id="3" name="内容占位符 2"/>
          <p:cNvSpPr>
            <a:spLocks noGrp="1"/>
          </p:cNvSpPr>
          <p:nvPr>
            <p:ph idx="1"/>
          </p:nvPr>
        </p:nvSpPr>
        <p:spPr>
          <a:xfrm>
            <a:off x="250825" y="1076325"/>
            <a:ext cx="8713788" cy="1776413"/>
          </a:xfrm>
        </p:spPr>
        <p:txBody>
          <a:bodyPr/>
          <a:lstStyle/>
          <a:p>
            <a:pPr marL="0" indent="0">
              <a:buFontTx/>
              <a:buNone/>
            </a:pPr>
            <a:r>
              <a:rPr lang="en-US" altLang="zh-CN" sz="2800" b="1" dirty="0">
                <a:solidFill>
                  <a:srgbClr val="0000CC"/>
                </a:solidFill>
              </a:rPr>
              <a:t>1、</a:t>
            </a:r>
            <a:r>
              <a:rPr lang="zh-CN" altLang="en-US" sz="2800" b="1" dirty="0">
                <a:solidFill>
                  <a:srgbClr val="0000CC"/>
                </a:solidFill>
              </a:rPr>
              <a:t>函数对象的概念</a:t>
            </a:r>
            <a:endParaRPr lang="en-US" altLang="zh-CN" sz="2800" b="1" dirty="0">
              <a:solidFill>
                <a:srgbClr val="0000CC"/>
              </a:solidFill>
            </a:endParaRPr>
          </a:p>
          <a:p>
            <a:pPr marL="0" indent="0"/>
            <a:r>
              <a:rPr lang="en-US" altLang="zh-CN" sz="2400" b="1" dirty="0"/>
              <a:t>STL</a:t>
            </a:r>
            <a:r>
              <a:rPr lang="zh-CN" altLang="zh-CN" sz="2400" b="1" dirty="0"/>
              <a:t>标准库</a:t>
            </a:r>
            <a:r>
              <a:rPr lang="zh-CN" altLang="en-US" sz="2400" b="1" dirty="0"/>
              <a:t>为每个算术运算和关系运算</a:t>
            </a:r>
            <a:r>
              <a:rPr lang="zh-CN" altLang="zh-CN" sz="2400" b="1" dirty="0"/>
              <a:t>定义了一个对应的运算符模板类，能够实现对应的运算符操作，称为函数对象</a:t>
            </a:r>
            <a:r>
              <a:rPr lang="zh-CN" altLang="en-US" sz="2400" b="1" dirty="0"/>
              <a:t>。</a:t>
            </a:r>
            <a:endParaRPr lang="en-US" altLang="zh-CN" sz="2400" b="1" dirty="0"/>
          </a:p>
          <a:p>
            <a:pPr marL="0" indent="0"/>
            <a:r>
              <a:rPr lang="zh-CN" altLang="en-US" sz="2400" b="1" dirty="0"/>
              <a:t>函数对象的定义在</a:t>
            </a:r>
            <a:r>
              <a:rPr lang="en-US" altLang="zh-CN" sz="2400" b="1" dirty="0"/>
              <a:t>functional</a:t>
            </a:r>
            <a:r>
              <a:rPr lang="zh-CN" altLang="zh-CN" sz="2400" b="1" dirty="0"/>
              <a:t>头文件中，如表所示。</a:t>
            </a:r>
            <a:endParaRPr lang="zh-CN" altLang="en-US" sz="2400" b="1" dirty="0"/>
          </a:p>
        </p:txBody>
      </p:sp>
      <p:graphicFrame>
        <p:nvGraphicFramePr>
          <p:cNvPr id="71718" name="Group 38"/>
          <p:cNvGraphicFramePr>
            <a:graphicFrameLocks noGrp="1"/>
          </p:cNvGraphicFramePr>
          <p:nvPr>
            <p:custDataLst>
              <p:tags r:id="rId1"/>
            </p:custDataLst>
          </p:nvPr>
        </p:nvGraphicFramePr>
        <p:xfrm>
          <a:off x="827088" y="3068638"/>
          <a:ext cx="7705725" cy="3389316"/>
        </p:xfrm>
        <a:graphic>
          <a:graphicData uri="http://schemas.openxmlformats.org/drawingml/2006/table">
            <a:tbl>
              <a:tblPr/>
              <a:tblGrid>
                <a:gridCol w="2292350"/>
                <a:gridCol w="2605087"/>
                <a:gridCol w="2808288"/>
              </a:tblGrid>
              <a:tr h="484188">
                <a:tc>
                  <a:txBody>
                    <a:bodyPr/>
                    <a:lstStyle/>
                    <a:p>
                      <a:pPr marL="0" marR="0" lvl="0" indent="269875" algn="ctr" defTabSz="914400" rtl="0" eaLnBrk="1" fontAlgn="base" latinLnBrk="0" hangingPunct="1">
                        <a:lnSpc>
                          <a:spcPts val="1500"/>
                        </a:lnSpc>
                        <a:spcBef>
                          <a:spcPct val="0"/>
                        </a:spcBef>
                        <a:spcAft>
                          <a:spcPct val="0"/>
                        </a:spcAft>
                        <a:buClrTx/>
                        <a:buSzTx/>
                        <a:buFontTx/>
                        <a:buNone/>
                      </a:pPr>
                      <a:r>
                        <a:rPr kumimoji="0" lang="zh-CN" altLang="en-US" sz="2400" b="1" i="0" u="none" strike="noStrike" cap="none" normalizeH="0" baseline="0" dirty="0">
                          <a:ln>
                            <a:noFill/>
                          </a:ln>
                          <a:solidFill>
                            <a:srgbClr val="000000"/>
                          </a:solidFill>
                          <a:effectLst/>
                          <a:latin typeface="Times New Roman" panose="02020603050405020304" pitchFamily="18" charset="0"/>
                          <a:ea typeface="宋体" pitchFamily="2" charset="-122"/>
                        </a:rPr>
                        <a:t>算术对象</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269875" algn="ctr" defTabSz="914400" rtl="0" eaLnBrk="1" fontAlgn="base" latinLnBrk="0" hangingPunct="1">
                        <a:lnSpc>
                          <a:spcPts val="1500"/>
                        </a:lnSpc>
                        <a:spcBef>
                          <a:spcPct val="0"/>
                        </a:spcBef>
                        <a:spcAft>
                          <a:spcPct val="0"/>
                        </a:spcAft>
                        <a:buClrTx/>
                        <a:buSzTx/>
                        <a:buFontTx/>
                        <a:buNone/>
                      </a:pPr>
                      <a:r>
                        <a:rPr kumimoji="0" lang="zh-CN" altLang="en-US" sz="2400" b="1" i="0" u="none" strike="noStrike" cap="none" normalizeH="0" baseline="0">
                          <a:ln>
                            <a:noFill/>
                          </a:ln>
                          <a:solidFill>
                            <a:srgbClr val="000000"/>
                          </a:solidFill>
                          <a:effectLst/>
                          <a:latin typeface="Times New Roman" panose="02020603050405020304" pitchFamily="18" charset="0"/>
                          <a:ea typeface="宋体" pitchFamily="2" charset="-122"/>
                        </a:rPr>
                        <a:t>关系对象</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269875" algn="ctr" defTabSz="914400" rtl="0" eaLnBrk="1" fontAlgn="base" latinLnBrk="0" hangingPunct="1">
                        <a:lnSpc>
                          <a:spcPts val="1500"/>
                        </a:lnSpc>
                        <a:spcBef>
                          <a:spcPct val="0"/>
                        </a:spcBef>
                        <a:spcAft>
                          <a:spcPct val="0"/>
                        </a:spcAft>
                        <a:buClrTx/>
                        <a:buSzTx/>
                        <a:buFontTx/>
                        <a:buNone/>
                      </a:pPr>
                      <a:r>
                        <a:rPr kumimoji="0" lang="zh-CN" altLang="en-US" sz="2400" b="1" i="0" u="none" strike="noStrike" cap="none" normalizeH="0" baseline="0">
                          <a:ln>
                            <a:noFill/>
                          </a:ln>
                          <a:solidFill>
                            <a:srgbClr val="000000"/>
                          </a:solidFill>
                          <a:effectLst/>
                          <a:latin typeface="Times New Roman" panose="02020603050405020304" pitchFamily="18" charset="0"/>
                          <a:ea typeface="宋体" pitchFamily="2" charset="-122"/>
                        </a:rPr>
                        <a:t>逻辑运算对象</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r>
              <a:tr h="484188">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rPr>
                        <a:t>plus&lt;T&gt;</a:t>
                      </a: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dirty="0" err="1">
                          <a:ln>
                            <a:noFill/>
                          </a:ln>
                          <a:solidFill>
                            <a:srgbClr val="000000"/>
                          </a:solidFill>
                          <a:effectLst/>
                          <a:latin typeface="Times New Roman" panose="02020603050405020304" pitchFamily="18" charset="0"/>
                          <a:ea typeface="宋体" pitchFamily="2" charset="-122"/>
                        </a:rPr>
                        <a:t>equl_to</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rPr>
                        <a:t>&lt;T&gt;</a:t>
                      </a: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rPr>
                        <a:t>logical_and&lt;T&gt;</a:t>
                      </a:r>
                      <a:endParaRPr kumimoji="0" lang="zh-CN" altLang="zh-CN" sz="24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rPr>
                        <a:t>minus&lt;T&gt;</a:t>
                      </a: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300" b="1" i="0" u="none" strike="noStrike" cap="none" normalizeH="0" baseline="0" dirty="0" err="1">
                          <a:ln>
                            <a:noFill/>
                          </a:ln>
                          <a:solidFill>
                            <a:srgbClr val="000000"/>
                          </a:solidFill>
                          <a:effectLst/>
                          <a:latin typeface="Times New Roman" panose="02020603050405020304" pitchFamily="18" charset="0"/>
                          <a:ea typeface="宋体" pitchFamily="2" charset="-122"/>
                        </a:rPr>
                        <a:t>not_equal_to</a:t>
                      </a:r>
                      <a:r>
                        <a:rPr kumimoji="0" lang="en-US" altLang="zh-CN" sz="2300" b="1" i="0" u="none" strike="noStrike" cap="none" normalizeH="0" baseline="0" dirty="0">
                          <a:ln>
                            <a:noFill/>
                          </a:ln>
                          <a:solidFill>
                            <a:srgbClr val="000000"/>
                          </a:solidFill>
                          <a:effectLst/>
                          <a:latin typeface="Times New Roman" panose="02020603050405020304" pitchFamily="18" charset="0"/>
                          <a:ea typeface="宋体" pitchFamily="2" charset="-122"/>
                        </a:rPr>
                        <a:t>&lt;T&gt;</a:t>
                      </a:r>
                      <a:endParaRPr kumimoji="0" lang="zh-CN" altLang="zh-CN" sz="23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rPr>
                        <a:t>logical_or&lt;T&gt;</a:t>
                      </a:r>
                      <a:endParaRPr kumimoji="0" lang="zh-CN" altLang="zh-CN" sz="24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rPr>
                        <a:t>multipies&lt;T&gt;</a:t>
                      </a:r>
                      <a:endParaRPr kumimoji="0" lang="zh-CN" altLang="zh-CN" sz="24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rPr>
                        <a:t>grea</a:t>
                      </a:r>
                      <a:r>
                        <a:rPr kumimoji="0" lang="en-US" altLang="zh-CN" sz="2400" b="1" i="0" u="sng" strike="noStrike" cap="none" normalizeH="0" baseline="0" dirty="0">
                          <a:ln>
                            <a:noFill/>
                          </a:ln>
                          <a:solidFill>
                            <a:srgbClr val="000000"/>
                          </a:solidFill>
                          <a:effectLst/>
                          <a:latin typeface="Times New Roman" panose="02020603050405020304" pitchFamily="18" charset="0"/>
                          <a:ea typeface="宋体" pitchFamily="2" charset="-122"/>
                        </a:rPr>
                        <a:t>t</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rPr>
                        <a:t>er&lt;T&gt;</a:t>
                      </a: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rPr>
                        <a:t>logical_not&lt;T&gt;</a:t>
                      </a:r>
                      <a:endParaRPr kumimoji="0" lang="zh-CN" altLang="zh-CN" sz="24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rPr>
                        <a:t>divides&lt;T&gt;</a:t>
                      </a:r>
                      <a:endParaRPr kumimoji="0" lang="zh-CN" altLang="zh-CN" sz="24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dirty="0" err="1">
                          <a:ln>
                            <a:noFill/>
                          </a:ln>
                          <a:solidFill>
                            <a:srgbClr val="000000"/>
                          </a:solidFill>
                          <a:effectLst/>
                          <a:latin typeface="Times New Roman" panose="02020603050405020304" pitchFamily="18" charset="0"/>
                          <a:ea typeface="宋体" pitchFamily="2" charset="-122"/>
                        </a:rPr>
                        <a:t>greate_equal</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rPr>
                        <a:t>&lt;T&gt;</a:t>
                      </a: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rPr>
                        <a:t> </a:t>
                      </a:r>
                      <a:endParaRPr kumimoji="0" lang="zh-CN" altLang="zh-CN" sz="24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rPr>
                        <a:t>modulus&lt;T&gt;</a:t>
                      </a: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rPr>
                        <a:t>less&lt;T&gt;</a:t>
                      </a: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rPr>
                        <a:t> </a:t>
                      </a:r>
                      <a:endParaRPr kumimoji="0" lang="zh-CN" altLang="zh-CN" sz="24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4188">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dirty="0" err="1">
                          <a:ln>
                            <a:noFill/>
                          </a:ln>
                          <a:solidFill>
                            <a:srgbClr val="000000"/>
                          </a:solidFill>
                          <a:effectLst/>
                          <a:latin typeface="Times New Roman" panose="02020603050405020304" pitchFamily="18" charset="0"/>
                          <a:ea typeface="宋体" pitchFamily="2" charset="-122"/>
                        </a:rPr>
                        <a:t>megate</a:t>
                      </a: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rPr>
                        <a:t>&lt;T&gt;</a:t>
                      </a: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a:ln>
                            <a:noFill/>
                          </a:ln>
                          <a:solidFill>
                            <a:srgbClr val="000000"/>
                          </a:solidFill>
                          <a:effectLst/>
                          <a:latin typeface="Times New Roman" panose="02020603050405020304" pitchFamily="18" charset="0"/>
                          <a:ea typeface="宋体" pitchFamily="2" charset="-122"/>
                        </a:rPr>
                        <a:t>less_equal&lt;T&gt;</a:t>
                      </a:r>
                      <a:endParaRPr kumimoji="0" lang="zh-CN" altLang="zh-CN" sz="24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269875" algn="just" defTabSz="914400" rtl="0" eaLnBrk="1" fontAlgn="base" latinLnBrk="0" hangingPunct="1">
                        <a:lnSpc>
                          <a:spcPts val="1500"/>
                        </a:lnSpc>
                        <a:spcBef>
                          <a:spcPct val="0"/>
                        </a:spcBef>
                        <a:spcAft>
                          <a:spcPct val="0"/>
                        </a:spcAft>
                        <a:buClrTx/>
                        <a:buSzTx/>
                        <a:buFontTx/>
                        <a:buNone/>
                      </a:pPr>
                      <a:r>
                        <a:rPr kumimoji="0" lang="en-US" altLang="zh-CN" sz="2400" b="1" i="0" u="none" strike="noStrike" cap="none" normalizeH="0" baseline="0" dirty="0">
                          <a:ln>
                            <a:noFill/>
                          </a:ln>
                          <a:solidFill>
                            <a:srgbClr val="000000"/>
                          </a:solidFill>
                          <a:effectLst/>
                          <a:latin typeface="Times New Roman" panose="02020603050405020304" pitchFamily="18" charset="0"/>
                          <a:ea typeface="宋体" pitchFamily="2" charset="-122"/>
                        </a:rPr>
                        <a:t> </a:t>
                      </a: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L="53975" marR="5397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1718"/>
                                        </p:tgtEl>
                                        <p:attrNameLst>
                                          <p:attrName>style.visibility</p:attrName>
                                        </p:attrNameLst>
                                      </p:cBhvr>
                                      <p:to>
                                        <p:strVal val="visible"/>
                                      </p:to>
                                    </p:set>
                                    <p:animEffect transition="in" filter="wipe(down)">
                                      <p:cBhvr>
                                        <p:cTn id="19" dur="500"/>
                                        <p:tgtEl>
                                          <p:spTgt spid="71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1125538"/>
            <a:ext cx="9144000" cy="5167312"/>
          </a:xfrm>
        </p:spPr>
        <p:txBody>
          <a:bodyPr/>
          <a:lstStyle/>
          <a:p>
            <a:pPr marL="0" indent="0">
              <a:buFontTx/>
              <a:buNone/>
            </a:pPr>
            <a:r>
              <a:rPr lang="en-US" altLang="zh-CN" b="1" dirty="0"/>
              <a:t>2、</a:t>
            </a:r>
            <a:r>
              <a:rPr lang="zh-CN" altLang="en-US" b="1" dirty="0"/>
              <a:t>函数对象的应用</a:t>
            </a:r>
            <a:endParaRPr lang="en-US" altLang="zh-CN" b="1" dirty="0"/>
          </a:p>
          <a:p>
            <a:pPr marL="0" indent="0"/>
            <a:r>
              <a:rPr lang="zh-CN" altLang="zh-CN" sz="2800" b="1" dirty="0"/>
              <a:t>在程序中可以用这些模板定义对象，实现相应的运算。</a:t>
            </a:r>
            <a:endParaRPr lang="zh-CN" altLang="zh-CN" sz="2800" b="1" dirty="0"/>
          </a:p>
          <a:p>
            <a:pPr marL="0" indent="0">
              <a:buFontTx/>
              <a:buNone/>
            </a:pPr>
            <a:r>
              <a:rPr lang="zh-CN" altLang="zh-CN" sz="2800" b="1" dirty="0"/>
              <a:t>【例</a:t>
            </a:r>
            <a:r>
              <a:rPr lang="en-US" altLang="zh-CN" sz="2800" b="1" dirty="0"/>
              <a:t>7-12</a:t>
            </a:r>
            <a:r>
              <a:rPr lang="zh-CN" altLang="zh-CN" sz="2800" b="1" dirty="0"/>
              <a:t>】 函数对象应用示例。</a:t>
            </a:r>
            <a:endParaRPr lang="zh-CN" altLang="zh-CN" sz="2800" b="1" dirty="0"/>
          </a:p>
          <a:p>
            <a:pPr marL="0" indent="0">
              <a:buFontTx/>
              <a:buNone/>
            </a:pPr>
            <a:r>
              <a:rPr lang="en-US" altLang="zh-CN" sz="2400" b="1" dirty="0"/>
              <a:t> </a:t>
            </a:r>
            <a:r>
              <a:rPr lang="en-US" altLang="zh-CN" b="1" dirty="0"/>
              <a:t>//Eg7-12.cpp</a:t>
            </a:r>
            <a:endParaRPr lang="zh-CN" altLang="zh-CN" b="1" dirty="0"/>
          </a:p>
          <a:p>
            <a:pPr marL="400050" lvl="1" indent="0">
              <a:buFontTx/>
              <a:buNone/>
            </a:pPr>
            <a:r>
              <a:rPr lang="en-US" altLang="zh-CN" b="1" dirty="0"/>
              <a:t>#include&lt;iostream&gt;</a:t>
            </a:r>
            <a:endParaRPr lang="zh-CN" altLang="zh-CN" b="1" dirty="0"/>
          </a:p>
          <a:p>
            <a:pPr marL="400050" lvl="1" indent="0">
              <a:buFontTx/>
              <a:buNone/>
            </a:pPr>
            <a:r>
              <a:rPr lang="en-US" altLang="zh-CN" b="1" dirty="0"/>
              <a:t>#include&lt;functional&gt;</a:t>
            </a:r>
            <a:endParaRPr lang="zh-CN" altLang="zh-CN" b="1" dirty="0"/>
          </a:p>
          <a:p>
            <a:pPr marL="400050" lvl="1" indent="0">
              <a:buFontTx/>
              <a:buNone/>
            </a:pPr>
            <a:r>
              <a:rPr lang="en-US" altLang="zh-CN" b="1" dirty="0"/>
              <a:t>#include&lt;algorithm&gt;</a:t>
            </a:r>
            <a:endParaRPr lang="zh-CN" altLang="zh-CN" b="1" dirty="0"/>
          </a:p>
          <a:p>
            <a:pPr marL="400050" lvl="1" indent="0">
              <a:buFontTx/>
              <a:buNone/>
            </a:pPr>
            <a:r>
              <a:rPr lang="en-US" altLang="zh-CN" b="1" dirty="0"/>
              <a:t>using namespace std;</a:t>
            </a:r>
            <a:endParaRPr lang="zh-CN" altLang="zh-CN" b="1" dirty="0"/>
          </a:p>
          <a:p>
            <a:pPr marL="0" indent="0">
              <a:buFontTx/>
              <a:buNone/>
            </a:pPr>
            <a:endParaRPr lang="zh-CN" altLang="en-US" b="1" dirty="0"/>
          </a:p>
        </p:txBody>
      </p:sp>
      <p:sp>
        <p:nvSpPr>
          <p:cNvPr id="72706" name="标题 1"/>
          <p:cNvSpPr>
            <a:spLocks noGrp="1"/>
          </p:cNvSpPr>
          <p:nvPr>
            <p:ph type="title"/>
          </p:nvPr>
        </p:nvSpPr>
        <p:spPr>
          <a:xfrm>
            <a:off x="457200" y="73025"/>
            <a:ext cx="8229600" cy="811213"/>
          </a:xfrm>
        </p:spPr>
        <p:txBody>
          <a:bodyPr/>
          <a:lstStyle/>
          <a:p>
            <a:r>
              <a:rPr lang="en-US" altLang="zh-CN" dirty="0"/>
              <a:t>7.5.1 </a:t>
            </a:r>
            <a:r>
              <a:rPr lang="zh-CN" altLang="en-US" b="1" dirty="0">
                <a:solidFill>
                  <a:srgbClr val="FF0000"/>
                </a:solidFill>
              </a:rPr>
              <a:t>函数对象</a:t>
            </a:r>
            <a:endParaRPr lang="zh-CN" altLang="en-US" b="1"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0"/>
            <a:ext cx="8623300" cy="6481763"/>
          </a:xfrm>
        </p:spPr>
        <p:txBody>
          <a:bodyPr/>
          <a:lstStyle/>
          <a:p>
            <a:pPr marL="0" indent="0">
              <a:buFontTx/>
              <a:buNone/>
            </a:pPr>
            <a:r>
              <a:rPr lang="en-US" altLang="zh-CN" sz="2000" b="1" dirty="0"/>
              <a:t>int  main() {</a:t>
            </a:r>
            <a:endParaRPr lang="zh-CN" altLang="zh-CN" sz="2000" b="1" dirty="0"/>
          </a:p>
          <a:p>
            <a:pPr marL="0" indent="0">
              <a:buFontTx/>
              <a:buNone/>
            </a:pPr>
            <a:r>
              <a:rPr lang="en-US" altLang="zh-CN" sz="2000" b="1" dirty="0"/>
              <a:t>	int a[] = { 3,1,7,0,-3,2,8,-5 };</a:t>
            </a:r>
            <a:endParaRPr lang="zh-CN" altLang="zh-CN" sz="2000" b="1" dirty="0"/>
          </a:p>
          <a:p>
            <a:pPr marL="0" indent="0">
              <a:buFontTx/>
              <a:buNone/>
            </a:pPr>
            <a:r>
              <a:rPr lang="en-US" altLang="zh-CN" sz="2000" b="1" dirty="0"/>
              <a:t>	</a:t>
            </a:r>
            <a:r>
              <a:rPr lang="en-US" altLang="zh-CN" sz="2400" b="1" dirty="0">
                <a:solidFill>
                  <a:srgbClr val="FF0000"/>
                </a:solidFill>
              </a:rPr>
              <a:t>plus</a:t>
            </a:r>
            <a:r>
              <a:rPr lang="en-US" altLang="zh-CN" sz="2400" b="1" dirty="0"/>
              <a:t>&lt;int&gt; </a:t>
            </a:r>
            <a:r>
              <a:rPr lang="en-US" altLang="zh-CN" sz="2400" b="1" dirty="0" err="1"/>
              <a:t>iadd</a:t>
            </a:r>
            <a:r>
              <a:rPr lang="en-US" altLang="zh-CN" sz="2400" b="1" dirty="0"/>
              <a:t>;</a:t>
            </a:r>
            <a:endParaRPr lang="zh-CN" altLang="zh-CN" sz="2400" b="1" dirty="0"/>
          </a:p>
          <a:p>
            <a:pPr marL="0" indent="0">
              <a:buFontTx/>
              <a:buNone/>
            </a:pPr>
            <a:r>
              <a:rPr lang="en-US" altLang="zh-CN" sz="2400" b="1" dirty="0"/>
              <a:t>	</a:t>
            </a:r>
            <a:r>
              <a:rPr lang="en-US" altLang="zh-CN" sz="2400" b="1" dirty="0">
                <a:solidFill>
                  <a:srgbClr val="FF0000"/>
                </a:solidFill>
              </a:rPr>
              <a:t>minus</a:t>
            </a:r>
            <a:r>
              <a:rPr lang="en-US" altLang="zh-CN" sz="2400" b="1" dirty="0"/>
              <a:t>&lt;double&gt; dm;</a:t>
            </a:r>
            <a:endParaRPr lang="zh-CN" altLang="zh-CN" sz="2400" b="1" dirty="0"/>
          </a:p>
          <a:p>
            <a:pPr marL="0" indent="0">
              <a:buFontTx/>
              <a:buNone/>
            </a:pPr>
            <a:r>
              <a:rPr lang="en-US" altLang="zh-CN" sz="2400" b="1" dirty="0"/>
              <a:t>	</a:t>
            </a:r>
            <a:r>
              <a:rPr lang="en-US" altLang="zh-CN" sz="2400" b="1" dirty="0">
                <a:solidFill>
                  <a:srgbClr val="FF0000"/>
                </a:solidFill>
              </a:rPr>
              <a:t>less</a:t>
            </a:r>
            <a:r>
              <a:rPr lang="en-US" altLang="zh-CN" sz="2400" b="1" dirty="0"/>
              <a:t>&lt;int&gt; les;</a:t>
            </a:r>
            <a:endParaRPr lang="zh-CN" altLang="zh-CN" sz="2400" b="1" dirty="0"/>
          </a:p>
          <a:p>
            <a:pPr marL="0" indent="0">
              <a:buFontTx/>
              <a:buNone/>
            </a:pPr>
            <a:r>
              <a:rPr lang="en-US" altLang="zh-CN" sz="2000" b="1" dirty="0"/>
              <a:t>	int s = </a:t>
            </a:r>
            <a:r>
              <a:rPr lang="en-US" altLang="zh-CN" sz="2400" b="1" dirty="0" err="1">
                <a:solidFill>
                  <a:srgbClr val="FF0000"/>
                </a:solidFill>
              </a:rPr>
              <a:t>iadd</a:t>
            </a:r>
            <a:r>
              <a:rPr lang="en-US" altLang="zh-CN" sz="2000" b="1" dirty="0"/>
              <a:t>(5, 6);</a:t>
            </a:r>
            <a:endParaRPr lang="zh-CN" altLang="zh-CN" sz="2000" b="1" dirty="0"/>
          </a:p>
          <a:p>
            <a:pPr marL="0" indent="0">
              <a:buFontTx/>
              <a:buNone/>
            </a:pPr>
            <a:r>
              <a:rPr lang="en-US" altLang="zh-CN" sz="2000" b="1" dirty="0"/>
              <a:t>	double d = </a:t>
            </a:r>
            <a:r>
              <a:rPr lang="en-US" altLang="zh-CN" sz="2400" b="1" dirty="0">
                <a:solidFill>
                  <a:srgbClr val="FF0000"/>
                </a:solidFill>
              </a:rPr>
              <a:t>dm</a:t>
            </a:r>
            <a:r>
              <a:rPr lang="en-US" altLang="zh-CN" sz="2000" b="1" dirty="0"/>
              <a:t>(25, 5);</a:t>
            </a:r>
            <a:endParaRPr lang="zh-CN" altLang="zh-CN" sz="2000" b="1" dirty="0"/>
          </a:p>
          <a:p>
            <a:pPr marL="0" indent="0">
              <a:buFontTx/>
              <a:buNone/>
            </a:pPr>
            <a:r>
              <a:rPr lang="en-US" altLang="zh-CN" sz="2000" b="1" dirty="0"/>
              <a:t>	</a:t>
            </a:r>
            <a:r>
              <a:rPr lang="en-US" altLang="zh-CN" sz="2000" b="1" dirty="0" err="1"/>
              <a:t>cout</a:t>
            </a:r>
            <a:r>
              <a:rPr lang="en-US" altLang="zh-CN" sz="2000" b="1" dirty="0"/>
              <a:t> &lt;&lt; "s=" &lt;&lt; s &lt;&lt; "\td=" &lt;&lt; d &lt;&lt; "\t";</a:t>
            </a:r>
            <a:endParaRPr lang="zh-CN" altLang="zh-CN" sz="2000" b="1" dirty="0"/>
          </a:p>
          <a:p>
            <a:pPr marL="0" indent="0">
              <a:buFontTx/>
              <a:buNone/>
            </a:pPr>
            <a:r>
              <a:rPr lang="en-US" altLang="zh-CN" sz="2000" b="1" dirty="0"/>
              <a:t>	if (</a:t>
            </a:r>
            <a:r>
              <a:rPr lang="en-US" altLang="zh-CN" sz="2400" b="1" dirty="0">
                <a:solidFill>
                  <a:srgbClr val="FF0000"/>
                </a:solidFill>
              </a:rPr>
              <a:t>les(5, 7)) </a:t>
            </a:r>
            <a:r>
              <a:rPr lang="en-US" altLang="zh-CN" sz="2000" b="1" dirty="0" err="1"/>
              <a:t>cout</a:t>
            </a:r>
            <a:r>
              <a:rPr lang="en-US" altLang="zh-CN" sz="2000" b="1" dirty="0"/>
              <a:t> &lt;&lt; "5&lt;7"&lt;&lt;</a:t>
            </a:r>
            <a:r>
              <a:rPr lang="en-US" altLang="zh-CN" sz="2000" b="1" dirty="0" err="1"/>
              <a:t>endl</a:t>
            </a:r>
            <a:r>
              <a:rPr lang="en-US" altLang="zh-CN" sz="2000" b="1" dirty="0"/>
              <a:t>;</a:t>
            </a:r>
            <a:endParaRPr lang="zh-CN" altLang="zh-CN" sz="2000" b="1" dirty="0"/>
          </a:p>
          <a:p>
            <a:pPr marL="0" indent="0">
              <a:buFontTx/>
              <a:buNone/>
            </a:pPr>
            <a:r>
              <a:rPr lang="en-US" altLang="zh-CN" sz="2000" b="1" dirty="0"/>
              <a:t>	else </a:t>
            </a:r>
            <a:r>
              <a:rPr lang="en-US" altLang="zh-CN" sz="2000" b="1" dirty="0" err="1"/>
              <a:t>cout</a:t>
            </a:r>
            <a:r>
              <a:rPr lang="en-US" altLang="zh-CN" sz="2000" b="1" dirty="0"/>
              <a:t> &lt;&lt; "5&gt;7" &lt;&lt; </a:t>
            </a:r>
            <a:r>
              <a:rPr lang="en-US" altLang="zh-CN" sz="2000" b="1" dirty="0" err="1"/>
              <a:t>endl</a:t>
            </a:r>
            <a:r>
              <a:rPr lang="en-US" altLang="zh-CN" sz="2000" b="1" dirty="0"/>
              <a:t>;	</a:t>
            </a:r>
            <a:endParaRPr lang="zh-CN" altLang="zh-CN" sz="2000" b="1" dirty="0"/>
          </a:p>
          <a:p>
            <a:pPr marL="0" indent="0">
              <a:buFontTx/>
              <a:buNone/>
            </a:pPr>
            <a:r>
              <a:rPr lang="en-US" altLang="zh-CN" sz="2000" b="1" dirty="0"/>
              <a:t>	</a:t>
            </a:r>
            <a:r>
              <a:rPr lang="en-US" altLang="zh-CN" sz="2000" b="1" dirty="0">
                <a:solidFill>
                  <a:srgbClr val="FF0000"/>
                </a:solidFill>
              </a:rPr>
              <a:t>sort(</a:t>
            </a:r>
            <a:r>
              <a:rPr lang="en-US" altLang="zh-CN" sz="2000" b="1" dirty="0"/>
              <a:t>a, a + 8, </a:t>
            </a:r>
            <a:r>
              <a:rPr lang="en-US" altLang="zh-CN" sz="2400" b="1" dirty="0">
                <a:solidFill>
                  <a:srgbClr val="FF0000"/>
                </a:solidFill>
              </a:rPr>
              <a:t>less</a:t>
            </a:r>
            <a:r>
              <a:rPr lang="en-US" altLang="zh-CN" sz="2000" b="1" dirty="0"/>
              <a:t>&lt;int&gt;());                // </a:t>
            </a:r>
            <a:r>
              <a:rPr lang="zh-CN" altLang="zh-CN" sz="2000" b="1" dirty="0"/>
              <a:t>从小到大排序</a:t>
            </a:r>
            <a:r>
              <a:rPr lang="en-US" altLang="zh-CN" sz="2000" b="1" dirty="0"/>
              <a:t>a</a:t>
            </a:r>
            <a:r>
              <a:rPr lang="zh-CN" altLang="zh-CN" sz="2000" b="1" dirty="0"/>
              <a:t>数组</a:t>
            </a:r>
            <a:endParaRPr lang="zh-CN" altLang="zh-CN" sz="2000" b="1" dirty="0"/>
          </a:p>
          <a:p>
            <a:pPr marL="0" indent="0">
              <a:buFontTx/>
              <a:buNone/>
            </a:pPr>
            <a:r>
              <a:rPr lang="en-US" altLang="zh-CN" sz="2000" b="1" dirty="0"/>
              <a:t>	for (int </a:t>
            </a:r>
            <a:r>
              <a:rPr lang="en-US" altLang="zh-CN" sz="2000" b="1" dirty="0" err="1"/>
              <a:t>i</a:t>
            </a:r>
            <a:r>
              <a:rPr lang="en-US" altLang="zh-CN" sz="2000" b="1" dirty="0"/>
              <a:t> = 0; </a:t>
            </a:r>
            <a:r>
              <a:rPr lang="en-US" altLang="zh-CN" sz="2000" b="1" dirty="0" err="1"/>
              <a:t>i</a:t>
            </a:r>
            <a:r>
              <a:rPr lang="en-US" altLang="zh-CN" sz="2000" b="1" dirty="0"/>
              <a:t> &lt; 8; </a:t>
            </a:r>
            <a:r>
              <a:rPr lang="en-US" altLang="zh-CN" sz="2000" b="1" dirty="0" err="1"/>
              <a:t>i</a:t>
            </a:r>
            <a:r>
              <a:rPr lang="en-US" altLang="zh-CN" sz="2000" b="1" dirty="0"/>
              <a:t>++) </a:t>
            </a:r>
            <a:r>
              <a:rPr lang="en-US" altLang="zh-CN" sz="2000" b="1" dirty="0" err="1"/>
              <a:t>cout</a:t>
            </a:r>
            <a:r>
              <a:rPr lang="en-US" altLang="zh-CN" sz="2000" b="1" dirty="0"/>
              <a:t> &lt;&lt; a[</a:t>
            </a:r>
            <a:r>
              <a:rPr lang="en-US" altLang="zh-CN" sz="2000" b="1" dirty="0" err="1"/>
              <a:t>i</a:t>
            </a:r>
            <a:r>
              <a:rPr lang="en-US" altLang="zh-CN" sz="2000" b="1" dirty="0"/>
              <a:t>]&lt;&lt;"\t";</a:t>
            </a:r>
            <a:endParaRPr lang="zh-CN" altLang="zh-CN" sz="2000" b="1" dirty="0"/>
          </a:p>
          <a:p>
            <a:pPr marL="0" indent="0">
              <a:buFontTx/>
              <a:buNone/>
            </a:pPr>
            <a:r>
              <a:rPr lang="en-US" altLang="zh-CN" sz="2000" b="1" dirty="0"/>
              <a:t>	</a:t>
            </a:r>
            <a:r>
              <a:rPr lang="en-US" altLang="zh-CN" sz="2000" b="1" dirty="0" err="1"/>
              <a:t>cout</a:t>
            </a:r>
            <a:r>
              <a:rPr lang="en-US" altLang="zh-CN" sz="2000" b="1" dirty="0"/>
              <a:t> &lt;&lt; </a:t>
            </a:r>
            <a:r>
              <a:rPr lang="en-US" altLang="zh-CN" sz="2000" b="1" dirty="0" err="1"/>
              <a:t>endl</a:t>
            </a:r>
            <a:r>
              <a:rPr lang="en-US" altLang="zh-CN" sz="2000" b="1" dirty="0"/>
              <a:t>;</a:t>
            </a:r>
            <a:endParaRPr lang="zh-CN" altLang="zh-CN" sz="2000" b="1" dirty="0"/>
          </a:p>
          <a:p>
            <a:pPr marL="0" indent="0">
              <a:buFontTx/>
              <a:buNone/>
            </a:pPr>
            <a:r>
              <a:rPr lang="en-US" altLang="zh-CN" sz="2000" b="1" dirty="0"/>
              <a:t>	</a:t>
            </a:r>
            <a:r>
              <a:rPr lang="en-US" altLang="zh-CN" sz="2000" b="1" dirty="0">
                <a:solidFill>
                  <a:srgbClr val="FF0000"/>
                </a:solidFill>
              </a:rPr>
              <a:t>sort</a:t>
            </a:r>
            <a:r>
              <a:rPr lang="en-US" altLang="zh-CN" sz="2000" b="1" dirty="0"/>
              <a:t>(a, a + 8, </a:t>
            </a:r>
            <a:r>
              <a:rPr lang="en-US" altLang="zh-CN" sz="2400" b="1" dirty="0">
                <a:solidFill>
                  <a:srgbClr val="FF0000"/>
                </a:solidFill>
              </a:rPr>
              <a:t>greater</a:t>
            </a:r>
            <a:r>
              <a:rPr lang="en-US" altLang="zh-CN" sz="2000" b="1" dirty="0"/>
              <a:t>&lt;int&gt;());             //</a:t>
            </a:r>
            <a:r>
              <a:rPr lang="zh-CN" altLang="zh-CN" sz="2000" b="1" dirty="0"/>
              <a:t>从大到小排序</a:t>
            </a:r>
            <a:r>
              <a:rPr lang="en-US" altLang="zh-CN" sz="2000" b="1" dirty="0"/>
              <a:t>a</a:t>
            </a:r>
            <a:r>
              <a:rPr lang="zh-CN" altLang="zh-CN" sz="2000" b="1" dirty="0"/>
              <a:t>数组</a:t>
            </a:r>
            <a:endParaRPr lang="zh-CN" altLang="zh-CN" sz="2000" b="1" dirty="0"/>
          </a:p>
          <a:p>
            <a:pPr marL="0" indent="0">
              <a:buFontTx/>
              <a:buNone/>
            </a:pPr>
            <a:r>
              <a:rPr lang="en-US" altLang="zh-CN" sz="2000" b="1" dirty="0"/>
              <a:t>	for (int </a:t>
            </a:r>
            <a:r>
              <a:rPr lang="en-US" altLang="zh-CN" sz="2000" b="1" dirty="0" err="1"/>
              <a:t>i</a:t>
            </a:r>
            <a:r>
              <a:rPr lang="en-US" altLang="zh-CN" sz="2000" b="1" dirty="0"/>
              <a:t> = 0; </a:t>
            </a:r>
            <a:r>
              <a:rPr lang="en-US" altLang="zh-CN" sz="2000" b="1" dirty="0" err="1"/>
              <a:t>i</a:t>
            </a:r>
            <a:r>
              <a:rPr lang="en-US" altLang="zh-CN" sz="2000" b="1" dirty="0"/>
              <a:t> &lt; 8; </a:t>
            </a:r>
            <a:r>
              <a:rPr lang="en-US" altLang="zh-CN" sz="2000" b="1" dirty="0" err="1"/>
              <a:t>i</a:t>
            </a:r>
            <a:r>
              <a:rPr lang="en-US" altLang="zh-CN" sz="2000" b="1" dirty="0"/>
              <a:t>++) </a:t>
            </a:r>
            <a:r>
              <a:rPr lang="en-US" altLang="zh-CN" sz="2000" b="1" dirty="0" err="1"/>
              <a:t>cout</a:t>
            </a:r>
            <a:r>
              <a:rPr lang="en-US" altLang="zh-CN" sz="2000" b="1" dirty="0"/>
              <a:t> &lt;&lt; a[</a:t>
            </a:r>
            <a:r>
              <a:rPr lang="en-US" altLang="zh-CN" sz="2000" b="1" dirty="0" err="1"/>
              <a:t>i</a:t>
            </a:r>
            <a:r>
              <a:rPr lang="en-US" altLang="zh-CN" sz="2000" b="1" dirty="0"/>
              <a:t>]&lt;&lt;"\t";</a:t>
            </a:r>
            <a:endParaRPr lang="zh-CN" altLang="zh-CN" sz="2000" b="1" dirty="0"/>
          </a:p>
          <a:p>
            <a:pPr marL="0" indent="0">
              <a:buFontTx/>
              <a:buNone/>
            </a:pPr>
            <a:r>
              <a:rPr lang="en-US" altLang="zh-CN" sz="2000" b="1" dirty="0"/>
              <a:t>	</a:t>
            </a:r>
            <a:r>
              <a:rPr lang="en-US" altLang="zh-CN" sz="2000" b="1" dirty="0" err="1"/>
              <a:t>cout</a:t>
            </a:r>
            <a:r>
              <a:rPr lang="en-US" altLang="zh-CN" sz="2000" b="1" dirty="0"/>
              <a:t> &lt;&lt; </a:t>
            </a:r>
            <a:r>
              <a:rPr lang="en-US" altLang="zh-CN" sz="2000" b="1" dirty="0" err="1"/>
              <a:t>endl</a:t>
            </a:r>
            <a:r>
              <a:rPr lang="en-US" altLang="zh-CN" sz="2000" b="1" dirty="0"/>
              <a:t>;</a:t>
            </a:r>
            <a:endParaRPr lang="zh-CN" altLang="zh-CN" sz="2000" b="1" dirty="0"/>
          </a:p>
          <a:p>
            <a:pPr marL="0" indent="0">
              <a:buFontTx/>
              <a:buNone/>
            </a:pPr>
            <a:r>
              <a:rPr lang="en-US" altLang="zh-CN" sz="2000" b="1" dirty="0"/>
              <a:t>}</a:t>
            </a:r>
            <a:endParaRPr lang="zh-CN" altLang="en-US" sz="2000" b="1" dirty="0"/>
          </a:p>
        </p:txBody>
      </p:sp>
      <p:sp>
        <p:nvSpPr>
          <p:cNvPr id="4" name="对话气泡: 矩形 3"/>
          <p:cNvSpPr/>
          <p:nvPr/>
        </p:nvSpPr>
        <p:spPr>
          <a:xfrm>
            <a:off x="5040313" y="981075"/>
            <a:ext cx="4103687" cy="1584325"/>
          </a:xfrm>
          <a:prstGeom prst="wedgeRectCallout">
            <a:avLst>
              <a:gd name="adj1" fmla="val -49325"/>
              <a:gd name="adj2" fmla="val 74572"/>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r>
              <a:rPr lang="zh-CN" altLang="zh-CN" b="1">
                <a:solidFill>
                  <a:srgbClr val="FFFFFF"/>
                </a:solidFill>
              </a:rPr>
              <a:t>程序运算结果如下：</a:t>
            </a:r>
            <a:endParaRPr lang="zh-CN" altLang="zh-CN" b="1">
              <a:solidFill>
                <a:srgbClr val="FFFFFF"/>
              </a:solidFill>
            </a:endParaRPr>
          </a:p>
          <a:p>
            <a:pPr eaLnBrk="0" hangingPunct="0"/>
            <a:r>
              <a:rPr lang="en-US" altLang="zh-CN" b="1">
                <a:solidFill>
                  <a:srgbClr val="FFFFFF"/>
                </a:solidFill>
              </a:rPr>
              <a:t>s=11	d=20	5&lt;7</a:t>
            </a:r>
            <a:endParaRPr lang="zh-CN" altLang="zh-CN" b="1">
              <a:solidFill>
                <a:srgbClr val="FFFFFF"/>
              </a:solidFill>
            </a:endParaRPr>
          </a:p>
          <a:p>
            <a:pPr eaLnBrk="0" hangingPunct="0"/>
            <a:r>
              <a:rPr lang="en-US" altLang="zh-CN" b="1">
                <a:solidFill>
                  <a:srgbClr val="FFFFFF"/>
                </a:solidFill>
              </a:rPr>
              <a:t>-5    -3	0     1	2     3	7     8	</a:t>
            </a:r>
            <a:endParaRPr lang="zh-CN" altLang="zh-CN" b="1">
              <a:solidFill>
                <a:srgbClr val="FFFFFF"/>
              </a:solidFill>
            </a:endParaRPr>
          </a:p>
          <a:p>
            <a:pPr eaLnBrk="0" hangingPunct="0"/>
            <a:r>
              <a:rPr lang="en-US" altLang="zh-CN" b="1">
                <a:solidFill>
                  <a:srgbClr val="FFFFFF"/>
                </a:solidFill>
              </a:rPr>
              <a:t>8      7	3      2	1    0	-3    -5</a:t>
            </a:r>
            <a:endParaRPr lang="zh-CN" altLang="zh-CN"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 calcmode="lin" valueType="num">
                                      <p:cBhvr additive="base">
                                        <p:cTn id="7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 calcmode="lin" valueType="num">
                                      <p:cBhvr additive="base">
                                        <p:cTn id="7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 calcmode="lin" valueType="num">
                                      <p:cBhvr additive="base">
                                        <p:cTn id="8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 calcmode="lin" valueType="num">
                                      <p:cBhvr additive="base">
                                        <p:cTn id="8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
                                            <p:txEl>
                                              <p:pRg st="16" end="16"/>
                                            </p:txEl>
                                          </p:spTgt>
                                        </p:tgtEl>
                                        <p:attrNameLst>
                                          <p:attrName>style.visibility</p:attrName>
                                        </p:attrNameLst>
                                      </p:cBhvr>
                                      <p:to>
                                        <p:strVal val="visible"/>
                                      </p:to>
                                    </p:set>
                                    <p:anim calcmode="lin" valueType="num">
                                      <p:cBhvr additive="base">
                                        <p:cTn id="9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wipe(down)">
                                      <p:cBhvr>
                                        <p:cTn id="9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pta</a:t>
            </a:r>
            <a:r>
              <a:rPr lang="en-US" altLang="zh-CN" dirty="0"/>
              <a:t> </a:t>
            </a:r>
            <a:r>
              <a:rPr lang="zh-CN" altLang="en-US" dirty="0"/>
              <a:t>例子</a:t>
            </a:r>
            <a:endParaRPr lang="zh-CN" altLang="en-US" dirty="0"/>
          </a:p>
        </p:txBody>
      </p:sp>
      <p:sp>
        <p:nvSpPr>
          <p:cNvPr id="3" name="内容占位符 2"/>
          <p:cNvSpPr>
            <a:spLocks noGrp="1"/>
          </p:cNvSpPr>
          <p:nvPr>
            <p:ph idx="1"/>
          </p:nvPr>
        </p:nvSpPr>
        <p:spPr>
          <a:xfrm>
            <a:off x="63500" y="908685"/>
            <a:ext cx="8623300" cy="995680"/>
          </a:xfrm>
        </p:spPr>
        <p:txBody>
          <a:bodyPr/>
          <a:lstStyle/>
          <a:p>
            <a:r>
              <a:rPr lang="en-US" altLang="zh-CN" dirty="0"/>
              <a:t>7-1</a:t>
            </a:r>
            <a:endParaRPr lang="en-US" altLang="zh-CN" dirty="0"/>
          </a:p>
          <a:p>
            <a:pPr marL="0" indent="0">
              <a:buNone/>
            </a:pPr>
            <a:endParaRPr lang="zh-CN" altLang="en-US" dirty="0"/>
          </a:p>
        </p:txBody>
      </p:sp>
      <p:pic>
        <p:nvPicPr>
          <p:cNvPr id="4" name="图片 3"/>
          <p:cNvPicPr>
            <a:picLocks noChangeAspect="1"/>
          </p:cNvPicPr>
          <p:nvPr>
            <p:custDataLst>
              <p:tags r:id="rId1"/>
            </p:custDataLst>
          </p:nvPr>
        </p:nvPicPr>
        <p:blipFill>
          <a:blip r:embed="rId2"/>
          <a:srcRect l="1186" r="1524" b="1964"/>
          <a:stretch>
            <a:fillRect/>
          </a:stretch>
        </p:blipFill>
        <p:spPr>
          <a:xfrm>
            <a:off x="-36195" y="1196340"/>
            <a:ext cx="9160510" cy="560387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pta</a:t>
            </a:r>
            <a:r>
              <a:rPr lang="en-US" altLang="zh-CN" dirty="0"/>
              <a:t> </a:t>
            </a:r>
            <a:r>
              <a:rPr lang="zh-CN" altLang="en-US" dirty="0"/>
              <a:t>例子</a:t>
            </a:r>
            <a:endParaRPr lang="zh-CN" altLang="en-US" dirty="0"/>
          </a:p>
        </p:txBody>
      </p:sp>
      <p:sp>
        <p:nvSpPr>
          <p:cNvPr id="3" name="内容占位符 2"/>
          <p:cNvSpPr>
            <a:spLocks noGrp="1"/>
          </p:cNvSpPr>
          <p:nvPr>
            <p:ph idx="1"/>
          </p:nvPr>
        </p:nvSpPr>
        <p:spPr/>
        <p:txBody>
          <a:bodyPr/>
          <a:lstStyle/>
          <a:p>
            <a:r>
              <a:rPr lang="en-US" altLang="zh-CN" dirty="0"/>
              <a:t>7-2</a:t>
            </a:r>
            <a:endParaRPr lang="zh-CN" altLang="en-US" dirty="0"/>
          </a:p>
        </p:txBody>
      </p:sp>
      <p:pic>
        <p:nvPicPr>
          <p:cNvPr id="5" name="图片 4"/>
          <p:cNvPicPr>
            <a:picLocks noChangeAspect="1"/>
          </p:cNvPicPr>
          <p:nvPr/>
        </p:nvPicPr>
        <p:blipFill>
          <a:blip r:embed="rId1"/>
          <a:srcRect b="1047"/>
          <a:stretch>
            <a:fillRect/>
          </a:stretch>
        </p:blipFill>
        <p:spPr>
          <a:xfrm>
            <a:off x="1403985" y="764540"/>
            <a:ext cx="5934710" cy="600011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685800" y="115888"/>
            <a:ext cx="7772400" cy="700087"/>
          </a:xfrm>
        </p:spPr>
        <p:txBody>
          <a:bodyPr/>
          <a:lstStyle/>
          <a:p>
            <a:pPr eaLnBrk="1" hangingPunct="1"/>
            <a:r>
              <a:rPr lang="en-US" altLang="zh-CN" sz="4000"/>
              <a:t>7.5.2  </a:t>
            </a:r>
            <a:r>
              <a:rPr lang="zh-CN" altLang="en-US" sz="4000" b="1">
                <a:solidFill>
                  <a:srgbClr val="FF0000"/>
                </a:solidFill>
              </a:rPr>
              <a:t>顺序容器</a:t>
            </a:r>
            <a:endParaRPr lang="zh-CN" altLang="en-US" sz="4000" b="1">
              <a:solidFill>
                <a:srgbClr val="FF0000"/>
              </a:solidFill>
            </a:endParaRPr>
          </a:p>
        </p:txBody>
      </p:sp>
      <p:sp>
        <p:nvSpPr>
          <p:cNvPr id="62467" name="Rectangle 3"/>
          <p:cNvSpPr>
            <a:spLocks noGrp="1" noChangeArrowheads="1"/>
          </p:cNvSpPr>
          <p:nvPr>
            <p:ph type="body" idx="1"/>
          </p:nvPr>
        </p:nvSpPr>
        <p:spPr>
          <a:xfrm>
            <a:off x="323850" y="1052830"/>
            <a:ext cx="8627110" cy="5043170"/>
          </a:xfrm>
        </p:spPr>
        <p:txBody>
          <a:bodyPr/>
          <a:lstStyle/>
          <a:p>
            <a:pPr marL="609600" indent="-609600" eaLnBrk="1" hangingPunct="1">
              <a:lnSpc>
                <a:spcPct val="90000"/>
              </a:lnSpc>
              <a:buFontTx/>
              <a:buNone/>
            </a:pPr>
            <a:r>
              <a:rPr lang="en-US" altLang="zh-CN" b="1" dirty="0">
                <a:solidFill>
                  <a:srgbClr val="0000CC"/>
                </a:solidFill>
              </a:rPr>
              <a:t>1</a:t>
            </a:r>
            <a:r>
              <a:rPr lang="zh-CN" altLang="en-US" b="1" dirty="0">
                <a:solidFill>
                  <a:srgbClr val="0000CC"/>
                </a:solidFill>
              </a:rPr>
              <a:t>、</a:t>
            </a:r>
            <a:r>
              <a:rPr lang="en-US" altLang="zh-CN" b="1" dirty="0">
                <a:solidFill>
                  <a:srgbClr val="0000CC"/>
                </a:solidFill>
              </a:rPr>
              <a:t>C++</a:t>
            </a:r>
            <a:r>
              <a:rPr lang="zh-CN" altLang="en-US" b="1" dirty="0">
                <a:solidFill>
                  <a:srgbClr val="0000CC"/>
                </a:solidFill>
              </a:rPr>
              <a:t>容器的概念及类型</a:t>
            </a:r>
            <a:endParaRPr lang="zh-CN" altLang="en-US" b="1" dirty="0">
              <a:solidFill>
                <a:srgbClr val="0000CC"/>
              </a:solidFill>
            </a:endParaRPr>
          </a:p>
          <a:p>
            <a:pPr marL="609600" indent="-609600" eaLnBrk="1" hangingPunct="1">
              <a:lnSpc>
                <a:spcPct val="90000"/>
              </a:lnSpc>
            </a:pPr>
            <a:r>
              <a:rPr lang="zh-CN" altLang="en-US" b="1" dirty="0"/>
              <a:t>容器（</a:t>
            </a:r>
            <a:r>
              <a:rPr lang="en-US" altLang="zh-CN" b="1" dirty="0"/>
              <a:t>container</a:t>
            </a:r>
            <a:r>
              <a:rPr lang="zh-CN" altLang="en-US" b="1" dirty="0"/>
              <a:t>）是用来存储其他对象的对象，它是用模板技术实现的。 </a:t>
            </a:r>
            <a:r>
              <a:rPr lang="en-US" altLang="zh-CN" b="1" dirty="0"/>
              <a:t>STL</a:t>
            </a:r>
            <a:r>
              <a:rPr lang="zh-CN" altLang="en-US" b="1" dirty="0"/>
              <a:t>的容器常被分为顺序容器、关联容器和容器适配器三类。 </a:t>
            </a:r>
            <a:endParaRPr lang="zh-CN" altLang="en-US" b="1" dirty="0"/>
          </a:p>
          <a:p>
            <a:pPr marL="990600" lvl="1" indent="-533400" eaLnBrk="1" hangingPunct="1">
              <a:lnSpc>
                <a:spcPct val="90000"/>
              </a:lnSpc>
              <a:buFont typeface="宋体" pitchFamily="2" charset="-122"/>
              <a:buAutoNum type="circleNumDbPlain"/>
            </a:pPr>
            <a:r>
              <a:rPr lang="en-US" altLang="zh-CN" b="1" dirty="0">
                <a:solidFill>
                  <a:srgbClr val="FF0000"/>
                </a:solidFill>
              </a:rPr>
              <a:t>C++</a:t>
            </a:r>
            <a:r>
              <a:rPr lang="zh-CN" altLang="en-US" b="1" dirty="0">
                <a:solidFill>
                  <a:srgbClr val="FF0000"/>
                </a:solidFill>
              </a:rPr>
              <a:t>提供的</a:t>
            </a:r>
            <a:r>
              <a:rPr lang="zh-CN" altLang="en-US" b="1" dirty="0">
                <a:solidFill>
                  <a:srgbClr val="0000CC"/>
                </a:solidFill>
              </a:rPr>
              <a:t>顺序</a:t>
            </a:r>
            <a:r>
              <a:rPr lang="zh-CN" altLang="en-US" b="1" dirty="0">
                <a:solidFill>
                  <a:srgbClr val="FF0000"/>
                </a:solidFill>
              </a:rPr>
              <a:t>类型容器有：</a:t>
            </a:r>
            <a:r>
              <a:rPr lang="zh-CN" altLang="en-US" b="1" dirty="0">
                <a:solidFill>
                  <a:srgbClr val="0000CC"/>
                </a:solidFill>
              </a:rPr>
              <a:t>向量</a:t>
            </a:r>
            <a:r>
              <a:rPr lang="en-US" altLang="zh-CN" b="1" dirty="0">
                <a:solidFill>
                  <a:srgbClr val="0000CC"/>
                </a:solidFill>
              </a:rPr>
              <a:t>(vector)</a:t>
            </a:r>
            <a:r>
              <a:rPr lang="zh-CN" altLang="en-US" b="1" dirty="0">
                <a:solidFill>
                  <a:srgbClr val="0000CC"/>
                </a:solidFill>
              </a:rPr>
              <a:t>、链表</a:t>
            </a:r>
            <a:r>
              <a:rPr lang="en-US" altLang="zh-CN" b="1" dirty="0">
                <a:solidFill>
                  <a:srgbClr val="0000CC"/>
                </a:solidFill>
              </a:rPr>
              <a:t>(list)</a:t>
            </a:r>
            <a:r>
              <a:rPr lang="zh-CN" altLang="en-US" b="1" dirty="0">
                <a:solidFill>
                  <a:srgbClr val="0000CC"/>
                </a:solidFill>
              </a:rPr>
              <a:t>、双端队列</a:t>
            </a:r>
            <a:r>
              <a:rPr lang="en-US" altLang="zh-CN" b="1" dirty="0">
                <a:solidFill>
                  <a:srgbClr val="0000CC"/>
                </a:solidFill>
              </a:rPr>
              <a:t>(deque)</a:t>
            </a:r>
            <a:r>
              <a:rPr lang="zh-CN" altLang="en-US" b="1" dirty="0">
                <a:solidFill>
                  <a:srgbClr val="FF0000"/>
                </a:solidFill>
              </a:rPr>
              <a:t>。</a:t>
            </a:r>
            <a:endParaRPr lang="zh-CN" altLang="en-US" b="1" dirty="0">
              <a:solidFill>
                <a:srgbClr val="FF0000"/>
              </a:solidFill>
            </a:endParaRPr>
          </a:p>
          <a:p>
            <a:pPr marL="990600" lvl="1" indent="-533400" eaLnBrk="1" hangingPunct="1">
              <a:lnSpc>
                <a:spcPct val="90000"/>
              </a:lnSpc>
              <a:buFont typeface="宋体" pitchFamily="2" charset="-122"/>
              <a:buAutoNum type="circleNumDbPlain"/>
            </a:pPr>
            <a:r>
              <a:rPr lang="zh-CN" altLang="en-US" b="1" dirty="0">
                <a:solidFill>
                  <a:srgbClr val="0000CC"/>
                </a:solidFill>
              </a:rPr>
              <a:t>关联</a:t>
            </a:r>
            <a:r>
              <a:rPr lang="zh-CN" altLang="en-US" b="1" dirty="0"/>
              <a:t>容器主要包括集合</a:t>
            </a:r>
            <a:r>
              <a:rPr lang="en-US" altLang="zh-CN" b="1" dirty="0"/>
              <a:t>(set)</a:t>
            </a:r>
            <a:r>
              <a:rPr lang="zh-CN" altLang="en-US" b="1" dirty="0"/>
              <a:t>、多重集合</a:t>
            </a:r>
            <a:r>
              <a:rPr lang="en-US" altLang="zh-CN" b="1" dirty="0"/>
              <a:t>(multiset)</a:t>
            </a:r>
            <a:r>
              <a:rPr lang="zh-CN" altLang="en-US" b="1" dirty="0"/>
              <a:t>、映射</a:t>
            </a:r>
            <a:r>
              <a:rPr lang="en-US" altLang="zh-CN" b="1" dirty="0"/>
              <a:t>(map)</a:t>
            </a:r>
            <a:r>
              <a:rPr lang="zh-CN" altLang="en-US" b="1" dirty="0"/>
              <a:t>、多重映射</a:t>
            </a:r>
            <a:r>
              <a:rPr lang="en-US" altLang="zh-CN" b="1" dirty="0"/>
              <a:t>(multimap)</a:t>
            </a:r>
            <a:endParaRPr lang="zh-CN" altLang="en-US" b="1" dirty="0"/>
          </a:p>
          <a:p>
            <a:pPr marL="990600" lvl="1" indent="-533400" eaLnBrk="1" hangingPunct="1">
              <a:lnSpc>
                <a:spcPct val="90000"/>
              </a:lnSpc>
              <a:buFont typeface="宋体" pitchFamily="2" charset="-122"/>
              <a:buAutoNum type="circleNumDbPlain"/>
            </a:pPr>
            <a:r>
              <a:rPr lang="zh-CN" altLang="en-US" b="1" dirty="0">
                <a:solidFill>
                  <a:srgbClr val="0000CC"/>
                </a:solidFill>
              </a:rPr>
              <a:t>容器</a:t>
            </a:r>
            <a:r>
              <a:rPr lang="zh-CN" altLang="en-US" b="1" dirty="0">
                <a:solidFill>
                  <a:schemeClr val="tx1"/>
                </a:solidFill>
              </a:rPr>
              <a:t>适配器主要指</a:t>
            </a:r>
            <a:r>
              <a:rPr lang="zh-CN" altLang="en-US" b="1" dirty="0">
                <a:solidFill>
                  <a:srgbClr val="FF0000"/>
                </a:solidFill>
              </a:rPr>
              <a:t>堆栈</a:t>
            </a:r>
            <a:r>
              <a:rPr lang="en-US" altLang="zh-CN" b="1" dirty="0">
                <a:solidFill>
                  <a:srgbClr val="FF0000"/>
                </a:solidFill>
              </a:rPr>
              <a:t>(stack)</a:t>
            </a:r>
            <a:r>
              <a:rPr lang="zh-CN" altLang="en-US" b="1" dirty="0">
                <a:solidFill>
                  <a:srgbClr val="FF0000"/>
                </a:solidFill>
              </a:rPr>
              <a:t>和队列</a:t>
            </a:r>
            <a:r>
              <a:rPr lang="en-US" altLang="zh-CN" b="1" dirty="0">
                <a:solidFill>
                  <a:srgbClr val="FF0000"/>
                </a:solidFill>
              </a:rPr>
              <a:t>(queue),</a:t>
            </a:r>
            <a:r>
              <a:rPr lang="zh-CN" altLang="en-US" b="1" dirty="0">
                <a:solidFill>
                  <a:srgbClr val="FF0000"/>
                </a:solidFill>
              </a:rPr>
              <a:t>是</a:t>
            </a:r>
            <a:r>
              <a:rPr lang="zh-CN" altLang="en-US" b="1" dirty="0">
                <a:solidFill>
                  <a:srgbClr val="0000CC"/>
                </a:solidFill>
              </a:rPr>
              <a:t>受限制访问</a:t>
            </a:r>
            <a:r>
              <a:rPr lang="zh-CN" altLang="en-US" b="1" dirty="0">
                <a:solidFill>
                  <a:srgbClr val="FF0000"/>
                </a:solidFill>
              </a:rPr>
              <a:t>的顺序容器。 </a:t>
            </a:r>
            <a:endParaRPr lang="zh-CN" alt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 calcmode="lin" valueType="num">
                                      <p:cBhvr additive="base">
                                        <p:cTn id="13"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4" presetClass="entr" presetSubtype="0" fill="hold"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anim from="(-#ppt_w/2)" to="(#ppt_x)" calcmode="lin" valueType="num">
                                      <p:cBhvr>
                                        <p:cTn id="19" dur="600" fill="hold">
                                          <p:stCondLst>
                                            <p:cond delay="0"/>
                                          </p:stCondLst>
                                        </p:cTn>
                                        <p:tgtEl>
                                          <p:spTgt spid="62467">
                                            <p:txEl>
                                              <p:pRg st="3" end="3"/>
                                            </p:txEl>
                                          </p:spTgt>
                                        </p:tgtEl>
                                        <p:attrNameLst>
                                          <p:attrName>ppt_x</p:attrName>
                                        </p:attrNameLst>
                                      </p:cBhvr>
                                    </p:anim>
                                    <p:anim from="0" to="-1.0" calcmode="lin" valueType="num">
                                      <p:cBhvr>
                                        <p:cTn id="20" dur="200" decel="50000" autoRev="1" fill="hold">
                                          <p:stCondLst>
                                            <p:cond delay="600"/>
                                          </p:stCondLst>
                                        </p:cTn>
                                        <p:tgtEl>
                                          <p:spTgt spid="62467">
                                            <p:txEl>
                                              <p:pRg st="3" end="3"/>
                                            </p:txEl>
                                          </p:spTgt>
                                        </p:tgtEl>
                                        <p:attrNameLst>
                                          <p:attrName>xshear</p:attrName>
                                        </p:attrNameLst>
                                      </p:cBhvr>
                                    </p:anim>
                                    <p:animScale>
                                      <p:cBhvr>
                                        <p:cTn id="21" dur="200" decel="100000" autoRev="1" fill="hold">
                                          <p:stCondLst>
                                            <p:cond delay="600"/>
                                          </p:stCondLst>
                                        </p:cTn>
                                        <p:tgtEl>
                                          <p:spTgt spid="62467">
                                            <p:txEl>
                                              <p:pRg st="3" end="3"/>
                                            </p:txEl>
                                          </p:spTgt>
                                        </p:tgtEl>
                                      </p:cBhvr>
                                      <p:from x="100000" y="100000"/>
                                      <p:to x="80000" y="100000"/>
                                    </p:animScale>
                                    <p:anim by="(#ppt_h/3+#ppt_w*0.1)" calcmode="lin" valueType="num">
                                      <p:cBhvr additive="sum">
                                        <p:cTn id="22" dur="200" decel="100000" autoRev="1" fill="hold">
                                          <p:stCondLst>
                                            <p:cond delay="600"/>
                                          </p:stCondLst>
                                        </p:cTn>
                                        <p:tgtEl>
                                          <p:spTgt spid="62467">
                                            <p:txEl>
                                              <p:pRg st="3" end="3"/>
                                            </p:txEl>
                                          </p:spTgt>
                                        </p:tgtEl>
                                        <p:attrNameLst>
                                          <p:attrName>ppt_x</p:attrName>
                                        </p:attrNameLst>
                                      </p:cBhvr>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Effect transition="in" filter="wipe(down)">
                                      <p:cBhvr>
                                        <p:cTn id="27" dur="500"/>
                                        <p:tgtEl>
                                          <p:spTgt spid="62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684213" y="260350"/>
            <a:ext cx="7772400" cy="720725"/>
          </a:xfrm>
        </p:spPr>
        <p:txBody>
          <a:bodyPr/>
          <a:lstStyle/>
          <a:p>
            <a:pPr eaLnBrk="1" hangingPunct="1"/>
            <a:r>
              <a:rPr lang="zh-CN" altLang="en-US" sz="4000">
                <a:solidFill>
                  <a:srgbClr val="0000CC"/>
                </a:solidFill>
              </a:rPr>
              <a:t>表</a:t>
            </a:r>
            <a:r>
              <a:rPr lang="en-US" altLang="zh-CN" sz="4000">
                <a:solidFill>
                  <a:srgbClr val="0000CC"/>
                </a:solidFill>
              </a:rPr>
              <a:t>7-2  STL</a:t>
            </a:r>
            <a:r>
              <a:rPr lang="zh-CN" altLang="en-US" sz="4000">
                <a:solidFill>
                  <a:srgbClr val="0000CC"/>
                </a:solidFill>
              </a:rPr>
              <a:t>中的容器及头文件名</a:t>
            </a:r>
            <a:endParaRPr lang="zh-CN" altLang="en-US" sz="4000">
              <a:solidFill>
                <a:srgbClr val="0000CC"/>
              </a:solidFill>
            </a:endParaRPr>
          </a:p>
        </p:txBody>
      </p:sp>
      <p:graphicFrame>
        <p:nvGraphicFramePr>
          <p:cNvPr id="75829" name="Group 53"/>
          <p:cNvGraphicFramePr>
            <a:graphicFrameLocks noGrp="1"/>
          </p:cNvGraphicFramePr>
          <p:nvPr>
            <p:ph idx="1"/>
          </p:nvPr>
        </p:nvGraphicFramePr>
        <p:xfrm>
          <a:off x="611188" y="1196975"/>
          <a:ext cx="7772400" cy="5263010"/>
        </p:xfrm>
        <a:graphic>
          <a:graphicData uri="http://schemas.openxmlformats.org/drawingml/2006/table">
            <a:tbl>
              <a:tblPr/>
              <a:tblGrid>
                <a:gridCol w="1844675"/>
                <a:gridCol w="1327150"/>
                <a:gridCol w="4600575"/>
              </a:tblGrid>
              <a:tr h="4286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rPr>
                        <a:t>容器名</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rPr>
                        <a:t>头文件名</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rPr>
                        <a:t>说    明</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6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rPr>
                        <a:t>vector</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&lt;vector&gt;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向量，从后面快速插入和删除，直接访问任何元素</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rPr>
                        <a:t>list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&lt;list&gt;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CC"/>
                          </a:solidFill>
                          <a:effectLst/>
                          <a:latin typeface="Times New Roman" panose="02020603050405020304" pitchFamily="18" charset="0"/>
                          <a:ea typeface="宋体" pitchFamily="2" charset="-122"/>
                        </a:rPr>
                        <a:t>双向</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链表</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834">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rPr>
                        <a:t>deque</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&lt;dequpe&gt;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CC"/>
                          </a:solidFill>
                          <a:effectLst/>
                          <a:latin typeface="Times New Roman" panose="02020603050405020304" pitchFamily="18" charset="0"/>
                          <a:ea typeface="宋体" pitchFamily="2" charset="-122"/>
                        </a:rPr>
                        <a:t>双端</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队列</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rPr>
                        <a:t>set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&lt;set&gt;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rPr>
                        <a:t>元素</a:t>
                      </a:r>
                      <a:r>
                        <a:rPr kumimoji="0" lang="zh-CN" altLang="en-US" sz="2000" b="1" i="0" u="none" strike="noStrike" cap="none" normalizeH="0" baseline="0">
                          <a:ln>
                            <a:noFill/>
                          </a:ln>
                          <a:solidFill>
                            <a:srgbClr val="0000CC"/>
                          </a:solidFill>
                          <a:effectLst/>
                          <a:latin typeface="Times New Roman" panose="02020603050405020304" pitchFamily="18" charset="0"/>
                          <a:ea typeface="宋体" pitchFamily="2" charset="-122"/>
                        </a:rPr>
                        <a:t>不重复</a:t>
                      </a: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rPr>
                        <a:t>的集合</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rPr>
                        <a:t>multiset</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&lt;set&gt;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元素</a:t>
                      </a:r>
                      <a:r>
                        <a:rPr kumimoji="0" lang="zh-CN" altLang="en-US" sz="2000" b="1" i="0" u="none" strike="noStrike" cap="none" normalizeH="0" baseline="0" dirty="0">
                          <a:ln>
                            <a:noFill/>
                          </a:ln>
                          <a:solidFill>
                            <a:srgbClr val="0000CC"/>
                          </a:solidFill>
                          <a:effectLst/>
                          <a:latin typeface="Times New Roman" panose="02020603050405020304" pitchFamily="18" charset="0"/>
                          <a:ea typeface="宋体" pitchFamily="2" charset="-122"/>
                        </a:rPr>
                        <a:t>可重复</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的集合</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rPr>
                        <a:t>stack</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&lt;stack&gt;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堆栈，后进先出（</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rPr>
                        <a:t>LIFO</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rPr>
                        <a:t>map</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&lt;map&gt;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CC"/>
                          </a:solidFill>
                          <a:effectLst/>
                          <a:latin typeface="Times New Roman" panose="02020603050405020304" pitchFamily="18" charset="0"/>
                          <a:ea typeface="宋体" pitchFamily="2" charset="-122"/>
                        </a:rPr>
                        <a:t>一个键只对于一</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个值的映射</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rPr>
                        <a:t>multimap</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&lt;map&gt;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CC"/>
                          </a:solidFill>
                          <a:effectLst/>
                          <a:latin typeface="Times New Roman" panose="02020603050405020304" pitchFamily="18" charset="0"/>
                          <a:ea typeface="宋体" pitchFamily="2" charset="-122"/>
                        </a:rPr>
                        <a:t>一个键可对于多</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个值的映射</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queue</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&lt;queue&gt;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队列，先进先出（</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rPr>
                        <a:t>FIFO</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6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priority_queue</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&lt;queue&gt;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优先级队列</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684213" y="188913"/>
            <a:ext cx="7772400" cy="576262"/>
          </a:xfrm>
        </p:spPr>
        <p:txBody>
          <a:bodyPr/>
          <a:lstStyle/>
          <a:p>
            <a:pPr eaLnBrk="1" hangingPunct="1"/>
            <a:r>
              <a:rPr lang="zh-CN" altLang="en-US" sz="3200" b="1">
                <a:solidFill>
                  <a:srgbClr val="0000CC"/>
                </a:solidFill>
              </a:rPr>
              <a:t>表</a:t>
            </a:r>
            <a:r>
              <a:rPr lang="en-US" altLang="zh-CN" sz="3200" b="1">
                <a:solidFill>
                  <a:srgbClr val="0000CC"/>
                </a:solidFill>
              </a:rPr>
              <a:t>7-3  </a:t>
            </a:r>
            <a:r>
              <a:rPr lang="zh-CN" altLang="en-US" sz="3200" b="1">
                <a:solidFill>
                  <a:srgbClr val="0000CC"/>
                </a:solidFill>
              </a:rPr>
              <a:t>所有容器都具有的成员函数</a:t>
            </a:r>
            <a:endParaRPr lang="zh-CN" altLang="en-US" sz="3200" b="1">
              <a:solidFill>
                <a:srgbClr val="0000CC"/>
              </a:solidFill>
            </a:endParaRPr>
          </a:p>
        </p:txBody>
      </p:sp>
      <p:graphicFrame>
        <p:nvGraphicFramePr>
          <p:cNvPr id="76847" name="Group 47"/>
          <p:cNvGraphicFramePr>
            <a:graphicFrameLocks noGrp="1"/>
          </p:cNvGraphicFramePr>
          <p:nvPr>
            <p:ph idx="1"/>
            <p:custDataLst>
              <p:tags r:id="rId1"/>
            </p:custDataLst>
          </p:nvPr>
        </p:nvGraphicFramePr>
        <p:xfrm>
          <a:off x="539750" y="836613"/>
          <a:ext cx="8353425" cy="5223390"/>
        </p:xfrm>
        <a:graphic>
          <a:graphicData uri="http://schemas.openxmlformats.org/drawingml/2006/table">
            <a:tbl>
              <a:tblPr/>
              <a:tblGrid>
                <a:gridCol w="1766888"/>
                <a:gridCol w="6586537"/>
              </a:tblGrid>
              <a:tr h="3651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itchFamily="2" charset="-122"/>
                        </a:rPr>
                        <a:t>成员函数名</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itchFamily="2" charset="-122"/>
                        </a:rPr>
                        <a:t>说    明</a:t>
                      </a:r>
                      <a:endParaRPr kumimoji="0" lang="zh-CN" altLang="en-US" sz="18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76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0000CC"/>
                          </a:solidFill>
                          <a:effectLst/>
                          <a:latin typeface="Times New Roman" panose="02020603050405020304" pitchFamily="18" charset="0"/>
                          <a:ea typeface="宋体" pitchFamily="2" charset="-122"/>
                        </a:rPr>
                        <a:t>默认构造函数</a:t>
                      </a:r>
                      <a:endParaRPr kumimoji="0" lang="zh-CN" altLang="en-US" sz="2000" b="1" i="0" u="none" strike="noStrike" cap="none" normalizeH="0" baseline="0">
                        <a:ln>
                          <a:noFill/>
                        </a:ln>
                        <a:solidFill>
                          <a:srgbClr val="0000CC"/>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itchFamily="2" charset="-122"/>
                        </a:rPr>
                        <a:t>对容器进行默认初始化的构造函数，</a:t>
                      </a:r>
                      <a:r>
                        <a:rPr kumimoji="0" lang="zh-CN" altLang="en-US" sz="1400" b="1" i="0" u="none" strike="noStrike" cap="none" normalizeH="0" baseline="0" dirty="0">
                          <a:ln>
                            <a:noFill/>
                          </a:ln>
                          <a:solidFill>
                            <a:srgbClr val="0000CC"/>
                          </a:solidFill>
                          <a:effectLst/>
                          <a:latin typeface="Times New Roman" panose="02020603050405020304" pitchFamily="18" charset="0"/>
                          <a:ea typeface="宋体" pitchFamily="2" charset="-122"/>
                        </a:rPr>
                        <a:t>常有多个</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itchFamily="2" charset="-122"/>
                        </a:rPr>
                        <a:t>，用于提供不同的容器初始化方法</a:t>
                      </a:r>
                      <a:endParaRPr kumimoji="0" lang="zh-CN" altLang="en-US" sz="14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767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CC"/>
                          </a:solidFill>
                          <a:effectLst/>
                          <a:latin typeface="Times New Roman" panose="02020603050405020304" pitchFamily="18" charset="0"/>
                          <a:ea typeface="宋体" pitchFamily="2" charset="-122"/>
                        </a:rPr>
                        <a:t>拷贝构造函数</a:t>
                      </a:r>
                      <a:endParaRPr kumimoji="0" lang="zh-CN" altLang="en-US" sz="2000" b="1" i="0" u="none" strike="noStrike" cap="none" normalizeH="0" baseline="0" dirty="0">
                        <a:ln>
                          <a:noFill/>
                        </a:ln>
                        <a:solidFill>
                          <a:srgbClr val="0000CC"/>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itchFamily="2" charset="-122"/>
                        </a:rPr>
                        <a:t>用于将容器初始化为同类型的现有容器的</a:t>
                      </a:r>
                      <a:r>
                        <a:rPr kumimoji="0" lang="zh-CN" altLang="en-US" sz="1400" b="1" i="0" u="none" strike="noStrike" cap="none" normalizeH="0" baseline="0" dirty="0">
                          <a:ln>
                            <a:noFill/>
                          </a:ln>
                          <a:solidFill>
                            <a:srgbClr val="0000CC"/>
                          </a:solidFill>
                          <a:effectLst/>
                          <a:latin typeface="Times New Roman" panose="02020603050405020304" pitchFamily="18" charset="0"/>
                          <a:ea typeface="宋体" pitchFamily="2" charset="-122"/>
                        </a:rPr>
                        <a:t>副本</a:t>
                      </a:r>
                      <a:endParaRPr kumimoji="0" lang="zh-CN" altLang="en-US" sz="1400" b="1" i="0" u="none" strike="noStrike" cap="none" normalizeH="0" baseline="0" dirty="0">
                        <a:ln>
                          <a:noFill/>
                        </a:ln>
                        <a:solidFill>
                          <a:srgbClr val="0000CC"/>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0000CC"/>
                          </a:solidFill>
                          <a:effectLst/>
                          <a:latin typeface="Times New Roman" panose="02020603050405020304" pitchFamily="18" charset="0"/>
                          <a:ea typeface="宋体" pitchFamily="2" charset="-122"/>
                        </a:rPr>
                        <a:t>析构函数</a:t>
                      </a:r>
                      <a:endParaRPr kumimoji="0" lang="zh-CN" altLang="en-US" sz="2000" b="1" i="0" u="none" strike="noStrike" cap="none" normalizeH="0" baseline="0" dirty="0">
                        <a:ln>
                          <a:noFill/>
                        </a:ln>
                        <a:solidFill>
                          <a:srgbClr val="0000CC"/>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执行容器销毁时的清理工作</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rPr>
                        <a:t>empty()</a:t>
                      </a:r>
                      <a:endPar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判断容器是否为空，若为空返回</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rPr>
                        <a:t>true</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，否则返回</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rPr>
                        <a:t>false</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rPr>
                        <a:t>max_size()</a:t>
                      </a:r>
                      <a:endPar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返回容器</a:t>
                      </a:r>
                      <a:r>
                        <a:rPr kumimoji="0" lang="zh-CN" altLang="en-US" sz="1800" b="1" i="0" u="none" strike="noStrike" cap="none" normalizeH="0" baseline="0" dirty="0">
                          <a:ln>
                            <a:noFill/>
                          </a:ln>
                          <a:solidFill>
                            <a:srgbClr val="0000CC"/>
                          </a:solidFill>
                          <a:effectLst/>
                          <a:latin typeface="Times New Roman" panose="02020603050405020304" pitchFamily="18" charset="0"/>
                          <a:ea typeface="宋体" pitchFamily="2" charset="-122"/>
                        </a:rPr>
                        <a:t>最大容量</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，即容器能够保存的最多元素个数</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rPr>
                        <a:t>size</a:t>
                      </a:r>
                      <a:endPar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返回容器中</a:t>
                      </a:r>
                      <a:r>
                        <a:rPr kumimoji="0" lang="zh-CN" altLang="en-US" sz="1800" b="1" i="0" u="none" strike="noStrike" cap="none" normalizeH="0" baseline="0" dirty="0">
                          <a:ln>
                            <a:noFill/>
                          </a:ln>
                          <a:solidFill>
                            <a:srgbClr val="0000CC"/>
                          </a:solidFill>
                          <a:effectLst/>
                          <a:latin typeface="Times New Roman" panose="02020603050405020304" pitchFamily="18" charset="0"/>
                          <a:ea typeface="宋体" pitchFamily="2" charset="-122"/>
                        </a:rPr>
                        <a:t>当前状态所有元素的个数</a:t>
                      </a:r>
                      <a:endParaRPr kumimoji="0" lang="zh-CN" altLang="en-US" sz="1800" b="1" i="0" u="none" strike="noStrike" cap="none" normalizeH="0" baseline="0" dirty="0">
                        <a:ln>
                          <a:noFill/>
                        </a:ln>
                        <a:solidFill>
                          <a:srgbClr val="0000CC"/>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rPr>
                        <a:t>operator=</a:t>
                      </a:r>
                      <a:endPar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将一个容器赋给另一个同类容器</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rPr>
                        <a:t>operator&lt;</a:t>
                      </a:r>
                      <a:endPar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如果第</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rPr>
                        <a:t>1</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个容器小于第</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rPr>
                        <a:t>2</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个容器，则返回</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rPr>
                        <a:t>true</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，否则返回</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rPr>
                        <a:t>false</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rPr>
                        <a:t>operator&lt;=</a:t>
                      </a:r>
                      <a:endPar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如果第</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rPr>
                        <a:t>1</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个容器小于等于第</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rPr>
                        <a:t>2</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个容器，则返回</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rPr>
                        <a:t>true</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，否则返回</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rPr>
                        <a:t>false</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rPr>
                        <a:t>operator&gt;</a:t>
                      </a:r>
                      <a:endPar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itchFamily="2" charset="-122"/>
                        </a:rPr>
                        <a:t>如果第</a:t>
                      </a:r>
                      <a:r>
                        <a:rPr kumimoji="0" lang="en-US" altLang="zh-CN" sz="1800" b="1" i="0" u="none" strike="noStrike" cap="none" normalizeH="0" baseline="0">
                          <a:ln>
                            <a:noFill/>
                          </a:ln>
                          <a:solidFill>
                            <a:schemeClr val="tx1"/>
                          </a:solidFill>
                          <a:effectLst/>
                          <a:latin typeface="Times New Roman" panose="02020603050405020304" pitchFamily="18" charset="0"/>
                          <a:ea typeface="宋体" pitchFamily="2" charset="-122"/>
                        </a:rPr>
                        <a:t>1</a:t>
                      </a:r>
                      <a:r>
                        <a:rPr kumimoji="0" lang="zh-CN" altLang="en-US" sz="1800" b="1" i="0" u="none" strike="noStrike" cap="none" normalizeH="0" baseline="0">
                          <a:ln>
                            <a:noFill/>
                          </a:ln>
                          <a:solidFill>
                            <a:schemeClr val="tx1"/>
                          </a:solidFill>
                          <a:effectLst/>
                          <a:latin typeface="Times New Roman" panose="02020603050405020304" pitchFamily="18" charset="0"/>
                          <a:ea typeface="宋体" pitchFamily="2" charset="-122"/>
                        </a:rPr>
                        <a:t>个容器大于第</a:t>
                      </a:r>
                      <a:r>
                        <a:rPr kumimoji="0" lang="en-US" altLang="zh-CN" sz="1800" b="1" i="0" u="none" strike="noStrike" cap="none" normalizeH="0" baseline="0">
                          <a:ln>
                            <a:noFill/>
                          </a:ln>
                          <a:solidFill>
                            <a:schemeClr val="tx1"/>
                          </a:solidFill>
                          <a:effectLst/>
                          <a:latin typeface="Times New Roman" panose="02020603050405020304" pitchFamily="18" charset="0"/>
                          <a:ea typeface="宋体" pitchFamily="2" charset="-122"/>
                        </a:rPr>
                        <a:t>2</a:t>
                      </a:r>
                      <a:r>
                        <a:rPr kumimoji="0" lang="zh-CN" altLang="en-US" sz="1800" b="1" i="0" u="none" strike="noStrike" cap="none" normalizeH="0" baseline="0">
                          <a:ln>
                            <a:noFill/>
                          </a:ln>
                          <a:solidFill>
                            <a:schemeClr val="tx1"/>
                          </a:solidFill>
                          <a:effectLst/>
                          <a:latin typeface="Times New Roman" panose="02020603050405020304" pitchFamily="18" charset="0"/>
                          <a:ea typeface="宋体" pitchFamily="2" charset="-122"/>
                        </a:rPr>
                        <a:t>个容器，则返回</a:t>
                      </a:r>
                      <a:r>
                        <a:rPr kumimoji="0" lang="en-US" altLang="zh-CN" sz="1800" b="1" i="0" u="none" strike="noStrike" cap="none" normalizeH="0" baseline="0">
                          <a:ln>
                            <a:noFill/>
                          </a:ln>
                          <a:solidFill>
                            <a:schemeClr val="tx1"/>
                          </a:solidFill>
                          <a:effectLst/>
                          <a:latin typeface="Times New Roman" panose="02020603050405020304" pitchFamily="18" charset="0"/>
                          <a:ea typeface="宋体" pitchFamily="2" charset="-122"/>
                        </a:rPr>
                        <a:t>true</a:t>
                      </a:r>
                      <a:r>
                        <a:rPr kumimoji="0" lang="zh-CN" altLang="en-US" sz="1800" b="1" i="0" u="none" strike="noStrike" cap="none" normalizeH="0" baseline="0">
                          <a:ln>
                            <a:noFill/>
                          </a:ln>
                          <a:solidFill>
                            <a:schemeClr val="tx1"/>
                          </a:solidFill>
                          <a:effectLst/>
                          <a:latin typeface="Times New Roman" panose="02020603050405020304" pitchFamily="18" charset="0"/>
                          <a:ea typeface="宋体" pitchFamily="2" charset="-122"/>
                        </a:rPr>
                        <a:t>，否则返回</a:t>
                      </a:r>
                      <a:r>
                        <a:rPr kumimoji="0" lang="en-US" altLang="zh-CN" sz="1800" b="1" i="0" u="none" strike="noStrike" cap="none" normalizeH="0" baseline="0">
                          <a:ln>
                            <a:noFill/>
                          </a:ln>
                          <a:solidFill>
                            <a:schemeClr val="tx1"/>
                          </a:solidFill>
                          <a:effectLst/>
                          <a:latin typeface="Times New Roman" panose="02020603050405020304" pitchFamily="18" charset="0"/>
                          <a:ea typeface="宋体" pitchFamily="2" charset="-122"/>
                        </a:rPr>
                        <a:t>false</a:t>
                      </a:r>
                      <a:endParaRPr kumimoji="0" lang="en-US" altLang="zh-CN" sz="18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rPr>
                        <a:t>operator&gt;=</a:t>
                      </a:r>
                      <a:endPar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如果第</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rPr>
                        <a:t>1</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个容器大于等于第</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rPr>
                        <a:t>2</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个容器，则返回</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rPr>
                        <a:t>true</a:t>
                      </a: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，否则返回</a:t>
                      </a:r>
                      <a:r>
                        <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rPr>
                        <a:t>false</a:t>
                      </a:r>
                      <a:endParaRPr kumimoji="0" lang="en-US" altLang="zh-CN" sz="18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rPr>
                        <a:t>swap</a:t>
                      </a:r>
                      <a:endParaRPr kumimoji="0" lang="en-US" altLang="zh-CN" sz="2000" b="1" i="0" u="none" strike="noStrike" cap="none" normalizeH="0" baseline="0">
                        <a:ln>
                          <a:noFill/>
                        </a:ln>
                        <a:solidFill>
                          <a:srgbClr val="0000CC"/>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rPr>
                        <a:t>交换两个容器中的元素</a:t>
                      </a:r>
                      <a:endParaRPr kumimoji="0" lang="zh-CN" altLang="en-US" sz="18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684213" y="333375"/>
            <a:ext cx="7772400" cy="1143000"/>
          </a:xfrm>
        </p:spPr>
        <p:txBody>
          <a:bodyPr/>
          <a:lstStyle/>
          <a:p>
            <a:pPr eaLnBrk="1" hangingPunct="1"/>
            <a:r>
              <a:rPr lang="zh-CN" altLang="en-US" sz="2800" b="1" dirty="0">
                <a:solidFill>
                  <a:srgbClr val="0000CC"/>
                </a:solidFill>
              </a:rPr>
              <a:t>表</a:t>
            </a:r>
            <a:r>
              <a:rPr lang="en-US" altLang="zh-CN" sz="2800" b="1" dirty="0">
                <a:solidFill>
                  <a:srgbClr val="0000CC"/>
                </a:solidFill>
              </a:rPr>
              <a:t>7-4  </a:t>
            </a:r>
            <a:r>
              <a:rPr lang="zh-CN" altLang="en-US" sz="2800" b="1" dirty="0">
                <a:solidFill>
                  <a:srgbClr val="0000CC"/>
                </a:solidFill>
              </a:rPr>
              <a:t>顺序和关联容器共同支持的成员函数</a:t>
            </a:r>
            <a:endParaRPr lang="zh-CN" altLang="en-US" sz="2800" b="1" dirty="0">
              <a:solidFill>
                <a:srgbClr val="0000CC"/>
              </a:solidFill>
            </a:endParaRPr>
          </a:p>
        </p:txBody>
      </p:sp>
      <p:graphicFrame>
        <p:nvGraphicFramePr>
          <p:cNvPr id="65626" name="Group 90"/>
          <p:cNvGraphicFramePr>
            <a:graphicFrameLocks noGrp="1"/>
          </p:cNvGraphicFramePr>
          <p:nvPr>
            <p:ph idx="1"/>
          </p:nvPr>
        </p:nvGraphicFramePr>
        <p:xfrm>
          <a:off x="827088" y="1476375"/>
          <a:ext cx="7772400" cy="4114801"/>
        </p:xfrm>
        <a:graphic>
          <a:graphicData uri="http://schemas.openxmlformats.org/drawingml/2006/table">
            <a:tbl>
              <a:tblPr/>
              <a:tblGrid>
                <a:gridCol w="2063750"/>
                <a:gridCol w="5708650"/>
              </a:tblGrid>
              <a:tr h="83502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rPr>
                        <a:t>成员函数名</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rPr>
                        <a:t>说    明</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begin()</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指向第一个元素</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end()</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指向最后一个元素的</a:t>
                      </a:r>
                      <a:r>
                        <a:rPr kumimoji="0" lang="zh-CN" altLang="en-US" sz="2000" b="1" i="0" u="none" strike="noStrike" cap="none" normalizeH="0" baseline="0" dirty="0">
                          <a:ln>
                            <a:noFill/>
                          </a:ln>
                          <a:solidFill>
                            <a:srgbClr val="0000CC"/>
                          </a:solidFill>
                          <a:effectLst/>
                          <a:latin typeface="Times New Roman" panose="02020603050405020304" pitchFamily="18" charset="0"/>
                          <a:ea typeface="宋体" pitchFamily="2" charset="-122"/>
                        </a:rPr>
                        <a:t>后一位置</a:t>
                      </a:r>
                      <a:endParaRPr kumimoji="0" lang="zh-CN" altLang="en-US" sz="2000" b="1" i="0" u="none" strike="noStrike" cap="none" normalizeH="0" baseline="0" dirty="0">
                        <a:ln>
                          <a:noFill/>
                        </a:ln>
                        <a:solidFill>
                          <a:srgbClr val="0000CC"/>
                        </a:solidFill>
                        <a:effectLst/>
                        <a:latin typeface="Times New Roman" panose="02020603050405020304"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rbegin()</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指向按反顺序的第一个元素</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rend()</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指向按反顺序的最后一个元素的</a:t>
                      </a:r>
                      <a:r>
                        <a:rPr kumimoji="0" lang="zh-CN" altLang="en-US" sz="2000" b="1" i="0" u="none" strike="noStrike" cap="none" normalizeH="0" baseline="0" dirty="0">
                          <a:ln>
                            <a:noFill/>
                          </a:ln>
                          <a:solidFill>
                            <a:srgbClr val="0000CC"/>
                          </a:solidFill>
                          <a:effectLst/>
                          <a:latin typeface="Times New Roman" panose="02020603050405020304" pitchFamily="18" charset="0"/>
                          <a:ea typeface="宋体" pitchFamily="2" charset="-122"/>
                        </a:rPr>
                        <a:t>后一位置</a:t>
                      </a:r>
                      <a:endParaRPr kumimoji="0" lang="zh-CN" altLang="en-US" sz="2000" b="1" i="0" u="none" strike="noStrike" cap="none" normalizeH="0" baseline="0" dirty="0">
                        <a:ln>
                          <a:noFill/>
                        </a:ln>
                        <a:solidFill>
                          <a:srgbClr val="0000CC"/>
                        </a:solidFill>
                        <a:effectLst/>
                        <a:latin typeface="Times New Roman" panose="02020603050405020304"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erase()</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删除容器中的一个或多个元素</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610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rPr>
                        <a:t>clear()</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rPr>
                        <a:t>删除容器中的所有元素</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684213" y="-66675"/>
            <a:ext cx="7772400" cy="1046163"/>
          </a:xfrm>
        </p:spPr>
        <p:txBody>
          <a:bodyPr/>
          <a:lstStyle/>
          <a:p>
            <a:pPr eaLnBrk="1" hangingPunct="1"/>
            <a:r>
              <a:rPr lang="en-GB" altLang="zh-CN" dirty="0"/>
              <a:t>7.1 </a:t>
            </a:r>
            <a:r>
              <a:rPr lang="zh-CN" altLang="en-GB" b="1" dirty="0"/>
              <a:t>模板的概念</a:t>
            </a:r>
            <a:endParaRPr lang="zh-CN" altLang="en-US" b="1" dirty="0"/>
          </a:p>
        </p:txBody>
      </p:sp>
      <p:sp>
        <p:nvSpPr>
          <p:cNvPr id="20482" name="Text Box 3"/>
          <p:cNvSpPr txBox="1">
            <a:spLocks noChangeArrowheads="1"/>
          </p:cNvSpPr>
          <p:nvPr/>
        </p:nvSpPr>
        <p:spPr bwMode="auto">
          <a:xfrm>
            <a:off x="2411413" y="2133600"/>
            <a:ext cx="3527425" cy="1014730"/>
          </a:xfrm>
          <a:prstGeom prst="rect">
            <a:avLst/>
          </a:prstGeom>
          <a:noFill/>
          <a:ln w="3175">
            <a:solidFill>
              <a:schemeClr val="tx1"/>
            </a:solidFill>
            <a:miter lim="800000"/>
          </a:ln>
        </p:spPr>
        <p:txBody>
          <a:bodyPr lIns="92075" tIns="46038" rIns="92075" bIns="46038">
            <a:spAutoFit/>
          </a:bodyPr>
          <a:lstStyle/>
          <a:p>
            <a:pPr algn="ctr">
              <a:spcBef>
                <a:spcPct val="50000"/>
              </a:spcBef>
            </a:pPr>
            <a:r>
              <a:rPr kumimoji="1" lang="zh-CN" altLang="en-US" sz="2400" b="1" dirty="0">
                <a:latin typeface="Times New Roman" panose="02020603050405020304" pitchFamily="18" charset="0"/>
              </a:rPr>
              <a:t>模板</a:t>
            </a:r>
            <a:endParaRPr kumimoji="1" lang="zh-CN" altLang="en-US" sz="2400" b="1" dirty="0">
              <a:latin typeface="Times New Roman" panose="02020603050405020304" pitchFamily="18" charset="0"/>
            </a:endParaRPr>
          </a:p>
          <a:p>
            <a:pPr algn="ctr">
              <a:spcBef>
                <a:spcPct val="50000"/>
              </a:spcBef>
            </a:pPr>
            <a:r>
              <a:rPr kumimoji="1" lang="zh-CN" altLang="en-US" sz="2400" b="1" dirty="0">
                <a:solidFill>
                  <a:schemeClr val="hlink"/>
                </a:solidFill>
                <a:latin typeface="微软雅黑" panose="020B0503020204020204" charset="-122"/>
                <a:ea typeface="微软雅黑" panose="020B0503020204020204" charset="-122"/>
              </a:rPr>
              <a:t>（函数模板或类模板）</a:t>
            </a:r>
            <a:endParaRPr kumimoji="1" lang="zh-CN" altLang="en-US" sz="2400" b="1" dirty="0">
              <a:solidFill>
                <a:schemeClr val="hlink"/>
              </a:solidFill>
              <a:latin typeface="微软雅黑" panose="020B0503020204020204" charset="-122"/>
              <a:ea typeface="微软雅黑" panose="020B0503020204020204" charset="-122"/>
            </a:endParaRPr>
          </a:p>
        </p:txBody>
      </p:sp>
      <p:sp>
        <p:nvSpPr>
          <p:cNvPr id="11268" name="Text Box 4"/>
          <p:cNvSpPr txBox="1">
            <a:spLocks noChangeArrowheads="1"/>
          </p:cNvSpPr>
          <p:nvPr/>
        </p:nvSpPr>
        <p:spPr bwMode="auto">
          <a:xfrm>
            <a:off x="969963" y="4654550"/>
            <a:ext cx="2016125" cy="460375"/>
          </a:xfrm>
          <a:prstGeom prst="rect">
            <a:avLst/>
          </a:prstGeom>
          <a:noFill/>
          <a:ln w="3175">
            <a:solidFill>
              <a:schemeClr val="tx1"/>
            </a:solidFill>
            <a:miter lim="800000"/>
          </a:ln>
        </p:spPr>
        <p:txBody>
          <a:bodyPr lIns="92075" tIns="46038" rIns="92075" bIns="46038">
            <a:spAutoFit/>
          </a:bodyPr>
          <a:lstStyle/>
          <a:p>
            <a:pPr algn="ctr">
              <a:spcBef>
                <a:spcPct val="50000"/>
              </a:spcBef>
            </a:pPr>
            <a:r>
              <a:rPr kumimoji="1" lang="zh-CN" altLang="en-US" sz="2400" b="1">
                <a:latin typeface="Times New Roman" panose="02020603050405020304" pitchFamily="18" charset="0"/>
              </a:rPr>
              <a:t>模板函数</a:t>
            </a:r>
            <a:endParaRPr kumimoji="1" lang="zh-CN" altLang="en-US" sz="2400" b="1">
              <a:solidFill>
                <a:schemeClr val="hlink"/>
              </a:solidFill>
              <a:latin typeface="Times New Roman" panose="02020603050405020304" pitchFamily="18" charset="0"/>
            </a:endParaRPr>
          </a:p>
        </p:txBody>
      </p:sp>
      <p:sp>
        <p:nvSpPr>
          <p:cNvPr id="11269" name="Text Box 5"/>
          <p:cNvSpPr txBox="1">
            <a:spLocks noChangeArrowheads="1"/>
          </p:cNvSpPr>
          <p:nvPr/>
        </p:nvSpPr>
        <p:spPr bwMode="auto">
          <a:xfrm>
            <a:off x="3706813" y="4654550"/>
            <a:ext cx="1728787" cy="460375"/>
          </a:xfrm>
          <a:prstGeom prst="rect">
            <a:avLst/>
          </a:prstGeom>
          <a:noFill/>
          <a:ln w="3175">
            <a:solidFill>
              <a:schemeClr val="tx1"/>
            </a:solidFill>
            <a:miter lim="800000"/>
          </a:ln>
        </p:spPr>
        <p:txBody>
          <a:bodyPr lIns="92075" tIns="46038" rIns="92075" bIns="46038">
            <a:spAutoFit/>
          </a:bodyPr>
          <a:lstStyle/>
          <a:p>
            <a:pPr algn="ctr">
              <a:spcBef>
                <a:spcPct val="50000"/>
              </a:spcBef>
            </a:pPr>
            <a:r>
              <a:rPr kumimoji="1" lang="zh-CN" altLang="en-US" sz="2400" b="1">
                <a:latin typeface="Times New Roman" panose="02020603050405020304" pitchFamily="18" charset="0"/>
              </a:rPr>
              <a:t>模板类</a:t>
            </a:r>
            <a:endParaRPr kumimoji="1" lang="zh-CN" altLang="en-US" sz="2400" b="1">
              <a:solidFill>
                <a:schemeClr val="hlink"/>
              </a:solidFill>
              <a:latin typeface="Times New Roman" panose="02020603050405020304" pitchFamily="18" charset="0"/>
            </a:endParaRPr>
          </a:p>
        </p:txBody>
      </p:sp>
      <p:sp>
        <p:nvSpPr>
          <p:cNvPr id="11270" name="Text Box 6"/>
          <p:cNvSpPr txBox="1">
            <a:spLocks noChangeArrowheads="1"/>
          </p:cNvSpPr>
          <p:nvPr/>
        </p:nvSpPr>
        <p:spPr bwMode="auto">
          <a:xfrm>
            <a:off x="7153275" y="4654550"/>
            <a:ext cx="1728788" cy="460375"/>
          </a:xfrm>
          <a:prstGeom prst="rect">
            <a:avLst/>
          </a:prstGeom>
          <a:noFill/>
          <a:ln w="3175">
            <a:solidFill>
              <a:schemeClr val="tx1"/>
            </a:solidFill>
            <a:miter lim="800000"/>
          </a:ln>
        </p:spPr>
        <p:txBody>
          <a:bodyPr lIns="92075" tIns="46038" rIns="92075" bIns="46038">
            <a:spAutoFit/>
          </a:bodyPr>
          <a:lstStyle/>
          <a:p>
            <a:pPr algn="ctr">
              <a:spcBef>
                <a:spcPct val="50000"/>
              </a:spcBef>
            </a:pPr>
            <a:r>
              <a:rPr kumimoji="1" lang="zh-CN" altLang="en-US" sz="2400" b="1">
                <a:latin typeface="Times New Roman" panose="02020603050405020304" pitchFamily="18" charset="0"/>
              </a:rPr>
              <a:t>对象</a:t>
            </a:r>
            <a:endParaRPr kumimoji="1" lang="zh-CN" altLang="en-US" sz="2400" b="1">
              <a:solidFill>
                <a:schemeClr val="hlink"/>
              </a:solidFill>
              <a:latin typeface="Times New Roman" panose="02020603050405020304" pitchFamily="18" charset="0"/>
            </a:endParaRPr>
          </a:p>
        </p:txBody>
      </p:sp>
      <p:sp>
        <p:nvSpPr>
          <p:cNvPr id="11271" name="Text Box 7"/>
          <p:cNvSpPr txBox="1">
            <a:spLocks noChangeArrowheads="1"/>
          </p:cNvSpPr>
          <p:nvPr/>
        </p:nvSpPr>
        <p:spPr bwMode="auto">
          <a:xfrm>
            <a:off x="1185863" y="3502025"/>
            <a:ext cx="2016125" cy="460375"/>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b="1">
                <a:latin typeface="Times New Roman" panose="02020603050405020304" pitchFamily="18" charset="0"/>
              </a:rPr>
              <a:t>实例化</a:t>
            </a:r>
            <a:endParaRPr kumimoji="1" lang="zh-CN" altLang="en-US" sz="2400" b="1">
              <a:solidFill>
                <a:schemeClr val="hlink"/>
              </a:solidFill>
              <a:latin typeface="Times New Roman" panose="02020603050405020304" pitchFamily="18" charset="0"/>
            </a:endParaRPr>
          </a:p>
        </p:txBody>
      </p:sp>
      <p:sp>
        <p:nvSpPr>
          <p:cNvPr id="11272" name="Text Box 8"/>
          <p:cNvSpPr txBox="1">
            <a:spLocks noChangeArrowheads="1"/>
          </p:cNvSpPr>
          <p:nvPr/>
        </p:nvSpPr>
        <p:spPr bwMode="auto">
          <a:xfrm>
            <a:off x="3851275" y="3575050"/>
            <a:ext cx="2016125" cy="460375"/>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b="1">
                <a:latin typeface="Times New Roman" panose="02020603050405020304" pitchFamily="18" charset="0"/>
              </a:rPr>
              <a:t>实例化</a:t>
            </a:r>
            <a:endParaRPr kumimoji="1" lang="zh-CN" altLang="en-US" sz="2400" b="1">
              <a:solidFill>
                <a:schemeClr val="hlink"/>
              </a:solidFill>
              <a:latin typeface="Times New Roman" panose="02020603050405020304" pitchFamily="18" charset="0"/>
            </a:endParaRPr>
          </a:p>
        </p:txBody>
      </p:sp>
      <p:sp>
        <p:nvSpPr>
          <p:cNvPr id="11273" name="Text Box 9"/>
          <p:cNvSpPr txBox="1">
            <a:spLocks noChangeArrowheads="1"/>
          </p:cNvSpPr>
          <p:nvPr/>
        </p:nvSpPr>
        <p:spPr bwMode="auto">
          <a:xfrm>
            <a:off x="5146675" y="4438650"/>
            <a:ext cx="2016125" cy="460375"/>
          </a:xfrm>
          <a:prstGeom prst="rect">
            <a:avLst/>
          </a:prstGeom>
          <a:noFill/>
          <a:ln w="9525">
            <a:noFill/>
            <a:miter lim="800000"/>
          </a:ln>
        </p:spPr>
        <p:txBody>
          <a:bodyPr lIns="92075" tIns="46038" rIns="92075" bIns="46038">
            <a:spAutoFit/>
          </a:bodyPr>
          <a:lstStyle/>
          <a:p>
            <a:pPr algn="ctr">
              <a:spcBef>
                <a:spcPct val="50000"/>
              </a:spcBef>
            </a:pPr>
            <a:r>
              <a:rPr kumimoji="1" lang="zh-CN" altLang="en-US" sz="2400" b="1">
                <a:latin typeface="Times New Roman" panose="02020603050405020304" pitchFamily="18" charset="0"/>
              </a:rPr>
              <a:t>实例化</a:t>
            </a:r>
            <a:endParaRPr kumimoji="1" lang="zh-CN" altLang="en-US" sz="2400" b="1">
              <a:solidFill>
                <a:schemeClr val="hlink"/>
              </a:solidFill>
              <a:latin typeface="Times New Roman" panose="02020603050405020304" pitchFamily="18" charset="0"/>
            </a:endParaRPr>
          </a:p>
        </p:txBody>
      </p:sp>
      <p:sp>
        <p:nvSpPr>
          <p:cNvPr id="11274" name="Line 10"/>
          <p:cNvSpPr>
            <a:spLocks noChangeShapeType="1"/>
          </p:cNvSpPr>
          <p:nvPr/>
        </p:nvSpPr>
        <p:spPr bwMode="auto">
          <a:xfrm flipH="1">
            <a:off x="2122488" y="3141663"/>
            <a:ext cx="1296987" cy="1584325"/>
          </a:xfrm>
          <a:prstGeom prst="line">
            <a:avLst/>
          </a:prstGeom>
          <a:noFill/>
          <a:ln w="28575">
            <a:solidFill>
              <a:schemeClr val="tx1"/>
            </a:solidFill>
            <a:round/>
            <a:tailEnd type="triangle" w="med" len="med"/>
          </a:ln>
        </p:spPr>
        <p:txBody>
          <a:bodyPr lIns="92075" tIns="46038" rIns="92075" bIns="46038" anchor="ctr">
            <a:spAutoFit/>
          </a:bodyPr>
          <a:lstStyle/>
          <a:p>
            <a:endParaRPr lang="zh-CN" altLang="en-US"/>
          </a:p>
        </p:txBody>
      </p:sp>
      <p:sp>
        <p:nvSpPr>
          <p:cNvPr id="11275" name="Line 11"/>
          <p:cNvSpPr>
            <a:spLocks noChangeShapeType="1"/>
          </p:cNvSpPr>
          <p:nvPr/>
        </p:nvSpPr>
        <p:spPr bwMode="auto">
          <a:xfrm>
            <a:off x="3994150" y="3070225"/>
            <a:ext cx="792163" cy="1655763"/>
          </a:xfrm>
          <a:prstGeom prst="line">
            <a:avLst/>
          </a:prstGeom>
          <a:noFill/>
          <a:ln w="28575">
            <a:solidFill>
              <a:schemeClr val="tx1"/>
            </a:solidFill>
            <a:round/>
            <a:tailEnd type="triangle" w="med" len="med"/>
          </a:ln>
        </p:spPr>
        <p:txBody>
          <a:bodyPr lIns="92075" tIns="46038" rIns="92075" bIns="46038" anchor="ctr">
            <a:spAutoFit/>
          </a:bodyPr>
          <a:lstStyle/>
          <a:p>
            <a:endParaRPr lang="zh-CN" altLang="en-US"/>
          </a:p>
        </p:txBody>
      </p:sp>
      <p:sp>
        <p:nvSpPr>
          <p:cNvPr id="11276" name="Line 12"/>
          <p:cNvSpPr>
            <a:spLocks noChangeShapeType="1"/>
          </p:cNvSpPr>
          <p:nvPr/>
        </p:nvSpPr>
        <p:spPr bwMode="auto">
          <a:xfrm flipV="1">
            <a:off x="5435600" y="4895850"/>
            <a:ext cx="1717675" cy="0"/>
          </a:xfrm>
          <a:prstGeom prst="line">
            <a:avLst/>
          </a:prstGeom>
          <a:noFill/>
          <a:ln w="28575">
            <a:solidFill>
              <a:schemeClr val="tx1"/>
            </a:solidFill>
            <a:round/>
            <a:tailEnd type="triangle" w="med" len="med"/>
          </a:ln>
        </p:spPr>
        <p:txBody>
          <a:bodyPr lIns="92075" tIns="46038" rIns="92075" bIns="46038" anchor="ctr">
            <a:spAutoFit/>
          </a:bodyPr>
          <a:lstStyle/>
          <a:p>
            <a:endParaRPr lang="zh-CN" altLang="en-US"/>
          </a:p>
        </p:txBody>
      </p:sp>
      <p:sp>
        <p:nvSpPr>
          <p:cNvPr id="20492" name="文本框 1"/>
          <p:cNvSpPr txBox="1">
            <a:spLocks noChangeArrowheads="1"/>
          </p:cNvSpPr>
          <p:nvPr/>
        </p:nvSpPr>
        <p:spPr bwMode="auto">
          <a:xfrm>
            <a:off x="827088" y="1268413"/>
            <a:ext cx="6913562" cy="460375"/>
          </a:xfrm>
          <a:prstGeom prst="rect">
            <a:avLst/>
          </a:prstGeom>
          <a:noFill/>
          <a:ln w="9525">
            <a:noFill/>
            <a:miter lim="800000"/>
          </a:ln>
        </p:spPr>
        <p:txBody>
          <a:bodyPr>
            <a:spAutoFit/>
          </a:bodyPr>
          <a:lstStyle/>
          <a:p>
            <a:pPr marL="742950" indent="-742950" eaLnBrk="0" hangingPunct="0">
              <a:buFont typeface="宋体" pitchFamily="2" charset="-122"/>
              <a:buAutoNum type="circleNumDbPlain" startAt="4"/>
            </a:pPr>
            <a:r>
              <a:rPr lang="zh-CN" altLang="zh-CN" sz="2400" b="1">
                <a:solidFill>
                  <a:srgbClr val="FF0000"/>
                </a:solidFill>
              </a:rPr>
              <a:t>模板、模板函数、模板类和对象之间的关系</a:t>
            </a:r>
            <a:endParaRPr lang="zh-CN" altLang="zh-CN" sz="2400" b="1">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wipe(up)">
                                      <p:cBhvr>
                                        <p:cTn id="7" dur="500"/>
                                        <p:tgtEl>
                                          <p:spTgt spid="1127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274"/>
                                        </p:tgtEl>
                                        <p:attrNameLst>
                                          <p:attrName>style.visibility</p:attrName>
                                        </p:attrNameLst>
                                      </p:cBhvr>
                                      <p:to>
                                        <p:strVal val="visible"/>
                                      </p:to>
                                    </p:set>
                                    <p:animEffect transition="in" filter="wipe(up)">
                                      <p:cBhvr>
                                        <p:cTn id="10" dur="500"/>
                                        <p:tgtEl>
                                          <p:spTgt spid="11274"/>
                                        </p:tgtEl>
                                      </p:cBhvr>
                                    </p:animEffect>
                                  </p:childTnLst>
                                </p:cTn>
                              </p:par>
                            </p:childTnLst>
                          </p:cTn>
                        </p:par>
                      </p:childTnLst>
                    </p:cTn>
                  </p:par>
                  <p:par>
                    <p:cTn id="11" fill="hold">
                      <p:stCondLst>
                        <p:cond delay="indefinite"/>
                      </p:stCondLst>
                      <p:childTnLst>
                        <p:par>
                          <p:cTn id="12" fill="hold">
                            <p:stCondLst>
                              <p:cond delay="0"/>
                            </p:stCondLst>
                            <p:childTnLst>
                              <p:par>
                                <p:cTn id="13" presetID="51" presetClass="entr" presetSubtype="0" fill="hold" grpId="0" nodeType="clickEffect">
                                  <p:stCondLst>
                                    <p:cond delay="0"/>
                                  </p:stCondLst>
                                  <p:childTnLst>
                                    <p:set>
                                      <p:cBhvr>
                                        <p:cTn id="14" dur="1" fill="hold">
                                          <p:stCondLst>
                                            <p:cond delay="0"/>
                                          </p:stCondLst>
                                        </p:cTn>
                                        <p:tgtEl>
                                          <p:spTgt spid="11268"/>
                                        </p:tgtEl>
                                        <p:attrNameLst>
                                          <p:attrName>style.visibility</p:attrName>
                                        </p:attrNameLst>
                                      </p:cBhvr>
                                      <p:to>
                                        <p:strVal val="visible"/>
                                      </p:to>
                                    </p:set>
                                    <p:animEffect transition="in" filter="fade">
                                      <p:cBhvr>
                                        <p:cTn id="15" dur="770" decel="100000"/>
                                        <p:tgtEl>
                                          <p:spTgt spid="11268"/>
                                        </p:tgtEl>
                                      </p:cBhvr>
                                    </p:animEffect>
                                    <p:animScale>
                                      <p:cBhvr>
                                        <p:cTn id="16" dur="770" decel="100000"/>
                                        <p:tgtEl>
                                          <p:spTgt spid="11268"/>
                                        </p:tgtEl>
                                      </p:cBhvr>
                                      <p:from x="10000" y="10000"/>
                                      <p:to x="200000" y="450000"/>
                                    </p:animScale>
                                    <p:animScale>
                                      <p:cBhvr>
                                        <p:cTn id="17" dur="1230" accel="100000" fill="hold">
                                          <p:stCondLst>
                                            <p:cond delay="770"/>
                                          </p:stCondLst>
                                        </p:cTn>
                                        <p:tgtEl>
                                          <p:spTgt spid="11268"/>
                                        </p:tgtEl>
                                      </p:cBhvr>
                                      <p:from x="200000" y="450000"/>
                                      <p:to x="100000" y="100000"/>
                                    </p:animScale>
                                    <p:set>
                                      <p:cBhvr>
                                        <p:cTn id="18" dur="770" fill="hold"/>
                                        <p:tgtEl>
                                          <p:spTgt spid="11268"/>
                                        </p:tgtEl>
                                        <p:attrNameLst>
                                          <p:attrName>ppt_x</p:attrName>
                                        </p:attrNameLst>
                                      </p:cBhvr>
                                      <p:to>
                                        <p:strVal val="(0.5)"/>
                                      </p:to>
                                    </p:set>
                                    <p:anim from="(0.5)" to="(#ppt_x)" calcmode="lin" valueType="num">
                                      <p:cBhvr>
                                        <p:cTn id="19" dur="1230" accel="100000" fill="hold">
                                          <p:stCondLst>
                                            <p:cond delay="770"/>
                                          </p:stCondLst>
                                        </p:cTn>
                                        <p:tgtEl>
                                          <p:spTgt spid="11268"/>
                                        </p:tgtEl>
                                        <p:attrNameLst>
                                          <p:attrName>ppt_x</p:attrName>
                                        </p:attrNameLst>
                                      </p:cBhvr>
                                    </p:anim>
                                    <p:set>
                                      <p:cBhvr>
                                        <p:cTn id="20" dur="770" fill="hold"/>
                                        <p:tgtEl>
                                          <p:spTgt spid="11268"/>
                                        </p:tgtEl>
                                        <p:attrNameLst>
                                          <p:attrName>ppt_y</p:attrName>
                                        </p:attrNameLst>
                                      </p:cBhvr>
                                      <p:to>
                                        <p:strVal val="(#ppt_y+0.4)"/>
                                      </p:to>
                                    </p:set>
                                    <p:anim from="(#ppt_y+0.4)" to="(#ppt_y)" calcmode="lin" valueType="num">
                                      <p:cBhvr>
                                        <p:cTn id="21" dur="1230" accel="100000" fill="hold">
                                          <p:stCondLst>
                                            <p:cond delay="770"/>
                                          </p:stCondLst>
                                        </p:cTn>
                                        <p:tgtEl>
                                          <p:spTgt spid="11268"/>
                                        </p:tgtEl>
                                        <p:attrNameLst>
                                          <p:attrName>ppt_y</p:attrName>
                                        </p:attrNameLst>
                                      </p:cBhvr>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1272"/>
                                        </p:tgtEl>
                                        <p:attrNameLst>
                                          <p:attrName>style.visibility</p:attrName>
                                        </p:attrNameLst>
                                      </p:cBhvr>
                                      <p:to>
                                        <p:strVal val="visible"/>
                                      </p:to>
                                    </p:set>
                                    <p:animEffect transition="in" filter="wipe(up)">
                                      <p:cBhvr>
                                        <p:cTn id="26" dur="500"/>
                                        <p:tgtEl>
                                          <p:spTgt spid="11272"/>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1275"/>
                                        </p:tgtEl>
                                        <p:attrNameLst>
                                          <p:attrName>style.visibility</p:attrName>
                                        </p:attrNameLst>
                                      </p:cBhvr>
                                      <p:to>
                                        <p:strVal val="visible"/>
                                      </p:to>
                                    </p:set>
                                    <p:animEffect transition="in" filter="wipe(up)">
                                      <p:cBhvr>
                                        <p:cTn id="29" dur="500"/>
                                        <p:tgtEl>
                                          <p:spTgt spid="1127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1269"/>
                                        </p:tgtEl>
                                        <p:attrNameLst>
                                          <p:attrName>style.visibility</p:attrName>
                                        </p:attrNameLst>
                                      </p:cBhvr>
                                      <p:to>
                                        <p:strVal val="visible"/>
                                      </p:to>
                                    </p:set>
                                    <p:animEffect transition="in" filter="wipe(down)">
                                      <p:cBhvr>
                                        <p:cTn id="34" dur="500"/>
                                        <p:tgtEl>
                                          <p:spTgt spid="1126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1276"/>
                                        </p:tgtEl>
                                        <p:attrNameLst>
                                          <p:attrName>style.visibility</p:attrName>
                                        </p:attrNameLst>
                                      </p:cBhvr>
                                      <p:to>
                                        <p:strVal val="visible"/>
                                      </p:to>
                                    </p:set>
                                    <p:animEffect transition="in" filter="wipe(left)">
                                      <p:cBhvr>
                                        <p:cTn id="39" dur="500"/>
                                        <p:tgtEl>
                                          <p:spTgt spid="1127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1273"/>
                                        </p:tgtEl>
                                        <p:attrNameLst>
                                          <p:attrName>style.visibility</p:attrName>
                                        </p:attrNameLst>
                                      </p:cBhvr>
                                      <p:to>
                                        <p:strVal val="visible"/>
                                      </p:to>
                                    </p:set>
                                    <p:animEffect transition="in" filter="wipe(left)">
                                      <p:cBhvr>
                                        <p:cTn id="42" dur="500"/>
                                        <p:tgtEl>
                                          <p:spTgt spid="1127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270"/>
                                        </p:tgtEl>
                                        <p:attrNameLst>
                                          <p:attrName>style.visibility</p:attrName>
                                        </p:attrNameLst>
                                      </p:cBhvr>
                                      <p:to>
                                        <p:strVal val="visible"/>
                                      </p:to>
                                    </p:set>
                                    <p:animEffect transition="in" filter="wipe(down)">
                                      <p:cBhvr>
                                        <p:cTn id="47"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ldLvl="0" animBg="1"/>
      <p:bldP spid="11269" grpId="0" bldLvl="0" animBg="1"/>
      <p:bldP spid="11270" grpId="0" bldLvl="0" animBg="1"/>
      <p:bldP spid="11271" grpId="0"/>
      <p:bldP spid="11272" grpId="0"/>
      <p:bldP spid="11273" grpId="0"/>
      <p:bldP spid="11274" grpId="0" animBg="1"/>
      <p:bldP spid="11275" grpId="0" animBg="1"/>
      <p:bldP spid="1127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827088" y="115888"/>
            <a:ext cx="7772400" cy="893762"/>
          </a:xfrm>
        </p:spPr>
        <p:txBody>
          <a:bodyPr/>
          <a:lstStyle/>
          <a:p>
            <a:pPr eaLnBrk="1" hangingPunct="1"/>
            <a:r>
              <a:rPr lang="en-US" altLang="zh-CN" sz="4000" dirty="0"/>
              <a:t>7.5.2 </a:t>
            </a:r>
            <a:r>
              <a:rPr lang="zh-CN" altLang="en-US" sz="4000" b="1" dirty="0">
                <a:solidFill>
                  <a:srgbClr val="FF0000"/>
                </a:solidFill>
              </a:rPr>
              <a:t>顺序容器</a:t>
            </a:r>
            <a:endParaRPr lang="zh-CN" altLang="en-US" sz="4000" b="1" dirty="0">
              <a:solidFill>
                <a:srgbClr val="FF0000"/>
              </a:solidFill>
            </a:endParaRPr>
          </a:p>
        </p:txBody>
      </p:sp>
      <p:sp>
        <p:nvSpPr>
          <p:cNvPr id="78850" name="Rectangle 3"/>
          <p:cNvSpPr>
            <a:spLocks noGrp="1" noChangeArrowheads="1"/>
          </p:cNvSpPr>
          <p:nvPr>
            <p:ph type="body" idx="1"/>
          </p:nvPr>
        </p:nvSpPr>
        <p:spPr>
          <a:xfrm>
            <a:off x="504825" y="1196975"/>
            <a:ext cx="8388350" cy="4827588"/>
          </a:xfrm>
        </p:spPr>
        <p:txBody>
          <a:bodyPr/>
          <a:lstStyle/>
          <a:p>
            <a:pPr algn="just" eaLnBrk="1" hangingPunct="1">
              <a:buFontTx/>
              <a:buNone/>
            </a:pPr>
            <a:r>
              <a:rPr lang="en-US" altLang="zh-CN" b="1" dirty="0">
                <a:solidFill>
                  <a:srgbClr val="0000CC"/>
                </a:solidFill>
              </a:rPr>
              <a:t>1</a:t>
            </a:r>
            <a:r>
              <a:rPr lang="zh-CN" altLang="en-US" b="1" dirty="0">
                <a:solidFill>
                  <a:srgbClr val="0000CC"/>
                </a:solidFill>
              </a:rPr>
              <a:t>．</a:t>
            </a:r>
            <a:r>
              <a:rPr lang="en-US" altLang="zh-CN" b="1" dirty="0">
                <a:solidFill>
                  <a:srgbClr val="0000CC"/>
                </a:solidFill>
              </a:rPr>
              <a:t>vector</a:t>
            </a:r>
            <a:endParaRPr lang="en-US" altLang="zh-CN" b="1" dirty="0">
              <a:solidFill>
                <a:srgbClr val="0000CC"/>
              </a:solidFill>
            </a:endParaRPr>
          </a:p>
          <a:p>
            <a:pPr algn="just" eaLnBrk="1" hangingPunct="1"/>
            <a:r>
              <a:rPr lang="en-US" altLang="zh-CN" sz="2400" b="1" dirty="0"/>
              <a:t>vector</a:t>
            </a:r>
            <a:r>
              <a:rPr lang="zh-CN" altLang="en-US" sz="2400" b="1" dirty="0"/>
              <a:t>是向量容器，它具有存储管理的功能，在插入或删除数据时，</a:t>
            </a:r>
            <a:r>
              <a:rPr lang="en-US" altLang="zh-CN" sz="2400" b="1" dirty="0"/>
              <a:t>vector</a:t>
            </a:r>
            <a:r>
              <a:rPr lang="zh-CN" altLang="en-US" sz="2400" b="1" dirty="0"/>
              <a:t>能够自动扩展和压缩其大小。可以像数组一样使用</a:t>
            </a:r>
            <a:r>
              <a:rPr lang="en-US" altLang="zh-CN" sz="2400" b="1" dirty="0"/>
              <a:t>vector</a:t>
            </a:r>
            <a:r>
              <a:rPr lang="zh-CN" altLang="en-US" sz="2400" b="1" dirty="0"/>
              <a:t>，通过运算符</a:t>
            </a:r>
            <a:r>
              <a:rPr lang="en-US" altLang="zh-CN" sz="2400" b="1" dirty="0"/>
              <a:t>[ ]</a:t>
            </a:r>
            <a:r>
              <a:rPr lang="zh-CN" altLang="en-US" sz="2400" b="1" dirty="0"/>
              <a:t>访问其元素，但它比数组更灵活，当添加数据时，</a:t>
            </a:r>
            <a:r>
              <a:rPr lang="en-US" altLang="zh-CN" sz="2400" b="1" dirty="0"/>
              <a:t>vector</a:t>
            </a:r>
            <a:r>
              <a:rPr lang="zh-CN" altLang="en-US" sz="2400" b="1" dirty="0"/>
              <a:t>的大小能够自动增加以容纳新的元素。图是向量的一个示意图。</a:t>
            </a:r>
            <a:endParaRPr lang="en-US" altLang="zh-CN" sz="2400" b="1" dirty="0"/>
          </a:p>
          <a:p>
            <a:pPr eaLnBrk="1" hangingPunct="1"/>
            <a:endParaRPr lang="zh-CN" altLang="en-US" b="1" dirty="0"/>
          </a:p>
        </p:txBody>
      </p:sp>
      <p:pic>
        <p:nvPicPr>
          <p:cNvPr id="78851" name="Picture 5"/>
          <p:cNvPicPr>
            <a:picLocks noChangeAspect="1" noChangeArrowheads="1"/>
          </p:cNvPicPr>
          <p:nvPr/>
        </p:nvPicPr>
        <p:blipFill>
          <a:blip r:embed="rId1"/>
          <a:srcRect/>
          <a:stretch>
            <a:fillRect/>
          </a:stretch>
        </p:blipFill>
        <p:spPr bwMode="auto">
          <a:xfrm>
            <a:off x="392113" y="3846513"/>
            <a:ext cx="8643937" cy="23495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457200" y="73025"/>
            <a:ext cx="8229600" cy="811213"/>
          </a:xfrm>
        </p:spPr>
        <p:txBody>
          <a:bodyPr/>
          <a:lstStyle/>
          <a:p>
            <a:r>
              <a:rPr lang="en-US" altLang="zh-CN" b="1" dirty="0"/>
              <a:t>vector</a:t>
            </a:r>
            <a:r>
              <a:rPr lang="zh-CN" altLang="en-US" b="1" dirty="0"/>
              <a:t>的操作</a:t>
            </a:r>
            <a:endParaRPr lang="zh-CN" altLang="en-US" b="1" dirty="0"/>
          </a:p>
        </p:txBody>
      </p:sp>
      <p:sp>
        <p:nvSpPr>
          <p:cNvPr id="3" name="内容占位符 2"/>
          <p:cNvSpPr>
            <a:spLocks noGrp="1"/>
          </p:cNvSpPr>
          <p:nvPr>
            <p:ph idx="1"/>
          </p:nvPr>
        </p:nvSpPr>
        <p:spPr>
          <a:xfrm>
            <a:off x="66675" y="1123526"/>
            <a:ext cx="9077325" cy="5633085"/>
          </a:xfrm>
        </p:spPr>
        <p:txBody>
          <a:bodyPr/>
          <a:lstStyle/>
          <a:p>
            <a:pPr marL="0" indent="0">
              <a:buFontTx/>
              <a:buNone/>
            </a:pPr>
            <a:r>
              <a:rPr lang="en-US" altLang="zh-CN" sz="2400" b="1" dirty="0">
                <a:solidFill>
                  <a:srgbClr val="0000CC"/>
                </a:solidFill>
              </a:rPr>
              <a:t>(1)vector</a:t>
            </a:r>
            <a:r>
              <a:rPr lang="zh-CN" altLang="zh-CN" sz="2400" b="1" dirty="0">
                <a:solidFill>
                  <a:srgbClr val="0000CC"/>
                </a:solidFill>
              </a:rPr>
              <a:t>的构造（模板参数</a:t>
            </a:r>
            <a:r>
              <a:rPr lang="en-US" altLang="zh-CN" sz="2400" b="1" dirty="0">
                <a:solidFill>
                  <a:srgbClr val="0000CC"/>
                </a:solidFill>
              </a:rPr>
              <a:t>T</a:t>
            </a:r>
            <a:r>
              <a:rPr lang="zh-CN" altLang="zh-CN" sz="2400" b="1" dirty="0">
                <a:solidFill>
                  <a:srgbClr val="0000CC"/>
                </a:solidFill>
              </a:rPr>
              <a:t>是</a:t>
            </a:r>
            <a:r>
              <a:rPr lang="zh-CN" altLang="en-US" sz="2400" b="1" dirty="0">
                <a:solidFill>
                  <a:srgbClr val="0000CC"/>
                </a:solidFill>
              </a:rPr>
              <a:t>数组</a:t>
            </a:r>
            <a:r>
              <a:rPr lang="zh-CN" altLang="zh-CN" sz="2400" b="1" dirty="0">
                <a:solidFill>
                  <a:srgbClr val="0000CC"/>
                </a:solidFill>
              </a:rPr>
              <a:t>类型）</a:t>
            </a:r>
            <a:endParaRPr lang="zh-CN" altLang="zh-CN" sz="2400" b="1" dirty="0">
              <a:solidFill>
                <a:srgbClr val="0000CC"/>
              </a:solidFill>
            </a:endParaRPr>
          </a:p>
          <a:p>
            <a:pPr marL="0" indent="0">
              <a:buFontTx/>
              <a:buNone/>
            </a:pPr>
            <a:r>
              <a:rPr lang="en-US" altLang="zh-CN" sz="2000" b="1" dirty="0">
                <a:solidFill>
                  <a:srgbClr val="0000CC"/>
                </a:solidFill>
              </a:rPr>
              <a:t>vector </a:t>
            </a:r>
            <a:r>
              <a:rPr lang="en-US" altLang="zh-CN" sz="2000" b="1" dirty="0"/>
              <a:t>&lt;T&gt; c 		</a:t>
            </a:r>
            <a:r>
              <a:rPr lang="zh-CN" altLang="zh-CN" sz="2000" b="1" dirty="0"/>
              <a:t>建立一个</a:t>
            </a:r>
            <a:r>
              <a:rPr lang="zh-CN" altLang="en-US" sz="2000" b="1" dirty="0"/>
              <a:t>空向量</a:t>
            </a:r>
            <a:r>
              <a:rPr lang="en-US" altLang="zh-CN" sz="2000" b="1" dirty="0"/>
              <a:t>c</a:t>
            </a:r>
            <a:endParaRPr lang="zh-CN" altLang="zh-CN" sz="2000" b="1" dirty="0"/>
          </a:p>
          <a:p>
            <a:pPr marL="0" indent="0">
              <a:buFontTx/>
              <a:buNone/>
            </a:pPr>
            <a:r>
              <a:rPr lang="en-US" altLang="zh-CN" sz="2000" b="1" dirty="0">
                <a:solidFill>
                  <a:srgbClr val="0000CC"/>
                </a:solidFill>
              </a:rPr>
              <a:t>vector </a:t>
            </a:r>
            <a:r>
              <a:rPr lang="en-US" altLang="zh-CN" sz="2000" b="1" dirty="0"/>
              <a:t>&lt;T&gt; c1(c2) 	</a:t>
            </a:r>
            <a:r>
              <a:rPr lang="zh-CN" altLang="zh-CN" sz="2000" b="1" dirty="0"/>
              <a:t>建立与</a:t>
            </a:r>
            <a:r>
              <a:rPr lang="en-US" altLang="zh-CN" sz="2000" b="1" dirty="0"/>
              <a:t>c2</a:t>
            </a:r>
            <a:r>
              <a:rPr lang="zh-CN" altLang="zh-CN" sz="2000" b="1" dirty="0"/>
              <a:t>同型的</a:t>
            </a:r>
            <a:r>
              <a:rPr lang="zh-CN" altLang="en-US" sz="2000" b="1" dirty="0"/>
              <a:t>向量</a:t>
            </a:r>
            <a:r>
              <a:rPr lang="en-US" altLang="zh-CN" sz="2000" b="1" dirty="0"/>
              <a:t>c1</a:t>
            </a:r>
            <a:r>
              <a:rPr lang="zh-CN" altLang="zh-CN" sz="2000" b="1" dirty="0"/>
              <a:t>（</a:t>
            </a:r>
            <a:r>
              <a:rPr lang="en-US" altLang="zh-CN" sz="2000" b="1" dirty="0"/>
              <a:t>c2</a:t>
            </a:r>
            <a:r>
              <a:rPr lang="zh-CN" altLang="zh-CN" sz="2000" b="1" dirty="0"/>
              <a:t>的每个元素都被复制）</a:t>
            </a:r>
            <a:endParaRPr lang="zh-CN" altLang="zh-CN" sz="2000" b="1" dirty="0"/>
          </a:p>
          <a:p>
            <a:pPr marL="0" indent="0">
              <a:buFontTx/>
              <a:buNone/>
            </a:pPr>
            <a:r>
              <a:rPr lang="en-US" altLang="zh-CN" sz="2000" b="1" dirty="0">
                <a:solidFill>
                  <a:srgbClr val="0000CC"/>
                </a:solidFill>
              </a:rPr>
              <a:t>vector </a:t>
            </a:r>
            <a:r>
              <a:rPr lang="en-US" altLang="zh-CN" sz="2000" b="1" dirty="0"/>
              <a:t>&lt;T&gt; c(</a:t>
            </a:r>
            <a:r>
              <a:rPr lang="en-US" altLang="zh-CN" sz="2000" b="1" dirty="0" err="1"/>
              <a:t>n,elem</a:t>
            </a:r>
            <a:r>
              <a:rPr lang="en-US" altLang="zh-CN" sz="2000" b="1" dirty="0"/>
              <a:t>)	</a:t>
            </a:r>
            <a:r>
              <a:rPr lang="zh-CN" altLang="zh-CN" sz="2000" b="1" dirty="0"/>
              <a:t>建立</a:t>
            </a:r>
            <a:r>
              <a:rPr lang="en-US" altLang="zh-CN" sz="2000" b="1" dirty="0"/>
              <a:t>n</a:t>
            </a:r>
            <a:r>
              <a:rPr lang="zh-CN" altLang="zh-CN" sz="2000" b="1" dirty="0"/>
              <a:t>个元素的</a:t>
            </a:r>
            <a:r>
              <a:rPr lang="zh-CN" altLang="en-US" sz="2000" b="1" dirty="0"/>
              <a:t>向量</a:t>
            </a:r>
            <a:r>
              <a:rPr lang="en-US" altLang="zh-CN" sz="2000" b="1" dirty="0"/>
              <a:t>c</a:t>
            </a:r>
            <a:r>
              <a:rPr lang="zh-CN" altLang="zh-CN" sz="2000" b="1" dirty="0"/>
              <a:t>，每个元素的值都是</a:t>
            </a:r>
            <a:r>
              <a:rPr lang="en-US" altLang="zh-CN" sz="2000" b="1" dirty="0" err="1"/>
              <a:t>elem</a:t>
            </a:r>
            <a:endParaRPr lang="zh-CN" altLang="zh-CN" sz="2000" b="1" dirty="0"/>
          </a:p>
          <a:p>
            <a:pPr marL="0" indent="0">
              <a:buFontTx/>
              <a:buNone/>
            </a:pPr>
            <a:r>
              <a:rPr lang="en-US" altLang="zh-CN" sz="2000" b="1" dirty="0">
                <a:solidFill>
                  <a:srgbClr val="0000CC"/>
                </a:solidFill>
              </a:rPr>
              <a:t>vector </a:t>
            </a:r>
            <a:r>
              <a:rPr lang="en-US" altLang="zh-CN" sz="2000" b="1" dirty="0"/>
              <a:t>&lt;T&gt; c(beg, end)    </a:t>
            </a:r>
            <a:r>
              <a:rPr lang="zh-CN" altLang="zh-CN" sz="2000" b="1" dirty="0"/>
              <a:t>建立</a:t>
            </a:r>
            <a:r>
              <a:rPr lang="zh-CN" altLang="en-US" sz="2000" b="1" dirty="0"/>
              <a:t>向量</a:t>
            </a:r>
            <a:r>
              <a:rPr lang="en-US" altLang="zh-CN" sz="2000" b="1" dirty="0"/>
              <a:t>c</a:t>
            </a:r>
            <a:r>
              <a:rPr lang="zh-CN" altLang="zh-CN" sz="2000" b="1" dirty="0"/>
              <a:t>，并用</a:t>
            </a:r>
            <a:r>
              <a:rPr lang="en-US" altLang="zh-CN" sz="2000" b="1" dirty="0"/>
              <a:t>[beg, end)</a:t>
            </a:r>
            <a:r>
              <a:rPr lang="zh-CN" altLang="zh-CN" sz="2000" b="1" dirty="0"/>
              <a:t>区间内的元素作初始化</a:t>
            </a:r>
            <a:endParaRPr lang="zh-CN" altLang="zh-CN" sz="2000" b="1" dirty="0"/>
          </a:p>
          <a:p>
            <a:pPr marL="0" indent="0">
              <a:buFontTx/>
              <a:buNone/>
            </a:pPr>
            <a:endParaRPr lang="en-US" altLang="zh-CN" sz="2000" b="1" dirty="0"/>
          </a:p>
          <a:p>
            <a:pPr marL="0" indent="0">
              <a:buFontTx/>
              <a:buNone/>
            </a:pPr>
            <a:endParaRPr lang="zh-CN" altLang="zh-CN" sz="2000" b="1" dirty="0"/>
          </a:p>
          <a:p>
            <a:pPr marL="0" indent="0">
              <a:buFontTx/>
              <a:buNone/>
            </a:pPr>
            <a:r>
              <a:rPr lang="en-US" altLang="zh-CN" sz="2400" b="1" dirty="0">
                <a:solidFill>
                  <a:srgbClr val="0000CC"/>
                </a:solidFill>
              </a:rPr>
              <a:t>(2)</a:t>
            </a:r>
            <a:r>
              <a:rPr lang="zh-CN" altLang="zh-CN" sz="2400" b="1" dirty="0">
                <a:solidFill>
                  <a:srgbClr val="0000CC"/>
                </a:solidFill>
              </a:rPr>
              <a:t> 赋值</a:t>
            </a:r>
            <a:endParaRPr lang="zh-CN" altLang="zh-CN" sz="2400" b="1" dirty="0">
              <a:solidFill>
                <a:srgbClr val="0000CC"/>
              </a:solidFill>
            </a:endParaRPr>
          </a:p>
          <a:p>
            <a:pPr marL="0" indent="0">
              <a:buFontTx/>
              <a:buNone/>
            </a:pPr>
            <a:r>
              <a:rPr lang="en-US" altLang="zh-CN" sz="2000" b="1" dirty="0"/>
              <a:t>c1=c2			</a:t>
            </a:r>
            <a:r>
              <a:rPr lang="zh-CN" altLang="zh-CN" sz="2000" b="1" dirty="0"/>
              <a:t>将</a:t>
            </a:r>
            <a:r>
              <a:rPr lang="en-US" altLang="zh-CN" sz="2000" b="1" dirty="0"/>
              <a:t>c2</a:t>
            </a:r>
            <a:r>
              <a:rPr lang="zh-CN" altLang="en-US" sz="2000" b="1" dirty="0"/>
              <a:t>向量</a:t>
            </a:r>
            <a:r>
              <a:rPr lang="zh-CN" altLang="zh-CN" sz="2000" b="1" dirty="0"/>
              <a:t>的全部元素赋值给</a:t>
            </a:r>
            <a:r>
              <a:rPr lang="en-US" altLang="zh-CN" sz="2000" b="1" dirty="0"/>
              <a:t>c1</a:t>
            </a:r>
            <a:r>
              <a:rPr lang="zh-CN" altLang="en-US" sz="2000" b="1" dirty="0"/>
              <a:t>向量</a:t>
            </a:r>
            <a:endParaRPr lang="zh-CN" altLang="zh-CN" sz="2000" b="1" dirty="0"/>
          </a:p>
          <a:p>
            <a:pPr marL="0" indent="0">
              <a:buFontTx/>
              <a:buNone/>
            </a:pPr>
            <a:r>
              <a:rPr lang="en-US" altLang="zh-CN" sz="2000" b="1" dirty="0" err="1"/>
              <a:t>c.assign</a:t>
            </a:r>
            <a:r>
              <a:rPr lang="en-US" altLang="zh-CN" sz="2000" b="1" dirty="0"/>
              <a:t>(</a:t>
            </a:r>
            <a:r>
              <a:rPr lang="en-US" altLang="zh-CN" sz="2000" b="1" dirty="0" err="1"/>
              <a:t>n,e</a:t>
            </a:r>
            <a:r>
              <a:rPr lang="en-US" altLang="zh-CN" sz="2000" b="1" dirty="0"/>
              <a:t>)		</a:t>
            </a:r>
            <a:r>
              <a:rPr lang="zh-CN" altLang="zh-CN" sz="2000" b="1" dirty="0"/>
              <a:t>将元素</a:t>
            </a:r>
            <a:r>
              <a:rPr lang="en-US" altLang="zh-CN" sz="2000" b="1" dirty="0"/>
              <a:t>e</a:t>
            </a:r>
            <a:r>
              <a:rPr lang="zh-CN" altLang="zh-CN" sz="2000" b="1" dirty="0"/>
              <a:t>拷贝</a:t>
            </a:r>
            <a:r>
              <a:rPr lang="en-US" altLang="zh-CN" sz="2000" b="1" dirty="0"/>
              <a:t>n</a:t>
            </a:r>
            <a:r>
              <a:rPr lang="zh-CN" altLang="zh-CN" sz="2000" b="1" dirty="0"/>
              <a:t>次到</a:t>
            </a:r>
            <a:r>
              <a:rPr lang="en-US" altLang="zh-CN" sz="2000" b="1" dirty="0"/>
              <a:t>c1</a:t>
            </a:r>
            <a:r>
              <a:rPr lang="zh-CN" altLang="en-US" sz="2000" b="1" dirty="0"/>
              <a:t>向量</a:t>
            </a:r>
            <a:endParaRPr lang="en-US" altLang="zh-CN" sz="2000" b="1" dirty="0"/>
          </a:p>
          <a:p>
            <a:pPr marL="0" indent="0">
              <a:buFontTx/>
              <a:buNone/>
            </a:pPr>
            <a:r>
              <a:rPr lang="en-US" altLang="zh-CN" sz="2000" b="1" dirty="0" err="1"/>
              <a:t>c.assign</a:t>
            </a:r>
            <a:r>
              <a:rPr lang="en-US" altLang="zh-CN" sz="2000" b="1" dirty="0"/>
              <a:t>(</a:t>
            </a:r>
            <a:r>
              <a:rPr lang="en-US" altLang="zh-CN" sz="2000" b="1" dirty="0" err="1"/>
              <a:t>beg,end</a:t>
            </a:r>
            <a:r>
              <a:rPr lang="en-US" altLang="zh-CN" sz="2000" b="1" dirty="0"/>
              <a:t>) 	</a:t>
            </a:r>
            <a:r>
              <a:rPr lang="zh-CN" altLang="zh-CN" sz="2000" b="1" dirty="0"/>
              <a:t>将区间</a:t>
            </a:r>
            <a:r>
              <a:rPr lang="en-US" altLang="zh-CN" sz="2000" b="1" dirty="0"/>
              <a:t>[</a:t>
            </a:r>
            <a:r>
              <a:rPr lang="en-US" altLang="zh-CN" sz="2000" b="1" dirty="0" err="1"/>
              <a:t>beg,end</a:t>
            </a:r>
            <a:r>
              <a:rPr lang="en-US" altLang="zh-CN" sz="2000" b="1" dirty="0"/>
              <a:t>)</a:t>
            </a:r>
            <a:r>
              <a:rPr lang="zh-CN" altLang="zh-CN" sz="2000" b="1" dirty="0"/>
              <a:t>的元素赋值给</a:t>
            </a:r>
            <a:r>
              <a:rPr lang="en-US" altLang="zh-CN" sz="2000" b="1" dirty="0"/>
              <a:t>c</a:t>
            </a:r>
            <a:r>
              <a:rPr lang="zh-CN" altLang="en-US" sz="2000" b="1" dirty="0"/>
              <a:t>向量</a:t>
            </a:r>
            <a:endParaRPr lang="zh-CN" altLang="zh-CN" sz="2000" b="1" dirty="0"/>
          </a:p>
          <a:p>
            <a:pPr marL="0" indent="0">
              <a:buFontTx/>
              <a:buNone/>
            </a:pPr>
            <a:r>
              <a:rPr lang="en-US" altLang="zh-CN" sz="2000" b="1" dirty="0"/>
              <a:t>c1.swap(c2)		</a:t>
            </a:r>
            <a:r>
              <a:rPr lang="zh-CN" altLang="zh-CN" sz="2000" b="1" dirty="0"/>
              <a:t>将链表</a:t>
            </a:r>
            <a:r>
              <a:rPr lang="en-US" altLang="zh-CN" sz="2000" b="1" dirty="0"/>
              <a:t>c1</a:t>
            </a:r>
            <a:r>
              <a:rPr lang="zh-CN" altLang="zh-CN" sz="2000" b="1" dirty="0"/>
              <a:t>和</a:t>
            </a:r>
            <a:r>
              <a:rPr lang="en-US" altLang="zh-CN" sz="2000" b="1" dirty="0"/>
              <a:t>c2</a:t>
            </a:r>
            <a:r>
              <a:rPr lang="zh-CN" altLang="zh-CN" sz="2000" b="1" dirty="0"/>
              <a:t>的全部元素互换</a:t>
            </a:r>
            <a:endParaRPr lang="zh-CN"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595" y="0"/>
            <a:ext cx="9020810" cy="6741795"/>
          </a:xfrm>
        </p:spPr>
        <p:txBody>
          <a:bodyPr/>
          <a:lstStyle/>
          <a:p>
            <a:pPr marL="0" indent="0">
              <a:buFontTx/>
              <a:buNone/>
            </a:pPr>
            <a:endParaRPr lang="en-US" altLang="zh-CN" sz="2000" b="1" dirty="0"/>
          </a:p>
          <a:p>
            <a:pPr marL="0" indent="0">
              <a:buNone/>
            </a:pPr>
            <a:r>
              <a:rPr lang="en-US" altLang="zh-CN" sz="2800" b="1" dirty="0">
                <a:solidFill>
                  <a:srgbClr val="0000CC"/>
                </a:solidFill>
              </a:rPr>
              <a:t>(3)</a:t>
            </a:r>
            <a:r>
              <a:rPr lang="zh-CN" altLang="zh-CN" sz="2800" b="1" dirty="0">
                <a:solidFill>
                  <a:srgbClr val="0000CC"/>
                </a:solidFill>
              </a:rPr>
              <a:t> </a:t>
            </a:r>
            <a:r>
              <a:rPr lang="zh-CN" altLang="en-US" sz="2800" b="1" dirty="0">
                <a:solidFill>
                  <a:srgbClr val="0000CC"/>
                </a:solidFill>
              </a:rPr>
              <a:t>直接访问向量元素</a:t>
            </a:r>
            <a:endParaRPr lang="en-US" altLang="zh-CN" sz="2800" b="1" dirty="0">
              <a:solidFill>
                <a:srgbClr val="0000CC"/>
              </a:solidFill>
            </a:endParaRPr>
          </a:p>
          <a:p>
            <a:pPr marL="0" indent="0">
              <a:buNone/>
            </a:pPr>
            <a:r>
              <a:rPr lang="en-US" altLang="zh-CN" sz="2400" b="1" dirty="0"/>
              <a:t>c.at[n]          c[n] </a:t>
            </a:r>
            <a:endParaRPr lang="zh-CN" altLang="zh-CN" sz="2400" b="1" dirty="0">
              <a:solidFill>
                <a:srgbClr val="0000CC"/>
              </a:solidFill>
            </a:endParaRPr>
          </a:p>
          <a:p>
            <a:pPr marL="0" indent="0">
              <a:buFontTx/>
              <a:buNone/>
            </a:pPr>
            <a:r>
              <a:rPr lang="en-US" altLang="zh-CN" sz="2000" b="1" dirty="0" err="1"/>
              <a:t>c.front</a:t>
            </a:r>
            <a:r>
              <a:rPr lang="en-US" altLang="zh-CN" sz="2000" b="1" dirty="0"/>
              <a:t>()     </a:t>
            </a:r>
            <a:r>
              <a:rPr lang="zh-CN" altLang="zh-CN" sz="2000" b="1" dirty="0"/>
              <a:t>返回第一个元素</a:t>
            </a:r>
            <a:r>
              <a:rPr lang="en-US" altLang="zh-CN" sz="2000" b="1" dirty="0"/>
              <a:t> </a:t>
            </a:r>
            <a:endParaRPr lang="zh-CN" altLang="zh-CN" sz="2000" b="1" dirty="0"/>
          </a:p>
          <a:p>
            <a:pPr marL="0" indent="0">
              <a:buFontTx/>
              <a:buNone/>
            </a:pPr>
            <a:r>
              <a:rPr lang="en-US" altLang="zh-CN" sz="2000" b="1" dirty="0" err="1"/>
              <a:t>c.back</a:t>
            </a:r>
            <a:r>
              <a:rPr lang="en-US" altLang="zh-CN" sz="2000" b="1" dirty="0"/>
              <a:t>()    </a:t>
            </a:r>
            <a:r>
              <a:rPr lang="zh-CN" altLang="zh-CN" sz="2000" b="1" dirty="0"/>
              <a:t>返回最后一个元素</a:t>
            </a:r>
            <a:r>
              <a:rPr lang="en-US" altLang="zh-CN" sz="2000" b="1" dirty="0"/>
              <a:t> </a:t>
            </a:r>
            <a:endParaRPr lang="zh-CN" altLang="zh-CN" sz="2000" b="1" dirty="0"/>
          </a:p>
          <a:p>
            <a:pPr marL="0" indent="0">
              <a:buFontTx/>
              <a:buNone/>
            </a:pPr>
            <a:r>
              <a:rPr lang="en-US" altLang="zh-CN" sz="2400" b="1" dirty="0">
                <a:solidFill>
                  <a:srgbClr val="0000CC"/>
                </a:solidFill>
              </a:rPr>
              <a:t>(4)</a:t>
            </a:r>
            <a:r>
              <a:rPr lang="zh-CN" altLang="en-US" sz="2400" b="1" dirty="0">
                <a:solidFill>
                  <a:srgbClr val="0000CC"/>
                </a:solidFill>
              </a:rPr>
              <a:t>向量的常用操作</a:t>
            </a:r>
            <a:endParaRPr lang="zh-CN" altLang="zh-CN" sz="2400" b="1" dirty="0">
              <a:solidFill>
                <a:srgbClr val="0000CC"/>
              </a:solidFill>
            </a:endParaRPr>
          </a:p>
          <a:p>
            <a:pPr marL="0" indent="0">
              <a:buFontTx/>
              <a:buNone/>
            </a:pPr>
            <a:r>
              <a:rPr lang="en-US" altLang="zh-CN" sz="2000" b="1" dirty="0" err="1"/>
              <a:t>c.insert</a:t>
            </a:r>
            <a:r>
              <a:rPr lang="en-US" altLang="zh-CN" sz="2000" b="1" dirty="0"/>
              <a:t>(</a:t>
            </a:r>
            <a:r>
              <a:rPr lang="en-US" altLang="zh-CN" sz="2000" b="1" dirty="0" err="1"/>
              <a:t>pos,e</a:t>
            </a:r>
            <a:r>
              <a:rPr lang="en-US" altLang="zh-CN" sz="2000" b="1" dirty="0"/>
              <a:t>)		</a:t>
            </a:r>
            <a:r>
              <a:rPr lang="zh-CN" altLang="zh-CN" sz="2000" b="1" dirty="0"/>
              <a:t>在</a:t>
            </a:r>
            <a:r>
              <a:rPr lang="en-US" altLang="zh-CN" sz="2000" b="1" dirty="0"/>
              <a:t>pos</a:t>
            </a:r>
            <a:r>
              <a:rPr lang="zh-CN" altLang="zh-CN" sz="2000" b="1" dirty="0"/>
              <a:t>位置插入元素</a:t>
            </a:r>
            <a:r>
              <a:rPr lang="en-US" altLang="zh-CN" sz="2000" b="1" dirty="0"/>
              <a:t>e</a:t>
            </a:r>
            <a:r>
              <a:rPr lang="zh-CN" altLang="zh-CN" sz="2000" b="1" dirty="0"/>
              <a:t>的副本，并返回新元素的位置</a:t>
            </a:r>
            <a:endParaRPr lang="zh-CN" altLang="zh-CN" sz="2000" b="1" dirty="0"/>
          </a:p>
          <a:p>
            <a:pPr marL="0" indent="0">
              <a:buFontTx/>
              <a:buNone/>
            </a:pPr>
            <a:r>
              <a:rPr lang="en-US" altLang="zh-CN" sz="2000" b="1" dirty="0" err="1"/>
              <a:t>c.insert</a:t>
            </a:r>
            <a:r>
              <a:rPr lang="en-US" altLang="zh-CN" sz="2000" b="1" dirty="0"/>
              <a:t>(</a:t>
            </a:r>
            <a:r>
              <a:rPr lang="en-US" altLang="zh-CN" sz="2000" b="1" dirty="0" err="1"/>
              <a:t>pos,n,e</a:t>
            </a:r>
            <a:r>
              <a:rPr lang="en-US" altLang="zh-CN" sz="2000" b="1" dirty="0"/>
              <a:t>)	</a:t>
            </a:r>
            <a:r>
              <a:rPr lang="zh-CN" altLang="zh-CN" sz="2000" b="1" dirty="0"/>
              <a:t>在</a:t>
            </a:r>
            <a:r>
              <a:rPr lang="en-US" altLang="zh-CN" sz="2000" b="1" dirty="0"/>
              <a:t>pos</a:t>
            </a:r>
            <a:r>
              <a:rPr lang="zh-CN" altLang="zh-CN" sz="2000" b="1" dirty="0"/>
              <a:t>位置插入元素</a:t>
            </a:r>
            <a:r>
              <a:rPr lang="en-US" altLang="zh-CN" sz="2000" b="1" dirty="0"/>
              <a:t>e</a:t>
            </a:r>
            <a:r>
              <a:rPr lang="zh-CN" altLang="zh-CN" sz="2000" b="1" dirty="0"/>
              <a:t>的</a:t>
            </a:r>
            <a:r>
              <a:rPr lang="en-US" altLang="zh-CN" sz="2000" b="1" dirty="0"/>
              <a:t>n</a:t>
            </a:r>
            <a:r>
              <a:rPr lang="zh-CN" altLang="zh-CN" sz="2000" b="1" dirty="0"/>
              <a:t>个副本，没有返回值</a:t>
            </a:r>
            <a:endParaRPr lang="zh-CN" altLang="zh-CN" sz="2000" b="1" dirty="0"/>
          </a:p>
          <a:p>
            <a:pPr marL="0" indent="0">
              <a:buFontTx/>
              <a:buNone/>
            </a:pPr>
            <a:r>
              <a:rPr lang="en-US" altLang="zh-CN" sz="2000" b="1" dirty="0" err="1"/>
              <a:t>c.insert</a:t>
            </a:r>
            <a:r>
              <a:rPr lang="en-US" altLang="zh-CN" sz="2000" b="1" dirty="0"/>
              <a:t>(pos, beg, end) </a:t>
            </a:r>
            <a:r>
              <a:rPr lang="zh-CN" altLang="zh-CN" sz="2000" b="1" dirty="0"/>
              <a:t>在</a:t>
            </a:r>
            <a:r>
              <a:rPr lang="en-US" altLang="zh-CN" sz="2000" b="1" dirty="0"/>
              <a:t>pos</a:t>
            </a:r>
            <a:r>
              <a:rPr lang="zh-CN" altLang="zh-CN" sz="2000" b="1" dirty="0"/>
              <a:t>位置插入区间</a:t>
            </a:r>
            <a:r>
              <a:rPr lang="en-US" altLang="zh-CN" sz="2000" b="1" dirty="0"/>
              <a:t>[ bed, end)</a:t>
            </a:r>
            <a:r>
              <a:rPr lang="zh-CN" altLang="zh-CN" sz="2000" b="1" dirty="0"/>
              <a:t>内的全部元素</a:t>
            </a:r>
            <a:endParaRPr lang="zh-CN" altLang="zh-CN" sz="2000" b="1" dirty="0"/>
          </a:p>
          <a:p>
            <a:pPr marL="0" indent="0">
              <a:buFontTx/>
              <a:buNone/>
            </a:pPr>
            <a:r>
              <a:rPr lang="en-US" altLang="zh-CN" sz="2000" b="1" dirty="0" err="1"/>
              <a:t>c.push_back</a:t>
            </a:r>
            <a:r>
              <a:rPr lang="en-US" altLang="zh-CN" sz="2000" b="1" dirty="0"/>
              <a:t>(e)	</a:t>
            </a:r>
            <a:r>
              <a:rPr lang="zh-CN" altLang="zh-CN" sz="2000" b="1" dirty="0"/>
              <a:t>在尾部</a:t>
            </a:r>
            <a:r>
              <a:rPr lang="zh-CN" altLang="en-US" sz="2000" b="1" dirty="0"/>
              <a:t>插入</a:t>
            </a:r>
            <a:r>
              <a:rPr lang="zh-CN" altLang="zh-CN" sz="2000" b="1" dirty="0"/>
              <a:t>元素</a:t>
            </a:r>
            <a:r>
              <a:rPr lang="en-US" altLang="zh-CN" sz="2000" b="1" dirty="0"/>
              <a:t>e</a:t>
            </a:r>
            <a:endParaRPr lang="zh-CN" altLang="zh-CN" sz="2000" b="1" dirty="0"/>
          </a:p>
          <a:p>
            <a:pPr marL="0" indent="0">
              <a:buFontTx/>
              <a:buNone/>
            </a:pPr>
            <a:r>
              <a:rPr lang="en-US" altLang="zh-CN" sz="2000" b="1" dirty="0" err="1"/>
              <a:t>c.pop_back</a:t>
            </a:r>
            <a:r>
              <a:rPr lang="en-US" altLang="zh-CN" sz="2000" b="1" dirty="0"/>
              <a:t>()		</a:t>
            </a:r>
            <a:r>
              <a:rPr lang="zh-CN" altLang="zh-CN" sz="2000" b="1" dirty="0"/>
              <a:t>删除最后一个元素</a:t>
            </a:r>
            <a:endParaRPr lang="zh-CN" altLang="zh-CN" sz="2000" b="1" dirty="0"/>
          </a:p>
          <a:p>
            <a:pPr marL="0" indent="0">
              <a:buFontTx/>
              <a:buNone/>
            </a:pPr>
            <a:r>
              <a:rPr lang="en-US" altLang="zh-CN" sz="2000" b="1" dirty="0" err="1"/>
              <a:t>c.erase</a:t>
            </a:r>
            <a:r>
              <a:rPr lang="en-US" altLang="zh-CN" sz="2000" b="1" dirty="0"/>
              <a:t>(pos)		</a:t>
            </a:r>
            <a:r>
              <a:rPr lang="zh-CN" altLang="zh-CN" sz="2000" b="1" dirty="0"/>
              <a:t>删除</a:t>
            </a:r>
            <a:r>
              <a:rPr lang="en-US" altLang="zh-CN" sz="2000" b="1" dirty="0"/>
              <a:t>pos</a:t>
            </a:r>
            <a:r>
              <a:rPr lang="zh-CN" altLang="en-US" sz="2000" b="1" dirty="0"/>
              <a:t>位置</a:t>
            </a:r>
            <a:r>
              <a:rPr lang="zh-CN" altLang="zh-CN" sz="2000" b="1" dirty="0"/>
              <a:t>的元素</a:t>
            </a:r>
            <a:endParaRPr lang="zh-CN" altLang="zh-CN" sz="2000" b="1" dirty="0"/>
          </a:p>
          <a:p>
            <a:pPr marL="0" indent="0">
              <a:buFontTx/>
              <a:buNone/>
            </a:pPr>
            <a:r>
              <a:rPr lang="en-US" altLang="zh-CN" sz="2000" b="1" dirty="0" err="1"/>
              <a:t>c.erase</a:t>
            </a:r>
            <a:r>
              <a:rPr lang="en-US" altLang="zh-CN" sz="2000" b="1" dirty="0"/>
              <a:t>(beg, end)	</a:t>
            </a:r>
            <a:r>
              <a:rPr lang="zh-CN" altLang="zh-CN" sz="2000" b="1" dirty="0"/>
              <a:t>删除区间</a:t>
            </a:r>
            <a:r>
              <a:rPr lang="en-US" altLang="zh-CN" sz="2000" b="1" dirty="0"/>
              <a:t>[</a:t>
            </a:r>
            <a:r>
              <a:rPr lang="en-US" altLang="zh-CN" sz="2000" b="1" dirty="0" err="1"/>
              <a:t>beg,end</a:t>
            </a:r>
            <a:r>
              <a:rPr lang="en-US" altLang="zh-CN" sz="2000" b="1" dirty="0"/>
              <a:t>]</a:t>
            </a:r>
            <a:r>
              <a:rPr lang="zh-CN" altLang="zh-CN" sz="2000" b="1" dirty="0"/>
              <a:t>内的元素</a:t>
            </a:r>
            <a:endParaRPr lang="zh-CN" altLang="zh-CN" sz="2000" b="1" dirty="0"/>
          </a:p>
          <a:p>
            <a:pPr marL="0" indent="0">
              <a:buFontTx/>
              <a:buNone/>
            </a:pPr>
            <a:r>
              <a:rPr lang="en-US" altLang="zh-CN" sz="2000" b="1" dirty="0" err="1"/>
              <a:t>c.resize</a:t>
            </a:r>
            <a:r>
              <a:rPr lang="en-US" altLang="zh-CN" sz="2000" b="1" dirty="0"/>
              <a:t>(n)		</a:t>
            </a:r>
            <a:r>
              <a:rPr lang="zh-CN" altLang="zh-CN" sz="2000" b="1" dirty="0"/>
              <a:t>将</a:t>
            </a:r>
            <a:r>
              <a:rPr lang="zh-CN" altLang="en-US" sz="2000" b="1" dirty="0"/>
              <a:t>向量</a:t>
            </a:r>
            <a:r>
              <a:rPr lang="en-US" altLang="zh-CN" sz="2000" b="1" dirty="0"/>
              <a:t>c</a:t>
            </a:r>
            <a:r>
              <a:rPr lang="zh-CN" altLang="zh-CN" sz="2000" b="1" dirty="0"/>
              <a:t>的大小重新设置为</a:t>
            </a:r>
            <a:r>
              <a:rPr lang="en-US" altLang="zh-CN" sz="2000" b="1" dirty="0"/>
              <a:t>n </a:t>
            </a:r>
            <a:r>
              <a:rPr lang="zh-CN" altLang="en-US" sz="2000" b="1" dirty="0"/>
              <a:t>，如果</a:t>
            </a:r>
            <a:r>
              <a:rPr lang="en-US" altLang="zh-CN" sz="2000" b="1" dirty="0"/>
              <a:t>n</a:t>
            </a:r>
            <a:r>
              <a:rPr lang="zh-CN" altLang="en-US" sz="2000" b="1" dirty="0"/>
              <a:t>比原来的元素多</a:t>
            </a:r>
            <a:endParaRPr lang="en-US" altLang="zh-CN" sz="2000" b="1" dirty="0"/>
          </a:p>
          <a:p>
            <a:pPr marL="0" indent="0">
              <a:buFontTx/>
              <a:buNone/>
            </a:pPr>
            <a:r>
              <a:rPr lang="en-US" altLang="zh-CN" sz="2000" b="1" dirty="0"/>
              <a:t>                                   </a:t>
            </a:r>
            <a:r>
              <a:rPr lang="zh-CN" altLang="en-US" sz="2000" b="1" dirty="0"/>
              <a:t>    ，多出来的元素初始化为</a:t>
            </a:r>
            <a:r>
              <a:rPr lang="en-US" altLang="zh-CN" sz="2000" b="1" dirty="0"/>
              <a:t>0</a:t>
            </a:r>
            <a:endParaRPr lang="en-US" altLang="zh-CN" sz="2000" b="1" dirty="0"/>
          </a:p>
          <a:p>
            <a:pPr marL="0" indent="0">
              <a:buNone/>
            </a:pPr>
            <a:r>
              <a:rPr lang="en-US" altLang="zh-CN" sz="2000" b="1" dirty="0" err="1"/>
              <a:t>c.size</a:t>
            </a:r>
            <a:r>
              <a:rPr lang="en-US" altLang="zh-CN" sz="2000" b="1" dirty="0"/>
              <a:t>()		             </a:t>
            </a:r>
            <a:r>
              <a:rPr lang="zh-CN" altLang="en-US" sz="2000" b="1" dirty="0"/>
              <a:t>返回向量</a:t>
            </a:r>
            <a:r>
              <a:rPr lang="en-US" altLang="zh-CN" sz="2000" b="1" dirty="0"/>
              <a:t>c</a:t>
            </a:r>
            <a:r>
              <a:rPr lang="zh-CN" altLang="zh-CN" sz="2000" b="1" dirty="0"/>
              <a:t>的大小</a:t>
            </a:r>
            <a:r>
              <a:rPr lang="en-US" altLang="zh-CN" sz="2000" b="1" dirty="0"/>
              <a:t> </a:t>
            </a:r>
            <a:endParaRPr lang="zh-CN" altLang="zh-CN" sz="2000" b="1" dirty="0"/>
          </a:p>
          <a:p>
            <a:pPr marL="0" indent="0">
              <a:buFontTx/>
              <a:buNone/>
            </a:pPr>
            <a:r>
              <a:rPr lang="en-US" altLang="zh-CN" sz="2000" b="1" dirty="0" err="1"/>
              <a:t>c.clear</a:t>
            </a:r>
            <a:r>
              <a:rPr lang="en-US" altLang="zh-CN" sz="2000" b="1" dirty="0"/>
              <a:t>()		</a:t>
            </a:r>
            <a:r>
              <a:rPr lang="zh-CN" altLang="zh-CN" sz="2000" b="1" dirty="0"/>
              <a:t>删除所有元素，将整个容器置空</a:t>
            </a:r>
            <a:endParaRPr lang="zh-CN" altLang="zh-CN" sz="2000" b="1" dirty="0"/>
          </a:p>
          <a:p>
            <a:pPr marL="0" indent="0">
              <a:buFontTx/>
              <a:buNone/>
            </a:pP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 calcmode="lin" valueType="num">
                                      <p:cBhvr additive="base">
                                        <p:cTn id="6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 calcmode="lin" valueType="num">
                                      <p:cBhvr additive="base">
                                        <p:cTn id="7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anim calcmode="lin" valueType="num">
                                      <p:cBhvr additive="base">
                                        <p:cTn id="8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 calcmode="lin" valueType="num">
                                      <p:cBhvr additive="base">
                                        <p:cTn id="8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3"/>
          <p:cNvSpPr>
            <a:spLocks noGrp="1" noChangeArrowheads="1"/>
          </p:cNvSpPr>
          <p:nvPr>
            <p:ph type="body" idx="1"/>
          </p:nvPr>
        </p:nvSpPr>
        <p:spPr>
          <a:xfrm>
            <a:off x="684213" y="1196975"/>
            <a:ext cx="8568307" cy="5546725"/>
          </a:xfrm>
        </p:spPr>
        <p:txBody>
          <a:bodyPr/>
          <a:lstStyle/>
          <a:p>
            <a:pPr eaLnBrk="1" hangingPunct="1">
              <a:lnSpc>
                <a:spcPct val="90000"/>
              </a:lnSpc>
              <a:buFontTx/>
              <a:buNone/>
            </a:pPr>
            <a:r>
              <a:rPr lang="en-US" altLang="zh-CN" b="1" dirty="0">
                <a:solidFill>
                  <a:srgbClr val="0000CC"/>
                </a:solidFill>
              </a:rPr>
              <a:t>【</a:t>
            </a:r>
            <a:r>
              <a:rPr lang="zh-CN" altLang="en-US" b="1" dirty="0">
                <a:solidFill>
                  <a:srgbClr val="0000CC"/>
                </a:solidFill>
              </a:rPr>
              <a:t>例</a:t>
            </a:r>
            <a:r>
              <a:rPr lang="en-US" altLang="zh-CN" b="1" dirty="0">
                <a:solidFill>
                  <a:srgbClr val="0000CC"/>
                </a:solidFill>
              </a:rPr>
              <a:t>7-13】  vector</a:t>
            </a:r>
            <a:r>
              <a:rPr lang="zh-CN" altLang="en-US" b="1" dirty="0">
                <a:solidFill>
                  <a:srgbClr val="0000CC"/>
                </a:solidFill>
              </a:rPr>
              <a:t>向量的应用举例。</a:t>
            </a:r>
            <a:endParaRPr lang="zh-CN" altLang="en-US" b="1" dirty="0">
              <a:solidFill>
                <a:srgbClr val="0000CC"/>
              </a:solidFill>
            </a:endParaRPr>
          </a:p>
          <a:p>
            <a:pPr eaLnBrk="1" hangingPunct="1">
              <a:lnSpc>
                <a:spcPct val="90000"/>
              </a:lnSpc>
              <a:buFontTx/>
              <a:buNone/>
            </a:pPr>
            <a:r>
              <a:rPr lang="en-US" altLang="zh-CN" sz="2400" b="1" dirty="0"/>
              <a:t>//Eg7-13.cpp</a:t>
            </a:r>
            <a:endParaRPr lang="en-US" altLang="zh-CN" sz="2400" b="1" dirty="0"/>
          </a:p>
          <a:p>
            <a:pPr eaLnBrk="1" hangingPunct="1">
              <a:lnSpc>
                <a:spcPct val="90000"/>
              </a:lnSpc>
              <a:buFontTx/>
              <a:buNone/>
            </a:pPr>
            <a:r>
              <a:rPr lang="en-US" altLang="zh-CN" sz="2400" b="1" dirty="0"/>
              <a:t>#include&lt;iostream&gt;</a:t>
            </a:r>
            <a:endParaRPr lang="en-US" altLang="zh-CN" sz="2400" b="1" dirty="0"/>
          </a:p>
          <a:p>
            <a:pPr eaLnBrk="1" hangingPunct="1">
              <a:lnSpc>
                <a:spcPct val="90000"/>
              </a:lnSpc>
              <a:buFontTx/>
              <a:buNone/>
            </a:pPr>
            <a:r>
              <a:rPr lang="en-US" altLang="zh-CN" sz="2400" b="1" dirty="0"/>
              <a:t>#include&lt;</a:t>
            </a:r>
            <a:r>
              <a:rPr lang="en-US" altLang="zh-CN" sz="2400" b="1" dirty="0">
                <a:solidFill>
                  <a:srgbClr val="0000CC"/>
                </a:solidFill>
              </a:rPr>
              <a:t>vector</a:t>
            </a:r>
            <a:r>
              <a:rPr lang="en-US" altLang="zh-CN" sz="2400" b="1" dirty="0"/>
              <a:t>&gt;                  		//</a:t>
            </a:r>
            <a:r>
              <a:rPr lang="zh-CN" altLang="en-US" sz="2400" b="1" dirty="0"/>
              <a:t>向量头文件</a:t>
            </a:r>
            <a:endParaRPr lang="zh-CN" altLang="en-US" sz="2400" b="1" dirty="0"/>
          </a:p>
          <a:p>
            <a:pPr eaLnBrk="1" hangingPunct="1">
              <a:lnSpc>
                <a:spcPct val="90000"/>
              </a:lnSpc>
              <a:buFontTx/>
              <a:buNone/>
            </a:pPr>
            <a:r>
              <a:rPr lang="en-US" altLang="zh-CN" sz="2400" b="1" dirty="0"/>
              <a:t>using namespace std;</a:t>
            </a:r>
            <a:endParaRPr lang="en-US" altLang="zh-CN" sz="2400" b="1" dirty="0"/>
          </a:p>
          <a:p>
            <a:pPr eaLnBrk="1" hangingPunct="1">
              <a:lnSpc>
                <a:spcPct val="90000"/>
              </a:lnSpc>
              <a:buFontTx/>
              <a:buNone/>
            </a:pPr>
            <a:endParaRPr lang="zh-CN" altLang="en-US" sz="2400" b="1" dirty="0"/>
          </a:p>
          <a:p>
            <a:pPr eaLnBrk="1" hangingPunct="1">
              <a:lnSpc>
                <a:spcPct val="90000"/>
              </a:lnSpc>
              <a:buFontTx/>
              <a:buNone/>
            </a:pPr>
            <a:r>
              <a:rPr lang="en-US" altLang="zh-CN" sz="2400" b="1" dirty="0"/>
              <a:t>void display(</a:t>
            </a:r>
            <a:r>
              <a:rPr lang="en-US" altLang="zh-CN" sz="2400" b="1" dirty="0">
                <a:solidFill>
                  <a:srgbClr val="0000CC"/>
                </a:solidFill>
              </a:rPr>
              <a:t>vector</a:t>
            </a:r>
            <a:r>
              <a:rPr lang="en-US" altLang="zh-CN" sz="2400" b="1" dirty="0"/>
              <a:t>&lt;int&gt; &amp;v) {    //</a:t>
            </a:r>
            <a:r>
              <a:rPr lang="zh-CN" altLang="en-US" sz="2400" b="1" dirty="0"/>
              <a:t>自后向前依次输出</a:t>
            </a:r>
            <a:r>
              <a:rPr lang="en-US" altLang="zh-CN" sz="2400" b="1" dirty="0"/>
              <a:t>     	</a:t>
            </a:r>
            <a:endParaRPr lang="en-US" altLang="zh-CN" sz="2400" b="1" dirty="0"/>
          </a:p>
          <a:p>
            <a:pPr eaLnBrk="1" hangingPunct="1">
              <a:lnSpc>
                <a:spcPct val="90000"/>
              </a:lnSpc>
              <a:buFontTx/>
              <a:buNone/>
            </a:pPr>
            <a:r>
              <a:rPr lang="en-US" altLang="zh-CN" sz="2400" b="1" dirty="0"/>
              <a:t>		while(!</a:t>
            </a:r>
            <a:r>
              <a:rPr lang="en-US" altLang="zh-CN" sz="2400" b="1" dirty="0" err="1"/>
              <a:t>v.empty</a:t>
            </a:r>
            <a:r>
              <a:rPr lang="en-US" altLang="zh-CN" sz="2400" b="1" dirty="0"/>
              <a:t>()){</a:t>
            </a:r>
            <a:endParaRPr lang="en-US" altLang="zh-CN" sz="2400" b="1" dirty="0"/>
          </a:p>
          <a:p>
            <a:pPr eaLnBrk="1" hangingPunct="1">
              <a:lnSpc>
                <a:spcPct val="90000"/>
              </a:lnSpc>
              <a:buFontTx/>
              <a:buNone/>
            </a:pPr>
            <a:r>
              <a:rPr lang="en-US" altLang="zh-CN" sz="2400" b="1" dirty="0"/>
              <a:t>			</a:t>
            </a:r>
            <a:r>
              <a:rPr lang="en-US" altLang="zh-CN" sz="2400" b="1" dirty="0" err="1"/>
              <a:t>cout</a:t>
            </a:r>
            <a:r>
              <a:rPr lang="en-US" altLang="zh-CN" sz="2400" b="1" dirty="0"/>
              <a:t>&lt;&lt;</a:t>
            </a:r>
            <a:r>
              <a:rPr lang="en-US" altLang="zh-CN" sz="2400" b="1" dirty="0" err="1"/>
              <a:t>v.back</a:t>
            </a:r>
            <a:r>
              <a:rPr lang="en-US" altLang="zh-CN" sz="2400" b="1" dirty="0"/>
              <a:t>()&lt;&lt;"\t";   //</a:t>
            </a:r>
            <a:r>
              <a:rPr lang="zh-CN" altLang="en-US" sz="2400" b="1" dirty="0"/>
              <a:t>输出向量的尾部元素</a:t>
            </a:r>
            <a:endParaRPr lang="zh-CN" altLang="en-US" sz="2400" b="1" dirty="0"/>
          </a:p>
          <a:p>
            <a:pPr eaLnBrk="1" hangingPunct="1">
              <a:lnSpc>
                <a:spcPct val="90000"/>
              </a:lnSpc>
              <a:buFontTx/>
              <a:buNone/>
            </a:pPr>
            <a:r>
              <a:rPr lang="zh-CN" altLang="en-US" sz="2400" b="1" dirty="0"/>
              <a:t>			</a:t>
            </a:r>
            <a:r>
              <a:rPr lang="en-US" altLang="zh-CN" sz="2400" b="1" dirty="0" err="1"/>
              <a:t>v.pop_back</a:t>
            </a:r>
            <a:r>
              <a:rPr lang="en-US" altLang="zh-CN" sz="2400" b="1" dirty="0"/>
              <a:t>();            //</a:t>
            </a:r>
            <a:r>
              <a:rPr lang="zh-CN" altLang="en-US" sz="2400" b="1" dirty="0"/>
              <a:t>删除向量尾部元素</a:t>
            </a:r>
            <a:endParaRPr lang="zh-CN" altLang="en-US" sz="2400" b="1" dirty="0"/>
          </a:p>
          <a:p>
            <a:pPr eaLnBrk="1" hangingPunct="1">
              <a:lnSpc>
                <a:spcPct val="90000"/>
              </a:lnSpc>
              <a:buFontTx/>
              <a:buNone/>
            </a:pPr>
            <a:r>
              <a:rPr lang="zh-CN" altLang="en-US" sz="2400" b="1" dirty="0"/>
              <a:t>		</a:t>
            </a:r>
            <a:r>
              <a:rPr lang="en-US" altLang="zh-CN" sz="2400" b="1" dirty="0"/>
              <a:t>}</a:t>
            </a:r>
            <a:endParaRPr lang="en-US" altLang="zh-CN" sz="2400" b="1" dirty="0"/>
          </a:p>
          <a:p>
            <a:pPr eaLnBrk="1" hangingPunct="1">
              <a:lnSpc>
                <a:spcPct val="90000"/>
              </a:lnSpc>
              <a:buFontTx/>
              <a:buNone/>
            </a:pPr>
            <a:r>
              <a:rPr lang="en-US" altLang="zh-CN" sz="2400" b="1" dirty="0"/>
              <a:t>		</a:t>
            </a:r>
            <a:r>
              <a:rPr lang="en-US" altLang="zh-CN" sz="2400" b="1" dirty="0" err="1"/>
              <a:t>cout</a:t>
            </a:r>
            <a:r>
              <a:rPr lang="en-US" altLang="zh-CN" sz="2400" b="1" dirty="0"/>
              <a:t>&lt;&lt;</a:t>
            </a:r>
            <a:r>
              <a:rPr lang="en-US" altLang="zh-CN" sz="2400" b="1" dirty="0" err="1"/>
              <a:t>endl</a:t>
            </a:r>
            <a:r>
              <a:rPr lang="en-US" altLang="zh-CN" sz="2400" b="1" dirty="0"/>
              <a:t>;</a:t>
            </a:r>
            <a:endParaRPr lang="en-US" altLang="zh-CN" sz="2400" b="1" dirty="0"/>
          </a:p>
          <a:p>
            <a:pPr eaLnBrk="1" hangingPunct="1">
              <a:lnSpc>
                <a:spcPct val="90000"/>
              </a:lnSpc>
              <a:buFontTx/>
              <a:buNone/>
            </a:pPr>
            <a:r>
              <a:rPr lang="en-US" altLang="zh-CN" sz="2400" b="1" dirty="0"/>
              <a:t>}</a:t>
            </a:r>
            <a:endParaRPr lang="zh-CN" altLang="en-US" sz="2400" b="1" dirty="0"/>
          </a:p>
        </p:txBody>
      </p:sp>
      <p:sp>
        <p:nvSpPr>
          <p:cNvPr id="79874" name="Rectangle 2"/>
          <p:cNvSpPr>
            <a:spLocks noGrp="1" noChangeArrowheads="1"/>
          </p:cNvSpPr>
          <p:nvPr>
            <p:ph type="title"/>
          </p:nvPr>
        </p:nvSpPr>
        <p:spPr>
          <a:xfrm>
            <a:off x="827088" y="115888"/>
            <a:ext cx="7772400" cy="893762"/>
          </a:xfrm>
        </p:spPr>
        <p:txBody>
          <a:bodyPr/>
          <a:lstStyle/>
          <a:p>
            <a:pPr eaLnBrk="1" hangingPunct="1"/>
            <a:r>
              <a:rPr lang="en-US" altLang="zh-CN" sz="4000" dirty="0"/>
              <a:t>7.5.2 </a:t>
            </a:r>
            <a:r>
              <a:rPr lang="zh-CN" altLang="en-US" sz="4000" b="1" dirty="0">
                <a:solidFill>
                  <a:srgbClr val="FF0000"/>
                </a:solidFill>
              </a:rPr>
              <a:t>顺序容器</a:t>
            </a:r>
            <a:endParaRPr lang="zh-CN" altLang="en-US" sz="4000" b="1" dirty="0">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179388" y="1125538"/>
            <a:ext cx="8569325" cy="5543550"/>
          </a:xfrm>
        </p:spPr>
        <p:txBody>
          <a:bodyPr/>
          <a:lstStyle/>
          <a:p>
            <a:pPr eaLnBrk="1" hangingPunct="1">
              <a:lnSpc>
                <a:spcPct val="80000"/>
              </a:lnSpc>
              <a:buFontTx/>
              <a:buNone/>
            </a:pPr>
            <a:r>
              <a:rPr lang="en-US" altLang="zh-CN" sz="1600" b="1" dirty="0"/>
              <a:t>int main(){</a:t>
            </a:r>
            <a:endParaRPr lang="en-US" altLang="zh-CN" sz="1600" b="1" dirty="0"/>
          </a:p>
          <a:p>
            <a:pPr eaLnBrk="1" hangingPunct="1">
              <a:lnSpc>
                <a:spcPct val="80000"/>
              </a:lnSpc>
              <a:buFontTx/>
              <a:buNone/>
            </a:pPr>
            <a:r>
              <a:rPr lang="en-US" altLang="zh-CN" sz="1600" b="1" dirty="0"/>
              <a:t>		</a:t>
            </a:r>
            <a:r>
              <a:rPr lang="en-US" altLang="zh-CN" sz="1600" b="1" dirty="0" err="1"/>
              <a:t>int</a:t>
            </a:r>
            <a:r>
              <a:rPr lang="en-US" altLang="zh-CN" sz="1600" b="1" dirty="0"/>
              <a:t> a[]={1,2,3,4,5,6};</a:t>
            </a:r>
            <a:endParaRPr lang="en-US" altLang="zh-CN" sz="1600" b="1" dirty="0"/>
          </a:p>
          <a:p>
            <a:pPr eaLnBrk="1" hangingPunct="1">
              <a:lnSpc>
                <a:spcPct val="80000"/>
              </a:lnSpc>
              <a:buFontTx/>
              <a:buNone/>
            </a:pPr>
            <a:r>
              <a:rPr lang="en-US" altLang="zh-CN" sz="1600" b="1" dirty="0"/>
              <a:t>		vector&lt;</a:t>
            </a:r>
            <a:r>
              <a:rPr lang="en-US" altLang="zh-CN" sz="1600" b="1" dirty="0" err="1"/>
              <a:t>int</a:t>
            </a:r>
            <a:r>
              <a:rPr lang="en-US" altLang="zh-CN" sz="1600" b="1" dirty="0"/>
              <a:t>&gt; v1, v2;             	//</a:t>
            </a:r>
            <a:r>
              <a:rPr lang="zh-CN" altLang="en-US" sz="1600" b="1" dirty="0"/>
              <a:t>定义只有</a:t>
            </a:r>
            <a:r>
              <a:rPr lang="en-US" altLang="zh-CN" sz="1600" b="1" dirty="0"/>
              <a:t>0</a:t>
            </a:r>
            <a:r>
              <a:rPr lang="zh-CN" altLang="en-US" sz="1600" b="1" dirty="0"/>
              <a:t>个元素的向量</a:t>
            </a:r>
            <a:r>
              <a:rPr lang="en-US" altLang="zh-CN" sz="1600" b="1" dirty="0"/>
              <a:t>v1</a:t>
            </a:r>
            <a:r>
              <a:rPr lang="zh-CN" altLang="en-US" sz="1600" b="1" dirty="0"/>
              <a:t>、</a:t>
            </a:r>
            <a:r>
              <a:rPr lang="en-US" altLang="zh-CN" sz="1600" b="1" dirty="0"/>
              <a:t>v2</a:t>
            </a:r>
            <a:endParaRPr lang="en-US" altLang="zh-CN" sz="1600" b="1" dirty="0"/>
          </a:p>
          <a:p>
            <a:pPr eaLnBrk="1" hangingPunct="1">
              <a:lnSpc>
                <a:spcPct val="80000"/>
              </a:lnSpc>
              <a:buFontTx/>
              <a:buNone/>
            </a:pPr>
            <a:r>
              <a:rPr lang="en-US" altLang="zh-CN" sz="1600" b="1" dirty="0"/>
              <a:t>		vector&lt;</a:t>
            </a:r>
            <a:r>
              <a:rPr lang="en-US" altLang="zh-CN" sz="1600" b="1" dirty="0" err="1"/>
              <a:t>int</a:t>
            </a:r>
            <a:r>
              <a:rPr lang="en-US" altLang="zh-CN" sz="1600" b="1" dirty="0"/>
              <a:t>&gt; v3(</a:t>
            </a:r>
            <a:r>
              <a:rPr lang="en-US" altLang="zh-CN" sz="1600" b="1" dirty="0">
                <a:solidFill>
                  <a:srgbClr val="0000CC"/>
                </a:solidFill>
              </a:rPr>
              <a:t>a,a+6</a:t>
            </a:r>
            <a:r>
              <a:rPr lang="en-US" altLang="zh-CN" sz="1600" b="1" dirty="0"/>
              <a:t>);          	//</a:t>
            </a:r>
            <a:r>
              <a:rPr lang="zh-CN" altLang="en-US" sz="1600" b="1" dirty="0"/>
              <a:t>定义向量</a:t>
            </a:r>
            <a:r>
              <a:rPr lang="en-US" altLang="zh-CN" sz="1600" b="1" dirty="0"/>
              <a:t>v3</a:t>
            </a:r>
            <a:r>
              <a:rPr lang="zh-CN" altLang="en-US" sz="1600" b="1" dirty="0"/>
              <a:t>，并用</a:t>
            </a:r>
            <a:r>
              <a:rPr lang="en-US" altLang="zh-CN" sz="1600" b="1" dirty="0"/>
              <a:t>a</a:t>
            </a:r>
            <a:r>
              <a:rPr lang="zh-CN" altLang="en-US" sz="1600" b="1" dirty="0"/>
              <a:t>数组初始化该向量</a:t>
            </a:r>
            <a:endParaRPr lang="zh-CN" altLang="en-US" sz="1600" b="1" dirty="0"/>
          </a:p>
          <a:p>
            <a:pPr eaLnBrk="1" hangingPunct="1">
              <a:lnSpc>
                <a:spcPct val="80000"/>
              </a:lnSpc>
              <a:buFontTx/>
              <a:buNone/>
            </a:pPr>
            <a:r>
              <a:rPr lang="zh-CN" altLang="en-US" sz="1600" b="1" dirty="0"/>
              <a:t>		</a:t>
            </a:r>
            <a:r>
              <a:rPr lang="en-US" altLang="zh-CN" sz="1600" b="1" dirty="0"/>
              <a:t>vector&lt;</a:t>
            </a:r>
            <a:r>
              <a:rPr lang="en-US" altLang="zh-CN" sz="1600" b="1" dirty="0" err="1"/>
              <a:t>int</a:t>
            </a:r>
            <a:r>
              <a:rPr lang="en-US" altLang="zh-CN" sz="1600" b="1" dirty="0"/>
              <a:t>&gt; v4(6);              	//</a:t>
            </a:r>
            <a:r>
              <a:rPr lang="zh-CN" altLang="en-US" sz="1600" b="1" dirty="0"/>
              <a:t>定义具有</a:t>
            </a:r>
            <a:r>
              <a:rPr lang="en-US" altLang="zh-CN" sz="1600" b="1" dirty="0">
                <a:solidFill>
                  <a:srgbClr val="0000CC"/>
                </a:solidFill>
              </a:rPr>
              <a:t>6</a:t>
            </a:r>
            <a:r>
              <a:rPr lang="zh-CN" altLang="en-US" sz="1600" b="1" dirty="0">
                <a:solidFill>
                  <a:srgbClr val="0000CC"/>
                </a:solidFill>
              </a:rPr>
              <a:t>个元素</a:t>
            </a:r>
            <a:r>
              <a:rPr lang="zh-CN" altLang="en-US" sz="1600" b="1" dirty="0"/>
              <a:t>的向量</a:t>
            </a:r>
            <a:r>
              <a:rPr lang="en-US" altLang="zh-CN" sz="1600" b="1" dirty="0"/>
              <a:t>v4</a:t>
            </a:r>
            <a:endParaRPr lang="en-US" altLang="zh-CN" sz="1600" b="1" dirty="0"/>
          </a:p>
          <a:p>
            <a:pPr eaLnBrk="1" hangingPunct="1">
              <a:lnSpc>
                <a:spcPct val="80000"/>
              </a:lnSpc>
              <a:buFontTx/>
              <a:buNone/>
            </a:pPr>
            <a:r>
              <a:rPr lang="en-US" altLang="zh-CN" sz="1600" b="1" dirty="0"/>
              <a:t>		v1.push_back(10);             	//</a:t>
            </a:r>
            <a:r>
              <a:rPr lang="zh-CN" altLang="en-US" sz="1600" b="1" dirty="0"/>
              <a:t>在</a:t>
            </a:r>
            <a:r>
              <a:rPr lang="en-US" altLang="zh-CN" sz="1600" b="1" dirty="0"/>
              <a:t>v1</a:t>
            </a:r>
            <a:r>
              <a:rPr lang="zh-CN" altLang="en-US" sz="1600" b="1" dirty="0"/>
              <a:t>向量的尾部加入元素</a:t>
            </a:r>
            <a:r>
              <a:rPr lang="en-US" altLang="zh-CN" sz="1600" b="1" dirty="0"/>
              <a:t>10</a:t>
            </a:r>
            <a:endParaRPr lang="en-US" altLang="zh-CN" sz="1600" b="1" dirty="0"/>
          </a:p>
          <a:p>
            <a:pPr eaLnBrk="1" hangingPunct="1">
              <a:lnSpc>
                <a:spcPct val="80000"/>
              </a:lnSpc>
              <a:buFontTx/>
              <a:buNone/>
            </a:pPr>
            <a:r>
              <a:rPr lang="en-US" altLang="zh-CN" sz="1600" b="1" dirty="0"/>
              <a:t>		v1.push_back(11);</a:t>
            </a:r>
            <a:endParaRPr lang="en-US" altLang="zh-CN" sz="1600" b="1" dirty="0"/>
          </a:p>
          <a:p>
            <a:pPr eaLnBrk="1" hangingPunct="1">
              <a:lnSpc>
                <a:spcPct val="80000"/>
              </a:lnSpc>
              <a:buFontTx/>
              <a:buNone/>
            </a:pPr>
            <a:r>
              <a:rPr lang="en-US" altLang="zh-CN" sz="1600" b="1" dirty="0"/>
              <a:t>		v1.push_back(12);</a:t>
            </a:r>
            <a:endParaRPr lang="en-US" altLang="zh-CN" sz="1600" b="1" dirty="0"/>
          </a:p>
          <a:p>
            <a:pPr eaLnBrk="1" hangingPunct="1">
              <a:lnSpc>
                <a:spcPct val="80000"/>
              </a:lnSpc>
              <a:buFontTx/>
              <a:buNone/>
            </a:pPr>
            <a:r>
              <a:rPr lang="en-US" altLang="zh-CN" sz="1600" b="1" dirty="0"/>
              <a:t>		v1.insert(v1.begin(),30);    	//</a:t>
            </a:r>
            <a:r>
              <a:rPr lang="zh-CN" altLang="en-US" sz="1600" b="1" dirty="0"/>
              <a:t>将</a:t>
            </a:r>
            <a:r>
              <a:rPr lang="en-US" altLang="zh-CN" sz="1600" b="1" dirty="0"/>
              <a:t>30</a:t>
            </a:r>
            <a:r>
              <a:rPr lang="zh-CN" altLang="en-US" sz="1600" b="1" dirty="0"/>
              <a:t>插入到</a:t>
            </a:r>
            <a:r>
              <a:rPr lang="en-US" altLang="zh-CN" sz="1600" b="1" dirty="0"/>
              <a:t>v1</a:t>
            </a:r>
            <a:r>
              <a:rPr lang="zh-CN" altLang="en-US" sz="1600" b="1" dirty="0"/>
              <a:t>向量的最前面</a:t>
            </a:r>
            <a:endParaRPr lang="zh-CN" altLang="en-US" sz="1600" b="1" dirty="0"/>
          </a:p>
          <a:p>
            <a:pPr eaLnBrk="1" hangingPunct="1">
              <a:lnSpc>
                <a:spcPct val="80000"/>
              </a:lnSpc>
              <a:buFontTx/>
              <a:buNone/>
            </a:pPr>
            <a:r>
              <a:rPr lang="zh-CN" altLang="en-US" sz="1600" b="1" dirty="0"/>
              <a:t>		</a:t>
            </a:r>
            <a:r>
              <a:rPr lang="en-US" altLang="zh-CN" sz="1600" b="1" dirty="0"/>
              <a:t>v2=v1;                       	//</a:t>
            </a:r>
            <a:r>
              <a:rPr lang="zh-CN" altLang="en-US" sz="1600" b="1" dirty="0"/>
              <a:t>将</a:t>
            </a:r>
            <a:r>
              <a:rPr lang="en-US" altLang="zh-CN" sz="1600" b="1" dirty="0"/>
              <a:t>v1</a:t>
            </a:r>
            <a:r>
              <a:rPr lang="zh-CN" altLang="en-US" sz="1600" b="1" dirty="0"/>
              <a:t>赋值给</a:t>
            </a:r>
            <a:r>
              <a:rPr lang="en-US" altLang="zh-CN" sz="1600" b="1" dirty="0"/>
              <a:t>v2</a:t>
            </a:r>
            <a:r>
              <a:rPr lang="zh-CN" altLang="en-US" sz="1600" b="1" dirty="0"/>
              <a:t>，</a:t>
            </a:r>
            <a:r>
              <a:rPr lang="en-US" altLang="zh-CN" sz="1600" b="1" dirty="0"/>
              <a:t>v2</a:t>
            </a:r>
            <a:r>
              <a:rPr lang="zh-CN" altLang="en-US" sz="1600" b="1" dirty="0"/>
              <a:t>与</a:t>
            </a:r>
            <a:r>
              <a:rPr lang="en-US" altLang="zh-CN" sz="1600" b="1" dirty="0"/>
              <a:t>v1</a:t>
            </a:r>
            <a:r>
              <a:rPr lang="zh-CN" altLang="en-US" sz="1600" b="1" dirty="0"/>
              <a:t>具有相同的元素</a:t>
            </a:r>
            <a:endParaRPr lang="zh-CN" altLang="en-US" sz="1600" b="1" dirty="0"/>
          </a:p>
          <a:p>
            <a:pPr eaLnBrk="1" hangingPunct="1">
              <a:lnSpc>
                <a:spcPct val="80000"/>
              </a:lnSpc>
              <a:buFontTx/>
              <a:buNone/>
            </a:pPr>
            <a:r>
              <a:rPr lang="zh-CN" altLang="en-US" sz="1600" b="1" dirty="0"/>
              <a:t>  		</a:t>
            </a:r>
            <a:r>
              <a:rPr lang="en-US" altLang="zh-CN" sz="1600" b="1" dirty="0"/>
              <a:t>v3.assign(</a:t>
            </a:r>
            <a:r>
              <a:rPr lang="en-US" altLang="zh-CN" sz="1600" b="1" dirty="0">
                <a:solidFill>
                  <a:srgbClr val="0000CC"/>
                </a:solidFill>
              </a:rPr>
              <a:t>3,10</a:t>
            </a:r>
            <a:r>
              <a:rPr lang="en-US" altLang="zh-CN" sz="1600" b="1" dirty="0"/>
              <a:t>);                	//</a:t>
            </a:r>
            <a:r>
              <a:rPr lang="zh-CN" altLang="en-US" sz="1600" b="1" dirty="0"/>
              <a:t>将</a:t>
            </a:r>
            <a:r>
              <a:rPr lang="en-US" altLang="zh-CN" sz="1600" b="1" dirty="0"/>
              <a:t>v3</a:t>
            </a:r>
            <a:r>
              <a:rPr lang="zh-CN" altLang="en-US" sz="1600" b="1" dirty="0"/>
              <a:t>的前</a:t>
            </a:r>
            <a:r>
              <a:rPr lang="en-US" altLang="zh-CN" sz="1600" b="1" dirty="0"/>
              <a:t>3</a:t>
            </a:r>
            <a:r>
              <a:rPr lang="zh-CN" altLang="en-US" sz="1600" b="1" dirty="0"/>
              <a:t>个元素都设置为</a:t>
            </a:r>
            <a:r>
              <a:rPr lang="en-US" altLang="zh-CN" sz="1600" b="1" dirty="0"/>
              <a:t>10</a:t>
            </a:r>
            <a:endParaRPr lang="en-US" altLang="zh-CN" sz="1600" b="1" dirty="0"/>
          </a:p>
          <a:p>
            <a:pPr eaLnBrk="1" hangingPunct="1">
              <a:lnSpc>
                <a:spcPct val="80000"/>
              </a:lnSpc>
              <a:buFontTx/>
              <a:buNone/>
            </a:pPr>
            <a:r>
              <a:rPr lang="en-US" altLang="zh-CN" sz="1600" b="1" dirty="0"/>
              <a:t>		</a:t>
            </a:r>
            <a:r>
              <a:rPr lang="en-US" altLang="zh-CN" sz="1600" b="1" dirty="0" err="1"/>
              <a:t>cout</a:t>
            </a:r>
            <a:r>
              <a:rPr lang="en-US" altLang="zh-CN" sz="1600" b="1" dirty="0"/>
              <a:t>&lt;&lt;"v1: "; display(v1);</a:t>
            </a:r>
            <a:endParaRPr lang="en-US" altLang="zh-CN" sz="1600" b="1" dirty="0"/>
          </a:p>
          <a:p>
            <a:pPr eaLnBrk="1" hangingPunct="1">
              <a:lnSpc>
                <a:spcPct val="80000"/>
              </a:lnSpc>
              <a:buFontTx/>
              <a:buNone/>
            </a:pPr>
            <a:r>
              <a:rPr lang="en-US" altLang="zh-CN" sz="1600" b="1" dirty="0"/>
              <a:t>		</a:t>
            </a:r>
            <a:r>
              <a:rPr lang="en-US" altLang="zh-CN" sz="1600" b="1" dirty="0" err="1"/>
              <a:t>cout</a:t>
            </a:r>
            <a:r>
              <a:rPr lang="en-US" altLang="zh-CN" sz="1600" b="1" dirty="0"/>
              <a:t>&lt;&lt;"v2: "; display(v2);</a:t>
            </a:r>
            <a:endParaRPr lang="en-US" altLang="zh-CN" sz="1600" b="1" dirty="0"/>
          </a:p>
          <a:p>
            <a:pPr eaLnBrk="1" hangingPunct="1">
              <a:lnSpc>
                <a:spcPct val="80000"/>
              </a:lnSpc>
              <a:buFontTx/>
              <a:buNone/>
            </a:pPr>
            <a:r>
              <a:rPr lang="en-US" altLang="zh-CN" sz="1600" b="1" dirty="0"/>
              <a:t>		</a:t>
            </a:r>
            <a:r>
              <a:rPr lang="en-US" altLang="zh-CN" sz="1600" b="1" dirty="0" err="1"/>
              <a:t>cout</a:t>
            </a:r>
            <a:r>
              <a:rPr lang="en-US" altLang="zh-CN" sz="1600" b="1" dirty="0"/>
              <a:t>&lt;&lt;"v3: "; display(v3);</a:t>
            </a:r>
            <a:endParaRPr lang="en-US" altLang="zh-CN" sz="1600" b="1" dirty="0"/>
          </a:p>
          <a:p>
            <a:pPr eaLnBrk="1" hangingPunct="1">
              <a:lnSpc>
                <a:spcPct val="80000"/>
              </a:lnSpc>
              <a:buFontTx/>
              <a:buNone/>
            </a:pPr>
            <a:r>
              <a:rPr lang="en-US" altLang="zh-CN" sz="1600" b="1" dirty="0"/>
              <a:t>		</a:t>
            </a:r>
            <a:r>
              <a:rPr lang="en-US" altLang="zh-CN" sz="1600" b="1" dirty="0">
                <a:solidFill>
                  <a:srgbClr val="0000CC"/>
                </a:solidFill>
              </a:rPr>
              <a:t>v4[0]=10; v4[1]=20;		//</a:t>
            </a:r>
            <a:r>
              <a:rPr lang="zh-CN" altLang="en-US" sz="1600" b="1" dirty="0">
                <a:solidFill>
                  <a:srgbClr val="0000CC"/>
                </a:solidFill>
              </a:rPr>
              <a:t>用数组方式访问向量元素</a:t>
            </a:r>
            <a:endParaRPr lang="zh-CN" altLang="en-US" sz="1600" b="1" dirty="0">
              <a:solidFill>
                <a:srgbClr val="0000CC"/>
              </a:solidFill>
            </a:endParaRPr>
          </a:p>
          <a:p>
            <a:pPr eaLnBrk="1" hangingPunct="1">
              <a:lnSpc>
                <a:spcPct val="80000"/>
              </a:lnSpc>
              <a:buFontTx/>
              <a:buNone/>
            </a:pPr>
            <a:r>
              <a:rPr lang="en-US" altLang="zh-CN" sz="1600" b="1" dirty="0">
                <a:solidFill>
                  <a:srgbClr val="0000CC"/>
                </a:solidFill>
              </a:rPr>
              <a:t>		v4[2]=30; v4[3]=40;</a:t>
            </a:r>
            <a:r>
              <a:rPr lang="en-US" altLang="zh-CN" sz="1600" b="1" dirty="0"/>
              <a:t>   </a:t>
            </a:r>
            <a:endParaRPr lang="en-US" altLang="zh-CN" sz="1600" b="1" dirty="0"/>
          </a:p>
          <a:p>
            <a:pPr eaLnBrk="1" hangingPunct="1">
              <a:lnSpc>
                <a:spcPct val="80000"/>
              </a:lnSpc>
              <a:buFontTx/>
              <a:buNone/>
            </a:pPr>
            <a:r>
              <a:rPr lang="en-US" altLang="zh-CN" sz="1600" b="1" dirty="0"/>
              <a:t>		</a:t>
            </a:r>
            <a:r>
              <a:rPr lang="en-US" altLang="zh-CN" sz="1600" b="1" dirty="0" err="1"/>
              <a:t>cout</a:t>
            </a:r>
            <a:r>
              <a:rPr lang="en-US" altLang="zh-CN" sz="1600" b="1" dirty="0"/>
              <a:t>&lt;&lt;"v4: ";</a:t>
            </a:r>
            <a:endParaRPr lang="en-US" altLang="zh-CN" sz="1600" b="1" dirty="0"/>
          </a:p>
          <a:p>
            <a:pPr eaLnBrk="1" hangingPunct="1">
              <a:lnSpc>
                <a:spcPct val="80000"/>
              </a:lnSpc>
              <a:buFontTx/>
              <a:buNone/>
            </a:pPr>
            <a:r>
              <a:rPr lang="en-US" altLang="zh-CN" sz="1600" b="1" dirty="0"/>
              <a:t>		for(</a:t>
            </a:r>
            <a:r>
              <a:rPr lang="en-US" altLang="zh-CN" sz="1600" b="1" dirty="0" err="1"/>
              <a:t>int</a:t>
            </a:r>
            <a:r>
              <a:rPr lang="en-US" altLang="zh-CN" sz="1600" b="1" dirty="0"/>
              <a:t> i=0;i&lt;6;i++)</a:t>
            </a:r>
            <a:endParaRPr lang="en-US" altLang="zh-CN" sz="1600" b="1" dirty="0"/>
          </a:p>
          <a:p>
            <a:pPr eaLnBrk="1" hangingPunct="1">
              <a:lnSpc>
                <a:spcPct val="80000"/>
              </a:lnSpc>
              <a:buFontTx/>
              <a:buNone/>
            </a:pPr>
            <a:r>
              <a:rPr lang="en-US" altLang="zh-CN" sz="1600" b="1" dirty="0"/>
              <a:t>		</a:t>
            </a:r>
            <a:r>
              <a:rPr lang="en-US" altLang="zh-CN" sz="1600" b="1" dirty="0" err="1"/>
              <a:t>cout</a:t>
            </a:r>
            <a:r>
              <a:rPr lang="en-US" altLang="zh-CN" sz="1600" b="1" dirty="0"/>
              <a:t>&lt;&lt;v4[i]&lt;&lt;"\t";</a:t>
            </a:r>
            <a:endParaRPr lang="en-US" altLang="zh-CN" sz="1600" b="1" dirty="0"/>
          </a:p>
          <a:p>
            <a:pPr eaLnBrk="1" hangingPunct="1">
              <a:lnSpc>
                <a:spcPct val="80000"/>
              </a:lnSpc>
              <a:buFontTx/>
              <a:buNone/>
            </a:pPr>
            <a:r>
              <a:rPr lang="en-US" altLang="zh-CN" sz="1600" b="1" dirty="0"/>
              <a:t>		</a:t>
            </a:r>
            <a:r>
              <a:rPr lang="en-US" altLang="zh-CN" sz="1600" b="1" dirty="0" err="1"/>
              <a:t>cout</a:t>
            </a:r>
            <a:r>
              <a:rPr lang="en-US" altLang="zh-CN" sz="1600" b="1" dirty="0"/>
              <a:t>&lt;&lt;</a:t>
            </a:r>
            <a:r>
              <a:rPr lang="en-US" altLang="zh-CN" sz="1600" b="1" dirty="0" err="1"/>
              <a:t>endl</a:t>
            </a:r>
            <a:r>
              <a:rPr lang="en-US" altLang="zh-CN" sz="1600" b="1" dirty="0"/>
              <a:t>;</a:t>
            </a:r>
            <a:endParaRPr lang="en-US" altLang="zh-CN" sz="1600" b="1" dirty="0"/>
          </a:p>
          <a:p>
            <a:pPr eaLnBrk="1" hangingPunct="1">
              <a:lnSpc>
                <a:spcPct val="80000"/>
              </a:lnSpc>
              <a:buFontTx/>
              <a:buNone/>
            </a:pPr>
            <a:r>
              <a:rPr lang="en-US" altLang="zh-CN" sz="1600" b="1" dirty="0"/>
              <a:t>		v4.resize(10);       	               //</a:t>
            </a:r>
            <a:r>
              <a:rPr lang="zh-CN" altLang="en-US" sz="1600" b="1" dirty="0"/>
              <a:t>重置向量</a:t>
            </a:r>
            <a:r>
              <a:rPr lang="en-US" altLang="zh-CN" sz="1600" b="1" dirty="0"/>
              <a:t>v4</a:t>
            </a:r>
            <a:r>
              <a:rPr lang="zh-CN" altLang="en-US" sz="1600" b="1" dirty="0"/>
              <a:t>的大小，已有元素不受影响</a:t>
            </a:r>
            <a:endParaRPr lang="zh-CN" altLang="en-US" sz="1600" b="1" dirty="0"/>
          </a:p>
          <a:p>
            <a:pPr eaLnBrk="1" hangingPunct="1">
              <a:lnSpc>
                <a:spcPct val="80000"/>
              </a:lnSpc>
              <a:buFontTx/>
              <a:buNone/>
            </a:pPr>
            <a:r>
              <a:rPr lang="zh-CN" altLang="en-US" sz="1600" b="1" dirty="0"/>
              <a:t>		</a:t>
            </a:r>
            <a:r>
              <a:rPr lang="en-US" altLang="zh-CN" sz="1600" b="1" dirty="0" err="1"/>
              <a:t>cout</a:t>
            </a:r>
            <a:r>
              <a:rPr lang="en-US" altLang="zh-CN" sz="1600" b="1" dirty="0"/>
              <a:t>&lt;&lt;"v4: "; display(v4);</a:t>
            </a:r>
            <a:endParaRPr lang="en-US" altLang="zh-CN" sz="1600" b="1" dirty="0"/>
          </a:p>
          <a:p>
            <a:pPr eaLnBrk="1" hangingPunct="1">
              <a:lnSpc>
                <a:spcPct val="80000"/>
              </a:lnSpc>
              <a:buFontTx/>
              <a:buNone/>
            </a:pPr>
            <a:r>
              <a:rPr lang="en-US" altLang="zh-CN" sz="1600" b="1" dirty="0"/>
              <a:t>}</a:t>
            </a:r>
            <a:endParaRPr lang="zh-CN" altLang="en-US" sz="1600" b="1" dirty="0"/>
          </a:p>
        </p:txBody>
      </p:sp>
      <p:sp>
        <p:nvSpPr>
          <p:cNvPr id="80898" name="Rectangle 2"/>
          <p:cNvSpPr>
            <a:spLocks noGrp="1" noChangeArrowheads="1"/>
          </p:cNvSpPr>
          <p:nvPr>
            <p:ph type="title"/>
          </p:nvPr>
        </p:nvSpPr>
        <p:spPr>
          <a:xfrm>
            <a:off x="827088" y="115888"/>
            <a:ext cx="7772400" cy="893762"/>
          </a:xfrm>
        </p:spPr>
        <p:txBody>
          <a:bodyPr/>
          <a:lstStyle/>
          <a:p>
            <a:pPr eaLnBrk="1" hangingPunct="1"/>
            <a:r>
              <a:rPr lang="en-US" altLang="zh-CN" sz="4000" dirty="0"/>
              <a:t>7.5.2 </a:t>
            </a:r>
            <a:r>
              <a:rPr lang="zh-CN" altLang="en-US" sz="4000" b="1" dirty="0">
                <a:solidFill>
                  <a:srgbClr val="FF0000"/>
                </a:solidFill>
              </a:rPr>
              <a:t>顺序容器</a:t>
            </a:r>
            <a:endParaRPr lang="zh-CN" altLang="en-US" sz="4000" b="1" dirty="0">
              <a:solidFill>
                <a:srgbClr val="FF0000"/>
              </a:solidFill>
            </a:endParaRPr>
          </a:p>
        </p:txBody>
      </p:sp>
      <p:sp>
        <p:nvSpPr>
          <p:cNvPr id="2" name="对话气泡: 矩形 1"/>
          <p:cNvSpPr/>
          <p:nvPr/>
        </p:nvSpPr>
        <p:spPr>
          <a:xfrm>
            <a:off x="3623945" y="3213100"/>
            <a:ext cx="5482590" cy="2519680"/>
          </a:xfrm>
          <a:prstGeom prst="wedgeRectCallout">
            <a:avLst>
              <a:gd name="adj1" fmla="val -78405"/>
              <a:gd name="adj2" fmla="val 5412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zh-CN" dirty="0"/>
              <a:t>程序运行结果如下：</a:t>
            </a:r>
            <a:endParaRPr lang="zh-CN" altLang="zh-CN" dirty="0"/>
          </a:p>
          <a:p>
            <a:pPr eaLnBrk="0" hangingPunct="0">
              <a:defRPr/>
            </a:pPr>
            <a:r>
              <a:rPr lang="en-US" altLang="zh-CN" dirty="0"/>
              <a:t>v1:	 12	11	10	30	</a:t>
            </a:r>
            <a:endParaRPr lang="zh-CN" altLang="zh-CN" dirty="0"/>
          </a:p>
          <a:p>
            <a:pPr eaLnBrk="0" hangingPunct="0">
              <a:defRPr/>
            </a:pPr>
            <a:r>
              <a:rPr lang="en-US" altLang="zh-CN" dirty="0"/>
              <a:t>v2:	 12	11	10	30	</a:t>
            </a:r>
            <a:endParaRPr lang="zh-CN" altLang="zh-CN" dirty="0"/>
          </a:p>
          <a:p>
            <a:pPr eaLnBrk="0" hangingPunct="0">
              <a:defRPr/>
            </a:pPr>
            <a:r>
              <a:rPr lang="en-US" altLang="zh-CN" dirty="0"/>
              <a:t>v3:	 10	10	10	</a:t>
            </a:r>
            <a:endParaRPr lang="zh-CN" altLang="zh-CN" dirty="0"/>
          </a:p>
          <a:p>
            <a:pPr eaLnBrk="0" hangingPunct="0">
              <a:defRPr/>
            </a:pPr>
            <a:r>
              <a:rPr lang="en-US" altLang="zh-CN" dirty="0"/>
              <a:t>v4:	 10	20	30	40        0	       0	</a:t>
            </a:r>
            <a:endParaRPr lang="zh-CN" altLang="zh-CN" dirty="0"/>
          </a:p>
          <a:p>
            <a:pPr eaLnBrk="0" hangingPunct="0">
              <a:defRPr/>
            </a:pPr>
            <a:r>
              <a:rPr lang="en-US" altLang="zh-CN" dirty="0"/>
              <a:t>v4: 	 0	0	0	0	0	0	40	30	20	10	</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2">
                                            <p:txEl>
                                              <p:pRg st="2" end="2"/>
                                            </p:txEl>
                                          </p:spTgt>
                                        </p:tgtEl>
                                        <p:attrNameLst>
                                          <p:attrName>style.visibility</p:attrName>
                                        </p:attrNameLst>
                                      </p:cBhvr>
                                      <p:to>
                                        <p:strVal val="visible"/>
                                      </p:to>
                                    </p:set>
                                    <p:anim calcmode="lin" valueType="num">
                                      <p:cBhvr additive="base">
                                        <p:cTn id="7" dur="500" fill="hold"/>
                                        <p:tgtEl>
                                          <p:spTgt spid="460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2">
                                            <p:txEl>
                                              <p:pRg st="3" end="3"/>
                                            </p:txEl>
                                          </p:spTgt>
                                        </p:tgtEl>
                                        <p:attrNameLst>
                                          <p:attrName>style.visibility</p:attrName>
                                        </p:attrNameLst>
                                      </p:cBhvr>
                                      <p:to>
                                        <p:strVal val="visible"/>
                                      </p:to>
                                    </p:set>
                                    <p:anim calcmode="lin" valueType="num">
                                      <p:cBhvr additive="base">
                                        <p:cTn id="11" dur="500" fill="hold"/>
                                        <p:tgtEl>
                                          <p:spTgt spid="4608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082">
                                            <p:txEl>
                                              <p:pRg st="4" end="4"/>
                                            </p:txEl>
                                          </p:spTgt>
                                        </p:tgtEl>
                                        <p:attrNameLst>
                                          <p:attrName>style.visibility</p:attrName>
                                        </p:attrNameLst>
                                      </p:cBhvr>
                                      <p:to>
                                        <p:strVal val="visible"/>
                                      </p:to>
                                    </p:set>
                                    <p:anim calcmode="lin" valueType="num">
                                      <p:cBhvr additive="base">
                                        <p:cTn id="15" dur="500" fill="hold"/>
                                        <p:tgtEl>
                                          <p:spTgt spid="4608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0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6082">
                                            <p:txEl>
                                              <p:pRg st="5" end="5"/>
                                            </p:txEl>
                                          </p:spTgt>
                                        </p:tgtEl>
                                        <p:attrNameLst>
                                          <p:attrName>style.visibility</p:attrName>
                                        </p:attrNameLst>
                                      </p:cBhvr>
                                      <p:to>
                                        <p:strVal val="visible"/>
                                      </p:to>
                                    </p:set>
                                    <p:anim calcmode="lin" valueType="num">
                                      <p:cBhvr additive="base">
                                        <p:cTn id="21" dur="500" fill="hold"/>
                                        <p:tgtEl>
                                          <p:spTgt spid="4608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6082">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6082">
                                            <p:txEl>
                                              <p:pRg st="6" end="6"/>
                                            </p:txEl>
                                          </p:spTgt>
                                        </p:tgtEl>
                                        <p:attrNameLst>
                                          <p:attrName>style.visibility</p:attrName>
                                        </p:attrNameLst>
                                      </p:cBhvr>
                                      <p:to>
                                        <p:strVal val="visible"/>
                                      </p:to>
                                    </p:set>
                                    <p:anim calcmode="lin" valueType="num">
                                      <p:cBhvr additive="base">
                                        <p:cTn id="25" dur="500" fill="hold"/>
                                        <p:tgtEl>
                                          <p:spTgt spid="4608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2">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6082">
                                            <p:txEl>
                                              <p:pRg st="7" end="7"/>
                                            </p:txEl>
                                          </p:spTgt>
                                        </p:tgtEl>
                                        <p:attrNameLst>
                                          <p:attrName>style.visibility</p:attrName>
                                        </p:attrNameLst>
                                      </p:cBhvr>
                                      <p:to>
                                        <p:strVal val="visible"/>
                                      </p:to>
                                    </p:set>
                                    <p:anim calcmode="lin" valueType="num">
                                      <p:cBhvr additive="base">
                                        <p:cTn id="29" dur="500" fill="hold"/>
                                        <p:tgtEl>
                                          <p:spTgt spid="4608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08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6082">
                                            <p:txEl>
                                              <p:pRg st="8" end="8"/>
                                            </p:txEl>
                                          </p:spTgt>
                                        </p:tgtEl>
                                        <p:attrNameLst>
                                          <p:attrName>style.visibility</p:attrName>
                                        </p:attrNameLst>
                                      </p:cBhvr>
                                      <p:to>
                                        <p:strVal val="visible"/>
                                      </p:to>
                                    </p:set>
                                    <p:anim calcmode="lin" valueType="num">
                                      <p:cBhvr additive="base">
                                        <p:cTn id="35" dur="500" fill="hold"/>
                                        <p:tgtEl>
                                          <p:spTgt spid="4608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08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6082">
                                            <p:txEl>
                                              <p:pRg st="9" end="9"/>
                                            </p:txEl>
                                          </p:spTgt>
                                        </p:tgtEl>
                                        <p:attrNameLst>
                                          <p:attrName>style.visibility</p:attrName>
                                        </p:attrNameLst>
                                      </p:cBhvr>
                                      <p:to>
                                        <p:strVal val="visible"/>
                                      </p:to>
                                    </p:set>
                                    <p:anim calcmode="lin" valueType="num">
                                      <p:cBhvr additive="base">
                                        <p:cTn id="41" dur="500" fill="hold"/>
                                        <p:tgtEl>
                                          <p:spTgt spid="46082">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608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6082">
                                            <p:txEl>
                                              <p:pRg st="10" end="10"/>
                                            </p:txEl>
                                          </p:spTgt>
                                        </p:tgtEl>
                                        <p:attrNameLst>
                                          <p:attrName>style.visibility</p:attrName>
                                        </p:attrNameLst>
                                      </p:cBhvr>
                                      <p:to>
                                        <p:strVal val="visible"/>
                                      </p:to>
                                    </p:set>
                                    <p:anim calcmode="lin" valueType="num">
                                      <p:cBhvr additive="base">
                                        <p:cTn id="47" dur="500" fill="hold"/>
                                        <p:tgtEl>
                                          <p:spTgt spid="46082">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608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6082">
                                            <p:txEl>
                                              <p:pRg st="11" end="11"/>
                                            </p:txEl>
                                          </p:spTgt>
                                        </p:tgtEl>
                                        <p:attrNameLst>
                                          <p:attrName>style.visibility</p:attrName>
                                        </p:attrNameLst>
                                      </p:cBhvr>
                                      <p:to>
                                        <p:strVal val="visible"/>
                                      </p:to>
                                    </p:set>
                                    <p:anim calcmode="lin" valueType="num">
                                      <p:cBhvr additive="base">
                                        <p:cTn id="53" dur="500" fill="hold"/>
                                        <p:tgtEl>
                                          <p:spTgt spid="46082">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6082">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6082">
                                            <p:txEl>
                                              <p:pRg st="12" end="12"/>
                                            </p:txEl>
                                          </p:spTgt>
                                        </p:tgtEl>
                                        <p:attrNameLst>
                                          <p:attrName>style.visibility</p:attrName>
                                        </p:attrNameLst>
                                      </p:cBhvr>
                                      <p:to>
                                        <p:strVal val="visible"/>
                                      </p:to>
                                    </p:set>
                                    <p:anim calcmode="lin" valueType="num">
                                      <p:cBhvr additive="base">
                                        <p:cTn id="57" dur="500" fill="hold"/>
                                        <p:tgtEl>
                                          <p:spTgt spid="46082">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6082">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6082">
                                            <p:txEl>
                                              <p:pRg st="13" end="13"/>
                                            </p:txEl>
                                          </p:spTgt>
                                        </p:tgtEl>
                                        <p:attrNameLst>
                                          <p:attrName>style.visibility</p:attrName>
                                        </p:attrNameLst>
                                      </p:cBhvr>
                                      <p:to>
                                        <p:strVal val="visible"/>
                                      </p:to>
                                    </p:set>
                                    <p:anim calcmode="lin" valueType="num">
                                      <p:cBhvr additive="base">
                                        <p:cTn id="61" dur="500" fill="hold"/>
                                        <p:tgtEl>
                                          <p:spTgt spid="46082">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6082">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6082">
                                            <p:txEl>
                                              <p:pRg st="14" end="14"/>
                                            </p:txEl>
                                          </p:spTgt>
                                        </p:tgtEl>
                                        <p:attrNameLst>
                                          <p:attrName>style.visibility</p:attrName>
                                        </p:attrNameLst>
                                      </p:cBhvr>
                                      <p:to>
                                        <p:strVal val="visible"/>
                                      </p:to>
                                    </p:set>
                                    <p:anim calcmode="lin" valueType="num">
                                      <p:cBhvr additive="base">
                                        <p:cTn id="67" dur="500" fill="hold"/>
                                        <p:tgtEl>
                                          <p:spTgt spid="46082">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6082">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6082">
                                            <p:txEl>
                                              <p:pRg st="15" end="15"/>
                                            </p:txEl>
                                          </p:spTgt>
                                        </p:tgtEl>
                                        <p:attrNameLst>
                                          <p:attrName>style.visibility</p:attrName>
                                        </p:attrNameLst>
                                      </p:cBhvr>
                                      <p:to>
                                        <p:strVal val="visible"/>
                                      </p:to>
                                    </p:set>
                                    <p:anim calcmode="lin" valueType="num">
                                      <p:cBhvr additive="base">
                                        <p:cTn id="71" dur="500" fill="hold"/>
                                        <p:tgtEl>
                                          <p:spTgt spid="46082">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6082">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46082">
                                            <p:txEl>
                                              <p:pRg st="16" end="16"/>
                                            </p:txEl>
                                          </p:spTgt>
                                        </p:tgtEl>
                                        <p:attrNameLst>
                                          <p:attrName>style.visibility</p:attrName>
                                        </p:attrNameLst>
                                      </p:cBhvr>
                                      <p:to>
                                        <p:strVal val="visible"/>
                                      </p:to>
                                    </p:set>
                                    <p:anim calcmode="lin" valueType="num">
                                      <p:cBhvr additive="base">
                                        <p:cTn id="77" dur="500" fill="hold"/>
                                        <p:tgtEl>
                                          <p:spTgt spid="46082">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6082">
                                            <p:txEl>
                                              <p:pRg st="16" end="16"/>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6082">
                                            <p:txEl>
                                              <p:pRg st="17" end="17"/>
                                            </p:txEl>
                                          </p:spTgt>
                                        </p:tgtEl>
                                        <p:attrNameLst>
                                          <p:attrName>style.visibility</p:attrName>
                                        </p:attrNameLst>
                                      </p:cBhvr>
                                      <p:to>
                                        <p:strVal val="visible"/>
                                      </p:to>
                                    </p:set>
                                    <p:anim calcmode="lin" valueType="num">
                                      <p:cBhvr additive="base">
                                        <p:cTn id="81" dur="500" fill="hold"/>
                                        <p:tgtEl>
                                          <p:spTgt spid="46082">
                                            <p:txEl>
                                              <p:pRg st="17" end="1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46082">
                                            <p:txEl>
                                              <p:pRg st="17" end="17"/>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46082">
                                            <p:txEl>
                                              <p:pRg st="18" end="18"/>
                                            </p:txEl>
                                          </p:spTgt>
                                        </p:tgtEl>
                                        <p:attrNameLst>
                                          <p:attrName>style.visibility</p:attrName>
                                        </p:attrNameLst>
                                      </p:cBhvr>
                                      <p:to>
                                        <p:strVal val="visible"/>
                                      </p:to>
                                    </p:set>
                                    <p:anim calcmode="lin" valueType="num">
                                      <p:cBhvr additive="base">
                                        <p:cTn id="85" dur="500" fill="hold"/>
                                        <p:tgtEl>
                                          <p:spTgt spid="46082">
                                            <p:txEl>
                                              <p:pRg st="18" end="1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6082">
                                            <p:txEl>
                                              <p:pRg st="18" end="18"/>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6082">
                                            <p:txEl>
                                              <p:pRg st="19" end="19"/>
                                            </p:txEl>
                                          </p:spTgt>
                                        </p:tgtEl>
                                        <p:attrNameLst>
                                          <p:attrName>style.visibility</p:attrName>
                                        </p:attrNameLst>
                                      </p:cBhvr>
                                      <p:to>
                                        <p:strVal val="visible"/>
                                      </p:to>
                                    </p:set>
                                    <p:anim calcmode="lin" valueType="num">
                                      <p:cBhvr additive="base">
                                        <p:cTn id="89" dur="500" fill="hold"/>
                                        <p:tgtEl>
                                          <p:spTgt spid="46082">
                                            <p:txEl>
                                              <p:pRg st="19" end="19"/>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46082">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46082">
                                            <p:txEl>
                                              <p:pRg st="20" end="20"/>
                                            </p:txEl>
                                          </p:spTgt>
                                        </p:tgtEl>
                                        <p:attrNameLst>
                                          <p:attrName>style.visibility</p:attrName>
                                        </p:attrNameLst>
                                      </p:cBhvr>
                                      <p:to>
                                        <p:strVal val="visible"/>
                                      </p:to>
                                    </p:set>
                                    <p:anim calcmode="lin" valueType="num">
                                      <p:cBhvr additive="base">
                                        <p:cTn id="95" dur="500" fill="hold"/>
                                        <p:tgtEl>
                                          <p:spTgt spid="46082">
                                            <p:txEl>
                                              <p:pRg st="20" end="2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46082">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46082">
                                            <p:txEl>
                                              <p:pRg st="21" end="21"/>
                                            </p:txEl>
                                          </p:spTgt>
                                        </p:tgtEl>
                                        <p:attrNameLst>
                                          <p:attrName>style.visibility</p:attrName>
                                        </p:attrNameLst>
                                      </p:cBhvr>
                                      <p:to>
                                        <p:strVal val="visible"/>
                                      </p:to>
                                    </p:set>
                                    <p:anim calcmode="lin" valueType="num">
                                      <p:cBhvr additive="base">
                                        <p:cTn id="101" dur="500" fill="hold"/>
                                        <p:tgtEl>
                                          <p:spTgt spid="46082">
                                            <p:txEl>
                                              <p:pRg st="21" end="21"/>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46082">
                                            <p:txEl>
                                              <p:pRg st="21" end="21"/>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46082">
                                            <p:txEl>
                                              <p:pRg st="22" end="22"/>
                                            </p:txEl>
                                          </p:spTgt>
                                        </p:tgtEl>
                                        <p:attrNameLst>
                                          <p:attrName>style.visibility</p:attrName>
                                        </p:attrNameLst>
                                      </p:cBhvr>
                                      <p:to>
                                        <p:strVal val="visible"/>
                                      </p:to>
                                    </p:set>
                                    <p:anim calcmode="lin" valueType="num">
                                      <p:cBhvr additive="base">
                                        <p:cTn id="105" dur="500" fill="hold"/>
                                        <p:tgtEl>
                                          <p:spTgt spid="46082">
                                            <p:txEl>
                                              <p:pRg st="22" end="22"/>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46082">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2"/>
                                        </p:tgtEl>
                                        <p:attrNameLst>
                                          <p:attrName>style.visibility</p:attrName>
                                        </p:attrNameLst>
                                      </p:cBhvr>
                                      <p:to>
                                        <p:strVal val="visible"/>
                                      </p:to>
                                    </p:set>
                                    <p:animEffect transition="in" filter="wipe(down)">
                                      <p:cBhvr>
                                        <p:cTn id="1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3"/>
          <p:cNvSpPr>
            <a:spLocks noGrp="1" noChangeArrowheads="1"/>
          </p:cNvSpPr>
          <p:nvPr>
            <p:ph type="body" idx="1"/>
          </p:nvPr>
        </p:nvSpPr>
        <p:spPr>
          <a:xfrm>
            <a:off x="685800" y="1125538"/>
            <a:ext cx="7772400" cy="4970462"/>
          </a:xfrm>
        </p:spPr>
        <p:txBody>
          <a:bodyPr/>
          <a:lstStyle/>
          <a:p>
            <a:pPr algn="just" eaLnBrk="1" hangingPunct="1">
              <a:buFontTx/>
              <a:buNone/>
            </a:pPr>
            <a:r>
              <a:rPr lang="en-US" altLang="zh-CN" b="1" dirty="0">
                <a:solidFill>
                  <a:srgbClr val="0000CC"/>
                </a:solidFill>
              </a:rPr>
              <a:t>2</a:t>
            </a:r>
            <a:r>
              <a:rPr lang="zh-CN" altLang="en-US" b="1" dirty="0">
                <a:solidFill>
                  <a:srgbClr val="0000CC"/>
                </a:solidFill>
              </a:rPr>
              <a:t>．</a:t>
            </a:r>
            <a:r>
              <a:rPr lang="en-US" altLang="zh-CN" b="1" dirty="0">
                <a:solidFill>
                  <a:srgbClr val="0000CC"/>
                </a:solidFill>
              </a:rPr>
              <a:t>list</a:t>
            </a:r>
            <a:endParaRPr lang="en-US" altLang="zh-CN" b="1" dirty="0">
              <a:solidFill>
                <a:srgbClr val="0000CC"/>
              </a:solidFill>
            </a:endParaRPr>
          </a:p>
          <a:p>
            <a:pPr eaLnBrk="1" hangingPunct="1"/>
            <a:r>
              <a:rPr lang="en-US" altLang="zh-CN" sz="2800" b="1" dirty="0"/>
              <a:t>STL</a:t>
            </a:r>
            <a:r>
              <a:rPr lang="zh-CN" altLang="en-US" sz="2800" b="1" dirty="0"/>
              <a:t>中的</a:t>
            </a:r>
            <a:r>
              <a:rPr lang="en-US" altLang="zh-CN" sz="2800" b="1" dirty="0"/>
              <a:t>list</a:t>
            </a:r>
            <a:r>
              <a:rPr lang="zh-CN" altLang="en-US" sz="2800" b="1" dirty="0"/>
              <a:t>是一个双向链表，可以从头到尾或从尾到头访问链表中的节点，节点可以是任意数据类型。链表中节点的访问常常通过迭代器进行。下图是一个链表的示意图。</a:t>
            </a:r>
            <a:endParaRPr lang="zh-CN" altLang="en-US" sz="2800" b="1" dirty="0"/>
          </a:p>
          <a:p>
            <a:pPr eaLnBrk="1" hangingPunct="1"/>
            <a:br>
              <a:rPr lang="zh-CN" altLang="en-US" b="1" dirty="0"/>
            </a:br>
            <a:endParaRPr lang="en-US" altLang="zh-CN" b="1" dirty="0"/>
          </a:p>
          <a:p>
            <a:pPr eaLnBrk="1" hangingPunct="1"/>
            <a:endParaRPr lang="zh-CN" altLang="en-US" b="1" dirty="0"/>
          </a:p>
        </p:txBody>
      </p:sp>
      <p:pic>
        <p:nvPicPr>
          <p:cNvPr id="72708" name="Picture 4" descr="B75"/>
          <p:cNvPicPr>
            <a:picLocks noChangeAspect="1" noChangeArrowheads="1"/>
          </p:cNvPicPr>
          <p:nvPr/>
        </p:nvPicPr>
        <p:blipFill>
          <a:blip r:embed="rId1"/>
          <a:srcRect/>
          <a:stretch>
            <a:fillRect/>
          </a:stretch>
        </p:blipFill>
        <p:spPr bwMode="auto">
          <a:xfrm>
            <a:off x="900113" y="3716338"/>
            <a:ext cx="7273925" cy="2447925"/>
          </a:xfrm>
          <a:prstGeom prst="rect">
            <a:avLst/>
          </a:prstGeom>
          <a:noFill/>
          <a:ln w="9525">
            <a:noFill/>
            <a:miter lim="800000"/>
            <a:headEnd/>
            <a:tailEnd/>
          </a:ln>
        </p:spPr>
      </p:pic>
      <p:sp>
        <p:nvSpPr>
          <p:cNvPr id="81923" name="Rectangle 2"/>
          <p:cNvSpPr>
            <a:spLocks noGrp="1" noChangeArrowheads="1"/>
          </p:cNvSpPr>
          <p:nvPr>
            <p:ph type="title"/>
          </p:nvPr>
        </p:nvSpPr>
        <p:spPr>
          <a:xfrm>
            <a:off x="457200" y="73025"/>
            <a:ext cx="8229600" cy="811213"/>
          </a:xfrm>
        </p:spPr>
        <p:txBody>
          <a:bodyPr/>
          <a:lstStyle/>
          <a:p>
            <a:pPr eaLnBrk="1" hangingPunct="1"/>
            <a:r>
              <a:rPr lang="en-US" altLang="zh-CN" sz="4000" b="1"/>
              <a:t>7.5.2 </a:t>
            </a:r>
            <a:r>
              <a:rPr lang="zh-CN" altLang="en-US" sz="4000" b="1">
                <a:solidFill>
                  <a:srgbClr val="FF0000"/>
                </a:solidFill>
              </a:rPr>
              <a:t>顺序容器</a:t>
            </a:r>
            <a:endParaRPr lang="zh-CN" altLang="en-US" sz="40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72708"/>
                                        </p:tgtEl>
                                        <p:attrNameLst>
                                          <p:attrName>style.visibility</p:attrName>
                                        </p:attrNameLst>
                                      </p:cBhvr>
                                      <p:to>
                                        <p:strVal val="visible"/>
                                      </p:to>
                                    </p:set>
                                    <p:anim calcmode="lin" valueType="num">
                                      <p:cBhvr>
                                        <p:cTn id="7" dur="1000" fill="hold"/>
                                        <p:tgtEl>
                                          <p:spTgt spid="72708"/>
                                        </p:tgtEl>
                                        <p:attrNameLst>
                                          <p:attrName>ppt_w</p:attrName>
                                        </p:attrNameLst>
                                      </p:cBhvr>
                                      <p:tavLst>
                                        <p:tav tm="0">
                                          <p:val>
                                            <p:fltVal val="0"/>
                                          </p:val>
                                        </p:tav>
                                        <p:tav tm="100000">
                                          <p:val>
                                            <p:strVal val="#ppt_w"/>
                                          </p:val>
                                        </p:tav>
                                      </p:tavLst>
                                    </p:anim>
                                    <p:anim calcmode="lin" valueType="num">
                                      <p:cBhvr>
                                        <p:cTn id="8" dur="1000" fill="hold"/>
                                        <p:tgtEl>
                                          <p:spTgt spid="72708"/>
                                        </p:tgtEl>
                                        <p:attrNameLst>
                                          <p:attrName>ppt_h</p:attrName>
                                        </p:attrNameLst>
                                      </p:cBhvr>
                                      <p:tavLst>
                                        <p:tav tm="0">
                                          <p:val>
                                            <p:fltVal val="0"/>
                                          </p:val>
                                        </p:tav>
                                        <p:tav tm="100000">
                                          <p:val>
                                            <p:strVal val="#ppt_h"/>
                                          </p:val>
                                        </p:tav>
                                      </p:tavLst>
                                    </p:anim>
                                    <p:anim calcmode="lin" valueType="num">
                                      <p:cBhvr>
                                        <p:cTn id="9" dur="1000" fill="hold"/>
                                        <p:tgtEl>
                                          <p:spTgt spid="72708"/>
                                        </p:tgtEl>
                                        <p:attrNameLst>
                                          <p:attrName>style.rotation</p:attrName>
                                        </p:attrNameLst>
                                      </p:cBhvr>
                                      <p:tavLst>
                                        <p:tav tm="0">
                                          <p:val>
                                            <p:fltVal val="90"/>
                                          </p:val>
                                        </p:tav>
                                        <p:tav tm="100000">
                                          <p:val>
                                            <p:fltVal val="0"/>
                                          </p:val>
                                        </p:tav>
                                      </p:tavLst>
                                    </p:anim>
                                    <p:animEffect transition="in" filter="fade">
                                      <p:cBhvr>
                                        <p:cTn id="10" dur="10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457200" y="73025"/>
            <a:ext cx="8229600" cy="811213"/>
          </a:xfrm>
        </p:spPr>
        <p:txBody>
          <a:bodyPr/>
          <a:lstStyle/>
          <a:p>
            <a:r>
              <a:rPr lang="zh-CN" altLang="en-US" b="1"/>
              <a:t>链表的操作</a:t>
            </a:r>
            <a:endParaRPr lang="zh-CN" altLang="en-US" b="1"/>
          </a:p>
        </p:txBody>
      </p:sp>
      <p:sp>
        <p:nvSpPr>
          <p:cNvPr id="3" name="内容占位符 2"/>
          <p:cNvSpPr>
            <a:spLocks noGrp="1"/>
          </p:cNvSpPr>
          <p:nvPr>
            <p:ph idx="1"/>
          </p:nvPr>
        </p:nvSpPr>
        <p:spPr>
          <a:xfrm>
            <a:off x="118745" y="1076325"/>
            <a:ext cx="9077325" cy="5633085"/>
          </a:xfrm>
        </p:spPr>
        <p:txBody>
          <a:bodyPr/>
          <a:lstStyle/>
          <a:p>
            <a:pPr marL="0" indent="0">
              <a:buFontTx/>
              <a:buNone/>
            </a:pPr>
            <a:r>
              <a:rPr lang="en-US" altLang="zh-CN" sz="2400" b="1" dirty="0">
                <a:solidFill>
                  <a:srgbClr val="0000CC"/>
                </a:solidFill>
              </a:rPr>
              <a:t>(1)</a:t>
            </a:r>
            <a:r>
              <a:rPr lang="zh-CN" altLang="zh-CN" sz="2400" b="1" dirty="0">
                <a:solidFill>
                  <a:srgbClr val="0000CC"/>
                </a:solidFill>
              </a:rPr>
              <a:t>链表的构造（模板参数</a:t>
            </a:r>
            <a:r>
              <a:rPr lang="en-US" altLang="zh-CN" sz="2400" b="1" dirty="0">
                <a:solidFill>
                  <a:srgbClr val="0000CC"/>
                </a:solidFill>
              </a:rPr>
              <a:t>T</a:t>
            </a:r>
            <a:r>
              <a:rPr lang="zh-CN" altLang="zh-CN" sz="2400" b="1" dirty="0">
                <a:solidFill>
                  <a:srgbClr val="0000CC"/>
                </a:solidFill>
              </a:rPr>
              <a:t>是链表的数据类型）</a:t>
            </a:r>
            <a:endParaRPr lang="zh-CN" altLang="zh-CN" sz="2400" b="1" dirty="0">
              <a:solidFill>
                <a:srgbClr val="0000CC"/>
              </a:solidFill>
            </a:endParaRPr>
          </a:p>
          <a:p>
            <a:pPr marL="0" indent="0">
              <a:buFontTx/>
              <a:buNone/>
            </a:pPr>
            <a:r>
              <a:rPr lang="en-US" altLang="zh-CN" sz="2000" b="1" dirty="0"/>
              <a:t>list&lt;T&gt; c 		</a:t>
            </a:r>
            <a:r>
              <a:rPr lang="zh-CN" altLang="zh-CN" sz="2000" b="1" dirty="0"/>
              <a:t>建立一个空链表</a:t>
            </a:r>
            <a:r>
              <a:rPr lang="en-US" altLang="zh-CN" sz="2000" b="1" dirty="0"/>
              <a:t>c</a:t>
            </a:r>
            <a:endParaRPr lang="zh-CN" altLang="zh-CN" sz="2000" b="1" dirty="0"/>
          </a:p>
          <a:p>
            <a:pPr marL="0" indent="0">
              <a:buFontTx/>
              <a:buNone/>
            </a:pPr>
            <a:r>
              <a:rPr lang="en-US" altLang="zh-CN" sz="2000" b="1" dirty="0"/>
              <a:t>list&lt;T&gt; c1(c2) 		</a:t>
            </a:r>
            <a:r>
              <a:rPr lang="zh-CN" altLang="zh-CN" sz="2000" b="1" dirty="0"/>
              <a:t>建立与</a:t>
            </a:r>
            <a:r>
              <a:rPr lang="en-US" altLang="zh-CN" sz="2000" b="1" dirty="0"/>
              <a:t>c2</a:t>
            </a:r>
            <a:r>
              <a:rPr lang="zh-CN" altLang="zh-CN" sz="2000" b="1" dirty="0"/>
              <a:t>同型的链表</a:t>
            </a:r>
            <a:r>
              <a:rPr lang="en-US" altLang="zh-CN" sz="2000" b="1" dirty="0"/>
              <a:t>c1</a:t>
            </a:r>
            <a:r>
              <a:rPr lang="zh-CN" altLang="zh-CN" sz="2000" b="1" dirty="0"/>
              <a:t>（</a:t>
            </a:r>
            <a:r>
              <a:rPr lang="en-US" altLang="zh-CN" sz="2000" b="1" dirty="0"/>
              <a:t>c2</a:t>
            </a:r>
            <a:r>
              <a:rPr lang="zh-CN" altLang="zh-CN" sz="2000" b="1" dirty="0"/>
              <a:t>的每个元素都被复制）</a:t>
            </a:r>
            <a:endParaRPr lang="zh-CN" altLang="zh-CN" sz="2000" b="1" dirty="0"/>
          </a:p>
          <a:p>
            <a:pPr marL="0" indent="0">
              <a:buFontTx/>
              <a:buNone/>
            </a:pPr>
            <a:r>
              <a:rPr lang="en-US" altLang="zh-CN" sz="2000" b="1" dirty="0"/>
              <a:t>list&lt;T&gt; c(n) 	           </a:t>
            </a:r>
            <a:r>
              <a:rPr lang="zh-CN" altLang="zh-CN" sz="2000" b="1" dirty="0"/>
              <a:t>建立具有</a:t>
            </a:r>
            <a:r>
              <a:rPr lang="en-US" altLang="zh-CN" sz="2000" b="1" dirty="0"/>
              <a:t>n</a:t>
            </a:r>
            <a:r>
              <a:rPr lang="zh-CN" altLang="zh-CN" sz="2000" b="1" dirty="0"/>
              <a:t>个元素的链表</a:t>
            </a:r>
            <a:r>
              <a:rPr lang="en-US" altLang="zh-CN" sz="2000" b="1" dirty="0"/>
              <a:t>c</a:t>
            </a:r>
            <a:r>
              <a:rPr lang="zh-CN" altLang="zh-CN" sz="2000" b="1" dirty="0"/>
              <a:t>，元素值由默认构造函数产生</a:t>
            </a:r>
            <a:endParaRPr lang="zh-CN" altLang="zh-CN" sz="2000" b="1" dirty="0"/>
          </a:p>
          <a:p>
            <a:pPr marL="0" indent="0">
              <a:buFontTx/>
              <a:buNone/>
            </a:pPr>
            <a:r>
              <a:rPr lang="en-US" altLang="zh-CN" sz="2000" b="1" dirty="0"/>
              <a:t>list&lt;T&gt; c(</a:t>
            </a:r>
            <a:r>
              <a:rPr lang="en-US" altLang="zh-CN" sz="2000" b="1" dirty="0" err="1"/>
              <a:t>n,e</a:t>
            </a:r>
            <a:r>
              <a:rPr lang="en-US" altLang="zh-CN" sz="2000" b="1" dirty="0"/>
              <a:t>)		</a:t>
            </a:r>
            <a:r>
              <a:rPr lang="zh-CN" altLang="zh-CN" sz="2000" b="1" dirty="0"/>
              <a:t>建立</a:t>
            </a:r>
            <a:r>
              <a:rPr lang="en-US" altLang="zh-CN" sz="2000" b="1" dirty="0"/>
              <a:t>n</a:t>
            </a:r>
            <a:r>
              <a:rPr lang="zh-CN" altLang="zh-CN" sz="2000" b="1" dirty="0"/>
              <a:t>个元素的链表</a:t>
            </a:r>
            <a:r>
              <a:rPr lang="en-US" altLang="zh-CN" sz="2000" b="1" dirty="0"/>
              <a:t>c</a:t>
            </a:r>
            <a:r>
              <a:rPr lang="zh-CN" altLang="zh-CN" sz="2000" b="1" dirty="0"/>
              <a:t>，每个元素的值都是</a:t>
            </a:r>
            <a:r>
              <a:rPr lang="en-US" altLang="zh-CN" sz="2000" b="1" dirty="0"/>
              <a:t>e</a:t>
            </a:r>
            <a:endParaRPr lang="zh-CN" altLang="zh-CN" sz="2000" b="1" dirty="0"/>
          </a:p>
          <a:p>
            <a:pPr marL="0" indent="0">
              <a:buFontTx/>
              <a:buNone/>
            </a:pPr>
            <a:r>
              <a:rPr lang="en-US" altLang="zh-CN" sz="2000" b="1" dirty="0"/>
              <a:t>list&lt;T&gt; c(beg, end) 	</a:t>
            </a:r>
            <a:r>
              <a:rPr lang="zh-CN" altLang="zh-CN" sz="2000" b="1" dirty="0"/>
              <a:t>建立链表</a:t>
            </a:r>
            <a:r>
              <a:rPr lang="en-US" altLang="zh-CN" sz="2000" b="1" dirty="0"/>
              <a:t>c</a:t>
            </a:r>
            <a:r>
              <a:rPr lang="zh-CN" altLang="zh-CN" sz="2000" b="1" dirty="0"/>
              <a:t>，并用</a:t>
            </a:r>
            <a:r>
              <a:rPr lang="en-US" altLang="zh-CN" sz="2000" b="1" dirty="0"/>
              <a:t>[beg, end)</a:t>
            </a:r>
            <a:r>
              <a:rPr lang="zh-CN" altLang="zh-CN" sz="2000" b="1" dirty="0"/>
              <a:t>区间内的元素作初始化</a:t>
            </a:r>
            <a:endParaRPr lang="zh-CN" altLang="zh-CN" sz="2000" b="1" dirty="0"/>
          </a:p>
          <a:p>
            <a:pPr marL="0" indent="0">
              <a:buFontTx/>
              <a:buNone/>
            </a:pPr>
            <a:r>
              <a:rPr lang="en-US" altLang="zh-CN" sz="2000" b="1" dirty="0" err="1"/>
              <a:t>c.~list</a:t>
            </a:r>
            <a:r>
              <a:rPr lang="en-US" altLang="zh-CN" sz="2000" b="1" dirty="0"/>
              <a:t>&lt;e&gt;() 		</a:t>
            </a:r>
            <a:r>
              <a:rPr lang="zh-CN" altLang="zh-CN" sz="2000" b="1" dirty="0"/>
              <a:t>销毁链表</a:t>
            </a:r>
            <a:r>
              <a:rPr lang="en-US" altLang="zh-CN" sz="2000" b="1" dirty="0"/>
              <a:t>c</a:t>
            </a:r>
            <a:r>
              <a:rPr lang="zh-CN" altLang="zh-CN" sz="2000" b="1" dirty="0"/>
              <a:t>，释放内存</a:t>
            </a:r>
            <a:endParaRPr lang="zh-CN" altLang="zh-CN" sz="2000" b="1" dirty="0"/>
          </a:p>
          <a:p>
            <a:pPr marL="0" indent="0">
              <a:buFontTx/>
              <a:buNone/>
            </a:pPr>
            <a:r>
              <a:rPr lang="en-US" altLang="zh-CN" sz="2400" b="1" dirty="0">
                <a:solidFill>
                  <a:srgbClr val="0000CC"/>
                </a:solidFill>
              </a:rPr>
              <a:t>(2)</a:t>
            </a:r>
            <a:r>
              <a:rPr lang="zh-CN" altLang="zh-CN" sz="2400" b="1" dirty="0">
                <a:solidFill>
                  <a:srgbClr val="0000CC"/>
                </a:solidFill>
              </a:rPr>
              <a:t>链表赋值</a:t>
            </a:r>
            <a:endParaRPr lang="zh-CN" altLang="zh-CN" sz="2400" b="1" dirty="0">
              <a:solidFill>
                <a:srgbClr val="0000CC"/>
              </a:solidFill>
            </a:endParaRPr>
          </a:p>
          <a:p>
            <a:pPr marL="0" indent="0">
              <a:buFontTx/>
              <a:buNone/>
            </a:pPr>
            <a:r>
              <a:rPr lang="en-US" altLang="zh-CN" sz="2000" b="1" dirty="0"/>
              <a:t>c1=c2			</a:t>
            </a:r>
            <a:r>
              <a:rPr lang="zh-CN" altLang="zh-CN" sz="2000" b="1" dirty="0"/>
              <a:t>将</a:t>
            </a:r>
            <a:r>
              <a:rPr lang="en-US" altLang="zh-CN" sz="2000" b="1" dirty="0"/>
              <a:t>c2</a:t>
            </a:r>
            <a:r>
              <a:rPr lang="zh-CN" altLang="zh-CN" sz="2000" b="1" dirty="0"/>
              <a:t>链表的全部元素赋值给</a:t>
            </a:r>
            <a:r>
              <a:rPr lang="en-US" altLang="zh-CN" sz="2000" b="1" dirty="0"/>
              <a:t>c1</a:t>
            </a:r>
            <a:r>
              <a:rPr lang="zh-CN" altLang="zh-CN" sz="2000" b="1" dirty="0"/>
              <a:t>链表</a:t>
            </a:r>
            <a:endParaRPr lang="zh-CN" altLang="zh-CN" sz="2000" b="1" dirty="0"/>
          </a:p>
          <a:p>
            <a:pPr marL="0" indent="0">
              <a:buFontTx/>
              <a:buNone/>
            </a:pPr>
            <a:r>
              <a:rPr lang="en-US" altLang="zh-CN" sz="2000" b="1" dirty="0"/>
              <a:t>c1.assign(</a:t>
            </a:r>
            <a:r>
              <a:rPr lang="en-US" altLang="zh-CN" sz="2000" b="1" dirty="0" err="1"/>
              <a:t>n,e</a:t>
            </a:r>
            <a:r>
              <a:rPr lang="en-US" altLang="zh-CN" sz="2000" b="1" dirty="0"/>
              <a:t>)		</a:t>
            </a:r>
            <a:r>
              <a:rPr lang="zh-CN" altLang="zh-CN" sz="2000" b="1" dirty="0"/>
              <a:t>将元素</a:t>
            </a:r>
            <a:r>
              <a:rPr lang="en-US" altLang="zh-CN" sz="2000" b="1" dirty="0"/>
              <a:t>e</a:t>
            </a:r>
            <a:r>
              <a:rPr lang="zh-CN" altLang="zh-CN" sz="2000" b="1" dirty="0"/>
              <a:t>拷贝</a:t>
            </a:r>
            <a:r>
              <a:rPr lang="en-US" altLang="zh-CN" sz="2000" b="1" dirty="0"/>
              <a:t>n</a:t>
            </a:r>
            <a:r>
              <a:rPr lang="zh-CN" altLang="zh-CN" sz="2000" b="1" dirty="0"/>
              <a:t>次到</a:t>
            </a:r>
            <a:r>
              <a:rPr lang="en-US" altLang="zh-CN" sz="2000" b="1" dirty="0"/>
              <a:t>c1</a:t>
            </a:r>
            <a:r>
              <a:rPr lang="zh-CN" altLang="zh-CN" sz="2000" b="1" dirty="0"/>
              <a:t>链表</a:t>
            </a:r>
            <a:endParaRPr lang="zh-CN" altLang="zh-CN" sz="2000" b="1" dirty="0"/>
          </a:p>
          <a:p>
            <a:pPr marL="0" indent="0">
              <a:buFontTx/>
              <a:buNone/>
            </a:pPr>
            <a:r>
              <a:rPr lang="en-US" altLang="zh-CN" sz="2000" b="1" dirty="0" err="1"/>
              <a:t>c.assign</a:t>
            </a:r>
            <a:r>
              <a:rPr lang="en-US" altLang="zh-CN" sz="2000" b="1" dirty="0"/>
              <a:t>(</a:t>
            </a:r>
            <a:r>
              <a:rPr lang="en-US" altLang="zh-CN" sz="2000" b="1" dirty="0" err="1"/>
              <a:t>beg,end</a:t>
            </a:r>
            <a:r>
              <a:rPr lang="en-US" altLang="zh-CN" sz="2000" b="1" dirty="0"/>
              <a:t>) 	</a:t>
            </a:r>
            <a:r>
              <a:rPr lang="zh-CN" altLang="zh-CN" sz="2000" b="1" dirty="0"/>
              <a:t>将区间</a:t>
            </a:r>
            <a:r>
              <a:rPr lang="en-US" altLang="zh-CN" sz="2000" b="1" dirty="0"/>
              <a:t>[</a:t>
            </a:r>
            <a:r>
              <a:rPr lang="en-US" altLang="zh-CN" sz="2000" b="1" dirty="0" err="1"/>
              <a:t>beg,end</a:t>
            </a:r>
            <a:r>
              <a:rPr lang="en-US" altLang="zh-CN" sz="2000" b="1" dirty="0"/>
              <a:t>)</a:t>
            </a:r>
            <a:r>
              <a:rPr lang="zh-CN" altLang="zh-CN" sz="2000" b="1" dirty="0"/>
              <a:t>的元素赋值给</a:t>
            </a:r>
            <a:r>
              <a:rPr lang="en-US" altLang="zh-CN" sz="2000" b="1" dirty="0"/>
              <a:t>c</a:t>
            </a:r>
            <a:endParaRPr lang="zh-CN" altLang="zh-CN" sz="2000" b="1" dirty="0"/>
          </a:p>
          <a:p>
            <a:pPr marL="0" indent="0">
              <a:buFontTx/>
              <a:buNone/>
            </a:pPr>
            <a:r>
              <a:rPr lang="en-US" altLang="zh-CN" sz="2000" b="1" dirty="0"/>
              <a:t>c1.swap(c2)		</a:t>
            </a:r>
            <a:r>
              <a:rPr lang="zh-CN" altLang="zh-CN" sz="2000" b="1" dirty="0"/>
              <a:t>将链表</a:t>
            </a:r>
            <a:r>
              <a:rPr lang="en-US" altLang="zh-CN" sz="2000" b="1" dirty="0"/>
              <a:t>c1</a:t>
            </a:r>
            <a:r>
              <a:rPr lang="zh-CN" altLang="zh-CN" sz="2000" b="1" dirty="0"/>
              <a:t>和</a:t>
            </a:r>
            <a:r>
              <a:rPr lang="en-US" altLang="zh-CN" sz="2000" b="1" dirty="0"/>
              <a:t>c2</a:t>
            </a:r>
            <a:r>
              <a:rPr lang="zh-CN" altLang="zh-CN" sz="2000" b="1" dirty="0"/>
              <a:t>的全部元素互换</a:t>
            </a:r>
            <a:endParaRPr lang="zh-CN" altLang="zh-CN" sz="2000" b="1" dirty="0"/>
          </a:p>
          <a:p>
            <a:pPr marL="0" indent="0">
              <a:buFontTx/>
              <a:buNone/>
            </a:pPr>
            <a:endParaRPr lang="zh-CN" altLang="en-US"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31775" y="148590"/>
            <a:ext cx="9020810" cy="6741795"/>
          </a:xfrm>
        </p:spPr>
        <p:txBody>
          <a:bodyPr/>
          <a:lstStyle/>
          <a:p>
            <a:pPr marL="0" indent="0">
              <a:buFontTx/>
              <a:buNone/>
            </a:pPr>
            <a:r>
              <a:rPr lang="en-US" altLang="zh-CN" sz="2400" b="1" dirty="0">
                <a:solidFill>
                  <a:srgbClr val="0000CC"/>
                </a:solidFill>
              </a:rPr>
              <a:t>(3)</a:t>
            </a:r>
            <a:r>
              <a:rPr lang="zh-CN" altLang="zh-CN" sz="2400" b="1" dirty="0">
                <a:solidFill>
                  <a:srgbClr val="0000CC"/>
                </a:solidFill>
              </a:rPr>
              <a:t>链表存取</a:t>
            </a:r>
            <a:endParaRPr lang="zh-CN" altLang="zh-CN" sz="2400" b="1" dirty="0">
              <a:solidFill>
                <a:srgbClr val="0000CC"/>
              </a:solidFill>
            </a:endParaRPr>
          </a:p>
          <a:p>
            <a:pPr marL="0" indent="0">
              <a:buFontTx/>
              <a:buNone/>
            </a:pPr>
            <a:r>
              <a:rPr lang="en-US" altLang="zh-CN" sz="2000" b="1" dirty="0" err="1"/>
              <a:t>c.front</a:t>
            </a:r>
            <a:r>
              <a:rPr lang="en-US" altLang="zh-CN" sz="2000" b="1" dirty="0"/>
              <a:t>()			</a:t>
            </a:r>
            <a:r>
              <a:rPr lang="zh-CN" altLang="zh-CN" sz="2000" b="1" dirty="0"/>
              <a:t>返回第一个元素，不检查元素存在与否</a:t>
            </a:r>
            <a:endParaRPr lang="zh-CN" altLang="zh-CN" sz="2000" b="1" dirty="0"/>
          </a:p>
          <a:p>
            <a:pPr marL="0" indent="0">
              <a:buFontTx/>
              <a:buNone/>
            </a:pPr>
            <a:r>
              <a:rPr lang="en-US" altLang="zh-CN" sz="2000" b="1" dirty="0" err="1"/>
              <a:t>c.back</a:t>
            </a:r>
            <a:r>
              <a:rPr lang="en-US" altLang="zh-CN" sz="2000" b="1" dirty="0"/>
              <a:t>()			</a:t>
            </a:r>
            <a:r>
              <a:rPr lang="zh-CN" altLang="zh-CN" sz="2000" b="1" dirty="0"/>
              <a:t>返回最后一个元素，不检查元素存在与否</a:t>
            </a:r>
            <a:endParaRPr lang="zh-CN" altLang="zh-CN" sz="2000" b="1" dirty="0"/>
          </a:p>
          <a:p>
            <a:pPr marL="0" indent="0">
              <a:buFontTx/>
              <a:buNone/>
            </a:pPr>
            <a:r>
              <a:rPr lang="en-US" altLang="zh-CN" sz="2400" b="1" dirty="0">
                <a:solidFill>
                  <a:srgbClr val="0000CC"/>
                </a:solidFill>
              </a:rPr>
              <a:t>(4)</a:t>
            </a:r>
            <a:r>
              <a:rPr lang="zh-CN" altLang="zh-CN" sz="2400" b="1" dirty="0">
                <a:solidFill>
                  <a:srgbClr val="0000CC"/>
                </a:solidFill>
              </a:rPr>
              <a:t>链表插入与删除</a:t>
            </a:r>
            <a:endParaRPr lang="zh-CN" altLang="zh-CN" sz="2400" b="1" dirty="0">
              <a:solidFill>
                <a:srgbClr val="0000CC"/>
              </a:solidFill>
            </a:endParaRPr>
          </a:p>
          <a:p>
            <a:pPr marL="0" indent="0">
              <a:buFontTx/>
              <a:buNone/>
            </a:pPr>
            <a:r>
              <a:rPr lang="en-US" altLang="zh-CN" sz="2000" b="1" dirty="0" err="1"/>
              <a:t>c.insert</a:t>
            </a:r>
            <a:r>
              <a:rPr lang="en-US" altLang="zh-CN" sz="2000" b="1" dirty="0"/>
              <a:t>(</a:t>
            </a:r>
            <a:r>
              <a:rPr lang="en-US" altLang="zh-CN" sz="2000" b="1" dirty="0" err="1"/>
              <a:t>pos,e</a:t>
            </a:r>
            <a:r>
              <a:rPr lang="en-US" altLang="zh-CN" sz="2000" b="1" dirty="0"/>
              <a:t>)		</a:t>
            </a:r>
            <a:r>
              <a:rPr lang="zh-CN" altLang="zh-CN" sz="2000" b="1" dirty="0"/>
              <a:t>在</a:t>
            </a:r>
            <a:r>
              <a:rPr lang="en-US" altLang="zh-CN" sz="2000" b="1" dirty="0"/>
              <a:t>pos</a:t>
            </a:r>
            <a:r>
              <a:rPr lang="zh-CN" altLang="zh-CN" sz="2000" b="1" dirty="0"/>
              <a:t>位置插入元素</a:t>
            </a:r>
            <a:r>
              <a:rPr lang="en-US" altLang="zh-CN" sz="2000" b="1" dirty="0"/>
              <a:t>e</a:t>
            </a:r>
            <a:r>
              <a:rPr lang="zh-CN" altLang="zh-CN" sz="2000" b="1" dirty="0"/>
              <a:t>的副本，并返回新元素的位置</a:t>
            </a:r>
            <a:endParaRPr lang="zh-CN" altLang="zh-CN" sz="2000" b="1" dirty="0"/>
          </a:p>
          <a:p>
            <a:pPr marL="0" indent="0">
              <a:buFontTx/>
              <a:buNone/>
            </a:pPr>
            <a:r>
              <a:rPr lang="en-US" altLang="zh-CN" sz="2000" b="1" dirty="0" err="1"/>
              <a:t>c.insert</a:t>
            </a:r>
            <a:r>
              <a:rPr lang="en-US" altLang="zh-CN" sz="2000" b="1" dirty="0"/>
              <a:t>(</a:t>
            </a:r>
            <a:r>
              <a:rPr lang="en-US" altLang="zh-CN" sz="2000" b="1" dirty="0" err="1"/>
              <a:t>pos,n,e</a:t>
            </a:r>
            <a:r>
              <a:rPr lang="en-US" altLang="zh-CN" sz="2000" b="1" dirty="0"/>
              <a:t>)	</a:t>
            </a:r>
            <a:r>
              <a:rPr lang="zh-CN" altLang="zh-CN" sz="2000" b="1" dirty="0"/>
              <a:t>在</a:t>
            </a:r>
            <a:r>
              <a:rPr lang="en-US" altLang="zh-CN" sz="2000" b="1" dirty="0"/>
              <a:t>pos</a:t>
            </a:r>
            <a:r>
              <a:rPr lang="zh-CN" altLang="zh-CN" sz="2000" b="1" dirty="0"/>
              <a:t>位置插入元素</a:t>
            </a:r>
            <a:r>
              <a:rPr lang="en-US" altLang="zh-CN" sz="2000" b="1" dirty="0"/>
              <a:t>e</a:t>
            </a:r>
            <a:r>
              <a:rPr lang="zh-CN" altLang="zh-CN" sz="2000" b="1" dirty="0"/>
              <a:t>的</a:t>
            </a:r>
            <a:r>
              <a:rPr lang="en-US" altLang="zh-CN" sz="2000" b="1" dirty="0"/>
              <a:t>n</a:t>
            </a:r>
            <a:r>
              <a:rPr lang="zh-CN" altLang="zh-CN" sz="2000" b="1" dirty="0"/>
              <a:t>个副本，没有返回值</a:t>
            </a:r>
            <a:endParaRPr lang="zh-CN" altLang="zh-CN" sz="2000" b="1" dirty="0"/>
          </a:p>
          <a:p>
            <a:pPr marL="0" indent="0">
              <a:buFontTx/>
              <a:buNone/>
            </a:pPr>
            <a:r>
              <a:rPr lang="en-US" altLang="zh-CN" sz="2000" b="1" dirty="0" err="1"/>
              <a:t>c.insert</a:t>
            </a:r>
            <a:r>
              <a:rPr lang="en-US" altLang="zh-CN" sz="2000" b="1" dirty="0"/>
              <a:t>(pos, beg, end)   </a:t>
            </a:r>
            <a:r>
              <a:rPr lang="zh-CN" altLang="zh-CN" sz="2000" b="1" dirty="0"/>
              <a:t>在</a:t>
            </a:r>
            <a:r>
              <a:rPr lang="en-US" altLang="zh-CN" sz="2000" b="1" dirty="0"/>
              <a:t>pos</a:t>
            </a:r>
            <a:r>
              <a:rPr lang="zh-CN" altLang="zh-CN" sz="2000" b="1" dirty="0"/>
              <a:t>位置插入区间</a:t>
            </a:r>
            <a:r>
              <a:rPr lang="en-US" altLang="zh-CN" sz="2000" b="1" dirty="0"/>
              <a:t>[ bed, end)</a:t>
            </a:r>
            <a:r>
              <a:rPr lang="zh-CN" altLang="zh-CN" sz="2000" b="1" dirty="0"/>
              <a:t>内的全部元素</a:t>
            </a:r>
            <a:endParaRPr lang="zh-CN" altLang="zh-CN" sz="2000" b="1" dirty="0"/>
          </a:p>
          <a:p>
            <a:pPr marL="0" indent="0">
              <a:buFontTx/>
              <a:buNone/>
            </a:pPr>
            <a:r>
              <a:rPr lang="en-US" altLang="zh-CN" sz="2000" b="1" dirty="0" err="1"/>
              <a:t>c.push_back</a:t>
            </a:r>
            <a:r>
              <a:rPr lang="en-US" altLang="zh-CN" sz="2000" b="1" dirty="0"/>
              <a:t>(e)	</a:t>
            </a:r>
            <a:r>
              <a:rPr lang="zh-CN" altLang="zh-CN" sz="2000" b="1" dirty="0"/>
              <a:t>在尾部追加一个元素</a:t>
            </a:r>
            <a:r>
              <a:rPr lang="en-US" altLang="zh-CN" sz="2000" b="1" dirty="0"/>
              <a:t>e</a:t>
            </a:r>
            <a:r>
              <a:rPr lang="zh-CN" altLang="zh-CN" sz="2000" b="1" dirty="0"/>
              <a:t>的副本</a:t>
            </a:r>
            <a:endParaRPr lang="zh-CN" altLang="zh-CN" sz="2000" b="1" dirty="0"/>
          </a:p>
          <a:p>
            <a:pPr marL="0" indent="0">
              <a:buFontTx/>
              <a:buNone/>
            </a:pPr>
            <a:r>
              <a:rPr lang="en-US" altLang="zh-CN" sz="2000" b="1" dirty="0" err="1"/>
              <a:t>c.pop_back</a:t>
            </a:r>
            <a:r>
              <a:rPr lang="en-US" altLang="zh-CN" sz="2000" b="1" dirty="0"/>
              <a:t>()		</a:t>
            </a:r>
            <a:r>
              <a:rPr lang="zh-CN" altLang="zh-CN" sz="2000" b="1" dirty="0"/>
              <a:t>删除最后一个元素</a:t>
            </a:r>
            <a:endParaRPr lang="zh-CN" altLang="zh-CN" sz="2000" b="1" dirty="0"/>
          </a:p>
          <a:p>
            <a:pPr marL="0" indent="0">
              <a:buFontTx/>
              <a:buNone/>
            </a:pPr>
            <a:r>
              <a:rPr lang="en-US" altLang="zh-CN" sz="2000" b="1" dirty="0" err="1"/>
              <a:t>c.push_front</a:t>
            </a:r>
            <a:r>
              <a:rPr lang="en-US" altLang="zh-CN" sz="2000" b="1" dirty="0"/>
              <a:t>(e)	</a:t>
            </a:r>
            <a:r>
              <a:rPr lang="zh-CN" altLang="zh-CN" sz="2000" b="1" dirty="0"/>
              <a:t>在表头插入元素</a:t>
            </a:r>
            <a:r>
              <a:rPr lang="en-US" altLang="zh-CN" sz="2000" b="1" dirty="0"/>
              <a:t>e</a:t>
            </a:r>
            <a:r>
              <a:rPr lang="zh-CN" altLang="zh-CN" sz="2000" b="1" dirty="0"/>
              <a:t>的一个副本</a:t>
            </a:r>
            <a:endParaRPr lang="zh-CN" altLang="zh-CN" sz="2000" b="1" dirty="0"/>
          </a:p>
          <a:p>
            <a:pPr marL="0" indent="0">
              <a:buFontTx/>
              <a:buNone/>
            </a:pPr>
            <a:r>
              <a:rPr lang="en-US" altLang="zh-CN" sz="2000" b="1" dirty="0" err="1"/>
              <a:t>c.pop_front</a:t>
            </a:r>
            <a:r>
              <a:rPr lang="en-US" altLang="zh-CN" sz="2000" b="1" dirty="0"/>
              <a:t>()		</a:t>
            </a:r>
            <a:r>
              <a:rPr lang="zh-CN" altLang="zh-CN" sz="2000" b="1" dirty="0"/>
              <a:t>删除第一个元素</a:t>
            </a:r>
            <a:endParaRPr lang="zh-CN" altLang="zh-CN" sz="2000" b="1" dirty="0"/>
          </a:p>
          <a:p>
            <a:pPr marL="0" indent="0">
              <a:buFontTx/>
              <a:buNone/>
            </a:pPr>
            <a:r>
              <a:rPr lang="en-US" altLang="zh-CN" sz="2000" b="1" dirty="0" err="1"/>
              <a:t>c.remove</a:t>
            </a:r>
            <a:r>
              <a:rPr lang="en-US" altLang="zh-CN" sz="2000" b="1" dirty="0"/>
              <a:t>(</a:t>
            </a:r>
            <a:r>
              <a:rPr lang="en-US" altLang="zh-CN" sz="2000" b="1" dirty="0" err="1"/>
              <a:t>val</a:t>
            </a:r>
            <a:r>
              <a:rPr lang="en-US" altLang="zh-CN" sz="2000" b="1" dirty="0"/>
              <a:t>)		</a:t>
            </a:r>
            <a:r>
              <a:rPr lang="zh-CN" altLang="zh-CN" sz="2000" b="1" dirty="0"/>
              <a:t>删除值为</a:t>
            </a:r>
            <a:r>
              <a:rPr lang="en-US" altLang="zh-CN" sz="2000" b="1" dirty="0" err="1"/>
              <a:t>val</a:t>
            </a:r>
            <a:r>
              <a:rPr lang="zh-CN" altLang="zh-CN" sz="2000" b="1" dirty="0"/>
              <a:t>的元素</a:t>
            </a:r>
            <a:endParaRPr lang="zh-CN" altLang="zh-CN" sz="2000" b="1" dirty="0"/>
          </a:p>
          <a:p>
            <a:pPr marL="0" indent="0">
              <a:buFontTx/>
              <a:buNone/>
            </a:pPr>
            <a:r>
              <a:rPr lang="en-US" altLang="zh-CN" sz="2000" b="1" dirty="0" err="1"/>
              <a:t>c.remove_if</a:t>
            </a:r>
            <a:r>
              <a:rPr lang="en-US" altLang="zh-CN" sz="2000" b="1" dirty="0"/>
              <a:t>(op)	</a:t>
            </a:r>
            <a:r>
              <a:rPr lang="zh-CN" altLang="zh-CN" sz="2000" b="1" dirty="0"/>
              <a:t>删除所有“造成</a:t>
            </a:r>
            <a:r>
              <a:rPr lang="en-US" altLang="zh-CN" sz="2000" b="1" dirty="0"/>
              <a:t>op(e)</a:t>
            </a:r>
            <a:r>
              <a:rPr lang="zh-CN" altLang="zh-CN" sz="2000" b="1" dirty="0"/>
              <a:t>结果为</a:t>
            </a:r>
            <a:r>
              <a:rPr lang="en-US" altLang="zh-CN" sz="2000" b="1" dirty="0"/>
              <a:t>true</a:t>
            </a:r>
            <a:r>
              <a:rPr lang="zh-CN" altLang="zh-CN" sz="2000" b="1" dirty="0"/>
              <a:t>”的元素</a:t>
            </a:r>
            <a:endParaRPr lang="zh-CN" altLang="zh-CN" sz="2000" b="1" dirty="0"/>
          </a:p>
          <a:p>
            <a:pPr marL="0" indent="0">
              <a:buFontTx/>
              <a:buNone/>
            </a:pPr>
            <a:r>
              <a:rPr lang="en-US" altLang="zh-CN" sz="2000" b="1" dirty="0" err="1"/>
              <a:t>c.erase</a:t>
            </a:r>
            <a:r>
              <a:rPr lang="en-US" altLang="zh-CN" sz="2000" b="1" dirty="0"/>
              <a:t>(pos)		</a:t>
            </a:r>
            <a:r>
              <a:rPr lang="zh-CN" altLang="zh-CN" sz="2000" b="1" dirty="0"/>
              <a:t>删除</a:t>
            </a:r>
            <a:r>
              <a:rPr lang="en-US" altLang="zh-CN" sz="2000" b="1" dirty="0"/>
              <a:t>pos</a:t>
            </a:r>
            <a:r>
              <a:rPr lang="zh-CN" altLang="zh-CN" sz="2000" b="1" dirty="0"/>
              <a:t>指向的元素，返回下一元素的位置</a:t>
            </a:r>
            <a:endParaRPr lang="zh-CN" altLang="zh-CN" sz="2000" b="1" dirty="0"/>
          </a:p>
          <a:p>
            <a:pPr marL="0" indent="0">
              <a:buFontTx/>
              <a:buNone/>
            </a:pPr>
            <a:r>
              <a:rPr lang="en-US" altLang="zh-CN" sz="2000" b="1" dirty="0" err="1"/>
              <a:t>c.erase</a:t>
            </a:r>
            <a:r>
              <a:rPr lang="en-US" altLang="zh-CN" sz="2000" b="1" dirty="0"/>
              <a:t>(beg, end)	</a:t>
            </a:r>
            <a:r>
              <a:rPr lang="zh-CN" altLang="zh-CN" sz="2000" b="1" dirty="0"/>
              <a:t>删除区间</a:t>
            </a:r>
            <a:r>
              <a:rPr lang="en-US" altLang="zh-CN" sz="2000" b="1" dirty="0"/>
              <a:t>[</a:t>
            </a:r>
            <a:r>
              <a:rPr lang="en-US" altLang="zh-CN" sz="2000" b="1" dirty="0" err="1"/>
              <a:t>beg,end</a:t>
            </a:r>
            <a:r>
              <a:rPr lang="en-US" altLang="zh-CN" sz="2000" b="1" dirty="0"/>
              <a:t>)</a:t>
            </a:r>
            <a:r>
              <a:rPr lang="zh-CN" altLang="zh-CN" sz="2000" b="1" dirty="0"/>
              <a:t>内的元素，返回下一元素位置</a:t>
            </a:r>
            <a:endParaRPr lang="zh-CN" altLang="zh-CN" sz="2000" b="1" dirty="0"/>
          </a:p>
          <a:p>
            <a:pPr marL="0" indent="0">
              <a:buFontTx/>
              <a:buNone/>
            </a:pPr>
            <a:r>
              <a:rPr lang="en-US" altLang="zh-CN" sz="2000" b="1" dirty="0" err="1"/>
              <a:t>c.resize</a:t>
            </a:r>
            <a:r>
              <a:rPr lang="en-US" altLang="zh-CN" sz="2000" b="1" dirty="0"/>
              <a:t>(n)		</a:t>
            </a:r>
            <a:r>
              <a:rPr lang="zh-CN" altLang="zh-CN" sz="2000" b="1" dirty="0"/>
              <a:t>将链表</a:t>
            </a:r>
            <a:r>
              <a:rPr lang="en-US" altLang="zh-CN" sz="2000" b="1" dirty="0"/>
              <a:t>c</a:t>
            </a:r>
            <a:r>
              <a:rPr lang="zh-CN" altLang="zh-CN" sz="2000" b="1" dirty="0"/>
              <a:t>的大小重新设置为</a:t>
            </a:r>
            <a:r>
              <a:rPr lang="en-US" altLang="zh-CN" sz="2000" b="1" dirty="0"/>
              <a:t>n </a:t>
            </a:r>
            <a:endParaRPr lang="zh-CN" altLang="zh-CN" sz="2000" b="1" dirty="0"/>
          </a:p>
          <a:p>
            <a:pPr marL="0" indent="0">
              <a:buFontTx/>
              <a:buNone/>
            </a:pPr>
            <a:r>
              <a:rPr lang="en-US" altLang="zh-CN" sz="2000" b="1" dirty="0" err="1"/>
              <a:t>c.clear</a:t>
            </a:r>
            <a:r>
              <a:rPr lang="en-US" altLang="zh-CN" sz="2000" b="1" dirty="0"/>
              <a:t>()		</a:t>
            </a:r>
            <a:r>
              <a:rPr lang="zh-CN" altLang="zh-CN" sz="2000" b="1" dirty="0"/>
              <a:t>删除链表所有元素，将整个容器置空</a:t>
            </a:r>
            <a:endParaRPr lang="zh-CN" altLang="zh-CN" sz="2000" b="1" dirty="0"/>
          </a:p>
          <a:p>
            <a:pPr marL="0" indent="0">
              <a:buFontTx/>
              <a:buNone/>
            </a:pP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 calcmode="lin" valueType="num">
                                      <p:cBhvr additive="base">
                                        <p:cTn id="7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anim calcmode="lin" valueType="num">
                                      <p:cBhvr additive="base">
                                        <p:cTn id="8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 calcmode="lin" valueType="num">
                                      <p:cBhvr additive="base">
                                        <p:cTn id="8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内容占位符 2"/>
          <p:cNvSpPr>
            <a:spLocks noGrp="1"/>
          </p:cNvSpPr>
          <p:nvPr>
            <p:ph idx="1"/>
          </p:nvPr>
        </p:nvSpPr>
        <p:spPr>
          <a:xfrm>
            <a:off x="250825" y="1076325"/>
            <a:ext cx="8840470" cy="5168900"/>
          </a:xfrm>
        </p:spPr>
        <p:txBody>
          <a:bodyPr/>
          <a:lstStyle/>
          <a:p>
            <a:pPr marL="0" indent="0">
              <a:buFontTx/>
              <a:buNone/>
            </a:pPr>
            <a:r>
              <a:rPr lang="en-US" altLang="zh-CN" sz="2400" b="1" dirty="0">
                <a:solidFill>
                  <a:srgbClr val="0000CC"/>
                </a:solidFill>
              </a:rPr>
              <a:t>(5)</a:t>
            </a:r>
            <a:r>
              <a:rPr lang="zh-CN" altLang="zh-CN" sz="2400" b="1" dirty="0">
                <a:solidFill>
                  <a:srgbClr val="0000CC"/>
                </a:solidFill>
              </a:rPr>
              <a:t>链表的特殊操作</a:t>
            </a:r>
            <a:endParaRPr lang="zh-CN" altLang="zh-CN" sz="2400" b="1" dirty="0">
              <a:solidFill>
                <a:srgbClr val="0000CC"/>
              </a:solidFill>
            </a:endParaRPr>
          </a:p>
          <a:p>
            <a:pPr marL="0" indent="0">
              <a:buFontTx/>
              <a:buNone/>
            </a:pPr>
            <a:r>
              <a:rPr lang="en-US" altLang="zh-CN" sz="2000" b="1" dirty="0" err="1"/>
              <a:t>c.unique</a:t>
            </a:r>
            <a:r>
              <a:rPr lang="en-US" altLang="zh-CN" sz="2000" b="1" dirty="0"/>
              <a:t>()		              </a:t>
            </a:r>
            <a:r>
              <a:rPr lang="zh-CN" altLang="zh-CN" sz="2000" b="1" dirty="0"/>
              <a:t>删除</a:t>
            </a:r>
            <a:r>
              <a:rPr lang="zh-CN" altLang="en-US" sz="2000" b="1" dirty="0"/>
              <a:t>相邻</a:t>
            </a:r>
            <a:r>
              <a:rPr lang="zh-CN" altLang="zh-CN" sz="2000" b="1" dirty="0"/>
              <a:t>重复元素，只留一个</a:t>
            </a:r>
            <a:endParaRPr lang="zh-CN" altLang="zh-CN" sz="2000" b="1" dirty="0"/>
          </a:p>
          <a:p>
            <a:pPr marL="0" indent="0">
              <a:buFontTx/>
              <a:buNone/>
            </a:pPr>
            <a:r>
              <a:rPr lang="en-US" altLang="zh-CN" sz="2000" b="1" dirty="0" err="1"/>
              <a:t>c.unique</a:t>
            </a:r>
            <a:r>
              <a:rPr lang="en-US" altLang="zh-CN" sz="2000" b="1" dirty="0"/>
              <a:t>(op)			</a:t>
            </a:r>
            <a:r>
              <a:rPr lang="zh-CN" altLang="zh-CN" sz="2000" b="1" dirty="0"/>
              <a:t>若存在若干相邻且使</a:t>
            </a:r>
            <a:r>
              <a:rPr lang="en-US" altLang="zh-CN" sz="2000" b="1" dirty="0"/>
              <a:t>op()</a:t>
            </a:r>
            <a:r>
              <a:rPr lang="zh-CN" altLang="zh-CN" sz="2000" b="1" dirty="0"/>
              <a:t>操作为</a:t>
            </a:r>
            <a:r>
              <a:rPr lang="en-US" altLang="zh-CN" sz="2000" b="1" dirty="0"/>
              <a:t>true</a:t>
            </a:r>
            <a:endParaRPr lang="en-US" altLang="zh-CN" sz="2000" b="1" dirty="0"/>
          </a:p>
          <a:p>
            <a:pPr marL="0" indent="0">
              <a:buFontTx/>
              <a:buNone/>
            </a:pPr>
            <a:r>
              <a:rPr lang="en-US" altLang="zh-CN" sz="2000" b="1" dirty="0"/>
              <a:t>                                                     </a:t>
            </a:r>
            <a:r>
              <a:rPr lang="zh-CN" altLang="zh-CN" sz="2000" b="1" dirty="0"/>
              <a:t>的元素，删除重复，只留一个</a:t>
            </a:r>
            <a:endParaRPr lang="zh-CN" altLang="zh-CN" sz="2000" b="1" dirty="0"/>
          </a:p>
          <a:p>
            <a:pPr marL="0" indent="0">
              <a:buFontTx/>
              <a:buNone/>
            </a:pPr>
            <a:r>
              <a:rPr lang="en-US" altLang="zh-CN" sz="2000" b="1" dirty="0"/>
              <a:t>c1.splice(pos, c2)		</a:t>
            </a:r>
            <a:r>
              <a:rPr lang="zh-CN" altLang="zh-CN" sz="2000" b="1" dirty="0"/>
              <a:t>将</a:t>
            </a:r>
            <a:r>
              <a:rPr lang="en-US" altLang="zh-CN" sz="2000" b="1" dirty="0"/>
              <a:t>c2</a:t>
            </a:r>
            <a:r>
              <a:rPr lang="zh-CN" altLang="zh-CN" sz="2000" b="1" dirty="0"/>
              <a:t>内的所有元素转换到</a:t>
            </a:r>
            <a:r>
              <a:rPr lang="en-US" altLang="zh-CN" sz="2000" b="1" dirty="0"/>
              <a:t>c1</a:t>
            </a:r>
            <a:r>
              <a:rPr lang="zh-CN" altLang="zh-CN" sz="2000" b="1" dirty="0"/>
              <a:t>内，</a:t>
            </a:r>
            <a:r>
              <a:rPr lang="en-US" altLang="zh-CN" sz="2000" b="1" dirty="0"/>
              <a:t>pos</a:t>
            </a:r>
            <a:r>
              <a:rPr lang="zh-CN" altLang="zh-CN" sz="2000" b="1" dirty="0"/>
              <a:t>之前</a:t>
            </a:r>
            <a:endParaRPr lang="zh-CN" altLang="zh-CN" sz="2000" b="1" dirty="0"/>
          </a:p>
          <a:p>
            <a:pPr marL="0" indent="0">
              <a:buFontTx/>
              <a:buNone/>
            </a:pPr>
            <a:r>
              <a:rPr lang="en-US" altLang="zh-CN" sz="2000" b="1" dirty="0"/>
              <a:t>c1.splice(pos, c2, c2pos) 	</a:t>
            </a:r>
            <a:r>
              <a:rPr lang="zh-CN" altLang="zh-CN" sz="2000" b="1" dirty="0"/>
              <a:t>将</a:t>
            </a:r>
            <a:r>
              <a:rPr lang="en-US" altLang="zh-CN" sz="2000" b="1" dirty="0"/>
              <a:t>c2</a:t>
            </a:r>
            <a:r>
              <a:rPr lang="zh-CN" altLang="zh-CN" sz="2000" b="1" dirty="0"/>
              <a:t>链表的</a:t>
            </a:r>
            <a:r>
              <a:rPr lang="en-US" altLang="zh-CN" sz="2000" b="1" dirty="0"/>
              <a:t>c2pos</a:t>
            </a:r>
            <a:r>
              <a:rPr lang="zh-CN" altLang="zh-CN" sz="2000" b="1" dirty="0"/>
              <a:t>所指元素移到</a:t>
            </a:r>
            <a:endParaRPr lang="en-US" altLang="zh-CN" sz="2000" b="1" dirty="0"/>
          </a:p>
          <a:p>
            <a:pPr marL="0" indent="0">
              <a:buFontTx/>
              <a:buNone/>
            </a:pPr>
            <a:r>
              <a:rPr lang="en-US" altLang="zh-CN" sz="2000" b="1" dirty="0"/>
              <a:t>                                                     c1</a:t>
            </a:r>
            <a:r>
              <a:rPr lang="zh-CN" altLang="zh-CN" sz="2000" b="1" dirty="0"/>
              <a:t>内的</a:t>
            </a:r>
            <a:r>
              <a:rPr lang="en-US" altLang="zh-CN" sz="2000" b="1" dirty="0"/>
              <a:t>pos</a:t>
            </a:r>
            <a:r>
              <a:rPr lang="zh-CN" altLang="zh-CN" sz="2000" b="1" dirty="0"/>
              <a:t>指向的位置</a:t>
            </a:r>
            <a:endParaRPr lang="zh-CN" altLang="zh-CN" sz="2000" b="1" dirty="0"/>
          </a:p>
          <a:p>
            <a:pPr marL="0" indent="0">
              <a:buFontTx/>
              <a:buNone/>
            </a:pPr>
            <a:r>
              <a:rPr lang="en-US" altLang="zh-CN" sz="2000" b="1" dirty="0"/>
              <a:t>c1.splice(pos, c2, c2beg, c2end) </a:t>
            </a:r>
            <a:r>
              <a:rPr lang="zh-CN" altLang="zh-CN" sz="2000" b="1" dirty="0"/>
              <a:t>将</a:t>
            </a:r>
            <a:r>
              <a:rPr lang="en-US" altLang="zh-CN" sz="2000" b="1" dirty="0"/>
              <a:t>c2</a:t>
            </a:r>
            <a:r>
              <a:rPr lang="zh-CN" altLang="zh-CN" sz="2000" b="1" dirty="0"/>
              <a:t>内</a:t>
            </a:r>
            <a:r>
              <a:rPr lang="en-US" altLang="zh-CN" sz="2000" b="1" dirty="0"/>
              <a:t>[c2beg, c2end)</a:t>
            </a:r>
            <a:r>
              <a:rPr lang="zh-CN" altLang="zh-CN" sz="2000" b="1" dirty="0"/>
              <a:t>区间的所有</a:t>
            </a:r>
            <a:r>
              <a:rPr lang="en-US" altLang="zh-CN" sz="2000" b="1" dirty="0"/>
              <a:t>  </a:t>
            </a:r>
            <a:endParaRPr lang="en-US" altLang="zh-CN" sz="2000" b="1" dirty="0"/>
          </a:p>
          <a:p>
            <a:pPr marL="0" indent="0">
              <a:buFontTx/>
              <a:buNone/>
            </a:pPr>
            <a:r>
              <a:rPr lang="en-US" altLang="zh-CN" sz="2000" b="1" dirty="0"/>
              <a:t>                                                                  </a:t>
            </a:r>
            <a:r>
              <a:rPr lang="zh-CN" altLang="zh-CN" sz="2000" b="1" dirty="0"/>
              <a:t>元素转换到</a:t>
            </a:r>
            <a:r>
              <a:rPr lang="en-US" altLang="zh-CN" sz="2000" b="1" dirty="0"/>
              <a:t>c1</a:t>
            </a:r>
            <a:r>
              <a:rPr lang="zh-CN" altLang="zh-CN" sz="2000" b="1" dirty="0"/>
              <a:t>内</a:t>
            </a:r>
            <a:r>
              <a:rPr lang="en-US" altLang="zh-CN" sz="2000" b="1" dirty="0"/>
              <a:t>pos</a:t>
            </a:r>
            <a:r>
              <a:rPr lang="zh-CN" altLang="zh-CN" sz="2000" b="1" dirty="0"/>
              <a:t>之前</a:t>
            </a:r>
            <a:endParaRPr lang="zh-CN" altLang="zh-CN" sz="2000" b="1" dirty="0"/>
          </a:p>
          <a:p>
            <a:pPr marL="0" indent="0">
              <a:buFontTx/>
              <a:buNone/>
            </a:pPr>
            <a:r>
              <a:rPr lang="en-US" altLang="zh-CN" sz="2000" b="1" dirty="0" err="1"/>
              <a:t>c.sort</a:t>
            </a:r>
            <a:r>
              <a:rPr lang="en-US" altLang="zh-CN" sz="2000" b="1" dirty="0"/>
              <a:t>()			      </a:t>
            </a:r>
            <a:r>
              <a:rPr lang="zh-CN" altLang="zh-CN" sz="2000" b="1" dirty="0"/>
              <a:t>以</a:t>
            </a:r>
            <a:r>
              <a:rPr lang="en-US" altLang="zh-CN" sz="2000" b="1" dirty="0"/>
              <a:t>operator&lt;</a:t>
            </a:r>
            <a:r>
              <a:rPr lang="zh-CN" altLang="zh-CN" sz="2000" b="1" dirty="0"/>
              <a:t>为准则，对所有元素排序</a:t>
            </a:r>
            <a:endParaRPr lang="zh-CN" altLang="zh-CN" sz="2000" b="1" dirty="0"/>
          </a:p>
          <a:p>
            <a:pPr marL="0" indent="0">
              <a:buFontTx/>
              <a:buNone/>
            </a:pPr>
            <a:r>
              <a:rPr lang="en-US" altLang="zh-CN" sz="2000" b="1" dirty="0" err="1"/>
              <a:t>c.sort</a:t>
            </a:r>
            <a:r>
              <a:rPr lang="en-US" altLang="zh-CN" sz="2000" b="1" dirty="0"/>
              <a:t>(op)		     </a:t>
            </a:r>
            <a:r>
              <a:rPr lang="zh-CN" altLang="zh-CN" sz="2000" b="1" dirty="0"/>
              <a:t>以</a:t>
            </a:r>
            <a:r>
              <a:rPr lang="en-US" altLang="zh-CN" sz="2000" b="1" dirty="0"/>
              <a:t>op()</a:t>
            </a:r>
            <a:r>
              <a:rPr lang="zh-CN" altLang="zh-CN" sz="2000" b="1" dirty="0"/>
              <a:t>为准则，对所有元素排序</a:t>
            </a:r>
            <a:endParaRPr lang="zh-CN" altLang="zh-CN" sz="2000" b="1" dirty="0"/>
          </a:p>
          <a:p>
            <a:pPr marL="0" indent="0">
              <a:buFontTx/>
              <a:buNone/>
            </a:pPr>
            <a:r>
              <a:rPr lang="en-US" altLang="zh-CN" sz="2000" b="1" dirty="0"/>
              <a:t>c1.merge(c2)		     c2</a:t>
            </a:r>
            <a:r>
              <a:rPr lang="zh-CN" altLang="zh-CN" sz="2000" b="1" dirty="0"/>
              <a:t>合并到</a:t>
            </a:r>
            <a:r>
              <a:rPr lang="en-US" altLang="zh-CN" sz="2000" b="1" dirty="0"/>
              <a:t>c1</a:t>
            </a:r>
            <a:r>
              <a:rPr lang="zh-CN" altLang="zh-CN" sz="2000" b="1" dirty="0"/>
              <a:t>，若</a:t>
            </a:r>
            <a:r>
              <a:rPr lang="zh-CN" altLang="en-US" sz="2000" b="1" dirty="0"/>
              <a:t>合并前有序则合并后</a:t>
            </a:r>
            <a:r>
              <a:rPr lang="zh-CN" altLang="zh-CN" sz="2000" b="1" dirty="0"/>
              <a:t>仍有序</a:t>
            </a:r>
            <a:endParaRPr lang="zh-CN" altLang="zh-CN" sz="2000" b="1" dirty="0"/>
          </a:p>
          <a:p>
            <a:pPr marL="0" indent="0">
              <a:buFontTx/>
              <a:buNone/>
            </a:pPr>
            <a:r>
              <a:rPr lang="en-US" altLang="zh-CN" sz="2000" b="1" dirty="0" err="1"/>
              <a:t>c.reverse</a:t>
            </a:r>
            <a:r>
              <a:rPr lang="en-US" altLang="zh-CN" sz="2000" b="1" dirty="0"/>
              <a:t>()		    </a:t>
            </a:r>
            <a:r>
              <a:rPr lang="zh-CN" altLang="zh-CN" sz="2000" b="1" dirty="0"/>
              <a:t>将所有元素反序</a:t>
            </a:r>
            <a:endParaRPr lang="zh-CN" altLang="zh-CN" sz="2000" b="1" dirty="0"/>
          </a:p>
          <a:p>
            <a:pPr marL="0" indent="0">
              <a:buFontTx/>
              <a:buNone/>
            </a:pPr>
            <a:endParaRPr lang="zh-CN" altLang="en-US" sz="2000" b="1" dirty="0"/>
          </a:p>
        </p:txBody>
      </p:sp>
      <p:sp>
        <p:nvSpPr>
          <p:cNvPr id="84994" name="标题 1"/>
          <p:cNvSpPr>
            <a:spLocks noGrp="1"/>
          </p:cNvSpPr>
          <p:nvPr>
            <p:ph type="title"/>
          </p:nvPr>
        </p:nvSpPr>
        <p:spPr>
          <a:xfrm>
            <a:off x="457200" y="73025"/>
            <a:ext cx="8229600" cy="811213"/>
          </a:xfrm>
        </p:spPr>
        <p:txBody>
          <a:bodyPr/>
          <a:lstStyle/>
          <a:p>
            <a:r>
              <a:rPr lang="zh-CN" altLang="en-US" b="1">
                <a:solidFill>
                  <a:srgbClr val="0000CC"/>
                </a:solidFill>
              </a:rPr>
              <a:t>链表的操作</a:t>
            </a:r>
            <a:endParaRPr lang="zh-CN" altLang="en-US" b="1">
              <a:solidFill>
                <a:srgbClr val="0000CC"/>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3"/>
          <p:cNvSpPr>
            <a:spLocks noGrp="1" noChangeArrowheads="1"/>
          </p:cNvSpPr>
          <p:nvPr>
            <p:ph type="body" idx="1"/>
          </p:nvPr>
        </p:nvSpPr>
        <p:spPr>
          <a:xfrm>
            <a:off x="685800" y="1196975"/>
            <a:ext cx="7772400" cy="4899025"/>
          </a:xfrm>
        </p:spPr>
        <p:txBody>
          <a:bodyPr/>
          <a:lstStyle/>
          <a:p>
            <a:pPr eaLnBrk="1" hangingPunct="1">
              <a:lnSpc>
                <a:spcPct val="90000"/>
              </a:lnSpc>
              <a:buFontTx/>
              <a:buNone/>
            </a:pPr>
            <a:r>
              <a:rPr lang="en-US" altLang="zh-CN" sz="2800" dirty="0"/>
              <a:t>【</a:t>
            </a:r>
            <a:r>
              <a:rPr lang="zh-CN" altLang="en-US" sz="2800" dirty="0"/>
              <a:t>例</a:t>
            </a:r>
            <a:r>
              <a:rPr lang="en-US" altLang="zh-CN" sz="2800" dirty="0"/>
              <a:t>7-14】  list</a:t>
            </a:r>
            <a:r>
              <a:rPr lang="zh-CN" altLang="en-US" sz="2800" dirty="0"/>
              <a:t>应用的一个例子。</a:t>
            </a:r>
            <a:endParaRPr lang="zh-CN" altLang="en-US" sz="2800" dirty="0"/>
          </a:p>
          <a:p>
            <a:pPr eaLnBrk="1" hangingPunct="1">
              <a:lnSpc>
                <a:spcPct val="90000"/>
              </a:lnSpc>
              <a:buFontTx/>
              <a:buNone/>
            </a:pPr>
            <a:r>
              <a:rPr lang="en-US" altLang="zh-CN" sz="2800" b="1" dirty="0"/>
              <a:t>//Eg7-14.cpp</a:t>
            </a:r>
            <a:endParaRPr lang="en-US" altLang="zh-CN" sz="2800" b="1" dirty="0"/>
          </a:p>
          <a:p>
            <a:pPr eaLnBrk="1" hangingPunct="1">
              <a:lnSpc>
                <a:spcPct val="90000"/>
              </a:lnSpc>
              <a:buFontTx/>
              <a:buNone/>
            </a:pPr>
            <a:r>
              <a:rPr lang="en-US" altLang="zh-CN" sz="2800" b="1" dirty="0"/>
              <a:t>#include&lt;iostream&gt;</a:t>
            </a:r>
            <a:endParaRPr lang="en-US" altLang="zh-CN" sz="2800" b="1" dirty="0"/>
          </a:p>
          <a:p>
            <a:pPr eaLnBrk="1" hangingPunct="1">
              <a:lnSpc>
                <a:spcPct val="90000"/>
              </a:lnSpc>
              <a:buFontTx/>
              <a:buNone/>
            </a:pPr>
            <a:r>
              <a:rPr lang="en-US" altLang="zh-CN" sz="2800" b="1" dirty="0"/>
              <a:t>#include&lt;</a:t>
            </a:r>
            <a:r>
              <a:rPr lang="en-US" altLang="zh-CN" sz="2800" b="1" dirty="0">
                <a:solidFill>
                  <a:srgbClr val="0000CC"/>
                </a:solidFill>
              </a:rPr>
              <a:t>list</a:t>
            </a:r>
            <a:r>
              <a:rPr lang="en-US" altLang="zh-CN" sz="2800" b="1" dirty="0"/>
              <a:t>&gt;                        //</a:t>
            </a:r>
            <a:r>
              <a:rPr lang="zh-CN" altLang="en-US" sz="2800" b="1" dirty="0"/>
              <a:t>链表头文件</a:t>
            </a:r>
            <a:endParaRPr lang="zh-CN" altLang="en-US" sz="2800" b="1" dirty="0"/>
          </a:p>
          <a:p>
            <a:pPr eaLnBrk="1" hangingPunct="1">
              <a:lnSpc>
                <a:spcPct val="90000"/>
              </a:lnSpc>
              <a:buFontTx/>
              <a:buNone/>
            </a:pPr>
            <a:r>
              <a:rPr lang="en-US" altLang="zh-CN" sz="2800" b="1" dirty="0"/>
              <a:t>using namespace std;</a:t>
            </a:r>
            <a:endParaRPr lang="en-US" altLang="zh-CN" sz="2800" b="1" dirty="0"/>
          </a:p>
          <a:p>
            <a:pPr eaLnBrk="1" hangingPunct="1">
              <a:lnSpc>
                <a:spcPct val="90000"/>
              </a:lnSpc>
              <a:buFontTx/>
              <a:buNone/>
            </a:pPr>
            <a:r>
              <a:rPr lang="en-US" altLang="zh-CN" sz="2800" b="1" dirty="0"/>
              <a:t>int main(){</a:t>
            </a:r>
            <a:endParaRPr lang="en-US" altLang="zh-CN" sz="2800" b="1" dirty="0"/>
          </a:p>
          <a:p>
            <a:pPr eaLnBrk="1" hangingPunct="1">
              <a:lnSpc>
                <a:spcPct val="90000"/>
              </a:lnSpc>
              <a:buFontTx/>
              <a:buNone/>
            </a:pPr>
            <a:r>
              <a:rPr lang="en-US" altLang="zh-CN" sz="2800" b="1" dirty="0"/>
              <a:t>		int </a:t>
            </a:r>
            <a:r>
              <a:rPr lang="en-US" altLang="zh-CN" sz="2800" b="1" dirty="0" err="1"/>
              <a:t>i</a:t>
            </a:r>
            <a:r>
              <a:rPr lang="en-US" altLang="zh-CN" sz="2800" b="1" dirty="0"/>
              <a:t>;</a:t>
            </a:r>
            <a:endParaRPr lang="en-US" altLang="zh-CN" sz="2800" b="1" dirty="0"/>
          </a:p>
          <a:p>
            <a:pPr eaLnBrk="1" hangingPunct="1">
              <a:lnSpc>
                <a:spcPct val="90000"/>
              </a:lnSpc>
              <a:buFontTx/>
              <a:buNone/>
            </a:pPr>
            <a:r>
              <a:rPr lang="en-US" altLang="zh-CN" sz="2800" b="1" dirty="0"/>
              <a:t>		</a:t>
            </a:r>
            <a:r>
              <a:rPr lang="en-US" altLang="zh-CN" sz="2800" b="1" dirty="0">
                <a:solidFill>
                  <a:srgbClr val="0000CC"/>
                </a:solidFill>
              </a:rPr>
              <a:t>list</a:t>
            </a:r>
            <a:r>
              <a:rPr lang="en-US" altLang="zh-CN" sz="2800" b="1" dirty="0"/>
              <a:t>&lt;int&gt; L1,L2;         </a:t>
            </a:r>
            <a:endParaRPr lang="en-US" altLang="zh-CN" sz="2800" b="1" dirty="0"/>
          </a:p>
          <a:p>
            <a:pPr eaLnBrk="1" hangingPunct="1">
              <a:lnSpc>
                <a:spcPct val="90000"/>
              </a:lnSpc>
              <a:buFontTx/>
              <a:buNone/>
            </a:pPr>
            <a:r>
              <a:rPr lang="en-US" altLang="zh-CN" sz="2800" b="1" dirty="0"/>
              <a:t>		int a1[]={100,90,80,70,60};</a:t>
            </a:r>
            <a:endParaRPr lang="en-US" altLang="zh-CN" sz="2800" b="1" dirty="0"/>
          </a:p>
          <a:p>
            <a:pPr eaLnBrk="1" hangingPunct="1">
              <a:lnSpc>
                <a:spcPct val="90000"/>
              </a:lnSpc>
              <a:buFontTx/>
              <a:buNone/>
            </a:pPr>
            <a:r>
              <a:rPr lang="en-US" altLang="zh-CN" sz="2800" b="1" dirty="0"/>
              <a:t>		int a2[]={30,40,50,60,60,60,80};</a:t>
            </a:r>
            <a:endParaRPr lang="zh-CN" altLang="en-US" sz="2800" b="1" dirty="0"/>
          </a:p>
        </p:txBody>
      </p:sp>
      <p:sp>
        <p:nvSpPr>
          <p:cNvPr id="86018" name="Rectangle 2"/>
          <p:cNvSpPr>
            <a:spLocks noGrp="1" noChangeArrowheads="1"/>
          </p:cNvSpPr>
          <p:nvPr>
            <p:ph type="title"/>
          </p:nvPr>
        </p:nvSpPr>
        <p:spPr>
          <a:xfrm>
            <a:off x="457200" y="73025"/>
            <a:ext cx="8229600" cy="811213"/>
          </a:xfrm>
        </p:spPr>
        <p:txBody>
          <a:bodyPr/>
          <a:lstStyle/>
          <a:p>
            <a:pPr eaLnBrk="1" hangingPunct="1"/>
            <a:r>
              <a:rPr lang="en-US" altLang="zh-CN" sz="4000" dirty="0"/>
              <a:t>7.5.2 </a:t>
            </a:r>
            <a:r>
              <a:rPr lang="zh-CN" altLang="en-US" sz="4000" b="1" dirty="0">
                <a:solidFill>
                  <a:srgbClr val="FF0000"/>
                </a:solidFill>
              </a:rPr>
              <a:t>顺序容器</a:t>
            </a:r>
            <a:endParaRPr lang="zh-CN" altLang="en-US" sz="4000"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755650" y="260350"/>
            <a:ext cx="7772400" cy="647700"/>
          </a:xfrm>
        </p:spPr>
        <p:txBody>
          <a:bodyPr/>
          <a:lstStyle/>
          <a:p>
            <a:pPr eaLnBrk="1" hangingPunct="1"/>
            <a:r>
              <a:rPr lang="en-US" altLang="zh-CN" dirty="0"/>
              <a:t>7.2  </a:t>
            </a:r>
            <a:r>
              <a:rPr lang="zh-CN" altLang="en-US" b="1" dirty="0"/>
              <a:t>函数</a:t>
            </a:r>
            <a:r>
              <a:rPr lang="zh-CN" altLang="en-US" b="1" dirty="0">
                <a:solidFill>
                  <a:srgbClr val="FF0000"/>
                </a:solidFill>
              </a:rPr>
              <a:t>模板与模板函数</a:t>
            </a:r>
            <a:endParaRPr lang="zh-CN" altLang="en-US" b="1" dirty="0">
              <a:solidFill>
                <a:srgbClr val="FF0000"/>
              </a:solidFill>
            </a:endParaRPr>
          </a:p>
        </p:txBody>
      </p:sp>
      <p:sp>
        <p:nvSpPr>
          <p:cNvPr id="6147" name="Rectangle 3"/>
          <p:cNvSpPr>
            <a:spLocks noGrp="1" noChangeArrowheads="1"/>
          </p:cNvSpPr>
          <p:nvPr>
            <p:ph type="body" idx="1"/>
          </p:nvPr>
        </p:nvSpPr>
        <p:spPr>
          <a:xfrm>
            <a:off x="179388" y="1268413"/>
            <a:ext cx="8278812" cy="4827587"/>
          </a:xfrm>
        </p:spPr>
        <p:txBody>
          <a:bodyPr/>
          <a:lstStyle/>
          <a:p>
            <a:pPr marL="0" indent="0" eaLnBrk="1" hangingPunct="1">
              <a:lnSpc>
                <a:spcPct val="90000"/>
              </a:lnSpc>
              <a:buFontTx/>
              <a:buNone/>
              <a:defRPr/>
            </a:pPr>
            <a:r>
              <a:rPr lang="en-US" altLang="zh-CN" sz="2800" b="1" dirty="0">
                <a:solidFill>
                  <a:srgbClr val="0000CC"/>
                </a:solidFill>
              </a:rPr>
              <a:t>1、</a:t>
            </a:r>
            <a:r>
              <a:rPr lang="zh-CN" altLang="en-US" sz="2800" b="1" dirty="0">
                <a:solidFill>
                  <a:srgbClr val="0000CC"/>
                </a:solidFill>
              </a:rPr>
              <a:t>函数模板的功能</a:t>
            </a:r>
            <a:endParaRPr lang="en-US" altLang="zh-CN" sz="2800" b="1" dirty="0">
              <a:solidFill>
                <a:srgbClr val="0000CC"/>
              </a:solidFill>
            </a:endParaRPr>
          </a:p>
          <a:p>
            <a:pPr lvl="1" eaLnBrk="1" hangingPunct="1">
              <a:lnSpc>
                <a:spcPct val="90000"/>
              </a:lnSpc>
              <a:defRPr/>
            </a:pPr>
            <a:r>
              <a:rPr lang="zh-CN" altLang="en-US" sz="2400" b="1" dirty="0"/>
              <a:t>函数模板</a:t>
            </a:r>
            <a:r>
              <a:rPr lang="zh-CN" altLang="en-US" sz="2400" b="1" dirty="0">
                <a:solidFill>
                  <a:srgbClr val="FF0000"/>
                </a:solidFill>
              </a:rPr>
              <a:t>提供了一种通用的函数行为</a:t>
            </a:r>
            <a:r>
              <a:rPr lang="zh-CN" altLang="en-US" sz="2400" b="1" dirty="0"/>
              <a:t>，该函数行为可以用多种不同的数据类型进行调用，编译器会根据调用类型自动将它实例化为具体数据类型的函数代码，也就是说函数模板代表了一个函数家族。</a:t>
            </a:r>
            <a:endParaRPr lang="zh-CN" altLang="en-US" sz="2400" b="1" dirty="0"/>
          </a:p>
          <a:p>
            <a:pPr marL="457200" lvl="1" indent="0" eaLnBrk="1" hangingPunct="1">
              <a:lnSpc>
                <a:spcPct val="90000"/>
              </a:lnSpc>
              <a:buFontTx/>
              <a:buNone/>
              <a:defRPr/>
            </a:pPr>
            <a:endParaRPr lang="zh-CN" altLang="en-US" sz="2400" b="1" dirty="0"/>
          </a:p>
          <a:p>
            <a:pPr marL="0" indent="0" eaLnBrk="1" hangingPunct="1">
              <a:lnSpc>
                <a:spcPct val="90000"/>
              </a:lnSpc>
              <a:buFontTx/>
              <a:buNone/>
              <a:defRPr/>
            </a:pPr>
            <a:r>
              <a:rPr lang="en-US" altLang="zh-CN" sz="2800" b="1" dirty="0">
                <a:solidFill>
                  <a:srgbClr val="0000CC"/>
                </a:solidFill>
              </a:rPr>
              <a:t>2、</a:t>
            </a:r>
            <a:r>
              <a:rPr lang="zh-CN" altLang="en-US" sz="2800" b="1" dirty="0">
                <a:solidFill>
                  <a:srgbClr val="0000CC"/>
                </a:solidFill>
              </a:rPr>
              <a:t>函数模板与函数重载的区别</a:t>
            </a:r>
            <a:endParaRPr lang="en-US" altLang="zh-CN" sz="2800" b="1" dirty="0">
              <a:solidFill>
                <a:srgbClr val="0000CC"/>
              </a:solidFill>
            </a:endParaRPr>
          </a:p>
          <a:p>
            <a:pPr lvl="1" eaLnBrk="1" hangingPunct="1">
              <a:lnSpc>
                <a:spcPct val="90000"/>
              </a:lnSpc>
              <a:defRPr/>
            </a:pPr>
            <a:r>
              <a:rPr lang="zh-CN" altLang="en-US" sz="2400" b="1" dirty="0"/>
              <a:t>与普通函数相比，函数模板中某些函数元素的</a:t>
            </a:r>
            <a:r>
              <a:rPr lang="zh-CN" altLang="en-US" sz="2400" b="1" dirty="0">
                <a:solidFill>
                  <a:srgbClr val="FF0000"/>
                </a:solidFill>
              </a:rPr>
              <a:t>数据类型是未确定</a:t>
            </a:r>
            <a:r>
              <a:rPr lang="zh-CN" altLang="en-US" sz="2400" b="1" dirty="0"/>
              <a:t>的，这些元素的类型将在使用时被参数化；与重载函数相比，函数模板</a:t>
            </a:r>
            <a:r>
              <a:rPr lang="zh-CN" altLang="en-US" sz="2400" b="1" dirty="0">
                <a:solidFill>
                  <a:srgbClr val="FF0000"/>
                </a:solidFill>
              </a:rPr>
              <a:t>不需要</a:t>
            </a:r>
            <a:r>
              <a:rPr lang="zh-CN" altLang="en-US" sz="2400" b="1" dirty="0"/>
              <a:t>程序员</a:t>
            </a:r>
            <a:r>
              <a:rPr lang="zh-CN" altLang="en-US" sz="2400" b="1" dirty="0">
                <a:solidFill>
                  <a:srgbClr val="FF0000"/>
                </a:solidFill>
              </a:rPr>
              <a:t>重复编写</a:t>
            </a:r>
            <a:r>
              <a:rPr lang="zh-CN" altLang="en-US" sz="2400" b="1" dirty="0"/>
              <a:t>函数代码，它可以</a:t>
            </a:r>
            <a:r>
              <a:rPr lang="zh-CN" altLang="en-US" sz="2400" b="1" dirty="0">
                <a:solidFill>
                  <a:srgbClr val="FF0000"/>
                </a:solidFill>
              </a:rPr>
              <a:t>自动生成</a:t>
            </a:r>
            <a:r>
              <a:rPr lang="zh-CN" altLang="en-US" sz="2400" b="1" dirty="0"/>
              <a:t>许多功能相同但参数和返回值类型不同的</a:t>
            </a:r>
            <a:r>
              <a:rPr lang="zh-CN" altLang="en-US" sz="2400" b="1" dirty="0">
                <a:solidFill>
                  <a:srgbClr val="FF0000"/>
                </a:solidFill>
              </a:rPr>
              <a:t>函数</a:t>
            </a:r>
            <a:r>
              <a:rPr lang="zh-CN" altLang="en-US" sz="2400" b="1" dirty="0"/>
              <a:t>。</a:t>
            </a:r>
            <a:endParaRPr lang="zh-CN" altLang="en-US" sz="2400"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179388" y="1123950"/>
            <a:ext cx="8134350" cy="5905500"/>
          </a:xfrm>
        </p:spPr>
        <p:txBody>
          <a:bodyPr/>
          <a:lstStyle/>
          <a:p>
            <a:pPr eaLnBrk="1" hangingPunct="1">
              <a:lnSpc>
                <a:spcPct val="80000"/>
              </a:lnSpc>
              <a:buFontTx/>
              <a:buNone/>
            </a:pPr>
            <a:r>
              <a:rPr lang="en-US" altLang="zh-CN" sz="2000" b="1" dirty="0"/>
              <a:t>for(</a:t>
            </a:r>
            <a:r>
              <a:rPr lang="en-US" altLang="zh-CN" sz="2000" b="1" dirty="0" err="1"/>
              <a:t>i</a:t>
            </a:r>
            <a:r>
              <a:rPr lang="en-US" altLang="zh-CN" sz="2000" b="1" dirty="0"/>
              <a:t>=0;i&lt;5;i++)</a:t>
            </a:r>
            <a:endParaRPr lang="en-US" altLang="zh-CN" sz="2000" b="1" dirty="0"/>
          </a:p>
          <a:p>
            <a:pPr eaLnBrk="1" hangingPunct="1">
              <a:lnSpc>
                <a:spcPct val="80000"/>
              </a:lnSpc>
              <a:buFontTx/>
              <a:buNone/>
            </a:pPr>
            <a:r>
              <a:rPr lang="en-US" altLang="zh-CN" sz="2000" b="1" dirty="0"/>
              <a:t>      L1.push_back(a1[</a:t>
            </a:r>
            <a:r>
              <a:rPr lang="en-US" altLang="zh-CN" sz="2000" b="1" dirty="0" err="1"/>
              <a:t>i</a:t>
            </a:r>
            <a:r>
              <a:rPr lang="en-US" altLang="zh-CN" sz="2000" b="1" dirty="0"/>
              <a:t>]);       	//</a:t>
            </a:r>
            <a:r>
              <a:rPr lang="zh-CN" altLang="en-US" sz="2000" b="1" dirty="0"/>
              <a:t>将</a:t>
            </a:r>
            <a:r>
              <a:rPr lang="en-US" altLang="zh-CN" sz="2000" b="1" dirty="0"/>
              <a:t>a1</a:t>
            </a:r>
            <a:r>
              <a:rPr lang="zh-CN" altLang="en-US" sz="2000" b="1" dirty="0"/>
              <a:t>数组加入到</a:t>
            </a:r>
            <a:r>
              <a:rPr lang="en-US" altLang="zh-CN" sz="2000" b="1" dirty="0"/>
              <a:t>L1</a:t>
            </a:r>
            <a:r>
              <a:rPr lang="zh-CN" altLang="en-US" sz="2000" b="1" dirty="0"/>
              <a:t>链表中</a:t>
            </a:r>
            <a:endParaRPr lang="zh-CN" altLang="en-US" sz="2000" b="1" dirty="0"/>
          </a:p>
          <a:p>
            <a:pPr eaLnBrk="1" hangingPunct="1">
              <a:lnSpc>
                <a:spcPct val="80000"/>
              </a:lnSpc>
              <a:buFontTx/>
              <a:buNone/>
            </a:pPr>
            <a:r>
              <a:rPr lang="en-US" altLang="zh-CN" sz="2000" b="1" dirty="0"/>
              <a:t>for(</a:t>
            </a:r>
            <a:r>
              <a:rPr lang="en-US" altLang="zh-CN" sz="2000" b="1" dirty="0" err="1"/>
              <a:t>i</a:t>
            </a:r>
            <a:r>
              <a:rPr lang="en-US" altLang="zh-CN" sz="2000" b="1" dirty="0"/>
              <a:t>=0;i&lt;7;i++)</a:t>
            </a:r>
            <a:endParaRPr lang="en-US" altLang="zh-CN" sz="2000" b="1" dirty="0"/>
          </a:p>
          <a:p>
            <a:pPr eaLnBrk="1" hangingPunct="1">
              <a:lnSpc>
                <a:spcPct val="80000"/>
              </a:lnSpc>
              <a:buFontTx/>
              <a:buNone/>
            </a:pPr>
            <a:r>
              <a:rPr lang="en-US" altLang="zh-CN" sz="2000" b="1" dirty="0"/>
              <a:t>      L2.push_back(a2[</a:t>
            </a:r>
            <a:r>
              <a:rPr lang="en-US" altLang="zh-CN" sz="2000" b="1" dirty="0" err="1"/>
              <a:t>i</a:t>
            </a:r>
            <a:r>
              <a:rPr lang="en-US" altLang="zh-CN" sz="2000" b="1" dirty="0"/>
              <a:t>]);       	//</a:t>
            </a:r>
            <a:r>
              <a:rPr lang="zh-CN" altLang="en-US" sz="2000" b="1" dirty="0"/>
              <a:t>将</a:t>
            </a:r>
            <a:r>
              <a:rPr lang="en-US" altLang="zh-CN" sz="2000" b="1" dirty="0"/>
              <a:t>a2</a:t>
            </a:r>
            <a:r>
              <a:rPr lang="zh-CN" altLang="en-US" sz="2000" b="1" dirty="0"/>
              <a:t>数组加入到</a:t>
            </a:r>
            <a:r>
              <a:rPr lang="en-US" altLang="zh-CN" sz="2000" b="1" dirty="0"/>
              <a:t>L2</a:t>
            </a:r>
            <a:r>
              <a:rPr lang="zh-CN" altLang="en-US" sz="2000" b="1" dirty="0"/>
              <a:t>链表中</a:t>
            </a:r>
            <a:endParaRPr lang="zh-CN" altLang="en-US" sz="2000" b="1" dirty="0"/>
          </a:p>
          <a:p>
            <a:pPr eaLnBrk="1" hangingPunct="1">
              <a:lnSpc>
                <a:spcPct val="80000"/>
              </a:lnSpc>
              <a:buFontTx/>
              <a:buNone/>
            </a:pPr>
            <a:r>
              <a:rPr lang="en-US" altLang="zh-CN" sz="2000" b="1" dirty="0">
                <a:solidFill>
                  <a:srgbClr val="0000CC"/>
                </a:solidFill>
              </a:rPr>
              <a:t>L1.reverse();             		//</a:t>
            </a:r>
            <a:r>
              <a:rPr lang="zh-CN" altLang="en-US" sz="2000" b="1" dirty="0">
                <a:solidFill>
                  <a:srgbClr val="0000CC"/>
                </a:solidFill>
              </a:rPr>
              <a:t>将</a:t>
            </a:r>
            <a:r>
              <a:rPr lang="en-US" altLang="zh-CN" sz="2000" b="1" dirty="0">
                <a:solidFill>
                  <a:srgbClr val="0000CC"/>
                </a:solidFill>
              </a:rPr>
              <a:t>L1</a:t>
            </a:r>
            <a:r>
              <a:rPr lang="zh-CN" altLang="en-US" sz="2000" b="1" dirty="0">
                <a:solidFill>
                  <a:srgbClr val="0000CC"/>
                </a:solidFill>
              </a:rPr>
              <a:t>链表倒序</a:t>
            </a:r>
            <a:endParaRPr lang="zh-CN" altLang="en-US" sz="2000" b="1" dirty="0">
              <a:solidFill>
                <a:srgbClr val="0000CC"/>
              </a:solidFill>
            </a:endParaRPr>
          </a:p>
          <a:p>
            <a:pPr eaLnBrk="1" hangingPunct="1">
              <a:lnSpc>
                <a:spcPct val="80000"/>
              </a:lnSpc>
              <a:buFontTx/>
              <a:buNone/>
            </a:pPr>
            <a:r>
              <a:rPr lang="en-US" altLang="zh-CN" sz="2000" b="1" dirty="0">
                <a:solidFill>
                  <a:srgbClr val="0000CC"/>
                </a:solidFill>
              </a:rPr>
              <a:t>L1.merge(L2);                  	 //</a:t>
            </a:r>
            <a:r>
              <a:rPr lang="zh-CN" altLang="en-US" sz="2000" b="1" dirty="0">
                <a:solidFill>
                  <a:srgbClr val="0000CC"/>
                </a:solidFill>
              </a:rPr>
              <a:t>将</a:t>
            </a:r>
            <a:r>
              <a:rPr lang="en-US" altLang="zh-CN" sz="2000" b="1" dirty="0">
                <a:solidFill>
                  <a:srgbClr val="0000CC"/>
                </a:solidFill>
              </a:rPr>
              <a:t>L2</a:t>
            </a:r>
            <a:r>
              <a:rPr lang="zh-CN" altLang="en-US" sz="2000" b="1" dirty="0">
                <a:solidFill>
                  <a:srgbClr val="0000CC"/>
                </a:solidFill>
              </a:rPr>
              <a:t>合并到</a:t>
            </a:r>
            <a:r>
              <a:rPr lang="en-US" altLang="zh-CN" sz="2000" b="1" dirty="0">
                <a:solidFill>
                  <a:srgbClr val="0000CC"/>
                </a:solidFill>
              </a:rPr>
              <a:t>L1</a:t>
            </a:r>
            <a:r>
              <a:rPr lang="zh-CN" altLang="en-US" sz="2000" b="1" dirty="0">
                <a:solidFill>
                  <a:srgbClr val="0000CC"/>
                </a:solidFill>
              </a:rPr>
              <a:t>链表中</a:t>
            </a:r>
            <a:endParaRPr lang="zh-CN" altLang="en-US" sz="2000" b="1" dirty="0"/>
          </a:p>
          <a:p>
            <a:pPr eaLnBrk="1" hangingPunct="1">
              <a:lnSpc>
                <a:spcPct val="80000"/>
              </a:lnSpc>
              <a:buFontTx/>
              <a:buNone/>
            </a:pPr>
            <a:r>
              <a:rPr lang="en-US" altLang="zh-CN" sz="2000" b="1" dirty="0" err="1"/>
              <a:t>cout</a:t>
            </a:r>
            <a:r>
              <a:rPr lang="en-US" altLang="zh-CN" sz="2000" b="1" dirty="0"/>
              <a:t>&lt;&lt;"L1</a:t>
            </a:r>
            <a:r>
              <a:rPr lang="zh-CN" altLang="en-US" sz="2000" b="1" dirty="0"/>
              <a:t>的元素个数为：</a:t>
            </a:r>
            <a:r>
              <a:rPr lang="en-US" altLang="zh-CN" sz="2000" b="1" dirty="0"/>
              <a:t>"&lt;&lt;L1.size()&lt;&lt;</a:t>
            </a:r>
            <a:r>
              <a:rPr lang="en-US" altLang="zh-CN" sz="2000" b="1" dirty="0" err="1"/>
              <a:t>endl</a:t>
            </a:r>
            <a:r>
              <a:rPr lang="en-US" altLang="zh-CN" sz="2000" b="1" dirty="0"/>
              <a:t>; </a:t>
            </a:r>
            <a:r>
              <a:rPr lang="zh-CN" altLang="en-US" sz="2000" b="1" dirty="0"/>
              <a:t>		</a:t>
            </a:r>
            <a:endParaRPr lang="en-US" altLang="zh-CN" sz="2000" b="1" dirty="0"/>
          </a:p>
          <a:p>
            <a:pPr eaLnBrk="1" hangingPunct="1">
              <a:lnSpc>
                <a:spcPct val="80000"/>
              </a:lnSpc>
              <a:buFontTx/>
              <a:buNone/>
            </a:pPr>
            <a:r>
              <a:rPr lang="en-US" altLang="zh-CN" sz="2000" b="1" dirty="0">
                <a:solidFill>
                  <a:srgbClr val="0000CC"/>
                </a:solidFill>
              </a:rPr>
              <a:t>L1.unique(); </a:t>
            </a:r>
            <a:r>
              <a:rPr lang="en-US" altLang="zh-CN" sz="2000" b="1" dirty="0"/>
              <a:t>           //</a:t>
            </a:r>
            <a:r>
              <a:rPr lang="zh-CN" altLang="en-US" sz="2000" b="1" dirty="0"/>
              <a:t>删除</a:t>
            </a:r>
            <a:r>
              <a:rPr lang="en-US" altLang="zh-CN" sz="2000" b="1" dirty="0"/>
              <a:t>L1</a:t>
            </a:r>
            <a:r>
              <a:rPr lang="zh-CN" altLang="en-US" sz="2000" b="1" dirty="0"/>
              <a:t>中相邻位置的相同元素，只留</a:t>
            </a:r>
            <a:r>
              <a:rPr lang="en-US" altLang="zh-CN" sz="2000" b="1" dirty="0"/>
              <a:t>1</a:t>
            </a:r>
            <a:r>
              <a:rPr lang="zh-CN" altLang="en-US" sz="2000" b="1" dirty="0"/>
              <a:t>个</a:t>
            </a:r>
            <a:endParaRPr lang="zh-CN" altLang="en-US" sz="2000" b="1" dirty="0"/>
          </a:p>
          <a:p>
            <a:pPr eaLnBrk="1" hangingPunct="1">
              <a:lnSpc>
                <a:spcPct val="80000"/>
              </a:lnSpc>
              <a:buFontTx/>
              <a:buNone/>
            </a:pPr>
            <a:r>
              <a:rPr lang="en-US" altLang="zh-CN" sz="2000" b="1" dirty="0"/>
              <a:t>while(!L1.empty()){</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&lt;&lt;L1.front()&lt;&lt;"\t";   		</a:t>
            </a:r>
            <a:r>
              <a:rPr lang="zh-CN" altLang="en-US" sz="2000" b="1" dirty="0"/>
              <a:t>	</a:t>
            </a:r>
            <a:endParaRPr lang="en-US" altLang="zh-CN" sz="2000" b="1" dirty="0"/>
          </a:p>
          <a:p>
            <a:pPr eaLnBrk="1" hangingPunct="1">
              <a:lnSpc>
                <a:spcPct val="80000"/>
              </a:lnSpc>
              <a:buFontTx/>
              <a:buNone/>
            </a:pPr>
            <a:r>
              <a:rPr lang="en-US" altLang="zh-CN" sz="2000" b="1" dirty="0"/>
              <a:t>     L1.pop_front();                 	//</a:t>
            </a:r>
            <a:r>
              <a:rPr lang="zh-CN" altLang="en-US" sz="2000" b="1" dirty="0"/>
              <a:t>删除</a:t>
            </a:r>
            <a:r>
              <a:rPr lang="en-US" altLang="zh-CN" sz="2000" b="1" dirty="0"/>
              <a:t>L1</a:t>
            </a:r>
            <a:r>
              <a:rPr lang="zh-CN" altLang="en-US" sz="2000" b="1" dirty="0"/>
              <a:t>的链首元素</a:t>
            </a:r>
            <a:endParaRPr lang="zh-CN" altLang="en-US" sz="2000" b="1" dirty="0"/>
          </a:p>
          <a:p>
            <a:pPr eaLnBrk="1" hangingPunct="1">
              <a:lnSpc>
                <a:spcPct val="80000"/>
              </a:lnSpc>
              <a:buFontTx/>
              <a:buNone/>
            </a:pPr>
            <a:r>
              <a:rPr lang="zh-CN" altLang="en-US" sz="2000" b="1" dirty="0"/>
              <a:t> </a:t>
            </a:r>
            <a:r>
              <a:rPr lang="en-US" altLang="zh-CN" sz="2000" b="1" dirty="0"/>
              <a:t>}</a:t>
            </a:r>
            <a:endParaRPr lang="en-US" altLang="zh-CN" sz="2000" b="1" dirty="0"/>
          </a:p>
          <a:p>
            <a:pPr eaLnBrk="1" hangingPunct="1">
              <a:lnSpc>
                <a:spcPct val="80000"/>
              </a:lnSpc>
              <a:buFontTx/>
              <a:buNone/>
            </a:pPr>
            <a:r>
              <a:rPr lang="en-US" altLang="zh-CN" sz="2000" b="1" dirty="0" err="1"/>
              <a:t>cout</a:t>
            </a:r>
            <a:r>
              <a:rPr lang="en-US" altLang="zh-CN" sz="2000" b="1" dirty="0"/>
              <a:t>&lt;&lt;</a:t>
            </a:r>
            <a:r>
              <a:rPr lang="en-US" altLang="zh-CN" sz="2000" b="1" dirty="0" err="1"/>
              <a:t>endl</a:t>
            </a:r>
            <a:r>
              <a:rPr lang="en-US" altLang="zh-CN" sz="2000" b="1" dirty="0"/>
              <a:t>;</a:t>
            </a:r>
            <a:endParaRPr lang="en-US" altLang="zh-CN" sz="2000" b="1" dirty="0"/>
          </a:p>
          <a:p>
            <a:pPr eaLnBrk="1" hangingPunct="1">
              <a:lnSpc>
                <a:spcPct val="80000"/>
              </a:lnSpc>
              <a:buFontTx/>
              <a:buNone/>
            </a:pPr>
            <a:r>
              <a:rPr lang="en-US" altLang="zh-CN" sz="2000" b="1" dirty="0"/>
              <a:t>};</a:t>
            </a:r>
            <a:endParaRPr lang="zh-CN" altLang="en-US" sz="2000" b="1" dirty="0"/>
          </a:p>
        </p:txBody>
      </p:sp>
      <p:sp>
        <p:nvSpPr>
          <p:cNvPr id="87042" name="Rectangle 2"/>
          <p:cNvSpPr>
            <a:spLocks noGrp="1" noChangeArrowheads="1"/>
          </p:cNvSpPr>
          <p:nvPr>
            <p:ph type="title"/>
          </p:nvPr>
        </p:nvSpPr>
        <p:spPr>
          <a:xfrm>
            <a:off x="457200" y="73025"/>
            <a:ext cx="8229600" cy="811213"/>
          </a:xfrm>
        </p:spPr>
        <p:txBody>
          <a:bodyPr/>
          <a:lstStyle/>
          <a:p>
            <a:pPr eaLnBrk="1" hangingPunct="1"/>
            <a:r>
              <a:rPr lang="en-US" altLang="zh-CN" sz="4000" dirty="0"/>
              <a:t>7.5.2 </a:t>
            </a:r>
            <a:r>
              <a:rPr lang="zh-CN" altLang="en-US" sz="4000" b="1" dirty="0">
                <a:solidFill>
                  <a:srgbClr val="FF0000"/>
                </a:solidFill>
              </a:rPr>
              <a:t>顺序容器</a:t>
            </a:r>
            <a:endParaRPr lang="zh-CN" altLang="en-US" sz="4000" b="1" dirty="0">
              <a:solidFill>
                <a:srgbClr val="FF0000"/>
              </a:solidFill>
            </a:endParaRPr>
          </a:p>
        </p:txBody>
      </p:sp>
      <p:sp>
        <p:nvSpPr>
          <p:cNvPr id="2" name="对话气泡: 矩形 1"/>
          <p:cNvSpPr/>
          <p:nvPr/>
        </p:nvSpPr>
        <p:spPr>
          <a:xfrm>
            <a:off x="1403350" y="5300663"/>
            <a:ext cx="7489825" cy="1223962"/>
          </a:xfrm>
          <a:prstGeom prst="wedgeRectCallout">
            <a:avLst>
              <a:gd name="adj1" fmla="val -7120"/>
              <a:gd name="adj2" fmla="val -124818"/>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zh-CN" b="1" dirty="0"/>
              <a:t>本程序的运行结果如下：</a:t>
            </a:r>
            <a:endParaRPr lang="zh-CN" altLang="zh-CN" b="1" dirty="0"/>
          </a:p>
          <a:p>
            <a:pPr eaLnBrk="0" hangingPunct="0">
              <a:defRPr/>
            </a:pPr>
            <a:r>
              <a:rPr lang="en-US" altLang="zh-CN" b="1" dirty="0"/>
              <a:t>L1</a:t>
            </a:r>
            <a:r>
              <a:rPr lang="zh-CN" altLang="zh-CN" b="1" dirty="0"/>
              <a:t>的元素个数为：</a:t>
            </a:r>
            <a:r>
              <a:rPr lang="en-US" altLang="zh-CN" b="1" dirty="0"/>
              <a:t>12</a:t>
            </a:r>
            <a:endParaRPr lang="zh-CN" altLang="zh-CN" dirty="0"/>
          </a:p>
          <a:p>
            <a:pPr eaLnBrk="0" hangingPunct="0">
              <a:defRPr/>
            </a:pPr>
            <a:r>
              <a:rPr lang="en-US" altLang="zh-CN" dirty="0"/>
              <a:t>30	40	50	60	70	80	90	100	</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 calcmode="lin" valueType="num">
                                      <p:cBhvr additive="base">
                                        <p:cTn id="7" dur="500" fill="hold"/>
                                        <p:tgtEl>
                                          <p:spTgt spid="491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anim calcmode="lin" valueType="num">
                                      <p:cBhvr additive="base">
                                        <p:cTn id="11" dur="500" fill="hold"/>
                                        <p:tgtEl>
                                          <p:spTgt spid="4915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9154">
                                            <p:txEl>
                                              <p:pRg st="2" end="2"/>
                                            </p:txEl>
                                          </p:spTgt>
                                        </p:tgtEl>
                                        <p:attrNameLst>
                                          <p:attrName>style.visibility</p:attrName>
                                        </p:attrNameLst>
                                      </p:cBhvr>
                                      <p:to>
                                        <p:strVal val="visible"/>
                                      </p:to>
                                    </p:set>
                                    <p:anim calcmode="lin" valueType="num">
                                      <p:cBhvr additive="base">
                                        <p:cTn id="17" dur="500" fill="hold"/>
                                        <p:tgtEl>
                                          <p:spTgt spid="4915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15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9154">
                                            <p:txEl>
                                              <p:pRg st="3" end="3"/>
                                            </p:txEl>
                                          </p:spTgt>
                                        </p:tgtEl>
                                        <p:attrNameLst>
                                          <p:attrName>style.visibility</p:attrName>
                                        </p:attrNameLst>
                                      </p:cBhvr>
                                      <p:to>
                                        <p:strVal val="visible"/>
                                      </p:to>
                                    </p:set>
                                    <p:anim calcmode="lin" valueType="num">
                                      <p:cBhvr additive="base">
                                        <p:cTn id="21" dur="500" fill="hold"/>
                                        <p:tgtEl>
                                          <p:spTgt spid="4915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91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9154">
                                            <p:txEl>
                                              <p:pRg st="4" end="4"/>
                                            </p:txEl>
                                          </p:spTgt>
                                        </p:tgtEl>
                                        <p:attrNameLst>
                                          <p:attrName>style.visibility</p:attrName>
                                        </p:attrNameLst>
                                      </p:cBhvr>
                                      <p:to>
                                        <p:strVal val="visible"/>
                                      </p:to>
                                    </p:set>
                                    <p:anim calcmode="lin" valueType="num">
                                      <p:cBhvr additive="base">
                                        <p:cTn id="27" dur="500" fill="hold"/>
                                        <p:tgtEl>
                                          <p:spTgt spid="4915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15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9154">
                                            <p:txEl>
                                              <p:pRg st="5" end="5"/>
                                            </p:txEl>
                                          </p:spTgt>
                                        </p:tgtEl>
                                        <p:attrNameLst>
                                          <p:attrName>style.visibility</p:attrName>
                                        </p:attrNameLst>
                                      </p:cBhvr>
                                      <p:to>
                                        <p:strVal val="visible"/>
                                      </p:to>
                                    </p:set>
                                    <p:anim calcmode="lin" valueType="num">
                                      <p:cBhvr additive="base">
                                        <p:cTn id="31" dur="500" fill="hold"/>
                                        <p:tgtEl>
                                          <p:spTgt spid="4915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1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9154">
                                            <p:txEl>
                                              <p:pRg st="6" end="6"/>
                                            </p:txEl>
                                          </p:spTgt>
                                        </p:tgtEl>
                                        <p:attrNameLst>
                                          <p:attrName>style.visibility</p:attrName>
                                        </p:attrNameLst>
                                      </p:cBhvr>
                                      <p:to>
                                        <p:strVal val="visible"/>
                                      </p:to>
                                    </p:set>
                                    <p:anim calcmode="lin" valueType="num">
                                      <p:cBhvr additive="base">
                                        <p:cTn id="37" dur="500" fill="hold"/>
                                        <p:tgtEl>
                                          <p:spTgt spid="4915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15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9154">
                                            <p:txEl>
                                              <p:pRg st="7" end="7"/>
                                            </p:txEl>
                                          </p:spTgt>
                                        </p:tgtEl>
                                        <p:attrNameLst>
                                          <p:attrName>style.visibility</p:attrName>
                                        </p:attrNameLst>
                                      </p:cBhvr>
                                      <p:to>
                                        <p:strVal val="visible"/>
                                      </p:to>
                                    </p:set>
                                    <p:anim calcmode="lin" valueType="num">
                                      <p:cBhvr additive="base">
                                        <p:cTn id="43" dur="500" fill="hold"/>
                                        <p:tgtEl>
                                          <p:spTgt spid="4915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15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9154">
                                            <p:txEl>
                                              <p:pRg st="8" end="8"/>
                                            </p:txEl>
                                          </p:spTgt>
                                        </p:tgtEl>
                                        <p:attrNameLst>
                                          <p:attrName>style.visibility</p:attrName>
                                        </p:attrNameLst>
                                      </p:cBhvr>
                                      <p:to>
                                        <p:strVal val="visible"/>
                                      </p:to>
                                    </p:set>
                                    <p:anim calcmode="lin" valueType="num">
                                      <p:cBhvr additive="base">
                                        <p:cTn id="49" dur="500" fill="hold"/>
                                        <p:tgtEl>
                                          <p:spTgt spid="4915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9154">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9154">
                                            <p:txEl>
                                              <p:pRg st="9" end="9"/>
                                            </p:txEl>
                                          </p:spTgt>
                                        </p:tgtEl>
                                        <p:attrNameLst>
                                          <p:attrName>style.visibility</p:attrName>
                                        </p:attrNameLst>
                                      </p:cBhvr>
                                      <p:to>
                                        <p:strVal val="visible"/>
                                      </p:to>
                                    </p:set>
                                    <p:anim calcmode="lin" valueType="num">
                                      <p:cBhvr additive="base">
                                        <p:cTn id="53" dur="500" fill="hold"/>
                                        <p:tgtEl>
                                          <p:spTgt spid="49154">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9154">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9154">
                                            <p:txEl>
                                              <p:pRg st="10" end="10"/>
                                            </p:txEl>
                                          </p:spTgt>
                                        </p:tgtEl>
                                        <p:attrNameLst>
                                          <p:attrName>style.visibility</p:attrName>
                                        </p:attrNameLst>
                                      </p:cBhvr>
                                      <p:to>
                                        <p:strVal val="visible"/>
                                      </p:to>
                                    </p:set>
                                    <p:anim calcmode="lin" valueType="num">
                                      <p:cBhvr additive="base">
                                        <p:cTn id="57" dur="500" fill="hold"/>
                                        <p:tgtEl>
                                          <p:spTgt spid="49154">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9154">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9154">
                                            <p:txEl>
                                              <p:pRg st="11" end="11"/>
                                            </p:txEl>
                                          </p:spTgt>
                                        </p:tgtEl>
                                        <p:attrNameLst>
                                          <p:attrName>style.visibility</p:attrName>
                                        </p:attrNameLst>
                                      </p:cBhvr>
                                      <p:to>
                                        <p:strVal val="visible"/>
                                      </p:to>
                                    </p:set>
                                    <p:anim calcmode="lin" valueType="num">
                                      <p:cBhvr additive="base">
                                        <p:cTn id="61" dur="500" fill="hold"/>
                                        <p:tgtEl>
                                          <p:spTgt spid="49154">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915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9154">
                                            <p:txEl>
                                              <p:pRg st="12" end="12"/>
                                            </p:txEl>
                                          </p:spTgt>
                                        </p:tgtEl>
                                        <p:attrNameLst>
                                          <p:attrName>style.visibility</p:attrName>
                                        </p:attrNameLst>
                                      </p:cBhvr>
                                      <p:to>
                                        <p:strVal val="visible"/>
                                      </p:to>
                                    </p:set>
                                    <p:animEffect transition="in" filter="wipe(down)">
                                      <p:cBhvr>
                                        <p:cTn id="67" dur="500"/>
                                        <p:tgtEl>
                                          <p:spTgt spid="49154">
                                            <p:txEl>
                                              <p:pRg st="12" end="12"/>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49154">
                                            <p:txEl>
                                              <p:pRg st="13" end="13"/>
                                            </p:txEl>
                                          </p:spTgt>
                                        </p:tgtEl>
                                        <p:attrNameLst>
                                          <p:attrName>style.visibility</p:attrName>
                                        </p:attrNameLst>
                                      </p:cBhvr>
                                      <p:to>
                                        <p:strVal val="visible"/>
                                      </p:to>
                                    </p:set>
                                    <p:animEffect transition="in" filter="wipe(down)">
                                      <p:cBhvr>
                                        <p:cTn id="70" dur="500"/>
                                        <p:tgtEl>
                                          <p:spTgt spid="49154">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down)">
                                      <p:cBhvr>
                                        <p:cTn id="7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3"/>
          <p:cNvSpPr>
            <a:spLocks noGrp="1" noChangeArrowheads="1"/>
          </p:cNvSpPr>
          <p:nvPr>
            <p:ph type="body" idx="1"/>
          </p:nvPr>
        </p:nvSpPr>
        <p:spPr>
          <a:xfrm>
            <a:off x="457200" y="1125855"/>
            <a:ext cx="4752975" cy="4749800"/>
          </a:xfrm>
        </p:spPr>
        <p:txBody>
          <a:bodyPr/>
          <a:lstStyle/>
          <a:p>
            <a:pPr marL="0" indent="0" eaLnBrk="1" hangingPunct="1">
              <a:lnSpc>
                <a:spcPct val="90000"/>
              </a:lnSpc>
              <a:buFontTx/>
              <a:buNone/>
            </a:pPr>
            <a:r>
              <a:rPr lang="en-US" altLang="zh-CN" dirty="0">
                <a:solidFill>
                  <a:srgbClr val="0000CC"/>
                </a:solidFill>
              </a:rPr>
              <a:t>3</a:t>
            </a:r>
            <a:r>
              <a:rPr lang="zh-CN" altLang="en-US" dirty="0">
                <a:solidFill>
                  <a:srgbClr val="0000CC"/>
                </a:solidFill>
              </a:rPr>
              <a:t>．</a:t>
            </a:r>
            <a:r>
              <a:rPr lang="en-US" altLang="zh-CN" dirty="0">
                <a:solidFill>
                  <a:srgbClr val="0000CC"/>
                </a:solidFill>
              </a:rPr>
              <a:t>Stack</a:t>
            </a:r>
            <a:endParaRPr lang="en-US" altLang="zh-CN" dirty="0">
              <a:solidFill>
                <a:srgbClr val="0000CC"/>
              </a:solidFill>
            </a:endParaRPr>
          </a:p>
          <a:p>
            <a:pPr marL="0" indent="0" eaLnBrk="1" hangingPunct="1">
              <a:lnSpc>
                <a:spcPct val="90000"/>
              </a:lnSpc>
              <a:buFontTx/>
              <a:buNone/>
            </a:pPr>
            <a:r>
              <a:rPr lang="zh-CN" altLang="en-US" b="1" dirty="0"/>
              <a:t>堆栈（</a:t>
            </a:r>
            <a:r>
              <a:rPr lang="en-US" altLang="zh-CN" b="1" dirty="0"/>
              <a:t>stack</a:t>
            </a:r>
            <a:r>
              <a:rPr lang="zh-CN" altLang="en-US" b="1" dirty="0"/>
              <a:t>）是一种较简单的常用容器，它是一种受限制的向量，只允许在向量的一端存取元素，后进栈的元素先出栈，即</a:t>
            </a:r>
            <a:r>
              <a:rPr lang="en-US" altLang="zh-CN" b="1" dirty="0"/>
              <a:t>LIFO</a:t>
            </a:r>
            <a:r>
              <a:rPr lang="zh-CN" altLang="en-US" b="1" dirty="0"/>
              <a:t>（</a:t>
            </a:r>
            <a:r>
              <a:rPr lang="en-US" altLang="zh-CN" b="1" dirty="0"/>
              <a:t>last in first out</a:t>
            </a:r>
            <a:r>
              <a:rPr lang="zh-CN" altLang="en-US" b="1" dirty="0"/>
              <a:t>）。右图是一个字符堆栈的示意图。</a:t>
            </a:r>
            <a:endParaRPr lang="en-US" altLang="zh-CN" b="1" dirty="0"/>
          </a:p>
          <a:p>
            <a:pPr marL="0" indent="0" eaLnBrk="1" hangingPunct="1">
              <a:lnSpc>
                <a:spcPct val="90000"/>
              </a:lnSpc>
              <a:buFontTx/>
              <a:buNone/>
            </a:pPr>
            <a:endParaRPr lang="zh-CN" altLang="en-US" b="1" dirty="0"/>
          </a:p>
        </p:txBody>
      </p:sp>
      <p:pic>
        <p:nvPicPr>
          <p:cNvPr id="88066" name="Picture 4" descr="B76"/>
          <p:cNvPicPr>
            <a:picLocks noChangeAspect="1" noChangeArrowheads="1"/>
          </p:cNvPicPr>
          <p:nvPr/>
        </p:nvPicPr>
        <p:blipFill>
          <a:blip r:embed="rId1"/>
          <a:srcRect/>
          <a:stretch>
            <a:fillRect/>
          </a:stretch>
        </p:blipFill>
        <p:spPr bwMode="auto">
          <a:xfrm>
            <a:off x="5867400" y="1628775"/>
            <a:ext cx="2490788" cy="3889375"/>
          </a:xfrm>
          <a:prstGeom prst="rect">
            <a:avLst/>
          </a:prstGeom>
          <a:noFill/>
          <a:ln w="9525">
            <a:noFill/>
            <a:miter lim="800000"/>
            <a:headEnd/>
            <a:tailEnd/>
          </a:ln>
        </p:spPr>
      </p:pic>
      <p:sp>
        <p:nvSpPr>
          <p:cNvPr id="88067" name="Rectangle 2"/>
          <p:cNvSpPr>
            <a:spLocks noGrp="1" noChangeArrowheads="1"/>
          </p:cNvSpPr>
          <p:nvPr>
            <p:ph type="title"/>
          </p:nvPr>
        </p:nvSpPr>
        <p:spPr>
          <a:xfrm>
            <a:off x="457200" y="73025"/>
            <a:ext cx="8229600" cy="811213"/>
          </a:xfrm>
        </p:spPr>
        <p:txBody>
          <a:bodyPr/>
          <a:lstStyle/>
          <a:p>
            <a:pPr eaLnBrk="1" hangingPunct="1"/>
            <a:r>
              <a:rPr lang="en-US" altLang="zh-CN" sz="4000" dirty="0"/>
              <a:t>7.5.2 </a:t>
            </a:r>
            <a:r>
              <a:rPr lang="zh-CN" altLang="en-US" sz="4000" b="1" dirty="0">
                <a:solidFill>
                  <a:srgbClr val="FF0000"/>
                </a:solidFill>
              </a:rPr>
              <a:t>顺序容器</a:t>
            </a:r>
            <a:endParaRPr lang="zh-CN" altLang="en-US" sz="4000" b="1" dirty="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623300" cy="5168900"/>
          </a:xfrm>
        </p:spPr>
        <p:txBody>
          <a:bodyPr/>
          <a:lstStyle/>
          <a:p>
            <a:r>
              <a:rPr lang="en-US" altLang="zh-CN" b="1" dirty="0">
                <a:solidFill>
                  <a:srgbClr val="0000CC"/>
                </a:solidFill>
              </a:rPr>
              <a:t>STL</a:t>
            </a:r>
            <a:r>
              <a:rPr lang="zh-CN" altLang="zh-CN" b="1" dirty="0">
                <a:solidFill>
                  <a:srgbClr val="0000CC"/>
                </a:solidFill>
              </a:rPr>
              <a:t>中的堆栈提供的主要操作如下：</a:t>
            </a:r>
            <a:endParaRPr lang="zh-CN" altLang="zh-CN" b="1" dirty="0">
              <a:solidFill>
                <a:srgbClr val="0000CC"/>
              </a:solidFill>
            </a:endParaRPr>
          </a:p>
          <a:p>
            <a:pPr lvl="1"/>
            <a:r>
              <a:rPr lang="en-US" altLang="zh-CN" b="1" dirty="0"/>
              <a:t>push() </a:t>
            </a:r>
            <a:r>
              <a:rPr lang="zh-CN" altLang="zh-CN" sz="2000" b="1" dirty="0"/>
              <a:t>将一个元素加入</a:t>
            </a:r>
            <a:r>
              <a:rPr lang="en-US" altLang="zh-CN" sz="2000" b="1" dirty="0"/>
              <a:t>stack</a:t>
            </a:r>
            <a:r>
              <a:rPr lang="zh-CN" altLang="zh-CN" sz="2000" b="1" dirty="0"/>
              <a:t>内，加入的元素放在栈顶</a:t>
            </a:r>
            <a:endParaRPr lang="zh-CN" altLang="zh-CN" sz="2000" b="1" dirty="0"/>
          </a:p>
          <a:p>
            <a:pPr lvl="1"/>
            <a:r>
              <a:rPr lang="en-US" altLang="zh-CN" b="1" dirty="0"/>
              <a:t>top() 	</a:t>
            </a:r>
            <a:r>
              <a:rPr lang="zh-CN" altLang="zh-CN" b="1" dirty="0"/>
              <a:t>返回栈顶元素元素的值</a:t>
            </a:r>
            <a:endParaRPr lang="zh-CN" altLang="zh-CN" b="1" dirty="0"/>
          </a:p>
          <a:p>
            <a:pPr lvl="1"/>
            <a:r>
              <a:rPr lang="en-US" altLang="zh-CN" b="1" dirty="0"/>
              <a:t>pop() 	</a:t>
            </a:r>
            <a:r>
              <a:rPr lang="zh-CN" altLang="zh-CN" b="1" dirty="0"/>
              <a:t>删除栈顶元素</a:t>
            </a:r>
            <a:endParaRPr lang="en-US" altLang="zh-CN" b="1" dirty="0"/>
          </a:p>
          <a:p>
            <a:pPr lvl="1"/>
            <a:endParaRPr lang="zh-CN" altLang="zh-CN" b="1" dirty="0"/>
          </a:p>
          <a:p>
            <a:r>
              <a:rPr lang="en-US" altLang="zh-CN" sz="2400" b="1" dirty="0">
                <a:solidFill>
                  <a:srgbClr val="0000CC"/>
                </a:solidFill>
              </a:rPr>
              <a:t>top</a:t>
            </a:r>
            <a:r>
              <a:rPr lang="zh-CN" altLang="zh-CN" sz="2400" b="1" dirty="0">
                <a:solidFill>
                  <a:srgbClr val="0000CC"/>
                </a:solidFill>
              </a:rPr>
              <a:t>与</a:t>
            </a:r>
            <a:r>
              <a:rPr lang="en-US" altLang="zh-CN" sz="2400" b="1" dirty="0">
                <a:solidFill>
                  <a:srgbClr val="0000CC"/>
                </a:solidFill>
              </a:rPr>
              <a:t>pop</a:t>
            </a:r>
            <a:r>
              <a:rPr lang="zh-CN" altLang="zh-CN" sz="2400" b="1" dirty="0">
                <a:solidFill>
                  <a:srgbClr val="0000CC"/>
                </a:solidFill>
              </a:rPr>
              <a:t>是不同的，</a:t>
            </a:r>
            <a:r>
              <a:rPr lang="en-US" altLang="zh-CN" sz="2400" b="1" dirty="0">
                <a:solidFill>
                  <a:srgbClr val="0000CC"/>
                </a:solidFill>
              </a:rPr>
              <a:t>top</a:t>
            </a:r>
            <a:r>
              <a:rPr lang="zh-CN" altLang="zh-CN" sz="2400" b="1" dirty="0">
                <a:solidFill>
                  <a:srgbClr val="0000CC"/>
                </a:solidFill>
              </a:rPr>
              <a:t>只返回栈顶元素的值，不删除元素，而</a:t>
            </a:r>
            <a:r>
              <a:rPr lang="en-US" altLang="zh-CN" sz="2400" b="1" dirty="0">
                <a:solidFill>
                  <a:srgbClr val="0000CC"/>
                </a:solidFill>
              </a:rPr>
              <a:t>pop</a:t>
            </a:r>
            <a:r>
              <a:rPr lang="zh-CN" altLang="zh-CN" sz="2400" b="1" dirty="0">
                <a:solidFill>
                  <a:srgbClr val="0000CC"/>
                </a:solidFill>
              </a:rPr>
              <a:t>只删除栈顶元素，不返回值。</a:t>
            </a:r>
            <a:endParaRPr lang="zh-CN" altLang="zh-CN" sz="2400" b="1" dirty="0">
              <a:solidFill>
                <a:srgbClr val="0000CC"/>
              </a:solidFill>
            </a:endParaRPr>
          </a:p>
          <a:p>
            <a:endParaRPr lang="zh-CN" altLang="en-US" b="1" dirty="0"/>
          </a:p>
        </p:txBody>
      </p:sp>
      <p:sp>
        <p:nvSpPr>
          <p:cNvPr id="89090" name="Rectangle 2"/>
          <p:cNvSpPr>
            <a:spLocks noGrp="1" noChangeArrowheads="1"/>
          </p:cNvSpPr>
          <p:nvPr>
            <p:ph type="title"/>
          </p:nvPr>
        </p:nvSpPr>
        <p:spPr>
          <a:xfrm>
            <a:off x="457200" y="73025"/>
            <a:ext cx="8229600" cy="811213"/>
          </a:xfrm>
        </p:spPr>
        <p:txBody>
          <a:bodyPr/>
          <a:lstStyle/>
          <a:p>
            <a:pPr eaLnBrk="1" hangingPunct="1"/>
            <a:r>
              <a:rPr lang="en-US" altLang="zh-CN" sz="4000" dirty="0"/>
              <a:t>7.5.2 </a:t>
            </a:r>
            <a:r>
              <a:rPr lang="zh-CN" altLang="en-US" sz="4000" b="1" dirty="0">
                <a:solidFill>
                  <a:srgbClr val="FF0000"/>
                </a:solidFill>
              </a:rPr>
              <a:t>顺序容器</a:t>
            </a:r>
            <a:endParaRPr lang="zh-CN" altLang="en-US" sz="4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1"/>
          </p:nvPr>
        </p:nvSpPr>
        <p:spPr>
          <a:xfrm>
            <a:off x="395288" y="1098550"/>
            <a:ext cx="7772400" cy="5759450"/>
          </a:xfrm>
        </p:spPr>
        <p:txBody>
          <a:bodyPr/>
          <a:lstStyle/>
          <a:p>
            <a:pPr eaLnBrk="1" hangingPunct="1">
              <a:lnSpc>
                <a:spcPct val="80000"/>
              </a:lnSpc>
              <a:buFontTx/>
              <a:buNone/>
            </a:pPr>
            <a:r>
              <a:rPr lang="en-US" altLang="zh-CN" sz="2800" dirty="0">
                <a:solidFill>
                  <a:srgbClr val="0000CC"/>
                </a:solidFill>
              </a:rPr>
              <a:t>【</a:t>
            </a:r>
            <a:r>
              <a:rPr lang="zh-CN" altLang="en-US" sz="2800" dirty="0">
                <a:solidFill>
                  <a:srgbClr val="0000CC"/>
                </a:solidFill>
              </a:rPr>
              <a:t>例</a:t>
            </a:r>
            <a:r>
              <a:rPr lang="en-US" altLang="zh-CN" sz="2800" dirty="0">
                <a:solidFill>
                  <a:srgbClr val="0000CC"/>
                </a:solidFill>
              </a:rPr>
              <a:t>7-15】  STL stack</a:t>
            </a:r>
            <a:r>
              <a:rPr lang="zh-CN" altLang="en-US" sz="2800" dirty="0">
                <a:solidFill>
                  <a:srgbClr val="0000CC"/>
                </a:solidFill>
              </a:rPr>
              <a:t>应用的例子。</a:t>
            </a:r>
            <a:endParaRPr lang="zh-CN" altLang="en-US" sz="2800" dirty="0">
              <a:solidFill>
                <a:srgbClr val="0000CC"/>
              </a:solidFill>
            </a:endParaRPr>
          </a:p>
          <a:p>
            <a:pPr eaLnBrk="1" hangingPunct="1">
              <a:lnSpc>
                <a:spcPct val="80000"/>
              </a:lnSpc>
              <a:buFontTx/>
              <a:buNone/>
            </a:pPr>
            <a:r>
              <a:rPr lang="en-US" altLang="zh-CN" sz="2000" b="1" dirty="0"/>
              <a:t>//Eg7-15.cpp</a:t>
            </a:r>
            <a:endParaRPr lang="en-US" altLang="zh-CN" sz="2000" b="1" dirty="0"/>
          </a:p>
          <a:p>
            <a:pPr eaLnBrk="1" hangingPunct="1">
              <a:lnSpc>
                <a:spcPct val="80000"/>
              </a:lnSpc>
              <a:buFontTx/>
              <a:buNone/>
            </a:pPr>
            <a:r>
              <a:rPr lang="en-US" altLang="zh-CN" sz="2000" b="1" dirty="0"/>
              <a:t>#include&lt;iostream&gt;</a:t>
            </a:r>
            <a:endParaRPr lang="en-US" altLang="zh-CN" sz="2000" b="1" dirty="0"/>
          </a:p>
          <a:p>
            <a:pPr eaLnBrk="1" hangingPunct="1">
              <a:lnSpc>
                <a:spcPct val="80000"/>
              </a:lnSpc>
              <a:buFontTx/>
              <a:buNone/>
            </a:pPr>
            <a:r>
              <a:rPr lang="en-US" altLang="zh-CN" sz="2000" b="1" dirty="0"/>
              <a:t>#include&lt;stack&gt;</a:t>
            </a:r>
            <a:endParaRPr lang="en-US" altLang="zh-CN" sz="2000" b="1" dirty="0"/>
          </a:p>
          <a:p>
            <a:pPr eaLnBrk="1" hangingPunct="1">
              <a:lnSpc>
                <a:spcPct val="80000"/>
              </a:lnSpc>
              <a:buFontTx/>
              <a:buNone/>
            </a:pPr>
            <a:r>
              <a:rPr lang="en-US" altLang="zh-CN" sz="2000" b="1" dirty="0"/>
              <a:t>using namespace std;</a:t>
            </a:r>
            <a:endParaRPr lang="en-US" altLang="zh-CN" sz="2000" b="1" dirty="0"/>
          </a:p>
          <a:p>
            <a:pPr eaLnBrk="1" hangingPunct="1">
              <a:lnSpc>
                <a:spcPct val="80000"/>
              </a:lnSpc>
              <a:buFontTx/>
              <a:buNone/>
            </a:pPr>
            <a:r>
              <a:rPr lang="en-US" altLang="zh-CN" sz="2000" b="1" dirty="0"/>
              <a:t>int main(){</a:t>
            </a:r>
            <a:endParaRPr lang="en-US" altLang="zh-CN" sz="2000" b="1" dirty="0"/>
          </a:p>
          <a:p>
            <a:pPr eaLnBrk="1" hangingPunct="1">
              <a:lnSpc>
                <a:spcPct val="80000"/>
              </a:lnSpc>
              <a:buFontTx/>
              <a:buNone/>
            </a:pPr>
            <a:r>
              <a:rPr lang="en-US" altLang="zh-CN" sz="2000" b="1" dirty="0"/>
              <a:t>		stack&lt;int&gt; s;</a:t>
            </a:r>
            <a:endParaRPr lang="en-US" altLang="zh-CN" sz="2000" b="1" dirty="0"/>
          </a:p>
          <a:p>
            <a:pPr eaLnBrk="1" hangingPunct="1">
              <a:lnSpc>
                <a:spcPct val="80000"/>
              </a:lnSpc>
              <a:buFontTx/>
              <a:buNone/>
            </a:pPr>
            <a:r>
              <a:rPr lang="en-US" altLang="zh-CN" sz="2000" b="1" dirty="0"/>
              <a:t>		</a:t>
            </a:r>
            <a:r>
              <a:rPr lang="en-US" altLang="zh-CN" sz="2000" b="1" dirty="0" err="1"/>
              <a:t>s.push</a:t>
            </a:r>
            <a:r>
              <a:rPr lang="en-US" altLang="zh-CN" sz="2000" b="1" dirty="0"/>
              <a:t>(10);	  </a:t>
            </a:r>
            <a:r>
              <a:rPr lang="en-US" altLang="zh-CN" sz="2000" b="1" dirty="0" err="1"/>
              <a:t>s.push</a:t>
            </a:r>
            <a:r>
              <a:rPr lang="en-US" altLang="zh-CN" sz="2000" b="1" dirty="0"/>
              <a:t>(20);  </a:t>
            </a:r>
            <a:r>
              <a:rPr lang="en-US" altLang="zh-CN" sz="2000" b="1" dirty="0" err="1"/>
              <a:t>s.push</a:t>
            </a:r>
            <a:r>
              <a:rPr lang="en-US" altLang="zh-CN" sz="2000" b="1" dirty="0"/>
              <a:t>(30);</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a:t>
            </a:r>
            <a:r>
              <a:rPr lang="en-US" altLang="zh-CN" sz="2000" b="1" dirty="0" err="1"/>
              <a:t>s.top</a:t>
            </a:r>
            <a:r>
              <a:rPr lang="en-US" altLang="zh-CN" sz="2000" b="1" dirty="0"/>
              <a:t>()&lt;&lt;"\t";</a:t>
            </a:r>
            <a:endParaRPr lang="en-US" altLang="zh-CN" sz="2000" b="1" dirty="0"/>
          </a:p>
          <a:p>
            <a:pPr eaLnBrk="1" hangingPunct="1">
              <a:lnSpc>
                <a:spcPct val="80000"/>
              </a:lnSpc>
              <a:buFontTx/>
              <a:buNone/>
            </a:pPr>
            <a:r>
              <a:rPr lang="en-US" altLang="zh-CN" sz="2000" b="1" dirty="0"/>
              <a:t>		</a:t>
            </a:r>
            <a:r>
              <a:rPr lang="en-US" altLang="zh-CN" sz="2000" b="1" dirty="0" err="1"/>
              <a:t>s.pop</a:t>
            </a:r>
            <a:r>
              <a:rPr lang="en-US" altLang="zh-CN" sz="2000" b="1" dirty="0"/>
              <a:t>();  	  </a:t>
            </a:r>
            <a:r>
              <a:rPr lang="en-US" altLang="zh-CN" sz="2000" b="1" dirty="0" err="1"/>
              <a:t>s.top</a:t>
            </a:r>
            <a:r>
              <a:rPr lang="en-US" altLang="zh-CN" sz="2000" b="1" dirty="0"/>
              <a:t>()=100;</a:t>
            </a:r>
            <a:endParaRPr lang="en-US" altLang="zh-CN" sz="2000" b="1" dirty="0"/>
          </a:p>
          <a:p>
            <a:pPr eaLnBrk="1" hangingPunct="1">
              <a:lnSpc>
                <a:spcPct val="80000"/>
              </a:lnSpc>
              <a:buFontTx/>
              <a:buNone/>
            </a:pPr>
            <a:r>
              <a:rPr lang="en-US" altLang="zh-CN" sz="2000" b="1" dirty="0"/>
              <a:t>		</a:t>
            </a:r>
            <a:r>
              <a:rPr lang="en-US" altLang="zh-CN" sz="2000" b="1" dirty="0" err="1"/>
              <a:t>s.push</a:t>
            </a:r>
            <a:r>
              <a:rPr lang="en-US" altLang="zh-CN" sz="2000" b="1" dirty="0"/>
              <a:t>(50);	  </a:t>
            </a:r>
            <a:r>
              <a:rPr lang="en-US" altLang="zh-CN" sz="2000" b="1" dirty="0" err="1"/>
              <a:t>s.push</a:t>
            </a:r>
            <a:r>
              <a:rPr lang="en-US" altLang="zh-CN" sz="2000" b="1" dirty="0"/>
              <a:t>(60);</a:t>
            </a:r>
            <a:endParaRPr lang="en-US" altLang="zh-CN" sz="2000" b="1" dirty="0"/>
          </a:p>
          <a:p>
            <a:pPr eaLnBrk="1" hangingPunct="1">
              <a:lnSpc>
                <a:spcPct val="80000"/>
              </a:lnSpc>
              <a:buFontTx/>
              <a:buNone/>
            </a:pPr>
            <a:r>
              <a:rPr lang="en-US" altLang="zh-CN" sz="2000" b="1" dirty="0"/>
              <a:t>		</a:t>
            </a:r>
            <a:r>
              <a:rPr lang="en-US" altLang="zh-CN" sz="2000" b="1" dirty="0" err="1"/>
              <a:t>s.pop</a:t>
            </a:r>
            <a:r>
              <a:rPr lang="en-US" altLang="zh-CN" sz="2000" b="1" dirty="0"/>
              <a:t>();</a:t>
            </a:r>
            <a:endParaRPr lang="en-US" altLang="zh-CN" sz="2000" b="1" dirty="0"/>
          </a:p>
          <a:p>
            <a:pPr eaLnBrk="1" hangingPunct="1">
              <a:lnSpc>
                <a:spcPct val="80000"/>
              </a:lnSpc>
              <a:buFontTx/>
              <a:buNone/>
            </a:pPr>
            <a:r>
              <a:rPr lang="en-US" altLang="zh-CN" sz="2000" b="1" dirty="0"/>
              <a:t>		while(!</a:t>
            </a:r>
            <a:r>
              <a:rPr lang="en-US" altLang="zh-CN" sz="2000" b="1" dirty="0" err="1"/>
              <a:t>s.empty</a:t>
            </a:r>
            <a:r>
              <a:rPr lang="en-US" altLang="zh-CN" sz="2000" b="1" dirty="0"/>
              <a:t>()){</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a:t>
            </a:r>
            <a:r>
              <a:rPr lang="en-US" altLang="zh-CN" sz="2000" b="1" dirty="0" err="1"/>
              <a:t>s.top</a:t>
            </a:r>
            <a:r>
              <a:rPr lang="en-US" altLang="zh-CN" sz="2000" b="1" dirty="0"/>
              <a:t>()&lt;&lt;"\t";</a:t>
            </a:r>
            <a:endParaRPr lang="en-US" altLang="zh-CN" sz="2000" b="1" dirty="0"/>
          </a:p>
          <a:p>
            <a:pPr eaLnBrk="1" hangingPunct="1">
              <a:lnSpc>
                <a:spcPct val="80000"/>
              </a:lnSpc>
              <a:buFontTx/>
              <a:buNone/>
            </a:pPr>
            <a:r>
              <a:rPr lang="en-US" altLang="zh-CN" sz="2000" b="1" dirty="0"/>
              <a:t>			</a:t>
            </a:r>
            <a:r>
              <a:rPr lang="en-US" altLang="zh-CN" sz="2000" b="1" dirty="0" err="1"/>
              <a:t>s.pop</a:t>
            </a:r>
            <a:r>
              <a:rPr lang="en-US" altLang="zh-CN" sz="2000" b="1" dirty="0"/>
              <a:t>();</a:t>
            </a:r>
            <a:endParaRPr lang="en-US" altLang="zh-CN" sz="2000" b="1" dirty="0"/>
          </a:p>
          <a:p>
            <a:pPr eaLnBrk="1" hangingPunct="1">
              <a:lnSpc>
                <a:spcPct val="80000"/>
              </a:lnSpc>
              <a:buFontTx/>
              <a:buNone/>
            </a:pPr>
            <a:r>
              <a:rPr lang="en-US" altLang="zh-CN" sz="2000" b="1" dirty="0"/>
              <a:t>		}</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a:t>
            </a:r>
            <a:r>
              <a:rPr lang="en-US" altLang="zh-CN" sz="2000" b="1" dirty="0" err="1"/>
              <a:t>endl</a:t>
            </a:r>
            <a:r>
              <a:rPr lang="en-US" altLang="zh-CN" sz="2000" b="1" dirty="0"/>
              <a:t>;</a:t>
            </a:r>
            <a:endParaRPr lang="en-US" altLang="zh-CN" sz="2000" b="1" dirty="0"/>
          </a:p>
          <a:p>
            <a:pPr eaLnBrk="1" hangingPunct="1">
              <a:lnSpc>
                <a:spcPct val="80000"/>
              </a:lnSpc>
              <a:buFontTx/>
              <a:buNone/>
            </a:pPr>
            <a:r>
              <a:rPr lang="en-US" altLang="zh-CN" sz="2000" b="1" dirty="0"/>
              <a:t>}</a:t>
            </a:r>
            <a:endParaRPr lang="zh-CN" altLang="en-US" sz="2000" b="1" dirty="0"/>
          </a:p>
        </p:txBody>
      </p:sp>
      <p:sp>
        <p:nvSpPr>
          <p:cNvPr id="90114" name="Rectangle 2"/>
          <p:cNvSpPr>
            <a:spLocks noGrp="1" noChangeArrowheads="1"/>
          </p:cNvSpPr>
          <p:nvPr>
            <p:ph type="title"/>
          </p:nvPr>
        </p:nvSpPr>
        <p:spPr>
          <a:xfrm>
            <a:off x="457200" y="73025"/>
            <a:ext cx="8229600" cy="811213"/>
          </a:xfrm>
        </p:spPr>
        <p:txBody>
          <a:bodyPr/>
          <a:lstStyle/>
          <a:p>
            <a:pPr eaLnBrk="1" hangingPunct="1"/>
            <a:r>
              <a:rPr lang="en-US" altLang="zh-CN" sz="4000" dirty="0"/>
              <a:t>7.5.2 </a:t>
            </a:r>
            <a:r>
              <a:rPr lang="zh-CN" altLang="en-US" sz="4000" b="1" dirty="0">
                <a:solidFill>
                  <a:srgbClr val="FF0000"/>
                </a:solidFill>
              </a:rPr>
              <a:t>顺序容器</a:t>
            </a:r>
            <a:endParaRPr lang="zh-CN" altLang="en-US" sz="4000" b="1" dirty="0">
              <a:solidFill>
                <a:srgbClr val="FF0000"/>
              </a:solidFill>
            </a:endParaRPr>
          </a:p>
        </p:txBody>
      </p:sp>
      <p:sp>
        <p:nvSpPr>
          <p:cNvPr id="2" name="对话气泡: 矩形 1"/>
          <p:cNvSpPr/>
          <p:nvPr/>
        </p:nvSpPr>
        <p:spPr>
          <a:xfrm>
            <a:off x="5086350" y="5300663"/>
            <a:ext cx="3600450" cy="936625"/>
          </a:xfrm>
          <a:prstGeom prst="wedgeRectCallout">
            <a:avLst>
              <a:gd name="adj1" fmla="val -58343"/>
              <a:gd name="adj2" fmla="val -141879"/>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zh-CN"/>
              <a:t>程序运行结果（分析</a:t>
            </a:r>
            <a:r>
              <a:rPr lang="zh-CN" altLang="en-US"/>
              <a:t>其由来</a:t>
            </a:r>
            <a:r>
              <a:rPr lang="zh-CN" altLang="zh-CN"/>
              <a:t>）</a:t>
            </a:r>
            <a:r>
              <a:rPr lang="zh-CN" altLang="zh-CN" dirty="0"/>
              <a:t>：</a:t>
            </a:r>
            <a:endParaRPr lang="zh-CN" altLang="zh-CN" dirty="0"/>
          </a:p>
          <a:p>
            <a:pPr eaLnBrk="0" hangingPunct="0">
              <a:defRPr/>
            </a:pPr>
            <a:r>
              <a:rPr lang="en-US" altLang="zh-CN" dirty="0"/>
              <a:t>30	50	100	10</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02">
                                            <p:txEl>
                                              <p:pRg st="1" end="1"/>
                                            </p:txEl>
                                          </p:spTgt>
                                        </p:tgtEl>
                                        <p:attrNameLst>
                                          <p:attrName>style.visibility</p:attrName>
                                        </p:attrNameLst>
                                      </p:cBhvr>
                                      <p:to>
                                        <p:strVal val="visible"/>
                                      </p:to>
                                    </p:set>
                                    <p:anim calcmode="lin" valueType="num">
                                      <p:cBhvr additive="base">
                                        <p:cTn id="7" dur="500" fill="hold"/>
                                        <p:tgtEl>
                                          <p:spTgt spid="512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02">
                                            <p:txEl>
                                              <p:pRg st="2" end="2"/>
                                            </p:txEl>
                                          </p:spTgt>
                                        </p:tgtEl>
                                        <p:attrNameLst>
                                          <p:attrName>style.visibility</p:attrName>
                                        </p:attrNameLst>
                                      </p:cBhvr>
                                      <p:to>
                                        <p:strVal val="visible"/>
                                      </p:to>
                                    </p:set>
                                    <p:anim calcmode="lin" valueType="num">
                                      <p:cBhvr additive="base">
                                        <p:cTn id="11" dur="500" fill="hold"/>
                                        <p:tgtEl>
                                          <p:spTgt spid="5120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20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1202">
                                            <p:txEl>
                                              <p:pRg st="3" end="3"/>
                                            </p:txEl>
                                          </p:spTgt>
                                        </p:tgtEl>
                                        <p:attrNameLst>
                                          <p:attrName>style.visibility</p:attrName>
                                        </p:attrNameLst>
                                      </p:cBhvr>
                                      <p:to>
                                        <p:strVal val="visible"/>
                                      </p:to>
                                    </p:set>
                                    <p:anim calcmode="lin" valueType="num">
                                      <p:cBhvr additive="base">
                                        <p:cTn id="15" dur="500" fill="hold"/>
                                        <p:tgtEl>
                                          <p:spTgt spid="5120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20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1202">
                                            <p:txEl>
                                              <p:pRg st="4" end="4"/>
                                            </p:txEl>
                                          </p:spTgt>
                                        </p:tgtEl>
                                        <p:attrNameLst>
                                          <p:attrName>style.visibility</p:attrName>
                                        </p:attrNameLst>
                                      </p:cBhvr>
                                      <p:to>
                                        <p:strVal val="visible"/>
                                      </p:to>
                                    </p:set>
                                    <p:anim calcmode="lin" valueType="num">
                                      <p:cBhvr additive="base">
                                        <p:cTn id="19" dur="500" fill="hold"/>
                                        <p:tgtEl>
                                          <p:spTgt spid="5120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202">
                                            <p:txEl>
                                              <p:pRg st="5" end="5"/>
                                            </p:txEl>
                                          </p:spTgt>
                                        </p:tgtEl>
                                        <p:attrNameLst>
                                          <p:attrName>style.visibility</p:attrName>
                                        </p:attrNameLst>
                                      </p:cBhvr>
                                      <p:to>
                                        <p:strVal val="visible"/>
                                      </p:to>
                                    </p:set>
                                    <p:anim calcmode="lin" valueType="num">
                                      <p:cBhvr additive="base">
                                        <p:cTn id="23" dur="500" fill="hold"/>
                                        <p:tgtEl>
                                          <p:spTgt spid="5120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20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1202">
                                            <p:txEl>
                                              <p:pRg st="6" end="6"/>
                                            </p:txEl>
                                          </p:spTgt>
                                        </p:tgtEl>
                                        <p:attrNameLst>
                                          <p:attrName>style.visibility</p:attrName>
                                        </p:attrNameLst>
                                      </p:cBhvr>
                                      <p:to>
                                        <p:strVal val="visible"/>
                                      </p:to>
                                    </p:set>
                                    <p:anim calcmode="lin" valueType="num">
                                      <p:cBhvr additive="base">
                                        <p:cTn id="29" dur="500" fill="hold"/>
                                        <p:tgtEl>
                                          <p:spTgt spid="5120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02">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1202">
                                            <p:txEl>
                                              <p:pRg st="7" end="7"/>
                                            </p:txEl>
                                          </p:spTgt>
                                        </p:tgtEl>
                                        <p:attrNameLst>
                                          <p:attrName>style.visibility</p:attrName>
                                        </p:attrNameLst>
                                      </p:cBhvr>
                                      <p:to>
                                        <p:strVal val="visible"/>
                                      </p:to>
                                    </p:set>
                                    <p:anim calcmode="lin" valueType="num">
                                      <p:cBhvr additive="base">
                                        <p:cTn id="33" dur="500" fill="hold"/>
                                        <p:tgtEl>
                                          <p:spTgt spid="51202">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20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1202">
                                            <p:txEl>
                                              <p:pRg st="8" end="8"/>
                                            </p:txEl>
                                          </p:spTgt>
                                        </p:tgtEl>
                                        <p:attrNameLst>
                                          <p:attrName>style.visibility</p:attrName>
                                        </p:attrNameLst>
                                      </p:cBhvr>
                                      <p:to>
                                        <p:strVal val="visible"/>
                                      </p:to>
                                    </p:set>
                                    <p:anim calcmode="lin" valueType="num">
                                      <p:cBhvr additive="base">
                                        <p:cTn id="39" dur="500" fill="hold"/>
                                        <p:tgtEl>
                                          <p:spTgt spid="5120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120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1202">
                                            <p:txEl>
                                              <p:pRg st="9" end="9"/>
                                            </p:txEl>
                                          </p:spTgt>
                                        </p:tgtEl>
                                        <p:attrNameLst>
                                          <p:attrName>style.visibility</p:attrName>
                                        </p:attrNameLst>
                                      </p:cBhvr>
                                      <p:to>
                                        <p:strVal val="visible"/>
                                      </p:to>
                                    </p:set>
                                    <p:anim calcmode="lin" valueType="num">
                                      <p:cBhvr additive="base">
                                        <p:cTn id="45" dur="500" fill="hold"/>
                                        <p:tgtEl>
                                          <p:spTgt spid="51202">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120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1202">
                                            <p:txEl>
                                              <p:pRg st="10" end="10"/>
                                            </p:txEl>
                                          </p:spTgt>
                                        </p:tgtEl>
                                        <p:attrNameLst>
                                          <p:attrName>style.visibility</p:attrName>
                                        </p:attrNameLst>
                                      </p:cBhvr>
                                      <p:to>
                                        <p:strVal val="visible"/>
                                      </p:to>
                                    </p:set>
                                    <p:anim calcmode="lin" valueType="num">
                                      <p:cBhvr additive="base">
                                        <p:cTn id="51" dur="500" fill="hold"/>
                                        <p:tgtEl>
                                          <p:spTgt spid="51202">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120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1202">
                                            <p:txEl>
                                              <p:pRg st="11" end="11"/>
                                            </p:txEl>
                                          </p:spTgt>
                                        </p:tgtEl>
                                        <p:attrNameLst>
                                          <p:attrName>style.visibility</p:attrName>
                                        </p:attrNameLst>
                                      </p:cBhvr>
                                      <p:to>
                                        <p:strVal val="visible"/>
                                      </p:to>
                                    </p:set>
                                    <p:anim calcmode="lin" valueType="num">
                                      <p:cBhvr additive="base">
                                        <p:cTn id="57" dur="500" fill="hold"/>
                                        <p:tgtEl>
                                          <p:spTgt spid="51202">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1202">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51202">
                                            <p:txEl>
                                              <p:pRg st="12" end="12"/>
                                            </p:txEl>
                                          </p:spTgt>
                                        </p:tgtEl>
                                        <p:attrNameLst>
                                          <p:attrName>style.visibility</p:attrName>
                                        </p:attrNameLst>
                                      </p:cBhvr>
                                      <p:to>
                                        <p:strVal val="visible"/>
                                      </p:to>
                                    </p:set>
                                    <p:anim calcmode="lin" valueType="num">
                                      <p:cBhvr additive="base">
                                        <p:cTn id="63" dur="500" fill="hold"/>
                                        <p:tgtEl>
                                          <p:spTgt spid="51202">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1202">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1202">
                                            <p:txEl>
                                              <p:pRg st="13" end="13"/>
                                            </p:txEl>
                                          </p:spTgt>
                                        </p:tgtEl>
                                        <p:attrNameLst>
                                          <p:attrName>style.visibility</p:attrName>
                                        </p:attrNameLst>
                                      </p:cBhvr>
                                      <p:to>
                                        <p:strVal val="visible"/>
                                      </p:to>
                                    </p:set>
                                    <p:anim calcmode="lin" valueType="num">
                                      <p:cBhvr additive="base">
                                        <p:cTn id="67" dur="500" fill="hold"/>
                                        <p:tgtEl>
                                          <p:spTgt spid="51202">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1202">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1202">
                                            <p:txEl>
                                              <p:pRg st="14" end="14"/>
                                            </p:txEl>
                                          </p:spTgt>
                                        </p:tgtEl>
                                        <p:attrNameLst>
                                          <p:attrName>style.visibility</p:attrName>
                                        </p:attrNameLst>
                                      </p:cBhvr>
                                      <p:to>
                                        <p:strVal val="visible"/>
                                      </p:to>
                                    </p:set>
                                    <p:anim calcmode="lin" valueType="num">
                                      <p:cBhvr additive="base">
                                        <p:cTn id="71" dur="500" fill="hold"/>
                                        <p:tgtEl>
                                          <p:spTgt spid="51202">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1202">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51202">
                                            <p:txEl>
                                              <p:pRg st="15" end="15"/>
                                            </p:txEl>
                                          </p:spTgt>
                                        </p:tgtEl>
                                        <p:attrNameLst>
                                          <p:attrName>style.visibility</p:attrName>
                                        </p:attrNameLst>
                                      </p:cBhvr>
                                      <p:to>
                                        <p:strVal val="visible"/>
                                      </p:to>
                                    </p:set>
                                    <p:anim calcmode="lin" valueType="num">
                                      <p:cBhvr additive="base">
                                        <p:cTn id="75" dur="500" fill="hold"/>
                                        <p:tgtEl>
                                          <p:spTgt spid="51202">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51202">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51202">
                                            <p:txEl>
                                              <p:pRg st="16" end="16"/>
                                            </p:txEl>
                                          </p:spTgt>
                                        </p:tgtEl>
                                        <p:attrNameLst>
                                          <p:attrName>style.visibility</p:attrName>
                                        </p:attrNameLst>
                                      </p:cBhvr>
                                      <p:to>
                                        <p:strVal val="visible"/>
                                      </p:to>
                                    </p:set>
                                    <p:anim calcmode="lin" valueType="num">
                                      <p:cBhvr additive="base">
                                        <p:cTn id="81" dur="500" fill="hold"/>
                                        <p:tgtEl>
                                          <p:spTgt spid="51202">
                                            <p:txEl>
                                              <p:pRg st="16" end="1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51202">
                                            <p:txEl>
                                              <p:pRg st="16" end="16"/>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51202">
                                            <p:txEl>
                                              <p:pRg st="17" end="17"/>
                                            </p:txEl>
                                          </p:spTgt>
                                        </p:tgtEl>
                                        <p:attrNameLst>
                                          <p:attrName>style.visibility</p:attrName>
                                        </p:attrNameLst>
                                      </p:cBhvr>
                                      <p:to>
                                        <p:strVal val="visible"/>
                                      </p:to>
                                    </p:set>
                                    <p:anim calcmode="lin" valueType="num">
                                      <p:cBhvr additive="base">
                                        <p:cTn id="85" dur="500" fill="hold"/>
                                        <p:tgtEl>
                                          <p:spTgt spid="51202">
                                            <p:txEl>
                                              <p:pRg st="17" end="1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1202">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wipe(down)">
                                      <p:cBhvr>
                                        <p:cTn id="9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684530" y="1196975"/>
            <a:ext cx="8274050" cy="5232400"/>
          </a:xfrm>
        </p:spPr>
        <p:txBody>
          <a:bodyPr/>
          <a:lstStyle/>
          <a:p>
            <a:pPr algn="just" eaLnBrk="1" hangingPunct="1">
              <a:buFontTx/>
              <a:buNone/>
            </a:pPr>
            <a:r>
              <a:rPr lang="en-US" altLang="zh-CN" b="1" dirty="0">
                <a:solidFill>
                  <a:srgbClr val="0000CC"/>
                </a:solidFill>
              </a:rPr>
              <a:t>4</a:t>
            </a:r>
            <a:r>
              <a:rPr lang="zh-CN" altLang="en-US" b="1" dirty="0">
                <a:solidFill>
                  <a:srgbClr val="0000CC"/>
                </a:solidFill>
              </a:rPr>
              <a:t>．</a:t>
            </a:r>
            <a:r>
              <a:rPr lang="en-US" altLang="zh-CN" b="1" dirty="0">
                <a:solidFill>
                  <a:srgbClr val="0000CC"/>
                </a:solidFill>
              </a:rPr>
              <a:t>String</a:t>
            </a:r>
            <a:endParaRPr lang="en-US" altLang="zh-CN" b="1" dirty="0">
              <a:solidFill>
                <a:srgbClr val="0000CC"/>
              </a:solidFill>
            </a:endParaRPr>
          </a:p>
          <a:p>
            <a:pPr algn="just" eaLnBrk="1" hangingPunct="1"/>
            <a:r>
              <a:rPr lang="en-US" altLang="zh-CN" sz="2600" b="1" dirty="0"/>
              <a:t>string</a:t>
            </a:r>
            <a:r>
              <a:rPr lang="zh-CN" altLang="en-US" sz="2600" b="1" dirty="0"/>
              <a:t>可以被看成是以字符</a:t>
            </a:r>
            <a:r>
              <a:rPr lang="en-US" altLang="zh-CN" sz="2600" b="1" dirty="0"/>
              <a:t>(characters)</a:t>
            </a:r>
            <a:r>
              <a:rPr lang="zh-CN" altLang="en-US" sz="2600" b="1" dirty="0"/>
              <a:t>为元素的一种容器，字符构成序列</a:t>
            </a:r>
            <a:r>
              <a:rPr lang="en-US" altLang="zh-CN" sz="2600" b="1" dirty="0"/>
              <a:t>(</a:t>
            </a:r>
            <a:r>
              <a:rPr lang="zh-CN" altLang="en-US" sz="2600" b="1" dirty="0"/>
              <a:t>字符串</a:t>
            </a:r>
            <a:r>
              <a:rPr lang="en-US" altLang="zh-CN" sz="2600" b="1" dirty="0"/>
              <a:t>)</a:t>
            </a:r>
            <a:r>
              <a:rPr lang="zh-CN" altLang="en-US" sz="2600" b="1" dirty="0"/>
              <a:t>，有时需要在字符序列中进行遍历，标准</a:t>
            </a:r>
            <a:r>
              <a:rPr lang="en-US" altLang="zh-CN" sz="2600" b="1" dirty="0"/>
              <a:t>string</a:t>
            </a:r>
            <a:r>
              <a:rPr lang="zh-CN" altLang="en-US" sz="2600" b="1" dirty="0"/>
              <a:t>类提供了</a:t>
            </a:r>
            <a:r>
              <a:rPr lang="en-US" altLang="zh-CN" sz="2600" b="1" dirty="0"/>
              <a:t>STL</a:t>
            </a:r>
            <a:r>
              <a:rPr lang="zh-CN" altLang="en-US" sz="2600" b="1" dirty="0"/>
              <a:t>容器接口，具有成员函数</a:t>
            </a:r>
            <a:r>
              <a:rPr lang="en-US" altLang="zh-CN" sz="2600" b="1" dirty="0"/>
              <a:t>begin()</a:t>
            </a:r>
            <a:r>
              <a:rPr lang="zh-CN" altLang="en-US" sz="2600" b="1" dirty="0"/>
              <a:t>和</a:t>
            </a:r>
            <a:r>
              <a:rPr lang="en-US" altLang="zh-CN" sz="2600" b="1" dirty="0"/>
              <a:t>end()</a:t>
            </a:r>
            <a:r>
              <a:rPr lang="zh-CN" altLang="en-US" sz="2600" b="1" dirty="0"/>
              <a:t>，迭代器可以用这两个函数进行定位。</a:t>
            </a:r>
            <a:endParaRPr lang="zh-CN" altLang="en-US" sz="2600" b="1" dirty="0"/>
          </a:p>
          <a:p>
            <a:pPr algn="just" eaLnBrk="1" hangingPunct="1"/>
            <a:r>
              <a:rPr lang="en-US" altLang="zh-CN" sz="2600" b="1" dirty="0">
                <a:solidFill>
                  <a:schemeClr val="accent2"/>
                </a:solidFill>
              </a:rPr>
              <a:t>STL</a:t>
            </a:r>
            <a:r>
              <a:rPr lang="zh-CN" altLang="en-US" sz="2600" b="1" dirty="0">
                <a:solidFill>
                  <a:schemeClr val="accent2"/>
                </a:solidFill>
              </a:rPr>
              <a:t>中的</a:t>
            </a:r>
            <a:r>
              <a:rPr lang="en-US" altLang="zh-CN" sz="2600" b="1" dirty="0">
                <a:solidFill>
                  <a:schemeClr val="accent2"/>
                </a:solidFill>
              </a:rPr>
              <a:t>string</a:t>
            </a:r>
            <a:r>
              <a:rPr lang="zh-CN" altLang="en-US" sz="2600" b="1" dirty="0">
                <a:solidFill>
                  <a:schemeClr val="accent2"/>
                </a:solidFill>
              </a:rPr>
              <a:t>是一种特殊类型的容器，原因是它除了可作为字符类型的容器外，更多的是作为一种数据类型</a:t>
            </a:r>
            <a:r>
              <a:rPr lang="en-US" altLang="zh-CN" sz="2600" b="1" dirty="0">
                <a:solidFill>
                  <a:schemeClr val="accent2"/>
                </a:solidFill>
              </a:rPr>
              <a:t>——</a:t>
            </a:r>
            <a:r>
              <a:rPr lang="zh-CN" altLang="en-US" sz="2600" b="1" dirty="0">
                <a:solidFill>
                  <a:schemeClr val="accent2"/>
                </a:solidFill>
              </a:rPr>
              <a:t>字符串，可以像</a:t>
            </a:r>
            <a:r>
              <a:rPr lang="en-US" altLang="zh-CN" sz="2600" b="1" dirty="0">
                <a:solidFill>
                  <a:schemeClr val="accent2"/>
                </a:solidFill>
              </a:rPr>
              <a:t>int</a:t>
            </a:r>
            <a:r>
              <a:rPr lang="zh-CN" altLang="en-US" sz="2600" b="1" dirty="0">
                <a:solidFill>
                  <a:schemeClr val="accent2"/>
                </a:solidFill>
              </a:rPr>
              <a:t>、</a:t>
            </a:r>
            <a:r>
              <a:rPr lang="en-US" altLang="zh-CN" sz="2600" b="1" dirty="0">
                <a:solidFill>
                  <a:schemeClr val="accent2"/>
                </a:solidFill>
              </a:rPr>
              <a:t>double</a:t>
            </a:r>
            <a:r>
              <a:rPr lang="zh-CN" altLang="en-US" sz="2600" b="1" dirty="0">
                <a:solidFill>
                  <a:schemeClr val="accent2"/>
                </a:solidFill>
              </a:rPr>
              <a:t>之类的基本数据类型那样定义</a:t>
            </a:r>
            <a:r>
              <a:rPr lang="en-US" altLang="zh-CN" sz="2600" b="1" dirty="0">
                <a:solidFill>
                  <a:schemeClr val="accent2"/>
                </a:solidFill>
              </a:rPr>
              <a:t>string</a:t>
            </a:r>
            <a:r>
              <a:rPr lang="zh-CN" altLang="en-US" sz="2600" b="1" dirty="0">
                <a:solidFill>
                  <a:schemeClr val="accent2"/>
                </a:solidFill>
              </a:rPr>
              <a:t>类型的数据，并进行各种运算。 </a:t>
            </a:r>
            <a:endParaRPr lang="en-US" altLang="zh-CN" sz="2600" b="1" dirty="0">
              <a:solidFill>
                <a:schemeClr val="accent2"/>
              </a:solidFill>
            </a:endParaRPr>
          </a:p>
          <a:p>
            <a:pPr eaLnBrk="1" hangingPunct="1"/>
            <a:endParaRPr lang="zh-CN" altLang="en-US" sz="2400" b="1" dirty="0">
              <a:solidFill>
                <a:schemeClr val="accent2"/>
              </a:solidFill>
            </a:endParaRPr>
          </a:p>
        </p:txBody>
      </p:sp>
      <p:sp>
        <p:nvSpPr>
          <p:cNvPr id="91138" name="Rectangle 2"/>
          <p:cNvSpPr>
            <a:spLocks noGrp="1" noChangeArrowheads="1"/>
          </p:cNvSpPr>
          <p:nvPr>
            <p:ph type="title"/>
          </p:nvPr>
        </p:nvSpPr>
        <p:spPr>
          <a:xfrm>
            <a:off x="457200" y="73025"/>
            <a:ext cx="8229600" cy="811213"/>
          </a:xfrm>
        </p:spPr>
        <p:txBody>
          <a:bodyPr/>
          <a:lstStyle/>
          <a:p>
            <a:pPr eaLnBrk="1" hangingPunct="1"/>
            <a:r>
              <a:rPr lang="en-US" altLang="zh-CN" sz="4000" dirty="0"/>
              <a:t>7.5.2 </a:t>
            </a:r>
            <a:r>
              <a:rPr lang="zh-CN" altLang="en-US" sz="4000" b="1" dirty="0">
                <a:solidFill>
                  <a:srgbClr val="FF0000"/>
                </a:solidFill>
              </a:rPr>
              <a:t>顺序容器</a:t>
            </a:r>
            <a:endParaRPr lang="zh-CN" altLang="en-US" sz="4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2" end="2"/>
                                            </p:txEl>
                                          </p:spTgt>
                                        </p:tgtEl>
                                        <p:attrNameLst>
                                          <p:attrName>style.visibility</p:attrName>
                                        </p:attrNameLst>
                                      </p:cBhvr>
                                      <p:to>
                                        <p:strVal val="visible"/>
                                      </p:to>
                                    </p:set>
                                    <p:anim calcmode="lin" valueType="num">
                                      <p:cBhvr additive="base">
                                        <p:cTn id="7" dur="500" fill="hold"/>
                                        <p:tgtEl>
                                          <p:spTgt spid="778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ChangeArrowheads="1"/>
          </p:cNvSpPr>
          <p:nvPr>
            <p:ph type="title"/>
          </p:nvPr>
        </p:nvSpPr>
        <p:spPr>
          <a:xfrm>
            <a:off x="684213" y="0"/>
            <a:ext cx="7772400" cy="908050"/>
          </a:xfrm>
        </p:spPr>
        <p:txBody>
          <a:bodyPr/>
          <a:lstStyle/>
          <a:p>
            <a:pPr eaLnBrk="1" hangingPunct="1"/>
            <a:r>
              <a:rPr lang="zh-CN" altLang="en-US" b="1" dirty="0">
                <a:solidFill>
                  <a:srgbClr val="0000CC"/>
                </a:solidFill>
              </a:rPr>
              <a:t>表</a:t>
            </a:r>
            <a:r>
              <a:rPr lang="en-US" altLang="zh-CN" b="1" dirty="0">
                <a:solidFill>
                  <a:srgbClr val="0000CC"/>
                </a:solidFill>
              </a:rPr>
              <a:t>7-5  string</a:t>
            </a:r>
            <a:r>
              <a:rPr lang="zh-CN" altLang="en-US" b="1" dirty="0">
                <a:solidFill>
                  <a:srgbClr val="0000CC"/>
                </a:solidFill>
              </a:rPr>
              <a:t>的重载运算符</a:t>
            </a:r>
            <a:endParaRPr lang="zh-CN" altLang="en-US" b="1" dirty="0">
              <a:solidFill>
                <a:srgbClr val="0000CC"/>
              </a:solidFill>
            </a:endParaRPr>
          </a:p>
        </p:txBody>
      </p:sp>
      <p:graphicFrame>
        <p:nvGraphicFramePr>
          <p:cNvPr id="79046" name="Group 198"/>
          <p:cNvGraphicFramePr>
            <a:graphicFrameLocks noGrp="1"/>
          </p:cNvGraphicFramePr>
          <p:nvPr>
            <p:ph idx="1"/>
          </p:nvPr>
        </p:nvGraphicFramePr>
        <p:xfrm>
          <a:off x="539750" y="981075"/>
          <a:ext cx="8062913" cy="5480049"/>
        </p:xfrm>
        <a:graphic>
          <a:graphicData uri="http://schemas.openxmlformats.org/drawingml/2006/table">
            <a:tbl>
              <a:tblPr/>
              <a:tblGrid>
                <a:gridCol w="962025"/>
                <a:gridCol w="2479040"/>
                <a:gridCol w="4621848"/>
              </a:tblGrid>
              <a:tr h="70112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运算符</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举例（</a:t>
                      </a: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a:t>
                      </a: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s2</a:t>
                      </a: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是</a:t>
                      </a: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string</a:t>
                      </a: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类型）</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说    明</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0902">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s2=s1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赋值运算，将</a:t>
                      </a: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a:t>
                      </a: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赋值给</a:t>
                      </a: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8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&gt;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s1&gt;s2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若</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大于</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s2</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，结果为真，否则为假</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9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s1==s2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若</a:t>
                      </a: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a:t>
                      </a: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等于</a:t>
                      </a: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s2</a:t>
                      </a: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，结果为真，否则为假</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&gt;=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s1&gt;=s2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若</a:t>
                      </a: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a:t>
                      </a: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大于或等于</a:t>
                      </a: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s2</a:t>
                      </a: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，结果为真，否则为假</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86">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&lt;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s1&lt;s2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若</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小于</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s2</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，结果为真，否则为假</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&lt;=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s1&lt;=s2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若</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小于或等于</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s2</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，结果为真，否则为假</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630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s1!=s2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若</a:t>
                      </a: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a:t>
                      </a: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不等于</a:t>
                      </a: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s2</a:t>
                      </a: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，结果为真，否则为假</a:t>
                      </a:r>
                      <a:endPar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789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s1+=s2</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将</a:t>
                      </a: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s2</a:t>
                      </a: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连接在</a:t>
                      </a: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a:t>
                      </a:r>
                      <a:r>
                        <a:rPr kumimoji="0" lang="zh-CN" altLang="en-US"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后面，并赋值给</a:t>
                      </a: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121">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rPr>
                        <a:t>s[1]='a'</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string</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可用数组方式访问元素，起始下标为</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000" b="1" i="0" u="none" strike="noStrike" cap="none" normalizeH="0" baseline="0" dirty="0">
                        <a:ln>
                          <a:noFill/>
                        </a:ln>
                        <a:solidFill>
                          <a:schemeClr val="tx1"/>
                        </a:solidFill>
                        <a:effectLst/>
                        <a:latin typeface="Times New Roman" panose="02020603050405020304" pitchFamily="18" charset="0"/>
                        <a:ea typeface="宋体" pitchFamily="2"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
          <p:cNvSpPr>
            <a:spLocks noGrp="1"/>
          </p:cNvSpPr>
          <p:nvPr>
            <p:ph type="title"/>
          </p:nvPr>
        </p:nvSpPr>
        <p:spPr>
          <a:xfrm>
            <a:off x="457200" y="73025"/>
            <a:ext cx="8229600" cy="811213"/>
          </a:xfrm>
        </p:spPr>
        <p:txBody>
          <a:bodyPr/>
          <a:lstStyle/>
          <a:p>
            <a:r>
              <a:rPr lang="zh-CN" altLang="zh-CN" b="1" dirty="0">
                <a:solidFill>
                  <a:srgbClr val="0000CC"/>
                </a:solidFill>
              </a:rPr>
              <a:t>（</a:t>
            </a:r>
            <a:r>
              <a:rPr lang="en-US" altLang="zh-CN" b="1" dirty="0">
                <a:solidFill>
                  <a:srgbClr val="0000CC"/>
                </a:solidFill>
              </a:rPr>
              <a:t>1</a:t>
            </a:r>
            <a:r>
              <a:rPr lang="zh-CN" altLang="zh-CN" b="1" dirty="0">
                <a:solidFill>
                  <a:srgbClr val="0000CC"/>
                </a:solidFill>
              </a:rPr>
              <a:t>）</a:t>
            </a:r>
            <a:r>
              <a:rPr lang="en-US" altLang="zh-CN" b="1" dirty="0">
                <a:solidFill>
                  <a:srgbClr val="0000CC"/>
                </a:solidFill>
              </a:rPr>
              <a:t>string</a:t>
            </a:r>
            <a:r>
              <a:rPr lang="zh-CN" altLang="zh-CN" b="1" dirty="0">
                <a:solidFill>
                  <a:srgbClr val="0000CC"/>
                </a:solidFill>
              </a:rPr>
              <a:t>的常用成员函数</a:t>
            </a:r>
            <a:endParaRPr lang="zh-CN" altLang="en-US" b="1" dirty="0">
              <a:solidFill>
                <a:srgbClr val="0000CC"/>
              </a:solidFill>
            </a:endParaRPr>
          </a:p>
        </p:txBody>
      </p:sp>
      <p:sp>
        <p:nvSpPr>
          <p:cNvPr id="3" name="内容占位符 2"/>
          <p:cNvSpPr>
            <a:spLocks noGrp="1"/>
          </p:cNvSpPr>
          <p:nvPr>
            <p:ph idx="1"/>
          </p:nvPr>
        </p:nvSpPr>
        <p:spPr>
          <a:xfrm>
            <a:off x="89535" y="1076325"/>
            <a:ext cx="9054465" cy="5168900"/>
          </a:xfrm>
        </p:spPr>
        <p:txBody>
          <a:bodyPr/>
          <a:lstStyle/>
          <a:p>
            <a:pPr marL="0" indent="0">
              <a:buFontTx/>
              <a:buNone/>
              <a:defRPr/>
            </a:pPr>
            <a:r>
              <a:rPr lang="zh-CN" altLang="zh-CN" sz="2000" b="1" dirty="0"/>
              <a:t>在下面的</a:t>
            </a:r>
            <a:r>
              <a:rPr lang="en-US" altLang="zh-CN" sz="2000" b="1" dirty="0"/>
              <a:t>string</a:t>
            </a:r>
            <a:r>
              <a:rPr lang="zh-CN" altLang="zh-CN" sz="2000" b="1" dirty="0"/>
              <a:t>成员函数介绍中，假设</a:t>
            </a:r>
            <a:r>
              <a:rPr lang="en-US" altLang="zh-CN" sz="2000" b="1" dirty="0"/>
              <a:t>s1</a:t>
            </a:r>
            <a:r>
              <a:rPr lang="zh-CN" altLang="zh-CN" sz="2000" b="1" dirty="0"/>
              <a:t>、</a:t>
            </a:r>
            <a:r>
              <a:rPr lang="en-US" altLang="zh-CN" sz="2000" b="1" dirty="0"/>
              <a:t>s2</a:t>
            </a:r>
            <a:r>
              <a:rPr lang="zh-CN" altLang="zh-CN" sz="2000" b="1" dirty="0"/>
              <a:t>的定义如下：</a:t>
            </a:r>
            <a:endParaRPr lang="zh-CN" altLang="zh-CN" sz="2000" b="1" dirty="0"/>
          </a:p>
          <a:p>
            <a:pPr marL="0" indent="0">
              <a:buFontTx/>
              <a:buNone/>
              <a:defRPr/>
            </a:pPr>
            <a:r>
              <a:rPr lang="en-US" altLang="zh-CN" sz="2000" b="1" dirty="0"/>
              <a:t>	string s1="ABCDEFH";</a:t>
            </a:r>
            <a:endParaRPr lang="zh-CN" altLang="zh-CN" sz="2000" b="1" dirty="0"/>
          </a:p>
          <a:p>
            <a:pPr marL="0" indent="0">
              <a:buFontTx/>
              <a:buNone/>
              <a:defRPr/>
            </a:pPr>
            <a:r>
              <a:rPr lang="en-US" altLang="zh-CN" sz="2000" b="1" dirty="0"/>
              <a:t>	string s2="0123456123";</a:t>
            </a:r>
            <a:endParaRPr lang="zh-CN" altLang="zh-CN" sz="2000" b="1" dirty="0"/>
          </a:p>
          <a:p>
            <a:pPr marL="0" indent="0">
              <a:buFontTx/>
              <a:buNone/>
              <a:defRPr/>
            </a:pPr>
            <a:r>
              <a:rPr lang="en-US" altLang="zh-CN" sz="2000" b="1" dirty="0"/>
              <a:t>	string s;</a:t>
            </a:r>
            <a:endParaRPr lang="zh-CN" altLang="zh-CN" sz="2000" b="1" dirty="0"/>
          </a:p>
          <a:p>
            <a:pPr>
              <a:buFont typeface="+mj-ea"/>
              <a:buAutoNum type="circleNumDbPlain"/>
              <a:defRPr/>
            </a:pPr>
            <a:r>
              <a:rPr lang="en-US" altLang="zh-CN" sz="1800" b="1" dirty="0" err="1">
                <a:solidFill>
                  <a:srgbClr val="FF0000"/>
                </a:solidFill>
              </a:rPr>
              <a:t>substr</a:t>
            </a:r>
            <a:r>
              <a:rPr lang="en-US" altLang="zh-CN" sz="1800" b="1" dirty="0">
                <a:solidFill>
                  <a:srgbClr val="FF0000"/>
                </a:solidFill>
              </a:rPr>
              <a:t>(n1, n)</a:t>
            </a:r>
            <a:r>
              <a:rPr lang="en-US" altLang="zh-CN" sz="1800" b="1" dirty="0"/>
              <a:t>	</a:t>
            </a:r>
            <a:r>
              <a:rPr lang="zh-CN" altLang="zh-CN" sz="1800" b="1" dirty="0"/>
              <a:t>取子串函数，从当前字符串的</a:t>
            </a:r>
            <a:r>
              <a:rPr lang="en-US" altLang="zh-CN" sz="1800" b="1" dirty="0"/>
              <a:t>n1</a:t>
            </a:r>
            <a:r>
              <a:rPr lang="zh-CN" altLang="zh-CN" sz="1800" b="1" dirty="0"/>
              <a:t>下标开始，取出</a:t>
            </a:r>
            <a:r>
              <a:rPr lang="en-US" altLang="zh-CN" sz="1800" b="1" dirty="0"/>
              <a:t>n</a:t>
            </a:r>
            <a:r>
              <a:rPr lang="zh-CN" altLang="zh-CN" sz="1800" b="1" dirty="0"/>
              <a:t>个字符。如“</a:t>
            </a:r>
            <a:r>
              <a:rPr lang="en-US" altLang="zh-CN" sz="1800" b="1" dirty="0"/>
              <a:t>s=s1.substr(2, 3)</a:t>
            </a:r>
            <a:r>
              <a:rPr lang="zh-CN" altLang="zh-CN" sz="1800" b="1" dirty="0"/>
              <a:t>”的结果为：</a:t>
            </a:r>
            <a:r>
              <a:rPr lang="en-US" altLang="zh-CN" sz="1800" b="1" dirty="0"/>
              <a:t>s="CDE"</a:t>
            </a:r>
            <a:endParaRPr lang="zh-CN" altLang="zh-CN" sz="1800" b="1" dirty="0"/>
          </a:p>
          <a:p>
            <a:pPr>
              <a:buFont typeface="+mj-ea"/>
              <a:buAutoNum type="circleNumDbPlain"/>
              <a:defRPr/>
            </a:pPr>
            <a:r>
              <a:rPr lang="en-US" altLang="zh-CN" sz="1800" b="1" dirty="0">
                <a:solidFill>
                  <a:srgbClr val="FF0000"/>
                </a:solidFill>
              </a:rPr>
              <a:t>swap(s)</a:t>
            </a:r>
            <a:r>
              <a:rPr lang="en-US" altLang="zh-CN" sz="1800" b="1" dirty="0"/>
              <a:t>		</a:t>
            </a:r>
            <a:r>
              <a:rPr lang="zh-CN" altLang="zh-CN" sz="1800" b="1" dirty="0"/>
              <a:t>交换字符串。如“</a:t>
            </a:r>
            <a:r>
              <a:rPr lang="en-US" altLang="zh-CN" sz="1800" b="1" dirty="0"/>
              <a:t>s1.swap(s2)</a:t>
            </a:r>
            <a:r>
              <a:rPr lang="zh-CN" altLang="zh-CN" sz="1800" b="1" dirty="0"/>
              <a:t>”的结果为：</a:t>
            </a:r>
            <a:r>
              <a:rPr lang="en-US" altLang="zh-CN" sz="1800" b="1" dirty="0"/>
              <a:t>s1="0123456123"</a:t>
            </a:r>
            <a:r>
              <a:rPr lang="zh-CN" altLang="zh-CN" sz="1800" b="1" dirty="0"/>
              <a:t>，</a:t>
            </a:r>
            <a:r>
              <a:rPr lang="en-US" altLang="zh-CN" sz="1800" b="1" dirty="0"/>
              <a:t>s2="ABCDEFH"</a:t>
            </a:r>
            <a:endParaRPr lang="zh-CN" altLang="zh-CN" sz="1800" b="1" dirty="0"/>
          </a:p>
          <a:p>
            <a:pPr>
              <a:buFont typeface="+mj-ea"/>
              <a:buAutoNum type="circleNumDbPlain"/>
              <a:defRPr/>
            </a:pPr>
            <a:r>
              <a:rPr lang="en-US" altLang="zh-CN" sz="1800" b="1" dirty="0">
                <a:solidFill>
                  <a:srgbClr val="FF0000"/>
                </a:solidFill>
              </a:rPr>
              <a:t>size()/length() 	</a:t>
            </a:r>
            <a:r>
              <a:rPr lang="zh-CN" altLang="zh-CN" sz="1800" b="1" dirty="0"/>
              <a:t>计算字符串中当前存放的字符个数。如“</a:t>
            </a:r>
            <a:r>
              <a:rPr lang="en-US" altLang="zh-CN" sz="1800" b="1" dirty="0"/>
              <a:t>s1.length()</a:t>
            </a:r>
            <a:r>
              <a:rPr lang="zh-CN" altLang="zh-CN" sz="1800" b="1" dirty="0"/>
              <a:t>”的结果为：</a:t>
            </a:r>
            <a:r>
              <a:rPr lang="en-US" altLang="zh-CN" sz="1800" b="1" dirty="0"/>
              <a:t>7</a:t>
            </a:r>
            <a:endParaRPr lang="zh-CN" altLang="zh-CN" sz="1800" b="1" dirty="0"/>
          </a:p>
          <a:p>
            <a:pPr>
              <a:buFont typeface="+mj-ea"/>
              <a:buAutoNum type="circleNumDbPlain"/>
              <a:defRPr/>
            </a:pPr>
            <a:r>
              <a:rPr lang="en-US" altLang="zh-CN" sz="1800" b="1" dirty="0">
                <a:solidFill>
                  <a:srgbClr val="FF0000"/>
                </a:solidFill>
              </a:rPr>
              <a:t>capacity()</a:t>
            </a:r>
            <a:r>
              <a:rPr lang="en-US" altLang="zh-CN" sz="1800" b="1" dirty="0"/>
              <a:t>		</a:t>
            </a:r>
            <a:r>
              <a:rPr lang="zh-CN" altLang="zh-CN" sz="1800" b="1" dirty="0"/>
              <a:t>计算字符串的容量（可容纳的字符个数）。如“</a:t>
            </a:r>
            <a:r>
              <a:rPr lang="en-US" altLang="zh-CN" sz="1800" b="1" dirty="0"/>
              <a:t>s1.capacity()</a:t>
            </a:r>
            <a:r>
              <a:rPr lang="zh-CN" altLang="zh-CN" sz="1800" b="1" dirty="0"/>
              <a:t>”的结果为：</a:t>
            </a:r>
            <a:r>
              <a:rPr lang="en-US" altLang="zh-CN" sz="1800" b="1" dirty="0"/>
              <a:t>31</a:t>
            </a:r>
            <a:endParaRPr lang="zh-CN" altLang="zh-CN" sz="1800" b="1" dirty="0"/>
          </a:p>
          <a:p>
            <a:pPr>
              <a:buFont typeface="+mj-ea"/>
              <a:buAutoNum type="circleNumDbPlain"/>
              <a:defRPr/>
            </a:pPr>
            <a:r>
              <a:rPr lang="en-US" altLang="zh-CN" sz="1800" b="1" dirty="0" err="1">
                <a:solidFill>
                  <a:srgbClr val="FF0000"/>
                </a:solidFill>
              </a:rPr>
              <a:t>max_size</a:t>
            </a:r>
            <a:r>
              <a:rPr lang="en-US" altLang="zh-CN" sz="1800" b="1" dirty="0">
                <a:solidFill>
                  <a:srgbClr val="FF0000"/>
                </a:solidFill>
              </a:rPr>
              <a:t>()</a:t>
            </a:r>
            <a:r>
              <a:rPr lang="en-US" altLang="zh-CN" sz="1800" b="1" dirty="0"/>
              <a:t>	</a:t>
            </a:r>
            <a:r>
              <a:rPr lang="zh-CN" altLang="zh-CN" sz="1800" b="1" dirty="0"/>
              <a:t>计算</a:t>
            </a:r>
            <a:r>
              <a:rPr lang="en-US" altLang="zh-CN" sz="1800" b="1" dirty="0"/>
              <a:t>string</a:t>
            </a:r>
            <a:r>
              <a:rPr lang="zh-CN" altLang="zh-CN" sz="1800" b="1" dirty="0"/>
              <a:t>类型数据的最大容量。如“</a:t>
            </a:r>
            <a:r>
              <a:rPr lang="en-US" altLang="zh-CN" sz="1800" b="1" dirty="0"/>
              <a:t>s1.max_size()</a:t>
            </a:r>
            <a:r>
              <a:rPr lang="zh-CN" altLang="zh-CN" sz="1800" b="1" dirty="0"/>
              <a:t>”的结果为：</a:t>
            </a:r>
            <a:r>
              <a:rPr lang="en-US" altLang="zh-CN" sz="1800" b="1" dirty="0"/>
              <a:t>4294967293 </a:t>
            </a:r>
            <a:endParaRPr lang="zh-CN" altLang="zh-CN" sz="1800" b="1" dirty="0"/>
          </a:p>
          <a:p>
            <a:pPr>
              <a:buFont typeface="+mj-ea"/>
              <a:buAutoNum type="circleNumDbPlain"/>
              <a:defRPr/>
            </a:pPr>
            <a:r>
              <a:rPr lang="en-US" altLang="zh-CN" sz="1800" b="1" dirty="0">
                <a:solidFill>
                  <a:srgbClr val="FF0000"/>
                </a:solidFill>
              </a:rPr>
              <a:t>find(s)</a:t>
            </a:r>
            <a:r>
              <a:rPr lang="en-US" altLang="zh-CN" sz="1800" b="1" dirty="0"/>
              <a:t>		</a:t>
            </a:r>
            <a:r>
              <a:rPr lang="zh-CN" altLang="zh-CN" sz="1800" b="1" dirty="0"/>
              <a:t>在当前字符串中查找子串</a:t>
            </a:r>
            <a:r>
              <a:rPr lang="en-US" altLang="zh-CN" sz="1800" b="1" dirty="0"/>
              <a:t>s</a:t>
            </a:r>
            <a:r>
              <a:rPr lang="zh-CN" altLang="zh-CN" sz="1800" b="1" dirty="0"/>
              <a:t>，如找到就返回</a:t>
            </a:r>
            <a:r>
              <a:rPr lang="en-US" altLang="zh-CN" sz="1800" b="1" dirty="0"/>
              <a:t>s</a:t>
            </a:r>
            <a:r>
              <a:rPr lang="zh-CN" altLang="zh-CN" sz="1800" b="1" dirty="0"/>
              <a:t>在当前串中的起始位置；若没有找到，返回常数</a:t>
            </a:r>
            <a:r>
              <a:rPr lang="en-US" altLang="zh-CN" sz="1800" b="1" dirty="0"/>
              <a:t>string::</a:t>
            </a:r>
            <a:r>
              <a:rPr lang="en-US" altLang="zh-CN" sz="1800" b="1" dirty="0" err="1"/>
              <a:t>npos</a:t>
            </a:r>
            <a:r>
              <a:rPr lang="zh-CN" altLang="zh-CN" sz="1800" b="1" dirty="0"/>
              <a:t>。如“</a:t>
            </a:r>
            <a:r>
              <a:rPr lang="en-US" altLang="zh-CN" sz="1800" b="1" dirty="0"/>
              <a:t>s1.find("EF")</a:t>
            </a:r>
            <a:r>
              <a:rPr lang="zh-CN" altLang="zh-CN" sz="1800" b="1" dirty="0"/>
              <a:t>”的结果为：</a:t>
            </a:r>
            <a:r>
              <a:rPr lang="en-US" altLang="zh-CN" sz="1800" b="1" dirty="0"/>
              <a:t>4</a:t>
            </a:r>
            <a:endParaRPr lang="zh-CN" altLang="zh-CN" sz="1800" b="1" dirty="0"/>
          </a:p>
          <a:p>
            <a:pPr>
              <a:buFont typeface="+mj-ea"/>
              <a:buAutoNum type="circleNumDbPlain"/>
              <a:defRPr/>
            </a:pPr>
            <a:r>
              <a:rPr lang="en-US" altLang="zh-CN" sz="1800" b="1" dirty="0" err="1">
                <a:solidFill>
                  <a:srgbClr val="FF0000"/>
                </a:solidFill>
              </a:rPr>
              <a:t>rfind</a:t>
            </a:r>
            <a:r>
              <a:rPr lang="en-US" altLang="zh-CN" sz="1800" b="1" dirty="0">
                <a:solidFill>
                  <a:srgbClr val="FF0000"/>
                </a:solidFill>
              </a:rPr>
              <a:t>(s)</a:t>
            </a:r>
            <a:r>
              <a:rPr lang="en-US" altLang="zh-CN" sz="1800" b="1" dirty="0"/>
              <a:t>	</a:t>
            </a:r>
            <a:r>
              <a:rPr lang="zh-CN" altLang="zh-CN" sz="1800" b="1" dirty="0"/>
              <a:t>同</a:t>
            </a:r>
            <a:r>
              <a:rPr lang="en-US" altLang="zh-CN" sz="1800" b="1" dirty="0"/>
              <a:t>find</a:t>
            </a:r>
            <a:r>
              <a:rPr lang="zh-CN" altLang="zh-CN" sz="1800" b="1" dirty="0"/>
              <a:t>，但从后向前进行查找。如“</a:t>
            </a:r>
            <a:r>
              <a:rPr lang="en-US" altLang="zh-CN" sz="1800" b="1" dirty="0"/>
              <a:t>s1.rfind("BCD")</a:t>
            </a:r>
            <a:r>
              <a:rPr lang="zh-CN" altLang="zh-CN" sz="1800" b="1" dirty="0"/>
              <a:t>”的结果为：</a:t>
            </a:r>
            <a:r>
              <a:rPr lang="en-US" altLang="zh-CN" sz="1800" b="1" dirty="0"/>
              <a:t>1</a:t>
            </a:r>
            <a:endParaRPr lang="zh-CN" altLang="zh-CN" sz="1800" b="1" dirty="0"/>
          </a:p>
          <a:p>
            <a:pPr marL="0" indent="0">
              <a:buFontTx/>
              <a:buNone/>
              <a:defRPr/>
            </a:pPr>
            <a:endParaRPr lang="zh-CN" altLang="en-US" sz="1600"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1"/>
          <p:cNvSpPr>
            <a:spLocks noGrp="1"/>
          </p:cNvSpPr>
          <p:nvPr>
            <p:ph type="title"/>
          </p:nvPr>
        </p:nvSpPr>
        <p:spPr>
          <a:xfrm>
            <a:off x="457200" y="73025"/>
            <a:ext cx="8229600" cy="811213"/>
          </a:xfrm>
        </p:spPr>
        <p:txBody>
          <a:bodyPr/>
          <a:lstStyle/>
          <a:p>
            <a:r>
              <a:rPr lang="zh-CN" altLang="zh-CN" b="1" dirty="0">
                <a:solidFill>
                  <a:srgbClr val="0000CC"/>
                </a:solidFill>
              </a:rPr>
              <a:t>（</a:t>
            </a:r>
            <a:r>
              <a:rPr lang="en-US" altLang="zh-CN" b="1" dirty="0">
                <a:solidFill>
                  <a:srgbClr val="0000CC"/>
                </a:solidFill>
              </a:rPr>
              <a:t>1</a:t>
            </a:r>
            <a:r>
              <a:rPr lang="zh-CN" altLang="zh-CN" b="1" dirty="0">
                <a:solidFill>
                  <a:srgbClr val="0000CC"/>
                </a:solidFill>
              </a:rPr>
              <a:t>）</a:t>
            </a:r>
            <a:r>
              <a:rPr lang="en-US" altLang="zh-CN" b="1" dirty="0">
                <a:solidFill>
                  <a:srgbClr val="0000CC"/>
                </a:solidFill>
              </a:rPr>
              <a:t>string</a:t>
            </a:r>
            <a:r>
              <a:rPr lang="zh-CN" altLang="zh-CN" b="1" dirty="0">
                <a:solidFill>
                  <a:srgbClr val="0000CC"/>
                </a:solidFill>
              </a:rPr>
              <a:t>的常用成员函数</a:t>
            </a:r>
            <a:endParaRPr lang="zh-CN" altLang="en-US" b="1" dirty="0">
              <a:solidFill>
                <a:srgbClr val="0000CC"/>
              </a:solidFill>
            </a:endParaRPr>
          </a:p>
        </p:txBody>
      </p:sp>
      <p:sp>
        <p:nvSpPr>
          <p:cNvPr id="94210" name="内容占位符 2"/>
          <p:cNvSpPr>
            <a:spLocks noGrp="1"/>
          </p:cNvSpPr>
          <p:nvPr>
            <p:ph idx="1"/>
          </p:nvPr>
        </p:nvSpPr>
        <p:spPr>
          <a:xfrm>
            <a:off x="80645" y="1076325"/>
            <a:ext cx="9110345" cy="5253355"/>
          </a:xfrm>
        </p:spPr>
        <p:txBody>
          <a:bodyPr/>
          <a:lstStyle/>
          <a:p>
            <a:pPr>
              <a:buFont typeface="宋体" pitchFamily="2" charset="-122"/>
              <a:buAutoNum type="circleNumDbPlain"/>
            </a:pPr>
            <a:r>
              <a:rPr lang="en-US" altLang="zh-CN" sz="2000" b="1" dirty="0" err="1">
                <a:solidFill>
                  <a:srgbClr val="FF0000"/>
                </a:solidFill>
              </a:rPr>
              <a:t>find_first_of</a:t>
            </a:r>
            <a:r>
              <a:rPr lang="en-US" altLang="zh-CN" sz="2000" b="1" dirty="0">
                <a:solidFill>
                  <a:srgbClr val="FF0000"/>
                </a:solidFill>
              </a:rPr>
              <a:t>(s)</a:t>
            </a:r>
            <a:r>
              <a:rPr lang="en-US" altLang="zh-CN" sz="2000" b="1" dirty="0"/>
              <a:t>	</a:t>
            </a:r>
            <a:r>
              <a:rPr lang="zh-CN" altLang="zh-CN" sz="2000" b="1" dirty="0"/>
              <a:t>在当前串中查找子串</a:t>
            </a:r>
            <a:r>
              <a:rPr lang="en-US" altLang="zh-CN" sz="2000" b="1" dirty="0"/>
              <a:t>s</a:t>
            </a:r>
            <a:r>
              <a:rPr lang="zh-CN" altLang="zh-CN" sz="2000" b="1" dirty="0"/>
              <a:t>第一次出现的位置。如“</a:t>
            </a:r>
            <a:r>
              <a:rPr lang="en-US" altLang="zh-CN" sz="2000" b="1" dirty="0"/>
              <a:t>s2.find_first_of("123")</a:t>
            </a:r>
            <a:r>
              <a:rPr lang="zh-CN" altLang="zh-CN" sz="2000" b="1" dirty="0"/>
              <a:t>”的结果为：</a:t>
            </a:r>
            <a:r>
              <a:rPr lang="en-US" altLang="zh-CN" sz="2000" b="1" dirty="0"/>
              <a:t>1</a:t>
            </a:r>
            <a:endParaRPr lang="zh-CN" altLang="zh-CN" sz="2000" b="1" dirty="0"/>
          </a:p>
          <a:p>
            <a:pPr>
              <a:buFont typeface="宋体" pitchFamily="2" charset="-122"/>
              <a:buAutoNum type="circleNumDbPlain"/>
            </a:pPr>
            <a:r>
              <a:rPr lang="en-US" altLang="zh-CN" sz="2000" b="1" dirty="0" err="1">
                <a:solidFill>
                  <a:srgbClr val="FF0000"/>
                </a:solidFill>
              </a:rPr>
              <a:t>find_last_of</a:t>
            </a:r>
            <a:r>
              <a:rPr lang="en-US" altLang="zh-CN" sz="2000" b="1" dirty="0">
                <a:solidFill>
                  <a:srgbClr val="FF0000"/>
                </a:solidFill>
              </a:rPr>
              <a:t>(s)</a:t>
            </a:r>
            <a:r>
              <a:rPr lang="en-US" altLang="zh-CN" sz="2000" b="1" dirty="0"/>
              <a:t>	</a:t>
            </a:r>
            <a:r>
              <a:rPr lang="zh-CN" altLang="zh-CN" sz="2000" b="1" dirty="0"/>
              <a:t>在当前串中查找子串</a:t>
            </a:r>
            <a:r>
              <a:rPr lang="en-US" altLang="zh-CN" sz="2000" b="1" dirty="0"/>
              <a:t>s</a:t>
            </a:r>
            <a:r>
              <a:rPr lang="zh-CN" altLang="zh-CN" sz="2000" b="1" dirty="0"/>
              <a:t>最后一次出现的位置。如“</a:t>
            </a:r>
            <a:r>
              <a:rPr lang="en-US" altLang="zh-CN" sz="2000" b="1" dirty="0"/>
              <a:t>s2.find_last_of("123")</a:t>
            </a:r>
            <a:r>
              <a:rPr lang="zh-CN" altLang="zh-CN" sz="2000" b="1" dirty="0"/>
              <a:t>”的结果为：</a:t>
            </a:r>
            <a:r>
              <a:rPr lang="en-US" altLang="zh-CN" sz="2000" b="1" dirty="0"/>
              <a:t>9</a:t>
            </a:r>
            <a:endParaRPr lang="zh-CN" altLang="zh-CN" sz="2000" b="1" dirty="0"/>
          </a:p>
          <a:p>
            <a:pPr>
              <a:buFont typeface="宋体" pitchFamily="2" charset="-122"/>
              <a:buAutoNum type="circleNumDbPlain"/>
            </a:pPr>
            <a:r>
              <a:rPr lang="en-US" altLang="zh-CN" sz="2000" b="1" dirty="0">
                <a:solidFill>
                  <a:srgbClr val="FF0000"/>
                </a:solidFill>
              </a:rPr>
              <a:t>replace(n1, n, s) </a:t>
            </a:r>
            <a:r>
              <a:rPr lang="zh-CN" altLang="zh-CN" sz="2000" b="1" dirty="0"/>
              <a:t>替换当前字符串中的字符，</a:t>
            </a:r>
            <a:r>
              <a:rPr lang="en-US" altLang="zh-CN" sz="2000" b="1" dirty="0"/>
              <a:t>n1</a:t>
            </a:r>
            <a:r>
              <a:rPr lang="zh-CN" altLang="zh-CN" sz="2000" b="1" dirty="0"/>
              <a:t>是替换的起始下标，</a:t>
            </a:r>
            <a:r>
              <a:rPr lang="en-US" altLang="zh-CN" sz="2000" b="1" dirty="0"/>
              <a:t>n</a:t>
            </a:r>
            <a:r>
              <a:rPr lang="zh-CN" altLang="zh-CN" sz="2000" b="1" dirty="0"/>
              <a:t>是要替换的字符个数，</a:t>
            </a:r>
            <a:r>
              <a:rPr lang="en-US" altLang="zh-CN" sz="2000" b="1" dirty="0"/>
              <a:t>s</a:t>
            </a:r>
            <a:r>
              <a:rPr lang="zh-CN" altLang="zh-CN" sz="2000" b="1" dirty="0"/>
              <a:t>是用来替换的字符串。如“</a:t>
            </a:r>
            <a:r>
              <a:rPr lang="en-US" altLang="zh-CN" sz="2000" b="1" dirty="0"/>
              <a:t>s1.replace(2, 3, s2)</a:t>
            </a:r>
            <a:r>
              <a:rPr lang="zh-CN" altLang="zh-CN" sz="2000" b="1" dirty="0"/>
              <a:t>”的结果为：</a:t>
            </a:r>
            <a:r>
              <a:rPr lang="en-US" altLang="zh-CN" sz="2000" b="1" dirty="0"/>
              <a:t>s1="AB0123456123FH"</a:t>
            </a:r>
            <a:endParaRPr lang="zh-CN" altLang="zh-CN" sz="2000" b="1" dirty="0"/>
          </a:p>
          <a:p>
            <a:pPr>
              <a:buFont typeface="宋体" pitchFamily="2" charset="-122"/>
              <a:buAutoNum type="circleNumDbPlain"/>
            </a:pPr>
            <a:r>
              <a:rPr lang="en-US" altLang="zh-CN" sz="2000" b="1" dirty="0">
                <a:solidFill>
                  <a:srgbClr val="FF0000"/>
                </a:solidFill>
              </a:rPr>
              <a:t>replace(n1, n, s, n2, m)  </a:t>
            </a:r>
            <a:r>
              <a:rPr lang="en-US" altLang="zh-CN" sz="2000" b="1" dirty="0"/>
              <a:t>n1</a:t>
            </a:r>
            <a:r>
              <a:rPr lang="zh-CN" altLang="zh-CN" sz="2000" b="1" dirty="0"/>
              <a:t>是替换的起始下标，</a:t>
            </a:r>
            <a:r>
              <a:rPr lang="en-US" altLang="zh-CN" sz="2000" b="1" dirty="0"/>
              <a:t>n</a:t>
            </a:r>
            <a:r>
              <a:rPr lang="zh-CN" altLang="zh-CN" sz="2000" b="1" dirty="0"/>
              <a:t>是替换掉的字符个数，</a:t>
            </a:r>
            <a:r>
              <a:rPr lang="en-US" altLang="zh-CN" sz="2000" b="1" dirty="0"/>
              <a:t>s</a:t>
            </a:r>
            <a:r>
              <a:rPr lang="zh-CN" altLang="zh-CN" sz="2000" b="1" dirty="0"/>
              <a:t>是用来替换的字符串，</a:t>
            </a:r>
            <a:r>
              <a:rPr lang="en-US" altLang="zh-CN" sz="2000" b="1" dirty="0"/>
              <a:t>n2</a:t>
            </a:r>
            <a:r>
              <a:rPr lang="zh-CN" altLang="zh-CN" sz="2000" b="1" dirty="0"/>
              <a:t>是</a:t>
            </a:r>
            <a:r>
              <a:rPr lang="en-US" altLang="zh-CN" sz="2000" b="1" dirty="0"/>
              <a:t>s</a:t>
            </a:r>
            <a:r>
              <a:rPr lang="zh-CN" altLang="zh-CN" sz="2000" b="1" dirty="0"/>
              <a:t>中用来替换的起始下标，</a:t>
            </a:r>
            <a:r>
              <a:rPr lang="en-US" altLang="zh-CN" sz="2000" b="1" dirty="0"/>
              <a:t>m</a:t>
            </a:r>
            <a:r>
              <a:rPr lang="zh-CN" altLang="zh-CN" sz="2000" b="1" dirty="0"/>
              <a:t>是</a:t>
            </a:r>
            <a:r>
              <a:rPr lang="en-US" altLang="zh-CN" sz="2000" b="1" dirty="0"/>
              <a:t>s</a:t>
            </a:r>
            <a:r>
              <a:rPr lang="zh-CN" altLang="zh-CN" sz="2000" b="1" dirty="0"/>
              <a:t>中用于替换的字符个数。如“</a:t>
            </a:r>
            <a:r>
              <a:rPr lang="en-US" altLang="zh-CN" sz="2000" b="1" dirty="0"/>
              <a:t>s1.replace(2, 3, s2, 2, 3)</a:t>
            </a:r>
            <a:r>
              <a:rPr lang="zh-CN" altLang="zh-CN" sz="2000" b="1" dirty="0"/>
              <a:t>”的结果为：</a:t>
            </a:r>
            <a:r>
              <a:rPr lang="en-US" altLang="zh-CN" sz="2000" b="1" dirty="0"/>
              <a:t>s1="AB234FH"</a:t>
            </a:r>
            <a:endParaRPr lang="zh-CN" altLang="zh-CN" sz="2000" b="1" dirty="0"/>
          </a:p>
          <a:p>
            <a:pPr>
              <a:buFont typeface="宋体" pitchFamily="2" charset="-122"/>
              <a:buAutoNum type="circleNumDbPlain"/>
            </a:pPr>
            <a:r>
              <a:rPr lang="en-US" altLang="zh-CN" sz="2000" b="1" dirty="0">
                <a:solidFill>
                  <a:srgbClr val="FF0000"/>
                </a:solidFill>
              </a:rPr>
              <a:t>insert(n, s)</a:t>
            </a:r>
            <a:r>
              <a:rPr lang="en-US" altLang="zh-CN" sz="2000" b="1" dirty="0"/>
              <a:t>	</a:t>
            </a:r>
            <a:r>
              <a:rPr lang="zh-CN" altLang="zh-CN" sz="2000" b="1" dirty="0"/>
              <a:t>在当前串的下标位置</a:t>
            </a:r>
            <a:r>
              <a:rPr lang="en-US" altLang="zh-CN" sz="2000" b="1" dirty="0"/>
              <a:t>n</a:t>
            </a:r>
            <a:r>
              <a:rPr lang="zh-CN" altLang="zh-CN" sz="2000" b="1" dirty="0"/>
              <a:t>之前，插入</a:t>
            </a:r>
            <a:r>
              <a:rPr lang="en-US" altLang="zh-CN" sz="2000" b="1" dirty="0"/>
              <a:t>s</a:t>
            </a:r>
            <a:r>
              <a:rPr lang="zh-CN" altLang="zh-CN" sz="2000" b="1" dirty="0"/>
              <a:t>串。如“</a:t>
            </a:r>
            <a:r>
              <a:rPr lang="en-US" altLang="zh-CN" sz="2000" b="1" dirty="0"/>
              <a:t>s1.insert(2, "88888")</a:t>
            </a:r>
            <a:r>
              <a:rPr lang="zh-CN" altLang="zh-CN" sz="2000" b="1" dirty="0"/>
              <a:t>”的结果为：</a:t>
            </a:r>
            <a:r>
              <a:rPr lang="en-US" altLang="zh-CN" sz="2000" b="1" dirty="0"/>
              <a:t>s1="AB88888CDEFH"</a:t>
            </a:r>
            <a:endParaRPr lang="zh-CN" altLang="zh-CN" sz="2000" b="1" dirty="0"/>
          </a:p>
          <a:p>
            <a:pPr>
              <a:buFont typeface="宋体" pitchFamily="2" charset="-122"/>
              <a:buAutoNum type="circleNumDbPlain"/>
            </a:pPr>
            <a:r>
              <a:rPr lang="en-US" altLang="zh-CN" sz="2000" b="1" dirty="0">
                <a:solidFill>
                  <a:srgbClr val="FF0000"/>
                </a:solidFill>
              </a:rPr>
              <a:t>insert(n1, s, n2, m)  </a:t>
            </a:r>
            <a:r>
              <a:rPr lang="zh-CN" altLang="zh-CN" sz="2000" b="1" dirty="0"/>
              <a:t>在当前串的</a:t>
            </a:r>
            <a:r>
              <a:rPr lang="en-US" altLang="zh-CN" sz="2000" b="1" dirty="0"/>
              <a:t>n1</a:t>
            </a:r>
            <a:r>
              <a:rPr lang="zh-CN" altLang="zh-CN" sz="2000" b="1" dirty="0"/>
              <a:t>下标后插入</a:t>
            </a:r>
            <a:r>
              <a:rPr lang="en-US" altLang="zh-CN" sz="2000" b="1" dirty="0"/>
              <a:t>s</a:t>
            </a:r>
            <a:r>
              <a:rPr lang="zh-CN" altLang="zh-CN" sz="2000" b="1" dirty="0"/>
              <a:t>串，</a:t>
            </a:r>
            <a:r>
              <a:rPr lang="en-US" altLang="zh-CN" sz="2000" b="1" dirty="0"/>
              <a:t>n2</a:t>
            </a:r>
            <a:r>
              <a:rPr lang="zh-CN" altLang="zh-CN" sz="2000" b="1" dirty="0"/>
              <a:t>是</a:t>
            </a:r>
            <a:r>
              <a:rPr lang="en-US" altLang="zh-CN" sz="2000" b="1" dirty="0"/>
              <a:t>s</a:t>
            </a:r>
            <a:r>
              <a:rPr lang="zh-CN" altLang="zh-CN" sz="2000" b="1" dirty="0"/>
              <a:t>串中要插入的起始下标，</a:t>
            </a:r>
            <a:r>
              <a:rPr lang="en-US" altLang="zh-CN" sz="2000" b="1" dirty="0"/>
              <a:t>m</a:t>
            </a:r>
            <a:r>
              <a:rPr lang="zh-CN" altLang="zh-CN" sz="2000" b="1" dirty="0"/>
              <a:t>是</a:t>
            </a:r>
            <a:r>
              <a:rPr lang="en-US" altLang="zh-CN" sz="2000" b="1" dirty="0"/>
              <a:t>s</a:t>
            </a:r>
            <a:r>
              <a:rPr lang="zh-CN" altLang="zh-CN" sz="2000" b="1" dirty="0"/>
              <a:t>串中要插入的字符个数。如“</a:t>
            </a:r>
            <a:r>
              <a:rPr lang="en-US" altLang="zh-CN" sz="2000" b="1" dirty="0"/>
              <a:t>s1.insert(2, s2, 3, 2)</a:t>
            </a:r>
            <a:r>
              <a:rPr lang="zh-CN" altLang="zh-CN" sz="2000" b="1" dirty="0"/>
              <a:t>”的结果为：</a:t>
            </a:r>
            <a:r>
              <a:rPr lang="en-US" altLang="zh-CN" sz="2000" b="1" dirty="0"/>
              <a:t>s1="AB34CDEFH"</a:t>
            </a:r>
            <a:endParaRPr lang="zh-CN" altLang="zh-CN" sz="2000" dirty="0"/>
          </a:p>
          <a:p>
            <a:pPr>
              <a:buFont typeface="宋体" pitchFamily="2" charset="-122"/>
              <a:buAutoNum type="circleNumDbPlain"/>
            </a:pPr>
            <a:endParaRPr lang="zh-CN" altLang="en-US" sz="20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p:cNvSpPr>
            <a:spLocks noGrp="1"/>
          </p:cNvSpPr>
          <p:nvPr>
            <p:ph type="title"/>
          </p:nvPr>
        </p:nvSpPr>
        <p:spPr>
          <a:xfrm>
            <a:off x="457200" y="73025"/>
            <a:ext cx="8229600" cy="811213"/>
          </a:xfrm>
        </p:spPr>
        <p:txBody>
          <a:bodyPr/>
          <a:lstStyle/>
          <a:p>
            <a:r>
              <a:rPr lang="zh-CN" altLang="zh-CN" sz="2800" b="1" dirty="0">
                <a:solidFill>
                  <a:srgbClr val="0000CC"/>
                </a:solidFill>
              </a:rPr>
              <a:t>（</a:t>
            </a:r>
            <a:r>
              <a:rPr lang="en-US" altLang="zh-CN" sz="2800" b="1" dirty="0">
                <a:solidFill>
                  <a:srgbClr val="0000CC"/>
                </a:solidFill>
              </a:rPr>
              <a:t>2</a:t>
            </a:r>
            <a:r>
              <a:rPr lang="zh-CN" altLang="zh-CN" sz="2800" b="1" dirty="0">
                <a:solidFill>
                  <a:srgbClr val="0000CC"/>
                </a:solidFill>
              </a:rPr>
              <a:t>）</a:t>
            </a:r>
            <a:r>
              <a:rPr lang="en-US" altLang="zh-CN" sz="2800" b="1" dirty="0">
                <a:solidFill>
                  <a:srgbClr val="0000CC"/>
                </a:solidFill>
              </a:rPr>
              <a:t>string</a:t>
            </a:r>
            <a:r>
              <a:rPr lang="zh-CN" altLang="zh-CN" sz="2800" b="1" dirty="0">
                <a:solidFill>
                  <a:srgbClr val="0000CC"/>
                </a:solidFill>
              </a:rPr>
              <a:t>与</a:t>
            </a:r>
            <a:r>
              <a:rPr lang="en-US" altLang="zh-CN" sz="2800" b="1" dirty="0">
                <a:solidFill>
                  <a:srgbClr val="0000CC"/>
                </a:solidFill>
              </a:rPr>
              <a:t>C</a:t>
            </a:r>
            <a:r>
              <a:rPr lang="zh-CN" altLang="zh-CN" sz="2800" b="1" dirty="0">
                <a:solidFill>
                  <a:srgbClr val="0000CC"/>
                </a:solidFill>
              </a:rPr>
              <a:t>语言形式的</a:t>
            </a:r>
            <a:r>
              <a:rPr lang="en-US" altLang="zh-CN" sz="2800" b="1" dirty="0">
                <a:solidFill>
                  <a:srgbClr val="0000CC"/>
                </a:solidFill>
              </a:rPr>
              <a:t>char *</a:t>
            </a:r>
            <a:r>
              <a:rPr lang="zh-CN" altLang="zh-CN" sz="2800" b="1" dirty="0">
                <a:solidFill>
                  <a:srgbClr val="0000CC"/>
                </a:solidFill>
              </a:rPr>
              <a:t>字符串的转换</a:t>
            </a:r>
            <a:endParaRPr lang="zh-CN" altLang="en-US" sz="2800" b="1" dirty="0">
              <a:solidFill>
                <a:srgbClr val="0000CC"/>
              </a:solidFill>
            </a:endParaRPr>
          </a:p>
        </p:txBody>
      </p:sp>
      <p:sp>
        <p:nvSpPr>
          <p:cNvPr id="3" name="内容占位符 2"/>
          <p:cNvSpPr>
            <a:spLocks noGrp="1"/>
          </p:cNvSpPr>
          <p:nvPr>
            <p:ph idx="1"/>
          </p:nvPr>
        </p:nvSpPr>
        <p:spPr>
          <a:xfrm>
            <a:off x="-8890" y="956310"/>
            <a:ext cx="9190990" cy="6055360"/>
          </a:xfrm>
        </p:spPr>
        <p:txBody>
          <a:bodyPr/>
          <a:lstStyle/>
          <a:p>
            <a:pPr>
              <a:defRPr/>
            </a:pPr>
            <a:r>
              <a:rPr lang="en-US" altLang="zh-CN" sz="2400" b="1" dirty="0">
                <a:solidFill>
                  <a:srgbClr val="FF0000"/>
                </a:solidFill>
              </a:rPr>
              <a:t>string</a:t>
            </a:r>
            <a:r>
              <a:rPr lang="zh-CN" altLang="zh-CN" sz="2400" b="1" dirty="0">
                <a:solidFill>
                  <a:srgbClr val="FF0000"/>
                </a:solidFill>
              </a:rPr>
              <a:t>与</a:t>
            </a:r>
            <a:r>
              <a:rPr lang="en-US" altLang="zh-CN" sz="2400" b="1" dirty="0">
                <a:solidFill>
                  <a:srgbClr val="FF0000"/>
                </a:solidFill>
              </a:rPr>
              <a:t>char* </a:t>
            </a:r>
            <a:r>
              <a:rPr lang="zh-CN" altLang="zh-CN" sz="2400" b="1" dirty="0">
                <a:solidFill>
                  <a:srgbClr val="FF0000"/>
                </a:solidFill>
              </a:rPr>
              <a:t>类型的区别</a:t>
            </a:r>
            <a:endParaRPr lang="en-US" altLang="zh-CN" sz="2400" b="1" dirty="0">
              <a:solidFill>
                <a:srgbClr val="FF0000"/>
              </a:solidFill>
            </a:endParaRPr>
          </a:p>
          <a:p>
            <a:pPr>
              <a:buFont typeface="+mj-ea"/>
              <a:buAutoNum type="circleNumDbPlain"/>
              <a:defRPr/>
            </a:pPr>
            <a:r>
              <a:rPr lang="en-US" altLang="zh-CN" sz="2000" b="1" dirty="0"/>
              <a:t> string</a:t>
            </a:r>
            <a:r>
              <a:rPr lang="zh-CN" altLang="zh-CN" sz="2000" b="1" dirty="0"/>
              <a:t>是复杂的模板类，而</a:t>
            </a:r>
            <a:r>
              <a:rPr lang="en-US" altLang="zh-CN" sz="2000" b="1" dirty="0"/>
              <a:t>char*</a:t>
            </a:r>
            <a:r>
              <a:rPr lang="zh-CN" altLang="zh-CN" sz="2000" b="1" dirty="0"/>
              <a:t>是简单类型</a:t>
            </a:r>
            <a:r>
              <a:rPr lang="en-US" altLang="zh-CN" sz="2000" b="1" dirty="0"/>
              <a:t>char</a:t>
            </a:r>
            <a:r>
              <a:rPr lang="zh-CN" altLang="zh-CN" sz="2000" b="1" dirty="0"/>
              <a:t>的指针；</a:t>
            </a:r>
            <a:endParaRPr lang="en-US" altLang="zh-CN" sz="2000" b="1" dirty="0"/>
          </a:p>
          <a:p>
            <a:pPr>
              <a:buFont typeface="+mj-ea"/>
              <a:buAutoNum type="circleNumDbPlain"/>
              <a:defRPr/>
            </a:pPr>
            <a:r>
              <a:rPr lang="en-US" altLang="zh-CN" sz="2000" b="1" dirty="0"/>
              <a:t>string</a:t>
            </a:r>
            <a:r>
              <a:rPr lang="zh-CN" altLang="zh-CN" sz="2000" b="1" dirty="0"/>
              <a:t>类型的字符串不需要</a:t>
            </a:r>
            <a:r>
              <a:rPr lang="en-US" altLang="zh-CN" sz="2000" b="1" dirty="0"/>
              <a:t>null</a:t>
            </a:r>
            <a:r>
              <a:rPr lang="zh-CN" altLang="zh-CN" sz="2000" b="1" dirty="0"/>
              <a:t>（即</a:t>
            </a:r>
            <a:r>
              <a:rPr lang="en-US" altLang="zh-CN" sz="2000" b="1" dirty="0"/>
              <a:t>'\0'</a:t>
            </a:r>
            <a:r>
              <a:rPr lang="zh-CN" altLang="zh-CN" sz="2000" b="1" dirty="0"/>
              <a:t>）结束符，而</a:t>
            </a:r>
            <a:r>
              <a:rPr lang="en-US" altLang="zh-CN" sz="2000" b="1" dirty="0"/>
              <a:t>char* </a:t>
            </a:r>
            <a:r>
              <a:rPr lang="zh-CN" altLang="zh-CN" sz="2000" b="1" dirty="0"/>
              <a:t>需要，因此不能将</a:t>
            </a:r>
            <a:r>
              <a:rPr lang="en-US" altLang="zh-CN" sz="2000" b="1" dirty="0"/>
              <a:t>string</a:t>
            </a:r>
            <a:r>
              <a:rPr lang="zh-CN" altLang="zh-CN" sz="2000" b="1" dirty="0"/>
              <a:t>类型的串直接赋值给</a:t>
            </a:r>
            <a:r>
              <a:rPr lang="en-US" altLang="zh-CN" sz="2000" b="1" dirty="0"/>
              <a:t>char* </a:t>
            </a:r>
            <a:r>
              <a:rPr lang="zh-CN" altLang="zh-CN" sz="2000" b="1" dirty="0"/>
              <a:t>类型的字符串。</a:t>
            </a:r>
            <a:endParaRPr lang="en-US" altLang="zh-CN" sz="2000" b="1" dirty="0"/>
          </a:p>
          <a:p>
            <a:pPr>
              <a:defRPr/>
            </a:pPr>
            <a:r>
              <a:rPr lang="en-US" altLang="zh-CN" sz="2400" b="1" dirty="0">
                <a:solidFill>
                  <a:srgbClr val="FF0000"/>
                </a:solidFill>
              </a:rPr>
              <a:t>string</a:t>
            </a:r>
            <a:r>
              <a:rPr lang="zh-CN" altLang="zh-CN" sz="2400" b="1" dirty="0">
                <a:solidFill>
                  <a:srgbClr val="FF0000"/>
                </a:solidFill>
              </a:rPr>
              <a:t>与</a:t>
            </a:r>
            <a:r>
              <a:rPr lang="en-US" altLang="zh-CN" sz="2400" b="1" dirty="0">
                <a:solidFill>
                  <a:srgbClr val="FF0000"/>
                </a:solidFill>
              </a:rPr>
              <a:t>char*</a:t>
            </a:r>
            <a:r>
              <a:rPr lang="zh-CN" altLang="en-US" sz="2400" b="1" dirty="0">
                <a:solidFill>
                  <a:srgbClr val="FF0000"/>
                </a:solidFill>
              </a:rPr>
              <a:t>的相互赋值</a:t>
            </a:r>
            <a:endParaRPr lang="zh-CN" altLang="zh-CN" sz="2400" b="1" dirty="0">
              <a:solidFill>
                <a:srgbClr val="FF0000"/>
              </a:solidFill>
            </a:endParaRPr>
          </a:p>
          <a:p>
            <a:pPr marL="457200" indent="-457200">
              <a:buFont typeface="+mj-ea"/>
              <a:buAutoNum type="circleNumDbPlain"/>
              <a:defRPr/>
            </a:pPr>
            <a:r>
              <a:rPr lang="zh-CN" altLang="zh-CN" sz="2000" b="1" dirty="0"/>
              <a:t>将</a:t>
            </a:r>
            <a:r>
              <a:rPr lang="en-US" altLang="zh-CN" sz="2000" b="1" dirty="0"/>
              <a:t>string</a:t>
            </a:r>
            <a:r>
              <a:rPr lang="zh-CN" altLang="zh-CN" sz="2000" b="1" dirty="0"/>
              <a:t>串转换成</a:t>
            </a:r>
            <a:r>
              <a:rPr lang="en-US" altLang="zh-CN" sz="2000" b="1" dirty="0" err="1">
                <a:solidFill>
                  <a:srgbClr val="0000CC"/>
                </a:solidFill>
              </a:rPr>
              <a:t>const</a:t>
            </a:r>
            <a:r>
              <a:rPr lang="en-US" altLang="zh-CN" sz="2000" b="1" dirty="0">
                <a:solidFill>
                  <a:srgbClr val="0000CC"/>
                </a:solidFill>
              </a:rPr>
              <a:t> char* </a:t>
            </a:r>
            <a:r>
              <a:rPr lang="zh-CN" altLang="zh-CN" sz="2000" b="1" dirty="0"/>
              <a:t>类型的串，</a:t>
            </a:r>
            <a:r>
              <a:rPr lang="zh-CN" altLang="en-US" sz="2000" b="1" dirty="0">
                <a:solidFill>
                  <a:srgbClr val="FF0000"/>
                </a:solidFill>
              </a:rPr>
              <a:t>须</a:t>
            </a:r>
            <a:r>
              <a:rPr lang="zh-CN" altLang="zh-CN" sz="2000" b="1" dirty="0">
                <a:solidFill>
                  <a:srgbClr val="FF0000"/>
                </a:solidFill>
              </a:rPr>
              <a:t>用</a:t>
            </a:r>
            <a:r>
              <a:rPr lang="en-US" altLang="zh-CN" sz="2000" b="1" dirty="0">
                <a:solidFill>
                  <a:srgbClr val="FF0000"/>
                </a:solidFill>
              </a:rPr>
              <a:t>string</a:t>
            </a:r>
            <a:r>
              <a:rPr lang="zh-CN" altLang="zh-CN" sz="2000" b="1" dirty="0">
                <a:solidFill>
                  <a:srgbClr val="FF0000"/>
                </a:solidFill>
              </a:rPr>
              <a:t>的</a:t>
            </a:r>
            <a:r>
              <a:rPr lang="en-US" altLang="zh-CN" sz="2000" b="1" dirty="0">
                <a:solidFill>
                  <a:srgbClr val="FF0000"/>
                </a:solidFill>
              </a:rPr>
              <a:t>data</a:t>
            </a:r>
            <a:r>
              <a:rPr lang="zh-CN" altLang="zh-CN" sz="2000" b="1" dirty="0">
                <a:solidFill>
                  <a:srgbClr val="FF0000"/>
                </a:solidFill>
              </a:rPr>
              <a:t>成员函数</a:t>
            </a:r>
            <a:endParaRPr lang="en-US" altLang="zh-CN" sz="2000" b="1" dirty="0"/>
          </a:p>
          <a:p>
            <a:pPr marL="457200" indent="-457200">
              <a:buFont typeface="+mj-ea"/>
              <a:buAutoNum type="circleNumDbPlain"/>
              <a:defRPr/>
            </a:pPr>
            <a:r>
              <a:rPr lang="en-US" altLang="zh-CN" sz="2000" b="1" dirty="0">
                <a:sym typeface="+mn-ea"/>
              </a:rPr>
              <a:t>string</a:t>
            </a:r>
            <a:r>
              <a:rPr lang="zh-CN" altLang="zh-CN" sz="2000" b="1" dirty="0">
                <a:sym typeface="+mn-ea"/>
              </a:rPr>
              <a:t>串转换成</a:t>
            </a:r>
            <a:r>
              <a:rPr lang="en-US" altLang="zh-CN" sz="2000" b="1" dirty="0">
                <a:solidFill>
                  <a:srgbClr val="0000CC"/>
                </a:solidFill>
              </a:rPr>
              <a:t>char*</a:t>
            </a:r>
            <a:r>
              <a:rPr lang="zh-CN" altLang="en-US" sz="2000" b="1" dirty="0">
                <a:solidFill>
                  <a:srgbClr val="0000CC"/>
                </a:solidFill>
              </a:rPr>
              <a:t>类型</a:t>
            </a:r>
            <a:r>
              <a:rPr lang="zh-CN" altLang="en-US" sz="2000" b="1" dirty="0"/>
              <a:t>的</a:t>
            </a:r>
            <a:r>
              <a:rPr lang="zh-CN" altLang="zh-CN" sz="2000" b="1" dirty="0"/>
              <a:t>串，可用</a:t>
            </a:r>
            <a:r>
              <a:rPr lang="en-US" altLang="zh-CN" sz="2000" b="1" dirty="0"/>
              <a:t>string</a:t>
            </a:r>
            <a:r>
              <a:rPr lang="zh-CN" altLang="zh-CN" sz="2000" b="1" dirty="0"/>
              <a:t>类的</a:t>
            </a:r>
            <a:r>
              <a:rPr lang="en-US" altLang="zh-CN" sz="2000" b="1" dirty="0">
                <a:solidFill>
                  <a:srgbClr val="0000CC"/>
                </a:solidFill>
              </a:rPr>
              <a:t>copy</a:t>
            </a:r>
            <a:r>
              <a:rPr lang="zh-CN" altLang="zh-CN" sz="2000" b="1" dirty="0">
                <a:solidFill>
                  <a:srgbClr val="0000CC"/>
                </a:solidFill>
              </a:rPr>
              <a:t>成员函数</a:t>
            </a:r>
            <a:r>
              <a:rPr lang="zh-CN" altLang="zh-CN" sz="2000" b="1" dirty="0"/>
              <a:t>完成。</a:t>
            </a:r>
            <a:endParaRPr lang="zh-CN" altLang="zh-CN" sz="2000" b="1" dirty="0"/>
          </a:p>
          <a:p>
            <a:pPr marL="400050" lvl="1" indent="0">
              <a:buFont typeface="+mj-ea"/>
              <a:buNone/>
              <a:defRPr/>
            </a:pPr>
            <a:r>
              <a:rPr lang="en-US" altLang="zh-CN" sz="1600" b="1" dirty="0"/>
              <a:t>string s1="ABCDEFH";	      const	 char* cs1;</a:t>
            </a:r>
            <a:endParaRPr lang="zh-CN" altLang="zh-CN" sz="1600" b="1" dirty="0"/>
          </a:p>
          <a:p>
            <a:pPr marL="400050" lvl="1" indent="0">
              <a:buFontTx/>
              <a:buNone/>
              <a:defRPr/>
            </a:pPr>
            <a:r>
              <a:rPr lang="en-US" altLang="zh-CN" sz="1600" b="1" dirty="0">
                <a:solidFill>
                  <a:srgbClr val="0000CC"/>
                </a:solidFill>
              </a:rPr>
              <a:t>cs1=s1.data();	</a:t>
            </a:r>
            <a:r>
              <a:rPr lang="en-US" altLang="zh-CN" sz="1600" b="1" dirty="0"/>
              <a:t>		</a:t>
            </a:r>
            <a:r>
              <a:rPr lang="en-US" altLang="zh-CN" sz="1600" b="1" dirty="0">
                <a:solidFill>
                  <a:srgbClr val="FF0000"/>
                </a:solidFill>
              </a:rPr>
              <a:t>//data</a:t>
            </a:r>
            <a:r>
              <a:rPr lang="zh-CN" altLang="zh-CN" sz="1600" b="1" dirty="0">
                <a:solidFill>
                  <a:srgbClr val="FF0000"/>
                </a:solidFill>
              </a:rPr>
              <a:t>函数只适用于赋值给</a:t>
            </a:r>
            <a:r>
              <a:rPr lang="en-US" altLang="zh-CN" sz="1600" b="1" dirty="0" err="1">
                <a:solidFill>
                  <a:srgbClr val="0000CC"/>
                </a:solidFill>
              </a:rPr>
              <a:t>const</a:t>
            </a:r>
            <a:r>
              <a:rPr lang="en-US" altLang="zh-CN" sz="1600" b="1" dirty="0">
                <a:solidFill>
                  <a:srgbClr val="0000CC"/>
                </a:solidFill>
              </a:rPr>
              <a:t> char*</a:t>
            </a:r>
            <a:r>
              <a:rPr lang="zh-CN" altLang="zh-CN" sz="1600" b="1" dirty="0">
                <a:solidFill>
                  <a:srgbClr val="FF0000"/>
                </a:solidFill>
              </a:rPr>
              <a:t>类型的串</a:t>
            </a:r>
            <a:endParaRPr lang="zh-CN" altLang="zh-CN" sz="1600" b="1" dirty="0"/>
          </a:p>
          <a:p>
            <a:pPr marL="400050" lvl="1" indent="0">
              <a:buFontTx/>
              <a:buNone/>
              <a:defRPr/>
            </a:pPr>
            <a:r>
              <a:rPr lang="en-US" altLang="zh-CN" sz="1600" b="1" dirty="0"/>
              <a:t>char *cs2;</a:t>
            </a:r>
            <a:endParaRPr lang="zh-CN" altLang="zh-CN" sz="1600" b="1" dirty="0"/>
          </a:p>
          <a:p>
            <a:pPr marL="400050" lvl="1" indent="0">
              <a:buFontTx/>
              <a:buNone/>
              <a:defRPr/>
            </a:pPr>
            <a:r>
              <a:rPr lang="en-US" altLang="zh-CN" sz="1600" b="1" dirty="0" err="1"/>
              <a:t>int</a:t>
            </a:r>
            <a:r>
              <a:rPr lang="en-US" altLang="zh-CN" sz="1600" b="1" dirty="0"/>
              <a:t> </a:t>
            </a:r>
            <a:r>
              <a:rPr lang="en-US" altLang="zh-CN" sz="1600" b="1" dirty="0" err="1"/>
              <a:t>len</a:t>
            </a:r>
            <a:r>
              <a:rPr lang="en-US" altLang="zh-CN" sz="1600" b="1" dirty="0"/>
              <a:t>=s1.length();  	//</a:t>
            </a:r>
            <a:r>
              <a:rPr lang="zh-CN" altLang="zh-CN" sz="1600" b="1" dirty="0"/>
              <a:t>计算</a:t>
            </a:r>
            <a:r>
              <a:rPr lang="en-US" altLang="zh-CN" sz="1600" b="1" dirty="0"/>
              <a:t>string</a:t>
            </a:r>
            <a:r>
              <a:rPr lang="zh-CN" altLang="zh-CN" sz="1600" b="1" dirty="0"/>
              <a:t>类型串的长度</a:t>
            </a:r>
            <a:endParaRPr lang="zh-CN" altLang="zh-CN" sz="1600" b="1" dirty="0"/>
          </a:p>
          <a:p>
            <a:pPr marL="400050" lvl="1" indent="0">
              <a:buFontTx/>
              <a:buNone/>
              <a:defRPr/>
            </a:pPr>
            <a:r>
              <a:rPr lang="en-US" altLang="zh-CN" sz="1600" b="1" dirty="0"/>
              <a:t>cs2=new char[len+1];   	//</a:t>
            </a:r>
            <a:r>
              <a:rPr lang="zh-CN" altLang="zh-CN" sz="1600" b="1" dirty="0"/>
              <a:t>分配</a:t>
            </a:r>
            <a:r>
              <a:rPr lang="en-US" altLang="zh-CN" sz="1600" b="1" dirty="0"/>
              <a:t>char *</a:t>
            </a:r>
            <a:r>
              <a:rPr lang="zh-CN" altLang="zh-CN" sz="1600" b="1" dirty="0"/>
              <a:t>串的存储空间</a:t>
            </a:r>
            <a:endParaRPr lang="zh-CN" altLang="zh-CN" sz="1600" b="1" dirty="0"/>
          </a:p>
          <a:p>
            <a:pPr marL="400050" lvl="1" indent="0">
              <a:buFontTx/>
              <a:buNone/>
              <a:defRPr/>
            </a:pPr>
            <a:r>
              <a:rPr lang="en-US" altLang="zh-CN" sz="1600" b="1" dirty="0">
                <a:solidFill>
                  <a:srgbClr val="0000CC"/>
                </a:solidFill>
              </a:rPr>
              <a:t>s1.copy(cs2,len,0);    </a:t>
            </a:r>
            <a:r>
              <a:rPr lang="en-US" altLang="zh-CN" sz="1600" b="1" dirty="0"/>
              <a:t>	</a:t>
            </a:r>
            <a:r>
              <a:rPr lang="en-US" altLang="zh-CN" sz="1600" b="1" dirty="0">
                <a:solidFill>
                  <a:srgbClr val="FF0000"/>
                </a:solidFill>
              </a:rPr>
              <a:t>//</a:t>
            </a:r>
            <a:r>
              <a:rPr lang="zh-CN" altLang="zh-CN" sz="1600" b="1" dirty="0">
                <a:solidFill>
                  <a:srgbClr val="FF0000"/>
                </a:solidFill>
              </a:rPr>
              <a:t>复制</a:t>
            </a:r>
            <a:r>
              <a:rPr lang="en-US" altLang="zh-CN" sz="1600" b="1" dirty="0">
                <a:solidFill>
                  <a:srgbClr val="FF0000"/>
                </a:solidFill>
              </a:rPr>
              <a:t>string</a:t>
            </a:r>
            <a:r>
              <a:rPr lang="zh-CN" altLang="zh-CN" sz="1600" b="1" dirty="0">
                <a:solidFill>
                  <a:srgbClr val="FF0000"/>
                </a:solidFill>
              </a:rPr>
              <a:t>串的内容到</a:t>
            </a:r>
            <a:r>
              <a:rPr lang="en-US" altLang="zh-CN" sz="1600" b="1" dirty="0">
                <a:solidFill>
                  <a:srgbClr val="0000CC"/>
                </a:solidFill>
              </a:rPr>
              <a:t>char *</a:t>
            </a:r>
            <a:r>
              <a:rPr lang="zh-CN" altLang="zh-CN" sz="1600" b="1" dirty="0">
                <a:solidFill>
                  <a:srgbClr val="FF0000"/>
                </a:solidFill>
              </a:rPr>
              <a:t>串</a:t>
            </a:r>
            <a:endParaRPr lang="zh-CN" altLang="zh-CN" sz="1600" b="1" dirty="0"/>
          </a:p>
          <a:p>
            <a:pPr marL="400050" lvl="1" indent="0">
              <a:buFontTx/>
              <a:buNone/>
              <a:defRPr/>
            </a:pPr>
            <a:r>
              <a:rPr lang="en-US" altLang="zh-CN" sz="1600" b="1" dirty="0">
                <a:solidFill>
                  <a:srgbClr val="FF0000"/>
                </a:solidFill>
              </a:rPr>
              <a:t>cs2[</a:t>
            </a:r>
            <a:r>
              <a:rPr lang="en-US" altLang="zh-CN" sz="1600" b="1" dirty="0" err="1">
                <a:solidFill>
                  <a:srgbClr val="FF0000"/>
                </a:solidFill>
              </a:rPr>
              <a:t>len</a:t>
            </a:r>
            <a:r>
              <a:rPr lang="en-US" altLang="zh-CN" sz="1600" b="1" dirty="0">
                <a:solidFill>
                  <a:srgbClr val="FF0000"/>
                </a:solidFill>
              </a:rPr>
              <a:t>]=0;            </a:t>
            </a:r>
            <a:r>
              <a:rPr lang="en-US" altLang="zh-CN" sz="1600" b="1" dirty="0"/>
              <a:t>/</a:t>
            </a:r>
            <a:r>
              <a:rPr lang="en-US" altLang="zh-CN" sz="1600" b="1" dirty="0">
                <a:solidFill>
                  <a:srgbClr val="0000CC"/>
                </a:solidFill>
              </a:rPr>
              <a:t>/</a:t>
            </a:r>
            <a:r>
              <a:rPr lang="zh-CN" altLang="zh-CN" sz="1600" b="1" dirty="0">
                <a:solidFill>
                  <a:srgbClr val="0000CC"/>
                </a:solidFill>
              </a:rPr>
              <a:t>因</a:t>
            </a:r>
            <a:r>
              <a:rPr lang="en-US" altLang="zh-CN" sz="1600" b="1" dirty="0">
                <a:solidFill>
                  <a:srgbClr val="0000CC"/>
                </a:solidFill>
              </a:rPr>
              <a:t>string</a:t>
            </a:r>
            <a:r>
              <a:rPr lang="zh-CN" altLang="zh-CN" sz="1600" b="1" dirty="0">
                <a:solidFill>
                  <a:srgbClr val="0000CC"/>
                </a:solidFill>
              </a:rPr>
              <a:t>串中没有</a:t>
            </a:r>
            <a:r>
              <a:rPr lang="en-US" altLang="zh-CN" sz="1600" b="1" dirty="0">
                <a:solidFill>
                  <a:srgbClr val="0000CC"/>
                </a:solidFill>
              </a:rPr>
              <a:t>null</a:t>
            </a:r>
            <a:r>
              <a:rPr lang="zh-CN" altLang="zh-CN" sz="1600" b="1" dirty="0">
                <a:solidFill>
                  <a:srgbClr val="0000CC"/>
                </a:solidFill>
              </a:rPr>
              <a:t>，将它加在</a:t>
            </a:r>
            <a:r>
              <a:rPr lang="en-US" altLang="zh-CN" sz="1600" b="1" dirty="0">
                <a:solidFill>
                  <a:srgbClr val="0000CC"/>
                </a:solidFill>
              </a:rPr>
              <a:t>char*</a:t>
            </a:r>
            <a:r>
              <a:rPr lang="zh-CN" altLang="zh-CN" sz="1600" b="1" dirty="0">
                <a:solidFill>
                  <a:srgbClr val="0000CC"/>
                </a:solidFill>
              </a:rPr>
              <a:t>串的最后</a:t>
            </a:r>
            <a:r>
              <a:rPr lang="zh-CN" altLang="zh-CN" sz="1600" b="1" dirty="0"/>
              <a:t>，上述</a:t>
            </a:r>
            <a:endParaRPr lang="zh-CN" altLang="zh-CN" sz="1600" b="1" dirty="0"/>
          </a:p>
          <a:p>
            <a:pPr marL="400050" lvl="1" indent="0">
              <a:buFontTx/>
              <a:buNone/>
              <a:defRPr/>
            </a:pPr>
            <a:r>
              <a:rPr lang="en-US" altLang="zh-CN" sz="1600" b="1" dirty="0"/>
              <a:t>                               //</a:t>
            </a:r>
            <a:r>
              <a:rPr lang="zh-CN" altLang="zh-CN" sz="1600" b="1" dirty="0"/>
              <a:t>代码将</a:t>
            </a:r>
            <a:r>
              <a:rPr lang="en-US" altLang="zh-CN" sz="1600" b="1" dirty="0"/>
              <a:t>cs1</a:t>
            </a:r>
            <a:r>
              <a:rPr lang="zh-CN" altLang="zh-CN" sz="1600" b="1" dirty="0"/>
              <a:t>和</a:t>
            </a:r>
            <a:r>
              <a:rPr lang="en-US" altLang="zh-CN" sz="1600" b="1" dirty="0"/>
              <a:t>cs2</a:t>
            </a:r>
            <a:r>
              <a:rPr lang="zh-CN" altLang="zh-CN" sz="1600" b="1" dirty="0"/>
              <a:t>字符串赋值为</a:t>
            </a:r>
            <a:r>
              <a:rPr lang="en-US" altLang="zh-CN" sz="1600" b="1" dirty="0"/>
              <a:t>"ABCDEFH"</a:t>
            </a:r>
            <a:endParaRPr lang="en-US" altLang="zh-CN" sz="1600" b="1" dirty="0"/>
          </a:p>
          <a:p>
            <a:pPr lvl="0" indent="-342900">
              <a:buFont typeface="+mj-ea"/>
              <a:buAutoNum type="circleNumDbPlain"/>
              <a:defRPr/>
            </a:pPr>
            <a:r>
              <a:rPr lang="zh-CN" altLang="en-US" sz="2000" b="1" dirty="0"/>
              <a:t>将char * 或者char [] 转换为string，</a:t>
            </a:r>
            <a:r>
              <a:rPr lang="zh-CN" altLang="en-US" sz="2000" b="1" dirty="0">
                <a:solidFill>
                  <a:srgbClr val="0000CC"/>
                </a:solidFill>
              </a:rPr>
              <a:t>可以直接赋值，转换</a:t>
            </a:r>
            <a:r>
              <a:rPr lang="zh-CN" altLang="en-US" sz="2000" b="1" dirty="0"/>
              <a:t>。</a:t>
            </a:r>
            <a:endParaRPr lang="zh-CN" altLang="en-US" sz="2000" b="1" dirty="0"/>
          </a:p>
          <a:p>
            <a:pPr marL="0" lvl="0" indent="0">
              <a:buFont typeface="+mj-ea"/>
              <a:buNone/>
              <a:defRPr/>
            </a:pPr>
            <a:r>
              <a:rPr lang="zh-CN" altLang="en-US" sz="2000" b="1" dirty="0"/>
              <a:t>   </a:t>
            </a:r>
            <a:r>
              <a:rPr lang="zh-CN" altLang="en-US" sz="1600" b="1" dirty="0"/>
              <a:t> </a:t>
            </a:r>
            <a:r>
              <a:rPr lang="en-US" altLang="zh-CN" sz="1600" b="1" dirty="0"/>
              <a:t>const char *y=''hello'';    </a:t>
            </a:r>
            <a:r>
              <a:rPr lang="zh-CN" altLang="en-US" sz="1600" b="1" dirty="0"/>
              <a:t>string str;    </a:t>
            </a:r>
            <a:r>
              <a:rPr lang="en-US" altLang="zh-CN" sz="1600" b="1" dirty="0"/>
              <a:t>str=y;</a:t>
            </a:r>
            <a:endParaRPr lang="en-US" altLang="zh-CN"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 calcmode="lin" valueType="num">
                                      <p:cBhvr additive="base">
                                        <p:cTn id="7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 calcmode="lin" valueType="num">
                                      <p:cBhvr additive="base">
                                        <p:cTn id="7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15" end="15"/>
                                            </p:txEl>
                                          </p:spTgt>
                                        </p:tgtEl>
                                        <p:attrNameLst>
                                          <p:attrName>style.visibility</p:attrName>
                                        </p:attrNameLst>
                                      </p:cBhvr>
                                      <p:to>
                                        <p:strVal val="visible"/>
                                      </p:to>
                                    </p:set>
                                    <p:anim calcmode="lin" valueType="num">
                                      <p:cBhvr additive="base">
                                        <p:cTn id="8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3"/>
          <p:cNvSpPr>
            <a:spLocks noGrp="1" noChangeArrowheads="1"/>
          </p:cNvSpPr>
          <p:nvPr>
            <p:ph type="body" idx="1"/>
          </p:nvPr>
        </p:nvSpPr>
        <p:spPr>
          <a:xfrm>
            <a:off x="455613" y="1196975"/>
            <a:ext cx="8229600" cy="4683125"/>
          </a:xfrm>
        </p:spPr>
        <p:txBody>
          <a:bodyPr/>
          <a:lstStyle/>
          <a:p>
            <a:pPr eaLnBrk="1" hangingPunct="1">
              <a:lnSpc>
                <a:spcPct val="80000"/>
              </a:lnSpc>
              <a:buFontTx/>
              <a:buNone/>
            </a:pPr>
            <a:r>
              <a:rPr lang="en-US" altLang="zh-CN" sz="2800"/>
              <a:t>【</a:t>
            </a:r>
            <a:r>
              <a:rPr lang="zh-CN" altLang="en-US" sz="2800"/>
              <a:t>例</a:t>
            </a:r>
            <a:r>
              <a:rPr lang="en-US" altLang="zh-CN" sz="2800"/>
              <a:t>7-16】  string</a:t>
            </a:r>
            <a:r>
              <a:rPr lang="zh-CN" altLang="en-US" sz="2800"/>
              <a:t>应用的例子。</a:t>
            </a:r>
            <a:endParaRPr lang="zh-CN" altLang="en-US" sz="2800"/>
          </a:p>
          <a:p>
            <a:pPr eaLnBrk="1" hangingPunct="1">
              <a:lnSpc>
                <a:spcPct val="80000"/>
              </a:lnSpc>
              <a:buFontTx/>
              <a:buNone/>
            </a:pPr>
            <a:r>
              <a:rPr lang="en-US" altLang="zh-CN" sz="2800"/>
              <a:t>//Eg7-16.cpp</a:t>
            </a:r>
            <a:endParaRPr lang="en-US" altLang="zh-CN" sz="2800"/>
          </a:p>
          <a:p>
            <a:pPr eaLnBrk="1" hangingPunct="1">
              <a:lnSpc>
                <a:spcPct val="80000"/>
              </a:lnSpc>
              <a:buFontTx/>
              <a:buNone/>
            </a:pPr>
            <a:r>
              <a:rPr lang="en-US" altLang="zh-CN" sz="2800"/>
              <a:t>#include&lt;iostream&gt;</a:t>
            </a:r>
            <a:endParaRPr lang="en-US" altLang="zh-CN" sz="2800"/>
          </a:p>
          <a:p>
            <a:pPr eaLnBrk="1" hangingPunct="1">
              <a:lnSpc>
                <a:spcPct val="80000"/>
              </a:lnSpc>
              <a:buFontTx/>
              <a:buNone/>
            </a:pPr>
            <a:r>
              <a:rPr lang="en-US" altLang="zh-CN" sz="2800"/>
              <a:t>#include&lt;string&gt;</a:t>
            </a:r>
            <a:endParaRPr lang="en-US" altLang="zh-CN" sz="2800"/>
          </a:p>
          <a:p>
            <a:pPr eaLnBrk="1" hangingPunct="1">
              <a:lnSpc>
                <a:spcPct val="80000"/>
              </a:lnSpc>
              <a:buFontTx/>
              <a:buNone/>
            </a:pPr>
            <a:r>
              <a:rPr lang="en-US" altLang="zh-CN" sz="2800"/>
              <a:t>using namespace std;</a:t>
            </a:r>
            <a:endParaRPr lang="en-US" altLang="zh-CN" sz="2800"/>
          </a:p>
          <a:p>
            <a:pPr eaLnBrk="1" hangingPunct="1">
              <a:lnSpc>
                <a:spcPct val="80000"/>
              </a:lnSpc>
              <a:buFontTx/>
              <a:buNone/>
            </a:pPr>
            <a:r>
              <a:rPr lang="en-US" altLang="zh-CN" sz="2800" b="1"/>
              <a:t>int main(){</a:t>
            </a:r>
            <a:endParaRPr lang="en-US" altLang="zh-CN" sz="2800" b="1"/>
          </a:p>
          <a:p>
            <a:pPr eaLnBrk="1" hangingPunct="1">
              <a:lnSpc>
                <a:spcPct val="80000"/>
              </a:lnSpc>
              <a:buFontTx/>
              <a:buNone/>
            </a:pPr>
            <a:r>
              <a:rPr lang="en-US" altLang="zh-CN" sz="2800" b="1"/>
              <a:t>		string s1="</a:t>
            </a:r>
            <a:r>
              <a:rPr lang="zh-CN" altLang="en-US" sz="2800" b="1"/>
              <a:t>中华人民共和国成立了</a:t>
            </a:r>
            <a:r>
              <a:rPr lang="en-US" altLang="zh-CN" sz="2800" b="1"/>
              <a:t>";</a:t>
            </a:r>
            <a:endParaRPr lang="en-US" altLang="zh-CN" sz="2800" b="1"/>
          </a:p>
          <a:p>
            <a:pPr eaLnBrk="1" hangingPunct="1">
              <a:lnSpc>
                <a:spcPct val="80000"/>
              </a:lnSpc>
              <a:buFontTx/>
              <a:buNone/>
            </a:pPr>
            <a:r>
              <a:rPr lang="en-US" altLang="zh-CN" sz="2800" b="1"/>
              <a:t>		string s2="</a:t>
            </a:r>
            <a:r>
              <a:rPr lang="zh-CN" altLang="en-US" sz="2800" b="1"/>
              <a:t>中国人民从此站起来了！</a:t>
            </a:r>
            <a:r>
              <a:rPr lang="en-US" altLang="zh-CN" sz="2800" b="1"/>
              <a:t>";</a:t>
            </a:r>
            <a:endParaRPr lang="en-US" altLang="zh-CN" sz="2800" b="1"/>
          </a:p>
          <a:p>
            <a:pPr eaLnBrk="1" hangingPunct="1">
              <a:lnSpc>
                <a:spcPct val="80000"/>
              </a:lnSpc>
              <a:buFontTx/>
              <a:buNone/>
            </a:pPr>
            <a:r>
              <a:rPr lang="en-US" altLang="zh-CN" sz="2800" b="1"/>
              <a:t>  		string s3,s4,s5;</a:t>
            </a:r>
            <a:endParaRPr lang="en-US" altLang="zh-CN" sz="2800" b="1"/>
          </a:p>
          <a:p>
            <a:pPr eaLnBrk="1" hangingPunct="1">
              <a:lnSpc>
                <a:spcPct val="80000"/>
              </a:lnSpc>
              <a:buFontTx/>
              <a:buNone/>
            </a:pPr>
            <a:r>
              <a:rPr lang="en-US" altLang="zh-CN" sz="2800" b="1"/>
              <a:t>		</a:t>
            </a:r>
            <a:r>
              <a:rPr lang="en-US" altLang="zh-CN" sz="2800" b="1">
                <a:solidFill>
                  <a:srgbClr val="FF0000"/>
                </a:solidFill>
              </a:rPr>
              <a:t>s3=s1+"</a:t>
            </a:r>
            <a:r>
              <a:rPr lang="zh-CN" altLang="en-US" sz="2800" b="1">
                <a:solidFill>
                  <a:srgbClr val="FF0000"/>
                </a:solidFill>
              </a:rPr>
              <a:t>，</a:t>
            </a:r>
            <a:r>
              <a:rPr lang="en-US" altLang="zh-CN" sz="2800" b="1">
                <a:solidFill>
                  <a:srgbClr val="FF0000"/>
                </a:solidFill>
              </a:rPr>
              <a:t>"+s2</a:t>
            </a:r>
            <a:r>
              <a:rPr lang="en-US" altLang="zh-CN" sz="2800" b="1"/>
              <a:t>;</a:t>
            </a:r>
            <a:endParaRPr lang="zh-CN" altLang="en-US" sz="2800" b="1"/>
          </a:p>
        </p:txBody>
      </p:sp>
      <p:sp>
        <p:nvSpPr>
          <p:cNvPr id="4" name="Rectangle 2"/>
          <p:cNvSpPr txBox="1">
            <a:spLocks noChangeArrowheads="1"/>
          </p:cNvSpPr>
          <p:nvPr/>
        </p:nvSpPr>
        <p:spPr bwMode="auto">
          <a:xfrm>
            <a:off x="323528" y="188640"/>
            <a:ext cx="8229600" cy="811213"/>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sz="4000" kern="0" dirty="0"/>
              <a:t>7.5.2 </a:t>
            </a:r>
            <a:r>
              <a:rPr lang="zh-CN" altLang="en-US" sz="4000" b="1" kern="0" dirty="0">
                <a:solidFill>
                  <a:srgbClr val="FF0000"/>
                </a:solidFill>
              </a:rPr>
              <a:t>顺序容器</a:t>
            </a:r>
            <a:endParaRPr lang="zh-CN" altLang="en-US" sz="4000" b="1" kern="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179388" y="1052513"/>
            <a:ext cx="8640762" cy="5472112"/>
          </a:xfrm>
        </p:spPr>
        <p:txBody>
          <a:bodyPr/>
          <a:lstStyle/>
          <a:p>
            <a:pPr lvl="1" eaLnBrk="1" hangingPunct="1">
              <a:lnSpc>
                <a:spcPct val="80000"/>
              </a:lnSpc>
              <a:buFontTx/>
              <a:buNone/>
            </a:pPr>
            <a:r>
              <a:rPr lang="en-US" altLang="zh-CN" b="1" dirty="0">
                <a:solidFill>
                  <a:srgbClr val="0000CC"/>
                </a:solidFill>
              </a:rPr>
              <a:t>1</a:t>
            </a:r>
            <a:r>
              <a:rPr lang="zh-CN" altLang="en-US" b="1" dirty="0">
                <a:solidFill>
                  <a:srgbClr val="0000CC"/>
                </a:solidFill>
              </a:rPr>
              <a:t>、函数模板的定义</a:t>
            </a:r>
            <a:endParaRPr lang="zh-CN" altLang="en-US" b="1" dirty="0">
              <a:solidFill>
                <a:srgbClr val="0000CC"/>
              </a:solidFill>
            </a:endParaRPr>
          </a:p>
          <a:p>
            <a:pPr marL="800100" lvl="2" indent="0">
              <a:buFontTx/>
              <a:buNone/>
            </a:pPr>
            <a:r>
              <a:rPr lang="en-US" altLang="zh-CN" b="1" dirty="0">
                <a:solidFill>
                  <a:srgbClr val="FF0000"/>
                </a:solidFill>
              </a:rPr>
              <a:t>template</a:t>
            </a:r>
            <a:r>
              <a:rPr lang="en-US" altLang="zh-CN" b="1" dirty="0"/>
              <a:t> </a:t>
            </a:r>
            <a:r>
              <a:rPr lang="en-US" altLang="zh-CN" b="1" dirty="0">
                <a:solidFill>
                  <a:srgbClr val="0000CC"/>
                </a:solidFill>
              </a:rPr>
              <a:t>&lt;</a:t>
            </a:r>
            <a:r>
              <a:rPr lang="en-US" altLang="zh-CN" b="1" dirty="0" err="1">
                <a:solidFill>
                  <a:srgbClr val="0000CC"/>
                </a:solidFill>
              </a:rPr>
              <a:t>typename</a:t>
            </a:r>
            <a:r>
              <a:rPr lang="en-US" altLang="zh-CN" b="1" dirty="0">
                <a:solidFill>
                  <a:srgbClr val="0000CC"/>
                </a:solidFill>
              </a:rPr>
              <a:t> T1, </a:t>
            </a:r>
            <a:r>
              <a:rPr lang="en-US" altLang="zh-CN" b="1" dirty="0" err="1">
                <a:solidFill>
                  <a:srgbClr val="0000CC"/>
                </a:solidFill>
              </a:rPr>
              <a:t>typename</a:t>
            </a:r>
            <a:r>
              <a:rPr lang="en-US" altLang="zh-CN" b="1" dirty="0">
                <a:solidFill>
                  <a:srgbClr val="0000CC"/>
                </a:solidFill>
              </a:rPr>
              <a:t> T2,</a:t>
            </a:r>
            <a:r>
              <a:rPr lang="zh-CN" altLang="zh-CN" b="1" dirty="0">
                <a:solidFill>
                  <a:srgbClr val="0000CC"/>
                </a:solidFill>
              </a:rPr>
              <a:t>…</a:t>
            </a:r>
            <a:r>
              <a:rPr lang="en-US" altLang="zh-CN" b="1" dirty="0">
                <a:solidFill>
                  <a:srgbClr val="0000CC"/>
                </a:solidFill>
              </a:rPr>
              <a:t>&gt;</a:t>
            </a:r>
            <a:endParaRPr lang="en-US" altLang="zh-CN" b="1" dirty="0">
              <a:solidFill>
                <a:srgbClr val="0000CC"/>
              </a:solidFill>
            </a:endParaRPr>
          </a:p>
          <a:p>
            <a:pPr marL="800100" lvl="2" indent="0">
              <a:buFontTx/>
              <a:buNone/>
            </a:pPr>
            <a:r>
              <a:rPr lang="zh-CN" altLang="zh-CN" b="1" dirty="0"/>
              <a:t>返回类型 函数名</a:t>
            </a:r>
            <a:r>
              <a:rPr lang="en-US" altLang="zh-CN" b="1" dirty="0"/>
              <a:t>(</a:t>
            </a:r>
            <a:r>
              <a:rPr lang="zh-CN" altLang="zh-CN" b="1" dirty="0"/>
              <a:t>参数表</a:t>
            </a:r>
            <a:r>
              <a:rPr lang="en-US" altLang="zh-CN" b="1" dirty="0"/>
              <a:t>){</a:t>
            </a:r>
            <a:endParaRPr lang="zh-CN" altLang="zh-CN" b="1" dirty="0"/>
          </a:p>
          <a:p>
            <a:pPr marL="800100" lvl="2" indent="0">
              <a:buFontTx/>
              <a:buNone/>
            </a:pPr>
            <a:r>
              <a:rPr lang="en-US" altLang="zh-CN" b="1" dirty="0"/>
              <a:t>           </a:t>
            </a:r>
            <a:r>
              <a:rPr lang="zh-CN" altLang="zh-CN" b="1" dirty="0"/>
              <a:t>……</a:t>
            </a:r>
            <a:r>
              <a:rPr lang="en-US" altLang="zh-CN" b="1" dirty="0"/>
              <a:t> 		//</a:t>
            </a:r>
            <a:r>
              <a:rPr lang="zh-CN" altLang="zh-CN" b="1" dirty="0"/>
              <a:t>函数模板定义体</a:t>
            </a:r>
            <a:endParaRPr lang="zh-CN" altLang="zh-CN" b="1" dirty="0"/>
          </a:p>
          <a:p>
            <a:pPr marL="800100" lvl="2" indent="0">
              <a:buFontTx/>
              <a:buNone/>
            </a:pPr>
            <a:r>
              <a:rPr lang="en-US" altLang="zh-CN" b="1" dirty="0"/>
              <a:t>}</a:t>
            </a:r>
            <a:endParaRPr lang="zh-CN" altLang="zh-CN" b="1" dirty="0"/>
          </a:p>
          <a:p>
            <a:pPr lvl="1" eaLnBrk="1" hangingPunct="1"/>
            <a:r>
              <a:rPr lang="en-US" altLang="zh-CN" sz="2400" b="1" dirty="0"/>
              <a:t>template</a:t>
            </a:r>
            <a:r>
              <a:rPr lang="zh-CN" altLang="en-US" sz="2400" b="1" dirty="0"/>
              <a:t>是定义模板的关键字；写在一对</a:t>
            </a:r>
            <a:r>
              <a:rPr lang="en-US" altLang="zh-CN" sz="2400" b="1" dirty="0"/>
              <a:t>&lt;&gt;</a:t>
            </a:r>
            <a:r>
              <a:rPr lang="zh-CN" altLang="en-US" sz="2400" b="1" dirty="0"/>
              <a:t>中的</a:t>
            </a:r>
            <a:r>
              <a:rPr lang="en-US" altLang="zh-CN" sz="2400" b="1" dirty="0"/>
              <a:t>T1</a:t>
            </a:r>
            <a:r>
              <a:rPr lang="zh-CN" altLang="en-US" sz="2400" b="1" dirty="0"/>
              <a:t>，</a:t>
            </a:r>
            <a:r>
              <a:rPr lang="en-US" altLang="zh-CN" sz="2400" b="1" dirty="0"/>
              <a:t>T2</a:t>
            </a:r>
            <a:r>
              <a:rPr lang="zh-CN" altLang="en-US" sz="2400" b="1" dirty="0"/>
              <a:t>，</a:t>
            </a:r>
            <a:r>
              <a:rPr lang="en-US" altLang="zh-CN" sz="2400" b="1" dirty="0"/>
              <a:t>…</a:t>
            </a:r>
            <a:r>
              <a:rPr lang="zh-CN" altLang="en-US" sz="2400" b="1" dirty="0"/>
              <a:t>是</a:t>
            </a:r>
            <a:r>
              <a:rPr lang="zh-CN" altLang="en-US" sz="2400" b="1" dirty="0">
                <a:solidFill>
                  <a:srgbClr val="FF0000"/>
                </a:solidFill>
              </a:rPr>
              <a:t>模板参数</a:t>
            </a:r>
            <a:r>
              <a:rPr lang="zh-CN" altLang="en-US" sz="2400" b="1" dirty="0"/>
              <a:t>，其中的</a:t>
            </a:r>
            <a:r>
              <a:rPr lang="en-US" altLang="zh-CN" sz="2400" b="1" dirty="0" err="1"/>
              <a:t>typename</a:t>
            </a:r>
            <a:r>
              <a:rPr lang="zh-CN" altLang="en-US" sz="2400" b="1" dirty="0"/>
              <a:t>表示其后的参数可以是任意类型。</a:t>
            </a:r>
            <a:endParaRPr lang="zh-CN" altLang="en-US" sz="2400" b="1" dirty="0"/>
          </a:p>
          <a:p>
            <a:pPr lvl="1" eaLnBrk="1" hangingPunct="1"/>
            <a:r>
              <a:rPr lang="zh-CN" altLang="en-US" sz="2400" b="1" dirty="0">
                <a:solidFill>
                  <a:schemeClr val="accent2"/>
                </a:solidFill>
              </a:rPr>
              <a:t>模板参数常称为</a:t>
            </a:r>
            <a:r>
              <a:rPr lang="zh-CN" altLang="en-US" sz="2400" b="1" dirty="0">
                <a:solidFill>
                  <a:srgbClr val="0000CC"/>
                </a:solidFill>
              </a:rPr>
              <a:t>类型参数或类属参数</a:t>
            </a:r>
            <a:r>
              <a:rPr lang="zh-CN" altLang="en-US" sz="2400" b="1" dirty="0">
                <a:solidFill>
                  <a:schemeClr val="accent2"/>
                </a:solidFill>
              </a:rPr>
              <a:t>，在模板实例化（即调用模板函数时）时需要传递的实参是</a:t>
            </a:r>
            <a:r>
              <a:rPr lang="zh-CN" altLang="en-US" sz="2400" b="1" dirty="0">
                <a:solidFill>
                  <a:srgbClr val="0000CC"/>
                </a:solidFill>
              </a:rPr>
              <a:t>一种数据类型</a:t>
            </a:r>
            <a:r>
              <a:rPr lang="zh-CN" altLang="en-US" sz="2400" b="1" dirty="0">
                <a:solidFill>
                  <a:schemeClr val="accent2"/>
                </a:solidFill>
              </a:rPr>
              <a:t>，如</a:t>
            </a:r>
            <a:r>
              <a:rPr lang="en-US" altLang="zh-CN" sz="2400" b="1" dirty="0" err="1">
                <a:solidFill>
                  <a:schemeClr val="accent2"/>
                </a:solidFill>
              </a:rPr>
              <a:t>int</a:t>
            </a:r>
            <a:r>
              <a:rPr lang="zh-CN" altLang="en-US" sz="2400" b="1" dirty="0">
                <a:solidFill>
                  <a:schemeClr val="accent2"/>
                </a:solidFill>
              </a:rPr>
              <a:t>或</a:t>
            </a:r>
            <a:r>
              <a:rPr lang="en-US" altLang="zh-CN" sz="2400" b="1" dirty="0">
                <a:solidFill>
                  <a:schemeClr val="accent2"/>
                </a:solidFill>
              </a:rPr>
              <a:t>double</a:t>
            </a:r>
            <a:r>
              <a:rPr lang="zh-CN" altLang="en-US" sz="2400" b="1" dirty="0">
                <a:solidFill>
                  <a:schemeClr val="accent2"/>
                </a:solidFill>
              </a:rPr>
              <a:t>之类。</a:t>
            </a:r>
            <a:endParaRPr lang="zh-CN" altLang="en-US" sz="2400" b="1" dirty="0">
              <a:solidFill>
                <a:schemeClr val="accent2"/>
              </a:solidFill>
            </a:endParaRPr>
          </a:p>
          <a:p>
            <a:pPr lvl="1" eaLnBrk="1" hangingPunct="1"/>
            <a:r>
              <a:rPr lang="zh-CN" altLang="en-US" sz="2400" b="1" dirty="0"/>
              <a:t>函数模板的参数表中常常出现模板参数，如</a:t>
            </a:r>
            <a:r>
              <a:rPr lang="en-US" altLang="zh-CN" sz="2400" b="1" dirty="0"/>
              <a:t>T1</a:t>
            </a:r>
            <a:r>
              <a:rPr lang="zh-CN" altLang="en-US" sz="2400" b="1" dirty="0"/>
              <a:t>，</a:t>
            </a:r>
            <a:r>
              <a:rPr lang="en-US" altLang="zh-CN" sz="2400" b="1" dirty="0"/>
              <a:t>T2</a:t>
            </a:r>
            <a:endParaRPr lang="en-US" altLang="zh-CN" sz="2400" b="1" dirty="0"/>
          </a:p>
          <a:p>
            <a:pPr eaLnBrk="1" hangingPunct="1"/>
            <a:endParaRPr lang="zh-CN" altLang="en-US" b="1" dirty="0"/>
          </a:p>
        </p:txBody>
      </p:sp>
      <p:sp>
        <p:nvSpPr>
          <p:cNvPr id="22530" name="Rectangle 3"/>
          <p:cNvSpPr>
            <a:spLocks noGrp="1" noChangeArrowheads="1"/>
          </p:cNvSpPr>
          <p:nvPr>
            <p:ph type="title"/>
          </p:nvPr>
        </p:nvSpPr>
        <p:spPr>
          <a:xfrm>
            <a:off x="614363" y="115888"/>
            <a:ext cx="7772400" cy="793750"/>
          </a:xfrm>
        </p:spPr>
        <p:txBody>
          <a:bodyPr/>
          <a:lstStyle/>
          <a:p>
            <a:pPr eaLnBrk="1" hangingPunct="1"/>
            <a:r>
              <a:rPr lang="en-US" altLang="zh-CN" dirty="0"/>
              <a:t>7.2.1</a:t>
            </a:r>
            <a:r>
              <a:rPr lang="zh-CN" altLang="en-US" dirty="0"/>
              <a:t> </a:t>
            </a:r>
            <a:r>
              <a:rPr lang="en-US" altLang="zh-CN" dirty="0"/>
              <a:t>  </a:t>
            </a:r>
            <a:r>
              <a:rPr lang="zh-CN" altLang="en-US" b="1" dirty="0"/>
              <a:t>函数</a:t>
            </a:r>
            <a:r>
              <a:rPr lang="zh-CN" altLang="en-US" b="1" dirty="0">
                <a:solidFill>
                  <a:srgbClr val="FF0000"/>
                </a:solidFill>
              </a:rPr>
              <a:t>模板的定义</a:t>
            </a:r>
            <a:endParaRPr lang="zh-CN" altLang="en-US" b="1"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xEl>
                                              <p:pRg st="1" end="1"/>
                                            </p:txEl>
                                          </p:spTgt>
                                        </p:tgtEl>
                                        <p:attrNameLst>
                                          <p:attrName>style.visibility</p:attrName>
                                        </p:attrNameLst>
                                      </p:cBhvr>
                                      <p:to>
                                        <p:strVal val="visible"/>
                                      </p:to>
                                    </p:set>
                                    <p:anim calcmode="lin" valueType="num">
                                      <p:cBhvr additive="base">
                                        <p:cTn id="7" dur="500" fill="hold"/>
                                        <p:tgtEl>
                                          <p:spTgt spid="2355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4">
                                            <p:txEl>
                                              <p:pRg st="2" end="2"/>
                                            </p:txEl>
                                          </p:spTgt>
                                        </p:tgtEl>
                                        <p:attrNameLst>
                                          <p:attrName>style.visibility</p:attrName>
                                        </p:attrNameLst>
                                      </p:cBhvr>
                                      <p:to>
                                        <p:strVal val="visible"/>
                                      </p:to>
                                    </p:set>
                                    <p:anim calcmode="lin" valueType="num">
                                      <p:cBhvr additive="base">
                                        <p:cTn id="13" dur="500" fill="hold"/>
                                        <p:tgtEl>
                                          <p:spTgt spid="2355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4">
                                            <p:txEl>
                                              <p:pRg st="3" end="3"/>
                                            </p:txEl>
                                          </p:spTgt>
                                        </p:tgtEl>
                                        <p:attrNameLst>
                                          <p:attrName>style.visibility</p:attrName>
                                        </p:attrNameLst>
                                      </p:cBhvr>
                                      <p:to>
                                        <p:strVal val="visible"/>
                                      </p:to>
                                    </p:set>
                                    <p:anim calcmode="lin" valueType="num">
                                      <p:cBhvr additive="base">
                                        <p:cTn id="19" dur="500" fill="hold"/>
                                        <p:tgtEl>
                                          <p:spTgt spid="2355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4">
                                            <p:txEl>
                                              <p:pRg st="4" end="4"/>
                                            </p:txEl>
                                          </p:spTgt>
                                        </p:tgtEl>
                                        <p:attrNameLst>
                                          <p:attrName>style.visibility</p:attrName>
                                        </p:attrNameLst>
                                      </p:cBhvr>
                                      <p:to>
                                        <p:strVal val="visible"/>
                                      </p:to>
                                    </p:set>
                                    <p:anim calcmode="lin" valueType="num">
                                      <p:cBhvr additive="base">
                                        <p:cTn id="25" dur="500" fill="hold"/>
                                        <p:tgtEl>
                                          <p:spTgt spid="2355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4">
                                            <p:txEl>
                                              <p:pRg st="5" end="5"/>
                                            </p:txEl>
                                          </p:spTgt>
                                        </p:tgtEl>
                                        <p:attrNameLst>
                                          <p:attrName>style.visibility</p:attrName>
                                        </p:attrNameLst>
                                      </p:cBhvr>
                                      <p:to>
                                        <p:strVal val="visible"/>
                                      </p:to>
                                    </p:set>
                                    <p:anim calcmode="lin" valueType="num">
                                      <p:cBhvr additive="base">
                                        <p:cTn id="31" dur="500" fill="hold"/>
                                        <p:tgtEl>
                                          <p:spTgt spid="2355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554">
                                            <p:txEl>
                                              <p:pRg st="6" end="6"/>
                                            </p:txEl>
                                          </p:spTgt>
                                        </p:tgtEl>
                                        <p:attrNameLst>
                                          <p:attrName>style.visibility</p:attrName>
                                        </p:attrNameLst>
                                      </p:cBhvr>
                                      <p:to>
                                        <p:strVal val="visible"/>
                                      </p:to>
                                    </p:set>
                                    <p:anim calcmode="lin" valueType="num">
                                      <p:cBhvr additive="base">
                                        <p:cTn id="37" dur="500" fill="hold"/>
                                        <p:tgtEl>
                                          <p:spTgt spid="2355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554">
                                            <p:txEl>
                                              <p:pRg st="7" end="7"/>
                                            </p:txEl>
                                          </p:spTgt>
                                        </p:tgtEl>
                                        <p:attrNameLst>
                                          <p:attrName>style.visibility</p:attrName>
                                        </p:attrNameLst>
                                      </p:cBhvr>
                                      <p:to>
                                        <p:strVal val="visible"/>
                                      </p:to>
                                    </p:set>
                                    <p:anim calcmode="lin" valueType="num">
                                      <p:cBhvr additive="base">
                                        <p:cTn id="43" dur="500" fill="hold"/>
                                        <p:tgtEl>
                                          <p:spTgt spid="2355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3"/>
          <p:cNvSpPr>
            <a:spLocks noGrp="1" noChangeArrowheads="1"/>
          </p:cNvSpPr>
          <p:nvPr>
            <p:ph type="body" idx="1"/>
          </p:nvPr>
        </p:nvSpPr>
        <p:spPr>
          <a:xfrm>
            <a:off x="179705" y="981075"/>
            <a:ext cx="8860155" cy="5868035"/>
          </a:xfrm>
        </p:spPr>
        <p:txBody>
          <a:bodyPr/>
          <a:lstStyle/>
          <a:p>
            <a:pPr eaLnBrk="1" hangingPunct="1">
              <a:lnSpc>
                <a:spcPct val="80000"/>
              </a:lnSpc>
              <a:buFontTx/>
              <a:buNone/>
            </a:pPr>
            <a:r>
              <a:rPr lang="en-US" altLang="zh-CN" sz="2400" dirty="0"/>
              <a:t>	</a:t>
            </a:r>
            <a:r>
              <a:rPr lang="en-US" altLang="zh-CN" sz="2400" b="1" dirty="0" err="1"/>
              <a:t>int</a:t>
            </a:r>
            <a:r>
              <a:rPr lang="en-US" altLang="zh-CN" sz="2400" b="1" dirty="0"/>
              <a:t> n=s1.</a:t>
            </a:r>
            <a:r>
              <a:rPr lang="en-US" altLang="zh-CN" sz="2400" b="1" dirty="0">
                <a:solidFill>
                  <a:srgbClr val="0000CC"/>
                </a:solidFill>
              </a:rPr>
              <a:t>find_first_of</a:t>
            </a:r>
            <a:r>
              <a:rPr lang="en-US" altLang="zh-CN" sz="2400" b="1" dirty="0"/>
              <a:t>("</a:t>
            </a:r>
            <a:r>
              <a:rPr lang="zh-CN" altLang="en-US" sz="2400" b="1" dirty="0"/>
              <a:t>人民</a:t>
            </a:r>
            <a:r>
              <a:rPr lang="en-US" altLang="zh-CN" sz="2400" b="1" dirty="0"/>
              <a:t>");</a:t>
            </a:r>
            <a:endParaRPr lang="en-US" altLang="zh-CN" sz="2400" b="1" dirty="0"/>
          </a:p>
          <a:p>
            <a:pPr eaLnBrk="1" hangingPunct="1">
              <a:lnSpc>
                <a:spcPct val="80000"/>
              </a:lnSpc>
              <a:buFontTx/>
              <a:buNone/>
            </a:pPr>
            <a:r>
              <a:rPr lang="en-US" altLang="zh-CN" sz="2400" b="1" dirty="0"/>
              <a:t>		if (n!=</a:t>
            </a:r>
            <a:r>
              <a:rPr lang="en-US" altLang="zh-CN" sz="2400" b="1" dirty="0">
                <a:solidFill>
                  <a:srgbClr val="0000CC"/>
                </a:solidFill>
              </a:rPr>
              <a:t>string::</a:t>
            </a:r>
            <a:r>
              <a:rPr lang="en-US" altLang="zh-CN" sz="2400" b="1" dirty="0" err="1">
                <a:solidFill>
                  <a:srgbClr val="0000CC"/>
                </a:solidFill>
              </a:rPr>
              <a:t>npos</a:t>
            </a:r>
            <a:r>
              <a:rPr lang="en-US" altLang="zh-CN" sz="2400" b="1" dirty="0"/>
              <a:t>)	</a:t>
            </a:r>
            <a:endParaRPr lang="en-US" altLang="zh-CN" sz="2400" b="1" dirty="0"/>
          </a:p>
          <a:p>
            <a:pPr eaLnBrk="1" hangingPunct="1">
              <a:lnSpc>
                <a:spcPct val="80000"/>
              </a:lnSpc>
              <a:buFontTx/>
              <a:buNone/>
            </a:pPr>
            <a:r>
              <a:rPr lang="en-US" altLang="zh-CN" sz="2400" b="1" dirty="0"/>
              <a:t>			</a:t>
            </a:r>
            <a:r>
              <a:rPr lang="en-US" altLang="zh-CN" sz="2400" b="1" dirty="0" err="1"/>
              <a:t>cout</a:t>
            </a:r>
            <a:r>
              <a:rPr lang="en-US" altLang="zh-CN" sz="2400" b="1" dirty="0"/>
              <a:t>&lt;&lt;"</a:t>
            </a:r>
            <a:r>
              <a:rPr lang="zh-CN" altLang="en-US" sz="2400" b="1" dirty="0"/>
              <a:t>人民在</a:t>
            </a:r>
            <a:r>
              <a:rPr lang="en-US" altLang="zh-CN" sz="2400" b="1" dirty="0"/>
              <a:t>s1</a:t>
            </a:r>
            <a:r>
              <a:rPr lang="zh-CN" altLang="en-US" sz="2400" b="1" dirty="0"/>
              <a:t>中的位置：</a:t>
            </a:r>
            <a:r>
              <a:rPr lang="en-US" altLang="zh-CN" sz="2400" b="1" dirty="0"/>
              <a:t>"&lt;&lt;n&lt;&lt;</a:t>
            </a:r>
            <a:r>
              <a:rPr lang="en-US" altLang="zh-CN" sz="2400" b="1" dirty="0" err="1"/>
              <a:t>endl</a:t>
            </a:r>
            <a:r>
              <a:rPr lang="en-US" altLang="zh-CN" sz="2400" b="1" dirty="0"/>
              <a:t>;</a:t>
            </a:r>
            <a:endParaRPr lang="en-US" altLang="zh-CN" sz="2400" b="1" dirty="0"/>
          </a:p>
          <a:p>
            <a:pPr eaLnBrk="1" hangingPunct="1">
              <a:lnSpc>
                <a:spcPct val="80000"/>
              </a:lnSpc>
              <a:buFontTx/>
              <a:buNone/>
            </a:pPr>
            <a:r>
              <a:rPr lang="en-US" altLang="zh-CN" sz="2400" b="1" dirty="0"/>
              <a:t>	   	else 		</a:t>
            </a:r>
            <a:r>
              <a:rPr lang="en-US" altLang="zh-CN" sz="2400" b="1" dirty="0" err="1"/>
              <a:t>cout</a:t>
            </a:r>
            <a:r>
              <a:rPr lang="en-US" altLang="zh-CN" sz="2400" b="1" dirty="0"/>
              <a:t>&lt;&lt;"</a:t>
            </a:r>
            <a:r>
              <a:rPr lang="zh-CN" altLang="en-US" sz="2400" b="1" dirty="0"/>
              <a:t>在</a:t>
            </a:r>
            <a:r>
              <a:rPr lang="en-US" altLang="zh-CN" sz="2400" b="1" dirty="0"/>
              <a:t>s1</a:t>
            </a:r>
            <a:r>
              <a:rPr lang="zh-CN" altLang="en-US" sz="2400" b="1" dirty="0"/>
              <a:t>中没有该子串！</a:t>
            </a:r>
            <a:r>
              <a:rPr lang="en-US" altLang="zh-CN" sz="2400" b="1" dirty="0"/>
              <a:t>";	     	</a:t>
            </a:r>
            <a:endParaRPr lang="zh-CN" altLang="en-US" sz="2400" b="1" dirty="0"/>
          </a:p>
          <a:p>
            <a:pPr eaLnBrk="1" hangingPunct="1">
              <a:lnSpc>
                <a:spcPct val="80000"/>
              </a:lnSpc>
              <a:buFontTx/>
              <a:buNone/>
            </a:pPr>
            <a:r>
              <a:rPr lang="en-US" altLang="zh-CN" sz="2400" b="1" dirty="0"/>
              <a:t>		s4=</a:t>
            </a:r>
            <a:r>
              <a:rPr lang="en-US" altLang="zh-CN" sz="2400" b="1" dirty="0">
                <a:solidFill>
                  <a:srgbClr val="0000CC"/>
                </a:solidFill>
              </a:rPr>
              <a:t>s1.substr</a:t>
            </a:r>
            <a:r>
              <a:rPr lang="en-US" altLang="zh-CN" sz="2400" b="1" dirty="0"/>
              <a:t>(4,10);</a:t>
            </a:r>
            <a:endParaRPr lang="en-US" altLang="zh-CN" sz="2400" b="1" dirty="0"/>
          </a:p>
          <a:p>
            <a:pPr eaLnBrk="1" hangingPunct="1">
              <a:lnSpc>
                <a:spcPct val="80000"/>
              </a:lnSpc>
              <a:buFontTx/>
              <a:buNone/>
            </a:pPr>
            <a:r>
              <a:rPr lang="en-US" altLang="zh-CN" sz="2400" b="1" dirty="0"/>
              <a:t>		</a:t>
            </a:r>
            <a:r>
              <a:rPr lang="en-US" altLang="zh-CN" sz="2400" b="1" dirty="0" err="1"/>
              <a:t>cout</a:t>
            </a:r>
            <a:r>
              <a:rPr lang="en-US" altLang="zh-CN" sz="2400" b="1" dirty="0"/>
              <a:t>&lt;&lt;"s1= "&lt;&lt;s1&lt;&lt;</a:t>
            </a:r>
            <a:r>
              <a:rPr lang="en-US" altLang="zh-CN" sz="2400" b="1" dirty="0" err="1"/>
              <a:t>endl</a:t>
            </a:r>
            <a:r>
              <a:rPr lang="en-US" altLang="zh-CN" sz="2400" b="1" dirty="0"/>
              <a:t>;</a:t>
            </a:r>
            <a:endParaRPr lang="en-US" altLang="zh-CN" sz="2400" b="1" dirty="0"/>
          </a:p>
          <a:p>
            <a:pPr eaLnBrk="1" hangingPunct="1">
              <a:lnSpc>
                <a:spcPct val="80000"/>
              </a:lnSpc>
              <a:buFontTx/>
              <a:buNone/>
            </a:pPr>
            <a:r>
              <a:rPr lang="en-US" altLang="zh-CN" sz="2400" b="1" dirty="0"/>
              <a:t>		</a:t>
            </a:r>
            <a:r>
              <a:rPr lang="en-US" altLang="zh-CN" sz="2400" b="1" dirty="0" err="1"/>
              <a:t>cout</a:t>
            </a:r>
            <a:r>
              <a:rPr lang="en-US" altLang="zh-CN" sz="2400" b="1" dirty="0"/>
              <a:t>&lt;&lt;"s2= "&lt;&lt;s2&lt;&lt;</a:t>
            </a:r>
            <a:r>
              <a:rPr lang="en-US" altLang="zh-CN" sz="2400" b="1" dirty="0" err="1"/>
              <a:t>endl</a:t>
            </a:r>
            <a:r>
              <a:rPr lang="en-US" altLang="zh-CN" sz="2400" b="1" dirty="0"/>
              <a:t>;</a:t>
            </a:r>
            <a:endParaRPr lang="en-US" altLang="zh-CN" sz="2400" b="1" dirty="0"/>
          </a:p>
          <a:p>
            <a:pPr eaLnBrk="1" hangingPunct="1">
              <a:lnSpc>
                <a:spcPct val="80000"/>
              </a:lnSpc>
              <a:buFontTx/>
              <a:buNone/>
            </a:pPr>
            <a:r>
              <a:rPr lang="en-US" altLang="zh-CN" sz="2400" b="1" dirty="0"/>
              <a:t>		</a:t>
            </a:r>
            <a:r>
              <a:rPr lang="en-US" altLang="zh-CN" sz="2400" b="1" dirty="0" err="1"/>
              <a:t>cout</a:t>
            </a:r>
            <a:r>
              <a:rPr lang="en-US" altLang="zh-CN" sz="2400" b="1" dirty="0"/>
              <a:t>&lt;&lt;"s3= "&lt;&lt;s3&lt;&lt;</a:t>
            </a:r>
            <a:r>
              <a:rPr lang="en-US" altLang="zh-CN" sz="2400" b="1" dirty="0" err="1"/>
              <a:t>endl</a:t>
            </a:r>
            <a:r>
              <a:rPr lang="en-US" altLang="zh-CN" sz="2400" b="1" dirty="0"/>
              <a:t>;</a:t>
            </a:r>
            <a:endParaRPr lang="en-US" altLang="zh-CN" sz="2400" b="1" dirty="0"/>
          </a:p>
          <a:p>
            <a:pPr eaLnBrk="1" hangingPunct="1">
              <a:lnSpc>
                <a:spcPct val="80000"/>
              </a:lnSpc>
              <a:buFontTx/>
              <a:buNone/>
            </a:pPr>
            <a:r>
              <a:rPr lang="en-US" altLang="zh-CN" sz="2400" b="1" dirty="0"/>
              <a:t>		</a:t>
            </a:r>
            <a:r>
              <a:rPr lang="en-US" altLang="zh-CN" sz="2400" b="1" dirty="0" err="1"/>
              <a:t>cout</a:t>
            </a:r>
            <a:r>
              <a:rPr lang="en-US" altLang="zh-CN" sz="2400" b="1" dirty="0"/>
              <a:t>&lt;&lt;"s4= "&lt;&lt;s4&lt;&lt;</a:t>
            </a:r>
            <a:r>
              <a:rPr lang="en-US" altLang="zh-CN" sz="2400" b="1" dirty="0" err="1"/>
              <a:t>endl</a:t>
            </a:r>
            <a:r>
              <a:rPr lang="en-US" altLang="zh-CN" sz="2400" b="1" dirty="0"/>
              <a:t>;</a:t>
            </a:r>
            <a:endParaRPr lang="en-US" altLang="zh-CN" sz="2400" b="1" dirty="0"/>
          </a:p>
          <a:p>
            <a:pPr eaLnBrk="1" hangingPunct="1">
              <a:lnSpc>
                <a:spcPct val="80000"/>
              </a:lnSpc>
              <a:buFontTx/>
              <a:buNone/>
            </a:pPr>
            <a:r>
              <a:rPr lang="en-US" altLang="zh-CN" sz="2400" b="1" dirty="0"/>
              <a:t>		if (s1&gt;s2) 	</a:t>
            </a:r>
            <a:r>
              <a:rPr lang="en-US" altLang="zh-CN" sz="2400" b="1" dirty="0" err="1"/>
              <a:t>cout</a:t>
            </a:r>
            <a:r>
              <a:rPr lang="en-US" altLang="zh-CN" sz="2400" b="1" dirty="0"/>
              <a:t>&lt;&lt;"s1&gt;s2= true "&lt;&lt;</a:t>
            </a:r>
            <a:r>
              <a:rPr lang="en-US" altLang="zh-CN" sz="2400" b="1" dirty="0" err="1"/>
              <a:t>endl</a:t>
            </a:r>
            <a:r>
              <a:rPr lang="en-US" altLang="zh-CN" sz="2400" b="1" dirty="0"/>
              <a:t>;</a:t>
            </a:r>
            <a:endParaRPr lang="en-US" altLang="zh-CN" sz="2400" b="1" dirty="0"/>
          </a:p>
          <a:p>
            <a:pPr eaLnBrk="1" hangingPunct="1">
              <a:lnSpc>
                <a:spcPct val="80000"/>
              </a:lnSpc>
              <a:buFontTx/>
              <a:buNone/>
            </a:pPr>
            <a:r>
              <a:rPr lang="en-US" altLang="zh-CN" sz="2400" b="1" dirty="0"/>
              <a:t>	   	else   		</a:t>
            </a:r>
            <a:r>
              <a:rPr lang="en-US" altLang="zh-CN" sz="2400" b="1" dirty="0" err="1"/>
              <a:t>cout</a:t>
            </a:r>
            <a:r>
              <a:rPr lang="en-US" altLang="zh-CN" sz="2400" b="1" dirty="0"/>
              <a:t>&lt;&lt;"s1&gt;s2= false"&lt;&lt;</a:t>
            </a:r>
            <a:r>
              <a:rPr lang="en-US" altLang="zh-CN" sz="2400" b="1" dirty="0" err="1"/>
              <a:t>endl</a:t>
            </a:r>
            <a:r>
              <a:rPr lang="en-US" altLang="zh-CN" sz="2400" b="1" dirty="0"/>
              <a:t>;</a:t>
            </a:r>
            <a:endParaRPr lang="en-US" altLang="zh-CN" sz="2400" b="1" dirty="0"/>
          </a:p>
          <a:p>
            <a:pPr eaLnBrk="1" hangingPunct="1">
              <a:lnSpc>
                <a:spcPct val="80000"/>
              </a:lnSpc>
              <a:buFontTx/>
              <a:buNone/>
            </a:pPr>
            <a:r>
              <a:rPr lang="en-US" altLang="zh-CN" sz="2400" b="1" dirty="0"/>
              <a:t>  		</a:t>
            </a:r>
            <a:r>
              <a:rPr lang="en-US" altLang="zh-CN" sz="2400" b="1" dirty="0">
                <a:solidFill>
                  <a:srgbClr val="0000CC"/>
                </a:solidFill>
              </a:rPr>
              <a:t>s3.replace</a:t>
            </a:r>
            <a:r>
              <a:rPr lang="en-US" altLang="zh-CN" sz="2400" b="1" dirty="0"/>
              <a:t>(</a:t>
            </a:r>
            <a:r>
              <a:rPr lang="en-US" altLang="zh-CN" sz="2400" b="1" dirty="0">
                <a:solidFill>
                  <a:srgbClr val="FF0000"/>
                </a:solidFill>
              </a:rPr>
              <a:t>s3.find</a:t>
            </a:r>
            <a:r>
              <a:rPr lang="en-US" altLang="zh-CN" sz="2400" b="1" dirty="0"/>
              <a:t>("</a:t>
            </a:r>
            <a:r>
              <a:rPr lang="zh-CN" altLang="en-US" sz="2400" b="1" dirty="0"/>
              <a:t>从此</a:t>
            </a:r>
            <a:r>
              <a:rPr lang="en-US" altLang="zh-CN" sz="2400" b="1" dirty="0"/>
              <a:t>"),4,"</a:t>
            </a:r>
            <a:r>
              <a:rPr lang="zh-CN" altLang="en-US" sz="2400" b="1" dirty="0"/>
              <a:t>从</a:t>
            </a:r>
            <a:r>
              <a:rPr lang="en-US" altLang="zh-CN" sz="2400" b="1" dirty="0"/>
              <a:t>1949</a:t>
            </a:r>
            <a:r>
              <a:rPr lang="zh-CN" altLang="en-US" sz="2400" b="1" dirty="0"/>
              <a:t>年</a:t>
            </a:r>
            <a:r>
              <a:rPr lang="en-US" altLang="zh-CN" sz="2400" b="1" dirty="0"/>
              <a:t>");</a:t>
            </a:r>
            <a:endParaRPr lang="en-US" altLang="zh-CN" sz="2400" b="1" dirty="0"/>
          </a:p>
          <a:p>
            <a:pPr eaLnBrk="1" hangingPunct="1">
              <a:lnSpc>
                <a:spcPct val="80000"/>
              </a:lnSpc>
              <a:buFontTx/>
              <a:buNone/>
            </a:pPr>
            <a:r>
              <a:rPr lang="en-US" altLang="zh-CN" sz="2400" b="1" dirty="0"/>
              <a:t>		</a:t>
            </a:r>
            <a:r>
              <a:rPr lang="en-US" altLang="zh-CN" sz="2400" b="1" dirty="0" err="1"/>
              <a:t>cout</a:t>
            </a:r>
            <a:r>
              <a:rPr lang="en-US" altLang="zh-CN" sz="2400" b="1" dirty="0"/>
              <a:t>&lt;&lt;"s3 after replace= "&lt;&lt;s3&lt;&lt;</a:t>
            </a:r>
            <a:r>
              <a:rPr lang="en-US" altLang="zh-CN" sz="2400" b="1" dirty="0" err="1"/>
              <a:t>endl</a:t>
            </a:r>
            <a:r>
              <a:rPr lang="en-US" altLang="zh-CN" sz="2400" b="1" dirty="0"/>
              <a:t>;</a:t>
            </a:r>
            <a:endParaRPr lang="en-US" altLang="zh-CN" sz="2400" b="1" dirty="0"/>
          </a:p>
          <a:p>
            <a:pPr eaLnBrk="1" hangingPunct="1">
              <a:lnSpc>
                <a:spcPct val="80000"/>
              </a:lnSpc>
              <a:buFontTx/>
              <a:buNone/>
            </a:pPr>
            <a:r>
              <a:rPr lang="en-US" altLang="zh-CN" sz="2400" b="1" dirty="0"/>
              <a:t>		</a:t>
            </a:r>
            <a:r>
              <a:rPr lang="en-US" altLang="zh-CN" sz="2400" b="1" dirty="0">
                <a:solidFill>
                  <a:srgbClr val="0000CC"/>
                </a:solidFill>
              </a:rPr>
              <a:t>s3.insert</a:t>
            </a:r>
            <a:r>
              <a:rPr lang="en-US" altLang="zh-CN" sz="2400" b="1" dirty="0"/>
              <a:t>(</a:t>
            </a:r>
            <a:r>
              <a:rPr lang="en-US" altLang="zh-CN" sz="2400" b="1" dirty="0">
                <a:solidFill>
                  <a:srgbClr val="FF0000"/>
                </a:solidFill>
              </a:rPr>
              <a:t>s3.find</a:t>
            </a:r>
            <a:r>
              <a:rPr lang="en-US" altLang="zh-CN" sz="2400" b="1" dirty="0"/>
              <a:t>("</a:t>
            </a:r>
            <a:r>
              <a:rPr lang="zh-CN" altLang="en-US" sz="2400" b="1" dirty="0"/>
              <a:t>站</a:t>
            </a:r>
            <a:r>
              <a:rPr lang="en-US" altLang="zh-CN" sz="2400" b="1" dirty="0"/>
              <a:t>"),"10</a:t>
            </a:r>
            <a:r>
              <a:rPr lang="zh-CN" altLang="en-US" sz="2400" b="1" dirty="0"/>
              <a:t>月</a:t>
            </a:r>
            <a:r>
              <a:rPr lang="en-US" altLang="zh-CN" sz="2400" b="1" dirty="0"/>
              <a:t>");</a:t>
            </a:r>
            <a:endParaRPr lang="en-US" altLang="zh-CN" sz="2400" b="1" dirty="0"/>
          </a:p>
          <a:p>
            <a:pPr eaLnBrk="1" hangingPunct="1">
              <a:lnSpc>
                <a:spcPct val="80000"/>
              </a:lnSpc>
              <a:buFontTx/>
              <a:buNone/>
            </a:pPr>
            <a:r>
              <a:rPr lang="en-US" altLang="zh-CN" sz="2400" b="1" dirty="0"/>
              <a:t>		</a:t>
            </a:r>
            <a:r>
              <a:rPr lang="en-US" altLang="zh-CN" sz="2400" b="1" dirty="0" err="1"/>
              <a:t>cout</a:t>
            </a:r>
            <a:r>
              <a:rPr lang="en-US" altLang="zh-CN" sz="2400" b="1" dirty="0"/>
              <a:t>&lt;&lt;"s3 after insert=  "&lt;&lt;s3&lt;&lt;</a:t>
            </a:r>
            <a:r>
              <a:rPr lang="en-US" altLang="zh-CN" sz="2400" b="1" dirty="0" err="1"/>
              <a:t>endl</a:t>
            </a:r>
            <a:r>
              <a:rPr lang="en-US" altLang="zh-CN" sz="2400" b="1" dirty="0"/>
              <a:t>;</a:t>
            </a:r>
            <a:endParaRPr lang="en-US" altLang="zh-CN" sz="2400" b="1" dirty="0"/>
          </a:p>
          <a:p>
            <a:pPr eaLnBrk="1" hangingPunct="1">
              <a:lnSpc>
                <a:spcPct val="80000"/>
              </a:lnSpc>
              <a:buFontTx/>
              <a:buNone/>
            </a:pPr>
            <a:r>
              <a:rPr lang="en-US" altLang="zh-CN" sz="2400" b="1" dirty="0"/>
              <a:t>}</a:t>
            </a:r>
            <a:endParaRPr lang="zh-CN" altLang="en-US" sz="2400" b="1" dirty="0"/>
          </a:p>
        </p:txBody>
      </p:sp>
      <p:sp>
        <p:nvSpPr>
          <p:cNvPr id="4" name="Rectangle 2"/>
          <p:cNvSpPr txBox="1">
            <a:spLocks noChangeArrowheads="1"/>
          </p:cNvSpPr>
          <p:nvPr/>
        </p:nvSpPr>
        <p:spPr bwMode="auto">
          <a:xfrm>
            <a:off x="323528" y="141274"/>
            <a:ext cx="8229600" cy="811213"/>
          </a:xfrm>
          <a:prstGeom prst="rect">
            <a:avLst/>
          </a:prstGeom>
          <a:noFill/>
          <a:ln>
            <a:noFill/>
          </a:ln>
          <a:effec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itchFamily="2" charset="-122"/>
              </a:defRPr>
            </a:lvl9pPr>
          </a:lstStyle>
          <a:p>
            <a:pPr eaLnBrk="1" hangingPunct="1">
              <a:defRPr/>
            </a:pPr>
            <a:r>
              <a:rPr lang="en-US" altLang="zh-CN" sz="4000" kern="0" dirty="0"/>
              <a:t>7.5.2 </a:t>
            </a:r>
            <a:r>
              <a:rPr lang="zh-CN" altLang="en-US" sz="4000" b="1" kern="0" dirty="0">
                <a:solidFill>
                  <a:srgbClr val="FF0000"/>
                </a:solidFill>
              </a:rPr>
              <a:t>顺序容器</a:t>
            </a:r>
            <a:endParaRPr lang="zh-CN" altLang="en-US" sz="4000" b="1" kern="0" dirty="0">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783955" cy="5177155"/>
          </a:xfrm>
        </p:spPr>
        <p:txBody>
          <a:bodyPr/>
          <a:lstStyle/>
          <a:p>
            <a:pPr>
              <a:defRPr/>
            </a:pPr>
            <a:r>
              <a:rPr lang="zh-CN" altLang="zh-CN" sz="2800" b="1" dirty="0">
                <a:solidFill>
                  <a:srgbClr val="FF0000"/>
                </a:solidFill>
              </a:rPr>
              <a:t>程序运行结果如下：</a:t>
            </a:r>
            <a:endParaRPr lang="zh-CN" altLang="zh-CN" sz="2800" b="1" dirty="0">
              <a:solidFill>
                <a:srgbClr val="FF0000"/>
              </a:solidFill>
            </a:endParaRPr>
          </a:p>
          <a:p>
            <a:pPr marL="0" indent="0">
              <a:buFontTx/>
              <a:buNone/>
              <a:defRPr/>
            </a:pPr>
            <a:r>
              <a:rPr lang="zh-CN" altLang="zh-CN" sz="2400" b="1" dirty="0"/>
              <a:t>人民在</a:t>
            </a:r>
            <a:r>
              <a:rPr lang="en-US" altLang="zh-CN" sz="2400" b="1" dirty="0"/>
              <a:t>s1</a:t>
            </a:r>
            <a:r>
              <a:rPr lang="zh-CN" altLang="zh-CN" sz="2400" b="1" dirty="0"/>
              <a:t>中的位置：</a:t>
            </a:r>
            <a:r>
              <a:rPr lang="en-US" altLang="zh-CN" sz="2400" b="1" dirty="0"/>
              <a:t>4</a:t>
            </a:r>
            <a:endParaRPr lang="zh-CN" altLang="zh-CN" sz="2400" b="1" dirty="0"/>
          </a:p>
          <a:p>
            <a:pPr marL="0" indent="0">
              <a:buFontTx/>
              <a:buNone/>
              <a:defRPr/>
            </a:pPr>
            <a:r>
              <a:rPr lang="en-US" altLang="zh-CN" sz="2400" b="1" dirty="0"/>
              <a:t>s1= </a:t>
            </a:r>
            <a:r>
              <a:rPr lang="zh-CN" altLang="zh-CN" sz="2400" b="1" dirty="0"/>
              <a:t>中华人民共和国成立了</a:t>
            </a:r>
            <a:endParaRPr lang="zh-CN" altLang="zh-CN" sz="2400" b="1" dirty="0"/>
          </a:p>
          <a:p>
            <a:pPr marL="0" indent="0">
              <a:buFontTx/>
              <a:buNone/>
              <a:defRPr/>
            </a:pPr>
            <a:r>
              <a:rPr lang="en-US" altLang="zh-CN" sz="2400" b="1" dirty="0"/>
              <a:t>s2= </a:t>
            </a:r>
            <a:r>
              <a:rPr lang="zh-CN" altLang="zh-CN" sz="2400" b="1" dirty="0"/>
              <a:t>中国人民从此站起来了！</a:t>
            </a:r>
            <a:endParaRPr lang="zh-CN" altLang="zh-CN" sz="2400" b="1" dirty="0"/>
          </a:p>
          <a:p>
            <a:pPr marL="0" indent="0">
              <a:buFontTx/>
              <a:buNone/>
              <a:defRPr/>
            </a:pPr>
            <a:r>
              <a:rPr lang="en-US" altLang="zh-CN" sz="2400" b="1" dirty="0"/>
              <a:t>s3= </a:t>
            </a:r>
            <a:r>
              <a:rPr lang="zh-CN" altLang="zh-CN" sz="2400" b="1" dirty="0"/>
              <a:t>中华人民共和国成立了，中国人民从此站起来了！</a:t>
            </a:r>
            <a:endParaRPr lang="zh-CN" altLang="zh-CN" sz="2400" b="1" dirty="0"/>
          </a:p>
          <a:p>
            <a:pPr marL="0" indent="0">
              <a:buFontTx/>
              <a:buNone/>
              <a:defRPr/>
            </a:pPr>
            <a:r>
              <a:rPr lang="en-US" altLang="zh-CN" sz="2400" b="1" dirty="0"/>
              <a:t>s4= </a:t>
            </a:r>
            <a:r>
              <a:rPr lang="zh-CN" altLang="zh-CN" sz="2400" b="1" dirty="0"/>
              <a:t>人民共和国</a:t>
            </a:r>
            <a:endParaRPr lang="zh-CN" altLang="zh-CN" sz="2400" b="1" dirty="0"/>
          </a:p>
          <a:p>
            <a:pPr marL="0" indent="0">
              <a:buFontTx/>
              <a:buNone/>
              <a:defRPr/>
            </a:pPr>
            <a:r>
              <a:rPr lang="en-US" altLang="zh-CN" sz="2400" b="1" dirty="0"/>
              <a:t>s1&gt;s2= true </a:t>
            </a:r>
            <a:endParaRPr lang="zh-CN" altLang="zh-CN" sz="2400" b="1" dirty="0"/>
          </a:p>
          <a:p>
            <a:pPr marL="0" indent="0">
              <a:buFontTx/>
              <a:buNone/>
              <a:defRPr/>
            </a:pPr>
            <a:r>
              <a:rPr lang="en-US" altLang="zh-CN" sz="2400" b="1" dirty="0"/>
              <a:t>s3 after replace= </a:t>
            </a:r>
            <a:r>
              <a:rPr lang="zh-CN" altLang="zh-CN" sz="2400" b="1" dirty="0"/>
              <a:t>中华人民共和国成立了，中国人民从</a:t>
            </a:r>
            <a:r>
              <a:rPr lang="en-US" altLang="zh-CN" sz="2400" b="1" dirty="0"/>
              <a:t>1949</a:t>
            </a:r>
            <a:r>
              <a:rPr lang="zh-CN" altLang="zh-CN" sz="2400" b="1" dirty="0"/>
              <a:t>年站起来了！</a:t>
            </a:r>
            <a:endParaRPr lang="zh-CN" altLang="zh-CN" sz="2400" b="1" dirty="0"/>
          </a:p>
          <a:p>
            <a:pPr marL="0" indent="0">
              <a:buFontTx/>
              <a:buNone/>
              <a:defRPr/>
            </a:pPr>
            <a:r>
              <a:rPr lang="en-US" altLang="zh-CN" sz="2400" b="1" dirty="0"/>
              <a:t>s3 after insert=  </a:t>
            </a:r>
            <a:r>
              <a:rPr lang="zh-CN" altLang="zh-CN" sz="2400" b="1" dirty="0"/>
              <a:t>中华人民共和国成立了，中国人民从</a:t>
            </a:r>
            <a:r>
              <a:rPr lang="en-US" altLang="zh-CN" sz="2400" b="1" dirty="0"/>
              <a:t>1949</a:t>
            </a:r>
            <a:r>
              <a:rPr lang="zh-CN" altLang="zh-CN" sz="2400" b="1" dirty="0"/>
              <a:t>年</a:t>
            </a:r>
            <a:r>
              <a:rPr lang="en-US" altLang="zh-CN" sz="2400" b="1" dirty="0"/>
              <a:t>10</a:t>
            </a:r>
            <a:r>
              <a:rPr lang="zh-CN" altLang="zh-CN" sz="2400" b="1" dirty="0"/>
              <a:t>月站起来了！</a:t>
            </a:r>
            <a:endParaRPr lang="zh-CN" altLang="zh-CN" sz="2400" b="1" dirty="0"/>
          </a:p>
          <a:p>
            <a:pPr>
              <a:defRPr/>
            </a:pPr>
            <a:endParaRPr lang="zh-CN" altLang="en-US" sz="2400" b="1" dirty="0"/>
          </a:p>
        </p:txBody>
      </p:sp>
      <p:sp>
        <p:nvSpPr>
          <p:cNvPr id="98306" name="Rectangle 2"/>
          <p:cNvSpPr>
            <a:spLocks noGrp="1" noChangeArrowheads="1"/>
          </p:cNvSpPr>
          <p:nvPr>
            <p:ph type="title"/>
          </p:nvPr>
        </p:nvSpPr>
        <p:spPr>
          <a:xfrm>
            <a:off x="457200" y="73025"/>
            <a:ext cx="8229600" cy="811213"/>
          </a:xfrm>
        </p:spPr>
        <p:txBody>
          <a:bodyPr/>
          <a:lstStyle/>
          <a:p>
            <a:pPr eaLnBrk="1" hangingPunct="1"/>
            <a:r>
              <a:rPr lang="en-US" altLang="zh-CN" sz="4000" dirty="0"/>
              <a:t>7.5.2 </a:t>
            </a:r>
            <a:r>
              <a:rPr lang="zh-CN" altLang="en-US" sz="4000" b="1" dirty="0">
                <a:solidFill>
                  <a:srgbClr val="FF0000"/>
                </a:solidFill>
              </a:rPr>
              <a:t>顺序容器</a:t>
            </a:r>
            <a:endParaRPr lang="zh-CN" altLang="en-US" sz="4000" b="1" dirty="0">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p:nvPr>
        </p:nvSpPr>
        <p:spPr>
          <a:xfrm>
            <a:off x="655638" y="188913"/>
            <a:ext cx="7772400" cy="719137"/>
          </a:xfrm>
        </p:spPr>
        <p:txBody>
          <a:bodyPr/>
          <a:lstStyle/>
          <a:p>
            <a:pPr eaLnBrk="1" hangingPunct="1"/>
            <a:r>
              <a:rPr lang="en-US" altLang="zh-CN" sz="4000"/>
              <a:t>7.5.3 </a:t>
            </a:r>
            <a:r>
              <a:rPr lang="en-US" altLang="zh-CN" sz="4000" b="1"/>
              <a:t> </a:t>
            </a:r>
            <a:r>
              <a:rPr lang="zh-CN" altLang="en-US" sz="4000" b="1">
                <a:solidFill>
                  <a:srgbClr val="FF0000"/>
                </a:solidFill>
              </a:rPr>
              <a:t>迭代器</a:t>
            </a:r>
            <a:endParaRPr lang="zh-CN" altLang="en-US" sz="4000" b="1">
              <a:solidFill>
                <a:srgbClr val="FF0000"/>
              </a:solidFill>
            </a:endParaRPr>
          </a:p>
        </p:txBody>
      </p:sp>
      <p:sp>
        <p:nvSpPr>
          <p:cNvPr id="56323" name="Rectangle 3"/>
          <p:cNvSpPr>
            <a:spLocks noGrp="1" noChangeArrowheads="1"/>
          </p:cNvSpPr>
          <p:nvPr>
            <p:ph type="body" idx="1"/>
          </p:nvPr>
        </p:nvSpPr>
        <p:spPr>
          <a:xfrm>
            <a:off x="179388" y="1125538"/>
            <a:ext cx="8493125" cy="4826000"/>
          </a:xfrm>
        </p:spPr>
        <p:txBody>
          <a:bodyPr/>
          <a:lstStyle/>
          <a:p>
            <a:pPr eaLnBrk="1" hangingPunct="1">
              <a:buFontTx/>
              <a:buNone/>
            </a:pPr>
            <a:r>
              <a:rPr lang="en-US" altLang="zh-CN" b="1" dirty="0">
                <a:solidFill>
                  <a:srgbClr val="0000CC"/>
                </a:solidFill>
              </a:rPr>
              <a:t>1</a:t>
            </a:r>
            <a:r>
              <a:rPr lang="zh-CN" altLang="en-US" b="1" dirty="0">
                <a:solidFill>
                  <a:srgbClr val="0000CC"/>
                </a:solidFill>
              </a:rPr>
              <a:t>、迭代器的概念</a:t>
            </a:r>
            <a:endParaRPr lang="zh-CN" altLang="en-US" b="1" dirty="0">
              <a:solidFill>
                <a:srgbClr val="0000CC"/>
              </a:solidFill>
            </a:endParaRPr>
          </a:p>
          <a:p>
            <a:pPr lvl="1" eaLnBrk="1" hangingPunct="1"/>
            <a:r>
              <a:rPr lang="zh-CN" altLang="en-US" sz="2400" b="1" dirty="0"/>
              <a:t>迭代器</a:t>
            </a:r>
            <a:r>
              <a:rPr lang="en-US" altLang="zh-CN" sz="2400" b="1" dirty="0"/>
              <a:t>(iterator)</a:t>
            </a:r>
            <a:r>
              <a:rPr lang="zh-CN" altLang="en-US" sz="2400" b="1" dirty="0"/>
              <a:t>是一个对象，常用它来</a:t>
            </a:r>
            <a:r>
              <a:rPr lang="zh-CN" altLang="en-US" sz="2400" b="1" dirty="0">
                <a:solidFill>
                  <a:srgbClr val="0000CC"/>
                </a:solidFill>
              </a:rPr>
              <a:t>遍历</a:t>
            </a:r>
            <a:r>
              <a:rPr lang="zh-CN" altLang="en-US" sz="2400" b="1" dirty="0"/>
              <a:t>容器，即在容器中实现“取得下一个元素”的操作。</a:t>
            </a:r>
            <a:endParaRPr lang="zh-CN" altLang="en-US" sz="2400" b="1" dirty="0"/>
          </a:p>
          <a:p>
            <a:pPr lvl="1" eaLnBrk="1" hangingPunct="1"/>
            <a:r>
              <a:rPr lang="zh-CN" altLang="en-US" sz="2400" b="1" dirty="0"/>
              <a:t>迭代器的操作</a:t>
            </a:r>
            <a:r>
              <a:rPr lang="zh-CN" altLang="en-US" sz="2400" b="1" dirty="0">
                <a:solidFill>
                  <a:srgbClr val="0000CC"/>
                </a:solidFill>
              </a:rPr>
              <a:t>类似于指针</a:t>
            </a:r>
            <a:r>
              <a:rPr lang="zh-CN" altLang="en-US" sz="2400" b="1" dirty="0"/>
              <a:t>，但它是基于模板的“</a:t>
            </a:r>
            <a:r>
              <a:rPr lang="zh-CN" altLang="en-US" sz="2400" b="1" dirty="0">
                <a:solidFill>
                  <a:srgbClr val="0000CC"/>
                </a:solidFill>
              </a:rPr>
              <a:t>功能更强大、更智能、更安全的指针</a:t>
            </a:r>
            <a:r>
              <a:rPr lang="zh-CN" altLang="en-US" sz="2400" b="1" dirty="0"/>
              <a:t>”，用于指示容器中的元素位置，通过迭代器能够遍历容器中的每个元素。 </a:t>
            </a:r>
            <a:endParaRPr lang="en-US" altLang="zh-CN" sz="2400" b="1" dirty="0"/>
          </a:p>
          <a:p>
            <a:pPr lvl="1"/>
            <a:r>
              <a:rPr lang="zh-CN" altLang="zh-CN" sz="2400" b="1" dirty="0"/>
              <a:t>迭代器是</a:t>
            </a:r>
            <a:r>
              <a:rPr lang="en-US" altLang="zh-CN" sz="2400" b="1" dirty="0"/>
              <a:t>STL</a:t>
            </a:r>
            <a:r>
              <a:rPr lang="zh-CN" altLang="zh-CN" sz="2400" b="1" dirty="0"/>
              <a:t>的核心，定义了哪些算法在哪些容器中可以使用，</a:t>
            </a:r>
            <a:r>
              <a:rPr lang="zh-CN" altLang="zh-CN" sz="2400" b="1" dirty="0">
                <a:solidFill>
                  <a:srgbClr val="0000CC"/>
                </a:solidFill>
              </a:rPr>
              <a:t>把算法和容器连接起来，使算法、容器和迭代器能够协同工作</a:t>
            </a:r>
            <a:r>
              <a:rPr lang="zh-CN" altLang="zh-CN" sz="2400" b="1" dirty="0"/>
              <a:t>，实现强大的程序功能。</a:t>
            </a:r>
            <a:endParaRPr lang="zh-CN" altLang="zh-CN" sz="2400" b="1" dirty="0"/>
          </a:p>
          <a:p>
            <a:pPr lvl="1"/>
            <a:r>
              <a:rPr lang="zh-CN" altLang="zh-CN" sz="2400" b="1" dirty="0"/>
              <a:t>若某个容器要使用迭代器，就必须定义迭代器。定义迭代器时，必须指定</a:t>
            </a:r>
            <a:r>
              <a:rPr lang="zh-CN" altLang="zh-CN" sz="2400" b="1" dirty="0">
                <a:solidFill>
                  <a:srgbClr val="0000CC"/>
                </a:solidFill>
              </a:rPr>
              <a:t>迭代器所使用的容器类型</a:t>
            </a:r>
            <a:r>
              <a:rPr lang="zh-CN" altLang="zh-CN" sz="2400" b="1" dirty="0"/>
              <a:t>。</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323">
                                            <p:txEl>
                                              <p:pRg st="2" end="2"/>
                                            </p:txEl>
                                          </p:spTgt>
                                        </p:tgtEl>
                                        <p:attrNameLst>
                                          <p:attrName>style.visibility</p:attrName>
                                        </p:attrNameLst>
                                      </p:cBhvr>
                                      <p:to>
                                        <p:strVal val="visible"/>
                                      </p:to>
                                    </p:set>
                                    <p:anim calcmode="lin" valueType="num">
                                      <p:cBhvr additive="base">
                                        <p:cTn id="13" dur="500" fill="hold"/>
                                        <p:tgtEl>
                                          <p:spTgt spid="563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323">
                                            <p:txEl>
                                              <p:pRg st="4" end="4"/>
                                            </p:txEl>
                                          </p:spTgt>
                                        </p:tgtEl>
                                        <p:attrNameLst>
                                          <p:attrName>style.visibility</p:attrName>
                                        </p:attrNameLst>
                                      </p:cBhvr>
                                      <p:to>
                                        <p:strVal val="visible"/>
                                      </p:to>
                                    </p:set>
                                    <p:anim calcmode="lin" valueType="num">
                                      <p:cBhvr additive="base">
                                        <p:cTn id="19" dur="500" fill="hold"/>
                                        <p:tgtEl>
                                          <p:spTgt spid="563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3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6323">
                                            <p:txEl>
                                              <p:pRg st="3" end="3"/>
                                            </p:txEl>
                                          </p:spTgt>
                                        </p:tgtEl>
                                        <p:attrNameLst>
                                          <p:attrName>style.visibility</p:attrName>
                                        </p:attrNameLst>
                                      </p:cBhvr>
                                      <p:to>
                                        <p:strVal val="visible"/>
                                      </p:to>
                                    </p:set>
                                    <p:anim calcmode="lin" valueType="num">
                                      <p:cBhvr additive="base">
                                        <p:cTn id="25" dur="500" fill="hold"/>
                                        <p:tgtEl>
                                          <p:spTgt spid="563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a:xfrm>
            <a:off x="685800" y="115888"/>
            <a:ext cx="7772400" cy="719137"/>
          </a:xfrm>
        </p:spPr>
        <p:txBody>
          <a:bodyPr/>
          <a:lstStyle/>
          <a:p>
            <a:pPr eaLnBrk="1" hangingPunct="1"/>
            <a:r>
              <a:rPr lang="en-US" altLang="zh-CN" sz="4000" dirty="0"/>
              <a:t>7.5.3  </a:t>
            </a:r>
            <a:r>
              <a:rPr lang="zh-CN" altLang="en-US" sz="4000" b="1" dirty="0">
                <a:solidFill>
                  <a:srgbClr val="FF0000"/>
                </a:solidFill>
              </a:rPr>
              <a:t>迭代器</a:t>
            </a:r>
            <a:endParaRPr lang="zh-CN" altLang="en-US" sz="4000" b="1" dirty="0">
              <a:solidFill>
                <a:srgbClr val="FF0000"/>
              </a:solidFill>
            </a:endParaRPr>
          </a:p>
        </p:txBody>
      </p:sp>
      <p:sp>
        <p:nvSpPr>
          <p:cNvPr id="100354" name="Rectangle 3"/>
          <p:cNvSpPr>
            <a:spLocks noGrp="1" noChangeArrowheads="1"/>
          </p:cNvSpPr>
          <p:nvPr>
            <p:ph type="body" idx="1"/>
          </p:nvPr>
        </p:nvSpPr>
        <p:spPr>
          <a:xfrm>
            <a:off x="685800" y="1268413"/>
            <a:ext cx="7772400" cy="4827587"/>
          </a:xfrm>
        </p:spPr>
        <p:txBody>
          <a:bodyPr/>
          <a:lstStyle/>
          <a:p>
            <a:pPr eaLnBrk="1" hangingPunct="1">
              <a:buFontTx/>
              <a:buNone/>
            </a:pPr>
            <a:r>
              <a:rPr lang="en-US" altLang="zh-CN" b="1" dirty="0">
                <a:solidFill>
                  <a:srgbClr val="0000CC"/>
                </a:solidFill>
              </a:rPr>
              <a:t>2</a:t>
            </a:r>
            <a:r>
              <a:rPr lang="zh-CN" altLang="en-US" b="1" dirty="0">
                <a:solidFill>
                  <a:srgbClr val="0000CC"/>
                </a:solidFill>
              </a:rPr>
              <a:t>、迭代器的基本操作</a:t>
            </a:r>
            <a:endParaRPr lang="zh-CN" altLang="en-US" b="1" dirty="0">
              <a:solidFill>
                <a:srgbClr val="0000CC"/>
              </a:solidFill>
            </a:endParaRPr>
          </a:p>
          <a:p>
            <a:pPr marL="971550" lvl="1" indent="-514350" eaLnBrk="1" hangingPunct="1">
              <a:buFont typeface="宋体" pitchFamily="2" charset="-122"/>
              <a:buAutoNum type="circleNumDbPlain"/>
            </a:pPr>
            <a:r>
              <a:rPr lang="zh-CN" altLang="en-US" b="1" dirty="0"/>
              <a:t>在容器中的</a:t>
            </a:r>
            <a:r>
              <a:rPr lang="zh-CN" altLang="en-US" b="1" dirty="0">
                <a:solidFill>
                  <a:srgbClr val="0000CC"/>
                </a:solidFill>
              </a:rPr>
              <a:t>特定位置</a:t>
            </a:r>
            <a:r>
              <a:rPr lang="zh-CN" altLang="en-US" b="1" dirty="0"/>
              <a:t>定位迭代器。</a:t>
            </a:r>
            <a:endParaRPr lang="zh-CN" altLang="en-US" b="1" dirty="0"/>
          </a:p>
          <a:p>
            <a:pPr marL="971550" lvl="1" indent="-514350" eaLnBrk="1" hangingPunct="1">
              <a:buFont typeface="宋体" pitchFamily="2" charset="-122"/>
              <a:buAutoNum type="circleNumDbPlain"/>
            </a:pPr>
            <a:r>
              <a:rPr lang="zh-CN" altLang="en-US" b="1" dirty="0"/>
              <a:t>在迭代器指示位置检查</a:t>
            </a:r>
            <a:r>
              <a:rPr lang="zh-CN" altLang="en-US" b="1" dirty="0">
                <a:solidFill>
                  <a:srgbClr val="0000CC"/>
                </a:solidFill>
              </a:rPr>
              <a:t>是否存在</a:t>
            </a:r>
            <a:r>
              <a:rPr lang="zh-CN" altLang="en-US" b="1" dirty="0"/>
              <a:t>对象。</a:t>
            </a:r>
            <a:endParaRPr lang="zh-CN" altLang="en-US" b="1" dirty="0"/>
          </a:p>
          <a:p>
            <a:pPr marL="971550" lvl="1" indent="-514350" eaLnBrk="1" hangingPunct="1">
              <a:buFont typeface="宋体" pitchFamily="2" charset="-122"/>
              <a:buAutoNum type="circleNumDbPlain"/>
            </a:pPr>
            <a:r>
              <a:rPr lang="zh-CN" altLang="en-US" b="1" dirty="0"/>
              <a:t>获取存储在迭代器</a:t>
            </a:r>
            <a:r>
              <a:rPr lang="zh-CN" altLang="en-US" b="1" dirty="0">
                <a:solidFill>
                  <a:srgbClr val="0000CC"/>
                </a:solidFill>
              </a:rPr>
              <a:t>指示位置</a:t>
            </a:r>
            <a:r>
              <a:rPr lang="zh-CN" altLang="en-US" b="1" dirty="0"/>
              <a:t>的对象值。</a:t>
            </a:r>
            <a:endParaRPr lang="zh-CN" altLang="en-US" b="1" dirty="0"/>
          </a:p>
          <a:p>
            <a:pPr marL="971550" lvl="1" indent="-514350" eaLnBrk="1" hangingPunct="1">
              <a:buFont typeface="宋体" pitchFamily="2" charset="-122"/>
              <a:buAutoNum type="circleNumDbPlain"/>
            </a:pPr>
            <a:r>
              <a:rPr lang="zh-CN" altLang="en-US" b="1" dirty="0">
                <a:solidFill>
                  <a:srgbClr val="0000CC"/>
                </a:solidFill>
              </a:rPr>
              <a:t>改变</a:t>
            </a:r>
            <a:r>
              <a:rPr lang="zh-CN" altLang="en-US" b="1" dirty="0"/>
              <a:t>迭代器指示位置的对象值。</a:t>
            </a:r>
            <a:endParaRPr lang="zh-CN" altLang="en-US" b="1" dirty="0"/>
          </a:p>
          <a:p>
            <a:pPr marL="971550" lvl="1" indent="-514350" eaLnBrk="1" hangingPunct="1">
              <a:buFont typeface="宋体" pitchFamily="2" charset="-122"/>
              <a:buAutoNum type="circleNumDbPlain"/>
            </a:pPr>
            <a:r>
              <a:rPr lang="zh-CN" altLang="en-US" b="1" dirty="0"/>
              <a:t>在迭代器指示位置</a:t>
            </a:r>
            <a:r>
              <a:rPr lang="zh-CN" altLang="en-US" b="1" dirty="0">
                <a:solidFill>
                  <a:srgbClr val="0000CC"/>
                </a:solidFill>
              </a:rPr>
              <a:t>插入新对象</a:t>
            </a:r>
            <a:r>
              <a:rPr lang="zh-CN" altLang="en-US" b="1" dirty="0"/>
              <a:t>。</a:t>
            </a:r>
            <a:endParaRPr lang="zh-CN" altLang="en-US" b="1" dirty="0"/>
          </a:p>
          <a:p>
            <a:pPr marL="971550" lvl="1" indent="-514350" eaLnBrk="1" hangingPunct="1">
              <a:buFont typeface="宋体" pitchFamily="2" charset="-122"/>
              <a:buAutoNum type="circleNumDbPlain"/>
            </a:pPr>
            <a:r>
              <a:rPr lang="zh-CN" altLang="en-US" b="1" dirty="0"/>
              <a:t>将迭代器移到容器中的</a:t>
            </a:r>
            <a:r>
              <a:rPr lang="zh-CN" altLang="en-US" b="1" dirty="0">
                <a:solidFill>
                  <a:srgbClr val="0000CC"/>
                </a:solidFill>
              </a:rPr>
              <a:t>下一个位置</a:t>
            </a:r>
            <a:r>
              <a:rPr lang="zh-CN" altLang="en-US" b="1" dirty="0"/>
              <a:t>。</a:t>
            </a:r>
            <a:endParaRPr lang="zh-CN" altLang="en-US" b="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a:xfrm>
            <a:off x="685800" y="188913"/>
            <a:ext cx="7772400" cy="719137"/>
          </a:xfrm>
        </p:spPr>
        <p:txBody>
          <a:bodyPr/>
          <a:lstStyle/>
          <a:p>
            <a:pPr eaLnBrk="1" hangingPunct="1"/>
            <a:r>
              <a:rPr lang="en-US" altLang="zh-CN" sz="4000" dirty="0"/>
              <a:t>7.5.3  </a:t>
            </a:r>
            <a:r>
              <a:rPr lang="zh-CN" altLang="en-US" sz="4000" b="1" dirty="0">
                <a:solidFill>
                  <a:srgbClr val="FF0000"/>
                </a:solidFill>
              </a:rPr>
              <a:t>迭代器</a:t>
            </a:r>
            <a:endParaRPr lang="zh-CN" altLang="en-US" sz="4000" b="1" dirty="0">
              <a:solidFill>
                <a:srgbClr val="FF0000"/>
              </a:solidFill>
            </a:endParaRPr>
          </a:p>
        </p:txBody>
      </p:sp>
      <p:sp>
        <p:nvSpPr>
          <p:cNvPr id="101378" name="Rectangle 3"/>
          <p:cNvSpPr>
            <a:spLocks noGrp="1" noChangeArrowheads="1"/>
          </p:cNvSpPr>
          <p:nvPr>
            <p:ph type="body" idx="1"/>
          </p:nvPr>
        </p:nvSpPr>
        <p:spPr>
          <a:xfrm>
            <a:off x="222250" y="1268730"/>
            <a:ext cx="8696960" cy="4827270"/>
          </a:xfrm>
        </p:spPr>
        <p:txBody>
          <a:bodyPr/>
          <a:lstStyle/>
          <a:p>
            <a:pPr eaLnBrk="1" hangingPunct="1">
              <a:buFontTx/>
              <a:buNone/>
            </a:pPr>
            <a:r>
              <a:rPr lang="en-US" altLang="zh-CN" dirty="0">
                <a:solidFill>
                  <a:srgbClr val="0000CC"/>
                </a:solidFill>
              </a:rPr>
              <a:t>3</a:t>
            </a:r>
            <a:r>
              <a:rPr lang="zh-CN" altLang="en-US" dirty="0">
                <a:solidFill>
                  <a:srgbClr val="0000CC"/>
                </a:solidFill>
              </a:rPr>
              <a:t>、</a:t>
            </a:r>
            <a:r>
              <a:rPr lang="zh-CN" altLang="en-US" b="1" dirty="0">
                <a:solidFill>
                  <a:srgbClr val="0000CC"/>
                </a:solidFill>
              </a:rPr>
              <a:t>迭代器提供的主要操作</a:t>
            </a:r>
            <a:endParaRPr lang="zh-CN" altLang="en-US" b="1" dirty="0">
              <a:solidFill>
                <a:srgbClr val="0000CC"/>
              </a:solidFill>
            </a:endParaRPr>
          </a:p>
          <a:p>
            <a:pPr lvl="1" eaLnBrk="1" hangingPunct="1"/>
            <a:r>
              <a:rPr lang="en-US" altLang="zh-CN" sz="2400" b="1" dirty="0"/>
              <a:t>operator *	</a:t>
            </a:r>
            <a:r>
              <a:rPr lang="zh-CN" altLang="en-US" sz="2400" b="1" dirty="0"/>
              <a:t>返回当前位置上的元素值</a:t>
            </a:r>
            <a:endParaRPr lang="zh-CN" altLang="en-US" sz="2400" b="1" dirty="0"/>
          </a:p>
          <a:p>
            <a:pPr lvl="1" eaLnBrk="1" hangingPunct="1"/>
            <a:r>
              <a:rPr lang="en-US" altLang="zh-CN" sz="2400" b="1" dirty="0"/>
              <a:t>operator++ 	</a:t>
            </a:r>
            <a:r>
              <a:rPr lang="zh-CN" altLang="en-US" sz="2400" b="1" dirty="0"/>
              <a:t>将迭代器前进到</a:t>
            </a:r>
            <a:r>
              <a:rPr lang="zh-CN" altLang="en-US" sz="2400" b="1" dirty="0">
                <a:solidFill>
                  <a:srgbClr val="0000CC"/>
                </a:solidFill>
              </a:rPr>
              <a:t>下一个</a:t>
            </a:r>
            <a:r>
              <a:rPr lang="zh-CN" altLang="en-US" sz="2400" b="1" dirty="0"/>
              <a:t>元素位置</a:t>
            </a:r>
            <a:endParaRPr lang="zh-CN" altLang="en-US" sz="2400" b="1" dirty="0"/>
          </a:p>
          <a:p>
            <a:pPr lvl="1" eaLnBrk="1" hangingPunct="1"/>
            <a:r>
              <a:rPr lang="en-US" altLang="zh-CN" sz="2400" b="1" dirty="0"/>
              <a:t>operator--	</a:t>
            </a:r>
            <a:r>
              <a:rPr lang="zh-CN" altLang="en-US" sz="2400" b="1" dirty="0"/>
              <a:t>将迭代器后退到</a:t>
            </a:r>
            <a:r>
              <a:rPr lang="zh-CN" altLang="en-US" sz="2400" b="1" dirty="0">
                <a:solidFill>
                  <a:srgbClr val="0000CC"/>
                </a:solidFill>
              </a:rPr>
              <a:t>前一个</a:t>
            </a:r>
            <a:r>
              <a:rPr lang="zh-CN" altLang="en-US" sz="2400" b="1" dirty="0"/>
              <a:t>元素位置</a:t>
            </a:r>
            <a:endParaRPr lang="zh-CN" altLang="en-US" sz="2400" b="1" dirty="0"/>
          </a:p>
          <a:p>
            <a:pPr lvl="1" eaLnBrk="1" hangingPunct="1"/>
            <a:r>
              <a:rPr lang="en-US" altLang="zh-CN" sz="2400" b="1" dirty="0"/>
              <a:t>operator==    </a:t>
            </a:r>
            <a:r>
              <a:rPr lang="zh-CN" altLang="en-US" sz="2400" b="1" dirty="0"/>
              <a:t>或 </a:t>
            </a:r>
            <a:r>
              <a:rPr lang="en-US" altLang="zh-CN" sz="2400" b="1" dirty="0"/>
              <a:t>operator!= 	</a:t>
            </a:r>
            <a:endParaRPr lang="en-US" altLang="zh-CN" sz="2400" b="1" dirty="0"/>
          </a:p>
          <a:p>
            <a:pPr lvl="1" eaLnBrk="1" hangingPunct="1"/>
            <a:r>
              <a:rPr lang="en-US" altLang="zh-CN" sz="2400" b="1" dirty="0"/>
              <a:t>operator=	</a:t>
            </a:r>
            <a:r>
              <a:rPr lang="zh-CN" altLang="en-US" sz="2400" b="1" dirty="0"/>
              <a:t>为迭代器赋值</a:t>
            </a:r>
            <a:endParaRPr lang="zh-CN" altLang="en-US" sz="2400" b="1" dirty="0"/>
          </a:p>
          <a:p>
            <a:pPr lvl="1" eaLnBrk="1" hangingPunct="1"/>
            <a:r>
              <a:rPr lang="en-US" altLang="zh-CN" sz="2400" b="1" dirty="0"/>
              <a:t>begin()	         </a:t>
            </a:r>
            <a:r>
              <a:rPr lang="zh-CN" altLang="en-US" sz="2400" b="1" dirty="0"/>
              <a:t>指向容器起点（即第一个元素）位置</a:t>
            </a:r>
            <a:endParaRPr lang="zh-CN" altLang="en-US" sz="2400" b="1" dirty="0"/>
          </a:p>
          <a:p>
            <a:pPr lvl="1" eaLnBrk="1" hangingPunct="1"/>
            <a:r>
              <a:rPr lang="en-US" altLang="zh-CN" sz="2400" b="1" dirty="0"/>
              <a:t>end()		</a:t>
            </a:r>
            <a:r>
              <a:rPr lang="zh-CN" altLang="en-US" sz="2400" b="1" dirty="0"/>
              <a:t>指向容器的结束点</a:t>
            </a:r>
            <a:endParaRPr lang="zh-CN" altLang="en-US" sz="2400" b="1" dirty="0"/>
          </a:p>
          <a:p>
            <a:pPr lvl="1" eaLnBrk="1" hangingPunct="1"/>
            <a:r>
              <a:rPr lang="en-US" altLang="zh-CN" sz="2400" b="1" dirty="0" err="1"/>
              <a:t>rbegin</a:t>
            </a:r>
            <a:r>
              <a:rPr lang="en-US" altLang="zh-CN" sz="2400" b="1" dirty="0"/>
              <a:t>()         </a:t>
            </a:r>
            <a:r>
              <a:rPr lang="zh-CN" altLang="en-US" sz="2400" b="1" dirty="0"/>
              <a:t>指向按反向顺序的第一个元素位置</a:t>
            </a:r>
            <a:endParaRPr lang="zh-CN" altLang="en-US" sz="2400" b="1" dirty="0"/>
          </a:p>
          <a:p>
            <a:pPr lvl="1" eaLnBrk="1" hangingPunct="1"/>
            <a:r>
              <a:rPr lang="en-US" altLang="zh-CN" sz="2400" b="1" dirty="0"/>
              <a:t>rend()	        </a:t>
            </a:r>
            <a:r>
              <a:rPr lang="zh-CN" altLang="en-US" sz="2400" b="1" dirty="0"/>
              <a:t>指向按反向顺序的最后一个元素的后一位置</a:t>
            </a:r>
            <a:endParaRPr lang="zh-CN" altLang="en-US" sz="2400" b="1"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a:xfrm>
            <a:off x="684213" y="188913"/>
            <a:ext cx="7772400" cy="719137"/>
          </a:xfrm>
        </p:spPr>
        <p:txBody>
          <a:bodyPr/>
          <a:lstStyle/>
          <a:p>
            <a:pPr eaLnBrk="1" hangingPunct="1"/>
            <a:r>
              <a:rPr lang="en-US" altLang="zh-CN" sz="4000" dirty="0"/>
              <a:t>7.5.3  </a:t>
            </a:r>
            <a:r>
              <a:rPr lang="zh-CN" altLang="en-US" sz="4000" b="1" dirty="0">
                <a:solidFill>
                  <a:srgbClr val="FF0000"/>
                </a:solidFill>
              </a:rPr>
              <a:t>迭代器</a:t>
            </a:r>
            <a:endParaRPr lang="zh-CN" altLang="en-US" sz="4000" b="1" dirty="0">
              <a:solidFill>
                <a:srgbClr val="FF0000"/>
              </a:solidFill>
            </a:endParaRPr>
          </a:p>
        </p:txBody>
      </p:sp>
      <p:sp>
        <p:nvSpPr>
          <p:cNvPr id="102402" name="Rectangle 3"/>
          <p:cNvSpPr>
            <a:spLocks noGrp="1" noChangeArrowheads="1"/>
          </p:cNvSpPr>
          <p:nvPr>
            <p:ph type="body" idx="1"/>
          </p:nvPr>
        </p:nvSpPr>
        <p:spPr>
          <a:xfrm>
            <a:off x="684530" y="1052830"/>
            <a:ext cx="8395335" cy="5783580"/>
          </a:xfrm>
        </p:spPr>
        <p:txBody>
          <a:bodyPr/>
          <a:lstStyle/>
          <a:p>
            <a:pPr eaLnBrk="1" hangingPunct="1">
              <a:lnSpc>
                <a:spcPct val="80000"/>
              </a:lnSpc>
              <a:buFontTx/>
              <a:buNone/>
            </a:pPr>
            <a:r>
              <a:rPr lang="en-US" altLang="zh-CN" sz="2800" b="1" dirty="0">
                <a:solidFill>
                  <a:srgbClr val="0000CC"/>
                </a:solidFill>
              </a:rPr>
              <a:t>【</a:t>
            </a:r>
            <a:r>
              <a:rPr lang="zh-CN" altLang="en-US" sz="2800" b="1" dirty="0">
                <a:solidFill>
                  <a:srgbClr val="0000CC"/>
                </a:solidFill>
              </a:rPr>
              <a:t>例</a:t>
            </a:r>
            <a:r>
              <a:rPr lang="en-US" altLang="zh-CN" sz="2800" b="1" dirty="0">
                <a:solidFill>
                  <a:srgbClr val="0000CC"/>
                </a:solidFill>
              </a:rPr>
              <a:t>7-17】  </a:t>
            </a:r>
            <a:r>
              <a:rPr lang="zh-CN" altLang="en-US" sz="2800" b="1" dirty="0">
                <a:solidFill>
                  <a:srgbClr val="0000CC"/>
                </a:solidFill>
              </a:rPr>
              <a:t>链表迭代器应用举例。</a:t>
            </a:r>
            <a:endParaRPr lang="zh-CN" altLang="en-US" sz="2800" b="1" dirty="0">
              <a:solidFill>
                <a:srgbClr val="0000CC"/>
              </a:solidFill>
            </a:endParaRPr>
          </a:p>
          <a:p>
            <a:pPr eaLnBrk="1" hangingPunct="1">
              <a:lnSpc>
                <a:spcPct val="80000"/>
              </a:lnSpc>
              <a:buFontTx/>
              <a:buNone/>
            </a:pPr>
            <a:r>
              <a:rPr lang="en-US" altLang="zh-CN" sz="2400" b="1" dirty="0">
                <a:solidFill>
                  <a:srgbClr val="0000CC"/>
                </a:solidFill>
              </a:rPr>
              <a:t>//Eg7-17.cpp</a:t>
            </a:r>
            <a:endParaRPr lang="en-US" altLang="zh-CN" sz="2400" b="1" dirty="0">
              <a:solidFill>
                <a:srgbClr val="0000CC"/>
              </a:solidFill>
            </a:endParaRPr>
          </a:p>
          <a:p>
            <a:pPr eaLnBrk="1" hangingPunct="1">
              <a:lnSpc>
                <a:spcPct val="80000"/>
              </a:lnSpc>
              <a:buFontTx/>
              <a:buNone/>
            </a:pPr>
            <a:r>
              <a:rPr lang="en-US" altLang="zh-CN" sz="2400" b="1" dirty="0"/>
              <a:t>#include&lt;iostream&gt;</a:t>
            </a:r>
            <a:endParaRPr lang="en-US" altLang="zh-CN" sz="2400" b="1" dirty="0"/>
          </a:p>
          <a:p>
            <a:pPr eaLnBrk="1" hangingPunct="1">
              <a:lnSpc>
                <a:spcPct val="80000"/>
              </a:lnSpc>
              <a:buFontTx/>
              <a:buNone/>
            </a:pPr>
            <a:r>
              <a:rPr lang="en-US" altLang="zh-CN" sz="2400" b="1" dirty="0"/>
              <a:t>#include&lt;list&gt;</a:t>
            </a:r>
            <a:endParaRPr lang="en-US" altLang="zh-CN" sz="2400" b="1" dirty="0"/>
          </a:p>
          <a:p>
            <a:pPr eaLnBrk="1" hangingPunct="1">
              <a:lnSpc>
                <a:spcPct val="80000"/>
              </a:lnSpc>
              <a:buFontTx/>
              <a:buNone/>
            </a:pPr>
            <a:r>
              <a:rPr lang="en-US" altLang="zh-CN" sz="2400" b="1" dirty="0"/>
              <a:t>using namespace std;</a:t>
            </a:r>
            <a:endParaRPr lang="en-US" altLang="zh-CN" sz="2400" b="1" dirty="0"/>
          </a:p>
          <a:p>
            <a:pPr eaLnBrk="1" hangingPunct="1">
              <a:lnSpc>
                <a:spcPct val="80000"/>
              </a:lnSpc>
              <a:buFontTx/>
              <a:buNone/>
            </a:pPr>
            <a:r>
              <a:rPr lang="en-US" altLang="zh-CN" sz="2400" b="1" dirty="0"/>
              <a:t>int main(){</a:t>
            </a:r>
            <a:endParaRPr lang="en-US" altLang="zh-CN" sz="2400" b="1" dirty="0"/>
          </a:p>
          <a:p>
            <a:pPr eaLnBrk="1" hangingPunct="1">
              <a:lnSpc>
                <a:spcPct val="80000"/>
              </a:lnSpc>
              <a:buFontTx/>
              <a:buNone/>
            </a:pPr>
            <a:r>
              <a:rPr lang="en-US" altLang="zh-CN" sz="2400" b="1" dirty="0"/>
              <a:t>		int </a:t>
            </a:r>
            <a:r>
              <a:rPr lang="en-US" altLang="zh-CN" sz="2400" b="1" dirty="0" err="1"/>
              <a:t>i</a:t>
            </a:r>
            <a:r>
              <a:rPr lang="en-US" altLang="zh-CN" sz="2400" b="1" dirty="0"/>
              <a:t>;</a:t>
            </a:r>
            <a:endParaRPr lang="en-US" altLang="zh-CN" sz="2400" b="1" dirty="0"/>
          </a:p>
          <a:p>
            <a:pPr eaLnBrk="1" hangingPunct="1">
              <a:lnSpc>
                <a:spcPct val="80000"/>
              </a:lnSpc>
              <a:buFontTx/>
              <a:buNone/>
            </a:pPr>
            <a:r>
              <a:rPr lang="en-US" altLang="zh-CN" sz="2400" b="1" dirty="0"/>
              <a:t>		list&lt;int&gt; L1, L2, L3(10); 	</a:t>
            </a:r>
            <a:endParaRPr lang="en-US" altLang="zh-CN" sz="2400" b="1" dirty="0"/>
          </a:p>
          <a:p>
            <a:pPr eaLnBrk="1" hangingPunct="1">
              <a:lnSpc>
                <a:spcPct val="80000"/>
              </a:lnSpc>
              <a:buFontTx/>
              <a:buNone/>
            </a:pPr>
            <a:r>
              <a:rPr lang="zh-CN" altLang="en-US" sz="2400" b="1" dirty="0"/>
              <a:t>		</a:t>
            </a:r>
            <a:r>
              <a:rPr lang="en-US" altLang="zh-CN" sz="2400" b="1" dirty="0">
                <a:solidFill>
                  <a:srgbClr val="FF0000"/>
                </a:solidFill>
              </a:rPr>
              <a:t>list&lt;int&gt;::iterator </a:t>
            </a:r>
            <a:r>
              <a:rPr lang="en-US" altLang="zh-CN" sz="2400" b="1" dirty="0" err="1"/>
              <a:t>iter</a:t>
            </a:r>
            <a:r>
              <a:rPr lang="en-US" altLang="zh-CN" sz="2400" b="1" dirty="0"/>
              <a:t>;         </a:t>
            </a:r>
            <a:r>
              <a:rPr lang="en-US" altLang="zh-CN" sz="2400" b="1" dirty="0">
                <a:solidFill>
                  <a:srgbClr val="0000CC"/>
                </a:solidFill>
              </a:rPr>
              <a:t> //</a:t>
            </a:r>
            <a:r>
              <a:rPr lang="zh-CN" altLang="en-US" sz="2400" b="1" dirty="0">
                <a:solidFill>
                  <a:srgbClr val="0000CC"/>
                </a:solidFill>
              </a:rPr>
              <a:t>定义迭代器</a:t>
            </a:r>
            <a:r>
              <a:rPr lang="en-US" altLang="zh-CN" sz="2400" b="1" dirty="0" err="1">
                <a:solidFill>
                  <a:srgbClr val="0000CC"/>
                </a:solidFill>
              </a:rPr>
              <a:t>iter</a:t>
            </a:r>
            <a:endParaRPr lang="en-US" altLang="zh-CN" sz="2400" b="1" dirty="0">
              <a:solidFill>
                <a:srgbClr val="0000CC"/>
              </a:solidFill>
            </a:endParaRPr>
          </a:p>
          <a:p>
            <a:pPr eaLnBrk="1" hangingPunct="1">
              <a:lnSpc>
                <a:spcPct val="80000"/>
              </a:lnSpc>
              <a:buFontTx/>
              <a:buNone/>
            </a:pPr>
            <a:r>
              <a:rPr lang="en-US" altLang="zh-CN" sz="2400" b="1" dirty="0"/>
              <a:t>		int a1[]={100,90,80,70,60};       </a:t>
            </a:r>
            <a:endParaRPr lang="en-US" altLang="zh-CN" sz="2400" b="1" dirty="0"/>
          </a:p>
          <a:p>
            <a:pPr eaLnBrk="1" hangingPunct="1">
              <a:lnSpc>
                <a:spcPct val="80000"/>
              </a:lnSpc>
              <a:buFontTx/>
              <a:buNone/>
            </a:pPr>
            <a:r>
              <a:rPr lang="en-US" altLang="zh-CN" sz="2400" b="1" dirty="0"/>
              <a:t>		int a2[]={30,40,50,60,60,60,80};</a:t>
            </a:r>
            <a:endParaRPr lang="en-US" altLang="zh-CN" sz="2400" b="1" dirty="0"/>
          </a:p>
          <a:p>
            <a:pPr eaLnBrk="1" hangingPunct="1">
              <a:lnSpc>
                <a:spcPct val="80000"/>
              </a:lnSpc>
              <a:buFontTx/>
              <a:buNone/>
            </a:pPr>
            <a:r>
              <a:rPr lang="en-US" altLang="zh-CN" sz="2400" b="1" dirty="0"/>
              <a:t>		for(</a:t>
            </a:r>
            <a:r>
              <a:rPr lang="en-US" altLang="zh-CN" sz="2400" b="1" dirty="0" err="1"/>
              <a:t>i</a:t>
            </a:r>
            <a:r>
              <a:rPr lang="en-US" altLang="zh-CN" sz="2400" b="1" dirty="0"/>
              <a:t>=0;i&lt;5;i++)</a:t>
            </a:r>
            <a:endParaRPr lang="en-US" altLang="zh-CN" sz="2400" b="1" dirty="0"/>
          </a:p>
          <a:p>
            <a:pPr eaLnBrk="1" hangingPunct="1">
              <a:lnSpc>
                <a:spcPct val="80000"/>
              </a:lnSpc>
              <a:buFontTx/>
              <a:buNone/>
            </a:pPr>
            <a:r>
              <a:rPr lang="en-US" altLang="zh-CN" sz="2400" b="1" dirty="0"/>
              <a:t>			L1.push_</a:t>
            </a:r>
            <a:r>
              <a:rPr lang="en-US" altLang="zh-CN" sz="2400" b="1" dirty="0">
                <a:solidFill>
                  <a:srgbClr val="0000CC"/>
                </a:solidFill>
              </a:rPr>
              <a:t>back</a:t>
            </a:r>
            <a:r>
              <a:rPr lang="en-US" altLang="zh-CN" sz="2400" b="1" dirty="0"/>
              <a:t>(a1[</a:t>
            </a:r>
            <a:r>
              <a:rPr lang="en-US" altLang="zh-CN" sz="2400" b="1" dirty="0" err="1"/>
              <a:t>i</a:t>
            </a:r>
            <a:r>
              <a:rPr lang="en-US" altLang="zh-CN" sz="2400" b="1" dirty="0"/>
              <a:t>]);    			</a:t>
            </a:r>
            <a:r>
              <a:rPr lang="zh-CN" altLang="en-US" sz="2400" b="1" dirty="0"/>
              <a:t>	</a:t>
            </a:r>
            <a:r>
              <a:rPr lang="en-US" altLang="zh-CN" sz="2400" b="1" dirty="0"/>
              <a:t>for(</a:t>
            </a:r>
            <a:r>
              <a:rPr lang="en-US" altLang="zh-CN" sz="2400" b="1" dirty="0" err="1"/>
              <a:t>i</a:t>
            </a:r>
            <a:r>
              <a:rPr lang="en-US" altLang="zh-CN" sz="2400" b="1" dirty="0"/>
              <a:t>=0;i&lt;7;i++)</a:t>
            </a:r>
            <a:endParaRPr lang="en-US" altLang="zh-CN" sz="2400" b="1" dirty="0"/>
          </a:p>
          <a:p>
            <a:pPr eaLnBrk="1" hangingPunct="1">
              <a:lnSpc>
                <a:spcPct val="80000"/>
              </a:lnSpc>
              <a:buFontTx/>
              <a:buNone/>
            </a:pPr>
            <a:r>
              <a:rPr lang="en-US" altLang="zh-CN" sz="2400" b="1" dirty="0"/>
              <a:t>			L2.push_</a:t>
            </a:r>
            <a:r>
              <a:rPr lang="en-US" altLang="zh-CN" sz="2400" b="1" dirty="0">
                <a:solidFill>
                  <a:srgbClr val="0000CC"/>
                </a:solidFill>
              </a:rPr>
              <a:t>front</a:t>
            </a:r>
            <a:r>
              <a:rPr lang="en-US" altLang="zh-CN" sz="2400" b="1" dirty="0"/>
              <a:t>(a2[</a:t>
            </a:r>
            <a:r>
              <a:rPr lang="en-US" altLang="zh-CN" sz="2400" b="1" dirty="0" err="1"/>
              <a:t>i</a:t>
            </a:r>
            <a:r>
              <a:rPr lang="en-US" altLang="zh-CN" sz="2400" b="1" dirty="0"/>
              <a:t>]);    </a:t>
            </a:r>
            <a:r>
              <a:rPr lang="en-US" altLang="zh-CN" sz="2000" b="1" dirty="0"/>
              <a:t>	</a:t>
            </a:r>
            <a:r>
              <a:rPr lang="en-US" altLang="zh-CN" sz="2000" dirty="0"/>
              <a:t>	</a:t>
            </a:r>
            <a:endParaRPr lang="zh-CN" altLang="en-US"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179388" y="333375"/>
            <a:ext cx="8061325" cy="6121400"/>
          </a:xfrm>
        </p:spPr>
        <p:txBody>
          <a:bodyPr/>
          <a:lstStyle/>
          <a:p>
            <a:pPr eaLnBrk="1" hangingPunct="1">
              <a:lnSpc>
                <a:spcPct val="80000"/>
              </a:lnSpc>
              <a:buFontTx/>
              <a:buNone/>
            </a:pPr>
            <a:r>
              <a:rPr lang="en-US" altLang="zh-CN" sz="2000" b="1" dirty="0"/>
              <a:t>for(</a:t>
            </a:r>
            <a:r>
              <a:rPr lang="en-US" altLang="zh-CN" sz="2000" b="1" dirty="0" err="1"/>
              <a:t>iter</a:t>
            </a:r>
            <a:r>
              <a:rPr lang="en-US" altLang="zh-CN" sz="2000" b="1" dirty="0"/>
              <a:t>=</a:t>
            </a:r>
            <a:r>
              <a:rPr lang="en-US" altLang="zh-CN" sz="2400" b="1" dirty="0">
                <a:solidFill>
                  <a:srgbClr val="FF0000"/>
                </a:solidFill>
              </a:rPr>
              <a:t>L1.begin(); </a:t>
            </a:r>
            <a:r>
              <a:rPr lang="en-US" altLang="zh-CN" sz="2400" b="1" dirty="0" err="1">
                <a:solidFill>
                  <a:srgbClr val="FF0000"/>
                </a:solidFill>
              </a:rPr>
              <a:t>iter</a:t>
            </a:r>
            <a:r>
              <a:rPr lang="en-US" altLang="zh-CN" sz="2400" b="1" dirty="0">
                <a:solidFill>
                  <a:srgbClr val="FF0000"/>
                </a:solidFill>
              </a:rPr>
              <a:t>!=L1.end(); </a:t>
            </a:r>
            <a:r>
              <a:rPr lang="en-US" altLang="zh-CN" sz="2400" b="1" dirty="0" err="1">
                <a:solidFill>
                  <a:srgbClr val="FF0000"/>
                </a:solidFill>
              </a:rPr>
              <a:t>iter</a:t>
            </a:r>
            <a:r>
              <a:rPr lang="en-US" altLang="zh-CN" sz="2400" b="1" dirty="0">
                <a:solidFill>
                  <a:srgbClr val="FF0000"/>
                </a:solidFill>
              </a:rPr>
              <a:t>++</a:t>
            </a:r>
            <a:r>
              <a:rPr lang="en-US" altLang="zh-CN" sz="2000" b="1" dirty="0"/>
              <a:t>) </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400" b="1" dirty="0">
                <a:solidFill>
                  <a:srgbClr val="FF0000"/>
                </a:solidFill>
              </a:rPr>
              <a:t>&lt;&lt;</a:t>
            </a:r>
            <a:r>
              <a:rPr lang="en-US" altLang="zh-CN" sz="2400" b="1" dirty="0">
                <a:solidFill>
                  <a:srgbClr val="0000CC"/>
                </a:solidFill>
              </a:rPr>
              <a:t>*</a:t>
            </a:r>
            <a:r>
              <a:rPr lang="en-US" altLang="zh-CN" sz="2400" b="1" dirty="0" err="1">
                <a:solidFill>
                  <a:srgbClr val="0000CC"/>
                </a:solidFill>
              </a:rPr>
              <a:t>iter</a:t>
            </a:r>
            <a:r>
              <a:rPr lang="en-US" altLang="zh-CN" sz="2000" b="1" dirty="0"/>
              <a:t>&lt;&lt;"\t" </a:t>
            </a:r>
            <a:endParaRPr lang="en-US" altLang="zh-CN" sz="2000" b="1" dirty="0"/>
          </a:p>
          <a:p>
            <a:pPr eaLnBrk="1" hangingPunct="1">
              <a:lnSpc>
                <a:spcPct val="80000"/>
              </a:lnSpc>
              <a:buFontTx/>
              <a:buNone/>
            </a:pPr>
            <a:r>
              <a:rPr lang="en-US" altLang="zh-CN" sz="2000" b="1" dirty="0" err="1"/>
              <a:t>cout</a:t>
            </a:r>
            <a:r>
              <a:rPr lang="en-US" altLang="zh-CN" sz="2000" b="1" dirty="0"/>
              <a:t>&lt;&lt;</a:t>
            </a:r>
            <a:r>
              <a:rPr lang="en-US" altLang="zh-CN" sz="2000" b="1" dirty="0" err="1"/>
              <a:t>endl</a:t>
            </a:r>
            <a:r>
              <a:rPr lang="en-US" altLang="zh-CN" sz="2000" b="1" dirty="0"/>
              <a:t>;</a:t>
            </a:r>
            <a:endParaRPr lang="en-US" altLang="zh-CN" sz="2000" b="1" dirty="0"/>
          </a:p>
          <a:p>
            <a:pPr eaLnBrk="1" hangingPunct="1">
              <a:lnSpc>
                <a:spcPct val="80000"/>
              </a:lnSpc>
              <a:buFontTx/>
              <a:buNone/>
            </a:pPr>
            <a:r>
              <a:rPr lang="en-US" altLang="zh-CN" sz="2000" b="1" dirty="0"/>
              <a:t>int sum=0;</a:t>
            </a:r>
            <a:endParaRPr lang="en-US" altLang="zh-CN" sz="2000" b="1" dirty="0"/>
          </a:p>
          <a:p>
            <a:pPr eaLnBrk="1" hangingPunct="1">
              <a:lnSpc>
                <a:spcPct val="80000"/>
              </a:lnSpc>
              <a:buFontTx/>
              <a:buNone/>
            </a:pPr>
            <a:r>
              <a:rPr lang="en-US" altLang="zh-CN" sz="2000" b="1" dirty="0"/>
              <a:t>//</a:t>
            </a:r>
            <a:r>
              <a:rPr lang="zh-CN" altLang="en-US" sz="2000" b="1" dirty="0"/>
              <a:t>通过迭代器反向输出</a:t>
            </a:r>
            <a:r>
              <a:rPr lang="en-US" altLang="zh-CN" sz="2000" b="1" dirty="0"/>
              <a:t>L2</a:t>
            </a:r>
            <a:r>
              <a:rPr lang="zh-CN" altLang="en-US" sz="2000" b="1" dirty="0"/>
              <a:t>的所有元素</a:t>
            </a:r>
            <a:endParaRPr lang="zh-CN" altLang="en-US" sz="2000" b="1" dirty="0"/>
          </a:p>
          <a:p>
            <a:pPr eaLnBrk="1" hangingPunct="1">
              <a:lnSpc>
                <a:spcPct val="80000"/>
              </a:lnSpc>
              <a:buFontTx/>
              <a:buNone/>
            </a:pPr>
            <a:r>
              <a:rPr lang="en-US" altLang="zh-CN" sz="2000" b="1" dirty="0"/>
              <a:t>for(</a:t>
            </a:r>
            <a:r>
              <a:rPr lang="en-US" altLang="zh-CN" sz="2000" b="1" dirty="0" err="1"/>
              <a:t>iter</a:t>
            </a:r>
            <a:r>
              <a:rPr lang="en-US" altLang="zh-CN" sz="2000" b="1" dirty="0"/>
              <a:t>=--L2.end();</a:t>
            </a:r>
            <a:r>
              <a:rPr lang="en-US" altLang="zh-CN" sz="2000" b="1" dirty="0" err="1"/>
              <a:t>iter</a:t>
            </a:r>
            <a:r>
              <a:rPr lang="en-US" altLang="zh-CN" sz="2000" b="1" dirty="0"/>
              <a:t>!=L2.begin();</a:t>
            </a:r>
            <a:r>
              <a:rPr lang="en-US" altLang="zh-CN" sz="2000" b="1" dirty="0" err="1"/>
              <a:t>iter</a:t>
            </a:r>
            <a:r>
              <a:rPr lang="en-US" altLang="zh-CN" sz="2000" b="1" dirty="0"/>
              <a:t>--){ </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a:t>
            </a:r>
            <a:r>
              <a:rPr lang="en-US" altLang="zh-CN" sz="2000" b="1" dirty="0">
                <a:solidFill>
                  <a:srgbClr val="0000CC"/>
                </a:solidFill>
              </a:rPr>
              <a:t>*</a:t>
            </a:r>
            <a:r>
              <a:rPr lang="en-US" altLang="zh-CN" sz="2000" b="1" dirty="0" err="1">
                <a:solidFill>
                  <a:srgbClr val="0000CC"/>
                </a:solidFill>
              </a:rPr>
              <a:t>iter</a:t>
            </a:r>
            <a:r>
              <a:rPr lang="en-US" altLang="zh-CN" sz="2000" b="1" dirty="0"/>
              <a:t>&lt;&lt;"\t";                 </a:t>
            </a:r>
            <a:endParaRPr lang="en-US" altLang="zh-CN" sz="2000" b="1" dirty="0"/>
          </a:p>
          <a:p>
            <a:pPr eaLnBrk="1" hangingPunct="1">
              <a:lnSpc>
                <a:spcPct val="80000"/>
              </a:lnSpc>
              <a:buFontTx/>
              <a:buNone/>
            </a:pPr>
            <a:r>
              <a:rPr lang="en-US" altLang="zh-CN" sz="2000" b="1" dirty="0"/>
              <a:t>	sum+=</a:t>
            </a:r>
            <a:r>
              <a:rPr lang="en-US" altLang="zh-CN" sz="2000" b="1" dirty="0">
                <a:solidFill>
                  <a:srgbClr val="0000CC"/>
                </a:solidFill>
              </a:rPr>
              <a:t>*</a:t>
            </a:r>
            <a:r>
              <a:rPr lang="en-US" altLang="zh-CN" sz="2000" b="1" dirty="0" err="1">
                <a:solidFill>
                  <a:srgbClr val="0000CC"/>
                </a:solidFill>
              </a:rPr>
              <a:t>iter</a:t>
            </a:r>
            <a:r>
              <a:rPr lang="en-US" altLang="zh-CN" sz="2000" b="1" dirty="0"/>
              <a:t>; 	//</a:t>
            </a:r>
            <a:r>
              <a:rPr lang="zh-CN" altLang="en-US" sz="2000" b="1" dirty="0"/>
              <a:t>计算</a:t>
            </a:r>
            <a:r>
              <a:rPr lang="en-US" altLang="zh-CN" sz="2000" b="1" dirty="0"/>
              <a:t>L2</a:t>
            </a:r>
            <a:r>
              <a:rPr lang="zh-CN" altLang="en-US" sz="2000" b="1" dirty="0"/>
              <a:t>所有链表节点的总和</a:t>
            </a:r>
            <a:endParaRPr lang="zh-CN" altLang="en-US" sz="2000" b="1" dirty="0"/>
          </a:p>
          <a:p>
            <a:pPr eaLnBrk="1" hangingPunct="1">
              <a:lnSpc>
                <a:spcPct val="80000"/>
              </a:lnSpc>
              <a:buFontTx/>
              <a:buNone/>
            </a:pPr>
            <a:r>
              <a:rPr lang="en-US" altLang="zh-CN" sz="2000" b="1" dirty="0"/>
              <a:t>}</a:t>
            </a:r>
            <a:endParaRPr lang="en-US" altLang="zh-CN" sz="2000" b="1" dirty="0"/>
          </a:p>
          <a:p>
            <a:pPr eaLnBrk="1" hangingPunct="1">
              <a:lnSpc>
                <a:spcPct val="80000"/>
              </a:lnSpc>
              <a:buFontTx/>
              <a:buNone/>
            </a:pPr>
            <a:r>
              <a:rPr lang="en-US" altLang="zh-CN" sz="2000" b="1" dirty="0" err="1"/>
              <a:t>cout</a:t>
            </a:r>
            <a:r>
              <a:rPr lang="en-US" altLang="zh-CN" sz="2000" b="1" dirty="0"/>
              <a:t>&lt;&lt;"\nL2: sum="&lt;&lt;sum&lt;&lt;</a:t>
            </a:r>
            <a:r>
              <a:rPr lang="en-US" altLang="zh-CN" sz="2000" b="1" dirty="0" err="1"/>
              <a:t>endl</a:t>
            </a:r>
            <a:r>
              <a:rPr lang="en-US" altLang="zh-CN" sz="2000" b="1" dirty="0"/>
              <a:t>;</a:t>
            </a:r>
            <a:endParaRPr lang="en-US" altLang="zh-CN" sz="2000" b="1" dirty="0"/>
          </a:p>
          <a:p>
            <a:pPr eaLnBrk="1" hangingPunct="1">
              <a:lnSpc>
                <a:spcPct val="80000"/>
              </a:lnSpc>
              <a:buFontTx/>
              <a:buNone/>
            </a:pPr>
            <a:r>
              <a:rPr lang="en-US" altLang="zh-CN" sz="2000" b="1" dirty="0"/>
              <a:t>int data=0;</a:t>
            </a:r>
            <a:endParaRPr lang="en-US" altLang="zh-CN" sz="2000" b="1" dirty="0"/>
          </a:p>
          <a:p>
            <a:pPr eaLnBrk="1" hangingPunct="1">
              <a:lnSpc>
                <a:spcPct val="80000"/>
              </a:lnSpc>
              <a:buFontTx/>
              <a:buNone/>
            </a:pPr>
            <a:r>
              <a:rPr lang="en-US" altLang="zh-CN" sz="2000" b="1" dirty="0"/>
              <a:t>//</a:t>
            </a:r>
            <a:r>
              <a:rPr lang="zh-CN" altLang="en-US" sz="2000" b="1" dirty="0"/>
              <a:t>通过迭代器修改</a:t>
            </a:r>
            <a:r>
              <a:rPr lang="en-US" altLang="zh-CN" sz="2000" b="1" dirty="0"/>
              <a:t>L3</a:t>
            </a:r>
            <a:r>
              <a:rPr lang="zh-CN" altLang="en-US" sz="2000" b="1" dirty="0"/>
              <a:t>链表的内容</a:t>
            </a:r>
            <a:endParaRPr lang="zh-CN" altLang="en-US" sz="2000" b="1" dirty="0"/>
          </a:p>
          <a:p>
            <a:pPr eaLnBrk="1" hangingPunct="1">
              <a:lnSpc>
                <a:spcPct val="80000"/>
              </a:lnSpc>
              <a:buFontTx/>
              <a:buNone/>
            </a:pPr>
            <a:r>
              <a:rPr lang="en-US" altLang="zh-CN" sz="2000" b="1" dirty="0"/>
              <a:t>for(</a:t>
            </a:r>
            <a:r>
              <a:rPr lang="en-US" altLang="zh-CN" sz="2000" b="1" dirty="0" err="1"/>
              <a:t>iter</a:t>
            </a:r>
            <a:r>
              <a:rPr lang="en-US" altLang="zh-CN" sz="2000" b="1" dirty="0"/>
              <a:t>=L3.begin();</a:t>
            </a:r>
            <a:r>
              <a:rPr lang="en-US" altLang="zh-CN" sz="2000" b="1" dirty="0" err="1"/>
              <a:t>iter</a:t>
            </a:r>
            <a:r>
              <a:rPr lang="en-US" altLang="zh-CN" sz="2000" b="1" dirty="0"/>
              <a:t>!=L3.end();</a:t>
            </a:r>
            <a:r>
              <a:rPr lang="en-US" altLang="zh-CN" sz="2000" b="1" dirty="0" err="1"/>
              <a:t>iter</a:t>
            </a:r>
            <a:r>
              <a:rPr lang="en-US" altLang="zh-CN" sz="2000" b="1" dirty="0"/>
              <a:t>++)	</a:t>
            </a:r>
            <a:endParaRPr lang="en-US" altLang="zh-CN" sz="2000" b="1" dirty="0"/>
          </a:p>
          <a:p>
            <a:pPr eaLnBrk="1" hangingPunct="1">
              <a:lnSpc>
                <a:spcPct val="80000"/>
              </a:lnSpc>
              <a:buFontTx/>
              <a:buNone/>
            </a:pPr>
            <a:r>
              <a:rPr lang="en-US" altLang="zh-CN" sz="2000" b="1" dirty="0"/>
              <a:t>	</a:t>
            </a:r>
            <a:r>
              <a:rPr lang="en-US" altLang="zh-CN" sz="2400" b="1" dirty="0">
                <a:solidFill>
                  <a:srgbClr val="FF0000"/>
                </a:solidFill>
              </a:rPr>
              <a:t>*</a:t>
            </a:r>
            <a:r>
              <a:rPr lang="en-US" altLang="zh-CN" sz="2400" b="1" dirty="0" err="1">
                <a:solidFill>
                  <a:srgbClr val="FF0000"/>
                </a:solidFill>
              </a:rPr>
              <a:t>iter</a:t>
            </a:r>
            <a:r>
              <a:rPr lang="en-US" altLang="zh-CN" sz="2400" b="1" dirty="0">
                <a:solidFill>
                  <a:srgbClr val="FF0000"/>
                </a:solidFill>
              </a:rPr>
              <a:t>=data+=10;               </a:t>
            </a:r>
            <a:endParaRPr lang="en-US" altLang="zh-CN" sz="2400" b="1" dirty="0">
              <a:solidFill>
                <a:srgbClr val="FF0000"/>
              </a:solidFill>
            </a:endParaRPr>
          </a:p>
          <a:p>
            <a:pPr eaLnBrk="1" hangingPunct="1">
              <a:lnSpc>
                <a:spcPct val="80000"/>
              </a:lnSpc>
              <a:buFontTx/>
              <a:buNone/>
            </a:pPr>
            <a:r>
              <a:rPr lang="en-US" altLang="zh-CN" sz="2400" b="1" dirty="0">
                <a:solidFill>
                  <a:srgbClr val="FF0000"/>
                </a:solidFill>
              </a:rPr>
              <a:t> </a:t>
            </a:r>
            <a:r>
              <a:rPr lang="en-US" altLang="zh-CN" sz="2000" b="1" dirty="0"/>
              <a:t>for(</a:t>
            </a:r>
            <a:r>
              <a:rPr lang="en-US" altLang="zh-CN" sz="2000" b="1" dirty="0" err="1"/>
              <a:t>iter</a:t>
            </a:r>
            <a:r>
              <a:rPr lang="en-US" altLang="zh-CN" sz="2000" b="1" dirty="0"/>
              <a:t>=L3.begin();</a:t>
            </a:r>
            <a:r>
              <a:rPr lang="en-US" altLang="zh-CN" sz="2000" b="1" dirty="0" err="1"/>
              <a:t>iter</a:t>
            </a:r>
            <a:r>
              <a:rPr lang="en-US" altLang="zh-CN" sz="2000" b="1" dirty="0"/>
              <a:t>!=L3.end();</a:t>
            </a:r>
            <a:r>
              <a:rPr lang="en-US" altLang="zh-CN" sz="2000" b="1" dirty="0" err="1"/>
              <a:t>iter</a:t>
            </a:r>
            <a:r>
              <a:rPr lang="en-US" altLang="zh-CN" sz="2000" b="1" dirty="0"/>
              <a:t>++)</a:t>
            </a:r>
            <a:endParaRPr lang="en-US" altLang="zh-CN" sz="2000" b="1" dirty="0"/>
          </a:p>
          <a:p>
            <a:pPr eaLnBrk="1" hangingPunct="1">
              <a:lnSpc>
                <a:spcPct val="80000"/>
              </a:lnSpc>
              <a:buFontTx/>
              <a:buNone/>
            </a:pPr>
            <a:r>
              <a:rPr lang="en-US" altLang="zh-CN" sz="2000" b="1" dirty="0"/>
              <a:t>	</a:t>
            </a:r>
            <a:r>
              <a:rPr lang="en-US" altLang="zh-CN" sz="2000" b="1" dirty="0" err="1"/>
              <a:t>cout</a:t>
            </a:r>
            <a:r>
              <a:rPr lang="en-US" altLang="zh-CN" sz="2000" b="1" dirty="0"/>
              <a:t>&lt;&lt;</a:t>
            </a:r>
            <a:r>
              <a:rPr lang="en-US" altLang="zh-CN" sz="2000" b="1" dirty="0">
                <a:solidFill>
                  <a:srgbClr val="0000CC"/>
                </a:solidFill>
              </a:rPr>
              <a:t>*</a:t>
            </a:r>
            <a:r>
              <a:rPr lang="en-US" altLang="zh-CN" sz="2000" b="1" dirty="0" err="1">
                <a:solidFill>
                  <a:srgbClr val="0000CC"/>
                </a:solidFill>
              </a:rPr>
              <a:t>iter</a:t>
            </a:r>
            <a:r>
              <a:rPr lang="en-US" altLang="zh-CN" sz="2000" b="1" dirty="0"/>
              <a:t>&lt;&lt;"\t";</a:t>
            </a:r>
            <a:endParaRPr lang="en-US" altLang="zh-CN" sz="2000" b="1" dirty="0"/>
          </a:p>
          <a:p>
            <a:pPr eaLnBrk="1" hangingPunct="1">
              <a:lnSpc>
                <a:spcPct val="80000"/>
              </a:lnSpc>
              <a:buFontTx/>
              <a:buNone/>
            </a:pPr>
            <a:r>
              <a:rPr lang="en-US" altLang="zh-CN" sz="2000" b="1" dirty="0" err="1"/>
              <a:t>cout</a:t>
            </a:r>
            <a:r>
              <a:rPr lang="en-US" altLang="zh-CN" sz="2000" b="1" dirty="0"/>
              <a:t>&lt;&lt;</a:t>
            </a:r>
            <a:r>
              <a:rPr lang="en-US" altLang="zh-CN" sz="2000" b="1" dirty="0" err="1"/>
              <a:t>endl</a:t>
            </a:r>
            <a:r>
              <a:rPr lang="en-US" altLang="zh-CN" sz="2000" b="1" dirty="0"/>
              <a:t>;</a:t>
            </a:r>
            <a:endParaRPr lang="en-US" altLang="zh-CN" sz="2000" b="1" dirty="0"/>
          </a:p>
          <a:p>
            <a:pPr eaLnBrk="1" hangingPunct="1">
              <a:lnSpc>
                <a:spcPct val="80000"/>
              </a:lnSpc>
              <a:buFontTx/>
              <a:buNone/>
            </a:pPr>
            <a:r>
              <a:rPr lang="en-US" altLang="zh-CN" sz="2000" b="1" dirty="0"/>
              <a:t>return 0;</a:t>
            </a:r>
            <a:endParaRPr lang="en-US" altLang="zh-CN" sz="2000" b="1" dirty="0"/>
          </a:p>
          <a:p>
            <a:pPr eaLnBrk="1" hangingPunct="1">
              <a:lnSpc>
                <a:spcPct val="80000"/>
              </a:lnSpc>
              <a:buFontTx/>
              <a:buNone/>
            </a:pPr>
            <a:r>
              <a:rPr lang="en-US" altLang="zh-CN" sz="2000" b="1" dirty="0"/>
              <a:t>}</a:t>
            </a:r>
            <a:endParaRPr lang="zh-CN" altLang="en-US" sz="2000" b="1" dirty="0"/>
          </a:p>
        </p:txBody>
      </p:sp>
      <p:sp>
        <p:nvSpPr>
          <p:cNvPr id="2" name="对话气泡: 矩形 1"/>
          <p:cNvSpPr/>
          <p:nvPr/>
        </p:nvSpPr>
        <p:spPr>
          <a:xfrm>
            <a:off x="4787900" y="3284538"/>
            <a:ext cx="4248150" cy="2665412"/>
          </a:xfrm>
          <a:prstGeom prst="wedgeRectCallout">
            <a:avLst>
              <a:gd name="adj1" fmla="val -58250"/>
              <a:gd name="adj2" fmla="val 25011"/>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zh-CN" dirty="0"/>
              <a:t>程序运行结果如下：</a:t>
            </a:r>
            <a:endParaRPr lang="zh-CN" altLang="zh-CN" dirty="0"/>
          </a:p>
          <a:p>
            <a:pPr eaLnBrk="0" hangingPunct="0">
              <a:defRPr/>
            </a:pPr>
            <a:r>
              <a:rPr lang="en-US" altLang="zh-CN" dirty="0"/>
              <a:t>100	90	80	70	60	</a:t>
            </a:r>
            <a:endParaRPr lang="zh-CN" altLang="zh-CN" dirty="0"/>
          </a:p>
          <a:p>
            <a:pPr eaLnBrk="0" hangingPunct="0">
              <a:defRPr/>
            </a:pPr>
            <a:r>
              <a:rPr lang="en-US" altLang="zh-CN" dirty="0"/>
              <a:t>30	40	50	60	60	60	</a:t>
            </a:r>
            <a:endParaRPr lang="zh-CN" altLang="zh-CN" dirty="0"/>
          </a:p>
          <a:p>
            <a:pPr eaLnBrk="0" hangingPunct="0">
              <a:defRPr/>
            </a:pPr>
            <a:r>
              <a:rPr lang="en-US" altLang="zh-CN" dirty="0"/>
              <a:t>L2: sum=300</a:t>
            </a:r>
            <a:endParaRPr lang="zh-CN" altLang="zh-CN" dirty="0"/>
          </a:p>
          <a:p>
            <a:pPr eaLnBrk="0" hangingPunct="0">
              <a:defRPr/>
            </a:pPr>
            <a:r>
              <a:rPr lang="en-US" altLang="zh-CN" dirty="0"/>
              <a:t>10	20	30	40	50	60	70	80	90	100</a:t>
            </a: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0418">
                                            <p:txEl>
                                              <p:pRg st="0" end="0"/>
                                            </p:txEl>
                                          </p:spTgt>
                                        </p:tgtEl>
                                        <p:attrNameLst>
                                          <p:attrName>style.visibility</p:attrName>
                                        </p:attrNameLst>
                                      </p:cBhvr>
                                      <p:to>
                                        <p:strVal val="visible"/>
                                      </p:to>
                                    </p:set>
                                    <p:animEffect transition="in" filter="fade">
                                      <p:cBhvr>
                                        <p:cTn id="7" dur="1000"/>
                                        <p:tgtEl>
                                          <p:spTgt spid="60418">
                                            <p:txEl>
                                              <p:pRg st="0" end="0"/>
                                            </p:txEl>
                                          </p:spTgt>
                                        </p:tgtEl>
                                      </p:cBhvr>
                                    </p:animEffect>
                                    <p:anim calcmode="lin" valueType="num">
                                      <p:cBhvr>
                                        <p:cTn id="8" dur="1000" fill="hold"/>
                                        <p:tgtEl>
                                          <p:spTgt spid="604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041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0418">
                                            <p:txEl>
                                              <p:pRg st="1" end="1"/>
                                            </p:txEl>
                                          </p:spTgt>
                                        </p:tgtEl>
                                        <p:attrNameLst>
                                          <p:attrName>style.visibility</p:attrName>
                                        </p:attrNameLst>
                                      </p:cBhvr>
                                      <p:to>
                                        <p:strVal val="visible"/>
                                      </p:to>
                                    </p:set>
                                    <p:animEffect transition="in" filter="fade">
                                      <p:cBhvr>
                                        <p:cTn id="12" dur="1000"/>
                                        <p:tgtEl>
                                          <p:spTgt spid="60418">
                                            <p:txEl>
                                              <p:pRg st="1" end="1"/>
                                            </p:txEl>
                                          </p:spTgt>
                                        </p:tgtEl>
                                      </p:cBhvr>
                                    </p:animEffect>
                                    <p:anim calcmode="lin" valueType="num">
                                      <p:cBhvr>
                                        <p:cTn id="13" dur="1000" fill="hold"/>
                                        <p:tgtEl>
                                          <p:spTgt spid="6041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04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0418">
                                            <p:txEl>
                                              <p:pRg st="2" end="2"/>
                                            </p:txEl>
                                          </p:spTgt>
                                        </p:tgtEl>
                                        <p:attrNameLst>
                                          <p:attrName>style.visibility</p:attrName>
                                        </p:attrNameLst>
                                      </p:cBhvr>
                                      <p:to>
                                        <p:strVal val="visible"/>
                                      </p:to>
                                    </p:set>
                                    <p:animEffect transition="in" filter="fade">
                                      <p:cBhvr>
                                        <p:cTn id="19" dur="500"/>
                                        <p:tgtEl>
                                          <p:spTgt spid="60418">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0418">
                                            <p:txEl>
                                              <p:pRg st="3" end="3"/>
                                            </p:txEl>
                                          </p:spTgt>
                                        </p:tgtEl>
                                        <p:attrNameLst>
                                          <p:attrName>style.visibility</p:attrName>
                                        </p:attrNameLst>
                                      </p:cBhvr>
                                      <p:to>
                                        <p:strVal val="visible"/>
                                      </p:to>
                                    </p:set>
                                    <p:animEffect transition="in" filter="fade">
                                      <p:cBhvr>
                                        <p:cTn id="22" dur="500"/>
                                        <p:tgtEl>
                                          <p:spTgt spid="604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0418">
                                            <p:txEl>
                                              <p:pRg st="4" end="4"/>
                                            </p:txEl>
                                          </p:spTgt>
                                        </p:tgtEl>
                                        <p:attrNameLst>
                                          <p:attrName>style.visibility</p:attrName>
                                        </p:attrNameLst>
                                      </p:cBhvr>
                                      <p:to>
                                        <p:strVal val="visible"/>
                                      </p:to>
                                    </p:set>
                                    <p:anim calcmode="lin" valueType="num">
                                      <p:cBhvr additive="base">
                                        <p:cTn id="27" dur="500" fill="hold"/>
                                        <p:tgtEl>
                                          <p:spTgt spid="6041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0418">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0418">
                                            <p:txEl>
                                              <p:pRg st="5" end="5"/>
                                            </p:txEl>
                                          </p:spTgt>
                                        </p:tgtEl>
                                        <p:attrNameLst>
                                          <p:attrName>style.visibility</p:attrName>
                                        </p:attrNameLst>
                                      </p:cBhvr>
                                      <p:to>
                                        <p:strVal val="visible"/>
                                      </p:to>
                                    </p:set>
                                    <p:anim calcmode="lin" valueType="num">
                                      <p:cBhvr additive="base">
                                        <p:cTn id="31" dur="500" fill="hold"/>
                                        <p:tgtEl>
                                          <p:spTgt spid="6041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8">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0418">
                                            <p:txEl>
                                              <p:pRg st="6" end="6"/>
                                            </p:txEl>
                                          </p:spTgt>
                                        </p:tgtEl>
                                        <p:attrNameLst>
                                          <p:attrName>style.visibility</p:attrName>
                                        </p:attrNameLst>
                                      </p:cBhvr>
                                      <p:to>
                                        <p:strVal val="visible"/>
                                      </p:to>
                                    </p:set>
                                    <p:anim calcmode="lin" valueType="num">
                                      <p:cBhvr additive="base">
                                        <p:cTn id="35" dur="500" fill="hold"/>
                                        <p:tgtEl>
                                          <p:spTgt spid="60418">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0418">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0418">
                                            <p:txEl>
                                              <p:pRg st="7" end="7"/>
                                            </p:txEl>
                                          </p:spTgt>
                                        </p:tgtEl>
                                        <p:attrNameLst>
                                          <p:attrName>style.visibility</p:attrName>
                                        </p:attrNameLst>
                                      </p:cBhvr>
                                      <p:to>
                                        <p:strVal val="visible"/>
                                      </p:to>
                                    </p:set>
                                    <p:anim calcmode="lin" valueType="num">
                                      <p:cBhvr additive="base">
                                        <p:cTn id="39" dur="500" fill="hold"/>
                                        <p:tgtEl>
                                          <p:spTgt spid="60418">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0418">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0418">
                                            <p:txEl>
                                              <p:pRg st="8" end="8"/>
                                            </p:txEl>
                                          </p:spTgt>
                                        </p:tgtEl>
                                        <p:attrNameLst>
                                          <p:attrName>style.visibility</p:attrName>
                                        </p:attrNameLst>
                                      </p:cBhvr>
                                      <p:to>
                                        <p:strVal val="visible"/>
                                      </p:to>
                                    </p:set>
                                    <p:anim calcmode="lin" valueType="num">
                                      <p:cBhvr additive="base">
                                        <p:cTn id="43" dur="500" fill="hold"/>
                                        <p:tgtEl>
                                          <p:spTgt spid="60418">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41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0418">
                                            <p:txEl>
                                              <p:pRg st="9" end="9"/>
                                            </p:txEl>
                                          </p:spTgt>
                                        </p:tgtEl>
                                        <p:attrNameLst>
                                          <p:attrName>style.visibility</p:attrName>
                                        </p:attrNameLst>
                                      </p:cBhvr>
                                      <p:to>
                                        <p:strVal val="visible"/>
                                      </p:to>
                                    </p:set>
                                    <p:anim calcmode="lin" valueType="num">
                                      <p:cBhvr additive="base">
                                        <p:cTn id="49" dur="500" fill="hold"/>
                                        <p:tgtEl>
                                          <p:spTgt spid="60418">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0418">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0418">
                                            <p:txEl>
                                              <p:pRg st="10" end="10"/>
                                            </p:txEl>
                                          </p:spTgt>
                                        </p:tgtEl>
                                        <p:attrNameLst>
                                          <p:attrName>style.visibility</p:attrName>
                                        </p:attrNameLst>
                                      </p:cBhvr>
                                      <p:to>
                                        <p:strVal val="visible"/>
                                      </p:to>
                                    </p:set>
                                    <p:anim calcmode="lin" valueType="num">
                                      <p:cBhvr additive="base">
                                        <p:cTn id="53" dur="500" fill="hold"/>
                                        <p:tgtEl>
                                          <p:spTgt spid="60418">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041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60418">
                                            <p:txEl>
                                              <p:pRg st="11" end="11"/>
                                            </p:txEl>
                                          </p:spTgt>
                                        </p:tgtEl>
                                        <p:attrNameLst>
                                          <p:attrName>style.visibility</p:attrName>
                                        </p:attrNameLst>
                                      </p:cBhvr>
                                      <p:to>
                                        <p:strVal val="visible"/>
                                      </p:to>
                                    </p:set>
                                    <p:anim calcmode="lin" valueType="num">
                                      <p:cBhvr additive="base">
                                        <p:cTn id="59" dur="500" fill="hold"/>
                                        <p:tgtEl>
                                          <p:spTgt spid="60418">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60418">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0418">
                                            <p:txEl>
                                              <p:pRg st="12" end="12"/>
                                            </p:txEl>
                                          </p:spTgt>
                                        </p:tgtEl>
                                        <p:attrNameLst>
                                          <p:attrName>style.visibility</p:attrName>
                                        </p:attrNameLst>
                                      </p:cBhvr>
                                      <p:to>
                                        <p:strVal val="visible"/>
                                      </p:to>
                                    </p:set>
                                    <p:anim calcmode="lin" valueType="num">
                                      <p:cBhvr additive="base">
                                        <p:cTn id="63" dur="500" fill="hold"/>
                                        <p:tgtEl>
                                          <p:spTgt spid="60418">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0418">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0418">
                                            <p:txEl>
                                              <p:pRg st="13" end="13"/>
                                            </p:txEl>
                                          </p:spTgt>
                                        </p:tgtEl>
                                        <p:attrNameLst>
                                          <p:attrName>style.visibility</p:attrName>
                                        </p:attrNameLst>
                                      </p:cBhvr>
                                      <p:to>
                                        <p:strVal val="visible"/>
                                      </p:to>
                                    </p:set>
                                    <p:anim calcmode="lin" valueType="num">
                                      <p:cBhvr additive="base">
                                        <p:cTn id="67" dur="500" fill="hold"/>
                                        <p:tgtEl>
                                          <p:spTgt spid="60418">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041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60418">
                                            <p:txEl>
                                              <p:pRg st="14" end="14"/>
                                            </p:txEl>
                                          </p:spTgt>
                                        </p:tgtEl>
                                        <p:attrNameLst>
                                          <p:attrName>style.visibility</p:attrName>
                                        </p:attrNameLst>
                                      </p:cBhvr>
                                      <p:to>
                                        <p:strVal val="visible"/>
                                      </p:to>
                                    </p:set>
                                    <p:anim calcmode="lin" valueType="num">
                                      <p:cBhvr additive="base">
                                        <p:cTn id="73" dur="500" fill="hold"/>
                                        <p:tgtEl>
                                          <p:spTgt spid="60418">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60418">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418">
                                            <p:txEl>
                                              <p:pRg st="15" end="15"/>
                                            </p:txEl>
                                          </p:spTgt>
                                        </p:tgtEl>
                                        <p:attrNameLst>
                                          <p:attrName>style.visibility</p:attrName>
                                        </p:attrNameLst>
                                      </p:cBhvr>
                                      <p:to>
                                        <p:strVal val="visible"/>
                                      </p:to>
                                    </p:set>
                                    <p:anim calcmode="lin" valueType="num">
                                      <p:cBhvr additive="base">
                                        <p:cTn id="77" dur="500" fill="hold"/>
                                        <p:tgtEl>
                                          <p:spTgt spid="60418">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041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60418">
                                            <p:txEl>
                                              <p:pRg st="16" end="16"/>
                                            </p:txEl>
                                          </p:spTgt>
                                        </p:tgtEl>
                                        <p:attrNameLst>
                                          <p:attrName>style.visibility</p:attrName>
                                        </p:attrNameLst>
                                      </p:cBhvr>
                                      <p:to>
                                        <p:strVal val="visible"/>
                                      </p:to>
                                    </p:set>
                                    <p:anim calcmode="lin" valueType="num">
                                      <p:cBhvr additive="base">
                                        <p:cTn id="83" dur="500" fill="hold"/>
                                        <p:tgtEl>
                                          <p:spTgt spid="60418">
                                            <p:txEl>
                                              <p:pRg st="16" end="16"/>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60418">
                                            <p:txEl>
                                              <p:pRg st="16" end="16"/>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60418">
                                            <p:txEl>
                                              <p:pRg st="17" end="17"/>
                                            </p:txEl>
                                          </p:spTgt>
                                        </p:tgtEl>
                                        <p:attrNameLst>
                                          <p:attrName>style.visibility</p:attrName>
                                        </p:attrNameLst>
                                      </p:cBhvr>
                                      <p:to>
                                        <p:strVal val="visible"/>
                                      </p:to>
                                    </p:set>
                                    <p:anim calcmode="lin" valueType="num">
                                      <p:cBhvr additive="base">
                                        <p:cTn id="87" dur="500" fill="hold"/>
                                        <p:tgtEl>
                                          <p:spTgt spid="60418">
                                            <p:txEl>
                                              <p:pRg st="17" end="17"/>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60418">
                                            <p:txEl>
                                              <p:pRg st="17" end="17"/>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60418">
                                            <p:txEl>
                                              <p:pRg st="18" end="18"/>
                                            </p:txEl>
                                          </p:spTgt>
                                        </p:tgtEl>
                                        <p:attrNameLst>
                                          <p:attrName>style.visibility</p:attrName>
                                        </p:attrNameLst>
                                      </p:cBhvr>
                                      <p:to>
                                        <p:strVal val="visible"/>
                                      </p:to>
                                    </p:set>
                                    <p:anim calcmode="lin" valueType="num">
                                      <p:cBhvr additive="base">
                                        <p:cTn id="91" dur="500" fill="hold"/>
                                        <p:tgtEl>
                                          <p:spTgt spid="60418">
                                            <p:txEl>
                                              <p:pRg st="18" end="1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0418">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wipe(down)">
                                      <p:cBhvr>
                                        <p:cTn id="9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容器管理</a:t>
            </a:r>
            <a:r>
              <a:rPr lang="en-US" altLang="zh-CN" dirty="0"/>
              <a:t>Student</a:t>
            </a:r>
            <a:r>
              <a:rPr lang="zh-CN" altLang="en-US" dirty="0"/>
              <a:t>类</a:t>
            </a:r>
            <a:endParaRPr lang="zh-CN" altLang="en-US" dirty="0"/>
          </a:p>
        </p:txBody>
      </p:sp>
      <p:sp>
        <p:nvSpPr>
          <p:cNvPr id="3" name="内容占位符 2"/>
          <p:cNvSpPr>
            <a:spLocks noGrp="1"/>
          </p:cNvSpPr>
          <p:nvPr>
            <p:ph idx="1"/>
          </p:nvPr>
        </p:nvSpPr>
        <p:spPr/>
        <p:txBody>
          <a:bodyPr/>
          <a:lstStyle/>
          <a:p>
            <a:r>
              <a:rPr lang="en-US" altLang="zh-CN" dirty="0"/>
              <a:t>vector</a:t>
            </a:r>
            <a:endParaRPr lang="en-US" altLang="zh-CN" dirty="0"/>
          </a:p>
          <a:p>
            <a:r>
              <a:rPr lang="en-US" altLang="zh-CN" dirty="0"/>
              <a:t>list</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p:cNvSpPr>
          <p:nvPr>
            <p:ph type="title"/>
          </p:nvPr>
        </p:nvSpPr>
        <p:spPr>
          <a:xfrm>
            <a:off x="457200" y="73025"/>
            <a:ext cx="8229600" cy="811213"/>
          </a:xfrm>
        </p:spPr>
        <p:txBody>
          <a:bodyPr/>
          <a:lstStyle/>
          <a:p>
            <a:r>
              <a:rPr lang="en-US" altLang="zh-CN" b="1"/>
              <a:t>7.5.4  pair</a:t>
            </a:r>
            <a:r>
              <a:rPr lang="zh-CN" altLang="zh-CN" b="1"/>
              <a:t>和</a:t>
            </a:r>
            <a:r>
              <a:rPr lang="en-US" altLang="zh-CN" b="1">
                <a:solidFill>
                  <a:srgbClr val="FF0000"/>
                </a:solidFill>
              </a:rPr>
              <a:t>tuple</a:t>
            </a:r>
            <a:r>
              <a:rPr lang="zh-CN" altLang="zh-CN" b="1">
                <a:solidFill>
                  <a:srgbClr val="FF0000"/>
                </a:solidFill>
              </a:rPr>
              <a:t>容器</a:t>
            </a:r>
            <a:endParaRPr lang="zh-CN" altLang="en-US">
              <a:solidFill>
                <a:srgbClr val="FF0000"/>
              </a:solidFill>
            </a:endParaRPr>
          </a:p>
        </p:txBody>
      </p:sp>
      <p:sp>
        <p:nvSpPr>
          <p:cNvPr id="3" name="内容占位符 2"/>
          <p:cNvSpPr>
            <a:spLocks noGrp="1"/>
          </p:cNvSpPr>
          <p:nvPr>
            <p:ph idx="1"/>
          </p:nvPr>
        </p:nvSpPr>
        <p:spPr>
          <a:xfrm>
            <a:off x="128270" y="1076325"/>
            <a:ext cx="9043035" cy="5168900"/>
          </a:xfrm>
        </p:spPr>
        <p:txBody>
          <a:bodyPr/>
          <a:lstStyle/>
          <a:p>
            <a:pPr marL="0" indent="0">
              <a:buFontTx/>
              <a:buNone/>
              <a:defRPr/>
            </a:pPr>
            <a:r>
              <a:rPr lang="zh-CN" altLang="en-US" b="1" dirty="0"/>
              <a:t>关于</a:t>
            </a:r>
            <a:r>
              <a:rPr lang="en-US" altLang="zh-CN" b="1" dirty="0"/>
              <a:t>pair</a:t>
            </a:r>
            <a:r>
              <a:rPr lang="zh-CN" altLang="zh-CN" b="1" dirty="0"/>
              <a:t>和</a:t>
            </a:r>
            <a:r>
              <a:rPr lang="en-US" altLang="zh-CN" b="1" dirty="0">
                <a:solidFill>
                  <a:srgbClr val="FF0000"/>
                </a:solidFill>
              </a:rPr>
              <a:t>tuple</a:t>
            </a:r>
            <a:r>
              <a:rPr lang="zh-CN" altLang="zh-CN" b="1" dirty="0">
                <a:solidFill>
                  <a:srgbClr val="FF0000"/>
                </a:solidFill>
              </a:rPr>
              <a:t>容器</a:t>
            </a:r>
            <a:endParaRPr lang="en-US" altLang="zh-CN" b="1" dirty="0"/>
          </a:p>
          <a:p>
            <a:pPr lvl="1">
              <a:defRPr/>
            </a:pPr>
            <a:r>
              <a:rPr lang="en-US" altLang="zh-CN" b="1" dirty="0"/>
              <a:t>tuple</a:t>
            </a:r>
            <a:r>
              <a:rPr lang="zh-CN" altLang="en-US" b="1" dirty="0"/>
              <a:t>与</a:t>
            </a:r>
            <a:r>
              <a:rPr lang="en-US" altLang="zh-CN" b="1" dirty="0" err="1"/>
              <a:t>paire</a:t>
            </a:r>
            <a:r>
              <a:rPr lang="zh-CN" altLang="en-US" b="1" dirty="0"/>
              <a:t>都是</a:t>
            </a:r>
            <a:r>
              <a:rPr lang="zh-CN" altLang="zh-CN" b="1" dirty="0"/>
              <a:t>一种容器模板，</a:t>
            </a:r>
            <a:r>
              <a:rPr lang="en-US" altLang="zh-CN" b="1" dirty="0"/>
              <a:t>pair</a:t>
            </a:r>
            <a:r>
              <a:rPr lang="zh-CN" altLang="zh-CN" b="1" dirty="0"/>
              <a:t>只能有两个元素</a:t>
            </a:r>
            <a:r>
              <a:rPr lang="zh-CN" altLang="en-US" b="1" dirty="0"/>
              <a:t>；</a:t>
            </a:r>
            <a:endParaRPr lang="en-US" altLang="zh-CN" b="1" dirty="0"/>
          </a:p>
          <a:p>
            <a:pPr lvl="1">
              <a:defRPr/>
            </a:pPr>
            <a:r>
              <a:rPr lang="en-US" altLang="zh-CN" b="1" dirty="0"/>
              <a:t>tuple</a:t>
            </a:r>
            <a:r>
              <a:rPr lang="zh-CN" altLang="en-US" b="1" dirty="0"/>
              <a:t>称为元组，</a:t>
            </a:r>
            <a:r>
              <a:rPr lang="zh-CN" altLang="zh-CN" b="1" dirty="0"/>
              <a:t>可以有任意多个不同类型的元素</a:t>
            </a:r>
            <a:r>
              <a:rPr lang="en-US" altLang="zh-CN" b="1" dirty="0"/>
              <a:t>(</a:t>
            </a:r>
            <a:r>
              <a:rPr lang="zh-CN" altLang="zh-CN" b="1" dirty="0"/>
              <a:t>但一个定义好的</a:t>
            </a:r>
            <a:r>
              <a:rPr lang="en-US" altLang="zh-CN" b="1" dirty="0"/>
              <a:t>tuple</a:t>
            </a:r>
            <a:r>
              <a:rPr lang="zh-CN" altLang="zh-CN" b="1" dirty="0"/>
              <a:t>类型的成员数目是固定的</a:t>
            </a:r>
            <a:r>
              <a:rPr lang="en-US" altLang="zh-CN" b="1" dirty="0"/>
              <a:t>)</a:t>
            </a:r>
            <a:r>
              <a:rPr lang="zh-CN" altLang="en-US" b="1" dirty="0"/>
              <a:t>。</a:t>
            </a:r>
            <a:endParaRPr lang="en-US" altLang="zh-CN" b="1" dirty="0"/>
          </a:p>
          <a:p>
            <a:pPr lvl="1">
              <a:defRPr/>
            </a:pPr>
            <a:r>
              <a:rPr lang="en-US" altLang="zh-CN" b="1" dirty="0"/>
              <a:t>Tuple</a:t>
            </a:r>
            <a:r>
              <a:rPr lang="zh-CN" altLang="zh-CN" b="1" dirty="0"/>
              <a:t>可以用</a:t>
            </a:r>
            <a:r>
              <a:rPr lang="en-US" altLang="zh-CN" b="1" dirty="0"/>
              <a:t>STL</a:t>
            </a:r>
            <a:r>
              <a:rPr lang="zh-CN" altLang="zh-CN" b="1" dirty="0"/>
              <a:t>中的其它容器，如</a:t>
            </a:r>
            <a:r>
              <a:rPr lang="en-US" altLang="zh-CN" b="1" dirty="0"/>
              <a:t>list</a:t>
            </a:r>
            <a:r>
              <a:rPr lang="zh-CN" altLang="zh-CN" b="1" dirty="0"/>
              <a:t>、</a:t>
            </a:r>
            <a:r>
              <a:rPr lang="en-US" altLang="zh-CN" b="1" dirty="0"/>
              <a:t>vector</a:t>
            </a:r>
            <a:r>
              <a:rPr lang="zh-CN" altLang="zh-CN" b="1" dirty="0"/>
              <a:t>、</a:t>
            </a:r>
            <a:r>
              <a:rPr lang="en-US" altLang="zh-CN" b="1" dirty="0"/>
              <a:t>map</a:t>
            </a:r>
            <a:r>
              <a:rPr lang="zh-CN" altLang="zh-CN" b="1" dirty="0"/>
              <a:t>、</a:t>
            </a:r>
            <a:r>
              <a:rPr lang="en-US" altLang="zh-CN" b="1" dirty="0"/>
              <a:t>set</a:t>
            </a:r>
            <a:r>
              <a:rPr lang="zh-CN" altLang="zh-CN" b="1" dirty="0"/>
              <a:t>等作为元组的成员，建立随意而功能强大的数据结构。</a:t>
            </a:r>
            <a:endParaRPr lang="zh-CN" altLang="zh-CN" b="1" dirty="0"/>
          </a:p>
          <a:p>
            <a:pPr>
              <a:defRPr/>
            </a:pP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a:xfrm>
            <a:off x="677863" y="115888"/>
            <a:ext cx="7772400" cy="719137"/>
          </a:xfrm>
        </p:spPr>
        <p:txBody>
          <a:bodyPr/>
          <a:lstStyle/>
          <a:p>
            <a:pPr eaLnBrk="1" hangingPunct="1"/>
            <a:r>
              <a:rPr lang="en-US" altLang="zh-CN" sz="4000" b="1"/>
              <a:t>7.5.5  </a:t>
            </a:r>
            <a:r>
              <a:rPr lang="zh-CN" altLang="en-US" sz="4000" b="1"/>
              <a:t>关联</a:t>
            </a:r>
            <a:r>
              <a:rPr lang="zh-CN" altLang="en-US" sz="4000" b="1">
                <a:solidFill>
                  <a:srgbClr val="FF0000"/>
                </a:solidFill>
              </a:rPr>
              <a:t>式容器</a:t>
            </a:r>
            <a:endParaRPr lang="zh-CN" altLang="en-US" sz="4000" b="1">
              <a:solidFill>
                <a:srgbClr val="FF0000"/>
              </a:solidFill>
            </a:endParaRPr>
          </a:p>
        </p:txBody>
      </p:sp>
      <p:sp>
        <p:nvSpPr>
          <p:cNvPr id="90115" name="Rectangle 3"/>
          <p:cNvSpPr>
            <a:spLocks noGrp="1" noChangeArrowheads="1"/>
          </p:cNvSpPr>
          <p:nvPr>
            <p:ph type="body" idx="1"/>
          </p:nvPr>
        </p:nvSpPr>
        <p:spPr>
          <a:xfrm>
            <a:off x="250825" y="1052513"/>
            <a:ext cx="8569325" cy="4827587"/>
          </a:xfrm>
        </p:spPr>
        <p:txBody>
          <a:bodyPr/>
          <a:lstStyle/>
          <a:p>
            <a:pPr algn="just" eaLnBrk="1" hangingPunct="1">
              <a:buFontTx/>
              <a:buNone/>
            </a:pPr>
            <a:r>
              <a:rPr lang="en-US" altLang="zh-CN" dirty="0"/>
              <a:t>1</a:t>
            </a:r>
            <a:r>
              <a:rPr lang="zh-CN" altLang="en-US" dirty="0"/>
              <a:t>．</a:t>
            </a:r>
            <a:r>
              <a:rPr lang="en-US" altLang="zh-CN" dirty="0"/>
              <a:t>set</a:t>
            </a:r>
            <a:r>
              <a:rPr lang="zh-CN" altLang="en-US" dirty="0"/>
              <a:t>和</a:t>
            </a:r>
            <a:r>
              <a:rPr lang="en-US" altLang="zh-CN" dirty="0" err="1"/>
              <a:t>multiset</a:t>
            </a:r>
            <a:endParaRPr lang="en-US" altLang="zh-CN" dirty="0"/>
          </a:p>
          <a:p>
            <a:pPr algn="just" eaLnBrk="1" hangingPunct="1"/>
            <a:r>
              <a:rPr lang="en-US" altLang="zh-CN" sz="2400" b="1" dirty="0" err="1"/>
              <a:t>multiset</a:t>
            </a:r>
            <a:r>
              <a:rPr lang="zh-CN" altLang="en-US" sz="2400" b="1" dirty="0"/>
              <a:t>和</a:t>
            </a:r>
            <a:r>
              <a:rPr lang="en-US" altLang="zh-CN" sz="2400" b="1" dirty="0"/>
              <a:t>set</a:t>
            </a:r>
            <a:r>
              <a:rPr lang="zh-CN" altLang="en-US" sz="2400" b="1" dirty="0"/>
              <a:t>提供了控制数字（包括字符及串）集合的操作，集合中的数字称为关键字，不需与另一个值与关键字相关联。</a:t>
            </a:r>
            <a:endParaRPr lang="en-US" altLang="zh-CN" sz="2400" b="1" dirty="0"/>
          </a:p>
          <a:p>
            <a:pPr algn="just" eaLnBrk="1" hangingPunct="1"/>
            <a:r>
              <a:rPr lang="en-US" altLang="zh-CN" sz="2400" b="1" dirty="0"/>
              <a:t>set</a:t>
            </a:r>
            <a:r>
              <a:rPr lang="zh-CN" altLang="en-US" sz="2400" b="1" dirty="0"/>
              <a:t>和</a:t>
            </a:r>
            <a:r>
              <a:rPr lang="en-US" altLang="zh-CN" sz="2400" b="1" dirty="0" err="1"/>
              <a:t>multiset</a:t>
            </a:r>
            <a:r>
              <a:rPr lang="zh-CN" altLang="en-US" sz="2400" b="1" dirty="0"/>
              <a:t>会根据特定的排序准则，</a:t>
            </a:r>
            <a:r>
              <a:rPr lang="zh-CN" altLang="en-US" sz="2400" b="1" dirty="0">
                <a:solidFill>
                  <a:srgbClr val="0000CC"/>
                </a:solidFill>
              </a:rPr>
              <a:t>自动将元素排序</a:t>
            </a:r>
            <a:r>
              <a:rPr lang="zh-CN" altLang="en-US" sz="2400" b="1" dirty="0"/>
              <a:t>，两者提供的操作方法基本相同，只是</a:t>
            </a:r>
            <a:r>
              <a:rPr lang="en-US" altLang="zh-CN" sz="2400" b="1" dirty="0" err="1"/>
              <a:t>multiset</a:t>
            </a:r>
            <a:r>
              <a:rPr lang="zh-CN" altLang="en-US" sz="2400" b="1" dirty="0">
                <a:solidFill>
                  <a:srgbClr val="0000CC"/>
                </a:solidFill>
              </a:rPr>
              <a:t>允许元素重复而</a:t>
            </a:r>
            <a:r>
              <a:rPr lang="en-US" altLang="zh-CN" sz="2400" b="1" dirty="0">
                <a:solidFill>
                  <a:srgbClr val="0000CC"/>
                </a:solidFill>
              </a:rPr>
              <a:t>set</a:t>
            </a:r>
            <a:r>
              <a:rPr lang="zh-CN" altLang="en-US" sz="2400" b="1" dirty="0">
                <a:solidFill>
                  <a:srgbClr val="0000CC"/>
                </a:solidFill>
              </a:rPr>
              <a:t>不允许重复。 </a:t>
            </a:r>
            <a:endParaRPr lang="en-US" altLang="zh-CN" sz="2400" dirty="0">
              <a:solidFill>
                <a:srgbClr val="0000CC"/>
              </a:solidFill>
            </a:endParaRPr>
          </a:p>
          <a:p>
            <a:pPr eaLnBrk="1" hangingPunct="1"/>
            <a:endParaRPr lang="en-US" altLang="zh-CN" sz="2400" dirty="0">
              <a:solidFill>
                <a:srgbClr val="0000CC"/>
              </a:solidFill>
            </a:endParaRPr>
          </a:p>
        </p:txBody>
      </p:sp>
      <p:pic>
        <p:nvPicPr>
          <p:cNvPr id="90117" name="Picture 5"/>
          <p:cNvPicPr>
            <a:picLocks noChangeAspect="1" noChangeArrowheads="1"/>
          </p:cNvPicPr>
          <p:nvPr/>
        </p:nvPicPr>
        <p:blipFill>
          <a:blip r:embed="rId1"/>
          <a:srcRect/>
          <a:stretch>
            <a:fillRect/>
          </a:stretch>
        </p:blipFill>
        <p:spPr bwMode="auto">
          <a:xfrm>
            <a:off x="440965" y="3960638"/>
            <a:ext cx="8135937" cy="28527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anim calcmode="lin" valueType="num">
                                      <p:cBhvr additive="base">
                                        <p:cTn id="7" dur="500" fill="hold"/>
                                        <p:tgtEl>
                                          <p:spTgt spid="901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0115">
                                            <p:txEl>
                                              <p:pRg st="2" end="2"/>
                                            </p:txEl>
                                          </p:spTgt>
                                        </p:tgtEl>
                                        <p:attrNameLst>
                                          <p:attrName>style.visibility</p:attrName>
                                        </p:attrNameLst>
                                      </p:cBhvr>
                                      <p:to>
                                        <p:strVal val="visible"/>
                                      </p:to>
                                    </p:set>
                                    <p:anim calcmode="lin" valueType="num">
                                      <p:cBhvr additive="base">
                                        <p:cTn id="13" dur="500" fill="hold"/>
                                        <p:tgtEl>
                                          <p:spTgt spid="901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0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iterate type="lt">
                                    <p:tmPct val="5000"/>
                                  </p:iterate>
                                  <p:childTnLst>
                                    <p:set>
                                      <p:cBhvr>
                                        <p:cTn id="18" dur="1" fill="hold">
                                          <p:stCondLst>
                                            <p:cond delay="0"/>
                                          </p:stCondLst>
                                        </p:cTn>
                                        <p:tgtEl>
                                          <p:spTgt spid="90117"/>
                                        </p:tgtEl>
                                        <p:attrNameLst>
                                          <p:attrName>style.visibility</p:attrName>
                                        </p:attrNameLst>
                                      </p:cBhvr>
                                      <p:to>
                                        <p:strVal val="visible"/>
                                      </p:to>
                                    </p:set>
                                    <p:anim calcmode="lin" valueType="num">
                                      <p:cBhvr>
                                        <p:cTn id="19" dur="1000" fill="hold"/>
                                        <p:tgtEl>
                                          <p:spTgt spid="90117"/>
                                        </p:tgtEl>
                                        <p:attrNameLst>
                                          <p:attrName>ppt_w</p:attrName>
                                        </p:attrNameLst>
                                      </p:cBhvr>
                                      <p:tavLst>
                                        <p:tav tm="0">
                                          <p:val>
                                            <p:fltVal val="0"/>
                                          </p:val>
                                        </p:tav>
                                        <p:tav tm="100000">
                                          <p:val>
                                            <p:strVal val="#ppt_w"/>
                                          </p:val>
                                        </p:tav>
                                      </p:tavLst>
                                    </p:anim>
                                    <p:anim calcmode="lin" valueType="num">
                                      <p:cBhvr>
                                        <p:cTn id="20" dur="1000" fill="hold"/>
                                        <p:tgtEl>
                                          <p:spTgt spid="90117"/>
                                        </p:tgtEl>
                                        <p:attrNameLst>
                                          <p:attrName>ppt_h</p:attrName>
                                        </p:attrNameLst>
                                      </p:cBhvr>
                                      <p:tavLst>
                                        <p:tav tm="0">
                                          <p:val>
                                            <p:fltVal val="0"/>
                                          </p:val>
                                        </p:tav>
                                        <p:tav tm="100000">
                                          <p:val>
                                            <p:strVal val="#ppt_h"/>
                                          </p:val>
                                        </p:tav>
                                      </p:tavLst>
                                    </p:anim>
                                    <p:anim calcmode="lin" valueType="num">
                                      <p:cBhvr>
                                        <p:cTn id="21" dur="1000" fill="hold"/>
                                        <p:tgtEl>
                                          <p:spTgt spid="90117"/>
                                        </p:tgtEl>
                                        <p:attrNameLst>
                                          <p:attrName>style.rotation</p:attrName>
                                        </p:attrNameLst>
                                      </p:cBhvr>
                                      <p:tavLst>
                                        <p:tav tm="0">
                                          <p:val>
                                            <p:fltVal val="90"/>
                                          </p:val>
                                        </p:tav>
                                        <p:tav tm="100000">
                                          <p:val>
                                            <p:fltVal val="0"/>
                                          </p:val>
                                        </p:tav>
                                      </p:tavLst>
                                    </p:anim>
                                    <p:animEffect transition="in" filter="fade">
                                      <p:cBhvr>
                                        <p:cTn id="22" dur="1000"/>
                                        <p:tgtEl>
                                          <p:spTgt spid="90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685800" y="88900"/>
            <a:ext cx="7772400" cy="936625"/>
          </a:xfrm>
        </p:spPr>
        <p:txBody>
          <a:bodyPr/>
          <a:lstStyle/>
          <a:p>
            <a:pPr eaLnBrk="1" hangingPunct="1"/>
            <a:r>
              <a:rPr lang="en-US" altLang="zh-CN" dirty="0"/>
              <a:t>7.2.1</a:t>
            </a:r>
            <a:r>
              <a:rPr lang="zh-CN" altLang="en-US" dirty="0"/>
              <a:t> </a:t>
            </a:r>
            <a:r>
              <a:rPr lang="en-US" altLang="zh-CN" dirty="0"/>
              <a:t>  </a:t>
            </a:r>
            <a:r>
              <a:rPr lang="zh-CN" altLang="en-US" b="1" dirty="0"/>
              <a:t>函数</a:t>
            </a:r>
            <a:r>
              <a:rPr lang="zh-CN" altLang="en-US" b="1" dirty="0">
                <a:solidFill>
                  <a:srgbClr val="FF0000"/>
                </a:solidFill>
              </a:rPr>
              <a:t>模板的定义</a:t>
            </a:r>
            <a:endParaRPr lang="zh-CN" altLang="en-US" b="1" dirty="0">
              <a:solidFill>
                <a:srgbClr val="FF0000"/>
              </a:solidFill>
            </a:endParaRPr>
          </a:p>
        </p:txBody>
      </p:sp>
      <p:sp>
        <p:nvSpPr>
          <p:cNvPr id="12291" name="Rectangle 3"/>
          <p:cNvSpPr>
            <a:spLocks noGrp="1" noChangeArrowheads="1"/>
          </p:cNvSpPr>
          <p:nvPr>
            <p:ph type="body" idx="1"/>
          </p:nvPr>
        </p:nvSpPr>
        <p:spPr>
          <a:xfrm>
            <a:off x="503555" y="1196975"/>
            <a:ext cx="8514715" cy="5472430"/>
          </a:xfrm>
        </p:spPr>
        <p:txBody>
          <a:bodyPr/>
          <a:lstStyle/>
          <a:p>
            <a:pPr eaLnBrk="1" hangingPunct="1">
              <a:lnSpc>
                <a:spcPct val="80000"/>
              </a:lnSpc>
              <a:buFontTx/>
              <a:buNone/>
            </a:pPr>
            <a:r>
              <a:rPr lang="en-US" altLang="zh-CN" sz="2800" dirty="0">
                <a:solidFill>
                  <a:srgbClr val="0000CC"/>
                </a:solidFill>
              </a:rPr>
              <a:t>【</a:t>
            </a:r>
            <a:r>
              <a:rPr lang="zh-CN" altLang="en-US" sz="2800" dirty="0">
                <a:solidFill>
                  <a:srgbClr val="0000CC"/>
                </a:solidFill>
              </a:rPr>
              <a:t>例</a:t>
            </a:r>
            <a:r>
              <a:rPr lang="en-US" altLang="zh-CN" sz="2800" dirty="0">
                <a:solidFill>
                  <a:srgbClr val="0000CC"/>
                </a:solidFill>
              </a:rPr>
              <a:t>7-1】  </a:t>
            </a:r>
            <a:r>
              <a:rPr lang="zh-CN" altLang="en-US" sz="2800" b="1" dirty="0">
                <a:solidFill>
                  <a:srgbClr val="0000CC"/>
                </a:solidFill>
              </a:rPr>
              <a:t>求两数最小值的函数模板。</a:t>
            </a:r>
            <a:endParaRPr lang="zh-CN" altLang="en-US" sz="2800" dirty="0">
              <a:solidFill>
                <a:srgbClr val="0000CC"/>
              </a:solidFill>
            </a:endParaRPr>
          </a:p>
          <a:p>
            <a:pPr eaLnBrk="1" hangingPunct="1">
              <a:lnSpc>
                <a:spcPct val="80000"/>
              </a:lnSpc>
              <a:buFontTx/>
              <a:buNone/>
            </a:pPr>
            <a:r>
              <a:rPr lang="en-US" altLang="zh-CN" sz="2200" dirty="0"/>
              <a:t>//Eg7-1.cpp</a:t>
            </a:r>
            <a:endParaRPr lang="en-US" altLang="zh-CN" sz="2200" dirty="0"/>
          </a:p>
          <a:p>
            <a:pPr eaLnBrk="1" hangingPunct="1">
              <a:lnSpc>
                <a:spcPct val="80000"/>
              </a:lnSpc>
              <a:buFontTx/>
              <a:buNone/>
            </a:pPr>
            <a:r>
              <a:rPr lang="en-US" altLang="zh-CN" sz="2200" dirty="0"/>
              <a:t>#include &lt;</a:t>
            </a:r>
            <a:r>
              <a:rPr lang="en-US" altLang="zh-CN" sz="2200" dirty="0" err="1"/>
              <a:t>iostream</a:t>
            </a:r>
            <a:r>
              <a:rPr lang="en-US" altLang="zh-CN" sz="2200" dirty="0"/>
              <a:t>&gt;</a:t>
            </a:r>
            <a:endParaRPr lang="en-US" altLang="zh-CN" sz="2200" dirty="0"/>
          </a:p>
          <a:p>
            <a:pPr eaLnBrk="1" hangingPunct="1">
              <a:lnSpc>
                <a:spcPct val="80000"/>
              </a:lnSpc>
              <a:buFontTx/>
              <a:buNone/>
            </a:pPr>
            <a:r>
              <a:rPr lang="en-US" altLang="zh-CN" sz="2200" dirty="0"/>
              <a:t>using namespace </a:t>
            </a:r>
            <a:r>
              <a:rPr lang="en-US" altLang="zh-CN" sz="2200" dirty="0" err="1"/>
              <a:t>std</a:t>
            </a:r>
            <a:r>
              <a:rPr lang="en-US" altLang="zh-CN" sz="2200" dirty="0"/>
              <a:t>;</a:t>
            </a:r>
            <a:endParaRPr lang="en-US" altLang="zh-CN" sz="2200" dirty="0"/>
          </a:p>
          <a:p>
            <a:pPr eaLnBrk="1" hangingPunct="1">
              <a:lnSpc>
                <a:spcPct val="80000"/>
              </a:lnSpc>
              <a:buFontTx/>
              <a:buNone/>
            </a:pPr>
            <a:r>
              <a:rPr lang="en-US" altLang="zh-CN" sz="2200" b="1" dirty="0">
                <a:solidFill>
                  <a:srgbClr val="FF0000"/>
                </a:solidFill>
              </a:rPr>
              <a:t>template &lt;class T&gt;</a:t>
            </a:r>
            <a:endParaRPr lang="en-US" altLang="zh-CN" sz="2200" b="1" dirty="0">
              <a:solidFill>
                <a:srgbClr val="FF0000"/>
              </a:solidFill>
            </a:endParaRPr>
          </a:p>
          <a:p>
            <a:pPr eaLnBrk="1" hangingPunct="1">
              <a:lnSpc>
                <a:spcPct val="80000"/>
              </a:lnSpc>
              <a:buFontTx/>
              <a:buNone/>
            </a:pPr>
            <a:r>
              <a:rPr lang="en-US" altLang="zh-CN" sz="2200" b="1" dirty="0">
                <a:solidFill>
                  <a:srgbClr val="0000CC"/>
                </a:solidFill>
              </a:rPr>
              <a:t>T min(T </a:t>
            </a:r>
            <a:r>
              <a:rPr lang="en-US" altLang="zh-CN" sz="2200" b="1" dirty="0" err="1">
                <a:solidFill>
                  <a:srgbClr val="0000CC"/>
                </a:solidFill>
              </a:rPr>
              <a:t>a,T</a:t>
            </a:r>
            <a:r>
              <a:rPr lang="en-US" altLang="zh-CN" sz="2200" b="1" dirty="0">
                <a:solidFill>
                  <a:srgbClr val="0000CC"/>
                </a:solidFill>
              </a:rPr>
              <a:t> b) {</a:t>
            </a:r>
            <a:endParaRPr lang="en-US" altLang="zh-CN" sz="2200" b="1" dirty="0">
              <a:solidFill>
                <a:srgbClr val="0000CC"/>
              </a:solidFill>
            </a:endParaRPr>
          </a:p>
          <a:p>
            <a:pPr eaLnBrk="1" hangingPunct="1">
              <a:lnSpc>
                <a:spcPct val="80000"/>
              </a:lnSpc>
              <a:buFontTx/>
              <a:buNone/>
            </a:pPr>
            <a:r>
              <a:rPr lang="en-US" altLang="zh-CN" sz="2200" b="1" dirty="0">
                <a:solidFill>
                  <a:srgbClr val="0000CC"/>
                </a:solidFill>
              </a:rPr>
              <a:t>		return (a&lt;b)?</a:t>
            </a:r>
            <a:r>
              <a:rPr lang="en-US" altLang="zh-CN" sz="2200" b="1" dirty="0" err="1">
                <a:solidFill>
                  <a:srgbClr val="0000CC"/>
                </a:solidFill>
              </a:rPr>
              <a:t>a:b</a:t>
            </a:r>
            <a:r>
              <a:rPr lang="en-US" altLang="zh-CN" sz="2200" b="1" dirty="0">
                <a:solidFill>
                  <a:srgbClr val="0000CC"/>
                </a:solidFill>
              </a:rPr>
              <a:t>;</a:t>
            </a:r>
            <a:endParaRPr lang="en-US" altLang="zh-CN" sz="2200" b="1" dirty="0">
              <a:solidFill>
                <a:srgbClr val="0000CC"/>
              </a:solidFill>
            </a:endParaRPr>
          </a:p>
          <a:p>
            <a:pPr eaLnBrk="1" hangingPunct="1">
              <a:lnSpc>
                <a:spcPct val="80000"/>
              </a:lnSpc>
              <a:buFontTx/>
              <a:buNone/>
            </a:pPr>
            <a:r>
              <a:rPr lang="en-US" altLang="zh-CN" sz="2200" b="1" dirty="0">
                <a:solidFill>
                  <a:srgbClr val="0000CC"/>
                </a:solidFill>
              </a:rPr>
              <a:t>}</a:t>
            </a:r>
            <a:endParaRPr lang="en-US" altLang="zh-CN" sz="2200" b="1" dirty="0">
              <a:solidFill>
                <a:srgbClr val="0000CC"/>
              </a:solidFill>
            </a:endParaRPr>
          </a:p>
          <a:p>
            <a:pPr eaLnBrk="1" hangingPunct="1">
              <a:lnSpc>
                <a:spcPct val="80000"/>
              </a:lnSpc>
              <a:buFontTx/>
              <a:buNone/>
            </a:pPr>
            <a:r>
              <a:rPr lang="en-US" altLang="zh-CN" sz="2200" b="1" dirty="0"/>
              <a:t>int main(){</a:t>
            </a:r>
            <a:endParaRPr lang="en-US" altLang="zh-CN" sz="2200" b="1" dirty="0"/>
          </a:p>
          <a:p>
            <a:pPr eaLnBrk="1" hangingPunct="1">
              <a:lnSpc>
                <a:spcPct val="80000"/>
              </a:lnSpc>
              <a:buFontTx/>
              <a:buNone/>
            </a:pPr>
            <a:r>
              <a:rPr lang="en-US" altLang="zh-CN" sz="2200" b="1" dirty="0"/>
              <a:t>		double a=2,b=3.4;</a:t>
            </a:r>
            <a:endParaRPr lang="en-US" altLang="zh-CN" sz="2200" b="1" dirty="0"/>
          </a:p>
          <a:p>
            <a:pPr eaLnBrk="1" hangingPunct="1">
              <a:lnSpc>
                <a:spcPct val="80000"/>
              </a:lnSpc>
              <a:buFontTx/>
              <a:buNone/>
            </a:pPr>
            <a:r>
              <a:rPr lang="en-US" altLang="zh-CN" sz="2200" b="1" dirty="0"/>
              <a:t>		float  c=2.3,d=3.2;</a:t>
            </a:r>
            <a:endParaRPr lang="en-US" altLang="zh-CN" sz="2200" b="1" dirty="0"/>
          </a:p>
          <a:p>
            <a:pPr eaLnBrk="1" hangingPunct="1">
              <a:lnSpc>
                <a:spcPct val="80000"/>
              </a:lnSpc>
              <a:buFontTx/>
              <a:buNone/>
            </a:pPr>
            <a:r>
              <a:rPr lang="en-US" altLang="zh-CN" sz="2200" b="1" dirty="0"/>
              <a:t>		</a:t>
            </a:r>
            <a:r>
              <a:rPr lang="en-US" altLang="zh-CN" sz="2200" b="1" dirty="0" err="1"/>
              <a:t>cout</a:t>
            </a:r>
            <a:r>
              <a:rPr lang="en-US" altLang="zh-CN" sz="2200" b="1" dirty="0"/>
              <a:t>&lt;&lt;"2</a:t>
            </a:r>
            <a:r>
              <a:rPr lang="zh-CN" altLang="en-US" sz="2200" b="1" dirty="0"/>
              <a:t>，</a:t>
            </a:r>
            <a:r>
              <a:rPr lang="en-US" altLang="zh-CN" sz="2200" b="1" dirty="0"/>
              <a:t>3    </a:t>
            </a:r>
            <a:r>
              <a:rPr lang="zh-CN" altLang="en-US" sz="2200" b="1" dirty="0"/>
              <a:t>的最小值是：</a:t>
            </a:r>
            <a:r>
              <a:rPr lang="en-US" altLang="zh-CN" sz="2200" b="1" dirty="0"/>
              <a:t>"&lt;&lt;min(2,3)&lt;&lt;</a:t>
            </a:r>
            <a:r>
              <a:rPr lang="en-US" altLang="zh-CN" sz="2200" b="1" dirty="0" err="1"/>
              <a:t>endl</a:t>
            </a:r>
            <a:r>
              <a:rPr lang="en-US" altLang="zh-CN" sz="2200" b="1" dirty="0"/>
              <a:t>;</a:t>
            </a:r>
            <a:endParaRPr lang="en-US" altLang="zh-CN" sz="2200" b="1" dirty="0"/>
          </a:p>
          <a:p>
            <a:pPr eaLnBrk="1" hangingPunct="1">
              <a:lnSpc>
                <a:spcPct val="80000"/>
              </a:lnSpc>
              <a:buFontTx/>
              <a:buNone/>
            </a:pPr>
            <a:r>
              <a:rPr lang="en-US" altLang="zh-CN" sz="2200" b="1" dirty="0"/>
              <a:t>		</a:t>
            </a:r>
            <a:r>
              <a:rPr lang="en-US" altLang="zh-CN" sz="2200" b="1" dirty="0" err="1"/>
              <a:t>cout</a:t>
            </a:r>
            <a:r>
              <a:rPr lang="en-US" altLang="zh-CN" sz="2200" b="1" dirty="0"/>
              <a:t>&lt;&lt;"2</a:t>
            </a:r>
            <a:r>
              <a:rPr lang="zh-CN" altLang="en-US" sz="2200" b="1" dirty="0"/>
              <a:t>，</a:t>
            </a:r>
            <a:r>
              <a:rPr lang="en-US" altLang="zh-CN" sz="2200" b="1" dirty="0"/>
              <a:t>3.4  </a:t>
            </a:r>
            <a:r>
              <a:rPr lang="zh-CN" altLang="en-US" sz="2200" b="1" dirty="0"/>
              <a:t>的最小值是：</a:t>
            </a:r>
            <a:r>
              <a:rPr lang="en-US" altLang="zh-CN" sz="2200" b="1" dirty="0"/>
              <a:t>"&lt;&lt;min(</a:t>
            </a:r>
            <a:r>
              <a:rPr lang="en-US" altLang="zh-CN" sz="2200" b="1" dirty="0" err="1"/>
              <a:t>a,b</a:t>
            </a:r>
            <a:r>
              <a:rPr lang="en-US" altLang="zh-CN" sz="2200" b="1" dirty="0"/>
              <a:t>)&lt;&lt;</a:t>
            </a:r>
            <a:r>
              <a:rPr lang="en-US" altLang="zh-CN" sz="2200" b="1" dirty="0" err="1"/>
              <a:t>endl</a:t>
            </a:r>
            <a:r>
              <a:rPr lang="en-US" altLang="zh-CN" sz="2200" b="1" dirty="0"/>
              <a:t>;</a:t>
            </a:r>
            <a:endParaRPr lang="en-US" altLang="zh-CN" sz="2200" b="1" dirty="0"/>
          </a:p>
          <a:p>
            <a:pPr eaLnBrk="1" hangingPunct="1">
              <a:lnSpc>
                <a:spcPct val="80000"/>
              </a:lnSpc>
              <a:buFontTx/>
              <a:buNone/>
            </a:pPr>
            <a:r>
              <a:rPr lang="en-US" altLang="zh-CN" sz="2200" b="1" dirty="0"/>
              <a:t>		</a:t>
            </a:r>
            <a:r>
              <a:rPr lang="en-US" altLang="zh-CN" sz="2200" b="1" dirty="0" err="1"/>
              <a:t>cout</a:t>
            </a:r>
            <a:r>
              <a:rPr lang="en-US" altLang="zh-CN" sz="2200" b="1" dirty="0"/>
              <a:t>&lt;&lt;"'a'</a:t>
            </a:r>
            <a:r>
              <a:rPr lang="zh-CN" altLang="en-US" sz="2200" b="1" dirty="0"/>
              <a:t>，</a:t>
            </a:r>
            <a:r>
              <a:rPr lang="en-US" altLang="zh-CN" sz="2200" b="1" dirty="0"/>
              <a:t>'b'	  </a:t>
            </a:r>
            <a:r>
              <a:rPr lang="zh-CN" altLang="en-US" sz="2200" b="1" dirty="0"/>
              <a:t>的最小值是：</a:t>
            </a:r>
            <a:r>
              <a:rPr lang="en-US" altLang="zh-CN" sz="2200" b="1" dirty="0"/>
              <a:t>"&lt;&lt;min('</a:t>
            </a:r>
            <a:r>
              <a:rPr lang="en-US" altLang="zh-CN" sz="2200" b="1" dirty="0" err="1"/>
              <a:t>a','b</a:t>
            </a:r>
            <a:r>
              <a:rPr lang="en-US" altLang="zh-CN" sz="2200" b="1" dirty="0"/>
              <a:t>')&lt;&lt;</a:t>
            </a:r>
            <a:r>
              <a:rPr lang="en-US" altLang="zh-CN" sz="2200" b="1" dirty="0" err="1"/>
              <a:t>endl</a:t>
            </a:r>
            <a:r>
              <a:rPr lang="en-US" altLang="zh-CN" sz="2200" b="1" dirty="0"/>
              <a:t>;</a:t>
            </a:r>
            <a:endParaRPr lang="en-US" altLang="zh-CN" sz="2200" b="1" dirty="0"/>
          </a:p>
          <a:p>
            <a:pPr eaLnBrk="1" hangingPunct="1">
              <a:lnSpc>
                <a:spcPct val="80000"/>
              </a:lnSpc>
              <a:buFontTx/>
              <a:buNone/>
            </a:pPr>
            <a:r>
              <a:rPr lang="en-US" altLang="zh-CN" sz="2200" b="1" dirty="0"/>
              <a:t>		</a:t>
            </a:r>
            <a:r>
              <a:rPr lang="en-US" altLang="zh-CN" sz="2200" b="1" dirty="0" err="1"/>
              <a:t>cout</a:t>
            </a:r>
            <a:r>
              <a:rPr lang="en-US" altLang="zh-CN" sz="2200" b="1" dirty="0"/>
              <a:t>&lt;&lt;"2.3</a:t>
            </a:r>
            <a:r>
              <a:rPr lang="zh-CN" altLang="en-US" sz="2200" b="1" dirty="0"/>
              <a:t>，</a:t>
            </a:r>
            <a:r>
              <a:rPr lang="en-US" altLang="zh-CN" sz="2200" b="1" dirty="0"/>
              <a:t>3.2</a:t>
            </a:r>
            <a:r>
              <a:rPr lang="zh-CN" altLang="en-US" sz="2200" b="1" dirty="0"/>
              <a:t>的最小值是：</a:t>
            </a:r>
            <a:r>
              <a:rPr lang="en-US" altLang="zh-CN" sz="2200" b="1" dirty="0"/>
              <a:t>"&lt;&lt;min(</a:t>
            </a:r>
            <a:r>
              <a:rPr lang="en-US" altLang="zh-CN" sz="2200" b="1" dirty="0" err="1"/>
              <a:t>c,d</a:t>
            </a:r>
            <a:r>
              <a:rPr lang="en-US" altLang="zh-CN" sz="2200" b="1" dirty="0"/>
              <a:t>)&lt;&lt;</a:t>
            </a:r>
            <a:r>
              <a:rPr lang="en-US" altLang="zh-CN" sz="2200" b="1" dirty="0" err="1"/>
              <a:t>endl</a:t>
            </a:r>
            <a:r>
              <a:rPr lang="en-US" altLang="zh-CN" sz="2200" b="1" dirty="0"/>
              <a:t>;</a:t>
            </a:r>
            <a:endParaRPr lang="en-US" altLang="zh-CN" sz="2200" b="1" dirty="0"/>
          </a:p>
          <a:p>
            <a:pPr eaLnBrk="1" hangingPunct="1">
              <a:lnSpc>
                <a:spcPct val="80000"/>
              </a:lnSpc>
              <a:buFontTx/>
              <a:buNone/>
            </a:pPr>
            <a:r>
              <a:rPr lang="en-US" altLang="zh-CN" sz="2200" dirty="0"/>
              <a:t>}</a:t>
            </a:r>
            <a:endParaRPr lang="zh-CN" altLang="en-US" sz="2200" dirty="0"/>
          </a:p>
        </p:txBody>
      </p:sp>
      <p:sp>
        <p:nvSpPr>
          <p:cNvPr id="2" name="对话气泡: 矩形 1"/>
          <p:cNvSpPr/>
          <p:nvPr/>
        </p:nvSpPr>
        <p:spPr>
          <a:xfrm>
            <a:off x="5003800" y="1844675"/>
            <a:ext cx="3636963" cy="2160588"/>
          </a:xfrm>
          <a:prstGeom prst="wedgeRectCallout">
            <a:avLst>
              <a:gd name="adj1" fmla="val -70129"/>
              <a:gd name="adj2" fmla="val 7666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0" hangingPunct="0">
              <a:defRPr/>
            </a:pPr>
            <a:r>
              <a:rPr lang="zh-CN" altLang="zh-CN" sz="2400" dirty="0"/>
              <a:t>程序运行结果如下：</a:t>
            </a:r>
            <a:endParaRPr lang="zh-CN" altLang="zh-CN" sz="2400" dirty="0"/>
          </a:p>
          <a:p>
            <a:pPr eaLnBrk="0" hangingPunct="0">
              <a:defRPr/>
            </a:pPr>
            <a:r>
              <a:rPr lang="en-US" altLang="zh-CN" sz="2400" dirty="0"/>
              <a:t>2</a:t>
            </a:r>
            <a:r>
              <a:rPr lang="zh-CN" altLang="zh-CN" sz="2400" dirty="0"/>
              <a:t>，</a:t>
            </a:r>
            <a:r>
              <a:rPr lang="en-US" altLang="zh-CN" sz="2400" dirty="0"/>
              <a:t>3   </a:t>
            </a:r>
            <a:r>
              <a:rPr lang="zh-CN" altLang="zh-CN" sz="2400" dirty="0"/>
              <a:t>的最小值是：</a:t>
            </a:r>
            <a:r>
              <a:rPr lang="en-US" altLang="zh-CN" sz="2400" dirty="0"/>
              <a:t>2</a:t>
            </a:r>
            <a:endParaRPr lang="zh-CN" altLang="zh-CN" sz="2400" dirty="0"/>
          </a:p>
          <a:p>
            <a:pPr eaLnBrk="0" hangingPunct="0">
              <a:defRPr/>
            </a:pPr>
            <a:r>
              <a:rPr lang="en-US" altLang="zh-CN" sz="2400" dirty="0"/>
              <a:t>2</a:t>
            </a:r>
            <a:r>
              <a:rPr lang="zh-CN" altLang="zh-CN" sz="2400" dirty="0"/>
              <a:t>，</a:t>
            </a:r>
            <a:r>
              <a:rPr lang="en-US" altLang="zh-CN" sz="2400" dirty="0"/>
              <a:t>3.4  </a:t>
            </a:r>
            <a:r>
              <a:rPr lang="zh-CN" altLang="zh-CN" sz="2400" dirty="0"/>
              <a:t>的最小值是：</a:t>
            </a:r>
            <a:r>
              <a:rPr lang="en-US" altLang="zh-CN" sz="2400" dirty="0"/>
              <a:t>2</a:t>
            </a:r>
            <a:endParaRPr lang="zh-CN" altLang="zh-CN" sz="2400" dirty="0"/>
          </a:p>
          <a:p>
            <a:pPr eaLnBrk="0" hangingPunct="0">
              <a:defRPr/>
            </a:pPr>
            <a:r>
              <a:rPr lang="en-US" altLang="zh-CN" sz="2400" dirty="0"/>
              <a:t>'a'</a:t>
            </a:r>
            <a:r>
              <a:rPr lang="zh-CN" altLang="zh-CN" sz="2400" dirty="0"/>
              <a:t>，</a:t>
            </a:r>
            <a:r>
              <a:rPr lang="en-US" altLang="zh-CN" sz="2400" dirty="0"/>
              <a:t>'b' </a:t>
            </a:r>
            <a:r>
              <a:rPr lang="zh-CN" altLang="zh-CN" sz="2400" dirty="0"/>
              <a:t>的最小值是：</a:t>
            </a:r>
            <a:r>
              <a:rPr lang="en-US" altLang="zh-CN" sz="2400" dirty="0"/>
              <a:t>a</a:t>
            </a:r>
            <a:endParaRPr lang="zh-CN" altLang="zh-CN" sz="2400" dirty="0"/>
          </a:p>
          <a:p>
            <a:pPr eaLnBrk="0" hangingPunct="0">
              <a:defRPr/>
            </a:pPr>
            <a:r>
              <a:rPr lang="en-US" altLang="zh-CN" sz="2400" dirty="0"/>
              <a:t>2.3</a:t>
            </a:r>
            <a:r>
              <a:rPr lang="zh-CN" altLang="zh-CN" sz="2400" dirty="0"/>
              <a:t>，</a:t>
            </a:r>
            <a:r>
              <a:rPr lang="en-US" altLang="zh-CN" sz="2400" dirty="0"/>
              <a:t>3.2 </a:t>
            </a:r>
            <a:r>
              <a:rPr lang="zh-CN" altLang="zh-CN" sz="2400" dirty="0"/>
              <a:t>的最小值是：</a:t>
            </a:r>
            <a:r>
              <a:rPr lang="en-US" altLang="zh-CN" sz="2400" dirty="0"/>
              <a:t>2.3</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 calcmode="lin" valueType="num">
                                      <p:cBhvr additive="base">
                                        <p:cTn id="7"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anim calcmode="lin" valueType="num">
                                      <p:cBhvr additive="base">
                                        <p:cTn id="11"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anim calcmode="lin" valueType="num">
                                      <p:cBhvr additive="base">
                                        <p:cTn id="1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291">
                                            <p:txEl>
                                              <p:pRg st="4" end="4"/>
                                            </p:txEl>
                                          </p:spTgt>
                                        </p:tgtEl>
                                        <p:attrNameLst>
                                          <p:attrName>style.visibility</p:attrName>
                                        </p:attrNameLst>
                                      </p:cBhvr>
                                      <p:to>
                                        <p:strVal val="visible"/>
                                      </p:to>
                                    </p:set>
                                    <p:anim calcmode="lin" valueType="num">
                                      <p:cBhvr additive="base">
                                        <p:cTn id="21"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1">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91">
                                            <p:txEl>
                                              <p:pRg st="5" end="5"/>
                                            </p:txEl>
                                          </p:spTgt>
                                        </p:tgtEl>
                                        <p:attrNameLst>
                                          <p:attrName>style.visibility</p:attrName>
                                        </p:attrNameLst>
                                      </p:cBhvr>
                                      <p:to>
                                        <p:strVal val="visible"/>
                                      </p:to>
                                    </p:set>
                                    <p:anim calcmode="lin" valueType="num">
                                      <p:cBhvr additive="base">
                                        <p:cTn id="25"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291">
                                            <p:txEl>
                                              <p:pRg st="6" end="6"/>
                                            </p:txEl>
                                          </p:spTgt>
                                        </p:tgtEl>
                                        <p:attrNameLst>
                                          <p:attrName>style.visibility</p:attrName>
                                        </p:attrNameLst>
                                      </p:cBhvr>
                                      <p:to>
                                        <p:strVal val="visible"/>
                                      </p:to>
                                    </p:set>
                                    <p:anim calcmode="lin" valueType="num">
                                      <p:cBhvr additive="base">
                                        <p:cTn id="29"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291">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291">
                                            <p:txEl>
                                              <p:pRg st="7" end="7"/>
                                            </p:txEl>
                                          </p:spTgt>
                                        </p:tgtEl>
                                        <p:attrNameLst>
                                          <p:attrName>style.visibility</p:attrName>
                                        </p:attrNameLst>
                                      </p:cBhvr>
                                      <p:to>
                                        <p:strVal val="visible"/>
                                      </p:to>
                                    </p:set>
                                    <p:anim calcmode="lin" valueType="num">
                                      <p:cBhvr additive="base">
                                        <p:cTn id="33" dur="5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29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2291">
                                            <p:txEl>
                                              <p:pRg st="8" end="8"/>
                                            </p:txEl>
                                          </p:spTgt>
                                        </p:tgtEl>
                                        <p:attrNameLst>
                                          <p:attrName>style.visibility</p:attrName>
                                        </p:attrNameLst>
                                      </p:cBhvr>
                                      <p:to>
                                        <p:strVal val="visible"/>
                                      </p:to>
                                    </p:set>
                                    <p:anim calcmode="lin" valueType="num">
                                      <p:cBhvr additive="base">
                                        <p:cTn id="39" dur="500" fill="hold"/>
                                        <p:tgtEl>
                                          <p:spTgt spid="12291">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291">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291">
                                            <p:txEl>
                                              <p:pRg st="9" end="9"/>
                                            </p:txEl>
                                          </p:spTgt>
                                        </p:tgtEl>
                                        <p:attrNameLst>
                                          <p:attrName>style.visibility</p:attrName>
                                        </p:attrNameLst>
                                      </p:cBhvr>
                                      <p:to>
                                        <p:strVal val="visible"/>
                                      </p:to>
                                    </p:set>
                                    <p:anim calcmode="lin" valueType="num">
                                      <p:cBhvr additive="base">
                                        <p:cTn id="43" dur="500" fill="hold"/>
                                        <p:tgtEl>
                                          <p:spTgt spid="1229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291">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291">
                                            <p:txEl>
                                              <p:pRg st="10" end="10"/>
                                            </p:txEl>
                                          </p:spTgt>
                                        </p:tgtEl>
                                        <p:attrNameLst>
                                          <p:attrName>style.visibility</p:attrName>
                                        </p:attrNameLst>
                                      </p:cBhvr>
                                      <p:to>
                                        <p:strVal val="visible"/>
                                      </p:to>
                                    </p:set>
                                    <p:anim calcmode="lin" valueType="num">
                                      <p:cBhvr additive="base">
                                        <p:cTn id="47" dur="500" fill="hold"/>
                                        <p:tgtEl>
                                          <p:spTgt spid="12291">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2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2291">
                                            <p:txEl>
                                              <p:pRg st="11" end="11"/>
                                            </p:txEl>
                                          </p:spTgt>
                                        </p:tgtEl>
                                        <p:attrNameLst>
                                          <p:attrName>style.visibility</p:attrName>
                                        </p:attrNameLst>
                                      </p:cBhvr>
                                      <p:to>
                                        <p:strVal val="visible"/>
                                      </p:to>
                                    </p:set>
                                    <p:animEffect transition="in" filter="fade">
                                      <p:cBhvr>
                                        <p:cTn id="53" dur="1000"/>
                                        <p:tgtEl>
                                          <p:spTgt spid="12291">
                                            <p:txEl>
                                              <p:pRg st="11" end="11"/>
                                            </p:txEl>
                                          </p:spTgt>
                                        </p:tgtEl>
                                      </p:cBhvr>
                                    </p:animEffect>
                                    <p:anim calcmode="lin" valueType="num">
                                      <p:cBhvr>
                                        <p:cTn id="54" dur="1000" fill="hold"/>
                                        <p:tgtEl>
                                          <p:spTgt spid="12291">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12291">
                                            <p:txEl>
                                              <p:pRg st="11" end="11"/>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2291">
                                            <p:txEl>
                                              <p:pRg st="12" end="12"/>
                                            </p:txEl>
                                          </p:spTgt>
                                        </p:tgtEl>
                                        <p:attrNameLst>
                                          <p:attrName>style.visibility</p:attrName>
                                        </p:attrNameLst>
                                      </p:cBhvr>
                                      <p:to>
                                        <p:strVal val="visible"/>
                                      </p:to>
                                    </p:set>
                                    <p:animEffect transition="in" filter="fade">
                                      <p:cBhvr>
                                        <p:cTn id="58" dur="1000"/>
                                        <p:tgtEl>
                                          <p:spTgt spid="12291">
                                            <p:txEl>
                                              <p:pRg st="12" end="12"/>
                                            </p:txEl>
                                          </p:spTgt>
                                        </p:tgtEl>
                                      </p:cBhvr>
                                    </p:animEffect>
                                    <p:anim calcmode="lin" valueType="num">
                                      <p:cBhvr>
                                        <p:cTn id="59" dur="1000" fill="hold"/>
                                        <p:tgtEl>
                                          <p:spTgt spid="12291">
                                            <p:txEl>
                                              <p:pRg st="12" end="12"/>
                                            </p:txEl>
                                          </p:spTgt>
                                        </p:tgtEl>
                                        <p:attrNameLst>
                                          <p:attrName>ppt_x</p:attrName>
                                        </p:attrNameLst>
                                      </p:cBhvr>
                                      <p:tavLst>
                                        <p:tav tm="0">
                                          <p:val>
                                            <p:strVal val="#ppt_x"/>
                                          </p:val>
                                        </p:tav>
                                        <p:tav tm="100000">
                                          <p:val>
                                            <p:strVal val="#ppt_x"/>
                                          </p:val>
                                        </p:tav>
                                      </p:tavLst>
                                    </p:anim>
                                    <p:anim calcmode="lin" valueType="num">
                                      <p:cBhvr>
                                        <p:cTn id="60" dur="1000" fill="hold"/>
                                        <p:tgtEl>
                                          <p:spTgt spid="12291">
                                            <p:txEl>
                                              <p:pRg st="12" end="12"/>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2291">
                                            <p:txEl>
                                              <p:pRg st="13" end="13"/>
                                            </p:txEl>
                                          </p:spTgt>
                                        </p:tgtEl>
                                        <p:attrNameLst>
                                          <p:attrName>style.visibility</p:attrName>
                                        </p:attrNameLst>
                                      </p:cBhvr>
                                      <p:to>
                                        <p:strVal val="visible"/>
                                      </p:to>
                                    </p:set>
                                    <p:animEffect transition="in" filter="fade">
                                      <p:cBhvr>
                                        <p:cTn id="63" dur="1000"/>
                                        <p:tgtEl>
                                          <p:spTgt spid="12291">
                                            <p:txEl>
                                              <p:pRg st="13" end="13"/>
                                            </p:txEl>
                                          </p:spTgt>
                                        </p:tgtEl>
                                      </p:cBhvr>
                                    </p:animEffect>
                                    <p:anim calcmode="lin" valueType="num">
                                      <p:cBhvr>
                                        <p:cTn id="64" dur="1000" fill="hold"/>
                                        <p:tgtEl>
                                          <p:spTgt spid="12291">
                                            <p:txEl>
                                              <p:pRg st="13" end="13"/>
                                            </p:txEl>
                                          </p:spTgt>
                                        </p:tgtEl>
                                        <p:attrNameLst>
                                          <p:attrName>ppt_x</p:attrName>
                                        </p:attrNameLst>
                                      </p:cBhvr>
                                      <p:tavLst>
                                        <p:tav tm="0">
                                          <p:val>
                                            <p:strVal val="#ppt_x"/>
                                          </p:val>
                                        </p:tav>
                                        <p:tav tm="100000">
                                          <p:val>
                                            <p:strVal val="#ppt_x"/>
                                          </p:val>
                                        </p:tav>
                                      </p:tavLst>
                                    </p:anim>
                                    <p:anim calcmode="lin" valueType="num">
                                      <p:cBhvr>
                                        <p:cTn id="65" dur="1000" fill="hold"/>
                                        <p:tgtEl>
                                          <p:spTgt spid="12291">
                                            <p:txEl>
                                              <p:pRg st="13" end="13"/>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2291">
                                            <p:txEl>
                                              <p:pRg st="14" end="14"/>
                                            </p:txEl>
                                          </p:spTgt>
                                        </p:tgtEl>
                                        <p:attrNameLst>
                                          <p:attrName>style.visibility</p:attrName>
                                        </p:attrNameLst>
                                      </p:cBhvr>
                                      <p:to>
                                        <p:strVal val="visible"/>
                                      </p:to>
                                    </p:set>
                                    <p:animEffect transition="in" filter="fade">
                                      <p:cBhvr>
                                        <p:cTn id="68" dur="1000"/>
                                        <p:tgtEl>
                                          <p:spTgt spid="12291">
                                            <p:txEl>
                                              <p:pRg st="14" end="14"/>
                                            </p:txEl>
                                          </p:spTgt>
                                        </p:tgtEl>
                                      </p:cBhvr>
                                    </p:animEffect>
                                    <p:anim calcmode="lin" valueType="num">
                                      <p:cBhvr>
                                        <p:cTn id="69" dur="1000" fill="hold"/>
                                        <p:tgtEl>
                                          <p:spTgt spid="12291">
                                            <p:txEl>
                                              <p:pRg st="14" end="14"/>
                                            </p:txEl>
                                          </p:spTgt>
                                        </p:tgtEl>
                                        <p:attrNameLst>
                                          <p:attrName>ppt_x</p:attrName>
                                        </p:attrNameLst>
                                      </p:cBhvr>
                                      <p:tavLst>
                                        <p:tav tm="0">
                                          <p:val>
                                            <p:strVal val="#ppt_x"/>
                                          </p:val>
                                        </p:tav>
                                        <p:tav tm="100000">
                                          <p:val>
                                            <p:strVal val="#ppt_x"/>
                                          </p:val>
                                        </p:tav>
                                      </p:tavLst>
                                    </p:anim>
                                    <p:anim calcmode="lin" valueType="num">
                                      <p:cBhvr>
                                        <p:cTn id="70" dur="1000" fill="hold"/>
                                        <p:tgtEl>
                                          <p:spTgt spid="12291">
                                            <p:txEl>
                                              <p:pRg st="14" end="14"/>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2291">
                                            <p:txEl>
                                              <p:pRg st="15" end="15"/>
                                            </p:txEl>
                                          </p:spTgt>
                                        </p:tgtEl>
                                        <p:attrNameLst>
                                          <p:attrName>style.visibility</p:attrName>
                                        </p:attrNameLst>
                                      </p:cBhvr>
                                      <p:to>
                                        <p:strVal val="visible"/>
                                      </p:to>
                                    </p:set>
                                    <p:animEffect transition="in" filter="fade">
                                      <p:cBhvr>
                                        <p:cTn id="73" dur="1000"/>
                                        <p:tgtEl>
                                          <p:spTgt spid="12291">
                                            <p:txEl>
                                              <p:pRg st="15" end="15"/>
                                            </p:txEl>
                                          </p:spTgt>
                                        </p:tgtEl>
                                      </p:cBhvr>
                                    </p:animEffect>
                                    <p:anim calcmode="lin" valueType="num">
                                      <p:cBhvr>
                                        <p:cTn id="74" dur="1000" fill="hold"/>
                                        <p:tgtEl>
                                          <p:spTgt spid="12291">
                                            <p:txEl>
                                              <p:pRg st="15" end="15"/>
                                            </p:txEl>
                                          </p:spTgt>
                                        </p:tgtEl>
                                        <p:attrNameLst>
                                          <p:attrName>ppt_x</p:attrName>
                                        </p:attrNameLst>
                                      </p:cBhvr>
                                      <p:tavLst>
                                        <p:tav tm="0">
                                          <p:val>
                                            <p:strVal val="#ppt_x"/>
                                          </p:val>
                                        </p:tav>
                                        <p:tav tm="100000">
                                          <p:val>
                                            <p:strVal val="#ppt_x"/>
                                          </p:val>
                                        </p:tav>
                                      </p:tavLst>
                                    </p:anim>
                                    <p:anim calcmode="lin" valueType="num">
                                      <p:cBhvr>
                                        <p:cTn id="75" dur="1000" fill="hold"/>
                                        <p:tgtEl>
                                          <p:spTgt spid="12291">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wipe(down)">
                                      <p:cBhvr>
                                        <p:cTn id="8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705" y="1076325"/>
            <a:ext cx="9019540" cy="5358130"/>
          </a:xfrm>
        </p:spPr>
        <p:txBody>
          <a:bodyPr/>
          <a:lstStyle/>
          <a:p>
            <a:pPr marL="0" indent="0">
              <a:buFontTx/>
              <a:buNone/>
              <a:defRPr/>
            </a:pPr>
            <a:r>
              <a:rPr lang="en-US" altLang="zh-CN" sz="2400" dirty="0">
                <a:solidFill>
                  <a:srgbClr val="0000CC"/>
                </a:solidFill>
              </a:rPr>
              <a:t>(1)</a:t>
            </a:r>
            <a:r>
              <a:rPr lang="en-US" altLang="zh-CN" sz="2400" b="1" dirty="0">
                <a:solidFill>
                  <a:srgbClr val="0000CC"/>
                </a:solidFill>
              </a:rPr>
              <a:t>set</a:t>
            </a:r>
            <a:r>
              <a:rPr lang="zh-CN" altLang="zh-CN" sz="2400" b="1" dirty="0">
                <a:solidFill>
                  <a:srgbClr val="0000CC"/>
                </a:solidFill>
              </a:rPr>
              <a:t>和</a:t>
            </a:r>
            <a:r>
              <a:rPr lang="en-US" altLang="zh-CN" sz="2400" b="1" dirty="0">
                <a:solidFill>
                  <a:srgbClr val="0000CC"/>
                </a:solidFill>
              </a:rPr>
              <a:t>multiset</a:t>
            </a:r>
            <a:r>
              <a:rPr lang="zh-CN" altLang="zh-CN" sz="2400" b="1" dirty="0">
                <a:solidFill>
                  <a:srgbClr val="0000CC"/>
                </a:solidFill>
              </a:rPr>
              <a:t>的定义</a:t>
            </a:r>
            <a:endParaRPr lang="zh-CN" altLang="zh-CN" sz="2400" b="1" dirty="0">
              <a:solidFill>
                <a:srgbClr val="0000CC"/>
              </a:solidFill>
            </a:endParaRPr>
          </a:p>
          <a:p>
            <a:pPr lvl="1">
              <a:defRPr/>
            </a:pPr>
            <a:r>
              <a:rPr lang="en-US" altLang="zh-CN" sz="2000" b="1" dirty="0"/>
              <a:t>set c	           		</a:t>
            </a:r>
            <a:r>
              <a:rPr lang="zh-CN" altLang="zh-CN" sz="2000" b="1" dirty="0"/>
              <a:t>建立一个空的</a:t>
            </a:r>
            <a:r>
              <a:rPr lang="en-US" altLang="zh-CN" sz="2000" b="1" dirty="0"/>
              <a:t>set/multiset </a:t>
            </a:r>
            <a:r>
              <a:rPr lang="zh-CN" altLang="zh-CN" sz="2000" b="1" dirty="0"/>
              <a:t>集合</a:t>
            </a:r>
            <a:endParaRPr lang="zh-CN" altLang="zh-CN" sz="2000" b="1" dirty="0"/>
          </a:p>
          <a:p>
            <a:pPr lvl="1">
              <a:defRPr/>
            </a:pPr>
            <a:r>
              <a:rPr lang="en-US" altLang="zh-CN" sz="2000" b="1" dirty="0"/>
              <a:t>set c(op)         		</a:t>
            </a:r>
            <a:r>
              <a:rPr lang="zh-CN" altLang="zh-CN" sz="2000" b="1" dirty="0"/>
              <a:t>以</a:t>
            </a:r>
            <a:r>
              <a:rPr lang="en-US" altLang="zh-CN" sz="2000" b="1" dirty="0">
                <a:solidFill>
                  <a:srgbClr val="0000CC"/>
                </a:solidFill>
              </a:rPr>
              <a:t>op</a:t>
            </a:r>
            <a:r>
              <a:rPr lang="zh-CN" altLang="zh-CN" sz="2000" b="1" dirty="0">
                <a:solidFill>
                  <a:srgbClr val="0000CC"/>
                </a:solidFill>
              </a:rPr>
              <a:t>为排序准则</a:t>
            </a:r>
            <a:r>
              <a:rPr lang="zh-CN" altLang="zh-CN" sz="2000" b="1" dirty="0"/>
              <a:t>建立一个空集</a:t>
            </a:r>
            <a:endParaRPr lang="zh-CN" altLang="zh-CN" sz="2000" b="1" dirty="0"/>
          </a:p>
          <a:p>
            <a:pPr lvl="1">
              <a:defRPr/>
            </a:pPr>
            <a:r>
              <a:rPr lang="en-US" altLang="zh-CN" sz="2000" b="1" dirty="0"/>
              <a:t>set c1(c2)        		</a:t>
            </a:r>
            <a:r>
              <a:rPr lang="zh-CN" altLang="zh-CN" sz="2000" b="1" dirty="0"/>
              <a:t>建立一个集合</a:t>
            </a:r>
            <a:r>
              <a:rPr lang="en-US" altLang="zh-CN" sz="2000" b="1" dirty="0"/>
              <a:t>c1</a:t>
            </a:r>
            <a:r>
              <a:rPr lang="zh-CN" altLang="zh-CN" sz="2000" b="1" dirty="0"/>
              <a:t>，并用</a:t>
            </a:r>
            <a:r>
              <a:rPr lang="en-US" altLang="zh-CN" sz="2000" b="1" dirty="0"/>
              <a:t>c2</a:t>
            </a:r>
            <a:r>
              <a:rPr lang="zh-CN" altLang="zh-CN" sz="2000" b="1" dirty="0"/>
              <a:t>集合初始化</a:t>
            </a:r>
            <a:endParaRPr lang="zh-CN" altLang="zh-CN" sz="2000" b="1" dirty="0"/>
          </a:p>
          <a:p>
            <a:pPr lvl="1">
              <a:defRPr/>
            </a:pPr>
            <a:r>
              <a:rPr lang="en-US" altLang="zh-CN" sz="2000" b="1" dirty="0"/>
              <a:t>set c(beg, end)    	</a:t>
            </a:r>
            <a:r>
              <a:rPr lang="zh-CN" altLang="zh-CN" sz="2000" b="1" dirty="0"/>
              <a:t>用区间</a:t>
            </a:r>
            <a:r>
              <a:rPr lang="en-US" altLang="zh-CN" sz="2000" b="1" dirty="0"/>
              <a:t>[beg, end)</a:t>
            </a:r>
            <a:r>
              <a:rPr lang="zh-CN" altLang="zh-CN" sz="2000" b="1" dirty="0"/>
              <a:t>建立一个集合</a:t>
            </a:r>
            <a:r>
              <a:rPr lang="en-US" altLang="zh-CN" sz="2000" b="1" dirty="0"/>
              <a:t>c</a:t>
            </a:r>
            <a:endParaRPr lang="zh-CN" altLang="zh-CN" sz="2000" b="1" dirty="0"/>
          </a:p>
          <a:p>
            <a:pPr>
              <a:defRPr/>
            </a:pPr>
            <a:r>
              <a:rPr lang="en-US" altLang="zh-CN" sz="2000" b="1" dirty="0">
                <a:solidFill>
                  <a:srgbClr val="0000CC"/>
                </a:solidFill>
              </a:rPr>
              <a:t>set</a:t>
            </a:r>
            <a:r>
              <a:rPr lang="zh-CN" altLang="zh-CN" sz="2000" b="1" dirty="0">
                <a:solidFill>
                  <a:srgbClr val="0000CC"/>
                </a:solidFill>
              </a:rPr>
              <a:t>可以是：</a:t>
            </a:r>
            <a:endParaRPr lang="zh-CN" altLang="zh-CN" sz="2000" b="1" dirty="0">
              <a:solidFill>
                <a:srgbClr val="0000CC"/>
              </a:solidFill>
            </a:endParaRPr>
          </a:p>
          <a:p>
            <a:pPr>
              <a:defRPr/>
            </a:pPr>
            <a:r>
              <a:rPr lang="en-US" altLang="zh-CN" sz="2000" b="1" dirty="0"/>
              <a:t>set/multiset&lt;T&gt;     	</a:t>
            </a:r>
            <a:r>
              <a:rPr lang="zh-CN" altLang="zh-CN" sz="2000" b="1" dirty="0"/>
              <a:t>建立</a:t>
            </a:r>
            <a:r>
              <a:rPr lang="en-US" altLang="zh-CN" sz="2000" b="1" dirty="0"/>
              <a:t>T</a:t>
            </a:r>
            <a:r>
              <a:rPr lang="zh-CN" altLang="zh-CN" sz="2000" b="1" dirty="0"/>
              <a:t>类型的，以</a:t>
            </a:r>
            <a:r>
              <a:rPr lang="en-US" altLang="zh-CN" sz="2000" b="1" dirty="0">
                <a:solidFill>
                  <a:srgbClr val="0000CC"/>
                </a:solidFill>
              </a:rPr>
              <a:t>less&lt;&gt;(</a:t>
            </a:r>
            <a:r>
              <a:rPr lang="zh-CN" altLang="zh-CN" sz="2000" b="1" dirty="0">
                <a:solidFill>
                  <a:srgbClr val="0000CC"/>
                </a:solidFill>
              </a:rPr>
              <a:t>从小到大</a:t>
            </a:r>
            <a:r>
              <a:rPr lang="en-US" altLang="zh-CN" sz="2000" b="1" dirty="0">
                <a:solidFill>
                  <a:srgbClr val="0000CC"/>
                </a:solidFill>
              </a:rPr>
              <a:t>)</a:t>
            </a:r>
            <a:r>
              <a:rPr lang="zh-CN" altLang="zh-CN" sz="2000" b="1" dirty="0"/>
              <a:t>的排序集合</a:t>
            </a:r>
            <a:endParaRPr lang="zh-CN" altLang="zh-CN" sz="2000" b="1" dirty="0"/>
          </a:p>
          <a:p>
            <a:pPr>
              <a:defRPr/>
            </a:pPr>
            <a:r>
              <a:rPr lang="en-US" altLang="zh-CN" sz="2000" b="1" dirty="0"/>
              <a:t>set/multiset&lt;T, op&gt; 	</a:t>
            </a:r>
            <a:r>
              <a:rPr lang="zh-CN" altLang="zh-CN" sz="2000" b="1" dirty="0"/>
              <a:t>建立</a:t>
            </a:r>
            <a:r>
              <a:rPr lang="en-US" altLang="zh-CN" sz="2000" b="1" dirty="0"/>
              <a:t>T</a:t>
            </a:r>
            <a:r>
              <a:rPr lang="zh-CN" altLang="zh-CN" sz="2000" b="1" dirty="0"/>
              <a:t>类型的，以</a:t>
            </a:r>
            <a:r>
              <a:rPr lang="en-US" altLang="zh-CN" sz="2000" b="1" dirty="0">
                <a:solidFill>
                  <a:srgbClr val="0000CC"/>
                </a:solidFill>
              </a:rPr>
              <a:t>op</a:t>
            </a:r>
            <a:r>
              <a:rPr lang="zh-CN" altLang="zh-CN" sz="2000" b="1" dirty="0">
                <a:solidFill>
                  <a:srgbClr val="0000CC"/>
                </a:solidFill>
              </a:rPr>
              <a:t>指定排序规则</a:t>
            </a:r>
            <a:r>
              <a:rPr lang="zh-CN" altLang="zh-CN" sz="2000" b="1" dirty="0"/>
              <a:t>的集合</a:t>
            </a:r>
            <a:endParaRPr lang="zh-CN" altLang="zh-CN" sz="2000" b="1" dirty="0"/>
          </a:p>
          <a:p>
            <a:pPr lvl="1">
              <a:defRPr/>
            </a:pPr>
            <a:r>
              <a:rPr lang="zh-CN" altLang="zh-CN" sz="2400" b="1" dirty="0"/>
              <a:t>其中，</a:t>
            </a:r>
            <a:r>
              <a:rPr lang="en-US" altLang="zh-CN" sz="2400" b="1" dirty="0"/>
              <a:t>op</a:t>
            </a:r>
            <a:r>
              <a:rPr lang="zh-CN" altLang="zh-CN" sz="2400" b="1" dirty="0"/>
              <a:t>可以是</a:t>
            </a:r>
            <a:r>
              <a:rPr lang="en-US" altLang="zh-CN" sz="2400" b="1" dirty="0"/>
              <a:t>less&lt;&gt;</a:t>
            </a:r>
            <a:r>
              <a:rPr lang="zh-CN" altLang="zh-CN" sz="2400" b="1" dirty="0"/>
              <a:t>或</a:t>
            </a:r>
            <a:r>
              <a:rPr lang="en-US" altLang="zh-CN" sz="2400" b="1" dirty="0"/>
              <a:t>greater&lt;&gt;</a:t>
            </a:r>
            <a:r>
              <a:rPr lang="zh-CN" altLang="zh-CN" sz="2400" b="1" dirty="0"/>
              <a:t>之一，应用时须在</a:t>
            </a:r>
            <a:r>
              <a:rPr lang="en-US" altLang="zh-CN" sz="2400" b="1" dirty="0"/>
              <a:t>&lt;&gt;</a:t>
            </a:r>
            <a:r>
              <a:rPr lang="zh-CN" altLang="zh-CN" sz="2400" b="1" dirty="0"/>
              <a:t>中写上类型，如</a:t>
            </a:r>
            <a:r>
              <a:rPr lang="en-US" altLang="zh-CN" sz="2400" b="1" dirty="0"/>
              <a:t>greater&lt;int&gt;</a:t>
            </a:r>
            <a:r>
              <a:rPr lang="zh-CN" altLang="zh-CN" sz="2400" b="1" dirty="0"/>
              <a:t>。</a:t>
            </a:r>
            <a:endParaRPr lang="en-US" altLang="zh-CN" sz="2400" b="1" dirty="0"/>
          </a:p>
          <a:p>
            <a:pPr lvl="2">
              <a:defRPr/>
            </a:pPr>
            <a:r>
              <a:rPr lang="en-US" altLang="zh-CN" sz="2000" b="1" dirty="0"/>
              <a:t>less</a:t>
            </a:r>
            <a:r>
              <a:rPr lang="zh-CN" altLang="zh-CN" sz="2000" b="1" dirty="0"/>
              <a:t>指定排序方式为从小到大</a:t>
            </a:r>
            <a:endParaRPr lang="en-US" altLang="zh-CN" sz="2000" b="1" dirty="0"/>
          </a:p>
          <a:p>
            <a:pPr lvl="2">
              <a:defRPr/>
            </a:pPr>
            <a:r>
              <a:rPr lang="en-US" altLang="zh-CN" sz="2000" b="1" dirty="0"/>
              <a:t>greater</a:t>
            </a:r>
            <a:r>
              <a:rPr lang="zh-CN" altLang="zh-CN" sz="2000" b="1" dirty="0"/>
              <a:t>指定排序方式为从大到小，默认排序方式为</a:t>
            </a:r>
            <a:r>
              <a:rPr lang="en-US" altLang="zh-CN" sz="2000" b="1" dirty="0"/>
              <a:t>less</a:t>
            </a:r>
            <a:r>
              <a:rPr lang="zh-CN" altLang="zh-CN" sz="2000" b="1" dirty="0"/>
              <a:t>。</a:t>
            </a:r>
            <a:endParaRPr lang="zh-CN" altLang="en-US" sz="2000" b="1" dirty="0"/>
          </a:p>
        </p:txBody>
      </p:sp>
      <p:sp>
        <p:nvSpPr>
          <p:cNvPr id="116738" name="Rectangle 2"/>
          <p:cNvSpPr>
            <a:spLocks noGrp="1" noChangeArrowheads="1"/>
          </p:cNvSpPr>
          <p:nvPr>
            <p:ph type="title"/>
          </p:nvPr>
        </p:nvSpPr>
        <p:spPr>
          <a:xfrm>
            <a:off x="457200" y="73025"/>
            <a:ext cx="8229600" cy="811213"/>
          </a:xfrm>
        </p:spPr>
        <p:txBody>
          <a:bodyPr/>
          <a:lstStyle/>
          <a:p>
            <a:pPr eaLnBrk="1" hangingPunct="1"/>
            <a:r>
              <a:rPr lang="en-US" altLang="zh-CN" sz="4000" dirty="0"/>
              <a:t>7.5.5  </a:t>
            </a:r>
            <a:r>
              <a:rPr lang="zh-CN" altLang="en-US" sz="4000" b="1" dirty="0"/>
              <a:t>关联</a:t>
            </a:r>
            <a:r>
              <a:rPr lang="zh-CN" altLang="en-US" sz="4000" b="1" dirty="0">
                <a:solidFill>
                  <a:srgbClr val="FF0000"/>
                </a:solidFill>
              </a:rPr>
              <a:t>式容器</a:t>
            </a:r>
            <a:endParaRPr lang="zh-CN" altLang="en-US" sz="4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内容占位符 2"/>
          <p:cNvSpPr>
            <a:spLocks noGrp="1"/>
          </p:cNvSpPr>
          <p:nvPr>
            <p:ph idx="1"/>
          </p:nvPr>
        </p:nvSpPr>
        <p:spPr>
          <a:xfrm>
            <a:off x="250825" y="1076325"/>
            <a:ext cx="8784590" cy="5168900"/>
          </a:xfrm>
        </p:spPr>
        <p:txBody>
          <a:bodyPr/>
          <a:lstStyle/>
          <a:p>
            <a:pPr marL="0" indent="0">
              <a:buFontTx/>
              <a:buNone/>
            </a:pPr>
            <a:r>
              <a:rPr lang="en-US" altLang="zh-CN" sz="2800" dirty="0">
                <a:solidFill>
                  <a:srgbClr val="0000CC"/>
                </a:solidFill>
              </a:rPr>
              <a:t>（2）</a:t>
            </a:r>
            <a:r>
              <a:rPr lang="en-US" altLang="zh-CN" sz="2800" b="1" dirty="0">
                <a:solidFill>
                  <a:srgbClr val="0000CC"/>
                </a:solidFill>
              </a:rPr>
              <a:t>set</a:t>
            </a:r>
            <a:r>
              <a:rPr lang="zh-CN" altLang="zh-CN" sz="2800" b="1" dirty="0">
                <a:solidFill>
                  <a:srgbClr val="0000CC"/>
                </a:solidFill>
              </a:rPr>
              <a:t>和</a:t>
            </a:r>
            <a:r>
              <a:rPr lang="en-US" altLang="zh-CN" sz="2800" b="1" dirty="0">
                <a:solidFill>
                  <a:srgbClr val="0000CC"/>
                </a:solidFill>
              </a:rPr>
              <a:t>multiset</a:t>
            </a:r>
            <a:r>
              <a:rPr lang="zh-CN" altLang="zh-CN" sz="2800" b="1" dirty="0">
                <a:solidFill>
                  <a:srgbClr val="0000CC"/>
                </a:solidFill>
              </a:rPr>
              <a:t>的赋值比较运算</a:t>
            </a:r>
            <a:endParaRPr lang="zh-CN" altLang="zh-CN" sz="2800" b="1" dirty="0">
              <a:solidFill>
                <a:srgbClr val="0000CC"/>
              </a:solidFill>
            </a:endParaRPr>
          </a:p>
          <a:p>
            <a:pPr lvl="1" indent="-342900"/>
            <a:r>
              <a:rPr lang="en-US" altLang="zh-CN" sz="2400" b="1" dirty="0"/>
              <a:t>set</a:t>
            </a:r>
            <a:r>
              <a:rPr lang="zh-CN" altLang="zh-CN" sz="2400" b="1" dirty="0"/>
              <a:t>和</a:t>
            </a:r>
            <a:r>
              <a:rPr lang="en-US" altLang="zh-CN" sz="2400" b="1" dirty="0"/>
              <a:t>multiset</a:t>
            </a:r>
            <a:r>
              <a:rPr lang="zh-CN" altLang="zh-CN" sz="2400" b="1" dirty="0"/>
              <a:t>支持</a:t>
            </a:r>
            <a:r>
              <a:rPr lang="en-US" altLang="zh-CN" sz="2400" b="1" dirty="0"/>
              <a:t>&gt;</a:t>
            </a:r>
            <a:r>
              <a:rPr lang="zh-CN" altLang="zh-CN" sz="2400" b="1" dirty="0"/>
              <a:t>、</a:t>
            </a:r>
            <a:r>
              <a:rPr lang="en-US" altLang="zh-CN" sz="2400" b="1" dirty="0"/>
              <a:t>&gt;=</a:t>
            </a:r>
            <a:r>
              <a:rPr lang="zh-CN" altLang="zh-CN" sz="2400" b="1" dirty="0"/>
              <a:t>、</a:t>
            </a:r>
            <a:r>
              <a:rPr lang="en-US" altLang="zh-CN" sz="2400" b="1" dirty="0"/>
              <a:t>&lt;</a:t>
            </a:r>
            <a:r>
              <a:rPr lang="zh-CN" altLang="zh-CN" sz="2400" b="1" dirty="0"/>
              <a:t>、</a:t>
            </a:r>
            <a:r>
              <a:rPr lang="en-US" altLang="zh-CN" sz="2400" b="1" dirty="0"/>
              <a:t>&lt;=</a:t>
            </a:r>
            <a:r>
              <a:rPr lang="zh-CN" altLang="zh-CN" sz="2400" b="1" dirty="0"/>
              <a:t>、</a:t>
            </a:r>
            <a:r>
              <a:rPr lang="en-US" altLang="zh-CN" sz="2400" b="1" dirty="0"/>
              <a:t>!=</a:t>
            </a:r>
            <a:r>
              <a:rPr lang="zh-CN" altLang="zh-CN" sz="2400" b="1" dirty="0"/>
              <a:t>、</a:t>
            </a:r>
            <a:r>
              <a:rPr lang="en-US" altLang="zh-CN" sz="2400" b="1" dirty="0"/>
              <a:t>==</a:t>
            </a:r>
            <a:r>
              <a:rPr lang="zh-CN" altLang="zh-CN" sz="2400" b="1" dirty="0"/>
              <a:t>比较运算。例如，若有集合</a:t>
            </a:r>
            <a:r>
              <a:rPr lang="en-US" altLang="zh-CN" sz="2400" b="1" dirty="0"/>
              <a:t>c1</a:t>
            </a:r>
            <a:r>
              <a:rPr lang="zh-CN" altLang="zh-CN" sz="2400" b="1" dirty="0"/>
              <a:t>、</a:t>
            </a:r>
            <a:r>
              <a:rPr lang="en-US" altLang="zh-CN" sz="2400" b="1" dirty="0"/>
              <a:t>c2</a:t>
            </a:r>
            <a:r>
              <a:rPr lang="zh-CN" altLang="zh-CN" sz="2400" b="1" dirty="0"/>
              <a:t>，可以用</a:t>
            </a:r>
            <a:r>
              <a:rPr lang="en-US" altLang="zh-CN" sz="2400" b="1" dirty="0"/>
              <a:t>c1==c2</a:t>
            </a:r>
            <a:r>
              <a:rPr lang="zh-CN" altLang="zh-CN" sz="2400" b="1" dirty="0"/>
              <a:t>，</a:t>
            </a:r>
            <a:r>
              <a:rPr lang="en-US" altLang="zh-CN" sz="2400" b="1" dirty="0"/>
              <a:t>c1&gt;c2</a:t>
            </a:r>
            <a:r>
              <a:rPr lang="zh-CN" altLang="zh-CN" sz="2400" b="1" dirty="0"/>
              <a:t>对它们进行相等或大于判断。</a:t>
            </a:r>
            <a:endParaRPr lang="en-US" altLang="zh-CN" sz="2400" b="1" dirty="0"/>
          </a:p>
          <a:p>
            <a:pPr lvl="1" indent="-342900"/>
            <a:r>
              <a:rPr lang="zh-CN" altLang="en-US" sz="2400" b="1" dirty="0"/>
              <a:t>可以</a:t>
            </a:r>
            <a:r>
              <a:rPr lang="zh-CN" altLang="zh-CN" sz="2400" b="1" dirty="0"/>
              <a:t>赋值运算符“</a:t>
            </a:r>
            <a:r>
              <a:rPr lang="en-US" altLang="zh-CN" sz="2400" b="1" dirty="0"/>
              <a:t>=</a:t>
            </a:r>
            <a:r>
              <a:rPr lang="zh-CN" altLang="zh-CN" sz="2400" b="1" dirty="0"/>
              <a:t>”进行集合赋值，如</a:t>
            </a:r>
            <a:r>
              <a:rPr lang="en-US" altLang="zh-CN" sz="2400" b="1" dirty="0"/>
              <a:t>c1=c2</a:t>
            </a:r>
            <a:r>
              <a:rPr lang="zh-CN" altLang="zh-CN" sz="2400" b="1" dirty="0"/>
              <a:t>。</a:t>
            </a:r>
            <a:endParaRPr lang="zh-CN" altLang="zh-CN" sz="2400" b="1" dirty="0"/>
          </a:p>
          <a:p>
            <a:pPr marL="0" indent="0">
              <a:buFontTx/>
              <a:buNone/>
            </a:pPr>
            <a:r>
              <a:rPr lang="zh-CN" altLang="en-US" sz="2800" b="1" dirty="0">
                <a:solidFill>
                  <a:srgbClr val="0000CC"/>
                </a:solidFill>
              </a:rPr>
              <a:t>（</a:t>
            </a:r>
            <a:r>
              <a:rPr lang="en-US" altLang="zh-CN" sz="2800" b="1" dirty="0">
                <a:solidFill>
                  <a:srgbClr val="0000CC"/>
                </a:solidFill>
              </a:rPr>
              <a:t>3）set</a:t>
            </a:r>
            <a:r>
              <a:rPr lang="zh-CN" altLang="zh-CN" sz="2800" b="1" dirty="0">
                <a:solidFill>
                  <a:srgbClr val="0000CC"/>
                </a:solidFill>
              </a:rPr>
              <a:t>和</a:t>
            </a:r>
            <a:r>
              <a:rPr lang="en-US" altLang="zh-CN" sz="2800" b="1" dirty="0">
                <a:solidFill>
                  <a:srgbClr val="0000CC"/>
                </a:solidFill>
              </a:rPr>
              <a:t>multiset</a:t>
            </a:r>
            <a:r>
              <a:rPr lang="zh-CN" altLang="zh-CN" sz="2800" b="1" dirty="0">
                <a:solidFill>
                  <a:srgbClr val="0000CC"/>
                </a:solidFill>
              </a:rPr>
              <a:t>计算容量</a:t>
            </a:r>
            <a:endParaRPr lang="zh-CN" altLang="zh-CN" sz="2800" b="1" dirty="0">
              <a:solidFill>
                <a:srgbClr val="0000CC"/>
              </a:solidFill>
            </a:endParaRPr>
          </a:p>
          <a:p>
            <a:pPr marL="800100" lvl="2" indent="0">
              <a:buFontTx/>
              <a:buNone/>
            </a:pPr>
            <a:r>
              <a:rPr lang="en-US" altLang="zh-CN" b="1" dirty="0"/>
              <a:t>size()    		</a:t>
            </a:r>
            <a:r>
              <a:rPr lang="zh-CN" altLang="zh-CN" b="1" dirty="0"/>
              <a:t>计算容器的大小</a:t>
            </a:r>
            <a:endParaRPr lang="zh-CN" altLang="zh-CN" b="1" dirty="0"/>
          </a:p>
          <a:p>
            <a:pPr marL="800100" lvl="2" indent="0">
              <a:buFontTx/>
              <a:buNone/>
            </a:pPr>
            <a:r>
              <a:rPr lang="en-US" altLang="zh-CN" b="1" dirty="0"/>
              <a:t>empty()		</a:t>
            </a:r>
            <a:r>
              <a:rPr lang="zh-CN" altLang="zh-CN" b="1" dirty="0"/>
              <a:t>判断容器是否为空，若为空则返回</a:t>
            </a:r>
            <a:r>
              <a:rPr lang="en-US" altLang="zh-CN" b="1" dirty="0"/>
              <a:t>0</a:t>
            </a:r>
            <a:endParaRPr lang="zh-CN" altLang="zh-CN" b="1" dirty="0"/>
          </a:p>
          <a:p>
            <a:pPr marL="800100" lvl="2" indent="0">
              <a:buFontTx/>
              <a:buNone/>
            </a:pPr>
            <a:r>
              <a:rPr lang="en-US" altLang="zh-CN" b="1" dirty="0" err="1"/>
              <a:t>max_size</a:t>
            </a:r>
            <a:r>
              <a:rPr lang="en-US" altLang="zh-CN" b="1" dirty="0"/>
              <a:t>()		</a:t>
            </a:r>
            <a:r>
              <a:rPr lang="zh-CN" altLang="zh-CN" b="1" dirty="0"/>
              <a:t>返回容器能够保存的最大元素个数</a:t>
            </a:r>
            <a:endParaRPr lang="zh-CN" altLang="zh-CN" b="1" dirty="0"/>
          </a:p>
          <a:p>
            <a:pPr marL="0" indent="0">
              <a:buFontTx/>
              <a:buNone/>
            </a:pPr>
            <a:endParaRPr lang="zh-CN" altLang="en-US" sz="2400" b="1" dirty="0"/>
          </a:p>
        </p:txBody>
      </p:sp>
      <p:sp>
        <p:nvSpPr>
          <p:cNvPr id="117762" name="Rectangle 2"/>
          <p:cNvSpPr>
            <a:spLocks noGrp="1" noChangeArrowheads="1"/>
          </p:cNvSpPr>
          <p:nvPr>
            <p:ph type="title"/>
          </p:nvPr>
        </p:nvSpPr>
        <p:spPr>
          <a:xfrm>
            <a:off x="457200" y="73025"/>
            <a:ext cx="8229600" cy="811213"/>
          </a:xfrm>
        </p:spPr>
        <p:txBody>
          <a:bodyPr/>
          <a:lstStyle/>
          <a:p>
            <a:pPr eaLnBrk="1" hangingPunct="1"/>
            <a:r>
              <a:rPr lang="en-US" altLang="zh-CN" sz="4000" dirty="0"/>
              <a:t>7.5.5  </a:t>
            </a:r>
            <a:r>
              <a:rPr lang="zh-CN" altLang="en-US" sz="4000" b="1" dirty="0"/>
              <a:t>关联</a:t>
            </a:r>
            <a:r>
              <a:rPr lang="zh-CN" altLang="en-US" sz="4000" b="1" dirty="0">
                <a:solidFill>
                  <a:srgbClr val="FF0000"/>
                </a:solidFill>
              </a:rPr>
              <a:t>式容器</a:t>
            </a:r>
            <a:endParaRPr lang="zh-CN" altLang="en-US" sz="4000" b="1" dirty="0">
              <a:solidFill>
                <a:srgbClr val="FF000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76325"/>
            <a:ext cx="8784590" cy="5339080"/>
          </a:xfrm>
        </p:spPr>
        <p:txBody>
          <a:bodyPr/>
          <a:lstStyle/>
          <a:p>
            <a:pPr marL="0" indent="0">
              <a:buFontTx/>
              <a:buNone/>
              <a:defRPr/>
            </a:pPr>
            <a:r>
              <a:rPr lang="zh-CN" altLang="en-US" sz="2800" dirty="0">
                <a:solidFill>
                  <a:srgbClr val="0000CC"/>
                </a:solidFill>
              </a:rPr>
              <a:t>（</a:t>
            </a:r>
            <a:r>
              <a:rPr lang="en-US" altLang="zh-CN" sz="2800" dirty="0">
                <a:solidFill>
                  <a:srgbClr val="0000CC"/>
                </a:solidFill>
              </a:rPr>
              <a:t>4）set</a:t>
            </a:r>
            <a:r>
              <a:rPr lang="zh-CN" altLang="zh-CN" sz="2800" dirty="0">
                <a:solidFill>
                  <a:srgbClr val="0000CC"/>
                </a:solidFill>
              </a:rPr>
              <a:t>和</a:t>
            </a:r>
            <a:r>
              <a:rPr lang="en-US" altLang="zh-CN" sz="2800" dirty="0">
                <a:solidFill>
                  <a:srgbClr val="0000CC"/>
                </a:solidFill>
              </a:rPr>
              <a:t>multiset</a:t>
            </a:r>
            <a:r>
              <a:rPr lang="zh-CN" altLang="zh-CN" sz="2800" dirty="0">
                <a:solidFill>
                  <a:srgbClr val="0000CC"/>
                </a:solidFill>
              </a:rPr>
              <a:t>常用操作</a:t>
            </a:r>
            <a:endParaRPr lang="zh-CN" altLang="zh-CN" sz="2800" dirty="0">
              <a:solidFill>
                <a:srgbClr val="0000CC"/>
              </a:solidFill>
            </a:endParaRPr>
          </a:p>
          <a:p>
            <a:pPr marL="0" indent="0">
              <a:buFontTx/>
              <a:buNone/>
              <a:defRPr/>
            </a:pPr>
            <a:r>
              <a:rPr lang="en-US" altLang="zh-CN" sz="1800" b="1" dirty="0"/>
              <a:t>count(e)			</a:t>
            </a:r>
            <a:r>
              <a:rPr lang="zh-CN" altLang="zh-CN" sz="1800" b="1" dirty="0"/>
              <a:t>计算集合中元素</a:t>
            </a:r>
            <a:r>
              <a:rPr lang="en-US" altLang="zh-CN" sz="1800" b="1" dirty="0"/>
              <a:t>e</a:t>
            </a:r>
            <a:r>
              <a:rPr lang="zh-CN" altLang="zh-CN" sz="1800" b="1" dirty="0"/>
              <a:t>的个数</a:t>
            </a:r>
            <a:endParaRPr lang="zh-CN" altLang="zh-CN" sz="1800" b="1" dirty="0"/>
          </a:p>
          <a:p>
            <a:pPr marL="0" indent="0">
              <a:buFontTx/>
              <a:buNone/>
              <a:defRPr/>
            </a:pPr>
            <a:r>
              <a:rPr lang="en-US" altLang="zh-CN" sz="1800" b="1" dirty="0"/>
              <a:t>find(e)			</a:t>
            </a:r>
            <a:r>
              <a:rPr lang="zh-CN" altLang="zh-CN" sz="1800" b="1" dirty="0"/>
              <a:t>查找集合中第</a:t>
            </a:r>
            <a:r>
              <a:rPr lang="en-US" altLang="zh-CN" sz="1800" b="1" dirty="0"/>
              <a:t>1</a:t>
            </a:r>
            <a:r>
              <a:rPr lang="zh-CN" altLang="zh-CN" sz="1800" b="1" dirty="0"/>
              <a:t>次出现元素</a:t>
            </a:r>
            <a:r>
              <a:rPr lang="en-US" altLang="zh-CN" sz="1800" b="1" dirty="0"/>
              <a:t>e</a:t>
            </a:r>
            <a:r>
              <a:rPr lang="zh-CN" altLang="zh-CN" sz="1800" b="1" dirty="0"/>
              <a:t>的位置</a:t>
            </a:r>
            <a:endParaRPr lang="zh-CN" altLang="zh-CN" sz="1800" b="1" dirty="0"/>
          </a:p>
          <a:p>
            <a:pPr marL="0" indent="0">
              <a:buFontTx/>
              <a:buNone/>
              <a:defRPr/>
            </a:pPr>
            <a:r>
              <a:rPr lang="en-US" altLang="zh-CN" sz="1800" b="1" dirty="0" err="1"/>
              <a:t>lower_bound</a:t>
            </a:r>
            <a:r>
              <a:rPr lang="en-US" altLang="zh-CN" sz="1800" b="1" dirty="0"/>
              <a:t>(e)		</a:t>
            </a:r>
            <a:r>
              <a:rPr lang="zh-CN" altLang="zh-CN" sz="1800" b="1" dirty="0"/>
              <a:t>查找集合中第</a:t>
            </a:r>
            <a:r>
              <a:rPr lang="en-US" altLang="zh-CN" sz="1800" b="1" dirty="0"/>
              <a:t>1</a:t>
            </a:r>
            <a:r>
              <a:rPr lang="zh-CN" altLang="zh-CN" sz="1800" b="1" dirty="0"/>
              <a:t>个“元素值</a:t>
            </a:r>
            <a:r>
              <a:rPr lang="en-US" altLang="zh-CN" sz="1800" b="1" dirty="0"/>
              <a:t>&gt;=e</a:t>
            </a:r>
            <a:r>
              <a:rPr lang="zh-CN" altLang="zh-CN" sz="1800" b="1" dirty="0"/>
              <a:t>”的位置</a:t>
            </a:r>
            <a:endParaRPr lang="zh-CN" altLang="zh-CN" sz="1800" b="1" dirty="0"/>
          </a:p>
          <a:p>
            <a:pPr marL="0" indent="0">
              <a:buFontTx/>
              <a:buNone/>
              <a:defRPr/>
            </a:pPr>
            <a:r>
              <a:rPr lang="en-US" altLang="zh-CN" sz="1800" b="1" dirty="0" err="1"/>
              <a:t>upper_bound</a:t>
            </a:r>
            <a:r>
              <a:rPr lang="en-US" altLang="zh-CN" sz="1800" b="1" dirty="0"/>
              <a:t>(e)		</a:t>
            </a:r>
            <a:r>
              <a:rPr lang="zh-CN" altLang="zh-CN" sz="1800" b="1" dirty="0"/>
              <a:t>查找集合中第</a:t>
            </a:r>
            <a:r>
              <a:rPr lang="en-US" altLang="zh-CN" sz="1800" b="1" dirty="0"/>
              <a:t>1</a:t>
            </a:r>
            <a:r>
              <a:rPr lang="zh-CN" altLang="zh-CN" sz="1800" b="1" dirty="0"/>
              <a:t>个“元素值</a:t>
            </a:r>
            <a:r>
              <a:rPr lang="en-US" altLang="zh-CN" sz="1800" b="1" dirty="0"/>
              <a:t>&gt;e</a:t>
            </a:r>
            <a:r>
              <a:rPr lang="zh-CN" altLang="zh-CN" sz="1800" b="1" dirty="0"/>
              <a:t>”的位置</a:t>
            </a:r>
            <a:endParaRPr lang="zh-CN" altLang="zh-CN" sz="1800" b="1" dirty="0"/>
          </a:p>
          <a:p>
            <a:pPr marL="0" indent="0">
              <a:buFontTx/>
              <a:buNone/>
              <a:defRPr/>
            </a:pPr>
            <a:r>
              <a:rPr lang="en-US" altLang="zh-CN" sz="1800" b="1" dirty="0"/>
              <a:t>insert(e)			</a:t>
            </a:r>
            <a:r>
              <a:rPr lang="zh-CN" altLang="zh-CN" sz="1800" b="1" dirty="0"/>
              <a:t>在当前集合中插入元素</a:t>
            </a:r>
            <a:r>
              <a:rPr lang="en-US" altLang="zh-CN" sz="1800" b="1" dirty="0"/>
              <a:t>e;</a:t>
            </a:r>
            <a:endParaRPr lang="zh-CN" altLang="zh-CN" sz="1800" b="1" dirty="0"/>
          </a:p>
          <a:p>
            <a:pPr marL="0" indent="0">
              <a:buFontTx/>
              <a:buNone/>
              <a:defRPr/>
            </a:pPr>
            <a:r>
              <a:rPr lang="en-US" altLang="zh-CN" sz="1800" b="1" dirty="0"/>
              <a:t>insert(</a:t>
            </a:r>
            <a:r>
              <a:rPr lang="en-US" altLang="zh-CN" sz="1800" b="1" dirty="0" err="1"/>
              <a:t>pos</a:t>
            </a:r>
            <a:r>
              <a:rPr lang="en-US" altLang="zh-CN" sz="1800" b="1" dirty="0"/>
              <a:t>, e) 		</a:t>
            </a:r>
            <a:r>
              <a:rPr lang="zh-CN" altLang="zh-CN" sz="1800" b="1" dirty="0"/>
              <a:t>将</a:t>
            </a:r>
            <a:r>
              <a:rPr lang="en-US" altLang="zh-CN" sz="1800" b="1" dirty="0"/>
              <a:t>e</a:t>
            </a:r>
            <a:r>
              <a:rPr lang="zh-CN" altLang="zh-CN" sz="1800" b="1" dirty="0"/>
              <a:t>插入到</a:t>
            </a:r>
            <a:r>
              <a:rPr lang="en-US" altLang="zh-CN" sz="1800" b="1" dirty="0" err="1"/>
              <a:t>pos</a:t>
            </a:r>
            <a:r>
              <a:rPr lang="zh-CN" altLang="zh-CN" sz="1800" b="1" dirty="0"/>
              <a:t>位置</a:t>
            </a:r>
            <a:endParaRPr lang="zh-CN" altLang="zh-CN" sz="1800" b="1" dirty="0"/>
          </a:p>
          <a:p>
            <a:pPr marL="0" indent="0">
              <a:buFontTx/>
              <a:buNone/>
              <a:defRPr/>
            </a:pPr>
            <a:r>
              <a:rPr lang="en-US" altLang="zh-CN" sz="1800" b="1" dirty="0"/>
              <a:t>insert(beg, end)		</a:t>
            </a:r>
            <a:r>
              <a:rPr lang="zh-CN" altLang="zh-CN" sz="1800" b="1" dirty="0"/>
              <a:t>将</a:t>
            </a:r>
            <a:r>
              <a:rPr lang="en-US" altLang="zh-CN" sz="1800" b="1" dirty="0"/>
              <a:t>[beg, end)</a:t>
            </a:r>
            <a:r>
              <a:rPr lang="zh-CN" altLang="zh-CN" sz="1800" b="1" dirty="0"/>
              <a:t>区间内的所有元素插入到当前集合中</a:t>
            </a:r>
            <a:endParaRPr lang="zh-CN" altLang="zh-CN" sz="1800" b="1" dirty="0"/>
          </a:p>
          <a:p>
            <a:pPr marL="0" indent="0">
              <a:buFontTx/>
              <a:buNone/>
              <a:defRPr/>
            </a:pPr>
            <a:r>
              <a:rPr lang="en-US" altLang="zh-CN" sz="1800" b="1" dirty="0"/>
              <a:t>erase(e)			</a:t>
            </a:r>
            <a:r>
              <a:rPr lang="zh-CN" altLang="zh-CN" sz="1800" b="1" dirty="0"/>
              <a:t>删除集合中的元素</a:t>
            </a:r>
            <a:r>
              <a:rPr lang="en-US" altLang="zh-CN" sz="1800" b="1" dirty="0"/>
              <a:t>e</a:t>
            </a:r>
            <a:endParaRPr lang="zh-CN" altLang="zh-CN" sz="1800" b="1" dirty="0"/>
          </a:p>
          <a:p>
            <a:pPr marL="0" indent="0">
              <a:buFontTx/>
              <a:buNone/>
              <a:defRPr/>
            </a:pPr>
            <a:r>
              <a:rPr lang="en-US" altLang="zh-CN" sz="1800" b="1" dirty="0"/>
              <a:t>erase(</a:t>
            </a:r>
            <a:r>
              <a:rPr lang="en-US" altLang="zh-CN" sz="1800" b="1" dirty="0" err="1"/>
              <a:t>pos</a:t>
            </a:r>
            <a:r>
              <a:rPr lang="en-US" altLang="zh-CN" sz="1800" b="1" dirty="0"/>
              <a:t>)		</a:t>
            </a:r>
            <a:r>
              <a:rPr lang="zh-CN" altLang="zh-CN" sz="1800" b="1" dirty="0"/>
              <a:t>删除集合中指定位置</a:t>
            </a:r>
            <a:r>
              <a:rPr lang="en-US" altLang="zh-CN" sz="1800" b="1" dirty="0" err="1"/>
              <a:t>pos</a:t>
            </a:r>
            <a:r>
              <a:rPr lang="zh-CN" altLang="zh-CN" sz="1800" b="1" dirty="0"/>
              <a:t>的元素</a:t>
            </a:r>
            <a:endParaRPr lang="zh-CN" altLang="zh-CN" sz="1800" b="1" dirty="0"/>
          </a:p>
          <a:p>
            <a:pPr marL="0" indent="0">
              <a:buFontTx/>
              <a:buNone/>
              <a:defRPr/>
            </a:pPr>
            <a:r>
              <a:rPr lang="en-US" altLang="zh-CN" sz="1800" b="1" dirty="0"/>
              <a:t>erase(</a:t>
            </a:r>
            <a:r>
              <a:rPr lang="en-US" altLang="zh-CN" sz="1800" b="1" dirty="0" err="1"/>
              <a:t>beg,end</a:t>
            </a:r>
            <a:r>
              <a:rPr lang="en-US" altLang="zh-CN" sz="1800" b="1" dirty="0"/>
              <a:t>)		</a:t>
            </a:r>
            <a:r>
              <a:rPr lang="zh-CN" altLang="zh-CN" sz="1800" b="1" dirty="0"/>
              <a:t>删除区间</a:t>
            </a:r>
            <a:r>
              <a:rPr lang="en-US" altLang="zh-CN" sz="1800" b="1" dirty="0"/>
              <a:t>[</a:t>
            </a:r>
            <a:r>
              <a:rPr lang="en-US" altLang="zh-CN" sz="1800" b="1" dirty="0" err="1"/>
              <a:t>beg,end</a:t>
            </a:r>
            <a:r>
              <a:rPr lang="en-US" altLang="zh-CN" sz="1800" b="1" dirty="0"/>
              <a:t>)</a:t>
            </a:r>
            <a:r>
              <a:rPr lang="zh-CN" altLang="zh-CN" sz="1800" b="1" dirty="0"/>
              <a:t>的所有元素</a:t>
            </a:r>
            <a:endParaRPr lang="zh-CN" altLang="zh-CN" sz="1800" b="1" dirty="0"/>
          </a:p>
          <a:p>
            <a:pPr marL="0" indent="0">
              <a:buFontTx/>
              <a:buNone/>
              <a:defRPr/>
            </a:pPr>
            <a:r>
              <a:rPr lang="en-US" altLang="zh-CN" sz="1800" b="1" dirty="0"/>
              <a:t>clear()			</a:t>
            </a:r>
            <a:r>
              <a:rPr lang="zh-CN" altLang="zh-CN" sz="1800" b="1" dirty="0"/>
              <a:t>清空集合</a:t>
            </a:r>
            <a:endParaRPr lang="zh-CN" altLang="zh-CN" sz="1800" b="1" dirty="0"/>
          </a:p>
          <a:p>
            <a:pPr marL="0" indent="0">
              <a:buFontTx/>
              <a:buNone/>
              <a:defRPr/>
            </a:pPr>
            <a:r>
              <a:rPr lang="en-US" altLang="zh-CN" sz="1800" b="1" dirty="0"/>
              <a:t>begin()			</a:t>
            </a:r>
            <a:r>
              <a:rPr lang="zh-CN" altLang="zh-CN" sz="1800" b="1" dirty="0"/>
              <a:t>指向第</a:t>
            </a:r>
            <a:r>
              <a:rPr lang="en-US" altLang="zh-CN" sz="1800" b="1" dirty="0"/>
              <a:t>1</a:t>
            </a:r>
            <a:r>
              <a:rPr lang="zh-CN" altLang="zh-CN" sz="1800" b="1" dirty="0"/>
              <a:t>个元素位置，常与迭代器结合应用</a:t>
            </a:r>
            <a:endParaRPr lang="zh-CN" altLang="zh-CN" sz="1800" b="1" dirty="0"/>
          </a:p>
          <a:p>
            <a:pPr marL="0" indent="0">
              <a:buFontTx/>
              <a:buNone/>
              <a:defRPr/>
            </a:pPr>
            <a:r>
              <a:rPr lang="en-US" altLang="zh-CN" sz="1800" b="1" dirty="0"/>
              <a:t>end()			</a:t>
            </a:r>
            <a:r>
              <a:rPr lang="zh-CN" altLang="zh-CN" sz="1800" b="1" dirty="0"/>
              <a:t>指向最后元素的下一位置，常与迭代器结合应用</a:t>
            </a:r>
            <a:endParaRPr lang="zh-CN" altLang="zh-CN" sz="1800" b="1" dirty="0"/>
          </a:p>
          <a:p>
            <a:pPr>
              <a:defRPr/>
            </a:pPr>
            <a:endParaRPr lang="zh-CN" altLang="en-US" sz="1800" b="1" dirty="0"/>
          </a:p>
        </p:txBody>
      </p:sp>
      <p:sp>
        <p:nvSpPr>
          <p:cNvPr id="118786" name="Rectangle 2"/>
          <p:cNvSpPr>
            <a:spLocks noGrp="1" noChangeArrowheads="1"/>
          </p:cNvSpPr>
          <p:nvPr>
            <p:ph type="title"/>
          </p:nvPr>
        </p:nvSpPr>
        <p:spPr>
          <a:xfrm>
            <a:off x="457200" y="73025"/>
            <a:ext cx="8229600" cy="811213"/>
          </a:xfrm>
        </p:spPr>
        <p:txBody>
          <a:bodyPr/>
          <a:lstStyle/>
          <a:p>
            <a:pPr eaLnBrk="1" hangingPunct="1"/>
            <a:r>
              <a:rPr lang="en-US" altLang="zh-CN" sz="4000" dirty="0"/>
              <a:t>7.5.5  </a:t>
            </a:r>
            <a:r>
              <a:rPr lang="zh-CN" altLang="en-US" sz="4000" b="1" dirty="0"/>
              <a:t>关联</a:t>
            </a:r>
            <a:r>
              <a:rPr lang="zh-CN" altLang="en-US" sz="4000" b="1" dirty="0">
                <a:solidFill>
                  <a:srgbClr val="FF0000"/>
                </a:solidFill>
              </a:rPr>
              <a:t>式容器</a:t>
            </a:r>
            <a:endParaRPr lang="zh-CN" altLang="en-US" sz="4000" b="1" dirty="0">
              <a:solidFill>
                <a:srgbClr val="FF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p:nvPr>
        </p:nvSpPr>
        <p:spPr>
          <a:xfrm>
            <a:off x="684213" y="188913"/>
            <a:ext cx="7772400" cy="719137"/>
          </a:xfrm>
        </p:spPr>
        <p:txBody>
          <a:bodyPr/>
          <a:lstStyle/>
          <a:p>
            <a:pPr eaLnBrk="1" hangingPunct="1"/>
            <a:r>
              <a:rPr lang="en-US" altLang="zh-CN" sz="4000" dirty="0"/>
              <a:t>7.5.5  </a:t>
            </a:r>
            <a:r>
              <a:rPr lang="zh-CN" altLang="en-US" sz="4000" b="1" dirty="0"/>
              <a:t>关联</a:t>
            </a:r>
            <a:r>
              <a:rPr lang="zh-CN" altLang="en-US" sz="4000" b="1" dirty="0">
                <a:solidFill>
                  <a:srgbClr val="FF0000"/>
                </a:solidFill>
              </a:rPr>
              <a:t>式容器</a:t>
            </a:r>
            <a:endParaRPr lang="zh-CN" altLang="en-US" sz="4000" b="1" dirty="0">
              <a:solidFill>
                <a:srgbClr val="FF0000"/>
              </a:solidFill>
            </a:endParaRPr>
          </a:p>
        </p:txBody>
      </p:sp>
      <p:sp>
        <p:nvSpPr>
          <p:cNvPr id="119810" name="Rectangle 3"/>
          <p:cNvSpPr>
            <a:spLocks noGrp="1" noChangeArrowheads="1"/>
          </p:cNvSpPr>
          <p:nvPr>
            <p:ph type="body" idx="1"/>
          </p:nvPr>
        </p:nvSpPr>
        <p:spPr>
          <a:xfrm>
            <a:off x="395605" y="1052830"/>
            <a:ext cx="8354060" cy="5656580"/>
          </a:xfrm>
        </p:spPr>
        <p:txBody>
          <a:bodyPr/>
          <a:lstStyle/>
          <a:p>
            <a:pPr eaLnBrk="1" hangingPunct="1">
              <a:lnSpc>
                <a:spcPct val="80000"/>
              </a:lnSpc>
              <a:buFontTx/>
              <a:buNone/>
            </a:pPr>
            <a:r>
              <a:rPr lang="en-US" altLang="zh-CN" sz="2400" b="1" dirty="0">
                <a:solidFill>
                  <a:srgbClr val="0000CC"/>
                </a:solidFill>
              </a:rPr>
              <a:t>【</a:t>
            </a:r>
            <a:r>
              <a:rPr lang="zh-CN" altLang="en-US" sz="2400" b="1" dirty="0">
                <a:solidFill>
                  <a:srgbClr val="0000CC"/>
                </a:solidFill>
              </a:rPr>
              <a:t>例</a:t>
            </a:r>
            <a:r>
              <a:rPr lang="en-US" altLang="zh-CN" sz="2400" b="1" dirty="0">
                <a:solidFill>
                  <a:srgbClr val="0000CC"/>
                </a:solidFill>
              </a:rPr>
              <a:t>7-19】  </a:t>
            </a:r>
            <a:r>
              <a:rPr lang="zh-CN" altLang="en-US" sz="2400" b="1" dirty="0">
                <a:solidFill>
                  <a:srgbClr val="0000CC"/>
                </a:solidFill>
              </a:rPr>
              <a:t>集合应用的例子。</a:t>
            </a:r>
            <a:endParaRPr lang="zh-CN" altLang="en-US" sz="2400" b="1" dirty="0">
              <a:solidFill>
                <a:srgbClr val="0000CC"/>
              </a:solidFill>
            </a:endParaRPr>
          </a:p>
          <a:p>
            <a:pPr eaLnBrk="1" hangingPunct="1">
              <a:lnSpc>
                <a:spcPct val="80000"/>
              </a:lnSpc>
              <a:buFontTx/>
              <a:buNone/>
            </a:pPr>
            <a:r>
              <a:rPr lang="en-US" altLang="zh-CN" sz="1800" b="1" dirty="0"/>
              <a:t>//Eg7-19.cpp</a:t>
            </a:r>
            <a:endParaRPr lang="en-US" altLang="zh-CN" sz="1800" b="1" dirty="0"/>
          </a:p>
          <a:p>
            <a:pPr eaLnBrk="1" hangingPunct="1">
              <a:lnSpc>
                <a:spcPct val="80000"/>
              </a:lnSpc>
              <a:buFontTx/>
              <a:buNone/>
            </a:pPr>
            <a:r>
              <a:rPr lang="en-US" altLang="zh-CN" sz="1800" b="1" dirty="0"/>
              <a:t>#include&lt;iostream&gt;</a:t>
            </a:r>
            <a:endParaRPr lang="en-US" altLang="zh-CN" sz="1800" b="1" dirty="0"/>
          </a:p>
          <a:p>
            <a:pPr eaLnBrk="1" hangingPunct="1">
              <a:lnSpc>
                <a:spcPct val="80000"/>
              </a:lnSpc>
              <a:buFontTx/>
              <a:buNone/>
            </a:pPr>
            <a:r>
              <a:rPr lang="en-US" altLang="zh-CN" sz="1800" b="1" dirty="0"/>
              <a:t>#include&lt;string&gt;</a:t>
            </a:r>
            <a:endParaRPr lang="en-US" altLang="zh-CN" sz="1800" b="1" dirty="0"/>
          </a:p>
          <a:p>
            <a:pPr eaLnBrk="1" hangingPunct="1">
              <a:lnSpc>
                <a:spcPct val="80000"/>
              </a:lnSpc>
              <a:buFontTx/>
              <a:buNone/>
            </a:pPr>
            <a:r>
              <a:rPr lang="en-US" altLang="zh-CN" sz="1800" b="1" dirty="0"/>
              <a:t>#include&lt;set&gt;</a:t>
            </a:r>
            <a:endParaRPr lang="en-US" altLang="zh-CN" sz="1800" b="1" dirty="0"/>
          </a:p>
          <a:p>
            <a:pPr eaLnBrk="1" hangingPunct="1">
              <a:lnSpc>
                <a:spcPct val="80000"/>
              </a:lnSpc>
              <a:buFontTx/>
              <a:buNone/>
            </a:pPr>
            <a:r>
              <a:rPr lang="en-US" altLang="zh-CN" sz="1800" b="1" dirty="0"/>
              <a:t>using namespace std;</a:t>
            </a:r>
            <a:endParaRPr lang="en-US" altLang="zh-CN" sz="1800" b="1" dirty="0"/>
          </a:p>
          <a:p>
            <a:pPr eaLnBrk="1" hangingPunct="1">
              <a:lnSpc>
                <a:spcPct val="80000"/>
              </a:lnSpc>
              <a:buFontTx/>
              <a:buNone/>
            </a:pPr>
            <a:r>
              <a:rPr lang="en-US" altLang="zh-CN" sz="1800" b="1" dirty="0"/>
              <a:t>void main(){</a:t>
            </a:r>
            <a:endParaRPr lang="en-US" altLang="zh-CN" sz="1800" b="1" dirty="0"/>
          </a:p>
          <a:p>
            <a:pPr eaLnBrk="1" hangingPunct="1">
              <a:lnSpc>
                <a:spcPct val="80000"/>
              </a:lnSpc>
              <a:buFontTx/>
              <a:buNone/>
            </a:pPr>
            <a:r>
              <a:rPr lang="en-US" altLang="zh-CN" sz="1800" b="1" dirty="0"/>
              <a:t>		int a1[]={-2,0,30,12,6,7,</a:t>
            </a:r>
            <a:r>
              <a:rPr lang="en-US" altLang="zh-CN" sz="1800" b="1" dirty="0">
                <a:solidFill>
                  <a:srgbClr val="FF0000"/>
                </a:solidFill>
              </a:rPr>
              <a:t>12</a:t>
            </a:r>
            <a:r>
              <a:rPr lang="en-US" altLang="zh-CN" sz="1800" b="1" dirty="0"/>
              <a:t>,10,9,10};</a:t>
            </a:r>
            <a:endParaRPr lang="en-US" altLang="zh-CN" sz="1800" b="1" dirty="0"/>
          </a:p>
          <a:p>
            <a:pPr eaLnBrk="1" hangingPunct="1">
              <a:lnSpc>
                <a:spcPct val="80000"/>
              </a:lnSpc>
              <a:buFontTx/>
              <a:buNone/>
            </a:pPr>
            <a:r>
              <a:rPr lang="en-US" altLang="zh-CN" sz="1800" b="1" dirty="0"/>
              <a:t>		set&lt;</a:t>
            </a:r>
            <a:r>
              <a:rPr lang="en-US" altLang="zh-CN" sz="1800" b="1" dirty="0" err="1"/>
              <a:t>int,greater</a:t>
            </a:r>
            <a:r>
              <a:rPr lang="en-US" altLang="zh-CN" sz="1800" b="1" dirty="0"/>
              <a:t>&lt;int&gt; &gt;set1(a1,a1+7);	</a:t>
            </a:r>
            <a:r>
              <a:rPr lang="zh-CN" altLang="en-US" sz="1800" b="1" dirty="0"/>
              <a:t>		</a:t>
            </a:r>
            <a:r>
              <a:rPr lang="en-US" altLang="zh-CN" sz="1800" b="1" dirty="0">
                <a:solidFill>
                  <a:srgbClr val="0000CC"/>
                </a:solidFill>
              </a:rPr>
              <a:t>set&lt;</a:t>
            </a:r>
            <a:r>
              <a:rPr lang="en-US" altLang="zh-CN" sz="1800" b="1" dirty="0" err="1">
                <a:solidFill>
                  <a:srgbClr val="0000CC"/>
                </a:solidFill>
              </a:rPr>
              <a:t>int,greater</a:t>
            </a:r>
            <a:r>
              <a:rPr lang="en-US" altLang="zh-CN" sz="1800" b="1" dirty="0">
                <a:solidFill>
                  <a:srgbClr val="0000CC"/>
                </a:solidFill>
              </a:rPr>
              <a:t>&lt;int&gt; &gt;::iterator p1;</a:t>
            </a:r>
            <a:r>
              <a:rPr lang="en-US" altLang="zh-CN" sz="1800" b="1" dirty="0"/>
              <a:t>	</a:t>
            </a:r>
            <a:r>
              <a:rPr lang="zh-CN" altLang="en-US" sz="1800" b="1" dirty="0"/>
              <a:t>		</a:t>
            </a:r>
            <a:r>
              <a:rPr lang="en-US" altLang="zh-CN" sz="1800" b="1" dirty="0"/>
              <a:t>set1.insert(12);  set1.insert(12);		//</a:t>
            </a:r>
            <a:r>
              <a:rPr lang="zh-CN" altLang="en-US" sz="1800" b="1" dirty="0"/>
              <a:t>向集合插入元素</a:t>
            </a:r>
            <a:endParaRPr lang="zh-CN" altLang="en-US" sz="1800" b="1" dirty="0"/>
          </a:p>
          <a:p>
            <a:pPr eaLnBrk="1" hangingPunct="1">
              <a:lnSpc>
                <a:spcPct val="80000"/>
              </a:lnSpc>
              <a:buFontTx/>
              <a:buNone/>
            </a:pPr>
            <a:r>
              <a:rPr lang="zh-CN" altLang="en-US" sz="1800" b="1" dirty="0"/>
              <a:t>		</a:t>
            </a:r>
            <a:r>
              <a:rPr lang="en-US" altLang="zh-CN" sz="1800" b="1" dirty="0"/>
              <a:t>set1.insert(4);    </a:t>
            </a:r>
            <a:endParaRPr lang="en-US" altLang="zh-CN" sz="1800" b="1" dirty="0"/>
          </a:p>
          <a:p>
            <a:pPr eaLnBrk="1" hangingPunct="1">
              <a:lnSpc>
                <a:spcPct val="80000"/>
              </a:lnSpc>
              <a:buFontTx/>
              <a:buNone/>
            </a:pPr>
            <a:r>
              <a:rPr lang="en-US" altLang="zh-CN" sz="1800" b="1" dirty="0"/>
              <a:t>		for(p1=set1.begin();p1!=set1.end();p1++)</a:t>
            </a:r>
            <a:endParaRPr lang="en-US" altLang="zh-CN" sz="1800" b="1" dirty="0"/>
          </a:p>
          <a:p>
            <a:pPr eaLnBrk="1" hangingPunct="1">
              <a:lnSpc>
                <a:spcPct val="80000"/>
              </a:lnSpc>
              <a:buFontTx/>
              <a:buNone/>
            </a:pPr>
            <a:r>
              <a:rPr lang="en-US" altLang="zh-CN" sz="1800" b="1" dirty="0"/>
              <a:t>			</a:t>
            </a:r>
            <a:r>
              <a:rPr lang="en-US" altLang="zh-CN" sz="1800" b="1" dirty="0" err="1"/>
              <a:t>cout</a:t>
            </a:r>
            <a:r>
              <a:rPr lang="en-US" altLang="zh-CN" sz="1800" b="1" dirty="0"/>
              <a:t>&lt;&lt;</a:t>
            </a:r>
            <a:r>
              <a:rPr lang="en-US" altLang="zh-CN" sz="1800" b="1" dirty="0">
                <a:solidFill>
                  <a:srgbClr val="FF0000"/>
                </a:solidFill>
              </a:rPr>
              <a:t>*p1</a:t>
            </a:r>
            <a:r>
              <a:rPr lang="en-US" altLang="zh-CN" sz="1800" b="1" dirty="0"/>
              <a:t>&lt;&lt;"  "; //</a:t>
            </a:r>
            <a:r>
              <a:rPr lang="zh-CN" altLang="en-US" sz="1800" b="1" dirty="0"/>
              <a:t>输出集合中的内容，它是从大到小的</a:t>
            </a:r>
            <a:endParaRPr lang="zh-CN" altLang="en-US" sz="1800" b="1" dirty="0"/>
          </a:p>
          <a:p>
            <a:pPr eaLnBrk="1" hangingPunct="1">
              <a:lnSpc>
                <a:spcPct val="80000"/>
              </a:lnSpc>
              <a:buFontTx/>
              <a:buNone/>
            </a:pPr>
            <a:r>
              <a:rPr lang="zh-CN" altLang="en-US" sz="1800" b="1" dirty="0"/>
              <a:t>		</a:t>
            </a:r>
            <a:r>
              <a:rPr lang="en-US" altLang="zh-CN" sz="1800" b="1" dirty="0" err="1"/>
              <a:t>cout</a:t>
            </a:r>
            <a:r>
              <a:rPr lang="en-US" altLang="zh-CN" sz="1800" b="1" dirty="0"/>
              <a:t>&lt;&lt;</a:t>
            </a:r>
            <a:r>
              <a:rPr lang="en-US" altLang="zh-CN" sz="1800" b="1" dirty="0" err="1"/>
              <a:t>endl</a:t>
            </a:r>
            <a:r>
              <a:rPr lang="en-US" altLang="zh-CN" sz="1800" b="1" dirty="0"/>
              <a:t>;                         </a:t>
            </a:r>
            <a:endParaRPr lang="en-US" altLang="zh-CN" sz="1800" b="1" dirty="0"/>
          </a:p>
          <a:p>
            <a:pPr eaLnBrk="1" hangingPunct="1">
              <a:lnSpc>
                <a:spcPct val="80000"/>
              </a:lnSpc>
              <a:buFontTx/>
              <a:buNone/>
            </a:pPr>
            <a:r>
              <a:rPr lang="en-US" altLang="zh-CN" sz="1800" b="1" dirty="0"/>
              <a:t>		string a2[]={"</a:t>
            </a:r>
            <a:r>
              <a:rPr lang="zh-CN" altLang="en-US" sz="1800" b="1" dirty="0">
                <a:solidFill>
                  <a:srgbClr val="FF0000"/>
                </a:solidFill>
              </a:rPr>
              <a:t>杜明</a:t>
            </a:r>
            <a:r>
              <a:rPr lang="en-US" altLang="zh-CN" sz="1800" b="1" dirty="0"/>
              <a:t>","</a:t>
            </a:r>
            <a:r>
              <a:rPr lang="zh-CN" altLang="en-US" sz="1800" b="1" dirty="0"/>
              <a:t>王为</a:t>
            </a:r>
            <a:r>
              <a:rPr lang="en-US" altLang="zh-CN" sz="1800" b="1" dirty="0"/>
              <a:t>","</a:t>
            </a:r>
            <a:r>
              <a:rPr lang="zh-CN" altLang="en-US" sz="1800" b="1" dirty="0"/>
              <a:t>张清山</a:t>
            </a:r>
            <a:r>
              <a:rPr lang="en-US" altLang="zh-CN" sz="1800" b="1" dirty="0"/>
              <a:t>","</a:t>
            </a:r>
            <a:r>
              <a:rPr lang="zh-CN" altLang="en-US" sz="1800" b="1" dirty="0"/>
              <a:t>李大海</a:t>
            </a:r>
            <a:r>
              <a:rPr lang="en-US" altLang="zh-CN" sz="1800" b="1" dirty="0"/>
              <a:t>","</a:t>
            </a:r>
            <a:r>
              <a:rPr lang="zh-CN" altLang="en-US" sz="1800" b="1" dirty="0"/>
              <a:t>黄明浩</a:t>
            </a:r>
            <a:r>
              <a:rPr lang="en-US" altLang="zh-CN" sz="1800" b="1" dirty="0"/>
              <a:t>",</a:t>
            </a:r>
            <a:endParaRPr lang="en-US" altLang="zh-CN" sz="1800" b="1" dirty="0"/>
          </a:p>
          <a:p>
            <a:pPr eaLnBrk="1" hangingPunct="1">
              <a:lnSpc>
                <a:spcPct val="80000"/>
              </a:lnSpc>
              <a:buFontTx/>
              <a:buNone/>
            </a:pPr>
            <a:r>
              <a:rPr lang="en-US" altLang="zh-CN" sz="1800" b="1" dirty="0"/>
              <a:t>		               "</a:t>
            </a:r>
            <a:r>
              <a:rPr lang="zh-CN" altLang="en-US" sz="1800" b="1" dirty="0"/>
              <a:t>刘一</a:t>
            </a:r>
            <a:r>
              <a:rPr lang="en-US" altLang="zh-CN" sz="1800" b="1" dirty="0"/>
              <a:t>","</a:t>
            </a:r>
            <a:r>
              <a:rPr lang="zh-CN" altLang="en-US" sz="1800" b="1" dirty="0"/>
              <a:t>张三</a:t>
            </a:r>
            <a:r>
              <a:rPr lang="en-US" altLang="zh-CN" sz="1800" b="1" dirty="0"/>
              <a:t>","</a:t>
            </a:r>
            <a:r>
              <a:rPr lang="zh-CN" altLang="en-US" sz="1800" b="1" dirty="0"/>
              <a:t>林浦海</a:t>
            </a:r>
            <a:r>
              <a:rPr lang="en-US" altLang="zh-CN" sz="1800" b="1" dirty="0"/>
              <a:t>","</a:t>
            </a:r>
            <a:r>
              <a:rPr lang="zh-CN" altLang="en-US" sz="1800" b="1" dirty="0"/>
              <a:t>王小二</a:t>
            </a:r>
            <a:r>
              <a:rPr lang="en-US" altLang="zh-CN" sz="1800" b="1" dirty="0"/>
              <a:t>","</a:t>
            </a:r>
            <a:r>
              <a:rPr lang="zh-CN" altLang="en-US" sz="1800" b="1" dirty="0"/>
              <a:t>张清山</a:t>
            </a:r>
            <a:r>
              <a:rPr lang="en-US" altLang="zh-CN" sz="1800" b="1" dirty="0"/>
              <a:t>"};</a:t>
            </a:r>
            <a:endParaRPr lang="zh-CN" altLang="en-US" sz="1800" b="1"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3"/>
          <p:cNvSpPr>
            <a:spLocks noGrp="1" noChangeArrowheads="1"/>
          </p:cNvSpPr>
          <p:nvPr>
            <p:ph type="body" idx="1"/>
          </p:nvPr>
        </p:nvSpPr>
        <p:spPr>
          <a:xfrm>
            <a:off x="539750" y="405130"/>
            <a:ext cx="8227060" cy="6192520"/>
          </a:xfrm>
        </p:spPr>
        <p:txBody>
          <a:bodyPr/>
          <a:lstStyle/>
          <a:p>
            <a:pPr eaLnBrk="1" hangingPunct="1">
              <a:lnSpc>
                <a:spcPct val="80000"/>
              </a:lnSpc>
              <a:buFontTx/>
              <a:buNone/>
            </a:pPr>
            <a:r>
              <a:rPr lang="en-US" altLang="zh-CN" sz="1800" b="1" dirty="0"/>
              <a:t>      //</a:t>
            </a:r>
            <a:r>
              <a:rPr lang="zh-CN" altLang="en-US" sz="1800" b="1" dirty="0"/>
              <a:t>定义字符串的</a:t>
            </a:r>
            <a:r>
              <a:rPr lang="en-US" altLang="zh-CN" sz="1800" b="1" dirty="0"/>
              <a:t>multiset</a:t>
            </a:r>
            <a:r>
              <a:rPr lang="zh-CN" altLang="en-US" sz="1800" b="1" dirty="0"/>
              <a:t>集合，默认排序从小到大</a:t>
            </a:r>
            <a:endParaRPr lang="zh-CN" altLang="en-US" sz="1800" b="1" dirty="0"/>
          </a:p>
          <a:p>
            <a:pPr eaLnBrk="1" hangingPunct="1">
              <a:lnSpc>
                <a:spcPct val="80000"/>
              </a:lnSpc>
              <a:buFontTx/>
              <a:buNone/>
            </a:pPr>
            <a:r>
              <a:rPr lang="en-US" altLang="zh-CN" sz="1800" b="1" dirty="0"/>
              <a:t>      multiset&lt;string&gt;set2(a2,a2+10);   </a:t>
            </a:r>
            <a:endParaRPr lang="en-US" altLang="zh-CN" sz="1800" b="1" dirty="0"/>
          </a:p>
          <a:p>
            <a:pPr eaLnBrk="1" hangingPunct="1">
              <a:lnSpc>
                <a:spcPct val="80000"/>
              </a:lnSpc>
              <a:buFontTx/>
              <a:buNone/>
            </a:pPr>
            <a:r>
              <a:rPr lang="en-US" altLang="zh-CN" sz="1800" b="1" dirty="0"/>
              <a:t>     </a:t>
            </a:r>
            <a:r>
              <a:rPr lang="en-US" altLang="zh-CN" sz="1800" b="1" dirty="0">
                <a:solidFill>
                  <a:srgbClr val="FF0000"/>
                </a:solidFill>
              </a:rPr>
              <a:t> multiset&lt;string&gt;::iterator p2;</a:t>
            </a:r>
            <a:endParaRPr lang="en-US" altLang="zh-CN" sz="1800" b="1" dirty="0"/>
          </a:p>
          <a:p>
            <a:pPr eaLnBrk="1" hangingPunct="1">
              <a:lnSpc>
                <a:spcPct val="80000"/>
              </a:lnSpc>
              <a:buFontTx/>
              <a:buNone/>
            </a:pPr>
            <a:r>
              <a:rPr lang="en-US" altLang="zh-CN" sz="1800" b="1" dirty="0"/>
              <a:t>      set2.insert("</a:t>
            </a:r>
            <a:r>
              <a:rPr lang="zh-CN" altLang="en-US" sz="1800" b="1" dirty="0"/>
              <a:t>杜明</a:t>
            </a:r>
            <a:r>
              <a:rPr lang="en-US" altLang="zh-CN" sz="1800" b="1" dirty="0"/>
              <a:t>");  set2.insert("</a:t>
            </a:r>
            <a:r>
              <a:rPr lang="zh-CN" altLang="en-US" sz="1800" b="1" dirty="0"/>
              <a:t>李则</a:t>
            </a:r>
            <a:r>
              <a:rPr lang="en-US" altLang="zh-CN" sz="1800" b="1" dirty="0"/>
              <a:t>");</a:t>
            </a:r>
            <a:endParaRPr lang="en-US" altLang="zh-CN" sz="1800" b="1" dirty="0"/>
          </a:p>
          <a:p>
            <a:pPr eaLnBrk="1" hangingPunct="1">
              <a:lnSpc>
                <a:spcPct val="80000"/>
              </a:lnSpc>
              <a:buFontTx/>
              <a:buNone/>
            </a:pPr>
            <a:r>
              <a:rPr lang="en-US" altLang="zh-CN" sz="1800" b="1" dirty="0"/>
              <a:t>      for(p2=set2.begin();p2!=set2.end();p2++)</a:t>
            </a:r>
            <a:endParaRPr lang="en-US" altLang="zh-CN" sz="1800" b="1" dirty="0"/>
          </a:p>
          <a:p>
            <a:pPr eaLnBrk="1" hangingPunct="1">
              <a:lnSpc>
                <a:spcPct val="80000"/>
              </a:lnSpc>
              <a:buFontTx/>
              <a:buNone/>
            </a:pPr>
            <a:r>
              <a:rPr lang="en-US" altLang="zh-CN" sz="1800" b="1" dirty="0"/>
              <a:t>		</a:t>
            </a:r>
            <a:r>
              <a:rPr lang="en-US" altLang="zh-CN" sz="1800" b="1" dirty="0" err="1">
                <a:solidFill>
                  <a:srgbClr val="FF0000"/>
                </a:solidFill>
              </a:rPr>
              <a:t>cout</a:t>
            </a:r>
            <a:r>
              <a:rPr lang="en-US" altLang="zh-CN" sz="1800" b="1" dirty="0">
                <a:solidFill>
                  <a:srgbClr val="FF0000"/>
                </a:solidFill>
              </a:rPr>
              <a:t>&lt;&lt;*p2&lt;&lt;"  "; </a:t>
            </a:r>
            <a:r>
              <a:rPr lang="en-US" altLang="zh-CN" sz="1800" b="1" dirty="0"/>
              <a:t>          	//</a:t>
            </a:r>
            <a:r>
              <a:rPr lang="zh-CN" altLang="en-US" sz="1800" b="1" dirty="0"/>
              <a:t>输出集合内容</a:t>
            </a:r>
            <a:endParaRPr lang="zh-CN" altLang="en-US" sz="1800" b="1" dirty="0"/>
          </a:p>
          <a:p>
            <a:pPr eaLnBrk="1" hangingPunct="1">
              <a:lnSpc>
                <a:spcPct val="80000"/>
              </a:lnSpc>
              <a:buFontTx/>
              <a:buNone/>
            </a:pPr>
            <a:r>
              <a:rPr lang="zh-CN" altLang="en-US" sz="1800" b="1" dirty="0"/>
              <a:t>	</a:t>
            </a:r>
            <a:r>
              <a:rPr lang="en-US" altLang="zh-CN" sz="1800" b="1" dirty="0" err="1"/>
              <a:t>cout</a:t>
            </a:r>
            <a:r>
              <a:rPr lang="en-US" altLang="zh-CN" sz="1800" b="1" dirty="0"/>
              <a:t>&lt;&lt;</a:t>
            </a:r>
            <a:r>
              <a:rPr lang="en-US" altLang="zh-CN" sz="1800" b="1" dirty="0" err="1"/>
              <a:t>endl</a:t>
            </a:r>
            <a:r>
              <a:rPr lang="en-US" altLang="zh-CN" sz="1800" b="1" dirty="0"/>
              <a:t>;</a:t>
            </a:r>
            <a:endParaRPr lang="en-US" altLang="zh-CN" sz="1800" b="1" dirty="0"/>
          </a:p>
          <a:p>
            <a:pPr eaLnBrk="1" hangingPunct="1">
              <a:lnSpc>
                <a:spcPct val="80000"/>
              </a:lnSpc>
              <a:buFontTx/>
              <a:buNone/>
            </a:pPr>
            <a:r>
              <a:rPr lang="en-US" altLang="zh-CN" sz="1800" b="1" dirty="0"/>
              <a:t>	string </a:t>
            </a:r>
            <a:r>
              <a:rPr lang="en-US" altLang="zh-CN" sz="1800" b="1" dirty="0" err="1"/>
              <a:t>sname</a:t>
            </a:r>
            <a:r>
              <a:rPr lang="en-US" altLang="zh-CN" sz="1800" b="1" dirty="0"/>
              <a:t>;</a:t>
            </a:r>
            <a:endParaRPr lang="en-US" altLang="zh-CN" sz="1800" b="1" dirty="0"/>
          </a:p>
          <a:p>
            <a:pPr eaLnBrk="1" hangingPunct="1">
              <a:lnSpc>
                <a:spcPct val="80000"/>
              </a:lnSpc>
              <a:buFontTx/>
              <a:buNone/>
            </a:pPr>
            <a:r>
              <a:rPr lang="en-US" altLang="zh-CN" sz="1800" b="1" dirty="0"/>
              <a:t>	</a:t>
            </a:r>
            <a:r>
              <a:rPr lang="en-US" altLang="zh-CN" sz="1800" b="1" dirty="0" err="1"/>
              <a:t>cout</a:t>
            </a:r>
            <a:r>
              <a:rPr lang="en-US" altLang="zh-CN" sz="1800" b="1" dirty="0"/>
              <a:t>&lt;&lt;"</a:t>
            </a:r>
            <a:r>
              <a:rPr lang="zh-CN" altLang="en-US" sz="1800" b="1" dirty="0"/>
              <a:t>输入要查找的姓名：</a:t>
            </a:r>
            <a:r>
              <a:rPr lang="en-US" altLang="zh-CN" sz="1800" b="1" dirty="0"/>
              <a:t>";</a:t>
            </a:r>
            <a:endParaRPr lang="en-US" altLang="zh-CN" sz="1800" b="1" dirty="0"/>
          </a:p>
          <a:p>
            <a:pPr eaLnBrk="1" hangingPunct="1">
              <a:lnSpc>
                <a:spcPct val="80000"/>
              </a:lnSpc>
              <a:buFontTx/>
              <a:buNone/>
            </a:pPr>
            <a:r>
              <a:rPr lang="en-US" altLang="zh-CN" sz="1800" b="1" dirty="0"/>
              <a:t>	</a:t>
            </a:r>
            <a:r>
              <a:rPr lang="en-US" altLang="zh-CN" sz="1800" b="1" dirty="0" err="1"/>
              <a:t>cin</a:t>
            </a:r>
            <a:r>
              <a:rPr lang="en-US" altLang="zh-CN" sz="1800" b="1" dirty="0"/>
              <a:t>&gt;&gt;</a:t>
            </a:r>
            <a:r>
              <a:rPr lang="en-US" altLang="zh-CN" sz="1800" b="1" dirty="0" err="1"/>
              <a:t>sname</a:t>
            </a:r>
            <a:r>
              <a:rPr lang="en-US" altLang="zh-CN" sz="1800" b="1" dirty="0"/>
              <a:t>;                   //</a:t>
            </a:r>
            <a:r>
              <a:rPr lang="zh-CN" altLang="en-US" sz="1800" b="1" dirty="0"/>
              <a:t>输入要在集合中查找的姓名</a:t>
            </a:r>
            <a:endParaRPr lang="zh-CN" altLang="en-US" sz="1800" b="1" dirty="0"/>
          </a:p>
          <a:p>
            <a:pPr eaLnBrk="1" hangingPunct="1">
              <a:lnSpc>
                <a:spcPct val="80000"/>
              </a:lnSpc>
              <a:buFontTx/>
              <a:buNone/>
            </a:pPr>
            <a:r>
              <a:rPr lang="zh-CN" altLang="en-US" sz="1800" b="1" dirty="0"/>
              <a:t>	</a:t>
            </a:r>
            <a:r>
              <a:rPr lang="en-US" altLang="zh-CN" sz="1800" b="1" dirty="0"/>
              <a:t>p2=set2.begin();</a:t>
            </a:r>
            <a:endParaRPr lang="en-US" altLang="zh-CN" sz="1800" b="1" dirty="0"/>
          </a:p>
          <a:p>
            <a:pPr eaLnBrk="1" hangingPunct="1">
              <a:lnSpc>
                <a:spcPct val="80000"/>
              </a:lnSpc>
              <a:buFontTx/>
              <a:buNone/>
            </a:pPr>
            <a:r>
              <a:rPr lang="en-US" altLang="zh-CN" sz="1800" b="1" dirty="0"/>
              <a:t>	bool s=false;                  //s</a:t>
            </a:r>
            <a:r>
              <a:rPr lang="zh-CN" altLang="en-US" sz="1800" b="1" dirty="0"/>
              <a:t>用于判定找到姓名与否</a:t>
            </a:r>
            <a:endParaRPr lang="zh-CN" altLang="en-US" sz="1800" b="1" dirty="0"/>
          </a:p>
          <a:p>
            <a:pPr eaLnBrk="1" hangingPunct="1">
              <a:lnSpc>
                <a:spcPct val="80000"/>
              </a:lnSpc>
              <a:buFontTx/>
              <a:buNone/>
            </a:pPr>
            <a:r>
              <a:rPr lang="zh-CN" altLang="en-US" sz="1800" b="1" dirty="0"/>
              <a:t>	</a:t>
            </a:r>
            <a:r>
              <a:rPr lang="en-US" altLang="zh-CN" sz="1800" b="1" dirty="0"/>
              <a:t>while(p2!=set2.end()){</a:t>
            </a:r>
            <a:endParaRPr lang="en-US" altLang="zh-CN" sz="1800" b="1" dirty="0"/>
          </a:p>
          <a:p>
            <a:pPr eaLnBrk="1" hangingPunct="1">
              <a:lnSpc>
                <a:spcPct val="80000"/>
              </a:lnSpc>
              <a:buFontTx/>
              <a:buNone/>
            </a:pPr>
            <a:r>
              <a:rPr lang="en-US" altLang="zh-CN" sz="1800" b="1" dirty="0"/>
              <a:t>		if(</a:t>
            </a:r>
            <a:r>
              <a:rPr lang="en-US" altLang="zh-CN" sz="1800" b="1" dirty="0" err="1"/>
              <a:t>sname</a:t>
            </a:r>
            <a:r>
              <a:rPr lang="en-US" altLang="zh-CN" sz="1800" b="1" dirty="0"/>
              <a:t>==*p2) {      //</a:t>
            </a:r>
            <a:r>
              <a:rPr lang="zh-CN" altLang="en-US" sz="1800" b="1" dirty="0"/>
              <a:t>如果找到就输出姓名</a:t>
            </a:r>
            <a:endParaRPr lang="zh-CN" altLang="en-US" sz="1800" b="1" dirty="0"/>
          </a:p>
          <a:p>
            <a:pPr eaLnBrk="1" hangingPunct="1">
              <a:lnSpc>
                <a:spcPct val="80000"/>
              </a:lnSpc>
              <a:buFontTx/>
              <a:buNone/>
            </a:pPr>
            <a:r>
              <a:rPr lang="zh-CN" altLang="en-US" sz="1800" b="1" dirty="0"/>
              <a:t>			</a:t>
            </a:r>
            <a:r>
              <a:rPr lang="en-US" altLang="zh-CN" sz="1800" b="1" dirty="0" err="1"/>
              <a:t>cout</a:t>
            </a:r>
            <a:r>
              <a:rPr lang="en-US" altLang="zh-CN" sz="1800" b="1" dirty="0"/>
              <a:t>&lt;&lt;*p2&lt;&lt;</a:t>
            </a:r>
            <a:r>
              <a:rPr lang="en-US" altLang="zh-CN" sz="1800" b="1" dirty="0" err="1"/>
              <a:t>endl</a:t>
            </a:r>
            <a:r>
              <a:rPr lang="en-US" altLang="zh-CN" sz="1800" b="1" dirty="0"/>
              <a:t>;</a:t>
            </a:r>
            <a:endParaRPr lang="en-US" altLang="zh-CN" sz="1800" b="1" dirty="0"/>
          </a:p>
          <a:p>
            <a:pPr eaLnBrk="1" hangingPunct="1">
              <a:lnSpc>
                <a:spcPct val="80000"/>
              </a:lnSpc>
              <a:buFontTx/>
              <a:buNone/>
            </a:pPr>
            <a:r>
              <a:rPr lang="en-US" altLang="zh-CN" sz="1800" b="1" dirty="0"/>
              <a:t>			s=true;</a:t>
            </a:r>
            <a:endParaRPr lang="en-US" altLang="zh-CN" sz="1800" b="1" dirty="0"/>
          </a:p>
          <a:p>
            <a:pPr eaLnBrk="1" hangingPunct="1">
              <a:lnSpc>
                <a:spcPct val="80000"/>
              </a:lnSpc>
              <a:buFontTx/>
              <a:buNone/>
            </a:pPr>
            <a:r>
              <a:rPr lang="en-US" altLang="zh-CN" sz="1800" b="1" dirty="0"/>
              <a:t>		}</a:t>
            </a:r>
            <a:endParaRPr lang="en-US" altLang="zh-CN" sz="1800" b="1" dirty="0"/>
          </a:p>
          <a:p>
            <a:pPr eaLnBrk="1" hangingPunct="1">
              <a:lnSpc>
                <a:spcPct val="80000"/>
              </a:lnSpc>
              <a:buFontTx/>
              <a:buNone/>
            </a:pPr>
            <a:r>
              <a:rPr lang="en-US" altLang="zh-CN" sz="1800" b="1" dirty="0"/>
              <a:t>		p2++;</a:t>
            </a:r>
            <a:endParaRPr lang="en-US" altLang="zh-CN" sz="1800" b="1" dirty="0"/>
          </a:p>
          <a:p>
            <a:pPr eaLnBrk="1" hangingPunct="1">
              <a:lnSpc>
                <a:spcPct val="80000"/>
              </a:lnSpc>
              <a:buFontTx/>
              <a:buNone/>
            </a:pPr>
            <a:r>
              <a:rPr lang="en-US" altLang="zh-CN" sz="1800" b="1" dirty="0"/>
              <a:t>	}</a:t>
            </a:r>
            <a:endParaRPr lang="en-US" altLang="zh-CN" sz="1800" b="1" dirty="0"/>
          </a:p>
          <a:p>
            <a:pPr eaLnBrk="1" hangingPunct="1">
              <a:lnSpc>
                <a:spcPct val="80000"/>
              </a:lnSpc>
              <a:buFontTx/>
              <a:buNone/>
            </a:pPr>
            <a:r>
              <a:rPr lang="en-US" altLang="zh-CN" sz="1800" b="1" dirty="0"/>
              <a:t>    if(!s)</a:t>
            </a:r>
            <a:endParaRPr lang="en-US" altLang="zh-CN" sz="1800" b="1" dirty="0"/>
          </a:p>
          <a:p>
            <a:pPr eaLnBrk="1" hangingPunct="1">
              <a:lnSpc>
                <a:spcPct val="80000"/>
              </a:lnSpc>
              <a:buFontTx/>
              <a:buNone/>
            </a:pPr>
            <a:r>
              <a:rPr lang="en-US" altLang="zh-CN" sz="1800" b="1" dirty="0"/>
              <a:t>      </a:t>
            </a:r>
            <a:r>
              <a:rPr lang="en-US" altLang="zh-CN" sz="1800" b="1" dirty="0" err="1"/>
              <a:t>cout</a:t>
            </a:r>
            <a:r>
              <a:rPr lang="en-US" altLang="zh-CN" sz="1800" b="1" dirty="0"/>
              <a:t>&lt;&lt;</a:t>
            </a:r>
            <a:r>
              <a:rPr lang="en-US" altLang="zh-CN" sz="1800" b="1" dirty="0" err="1"/>
              <a:t>sname</a:t>
            </a:r>
            <a:r>
              <a:rPr lang="en-US" altLang="zh-CN" sz="1800" b="1" dirty="0"/>
              <a:t>&lt;&lt;"</a:t>
            </a:r>
            <a:r>
              <a:rPr lang="zh-CN" altLang="en-US" sz="1800" b="1" dirty="0"/>
              <a:t>不在集合中！</a:t>
            </a:r>
            <a:r>
              <a:rPr lang="en-US" altLang="zh-CN" sz="1800" b="1" dirty="0"/>
              <a:t>"&lt;&lt;</a:t>
            </a:r>
            <a:r>
              <a:rPr lang="en-US" altLang="zh-CN" sz="1800" b="1" dirty="0" err="1"/>
              <a:t>endl</a:t>
            </a:r>
            <a:r>
              <a:rPr lang="en-US" altLang="zh-CN" sz="1800" b="1" dirty="0"/>
              <a:t>;	//</a:t>
            </a:r>
            <a:r>
              <a:rPr lang="zh-CN" altLang="en-US" sz="1800" b="1" dirty="0"/>
              <a:t>如果没有找到就给出提示</a:t>
            </a:r>
            <a:endParaRPr lang="zh-CN" altLang="en-US" sz="1800" b="1" dirty="0"/>
          </a:p>
          <a:p>
            <a:pPr eaLnBrk="1" hangingPunct="1">
              <a:lnSpc>
                <a:spcPct val="80000"/>
              </a:lnSpc>
              <a:buFontTx/>
              <a:buNone/>
            </a:pPr>
            <a:r>
              <a:rPr lang="en-US" altLang="zh-CN" sz="1800" b="1" dirty="0"/>
              <a:t>}</a:t>
            </a:r>
            <a:endParaRPr lang="zh-CN" altLang="en-US" sz="1800" b="1" dirty="0"/>
          </a:p>
        </p:txBody>
      </p:sp>
      <p:pic>
        <p:nvPicPr>
          <p:cNvPr id="2" name="图片 1"/>
          <p:cNvPicPr>
            <a:picLocks noChangeAspect="1"/>
          </p:cNvPicPr>
          <p:nvPr>
            <p:custDataLst>
              <p:tags r:id="rId1"/>
            </p:custDataLst>
          </p:nvPr>
        </p:nvPicPr>
        <p:blipFill rotWithShape="1">
          <a:blip r:embed="rId2"/>
          <a:srcRect t="15650" r="13746" b="19923"/>
          <a:stretch>
            <a:fillRect/>
          </a:stretch>
        </p:blipFill>
        <p:spPr>
          <a:xfrm>
            <a:off x="2771775" y="4869453"/>
            <a:ext cx="6210935" cy="869042"/>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p:nvPr>
        </p:nvSpPr>
        <p:spPr>
          <a:xfrm>
            <a:off x="722313" y="265113"/>
            <a:ext cx="7772400" cy="719137"/>
          </a:xfrm>
        </p:spPr>
        <p:txBody>
          <a:bodyPr/>
          <a:lstStyle/>
          <a:p>
            <a:pPr eaLnBrk="1" hangingPunct="1"/>
            <a:r>
              <a:rPr lang="en-US" altLang="zh-CN" sz="4000" dirty="0"/>
              <a:t>7.5.5  </a:t>
            </a:r>
            <a:r>
              <a:rPr lang="zh-CN" altLang="en-US" sz="4000" b="1" dirty="0"/>
              <a:t>关联</a:t>
            </a:r>
            <a:r>
              <a:rPr lang="zh-CN" altLang="en-US" sz="4000" b="1" dirty="0">
                <a:solidFill>
                  <a:srgbClr val="FF0000"/>
                </a:solidFill>
              </a:rPr>
              <a:t>式容器</a:t>
            </a:r>
            <a:endParaRPr lang="zh-CN" altLang="en-US" sz="4000" b="1" dirty="0">
              <a:solidFill>
                <a:srgbClr val="FF0000"/>
              </a:solidFill>
            </a:endParaRPr>
          </a:p>
        </p:txBody>
      </p:sp>
      <p:sp>
        <p:nvSpPr>
          <p:cNvPr id="121858" name="Rectangle 3"/>
          <p:cNvSpPr>
            <a:spLocks noGrp="1" noChangeArrowheads="1"/>
          </p:cNvSpPr>
          <p:nvPr>
            <p:ph type="body" idx="1"/>
          </p:nvPr>
        </p:nvSpPr>
        <p:spPr>
          <a:xfrm>
            <a:off x="395288" y="1196975"/>
            <a:ext cx="8424862" cy="4827588"/>
          </a:xfrm>
        </p:spPr>
        <p:txBody>
          <a:bodyPr/>
          <a:lstStyle/>
          <a:p>
            <a:pPr algn="just" eaLnBrk="1" hangingPunct="1">
              <a:buFontTx/>
              <a:buNone/>
            </a:pPr>
            <a:r>
              <a:rPr lang="en-US" altLang="zh-CN" dirty="0">
                <a:solidFill>
                  <a:srgbClr val="0000CC"/>
                </a:solidFill>
              </a:rPr>
              <a:t>2</a:t>
            </a:r>
            <a:r>
              <a:rPr lang="zh-CN" altLang="en-US" dirty="0">
                <a:solidFill>
                  <a:srgbClr val="0000CC"/>
                </a:solidFill>
              </a:rPr>
              <a:t>．</a:t>
            </a:r>
            <a:r>
              <a:rPr lang="en-US" altLang="zh-CN" dirty="0">
                <a:solidFill>
                  <a:srgbClr val="0000CC"/>
                </a:solidFill>
              </a:rPr>
              <a:t>map</a:t>
            </a:r>
            <a:r>
              <a:rPr lang="zh-CN" altLang="en-US" dirty="0">
                <a:solidFill>
                  <a:srgbClr val="0000CC"/>
                </a:solidFill>
              </a:rPr>
              <a:t>和</a:t>
            </a:r>
            <a:r>
              <a:rPr lang="en-US" altLang="zh-CN" dirty="0">
                <a:solidFill>
                  <a:srgbClr val="0000CC"/>
                </a:solidFill>
              </a:rPr>
              <a:t>multimap</a:t>
            </a:r>
            <a:endParaRPr lang="en-US" altLang="zh-CN" dirty="0">
              <a:solidFill>
                <a:srgbClr val="0000CC"/>
              </a:solidFill>
            </a:endParaRPr>
          </a:p>
          <a:p>
            <a:pPr lvl="1" algn="just" eaLnBrk="1" hangingPunct="1"/>
            <a:r>
              <a:rPr lang="en-US" altLang="zh-CN" sz="2000" b="1" dirty="0"/>
              <a:t>map</a:t>
            </a:r>
            <a:r>
              <a:rPr lang="zh-CN" altLang="en-US" sz="2000" b="1" dirty="0"/>
              <a:t>和</a:t>
            </a:r>
            <a:r>
              <a:rPr lang="en-US" altLang="zh-CN" sz="2000" b="1" dirty="0"/>
              <a:t>multimap</a:t>
            </a:r>
            <a:r>
              <a:rPr lang="zh-CN" altLang="en-US" sz="2000" b="1" dirty="0"/>
              <a:t>提供了操作</a:t>
            </a:r>
            <a:r>
              <a:rPr lang="en-US" altLang="zh-CN" sz="2000" b="1" dirty="0">
                <a:solidFill>
                  <a:srgbClr val="FF0000"/>
                </a:solidFill>
              </a:rPr>
              <a:t>&lt;</a:t>
            </a:r>
            <a:r>
              <a:rPr lang="zh-CN" altLang="en-US" sz="2000" b="1" dirty="0">
                <a:solidFill>
                  <a:srgbClr val="FF0000"/>
                </a:solidFill>
              </a:rPr>
              <a:t>键</a:t>
            </a:r>
            <a:r>
              <a:rPr lang="en-US" altLang="zh-CN" sz="2000" b="1" dirty="0">
                <a:solidFill>
                  <a:srgbClr val="FF0000"/>
                </a:solidFill>
              </a:rPr>
              <a:t>,</a:t>
            </a:r>
            <a:r>
              <a:rPr lang="zh-CN" altLang="en-US" sz="2000" b="1" dirty="0">
                <a:solidFill>
                  <a:srgbClr val="FF0000"/>
                </a:solidFill>
              </a:rPr>
              <a:t>值</a:t>
            </a:r>
            <a:r>
              <a:rPr lang="en-US" altLang="zh-CN" sz="2000" b="1" dirty="0">
                <a:solidFill>
                  <a:srgbClr val="FF0000"/>
                </a:solidFill>
              </a:rPr>
              <a:t>&gt;</a:t>
            </a:r>
            <a:r>
              <a:rPr lang="zh-CN" altLang="en-US" sz="2000" b="1" dirty="0"/>
              <a:t>对的方法（其中的值也称为映射值），它们存储一对对象，</a:t>
            </a:r>
            <a:r>
              <a:rPr lang="zh-CN" altLang="en-US" sz="2000" b="1" dirty="0">
                <a:solidFill>
                  <a:srgbClr val="FF0000"/>
                </a:solidFill>
              </a:rPr>
              <a:t>即键对象和值对象</a:t>
            </a:r>
            <a:r>
              <a:rPr lang="zh-CN" altLang="en-US" sz="2000" b="1" dirty="0"/>
              <a:t>，</a:t>
            </a:r>
            <a:r>
              <a:rPr lang="zh-CN" altLang="en-US" sz="2000" b="1" dirty="0">
                <a:solidFill>
                  <a:srgbClr val="0000CC"/>
                </a:solidFill>
              </a:rPr>
              <a:t>键对象是用于查找过程中的键，值是与键对应的附加数据</a:t>
            </a:r>
            <a:endParaRPr lang="zh-CN" altLang="en-US" sz="2000" b="1" dirty="0"/>
          </a:p>
          <a:p>
            <a:pPr lvl="1" algn="just" eaLnBrk="1" hangingPunct="1"/>
            <a:r>
              <a:rPr lang="en-US" altLang="zh-CN" sz="2000" b="1" dirty="0"/>
              <a:t>map</a:t>
            </a:r>
            <a:r>
              <a:rPr lang="zh-CN" altLang="en-US" sz="2000" b="1" dirty="0"/>
              <a:t>中的元素</a:t>
            </a:r>
            <a:r>
              <a:rPr lang="zh-CN" altLang="en-US" sz="2000" b="1" dirty="0">
                <a:solidFill>
                  <a:srgbClr val="0000CC"/>
                </a:solidFill>
              </a:rPr>
              <a:t>不允许重复</a:t>
            </a:r>
            <a:r>
              <a:rPr lang="zh-CN" altLang="en-US" sz="2000" b="1" dirty="0"/>
              <a:t>，而</a:t>
            </a:r>
            <a:r>
              <a:rPr lang="en-US" altLang="zh-CN" sz="2000" b="1" dirty="0"/>
              <a:t>multimap</a:t>
            </a:r>
            <a:r>
              <a:rPr lang="zh-CN" altLang="en-US" sz="2000" b="1" dirty="0"/>
              <a:t>中的元素是</a:t>
            </a:r>
            <a:r>
              <a:rPr lang="zh-CN" altLang="en-US" sz="2000" b="1" dirty="0">
                <a:solidFill>
                  <a:srgbClr val="0000CC"/>
                </a:solidFill>
              </a:rPr>
              <a:t>可以重复</a:t>
            </a:r>
            <a:r>
              <a:rPr lang="zh-CN" altLang="en-US" sz="2000" b="1" dirty="0"/>
              <a:t>的。</a:t>
            </a:r>
            <a:r>
              <a:rPr lang="zh-CN" altLang="en-US" sz="2000" dirty="0"/>
              <a:t>  </a:t>
            </a:r>
            <a:endParaRPr lang="zh-CN" altLang="en-US" dirty="0"/>
          </a:p>
        </p:txBody>
      </p:sp>
      <p:pic>
        <p:nvPicPr>
          <p:cNvPr id="121859" name="Picture 4" descr="B77"/>
          <p:cNvPicPr>
            <a:picLocks noChangeAspect="1" noChangeArrowheads="1"/>
          </p:cNvPicPr>
          <p:nvPr/>
        </p:nvPicPr>
        <p:blipFill>
          <a:blip r:embed="rId1"/>
          <a:srcRect/>
          <a:stretch>
            <a:fillRect/>
          </a:stretch>
        </p:blipFill>
        <p:spPr bwMode="auto">
          <a:xfrm>
            <a:off x="1116013" y="3500438"/>
            <a:ext cx="7416800" cy="2736850"/>
          </a:xfrm>
          <a:prstGeom prst="rect">
            <a:avLst/>
          </a:prstGeom>
          <a:noFill/>
          <a:ln w="9525">
            <a:noFill/>
            <a:miter lim="800000"/>
            <a:headEnd/>
            <a:tailEnd/>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p:cNvSpPr>
            <a:spLocks noGrp="1" noChangeArrowheads="1"/>
          </p:cNvSpPr>
          <p:nvPr>
            <p:ph type="title"/>
          </p:nvPr>
        </p:nvSpPr>
        <p:spPr>
          <a:xfrm>
            <a:off x="685800" y="188913"/>
            <a:ext cx="7772400" cy="719137"/>
          </a:xfrm>
        </p:spPr>
        <p:txBody>
          <a:bodyPr/>
          <a:lstStyle/>
          <a:p>
            <a:pPr eaLnBrk="1" hangingPunct="1"/>
            <a:r>
              <a:rPr lang="en-US" altLang="zh-CN" sz="4000" dirty="0"/>
              <a:t>7.5.5  </a:t>
            </a:r>
            <a:r>
              <a:rPr lang="zh-CN" altLang="en-US" sz="4000" b="1" dirty="0"/>
              <a:t>关联</a:t>
            </a:r>
            <a:r>
              <a:rPr lang="zh-CN" altLang="en-US" sz="4000" b="1" dirty="0">
                <a:solidFill>
                  <a:srgbClr val="FF0000"/>
                </a:solidFill>
              </a:rPr>
              <a:t>式容器</a:t>
            </a:r>
            <a:endParaRPr lang="zh-CN" altLang="en-US" sz="4000" b="1" dirty="0">
              <a:solidFill>
                <a:srgbClr val="FF0000"/>
              </a:solidFill>
            </a:endParaRPr>
          </a:p>
        </p:txBody>
      </p:sp>
      <p:sp>
        <p:nvSpPr>
          <p:cNvPr id="122882" name="Rectangle 3"/>
          <p:cNvSpPr>
            <a:spLocks noGrp="1" noChangeArrowheads="1"/>
          </p:cNvSpPr>
          <p:nvPr>
            <p:ph type="body" idx="1"/>
          </p:nvPr>
        </p:nvSpPr>
        <p:spPr>
          <a:xfrm>
            <a:off x="154940" y="1268730"/>
            <a:ext cx="8927465" cy="4827270"/>
          </a:xfrm>
        </p:spPr>
        <p:txBody>
          <a:bodyPr/>
          <a:lstStyle/>
          <a:p>
            <a:pPr marL="0" indent="0" eaLnBrk="1" hangingPunct="1">
              <a:buFontTx/>
              <a:buNone/>
            </a:pPr>
            <a:r>
              <a:rPr lang="en-US" altLang="zh-CN" dirty="0">
                <a:solidFill>
                  <a:srgbClr val="0000CC"/>
                </a:solidFill>
              </a:rPr>
              <a:t>(1)map</a:t>
            </a:r>
            <a:r>
              <a:rPr lang="zh-CN" altLang="en-US" dirty="0">
                <a:solidFill>
                  <a:srgbClr val="0000CC"/>
                </a:solidFill>
              </a:rPr>
              <a:t>和</a:t>
            </a:r>
            <a:r>
              <a:rPr lang="en-US" altLang="zh-CN" dirty="0">
                <a:solidFill>
                  <a:srgbClr val="0000CC"/>
                </a:solidFill>
              </a:rPr>
              <a:t>multimap</a:t>
            </a:r>
            <a:r>
              <a:rPr lang="zh-CN" altLang="en-US" dirty="0">
                <a:solidFill>
                  <a:srgbClr val="0000CC"/>
                </a:solidFill>
              </a:rPr>
              <a:t>的常用操作</a:t>
            </a:r>
            <a:endParaRPr lang="zh-CN" altLang="en-US" dirty="0">
              <a:solidFill>
                <a:srgbClr val="0000CC"/>
              </a:solidFill>
            </a:endParaRPr>
          </a:p>
          <a:p>
            <a:pPr marL="990600" lvl="1" indent="-533400" eaLnBrk="1" hangingPunct="1">
              <a:buFont typeface="宋体" pitchFamily="2" charset="-122"/>
              <a:buAutoNum type="circleNumDbPlain"/>
            </a:pPr>
            <a:r>
              <a:rPr lang="en-US" altLang="zh-CN" b="1" dirty="0"/>
              <a:t>insert(e)      //</a:t>
            </a:r>
            <a:r>
              <a:rPr lang="zh-CN" altLang="en-US" b="1" dirty="0"/>
              <a:t>将元素</a:t>
            </a:r>
            <a:r>
              <a:rPr lang="en-US" altLang="zh-CN" b="1" dirty="0"/>
              <a:t>e</a:t>
            </a:r>
            <a:r>
              <a:rPr lang="zh-CN" altLang="en-US" b="1" dirty="0"/>
              <a:t>插入到</a:t>
            </a:r>
            <a:r>
              <a:rPr lang="en-US" altLang="zh-CN" b="1" dirty="0"/>
              <a:t>map</a:t>
            </a:r>
            <a:r>
              <a:rPr lang="zh-CN" altLang="en-US" b="1" dirty="0"/>
              <a:t>，</a:t>
            </a:r>
            <a:r>
              <a:rPr lang="en-US" altLang="zh-CN" b="1" dirty="0"/>
              <a:t>multimap</a:t>
            </a:r>
            <a:r>
              <a:rPr lang="zh-CN" altLang="en-US" b="1" dirty="0"/>
              <a:t>，</a:t>
            </a:r>
            <a:r>
              <a:rPr lang="en-US" altLang="zh-CN" b="1" dirty="0"/>
              <a:t>set</a:t>
            </a:r>
            <a:r>
              <a:rPr lang="zh-CN" altLang="en-US" b="1" dirty="0"/>
              <a:t>，</a:t>
            </a:r>
            <a:r>
              <a:rPr lang="en-US" altLang="zh-CN" b="1" dirty="0"/>
              <a:t>multiset</a:t>
            </a:r>
            <a:endParaRPr lang="en-US" altLang="zh-CN" sz="2000" b="1" dirty="0"/>
          </a:p>
          <a:p>
            <a:pPr marL="990600" lvl="1" indent="-533400" eaLnBrk="1" hangingPunct="1">
              <a:buFont typeface="宋体" pitchFamily="2" charset="-122"/>
              <a:buAutoNum type="circleNumDbPlain"/>
            </a:pPr>
            <a:r>
              <a:rPr lang="en-US" altLang="zh-CN" b="1" dirty="0" err="1"/>
              <a:t>make_pair</a:t>
            </a:r>
            <a:r>
              <a:rPr lang="en-US" altLang="zh-CN" b="1" dirty="0"/>
              <a:t>(e1,e2)</a:t>
            </a:r>
            <a:endParaRPr lang="en-US" altLang="zh-CN" b="1" dirty="0"/>
          </a:p>
          <a:p>
            <a:pPr marL="990600" lvl="1" indent="-533400" eaLnBrk="1" hangingPunct="1">
              <a:buFont typeface="宋体" pitchFamily="2" charset="-122"/>
              <a:buAutoNum type="circleNumDbPlain"/>
            </a:pPr>
            <a:r>
              <a:rPr lang="en-US" altLang="zh-CN" b="1" dirty="0"/>
              <a:t>map/multimap</a:t>
            </a:r>
            <a:r>
              <a:rPr lang="zh-CN" altLang="en-US" b="1" dirty="0"/>
              <a:t>类型的迭代器提供了两个数据成员：一个是</a:t>
            </a:r>
            <a:r>
              <a:rPr lang="en-US" altLang="zh-CN" b="1" dirty="0">
                <a:solidFill>
                  <a:srgbClr val="0000CC"/>
                </a:solidFill>
              </a:rPr>
              <a:t>first</a:t>
            </a:r>
            <a:r>
              <a:rPr lang="zh-CN" altLang="en-US" b="1" dirty="0"/>
              <a:t>，用于访问键；另一个是</a:t>
            </a:r>
            <a:r>
              <a:rPr lang="en-US" altLang="zh-CN" b="1" dirty="0">
                <a:solidFill>
                  <a:srgbClr val="0000CC"/>
                </a:solidFill>
              </a:rPr>
              <a:t>second</a:t>
            </a:r>
            <a:r>
              <a:rPr lang="zh-CN" altLang="en-US" b="1" dirty="0"/>
              <a:t>，用于访问值</a:t>
            </a:r>
            <a:r>
              <a:rPr lang="zh-CN" altLang="en-US" dirty="0"/>
              <a:t> </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3"/>
          <p:cNvSpPr>
            <a:spLocks noGrp="1" noChangeArrowheads="1"/>
          </p:cNvSpPr>
          <p:nvPr>
            <p:ph type="body" idx="1"/>
          </p:nvPr>
        </p:nvSpPr>
        <p:spPr>
          <a:xfrm>
            <a:off x="-33020" y="260350"/>
            <a:ext cx="9191625" cy="6583045"/>
          </a:xfrm>
        </p:spPr>
        <p:txBody>
          <a:bodyPr/>
          <a:lstStyle/>
          <a:p>
            <a:pPr eaLnBrk="1" hangingPunct="1">
              <a:lnSpc>
                <a:spcPct val="80000"/>
              </a:lnSpc>
              <a:buFontTx/>
              <a:buNone/>
            </a:pPr>
            <a:r>
              <a:rPr lang="en-US" altLang="zh-CN" sz="2000" b="1" dirty="0"/>
              <a:t>【</a:t>
            </a:r>
            <a:r>
              <a:rPr lang="zh-CN" altLang="en-US" sz="2000" b="1" dirty="0"/>
              <a:t>例</a:t>
            </a:r>
            <a:r>
              <a:rPr lang="en-US" altLang="zh-CN" sz="2000" b="1" dirty="0"/>
              <a:t>7-20】  </a:t>
            </a:r>
            <a:r>
              <a:rPr lang="zh-CN" altLang="en-US" sz="2000" b="1" dirty="0"/>
              <a:t>用</a:t>
            </a:r>
            <a:r>
              <a:rPr lang="en-US" altLang="zh-CN" sz="2000" b="1" dirty="0"/>
              <a:t>map</a:t>
            </a:r>
            <a:r>
              <a:rPr lang="zh-CN" altLang="en-US" sz="2000" b="1" dirty="0"/>
              <a:t>查询雇员的工资。</a:t>
            </a:r>
            <a:endParaRPr lang="zh-CN" altLang="en-US" sz="2000" b="1" dirty="0"/>
          </a:p>
          <a:p>
            <a:pPr eaLnBrk="1" hangingPunct="1">
              <a:lnSpc>
                <a:spcPct val="80000"/>
              </a:lnSpc>
              <a:buFontTx/>
              <a:buNone/>
            </a:pPr>
            <a:r>
              <a:rPr lang="en-US" altLang="zh-CN" sz="1800" b="1" dirty="0"/>
              <a:t>//Eg7-20.cpp</a:t>
            </a:r>
            <a:endParaRPr lang="en-US" altLang="zh-CN" sz="1800" b="1" dirty="0"/>
          </a:p>
          <a:p>
            <a:pPr eaLnBrk="1" hangingPunct="1">
              <a:lnSpc>
                <a:spcPct val="80000"/>
              </a:lnSpc>
              <a:buFontTx/>
              <a:buNone/>
            </a:pPr>
            <a:r>
              <a:rPr lang="en-US" altLang="zh-CN" sz="1800" b="1" dirty="0"/>
              <a:t>#include&lt;iostream&gt;</a:t>
            </a:r>
            <a:endParaRPr lang="en-US" altLang="zh-CN" sz="1800" b="1" dirty="0"/>
          </a:p>
          <a:p>
            <a:pPr eaLnBrk="1" hangingPunct="1">
              <a:lnSpc>
                <a:spcPct val="80000"/>
              </a:lnSpc>
              <a:buFontTx/>
              <a:buNone/>
            </a:pPr>
            <a:r>
              <a:rPr lang="en-US" altLang="zh-CN" sz="1800" b="1" dirty="0"/>
              <a:t>#include&lt;string&gt;</a:t>
            </a:r>
            <a:endParaRPr lang="en-US" altLang="zh-CN" sz="1800" b="1" dirty="0"/>
          </a:p>
          <a:p>
            <a:pPr eaLnBrk="1" hangingPunct="1">
              <a:lnSpc>
                <a:spcPct val="80000"/>
              </a:lnSpc>
              <a:buFontTx/>
              <a:buNone/>
            </a:pPr>
            <a:r>
              <a:rPr lang="en-US" altLang="zh-CN" sz="1800" b="1" dirty="0"/>
              <a:t>#include&lt;map&gt;</a:t>
            </a:r>
            <a:endParaRPr lang="en-US" altLang="zh-CN" sz="1800" b="1" dirty="0"/>
          </a:p>
          <a:p>
            <a:pPr eaLnBrk="1" hangingPunct="1">
              <a:lnSpc>
                <a:spcPct val="80000"/>
              </a:lnSpc>
              <a:buFontTx/>
              <a:buNone/>
            </a:pPr>
            <a:r>
              <a:rPr lang="en-US" altLang="zh-CN" sz="1800" b="1" dirty="0"/>
              <a:t>using namespace std;</a:t>
            </a:r>
            <a:endParaRPr lang="en-US" altLang="zh-CN" sz="1800" b="1" dirty="0"/>
          </a:p>
          <a:p>
            <a:pPr eaLnBrk="1" hangingPunct="1">
              <a:lnSpc>
                <a:spcPct val="80000"/>
              </a:lnSpc>
              <a:buFontTx/>
              <a:buNone/>
            </a:pPr>
            <a:r>
              <a:rPr lang="en-US" altLang="zh-CN" sz="1800" b="1" dirty="0"/>
              <a:t>void main(){</a:t>
            </a:r>
            <a:endParaRPr lang="en-US" altLang="zh-CN" sz="1800" b="1" dirty="0"/>
          </a:p>
          <a:p>
            <a:pPr eaLnBrk="1" hangingPunct="1">
              <a:lnSpc>
                <a:spcPct val="80000"/>
              </a:lnSpc>
              <a:buFontTx/>
              <a:buNone/>
            </a:pPr>
            <a:r>
              <a:rPr lang="en-US" altLang="zh-CN" sz="1800" b="1" dirty="0"/>
              <a:t>		string name[]={"</a:t>
            </a:r>
            <a:r>
              <a:rPr lang="zh-CN" altLang="en-US" sz="1800" b="1" dirty="0"/>
              <a:t>张大年</a:t>
            </a:r>
            <a:r>
              <a:rPr lang="en-US" altLang="zh-CN" sz="1800" b="1" dirty="0"/>
              <a:t>","</a:t>
            </a:r>
            <a:r>
              <a:rPr lang="zh-CN" altLang="en-US" sz="1800" b="1" dirty="0"/>
              <a:t>刘明海</a:t>
            </a:r>
            <a:r>
              <a:rPr lang="en-US" altLang="zh-CN" sz="1800" b="1" dirty="0"/>
              <a:t>","</a:t>
            </a:r>
            <a:r>
              <a:rPr lang="zh-CN" altLang="en-US" sz="1800" b="1" dirty="0"/>
              <a:t>李煜</a:t>
            </a:r>
            <a:r>
              <a:rPr lang="en-US" altLang="zh-CN" sz="1800" b="1" dirty="0"/>
              <a:t>"};    	//</a:t>
            </a:r>
            <a:r>
              <a:rPr lang="zh-CN" altLang="en-US" sz="1800" b="1" dirty="0"/>
              <a:t>雇员姓名</a:t>
            </a:r>
            <a:endParaRPr lang="zh-CN" altLang="en-US" sz="1800" b="1" dirty="0"/>
          </a:p>
          <a:p>
            <a:pPr eaLnBrk="1" hangingPunct="1">
              <a:lnSpc>
                <a:spcPct val="80000"/>
              </a:lnSpc>
              <a:buFontTx/>
              <a:buNone/>
            </a:pPr>
            <a:r>
              <a:rPr lang="zh-CN" altLang="en-US" sz="1800" b="1" dirty="0"/>
              <a:t>		</a:t>
            </a:r>
            <a:r>
              <a:rPr lang="en-US" altLang="zh-CN" sz="1800" b="1" dirty="0"/>
              <a:t>double salary[]={1200,2000,1450};		//</a:t>
            </a:r>
            <a:r>
              <a:rPr lang="zh-CN" altLang="en-US" sz="1800" b="1" dirty="0"/>
              <a:t>雇员工资</a:t>
            </a:r>
            <a:endParaRPr lang="zh-CN" altLang="en-US" sz="1800" b="1" dirty="0"/>
          </a:p>
          <a:p>
            <a:pPr eaLnBrk="1" hangingPunct="1">
              <a:lnSpc>
                <a:spcPct val="80000"/>
              </a:lnSpc>
              <a:buFontTx/>
              <a:buNone/>
            </a:pPr>
            <a:r>
              <a:rPr lang="zh-CN" altLang="en-US" sz="1800" b="1" dirty="0"/>
              <a:t>		</a:t>
            </a:r>
            <a:r>
              <a:rPr lang="en-US" altLang="zh-CN" sz="1800" b="1" dirty="0"/>
              <a:t>map&lt;</a:t>
            </a:r>
            <a:r>
              <a:rPr lang="en-US" altLang="zh-CN" sz="1800" b="1" dirty="0" err="1"/>
              <a:t>string,double</a:t>
            </a:r>
            <a:r>
              <a:rPr lang="en-US" altLang="zh-CN" sz="1800" b="1" dirty="0"/>
              <a:t>&gt;</a:t>
            </a:r>
            <a:r>
              <a:rPr lang="en-US" altLang="zh-CN" sz="1800" b="1" dirty="0" err="1"/>
              <a:t>sal</a:t>
            </a:r>
            <a:r>
              <a:rPr lang="en-US" altLang="zh-CN" sz="1800" b="1" dirty="0"/>
              <a:t>;                      	//</a:t>
            </a:r>
            <a:r>
              <a:rPr lang="zh-CN" altLang="en-US" sz="1800" b="1" dirty="0"/>
              <a:t>用映射存储姓名和工资</a:t>
            </a:r>
            <a:endParaRPr lang="zh-CN" altLang="en-US" sz="1800" b="1" dirty="0"/>
          </a:p>
          <a:p>
            <a:pPr eaLnBrk="1" hangingPunct="1">
              <a:lnSpc>
                <a:spcPct val="80000"/>
              </a:lnSpc>
              <a:buFontTx/>
              <a:buNone/>
            </a:pPr>
            <a:r>
              <a:rPr lang="zh-CN" altLang="en-US" sz="1800" b="1" dirty="0"/>
              <a:t>		</a:t>
            </a:r>
            <a:r>
              <a:rPr lang="en-US" altLang="zh-CN" sz="1800" b="1" dirty="0">
                <a:solidFill>
                  <a:srgbClr val="0000CC"/>
                </a:solidFill>
              </a:rPr>
              <a:t>map&lt;</a:t>
            </a:r>
            <a:r>
              <a:rPr lang="en-US" altLang="zh-CN" sz="1800" b="1" dirty="0" err="1">
                <a:solidFill>
                  <a:srgbClr val="0000CC"/>
                </a:solidFill>
              </a:rPr>
              <a:t>string,double</a:t>
            </a:r>
            <a:r>
              <a:rPr lang="en-US" altLang="zh-CN" sz="1800" b="1" dirty="0">
                <a:solidFill>
                  <a:srgbClr val="0000CC"/>
                </a:solidFill>
              </a:rPr>
              <a:t>&gt;::iterator p;	</a:t>
            </a:r>
            <a:r>
              <a:rPr lang="en-US" altLang="zh-CN" sz="1800" b="1" dirty="0"/>
              <a:t>	//</a:t>
            </a:r>
            <a:r>
              <a:rPr lang="zh-CN" altLang="en-US" sz="1800" b="1" dirty="0"/>
              <a:t>定义映射的迭代器</a:t>
            </a:r>
            <a:endParaRPr lang="zh-CN" altLang="en-US" sz="1800" b="1" dirty="0"/>
          </a:p>
          <a:p>
            <a:pPr eaLnBrk="1" hangingPunct="1">
              <a:lnSpc>
                <a:spcPct val="80000"/>
              </a:lnSpc>
              <a:buFontTx/>
              <a:buNone/>
            </a:pPr>
            <a:r>
              <a:rPr lang="zh-CN" altLang="en-US" sz="1800" b="1" dirty="0"/>
              <a:t>		</a:t>
            </a:r>
            <a:r>
              <a:rPr lang="en-US" altLang="zh-CN" sz="1800" b="1" dirty="0"/>
              <a:t>for(int </a:t>
            </a:r>
            <a:r>
              <a:rPr lang="en-US" altLang="zh-CN" sz="1800" b="1" dirty="0" err="1"/>
              <a:t>i</a:t>
            </a:r>
            <a:r>
              <a:rPr lang="en-US" altLang="zh-CN" sz="1800" b="1" dirty="0"/>
              <a:t>=0;i&lt;3;i++)</a:t>
            </a:r>
            <a:endParaRPr lang="en-US" altLang="zh-CN" sz="1800" b="1" dirty="0"/>
          </a:p>
          <a:p>
            <a:pPr eaLnBrk="1" hangingPunct="1">
              <a:lnSpc>
                <a:spcPct val="80000"/>
              </a:lnSpc>
              <a:buFontTx/>
              <a:buNone/>
            </a:pPr>
            <a:r>
              <a:rPr lang="en-US" altLang="zh-CN" sz="1800" b="1" dirty="0"/>
              <a:t>		          </a:t>
            </a:r>
            <a:r>
              <a:rPr lang="en-US" altLang="zh-CN" sz="1800" b="1" dirty="0" err="1"/>
              <a:t>sal.insert</a:t>
            </a:r>
            <a:r>
              <a:rPr lang="en-US" altLang="zh-CN" sz="1800" b="1" dirty="0"/>
              <a:t>(</a:t>
            </a:r>
            <a:r>
              <a:rPr lang="en-US" altLang="zh-CN" sz="1800" b="1" dirty="0" err="1">
                <a:solidFill>
                  <a:srgbClr val="FF0000"/>
                </a:solidFill>
              </a:rPr>
              <a:t>make_pair</a:t>
            </a:r>
            <a:r>
              <a:rPr lang="en-US" altLang="zh-CN" sz="1800" b="1" dirty="0">
                <a:solidFill>
                  <a:srgbClr val="0000CC"/>
                </a:solidFill>
              </a:rPr>
              <a:t>(name[</a:t>
            </a:r>
            <a:r>
              <a:rPr lang="en-US" altLang="zh-CN" sz="1800" b="1" dirty="0" err="1">
                <a:solidFill>
                  <a:srgbClr val="0000CC"/>
                </a:solidFill>
              </a:rPr>
              <a:t>i</a:t>
            </a:r>
            <a:r>
              <a:rPr lang="en-US" altLang="zh-CN" sz="1800" b="1" dirty="0">
                <a:solidFill>
                  <a:srgbClr val="0000CC"/>
                </a:solidFill>
              </a:rPr>
              <a:t>],salary[</a:t>
            </a:r>
            <a:r>
              <a:rPr lang="en-US" altLang="zh-CN" sz="1800" b="1" dirty="0" err="1">
                <a:solidFill>
                  <a:srgbClr val="0000CC"/>
                </a:solidFill>
              </a:rPr>
              <a:t>i</a:t>
            </a:r>
            <a:r>
              <a:rPr lang="en-US" altLang="zh-CN" sz="1800" b="1" dirty="0">
                <a:solidFill>
                  <a:srgbClr val="0000CC"/>
                </a:solidFill>
              </a:rPr>
              <a:t>])</a:t>
            </a:r>
            <a:r>
              <a:rPr lang="en-US" altLang="zh-CN" sz="1800" b="1" dirty="0"/>
              <a:t>);//</a:t>
            </a:r>
            <a:r>
              <a:rPr lang="zh-CN" altLang="en-US" sz="1800" b="1" dirty="0"/>
              <a:t>将姓名</a:t>
            </a:r>
            <a:r>
              <a:rPr lang="en-US" altLang="zh-CN" sz="1800" b="1" dirty="0"/>
              <a:t>/</a:t>
            </a:r>
            <a:r>
              <a:rPr lang="zh-CN" altLang="en-US" sz="1800" b="1" dirty="0"/>
              <a:t>工资加入映射</a:t>
            </a:r>
            <a:endParaRPr lang="zh-CN" altLang="en-US" sz="1800" b="1" dirty="0"/>
          </a:p>
          <a:p>
            <a:pPr eaLnBrk="1" hangingPunct="1">
              <a:lnSpc>
                <a:spcPct val="80000"/>
              </a:lnSpc>
              <a:buFontTx/>
              <a:buNone/>
            </a:pPr>
            <a:r>
              <a:rPr lang="zh-CN" altLang="en-US" sz="1800" b="1" dirty="0"/>
              <a:t>		</a:t>
            </a:r>
            <a:r>
              <a:rPr lang="en-US" altLang="zh-CN" sz="1800" b="1" dirty="0" err="1">
                <a:solidFill>
                  <a:srgbClr val="0000CC"/>
                </a:solidFill>
              </a:rPr>
              <a:t>sal</a:t>
            </a:r>
            <a:r>
              <a:rPr lang="en-US" altLang="zh-CN" sz="1800" b="1" dirty="0">
                <a:solidFill>
                  <a:srgbClr val="0000CC"/>
                </a:solidFill>
              </a:rPr>
              <a:t>["tom"]=3400;                          	//</a:t>
            </a:r>
            <a:r>
              <a:rPr lang="zh-CN" altLang="en-US" sz="1800" b="1" dirty="0">
                <a:solidFill>
                  <a:srgbClr val="0000CC"/>
                </a:solidFill>
              </a:rPr>
              <a:t>通过下标运算加入</a:t>
            </a:r>
            <a:r>
              <a:rPr lang="en-US" altLang="zh-CN" sz="1800" b="1" dirty="0">
                <a:solidFill>
                  <a:srgbClr val="0000CC"/>
                </a:solidFill>
              </a:rPr>
              <a:t>map</a:t>
            </a:r>
            <a:r>
              <a:rPr lang="zh-CN" altLang="en-US" sz="1800" b="1" dirty="0">
                <a:solidFill>
                  <a:srgbClr val="0000CC"/>
                </a:solidFill>
              </a:rPr>
              <a:t>元素</a:t>
            </a:r>
            <a:endParaRPr lang="zh-CN" altLang="en-US" sz="1800" b="1" dirty="0">
              <a:solidFill>
                <a:srgbClr val="0000CC"/>
              </a:solidFill>
            </a:endParaRPr>
          </a:p>
          <a:p>
            <a:pPr eaLnBrk="1" hangingPunct="1">
              <a:lnSpc>
                <a:spcPct val="80000"/>
              </a:lnSpc>
              <a:buFontTx/>
              <a:buNone/>
            </a:pPr>
            <a:r>
              <a:rPr lang="zh-CN" altLang="en-US" sz="1800" b="1" dirty="0">
                <a:solidFill>
                  <a:srgbClr val="0000CC"/>
                </a:solidFill>
              </a:rPr>
              <a:t>		</a:t>
            </a:r>
            <a:r>
              <a:rPr lang="en-US" altLang="zh-CN" sz="1800" b="1" dirty="0" err="1">
                <a:solidFill>
                  <a:srgbClr val="FF0000"/>
                </a:solidFill>
              </a:rPr>
              <a:t>sal</a:t>
            </a:r>
            <a:r>
              <a:rPr lang="en-US" altLang="zh-CN" sz="1800" b="1" dirty="0">
                <a:solidFill>
                  <a:srgbClr val="FF0000"/>
                </a:solidFill>
              </a:rPr>
              <a:t>["bob"]=2000;</a:t>
            </a:r>
            <a:endParaRPr lang="en-US" altLang="zh-CN" sz="1800" b="1" dirty="0">
              <a:solidFill>
                <a:srgbClr val="FF0000"/>
              </a:solidFill>
            </a:endParaRPr>
          </a:p>
          <a:p>
            <a:pPr eaLnBrk="1" hangingPunct="1">
              <a:lnSpc>
                <a:spcPct val="80000"/>
              </a:lnSpc>
              <a:buFontTx/>
              <a:buNone/>
            </a:pPr>
            <a:r>
              <a:rPr lang="en-US" altLang="zh-CN" sz="1800" b="1" dirty="0"/>
              <a:t>		for(p=</a:t>
            </a:r>
            <a:r>
              <a:rPr lang="en-US" altLang="zh-CN" sz="1800" b="1" dirty="0" err="1"/>
              <a:t>sal.begin</a:t>
            </a:r>
            <a:r>
              <a:rPr lang="en-US" altLang="zh-CN" sz="1800" b="1" dirty="0"/>
              <a:t>();p!=</a:t>
            </a:r>
            <a:r>
              <a:rPr lang="en-US" altLang="zh-CN" sz="1800" b="1" dirty="0" err="1"/>
              <a:t>sal.end</a:t>
            </a:r>
            <a:r>
              <a:rPr lang="en-US" altLang="zh-CN" sz="1800" b="1" dirty="0"/>
              <a:t>();p++)	//</a:t>
            </a:r>
            <a:r>
              <a:rPr lang="zh-CN" altLang="en-US" sz="1800" b="1" dirty="0"/>
              <a:t>输出映射中的全部元素</a:t>
            </a:r>
            <a:endParaRPr lang="zh-CN" altLang="en-US" sz="1800" b="1" dirty="0"/>
          </a:p>
          <a:p>
            <a:pPr eaLnBrk="1" hangingPunct="1">
              <a:lnSpc>
                <a:spcPct val="80000"/>
              </a:lnSpc>
              <a:buFontTx/>
              <a:buNone/>
            </a:pPr>
            <a:r>
              <a:rPr lang="zh-CN" altLang="en-US" sz="1800" b="1" dirty="0"/>
              <a:t>			</a:t>
            </a:r>
            <a:r>
              <a:rPr lang="en-US" altLang="zh-CN" sz="1800" b="1" dirty="0" err="1"/>
              <a:t>cout</a:t>
            </a:r>
            <a:r>
              <a:rPr lang="en-US" altLang="zh-CN" sz="1800" b="1" dirty="0"/>
              <a:t>&lt;&lt;</a:t>
            </a:r>
            <a:r>
              <a:rPr lang="en-US" altLang="zh-CN" sz="1800" b="1" dirty="0">
                <a:solidFill>
                  <a:srgbClr val="0000CC"/>
                </a:solidFill>
              </a:rPr>
              <a:t>p-&gt;first</a:t>
            </a:r>
            <a:r>
              <a:rPr lang="en-US" altLang="zh-CN" sz="1800" b="1" dirty="0"/>
              <a:t>&lt;&lt;"\t"&lt;&lt;</a:t>
            </a:r>
            <a:r>
              <a:rPr lang="en-US" altLang="zh-CN" sz="1800" b="1" dirty="0">
                <a:solidFill>
                  <a:srgbClr val="0000CC"/>
                </a:solidFill>
              </a:rPr>
              <a:t>p-&gt;second</a:t>
            </a:r>
            <a:r>
              <a:rPr lang="en-US" altLang="zh-CN" sz="1800" b="1" dirty="0"/>
              <a:t>&lt;&lt;</a:t>
            </a:r>
            <a:r>
              <a:rPr lang="en-US" altLang="zh-CN" sz="1800" b="1" dirty="0" err="1"/>
              <a:t>endl</a:t>
            </a:r>
            <a:r>
              <a:rPr lang="en-US" altLang="zh-CN" sz="1800" b="1" dirty="0"/>
              <a:t>;	//</a:t>
            </a:r>
            <a:r>
              <a:rPr lang="zh-CN" altLang="en-US" sz="1800" b="1" dirty="0"/>
              <a:t>输出元素的键和值</a:t>
            </a:r>
            <a:endParaRPr lang="zh-CN" altLang="en-US" sz="1800" b="1" dirty="0"/>
          </a:p>
          <a:p>
            <a:pPr eaLnBrk="1" hangingPunct="1">
              <a:lnSpc>
                <a:spcPct val="80000"/>
              </a:lnSpc>
              <a:buFontTx/>
              <a:buNone/>
            </a:pPr>
            <a:r>
              <a:rPr lang="zh-CN" altLang="en-US" sz="1800" b="1" dirty="0"/>
              <a:t>		</a:t>
            </a:r>
            <a:r>
              <a:rPr lang="en-US" altLang="zh-CN" sz="1800" b="1" dirty="0"/>
              <a:t>string person;</a:t>
            </a:r>
            <a:endParaRPr lang="en-US" altLang="zh-CN" sz="1800" b="1" dirty="0"/>
          </a:p>
          <a:p>
            <a:pPr eaLnBrk="1" hangingPunct="1">
              <a:lnSpc>
                <a:spcPct val="80000"/>
              </a:lnSpc>
              <a:buFontTx/>
              <a:buNone/>
            </a:pPr>
            <a:r>
              <a:rPr lang="en-US" altLang="zh-CN" sz="1800" b="1" dirty="0"/>
              <a:t>		</a:t>
            </a:r>
            <a:r>
              <a:rPr lang="en-US" altLang="zh-CN" sz="1800" b="1" dirty="0" err="1"/>
              <a:t>cout</a:t>
            </a:r>
            <a:r>
              <a:rPr lang="en-US" altLang="zh-CN" sz="1800" b="1" dirty="0"/>
              <a:t>&lt;&lt;"</a:t>
            </a:r>
            <a:r>
              <a:rPr lang="zh-CN" altLang="en-US" sz="1800" b="1" dirty="0"/>
              <a:t>输入查找人员的姓名：</a:t>
            </a:r>
            <a:r>
              <a:rPr lang="en-US" altLang="zh-CN" sz="1800" b="1" dirty="0"/>
              <a:t>";</a:t>
            </a:r>
            <a:endParaRPr lang="en-US" altLang="zh-CN" sz="1800" b="1" dirty="0"/>
          </a:p>
          <a:p>
            <a:pPr eaLnBrk="1" hangingPunct="1">
              <a:lnSpc>
                <a:spcPct val="80000"/>
              </a:lnSpc>
              <a:buFontTx/>
              <a:buNone/>
            </a:pPr>
            <a:r>
              <a:rPr lang="en-US" altLang="zh-CN" sz="1800" b="1" dirty="0"/>
              <a:t>		</a:t>
            </a:r>
            <a:r>
              <a:rPr lang="en-US" altLang="zh-CN" sz="1800" b="1" dirty="0" err="1"/>
              <a:t>cin</a:t>
            </a:r>
            <a:r>
              <a:rPr lang="en-US" altLang="zh-CN" sz="1800" b="1" dirty="0"/>
              <a:t>&gt;&gt;person;</a:t>
            </a:r>
            <a:endParaRPr lang="en-US" altLang="zh-CN" sz="1800" b="1" dirty="0"/>
          </a:p>
          <a:p>
            <a:pPr eaLnBrk="1" hangingPunct="1">
              <a:lnSpc>
                <a:spcPct val="80000"/>
              </a:lnSpc>
              <a:buFontTx/>
              <a:buNone/>
            </a:pPr>
            <a:r>
              <a:rPr lang="en-US" altLang="zh-CN" sz="1800" b="1" dirty="0"/>
              <a:t>		for(p=</a:t>
            </a:r>
            <a:r>
              <a:rPr lang="en-US" altLang="zh-CN" sz="1800" b="1" dirty="0" err="1"/>
              <a:t>sal.begin</a:t>
            </a:r>
            <a:r>
              <a:rPr lang="en-US" altLang="zh-CN" sz="1800" b="1" dirty="0"/>
              <a:t>();p!=</a:t>
            </a:r>
            <a:r>
              <a:rPr lang="en-US" altLang="zh-CN" sz="1800" b="1" dirty="0" err="1"/>
              <a:t>sal.end</a:t>
            </a:r>
            <a:r>
              <a:rPr lang="en-US" altLang="zh-CN" sz="1800" b="1" dirty="0"/>
              <a:t>();p++)	//</a:t>
            </a:r>
            <a:r>
              <a:rPr lang="zh-CN" altLang="en-US" sz="1800" b="1" dirty="0"/>
              <a:t>据姓名查工资，找到就输出</a:t>
            </a:r>
            <a:endParaRPr lang="zh-CN" altLang="en-US" sz="1800" b="1" dirty="0"/>
          </a:p>
          <a:p>
            <a:pPr eaLnBrk="1" hangingPunct="1">
              <a:lnSpc>
                <a:spcPct val="80000"/>
              </a:lnSpc>
              <a:buFontTx/>
              <a:buNone/>
            </a:pPr>
            <a:r>
              <a:rPr lang="zh-CN" altLang="en-US" sz="1800" b="1" dirty="0"/>
              <a:t>			</a:t>
            </a:r>
            <a:r>
              <a:rPr lang="en-US" altLang="zh-CN" sz="1800" b="1" dirty="0"/>
              <a:t>if(p-&gt;first==person)</a:t>
            </a:r>
            <a:endParaRPr lang="en-US" altLang="zh-CN" sz="1800" b="1" dirty="0"/>
          </a:p>
          <a:p>
            <a:pPr eaLnBrk="1" hangingPunct="1">
              <a:lnSpc>
                <a:spcPct val="80000"/>
              </a:lnSpc>
              <a:buFontTx/>
              <a:buNone/>
            </a:pPr>
            <a:r>
              <a:rPr lang="en-US" altLang="zh-CN" sz="1800" b="1" dirty="0"/>
              <a:t>                                     </a:t>
            </a:r>
            <a:r>
              <a:rPr lang="en-US" altLang="zh-CN" sz="1800" b="1" dirty="0" err="1"/>
              <a:t>cout</a:t>
            </a:r>
            <a:r>
              <a:rPr lang="en-US" altLang="zh-CN" sz="1800" b="1" dirty="0"/>
              <a:t>&lt;&lt;p-&gt;second&lt;&lt;</a:t>
            </a:r>
            <a:r>
              <a:rPr lang="en-US" altLang="zh-CN" sz="1800" b="1" dirty="0" err="1"/>
              <a:t>endl</a:t>
            </a:r>
            <a:r>
              <a:rPr lang="en-US" altLang="zh-CN" sz="1800" b="1" dirty="0"/>
              <a:t>;</a:t>
            </a:r>
            <a:endParaRPr lang="en-US" altLang="zh-CN" sz="1800" b="1" dirty="0"/>
          </a:p>
          <a:p>
            <a:pPr eaLnBrk="1" hangingPunct="1">
              <a:lnSpc>
                <a:spcPct val="80000"/>
              </a:lnSpc>
              <a:buFontTx/>
              <a:buNone/>
            </a:pPr>
            <a:r>
              <a:rPr lang="en-US" altLang="zh-CN" sz="1800" b="1" dirty="0"/>
              <a:t>}</a:t>
            </a:r>
            <a:endParaRPr lang="zh-CN" altLang="en-US" sz="1800" b="1"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pta</a:t>
            </a:r>
            <a:endParaRPr lang="zh-CN" altLang="en-US" dirty="0"/>
          </a:p>
        </p:txBody>
      </p:sp>
      <p:sp>
        <p:nvSpPr>
          <p:cNvPr id="3" name="内容占位符 2"/>
          <p:cNvSpPr>
            <a:spLocks noGrp="1"/>
          </p:cNvSpPr>
          <p:nvPr>
            <p:ph idx="1"/>
          </p:nvPr>
        </p:nvSpPr>
        <p:spPr/>
        <p:txBody>
          <a:bodyPr/>
          <a:lstStyle/>
          <a:p>
            <a:r>
              <a:rPr lang="en-US" altLang="zh-CN" dirty="0"/>
              <a:t>7-3</a:t>
            </a:r>
            <a:endParaRPr lang="zh-CN" altLang="en-US" dirty="0"/>
          </a:p>
        </p:txBody>
      </p:sp>
      <p:pic>
        <p:nvPicPr>
          <p:cNvPr id="4" name="图片 3"/>
          <p:cNvPicPr>
            <a:picLocks noChangeAspect="1"/>
          </p:cNvPicPr>
          <p:nvPr/>
        </p:nvPicPr>
        <p:blipFill>
          <a:blip r:embed="rId1"/>
          <a:stretch>
            <a:fillRect/>
          </a:stretch>
        </p:blipFill>
        <p:spPr>
          <a:xfrm>
            <a:off x="107315" y="836295"/>
            <a:ext cx="7202805" cy="5969635"/>
          </a:xfrm>
          <a:prstGeom prst="rect">
            <a:avLst/>
          </a:prstGeom>
        </p:spPr>
      </p:pic>
      <p:pic>
        <p:nvPicPr>
          <p:cNvPr id="5" name="图片 4"/>
          <p:cNvPicPr>
            <a:picLocks noChangeAspect="1"/>
          </p:cNvPicPr>
          <p:nvPr/>
        </p:nvPicPr>
        <p:blipFill>
          <a:blip r:embed="rId2"/>
          <a:stretch>
            <a:fillRect/>
          </a:stretch>
        </p:blipFill>
        <p:spPr>
          <a:xfrm>
            <a:off x="5352415" y="4293235"/>
            <a:ext cx="3334385" cy="207645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3"/>
          <p:cNvSpPr>
            <a:spLocks noGrp="1" noChangeArrowheads="1"/>
          </p:cNvSpPr>
          <p:nvPr>
            <p:ph type="body" idx="1"/>
          </p:nvPr>
        </p:nvSpPr>
        <p:spPr>
          <a:xfrm>
            <a:off x="160655" y="1052830"/>
            <a:ext cx="8804275" cy="5255895"/>
          </a:xfrm>
        </p:spPr>
        <p:txBody>
          <a:bodyPr/>
          <a:lstStyle/>
          <a:p>
            <a:pPr eaLnBrk="1" hangingPunct="1">
              <a:lnSpc>
                <a:spcPct val="90000"/>
              </a:lnSpc>
              <a:buFontTx/>
              <a:buNone/>
            </a:pPr>
            <a:r>
              <a:rPr lang="en-US" altLang="zh-CN" sz="2000" b="1" dirty="0"/>
              <a:t>【</a:t>
            </a:r>
            <a:r>
              <a:rPr lang="zh-CN" altLang="en-US" sz="2000" b="1" dirty="0"/>
              <a:t>例</a:t>
            </a:r>
            <a:r>
              <a:rPr lang="en-US" altLang="zh-CN" sz="2000" b="1" dirty="0"/>
              <a:t>7-21】  </a:t>
            </a:r>
            <a:r>
              <a:rPr lang="zh-CN" altLang="en-US" sz="2000" b="1" dirty="0"/>
              <a:t>用</a:t>
            </a:r>
            <a:r>
              <a:rPr lang="en-US" altLang="zh-CN" sz="2000" b="1" dirty="0"/>
              <a:t>multimap</a:t>
            </a:r>
            <a:r>
              <a:rPr lang="zh-CN" altLang="en-US" sz="2000" b="1" dirty="0"/>
              <a:t>构造汉英对照字典。</a:t>
            </a:r>
            <a:endParaRPr lang="zh-CN" altLang="en-US" sz="2000" b="1" dirty="0"/>
          </a:p>
          <a:p>
            <a:pPr eaLnBrk="1" hangingPunct="1">
              <a:lnSpc>
                <a:spcPct val="90000"/>
              </a:lnSpc>
              <a:buFontTx/>
              <a:buNone/>
            </a:pPr>
            <a:r>
              <a:rPr lang="en-US" altLang="zh-CN" sz="2000" b="1" dirty="0"/>
              <a:t>//Eg7-21.cpp</a:t>
            </a:r>
            <a:endParaRPr lang="en-US" altLang="zh-CN" sz="2000" b="1" dirty="0"/>
          </a:p>
          <a:p>
            <a:pPr eaLnBrk="1" hangingPunct="1">
              <a:lnSpc>
                <a:spcPct val="90000"/>
              </a:lnSpc>
              <a:buFontTx/>
              <a:buNone/>
            </a:pPr>
            <a:r>
              <a:rPr lang="en-US" altLang="zh-CN" sz="2000" b="1" dirty="0"/>
              <a:t>#include&lt;iostream&gt;</a:t>
            </a:r>
            <a:endParaRPr lang="en-US" altLang="zh-CN" sz="2000" b="1" dirty="0"/>
          </a:p>
          <a:p>
            <a:pPr eaLnBrk="1" hangingPunct="1">
              <a:lnSpc>
                <a:spcPct val="90000"/>
              </a:lnSpc>
              <a:buFontTx/>
              <a:buNone/>
            </a:pPr>
            <a:r>
              <a:rPr lang="en-US" altLang="zh-CN" sz="2000" b="1" dirty="0"/>
              <a:t>#include&lt;string&gt;</a:t>
            </a:r>
            <a:endParaRPr lang="en-US" altLang="zh-CN" sz="2000" b="1" dirty="0"/>
          </a:p>
          <a:p>
            <a:pPr eaLnBrk="1" hangingPunct="1">
              <a:lnSpc>
                <a:spcPct val="90000"/>
              </a:lnSpc>
              <a:buFontTx/>
              <a:buNone/>
            </a:pPr>
            <a:r>
              <a:rPr lang="en-US" altLang="zh-CN" sz="2000" b="1" dirty="0"/>
              <a:t>#include&lt;map&gt;</a:t>
            </a:r>
            <a:endParaRPr lang="en-US" altLang="zh-CN" sz="2000" b="1" dirty="0"/>
          </a:p>
          <a:p>
            <a:pPr eaLnBrk="1" hangingPunct="1">
              <a:lnSpc>
                <a:spcPct val="90000"/>
              </a:lnSpc>
              <a:buFontTx/>
              <a:buNone/>
            </a:pPr>
            <a:r>
              <a:rPr lang="en-US" altLang="zh-CN" sz="2000" b="1" dirty="0"/>
              <a:t>using namespace std;</a:t>
            </a:r>
            <a:endParaRPr lang="en-US" altLang="zh-CN" sz="2000" b="1" dirty="0"/>
          </a:p>
          <a:p>
            <a:pPr eaLnBrk="1" hangingPunct="1">
              <a:lnSpc>
                <a:spcPct val="90000"/>
              </a:lnSpc>
              <a:buFontTx/>
              <a:buNone/>
            </a:pPr>
            <a:r>
              <a:rPr lang="en-US" altLang="zh-CN" sz="2000" b="1" dirty="0"/>
              <a:t>void main(){</a:t>
            </a:r>
            <a:endParaRPr lang="en-US" altLang="zh-CN" sz="2000" b="1" dirty="0"/>
          </a:p>
          <a:p>
            <a:pPr eaLnBrk="1" hangingPunct="1">
              <a:lnSpc>
                <a:spcPct val="90000"/>
              </a:lnSpc>
              <a:buFontTx/>
              <a:buNone/>
            </a:pPr>
            <a:r>
              <a:rPr lang="en-US" altLang="zh-CN" sz="2000" b="1" dirty="0"/>
              <a:t>    multimap&lt;</a:t>
            </a:r>
            <a:r>
              <a:rPr lang="en-US" altLang="zh-CN" sz="2000" b="1" dirty="0" err="1"/>
              <a:t>string,string</a:t>
            </a:r>
            <a:r>
              <a:rPr lang="en-US" altLang="zh-CN" sz="2000" b="1" dirty="0"/>
              <a:t>&gt; </a:t>
            </a:r>
            <a:r>
              <a:rPr lang="en-US" altLang="zh-CN" sz="2000" b="1" dirty="0" err="1"/>
              <a:t>dict</a:t>
            </a:r>
            <a:r>
              <a:rPr lang="en-US" altLang="zh-CN" sz="2000" b="1" dirty="0"/>
              <a:t>; 	//</a:t>
            </a:r>
            <a:r>
              <a:rPr lang="en-US" altLang="zh-CN" sz="2000" b="1" dirty="0" err="1"/>
              <a:t>dict</a:t>
            </a:r>
            <a:r>
              <a:rPr lang="zh-CN" altLang="en-US" sz="2000" b="1" dirty="0"/>
              <a:t>是</a:t>
            </a:r>
            <a:r>
              <a:rPr lang="zh-CN" altLang="en-US" sz="2000" b="1" dirty="0">
                <a:solidFill>
                  <a:srgbClr val="0000CC"/>
                </a:solidFill>
              </a:rPr>
              <a:t>字典</a:t>
            </a:r>
            <a:endParaRPr lang="zh-CN" altLang="en-US" sz="2000" b="1" dirty="0"/>
          </a:p>
          <a:p>
            <a:pPr eaLnBrk="1" hangingPunct="1">
              <a:lnSpc>
                <a:spcPct val="90000"/>
              </a:lnSpc>
              <a:buFontTx/>
              <a:buNone/>
            </a:pPr>
            <a:r>
              <a:rPr lang="en-US" altLang="zh-CN" sz="2000" b="1" dirty="0"/>
              <a:t>   </a:t>
            </a:r>
            <a:r>
              <a:rPr lang="en-US" altLang="zh-CN" sz="2000" b="1" dirty="0">
                <a:solidFill>
                  <a:srgbClr val="0000CC"/>
                </a:solidFill>
              </a:rPr>
              <a:t> multimap&lt;</a:t>
            </a:r>
            <a:r>
              <a:rPr lang="en-US" altLang="zh-CN" sz="2000" b="1" dirty="0" err="1">
                <a:solidFill>
                  <a:srgbClr val="0000CC"/>
                </a:solidFill>
              </a:rPr>
              <a:t>string,string</a:t>
            </a:r>
            <a:r>
              <a:rPr lang="en-US" altLang="zh-CN" sz="2000" b="1" dirty="0">
                <a:solidFill>
                  <a:srgbClr val="0000CC"/>
                </a:solidFill>
              </a:rPr>
              <a:t>&gt;::iterator p;	//</a:t>
            </a:r>
            <a:r>
              <a:rPr lang="zh-CN" altLang="en-US" sz="2000" b="1" dirty="0">
                <a:solidFill>
                  <a:srgbClr val="0000CC"/>
                </a:solidFill>
              </a:rPr>
              <a:t>访问字典</a:t>
            </a:r>
            <a:r>
              <a:rPr lang="zh-CN" altLang="en-US" sz="2000" b="1" dirty="0"/>
              <a:t>	</a:t>
            </a:r>
            <a:endParaRPr lang="zh-CN" altLang="en-US" sz="2000" b="1" dirty="0"/>
          </a:p>
          <a:p>
            <a:pPr eaLnBrk="1" hangingPunct="1">
              <a:lnSpc>
                <a:spcPct val="90000"/>
              </a:lnSpc>
              <a:buFontTx/>
              <a:buNone/>
            </a:pPr>
            <a:r>
              <a:rPr lang="en-US" altLang="zh-CN" sz="2000" b="1" dirty="0"/>
              <a:t>   string </a:t>
            </a:r>
            <a:r>
              <a:rPr lang="en-US" altLang="zh-CN" sz="2000" b="1" dirty="0" err="1"/>
              <a:t>eng</a:t>
            </a:r>
            <a:r>
              <a:rPr lang="en-US" altLang="zh-CN" sz="2000" b="1" dirty="0"/>
              <a:t>[]={"</a:t>
            </a:r>
            <a:r>
              <a:rPr lang="en-US" altLang="zh-CN" sz="2000" b="1" dirty="0" err="1"/>
              <a:t>polt</a:t>
            </a:r>
            <a:r>
              <a:rPr lang="en-US" altLang="zh-CN" sz="2000" b="1" dirty="0"/>
              <a:t>","</a:t>
            </a:r>
            <a:r>
              <a:rPr lang="en-US" altLang="zh-CN" sz="2000" b="1" dirty="0" err="1"/>
              <a:t>gorge","cliff","berg","precipice","tract</a:t>
            </a:r>
            <a:r>
              <a:rPr lang="en-US" altLang="zh-CN" sz="2000" b="1" dirty="0"/>
              <a:t>"};</a:t>
            </a:r>
            <a:endParaRPr lang="en-US" altLang="zh-CN" sz="2000" b="1" dirty="0"/>
          </a:p>
          <a:p>
            <a:pPr eaLnBrk="1" hangingPunct="1">
              <a:lnSpc>
                <a:spcPct val="90000"/>
              </a:lnSpc>
              <a:buFontTx/>
              <a:buNone/>
            </a:pPr>
            <a:r>
              <a:rPr lang="en-US" altLang="zh-CN" sz="2000" b="1" dirty="0"/>
              <a:t>   string </a:t>
            </a:r>
            <a:r>
              <a:rPr lang="en-US" altLang="zh-CN" sz="2000" b="1" dirty="0" err="1"/>
              <a:t>che</a:t>
            </a:r>
            <a:r>
              <a:rPr lang="en-US" altLang="zh-CN" sz="2000" b="1" dirty="0"/>
              <a:t>[]={"</a:t>
            </a:r>
            <a:r>
              <a:rPr lang="zh-CN" altLang="en-US" sz="2000" b="1" dirty="0"/>
              <a:t>小块地，地点</a:t>
            </a:r>
            <a:r>
              <a:rPr lang="en-US" altLang="zh-CN" sz="2000" b="1" dirty="0"/>
              <a:t>","</a:t>
            </a:r>
            <a:r>
              <a:rPr lang="zh-CN" altLang="en-US" sz="2000" b="1" dirty="0"/>
              <a:t>峡谷</a:t>
            </a:r>
            <a:r>
              <a:rPr lang="en-US" altLang="zh-CN" sz="2000" b="1" dirty="0"/>
              <a:t>","</a:t>
            </a:r>
            <a:r>
              <a:rPr lang="zh-CN" altLang="en-US" sz="2000" b="1" dirty="0"/>
              <a:t>悬崖</a:t>
            </a:r>
            <a:r>
              <a:rPr lang="en-US" altLang="zh-CN" sz="2000" b="1" dirty="0"/>
              <a:t>","</a:t>
            </a:r>
            <a:r>
              <a:rPr lang="zh-CN" altLang="en-US" sz="2000" b="1" dirty="0"/>
              <a:t>冰山</a:t>
            </a:r>
            <a:r>
              <a:rPr lang="en-US" altLang="zh-CN" sz="2000" b="1" dirty="0"/>
              <a:t>","</a:t>
            </a:r>
            <a:r>
              <a:rPr lang="zh-CN" altLang="en-US" sz="2000" b="1" dirty="0"/>
              <a:t>悬崖</a:t>
            </a:r>
            <a:r>
              <a:rPr lang="en-US" altLang="zh-CN" sz="2000" b="1" dirty="0"/>
              <a:t>","</a:t>
            </a:r>
            <a:r>
              <a:rPr lang="zh-CN" altLang="en-US" sz="2000" b="1" dirty="0"/>
              <a:t>一片，区域</a:t>
            </a:r>
            <a:r>
              <a:rPr lang="en-US" altLang="zh-CN" sz="2000" b="1" dirty="0"/>
              <a:t>"};</a:t>
            </a:r>
            <a:endParaRPr lang="en-US" altLang="zh-CN" sz="2000" b="1" dirty="0"/>
          </a:p>
          <a:p>
            <a:pPr eaLnBrk="1" hangingPunct="1">
              <a:lnSpc>
                <a:spcPct val="90000"/>
              </a:lnSpc>
              <a:buFontTx/>
              <a:buNone/>
            </a:pPr>
            <a:r>
              <a:rPr lang="en-US" altLang="zh-CN" sz="2000" b="1" dirty="0"/>
              <a:t>   for(int </a:t>
            </a:r>
            <a:r>
              <a:rPr lang="en-US" altLang="zh-CN" sz="2000" b="1" dirty="0" err="1"/>
              <a:t>i</a:t>
            </a:r>
            <a:r>
              <a:rPr lang="en-US" altLang="zh-CN" sz="2000" b="1" dirty="0"/>
              <a:t>=0;i&lt;6;i++)</a:t>
            </a:r>
            <a:endParaRPr lang="en-US" altLang="zh-CN" sz="2000" b="1" dirty="0"/>
          </a:p>
          <a:p>
            <a:pPr eaLnBrk="1" hangingPunct="1">
              <a:lnSpc>
                <a:spcPct val="90000"/>
              </a:lnSpc>
              <a:buFontTx/>
              <a:buNone/>
            </a:pPr>
            <a:r>
              <a:rPr lang="en-US" altLang="zh-CN" sz="2000" b="1" dirty="0"/>
              <a:t>		</a:t>
            </a:r>
            <a:r>
              <a:rPr lang="en-US" altLang="zh-CN" sz="2000" b="1" dirty="0" err="1"/>
              <a:t>dict.insert</a:t>
            </a:r>
            <a:r>
              <a:rPr lang="en-US" altLang="zh-CN" sz="2000" b="1" dirty="0"/>
              <a:t>(</a:t>
            </a:r>
            <a:r>
              <a:rPr lang="en-US" altLang="zh-CN" sz="2000" b="1" dirty="0" err="1">
                <a:solidFill>
                  <a:srgbClr val="0000CC"/>
                </a:solidFill>
              </a:rPr>
              <a:t>make_pair</a:t>
            </a:r>
            <a:r>
              <a:rPr lang="en-US" altLang="zh-CN" sz="2000" b="1" dirty="0">
                <a:solidFill>
                  <a:srgbClr val="0000CC"/>
                </a:solidFill>
              </a:rPr>
              <a:t>(</a:t>
            </a:r>
            <a:r>
              <a:rPr lang="en-US" altLang="zh-CN" sz="2000" b="1" dirty="0" err="1">
                <a:solidFill>
                  <a:srgbClr val="0000CC"/>
                </a:solidFill>
              </a:rPr>
              <a:t>eng</a:t>
            </a:r>
            <a:r>
              <a:rPr lang="en-US" altLang="zh-CN" sz="2000" b="1" dirty="0">
                <a:solidFill>
                  <a:srgbClr val="0000CC"/>
                </a:solidFill>
              </a:rPr>
              <a:t>[</a:t>
            </a:r>
            <a:r>
              <a:rPr lang="en-US" altLang="zh-CN" sz="2000" b="1" dirty="0" err="1">
                <a:solidFill>
                  <a:srgbClr val="0000CC"/>
                </a:solidFill>
              </a:rPr>
              <a:t>i</a:t>
            </a:r>
            <a:r>
              <a:rPr lang="en-US" altLang="zh-CN" sz="2000" b="1" dirty="0">
                <a:solidFill>
                  <a:srgbClr val="0000CC"/>
                </a:solidFill>
              </a:rPr>
              <a:t>],</a:t>
            </a:r>
            <a:r>
              <a:rPr lang="en-US" altLang="zh-CN" sz="2000" b="1" dirty="0" err="1">
                <a:solidFill>
                  <a:srgbClr val="0000CC"/>
                </a:solidFill>
              </a:rPr>
              <a:t>che</a:t>
            </a:r>
            <a:r>
              <a:rPr lang="en-US" altLang="zh-CN" sz="2000" b="1" dirty="0">
                <a:solidFill>
                  <a:srgbClr val="0000CC"/>
                </a:solidFill>
              </a:rPr>
              <a:t>[</a:t>
            </a:r>
            <a:r>
              <a:rPr lang="en-US" altLang="zh-CN" sz="2000" b="1" dirty="0" err="1">
                <a:solidFill>
                  <a:srgbClr val="0000CC"/>
                </a:solidFill>
              </a:rPr>
              <a:t>i</a:t>
            </a:r>
            <a:r>
              <a:rPr lang="en-US" altLang="zh-CN" sz="2000" b="1" dirty="0">
                <a:solidFill>
                  <a:srgbClr val="0000CC"/>
                </a:solidFill>
              </a:rPr>
              <a:t>])</a:t>
            </a:r>
            <a:r>
              <a:rPr lang="en-US" altLang="zh-CN" sz="2000" b="1" dirty="0"/>
              <a:t>) </a:t>
            </a:r>
            <a:r>
              <a:rPr lang="zh-CN" altLang="en-US" sz="2000" dirty="0"/>
              <a:t>；</a:t>
            </a:r>
            <a:endParaRPr lang="zh-CN" altLang="en-US" sz="2000" dirty="0"/>
          </a:p>
        </p:txBody>
      </p:sp>
      <p:sp>
        <p:nvSpPr>
          <p:cNvPr id="124930" name="Rectangle 2"/>
          <p:cNvSpPr>
            <a:spLocks noGrp="1" noChangeArrowheads="1"/>
          </p:cNvSpPr>
          <p:nvPr>
            <p:ph type="title"/>
          </p:nvPr>
        </p:nvSpPr>
        <p:spPr>
          <a:xfrm>
            <a:off x="685800" y="188913"/>
            <a:ext cx="7772400" cy="719137"/>
          </a:xfrm>
        </p:spPr>
        <p:txBody>
          <a:bodyPr/>
          <a:lstStyle/>
          <a:p>
            <a:pPr eaLnBrk="1" hangingPunct="1"/>
            <a:r>
              <a:rPr lang="en-US" altLang="zh-CN" sz="4000" dirty="0"/>
              <a:t>7.5.5  </a:t>
            </a:r>
            <a:r>
              <a:rPr lang="zh-CN" altLang="en-US" sz="4000" b="1" dirty="0"/>
              <a:t>关联</a:t>
            </a:r>
            <a:r>
              <a:rPr lang="zh-CN" altLang="en-US" sz="4000" b="1" dirty="0">
                <a:solidFill>
                  <a:srgbClr val="FF0000"/>
                </a:solidFill>
              </a:rPr>
              <a:t>式容器</a:t>
            </a:r>
            <a:endParaRPr lang="zh-CN" altLang="en-US" sz="4000" b="1" dirty="0">
              <a:solidFill>
                <a:srgbClr val="FF0000"/>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7349,&quot;width&quot;:11316}"/>
</p:tagLst>
</file>

<file path=ppt/tags/tag2.xml><?xml version="1.0" encoding="utf-8"?>
<p:tagLst xmlns:p="http://schemas.openxmlformats.org/presentationml/2006/main">
  <p:tag name="KSO_WM_UNIT_TABLE_BEAUTIFY" val="smartTable{f9b6cf1b-39ab-4c5d-8e57-fc9a6473fe0c}"/>
</p:tagLst>
</file>

<file path=ppt/tags/tag3.xml><?xml version="1.0" encoding="utf-8"?>
<p:tagLst xmlns:p="http://schemas.openxmlformats.org/presentationml/2006/main">
  <p:tag name="KSO_WM_UNIT_PLACING_PICTURE_USER_VIEWPORT" val="{&quot;height&quot;:9319,&quot;width&quot;:17660}"/>
</p:tagLst>
</file>

<file path=ppt/tags/tag4.xml><?xml version="1.0" encoding="utf-8"?>
<p:tagLst xmlns:p="http://schemas.openxmlformats.org/presentationml/2006/main">
  <p:tag name="KSO_WM_UNIT_TABLE_BEAUTIFY" val="smartTable{7cba4110-1f83-470b-8da5-2d6771515519}"/>
</p:tagLst>
</file>

<file path=ppt/tags/tag5.xml><?xml version="1.0" encoding="utf-8"?>
<p:tagLst xmlns:p="http://schemas.openxmlformats.org/presentationml/2006/main">
  <p:tag name="KSO_WM_UNIT_PLACING_PICTURE_USER_VIEWPORT" val="{&quot;height&quot;:1700.976377952756,&quot;width&quot;:9781.154330708661}"/>
</p:tagLst>
</file>

<file path=ppt/tags/tag6.xml><?xml version="1.0" encoding="utf-8"?>
<p:tagLst xmlns:p="http://schemas.openxmlformats.org/presentationml/2006/main">
  <p:tag name="KSO_WPP_MARK_KEY" val="43b2133c-d5ec-4e23-ba5a-8700a8268054"/>
  <p:tag name="COMMONDATA" val="eyJoZGlkIjoiNjYzODNjMGI2OGMwMmM2YzkyODdiNmY1OTY5ZGEzZmEifQ=="/>
</p:tagLst>
</file>

<file path=ppt/theme/theme1.xml><?xml version="1.0" encoding="utf-8"?>
<a:theme xmlns:a="http://schemas.openxmlformats.org/drawingml/2006/main" name="默认设计模板">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默认设计模板">
      <a:majorFont>
        <a:latin typeface="Arial"/>
        <a:ea typeface="宋体"/>
        <a:cs typeface=""/>
      </a:majorFont>
      <a:minorFont>
        <a:latin typeface="Arial"/>
        <a:ea typeface="宋体"/>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35007</Words>
  <Application>WPS 演示</Application>
  <PresentationFormat>全屏显示(4:3)</PresentationFormat>
  <Paragraphs>1797</Paragraphs>
  <Slides>116</Slides>
  <Notes>32</Notes>
  <HiddenSlides>1</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116</vt:i4>
      </vt:variant>
    </vt:vector>
  </HeadingPairs>
  <TitlesOfParts>
    <vt:vector size="132" baseType="lpstr">
      <vt:lpstr>Arial</vt:lpstr>
      <vt:lpstr>宋体</vt:lpstr>
      <vt:lpstr>Wingdings</vt:lpstr>
      <vt:lpstr>汉仪书宋二KW</vt:lpstr>
      <vt:lpstr>Times New Roman</vt:lpstr>
      <vt:lpstr>微软雅黑</vt:lpstr>
      <vt:lpstr>汉仪旗黑</vt:lpstr>
      <vt:lpstr>-apple-system</vt:lpstr>
      <vt:lpstr>Thonburi</vt:lpstr>
      <vt:lpstr>Blackadder ITC</vt:lpstr>
      <vt:lpstr>苹方-简</vt:lpstr>
      <vt:lpstr>方正舒体</vt:lpstr>
      <vt:lpstr>宋体</vt:lpstr>
      <vt:lpstr>Arial Unicode MS</vt:lpstr>
      <vt:lpstr>宋体-简</vt:lpstr>
      <vt:lpstr>默认设计模板</vt:lpstr>
      <vt:lpstr>第7章 模板与STL</vt:lpstr>
      <vt:lpstr>7.1 模板的概念</vt:lpstr>
      <vt:lpstr>7.1 模板的概念</vt:lpstr>
      <vt:lpstr>7.1 模板的概念</vt:lpstr>
      <vt:lpstr>7.1 模板的概念</vt:lpstr>
      <vt:lpstr>7.1 模板的概念</vt:lpstr>
      <vt:lpstr>7.2  函数模板与模板函数</vt:lpstr>
      <vt:lpstr>7.2.1   函数模板的定义</vt:lpstr>
      <vt:lpstr>7.2.1   函数模板的定义</vt:lpstr>
      <vt:lpstr>7.2.1   函数模板的定义</vt:lpstr>
      <vt:lpstr>7.2.1   函数模板的定义</vt:lpstr>
      <vt:lpstr>7.2.2  函数模板的实例化</vt:lpstr>
      <vt:lpstr>7.2.2  函数模板的实例化</vt:lpstr>
      <vt:lpstr>7.2.2  函数模板的实例化</vt:lpstr>
      <vt:lpstr>7.2.2  函数模板的实例化</vt:lpstr>
      <vt:lpstr>7.2.2  函数模板的实例化</vt:lpstr>
      <vt:lpstr>7.2.3  模板参数</vt:lpstr>
      <vt:lpstr>7.2.2  函数模板的实例化</vt:lpstr>
      <vt:lpstr>PowerPoint 演示文稿</vt:lpstr>
      <vt:lpstr>7.2.2  函数模板的实例化</vt:lpstr>
      <vt:lpstr>PowerPoint 演示文稿</vt:lpstr>
      <vt:lpstr>7.2.2  函数模板的实例化</vt:lpstr>
      <vt:lpstr>学习通--pta练习</vt:lpstr>
      <vt:lpstr>7.3  类模板</vt:lpstr>
      <vt:lpstr>7.3.2  类模板的定义</vt:lpstr>
      <vt:lpstr>7.3.2  类模板的定义</vt:lpstr>
      <vt:lpstr>7.3.2  类模板的定义</vt:lpstr>
      <vt:lpstr>PowerPoint 演示文稿</vt:lpstr>
      <vt:lpstr>7.3.2  类模板的定义</vt:lpstr>
      <vt:lpstr>7.3.3  类模板实例化</vt:lpstr>
      <vt:lpstr>7.3.3  类模板实例化</vt:lpstr>
      <vt:lpstr>Stack模板能够实例化出无穷多的模板类</vt:lpstr>
      <vt:lpstr>7.3.4  类模板的使用</vt:lpstr>
      <vt:lpstr>7.3.4  类模板的使用</vt:lpstr>
      <vt:lpstr>学习通--pta练习</vt:lpstr>
      <vt:lpstr>7.4  模板设计中的几个独特问题</vt:lpstr>
      <vt:lpstr>7.4.3  成员模板</vt:lpstr>
      <vt:lpstr>PowerPoint 演示文稿</vt:lpstr>
      <vt:lpstr>7.4.3  成员模板</vt:lpstr>
      <vt:lpstr>7.4.5  模板重载、特化、非模板函数及调用次序</vt:lpstr>
      <vt:lpstr>PowerPoint 演示文稿</vt:lpstr>
      <vt:lpstr>7.4.5  模板重载、特化、非模板函数及调用次序</vt:lpstr>
      <vt:lpstr>7.4.5  模板重载、特化、非模板函数及调用次序</vt:lpstr>
      <vt:lpstr>7.4.5  模板重载、特化、非模板函数及调用次序</vt:lpstr>
      <vt:lpstr>7.4.5  模板重载、特化、非模板函数及调用次序</vt:lpstr>
      <vt:lpstr>PowerPoint 演示文稿</vt:lpstr>
      <vt:lpstr>7.4.5  模板重载、特化、非模板函数及调用次序</vt:lpstr>
      <vt:lpstr>7.4.5  模板重载、特化、非模板函数及调用次序</vt:lpstr>
      <vt:lpstr>学习通：阅读P286 7.5.2</vt:lpstr>
      <vt:lpstr>7.5  STL </vt:lpstr>
      <vt:lpstr>7.5.1 函数对象</vt:lpstr>
      <vt:lpstr>7.5.1 函数对象</vt:lpstr>
      <vt:lpstr>PowerPoint 演示文稿</vt:lpstr>
      <vt:lpstr>pta 例子</vt:lpstr>
      <vt:lpstr>pta 例子</vt:lpstr>
      <vt:lpstr>7.5.2  顺序容器</vt:lpstr>
      <vt:lpstr>表7-2  STL中的容器及头文件名</vt:lpstr>
      <vt:lpstr>表7-3  所有容器都具有的成员函数</vt:lpstr>
      <vt:lpstr>表7-4  顺序和关联容器共同支持的成员函数</vt:lpstr>
      <vt:lpstr>7.5.2 顺序容器</vt:lpstr>
      <vt:lpstr>vector的操作</vt:lpstr>
      <vt:lpstr>PowerPoint 演示文稿</vt:lpstr>
      <vt:lpstr>7.5.2 顺序容器</vt:lpstr>
      <vt:lpstr>7.5.2 顺序容器</vt:lpstr>
      <vt:lpstr>7.5.2 顺序容器</vt:lpstr>
      <vt:lpstr>链表的操作</vt:lpstr>
      <vt:lpstr>PowerPoint 演示文稿</vt:lpstr>
      <vt:lpstr>链表的操作</vt:lpstr>
      <vt:lpstr>7.5.2 顺序容器</vt:lpstr>
      <vt:lpstr>7.5.2 顺序容器</vt:lpstr>
      <vt:lpstr>7.5.2 顺序容器</vt:lpstr>
      <vt:lpstr>7.5.2 顺序容器</vt:lpstr>
      <vt:lpstr>7.5.2 顺序容器</vt:lpstr>
      <vt:lpstr>7.5.2 顺序容器</vt:lpstr>
      <vt:lpstr>表7-5  string的重载运算符</vt:lpstr>
      <vt:lpstr>（1）string的常用成员函数</vt:lpstr>
      <vt:lpstr>（1）string的常用成员函数</vt:lpstr>
      <vt:lpstr>（2）string与C语言形式的char *字符串的转换</vt:lpstr>
      <vt:lpstr>PowerPoint 演示文稿</vt:lpstr>
      <vt:lpstr>PowerPoint 演示文稿</vt:lpstr>
      <vt:lpstr>7.5.2 顺序容器</vt:lpstr>
      <vt:lpstr>7.5.3  迭代器</vt:lpstr>
      <vt:lpstr>7.5.3  迭代器</vt:lpstr>
      <vt:lpstr>7.5.3  迭代器</vt:lpstr>
      <vt:lpstr>7.5.3  迭代器</vt:lpstr>
      <vt:lpstr>PowerPoint 演示文稿</vt:lpstr>
      <vt:lpstr>容器管理Student类</vt:lpstr>
      <vt:lpstr>7.5.4  pair和tuple容器</vt:lpstr>
      <vt:lpstr>7.5.5  关联式容器</vt:lpstr>
      <vt:lpstr>7.5.5  关联式容器</vt:lpstr>
      <vt:lpstr>7.5.5  关联式容器</vt:lpstr>
      <vt:lpstr>7.5.5  关联式容器</vt:lpstr>
      <vt:lpstr>7.5.5  关联式容器</vt:lpstr>
      <vt:lpstr>PowerPoint 演示文稿</vt:lpstr>
      <vt:lpstr>7.5.5  关联式容器</vt:lpstr>
      <vt:lpstr>7.5.5  关联式容器</vt:lpstr>
      <vt:lpstr>PowerPoint 演示文稿</vt:lpstr>
      <vt:lpstr>pta</vt:lpstr>
      <vt:lpstr>7.5.5  关联式容器</vt:lpstr>
      <vt:lpstr>7.5.5  关联式容器</vt:lpstr>
      <vt:lpstr>7.5.6  算法</vt:lpstr>
      <vt:lpstr>7.5.6  算法</vt:lpstr>
      <vt:lpstr>7.5.6  算法</vt:lpstr>
      <vt:lpstr>7.5.6  算法</vt:lpstr>
      <vt:lpstr>7.5.6  算法</vt:lpstr>
      <vt:lpstr>PowerPoint 演示文稿</vt:lpstr>
      <vt:lpstr>7.5.6  算法</vt:lpstr>
      <vt:lpstr>7.5.6  算法</vt:lpstr>
      <vt:lpstr>7.5.6  算法</vt:lpstr>
      <vt:lpstr>7.5.6  算法</vt:lpstr>
      <vt:lpstr>PowerPoint 演示文稿</vt:lpstr>
      <vt:lpstr>7.6  编程实作</vt:lpstr>
      <vt:lpstr>PowerPoint 演示文稿</vt:lpstr>
      <vt:lpstr>7.6  编程实作</vt:lpstr>
      <vt:lpstr>加餐作业</vt:lpstr>
      <vt:lpstr>PowerPoint 演示文稿</vt:lpstr>
    </vt:vector>
  </TitlesOfParts>
  <Company>cq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C++.NET程序设计</dc:title>
  <dc:creator>dk</dc:creator>
  <cp:lastModifiedBy>追殇</cp:lastModifiedBy>
  <cp:revision>552</cp:revision>
  <dcterms:created xsi:type="dcterms:W3CDTF">2023-02-08T15:55:03Z</dcterms:created>
  <dcterms:modified xsi:type="dcterms:W3CDTF">2023-02-08T15:55:03Z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A96E6CDF103A43A8B0A1B7D45EF97F72</vt:lpwstr>
  </property>
</Properties>
</file>