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9"/>
  </p:notesMasterIdLst>
  <p:handoutMasterIdLst>
    <p:handoutMasterId r:id="rId120"/>
  </p:handoutMasterIdLst>
  <p:sldIdLst>
    <p:sldId id="501" r:id="rId2"/>
    <p:sldId id="258" r:id="rId3"/>
    <p:sldId id="260" r:id="rId4"/>
    <p:sldId id="392" r:id="rId5"/>
    <p:sldId id="393" r:id="rId6"/>
    <p:sldId id="394" r:id="rId7"/>
    <p:sldId id="502" r:id="rId8"/>
    <p:sldId id="503" r:id="rId9"/>
    <p:sldId id="462" r:id="rId10"/>
    <p:sldId id="395" r:id="rId11"/>
    <p:sldId id="396" r:id="rId12"/>
    <p:sldId id="397" r:id="rId13"/>
    <p:sldId id="398" r:id="rId14"/>
    <p:sldId id="399" r:id="rId15"/>
    <p:sldId id="504" r:id="rId16"/>
    <p:sldId id="400" r:id="rId17"/>
    <p:sldId id="505" r:id="rId18"/>
    <p:sldId id="509" r:id="rId19"/>
    <p:sldId id="510" r:id="rId20"/>
    <p:sldId id="511" r:id="rId21"/>
    <p:sldId id="512" r:id="rId22"/>
    <p:sldId id="513" r:id="rId23"/>
    <p:sldId id="514" r:id="rId24"/>
    <p:sldId id="515" r:id="rId25"/>
    <p:sldId id="401" r:id="rId26"/>
    <p:sldId id="402" r:id="rId27"/>
    <p:sldId id="403" r:id="rId28"/>
    <p:sldId id="404" r:id="rId29"/>
    <p:sldId id="405" r:id="rId30"/>
    <p:sldId id="406" r:id="rId31"/>
    <p:sldId id="407" r:id="rId32"/>
    <p:sldId id="506" r:id="rId33"/>
    <p:sldId id="408" r:id="rId34"/>
    <p:sldId id="409" r:id="rId35"/>
    <p:sldId id="410" r:id="rId36"/>
    <p:sldId id="325" r:id="rId37"/>
    <p:sldId id="326" r:id="rId38"/>
    <p:sldId id="463" r:id="rId39"/>
    <p:sldId id="435" r:id="rId40"/>
    <p:sldId id="436" r:id="rId41"/>
    <p:sldId id="437" r:id="rId42"/>
    <p:sldId id="438" r:id="rId43"/>
    <p:sldId id="413" r:id="rId44"/>
    <p:sldId id="329" r:id="rId45"/>
    <p:sldId id="411" r:id="rId46"/>
    <p:sldId id="414" r:id="rId47"/>
    <p:sldId id="464" r:id="rId48"/>
    <p:sldId id="465" r:id="rId49"/>
    <p:sldId id="415" r:id="rId50"/>
    <p:sldId id="466" r:id="rId51"/>
    <p:sldId id="330" r:id="rId52"/>
    <p:sldId id="467" r:id="rId53"/>
    <p:sldId id="468" r:id="rId54"/>
    <p:sldId id="439" r:id="rId55"/>
    <p:sldId id="440" r:id="rId56"/>
    <p:sldId id="441" r:id="rId57"/>
    <p:sldId id="442" r:id="rId58"/>
    <p:sldId id="443" r:id="rId59"/>
    <p:sldId id="444" r:id="rId60"/>
    <p:sldId id="445" r:id="rId61"/>
    <p:sldId id="446" r:id="rId62"/>
    <p:sldId id="447" r:id="rId63"/>
    <p:sldId id="469" r:id="rId64"/>
    <p:sldId id="448" r:id="rId65"/>
    <p:sldId id="449" r:id="rId66"/>
    <p:sldId id="450" r:id="rId67"/>
    <p:sldId id="451" r:id="rId68"/>
    <p:sldId id="470" r:id="rId69"/>
    <p:sldId id="471" r:id="rId70"/>
    <p:sldId id="472" r:id="rId71"/>
    <p:sldId id="475" r:id="rId72"/>
    <p:sldId id="476" r:id="rId73"/>
    <p:sldId id="477" r:id="rId74"/>
    <p:sldId id="478" r:id="rId75"/>
    <p:sldId id="479" r:id="rId76"/>
    <p:sldId id="480" r:id="rId77"/>
    <p:sldId id="488" r:id="rId78"/>
    <p:sldId id="507" r:id="rId79"/>
    <p:sldId id="489" r:id="rId80"/>
    <p:sldId id="491" r:id="rId81"/>
    <p:sldId id="492" r:id="rId82"/>
    <p:sldId id="493" r:id="rId83"/>
    <p:sldId id="494" r:id="rId84"/>
    <p:sldId id="495" r:id="rId85"/>
    <p:sldId id="490" r:id="rId86"/>
    <p:sldId id="431" r:id="rId87"/>
    <p:sldId id="432" r:id="rId88"/>
    <p:sldId id="433" r:id="rId89"/>
    <p:sldId id="434" r:id="rId90"/>
    <p:sldId id="367" r:id="rId91"/>
    <p:sldId id="368" r:id="rId92"/>
    <p:sldId id="369" r:id="rId93"/>
    <p:sldId id="370" r:id="rId94"/>
    <p:sldId id="371" r:id="rId95"/>
    <p:sldId id="372" r:id="rId96"/>
    <p:sldId id="496" r:id="rId97"/>
    <p:sldId id="374" r:id="rId98"/>
    <p:sldId id="375" r:id="rId99"/>
    <p:sldId id="376" r:id="rId100"/>
    <p:sldId id="452" r:id="rId101"/>
    <p:sldId id="453" r:id="rId102"/>
    <p:sldId id="454" r:id="rId103"/>
    <p:sldId id="497" r:id="rId104"/>
    <p:sldId id="498" r:id="rId105"/>
    <p:sldId id="377" r:id="rId106"/>
    <p:sldId id="378" r:id="rId107"/>
    <p:sldId id="379" r:id="rId108"/>
    <p:sldId id="380" r:id="rId109"/>
    <p:sldId id="381" r:id="rId110"/>
    <p:sldId id="499" r:id="rId111"/>
    <p:sldId id="508" r:id="rId112"/>
    <p:sldId id="385" r:id="rId113"/>
    <p:sldId id="386" r:id="rId114"/>
    <p:sldId id="387" r:id="rId115"/>
    <p:sldId id="388" r:id="rId116"/>
    <p:sldId id="389" r:id="rId117"/>
    <p:sldId id="390" r:id="rId118"/>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FF66FF"/>
    <a:srgbClr val="FFCC99"/>
    <a:srgbClr val="33CC33"/>
    <a:srgbClr val="CCFFCC"/>
    <a:srgbClr val="000066"/>
    <a:srgbClr val="0033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22" autoAdjust="0"/>
    <p:restoredTop sz="90956" autoAdjust="0"/>
  </p:normalViewPr>
  <p:slideViewPr>
    <p:cSldViewPr>
      <p:cViewPr varScale="1">
        <p:scale>
          <a:sx n="66" d="100"/>
          <a:sy n="66" d="100"/>
        </p:scale>
        <p:origin x="57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r>
              <a:rPr lang="en-US" altLang="zh-CN"/>
              <a:t>第8章---MFC概论</a:t>
            </a:r>
          </a:p>
        </p:txBody>
      </p:sp>
      <p:sp>
        <p:nvSpPr>
          <p:cNvPr id="15565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5565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r>
              <a:rPr lang="en-US" altLang="zh-CN"/>
              <a:t>清华大学计算机与信息管理中心--黄维通</a:t>
            </a:r>
          </a:p>
        </p:txBody>
      </p:sp>
      <p:sp>
        <p:nvSpPr>
          <p:cNvPr id="15565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E122C68-A603-4E96-8841-2B3C5AA7427C}" type="slidenum">
              <a:rPr lang="en-US" altLang="zh-CN"/>
              <a:pPr/>
              <a:t>‹#›</a:t>
            </a:fld>
            <a:endParaRPr lang="en-US" altLang="zh-CN"/>
          </a:p>
        </p:txBody>
      </p:sp>
    </p:spTree>
    <p:extLst>
      <p:ext uri="{BB962C8B-B14F-4D97-AF65-F5344CB8AC3E}">
        <p14:creationId xmlns:p14="http://schemas.microsoft.com/office/powerpoint/2010/main" val="2328111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r>
              <a:rPr lang="en-US" altLang="zh-CN"/>
              <a:t>第8章---MFC概论</a:t>
            </a:r>
          </a:p>
        </p:txBody>
      </p:sp>
      <p:sp>
        <p:nvSpPr>
          <p:cNvPr id="15360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53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0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360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r>
              <a:rPr lang="en-US" altLang="zh-CN"/>
              <a:t>清华大学计算机与信息管理中心--黄维通</a:t>
            </a:r>
          </a:p>
        </p:txBody>
      </p:sp>
      <p:sp>
        <p:nvSpPr>
          <p:cNvPr id="15360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4EDA9C0-3D9A-4C86-AD28-74C70E1D2FAD}" type="slidenum">
              <a:rPr lang="en-US" altLang="zh-CN"/>
              <a:pPr/>
              <a:t>‹#›</a:t>
            </a:fld>
            <a:endParaRPr lang="en-US" altLang="zh-CN"/>
          </a:p>
        </p:txBody>
      </p:sp>
    </p:spTree>
    <p:extLst>
      <p:ext uri="{BB962C8B-B14F-4D97-AF65-F5344CB8AC3E}">
        <p14:creationId xmlns:p14="http://schemas.microsoft.com/office/powerpoint/2010/main" val="2119468685"/>
      </p:ext>
    </p:extLst>
  </p:cSld>
  <p:clrMap bg1="lt1" tx1="dk1" bg2="lt2" tx2="dk2" accent1="accent1" accent2="accent2" accent3="accent3" accent4="accent4" accent5="accent5" accent6="accent6" hlink="hlink" folHlink="folHlink"/>
  <p:hf dt="0"/>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a:noFill/>
        </p:spPr>
        <p:txBody>
          <a:bodyPr/>
          <a:lstStyle>
            <a:lvl1pPr>
              <a:defRPr sz="3600">
                <a:solidFill>
                  <a:schemeClr val="tx1"/>
                </a:solidFill>
                <a:latin typeface="Times New Roman" panose="02020603050405020304" pitchFamily="18" charset="0"/>
                <a:ea typeface="宋体" panose="02010600030101010101" pitchFamily="2" charset="-122"/>
              </a:defRPr>
            </a:lvl1pPr>
            <a:lvl2pPr marL="742950" indent="-285750">
              <a:defRPr sz="3600">
                <a:solidFill>
                  <a:schemeClr val="tx1"/>
                </a:solidFill>
                <a:latin typeface="Times New Roman" panose="02020603050405020304" pitchFamily="18" charset="0"/>
                <a:ea typeface="宋体" panose="02010600030101010101" pitchFamily="2" charset="-122"/>
              </a:defRPr>
            </a:lvl2pPr>
            <a:lvl3pPr marL="1143000" indent="-228600">
              <a:defRPr sz="3600">
                <a:solidFill>
                  <a:schemeClr val="tx1"/>
                </a:solidFill>
                <a:latin typeface="Times New Roman" panose="02020603050405020304" pitchFamily="18" charset="0"/>
                <a:ea typeface="宋体" panose="02010600030101010101" pitchFamily="2" charset="-122"/>
              </a:defRPr>
            </a:lvl3pPr>
            <a:lvl4pPr marL="1600200" indent="-228600">
              <a:defRPr sz="3600">
                <a:solidFill>
                  <a:schemeClr val="tx1"/>
                </a:solidFill>
                <a:latin typeface="Times New Roman" panose="02020603050405020304" pitchFamily="18" charset="0"/>
                <a:ea typeface="宋体" panose="02010600030101010101" pitchFamily="2" charset="-122"/>
              </a:defRPr>
            </a:lvl4pPr>
            <a:lvl5pPr marL="2057400" indent="-22860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r>
              <a:rPr lang="zh-CN" altLang="en-US" sz="1200" smtClean="0"/>
              <a:t>第2章 Visual C++6.0开发环境</a:t>
            </a:r>
          </a:p>
        </p:txBody>
      </p:sp>
      <p:sp>
        <p:nvSpPr>
          <p:cNvPr id="6147" name="Rectangle 3"/>
          <p:cNvSpPr>
            <a:spLocks noGrp="1" noChangeArrowheads="1"/>
          </p:cNvSpPr>
          <p:nvPr>
            <p:ph type="dt" sz="quarter" idx="1"/>
          </p:nvPr>
        </p:nvSpPr>
        <p:spPr>
          <a:noFill/>
        </p:spPr>
        <p:txBody>
          <a:bodyPr/>
          <a:lstStyle>
            <a:lvl1pPr>
              <a:defRPr sz="3600">
                <a:solidFill>
                  <a:schemeClr val="tx1"/>
                </a:solidFill>
                <a:latin typeface="Times New Roman" panose="02020603050405020304" pitchFamily="18" charset="0"/>
                <a:ea typeface="宋体" panose="02010600030101010101" pitchFamily="2" charset="-122"/>
              </a:defRPr>
            </a:lvl1pPr>
            <a:lvl2pPr marL="742950" indent="-285750">
              <a:defRPr sz="3600">
                <a:solidFill>
                  <a:schemeClr val="tx1"/>
                </a:solidFill>
                <a:latin typeface="Times New Roman" panose="02020603050405020304" pitchFamily="18" charset="0"/>
                <a:ea typeface="宋体" panose="02010600030101010101" pitchFamily="2" charset="-122"/>
              </a:defRPr>
            </a:lvl2pPr>
            <a:lvl3pPr marL="1143000" indent="-228600">
              <a:defRPr sz="3600">
                <a:solidFill>
                  <a:schemeClr val="tx1"/>
                </a:solidFill>
                <a:latin typeface="Times New Roman" panose="02020603050405020304" pitchFamily="18" charset="0"/>
                <a:ea typeface="宋体" panose="02010600030101010101" pitchFamily="2" charset="-122"/>
              </a:defRPr>
            </a:lvl3pPr>
            <a:lvl4pPr marL="1600200" indent="-228600">
              <a:defRPr sz="3600">
                <a:solidFill>
                  <a:schemeClr val="tx1"/>
                </a:solidFill>
                <a:latin typeface="Times New Roman" panose="02020603050405020304" pitchFamily="18" charset="0"/>
                <a:ea typeface="宋体" panose="02010600030101010101" pitchFamily="2" charset="-122"/>
              </a:defRPr>
            </a:lvl4pPr>
            <a:lvl5pPr marL="2057400" indent="-22860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fld id="{5AA57851-47B9-4300-8F62-1973EEA1541A}" type="datetime1">
              <a:rPr lang="zh-CN" altLang="en-US" sz="1200" smtClean="0"/>
              <a:pPr/>
              <a:t>2023/3/1</a:t>
            </a:fld>
            <a:endParaRPr lang="zh-CN" altLang="en-US" sz="1200" smtClean="0"/>
          </a:p>
        </p:txBody>
      </p:sp>
      <p:sp>
        <p:nvSpPr>
          <p:cNvPr id="6148" name="Rectangle 6"/>
          <p:cNvSpPr>
            <a:spLocks noGrp="1" noChangeArrowheads="1"/>
          </p:cNvSpPr>
          <p:nvPr>
            <p:ph type="ftr" sz="quarter" idx="4"/>
          </p:nvPr>
        </p:nvSpPr>
        <p:spPr>
          <a:noFill/>
        </p:spPr>
        <p:txBody>
          <a:bodyPr/>
          <a:lstStyle>
            <a:lvl1pPr>
              <a:defRPr sz="3600">
                <a:solidFill>
                  <a:schemeClr val="tx1"/>
                </a:solidFill>
                <a:latin typeface="Times New Roman" panose="02020603050405020304" pitchFamily="18" charset="0"/>
                <a:ea typeface="宋体" panose="02010600030101010101" pitchFamily="2" charset="-122"/>
              </a:defRPr>
            </a:lvl1pPr>
            <a:lvl2pPr marL="742950" indent="-285750">
              <a:defRPr sz="3600">
                <a:solidFill>
                  <a:schemeClr val="tx1"/>
                </a:solidFill>
                <a:latin typeface="Times New Roman" panose="02020603050405020304" pitchFamily="18" charset="0"/>
                <a:ea typeface="宋体" panose="02010600030101010101" pitchFamily="2" charset="-122"/>
              </a:defRPr>
            </a:lvl2pPr>
            <a:lvl3pPr marL="1143000" indent="-228600">
              <a:defRPr sz="3600">
                <a:solidFill>
                  <a:schemeClr val="tx1"/>
                </a:solidFill>
                <a:latin typeface="Times New Roman" panose="02020603050405020304" pitchFamily="18" charset="0"/>
                <a:ea typeface="宋体" panose="02010600030101010101" pitchFamily="2" charset="-122"/>
              </a:defRPr>
            </a:lvl3pPr>
            <a:lvl4pPr marL="1600200" indent="-228600">
              <a:defRPr sz="3600">
                <a:solidFill>
                  <a:schemeClr val="tx1"/>
                </a:solidFill>
                <a:latin typeface="Times New Roman" panose="02020603050405020304" pitchFamily="18" charset="0"/>
                <a:ea typeface="宋体" panose="02010600030101010101" pitchFamily="2" charset="-122"/>
              </a:defRPr>
            </a:lvl4pPr>
            <a:lvl5pPr marL="2057400" indent="-22860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r>
              <a:rPr lang="zh-CN" altLang="en-US" sz="1200" smtClean="0"/>
              <a:t>VC++面向对象与可视化程序设计</a:t>
            </a:r>
          </a:p>
        </p:txBody>
      </p:sp>
      <p:sp>
        <p:nvSpPr>
          <p:cNvPr id="6149" name="Rectangle 7"/>
          <p:cNvSpPr>
            <a:spLocks noGrp="1" noChangeArrowheads="1"/>
          </p:cNvSpPr>
          <p:nvPr>
            <p:ph type="sldNum" sz="quarter" idx="5"/>
          </p:nvPr>
        </p:nvSpPr>
        <p:spPr>
          <a:noFill/>
        </p:spPr>
        <p:txBody>
          <a:bodyPr/>
          <a:lstStyle>
            <a:lvl1pPr>
              <a:defRPr sz="3600">
                <a:solidFill>
                  <a:schemeClr val="tx1"/>
                </a:solidFill>
                <a:latin typeface="Times New Roman" panose="02020603050405020304" pitchFamily="18" charset="0"/>
                <a:ea typeface="宋体" panose="02010600030101010101" pitchFamily="2" charset="-122"/>
              </a:defRPr>
            </a:lvl1pPr>
            <a:lvl2pPr marL="742950" indent="-285750">
              <a:defRPr sz="3600">
                <a:solidFill>
                  <a:schemeClr val="tx1"/>
                </a:solidFill>
                <a:latin typeface="Times New Roman" panose="02020603050405020304" pitchFamily="18" charset="0"/>
                <a:ea typeface="宋体" panose="02010600030101010101" pitchFamily="2" charset="-122"/>
              </a:defRPr>
            </a:lvl2pPr>
            <a:lvl3pPr marL="1143000" indent="-228600">
              <a:defRPr sz="3600">
                <a:solidFill>
                  <a:schemeClr val="tx1"/>
                </a:solidFill>
                <a:latin typeface="Times New Roman" panose="02020603050405020304" pitchFamily="18" charset="0"/>
                <a:ea typeface="宋体" panose="02010600030101010101" pitchFamily="2" charset="-122"/>
              </a:defRPr>
            </a:lvl3pPr>
            <a:lvl4pPr marL="1600200" indent="-228600">
              <a:defRPr sz="3600">
                <a:solidFill>
                  <a:schemeClr val="tx1"/>
                </a:solidFill>
                <a:latin typeface="Times New Roman" panose="02020603050405020304" pitchFamily="18" charset="0"/>
                <a:ea typeface="宋体" panose="02010600030101010101" pitchFamily="2" charset="-122"/>
              </a:defRPr>
            </a:lvl4pPr>
            <a:lvl5pPr marL="2057400" indent="-22860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fld id="{037FDC1B-44E7-45C7-957A-17BDEDD39CFA}" type="slidenum">
              <a:rPr lang="zh-CN" altLang="en-US" sz="1200" smtClean="0"/>
              <a:pPr/>
              <a:t>1</a:t>
            </a:fld>
            <a:endParaRPr lang="zh-CN" altLang="en-US" sz="1200" smtClean="0"/>
          </a:p>
        </p:txBody>
      </p:sp>
      <p:sp>
        <p:nvSpPr>
          <p:cNvPr id="6150" name="Rectangle 2"/>
          <p:cNvSpPr>
            <a:spLocks noGrp="1" noRot="1" noChangeAspect="1" noChangeArrowheads="1" noTextEdit="1"/>
          </p:cNvSpPr>
          <p:nvPr>
            <p:ph type="sldImg"/>
          </p:nvPr>
        </p:nvSpPr>
        <p:spPr>
          <a:solidFill>
            <a:srgbClr val="FFFFFF"/>
          </a:solidFill>
          <a:ln/>
        </p:spPr>
      </p:sp>
      <p:sp>
        <p:nvSpPr>
          <p:cNvPr id="6151"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eaLnBrk="1" hangingPunct="1"/>
            <a:endParaRPr lang="zh-CN" altLang="en-US" smtClean="0"/>
          </a:p>
        </p:txBody>
      </p:sp>
    </p:spTree>
    <p:extLst>
      <p:ext uri="{BB962C8B-B14F-4D97-AF65-F5344CB8AC3E}">
        <p14:creationId xmlns:p14="http://schemas.microsoft.com/office/powerpoint/2010/main" val="4281550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smtClean="0"/>
              <a:t> </a:t>
            </a:r>
            <a:endParaRPr lang="zh-CN" altLang="en-US" dirty="0"/>
          </a:p>
        </p:txBody>
      </p:sp>
      <p:sp>
        <p:nvSpPr>
          <p:cNvPr id="4" name="页眉占位符 3"/>
          <p:cNvSpPr>
            <a:spLocks noGrp="1"/>
          </p:cNvSpPr>
          <p:nvPr>
            <p:ph type="hdr" sz="quarter" idx="10"/>
          </p:nvPr>
        </p:nvSpPr>
        <p:spPr/>
        <p:txBody>
          <a:bodyPr/>
          <a:lstStyle/>
          <a:p>
            <a:r>
              <a:rPr lang="en-US" altLang="zh-CN" smtClean="0"/>
              <a:t>第8章---MFC概论</a:t>
            </a:r>
            <a:endParaRPr lang="en-US" altLang="zh-CN"/>
          </a:p>
        </p:txBody>
      </p:sp>
      <p:sp>
        <p:nvSpPr>
          <p:cNvPr id="5" name="页脚占位符 4"/>
          <p:cNvSpPr>
            <a:spLocks noGrp="1"/>
          </p:cNvSpPr>
          <p:nvPr>
            <p:ph type="ftr" sz="quarter" idx="11"/>
          </p:nvPr>
        </p:nvSpPr>
        <p:spPr/>
        <p:txBody>
          <a:bodyPr/>
          <a:lstStyle/>
          <a:p>
            <a:r>
              <a:rPr lang="en-US" altLang="zh-CN" smtClean="0"/>
              <a:t>清华大学计算机与信息管理中心--黄维通</a:t>
            </a:r>
            <a:endParaRPr lang="en-US" altLang="zh-CN"/>
          </a:p>
        </p:txBody>
      </p:sp>
      <p:sp>
        <p:nvSpPr>
          <p:cNvPr id="6" name="灯片编号占位符 5"/>
          <p:cNvSpPr>
            <a:spLocks noGrp="1"/>
          </p:cNvSpPr>
          <p:nvPr>
            <p:ph type="sldNum" sz="quarter" idx="12"/>
          </p:nvPr>
        </p:nvSpPr>
        <p:spPr/>
        <p:txBody>
          <a:bodyPr/>
          <a:lstStyle/>
          <a:p>
            <a:fld id="{54EDA9C0-3D9A-4C86-AD28-74C70E1D2FAD}" type="slidenum">
              <a:rPr lang="en-US" altLang="zh-CN" smtClean="0"/>
              <a:pPr/>
              <a:t>5</a:t>
            </a:fld>
            <a:endParaRPr lang="en-US" altLang="zh-CN"/>
          </a:p>
        </p:txBody>
      </p:sp>
    </p:spTree>
    <p:extLst>
      <p:ext uri="{BB962C8B-B14F-4D97-AF65-F5344CB8AC3E}">
        <p14:creationId xmlns:p14="http://schemas.microsoft.com/office/powerpoint/2010/main" val="915017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r>
              <a:rPr lang="en-US" altLang="zh-CN" smtClean="0"/>
              <a:t>第8章---MFC概论</a:t>
            </a:r>
            <a:endParaRPr lang="en-US" altLang="zh-CN"/>
          </a:p>
        </p:txBody>
      </p:sp>
      <p:sp>
        <p:nvSpPr>
          <p:cNvPr id="5" name="页脚占位符 4"/>
          <p:cNvSpPr>
            <a:spLocks noGrp="1"/>
          </p:cNvSpPr>
          <p:nvPr>
            <p:ph type="ftr" sz="quarter" idx="11"/>
          </p:nvPr>
        </p:nvSpPr>
        <p:spPr/>
        <p:txBody>
          <a:bodyPr/>
          <a:lstStyle/>
          <a:p>
            <a:r>
              <a:rPr lang="en-US" altLang="zh-CN" smtClean="0"/>
              <a:t>清华大学计算机与信息管理中心--黄维通</a:t>
            </a:r>
            <a:endParaRPr lang="en-US" altLang="zh-CN"/>
          </a:p>
        </p:txBody>
      </p:sp>
      <p:sp>
        <p:nvSpPr>
          <p:cNvPr id="6" name="灯片编号占位符 5"/>
          <p:cNvSpPr>
            <a:spLocks noGrp="1"/>
          </p:cNvSpPr>
          <p:nvPr>
            <p:ph type="sldNum" sz="quarter" idx="12"/>
          </p:nvPr>
        </p:nvSpPr>
        <p:spPr/>
        <p:txBody>
          <a:bodyPr/>
          <a:lstStyle/>
          <a:p>
            <a:fld id="{54EDA9C0-3D9A-4C86-AD28-74C70E1D2FAD}" type="slidenum">
              <a:rPr lang="en-US" altLang="zh-CN" smtClean="0"/>
              <a:pPr/>
              <a:t>46</a:t>
            </a:fld>
            <a:endParaRPr lang="en-US" altLang="zh-CN"/>
          </a:p>
        </p:txBody>
      </p:sp>
    </p:spTree>
    <p:extLst>
      <p:ext uri="{BB962C8B-B14F-4D97-AF65-F5344CB8AC3E}">
        <p14:creationId xmlns:p14="http://schemas.microsoft.com/office/powerpoint/2010/main" val="259405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9030201-E74A-462F-9E9D-B32B30326684}" type="slidenum">
              <a:rPr lang="en-US" altLang="zh-CN"/>
              <a:pPr/>
              <a:t>‹#›</a:t>
            </a:fld>
            <a:endParaRPr lang="en-US" altLang="zh-CN"/>
          </a:p>
        </p:txBody>
      </p:sp>
    </p:spTree>
    <p:extLst>
      <p:ext uri="{BB962C8B-B14F-4D97-AF65-F5344CB8AC3E}">
        <p14:creationId xmlns:p14="http://schemas.microsoft.com/office/powerpoint/2010/main" val="1886868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53A0526-4604-4344-83D0-4CDDD427EE2E}" type="slidenum">
              <a:rPr lang="en-US" altLang="zh-CN"/>
              <a:pPr/>
              <a:t>‹#›</a:t>
            </a:fld>
            <a:endParaRPr lang="en-US" altLang="zh-CN"/>
          </a:p>
        </p:txBody>
      </p:sp>
    </p:spTree>
    <p:extLst>
      <p:ext uri="{BB962C8B-B14F-4D97-AF65-F5344CB8AC3E}">
        <p14:creationId xmlns:p14="http://schemas.microsoft.com/office/powerpoint/2010/main" val="3917627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1A57731-29A3-4D46-ACCB-4E2AA5954513}" type="slidenum">
              <a:rPr lang="en-US" altLang="zh-CN"/>
              <a:pPr/>
              <a:t>‹#›</a:t>
            </a:fld>
            <a:endParaRPr lang="en-US" altLang="zh-CN"/>
          </a:p>
        </p:txBody>
      </p:sp>
    </p:spTree>
    <p:extLst>
      <p:ext uri="{BB962C8B-B14F-4D97-AF65-F5344CB8AC3E}">
        <p14:creationId xmlns:p14="http://schemas.microsoft.com/office/powerpoint/2010/main" val="1063300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FEAE7CE-6593-4F59-A373-5D886C7C7E2D}" type="slidenum">
              <a:rPr lang="en-US" altLang="zh-CN"/>
              <a:pPr/>
              <a:t>‹#›</a:t>
            </a:fld>
            <a:endParaRPr lang="en-US" altLang="zh-CN"/>
          </a:p>
        </p:txBody>
      </p:sp>
    </p:spTree>
    <p:extLst>
      <p:ext uri="{BB962C8B-B14F-4D97-AF65-F5344CB8AC3E}">
        <p14:creationId xmlns:p14="http://schemas.microsoft.com/office/powerpoint/2010/main" val="4081914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B960F32-F59A-449D-B950-CCA2E10E8214}" type="slidenum">
              <a:rPr lang="en-US" altLang="zh-CN"/>
              <a:pPr/>
              <a:t>‹#›</a:t>
            </a:fld>
            <a:endParaRPr lang="en-US" altLang="zh-CN"/>
          </a:p>
        </p:txBody>
      </p:sp>
    </p:spTree>
    <p:extLst>
      <p:ext uri="{BB962C8B-B14F-4D97-AF65-F5344CB8AC3E}">
        <p14:creationId xmlns:p14="http://schemas.microsoft.com/office/powerpoint/2010/main" val="2947024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5E4E0AA-FFCF-4BFC-84E8-D76D663EA94B}" type="slidenum">
              <a:rPr lang="en-US" altLang="zh-CN"/>
              <a:pPr/>
              <a:t>‹#›</a:t>
            </a:fld>
            <a:endParaRPr lang="en-US" altLang="zh-CN"/>
          </a:p>
        </p:txBody>
      </p:sp>
    </p:spTree>
    <p:extLst>
      <p:ext uri="{BB962C8B-B14F-4D97-AF65-F5344CB8AC3E}">
        <p14:creationId xmlns:p14="http://schemas.microsoft.com/office/powerpoint/2010/main" val="3672078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149618FC-6CB1-4EE6-81BE-701157F57B9D}" type="slidenum">
              <a:rPr lang="en-US" altLang="zh-CN"/>
              <a:pPr/>
              <a:t>‹#›</a:t>
            </a:fld>
            <a:endParaRPr lang="en-US" altLang="zh-CN"/>
          </a:p>
        </p:txBody>
      </p:sp>
    </p:spTree>
    <p:extLst>
      <p:ext uri="{BB962C8B-B14F-4D97-AF65-F5344CB8AC3E}">
        <p14:creationId xmlns:p14="http://schemas.microsoft.com/office/powerpoint/2010/main" val="276394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35625693-88B4-4A11-BD2D-7C0603929902}" type="slidenum">
              <a:rPr lang="en-US" altLang="zh-CN"/>
              <a:pPr/>
              <a:t>‹#›</a:t>
            </a:fld>
            <a:endParaRPr lang="en-US" altLang="zh-CN"/>
          </a:p>
        </p:txBody>
      </p:sp>
    </p:spTree>
    <p:extLst>
      <p:ext uri="{BB962C8B-B14F-4D97-AF65-F5344CB8AC3E}">
        <p14:creationId xmlns:p14="http://schemas.microsoft.com/office/powerpoint/2010/main" val="3939573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71666A0-E803-4946-BFDC-D937D7D0A00F}" type="slidenum">
              <a:rPr lang="en-US" altLang="zh-CN"/>
              <a:pPr/>
              <a:t>‹#›</a:t>
            </a:fld>
            <a:endParaRPr lang="en-US" altLang="zh-CN"/>
          </a:p>
        </p:txBody>
      </p:sp>
    </p:spTree>
    <p:extLst>
      <p:ext uri="{BB962C8B-B14F-4D97-AF65-F5344CB8AC3E}">
        <p14:creationId xmlns:p14="http://schemas.microsoft.com/office/powerpoint/2010/main" val="2946322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092C284-556B-4785-9480-129EFCABA475}" type="slidenum">
              <a:rPr lang="en-US" altLang="zh-CN"/>
              <a:pPr/>
              <a:t>‹#›</a:t>
            </a:fld>
            <a:endParaRPr lang="en-US" altLang="zh-CN"/>
          </a:p>
        </p:txBody>
      </p:sp>
    </p:spTree>
    <p:extLst>
      <p:ext uri="{BB962C8B-B14F-4D97-AF65-F5344CB8AC3E}">
        <p14:creationId xmlns:p14="http://schemas.microsoft.com/office/powerpoint/2010/main" val="151768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CBBCB2C-D9C2-4A70-A783-B6D20E666D2E}" type="slidenum">
              <a:rPr lang="en-US" altLang="zh-CN"/>
              <a:pPr/>
              <a:t>‹#›</a:t>
            </a:fld>
            <a:endParaRPr lang="en-US" altLang="zh-CN"/>
          </a:p>
        </p:txBody>
      </p:sp>
    </p:spTree>
    <p:extLst>
      <p:ext uri="{BB962C8B-B14F-4D97-AF65-F5344CB8AC3E}">
        <p14:creationId xmlns:p14="http://schemas.microsoft.com/office/powerpoint/2010/main" val="153780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8A41D12B-1C64-4300-B8E0-B2F3FA1ACDFC}"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灯片编号占位符 3"/>
          <p:cNvSpPr>
            <a:spLocks noGrp="1"/>
          </p:cNvSpPr>
          <p:nvPr>
            <p:ph type="sldNum" sz="quarter" idx="12"/>
          </p:nvPr>
        </p:nvSpPr>
        <p:spPr>
          <a:noFill/>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fld id="{F35F7804-3FEA-4DBE-BCE8-C92B780E330F}" type="slidenum">
              <a:rPr kumimoji="0" lang="zh-CN" altLang="en-US" sz="1400" smtClean="0">
                <a:solidFill>
                  <a:schemeClr val="bg2"/>
                </a:solidFill>
              </a:rPr>
              <a:pPr>
                <a:spcBef>
                  <a:spcPct val="50000"/>
                </a:spcBef>
                <a:buClrTx/>
                <a:buFontTx/>
                <a:buNone/>
              </a:pPr>
              <a:t>1</a:t>
            </a:fld>
            <a:endParaRPr kumimoji="0" lang="zh-CN" altLang="en-US" sz="1400" smtClean="0">
              <a:solidFill>
                <a:schemeClr val="bg2"/>
              </a:solidFill>
            </a:endParaRPr>
          </a:p>
        </p:txBody>
      </p:sp>
      <p:graphicFrame>
        <p:nvGraphicFramePr>
          <p:cNvPr id="8198" name="Object 6"/>
          <p:cNvGraphicFramePr>
            <a:graphicFrameLocks noChangeAspect="1"/>
          </p:cNvGraphicFramePr>
          <p:nvPr/>
        </p:nvGraphicFramePr>
        <p:xfrm>
          <a:off x="4343400" y="1447800"/>
          <a:ext cx="4572000" cy="4435475"/>
        </p:xfrm>
        <a:graphic>
          <a:graphicData uri="http://schemas.openxmlformats.org/presentationml/2006/ole">
            <mc:AlternateContent xmlns:mc="http://schemas.openxmlformats.org/markup-compatibility/2006">
              <mc:Choice xmlns:v="urn:schemas-microsoft-com:vml" Requires="v">
                <p:oleObj spid="_x0000_s1155" name="Clip" r:id="rId4" imgW="3467100" imgH="5018088" progId="MS_ClipArt_Gallery.5">
                  <p:embed/>
                </p:oleObj>
              </mc:Choice>
              <mc:Fallback>
                <p:oleObj name="Clip" r:id="rId4" imgW="3467100" imgH="5018088" progId="MS_ClipArt_Gallery.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1447800"/>
                        <a:ext cx="4572000" cy="443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5" name="AutoShape 9" descr="PKG17"/>
          <p:cNvSpPr>
            <a:spLocks noChangeAspect="1" noChangeArrowheads="1"/>
          </p:cNvSpPr>
          <p:nvPr/>
        </p:nvSpPr>
        <p:spPr bwMode="auto">
          <a:xfrm>
            <a:off x="4424363" y="3281363"/>
            <a:ext cx="296862"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endParaRPr kumimoji="0" lang="zh-CN" altLang="en-US" sz="3600"/>
          </a:p>
        </p:txBody>
      </p:sp>
      <p:sp>
        <p:nvSpPr>
          <p:cNvPr id="5126" name="AutoShape 11" descr="PKG17"/>
          <p:cNvSpPr>
            <a:spLocks noChangeAspect="1" noChangeArrowheads="1"/>
          </p:cNvSpPr>
          <p:nvPr/>
        </p:nvSpPr>
        <p:spPr bwMode="auto">
          <a:xfrm>
            <a:off x="4424363" y="3281363"/>
            <a:ext cx="296862"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endParaRPr kumimoji="0" lang="zh-CN" altLang="en-US" sz="3600"/>
          </a:p>
        </p:txBody>
      </p:sp>
      <p:sp>
        <p:nvSpPr>
          <p:cNvPr id="5127" name="Text Box 14"/>
          <p:cNvSpPr>
            <a:spLocks noGrp="1" noChangeArrowheads="1"/>
          </p:cNvSpPr>
          <p:nvPr>
            <p:ph type="title" idx="4294967295"/>
          </p:nvPr>
        </p:nvSpPr>
        <p:spPr>
          <a:xfrm>
            <a:off x="228600" y="304800"/>
            <a:ext cx="8763000" cy="762000"/>
          </a:xfrm>
          <a:solidFill>
            <a:srgbClr val="CCFFFF"/>
          </a:solid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b="1" smtClean="0">
                <a:solidFill>
                  <a:srgbClr val="FF3300"/>
                </a:solidFill>
                <a:latin typeface="隶书" panose="02010509060101010101" pitchFamily="49" charset="-122"/>
                <a:ea typeface="隶书" panose="02010509060101010101" pitchFamily="49" charset="-122"/>
              </a:rPr>
              <a:t>VC＋＋</a:t>
            </a:r>
            <a:r>
              <a:rPr lang="zh-CN" altLang="zh-CN" b="1" smtClean="0">
                <a:solidFill>
                  <a:srgbClr val="FF3300"/>
                </a:solidFill>
                <a:latin typeface="隶书" panose="02010509060101010101" pitchFamily="49" charset="-122"/>
                <a:ea typeface="隶书" panose="02010509060101010101" pitchFamily="49" charset="-122"/>
              </a:rPr>
              <a:t>面向对象与可视化程序设计</a:t>
            </a:r>
            <a:endParaRPr lang="zh-CN" altLang="en-US" smtClean="0">
              <a:solidFill>
                <a:schemeClr val="tx1"/>
              </a:solidFill>
            </a:endParaRPr>
          </a:p>
        </p:txBody>
      </p:sp>
      <p:sp>
        <p:nvSpPr>
          <p:cNvPr id="5128" name="Text Box 16"/>
          <p:cNvSpPr txBox="1">
            <a:spLocks noChangeArrowheads="1"/>
          </p:cNvSpPr>
          <p:nvPr/>
        </p:nvSpPr>
        <p:spPr bwMode="auto">
          <a:xfrm>
            <a:off x="210276" y="3074194"/>
            <a:ext cx="8705124" cy="3170099"/>
          </a:xfrm>
          <a:prstGeom prst="rect">
            <a:avLst/>
          </a:prstGeom>
          <a:noFill/>
          <a:ln w="9525">
            <a:solidFill>
              <a:srgbClr val="FFFF00"/>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kumimoji="0" lang="zh-CN" altLang="en-US" sz="4000" b="1" dirty="0" smtClean="0">
                <a:solidFill>
                  <a:srgbClr val="FFFF00"/>
                </a:solidFill>
                <a:ea typeface="华文行楷" panose="02010800040101010101" pitchFamily="2" charset="-122"/>
              </a:rPr>
              <a:t>马俊福</a:t>
            </a:r>
            <a:endParaRPr kumimoji="0" lang="en-US" altLang="zh-CN" sz="4000" b="1" dirty="0" smtClean="0">
              <a:solidFill>
                <a:srgbClr val="FFFF00"/>
              </a:solidFill>
              <a:ea typeface="华文行楷" panose="02010800040101010101" pitchFamily="2" charset="-122"/>
            </a:endParaRPr>
          </a:p>
          <a:p>
            <a:pPr algn="ctr">
              <a:spcBef>
                <a:spcPct val="0"/>
              </a:spcBef>
              <a:buClrTx/>
              <a:buFontTx/>
              <a:buNone/>
            </a:pPr>
            <a:r>
              <a:rPr kumimoji="0" lang="zh-CN" altLang="en-US" sz="4000" b="1" dirty="0" smtClean="0">
                <a:solidFill>
                  <a:srgbClr val="FFFF00"/>
                </a:solidFill>
                <a:ea typeface="华文行楷" panose="02010800040101010101" pitchFamily="2" charset="-122"/>
              </a:rPr>
              <a:t>电话：</a:t>
            </a:r>
            <a:r>
              <a:rPr kumimoji="0" lang="en-US" altLang="zh-CN" sz="4000" b="1" dirty="0" smtClean="0">
                <a:solidFill>
                  <a:srgbClr val="FFFF00"/>
                </a:solidFill>
                <a:ea typeface="华文行楷" panose="02010800040101010101" pitchFamily="2" charset="-122"/>
              </a:rPr>
              <a:t>18989462981</a:t>
            </a:r>
          </a:p>
          <a:p>
            <a:pPr algn="ctr">
              <a:spcBef>
                <a:spcPct val="0"/>
              </a:spcBef>
              <a:buClrTx/>
              <a:buFontTx/>
              <a:buNone/>
            </a:pPr>
            <a:r>
              <a:rPr kumimoji="0" lang="en-US" altLang="zh-CN" sz="4000" b="1" dirty="0" smtClean="0">
                <a:solidFill>
                  <a:srgbClr val="FFFF00"/>
                </a:solidFill>
                <a:ea typeface="华文行楷" panose="02010800040101010101" pitchFamily="2" charset="-122"/>
              </a:rPr>
              <a:t>E-mail</a:t>
            </a:r>
            <a:r>
              <a:rPr kumimoji="0" lang="zh-CN" altLang="en-US" sz="4000" b="1" dirty="0" smtClean="0">
                <a:solidFill>
                  <a:srgbClr val="FFFF00"/>
                </a:solidFill>
                <a:ea typeface="华文行楷" panose="02010800040101010101" pitchFamily="2" charset="-122"/>
              </a:rPr>
              <a:t>：</a:t>
            </a:r>
            <a:r>
              <a:rPr kumimoji="0" lang="en-US" altLang="zh-CN" sz="4000" b="1" dirty="0" smtClean="0">
                <a:solidFill>
                  <a:srgbClr val="FFFF00"/>
                </a:solidFill>
                <a:ea typeface="华文行楷" panose="02010800040101010101" pitchFamily="2" charset="-122"/>
              </a:rPr>
              <a:t>jfmahangzhou@163.com</a:t>
            </a:r>
          </a:p>
          <a:p>
            <a:pPr algn="ctr">
              <a:spcBef>
                <a:spcPct val="0"/>
              </a:spcBef>
              <a:buClrTx/>
              <a:buFontTx/>
              <a:buNone/>
            </a:pPr>
            <a:r>
              <a:rPr kumimoji="0" lang="zh-CN" altLang="en-US" sz="4000" b="1" dirty="0" smtClean="0">
                <a:solidFill>
                  <a:srgbClr val="FFFF00"/>
                </a:solidFill>
                <a:ea typeface="华文行楷" panose="02010800040101010101" pitchFamily="2" charset="-122"/>
              </a:rPr>
              <a:t>办公室：</a:t>
            </a:r>
            <a:r>
              <a:rPr kumimoji="0" lang="en-US" altLang="zh-CN" sz="4000" b="1" dirty="0" smtClean="0">
                <a:solidFill>
                  <a:srgbClr val="FFFF00"/>
                </a:solidFill>
                <a:ea typeface="华文行楷" panose="02010800040101010101" pitchFamily="2" charset="-122"/>
              </a:rPr>
              <a:t>10-605</a:t>
            </a:r>
          </a:p>
          <a:p>
            <a:pPr algn="ctr">
              <a:spcBef>
                <a:spcPct val="0"/>
              </a:spcBef>
              <a:buClrTx/>
              <a:buFontTx/>
              <a:buNone/>
            </a:pPr>
            <a:r>
              <a:rPr kumimoji="0" lang="en-US" altLang="zh-CN" sz="4000" b="1" dirty="0" smtClean="0">
                <a:solidFill>
                  <a:srgbClr val="FFFF00"/>
                </a:solidFill>
                <a:ea typeface="华文行楷" panose="02010800040101010101" pitchFamily="2" charset="-122"/>
              </a:rPr>
              <a:t>QQ</a:t>
            </a:r>
            <a:r>
              <a:rPr kumimoji="0" lang="zh-CN" altLang="en-US" sz="4000" b="1" dirty="0" smtClean="0">
                <a:solidFill>
                  <a:srgbClr val="FFFF00"/>
                </a:solidFill>
                <a:ea typeface="华文行楷" panose="02010800040101010101" pitchFamily="2" charset="-122"/>
              </a:rPr>
              <a:t>：</a:t>
            </a:r>
            <a:r>
              <a:rPr kumimoji="0" lang="en-US" altLang="zh-CN" sz="4000" b="1" dirty="0" smtClean="0">
                <a:solidFill>
                  <a:srgbClr val="FFFF00"/>
                </a:solidFill>
                <a:ea typeface="华文行楷" panose="02010800040101010101" pitchFamily="2" charset="-122"/>
              </a:rPr>
              <a:t>171195040</a:t>
            </a:r>
            <a:r>
              <a:rPr kumimoji="0" lang="zh-CN" altLang="en-US" sz="4000" dirty="0" smtClean="0">
                <a:solidFill>
                  <a:srgbClr val="FFFF00"/>
                </a:solidFill>
                <a:latin typeface="楷体" panose="02010609060101010101" pitchFamily="49" charset="-122"/>
                <a:ea typeface="楷体" panose="02010609060101010101" pitchFamily="49" charset="-122"/>
              </a:rPr>
              <a:t>（好好学习）</a:t>
            </a:r>
            <a:endParaRPr kumimoji="0" lang="zh-CN" altLang="en-US" sz="4000" dirty="0">
              <a:solidFill>
                <a:srgbClr val="FFFF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73730280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barn(outHorizontal)">
                                      <p:cBhvr>
                                        <p:cTn id="7"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332656"/>
            <a:ext cx="7772400" cy="659160"/>
          </a:xfrm>
        </p:spPr>
        <p:txBody>
          <a:bodyPr/>
          <a:lstStyle/>
          <a:p>
            <a:r>
              <a:rPr lang="en-US" altLang="zh-CN" b="1" dirty="0" smtClean="0"/>
              <a:t>1.3.1 </a:t>
            </a:r>
            <a:r>
              <a:rPr lang="zh-CN" altLang="zh-CN" b="1" dirty="0" smtClean="0"/>
              <a:t>变</a:t>
            </a:r>
            <a:r>
              <a:rPr lang="zh-CN" altLang="zh-CN" b="1" dirty="0"/>
              <a:t>量的初始化</a:t>
            </a:r>
            <a:endParaRPr lang="zh-CN" altLang="en-US" b="1" dirty="0"/>
          </a:p>
        </p:txBody>
      </p:sp>
      <p:sp>
        <p:nvSpPr>
          <p:cNvPr id="3" name="内容占位符 2"/>
          <p:cNvSpPr>
            <a:spLocks noGrp="1"/>
          </p:cNvSpPr>
          <p:nvPr>
            <p:ph idx="1"/>
          </p:nvPr>
        </p:nvSpPr>
        <p:spPr>
          <a:xfrm>
            <a:off x="395536" y="1124744"/>
            <a:ext cx="8424936" cy="5580856"/>
          </a:xfrm>
        </p:spPr>
        <p:txBody>
          <a:bodyPr/>
          <a:lstStyle/>
          <a:p>
            <a:pPr marL="0" indent="0">
              <a:spcBef>
                <a:spcPts val="0"/>
              </a:spcBef>
              <a:buNone/>
            </a:pPr>
            <a:r>
              <a:rPr lang="en-US" altLang="zh-CN" sz="2400" b="1" dirty="0">
                <a:solidFill>
                  <a:srgbClr val="66FFFF"/>
                </a:solidFill>
                <a:latin typeface="+mn-ea"/>
              </a:rPr>
              <a:t>(1) </a:t>
            </a:r>
            <a:r>
              <a:rPr lang="zh-CN" altLang="zh-CN" sz="2400" b="1" dirty="0">
                <a:solidFill>
                  <a:srgbClr val="66FFFF"/>
                </a:solidFill>
                <a:latin typeface="+mn-ea"/>
              </a:rPr>
              <a:t>数字值变量的初始化</a:t>
            </a:r>
          </a:p>
          <a:p>
            <a:pPr marL="0" indent="0">
              <a:spcBef>
                <a:spcPts val="0"/>
              </a:spcBef>
              <a:buNone/>
            </a:pPr>
            <a:r>
              <a:rPr lang="zh-CN" altLang="zh-CN" sz="2400" b="1" dirty="0">
                <a:latin typeface="+mn-ea"/>
              </a:rPr>
              <a:t>在</a:t>
            </a:r>
            <a:r>
              <a:rPr lang="en-US" altLang="zh-CN" sz="2400" b="1" dirty="0">
                <a:latin typeface="+mn-ea"/>
              </a:rPr>
              <a:t>C++</a:t>
            </a:r>
            <a:r>
              <a:rPr lang="zh-CN" altLang="zh-CN" sz="2400" b="1" dirty="0">
                <a:latin typeface="+mn-ea"/>
              </a:rPr>
              <a:t>中，数值变量的初始化可以在括号内进行</a:t>
            </a:r>
            <a:r>
              <a:rPr lang="zh-CN" altLang="zh-CN" sz="2400" b="1" dirty="0" smtClean="0">
                <a:latin typeface="+mn-ea"/>
              </a:rPr>
              <a:t>，</a:t>
            </a:r>
            <a:r>
              <a:rPr lang="zh-CN" altLang="en-US" sz="2400" b="1" dirty="0" smtClean="0">
                <a:latin typeface="+mn-ea"/>
              </a:rPr>
              <a:t>其</a:t>
            </a:r>
            <a:r>
              <a:rPr lang="zh-CN" altLang="zh-CN" sz="2400" b="1" dirty="0" smtClean="0">
                <a:latin typeface="+mn-ea"/>
              </a:rPr>
              <a:t>格</a:t>
            </a:r>
            <a:r>
              <a:rPr lang="zh-CN" altLang="zh-CN" sz="2400" b="1" dirty="0">
                <a:latin typeface="+mn-ea"/>
              </a:rPr>
              <a:t>式如下：</a:t>
            </a:r>
          </a:p>
          <a:p>
            <a:pPr marL="0" indent="0" algn="ctr">
              <a:spcBef>
                <a:spcPts val="0"/>
              </a:spcBef>
              <a:buNone/>
            </a:pPr>
            <a:r>
              <a:rPr lang="zh-CN" altLang="zh-CN" sz="2400" b="1" dirty="0">
                <a:solidFill>
                  <a:srgbClr val="FF66FF"/>
                </a:solidFill>
                <a:latin typeface="+mn-ea"/>
              </a:rPr>
              <a:t>数据类型 变量名</a:t>
            </a:r>
            <a:r>
              <a:rPr lang="en-US" altLang="zh-CN" sz="2400" b="1" dirty="0">
                <a:solidFill>
                  <a:srgbClr val="FF66FF"/>
                </a:solidFill>
                <a:latin typeface="+mn-ea"/>
              </a:rPr>
              <a:t>(</a:t>
            </a:r>
            <a:r>
              <a:rPr lang="zh-CN" altLang="zh-CN" sz="2400" b="1" dirty="0">
                <a:solidFill>
                  <a:srgbClr val="FF66FF"/>
                </a:solidFill>
                <a:latin typeface="+mn-ea"/>
              </a:rPr>
              <a:t>初值</a:t>
            </a:r>
            <a:r>
              <a:rPr lang="en-US" altLang="zh-CN" sz="2400" b="1" dirty="0">
                <a:solidFill>
                  <a:srgbClr val="FF66FF"/>
                </a:solidFill>
                <a:latin typeface="+mn-ea"/>
              </a:rPr>
              <a:t>);</a:t>
            </a:r>
            <a:endParaRPr lang="zh-CN" altLang="zh-CN" sz="2400" b="1" dirty="0">
              <a:solidFill>
                <a:srgbClr val="FF66FF"/>
              </a:solidFill>
              <a:latin typeface="+mn-ea"/>
            </a:endParaRPr>
          </a:p>
          <a:p>
            <a:pPr marL="0" indent="0">
              <a:spcBef>
                <a:spcPts val="0"/>
              </a:spcBef>
              <a:buNone/>
            </a:pPr>
            <a:r>
              <a:rPr lang="zh-CN" altLang="zh-CN" sz="2400" b="1" dirty="0">
                <a:latin typeface="+mn-ea"/>
              </a:rPr>
              <a:t>比如下面的例子中，语句“</a:t>
            </a:r>
            <a:r>
              <a:rPr lang="en-US" altLang="zh-CN" sz="2400" b="1" dirty="0" err="1">
                <a:latin typeface="+mn-ea"/>
              </a:rPr>
              <a:t>int</a:t>
            </a:r>
            <a:r>
              <a:rPr lang="en-US" altLang="zh-CN" sz="2400" b="1" dirty="0">
                <a:latin typeface="+mn-ea"/>
              </a:rPr>
              <a:t> b(10);”</a:t>
            </a:r>
            <a:r>
              <a:rPr lang="zh-CN" altLang="zh-CN" sz="2400" b="1" dirty="0">
                <a:latin typeface="+mn-ea"/>
              </a:rPr>
              <a:t>就是这种定义模式。</a:t>
            </a:r>
          </a:p>
          <a:p>
            <a:pPr marL="0" indent="0">
              <a:spcBef>
                <a:spcPts val="0"/>
              </a:spcBef>
              <a:buNone/>
            </a:pPr>
            <a:r>
              <a:rPr lang="en-US" altLang="zh-CN" sz="2400" b="1" dirty="0">
                <a:latin typeface="+mn-ea"/>
              </a:rPr>
              <a:t>#include "</a:t>
            </a:r>
            <a:r>
              <a:rPr lang="en-US" altLang="zh-CN" sz="2400" b="1" dirty="0" err="1">
                <a:latin typeface="+mn-ea"/>
              </a:rPr>
              <a:t>stdafx.h</a:t>
            </a: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#include &lt;</a:t>
            </a:r>
            <a:r>
              <a:rPr lang="en-US" altLang="zh-CN" sz="2400" b="1" dirty="0" err="1">
                <a:latin typeface="+mn-ea"/>
              </a:rPr>
              <a:t>iostream</a:t>
            </a:r>
            <a:r>
              <a:rPr lang="en-US" altLang="zh-CN" sz="2400" b="1" dirty="0">
                <a:latin typeface="+mn-ea"/>
              </a:rPr>
              <a:t>&gt;</a:t>
            </a:r>
            <a:endParaRPr lang="zh-CN" altLang="zh-CN" sz="2400" b="1" dirty="0">
              <a:latin typeface="+mn-ea"/>
            </a:endParaRPr>
          </a:p>
          <a:p>
            <a:pPr marL="0" indent="0">
              <a:spcBef>
                <a:spcPts val="0"/>
              </a:spcBef>
              <a:buNone/>
            </a:pPr>
            <a:r>
              <a:rPr lang="en-US" altLang="zh-CN" sz="2400" b="1" dirty="0">
                <a:latin typeface="+mn-ea"/>
              </a:rPr>
              <a:t>using namespace </a:t>
            </a:r>
            <a:r>
              <a:rPr lang="en-US" altLang="zh-CN" sz="2400" b="1" dirty="0" err="1">
                <a:latin typeface="+mn-ea"/>
              </a:rPr>
              <a:t>std</a:t>
            </a: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void main ()</a:t>
            </a:r>
            <a:endParaRPr lang="zh-CN" altLang="zh-CN" sz="2400" b="1" dirty="0">
              <a:latin typeface="+mn-ea"/>
            </a:endParaRPr>
          </a:p>
          <a:p>
            <a:pPr marL="0" indent="0">
              <a:spcBef>
                <a:spcPts val="0"/>
              </a:spcBef>
              <a:buNone/>
            </a:pP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err="1">
                <a:latin typeface="+mn-ea"/>
              </a:rPr>
              <a:t>int</a:t>
            </a:r>
            <a:r>
              <a:rPr lang="en-US" altLang="zh-CN" sz="2400" b="1" dirty="0">
                <a:latin typeface="+mn-ea"/>
              </a:rPr>
              <a:t> a=3</a:t>
            </a:r>
            <a:r>
              <a:rPr lang="en-US" altLang="zh-CN" sz="2400" b="1" dirty="0" smtClean="0">
                <a:latin typeface="+mn-ea"/>
              </a:rPr>
              <a:t>;			// </a:t>
            </a:r>
            <a:r>
              <a:rPr lang="zh-CN" altLang="zh-CN" sz="2400" b="1" dirty="0">
                <a:latin typeface="+mn-ea"/>
              </a:rPr>
              <a:t>初始值为</a:t>
            </a:r>
            <a:r>
              <a:rPr lang="en-US" altLang="zh-CN" sz="2400" b="1" dirty="0">
                <a:latin typeface="+mn-ea"/>
              </a:rPr>
              <a:t> 3</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err="1">
                <a:latin typeface="+mn-ea"/>
              </a:rPr>
              <a:t>int</a:t>
            </a:r>
            <a:r>
              <a:rPr lang="en-US" altLang="zh-CN" sz="2400" b="1" dirty="0">
                <a:latin typeface="+mn-ea"/>
              </a:rPr>
              <a:t> b(10); </a:t>
            </a:r>
            <a:r>
              <a:rPr lang="en-US" altLang="zh-CN" sz="2400" b="1" dirty="0" smtClean="0">
                <a:latin typeface="+mn-ea"/>
              </a:rPr>
              <a:t>		// </a:t>
            </a:r>
            <a:r>
              <a:rPr lang="zh-CN" altLang="zh-CN" sz="2400" b="1" dirty="0">
                <a:latin typeface="+mn-ea"/>
              </a:rPr>
              <a:t>初始值为</a:t>
            </a:r>
            <a:r>
              <a:rPr lang="en-US" altLang="zh-CN" sz="2400" b="1" dirty="0">
                <a:latin typeface="+mn-ea"/>
              </a:rPr>
              <a:t> 10</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err="1">
                <a:latin typeface="+mn-ea"/>
              </a:rPr>
              <a:t>int</a:t>
            </a:r>
            <a:r>
              <a:rPr lang="en-US" altLang="zh-CN" sz="2400" b="1" dirty="0">
                <a:latin typeface="+mn-ea"/>
              </a:rPr>
              <a:t> result</a:t>
            </a:r>
            <a:r>
              <a:rPr lang="en-US" altLang="zh-CN" sz="2400" b="1" dirty="0" smtClean="0">
                <a:latin typeface="+mn-ea"/>
              </a:rPr>
              <a:t>;		// </a:t>
            </a:r>
            <a:r>
              <a:rPr lang="zh-CN" altLang="zh-CN" sz="2400" b="1" dirty="0">
                <a:latin typeface="+mn-ea"/>
              </a:rPr>
              <a:t>不确定初始值</a:t>
            </a:r>
          </a:p>
          <a:p>
            <a:pPr marL="0" indent="0">
              <a:spcBef>
                <a:spcPts val="0"/>
              </a:spcBef>
              <a:buNone/>
            </a:pPr>
            <a:r>
              <a:rPr lang="en-US" altLang="zh-CN" sz="2400" b="1" dirty="0">
                <a:latin typeface="+mn-ea"/>
              </a:rPr>
              <a:t>  result = a - b;</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err="1">
                <a:latin typeface="+mn-ea"/>
              </a:rPr>
              <a:t>cout</a:t>
            </a:r>
            <a:r>
              <a:rPr lang="en-US" altLang="zh-CN" sz="2400" b="1" dirty="0">
                <a:latin typeface="+mn-ea"/>
              </a:rPr>
              <a:t> &lt;&lt; result;</a:t>
            </a:r>
            <a:endParaRPr lang="zh-CN" altLang="zh-CN" sz="2400" b="1" dirty="0">
              <a:latin typeface="+mn-ea"/>
            </a:endParaRPr>
          </a:p>
          <a:p>
            <a:pPr marL="0" indent="0">
              <a:spcBef>
                <a:spcPts val="0"/>
              </a:spcBef>
              <a:buNone/>
            </a:pPr>
            <a:r>
              <a:rPr lang="en-US" altLang="zh-CN" sz="2400" b="1" dirty="0">
                <a:latin typeface="+mn-ea"/>
              </a:rPr>
              <a:t>}	</a:t>
            </a:r>
            <a:endParaRPr lang="zh-CN" altLang="zh-CN" sz="2400" b="1" dirty="0">
              <a:latin typeface="+mn-ea"/>
            </a:endParaRPr>
          </a:p>
          <a:p>
            <a:pPr marL="0" indent="0">
              <a:spcBef>
                <a:spcPts val="0"/>
              </a:spcBef>
              <a:buNone/>
            </a:pPr>
            <a:endParaRPr lang="zh-CN" altLang="en-US" sz="24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10</a:t>
            </a:fld>
            <a:endParaRPr lang="en-US" altLang="zh-CN"/>
          </a:p>
        </p:txBody>
      </p:sp>
    </p:spTree>
    <p:extLst>
      <p:ext uri="{BB962C8B-B14F-4D97-AF65-F5344CB8AC3E}">
        <p14:creationId xmlns:p14="http://schemas.microsoft.com/office/powerpoint/2010/main" val="2205521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6632"/>
            <a:ext cx="8784976" cy="6480720"/>
          </a:xfrm>
        </p:spPr>
        <p:txBody>
          <a:bodyPr/>
          <a:lstStyle/>
          <a:p>
            <a:pPr marL="0" indent="0">
              <a:lnSpc>
                <a:spcPts val="2200"/>
              </a:lnSpc>
              <a:spcBef>
                <a:spcPts val="0"/>
              </a:spcBef>
              <a:buNone/>
            </a:pPr>
            <a:r>
              <a:rPr lang="en-US" altLang="zh-CN" sz="2000" b="1" dirty="0" smtClean="0">
                <a:latin typeface="+mn-ea"/>
              </a:rPr>
              <a:t>    </a:t>
            </a:r>
            <a:r>
              <a:rPr lang="zh-CN" altLang="zh-CN" sz="2000" b="1" dirty="0" smtClean="0">
                <a:latin typeface="+mn-ea"/>
              </a:rPr>
              <a:t>下面</a:t>
            </a:r>
            <a:r>
              <a:rPr lang="zh-CN" altLang="zh-CN" sz="2000" b="1" dirty="0">
                <a:latin typeface="+mn-ea"/>
              </a:rPr>
              <a:t>的代码，通过建立一个多边形类</a:t>
            </a:r>
            <a:r>
              <a:rPr lang="en-US" altLang="zh-CN" sz="2000" b="1" dirty="0" err="1">
                <a:latin typeface="+mn-ea"/>
              </a:rPr>
              <a:t>CPolygon</a:t>
            </a:r>
            <a:r>
              <a:rPr lang="zh-CN" altLang="zh-CN" sz="2000" b="1" dirty="0">
                <a:latin typeface="+mn-ea"/>
              </a:rPr>
              <a:t>并派生三角形</a:t>
            </a:r>
            <a:r>
              <a:rPr lang="en-US" altLang="zh-CN" sz="2000" b="1" dirty="0" err="1">
                <a:latin typeface="+mn-ea"/>
              </a:rPr>
              <a:t>CTri</a:t>
            </a:r>
            <a:r>
              <a:rPr lang="zh-CN" altLang="zh-CN" sz="2000" b="1" dirty="0">
                <a:latin typeface="+mn-ea"/>
              </a:rPr>
              <a:t>和四边形</a:t>
            </a:r>
            <a:r>
              <a:rPr lang="en-US" altLang="zh-CN" sz="2000" b="1" dirty="0" err="1">
                <a:latin typeface="+mn-ea"/>
              </a:rPr>
              <a:t>CRect</a:t>
            </a:r>
            <a:r>
              <a:rPr lang="zh-CN" altLang="zh-CN" sz="2000" b="1" dirty="0">
                <a:latin typeface="+mn-ea"/>
              </a:rPr>
              <a:t>类，计算给定长和高的三角形和四边形的面积。</a:t>
            </a:r>
          </a:p>
          <a:p>
            <a:pPr marL="0" indent="0">
              <a:lnSpc>
                <a:spcPts val="2200"/>
              </a:lnSpc>
              <a:spcBef>
                <a:spcPts val="0"/>
              </a:spcBef>
              <a:buNone/>
            </a:pPr>
            <a:r>
              <a:rPr lang="en-US" altLang="zh-CN" sz="2000" b="1" dirty="0">
                <a:latin typeface="+mn-ea"/>
              </a:rPr>
              <a:t>#include "</a:t>
            </a:r>
            <a:r>
              <a:rPr lang="en-US" altLang="zh-CN" sz="2000" b="1" dirty="0" err="1">
                <a:latin typeface="+mn-ea"/>
              </a:rPr>
              <a:t>stdafx.h</a:t>
            </a:r>
            <a:r>
              <a:rPr lang="en-US" altLang="zh-CN" sz="2000" b="1" dirty="0">
                <a:latin typeface="+mn-ea"/>
              </a:rPr>
              <a:t>"</a:t>
            </a:r>
            <a:endParaRPr lang="zh-CN" altLang="zh-CN" sz="2000" b="1" dirty="0">
              <a:latin typeface="+mn-ea"/>
            </a:endParaRPr>
          </a:p>
          <a:p>
            <a:pPr marL="0" indent="0">
              <a:lnSpc>
                <a:spcPts val="2200"/>
              </a:lnSpc>
              <a:spcBef>
                <a:spcPts val="0"/>
              </a:spcBef>
              <a:buNone/>
            </a:pPr>
            <a:r>
              <a:rPr lang="en-US" altLang="zh-CN" sz="2000" b="1" dirty="0">
                <a:latin typeface="+mn-ea"/>
              </a:rPr>
              <a:t>#include &lt;</a:t>
            </a:r>
            <a:r>
              <a:rPr lang="en-US" altLang="zh-CN" sz="2000" b="1" dirty="0" err="1">
                <a:latin typeface="+mn-ea"/>
              </a:rPr>
              <a:t>iostream</a:t>
            </a:r>
            <a:r>
              <a:rPr lang="en-US" altLang="zh-CN" sz="2000" b="1" dirty="0">
                <a:latin typeface="+mn-ea"/>
              </a:rPr>
              <a:t>&gt;</a:t>
            </a:r>
            <a:endParaRPr lang="zh-CN" altLang="zh-CN" sz="2000" b="1" dirty="0">
              <a:latin typeface="+mn-ea"/>
            </a:endParaRPr>
          </a:p>
          <a:p>
            <a:pPr marL="0" indent="0">
              <a:lnSpc>
                <a:spcPts val="2200"/>
              </a:lnSpc>
              <a:spcBef>
                <a:spcPts val="0"/>
              </a:spcBef>
              <a:buNone/>
            </a:pPr>
            <a:r>
              <a:rPr lang="en-US" altLang="zh-CN" sz="2000" b="1" dirty="0">
                <a:latin typeface="+mn-ea"/>
              </a:rPr>
              <a:t>using namespace </a:t>
            </a:r>
            <a:r>
              <a:rPr lang="en-US" altLang="zh-CN" sz="2000" b="1" dirty="0" err="1">
                <a:latin typeface="+mn-ea"/>
              </a:rPr>
              <a:t>std</a:t>
            </a:r>
            <a:r>
              <a:rPr lang="en-US" altLang="zh-CN" sz="2000" b="1" dirty="0">
                <a:latin typeface="+mn-ea"/>
              </a:rPr>
              <a:t>;</a:t>
            </a:r>
            <a:endParaRPr lang="zh-CN" altLang="zh-CN" sz="2000" b="1" dirty="0">
              <a:latin typeface="+mn-ea"/>
            </a:endParaRPr>
          </a:p>
          <a:p>
            <a:pPr marL="0" indent="0">
              <a:lnSpc>
                <a:spcPts val="2200"/>
              </a:lnSpc>
              <a:spcBef>
                <a:spcPts val="0"/>
              </a:spcBef>
              <a:buNone/>
            </a:pPr>
            <a:r>
              <a:rPr lang="en-US" altLang="zh-CN" sz="2000" b="1" dirty="0" smtClean="0">
                <a:latin typeface="+mn-ea"/>
              </a:rPr>
              <a:t>class </a:t>
            </a:r>
            <a:r>
              <a:rPr lang="en-US" altLang="zh-CN" sz="2000" b="1" dirty="0" err="1">
                <a:latin typeface="+mn-ea"/>
              </a:rPr>
              <a:t>CPolygon</a:t>
            </a:r>
            <a:r>
              <a:rPr lang="en-US" altLang="zh-CN" sz="2000" b="1" dirty="0">
                <a:latin typeface="+mn-ea"/>
              </a:rPr>
              <a:t> </a:t>
            </a:r>
            <a:endParaRPr lang="zh-CN" altLang="zh-CN" sz="2000" b="1" dirty="0">
              <a:latin typeface="+mn-ea"/>
            </a:endParaRPr>
          </a:p>
          <a:p>
            <a:pPr marL="0" indent="0">
              <a:lnSpc>
                <a:spcPts val="2200"/>
              </a:lnSpc>
              <a:spcBef>
                <a:spcPts val="0"/>
              </a:spcBef>
              <a:buNone/>
            </a:pPr>
            <a:r>
              <a:rPr lang="en-US" altLang="zh-CN" sz="2000" b="1" dirty="0" smtClean="0">
                <a:latin typeface="+mn-ea"/>
              </a:rPr>
              <a:t>{     </a:t>
            </a:r>
            <a:r>
              <a:rPr lang="en-US" altLang="zh-CN" sz="2000" b="1" dirty="0">
                <a:latin typeface="+mn-ea"/>
              </a:rPr>
              <a:t>protected:</a:t>
            </a:r>
            <a:endParaRPr lang="zh-CN" altLang="zh-CN" sz="2000" b="1" dirty="0">
              <a:latin typeface="+mn-ea"/>
            </a:endParaRPr>
          </a:p>
          <a:p>
            <a:pPr marL="0" indent="0">
              <a:lnSpc>
                <a:spcPts val="2200"/>
              </a:lnSpc>
              <a:spcBef>
                <a:spcPts val="0"/>
              </a:spcBef>
              <a:buNone/>
            </a:pPr>
            <a:r>
              <a:rPr lang="en-US" altLang="zh-CN" sz="2000" b="1" dirty="0">
                <a:latin typeface="+mn-ea"/>
              </a:rPr>
              <a:t>        </a:t>
            </a:r>
            <a:r>
              <a:rPr lang="en-US" altLang="zh-CN" sz="2000" b="1" dirty="0" err="1">
                <a:latin typeface="+mn-ea"/>
              </a:rPr>
              <a:t>int</a:t>
            </a:r>
            <a:r>
              <a:rPr lang="en-US" altLang="zh-CN" sz="2000" b="1" dirty="0">
                <a:latin typeface="+mn-ea"/>
              </a:rPr>
              <a:t> width, height;		//</a:t>
            </a:r>
            <a:r>
              <a:rPr lang="zh-CN" altLang="zh-CN" sz="2000" b="1" dirty="0">
                <a:latin typeface="+mn-ea"/>
              </a:rPr>
              <a:t>多边形的高度与宽度</a:t>
            </a:r>
          </a:p>
          <a:p>
            <a:pPr marL="0" indent="0">
              <a:lnSpc>
                <a:spcPts val="2200"/>
              </a:lnSpc>
              <a:spcBef>
                <a:spcPts val="0"/>
              </a:spcBef>
              <a:buNone/>
            </a:pPr>
            <a:r>
              <a:rPr lang="en-US" altLang="zh-CN" sz="2000" b="1" dirty="0">
                <a:latin typeface="+mn-ea"/>
              </a:rPr>
              <a:t>      public:</a:t>
            </a:r>
            <a:endParaRPr lang="zh-CN" altLang="zh-CN" sz="2000" b="1" dirty="0">
              <a:latin typeface="+mn-ea"/>
            </a:endParaRPr>
          </a:p>
          <a:p>
            <a:pPr marL="0" indent="0">
              <a:lnSpc>
                <a:spcPts val="2200"/>
              </a:lnSpc>
              <a:spcBef>
                <a:spcPts val="0"/>
              </a:spcBef>
              <a:buNone/>
            </a:pPr>
            <a:r>
              <a:rPr lang="en-US" altLang="zh-CN" sz="2000" b="1" dirty="0">
                <a:latin typeface="+mn-ea"/>
              </a:rPr>
              <a:t>        void values(</a:t>
            </a:r>
            <a:r>
              <a:rPr lang="en-US" altLang="zh-CN" sz="2000" b="1" dirty="0" err="1">
                <a:latin typeface="+mn-ea"/>
              </a:rPr>
              <a:t>int</a:t>
            </a:r>
            <a:r>
              <a:rPr lang="en-US" altLang="zh-CN" sz="2000" b="1" dirty="0">
                <a:latin typeface="+mn-ea"/>
              </a:rPr>
              <a:t> m, </a:t>
            </a:r>
            <a:r>
              <a:rPr lang="en-US" altLang="zh-CN" sz="2000" b="1" dirty="0" err="1">
                <a:latin typeface="+mn-ea"/>
              </a:rPr>
              <a:t>int</a:t>
            </a:r>
            <a:r>
              <a:rPr lang="en-US" altLang="zh-CN" sz="2000" b="1" dirty="0">
                <a:latin typeface="+mn-ea"/>
              </a:rPr>
              <a:t> n)	</a:t>
            </a:r>
            <a:r>
              <a:rPr lang="en-US" altLang="zh-CN" sz="2000" b="1" dirty="0" smtClean="0">
                <a:latin typeface="+mn-ea"/>
              </a:rPr>
              <a:t>//</a:t>
            </a:r>
            <a:r>
              <a:rPr lang="zh-CN" altLang="zh-CN" sz="2000" b="1" dirty="0">
                <a:latin typeface="+mn-ea"/>
              </a:rPr>
              <a:t>构造函数，初始化高宽度值</a:t>
            </a:r>
          </a:p>
          <a:p>
            <a:pPr marL="0" indent="0">
              <a:lnSpc>
                <a:spcPts val="2200"/>
              </a:lnSpc>
              <a:spcBef>
                <a:spcPts val="0"/>
              </a:spcBef>
              <a:buNone/>
            </a:pPr>
            <a:r>
              <a:rPr lang="en-US" altLang="zh-CN" sz="2000" b="1" dirty="0">
                <a:latin typeface="+mn-ea"/>
              </a:rPr>
              <a:t>	</a:t>
            </a:r>
            <a:r>
              <a:rPr lang="en-US" altLang="zh-CN" sz="2000" b="1" dirty="0" smtClean="0">
                <a:latin typeface="+mn-ea"/>
              </a:rPr>
              <a:t>{ </a:t>
            </a:r>
            <a:r>
              <a:rPr lang="en-US" altLang="zh-CN" sz="2000" b="1" dirty="0">
                <a:latin typeface="+mn-ea"/>
              </a:rPr>
              <a:t>	width=m</a:t>
            </a:r>
            <a:r>
              <a:rPr lang="en-US" altLang="zh-CN" sz="2000" b="1" dirty="0" smtClean="0">
                <a:latin typeface="+mn-ea"/>
              </a:rPr>
              <a:t>;    </a:t>
            </a:r>
            <a:r>
              <a:rPr lang="en-US" altLang="zh-CN" sz="2000" b="1" dirty="0">
                <a:latin typeface="+mn-ea"/>
              </a:rPr>
              <a:t>height=n</a:t>
            </a:r>
            <a:r>
              <a:rPr lang="en-US" altLang="zh-CN" sz="2000" b="1" dirty="0" smtClean="0">
                <a:latin typeface="+mn-ea"/>
              </a:rPr>
              <a:t>;</a:t>
            </a:r>
            <a:r>
              <a:rPr lang="en-US" altLang="zh-CN" sz="2000" b="1" dirty="0">
                <a:latin typeface="+mn-ea"/>
              </a:rPr>
              <a:t>	}</a:t>
            </a:r>
            <a:endParaRPr lang="zh-CN" altLang="zh-CN" sz="2000" b="1" dirty="0">
              <a:latin typeface="+mn-ea"/>
            </a:endParaRPr>
          </a:p>
          <a:p>
            <a:pPr marL="0" indent="0">
              <a:lnSpc>
                <a:spcPts val="2200"/>
              </a:lnSpc>
              <a:spcBef>
                <a:spcPts val="0"/>
              </a:spcBef>
              <a:buNone/>
            </a:pPr>
            <a:r>
              <a:rPr lang="en-US" altLang="zh-CN" sz="2000" b="1" dirty="0">
                <a:latin typeface="+mn-ea"/>
              </a:rPr>
              <a:t>};</a:t>
            </a:r>
            <a:endParaRPr lang="zh-CN" altLang="zh-CN" sz="2000" b="1" dirty="0">
              <a:latin typeface="+mn-ea"/>
            </a:endParaRPr>
          </a:p>
          <a:p>
            <a:pPr marL="0" indent="0">
              <a:lnSpc>
                <a:spcPts val="2200"/>
              </a:lnSpc>
              <a:spcBef>
                <a:spcPts val="0"/>
              </a:spcBef>
              <a:buNone/>
            </a:pPr>
            <a:r>
              <a:rPr lang="en-US" altLang="zh-CN" sz="2000" b="1" dirty="0">
                <a:latin typeface="+mn-ea"/>
              </a:rPr>
              <a:t>    </a:t>
            </a:r>
            <a:endParaRPr lang="zh-CN" altLang="zh-CN" sz="2000" b="1" dirty="0">
              <a:latin typeface="+mn-ea"/>
            </a:endParaRPr>
          </a:p>
          <a:p>
            <a:pPr marL="0" indent="0">
              <a:lnSpc>
                <a:spcPts val="2200"/>
              </a:lnSpc>
              <a:spcBef>
                <a:spcPts val="0"/>
              </a:spcBef>
              <a:buNone/>
            </a:pPr>
            <a:r>
              <a:rPr lang="en-US" altLang="zh-CN" sz="2000" b="1" dirty="0">
                <a:latin typeface="+mn-ea"/>
              </a:rPr>
              <a:t>class </a:t>
            </a:r>
            <a:r>
              <a:rPr lang="en-US" altLang="zh-CN" sz="2000" b="1" dirty="0" err="1">
                <a:latin typeface="+mn-ea"/>
              </a:rPr>
              <a:t>CTri</a:t>
            </a:r>
            <a:r>
              <a:rPr lang="en-US" altLang="zh-CN" sz="2000" b="1" dirty="0">
                <a:latin typeface="+mn-ea"/>
              </a:rPr>
              <a:t>: public </a:t>
            </a:r>
            <a:r>
              <a:rPr lang="en-US" altLang="zh-CN" sz="2000" b="1" dirty="0" err="1">
                <a:latin typeface="+mn-ea"/>
              </a:rPr>
              <a:t>CPolygon</a:t>
            </a:r>
            <a:r>
              <a:rPr lang="en-US" altLang="zh-CN" sz="2000" b="1" dirty="0">
                <a:latin typeface="+mn-ea"/>
              </a:rPr>
              <a:t>			//</a:t>
            </a:r>
            <a:r>
              <a:rPr lang="zh-CN" altLang="zh-CN" sz="2000" b="1" dirty="0">
                <a:latin typeface="+mn-ea"/>
              </a:rPr>
              <a:t>派生三角形类</a:t>
            </a:r>
          </a:p>
          <a:p>
            <a:pPr marL="0" indent="0">
              <a:lnSpc>
                <a:spcPts val="2200"/>
              </a:lnSpc>
              <a:spcBef>
                <a:spcPts val="0"/>
              </a:spcBef>
              <a:buNone/>
            </a:pPr>
            <a:r>
              <a:rPr lang="en-US" altLang="zh-CN" sz="2000" b="1" dirty="0" smtClean="0">
                <a:latin typeface="+mn-ea"/>
              </a:rPr>
              <a:t>{     </a:t>
            </a:r>
            <a:r>
              <a:rPr lang="en-US" altLang="zh-CN" sz="2000" b="1" dirty="0">
                <a:latin typeface="+mn-ea"/>
              </a:rPr>
              <a:t>public:</a:t>
            </a:r>
            <a:endParaRPr lang="zh-CN" altLang="zh-CN" sz="2000" b="1" dirty="0">
              <a:latin typeface="+mn-ea"/>
            </a:endParaRPr>
          </a:p>
          <a:p>
            <a:pPr marL="0" indent="0">
              <a:lnSpc>
                <a:spcPts val="2200"/>
              </a:lnSpc>
              <a:spcBef>
                <a:spcPts val="0"/>
              </a:spcBef>
              <a:buNone/>
            </a:pPr>
            <a:r>
              <a:rPr lang="en-US" altLang="zh-CN" sz="2000" b="1" dirty="0">
                <a:latin typeface="+mn-ea"/>
              </a:rPr>
              <a:t>        </a:t>
            </a:r>
            <a:r>
              <a:rPr lang="en-US" altLang="zh-CN" sz="2000" b="1" dirty="0" err="1">
                <a:latin typeface="+mn-ea"/>
              </a:rPr>
              <a:t>int</a:t>
            </a:r>
            <a:r>
              <a:rPr lang="en-US" altLang="zh-CN" sz="2000" b="1" dirty="0">
                <a:latin typeface="+mn-ea"/>
              </a:rPr>
              <a:t> area (void){ return (width * height / 2); }</a:t>
            </a:r>
            <a:endParaRPr lang="zh-CN" altLang="zh-CN" sz="2000" b="1" dirty="0">
              <a:latin typeface="+mn-ea"/>
            </a:endParaRPr>
          </a:p>
          <a:p>
            <a:pPr marL="0" indent="0">
              <a:lnSpc>
                <a:spcPts val="2200"/>
              </a:lnSpc>
              <a:spcBef>
                <a:spcPts val="0"/>
              </a:spcBef>
              <a:buNone/>
            </a:pPr>
            <a:r>
              <a:rPr lang="en-US" altLang="zh-CN" sz="2000" b="1" dirty="0">
                <a:latin typeface="+mn-ea"/>
              </a:rPr>
              <a:t>}tri;</a:t>
            </a:r>
            <a:endParaRPr lang="zh-CN" altLang="zh-CN" sz="2000" b="1" dirty="0">
              <a:latin typeface="+mn-ea"/>
            </a:endParaRPr>
          </a:p>
          <a:p>
            <a:pPr marL="0" indent="0">
              <a:lnSpc>
                <a:spcPts val="2200"/>
              </a:lnSpc>
              <a:spcBef>
                <a:spcPts val="0"/>
              </a:spcBef>
              <a:buNone/>
            </a:pPr>
            <a:r>
              <a:rPr lang="en-US" altLang="zh-CN" sz="2000" b="1" dirty="0">
                <a:latin typeface="+mn-ea"/>
              </a:rPr>
              <a:t> </a:t>
            </a:r>
            <a:endParaRPr lang="zh-CN" altLang="zh-CN" sz="2000" b="1" dirty="0">
              <a:latin typeface="+mn-ea"/>
            </a:endParaRPr>
          </a:p>
          <a:p>
            <a:pPr marL="0" indent="0">
              <a:lnSpc>
                <a:spcPts val="2200"/>
              </a:lnSpc>
              <a:spcBef>
                <a:spcPts val="0"/>
              </a:spcBef>
              <a:buNone/>
            </a:pPr>
            <a:r>
              <a:rPr lang="en-US" altLang="zh-CN" sz="2000" b="1" dirty="0">
                <a:latin typeface="+mn-ea"/>
              </a:rPr>
              <a:t>class </a:t>
            </a:r>
            <a:r>
              <a:rPr lang="en-US" altLang="zh-CN" sz="2000" b="1" dirty="0" err="1">
                <a:latin typeface="+mn-ea"/>
              </a:rPr>
              <a:t>CRect</a:t>
            </a:r>
            <a:r>
              <a:rPr lang="en-US" altLang="zh-CN" sz="2000" b="1" dirty="0">
                <a:latin typeface="+mn-ea"/>
              </a:rPr>
              <a:t>: public </a:t>
            </a:r>
            <a:r>
              <a:rPr lang="en-US" altLang="zh-CN" sz="2000" b="1" dirty="0" err="1">
                <a:latin typeface="+mn-ea"/>
              </a:rPr>
              <a:t>CPolygon</a:t>
            </a:r>
            <a:r>
              <a:rPr lang="en-US" altLang="zh-CN" sz="2000" b="1" dirty="0">
                <a:latin typeface="+mn-ea"/>
              </a:rPr>
              <a:t>			//</a:t>
            </a:r>
            <a:r>
              <a:rPr lang="zh-CN" altLang="zh-CN" sz="2000" b="1" dirty="0">
                <a:latin typeface="+mn-ea"/>
              </a:rPr>
              <a:t>派生四边形类</a:t>
            </a:r>
          </a:p>
          <a:p>
            <a:pPr marL="0" indent="0">
              <a:lnSpc>
                <a:spcPts val="2200"/>
              </a:lnSpc>
              <a:spcBef>
                <a:spcPts val="0"/>
              </a:spcBef>
              <a:buNone/>
            </a:pPr>
            <a:r>
              <a:rPr lang="en-US" altLang="zh-CN" sz="2000" b="1" dirty="0">
                <a:latin typeface="+mn-ea"/>
              </a:rPr>
              <a:t>{</a:t>
            </a:r>
            <a:endParaRPr lang="zh-CN" altLang="zh-CN" sz="2000" b="1" dirty="0">
              <a:latin typeface="+mn-ea"/>
            </a:endParaRPr>
          </a:p>
          <a:p>
            <a:pPr marL="0" indent="0">
              <a:lnSpc>
                <a:spcPts val="2200"/>
              </a:lnSpc>
              <a:spcBef>
                <a:spcPts val="0"/>
              </a:spcBef>
              <a:buNone/>
            </a:pPr>
            <a:r>
              <a:rPr lang="en-US" altLang="zh-CN" sz="2000" b="1" dirty="0">
                <a:latin typeface="+mn-ea"/>
              </a:rPr>
              <a:t>      public:</a:t>
            </a:r>
            <a:endParaRPr lang="zh-CN" altLang="zh-CN" sz="2000" b="1" dirty="0">
              <a:latin typeface="+mn-ea"/>
            </a:endParaRPr>
          </a:p>
          <a:p>
            <a:pPr marL="0" indent="0">
              <a:lnSpc>
                <a:spcPts val="2200"/>
              </a:lnSpc>
              <a:spcBef>
                <a:spcPts val="0"/>
              </a:spcBef>
              <a:buNone/>
            </a:pPr>
            <a:r>
              <a:rPr lang="en-US" altLang="zh-CN" sz="2000" b="1" dirty="0">
                <a:latin typeface="+mn-ea"/>
              </a:rPr>
              <a:t>        </a:t>
            </a:r>
            <a:r>
              <a:rPr lang="en-US" altLang="zh-CN" sz="2000" b="1" dirty="0" err="1">
                <a:latin typeface="+mn-ea"/>
              </a:rPr>
              <a:t>int</a:t>
            </a:r>
            <a:r>
              <a:rPr lang="en-US" altLang="zh-CN" sz="2000" b="1" dirty="0">
                <a:latin typeface="+mn-ea"/>
              </a:rPr>
              <a:t> area (void){ return (width * height); }</a:t>
            </a:r>
            <a:endParaRPr lang="zh-CN" altLang="zh-CN" sz="2000" b="1" dirty="0">
              <a:latin typeface="+mn-ea"/>
            </a:endParaRPr>
          </a:p>
          <a:p>
            <a:pPr marL="0" indent="0">
              <a:lnSpc>
                <a:spcPts val="2200"/>
              </a:lnSpc>
              <a:spcBef>
                <a:spcPts val="0"/>
              </a:spcBef>
              <a:buNone/>
            </a:pPr>
            <a:r>
              <a:rPr lang="en-US" altLang="zh-CN" sz="2000" b="1" dirty="0">
                <a:latin typeface="+mn-ea"/>
              </a:rPr>
              <a:t>}</a:t>
            </a:r>
            <a:r>
              <a:rPr lang="en-US" altLang="zh-CN" sz="2000" b="1" dirty="0" err="1">
                <a:latin typeface="+mn-ea"/>
              </a:rPr>
              <a:t>rect</a:t>
            </a:r>
            <a:r>
              <a:rPr lang="en-US" altLang="zh-CN" sz="2000" b="1" dirty="0" smtClean="0">
                <a:latin typeface="+mn-ea"/>
              </a:rPr>
              <a:t>;</a:t>
            </a:r>
            <a:endParaRPr lang="zh-CN" altLang="en-US" sz="20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100</a:t>
            </a:fld>
            <a:endParaRPr lang="en-US" altLang="zh-CN" dirty="0"/>
          </a:p>
        </p:txBody>
      </p:sp>
    </p:spTree>
    <p:extLst>
      <p:ext uri="{BB962C8B-B14F-4D97-AF65-F5344CB8AC3E}">
        <p14:creationId xmlns:p14="http://schemas.microsoft.com/office/powerpoint/2010/main" val="148845611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79512" y="44624"/>
            <a:ext cx="8856984" cy="6741368"/>
          </a:xfrm>
        </p:spPr>
        <p:txBody>
          <a:bodyPr/>
          <a:lstStyle/>
          <a:p>
            <a:pPr marL="0" indent="0">
              <a:lnSpc>
                <a:spcPts val="2200"/>
              </a:lnSpc>
              <a:spcBef>
                <a:spcPts val="0"/>
              </a:spcBef>
              <a:buNone/>
            </a:pPr>
            <a:r>
              <a:rPr lang="en-US" altLang="zh-CN" sz="2000" b="1" dirty="0" smtClean="0">
                <a:latin typeface="+mn-ea"/>
              </a:rPr>
              <a:t>void </a:t>
            </a:r>
            <a:r>
              <a:rPr lang="en-US" altLang="zh-CN" sz="2000" b="1" dirty="0">
                <a:latin typeface="+mn-ea"/>
              </a:rPr>
              <a:t>main () </a:t>
            </a:r>
            <a:endParaRPr lang="zh-CN" altLang="zh-CN" sz="2000" b="1" dirty="0">
              <a:latin typeface="+mn-ea"/>
            </a:endParaRPr>
          </a:p>
          <a:p>
            <a:pPr marL="0" indent="0">
              <a:lnSpc>
                <a:spcPts val="2200"/>
              </a:lnSpc>
              <a:spcBef>
                <a:spcPts val="0"/>
              </a:spcBef>
              <a:buNone/>
            </a:pPr>
            <a:r>
              <a:rPr lang="en-US" altLang="zh-CN" sz="2000" b="1" dirty="0">
                <a:latin typeface="+mn-ea"/>
              </a:rPr>
              <a:t>{</a:t>
            </a:r>
            <a:endParaRPr lang="zh-CN" altLang="zh-CN" sz="2000" b="1" dirty="0">
              <a:latin typeface="+mn-ea"/>
            </a:endParaRPr>
          </a:p>
          <a:p>
            <a:pPr marL="0" indent="0">
              <a:lnSpc>
                <a:spcPts val="2200"/>
              </a:lnSpc>
              <a:spcBef>
                <a:spcPts val="0"/>
              </a:spcBef>
              <a:buNone/>
            </a:pPr>
            <a:r>
              <a:rPr lang="en-US" altLang="zh-CN" sz="2000" b="1" dirty="0">
                <a:latin typeface="+mn-ea"/>
              </a:rPr>
              <a:t>        </a:t>
            </a:r>
            <a:r>
              <a:rPr lang="en-US" altLang="zh-CN" sz="2000" b="1" dirty="0" err="1">
                <a:latin typeface="+mn-ea"/>
              </a:rPr>
              <a:t>tri.values</a:t>
            </a:r>
            <a:r>
              <a:rPr lang="en-US" altLang="zh-CN" sz="2000" b="1" dirty="0">
                <a:latin typeface="+mn-ea"/>
              </a:rPr>
              <a:t>(10,20);</a:t>
            </a:r>
            <a:endParaRPr lang="zh-CN" altLang="zh-CN" sz="2000" b="1" dirty="0">
              <a:latin typeface="+mn-ea"/>
            </a:endParaRPr>
          </a:p>
          <a:p>
            <a:pPr marL="0" indent="0">
              <a:lnSpc>
                <a:spcPts val="2200"/>
              </a:lnSpc>
              <a:spcBef>
                <a:spcPts val="0"/>
              </a:spcBef>
              <a:buNone/>
            </a:pPr>
            <a:r>
              <a:rPr lang="en-US" altLang="zh-CN" sz="2000" b="1" dirty="0">
                <a:latin typeface="+mn-ea"/>
              </a:rPr>
              <a:t>        </a:t>
            </a:r>
            <a:r>
              <a:rPr lang="en-US" altLang="zh-CN" sz="2000" b="1" dirty="0" err="1">
                <a:latin typeface="+mn-ea"/>
              </a:rPr>
              <a:t>rect.values</a:t>
            </a:r>
            <a:r>
              <a:rPr lang="en-US" altLang="zh-CN" sz="2000" b="1" dirty="0">
                <a:latin typeface="+mn-ea"/>
              </a:rPr>
              <a:t>(10,20);</a:t>
            </a:r>
            <a:endParaRPr lang="zh-CN" altLang="zh-CN" sz="2000" b="1" dirty="0">
              <a:latin typeface="+mn-ea"/>
            </a:endParaRPr>
          </a:p>
          <a:p>
            <a:pPr marL="0" indent="0">
              <a:lnSpc>
                <a:spcPts val="2200"/>
              </a:lnSpc>
              <a:spcBef>
                <a:spcPts val="0"/>
              </a:spcBef>
              <a:buNone/>
            </a:pPr>
            <a:r>
              <a:rPr lang="en-US" altLang="zh-CN" sz="2000" b="1" dirty="0">
                <a:latin typeface="+mn-ea"/>
              </a:rPr>
              <a:t>        </a:t>
            </a:r>
            <a:r>
              <a:rPr lang="en-US" altLang="zh-CN" sz="2000" b="1" dirty="0" err="1">
                <a:latin typeface="+mn-ea"/>
              </a:rPr>
              <a:t>cout</a:t>
            </a:r>
            <a:r>
              <a:rPr lang="en-US" altLang="zh-CN" sz="2000" b="1" dirty="0">
                <a:latin typeface="+mn-ea"/>
              </a:rPr>
              <a:t> &lt;&lt; </a:t>
            </a:r>
            <a:r>
              <a:rPr lang="en-US" altLang="zh-CN" sz="2000" b="1" dirty="0" err="1">
                <a:latin typeface="+mn-ea"/>
              </a:rPr>
              <a:t>tri.area</a:t>
            </a:r>
            <a:r>
              <a:rPr lang="en-US" altLang="zh-CN" sz="2000" b="1" dirty="0">
                <a:latin typeface="+mn-ea"/>
              </a:rPr>
              <a:t>() &lt;&lt; </a:t>
            </a:r>
            <a:r>
              <a:rPr lang="en-US" altLang="zh-CN" sz="2000" b="1" dirty="0" err="1">
                <a:latin typeface="+mn-ea"/>
              </a:rPr>
              <a:t>endl</a:t>
            </a:r>
            <a:r>
              <a:rPr lang="en-US" altLang="zh-CN" sz="2000" b="1" dirty="0">
                <a:latin typeface="+mn-ea"/>
              </a:rPr>
              <a:t>;	</a:t>
            </a:r>
            <a:r>
              <a:rPr lang="en-US" altLang="zh-CN" sz="2000" b="1" dirty="0" smtClean="0">
                <a:latin typeface="+mn-ea"/>
              </a:rPr>
              <a:t>	//</a:t>
            </a:r>
            <a:r>
              <a:rPr lang="zh-CN" altLang="zh-CN" sz="2000" b="1" dirty="0">
                <a:latin typeface="+mn-ea"/>
              </a:rPr>
              <a:t>计算三角形面积</a:t>
            </a:r>
          </a:p>
          <a:p>
            <a:pPr marL="0" indent="0">
              <a:lnSpc>
                <a:spcPts val="2200"/>
              </a:lnSpc>
              <a:spcBef>
                <a:spcPts val="0"/>
              </a:spcBef>
              <a:buNone/>
            </a:pPr>
            <a:r>
              <a:rPr lang="en-US" altLang="zh-CN" sz="2000" b="1" dirty="0">
                <a:latin typeface="+mn-ea"/>
              </a:rPr>
              <a:t>	</a:t>
            </a:r>
            <a:r>
              <a:rPr lang="en-US" altLang="zh-CN" sz="2000" b="1" dirty="0" smtClean="0">
                <a:latin typeface="+mn-ea"/>
              </a:rPr>
              <a:t> </a:t>
            </a:r>
            <a:r>
              <a:rPr lang="en-US" altLang="zh-CN" sz="2000" b="1" dirty="0" err="1">
                <a:latin typeface="+mn-ea"/>
              </a:rPr>
              <a:t>cout</a:t>
            </a:r>
            <a:r>
              <a:rPr lang="en-US" altLang="zh-CN" sz="2000" b="1" dirty="0">
                <a:latin typeface="+mn-ea"/>
              </a:rPr>
              <a:t> &lt;&lt; </a:t>
            </a:r>
            <a:r>
              <a:rPr lang="en-US" altLang="zh-CN" sz="2000" b="1" dirty="0" err="1">
                <a:latin typeface="+mn-ea"/>
              </a:rPr>
              <a:t>rect.area</a:t>
            </a:r>
            <a:r>
              <a:rPr lang="en-US" altLang="zh-CN" sz="2000" b="1" dirty="0">
                <a:latin typeface="+mn-ea"/>
              </a:rPr>
              <a:t>() &lt;&lt; </a:t>
            </a:r>
            <a:r>
              <a:rPr lang="en-US" altLang="zh-CN" sz="2000" b="1" dirty="0" err="1">
                <a:latin typeface="+mn-ea"/>
              </a:rPr>
              <a:t>endl</a:t>
            </a:r>
            <a:r>
              <a:rPr lang="en-US" altLang="zh-CN" sz="2000" b="1" dirty="0">
                <a:latin typeface="+mn-ea"/>
              </a:rPr>
              <a:t>;	//</a:t>
            </a:r>
            <a:r>
              <a:rPr lang="zh-CN" altLang="zh-CN" sz="2000" b="1" dirty="0">
                <a:latin typeface="+mn-ea"/>
              </a:rPr>
              <a:t>计算四边形面积</a:t>
            </a:r>
          </a:p>
          <a:p>
            <a:pPr marL="0" indent="0">
              <a:lnSpc>
                <a:spcPts val="2200"/>
              </a:lnSpc>
              <a:spcBef>
                <a:spcPts val="0"/>
              </a:spcBef>
              <a:buNone/>
            </a:pPr>
            <a:r>
              <a:rPr lang="en-US" altLang="zh-CN" sz="2000" b="1" dirty="0">
                <a:latin typeface="+mn-ea"/>
              </a:rPr>
              <a:t>}</a:t>
            </a:r>
            <a:endParaRPr lang="zh-CN" altLang="zh-CN" sz="2000" b="1" dirty="0">
              <a:latin typeface="+mn-ea"/>
            </a:endParaRPr>
          </a:p>
          <a:p>
            <a:pPr marL="0" indent="0">
              <a:lnSpc>
                <a:spcPts val="2200"/>
              </a:lnSpc>
              <a:spcBef>
                <a:spcPts val="0"/>
              </a:spcBef>
              <a:buNone/>
            </a:pPr>
            <a:r>
              <a:rPr lang="zh-CN" altLang="zh-CN" sz="2000" b="1" dirty="0">
                <a:latin typeface="+mn-ea"/>
              </a:rPr>
              <a:t>从上述代码可以获知，类</a:t>
            </a:r>
            <a:r>
              <a:rPr lang="en-US" altLang="zh-CN" sz="2000" b="1" dirty="0" err="1">
                <a:latin typeface="+mn-ea"/>
              </a:rPr>
              <a:t>CRect</a:t>
            </a:r>
            <a:r>
              <a:rPr lang="zh-CN" altLang="zh-CN" sz="2000" b="1" dirty="0">
                <a:latin typeface="+mn-ea"/>
              </a:rPr>
              <a:t>和</a:t>
            </a:r>
            <a:r>
              <a:rPr lang="en-US" altLang="zh-CN" sz="2000" b="1" dirty="0" err="1">
                <a:latin typeface="+mn-ea"/>
              </a:rPr>
              <a:t>CTri</a:t>
            </a:r>
            <a:r>
              <a:rPr lang="zh-CN" altLang="zh-CN" sz="2000" b="1" dirty="0">
                <a:latin typeface="+mn-ea"/>
              </a:rPr>
              <a:t>的每一个对象都包含</a:t>
            </a:r>
            <a:r>
              <a:rPr lang="en-US" altLang="zh-CN" sz="2000" b="1" dirty="0" err="1">
                <a:latin typeface="+mn-ea"/>
              </a:rPr>
              <a:t>CPolygon</a:t>
            </a:r>
            <a:r>
              <a:rPr lang="zh-CN" altLang="zh-CN" sz="2000" b="1" dirty="0">
                <a:latin typeface="+mn-ea"/>
              </a:rPr>
              <a:t>的成员</a:t>
            </a:r>
            <a:r>
              <a:rPr lang="en-US" altLang="zh-CN" sz="2000" b="1" dirty="0">
                <a:latin typeface="+mn-ea"/>
              </a:rPr>
              <a:t>width</a:t>
            </a:r>
            <a:r>
              <a:rPr lang="zh-CN" altLang="zh-CN" sz="2000" b="1" dirty="0">
                <a:latin typeface="+mn-ea"/>
              </a:rPr>
              <a:t>、</a:t>
            </a:r>
            <a:r>
              <a:rPr lang="en-US" altLang="zh-CN" sz="2000" b="1" dirty="0">
                <a:latin typeface="+mn-ea"/>
              </a:rPr>
              <a:t>height</a:t>
            </a:r>
            <a:r>
              <a:rPr lang="zh-CN" altLang="zh-CN" sz="2000" b="1" dirty="0">
                <a:latin typeface="+mn-ea"/>
              </a:rPr>
              <a:t>和</a:t>
            </a:r>
            <a:r>
              <a:rPr lang="en-US" altLang="zh-CN" sz="2000" b="1" dirty="0">
                <a:latin typeface="+mn-ea"/>
              </a:rPr>
              <a:t>values()</a:t>
            </a:r>
            <a:r>
              <a:rPr lang="zh-CN" altLang="zh-CN" sz="2000" b="1" dirty="0" smtClean="0">
                <a:latin typeface="+mn-ea"/>
              </a:rPr>
              <a:t>。</a:t>
            </a:r>
            <a:endParaRPr lang="en-US" altLang="zh-CN" sz="2000" b="1" dirty="0" smtClean="0">
              <a:latin typeface="+mn-ea"/>
            </a:endParaRPr>
          </a:p>
          <a:p>
            <a:pPr marL="0" indent="0">
              <a:lnSpc>
                <a:spcPts val="2200"/>
              </a:lnSpc>
              <a:spcBef>
                <a:spcPts val="0"/>
              </a:spcBef>
              <a:buNone/>
            </a:pPr>
            <a:endParaRPr lang="en-US" altLang="zh-CN" sz="2000" b="1" dirty="0">
              <a:latin typeface="+mn-ea"/>
            </a:endParaRPr>
          </a:p>
          <a:p>
            <a:r>
              <a:rPr lang="zh-CN" altLang="zh-CN" sz="2400" b="1" dirty="0" smtClean="0">
                <a:solidFill>
                  <a:srgbClr val="66FFFF"/>
                </a:solidFill>
              </a:rPr>
              <a:t>标</a:t>
            </a:r>
            <a:r>
              <a:rPr lang="zh-CN" altLang="zh-CN" sz="2400" b="1" dirty="0">
                <a:solidFill>
                  <a:srgbClr val="66FFFF"/>
                </a:solidFill>
              </a:rPr>
              <a:t>识符</a:t>
            </a:r>
            <a:r>
              <a:rPr lang="en-US" altLang="zh-CN" sz="2400" b="1" dirty="0">
                <a:solidFill>
                  <a:srgbClr val="66FFFF"/>
                </a:solidFill>
              </a:rPr>
              <a:t>protected</a:t>
            </a:r>
            <a:r>
              <a:rPr lang="zh-CN" altLang="zh-CN" sz="2400" b="1" dirty="0">
                <a:solidFill>
                  <a:srgbClr val="66FFFF"/>
                </a:solidFill>
              </a:rPr>
              <a:t>与</a:t>
            </a:r>
            <a:r>
              <a:rPr lang="en-US" altLang="zh-CN" sz="2400" b="1" dirty="0">
                <a:solidFill>
                  <a:srgbClr val="66FFFF"/>
                </a:solidFill>
              </a:rPr>
              <a:t>private</a:t>
            </a:r>
            <a:r>
              <a:rPr lang="zh-CN" altLang="zh-CN" sz="2400" b="1" dirty="0">
                <a:solidFill>
                  <a:srgbClr val="66FFFF"/>
                </a:solidFill>
              </a:rPr>
              <a:t>类似，其区别在继承时才体现出来。由于基类的</a:t>
            </a:r>
            <a:r>
              <a:rPr lang="en-US" altLang="zh-CN" sz="2400" b="1" dirty="0">
                <a:solidFill>
                  <a:srgbClr val="66FFFF"/>
                </a:solidFill>
              </a:rPr>
              <a:t>protected</a:t>
            </a:r>
            <a:r>
              <a:rPr lang="zh-CN" altLang="zh-CN" sz="2400" b="1" dirty="0">
                <a:solidFill>
                  <a:srgbClr val="66FFFF"/>
                </a:solidFill>
              </a:rPr>
              <a:t>成员可以被子类的其它成员所使用，但</a:t>
            </a:r>
            <a:r>
              <a:rPr lang="en-US" altLang="zh-CN" sz="2400" b="1" dirty="0">
                <a:solidFill>
                  <a:srgbClr val="66FFFF"/>
                </a:solidFill>
              </a:rPr>
              <a:t>private</a:t>
            </a:r>
            <a:r>
              <a:rPr lang="zh-CN" altLang="zh-CN" sz="2400" b="1" dirty="0">
                <a:solidFill>
                  <a:srgbClr val="66FFFF"/>
                </a:solidFill>
              </a:rPr>
              <a:t>成员就不可以。在这个例子中，希望</a:t>
            </a:r>
            <a:r>
              <a:rPr lang="en-US" altLang="zh-CN" sz="2400" b="1" dirty="0" err="1">
                <a:solidFill>
                  <a:srgbClr val="66FFFF"/>
                </a:solidFill>
              </a:rPr>
              <a:t>CPolygon</a:t>
            </a:r>
            <a:r>
              <a:rPr lang="zh-CN" altLang="zh-CN" sz="2400" b="1" dirty="0">
                <a:solidFill>
                  <a:srgbClr val="66FFFF"/>
                </a:solidFill>
              </a:rPr>
              <a:t>的成员</a:t>
            </a:r>
            <a:r>
              <a:rPr lang="en-US" altLang="zh-CN" sz="2400" b="1" dirty="0">
                <a:solidFill>
                  <a:srgbClr val="66FFFF"/>
                </a:solidFill>
              </a:rPr>
              <a:t>width</a:t>
            </a:r>
            <a:r>
              <a:rPr lang="zh-CN" altLang="zh-CN" sz="2400" b="1" dirty="0">
                <a:solidFill>
                  <a:srgbClr val="66FFFF"/>
                </a:solidFill>
              </a:rPr>
              <a:t>和</a:t>
            </a:r>
            <a:r>
              <a:rPr lang="en-US" altLang="zh-CN" sz="2400" b="1" dirty="0">
                <a:solidFill>
                  <a:srgbClr val="66FFFF"/>
                </a:solidFill>
              </a:rPr>
              <a:t>height</a:t>
            </a:r>
            <a:r>
              <a:rPr lang="zh-CN" altLang="zh-CN" sz="2400" b="1" dirty="0">
                <a:solidFill>
                  <a:srgbClr val="66FFFF"/>
                </a:solidFill>
              </a:rPr>
              <a:t>允许被子类</a:t>
            </a:r>
            <a:r>
              <a:rPr lang="en-US" altLang="zh-CN" sz="2400" b="1" dirty="0" err="1">
                <a:solidFill>
                  <a:srgbClr val="66FFFF"/>
                </a:solidFill>
              </a:rPr>
              <a:t>CRect</a:t>
            </a:r>
            <a:r>
              <a:rPr lang="zh-CN" altLang="zh-CN" sz="2400" b="1" dirty="0">
                <a:solidFill>
                  <a:srgbClr val="66FFFF"/>
                </a:solidFill>
              </a:rPr>
              <a:t>和</a:t>
            </a:r>
            <a:r>
              <a:rPr lang="en-US" altLang="zh-CN" sz="2400" b="1" dirty="0" err="1">
                <a:solidFill>
                  <a:srgbClr val="66FFFF"/>
                </a:solidFill>
              </a:rPr>
              <a:t>CTri</a:t>
            </a:r>
            <a:r>
              <a:rPr lang="zh-CN" altLang="zh-CN" sz="2400" b="1" dirty="0">
                <a:solidFill>
                  <a:srgbClr val="66FFFF"/>
                </a:solidFill>
              </a:rPr>
              <a:t>的成员访问，因此使用了</a:t>
            </a:r>
            <a:r>
              <a:rPr lang="en-US" altLang="zh-CN" sz="2400" b="1" dirty="0">
                <a:solidFill>
                  <a:srgbClr val="66FFFF"/>
                </a:solidFill>
              </a:rPr>
              <a:t>protected</a:t>
            </a:r>
            <a:r>
              <a:rPr lang="zh-CN" altLang="zh-CN" sz="2400" b="1" dirty="0">
                <a:solidFill>
                  <a:srgbClr val="66FFFF"/>
                </a:solidFill>
              </a:rPr>
              <a:t>访问权限，而不是</a:t>
            </a:r>
            <a:r>
              <a:rPr lang="en-US" altLang="zh-CN" sz="2400" b="1" dirty="0">
                <a:solidFill>
                  <a:srgbClr val="66FFFF"/>
                </a:solidFill>
              </a:rPr>
              <a:t>private</a:t>
            </a:r>
            <a:r>
              <a:rPr lang="zh-CN" altLang="zh-CN" sz="2400" b="1" dirty="0">
                <a:solidFill>
                  <a:srgbClr val="66FFFF"/>
                </a:solidFill>
              </a:rPr>
              <a:t>。这是因为我们在继承时使用的是</a:t>
            </a:r>
            <a:r>
              <a:rPr lang="en-US" altLang="zh-CN" sz="2400" b="1" dirty="0">
                <a:solidFill>
                  <a:srgbClr val="66FFFF"/>
                </a:solidFill>
              </a:rPr>
              <a:t>public</a:t>
            </a:r>
            <a:r>
              <a:rPr lang="zh-CN" altLang="zh-CN" sz="2400" b="1" dirty="0">
                <a:solidFill>
                  <a:srgbClr val="66FFFF"/>
                </a:solidFill>
              </a:rPr>
              <a:t>：</a:t>
            </a:r>
          </a:p>
          <a:p>
            <a:r>
              <a:rPr lang="en-US" altLang="zh-CN" sz="2400" b="1" dirty="0">
                <a:solidFill>
                  <a:srgbClr val="FF66FF"/>
                </a:solidFill>
              </a:rPr>
              <a:t>class </a:t>
            </a:r>
            <a:r>
              <a:rPr lang="en-US" altLang="zh-CN" sz="2400" b="1" dirty="0" err="1">
                <a:solidFill>
                  <a:srgbClr val="FF66FF"/>
                </a:solidFill>
              </a:rPr>
              <a:t>CRect</a:t>
            </a:r>
            <a:r>
              <a:rPr lang="en-US" altLang="zh-CN" sz="2400" b="1" dirty="0">
                <a:solidFill>
                  <a:srgbClr val="FF66FF"/>
                </a:solidFill>
              </a:rPr>
              <a:t>: public </a:t>
            </a:r>
            <a:r>
              <a:rPr lang="en-US" altLang="zh-CN" sz="2400" b="1" dirty="0" err="1">
                <a:solidFill>
                  <a:srgbClr val="FF66FF"/>
                </a:solidFill>
              </a:rPr>
              <a:t>CPolygon</a:t>
            </a:r>
            <a:r>
              <a:rPr lang="en-US" altLang="zh-CN" sz="2400" b="1" dirty="0">
                <a:solidFill>
                  <a:srgbClr val="FF66FF"/>
                </a:solidFill>
              </a:rPr>
              <a:t>;</a:t>
            </a:r>
            <a:endParaRPr lang="zh-CN" altLang="zh-CN" sz="2400" b="1" dirty="0">
              <a:solidFill>
                <a:srgbClr val="FF66FF"/>
              </a:solidFill>
            </a:endParaRPr>
          </a:p>
          <a:p>
            <a:r>
              <a:rPr lang="zh-CN" altLang="zh-CN" sz="2400" b="1" dirty="0" smtClean="0">
                <a:solidFill>
                  <a:srgbClr val="33CC33"/>
                </a:solidFill>
              </a:rPr>
              <a:t>关</a:t>
            </a:r>
            <a:r>
              <a:rPr lang="zh-CN" altLang="zh-CN" sz="2400" b="1" dirty="0">
                <a:solidFill>
                  <a:srgbClr val="33CC33"/>
                </a:solidFill>
              </a:rPr>
              <a:t>键字</a:t>
            </a:r>
            <a:r>
              <a:rPr lang="en-US" altLang="zh-CN" sz="2400" b="1" dirty="0">
                <a:solidFill>
                  <a:srgbClr val="33CC33"/>
                </a:solidFill>
              </a:rPr>
              <a:t> public </a:t>
            </a:r>
            <a:r>
              <a:rPr lang="zh-CN" altLang="zh-CN" sz="2400" b="1" dirty="0">
                <a:solidFill>
                  <a:srgbClr val="33CC33"/>
                </a:solidFill>
              </a:rPr>
              <a:t>表示新的类</a:t>
            </a:r>
            <a:r>
              <a:rPr lang="en-US" altLang="zh-CN" sz="2400" b="1" dirty="0">
                <a:solidFill>
                  <a:srgbClr val="33CC33"/>
                </a:solidFill>
              </a:rPr>
              <a:t>(</a:t>
            </a:r>
            <a:r>
              <a:rPr lang="en-US" altLang="zh-CN" sz="2400" b="1" dirty="0" err="1">
                <a:solidFill>
                  <a:srgbClr val="33CC33"/>
                </a:solidFill>
              </a:rPr>
              <a:t>CRect</a:t>
            </a:r>
            <a:r>
              <a:rPr lang="en-US" altLang="zh-CN" sz="2400" b="1" dirty="0">
                <a:solidFill>
                  <a:srgbClr val="33CC33"/>
                </a:solidFill>
              </a:rPr>
              <a:t>)</a:t>
            </a:r>
            <a:r>
              <a:rPr lang="zh-CN" altLang="zh-CN" sz="2400" b="1" dirty="0">
                <a:solidFill>
                  <a:srgbClr val="33CC33"/>
                </a:solidFill>
              </a:rPr>
              <a:t>从基类</a:t>
            </a:r>
            <a:r>
              <a:rPr lang="en-US" altLang="zh-CN" sz="2400" b="1" dirty="0">
                <a:solidFill>
                  <a:srgbClr val="33CC33"/>
                </a:solidFill>
              </a:rPr>
              <a:t>(</a:t>
            </a:r>
            <a:r>
              <a:rPr lang="en-US" altLang="zh-CN" sz="2400" b="1" dirty="0" err="1">
                <a:solidFill>
                  <a:srgbClr val="33CC33"/>
                </a:solidFill>
              </a:rPr>
              <a:t>CPolygon</a:t>
            </a:r>
            <a:r>
              <a:rPr lang="en-US" altLang="zh-CN" sz="2400" b="1" dirty="0">
                <a:solidFill>
                  <a:srgbClr val="33CC33"/>
                </a:solidFill>
              </a:rPr>
              <a:t>)</a:t>
            </a:r>
            <a:r>
              <a:rPr lang="zh-CN" altLang="zh-CN" sz="2400" b="1" dirty="0">
                <a:solidFill>
                  <a:srgbClr val="33CC33"/>
                </a:solidFill>
              </a:rPr>
              <a:t>所继承的成员必须获得最低程度保护。这种被继承成员的访问限制的最低程度可以通过使用</a:t>
            </a:r>
            <a:r>
              <a:rPr lang="en-US" altLang="zh-CN" sz="2400" b="1" dirty="0">
                <a:solidFill>
                  <a:srgbClr val="33CC33"/>
                </a:solidFill>
              </a:rPr>
              <a:t>protected</a:t>
            </a:r>
            <a:r>
              <a:rPr lang="zh-CN" altLang="zh-CN" sz="2400" b="1" dirty="0">
                <a:solidFill>
                  <a:srgbClr val="33CC33"/>
                </a:solidFill>
              </a:rPr>
              <a:t>或</a:t>
            </a:r>
            <a:r>
              <a:rPr lang="en-US" altLang="zh-CN" sz="2400" b="1" dirty="0">
                <a:solidFill>
                  <a:srgbClr val="33CC33"/>
                </a:solidFill>
              </a:rPr>
              <a:t> private</a:t>
            </a:r>
            <a:r>
              <a:rPr lang="zh-CN" altLang="zh-CN" sz="2400" b="1" dirty="0">
                <a:solidFill>
                  <a:srgbClr val="33CC33"/>
                </a:solidFill>
              </a:rPr>
              <a:t>而不是</a:t>
            </a:r>
            <a:r>
              <a:rPr lang="en-US" altLang="zh-CN" sz="2400" b="1" dirty="0">
                <a:solidFill>
                  <a:srgbClr val="33CC33"/>
                </a:solidFill>
              </a:rPr>
              <a:t>public</a:t>
            </a:r>
            <a:r>
              <a:rPr lang="zh-CN" altLang="zh-CN" sz="2400" b="1" dirty="0">
                <a:solidFill>
                  <a:srgbClr val="33CC33"/>
                </a:solidFill>
              </a:rPr>
              <a:t>来改变。</a:t>
            </a:r>
            <a:endParaRPr lang="zh-CN" altLang="en-US" sz="2400" b="1" dirty="0">
              <a:solidFill>
                <a:srgbClr val="33CC33"/>
              </a:solidFill>
              <a:latin typeface="+mn-ea"/>
            </a:endParaRPr>
          </a:p>
        </p:txBody>
      </p:sp>
    </p:spTree>
    <p:extLst>
      <p:ext uri="{BB962C8B-B14F-4D97-AF65-F5344CB8AC3E}">
        <p14:creationId xmlns:p14="http://schemas.microsoft.com/office/powerpoint/2010/main" val="1364831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xEl>
                                              <p:pRg st="10" end="10"/>
                                            </p:txEl>
                                          </p:spTgt>
                                        </p:tgtEl>
                                        <p:attrNameLst>
                                          <p:attrName>style.visibility</p:attrName>
                                        </p:attrNameLst>
                                      </p:cBhvr>
                                      <p:to>
                                        <p:strVal val="visible"/>
                                      </p:to>
                                    </p:set>
                                    <p:animEffect transition="in" filter="fade">
                                      <p:cBhvr>
                                        <p:cTn id="11" dur="500"/>
                                        <p:tgtEl>
                                          <p:spTgt spid="5">
                                            <p:txEl>
                                              <p:pRg st="10" end="1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5">
                                            <p:txEl>
                                              <p:pRg st="11" end="11"/>
                                            </p:txEl>
                                          </p:spTgt>
                                        </p:tgtEl>
                                        <p:attrNameLst>
                                          <p:attrName>style.visibility</p:attrName>
                                        </p:attrNameLst>
                                      </p:cBhvr>
                                      <p:to>
                                        <p:strVal val="visible"/>
                                      </p:to>
                                    </p:set>
                                    <p:animEffect transition="in" filter="fade">
                                      <p:cBhvr>
                                        <p:cTn id="16" dur="1000"/>
                                        <p:tgtEl>
                                          <p:spTgt spid="5">
                                            <p:txEl>
                                              <p:pRg st="11" end="11"/>
                                            </p:txEl>
                                          </p:spTgt>
                                        </p:tgtEl>
                                      </p:cBhvr>
                                    </p:animEffect>
                                    <p:anim calcmode="lin" valueType="num">
                                      <p:cBhvr>
                                        <p:cTn id="17"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18"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784976" cy="3168352"/>
          </a:xfrm>
        </p:spPr>
        <p:txBody>
          <a:bodyPr/>
          <a:lstStyle/>
          <a:p>
            <a:pPr marL="0" indent="0">
              <a:buNone/>
            </a:pPr>
            <a:r>
              <a:rPr lang="zh-CN" altLang="zh-CN" sz="2400" b="1" dirty="0">
                <a:latin typeface="+mn-ea"/>
              </a:rPr>
              <a:t>如果我们可以这样定义：</a:t>
            </a:r>
          </a:p>
          <a:p>
            <a:pPr marL="0" indent="0">
              <a:buNone/>
            </a:pPr>
            <a:r>
              <a:rPr lang="en-US" altLang="zh-CN" sz="2400" b="1" dirty="0" smtClean="0">
                <a:latin typeface="+mn-ea"/>
              </a:rPr>
              <a:t>     class </a:t>
            </a:r>
            <a:r>
              <a:rPr lang="en-US" altLang="zh-CN" sz="2400" b="1" dirty="0" err="1">
                <a:latin typeface="+mn-ea"/>
              </a:rPr>
              <a:t>CRect</a:t>
            </a:r>
            <a:r>
              <a:rPr lang="en-US" altLang="zh-CN" sz="2400" b="1" dirty="0">
                <a:latin typeface="+mn-ea"/>
              </a:rPr>
              <a:t>: </a:t>
            </a:r>
            <a:r>
              <a:rPr lang="en-US" altLang="zh-CN" sz="2400" b="1" dirty="0" err="1">
                <a:solidFill>
                  <a:srgbClr val="66FFFF"/>
                </a:solidFill>
                <a:latin typeface="+mn-ea"/>
              </a:rPr>
              <a:t>protecte</a:t>
            </a:r>
            <a:r>
              <a:rPr lang="en-US" altLang="zh-CN" sz="2400" b="1" dirty="0">
                <a:latin typeface="+mn-ea"/>
              </a:rPr>
              <a:t> </a:t>
            </a:r>
            <a:r>
              <a:rPr lang="en-US" altLang="zh-CN" sz="2400" b="1" dirty="0" err="1">
                <a:latin typeface="+mn-ea"/>
              </a:rPr>
              <a:t>CPolygon</a:t>
            </a:r>
            <a:r>
              <a:rPr lang="en-US" altLang="zh-CN" sz="2400" b="1" dirty="0">
                <a:latin typeface="+mn-ea"/>
              </a:rPr>
              <a:t>;</a:t>
            </a:r>
            <a:endParaRPr lang="zh-CN" altLang="zh-CN" sz="2400" b="1" dirty="0">
              <a:latin typeface="+mn-ea"/>
            </a:endParaRPr>
          </a:p>
          <a:p>
            <a:pPr marL="0" indent="0">
              <a:buNone/>
            </a:pPr>
            <a:r>
              <a:rPr lang="en-US" altLang="zh-CN" sz="2400" b="1" dirty="0" smtClean="0">
                <a:latin typeface="+mn-ea"/>
              </a:rPr>
              <a:t>    </a:t>
            </a:r>
            <a:r>
              <a:rPr lang="zh-CN" altLang="zh-CN" sz="2400" b="1" dirty="0" smtClean="0">
                <a:latin typeface="+mn-ea"/>
              </a:rPr>
              <a:t>这</a:t>
            </a:r>
            <a:r>
              <a:rPr lang="zh-CN" altLang="zh-CN" sz="2400" b="1" dirty="0">
                <a:latin typeface="+mn-ea"/>
              </a:rPr>
              <a:t>将使得</a:t>
            </a:r>
            <a:r>
              <a:rPr lang="en-US" altLang="zh-CN" sz="2400" b="1" dirty="0">
                <a:latin typeface="+mn-ea"/>
              </a:rPr>
              <a:t>protected</a:t>
            </a:r>
            <a:r>
              <a:rPr lang="zh-CN" altLang="zh-CN" sz="2400" b="1" dirty="0">
                <a:latin typeface="+mn-ea"/>
              </a:rPr>
              <a:t>成为</a:t>
            </a:r>
            <a:r>
              <a:rPr lang="en-US" altLang="zh-CN" sz="2400" b="1" dirty="0" err="1">
                <a:latin typeface="+mn-ea"/>
              </a:rPr>
              <a:t>CRect</a:t>
            </a:r>
            <a:r>
              <a:rPr lang="zh-CN" altLang="zh-CN" sz="2400" b="1" dirty="0">
                <a:latin typeface="+mn-ea"/>
              </a:rPr>
              <a:t>从</a:t>
            </a:r>
            <a:r>
              <a:rPr lang="en-US" altLang="zh-CN" sz="2400" b="1" dirty="0" err="1">
                <a:latin typeface="+mn-ea"/>
              </a:rPr>
              <a:t>CPolygon</a:t>
            </a:r>
            <a:r>
              <a:rPr lang="zh-CN" altLang="zh-CN" sz="2400" b="1" dirty="0">
                <a:latin typeface="+mn-ea"/>
              </a:rPr>
              <a:t>处继承的成员的最低访问限制。也就是说，原来</a:t>
            </a:r>
            <a:r>
              <a:rPr lang="en-US" altLang="zh-CN" sz="2400" b="1" dirty="0" err="1">
                <a:latin typeface="+mn-ea"/>
              </a:rPr>
              <a:t>CPolygon</a:t>
            </a:r>
            <a:r>
              <a:rPr lang="zh-CN" altLang="zh-CN" sz="2400" b="1" dirty="0">
                <a:latin typeface="+mn-ea"/>
              </a:rPr>
              <a:t>中的所有</a:t>
            </a:r>
            <a:r>
              <a:rPr lang="en-US" altLang="zh-CN" sz="2400" b="1" dirty="0">
                <a:latin typeface="+mn-ea"/>
              </a:rPr>
              <a:t>public</a:t>
            </a:r>
            <a:r>
              <a:rPr lang="zh-CN" altLang="zh-CN" sz="2400" b="1" dirty="0">
                <a:latin typeface="+mn-ea"/>
              </a:rPr>
              <a:t>成员到</a:t>
            </a:r>
            <a:r>
              <a:rPr lang="en-US" altLang="zh-CN" sz="2400" b="1" dirty="0" err="1">
                <a:latin typeface="+mn-ea"/>
              </a:rPr>
              <a:t>CRect</a:t>
            </a:r>
            <a:r>
              <a:rPr lang="zh-CN" altLang="zh-CN" sz="2400" b="1" dirty="0">
                <a:latin typeface="+mn-ea"/>
              </a:rPr>
              <a:t>类中将会成为</a:t>
            </a:r>
            <a:r>
              <a:rPr lang="en-US" altLang="zh-CN" sz="2400" b="1" dirty="0">
                <a:latin typeface="+mn-ea"/>
              </a:rPr>
              <a:t>protected</a:t>
            </a:r>
            <a:r>
              <a:rPr lang="zh-CN" altLang="zh-CN" sz="2400" b="1" dirty="0">
                <a:latin typeface="+mn-ea"/>
              </a:rPr>
              <a:t>成员，这是它们能够被继承的最低访问限制。当然</a:t>
            </a:r>
            <a:r>
              <a:rPr lang="en-US" altLang="zh-CN" sz="2400" b="1" dirty="0" err="1">
                <a:latin typeface="+mn-ea"/>
              </a:rPr>
              <a:t>CRect</a:t>
            </a:r>
            <a:r>
              <a:rPr lang="zh-CN" altLang="zh-CN" sz="2400" b="1" dirty="0">
                <a:latin typeface="+mn-ea"/>
              </a:rPr>
              <a:t>还可以有自己的</a:t>
            </a:r>
            <a:r>
              <a:rPr lang="en-US" altLang="zh-CN" sz="2400" b="1" dirty="0">
                <a:latin typeface="+mn-ea"/>
              </a:rPr>
              <a:t>public</a:t>
            </a:r>
            <a:r>
              <a:rPr lang="zh-CN" altLang="zh-CN" sz="2400" b="1" dirty="0">
                <a:latin typeface="+mn-ea"/>
              </a:rPr>
              <a:t>成员。最低访问权限限制只是基于从</a:t>
            </a:r>
            <a:r>
              <a:rPr lang="en-US" altLang="zh-CN" sz="2400" b="1" dirty="0" err="1">
                <a:latin typeface="+mn-ea"/>
              </a:rPr>
              <a:t>CPolygon</a:t>
            </a:r>
            <a:r>
              <a:rPr lang="zh-CN" altLang="zh-CN" sz="2400" b="1" dirty="0">
                <a:latin typeface="+mn-ea"/>
              </a:rPr>
              <a:t>中继承的成员上的，并不影响</a:t>
            </a:r>
            <a:r>
              <a:rPr lang="en-US" altLang="zh-CN" sz="2400" b="1" dirty="0" err="1">
                <a:latin typeface="+mn-ea"/>
              </a:rPr>
              <a:t>CRect</a:t>
            </a:r>
            <a:r>
              <a:rPr lang="zh-CN" altLang="zh-CN" sz="2400" b="1" dirty="0">
                <a:latin typeface="+mn-ea"/>
              </a:rPr>
              <a:t>定义的自己的成员</a:t>
            </a:r>
            <a:r>
              <a:rPr lang="zh-CN" altLang="zh-CN" sz="2400" b="1" dirty="0" smtClean="0">
                <a:latin typeface="+mn-ea"/>
              </a:rPr>
              <a:t>。</a:t>
            </a:r>
            <a:endParaRPr lang="zh-CN" altLang="zh-CN" sz="2400" b="1" dirty="0">
              <a:latin typeface="+mn-ea"/>
            </a:endParaRPr>
          </a:p>
        </p:txBody>
      </p:sp>
      <p:sp>
        <p:nvSpPr>
          <p:cNvPr id="2" name="文本框 1"/>
          <p:cNvSpPr txBox="1"/>
          <p:nvPr/>
        </p:nvSpPr>
        <p:spPr>
          <a:xfrm>
            <a:off x="179512" y="4941168"/>
            <a:ext cx="8784976" cy="1508105"/>
          </a:xfrm>
          <a:prstGeom prst="rect">
            <a:avLst/>
          </a:prstGeom>
          <a:noFill/>
        </p:spPr>
        <p:txBody>
          <a:bodyPr wrap="square" rtlCol="0">
            <a:spAutoFit/>
          </a:bodyPr>
          <a:lstStyle/>
          <a:p>
            <a:r>
              <a:rPr lang="en-US" altLang="zh-CN" b="1" dirty="0" smtClean="0"/>
              <a:t>        </a:t>
            </a:r>
            <a:r>
              <a:rPr lang="zh-CN" altLang="zh-CN" b="1" dirty="0" smtClean="0"/>
              <a:t>如果</a:t>
            </a:r>
            <a:r>
              <a:rPr lang="zh-CN" altLang="zh-CN" b="1" dirty="0"/>
              <a:t>基类中没有默认的构造函数，或当子类生成新的对象时要</a:t>
            </a:r>
            <a:r>
              <a:rPr lang="zh-CN" altLang="zh-CN" b="1" i="1" dirty="0"/>
              <a:t>调用基类的某个重载的构造函数</a:t>
            </a:r>
            <a:r>
              <a:rPr lang="zh-CN" altLang="zh-CN" b="1" dirty="0"/>
              <a:t>，则需要在子类的每个构造函数的定义中按如下格式指定它：</a:t>
            </a:r>
          </a:p>
          <a:p>
            <a:pPr algn="ctr"/>
            <a:r>
              <a:rPr lang="en-US" altLang="zh-CN" sz="2000" b="1" dirty="0" err="1">
                <a:solidFill>
                  <a:srgbClr val="66FFFF"/>
                </a:solidFill>
              </a:rPr>
              <a:t>derived_class_name</a:t>
            </a:r>
            <a:r>
              <a:rPr lang="en-US" altLang="zh-CN" sz="2000" b="1" dirty="0">
                <a:solidFill>
                  <a:srgbClr val="66FFFF"/>
                </a:solidFill>
              </a:rPr>
              <a:t> (parameters) : </a:t>
            </a:r>
            <a:r>
              <a:rPr lang="en-US" altLang="zh-CN" sz="2000" b="1" dirty="0" err="1">
                <a:solidFill>
                  <a:srgbClr val="66FFFF"/>
                </a:solidFill>
              </a:rPr>
              <a:t>base_class_name</a:t>
            </a:r>
            <a:r>
              <a:rPr lang="en-US" altLang="zh-CN" sz="2000" b="1" dirty="0">
                <a:solidFill>
                  <a:srgbClr val="66FFFF"/>
                </a:solidFill>
              </a:rPr>
              <a:t> (parameters) </a:t>
            </a:r>
            <a:r>
              <a:rPr lang="en-US" altLang="zh-CN" sz="2000" b="1" dirty="0" smtClean="0">
                <a:solidFill>
                  <a:srgbClr val="66FFFF"/>
                </a:solidFill>
              </a:rPr>
              <a:t>{}</a:t>
            </a:r>
            <a:endParaRPr lang="zh-CN" altLang="en-US" sz="2000" b="1" kern="100" dirty="0" smtClean="0">
              <a:solidFill>
                <a:srgbClr val="66FFFF"/>
              </a:solidFill>
            </a:endParaRPr>
          </a:p>
        </p:txBody>
      </p:sp>
      <p:sp>
        <p:nvSpPr>
          <p:cNvPr id="4" name="内容占位符 2"/>
          <p:cNvSpPr txBox="1">
            <a:spLocks/>
          </p:cNvSpPr>
          <p:nvPr/>
        </p:nvSpPr>
        <p:spPr bwMode="auto">
          <a:xfrm>
            <a:off x="199438" y="3356992"/>
            <a:ext cx="8784976"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altLang="zh-CN" sz="2400" b="1" dirty="0" smtClean="0">
                <a:latin typeface="+mn-ea"/>
              </a:rPr>
              <a:t>    </a:t>
            </a:r>
            <a:r>
              <a:rPr lang="zh-CN" altLang="zh-CN" sz="2400" b="1" dirty="0" smtClean="0">
                <a:latin typeface="+mn-ea"/>
              </a:rPr>
              <a:t>最常用的继承限制除了</a:t>
            </a:r>
            <a:r>
              <a:rPr lang="en-US" altLang="zh-CN" sz="2400" b="1" dirty="0" smtClean="0">
                <a:latin typeface="+mn-ea"/>
              </a:rPr>
              <a:t>public</a:t>
            </a:r>
            <a:r>
              <a:rPr lang="zh-CN" altLang="zh-CN" sz="2400" b="1" dirty="0" smtClean="0">
                <a:latin typeface="+mn-ea"/>
              </a:rPr>
              <a:t>外就是</a:t>
            </a:r>
            <a:r>
              <a:rPr lang="en-US" altLang="zh-CN" sz="2400" b="1" dirty="0" smtClean="0">
                <a:latin typeface="+mn-ea"/>
              </a:rPr>
              <a:t>private</a:t>
            </a:r>
            <a:r>
              <a:rPr lang="zh-CN" altLang="zh-CN" sz="2400" b="1" dirty="0" smtClean="0">
                <a:latin typeface="+mn-ea"/>
              </a:rPr>
              <a:t>，它可以将基类完全封装起来，在这种情况下，除了子类自身之外，其它任何程序都不能访问从基类继承过来的成员。当然大多数情况下继承都使用</a:t>
            </a:r>
            <a:r>
              <a:rPr lang="en-US" altLang="zh-CN" sz="2400" b="1" dirty="0" smtClean="0">
                <a:latin typeface="+mn-ea"/>
              </a:rPr>
              <a:t>public</a:t>
            </a:r>
            <a:r>
              <a:rPr lang="zh-CN" altLang="zh-CN" sz="2400" b="1" dirty="0" smtClean="0">
                <a:latin typeface="+mn-ea"/>
              </a:rPr>
              <a:t>。</a:t>
            </a:r>
            <a:endParaRPr lang="zh-CN" altLang="en-US" sz="2400" b="1" dirty="0">
              <a:latin typeface="+mn-ea"/>
            </a:endParaRPr>
          </a:p>
        </p:txBody>
      </p:sp>
    </p:spTree>
    <p:extLst>
      <p:ext uri="{BB962C8B-B14F-4D97-AF65-F5344CB8AC3E}">
        <p14:creationId xmlns:p14="http://schemas.microsoft.com/office/powerpoint/2010/main" val="172837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88640"/>
            <a:ext cx="8568952" cy="6408712"/>
          </a:xfrm>
        </p:spPr>
        <p:txBody>
          <a:bodyPr/>
          <a:lstStyle/>
          <a:p>
            <a:pPr marL="0" indent="0">
              <a:spcBef>
                <a:spcPts val="0"/>
              </a:spcBef>
              <a:buNone/>
            </a:pPr>
            <a:r>
              <a:rPr lang="en-US" altLang="zh-CN" sz="2400" b="1" dirty="0">
                <a:latin typeface="+mn-ea"/>
              </a:rPr>
              <a:t>#include "</a:t>
            </a:r>
            <a:r>
              <a:rPr lang="en-US" altLang="zh-CN" sz="2400" b="1" dirty="0" err="1">
                <a:latin typeface="+mn-ea"/>
              </a:rPr>
              <a:t>stdafx.h</a:t>
            </a: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#include &lt;</a:t>
            </a:r>
            <a:r>
              <a:rPr lang="en-US" altLang="zh-CN" sz="2400" b="1" dirty="0" err="1">
                <a:latin typeface="+mn-ea"/>
              </a:rPr>
              <a:t>iostream</a:t>
            </a:r>
            <a:r>
              <a:rPr lang="en-US" altLang="zh-CN" sz="2400" b="1" dirty="0">
                <a:latin typeface="+mn-ea"/>
              </a:rPr>
              <a:t>&gt;</a:t>
            </a:r>
            <a:endParaRPr lang="zh-CN" altLang="zh-CN" sz="2400" b="1" dirty="0">
              <a:latin typeface="+mn-ea"/>
            </a:endParaRPr>
          </a:p>
          <a:p>
            <a:pPr marL="0" indent="0">
              <a:spcBef>
                <a:spcPts val="0"/>
              </a:spcBef>
              <a:buNone/>
            </a:pPr>
            <a:r>
              <a:rPr lang="en-US" altLang="zh-CN" sz="2400" b="1" dirty="0">
                <a:latin typeface="+mn-ea"/>
              </a:rPr>
              <a:t>using namespace </a:t>
            </a:r>
            <a:r>
              <a:rPr lang="en-US" altLang="zh-CN" sz="2400" b="1" dirty="0" err="1">
                <a:latin typeface="+mn-ea"/>
              </a:rPr>
              <a:t>std</a:t>
            </a:r>
            <a:r>
              <a:rPr lang="en-US" altLang="zh-CN" sz="2400" b="1" dirty="0">
                <a:latin typeface="+mn-ea"/>
              </a:rPr>
              <a:t>;</a:t>
            </a:r>
            <a:endParaRPr lang="zh-CN" altLang="zh-CN" sz="2400" b="1" dirty="0">
              <a:latin typeface="+mn-ea"/>
            </a:endParaRPr>
          </a:p>
          <a:p>
            <a:pPr marL="0" indent="0">
              <a:spcBef>
                <a:spcPts val="0"/>
              </a:spcBef>
              <a:buNone/>
            </a:pPr>
            <a:r>
              <a:rPr lang="en-US" altLang="zh-CN" sz="2400" b="1" dirty="0">
                <a:solidFill>
                  <a:srgbClr val="66FFFF"/>
                </a:solidFill>
                <a:latin typeface="+mn-ea"/>
              </a:rPr>
              <a:t>class </a:t>
            </a:r>
            <a:r>
              <a:rPr lang="en-US" altLang="zh-CN" sz="2400" b="1" dirty="0" err="1">
                <a:solidFill>
                  <a:srgbClr val="66FFFF"/>
                </a:solidFill>
                <a:latin typeface="+mn-ea"/>
              </a:rPr>
              <a:t>CPolygon</a:t>
            </a:r>
            <a:r>
              <a:rPr lang="en-US" altLang="zh-CN" sz="2400" b="1" dirty="0">
                <a:solidFill>
                  <a:srgbClr val="66FFFF"/>
                </a:solidFill>
                <a:latin typeface="+mn-ea"/>
              </a:rPr>
              <a:t> </a:t>
            </a:r>
            <a:endParaRPr lang="zh-CN" altLang="zh-CN" sz="2400" b="1" dirty="0">
              <a:solidFill>
                <a:srgbClr val="66FFFF"/>
              </a:solidFill>
              <a:latin typeface="+mn-ea"/>
            </a:endParaRPr>
          </a:p>
          <a:p>
            <a:pPr marL="0" indent="0">
              <a:spcBef>
                <a:spcPts val="0"/>
              </a:spcBef>
              <a:buNone/>
            </a:pPr>
            <a:r>
              <a:rPr lang="en-US" altLang="zh-CN" sz="2400" b="1" dirty="0">
                <a:solidFill>
                  <a:srgbClr val="66FFFF"/>
                </a:solidFill>
                <a:latin typeface="+mn-ea"/>
              </a:rPr>
              <a:t>{  public:</a:t>
            </a:r>
            <a:endParaRPr lang="zh-CN" altLang="zh-CN" sz="2400" b="1" dirty="0">
              <a:solidFill>
                <a:srgbClr val="66FFFF"/>
              </a:solidFill>
              <a:latin typeface="+mn-ea"/>
            </a:endParaRPr>
          </a:p>
          <a:p>
            <a:pPr marL="0" indent="0">
              <a:spcBef>
                <a:spcPts val="0"/>
              </a:spcBef>
              <a:buNone/>
            </a:pPr>
            <a:r>
              <a:rPr lang="en-US" altLang="zh-CN" sz="2400" b="1" dirty="0">
                <a:solidFill>
                  <a:srgbClr val="66FFFF"/>
                </a:solidFill>
                <a:latin typeface="+mn-ea"/>
              </a:rPr>
              <a:t>     </a:t>
            </a:r>
            <a:r>
              <a:rPr lang="en-US" altLang="zh-CN" sz="2400" b="1" dirty="0" err="1">
                <a:solidFill>
                  <a:srgbClr val="66FFFF"/>
                </a:solidFill>
                <a:latin typeface="+mn-ea"/>
              </a:rPr>
              <a:t>CPolygon</a:t>
            </a:r>
            <a:r>
              <a:rPr lang="en-US" altLang="zh-CN" sz="2400" b="1" dirty="0">
                <a:solidFill>
                  <a:srgbClr val="66FFFF"/>
                </a:solidFill>
                <a:latin typeface="+mn-ea"/>
              </a:rPr>
              <a:t>()</a:t>
            </a:r>
            <a:endParaRPr lang="zh-CN" altLang="zh-CN" sz="2400" b="1" dirty="0">
              <a:solidFill>
                <a:srgbClr val="66FFFF"/>
              </a:solidFill>
              <a:latin typeface="+mn-ea"/>
            </a:endParaRPr>
          </a:p>
          <a:p>
            <a:pPr marL="0" indent="0">
              <a:spcBef>
                <a:spcPts val="0"/>
              </a:spcBef>
              <a:buNone/>
            </a:pPr>
            <a:r>
              <a:rPr lang="en-US" altLang="zh-CN" sz="2400" b="1" dirty="0">
                <a:solidFill>
                  <a:srgbClr val="66FFFF"/>
                </a:solidFill>
                <a:latin typeface="+mn-ea"/>
              </a:rPr>
              <a:t>          { </a:t>
            </a:r>
            <a:r>
              <a:rPr lang="en-US" altLang="zh-CN" sz="2400" b="1" dirty="0" err="1">
                <a:solidFill>
                  <a:srgbClr val="66FFFF"/>
                </a:solidFill>
                <a:latin typeface="+mn-ea"/>
              </a:rPr>
              <a:t>cout</a:t>
            </a:r>
            <a:r>
              <a:rPr lang="en-US" altLang="zh-CN" sz="2400" b="1" dirty="0">
                <a:solidFill>
                  <a:srgbClr val="66FFFF"/>
                </a:solidFill>
                <a:latin typeface="+mn-ea"/>
              </a:rPr>
              <a:t> &lt;&lt; "</a:t>
            </a:r>
            <a:r>
              <a:rPr lang="en-US" altLang="zh-CN" sz="2400" b="1" dirty="0" err="1">
                <a:solidFill>
                  <a:srgbClr val="66FFFF"/>
                </a:solidFill>
                <a:latin typeface="+mn-ea"/>
              </a:rPr>
              <a:t>CPolygon</a:t>
            </a:r>
            <a:r>
              <a:rPr lang="en-US" altLang="zh-CN" sz="2400" b="1" dirty="0">
                <a:solidFill>
                  <a:srgbClr val="66FFFF"/>
                </a:solidFill>
                <a:latin typeface="+mn-ea"/>
              </a:rPr>
              <a:t>: no parameters\n"; }</a:t>
            </a:r>
            <a:endParaRPr lang="zh-CN" altLang="zh-CN" sz="2400" b="1" dirty="0">
              <a:solidFill>
                <a:srgbClr val="66FFFF"/>
              </a:solidFill>
              <a:latin typeface="+mn-ea"/>
            </a:endParaRPr>
          </a:p>
          <a:p>
            <a:pPr marL="0" indent="0">
              <a:spcBef>
                <a:spcPts val="0"/>
              </a:spcBef>
              <a:buNone/>
            </a:pPr>
            <a:r>
              <a:rPr lang="en-US" altLang="zh-CN" sz="2400" b="1" dirty="0">
                <a:solidFill>
                  <a:srgbClr val="66FFFF"/>
                </a:solidFill>
                <a:latin typeface="+mn-ea"/>
              </a:rPr>
              <a:t>     </a:t>
            </a:r>
            <a:r>
              <a:rPr lang="en-US" altLang="zh-CN" sz="2400" b="1" dirty="0" err="1">
                <a:solidFill>
                  <a:srgbClr val="66FFFF"/>
                </a:solidFill>
                <a:latin typeface="+mn-ea"/>
              </a:rPr>
              <a:t>CPolygon</a:t>
            </a:r>
            <a:r>
              <a:rPr lang="en-US" altLang="zh-CN" sz="2400" b="1" dirty="0">
                <a:solidFill>
                  <a:srgbClr val="66FFFF"/>
                </a:solidFill>
                <a:latin typeface="+mn-ea"/>
              </a:rPr>
              <a:t>(</a:t>
            </a:r>
            <a:r>
              <a:rPr lang="en-US" altLang="zh-CN" sz="2400" b="1" dirty="0" err="1">
                <a:solidFill>
                  <a:srgbClr val="66FFFF"/>
                </a:solidFill>
                <a:latin typeface="+mn-ea"/>
              </a:rPr>
              <a:t>int</a:t>
            </a:r>
            <a:r>
              <a:rPr lang="en-US" altLang="zh-CN" sz="2400" b="1" dirty="0">
                <a:solidFill>
                  <a:srgbClr val="66FFFF"/>
                </a:solidFill>
                <a:latin typeface="+mn-ea"/>
              </a:rPr>
              <a:t> a)</a:t>
            </a:r>
            <a:endParaRPr lang="zh-CN" altLang="zh-CN" sz="2400" b="1" dirty="0">
              <a:solidFill>
                <a:srgbClr val="66FFFF"/>
              </a:solidFill>
              <a:latin typeface="+mn-ea"/>
            </a:endParaRPr>
          </a:p>
          <a:p>
            <a:pPr marL="0" indent="0">
              <a:spcBef>
                <a:spcPts val="0"/>
              </a:spcBef>
              <a:buNone/>
            </a:pPr>
            <a:r>
              <a:rPr lang="en-US" altLang="zh-CN" sz="2400" b="1" dirty="0">
                <a:solidFill>
                  <a:srgbClr val="66FFFF"/>
                </a:solidFill>
                <a:latin typeface="+mn-ea"/>
              </a:rPr>
              <a:t>          { </a:t>
            </a:r>
            <a:r>
              <a:rPr lang="en-US" altLang="zh-CN" sz="2400" b="1" dirty="0" err="1">
                <a:solidFill>
                  <a:srgbClr val="66FFFF"/>
                </a:solidFill>
                <a:latin typeface="+mn-ea"/>
              </a:rPr>
              <a:t>cout</a:t>
            </a:r>
            <a:r>
              <a:rPr lang="en-US" altLang="zh-CN" sz="2400" b="1" dirty="0">
                <a:solidFill>
                  <a:srgbClr val="66FFFF"/>
                </a:solidFill>
                <a:latin typeface="+mn-ea"/>
              </a:rPr>
              <a:t> &lt;&lt; "</a:t>
            </a:r>
            <a:r>
              <a:rPr lang="en-US" altLang="zh-CN" sz="2400" b="1" dirty="0" err="1">
                <a:solidFill>
                  <a:srgbClr val="66FFFF"/>
                </a:solidFill>
                <a:latin typeface="+mn-ea"/>
              </a:rPr>
              <a:t>CPolygon</a:t>
            </a:r>
            <a:r>
              <a:rPr lang="en-US" altLang="zh-CN" sz="2400" b="1" dirty="0">
                <a:solidFill>
                  <a:srgbClr val="66FFFF"/>
                </a:solidFill>
                <a:latin typeface="+mn-ea"/>
              </a:rPr>
              <a:t>: </a:t>
            </a:r>
            <a:r>
              <a:rPr lang="en-US" altLang="zh-CN" sz="2400" b="1" dirty="0" err="1">
                <a:solidFill>
                  <a:srgbClr val="66FFFF"/>
                </a:solidFill>
                <a:latin typeface="+mn-ea"/>
              </a:rPr>
              <a:t>int</a:t>
            </a:r>
            <a:r>
              <a:rPr lang="en-US" altLang="zh-CN" sz="2400" b="1" dirty="0">
                <a:solidFill>
                  <a:srgbClr val="66FFFF"/>
                </a:solidFill>
                <a:latin typeface="+mn-ea"/>
              </a:rPr>
              <a:t> parameter\n"; }</a:t>
            </a:r>
            <a:endParaRPr lang="zh-CN" altLang="zh-CN" sz="2400" b="1" dirty="0">
              <a:solidFill>
                <a:srgbClr val="66FFFF"/>
              </a:solidFill>
              <a:latin typeface="+mn-ea"/>
            </a:endParaRPr>
          </a:p>
          <a:p>
            <a:pPr marL="0" indent="0">
              <a:spcBef>
                <a:spcPts val="0"/>
              </a:spcBef>
              <a:buNone/>
            </a:pPr>
            <a:r>
              <a:rPr lang="en-US" altLang="zh-CN" sz="2400" b="1" dirty="0">
                <a:solidFill>
                  <a:srgbClr val="66FFFF"/>
                </a:solidFill>
                <a:latin typeface="+mn-ea"/>
              </a:rPr>
              <a:t>};</a:t>
            </a:r>
            <a:endParaRPr lang="zh-CN" altLang="zh-CN" sz="2400" b="1" dirty="0">
              <a:solidFill>
                <a:srgbClr val="66FFFF"/>
              </a:solidFill>
              <a:latin typeface="+mn-ea"/>
            </a:endParaRPr>
          </a:p>
          <a:p>
            <a:pPr marL="0" indent="0">
              <a:spcBef>
                <a:spcPts val="0"/>
              </a:spcBef>
              <a:buNone/>
            </a:pPr>
            <a:r>
              <a:rPr lang="en-US" altLang="zh-CN" sz="2400" b="1" dirty="0">
                <a:latin typeface="+mn-ea"/>
              </a:rPr>
              <a:t>    </a:t>
            </a:r>
            <a:endParaRPr lang="zh-CN" altLang="zh-CN" sz="2400" b="1" dirty="0">
              <a:latin typeface="+mn-ea"/>
            </a:endParaRPr>
          </a:p>
          <a:p>
            <a:pPr marL="0" indent="0">
              <a:spcBef>
                <a:spcPts val="0"/>
              </a:spcBef>
              <a:buNone/>
            </a:pPr>
            <a:r>
              <a:rPr lang="en-US" altLang="zh-CN" sz="2400" b="1" dirty="0">
                <a:latin typeface="+mn-ea"/>
              </a:rPr>
              <a:t>class </a:t>
            </a:r>
            <a:r>
              <a:rPr lang="en-US" altLang="zh-CN" sz="2400" b="1" dirty="0" err="1">
                <a:latin typeface="+mn-ea"/>
              </a:rPr>
              <a:t>CTri</a:t>
            </a:r>
            <a:r>
              <a:rPr lang="en-US" altLang="zh-CN" sz="2400" b="1" dirty="0">
                <a:latin typeface="+mn-ea"/>
              </a:rPr>
              <a:t> : </a:t>
            </a:r>
            <a:r>
              <a:rPr lang="en-US" altLang="zh-CN" sz="2400" b="1" dirty="0">
                <a:solidFill>
                  <a:srgbClr val="66FFFF"/>
                </a:solidFill>
                <a:latin typeface="+mn-ea"/>
              </a:rPr>
              <a:t>public </a:t>
            </a:r>
            <a:r>
              <a:rPr lang="en-US" altLang="zh-CN" sz="2400" b="1" dirty="0" err="1">
                <a:solidFill>
                  <a:srgbClr val="66FFFF"/>
                </a:solidFill>
                <a:latin typeface="+mn-ea"/>
              </a:rPr>
              <a:t>CPolygon</a:t>
            </a:r>
            <a:r>
              <a:rPr lang="en-US" altLang="zh-CN" sz="2400" b="1" dirty="0">
                <a:solidFill>
                  <a:srgbClr val="66FFFF"/>
                </a:solidFill>
                <a:latin typeface="+mn-ea"/>
              </a:rPr>
              <a:t> </a:t>
            </a:r>
            <a:endParaRPr lang="zh-CN" altLang="zh-CN" sz="2400" b="1" dirty="0">
              <a:solidFill>
                <a:srgbClr val="66FFFF"/>
              </a:solidFill>
              <a:latin typeface="+mn-ea"/>
            </a:endParaRPr>
          </a:p>
          <a:p>
            <a:pPr marL="0" indent="0">
              <a:spcBef>
                <a:spcPts val="0"/>
              </a:spcBef>
              <a:buNone/>
            </a:pP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   public:</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err="1">
                <a:latin typeface="+mn-ea"/>
              </a:rPr>
              <a:t>CTri</a:t>
            </a:r>
            <a:r>
              <a:rPr lang="en-US" altLang="zh-CN" sz="2400" b="1" dirty="0">
                <a:latin typeface="+mn-ea"/>
              </a:rPr>
              <a:t>(</a:t>
            </a:r>
            <a:r>
              <a:rPr lang="en-US" altLang="zh-CN" sz="2400" b="1" dirty="0" err="1">
                <a:latin typeface="+mn-ea"/>
              </a:rPr>
              <a:t>int</a:t>
            </a:r>
            <a:r>
              <a:rPr lang="en-US" altLang="zh-CN" sz="2400" b="1" dirty="0">
                <a:latin typeface="+mn-ea"/>
              </a:rPr>
              <a:t> a)</a:t>
            </a:r>
            <a:endParaRPr lang="zh-CN" altLang="zh-CN" sz="2400" b="1" dirty="0">
              <a:latin typeface="+mn-ea"/>
            </a:endParaRPr>
          </a:p>
          <a:p>
            <a:pPr marL="0" indent="0">
              <a:spcBef>
                <a:spcPts val="0"/>
              </a:spcBef>
              <a:buNone/>
            </a:pPr>
            <a:r>
              <a:rPr lang="en-US" altLang="zh-CN" sz="2400" b="1" dirty="0">
                <a:latin typeface="+mn-ea"/>
              </a:rPr>
              <a:t>         { </a:t>
            </a:r>
            <a:r>
              <a:rPr lang="en-US" altLang="zh-CN" sz="2400" b="1" dirty="0" err="1">
                <a:latin typeface="+mn-ea"/>
              </a:rPr>
              <a:t>cout</a:t>
            </a:r>
            <a:r>
              <a:rPr lang="en-US" altLang="zh-CN" sz="2400" b="1" dirty="0">
                <a:latin typeface="+mn-ea"/>
              </a:rPr>
              <a:t> &lt;&lt; "</a:t>
            </a:r>
            <a:r>
              <a:rPr lang="en-US" altLang="zh-CN" sz="2400" b="1" dirty="0" err="1">
                <a:latin typeface="+mn-ea"/>
              </a:rPr>
              <a:t>CTri</a:t>
            </a:r>
            <a:r>
              <a:rPr lang="en-US" altLang="zh-CN" sz="2400" b="1" dirty="0">
                <a:latin typeface="+mn-ea"/>
              </a:rPr>
              <a:t>: </a:t>
            </a:r>
            <a:r>
              <a:rPr lang="en-US" altLang="zh-CN" sz="2400" b="1" dirty="0" err="1">
                <a:latin typeface="+mn-ea"/>
              </a:rPr>
              <a:t>int</a:t>
            </a:r>
            <a:r>
              <a:rPr lang="en-US" altLang="zh-CN" sz="2400" b="1" dirty="0">
                <a:latin typeface="+mn-ea"/>
              </a:rPr>
              <a:t> parameter\n\n"; }</a:t>
            </a:r>
            <a:endParaRPr lang="zh-CN" altLang="zh-CN" sz="2400" b="1" dirty="0">
              <a:latin typeface="+mn-ea"/>
            </a:endParaRPr>
          </a:p>
          <a:p>
            <a:pPr marL="0" indent="0">
              <a:spcBef>
                <a:spcPts val="0"/>
              </a:spcBef>
              <a:buNone/>
            </a:pPr>
            <a:r>
              <a:rPr lang="en-US" altLang="zh-CN" sz="2400" b="1" dirty="0" smtClean="0">
                <a:latin typeface="+mn-ea"/>
              </a:rPr>
              <a:t>};</a:t>
            </a:r>
            <a:endParaRPr lang="zh-CN" altLang="en-US" sz="24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103</a:t>
            </a:fld>
            <a:endParaRPr lang="en-US" altLang="zh-CN"/>
          </a:p>
        </p:txBody>
      </p:sp>
    </p:spTree>
    <p:extLst>
      <p:ext uri="{BB962C8B-B14F-4D97-AF65-F5344CB8AC3E}">
        <p14:creationId xmlns:p14="http://schemas.microsoft.com/office/powerpoint/2010/main" val="383956557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07504" y="116632"/>
            <a:ext cx="8820472" cy="6624736"/>
          </a:xfrm>
        </p:spPr>
        <p:txBody>
          <a:bodyPr/>
          <a:lstStyle/>
          <a:p>
            <a:pPr marL="0" indent="0">
              <a:spcBef>
                <a:spcPts val="0"/>
              </a:spcBef>
              <a:buNone/>
            </a:pPr>
            <a:r>
              <a:rPr lang="en-US" altLang="zh-CN" sz="2400" b="1" dirty="0" smtClean="0">
                <a:latin typeface="+mn-ea"/>
              </a:rPr>
              <a:t>class </a:t>
            </a:r>
            <a:r>
              <a:rPr lang="en-US" altLang="zh-CN" sz="2400" b="1" dirty="0" err="1">
                <a:latin typeface="+mn-ea"/>
              </a:rPr>
              <a:t>CRect</a:t>
            </a:r>
            <a:r>
              <a:rPr lang="en-US" altLang="zh-CN" sz="2400" b="1" dirty="0">
                <a:latin typeface="+mn-ea"/>
              </a:rPr>
              <a:t> : </a:t>
            </a:r>
            <a:r>
              <a:rPr lang="en-US" altLang="zh-CN" sz="2400" b="1" dirty="0">
                <a:solidFill>
                  <a:srgbClr val="66FFFF"/>
                </a:solidFill>
                <a:latin typeface="+mn-ea"/>
              </a:rPr>
              <a:t>public </a:t>
            </a:r>
            <a:r>
              <a:rPr lang="en-US" altLang="zh-CN" sz="2400" b="1" dirty="0" err="1">
                <a:solidFill>
                  <a:srgbClr val="66FFFF"/>
                </a:solidFill>
                <a:latin typeface="+mn-ea"/>
              </a:rPr>
              <a:t>CPolygon</a:t>
            </a:r>
            <a:r>
              <a:rPr lang="en-US" altLang="zh-CN" sz="2400" b="1" dirty="0">
                <a:solidFill>
                  <a:srgbClr val="66FFFF"/>
                </a:solidFill>
                <a:latin typeface="+mn-ea"/>
              </a:rPr>
              <a:t> </a:t>
            </a:r>
            <a:endParaRPr lang="zh-CN" altLang="zh-CN" sz="2400" b="1" dirty="0">
              <a:solidFill>
                <a:srgbClr val="66FFFF"/>
              </a:solidFill>
              <a:latin typeface="+mn-ea"/>
            </a:endParaRPr>
          </a:p>
          <a:p>
            <a:pPr marL="0" indent="0">
              <a:spcBef>
                <a:spcPts val="0"/>
              </a:spcBef>
              <a:buNone/>
            </a:pP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   public:</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err="1">
                <a:latin typeface="+mn-ea"/>
              </a:rPr>
              <a:t>CRect</a:t>
            </a:r>
            <a:r>
              <a:rPr lang="en-US" altLang="zh-CN" sz="2400" b="1" dirty="0">
                <a:latin typeface="+mn-ea"/>
              </a:rPr>
              <a:t>(</a:t>
            </a:r>
            <a:r>
              <a:rPr lang="en-US" altLang="zh-CN" sz="2400" b="1" dirty="0" err="1">
                <a:latin typeface="+mn-ea"/>
              </a:rPr>
              <a:t>int</a:t>
            </a:r>
            <a:r>
              <a:rPr lang="en-US" altLang="zh-CN" sz="2400" b="1" dirty="0">
                <a:latin typeface="+mn-ea"/>
              </a:rPr>
              <a:t> a) : </a:t>
            </a:r>
            <a:r>
              <a:rPr lang="en-US" altLang="zh-CN" sz="2400" b="1" dirty="0" err="1">
                <a:latin typeface="+mn-ea"/>
              </a:rPr>
              <a:t>CPolygon</a:t>
            </a:r>
            <a:r>
              <a:rPr lang="en-US" altLang="zh-CN" sz="2400" b="1" dirty="0">
                <a:latin typeface="+mn-ea"/>
              </a:rPr>
              <a:t>(a)</a:t>
            </a:r>
            <a:endParaRPr lang="zh-CN" altLang="zh-CN" sz="2400" b="1" dirty="0">
              <a:latin typeface="+mn-ea"/>
            </a:endParaRPr>
          </a:p>
          <a:p>
            <a:pPr marL="0" indent="0">
              <a:spcBef>
                <a:spcPts val="0"/>
              </a:spcBef>
              <a:buNone/>
            </a:pPr>
            <a:r>
              <a:rPr lang="en-US" altLang="zh-CN" sz="2400" b="1" dirty="0">
                <a:latin typeface="+mn-ea"/>
              </a:rPr>
              <a:t>         { </a:t>
            </a:r>
            <a:r>
              <a:rPr lang="en-US" altLang="zh-CN" sz="2400" b="1" dirty="0" err="1">
                <a:latin typeface="+mn-ea"/>
              </a:rPr>
              <a:t>cout</a:t>
            </a:r>
            <a:r>
              <a:rPr lang="en-US" altLang="zh-CN" sz="2400" b="1" dirty="0">
                <a:latin typeface="+mn-ea"/>
              </a:rPr>
              <a:t> &lt;&lt; "</a:t>
            </a:r>
            <a:r>
              <a:rPr lang="en-US" altLang="zh-CN" sz="2400" b="1" dirty="0" err="1">
                <a:latin typeface="+mn-ea"/>
              </a:rPr>
              <a:t>CRect</a:t>
            </a:r>
            <a:r>
              <a:rPr lang="en-US" altLang="zh-CN" sz="2400" b="1" dirty="0">
                <a:latin typeface="+mn-ea"/>
              </a:rPr>
              <a:t>: </a:t>
            </a:r>
            <a:r>
              <a:rPr lang="en-US" altLang="zh-CN" sz="2400" b="1" dirty="0" err="1">
                <a:latin typeface="+mn-ea"/>
              </a:rPr>
              <a:t>int</a:t>
            </a:r>
            <a:r>
              <a:rPr lang="en-US" altLang="zh-CN" sz="2400" b="1" dirty="0">
                <a:latin typeface="+mn-ea"/>
              </a:rPr>
              <a:t> parameter\n\n"; }</a:t>
            </a:r>
            <a:endParaRPr lang="zh-CN" altLang="zh-CN" sz="2400" b="1" dirty="0">
              <a:latin typeface="+mn-ea"/>
            </a:endParaRPr>
          </a:p>
          <a:p>
            <a:pPr marL="0" indent="0">
              <a:spcBef>
                <a:spcPts val="0"/>
              </a:spcBef>
              <a:buNone/>
            </a:pP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 </a:t>
            </a:r>
            <a:endParaRPr lang="zh-CN" altLang="zh-CN" sz="2400" b="1" dirty="0">
              <a:latin typeface="+mn-ea"/>
            </a:endParaRPr>
          </a:p>
          <a:p>
            <a:pPr marL="0" indent="0">
              <a:spcBef>
                <a:spcPts val="0"/>
              </a:spcBef>
              <a:buNone/>
            </a:pPr>
            <a:r>
              <a:rPr lang="en-US" altLang="zh-CN" sz="2400" b="1" dirty="0">
                <a:latin typeface="+mn-ea"/>
              </a:rPr>
              <a:t>void main()</a:t>
            </a:r>
            <a:endParaRPr lang="zh-CN" altLang="zh-CN" sz="2400" b="1" dirty="0">
              <a:latin typeface="+mn-ea"/>
            </a:endParaRPr>
          </a:p>
          <a:p>
            <a:pPr marL="0" indent="0">
              <a:spcBef>
                <a:spcPts val="0"/>
              </a:spcBef>
              <a:buNone/>
            </a:pPr>
            <a:r>
              <a:rPr lang="en-US" altLang="zh-CN" sz="2400" b="1" dirty="0">
                <a:latin typeface="+mn-ea"/>
              </a:rPr>
              <a:t>{</a:t>
            </a:r>
            <a:endParaRPr lang="zh-CN" altLang="zh-CN" sz="2400" b="1" dirty="0">
              <a:latin typeface="+mn-ea"/>
            </a:endParaRPr>
          </a:p>
          <a:p>
            <a:pPr marL="0" indent="0">
              <a:spcBef>
                <a:spcPts val="0"/>
              </a:spcBef>
              <a:buNone/>
            </a:pPr>
            <a:r>
              <a:rPr lang="en-US" altLang="zh-CN" sz="2400" b="1" dirty="0" smtClean="0">
                <a:latin typeface="+mn-ea"/>
              </a:rPr>
              <a:t>  </a:t>
            </a:r>
            <a:r>
              <a:rPr lang="en-US" altLang="zh-CN" sz="2400" b="1" dirty="0" err="1" smtClean="0">
                <a:latin typeface="+mn-ea"/>
              </a:rPr>
              <a:t>CTri</a:t>
            </a:r>
            <a:r>
              <a:rPr lang="en-US" altLang="zh-CN" sz="2400" b="1" dirty="0" smtClean="0">
                <a:latin typeface="+mn-ea"/>
              </a:rPr>
              <a:t> </a:t>
            </a:r>
            <a:r>
              <a:rPr lang="en-US" altLang="zh-CN" sz="2400" b="1" dirty="0">
                <a:latin typeface="+mn-ea"/>
              </a:rPr>
              <a:t>Tri(1);</a:t>
            </a:r>
            <a:endParaRPr lang="zh-CN" altLang="zh-CN" sz="2400" b="1" dirty="0">
              <a:latin typeface="+mn-ea"/>
            </a:endParaRPr>
          </a:p>
          <a:p>
            <a:pPr marL="0" indent="0">
              <a:spcBef>
                <a:spcPts val="0"/>
              </a:spcBef>
              <a:buNone/>
            </a:pPr>
            <a:r>
              <a:rPr lang="en-US" altLang="zh-CN" sz="2400" b="1" dirty="0" smtClean="0">
                <a:latin typeface="+mn-ea"/>
              </a:rPr>
              <a:t>  </a:t>
            </a:r>
            <a:r>
              <a:rPr lang="en-US" altLang="zh-CN" sz="2400" b="1" dirty="0" err="1" smtClean="0">
                <a:latin typeface="+mn-ea"/>
              </a:rPr>
              <a:t>CRect</a:t>
            </a:r>
            <a:r>
              <a:rPr lang="en-US" altLang="zh-CN" sz="2400" b="1" dirty="0" smtClean="0">
                <a:latin typeface="+mn-ea"/>
              </a:rPr>
              <a:t> </a:t>
            </a:r>
            <a:r>
              <a:rPr lang="en-US" altLang="zh-CN" sz="2400" b="1" dirty="0" err="1">
                <a:latin typeface="+mn-ea"/>
              </a:rPr>
              <a:t>Rect</a:t>
            </a:r>
            <a:r>
              <a:rPr lang="en-US" altLang="zh-CN" sz="2400" b="1" dirty="0">
                <a:latin typeface="+mn-ea"/>
              </a:rPr>
              <a:t>(1);</a:t>
            </a:r>
            <a:endParaRPr lang="zh-CN" altLang="zh-CN" sz="2400" b="1" dirty="0">
              <a:latin typeface="+mn-ea"/>
            </a:endParaRPr>
          </a:p>
          <a:p>
            <a:pPr marL="0" indent="0">
              <a:spcBef>
                <a:spcPts val="0"/>
              </a:spcBef>
              <a:buNone/>
            </a:pPr>
            <a:r>
              <a:rPr lang="en-US" altLang="zh-CN" sz="2400" b="1" dirty="0">
                <a:latin typeface="+mn-ea"/>
              </a:rPr>
              <a:t>}</a:t>
            </a:r>
            <a:endParaRPr lang="zh-CN" altLang="zh-CN" sz="2400" b="1" dirty="0">
              <a:latin typeface="+mn-ea"/>
            </a:endParaRPr>
          </a:p>
          <a:p>
            <a:pPr marL="0" indent="0">
              <a:spcBef>
                <a:spcPts val="0"/>
              </a:spcBef>
              <a:buNone/>
            </a:pPr>
            <a:r>
              <a:rPr lang="zh-CN" altLang="zh-CN" sz="2400" b="1" dirty="0">
                <a:solidFill>
                  <a:srgbClr val="FFCC99"/>
                </a:solidFill>
                <a:latin typeface="+mn-ea"/>
              </a:rPr>
              <a:t>上述代码中的“</a:t>
            </a:r>
            <a:r>
              <a:rPr lang="en-US" altLang="zh-CN" sz="2400" b="1" dirty="0" err="1">
                <a:solidFill>
                  <a:srgbClr val="FFCC99"/>
                </a:solidFill>
                <a:latin typeface="+mn-ea"/>
              </a:rPr>
              <a:t>CRect</a:t>
            </a:r>
            <a:r>
              <a:rPr lang="en-US" altLang="zh-CN" sz="2400" b="1" dirty="0">
                <a:solidFill>
                  <a:srgbClr val="FFCC99"/>
                </a:solidFill>
                <a:latin typeface="+mn-ea"/>
              </a:rPr>
              <a:t>(</a:t>
            </a:r>
            <a:r>
              <a:rPr lang="en-US" altLang="zh-CN" sz="2400" b="1" dirty="0" err="1">
                <a:solidFill>
                  <a:srgbClr val="FFCC99"/>
                </a:solidFill>
                <a:latin typeface="+mn-ea"/>
              </a:rPr>
              <a:t>int</a:t>
            </a:r>
            <a:r>
              <a:rPr lang="en-US" altLang="zh-CN" sz="2400" b="1" dirty="0">
                <a:solidFill>
                  <a:srgbClr val="FFCC99"/>
                </a:solidFill>
                <a:latin typeface="+mn-ea"/>
              </a:rPr>
              <a:t> a) : </a:t>
            </a:r>
            <a:r>
              <a:rPr lang="en-US" altLang="zh-CN" sz="2400" b="1" dirty="0" err="1">
                <a:solidFill>
                  <a:srgbClr val="FFCC99"/>
                </a:solidFill>
                <a:latin typeface="+mn-ea"/>
              </a:rPr>
              <a:t>CPolygon</a:t>
            </a:r>
            <a:r>
              <a:rPr lang="en-US" altLang="zh-CN" sz="2400" b="1" dirty="0">
                <a:solidFill>
                  <a:srgbClr val="FFCC99"/>
                </a:solidFill>
                <a:latin typeface="+mn-ea"/>
              </a:rPr>
              <a:t>(a)</a:t>
            </a:r>
            <a:r>
              <a:rPr lang="zh-CN" altLang="zh-CN" sz="2400" b="1" dirty="0">
                <a:solidFill>
                  <a:srgbClr val="FFCC99"/>
                </a:solidFill>
                <a:latin typeface="+mn-ea"/>
              </a:rPr>
              <a:t>”就属于调用了“调用基类的某个重载的构造函数”。上述代码的运行结果如下：</a:t>
            </a:r>
          </a:p>
          <a:p>
            <a:pPr marL="0" indent="0">
              <a:spcBef>
                <a:spcPts val="0"/>
              </a:spcBef>
              <a:buNone/>
            </a:pPr>
            <a:r>
              <a:rPr lang="en-US" altLang="zh-CN" sz="2400" b="1" dirty="0" err="1">
                <a:solidFill>
                  <a:srgbClr val="FFCC99"/>
                </a:solidFill>
                <a:latin typeface="+mn-ea"/>
              </a:rPr>
              <a:t>CPolygon</a:t>
            </a:r>
            <a:r>
              <a:rPr lang="en-US" altLang="zh-CN" sz="2400" b="1" dirty="0">
                <a:solidFill>
                  <a:srgbClr val="FFCC99"/>
                </a:solidFill>
                <a:latin typeface="+mn-ea"/>
              </a:rPr>
              <a:t>: no parameters</a:t>
            </a:r>
            <a:endParaRPr lang="zh-CN" altLang="zh-CN" sz="2400" b="1" dirty="0">
              <a:solidFill>
                <a:srgbClr val="FFCC99"/>
              </a:solidFill>
              <a:latin typeface="+mn-ea"/>
            </a:endParaRPr>
          </a:p>
          <a:p>
            <a:pPr marL="0" indent="0">
              <a:spcBef>
                <a:spcPts val="0"/>
              </a:spcBef>
              <a:buNone/>
            </a:pPr>
            <a:r>
              <a:rPr lang="en-US" altLang="zh-CN" sz="2400" b="1" dirty="0" err="1">
                <a:solidFill>
                  <a:srgbClr val="FFCC99"/>
                </a:solidFill>
                <a:latin typeface="+mn-ea"/>
              </a:rPr>
              <a:t>CTri</a:t>
            </a:r>
            <a:r>
              <a:rPr lang="en-US" altLang="zh-CN" sz="2400" b="1" dirty="0">
                <a:solidFill>
                  <a:srgbClr val="FFCC99"/>
                </a:solidFill>
                <a:latin typeface="+mn-ea"/>
              </a:rPr>
              <a:t>: </a:t>
            </a:r>
            <a:r>
              <a:rPr lang="en-US" altLang="zh-CN" sz="2400" b="1" dirty="0" err="1">
                <a:solidFill>
                  <a:srgbClr val="FFCC99"/>
                </a:solidFill>
                <a:latin typeface="+mn-ea"/>
              </a:rPr>
              <a:t>int</a:t>
            </a:r>
            <a:r>
              <a:rPr lang="en-US" altLang="zh-CN" sz="2400" b="1" dirty="0">
                <a:solidFill>
                  <a:srgbClr val="FFCC99"/>
                </a:solidFill>
                <a:latin typeface="+mn-ea"/>
              </a:rPr>
              <a:t> parameter</a:t>
            </a:r>
            <a:endParaRPr lang="zh-CN" altLang="zh-CN" sz="2400" b="1" dirty="0">
              <a:solidFill>
                <a:srgbClr val="FFCC99"/>
              </a:solidFill>
              <a:latin typeface="+mn-ea"/>
            </a:endParaRPr>
          </a:p>
          <a:p>
            <a:pPr marL="0" indent="0">
              <a:spcBef>
                <a:spcPts val="0"/>
              </a:spcBef>
              <a:buNone/>
            </a:pPr>
            <a:r>
              <a:rPr lang="en-US" altLang="zh-CN" sz="2400" b="1" dirty="0" err="1" smtClean="0">
                <a:solidFill>
                  <a:srgbClr val="FFCC99"/>
                </a:solidFill>
                <a:latin typeface="+mn-ea"/>
              </a:rPr>
              <a:t>CPolygon</a:t>
            </a:r>
            <a:r>
              <a:rPr lang="en-US" altLang="zh-CN" sz="2400" b="1" dirty="0">
                <a:solidFill>
                  <a:srgbClr val="FFCC99"/>
                </a:solidFill>
                <a:latin typeface="+mn-ea"/>
              </a:rPr>
              <a:t>: </a:t>
            </a:r>
            <a:r>
              <a:rPr lang="en-US" altLang="zh-CN" sz="2400" b="1" dirty="0" err="1">
                <a:solidFill>
                  <a:srgbClr val="FFCC99"/>
                </a:solidFill>
                <a:latin typeface="+mn-ea"/>
              </a:rPr>
              <a:t>int</a:t>
            </a:r>
            <a:r>
              <a:rPr lang="en-US" altLang="zh-CN" sz="2400" b="1" dirty="0">
                <a:solidFill>
                  <a:srgbClr val="FFCC99"/>
                </a:solidFill>
                <a:latin typeface="+mn-ea"/>
              </a:rPr>
              <a:t> parameter</a:t>
            </a:r>
            <a:endParaRPr lang="zh-CN" altLang="zh-CN" sz="2400" b="1" dirty="0">
              <a:solidFill>
                <a:srgbClr val="FFCC99"/>
              </a:solidFill>
              <a:latin typeface="+mn-ea"/>
            </a:endParaRPr>
          </a:p>
          <a:p>
            <a:pPr marL="0" indent="0">
              <a:spcBef>
                <a:spcPts val="0"/>
              </a:spcBef>
              <a:buNone/>
            </a:pPr>
            <a:r>
              <a:rPr lang="en-US" altLang="zh-CN" sz="2400" b="1" dirty="0" err="1">
                <a:solidFill>
                  <a:srgbClr val="FFCC99"/>
                </a:solidFill>
                <a:latin typeface="+mn-ea"/>
              </a:rPr>
              <a:t>CRect</a:t>
            </a:r>
            <a:r>
              <a:rPr lang="en-US" altLang="zh-CN" sz="2400" b="1" dirty="0">
                <a:solidFill>
                  <a:srgbClr val="FFCC99"/>
                </a:solidFill>
                <a:latin typeface="+mn-ea"/>
              </a:rPr>
              <a:t>: </a:t>
            </a:r>
            <a:r>
              <a:rPr lang="en-US" altLang="zh-CN" sz="2400" b="1" dirty="0" err="1">
                <a:solidFill>
                  <a:srgbClr val="FFCC99"/>
                </a:solidFill>
                <a:latin typeface="+mn-ea"/>
              </a:rPr>
              <a:t>int</a:t>
            </a:r>
            <a:r>
              <a:rPr lang="en-US" altLang="zh-CN" sz="2400" b="1" dirty="0">
                <a:solidFill>
                  <a:srgbClr val="FFCC99"/>
                </a:solidFill>
                <a:latin typeface="+mn-ea"/>
              </a:rPr>
              <a:t> </a:t>
            </a:r>
            <a:r>
              <a:rPr lang="en-US" altLang="zh-CN" sz="2400" b="1" dirty="0" smtClean="0">
                <a:solidFill>
                  <a:srgbClr val="FFCC99"/>
                </a:solidFill>
                <a:latin typeface="+mn-ea"/>
              </a:rPr>
              <a:t>parameter</a:t>
            </a:r>
            <a:endParaRPr lang="zh-CN" altLang="en-US" sz="2400" b="1" dirty="0">
              <a:solidFill>
                <a:srgbClr val="FFCC99"/>
              </a:solidFill>
              <a:latin typeface="+mn-ea"/>
            </a:endParaRPr>
          </a:p>
        </p:txBody>
      </p:sp>
    </p:spTree>
    <p:extLst>
      <p:ext uri="{BB962C8B-B14F-4D97-AF65-F5344CB8AC3E}">
        <p14:creationId xmlns:p14="http://schemas.microsoft.com/office/powerpoint/2010/main" val="88142726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88640"/>
            <a:ext cx="7772400" cy="576064"/>
          </a:xfrm>
        </p:spPr>
        <p:txBody>
          <a:bodyPr/>
          <a:lstStyle/>
          <a:p>
            <a:r>
              <a:rPr lang="en-US" altLang="zh-CN" b="1" dirty="0" smtClean="0"/>
              <a:t>1.10.2 </a:t>
            </a:r>
            <a:r>
              <a:rPr lang="zh-CN" altLang="zh-CN" b="1" dirty="0" smtClean="0"/>
              <a:t>多重</a:t>
            </a:r>
            <a:r>
              <a:rPr lang="zh-CN" altLang="zh-CN" b="1" dirty="0"/>
              <a:t>继承</a:t>
            </a:r>
            <a:endParaRPr lang="zh-CN" altLang="en-US" b="1" dirty="0"/>
          </a:p>
        </p:txBody>
      </p:sp>
      <p:sp>
        <p:nvSpPr>
          <p:cNvPr id="3" name="内容占位符 2"/>
          <p:cNvSpPr>
            <a:spLocks noGrp="1"/>
          </p:cNvSpPr>
          <p:nvPr>
            <p:ph idx="1"/>
          </p:nvPr>
        </p:nvSpPr>
        <p:spPr>
          <a:xfrm>
            <a:off x="323528" y="1166664"/>
            <a:ext cx="8496944" cy="5538936"/>
          </a:xfrm>
        </p:spPr>
        <p:txBody>
          <a:bodyPr/>
          <a:lstStyle/>
          <a:p>
            <a:r>
              <a:rPr lang="zh-CN" altLang="en-US" b="1" dirty="0"/>
              <a:t>在</a:t>
            </a:r>
            <a:r>
              <a:rPr lang="en-US" altLang="zh-CN" b="1" dirty="0"/>
              <a:t>C++ </a:t>
            </a:r>
            <a:r>
              <a:rPr lang="zh-CN" altLang="en-US" b="1" dirty="0"/>
              <a:t>中，一个</a:t>
            </a:r>
            <a:r>
              <a:rPr lang="en-US" altLang="zh-CN" b="1" dirty="0"/>
              <a:t>class </a:t>
            </a:r>
            <a:r>
              <a:rPr lang="zh-CN" altLang="en-US" b="1" dirty="0"/>
              <a:t>可以从多个</a:t>
            </a:r>
            <a:r>
              <a:rPr lang="en-US" altLang="zh-CN" b="1" dirty="0"/>
              <a:t>class </a:t>
            </a:r>
            <a:r>
              <a:rPr lang="zh-CN" altLang="en-US" b="1" dirty="0"/>
              <a:t>中继承属性或函数，</a:t>
            </a:r>
            <a:r>
              <a:rPr lang="zh-CN" altLang="en-US" b="1" dirty="0" smtClean="0"/>
              <a:t>只要</a:t>
            </a:r>
            <a:r>
              <a:rPr lang="zh-CN" altLang="en-US" b="1" dirty="0"/>
              <a:t>在子类的声明中</a:t>
            </a:r>
            <a:r>
              <a:rPr lang="zh-CN" altLang="en-US" b="1" dirty="0" smtClean="0"/>
              <a:t>用逗号</a:t>
            </a:r>
            <a:r>
              <a:rPr lang="zh-CN" altLang="en-US" b="1" dirty="0"/>
              <a:t>将不同基类分开就可以了</a:t>
            </a:r>
            <a:r>
              <a:rPr lang="zh-CN" altLang="en-US" b="1" dirty="0" smtClean="0"/>
              <a:t>。</a:t>
            </a:r>
            <a:endParaRPr lang="en-US" altLang="zh-CN" b="1" dirty="0" smtClean="0"/>
          </a:p>
          <a:p>
            <a:r>
              <a:rPr lang="zh-CN" altLang="zh-CN" b="1" dirty="0"/>
              <a:t>多重继承的格式与简单继承的格式基本相同，其一般用法如下所示：</a:t>
            </a:r>
          </a:p>
          <a:p>
            <a:pPr marL="0" indent="0">
              <a:buNone/>
            </a:pPr>
            <a:r>
              <a:rPr lang="en-US" altLang="zh-CN" b="1" dirty="0" smtClean="0"/>
              <a:t>         </a:t>
            </a:r>
            <a:r>
              <a:rPr lang="en-US" altLang="zh-CN" b="1" dirty="0" smtClean="0">
                <a:solidFill>
                  <a:srgbClr val="66FFFF"/>
                </a:solidFill>
              </a:rPr>
              <a:t>class </a:t>
            </a:r>
            <a:r>
              <a:rPr lang="zh-CN" altLang="zh-CN" b="1" dirty="0">
                <a:solidFill>
                  <a:srgbClr val="66FFFF"/>
                </a:solidFill>
              </a:rPr>
              <a:t>派生类名</a:t>
            </a:r>
            <a:r>
              <a:rPr lang="en-US" altLang="zh-CN" b="1" dirty="0">
                <a:solidFill>
                  <a:srgbClr val="66FFFF"/>
                </a:solidFill>
              </a:rPr>
              <a:t>:[</a:t>
            </a:r>
            <a:r>
              <a:rPr lang="zh-CN" altLang="zh-CN" b="1" dirty="0">
                <a:solidFill>
                  <a:srgbClr val="66FFFF"/>
                </a:solidFill>
              </a:rPr>
              <a:t>访问属性</a:t>
            </a:r>
            <a:r>
              <a:rPr lang="en-US" altLang="zh-CN" b="1" dirty="0">
                <a:solidFill>
                  <a:srgbClr val="66FFFF"/>
                </a:solidFill>
              </a:rPr>
              <a:t>]</a:t>
            </a:r>
            <a:r>
              <a:rPr lang="zh-CN" altLang="zh-CN" b="1" dirty="0">
                <a:solidFill>
                  <a:srgbClr val="66FFFF"/>
                </a:solidFill>
              </a:rPr>
              <a:t>基类名表</a:t>
            </a:r>
          </a:p>
          <a:p>
            <a:pPr marL="0" indent="0">
              <a:buNone/>
            </a:pPr>
            <a:r>
              <a:rPr lang="en-US" altLang="zh-CN" b="1" dirty="0" smtClean="0"/>
              <a:t>     </a:t>
            </a:r>
          </a:p>
          <a:p>
            <a:pPr marL="0" indent="0">
              <a:buNone/>
            </a:pPr>
            <a:r>
              <a:rPr lang="zh-CN" altLang="zh-CN" b="1" dirty="0" smtClean="0"/>
              <a:t>其中</a:t>
            </a:r>
            <a:r>
              <a:rPr lang="zh-CN" altLang="zh-CN" b="1" dirty="0"/>
              <a:t>，</a:t>
            </a:r>
            <a:r>
              <a:rPr lang="zh-CN" altLang="zh-CN" b="1" dirty="0">
                <a:solidFill>
                  <a:srgbClr val="66FFFF"/>
                </a:solidFill>
              </a:rPr>
              <a:t>基类名表</a:t>
            </a:r>
            <a:r>
              <a:rPr lang="zh-CN" altLang="zh-CN" b="1" dirty="0"/>
              <a:t>是两个或两个以上的基类名，各基类名之间用逗号隔开，在每个基类之前都应指明访问属性，缺省的访问属性为</a:t>
            </a:r>
            <a:r>
              <a:rPr lang="en-US" altLang="zh-CN" b="1" dirty="0"/>
              <a:t>private</a:t>
            </a:r>
            <a:r>
              <a:rPr lang="zh-CN" altLang="zh-CN" b="1" dirty="0"/>
              <a:t>。</a:t>
            </a:r>
          </a:p>
          <a:p>
            <a:endParaRPr lang="zh-CN" altLang="en-US"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105</a:t>
            </a:fld>
            <a:endParaRPr lang="en-US" altLang="zh-CN"/>
          </a:p>
        </p:txBody>
      </p:sp>
    </p:spTree>
    <p:extLst>
      <p:ext uri="{BB962C8B-B14F-4D97-AF65-F5344CB8AC3E}">
        <p14:creationId xmlns:p14="http://schemas.microsoft.com/office/powerpoint/2010/main" val="366574892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188640"/>
            <a:ext cx="8784976" cy="6504345"/>
          </a:xfrm>
          <a:prstGeom prst="rect">
            <a:avLst/>
          </a:prstGeom>
        </p:spPr>
        <p:txBody>
          <a:bodyPr wrap="square">
            <a:spAutoFit/>
          </a:bodyPr>
          <a:lstStyle/>
          <a:p>
            <a:pPr indent="269875" algn="just">
              <a:lnSpc>
                <a:spcPts val="2500"/>
              </a:lnSpc>
              <a:spcAft>
                <a:spcPts val="0"/>
              </a:spcAft>
            </a:pPr>
            <a:r>
              <a:rPr lang="zh-CN" altLang="zh-CN" b="1" kern="100" dirty="0"/>
              <a:t>例如，下面的程序中定义的类</a:t>
            </a:r>
            <a:r>
              <a:rPr lang="en-US" altLang="zh-CN" b="1" kern="100" dirty="0" err="1"/>
              <a:t>MultiDerived</a:t>
            </a:r>
            <a:r>
              <a:rPr lang="zh-CN" altLang="zh-CN" b="1" kern="100" dirty="0"/>
              <a:t>继承基类</a:t>
            </a:r>
            <a:r>
              <a:rPr lang="en-US" altLang="zh-CN" b="1" kern="100" dirty="0"/>
              <a:t>Base1</a:t>
            </a:r>
            <a:r>
              <a:rPr lang="zh-CN" altLang="zh-CN" b="1" kern="100" dirty="0"/>
              <a:t>和</a:t>
            </a:r>
            <a:r>
              <a:rPr lang="en-US" altLang="zh-CN" b="1" kern="100" dirty="0"/>
              <a:t>Base2</a:t>
            </a:r>
            <a:r>
              <a:rPr lang="zh-CN" altLang="zh-CN" b="1" kern="100" dirty="0"/>
              <a:t>。它是实现多重继承的一个很好的例子</a:t>
            </a:r>
            <a:r>
              <a:rPr lang="zh-CN" altLang="zh-CN" b="1" kern="100" dirty="0" smtClean="0"/>
              <a:t>。</a:t>
            </a:r>
            <a:endParaRPr lang="en-US" altLang="zh-CN" b="1" kern="100" dirty="0" smtClean="0"/>
          </a:p>
          <a:p>
            <a:pPr>
              <a:lnSpc>
                <a:spcPts val="2500"/>
              </a:lnSpc>
              <a:spcAft>
                <a:spcPts val="0"/>
              </a:spcAft>
            </a:pPr>
            <a:r>
              <a:rPr lang="en-US" altLang="zh-CN" b="1" dirty="0"/>
              <a:t>#include "</a:t>
            </a:r>
            <a:r>
              <a:rPr lang="en-US" altLang="zh-CN" b="1" dirty="0" err="1"/>
              <a:t>stdafx.h</a:t>
            </a:r>
            <a:r>
              <a:rPr lang="en-US" altLang="zh-CN" b="1" dirty="0"/>
              <a:t>"</a:t>
            </a:r>
          </a:p>
          <a:p>
            <a:pPr>
              <a:lnSpc>
                <a:spcPts val="2500"/>
              </a:lnSpc>
              <a:spcAft>
                <a:spcPts val="0"/>
              </a:spcAft>
            </a:pPr>
            <a:r>
              <a:rPr lang="en-US" altLang="zh-CN" b="1" dirty="0"/>
              <a:t>#include &lt;</a:t>
            </a:r>
            <a:r>
              <a:rPr lang="en-US" altLang="zh-CN" b="1" dirty="0" err="1"/>
              <a:t>iostream</a:t>
            </a:r>
            <a:r>
              <a:rPr lang="en-US" altLang="zh-CN" b="1" dirty="0"/>
              <a:t>&gt;</a:t>
            </a:r>
          </a:p>
          <a:p>
            <a:pPr>
              <a:lnSpc>
                <a:spcPts val="2500"/>
              </a:lnSpc>
              <a:spcAft>
                <a:spcPts val="0"/>
              </a:spcAft>
            </a:pPr>
            <a:r>
              <a:rPr lang="en-US" altLang="zh-CN" b="1" dirty="0"/>
              <a:t>using namespace </a:t>
            </a:r>
            <a:r>
              <a:rPr lang="en-US" altLang="zh-CN" b="1" dirty="0" err="1"/>
              <a:t>std</a:t>
            </a:r>
            <a:r>
              <a:rPr lang="en-US" altLang="zh-CN" b="1" dirty="0" smtClean="0"/>
              <a:t>;</a:t>
            </a:r>
          </a:p>
          <a:p>
            <a:pPr>
              <a:lnSpc>
                <a:spcPts val="2500"/>
              </a:lnSpc>
              <a:spcAft>
                <a:spcPts val="0"/>
              </a:spcAft>
            </a:pPr>
            <a:r>
              <a:rPr lang="en-US" altLang="zh-CN" b="1" kern="100" dirty="0" smtClean="0">
                <a:solidFill>
                  <a:srgbClr val="66FFFF"/>
                </a:solidFill>
                <a:latin typeface="宋体" panose="02010600030101010101" pitchFamily="2" charset="-122"/>
              </a:rPr>
              <a:t>class </a:t>
            </a:r>
            <a:r>
              <a:rPr lang="en-US" altLang="zh-CN" b="1" kern="100" dirty="0">
                <a:solidFill>
                  <a:srgbClr val="66FFFF"/>
                </a:solidFill>
                <a:latin typeface="宋体" panose="02010600030101010101" pitchFamily="2" charset="-122"/>
              </a:rPr>
              <a:t>Base1 		</a:t>
            </a:r>
            <a:r>
              <a:rPr lang="en-US" altLang="zh-CN" b="1" kern="100" dirty="0" smtClean="0">
                <a:solidFill>
                  <a:srgbClr val="66FFFF"/>
                </a:solidFill>
                <a:latin typeface="宋体" panose="02010600030101010101" pitchFamily="2" charset="-122"/>
              </a:rPr>
              <a:t>//</a:t>
            </a:r>
            <a:r>
              <a:rPr lang="zh-CN" altLang="zh-CN" b="1" kern="100" dirty="0">
                <a:solidFill>
                  <a:srgbClr val="66FFFF"/>
                </a:solidFill>
              </a:rPr>
              <a:t>定义基类</a:t>
            </a:r>
            <a:r>
              <a:rPr lang="en-US" altLang="zh-CN" b="1" kern="100" dirty="0">
                <a:solidFill>
                  <a:srgbClr val="66FFFF"/>
                </a:solidFill>
              </a:rPr>
              <a:t>Base1</a:t>
            </a:r>
            <a:endParaRPr lang="zh-CN" altLang="zh-CN" b="1" kern="100" dirty="0">
              <a:solidFill>
                <a:srgbClr val="66FFFF"/>
              </a:solidFill>
            </a:endParaRPr>
          </a:p>
          <a:p>
            <a:pPr algn="just">
              <a:lnSpc>
                <a:spcPts val="2500"/>
              </a:lnSpc>
              <a:spcAft>
                <a:spcPts val="0"/>
              </a:spcAft>
            </a:pPr>
            <a:r>
              <a:rPr lang="en-US" altLang="zh-CN" b="1" kern="100" dirty="0" smtClean="0">
                <a:solidFill>
                  <a:srgbClr val="66FFFF"/>
                </a:solidFill>
                <a:latin typeface="宋体" panose="02010600030101010101" pitchFamily="2" charset="-122"/>
              </a:rPr>
              <a:t>{ protected</a:t>
            </a:r>
            <a:r>
              <a:rPr lang="en-US" altLang="zh-CN" b="1" kern="100" dirty="0">
                <a:solidFill>
                  <a:srgbClr val="66FFFF"/>
                </a:solidFill>
                <a:latin typeface="宋体" panose="02010600030101010101" pitchFamily="2" charset="-122"/>
              </a:rPr>
              <a:t>:</a:t>
            </a:r>
            <a:endParaRPr lang="zh-CN" altLang="zh-CN" b="1" kern="100" dirty="0">
              <a:solidFill>
                <a:srgbClr val="66FFFF"/>
              </a:solidFill>
            </a:endParaRPr>
          </a:p>
          <a:p>
            <a:pPr algn="just">
              <a:lnSpc>
                <a:spcPts val="2500"/>
              </a:lnSpc>
              <a:spcAft>
                <a:spcPts val="0"/>
              </a:spcAft>
            </a:pPr>
            <a:r>
              <a:rPr lang="en-US" altLang="zh-CN" b="1" kern="100" dirty="0">
                <a:solidFill>
                  <a:srgbClr val="66FFFF"/>
                </a:solidFill>
                <a:latin typeface="宋体" panose="02010600030101010101" pitchFamily="2" charset="-122"/>
              </a:rPr>
              <a:t>	</a:t>
            </a:r>
            <a:r>
              <a:rPr lang="en-US" altLang="zh-CN" b="1" kern="100" dirty="0" err="1">
                <a:solidFill>
                  <a:srgbClr val="66FFFF"/>
                </a:solidFill>
                <a:latin typeface="宋体" panose="02010600030101010101" pitchFamily="2" charset="-122"/>
              </a:rPr>
              <a:t>int</a:t>
            </a:r>
            <a:r>
              <a:rPr lang="en-US" altLang="zh-CN" b="1" kern="100" dirty="0">
                <a:solidFill>
                  <a:srgbClr val="66FFFF"/>
                </a:solidFill>
                <a:latin typeface="宋体" panose="02010600030101010101" pitchFamily="2" charset="-122"/>
              </a:rPr>
              <a:t> m_B1</a:t>
            </a:r>
            <a:r>
              <a:rPr lang="en-US" altLang="zh-CN" b="1" kern="100" dirty="0" smtClean="0">
                <a:solidFill>
                  <a:srgbClr val="66FFFF"/>
                </a:solidFill>
                <a:latin typeface="宋体" panose="02010600030101010101" pitchFamily="2" charset="-122"/>
              </a:rPr>
              <a:t>;</a:t>
            </a:r>
            <a:r>
              <a:rPr lang="en-US" altLang="zh-CN" b="1" kern="100" dirty="0">
                <a:solidFill>
                  <a:srgbClr val="66FFFF"/>
                </a:solidFill>
                <a:latin typeface="宋体" panose="02010600030101010101" pitchFamily="2" charset="-122"/>
              </a:rPr>
              <a:t>		//</a:t>
            </a:r>
            <a:r>
              <a:rPr lang="zh-CN" altLang="zh-CN" b="1" kern="100" dirty="0">
                <a:solidFill>
                  <a:srgbClr val="66FFFF"/>
                </a:solidFill>
              </a:rPr>
              <a:t>定义基类的保护数据成员</a:t>
            </a:r>
            <a:r>
              <a:rPr lang="en-US" altLang="zh-CN" b="1" kern="100" dirty="0">
                <a:solidFill>
                  <a:srgbClr val="66FFFF"/>
                </a:solidFill>
              </a:rPr>
              <a:t>m_B1</a:t>
            </a:r>
            <a:endParaRPr lang="zh-CN" altLang="zh-CN" b="1" kern="100" dirty="0">
              <a:solidFill>
                <a:srgbClr val="66FFFF"/>
              </a:solidFill>
            </a:endParaRPr>
          </a:p>
          <a:p>
            <a:pPr algn="just">
              <a:lnSpc>
                <a:spcPts val="2500"/>
              </a:lnSpc>
              <a:spcAft>
                <a:spcPts val="0"/>
              </a:spcAft>
            </a:pPr>
            <a:r>
              <a:rPr lang="en-US" altLang="zh-CN" b="1" kern="100" dirty="0" smtClean="0">
                <a:solidFill>
                  <a:srgbClr val="66FFFF"/>
                </a:solidFill>
                <a:latin typeface="宋体" panose="02010600030101010101" pitchFamily="2" charset="-122"/>
              </a:rPr>
              <a:t>  public</a:t>
            </a:r>
            <a:r>
              <a:rPr lang="en-US" altLang="zh-CN" b="1" kern="100" dirty="0">
                <a:solidFill>
                  <a:srgbClr val="66FFFF"/>
                </a:solidFill>
                <a:latin typeface="宋体" panose="02010600030101010101" pitchFamily="2" charset="-122"/>
              </a:rPr>
              <a:t>:</a:t>
            </a:r>
            <a:endParaRPr lang="zh-CN" altLang="zh-CN" b="1" kern="100" dirty="0">
              <a:solidFill>
                <a:srgbClr val="66FFFF"/>
              </a:solidFill>
            </a:endParaRPr>
          </a:p>
          <a:p>
            <a:pPr algn="just">
              <a:lnSpc>
                <a:spcPts val="2500"/>
              </a:lnSpc>
              <a:spcAft>
                <a:spcPts val="0"/>
              </a:spcAft>
            </a:pPr>
            <a:r>
              <a:rPr lang="en-US" altLang="zh-CN" b="1" kern="100" dirty="0">
                <a:solidFill>
                  <a:srgbClr val="66FFFF"/>
                </a:solidFill>
                <a:latin typeface="宋体" panose="02010600030101010101" pitchFamily="2" charset="-122"/>
              </a:rPr>
              <a:t>	void Setm_B1(</a:t>
            </a:r>
            <a:r>
              <a:rPr lang="en-US" altLang="zh-CN" b="1" kern="100" dirty="0" err="1">
                <a:solidFill>
                  <a:srgbClr val="66FFFF"/>
                </a:solidFill>
                <a:latin typeface="宋体" panose="02010600030101010101" pitchFamily="2" charset="-122"/>
              </a:rPr>
              <a:t>int</a:t>
            </a:r>
            <a:r>
              <a:rPr lang="en-US" altLang="zh-CN" b="1" kern="100" dirty="0">
                <a:solidFill>
                  <a:srgbClr val="66FFFF"/>
                </a:solidFill>
                <a:latin typeface="宋体" panose="02010600030101010101" pitchFamily="2" charset="-122"/>
              </a:rPr>
              <a:t> x) </a:t>
            </a:r>
            <a:r>
              <a:rPr lang="en-US" altLang="zh-CN" b="1" kern="100" dirty="0" smtClean="0">
                <a:solidFill>
                  <a:srgbClr val="66FFFF"/>
                </a:solidFill>
                <a:latin typeface="宋体" panose="02010600030101010101" pitchFamily="2" charset="-122"/>
              </a:rPr>
              <a:t>//</a:t>
            </a:r>
            <a:r>
              <a:rPr lang="zh-CN" altLang="zh-CN" b="1" kern="100" dirty="0">
                <a:solidFill>
                  <a:srgbClr val="66FFFF"/>
                </a:solidFill>
              </a:rPr>
              <a:t>定义基类</a:t>
            </a:r>
            <a:r>
              <a:rPr lang="zh-CN" altLang="zh-CN" b="1" kern="100" dirty="0" smtClean="0">
                <a:solidFill>
                  <a:srgbClr val="66FFFF"/>
                </a:solidFill>
              </a:rPr>
              <a:t>的</a:t>
            </a:r>
            <a:r>
              <a:rPr lang="zh-CN" altLang="en-US" b="1" kern="100" dirty="0" smtClean="0">
                <a:solidFill>
                  <a:srgbClr val="66FFFF"/>
                </a:solidFill>
              </a:rPr>
              <a:t>公共</a:t>
            </a:r>
            <a:r>
              <a:rPr lang="zh-CN" altLang="zh-CN" b="1" kern="100" dirty="0" smtClean="0">
                <a:solidFill>
                  <a:srgbClr val="66FFFF"/>
                </a:solidFill>
              </a:rPr>
              <a:t>成员函数</a:t>
            </a:r>
            <a:endParaRPr lang="en-US" altLang="zh-CN" b="1" kern="100" dirty="0" smtClean="0">
              <a:solidFill>
                <a:srgbClr val="66FFFF"/>
              </a:solidFill>
            </a:endParaRPr>
          </a:p>
          <a:p>
            <a:pPr algn="just">
              <a:lnSpc>
                <a:spcPts val="2500"/>
              </a:lnSpc>
              <a:spcAft>
                <a:spcPts val="0"/>
              </a:spcAft>
            </a:pPr>
            <a:r>
              <a:rPr lang="en-US" altLang="zh-CN" b="1" kern="100" dirty="0">
                <a:solidFill>
                  <a:srgbClr val="66FFFF"/>
                </a:solidFill>
                <a:latin typeface="宋体" panose="02010600030101010101" pitchFamily="2" charset="-122"/>
              </a:rPr>
              <a:t>	</a:t>
            </a:r>
            <a:r>
              <a:rPr lang="en-US" altLang="zh-CN" b="1" kern="100" dirty="0" smtClean="0">
                <a:solidFill>
                  <a:srgbClr val="66FFFF"/>
                </a:solidFill>
                <a:latin typeface="宋体" panose="02010600030101010101" pitchFamily="2" charset="-122"/>
              </a:rPr>
              <a:t>{</a:t>
            </a:r>
            <a:r>
              <a:rPr lang="en-US" altLang="zh-CN" b="1" kern="100" dirty="0">
                <a:solidFill>
                  <a:srgbClr val="66FFFF"/>
                </a:solidFill>
                <a:latin typeface="宋体" panose="02010600030101010101" pitchFamily="2" charset="-122"/>
              </a:rPr>
              <a:t>	m_B1=x</a:t>
            </a:r>
            <a:r>
              <a:rPr lang="en-US" altLang="zh-CN" b="1" kern="100" dirty="0" smtClean="0">
                <a:solidFill>
                  <a:srgbClr val="66FFFF"/>
                </a:solidFill>
                <a:latin typeface="宋体" panose="02010600030101010101" pitchFamily="2" charset="-122"/>
              </a:rPr>
              <a:t>;</a:t>
            </a:r>
            <a:r>
              <a:rPr lang="en-US" altLang="zh-CN" b="1" kern="100" dirty="0">
                <a:solidFill>
                  <a:srgbClr val="66FFFF"/>
                </a:solidFill>
                <a:latin typeface="宋体" panose="02010600030101010101" pitchFamily="2" charset="-122"/>
              </a:rPr>
              <a:t>	}</a:t>
            </a:r>
            <a:endParaRPr lang="zh-CN" altLang="zh-CN" b="1" kern="100" dirty="0">
              <a:solidFill>
                <a:srgbClr val="66FFFF"/>
              </a:solidFill>
            </a:endParaRPr>
          </a:p>
          <a:p>
            <a:pPr algn="just">
              <a:lnSpc>
                <a:spcPts val="2500"/>
              </a:lnSpc>
              <a:spcAft>
                <a:spcPts val="0"/>
              </a:spcAft>
            </a:pPr>
            <a:r>
              <a:rPr lang="en-US" altLang="zh-CN" b="1" kern="100" dirty="0">
                <a:solidFill>
                  <a:srgbClr val="66FFFF"/>
                </a:solidFill>
                <a:latin typeface="宋体" panose="02010600030101010101" pitchFamily="2" charset="-122"/>
              </a:rPr>
              <a:t>};</a:t>
            </a:r>
            <a:endParaRPr lang="zh-CN" altLang="zh-CN" b="1" kern="100" dirty="0">
              <a:solidFill>
                <a:srgbClr val="66FFFF"/>
              </a:solidFill>
            </a:endParaRPr>
          </a:p>
          <a:p>
            <a:pPr algn="just">
              <a:lnSpc>
                <a:spcPts val="2500"/>
              </a:lnSpc>
              <a:spcAft>
                <a:spcPts val="0"/>
              </a:spcAft>
            </a:pPr>
            <a:r>
              <a:rPr lang="en-US" altLang="zh-CN" b="1" kern="100" dirty="0">
                <a:latin typeface="宋体" panose="02010600030101010101" pitchFamily="2" charset="-122"/>
              </a:rPr>
              <a:t> </a:t>
            </a:r>
            <a:endParaRPr lang="zh-CN" altLang="zh-CN" b="1" kern="100" dirty="0"/>
          </a:p>
          <a:p>
            <a:pPr algn="just">
              <a:lnSpc>
                <a:spcPts val="2500"/>
              </a:lnSpc>
              <a:spcAft>
                <a:spcPts val="0"/>
              </a:spcAft>
            </a:pPr>
            <a:r>
              <a:rPr lang="en-US" altLang="zh-CN" b="1" kern="100" dirty="0">
                <a:solidFill>
                  <a:srgbClr val="FF66FF"/>
                </a:solidFill>
                <a:latin typeface="宋体" panose="02010600030101010101" pitchFamily="2" charset="-122"/>
              </a:rPr>
              <a:t>class Base2 	</a:t>
            </a:r>
            <a:r>
              <a:rPr lang="en-US" altLang="zh-CN" b="1" kern="100" dirty="0" smtClean="0">
                <a:solidFill>
                  <a:srgbClr val="FF66FF"/>
                </a:solidFill>
                <a:latin typeface="宋体" panose="02010600030101010101" pitchFamily="2" charset="-122"/>
              </a:rPr>
              <a:t>//</a:t>
            </a:r>
            <a:r>
              <a:rPr lang="zh-CN" altLang="zh-CN" b="1" kern="100" dirty="0">
                <a:solidFill>
                  <a:srgbClr val="FF66FF"/>
                </a:solidFill>
              </a:rPr>
              <a:t>定义基类</a:t>
            </a:r>
            <a:r>
              <a:rPr lang="en-US" altLang="zh-CN" b="1" kern="100" dirty="0">
                <a:solidFill>
                  <a:srgbClr val="FF66FF"/>
                </a:solidFill>
              </a:rPr>
              <a:t>Base2</a:t>
            </a:r>
            <a:endParaRPr lang="zh-CN" altLang="zh-CN" b="1" kern="100" dirty="0">
              <a:solidFill>
                <a:srgbClr val="FF66FF"/>
              </a:solidFill>
            </a:endParaRPr>
          </a:p>
          <a:p>
            <a:pPr algn="just">
              <a:lnSpc>
                <a:spcPts val="2500"/>
              </a:lnSpc>
              <a:spcAft>
                <a:spcPts val="0"/>
              </a:spcAft>
            </a:pPr>
            <a:r>
              <a:rPr lang="en-US" altLang="zh-CN" b="1" kern="100" dirty="0" smtClean="0">
                <a:solidFill>
                  <a:srgbClr val="FF66FF"/>
                </a:solidFill>
                <a:latin typeface="宋体" panose="02010600030101010101" pitchFamily="2" charset="-122"/>
              </a:rPr>
              <a:t>{ protected</a:t>
            </a:r>
            <a:r>
              <a:rPr lang="en-US" altLang="zh-CN" b="1" kern="100" dirty="0">
                <a:solidFill>
                  <a:srgbClr val="FF66FF"/>
                </a:solidFill>
                <a:latin typeface="宋体" panose="02010600030101010101" pitchFamily="2" charset="-122"/>
              </a:rPr>
              <a:t>:</a:t>
            </a:r>
            <a:endParaRPr lang="zh-CN" altLang="zh-CN" b="1" kern="100" dirty="0">
              <a:solidFill>
                <a:srgbClr val="FF66FF"/>
              </a:solidFill>
            </a:endParaRPr>
          </a:p>
          <a:p>
            <a:pPr algn="just">
              <a:lnSpc>
                <a:spcPts val="2500"/>
              </a:lnSpc>
              <a:spcAft>
                <a:spcPts val="0"/>
              </a:spcAft>
            </a:pPr>
            <a:r>
              <a:rPr lang="en-US" altLang="zh-CN" b="1" kern="100" dirty="0">
                <a:solidFill>
                  <a:srgbClr val="FF66FF"/>
                </a:solidFill>
                <a:latin typeface="宋体" panose="02010600030101010101" pitchFamily="2" charset="-122"/>
              </a:rPr>
              <a:t>	</a:t>
            </a:r>
            <a:r>
              <a:rPr lang="en-US" altLang="zh-CN" b="1" kern="100" dirty="0" err="1">
                <a:solidFill>
                  <a:srgbClr val="FF66FF"/>
                </a:solidFill>
                <a:latin typeface="宋体" panose="02010600030101010101" pitchFamily="2" charset="-122"/>
              </a:rPr>
              <a:t>int</a:t>
            </a:r>
            <a:r>
              <a:rPr lang="en-US" altLang="zh-CN" b="1" kern="100" dirty="0">
                <a:solidFill>
                  <a:srgbClr val="FF66FF"/>
                </a:solidFill>
                <a:latin typeface="宋体" panose="02010600030101010101" pitchFamily="2" charset="-122"/>
              </a:rPr>
              <a:t> m_B2</a:t>
            </a:r>
            <a:r>
              <a:rPr lang="en-US" altLang="zh-CN" b="1" kern="100" dirty="0" smtClean="0">
                <a:solidFill>
                  <a:srgbClr val="FF66FF"/>
                </a:solidFill>
                <a:latin typeface="宋体" panose="02010600030101010101" pitchFamily="2" charset="-122"/>
              </a:rPr>
              <a:t>;</a:t>
            </a:r>
            <a:r>
              <a:rPr lang="en-US" altLang="zh-CN" b="1" kern="100" dirty="0">
                <a:solidFill>
                  <a:srgbClr val="FF66FF"/>
                </a:solidFill>
                <a:latin typeface="宋体" panose="02010600030101010101" pitchFamily="2" charset="-122"/>
              </a:rPr>
              <a:t>	//</a:t>
            </a:r>
            <a:r>
              <a:rPr lang="zh-CN" altLang="zh-CN" b="1" kern="100" dirty="0">
                <a:solidFill>
                  <a:srgbClr val="FF66FF"/>
                </a:solidFill>
              </a:rPr>
              <a:t>定义基类</a:t>
            </a:r>
            <a:r>
              <a:rPr lang="en-US" altLang="zh-CN" b="1" kern="100" dirty="0">
                <a:solidFill>
                  <a:srgbClr val="FF66FF"/>
                </a:solidFill>
              </a:rPr>
              <a:t>Base2</a:t>
            </a:r>
            <a:r>
              <a:rPr lang="zh-CN" altLang="zh-CN" b="1" kern="100" dirty="0">
                <a:solidFill>
                  <a:srgbClr val="FF66FF"/>
                </a:solidFill>
              </a:rPr>
              <a:t>的保护数据成员</a:t>
            </a:r>
            <a:r>
              <a:rPr lang="en-US" altLang="zh-CN" b="1" kern="100" dirty="0">
                <a:solidFill>
                  <a:srgbClr val="FF66FF"/>
                </a:solidFill>
              </a:rPr>
              <a:t>m_B2</a:t>
            </a:r>
            <a:endParaRPr lang="zh-CN" altLang="zh-CN" b="1" kern="100" dirty="0">
              <a:solidFill>
                <a:srgbClr val="FF66FF"/>
              </a:solidFill>
            </a:endParaRPr>
          </a:p>
          <a:p>
            <a:pPr algn="just">
              <a:lnSpc>
                <a:spcPts val="2500"/>
              </a:lnSpc>
              <a:spcAft>
                <a:spcPts val="0"/>
              </a:spcAft>
            </a:pPr>
            <a:r>
              <a:rPr lang="en-US" altLang="zh-CN" b="1" kern="100" dirty="0" smtClean="0">
                <a:solidFill>
                  <a:srgbClr val="FF66FF"/>
                </a:solidFill>
                <a:latin typeface="宋体" panose="02010600030101010101" pitchFamily="2" charset="-122"/>
              </a:rPr>
              <a:t>  public</a:t>
            </a:r>
            <a:r>
              <a:rPr lang="en-US" altLang="zh-CN" b="1" kern="100" dirty="0">
                <a:solidFill>
                  <a:srgbClr val="FF66FF"/>
                </a:solidFill>
                <a:latin typeface="宋体" panose="02010600030101010101" pitchFamily="2" charset="-122"/>
              </a:rPr>
              <a:t>:</a:t>
            </a:r>
            <a:endParaRPr lang="zh-CN" altLang="zh-CN" b="1" kern="100" dirty="0">
              <a:solidFill>
                <a:srgbClr val="FF66FF"/>
              </a:solidFill>
            </a:endParaRPr>
          </a:p>
          <a:p>
            <a:pPr algn="just">
              <a:lnSpc>
                <a:spcPts val="2500"/>
              </a:lnSpc>
              <a:spcAft>
                <a:spcPts val="0"/>
              </a:spcAft>
            </a:pPr>
            <a:r>
              <a:rPr lang="en-US" altLang="zh-CN" b="1" kern="100" dirty="0">
                <a:solidFill>
                  <a:srgbClr val="FF66FF"/>
                </a:solidFill>
                <a:latin typeface="宋体" panose="02010600030101010101" pitchFamily="2" charset="-122"/>
              </a:rPr>
              <a:t>	void Setm_B2(</a:t>
            </a:r>
            <a:r>
              <a:rPr lang="en-US" altLang="zh-CN" b="1" kern="100" dirty="0" err="1">
                <a:solidFill>
                  <a:srgbClr val="FF66FF"/>
                </a:solidFill>
                <a:latin typeface="宋体" panose="02010600030101010101" pitchFamily="2" charset="-122"/>
              </a:rPr>
              <a:t>int</a:t>
            </a:r>
            <a:r>
              <a:rPr lang="en-US" altLang="zh-CN" b="1" kern="100" dirty="0">
                <a:solidFill>
                  <a:srgbClr val="FF66FF"/>
                </a:solidFill>
                <a:latin typeface="宋体" panose="02010600030101010101" pitchFamily="2" charset="-122"/>
              </a:rPr>
              <a:t> x) </a:t>
            </a:r>
            <a:r>
              <a:rPr lang="en-US" altLang="zh-CN" b="1" kern="100" dirty="0" smtClean="0">
                <a:solidFill>
                  <a:srgbClr val="FF66FF"/>
                </a:solidFill>
                <a:latin typeface="宋体" panose="02010600030101010101" pitchFamily="2" charset="-122"/>
              </a:rPr>
              <a:t>//</a:t>
            </a:r>
            <a:r>
              <a:rPr lang="zh-CN" altLang="zh-CN" b="1" kern="100" dirty="0">
                <a:solidFill>
                  <a:srgbClr val="FF66FF"/>
                </a:solidFill>
              </a:rPr>
              <a:t>定义基类</a:t>
            </a:r>
            <a:r>
              <a:rPr lang="en-US" altLang="zh-CN" b="1" kern="100" dirty="0">
                <a:solidFill>
                  <a:srgbClr val="FF66FF"/>
                </a:solidFill>
              </a:rPr>
              <a:t>Base2</a:t>
            </a:r>
            <a:r>
              <a:rPr lang="zh-CN" altLang="zh-CN" b="1" kern="100" dirty="0" smtClean="0">
                <a:solidFill>
                  <a:srgbClr val="FF66FF"/>
                </a:solidFill>
              </a:rPr>
              <a:t>的</a:t>
            </a:r>
            <a:r>
              <a:rPr lang="zh-CN" altLang="en-US" b="1" kern="100" dirty="0" smtClean="0">
                <a:solidFill>
                  <a:srgbClr val="FF66FF"/>
                </a:solidFill>
              </a:rPr>
              <a:t>公共</a:t>
            </a:r>
            <a:r>
              <a:rPr lang="zh-CN" altLang="zh-CN" b="1" kern="100" dirty="0" smtClean="0">
                <a:solidFill>
                  <a:srgbClr val="FF66FF"/>
                </a:solidFill>
              </a:rPr>
              <a:t>成员函数</a:t>
            </a:r>
            <a:endParaRPr lang="en-US" altLang="zh-CN" b="1" kern="100" dirty="0" smtClean="0">
              <a:solidFill>
                <a:srgbClr val="FF66FF"/>
              </a:solidFill>
            </a:endParaRPr>
          </a:p>
          <a:p>
            <a:pPr algn="just">
              <a:lnSpc>
                <a:spcPts val="2500"/>
              </a:lnSpc>
              <a:spcAft>
                <a:spcPts val="0"/>
              </a:spcAft>
            </a:pPr>
            <a:r>
              <a:rPr lang="en-US" altLang="zh-CN" b="1" kern="100" dirty="0">
                <a:solidFill>
                  <a:srgbClr val="FF66FF"/>
                </a:solidFill>
                <a:latin typeface="宋体" panose="02010600030101010101" pitchFamily="2" charset="-122"/>
              </a:rPr>
              <a:t>	</a:t>
            </a:r>
            <a:r>
              <a:rPr lang="en-US" altLang="zh-CN" b="1" kern="100" dirty="0" smtClean="0">
                <a:solidFill>
                  <a:srgbClr val="FF66FF"/>
                </a:solidFill>
                <a:latin typeface="宋体" panose="02010600030101010101" pitchFamily="2" charset="-122"/>
              </a:rPr>
              <a:t>{</a:t>
            </a:r>
            <a:r>
              <a:rPr lang="en-US" altLang="zh-CN" b="1" kern="100" dirty="0">
                <a:solidFill>
                  <a:srgbClr val="FF66FF"/>
                </a:solidFill>
                <a:latin typeface="宋体" panose="02010600030101010101" pitchFamily="2" charset="-122"/>
              </a:rPr>
              <a:t>	m_B2=x</a:t>
            </a:r>
            <a:r>
              <a:rPr lang="en-US" altLang="zh-CN" b="1" kern="100" dirty="0" smtClean="0">
                <a:solidFill>
                  <a:srgbClr val="FF66FF"/>
                </a:solidFill>
                <a:latin typeface="宋体" panose="02010600030101010101" pitchFamily="2" charset="-122"/>
              </a:rPr>
              <a:t>;</a:t>
            </a:r>
            <a:r>
              <a:rPr lang="en-US" altLang="zh-CN" b="1" kern="100" dirty="0">
                <a:solidFill>
                  <a:srgbClr val="FF66FF"/>
                </a:solidFill>
                <a:latin typeface="宋体" panose="02010600030101010101" pitchFamily="2" charset="-122"/>
              </a:rPr>
              <a:t>	}</a:t>
            </a:r>
            <a:endParaRPr lang="zh-CN" altLang="zh-CN" b="1" kern="100" dirty="0">
              <a:solidFill>
                <a:srgbClr val="FF66FF"/>
              </a:solidFill>
            </a:endParaRPr>
          </a:p>
          <a:p>
            <a:pPr algn="just">
              <a:lnSpc>
                <a:spcPts val="2500"/>
              </a:lnSpc>
              <a:spcAft>
                <a:spcPts val="0"/>
              </a:spcAft>
            </a:pPr>
            <a:r>
              <a:rPr lang="en-US" altLang="zh-CN" b="1" kern="100" dirty="0" smtClean="0">
                <a:solidFill>
                  <a:srgbClr val="FF66FF"/>
                </a:solidFill>
                <a:latin typeface="宋体" panose="02010600030101010101" pitchFamily="2" charset="-122"/>
              </a:rPr>
              <a:t>};</a:t>
            </a:r>
            <a:endParaRPr lang="zh-CN" altLang="en-US" b="1" dirty="0">
              <a:solidFill>
                <a:srgbClr val="FF66FF"/>
              </a:solidFill>
            </a:endParaRPr>
          </a:p>
        </p:txBody>
      </p:sp>
    </p:spTree>
    <p:extLst>
      <p:ext uri="{BB962C8B-B14F-4D97-AF65-F5344CB8AC3E}">
        <p14:creationId xmlns:p14="http://schemas.microsoft.com/office/powerpoint/2010/main" val="137219874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116632"/>
            <a:ext cx="8784976" cy="6740307"/>
          </a:xfrm>
          <a:prstGeom prst="rect">
            <a:avLst/>
          </a:prstGeom>
        </p:spPr>
        <p:txBody>
          <a:bodyPr wrap="square">
            <a:spAutoFit/>
          </a:bodyPr>
          <a:lstStyle/>
          <a:p>
            <a:pPr algn="just">
              <a:spcAft>
                <a:spcPts val="0"/>
              </a:spcAft>
            </a:pPr>
            <a:r>
              <a:rPr lang="en-US" altLang="zh-CN" b="1" kern="100" dirty="0" smtClean="0">
                <a:latin typeface="宋体" panose="02010600030101010101" pitchFamily="2" charset="-122"/>
              </a:rPr>
              <a:t>class </a:t>
            </a:r>
            <a:r>
              <a:rPr lang="en-US" altLang="zh-CN" b="1" kern="100" dirty="0" err="1">
                <a:latin typeface="宋体" panose="02010600030101010101" pitchFamily="2" charset="-122"/>
              </a:rPr>
              <a:t>MultiDerived</a:t>
            </a:r>
            <a:r>
              <a:rPr lang="en-US" altLang="zh-CN" b="1" kern="100" dirty="0" smtClean="0">
                <a:latin typeface="宋体" panose="02010600030101010101" pitchFamily="2" charset="-122"/>
              </a:rPr>
              <a:t>: public </a:t>
            </a:r>
            <a:r>
              <a:rPr lang="en-US" altLang="zh-CN" b="1" kern="100" dirty="0">
                <a:latin typeface="宋体" panose="02010600030101010101" pitchFamily="2" charset="-122"/>
              </a:rPr>
              <a:t>Base1</a:t>
            </a:r>
            <a:r>
              <a:rPr lang="en-US" altLang="zh-CN" b="1" kern="100" dirty="0" smtClean="0">
                <a:latin typeface="宋体" panose="02010600030101010101" pitchFamily="2" charset="-122"/>
              </a:rPr>
              <a:t>, public </a:t>
            </a:r>
            <a:r>
              <a:rPr lang="en-US" altLang="zh-CN" b="1" kern="100" dirty="0">
                <a:latin typeface="宋体" panose="02010600030101010101" pitchFamily="2" charset="-122"/>
              </a:rPr>
              <a:t>Base2 </a:t>
            </a:r>
            <a:endParaRPr lang="zh-CN" altLang="zh-CN" b="1" kern="100" dirty="0"/>
          </a:p>
          <a:p>
            <a:pPr indent="269875" algn="just">
              <a:spcAft>
                <a:spcPts val="0"/>
              </a:spcAft>
            </a:pPr>
            <a:r>
              <a:rPr lang="en-US" altLang="zh-CN" b="1" kern="100" dirty="0" smtClean="0">
                <a:latin typeface="宋体" panose="02010600030101010101" pitchFamily="2" charset="-122"/>
              </a:rPr>
              <a:t>       //</a:t>
            </a:r>
            <a:r>
              <a:rPr lang="zh-CN" altLang="zh-CN" b="1" kern="100" dirty="0"/>
              <a:t>定义了基类</a:t>
            </a:r>
            <a:r>
              <a:rPr lang="en-US" altLang="zh-CN" b="1" kern="100" dirty="0"/>
              <a:t>Base1</a:t>
            </a:r>
            <a:r>
              <a:rPr lang="zh-CN" altLang="zh-CN" b="1" kern="100" dirty="0"/>
              <a:t>和</a:t>
            </a:r>
            <a:r>
              <a:rPr lang="en-US" altLang="zh-CN" b="1" kern="100" dirty="0"/>
              <a:t>Base2</a:t>
            </a:r>
            <a:r>
              <a:rPr lang="zh-CN" altLang="zh-CN" b="1" kern="100" dirty="0"/>
              <a:t>的派生类</a:t>
            </a:r>
            <a:r>
              <a:rPr lang="en-US" altLang="zh-CN" b="1" kern="100" dirty="0" err="1"/>
              <a:t>MultiDerived</a:t>
            </a:r>
            <a:endParaRPr lang="zh-CN" altLang="zh-CN" b="1" kern="100" dirty="0"/>
          </a:p>
          <a:p>
            <a:pPr algn="just">
              <a:spcAft>
                <a:spcPts val="0"/>
              </a:spcAft>
            </a:pPr>
            <a:r>
              <a:rPr lang="en-US" altLang="zh-CN" b="1" kern="100" dirty="0" smtClean="0">
                <a:latin typeface="宋体" panose="02010600030101010101" pitchFamily="2" charset="-122"/>
              </a:rPr>
              <a:t>{ public</a:t>
            </a:r>
            <a:r>
              <a:rPr lang="en-US" altLang="zh-CN" b="1" kern="100" dirty="0">
                <a:latin typeface="宋体" panose="02010600030101010101" pitchFamily="2" charset="-122"/>
              </a:rPr>
              <a:t>:</a:t>
            </a:r>
            <a:endParaRPr lang="zh-CN" altLang="zh-CN" b="1" kern="100" dirty="0"/>
          </a:p>
          <a:p>
            <a:pPr algn="just">
              <a:spcAft>
                <a:spcPts val="0"/>
              </a:spcAft>
            </a:pPr>
            <a:r>
              <a:rPr lang="en-US" altLang="zh-CN" b="1" kern="100" dirty="0" smtClean="0">
                <a:latin typeface="宋体" panose="02010600030101010101" pitchFamily="2" charset="-122"/>
              </a:rPr>
              <a:t>   void </a:t>
            </a:r>
            <a:r>
              <a:rPr lang="en-US" altLang="zh-CN" b="1" kern="100" dirty="0">
                <a:latin typeface="宋体" panose="02010600030101010101" pitchFamily="2" charset="-122"/>
              </a:rPr>
              <a:t>GetB1B2(void) </a:t>
            </a:r>
            <a:r>
              <a:rPr lang="en-US" altLang="zh-CN" sz="2000" b="1" kern="100" dirty="0" smtClean="0">
                <a:latin typeface="宋体" panose="02010600030101010101" pitchFamily="2" charset="-122"/>
              </a:rPr>
              <a:t>//</a:t>
            </a:r>
            <a:r>
              <a:rPr lang="zh-CN" altLang="zh-CN" sz="2000" b="1" kern="100" dirty="0"/>
              <a:t>存取继承自基类</a:t>
            </a:r>
            <a:r>
              <a:rPr lang="en-US" altLang="zh-CN" sz="2000" b="1" kern="100" dirty="0"/>
              <a:t>Base1</a:t>
            </a:r>
            <a:r>
              <a:rPr lang="zh-CN" altLang="zh-CN" sz="2000" b="1" kern="100" dirty="0"/>
              <a:t>和</a:t>
            </a:r>
            <a:r>
              <a:rPr lang="en-US" altLang="zh-CN" sz="2000" b="1" kern="100" dirty="0"/>
              <a:t>Base2</a:t>
            </a:r>
            <a:r>
              <a:rPr lang="zh-CN" altLang="zh-CN" sz="2000" b="1" kern="100" dirty="0"/>
              <a:t>中的数据成员</a:t>
            </a:r>
          </a:p>
          <a:p>
            <a:pPr indent="269875" algn="just">
              <a:spcAft>
                <a:spcPts val="0"/>
              </a:spcAft>
            </a:pPr>
            <a:r>
              <a:rPr lang="en-US" altLang="zh-CN" b="1" kern="100" dirty="0">
                <a:latin typeface="宋体" panose="02010600030101010101" pitchFamily="2" charset="-122"/>
              </a:rPr>
              <a:t>	</a:t>
            </a:r>
            <a:r>
              <a:rPr lang="en-US" altLang="zh-CN" b="1" kern="100" dirty="0" smtClean="0">
                <a:latin typeface="宋体" panose="02010600030101010101" pitchFamily="2" charset="-122"/>
              </a:rPr>
              <a:t>{</a:t>
            </a:r>
            <a:r>
              <a:rPr lang="en-US" altLang="zh-CN" b="1" kern="100" dirty="0">
                <a:latin typeface="宋体" panose="02010600030101010101" pitchFamily="2" charset="-122"/>
              </a:rPr>
              <a:t>	</a:t>
            </a:r>
            <a:r>
              <a:rPr lang="en-US" altLang="zh-CN" b="1" kern="100" dirty="0" err="1">
                <a:latin typeface="宋体" panose="02010600030101010101" pitchFamily="2" charset="-122"/>
              </a:rPr>
              <a:t>int</a:t>
            </a:r>
            <a:r>
              <a:rPr lang="en-US" altLang="zh-CN" b="1" kern="100" dirty="0">
                <a:latin typeface="宋体" panose="02010600030101010101" pitchFamily="2" charset="-122"/>
              </a:rPr>
              <a:t> Result;</a:t>
            </a:r>
            <a:endParaRPr lang="zh-CN" altLang="zh-CN" b="1" kern="100" dirty="0"/>
          </a:p>
          <a:p>
            <a:pPr indent="269875" algn="just">
              <a:spcAft>
                <a:spcPts val="0"/>
              </a:spcAft>
            </a:pPr>
            <a:r>
              <a:rPr lang="en-US" altLang="zh-CN" b="1" kern="100" dirty="0">
                <a:latin typeface="宋体" panose="02010600030101010101" pitchFamily="2" charset="-122"/>
              </a:rPr>
              <a:t>		Result=m_B1+m_B2;</a:t>
            </a:r>
            <a:endParaRPr lang="zh-CN" altLang="zh-CN" b="1" kern="100" dirty="0"/>
          </a:p>
          <a:p>
            <a:pPr indent="269875" algn="just">
              <a:spcAft>
                <a:spcPts val="0"/>
              </a:spcAft>
            </a:pPr>
            <a:r>
              <a:rPr lang="en-US" altLang="zh-CN" b="1" kern="100" dirty="0">
                <a:latin typeface="宋体" panose="02010600030101010101" pitchFamily="2" charset="-122"/>
              </a:rPr>
              <a:t>        	</a:t>
            </a:r>
            <a:r>
              <a:rPr lang="en-US" altLang="zh-CN" b="1" kern="100" dirty="0" err="1">
                <a:latin typeface="宋体" panose="02010600030101010101" pitchFamily="2" charset="-122"/>
              </a:rPr>
              <a:t>cout</a:t>
            </a:r>
            <a:r>
              <a:rPr lang="en-US" altLang="zh-CN" b="1" kern="100" dirty="0">
                <a:latin typeface="宋体" panose="02010600030101010101" pitchFamily="2" charset="-122"/>
              </a:rPr>
              <a:t>&lt;&lt;"m_B1+m_B2=";</a:t>
            </a:r>
            <a:endParaRPr lang="zh-CN" altLang="zh-CN" b="1" kern="100" dirty="0"/>
          </a:p>
          <a:p>
            <a:pPr indent="269875" algn="just">
              <a:spcAft>
                <a:spcPts val="0"/>
              </a:spcAft>
            </a:pPr>
            <a:r>
              <a:rPr lang="en-US" altLang="zh-CN" b="1" kern="100" dirty="0">
                <a:latin typeface="宋体" panose="02010600030101010101" pitchFamily="2" charset="-122"/>
              </a:rPr>
              <a:t>		</a:t>
            </a:r>
            <a:r>
              <a:rPr lang="en-US" altLang="zh-CN" b="1" kern="100" dirty="0" err="1">
                <a:latin typeface="宋体" panose="02010600030101010101" pitchFamily="2" charset="-122"/>
              </a:rPr>
              <a:t>cout</a:t>
            </a:r>
            <a:r>
              <a:rPr lang="en-US" altLang="zh-CN" b="1" kern="100" dirty="0">
                <a:latin typeface="宋体" panose="02010600030101010101" pitchFamily="2" charset="-122"/>
              </a:rPr>
              <a:t>&lt;&lt;Result&lt;&lt;</a:t>
            </a:r>
            <a:r>
              <a:rPr lang="en-US" altLang="zh-CN" b="1" kern="100" dirty="0" err="1">
                <a:latin typeface="宋体" panose="02010600030101010101" pitchFamily="2" charset="-122"/>
              </a:rPr>
              <a:t>endl</a:t>
            </a:r>
            <a:r>
              <a:rPr lang="en-US" altLang="zh-CN" b="1" kern="100" dirty="0">
                <a:latin typeface="宋体" panose="02010600030101010101" pitchFamily="2" charset="-122"/>
              </a:rPr>
              <a:t>;</a:t>
            </a:r>
            <a:endParaRPr lang="zh-CN" altLang="zh-CN" b="1" kern="100" dirty="0"/>
          </a:p>
          <a:p>
            <a:pPr indent="269875" algn="just">
              <a:spcAft>
                <a:spcPts val="0"/>
              </a:spcAft>
            </a:pPr>
            <a:r>
              <a:rPr lang="en-US" altLang="zh-CN" b="1" kern="100" dirty="0">
                <a:latin typeface="宋体" panose="02010600030101010101" pitchFamily="2" charset="-122"/>
              </a:rPr>
              <a:t>	}</a:t>
            </a:r>
            <a:endParaRPr lang="zh-CN" altLang="zh-CN" b="1" kern="100" dirty="0"/>
          </a:p>
          <a:p>
            <a:pPr indent="269875" algn="just">
              <a:spcAft>
                <a:spcPts val="0"/>
              </a:spcAft>
            </a:pPr>
            <a:r>
              <a:rPr lang="en-US" altLang="zh-CN" b="1" kern="100" dirty="0">
                <a:latin typeface="宋体" panose="02010600030101010101" pitchFamily="2" charset="-122"/>
              </a:rPr>
              <a:t>};</a:t>
            </a:r>
            <a:endParaRPr lang="zh-CN" altLang="zh-CN" b="1" kern="100" dirty="0"/>
          </a:p>
          <a:p>
            <a:pPr indent="269875" algn="just">
              <a:spcAft>
                <a:spcPts val="0"/>
              </a:spcAft>
            </a:pPr>
            <a:r>
              <a:rPr lang="en-US" altLang="zh-CN" b="1" kern="100" dirty="0">
                <a:latin typeface="宋体" panose="02010600030101010101" pitchFamily="2" charset="-122"/>
              </a:rPr>
              <a:t>void main(void)		</a:t>
            </a:r>
            <a:r>
              <a:rPr lang="en-US" altLang="zh-CN" b="1" kern="100" dirty="0" smtClean="0">
                <a:latin typeface="宋体" panose="02010600030101010101" pitchFamily="2" charset="-122"/>
              </a:rPr>
              <a:t>//</a:t>
            </a:r>
            <a:r>
              <a:rPr lang="zh-CN" altLang="zh-CN" b="1" kern="100" dirty="0"/>
              <a:t>主函数</a:t>
            </a:r>
          </a:p>
          <a:p>
            <a:pPr indent="269875" algn="just">
              <a:spcAft>
                <a:spcPts val="0"/>
              </a:spcAft>
            </a:pPr>
            <a:r>
              <a:rPr lang="en-US" altLang="zh-CN" b="1" kern="100" dirty="0" smtClean="0">
                <a:latin typeface="宋体" panose="02010600030101010101" pitchFamily="2" charset="-122"/>
              </a:rPr>
              <a:t>{</a:t>
            </a:r>
            <a:r>
              <a:rPr lang="en-US" altLang="zh-CN" b="1" kern="100" dirty="0">
                <a:latin typeface="宋体" panose="02010600030101010101" pitchFamily="2" charset="-122"/>
              </a:rPr>
              <a:t>	</a:t>
            </a:r>
            <a:r>
              <a:rPr lang="en-US" altLang="zh-CN" b="1" kern="100" dirty="0" err="1">
                <a:latin typeface="宋体" panose="02010600030101010101" pitchFamily="2" charset="-122"/>
              </a:rPr>
              <a:t>MultiDerived</a:t>
            </a:r>
            <a:r>
              <a:rPr lang="en-US" altLang="zh-CN" b="1" kern="100" dirty="0">
                <a:latin typeface="宋体" panose="02010600030101010101" pitchFamily="2" charset="-122"/>
              </a:rPr>
              <a:t> M; 	//</a:t>
            </a:r>
            <a:r>
              <a:rPr lang="zh-CN" altLang="zh-CN" b="1" kern="100" dirty="0"/>
              <a:t>定义派生类</a:t>
            </a:r>
            <a:r>
              <a:rPr lang="en-US" altLang="zh-CN" b="1" kern="100" dirty="0" err="1"/>
              <a:t>MultiDerived</a:t>
            </a:r>
            <a:r>
              <a:rPr lang="zh-CN" altLang="zh-CN" b="1" kern="100" dirty="0"/>
              <a:t>的对象</a:t>
            </a:r>
          </a:p>
          <a:p>
            <a:pPr indent="269875" algn="just">
              <a:spcAft>
                <a:spcPts val="0"/>
              </a:spcAft>
            </a:pPr>
            <a:r>
              <a:rPr lang="en-US" altLang="zh-CN" b="1" kern="100" dirty="0">
                <a:latin typeface="宋体" panose="02010600030101010101" pitchFamily="2" charset="-122"/>
              </a:rPr>
              <a:t> 	M.Setm_B1(15); 	//</a:t>
            </a:r>
            <a:r>
              <a:rPr lang="zh-CN" altLang="zh-CN" b="1" kern="100" dirty="0"/>
              <a:t>调用继承自基类</a:t>
            </a:r>
            <a:r>
              <a:rPr lang="en-US" altLang="zh-CN" b="1" kern="100" dirty="0"/>
              <a:t>Base1</a:t>
            </a:r>
            <a:r>
              <a:rPr lang="zh-CN" altLang="zh-CN" b="1" kern="100" dirty="0"/>
              <a:t>的成员</a:t>
            </a:r>
            <a:r>
              <a:rPr lang="zh-CN" altLang="zh-CN" b="1" kern="100" dirty="0" smtClean="0"/>
              <a:t>函数</a:t>
            </a:r>
            <a:endParaRPr lang="en-US" altLang="zh-CN" b="1" kern="100" dirty="0" smtClean="0"/>
          </a:p>
          <a:p>
            <a:pPr indent="269875" algn="just">
              <a:spcAft>
                <a:spcPts val="0"/>
              </a:spcAft>
            </a:pPr>
            <a:r>
              <a:rPr lang="en-US" altLang="zh-CN" b="1" kern="100" dirty="0">
                <a:latin typeface="宋体" panose="02010600030101010101" pitchFamily="2" charset="-122"/>
              </a:rPr>
              <a:t>	M.Setm_B2(35); </a:t>
            </a:r>
            <a:r>
              <a:rPr lang="en-US" altLang="zh-CN" b="1" kern="100" dirty="0" smtClean="0">
                <a:latin typeface="宋体" panose="02010600030101010101" pitchFamily="2" charset="-122"/>
              </a:rPr>
              <a:t>   //</a:t>
            </a:r>
            <a:r>
              <a:rPr lang="zh-CN" altLang="zh-CN" b="1" kern="100" dirty="0"/>
              <a:t>调用继承自基类</a:t>
            </a:r>
            <a:r>
              <a:rPr lang="en-US" altLang="zh-CN" b="1" kern="100" dirty="0"/>
              <a:t>Base2</a:t>
            </a:r>
            <a:r>
              <a:rPr lang="zh-CN" altLang="zh-CN" b="1" kern="100" dirty="0"/>
              <a:t>的成员</a:t>
            </a:r>
            <a:r>
              <a:rPr lang="zh-CN" altLang="zh-CN" b="1" kern="100" dirty="0" smtClean="0"/>
              <a:t>函数</a:t>
            </a:r>
            <a:endParaRPr lang="en-US" altLang="zh-CN" b="1" kern="100" dirty="0" smtClean="0"/>
          </a:p>
          <a:p>
            <a:pPr indent="269875" algn="just">
              <a:spcAft>
                <a:spcPts val="0"/>
              </a:spcAft>
            </a:pPr>
            <a:r>
              <a:rPr lang="en-US" altLang="zh-CN" b="1" kern="100" dirty="0">
                <a:latin typeface="宋体" panose="02010600030101010101" pitchFamily="2" charset="-122"/>
              </a:rPr>
              <a:t>	M.GetB1B2();	</a:t>
            </a:r>
            <a:r>
              <a:rPr lang="en-US" altLang="zh-CN" b="1" kern="100" dirty="0" smtClean="0">
                <a:latin typeface="宋体" panose="02010600030101010101" pitchFamily="2" charset="-122"/>
              </a:rPr>
              <a:t>//</a:t>
            </a:r>
            <a:r>
              <a:rPr lang="zh-CN" altLang="zh-CN" b="1" kern="100" dirty="0"/>
              <a:t>调用派生类中自定义的成员</a:t>
            </a:r>
            <a:r>
              <a:rPr lang="zh-CN" altLang="zh-CN" b="1" kern="100" dirty="0" smtClean="0"/>
              <a:t>函数</a:t>
            </a:r>
            <a:endParaRPr lang="en-US" altLang="zh-CN" b="1" kern="100" dirty="0" smtClean="0"/>
          </a:p>
          <a:p>
            <a:pPr indent="269875" algn="just">
              <a:spcAft>
                <a:spcPts val="0"/>
              </a:spcAft>
            </a:pPr>
            <a:r>
              <a:rPr lang="en-US" altLang="zh-CN" b="1" kern="100" dirty="0" smtClean="0">
                <a:latin typeface="宋体" panose="02010600030101010101" pitchFamily="2" charset="-122"/>
              </a:rPr>
              <a:t>}</a:t>
            </a:r>
            <a:endParaRPr lang="zh-CN" altLang="zh-CN" b="1" kern="100" dirty="0"/>
          </a:p>
          <a:p>
            <a:pPr indent="266700" algn="just">
              <a:spcAft>
                <a:spcPts val="0"/>
              </a:spcAft>
            </a:pPr>
            <a:r>
              <a:rPr lang="en-US" altLang="zh-CN" b="1" kern="100" dirty="0"/>
              <a:t>	</a:t>
            </a:r>
            <a:r>
              <a:rPr lang="zh-CN" altLang="zh-CN" b="1" kern="100" dirty="0">
                <a:solidFill>
                  <a:srgbClr val="66FFFF"/>
                </a:solidFill>
              </a:rPr>
              <a:t>上面的程序的运行结果为：</a:t>
            </a:r>
          </a:p>
          <a:p>
            <a:pPr indent="266700" algn="just">
              <a:spcAft>
                <a:spcPts val="0"/>
              </a:spcAft>
            </a:pPr>
            <a:r>
              <a:rPr lang="en-US" altLang="zh-CN" b="1" kern="100" dirty="0">
                <a:solidFill>
                  <a:srgbClr val="66FFFF"/>
                </a:solidFill>
              </a:rPr>
              <a:t>	</a:t>
            </a:r>
            <a:r>
              <a:rPr lang="en-US" altLang="zh-CN" b="1" kern="100" dirty="0" smtClean="0">
                <a:solidFill>
                  <a:srgbClr val="66FFFF"/>
                </a:solidFill>
                <a:latin typeface="黑体" panose="02010609060101010101" pitchFamily="49" charset="-122"/>
              </a:rPr>
              <a:t>m_B1+m_B2=50</a:t>
            </a:r>
            <a:endParaRPr lang="zh-CN" altLang="zh-CN" b="1" kern="100" dirty="0">
              <a:solidFill>
                <a:srgbClr val="66FFFF"/>
              </a:solidFill>
            </a:endParaRPr>
          </a:p>
        </p:txBody>
      </p:sp>
    </p:spTree>
    <p:extLst>
      <p:ext uri="{BB962C8B-B14F-4D97-AF65-F5344CB8AC3E}">
        <p14:creationId xmlns:p14="http://schemas.microsoft.com/office/powerpoint/2010/main" val="129366207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260648"/>
            <a:ext cx="8424936" cy="6124754"/>
          </a:xfrm>
          <a:prstGeom prst="rect">
            <a:avLst/>
          </a:prstGeom>
        </p:spPr>
        <p:txBody>
          <a:bodyPr wrap="square">
            <a:spAutoFit/>
          </a:bodyPr>
          <a:lstStyle/>
          <a:p>
            <a:pPr indent="266700" algn="just">
              <a:spcAft>
                <a:spcPts val="0"/>
              </a:spcAft>
            </a:pPr>
            <a:r>
              <a:rPr lang="en-US" altLang="zh-CN" sz="2800" b="1" kern="100" dirty="0">
                <a:latin typeface="宋体" panose="02010600030101010101" pitchFamily="2" charset="-122"/>
              </a:rPr>
              <a:t>	</a:t>
            </a:r>
            <a:r>
              <a:rPr lang="zh-CN" altLang="zh-CN" sz="2800" b="1" kern="100" dirty="0" smtClean="0"/>
              <a:t>上面的程序中，类</a:t>
            </a:r>
            <a:r>
              <a:rPr lang="en-US" altLang="zh-CN" sz="2800" b="1" kern="100" dirty="0" err="1" smtClean="0"/>
              <a:t>MultiDerived</a:t>
            </a:r>
            <a:r>
              <a:rPr lang="zh-CN" altLang="zh-CN" sz="2800" b="1" kern="100" dirty="0" smtClean="0"/>
              <a:t>继承自基类</a:t>
            </a:r>
            <a:r>
              <a:rPr lang="en-US" altLang="zh-CN" sz="2800" b="1" kern="100" dirty="0" smtClean="0"/>
              <a:t>Base1</a:t>
            </a:r>
            <a:r>
              <a:rPr lang="zh-CN" altLang="zh-CN" sz="2800" b="1" kern="100" dirty="0" smtClean="0"/>
              <a:t>和</a:t>
            </a:r>
            <a:r>
              <a:rPr lang="en-US" altLang="zh-CN" sz="2800" b="1" kern="100" dirty="0" smtClean="0"/>
              <a:t>Base2</a:t>
            </a:r>
            <a:r>
              <a:rPr lang="zh-CN" altLang="zh-CN" sz="2800" b="1" kern="100" dirty="0" smtClean="0"/>
              <a:t>，因此继承了两个类的成员，可以访问基类</a:t>
            </a:r>
            <a:r>
              <a:rPr lang="en-US" altLang="zh-CN" sz="2800" b="1" kern="100" dirty="0" smtClean="0"/>
              <a:t>Base1</a:t>
            </a:r>
            <a:r>
              <a:rPr lang="zh-CN" altLang="zh-CN" sz="2800" b="1" kern="100" dirty="0" smtClean="0"/>
              <a:t>和</a:t>
            </a:r>
            <a:r>
              <a:rPr lang="en-US" altLang="zh-CN" sz="2800" b="1" kern="100" dirty="0" smtClean="0"/>
              <a:t>Base2</a:t>
            </a:r>
            <a:r>
              <a:rPr lang="zh-CN" altLang="zh-CN" sz="2800" b="1" kern="100" dirty="0" smtClean="0"/>
              <a:t>中定义为</a:t>
            </a:r>
            <a:r>
              <a:rPr lang="en-US" altLang="zh-CN" sz="2800" b="1" kern="100" dirty="0" smtClean="0"/>
              <a:t>protected</a:t>
            </a:r>
            <a:r>
              <a:rPr lang="zh-CN" altLang="zh-CN" sz="2800" b="1" kern="100" dirty="0" smtClean="0"/>
              <a:t>和</a:t>
            </a:r>
            <a:r>
              <a:rPr lang="en-US" altLang="zh-CN" sz="2800" b="1" kern="100" dirty="0" smtClean="0"/>
              <a:t>public</a:t>
            </a:r>
            <a:r>
              <a:rPr lang="zh-CN" altLang="zh-CN" sz="2800" b="1" kern="100" dirty="0" smtClean="0"/>
              <a:t>的成员。在</a:t>
            </a:r>
            <a:r>
              <a:rPr lang="zh-CN" altLang="zh-CN" sz="2800" b="1" kern="100" dirty="0"/>
              <a:t>主函数中，定义了类</a:t>
            </a:r>
            <a:r>
              <a:rPr lang="en-US" altLang="zh-CN" sz="2800" b="1" kern="100" dirty="0" err="1"/>
              <a:t>MultiDerived</a:t>
            </a:r>
            <a:r>
              <a:rPr lang="zh-CN" altLang="zh-CN" sz="2800" b="1" kern="100" dirty="0"/>
              <a:t>的对象</a:t>
            </a:r>
            <a:r>
              <a:rPr lang="en-US" altLang="zh-CN" sz="2800" b="1" kern="100" dirty="0"/>
              <a:t>M</a:t>
            </a:r>
            <a:r>
              <a:rPr lang="zh-CN" altLang="zh-CN" sz="2800" b="1" kern="100" dirty="0"/>
              <a:t>，然后分别调用类</a:t>
            </a:r>
            <a:r>
              <a:rPr lang="en-US" altLang="zh-CN" sz="2800" b="1" kern="100" dirty="0"/>
              <a:t>Base1</a:t>
            </a:r>
            <a:r>
              <a:rPr lang="zh-CN" altLang="zh-CN" sz="2800" b="1" kern="100" dirty="0"/>
              <a:t>和</a:t>
            </a:r>
            <a:r>
              <a:rPr lang="en-US" altLang="zh-CN" sz="2800" b="1" kern="100" dirty="0"/>
              <a:t>Base2</a:t>
            </a:r>
            <a:r>
              <a:rPr lang="zh-CN" altLang="zh-CN" sz="2800" b="1" kern="100" dirty="0"/>
              <a:t>中的成员函数，完成初始化、计算和输出操作。</a:t>
            </a:r>
          </a:p>
          <a:p>
            <a:pPr>
              <a:spcAft>
                <a:spcPts val="0"/>
              </a:spcAft>
            </a:pPr>
            <a:r>
              <a:rPr lang="en-US" altLang="zh-CN" sz="2800" b="1" kern="100" dirty="0">
                <a:latin typeface="宋体" panose="02010600030101010101" pitchFamily="2" charset="-122"/>
                <a:cs typeface="Times New Roman" panose="02020603050405020304" pitchFamily="18" charset="0"/>
              </a:rPr>
              <a:t>	</a:t>
            </a:r>
            <a:r>
              <a:rPr lang="zh-CN" altLang="zh-CN" sz="2800" b="1" kern="100" dirty="0">
                <a:solidFill>
                  <a:srgbClr val="66FFFF"/>
                </a:solidFill>
                <a:cs typeface="Times New Roman" panose="02020603050405020304" pitchFamily="18" charset="0"/>
              </a:rPr>
              <a:t>多重继承在给程序设计带来极大方便的同时，也给程序带来了以下负面的问题，如果从类库的组织的角度看，多重继承必然会增加类库结构的复杂性，从而为程序的稳定性留下隐患。从程序设计的角度看，其负面影响就是容易带来二义性。如果基类的多个基类中都同时定义了同名的成员，则编译器将不能准确地理解程序员的意图，从而导致错误，因此，使用多重继承时要谨慎。</a:t>
            </a:r>
            <a:endParaRPr lang="zh-CN" altLang="en-US" sz="2800" b="1" dirty="0">
              <a:solidFill>
                <a:srgbClr val="66FFFF"/>
              </a:solidFill>
            </a:endParaRPr>
          </a:p>
        </p:txBody>
      </p:sp>
    </p:spTree>
    <p:extLst>
      <p:ext uri="{BB962C8B-B14F-4D97-AF65-F5344CB8AC3E}">
        <p14:creationId xmlns:p14="http://schemas.microsoft.com/office/powerpoint/2010/main" val="72053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arn(inVertic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233" y="418280"/>
            <a:ext cx="7772400" cy="695376"/>
          </a:xfrm>
        </p:spPr>
        <p:txBody>
          <a:bodyPr/>
          <a:lstStyle/>
          <a:p>
            <a:r>
              <a:rPr lang="en-US" altLang="zh-CN" sz="3600" b="1" dirty="0" smtClean="0"/>
              <a:t>1.11 </a:t>
            </a:r>
            <a:r>
              <a:rPr lang="zh-CN" altLang="zh-CN" sz="3600" b="1" dirty="0" smtClean="0"/>
              <a:t>多态性</a:t>
            </a:r>
            <a:r>
              <a:rPr lang="zh-CN" altLang="zh-CN" sz="3600" b="1" dirty="0"/>
              <a:t>和虚拟函数</a:t>
            </a:r>
            <a:endParaRPr lang="zh-CN" altLang="en-US" sz="3600" b="1" dirty="0"/>
          </a:p>
        </p:txBody>
      </p:sp>
      <p:sp>
        <p:nvSpPr>
          <p:cNvPr id="3" name="内容占位符 2"/>
          <p:cNvSpPr>
            <a:spLocks noGrp="1"/>
          </p:cNvSpPr>
          <p:nvPr>
            <p:ph idx="1"/>
          </p:nvPr>
        </p:nvSpPr>
        <p:spPr>
          <a:xfrm>
            <a:off x="683233" y="2348880"/>
            <a:ext cx="7560840" cy="2664296"/>
          </a:xfrm>
        </p:spPr>
        <p:txBody>
          <a:bodyPr/>
          <a:lstStyle/>
          <a:p>
            <a:pPr marL="0" indent="0">
              <a:buNone/>
            </a:pPr>
            <a:r>
              <a:rPr lang="en-US" altLang="zh-CN" sz="2800" b="1" dirty="0" smtClean="0"/>
              <a:t>        </a:t>
            </a:r>
            <a:r>
              <a:rPr lang="zh-CN" altLang="zh-CN" sz="2800" b="1" dirty="0" smtClean="0"/>
              <a:t>简单</a:t>
            </a:r>
            <a:r>
              <a:rPr lang="zh-CN" altLang="zh-CN" sz="2800" b="1" dirty="0"/>
              <a:t>地讲，多态性就是一种实现“一种接口，多种方法”的一种技术，是面向对象程序设计的重要特性。</a:t>
            </a:r>
          </a:p>
          <a:p>
            <a:endParaRPr lang="zh-CN" altLang="en-US" sz="28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109</a:t>
            </a:fld>
            <a:endParaRPr lang="en-US" altLang="zh-CN"/>
          </a:p>
        </p:txBody>
      </p:sp>
    </p:spTree>
    <p:extLst>
      <p:ext uri="{BB962C8B-B14F-4D97-AF65-F5344CB8AC3E}">
        <p14:creationId xmlns:p14="http://schemas.microsoft.com/office/powerpoint/2010/main" val="29913341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712968" cy="6516960"/>
          </a:xfrm>
        </p:spPr>
        <p:txBody>
          <a:bodyPr/>
          <a:lstStyle/>
          <a:p>
            <a:pPr marL="0" indent="0">
              <a:spcBef>
                <a:spcPts val="0"/>
              </a:spcBef>
              <a:buNone/>
            </a:pPr>
            <a:r>
              <a:rPr lang="en-US" altLang="zh-CN" sz="2400" b="1" dirty="0">
                <a:solidFill>
                  <a:srgbClr val="66FFFF"/>
                </a:solidFill>
                <a:latin typeface="+mn-ea"/>
              </a:rPr>
              <a:t>(2)</a:t>
            </a:r>
            <a:r>
              <a:rPr lang="zh-CN" altLang="zh-CN" sz="2400" b="1" dirty="0">
                <a:solidFill>
                  <a:srgbClr val="66FFFF"/>
                </a:solidFill>
                <a:latin typeface="+mn-ea"/>
              </a:rPr>
              <a:t>非数字值变量的初始化</a:t>
            </a:r>
          </a:p>
          <a:p>
            <a:pPr marL="0" indent="0">
              <a:spcBef>
                <a:spcPts val="0"/>
              </a:spcBef>
              <a:buNone/>
            </a:pPr>
            <a:r>
              <a:rPr lang="zh-CN" altLang="en-US" sz="2400" b="1" dirty="0" smtClean="0">
                <a:latin typeface="+mn-ea"/>
              </a:rPr>
              <a:t>    针对</a:t>
            </a:r>
            <a:r>
              <a:rPr lang="zh-CN" altLang="zh-CN" sz="2400" b="1" dirty="0" smtClean="0">
                <a:latin typeface="+mn-ea"/>
              </a:rPr>
              <a:t>字</a:t>
            </a:r>
            <a:r>
              <a:rPr lang="zh-CN" altLang="zh-CN" sz="2400" b="1" dirty="0">
                <a:latin typeface="+mn-ea"/>
              </a:rPr>
              <a:t>符</a:t>
            </a:r>
            <a:r>
              <a:rPr lang="zh-CN" altLang="zh-CN" sz="2400" b="1" dirty="0" smtClean="0">
                <a:latin typeface="+mn-ea"/>
              </a:rPr>
              <a:t>串</a:t>
            </a:r>
            <a:r>
              <a:rPr lang="zh-CN" altLang="en-US" sz="2400" b="1" dirty="0" smtClean="0">
                <a:latin typeface="+mn-ea"/>
              </a:rPr>
              <a:t>，</a:t>
            </a:r>
            <a:r>
              <a:rPr lang="en-US" altLang="zh-CN" sz="2400" b="1" dirty="0" smtClean="0">
                <a:latin typeface="+mn-ea"/>
              </a:rPr>
              <a:t>C</a:t>
            </a:r>
            <a:r>
              <a:rPr lang="en-US" altLang="zh-CN" sz="2400" b="1" dirty="0">
                <a:latin typeface="+mn-ea"/>
              </a:rPr>
              <a:t>++</a:t>
            </a:r>
            <a:r>
              <a:rPr lang="zh-CN" altLang="zh-CN" sz="2400" b="1" dirty="0">
                <a:latin typeface="+mn-ea"/>
              </a:rPr>
              <a:t>提供一</a:t>
            </a:r>
            <a:r>
              <a:rPr lang="zh-CN" altLang="zh-CN" sz="2400" b="1" dirty="0" smtClean="0">
                <a:latin typeface="+mn-ea"/>
              </a:rPr>
              <a:t>个</a:t>
            </a:r>
            <a:r>
              <a:rPr lang="en-US" altLang="zh-CN" sz="2400" b="1" dirty="0">
                <a:solidFill>
                  <a:srgbClr val="CCFFCC"/>
                </a:solidFill>
                <a:latin typeface="+mn-ea"/>
              </a:rPr>
              <a:t>s</a:t>
            </a:r>
            <a:r>
              <a:rPr lang="en-US" altLang="zh-CN" sz="2400" b="1" dirty="0" smtClean="0">
                <a:solidFill>
                  <a:srgbClr val="CCFFCC"/>
                </a:solidFill>
                <a:latin typeface="+mn-ea"/>
              </a:rPr>
              <a:t>tring</a:t>
            </a:r>
            <a:r>
              <a:rPr lang="zh-CN" altLang="zh-CN" sz="2400" b="1" dirty="0">
                <a:solidFill>
                  <a:srgbClr val="CCFFCC"/>
                </a:solidFill>
                <a:latin typeface="+mn-ea"/>
              </a:rPr>
              <a:t>类</a:t>
            </a:r>
            <a:r>
              <a:rPr lang="zh-CN" altLang="zh-CN" sz="2400" b="1" dirty="0">
                <a:latin typeface="+mn-ea"/>
              </a:rPr>
              <a:t>来支持字符串的操作</a:t>
            </a:r>
            <a:r>
              <a:rPr lang="zh-CN" altLang="zh-CN" sz="2400" b="1" dirty="0" smtClean="0">
                <a:latin typeface="+mn-ea"/>
              </a:rPr>
              <a:t>，</a:t>
            </a:r>
            <a:r>
              <a:rPr lang="zh-CN" altLang="en-US" sz="2400" b="1" dirty="0" smtClean="0">
                <a:latin typeface="+mn-ea"/>
              </a:rPr>
              <a:t>该</a:t>
            </a:r>
            <a:r>
              <a:rPr lang="zh-CN" altLang="zh-CN" sz="2400" b="1" dirty="0" smtClean="0">
                <a:latin typeface="+mn-ea"/>
              </a:rPr>
              <a:t>类</a:t>
            </a:r>
            <a:r>
              <a:rPr lang="zh-CN" altLang="zh-CN" sz="2400" b="1" dirty="0">
                <a:latin typeface="+mn-ea"/>
              </a:rPr>
              <a:t>并不是一个基本的数据类型，但在一般的使用中与基本数据类型很相似。</a:t>
            </a:r>
          </a:p>
          <a:p>
            <a:pPr marL="0" indent="0">
              <a:spcBef>
                <a:spcPts val="0"/>
              </a:spcBef>
              <a:buNone/>
            </a:pPr>
            <a:r>
              <a:rPr lang="zh-CN" altLang="zh-CN" sz="2400" b="1" dirty="0">
                <a:latin typeface="+mn-ea"/>
              </a:rPr>
              <a:t>用户如果需要声明和使用字符串类型的变量，需要引用头文件</a:t>
            </a:r>
            <a:r>
              <a:rPr lang="en-US" altLang="zh-CN" sz="2400" b="1" dirty="0">
                <a:latin typeface="+mn-ea"/>
              </a:rPr>
              <a:t>&lt;string&gt;</a:t>
            </a:r>
            <a:r>
              <a:rPr lang="zh-CN" altLang="zh-CN" sz="2400" b="1" dirty="0">
                <a:latin typeface="+mn-ea"/>
              </a:rPr>
              <a:t>，如下面例子所示：</a:t>
            </a:r>
          </a:p>
          <a:p>
            <a:pPr marL="0" indent="0">
              <a:spcBef>
                <a:spcPts val="0"/>
              </a:spcBef>
              <a:buNone/>
            </a:pPr>
            <a:r>
              <a:rPr lang="en-US" altLang="zh-CN" sz="2400" b="1" dirty="0">
                <a:latin typeface="+mn-ea"/>
              </a:rPr>
              <a:t>#include "</a:t>
            </a:r>
            <a:r>
              <a:rPr lang="en-US" altLang="zh-CN" sz="2400" b="1" dirty="0" err="1">
                <a:latin typeface="+mn-ea"/>
              </a:rPr>
              <a:t>stdafx.h</a:t>
            </a: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#include &lt;</a:t>
            </a:r>
            <a:r>
              <a:rPr lang="en-US" altLang="zh-CN" sz="2400" b="1" dirty="0" err="1">
                <a:latin typeface="+mn-ea"/>
              </a:rPr>
              <a:t>iostream</a:t>
            </a:r>
            <a:r>
              <a:rPr lang="en-US" altLang="zh-CN" sz="2400" b="1" dirty="0">
                <a:latin typeface="+mn-ea"/>
              </a:rPr>
              <a:t>&gt;</a:t>
            </a:r>
            <a:endParaRPr lang="zh-CN" altLang="zh-CN" sz="2400" b="1" dirty="0">
              <a:latin typeface="+mn-ea"/>
            </a:endParaRPr>
          </a:p>
          <a:p>
            <a:pPr marL="0" indent="0">
              <a:spcBef>
                <a:spcPts val="0"/>
              </a:spcBef>
              <a:buNone/>
            </a:pPr>
            <a:r>
              <a:rPr lang="en-US" altLang="zh-CN" sz="2400" b="1" dirty="0">
                <a:solidFill>
                  <a:srgbClr val="CCFFCC"/>
                </a:solidFill>
                <a:latin typeface="+mn-ea"/>
              </a:rPr>
              <a:t>#include &lt;string&gt;</a:t>
            </a:r>
            <a:endParaRPr lang="zh-CN" altLang="zh-CN" sz="2400" b="1" dirty="0">
              <a:solidFill>
                <a:srgbClr val="CCFFCC"/>
              </a:solidFill>
              <a:latin typeface="+mn-ea"/>
            </a:endParaRPr>
          </a:p>
          <a:p>
            <a:pPr marL="0" indent="0">
              <a:spcBef>
                <a:spcPts val="0"/>
              </a:spcBef>
              <a:buNone/>
            </a:pPr>
            <a:r>
              <a:rPr lang="en-US" altLang="zh-CN" sz="2400" b="1" dirty="0">
                <a:latin typeface="+mn-ea"/>
              </a:rPr>
              <a:t>using namespace </a:t>
            </a:r>
            <a:r>
              <a:rPr lang="en-US" altLang="zh-CN" sz="2400" b="1" dirty="0" err="1">
                <a:latin typeface="+mn-ea"/>
              </a:rPr>
              <a:t>std</a:t>
            </a:r>
            <a:r>
              <a:rPr lang="en-US" altLang="zh-CN" sz="2400" b="1" dirty="0">
                <a:latin typeface="+mn-ea"/>
              </a:rPr>
              <a:t>;</a:t>
            </a:r>
            <a:endParaRPr lang="zh-CN" altLang="zh-CN" sz="2400" b="1" dirty="0">
              <a:latin typeface="+mn-ea"/>
            </a:endParaRPr>
          </a:p>
          <a:p>
            <a:pPr marL="0" indent="0">
              <a:spcBef>
                <a:spcPts val="0"/>
              </a:spcBef>
              <a:buNone/>
            </a:pPr>
            <a:r>
              <a:rPr lang="en-US" altLang="zh-CN" sz="2400" b="1" dirty="0" err="1">
                <a:latin typeface="+mn-ea"/>
              </a:rPr>
              <a:t>int</a:t>
            </a:r>
            <a:r>
              <a:rPr lang="en-US" altLang="zh-CN" sz="2400" b="1" dirty="0">
                <a:latin typeface="+mn-ea"/>
              </a:rPr>
              <a:t> </a:t>
            </a:r>
            <a:r>
              <a:rPr lang="en-US" altLang="zh-CN" sz="2400" b="1" dirty="0" smtClean="0">
                <a:latin typeface="+mn-ea"/>
              </a:rPr>
              <a:t>main()</a:t>
            </a:r>
            <a:endParaRPr lang="zh-CN" altLang="zh-CN" sz="2400" b="1" dirty="0">
              <a:latin typeface="+mn-ea"/>
            </a:endParaRPr>
          </a:p>
          <a:p>
            <a:pPr marL="0" indent="0">
              <a:spcBef>
                <a:spcPts val="0"/>
              </a:spcBef>
              <a:buNone/>
            </a:pPr>
            <a:r>
              <a:rPr lang="en-US" altLang="zh-CN" sz="2400" b="1" dirty="0" smtClean="0">
                <a:latin typeface="+mn-ea"/>
              </a:rPr>
              <a:t>{  </a:t>
            </a:r>
            <a:r>
              <a:rPr lang="en-US" altLang="zh-CN" sz="2400" b="1" dirty="0">
                <a:latin typeface="+mn-ea"/>
              </a:rPr>
              <a:t>string </a:t>
            </a:r>
            <a:r>
              <a:rPr lang="en-US" altLang="zh-CN" sz="2400" b="1" dirty="0" err="1">
                <a:latin typeface="+mn-ea"/>
              </a:rPr>
              <a:t>test_string</a:t>
            </a: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err="1">
                <a:latin typeface="+mn-ea"/>
              </a:rPr>
              <a:t>test_string</a:t>
            </a:r>
            <a:r>
              <a:rPr lang="en-US" altLang="zh-CN" sz="2400" b="1" dirty="0">
                <a:latin typeface="+mn-ea"/>
              </a:rPr>
              <a:t> = "Test String *** China ***";</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err="1">
                <a:latin typeface="+mn-ea"/>
              </a:rPr>
              <a:t>cout</a:t>
            </a:r>
            <a:r>
              <a:rPr lang="en-US" altLang="zh-CN" sz="2400" b="1" dirty="0">
                <a:latin typeface="+mn-ea"/>
              </a:rPr>
              <a:t> &lt;&lt; </a:t>
            </a:r>
            <a:r>
              <a:rPr lang="en-US" altLang="zh-CN" sz="2400" b="1" dirty="0" err="1">
                <a:latin typeface="+mn-ea"/>
              </a:rPr>
              <a:t>test_string</a:t>
            </a:r>
            <a:r>
              <a:rPr lang="en-US" altLang="zh-CN" sz="2400" b="1" dirty="0">
                <a:latin typeface="+mn-ea"/>
              </a:rPr>
              <a:t> &lt;&lt; </a:t>
            </a:r>
            <a:r>
              <a:rPr lang="en-US" altLang="zh-CN" sz="2400" b="1" dirty="0" err="1">
                <a:latin typeface="+mn-ea"/>
              </a:rPr>
              <a:t>endl</a:t>
            </a: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err="1">
                <a:latin typeface="+mn-ea"/>
              </a:rPr>
              <a:t>test_string</a:t>
            </a:r>
            <a:r>
              <a:rPr lang="en-US" altLang="zh-CN" sz="2400" b="1" dirty="0">
                <a:latin typeface="+mn-ea"/>
              </a:rPr>
              <a:t> = "Test String *** Beijing ***";</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err="1">
                <a:latin typeface="+mn-ea"/>
              </a:rPr>
              <a:t>cout</a:t>
            </a:r>
            <a:r>
              <a:rPr lang="en-US" altLang="zh-CN" sz="2400" b="1" dirty="0">
                <a:latin typeface="+mn-ea"/>
              </a:rPr>
              <a:t> &lt;&lt;</a:t>
            </a:r>
            <a:r>
              <a:rPr lang="en-US" altLang="zh-CN" sz="2400" b="1" dirty="0" err="1">
                <a:latin typeface="+mn-ea"/>
              </a:rPr>
              <a:t>test_string</a:t>
            </a:r>
            <a:r>
              <a:rPr lang="en-US" altLang="zh-CN" sz="2400" b="1" dirty="0">
                <a:latin typeface="+mn-ea"/>
              </a:rPr>
              <a:t> &lt;&lt; </a:t>
            </a:r>
            <a:r>
              <a:rPr lang="en-US" altLang="zh-CN" sz="2400" b="1" dirty="0" err="1">
                <a:latin typeface="+mn-ea"/>
              </a:rPr>
              <a:t>endl</a:t>
            </a: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  return 0;</a:t>
            </a:r>
            <a:endParaRPr lang="zh-CN" altLang="zh-CN" sz="2400" b="1" dirty="0">
              <a:latin typeface="+mn-ea"/>
            </a:endParaRPr>
          </a:p>
          <a:p>
            <a:pPr marL="0" indent="0">
              <a:spcBef>
                <a:spcPts val="0"/>
              </a:spcBef>
              <a:buNone/>
            </a:pPr>
            <a:r>
              <a:rPr lang="en-US" altLang="zh-CN" sz="2400" b="1" dirty="0">
                <a:latin typeface="+mn-ea"/>
              </a:rPr>
              <a:t>}	</a:t>
            </a:r>
            <a:endParaRPr lang="zh-CN" altLang="en-US" sz="24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11</a:t>
            </a:fld>
            <a:endParaRPr lang="en-US" altLang="zh-CN"/>
          </a:p>
        </p:txBody>
      </p:sp>
    </p:spTree>
    <p:extLst>
      <p:ext uri="{BB962C8B-B14F-4D97-AF65-F5344CB8AC3E}">
        <p14:creationId xmlns:p14="http://schemas.microsoft.com/office/powerpoint/2010/main" val="856848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16632"/>
            <a:ext cx="7772400" cy="864096"/>
          </a:xfrm>
        </p:spPr>
        <p:txBody>
          <a:bodyPr/>
          <a:lstStyle/>
          <a:p>
            <a:r>
              <a:rPr lang="en-US" altLang="zh-CN" b="1" dirty="0" smtClean="0"/>
              <a:t>1.11.1 </a:t>
            </a:r>
            <a:r>
              <a:rPr lang="zh-CN" altLang="en-US" b="1" dirty="0" smtClean="0"/>
              <a:t>多态性</a:t>
            </a:r>
            <a:endParaRPr lang="zh-CN" altLang="en-US"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110</a:t>
            </a:fld>
            <a:endParaRPr lang="en-US" altLang="zh-CN"/>
          </a:p>
        </p:txBody>
      </p:sp>
      <p:sp>
        <p:nvSpPr>
          <p:cNvPr id="6" name="内容占位符 2"/>
          <p:cNvSpPr txBox="1">
            <a:spLocks/>
          </p:cNvSpPr>
          <p:nvPr/>
        </p:nvSpPr>
        <p:spPr bwMode="auto">
          <a:xfrm>
            <a:off x="197768" y="1150818"/>
            <a:ext cx="8748464" cy="523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4000" b="1" dirty="0" smtClean="0">
                <a:latin typeface="+mn-ea"/>
              </a:rPr>
              <a:t>利用多态性，可以在基类和派生类中使用同样的函数名而定义不同的操作，从而实现“一个接口，多个方法”，这是一种在运行时出现的多态性，它通过派生类和</a:t>
            </a:r>
            <a:r>
              <a:rPr lang="zh-CN" altLang="zh-CN" sz="4000" b="1" dirty="0" smtClean="0">
                <a:solidFill>
                  <a:srgbClr val="66FFFF"/>
                </a:solidFill>
                <a:latin typeface="+mn-ea"/>
              </a:rPr>
              <a:t>虚拟函数</a:t>
            </a:r>
            <a:r>
              <a:rPr lang="zh-CN" altLang="zh-CN" sz="4000" b="1" dirty="0" smtClean="0">
                <a:latin typeface="+mn-ea"/>
              </a:rPr>
              <a:t>来实现。</a:t>
            </a:r>
            <a:endParaRPr lang="en-US" altLang="zh-CN" sz="4000" b="1" dirty="0" smtClean="0">
              <a:latin typeface="+mn-ea"/>
            </a:endParaRPr>
          </a:p>
          <a:p>
            <a:r>
              <a:rPr lang="zh-CN" altLang="zh-CN" sz="4000" b="1" dirty="0" smtClean="0">
                <a:solidFill>
                  <a:srgbClr val="66FFFF"/>
                </a:solidFill>
                <a:latin typeface="+mn-ea"/>
              </a:rPr>
              <a:t>虚拟函数</a:t>
            </a:r>
            <a:r>
              <a:rPr lang="zh-CN" altLang="zh-CN" sz="4000" b="1" dirty="0" smtClean="0">
                <a:latin typeface="+mn-ea"/>
              </a:rPr>
              <a:t>是在基类中的成员函数前加上</a:t>
            </a:r>
            <a:r>
              <a:rPr lang="en-US" altLang="zh-CN" sz="4000" b="1" dirty="0" smtClean="0">
                <a:latin typeface="+mn-ea"/>
              </a:rPr>
              <a:t>virtual</a:t>
            </a:r>
            <a:r>
              <a:rPr lang="zh-CN" altLang="zh-CN" sz="4000" b="1" dirty="0" smtClean="0">
                <a:latin typeface="+mn-ea"/>
              </a:rPr>
              <a:t>，然后在派生类中再加以定义的函数。</a:t>
            </a:r>
            <a:endParaRPr lang="en-US" altLang="zh-CN" sz="4000" b="1" dirty="0" smtClean="0">
              <a:latin typeface="+mn-ea"/>
            </a:endParaRPr>
          </a:p>
        </p:txBody>
      </p:sp>
    </p:spTree>
    <p:extLst>
      <p:ext uri="{BB962C8B-B14F-4D97-AF65-F5344CB8AC3E}">
        <p14:creationId xmlns:p14="http://schemas.microsoft.com/office/powerpoint/2010/main" val="30574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107504" y="188640"/>
            <a:ext cx="8928992" cy="640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3600" b="1" dirty="0" smtClean="0">
                <a:latin typeface="+mn-ea"/>
              </a:rPr>
              <a:t>用</a:t>
            </a:r>
            <a:r>
              <a:rPr lang="zh-CN" altLang="zh-CN" sz="3600" b="1" dirty="0">
                <a:latin typeface="+mn-ea"/>
              </a:rPr>
              <a:t>多态性可以实现自上而下的设计方法。这是一种从全局出发，用类的层次结构来模拟客观世界的程序设计方法。通俗地说，多态性是指用一个相同的名字定义不同的函数，这些函数执行过程不同，但是有相似的操作，即用同样的接口访问功能不同的函数</a:t>
            </a:r>
            <a:r>
              <a:rPr lang="zh-CN" altLang="zh-CN" sz="3600" b="1" dirty="0" smtClean="0">
                <a:latin typeface="+mn-ea"/>
              </a:rPr>
              <a:t>。</a:t>
            </a:r>
            <a:endParaRPr lang="en-US" altLang="zh-CN" sz="3600" b="1" dirty="0" smtClean="0">
              <a:latin typeface="+mn-ea"/>
            </a:endParaRPr>
          </a:p>
          <a:p>
            <a:endParaRPr lang="en-US" altLang="zh-CN" sz="3600" b="1" dirty="0" smtClean="0">
              <a:latin typeface="+mn-ea"/>
            </a:endParaRPr>
          </a:p>
          <a:p>
            <a:r>
              <a:rPr lang="zh-CN" altLang="zh-CN" sz="3600" b="1" dirty="0" smtClean="0">
                <a:solidFill>
                  <a:srgbClr val="66FFFF"/>
                </a:solidFill>
                <a:latin typeface="+mn-ea"/>
              </a:rPr>
              <a:t>运算符</a:t>
            </a:r>
            <a:r>
              <a:rPr lang="zh-CN" altLang="zh-CN" sz="3600" b="1" dirty="0">
                <a:solidFill>
                  <a:srgbClr val="66FFFF"/>
                </a:solidFill>
                <a:latin typeface="+mn-ea"/>
              </a:rPr>
              <a:t>重载和函数重载就是一种多态性，这是编译时的多态性，也称静态多态性。而运行时的多态性则称作动态多态性</a:t>
            </a:r>
            <a:r>
              <a:rPr lang="zh-CN" altLang="zh-CN" sz="3600" b="1" dirty="0" smtClean="0">
                <a:solidFill>
                  <a:srgbClr val="66FFFF"/>
                </a:solidFill>
                <a:latin typeface="+mn-ea"/>
              </a:rPr>
              <a:t>。</a:t>
            </a:r>
            <a:endParaRPr lang="en-US" altLang="zh-CN" sz="3600" b="1" dirty="0" smtClean="0">
              <a:solidFill>
                <a:srgbClr val="66FFFF"/>
              </a:solidFill>
              <a:latin typeface="+mn-ea"/>
            </a:endParaRPr>
          </a:p>
        </p:txBody>
      </p:sp>
    </p:spTree>
    <p:extLst>
      <p:ext uri="{BB962C8B-B14F-4D97-AF65-F5344CB8AC3E}">
        <p14:creationId xmlns:p14="http://schemas.microsoft.com/office/powerpoint/2010/main" val="60806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16632"/>
            <a:ext cx="7772400" cy="731168"/>
          </a:xfrm>
        </p:spPr>
        <p:txBody>
          <a:bodyPr/>
          <a:lstStyle/>
          <a:p>
            <a:r>
              <a:rPr lang="en-US" altLang="zh-CN" b="1" dirty="0" smtClean="0"/>
              <a:t>1.11.2 </a:t>
            </a:r>
            <a:r>
              <a:rPr lang="zh-CN" altLang="zh-CN" b="1" dirty="0" smtClean="0"/>
              <a:t>虚</a:t>
            </a:r>
            <a:r>
              <a:rPr lang="zh-CN" altLang="zh-CN" b="1" dirty="0"/>
              <a:t>拟函数</a:t>
            </a:r>
            <a:endParaRPr lang="zh-CN" altLang="en-US" b="1" dirty="0"/>
          </a:p>
        </p:txBody>
      </p:sp>
      <p:sp>
        <p:nvSpPr>
          <p:cNvPr id="3" name="内容占位符 2"/>
          <p:cNvSpPr>
            <a:spLocks noGrp="1"/>
          </p:cNvSpPr>
          <p:nvPr>
            <p:ph idx="1"/>
          </p:nvPr>
        </p:nvSpPr>
        <p:spPr>
          <a:xfrm>
            <a:off x="323528" y="908720"/>
            <a:ext cx="8568952" cy="5652864"/>
          </a:xfrm>
        </p:spPr>
        <p:txBody>
          <a:bodyPr/>
          <a:lstStyle/>
          <a:p>
            <a:pPr marL="0" indent="0">
              <a:spcBef>
                <a:spcPts val="0"/>
              </a:spcBef>
              <a:buNone/>
            </a:pPr>
            <a:r>
              <a:rPr lang="en-US" altLang="zh-CN" sz="2400" b="1" dirty="0" smtClean="0"/>
              <a:t>      </a:t>
            </a:r>
            <a:r>
              <a:rPr lang="zh-CN" altLang="zh-CN" sz="2400" b="1" dirty="0" smtClean="0"/>
              <a:t>当</a:t>
            </a:r>
            <a:r>
              <a:rPr lang="zh-CN" altLang="zh-CN" sz="2400" b="1" dirty="0"/>
              <a:t>调用重载函数时，编译系统对函数原型进行比较，以决定调用哪一个函数。但是，当指针既指向派生类又指向基类时，就会产生潜在的二义性问题。</a:t>
            </a:r>
          </a:p>
          <a:p>
            <a:pPr marL="0" indent="0">
              <a:spcBef>
                <a:spcPts val="0"/>
              </a:spcBef>
              <a:buNone/>
            </a:pPr>
            <a:r>
              <a:rPr lang="zh-CN" altLang="zh-CN" sz="2400" b="1" dirty="0"/>
              <a:t>例如，下面的程序就会产生</a:t>
            </a:r>
            <a:r>
              <a:rPr lang="zh-CN" altLang="zh-CN" sz="2400" b="1" dirty="0">
                <a:solidFill>
                  <a:srgbClr val="66FFFF"/>
                </a:solidFill>
              </a:rPr>
              <a:t>二义性</a:t>
            </a:r>
            <a:r>
              <a:rPr lang="zh-CN" altLang="zh-CN" sz="2400" b="1" dirty="0"/>
              <a:t>问题。</a:t>
            </a:r>
          </a:p>
          <a:p>
            <a:pPr marL="0" indent="0">
              <a:spcBef>
                <a:spcPts val="0"/>
              </a:spcBef>
              <a:buNone/>
            </a:pPr>
            <a:r>
              <a:rPr lang="en-US" altLang="zh-CN" sz="2400" b="1" dirty="0"/>
              <a:t>#include "</a:t>
            </a:r>
            <a:r>
              <a:rPr lang="en-US" altLang="zh-CN" sz="2400" b="1" dirty="0" err="1"/>
              <a:t>stdafx.h</a:t>
            </a:r>
            <a:r>
              <a:rPr lang="en-US" altLang="zh-CN" sz="2400" b="1" dirty="0"/>
              <a:t>"</a:t>
            </a:r>
          </a:p>
          <a:p>
            <a:pPr marL="0" indent="0">
              <a:spcBef>
                <a:spcPts val="0"/>
              </a:spcBef>
              <a:buNone/>
            </a:pPr>
            <a:r>
              <a:rPr lang="en-US" altLang="zh-CN" sz="2400" b="1" dirty="0"/>
              <a:t>#include &lt;</a:t>
            </a:r>
            <a:r>
              <a:rPr lang="en-US" altLang="zh-CN" sz="2400" b="1" dirty="0" err="1"/>
              <a:t>iostream</a:t>
            </a:r>
            <a:r>
              <a:rPr lang="en-US" altLang="zh-CN" sz="2400" b="1" dirty="0"/>
              <a:t>&gt;</a:t>
            </a:r>
          </a:p>
          <a:p>
            <a:pPr marL="0" indent="0">
              <a:spcBef>
                <a:spcPts val="0"/>
              </a:spcBef>
              <a:buNone/>
            </a:pPr>
            <a:r>
              <a:rPr lang="en-US" altLang="zh-CN" sz="2400" b="1" dirty="0"/>
              <a:t>using namespace </a:t>
            </a:r>
            <a:r>
              <a:rPr lang="en-US" altLang="zh-CN" sz="2400" b="1" dirty="0" err="1"/>
              <a:t>std</a:t>
            </a:r>
            <a:r>
              <a:rPr lang="en-US" altLang="zh-CN" sz="2400" b="1" dirty="0"/>
              <a:t>;</a:t>
            </a:r>
          </a:p>
          <a:p>
            <a:pPr marL="0" indent="0">
              <a:spcBef>
                <a:spcPts val="0"/>
              </a:spcBef>
              <a:buNone/>
            </a:pPr>
            <a:endParaRPr lang="zh-CN" altLang="en-US" sz="2400" b="1" dirty="0"/>
          </a:p>
          <a:p>
            <a:pPr marL="0" indent="0">
              <a:spcBef>
                <a:spcPts val="0"/>
              </a:spcBef>
              <a:buNone/>
            </a:pPr>
            <a:r>
              <a:rPr lang="en-US" altLang="zh-CN" sz="2400" b="1" dirty="0"/>
              <a:t>class Base1 //</a:t>
            </a:r>
            <a:r>
              <a:rPr lang="zh-CN" altLang="en-US" sz="2400" b="1" dirty="0"/>
              <a:t>定义基类</a:t>
            </a:r>
            <a:r>
              <a:rPr lang="en-US" altLang="zh-CN" sz="2400" b="1" dirty="0"/>
              <a:t>Base1</a:t>
            </a:r>
          </a:p>
          <a:p>
            <a:pPr marL="0" indent="0">
              <a:spcBef>
                <a:spcPts val="0"/>
              </a:spcBef>
              <a:buNone/>
            </a:pPr>
            <a:r>
              <a:rPr lang="en-US" altLang="zh-CN" sz="2400" b="1" dirty="0"/>
              <a:t>{ protected:</a:t>
            </a:r>
          </a:p>
          <a:p>
            <a:pPr marL="0" indent="0">
              <a:spcBef>
                <a:spcPts val="0"/>
              </a:spcBef>
              <a:buNone/>
            </a:pPr>
            <a:r>
              <a:rPr lang="zh-CN" altLang="en-US" sz="2400" b="1" dirty="0"/>
              <a:t>    </a:t>
            </a:r>
            <a:r>
              <a:rPr lang="en-US" altLang="zh-CN" sz="2400" b="1" dirty="0" err="1"/>
              <a:t>int</a:t>
            </a:r>
            <a:r>
              <a:rPr lang="zh-CN" altLang="en-US" sz="2400" b="1" dirty="0"/>
              <a:t> </a:t>
            </a:r>
            <a:r>
              <a:rPr lang="en-US" altLang="zh-CN" sz="2400" b="1" dirty="0"/>
              <a:t>m_B1; //</a:t>
            </a:r>
            <a:r>
              <a:rPr lang="zh-CN" altLang="en-US" sz="2400" b="1" dirty="0"/>
              <a:t>定义基类的保护数据成员</a:t>
            </a:r>
            <a:r>
              <a:rPr lang="en-US" altLang="zh-CN" sz="2400" b="1" dirty="0"/>
              <a:t>m_B1</a:t>
            </a:r>
            <a:endParaRPr lang="zh-CN" altLang="en-US" sz="2400" b="1" dirty="0"/>
          </a:p>
          <a:p>
            <a:pPr marL="0" indent="0">
              <a:spcBef>
                <a:spcPts val="0"/>
              </a:spcBef>
              <a:buNone/>
            </a:pPr>
            <a:r>
              <a:rPr lang="en-US" altLang="zh-CN" sz="2400" b="1" dirty="0"/>
              <a:t>  public:</a:t>
            </a:r>
          </a:p>
          <a:p>
            <a:pPr marL="0" indent="0">
              <a:spcBef>
                <a:spcPts val="0"/>
              </a:spcBef>
              <a:buNone/>
            </a:pPr>
            <a:r>
              <a:rPr lang="en-US" altLang="zh-CN" sz="2400" b="1" dirty="0"/>
              <a:t>    void </a:t>
            </a:r>
            <a:r>
              <a:rPr lang="en-US" altLang="zh-CN" sz="2400" b="1" dirty="0" err="1"/>
              <a:t>SetMember</a:t>
            </a:r>
            <a:r>
              <a:rPr lang="en-US" altLang="zh-CN" sz="2400" b="1" dirty="0"/>
              <a:t>(</a:t>
            </a:r>
            <a:r>
              <a:rPr lang="en-US" altLang="zh-CN" sz="2400" b="1" dirty="0" err="1"/>
              <a:t>int</a:t>
            </a:r>
            <a:r>
              <a:rPr lang="en-US" altLang="zh-CN" sz="2400" b="1" dirty="0"/>
              <a:t> x) //</a:t>
            </a:r>
            <a:r>
              <a:rPr lang="zh-CN" altLang="en-US" sz="2400" b="1" dirty="0"/>
              <a:t>定义基类</a:t>
            </a:r>
            <a:r>
              <a:rPr lang="en-US" altLang="zh-CN" sz="2400" b="1" dirty="0"/>
              <a:t>Base1</a:t>
            </a:r>
            <a:r>
              <a:rPr lang="zh-CN" altLang="en-US" sz="2400" b="1" dirty="0"/>
              <a:t>的公共成员函数</a:t>
            </a:r>
          </a:p>
          <a:p>
            <a:pPr marL="0" indent="0">
              <a:spcBef>
                <a:spcPts val="0"/>
              </a:spcBef>
              <a:buNone/>
            </a:pPr>
            <a:r>
              <a:rPr lang="en-US" altLang="zh-CN" sz="2400" b="1" dirty="0" smtClean="0"/>
              <a:t>   { m_B1=x; }</a:t>
            </a:r>
            <a:endParaRPr lang="en-US" altLang="zh-CN" sz="2400" b="1" dirty="0"/>
          </a:p>
          <a:p>
            <a:pPr marL="0" indent="0">
              <a:spcBef>
                <a:spcPts val="0"/>
              </a:spcBef>
              <a:buNone/>
            </a:pPr>
            <a:r>
              <a:rPr lang="en-US" altLang="zh-CN" sz="2400" b="1" dirty="0" smtClean="0"/>
              <a:t>};</a:t>
            </a:r>
            <a:endParaRPr lang="zh-CN" altLang="zh-CN" sz="24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112</a:t>
            </a:fld>
            <a:endParaRPr lang="en-US" altLang="zh-CN"/>
          </a:p>
        </p:txBody>
      </p:sp>
    </p:spTree>
    <p:extLst>
      <p:ext uri="{BB962C8B-B14F-4D97-AF65-F5344CB8AC3E}">
        <p14:creationId xmlns:p14="http://schemas.microsoft.com/office/powerpoint/2010/main" val="284481258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bwMode="auto">
          <a:xfrm>
            <a:off x="0" y="144016"/>
            <a:ext cx="9144000" cy="645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Tx/>
              <a:buNone/>
            </a:pPr>
            <a:r>
              <a:rPr lang="en-US" altLang="zh-CN" sz="2400" b="1" dirty="0" smtClean="0"/>
              <a:t>class Base2		 //</a:t>
            </a:r>
            <a:r>
              <a:rPr lang="zh-CN" altLang="en-US" sz="2400" b="1" dirty="0" smtClean="0"/>
              <a:t>定义基类</a:t>
            </a:r>
            <a:r>
              <a:rPr lang="en-US" altLang="zh-CN" sz="2400" b="1" dirty="0" smtClean="0"/>
              <a:t>Base2</a:t>
            </a:r>
          </a:p>
          <a:p>
            <a:pPr marL="0" indent="0">
              <a:spcBef>
                <a:spcPts val="0"/>
              </a:spcBef>
              <a:buFontTx/>
              <a:buNone/>
            </a:pPr>
            <a:r>
              <a:rPr lang="en-US" altLang="zh-CN" sz="2400" b="1" dirty="0" smtClean="0"/>
              <a:t>{ protected:</a:t>
            </a:r>
          </a:p>
          <a:p>
            <a:pPr marL="0" indent="0">
              <a:spcBef>
                <a:spcPts val="0"/>
              </a:spcBef>
              <a:buFontTx/>
              <a:buNone/>
            </a:pPr>
            <a:r>
              <a:rPr lang="zh-CN" altLang="en-US" sz="2400" b="1" dirty="0" smtClean="0"/>
              <a:t>      </a:t>
            </a:r>
            <a:r>
              <a:rPr lang="en-US" altLang="zh-CN" sz="2400" b="1" dirty="0" err="1" smtClean="0"/>
              <a:t>int</a:t>
            </a:r>
            <a:r>
              <a:rPr lang="zh-CN" altLang="en-US" sz="2400" b="1" dirty="0" smtClean="0"/>
              <a:t> </a:t>
            </a:r>
            <a:r>
              <a:rPr lang="en-US" altLang="zh-CN" sz="2400" b="1" dirty="0" smtClean="0"/>
              <a:t>m_B2;//</a:t>
            </a:r>
            <a:r>
              <a:rPr lang="zh-CN" altLang="en-US" sz="2400" b="1" dirty="0" smtClean="0"/>
              <a:t>定义基类</a:t>
            </a:r>
            <a:r>
              <a:rPr lang="en-US" altLang="zh-CN" sz="2400" b="1" dirty="0" smtClean="0"/>
              <a:t>Base2</a:t>
            </a:r>
            <a:r>
              <a:rPr lang="zh-CN" altLang="en-US" sz="2400" b="1" dirty="0" smtClean="0"/>
              <a:t>的保护数据成员</a:t>
            </a:r>
            <a:r>
              <a:rPr lang="en-US" altLang="zh-CN" sz="2400" b="1" dirty="0" smtClean="0"/>
              <a:t>m_B2</a:t>
            </a:r>
            <a:endParaRPr lang="zh-CN" altLang="en-US" sz="2400" b="1" dirty="0" smtClean="0"/>
          </a:p>
          <a:p>
            <a:pPr marL="0" indent="0">
              <a:spcBef>
                <a:spcPts val="0"/>
              </a:spcBef>
              <a:buFontTx/>
              <a:buNone/>
            </a:pPr>
            <a:r>
              <a:rPr lang="en-US" altLang="zh-CN" sz="2400" b="1" dirty="0" smtClean="0"/>
              <a:t>  public:</a:t>
            </a:r>
          </a:p>
          <a:p>
            <a:pPr marL="0" indent="0">
              <a:spcBef>
                <a:spcPts val="0"/>
              </a:spcBef>
              <a:buFontTx/>
              <a:buNone/>
            </a:pPr>
            <a:r>
              <a:rPr lang="en-US" altLang="zh-CN" sz="2400" b="1" dirty="0" smtClean="0"/>
              <a:t>      void </a:t>
            </a:r>
            <a:r>
              <a:rPr lang="en-US" altLang="zh-CN" sz="2400" b="1" dirty="0" err="1" smtClean="0"/>
              <a:t>SetMember</a:t>
            </a:r>
            <a:r>
              <a:rPr lang="en-US" altLang="zh-CN" sz="2400" b="1" dirty="0" smtClean="0"/>
              <a:t>(</a:t>
            </a:r>
            <a:r>
              <a:rPr lang="en-US" altLang="zh-CN" sz="2400" b="1" dirty="0" err="1" smtClean="0"/>
              <a:t>int</a:t>
            </a:r>
            <a:r>
              <a:rPr lang="en-US" altLang="zh-CN" sz="2400" b="1" dirty="0" smtClean="0"/>
              <a:t> x)//</a:t>
            </a:r>
            <a:r>
              <a:rPr lang="zh-CN" altLang="en-US" sz="2400" b="1" dirty="0" smtClean="0"/>
              <a:t>定义基类</a:t>
            </a:r>
            <a:r>
              <a:rPr lang="en-US" altLang="zh-CN" sz="2400" b="1" dirty="0" smtClean="0"/>
              <a:t>Base2</a:t>
            </a:r>
            <a:r>
              <a:rPr lang="zh-CN" altLang="en-US" sz="2400" b="1" dirty="0" smtClean="0"/>
              <a:t>的公共成员函数</a:t>
            </a:r>
          </a:p>
          <a:p>
            <a:pPr marL="0" indent="0">
              <a:spcBef>
                <a:spcPts val="0"/>
              </a:spcBef>
              <a:buFontTx/>
              <a:buNone/>
            </a:pPr>
            <a:r>
              <a:rPr lang="zh-CN" altLang="en-US" sz="2400" b="1" dirty="0" smtClean="0"/>
              <a:t>     </a:t>
            </a:r>
            <a:r>
              <a:rPr lang="en-US" altLang="zh-CN" sz="2400" b="1" dirty="0" smtClean="0"/>
              <a:t>{m_B2=x;</a:t>
            </a:r>
            <a:r>
              <a:rPr lang="zh-CN" altLang="en-US" sz="2400" b="1" dirty="0" smtClean="0"/>
              <a:t>  </a:t>
            </a:r>
            <a:r>
              <a:rPr lang="en-US" altLang="zh-CN" sz="2400" b="1" dirty="0" smtClean="0"/>
              <a:t>}</a:t>
            </a:r>
          </a:p>
          <a:p>
            <a:pPr marL="0" indent="0">
              <a:spcBef>
                <a:spcPts val="0"/>
              </a:spcBef>
              <a:buFontTx/>
              <a:buNone/>
            </a:pPr>
            <a:r>
              <a:rPr lang="en-US" altLang="zh-CN" sz="2400" b="1" dirty="0" smtClean="0"/>
              <a:t>};</a:t>
            </a:r>
          </a:p>
          <a:p>
            <a:pPr marL="0" indent="0">
              <a:spcBef>
                <a:spcPts val="0"/>
              </a:spcBef>
              <a:buFontTx/>
              <a:buNone/>
            </a:pPr>
            <a:endParaRPr lang="zh-CN" altLang="en-US" sz="2400" b="1" dirty="0" smtClean="0"/>
          </a:p>
          <a:p>
            <a:pPr marL="0" indent="0">
              <a:spcBef>
                <a:spcPts val="0"/>
              </a:spcBef>
              <a:buFontTx/>
              <a:buNone/>
            </a:pPr>
            <a:r>
              <a:rPr lang="en-US" altLang="zh-CN" sz="2400" b="1" dirty="0" smtClean="0"/>
              <a:t>class </a:t>
            </a:r>
            <a:r>
              <a:rPr lang="en-US" altLang="zh-CN" sz="2400" b="1" dirty="0" err="1" smtClean="0"/>
              <a:t>MultiDerived:public</a:t>
            </a:r>
            <a:r>
              <a:rPr lang="en-US" altLang="zh-CN" sz="2400" b="1" dirty="0" smtClean="0"/>
              <a:t> Base1,public Base2 </a:t>
            </a:r>
          </a:p>
          <a:p>
            <a:pPr marL="0" indent="0">
              <a:spcBef>
                <a:spcPts val="0"/>
              </a:spcBef>
              <a:buFontTx/>
              <a:buNone/>
            </a:pPr>
            <a:r>
              <a:rPr lang="zh-CN" altLang="en-US" sz="2400" b="1" dirty="0" smtClean="0"/>
              <a:t>               </a:t>
            </a:r>
            <a:r>
              <a:rPr lang="en-US" altLang="zh-CN" sz="2400" b="1" dirty="0" smtClean="0"/>
              <a:t>//</a:t>
            </a:r>
            <a:r>
              <a:rPr lang="zh-CN" altLang="en-US" sz="2400" b="1" dirty="0" smtClean="0"/>
              <a:t>定义了基类</a:t>
            </a:r>
            <a:r>
              <a:rPr lang="en-US" altLang="zh-CN" sz="2400" b="1" dirty="0" smtClean="0"/>
              <a:t>Base1</a:t>
            </a:r>
            <a:r>
              <a:rPr lang="zh-CN" altLang="en-US" sz="2400" b="1" dirty="0" smtClean="0"/>
              <a:t>和</a:t>
            </a:r>
            <a:r>
              <a:rPr lang="en-US" altLang="zh-CN" sz="2400" b="1" dirty="0" smtClean="0"/>
              <a:t>Base2</a:t>
            </a:r>
            <a:r>
              <a:rPr lang="zh-CN" altLang="en-US" sz="2400" b="1" dirty="0" smtClean="0"/>
              <a:t>的派生类</a:t>
            </a:r>
            <a:r>
              <a:rPr lang="en-US" altLang="zh-CN" sz="2400" b="1" dirty="0" err="1" smtClean="0"/>
              <a:t>MultiDerived</a:t>
            </a:r>
            <a:endParaRPr lang="en-US" altLang="zh-CN" sz="2400" b="1" dirty="0" smtClean="0"/>
          </a:p>
          <a:p>
            <a:pPr marL="0" indent="0">
              <a:spcBef>
                <a:spcPts val="0"/>
              </a:spcBef>
              <a:buFontTx/>
              <a:buNone/>
            </a:pPr>
            <a:r>
              <a:rPr lang="en-US" altLang="zh-CN" sz="2400" b="1" dirty="0" smtClean="0"/>
              <a:t>{ public:</a:t>
            </a:r>
          </a:p>
          <a:p>
            <a:pPr marL="0" indent="0">
              <a:spcBef>
                <a:spcPts val="0"/>
              </a:spcBef>
              <a:buFontTx/>
              <a:buNone/>
            </a:pPr>
            <a:r>
              <a:rPr lang="en-US" altLang="zh-CN" sz="2400" b="1" dirty="0" smtClean="0"/>
              <a:t>     void GetB1B2(void)//</a:t>
            </a:r>
            <a:r>
              <a:rPr lang="zh-CN" altLang="en-US" sz="2400" b="1" dirty="0" smtClean="0"/>
              <a:t>存取继承自基类</a:t>
            </a:r>
            <a:r>
              <a:rPr lang="en-US" altLang="zh-CN" sz="2400" b="1" dirty="0" smtClean="0"/>
              <a:t>Base1</a:t>
            </a:r>
            <a:r>
              <a:rPr lang="zh-CN" altLang="en-US" sz="2400" b="1" dirty="0" smtClean="0"/>
              <a:t>和</a:t>
            </a:r>
            <a:r>
              <a:rPr lang="en-US" altLang="zh-CN" sz="2400" b="1" dirty="0" smtClean="0"/>
              <a:t>Base2</a:t>
            </a:r>
            <a:r>
              <a:rPr lang="zh-CN" altLang="en-US" sz="2400" b="1" dirty="0" smtClean="0"/>
              <a:t>中的数据成员</a:t>
            </a:r>
            <a:endParaRPr lang="en-US" altLang="zh-CN" sz="2400" b="1" dirty="0" smtClean="0"/>
          </a:p>
          <a:p>
            <a:pPr marL="0" indent="0">
              <a:spcBef>
                <a:spcPts val="0"/>
              </a:spcBef>
              <a:buFontTx/>
              <a:buNone/>
            </a:pPr>
            <a:r>
              <a:rPr lang="en-US" altLang="zh-CN" sz="2400" b="1" dirty="0" smtClean="0"/>
              <a:t>      {  </a:t>
            </a:r>
            <a:r>
              <a:rPr lang="en-US" altLang="zh-CN" sz="2400" b="1" dirty="0" err="1" smtClean="0"/>
              <a:t>int</a:t>
            </a:r>
            <a:r>
              <a:rPr lang="en-US" altLang="zh-CN" sz="2400" b="1" dirty="0" smtClean="0"/>
              <a:t> Result;</a:t>
            </a:r>
          </a:p>
          <a:p>
            <a:pPr marL="0" indent="0">
              <a:spcBef>
                <a:spcPts val="0"/>
              </a:spcBef>
              <a:buFontTx/>
              <a:buNone/>
            </a:pPr>
            <a:r>
              <a:rPr lang="en-US" altLang="zh-CN" sz="2400" b="1" dirty="0" smtClean="0"/>
              <a:t>         Result=m_B1+m_B2;</a:t>
            </a:r>
          </a:p>
          <a:p>
            <a:pPr marL="0" indent="0">
              <a:spcBef>
                <a:spcPts val="0"/>
              </a:spcBef>
              <a:buFontTx/>
              <a:buNone/>
            </a:pPr>
            <a:r>
              <a:rPr lang="en-US" altLang="zh-CN" sz="2400" b="1" dirty="0" smtClean="0"/>
              <a:t>          </a:t>
            </a:r>
            <a:r>
              <a:rPr lang="en-US" altLang="zh-CN" sz="2400" b="1" dirty="0" err="1" smtClean="0"/>
              <a:t>cout</a:t>
            </a:r>
            <a:r>
              <a:rPr lang="en-US" altLang="zh-CN" sz="2400" b="1" dirty="0" smtClean="0"/>
              <a:t>&lt;&lt;"m_B1+m_B2="&lt;&lt;</a:t>
            </a:r>
            <a:r>
              <a:rPr lang="en-US" altLang="zh-CN" sz="2400" b="1" dirty="0" err="1" smtClean="0"/>
              <a:t>cout</a:t>
            </a:r>
            <a:r>
              <a:rPr lang="en-US" altLang="zh-CN" sz="2400" b="1" dirty="0" smtClean="0"/>
              <a:t>&lt;&lt;Result&lt;&lt;</a:t>
            </a:r>
            <a:r>
              <a:rPr lang="en-US" altLang="zh-CN" sz="2400" b="1" dirty="0" err="1" smtClean="0"/>
              <a:t>endl</a:t>
            </a:r>
            <a:r>
              <a:rPr lang="en-US" altLang="zh-CN" sz="2400" b="1" dirty="0" smtClean="0"/>
              <a:t>;</a:t>
            </a:r>
          </a:p>
          <a:p>
            <a:pPr marL="0" indent="0">
              <a:spcBef>
                <a:spcPts val="0"/>
              </a:spcBef>
              <a:buFontTx/>
              <a:buNone/>
            </a:pPr>
            <a:r>
              <a:rPr lang="zh-CN" altLang="en-US" sz="2400" b="1" dirty="0" smtClean="0"/>
              <a:t>      </a:t>
            </a:r>
            <a:r>
              <a:rPr lang="en-US" altLang="zh-CN" sz="2400" b="1" dirty="0" smtClean="0"/>
              <a:t>}</a:t>
            </a:r>
          </a:p>
          <a:p>
            <a:pPr marL="0" indent="0">
              <a:spcBef>
                <a:spcPts val="0"/>
              </a:spcBef>
              <a:buFontTx/>
              <a:buNone/>
            </a:pPr>
            <a:r>
              <a:rPr lang="en-US" altLang="zh-CN" sz="2400" b="1" dirty="0" smtClean="0"/>
              <a:t>};</a:t>
            </a:r>
          </a:p>
        </p:txBody>
      </p:sp>
    </p:spTree>
    <p:extLst>
      <p:ext uri="{BB962C8B-B14F-4D97-AF65-F5344CB8AC3E}">
        <p14:creationId xmlns:p14="http://schemas.microsoft.com/office/powerpoint/2010/main" val="393341274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nvSpPr>
        <p:spPr bwMode="auto">
          <a:xfrm>
            <a:off x="181535" y="43199"/>
            <a:ext cx="8784976" cy="276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Tx/>
              <a:buNone/>
            </a:pPr>
            <a:r>
              <a:rPr lang="en-US" altLang="zh-CN" sz="2400" b="1" dirty="0" smtClean="0"/>
              <a:t>void main(void)</a:t>
            </a:r>
          </a:p>
          <a:p>
            <a:pPr marL="0" indent="0">
              <a:spcBef>
                <a:spcPts val="0"/>
              </a:spcBef>
              <a:buFontTx/>
              <a:buNone/>
            </a:pPr>
            <a:r>
              <a:rPr lang="en-US" altLang="zh-CN" sz="2400" b="1" dirty="0" smtClean="0"/>
              <a:t>{</a:t>
            </a:r>
          </a:p>
          <a:p>
            <a:pPr marL="0" indent="0">
              <a:spcBef>
                <a:spcPts val="0"/>
              </a:spcBef>
              <a:buFontTx/>
              <a:buNone/>
            </a:pPr>
            <a:r>
              <a:rPr lang="en-US" altLang="zh-CN" sz="2400" b="1" dirty="0" smtClean="0"/>
              <a:t>  </a:t>
            </a:r>
            <a:r>
              <a:rPr lang="en-US" altLang="zh-CN" sz="2400" b="1" dirty="0" err="1" smtClean="0"/>
              <a:t>MultiDerived</a:t>
            </a:r>
            <a:r>
              <a:rPr lang="en-US" altLang="zh-CN" sz="2400" b="1" dirty="0" smtClean="0"/>
              <a:t> M; 	//</a:t>
            </a:r>
            <a:r>
              <a:rPr lang="zh-CN" altLang="en-US" sz="2400" b="1" dirty="0" smtClean="0"/>
              <a:t>定义派生类</a:t>
            </a:r>
            <a:r>
              <a:rPr lang="en-US" altLang="zh-CN" sz="2400" b="1" dirty="0" err="1" smtClean="0"/>
              <a:t>MultiDerived</a:t>
            </a:r>
            <a:r>
              <a:rPr lang="zh-CN" altLang="en-US" sz="2400" b="1" dirty="0" smtClean="0"/>
              <a:t>的对象</a:t>
            </a:r>
          </a:p>
          <a:p>
            <a:pPr marL="0" indent="0">
              <a:spcBef>
                <a:spcPts val="0"/>
              </a:spcBef>
              <a:buFontTx/>
              <a:buNone/>
            </a:pPr>
            <a:r>
              <a:rPr lang="en-US" altLang="zh-CN" sz="2400" b="1" dirty="0" smtClean="0"/>
              <a:t>  </a:t>
            </a:r>
            <a:r>
              <a:rPr lang="en-US" altLang="zh-CN" sz="2400" b="1" dirty="0" err="1" smtClean="0"/>
              <a:t>M.SetMember</a:t>
            </a:r>
            <a:r>
              <a:rPr lang="en-US" altLang="zh-CN" sz="2400" b="1" dirty="0" smtClean="0"/>
              <a:t>(10); //</a:t>
            </a:r>
            <a:r>
              <a:rPr lang="zh-CN" altLang="en-US" sz="2400" b="1" dirty="0" smtClean="0"/>
              <a:t>调用继承自基类</a:t>
            </a:r>
            <a:r>
              <a:rPr lang="en-US" altLang="zh-CN" sz="2400" b="1" dirty="0" smtClean="0"/>
              <a:t>Base1</a:t>
            </a:r>
            <a:r>
              <a:rPr lang="zh-CN" altLang="en-US" sz="2400" b="1" dirty="0" smtClean="0"/>
              <a:t>的成员函数</a:t>
            </a:r>
            <a:r>
              <a:rPr lang="en-US" altLang="zh-CN" sz="2400" b="1" dirty="0" smtClean="0"/>
              <a:t>Setm_B1</a:t>
            </a:r>
          </a:p>
          <a:p>
            <a:pPr marL="0" indent="0">
              <a:spcBef>
                <a:spcPts val="0"/>
              </a:spcBef>
              <a:buFontTx/>
              <a:buNone/>
            </a:pPr>
            <a:r>
              <a:rPr lang="en-US" altLang="zh-CN" sz="2400" b="1" dirty="0" smtClean="0"/>
              <a:t>  </a:t>
            </a:r>
            <a:r>
              <a:rPr lang="en-US" altLang="zh-CN" sz="2400" b="1" dirty="0" err="1" smtClean="0"/>
              <a:t>M.SetMember</a:t>
            </a:r>
            <a:r>
              <a:rPr lang="en-US" altLang="zh-CN" sz="2400" b="1" dirty="0" smtClean="0"/>
              <a:t>(20); //</a:t>
            </a:r>
            <a:r>
              <a:rPr lang="zh-CN" altLang="en-US" sz="2400" b="1" dirty="0" smtClean="0"/>
              <a:t>调用继承自基类</a:t>
            </a:r>
            <a:r>
              <a:rPr lang="en-US" altLang="zh-CN" sz="2400" b="1" dirty="0" smtClean="0"/>
              <a:t>Base2</a:t>
            </a:r>
            <a:r>
              <a:rPr lang="zh-CN" altLang="en-US" sz="2400" b="1" dirty="0" smtClean="0"/>
              <a:t>的成员函数</a:t>
            </a:r>
            <a:r>
              <a:rPr lang="en-US" altLang="zh-CN" sz="2400" b="1" dirty="0" smtClean="0"/>
              <a:t>Setm_B2</a:t>
            </a:r>
          </a:p>
          <a:p>
            <a:pPr marL="0" indent="0">
              <a:spcBef>
                <a:spcPts val="0"/>
              </a:spcBef>
              <a:buFontTx/>
              <a:buNone/>
            </a:pPr>
            <a:r>
              <a:rPr lang="zh-CN" altLang="en-US" sz="2400" b="1" dirty="0" smtClean="0"/>
              <a:t>  </a:t>
            </a:r>
            <a:r>
              <a:rPr lang="en-US" altLang="zh-CN" sz="2400" b="1" dirty="0" smtClean="0"/>
              <a:t>M.GetB1B2();	//</a:t>
            </a:r>
            <a:r>
              <a:rPr lang="zh-CN" altLang="en-US" sz="2400" b="1" dirty="0" smtClean="0"/>
              <a:t>调用派送类中自定义的成员函数</a:t>
            </a:r>
            <a:r>
              <a:rPr lang="en-US" altLang="zh-CN" sz="2400" b="1" dirty="0" smtClean="0"/>
              <a:t>GetB1B2</a:t>
            </a:r>
            <a:endParaRPr lang="zh-CN" altLang="en-US" sz="2400" b="1" dirty="0" smtClean="0"/>
          </a:p>
          <a:p>
            <a:pPr marL="0" indent="0">
              <a:spcBef>
                <a:spcPts val="0"/>
              </a:spcBef>
              <a:buFontTx/>
              <a:buNone/>
            </a:pPr>
            <a:r>
              <a:rPr lang="en-US" altLang="zh-CN" sz="2400" b="1" dirty="0" smtClean="0"/>
              <a:t>}</a:t>
            </a:r>
            <a:endParaRPr lang="zh-CN" altLang="zh-CN" sz="2400" b="1" dirty="0"/>
          </a:p>
        </p:txBody>
      </p:sp>
      <p:sp>
        <p:nvSpPr>
          <p:cNvPr id="2" name="云形标注 1"/>
          <p:cNvSpPr/>
          <p:nvPr/>
        </p:nvSpPr>
        <p:spPr bwMode="auto">
          <a:xfrm>
            <a:off x="4579137" y="4363365"/>
            <a:ext cx="4248472" cy="2232248"/>
          </a:xfrm>
          <a:prstGeom prst="cloudCallout">
            <a:avLst>
              <a:gd name="adj1" fmla="val -62789"/>
              <a:gd name="adj2" fmla="val -21674"/>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dirty="0" smtClean="0">
                <a:ln>
                  <a:noFill/>
                </a:ln>
                <a:solidFill>
                  <a:srgbClr val="FF66FF"/>
                </a:solidFill>
                <a:effectLst/>
                <a:latin typeface="Times New Roman" panose="02020603050405020304" pitchFamily="18" charset="0"/>
                <a:ea typeface="宋体" panose="02010600030101010101" pitchFamily="2" charset="-122"/>
              </a:rPr>
              <a:t>这个时候编译，将产生访问不明确的错误警告</a:t>
            </a:r>
          </a:p>
        </p:txBody>
      </p:sp>
      <p:sp>
        <p:nvSpPr>
          <p:cNvPr id="4" name="文本框 3"/>
          <p:cNvSpPr txBox="1"/>
          <p:nvPr/>
        </p:nvSpPr>
        <p:spPr>
          <a:xfrm>
            <a:off x="172616" y="2780928"/>
            <a:ext cx="8726581" cy="2554545"/>
          </a:xfrm>
          <a:prstGeom prst="rect">
            <a:avLst/>
          </a:prstGeom>
          <a:noFill/>
          <a:ln>
            <a:solidFill>
              <a:srgbClr val="00B0F0"/>
            </a:solidFill>
          </a:ln>
        </p:spPr>
        <p:txBody>
          <a:bodyPr wrap="square" rtlCol="0">
            <a:spAutoFit/>
          </a:bodyPr>
          <a:lstStyle/>
          <a:p>
            <a:pPr lvl="0"/>
            <a:r>
              <a:rPr lang="en-US" altLang="zh-CN" sz="2000" b="1" dirty="0">
                <a:solidFill>
                  <a:srgbClr val="66FFFF"/>
                </a:solidFill>
                <a:latin typeface="+mn-ea"/>
                <a:ea typeface="+mn-ea"/>
              </a:rPr>
              <a:t>error C2385: </a:t>
            </a:r>
            <a:r>
              <a:rPr lang="zh-CN" altLang="zh-CN" sz="2000" b="1" dirty="0">
                <a:solidFill>
                  <a:srgbClr val="66FFFF"/>
                </a:solidFill>
                <a:latin typeface="+mn-ea"/>
                <a:ea typeface="+mn-ea"/>
              </a:rPr>
              <a:t>对“</a:t>
            </a:r>
            <a:r>
              <a:rPr lang="en-US" altLang="zh-CN" sz="2000" b="1" dirty="0" err="1">
                <a:solidFill>
                  <a:srgbClr val="66FFFF"/>
                </a:solidFill>
                <a:latin typeface="+mn-ea"/>
                <a:ea typeface="+mn-ea"/>
              </a:rPr>
              <a:t>SetMember</a:t>
            </a:r>
            <a:r>
              <a:rPr lang="zh-CN" altLang="zh-CN" sz="2000" b="1" dirty="0">
                <a:solidFill>
                  <a:srgbClr val="66FFFF"/>
                </a:solidFill>
                <a:latin typeface="+mn-ea"/>
                <a:ea typeface="+mn-ea"/>
              </a:rPr>
              <a:t>”的访问不明确，可能是“</a:t>
            </a:r>
            <a:r>
              <a:rPr lang="en-US" altLang="zh-CN" sz="2000" b="1" dirty="0" err="1">
                <a:solidFill>
                  <a:srgbClr val="66FFFF"/>
                </a:solidFill>
                <a:latin typeface="+mn-ea"/>
                <a:ea typeface="+mn-ea"/>
              </a:rPr>
              <a:t>SetMember</a:t>
            </a:r>
            <a:r>
              <a:rPr lang="zh-CN" altLang="zh-CN" sz="2000" b="1" dirty="0">
                <a:solidFill>
                  <a:srgbClr val="66FFFF"/>
                </a:solidFill>
                <a:latin typeface="+mn-ea"/>
                <a:ea typeface="+mn-ea"/>
              </a:rPr>
              <a:t>”</a:t>
            </a:r>
            <a:r>
              <a:rPr lang="en-US" altLang="zh-CN" sz="2000" b="1" dirty="0">
                <a:solidFill>
                  <a:srgbClr val="66FFFF"/>
                </a:solidFill>
                <a:latin typeface="+mn-ea"/>
                <a:ea typeface="+mn-ea"/>
              </a:rPr>
              <a:t>(</a:t>
            </a:r>
            <a:r>
              <a:rPr lang="zh-CN" altLang="zh-CN" sz="2000" b="1" dirty="0">
                <a:solidFill>
                  <a:srgbClr val="66FFFF"/>
                </a:solidFill>
                <a:latin typeface="+mn-ea"/>
                <a:ea typeface="+mn-ea"/>
              </a:rPr>
              <a:t>位于基“</a:t>
            </a:r>
            <a:r>
              <a:rPr lang="en-US" altLang="zh-CN" sz="2000" b="1" dirty="0">
                <a:solidFill>
                  <a:srgbClr val="66FFFF"/>
                </a:solidFill>
                <a:latin typeface="+mn-ea"/>
                <a:ea typeface="+mn-ea"/>
              </a:rPr>
              <a:t>Base1</a:t>
            </a:r>
            <a:r>
              <a:rPr lang="zh-CN" altLang="zh-CN" sz="2000" b="1" dirty="0">
                <a:solidFill>
                  <a:srgbClr val="66FFFF"/>
                </a:solidFill>
                <a:latin typeface="+mn-ea"/>
                <a:ea typeface="+mn-ea"/>
              </a:rPr>
              <a:t>”中</a:t>
            </a:r>
            <a:r>
              <a:rPr lang="en-US" altLang="zh-CN" sz="2000" b="1" dirty="0">
                <a:solidFill>
                  <a:srgbClr val="66FFFF"/>
                </a:solidFill>
                <a:latin typeface="+mn-ea"/>
                <a:ea typeface="+mn-ea"/>
              </a:rPr>
              <a:t>)</a:t>
            </a:r>
            <a:r>
              <a:rPr lang="zh-CN" altLang="zh-CN" sz="2000" b="1" dirty="0">
                <a:solidFill>
                  <a:srgbClr val="66FFFF"/>
                </a:solidFill>
                <a:latin typeface="+mn-ea"/>
                <a:ea typeface="+mn-ea"/>
              </a:rPr>
              <a:t>，也可能是“</a:t>
            </a:r>
            <a:r>
              <a:rPr lang="en-US" altLang="zh-CN" sz="2000" b="1" dirty="0" err="1">
                <a:solidFill>
                  <a:srgbClr val="66FFFF"/>
                </a:solidFill>
                <a:latin typeface="+mn-ea"/>
                <a:ea typeface="+mn-ea"/>
              </a:rPr>
              <a:t>SetMember</a:t>
            </a:r>
            <a:r>
              <a:rPr lang="zh-CN" altLang="zh-CN" sz="2000" b="1" dirty="0">
                <a:solidFill>
                  <a:srgbClr val="66FFFF"/>
                </a:solidFill>
                <a:latin typeface="+mn-ea"/>
                <a:ea typeface="+mn-ea"/>
              </a:rPr>
              <a:t>”</a:t>
            </a:r>
            <a:r>
              <a:rPr lang="en-US" altLang="zh-CN" sz="2000" b="1" dirty="0">
                <a:solidFill>
                  <a:srgbClr val="66FFFF"/>
                </a:solidFill>
                <a:latin typeface="+mn-ea"/>
                <a:ea typeface="+mn-ea"/>
              </a:rPr>
              <a:t>(</a:t>
            </a:r>
            <a:r>
              <a:rPr lang="zh-CN" altLang="zh-CN" sz="2000" b="1" dirty="0">
                <a:solidFill>
                  <a:srgbClr val="66FFFF"/>
                </a:solidFill>
                <a:latin typeface="+mn-ea"/>
                <a:ea typeface="+mn-ea"/>
              </a:rPr>
              <a:t>位于基“</a:t>
            </a:r>
            <a:r>
              <a:rPr lang="en-US" altLang="zh-CN" sz="2000" b="1" dirty="0">
                <a:solidFill>
                  <a:srgbClr val="66FFFF"/>
                </a:solidFill>
                <a:latin typeface="+mn-ea"/>
                <a:ea typeface="+mn-ea"/>
              </a:rPr>
              <a:t>Base2</a:t>
            </a:r>
            <a:r>
              <a:rPr lang="zh-CN" altLang="zh-CN" sz="2000" b="1" dirty="0">
                <a:solidFill>
                  <a:srgbClr val="66FFFF"/>
                </a:solidFill>
                <a:latin typeface="+mn-ea"/>
                <a:ea typeface="+mn-ea"/>
              </a:rPr>
              <a:t>”中</a:t>
            </a:r>
            <a:r>
              <a:rPr lang="en-US" altLang="zh-CN" sz="2000" b="1" dirty="0">
                <a:solidFill>
                  <a:srgbClr val="66FFFF"/>
                </a:solidFill>
                <a:latin typeface="+mn-ea"/>
                <a:ea typeface="+mn-ea"/>
              </a:rPr>
              <a:t>)</a:t>
            </a:r>
            <a:endParaRPr lang="zh-CN" altLang="zh-CN" sz="2000" b="1" dirty="0">
              <a:solidFill>
                <a:srgbClr val="66FFFF"/>
              </a:solidFill>
              <a:latin typeface="+mn-ea"/>
              <a:ea typeface="+mn-ea"/>
            </a:endParaRPr>
          </a:p>
          <a:p>
            <a:pPr lvl="0"/>
            <a:r>
              <a:rPr lang="en-US" altLang="zh-CN" sz="2000" b="1" dirty="0">
                <a:solidFill>
                  <a:srgbClr val="CCFFCC"/>
                </a:solidFill>
                <a:latin typeface="+mn-ea"/>
                <a:ea typeface="+mn-ea"/>
              </a:rPr>
              <a:t>error C3861: </a:t>
            </a:r>
            <a:r>
              <a:rPr lang="zh-CN" altLang="zh-CN" sz="2000" b="1" dirty="0">
                <a:solidFill>
                  <a:srgbClr val="CCFFCC"/>
                </a:solidFill>
                <a:latin typeface="+mn-ea"/>
                <a:ea typeface="+mn-ea"/>
              </a:rPr>
              <a:t>“</a:t>
            </a:r>
            <a:r>
              <a:rPr lang="en-US" altLang="zh-CN" sz="2000" b="1" dirty="0" err="1">
                <a:solidFill>
                  <a:srgbClr val="CCFFCC"/>
                </a:solidFill>
                <a:latin typeface="+mn-ea"/>
                <a:ea typeface="+mn-ea"/>
              </a:rPr>
              <a:t>SetMember</a:t>
            </a:r>
            <a:r>
              <a:rPr lang="zh-CN" altLang="zh-CN" sz="2000" b="1" dirty="0">
                <a:solidFill>
                  <a:srgbClr val="CCFFCC"/>
                </a:solidFill>
                <a:latin typeface="+mn-ea"/>
                <a:ea typeface="+mn-ea"/>
              </a:rPr>
              <a:t>”</a:t>
            </a:r>
            <a:r>
              <a:rPr lang="en-US" altLang="zh-CN" sz="2000" b="1" dirty="0">
                <a:solidFill>
                  <a:srgbClr val="CCFFCC"/>
                </a:solidFill>
                <a:latin typeface="+mn-ea"/>
                <a:ea typeface="+mn-ea"/>
              </a:rPr>
              <a:t>: </a:t>
            </a:r>
            <a:r>
              <a:rPr lang="zh-CN" altLang="zh-CN" sz="2000" b="1" dirty="0">
                <a:solidFill>
                  <a:srgbClr val="CCFFCC"/>
                </a:solidFill>
                <a:latin typeface="+mn-ea"/>
                <a:ea typeface="+mn-ea"/>
              </a:rPr>
              <a:t>找不到标识符</a:t>
            </a:r>
          </a:p>
          <a:p>
            <a:pPr lvl="0"/>
            <a:r>
              <a:rPr lang="en-US" altLang="zh-CN" sz="2000" b="1" dirty="0">
                <a:solidFill>
                  <a:srgbClr val="FFCC99"/>
                </a:solidFill>
                <a:latin typeface="+mn-ea"/>
                <a:ea typeface="+mn-ea"/>
              </a:rPr>
              <a:t>error C2385: </a:t>
            </a:r>
            <a:r>
              <a:rPr lang="zh-CN" altLang="zh-CN" sz="2000" b="1" dirty="0">
                <a:solidFill>
                  <a:srgbClr val="FFCC99"/>
                </a:solidFill>
                <a:latin typeface="+mn-ea"/>
                <a:ea typeface="+mn-ea"/>
              </a:rPr>
              <a:t>对“</a:t>
            </a:r>
            <a:r>
              <a:rPr lang="en-US" altLang="zh-CN" sz="2000" b="1" dirty="0" err="1">
                <a:solidFill>
                  <a:srgbClr val="FFCC99"/>
                </a:solidFill>
                <a:latin typeface="+mn-ea"/>
                <a:ea typeface="+mn-ea"/>
              </a:rPr>
              <a:t>SetMember</a:t>
            </a:r>
            <a:r>
              <a:rPr lang="zh-CN" altLang="zh-CN" sz="2000" b="1" dirty="0">
                <a:solidFill>
                  <a:srgbClr val="FFCC99"/>
                </a:solidFill>
                <a:latin typeface="+mn-ea"/>
                <a:ea typeface="+mn-ea"/>
              </a:rPr>
              <a:t>”的访问不明确，可能是“</a:t>
            </a:r>
            <a:r>
              <a:rPr lang="en-US" altLang="zh-CN" sz="2000" b="1" dirty="0" err="1">
                <a:solidFill>
                  <a:srgbClr val="FFCC99"/>
                </a:solidFill>
                <a:latin typeface="+mn-ea"/>
                <a:ea typeface="+mn-ea"/>
              </a:rPr>
              <a:t>SetMember</a:t>
            </a:r>
            <a:r>
              <a:rPr lang="zh-CN" altLang="zh-CN" sz="2000" b="1" dirty="0">
                <a:solidFill>
                  <a:srgbClr val="FFCC99"/>
                </a:solidFill>
                <a:latin typeface="+mn-ea"/>
                <a:ea typeface="+mn-ea"/>
              </a:rPr>
              <a:t>”</a:t>
            </a:r>
            <a:r>
              <a:rPr lang="en-US" altLang="zh-CN" sz="2000" b="1" dirty="0">
                <a:solidFill>
                  <a:srgbClr val="FFCC99"/>
                </a:solidFill>
                <a:latin typeface="+mn-ea"/>
                <a:ea typeface="+mn-ea"/>
              </a:rPr>
              <a:t>(</a:t>
            </a:r>
            <a:r>
              <a:rPr lang="zh-CN" altLang="zh-CN" sz="2000" b="1" dirty="0">
                <a:solidFill>
                  <a:srgbClr val="FFCC99"/>
                </a:solidFill>
                <a:latin typeface="+mn-ea"/>
                <a:ea typeface="+mn-ea"/>
              </a:rPr>
              <a:t>位于基“</a:t>
            </a:r>
            <a:r>
              <a:rPr lang="en-US" altLang="zh-CN" sz="2000" b="1" dirty="0">
                <a:solidFill>
                  <a:srgbClr val="FFCC99"/>
                </a:solidFill>
                <a:latin typeface="+mn-ea"/>
                <a:ea typeface="+mn-ea"/>
              </a:rPr>
              <a:t>Base1</a:t>
            </a:r>
            <a:r>
              <a:rPr lang="zh-CN" altLang="zh-CN" sz="2000" b="1" dirty="0">
                <a:solidFill>
                  <a:srgbClr val="FFCC99"/>
                </a:solidFill>
                <a:latin typeface="+mn-ea"/>
                <a:ea typeface="+mn-ea"/>
              </a:rPr>
              <a:t>”中</a:t>
            </a:r>
            <a:r>
              <a:rPr lang="en-US" altLang="zh-CN" sz="2000" b="1" dirty="0">
                <a:solidFill>
                  <a:srgbClr val="FFCC99"/>
                </a:solidFill>
                <a:latin typeface="+mn-ea"/>
                <a:ea typeface="+mn-ea"/>
              </a:rPr>
              <a:t>)</a:t>
            </a:r>
            <a:r>
              <a:rPr lang="zh-CN" altLang="zh-CN" sz="2000" b="1" dirty="0">
                <a:solidFill>
                  <a:srgbClr val="FFCC99"/>
                </a:solidFill>
                <a:latin typeface="+mn-ea"/>
                <a:ea typeface="+mn-ea"/>
              </a:rPr>
              <a:t>，也可能是“</a:t>
            </a:r>
            <a:r>
              <a:rPr lang="en-US" altLang="zh-CN" sz="2000" b="1" dirty="0" err="1">
                <a:solidFill>
                  <a:srgbClr val="FFCC99"/>
                </a:solidFill>
                <a:latin typeface="+mn-ea"/>
                <a:ea typeface="+mn-ea"/>
              </a:rPr>
              <a:t>SetMember</a:t>
            </a:r>
            <a:r>
              <a:rPr lang="zh-CN" altLang="zh-CN" sz="2000" b="1" dirty="0">
                <a:solidFill>
                  <a:srgbClr val="FFCC99"/>
                </a:solidFill>
                <a:latin typeface="+mn-ea"/>
                <a:ea typeface="+mn-ea"/>
              </a:rPr>
              <a:t>”</a:t>
            </a:r>
            <a:r>
              <a:rPr lang="en-US" altLang="zh-CN" sz="2000" b="1" dirty="0">
                <a:solidFill>
                  <a:srgbClr val="FFCC99"/>
                </a:solidFill>
                <a:latin typeface="+mn-ea"/>
                <a:ea typeface="+mn-ea"/>
              </a:rPr>
              <a:t>(</a:t>
            </a:r>
            <a:r>
              <a:rPr lang="zh-CN" altLang="zh-CN" sz="2000" b="1" dirty="0">
                <a:solidFill>
                  <a:srgbClr val="FFCC99"/>
                </a:solidFill>
                <a:latin typeface="+mn-ea"/>
                <a:ea typeface="+mn-ea"/>
              </a:rPr>
              <a:t>位于基“</a:t>
            </a:r>
            <a:r>
              <a:rPr lang="en-US" altLang="zh-CN" sz="2000" b="1" dirty="0">
                <a:solidFill>
                  <a:srgbClr val="FFCC99"/>
                </a:solidFill>
                <a:latin typeface="+mn-ea"/>
                <a:ea typeface="+mn-ea"/>
              </a:rPr>
              <a:t>Base2</a:t>
            </a:r>
            <a:r>
              <a:rPr lang="zh-CN" altLang="zh-CN" sz="2000" b="1" dirty="0">
                <a:solidFill>
                  <a:srgbClr val="FFCC99"/>
                </a:solidFill>
                <a:latin typeface="+mn-ea"/>
                <a:ea typeface="+mn-ea"/>
              </a:rPr>
              <a:t>”中</a:t>
            </a:r>
            <a:r>
              <a:rPr lang="en-US" altLang="zh-CN" sz="2000" b="1" dirty="0">
                <a:solidFill>
                  <a:srgbClr val="FFCC99"/>
                </a:solidFill>
                <a:latin typeface="+mn-ea"/>
                <a:ea typeface="+mn-ea"/>
              </a:rPr>
              <a:t>)</a:t>
            </a:r>
            <a:endParaRPr lang="zh-CN" altLang="zh-CN" sz="2000" b="1" dirty="0">
              <a:solidFill>
                <a:srgbClr val="FFCC99"/>
              </a:solidFill>
              <a:latin typeface="+mn-ea"/>
              <a:ea typeface="+mn-ea"/>
            </a:endParaRPr>
          </a:p>
          <a:p>
            <a:pPr lvl="0"/>
            <a:r>
              <a:rPr lang="en-US" altLang="zh-CN" sz="2000" b="1" dirty="0">
                <a:solidFill>
                  <a:srgbClr val="00B0F0"/>
                </a:solidFill>
                <a:latin typeface="+mn-ea"/>
                <a:ea typeface="+mn-ea"/>
              </a:rPr>
              <a:t>error C3861: </a:t>
            </a:r>
            <a:r>
              <a:rPr lang="zh-CN" altLang="zh-CN" sz="2000" b="1" dirty="0">
                <a:solidFill>
                  <a:srgbClr val="00B0F0"/>
                </a:solidFill>
                <a:latin typeface="+mn-ea"/>
                <a:ea typeface="+mn-ea"/>
              </a:rPr>
              <a:t>“</a:t>
            </a:r>
            <a:r>
              <a:rPr lang="en-US" altLang="zh-CN" sz="2000" b="1" dirty="0" err="1">
                <a:solidFill>
                  <a:srgbClr val="00B0F0"/>
                </a:solidFill>
                <a:latin typeface="+mn-ea"/>
                <a:ea typeface="+mn-ea"/>
              </a:rPr>
              <a:t>SetMember</a:t>
            </a:r>
            <a:r>
              <a:rPr lang="zh-CN" altLang="zh-CN" sz="2000" b="1" dirty="0">
                <a:solidFill>
                  <a:srgbClr val="00B0F0"/>
                </a:solidFill>
                <a:latin typeface="+mn-ea"/>
                <a:ea typeface="+mn-ea"/>
              </a:rPr>
              <a:t>”</a:t>
            </a:r>
            <a:r>
              <a:rPr lang="en-US" altLang="zh-CN" sz="2000" b="1" dirty="0">
                <a:solidFill>
                  <a:srgbClr val="00B0F0"/>
                </a:solidFill>
                <a:latin typeface="+mn-ea"/>
                <a:ea typeface="+mn-ea"/>
              </a:rPr>
              <a:t>: </a:t>
            </a:r>
            <a:r>
              <a:rPr lang="zh-CN" altLang="zh-CN" sz="2000" b="1" dirty="0">
                <a:solidFill>
                  <a:srgbClr val="00B0F0"/>
                </a:solidFill>
                <a:latin typeface="+mn-ea"/>
                <a:ea typeface="+mn-ea"/>
              </a:rPr>
              <a:t>找不到标识符</a:t>
            </a:r>
            <a:r>
              <a:rPr lang="en-US" altLang="zh-CN" sz="2000" b="1" dirty="0">
                <a:solidFill>
                  <a:srgbClr val="00B0F0"/>
                </a:solidFill>
                <a:latin typeface="+mn-ea"/>
                <a:ea typeface="+mn-ea"/>
              </a:rPr>
              <a:t> </a:t>
            </a:r>
            <a:endParaRPr lang="zh-CN" altLang="zh-CN" sz="2000" b="1" dirty="0">
              <a:solidFill>
                <a:srgbClr val="00B0F0"/>
              </a:solidFill>
              <a:latin typeface="+mn-ea"/>
              <a:ea typeface="+mn-ea"/>
            </a:endParaRPr>
          </a:p>
          <a:p>
            <a:r>
              <a:rPr lang="en-US" altLang="zh-CN" sz="2000" b="1" dirty="0">
                <a:solidFill>
                  <a:srgbClr val="00B0F0"/>
                </a:solidFill>
                <a:latin typeface="+mn-ea"/>
                <a:ea typeface="+mn-ea"/>
              </a:rPr>
              <a:t> </a:t>
            </a:r>
            <a:r>
              <a:rPr lang="zh-CN" altLang="zh-CN" sz="2000" b="1" dirty="0">
                <a:solidFill>
                  <a:srgbClr val="00B0F0"/>
                </a:solidFill>
                <a:latin typeface="+mn-ea"/>
                <a:ea typeface="+mn-ea"/>
              </a:rPr>
              <a:t>是否可以不用黑斜体？</a:t>
            </a:r>
          </a:p>
          <a:p>
            <a:endParaRPr lang="zh-CN" altLang="en-US" sz="2000" b="1" kern="100" dirty="0" smtClean="0">
              <a:solidFill>
                <a:srgbClr val="FF0000"/>
              </a:solidFill>
              <a:latin typeface="+mn-ea"/>
              <a:ea typeface="+mn-ea"/>
            </a:endParaRPr>
          </a:p>
        </p:txBody>
      </p:sp>
    </p:spTree>
    <p:extLst>
      <p:ext uri="{BB962C8B-B14F-4D97-AF65-F5344CB8AC3E}">
        <p14:creationId xmlns:p14="http://schemas.microsoft.com/office/powerpoint/2010/main" val="25466083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16632"/>
            <a:ext cx="9071992" cy="6669360"/>
          </a:xfrm>
        </p:spPr>
        <p:txBody>
          <a:bodyPr/>
          <a:lstStyle/>
          <a:p>
            <a:pPr marL="0" indent="0">
              <a:spcBef>
                <a:spcPts val="0"/>
              </a:spcBef>
              <a:buNone/>
            </a:pPr>
            <a:r>
              <a:rPr lang="en-US" altLang="zh-CN" sz="2400" b="1" dirty="0" smtClean="0"/>
              <a:t>        </a:t>
            </a:r>
            <a:r>
              <a:rPr lang="zh-CN" altLang="zh-CN" sz="2400" b="1" dirty="0" smtClean="0"/>
              <a:t>例如</a:t>
            </a:r>
            <a:r>
              <a:rPr lang="zh-CN" altLang="zh-CN" sz="2400" b="1" dirty="0"/>
              <a:t>，下面的程序中通过使用虚拟函数来解决基类，派生类中同名函数的调用引起的</a:t>
            </a:r>
            <a:r>
              <a:rPr lang="zh-CN" altLang="zh-CN" sz="2400" b="1" dirty="0">
                <a:solidFill>
                  <a:srgbClr val="66FFFF"/>
                </a:solidFill>
              </a:rPr>
              <a:t>二义性</a:t>
            </a:r>
            <a:r>
              <a:rPr lang="zh-CN" altLang="zh-CN" sz="2400" b="1" dirty="0"/>
              <a:t>。</a:t>
            </a:r>
          </a:p>
          <a:p>
            <a:pPr marL="0" indent="0">
              <a:spcBef>
                <a:spcPts val="0"/>
              </a:spcBef>
              <a:buNone/>
            </a:pPr>
            <a:r>
              <a:rPr lang="en-US" altLang="zh-CN" sz="2400" b="1" dirty="0"/>
              <a:t>#include "</a:t>
            </a:r>
            <a:r>
              <a:rPr lang="en-US" altLang="zh-CN" sz="2400" b="1" dirty="0" err="1"/>
              <a:t>stdafx.h</a:t>
            </a:r>
            <a:r>
              <a:rPr lang="en-US" altLang="zh-CN" sz="2400" b="1" dirty="0"/>
              <a:t>"</a:t>
            </a:r>
          </a:p>
          <a:p>
            <a:pPr marL="0" indent="0">
              <a:spcBef>
                <a:spcPts val="0"/>
              </a:spcBef>
              <a:buNone/>
            </a:pPr>
            <a:r>
              <a:rPr lang="en-US" altLang="zh-CN" sz="2400" b="1" dirty="0"/>
              <a:t>#include &lt;</a:t>
            </a:r>
            <a:r>
              <a:rPr lang="en-US" altLang="zh-CN" sz="2400" b="1" dirty="0" err="1"/>
              <a:t>iostream</a:t>
            </a:r>
            <a:r>
              <a:rPr lang="en-US" altLang="zh-CN" sz="2400" b="1" dirty="0"/>
              <a:t>&gt;</a:t>
            </a:r>
          </a:p>
          <a:p>
            <a:pPr marL="0" indent="0">
              <a:spcBef>
                <a:spcPts val="0"/>
              </a:spcBef>
              <a:buNone/>
            </a:pPr>
            <a:r>
              <a:rPr lang="en-US" altLang="zh-CN" sz="2400" b="1" dirty="0"/>
              <a:t>using namespace </a:t>
            </a:r>
            <a:r>
              <a:rPr lang="en-US" altLang="zh-CN" sz="2400" b="1" dirty="0" err="1"/>
              <a:t>std</a:t>
            </a:r>
            <a:r>
              <a:rPr lang="en-US" altLang="zh-CN" sz="2400" b="1" dirty="0"/>
              <a:t>;</a:t>
            </a:r>
          </a:p>
          <a:p>
            <a:pPr marL="0" indent="0">
              <a:spcBef>
                <a:spcPts val="0"/>
              </a:spcBef>
              <a:buNone/>
            </a:pPr>
            <a:r>
              <a:rPr lang="en-US" altLang="zh-CN" sz="2400" b="1" dirty="0"/>
              <a:t>class Base  </a:t>
            </a:r>
            <a:r>
              <a:rPr lang="en-US" altLang="zh-CN" sz="2400" b="1" dirty="0" smtClean="0"/>
              <a:t>				//</a:t>
            </a:r>
            <a:r>
              <a:rPr lang="zh-CN" altLang="en-US" sz="2400" b="1" dirty="0"/>
              <a:t>定义基类</a:t>
            </a:r>
            <a:r>
              <a:rPr lang="en-US" altLang="zh-CN" sz="2400" b="1" dirty="0"/>
              <a:t>Base</a:t>
            </a:r>
          </a:p>
          <a:p>
            <a:pPr marL="0" indent="0">
              <a:spcBef>
                <a:spcPts val="0"/>
              </a:spcBef>
              <a:buNone/>
            </a:pPr>
            <a:r>
              <a:rPr lang="en-US" altLang="zh-CN" sz="2400" b="1" dirty="0"/>
              <a:t>{ public:</a:t>
            </a:r>
          </a:p>
          <a:p>
            <a:pPr marL="0" indent="0">
              <a:spcBef>
                <a:spcPts val="0"/>
              </a:spcBef>
              <a:buNone/>
            </a:pPr>
            <a:r>
              <a:rPr lang="en-US" altLang="zh-CN" sz="2400" b="1" dirty="0"/>
              <a:t>  virtual void </a:t>
            </a:r>
            <a:r>
              <a:rPr lang="en-US" altLang="zh-CN" sz="2400" b="1" dirty="0" err="1" smtClean="0"/>
              <a:t>VirtualFunc</a:t>
            </a:r>
            <a:r>
              <a:rPr lang="en-US" altLang="zh-CN" sz="2400" b="1" dirty="0" smtClean="0"/>
              <a:t>(void)	</a:t>
            </a:r>
            <a:r>
              <a:rPr lang="en-US" altLang="zh-CN" sz="2000" b="1" dirty="0" smtClean="0"/>
              <a:t>//</a:t>
            </a:r>
            <a:r>
              <a:rPr lang="zh-CN" altLang="en-US" sz="2000" b="1" dirty="0" smtClean="0"/>
              <a:t>在基类中定定义虚拟函数</a:t>
            </a:r>
            <a:r>
              <a:rPr lang="en-US" altLang="zh-CN" sz="2000" b="1" dirty="0" err="1" smtClean="0"/>
              <a:t>VirtualFunc</a:t>
            </a:r>
            <a:endParaRPr lang="zh-CN" altLang="en-US" sz="2000" b="1" dirty="0"/>
          </a:p>
          <a:p>
            <a:pPr marL="0" indent="0">
              <a:spcBef>
                <a:spcPts val="0"/>
              </a:spcBef>
              <a:buNone/>
            </a:pPr>
            <a:r>
              <a:rPr lang="en-US" altLang="zh-CN" sz="2400" b="1" dirty="0"/>
              <a:t>    {</a:t>
            </a:r>
            <a:r>
              <a:rPr lang="en-US" altLang="zh-CN" sz="2400" b="1" dirty="0" err="1"/>
              <a:t>cout</a:t>
            </a:r>
            <a:r>
              <a:rPr lang="en-US" altLang="zh-CN" sz="2400" b="1" dirty="0"/>
              <a:t>&lt;&lt;"Here is Base\n";</a:t>
            </a:r>
          </a:p>
          <a:p>
            <a:pPr marL="0" indent="0">
              <a:spcBef>
                <a:spcPts val="0"/>
              </a:spcBef>
              <a:buNone/>
            </a:pPr>
            <a:r>
              <a:rPr lang="zh-CN" altLang="en-US" sz="2400" b="1" dirty="0"/>
              <a:t>    </a:t>
            </a:r>
            <a:r>
              <a:rPr lang="en-US" altLang="zh-CN" sz="2400" b="1" dirty="0"/>
              <a:t>}</a:t>
            </a:r>
          </a:p>
          <a:p>
            <a:pPr marL="0" indent="0">
              <a:spcBef>
                <a:spcPts val="0"/>
              </a:spcBef>
              <a:buNone/>
            </a:pPr>
            <a:r>
              <a:rPr lang="en-US" altLang="zh-CN" sz="2400" b="1" dirty="0"/>
              <a:t>};</a:t>
            </a:r>
          </a:p>
          <a:p>
            <a:pPr marL="0" indent="0">
              <a:spcBef>
                <a:spcPts val="0"/>
              </a:spcBef>
              <a:buNone/>
            </a:pPr>
            <a:endParaRPr lang="zh-CN" altLang="en-US" sz="2400" b="1" dirty="0"/>
          </a:p>
          <a:p>
            <a:pPr marL="0" indent="0">
              <a:spcBef>
                <a:spcPts val="0"/>
              </a:spcBef>
              <a:buNone/>
            </a:pPr>
            <a:r>
              <a:rPr lang="en-US" altLang="zh-CN" sz="2400" b="1" dirty="0"/>
              <a:t>class </a:t>
            </a:r>
            <a:r>
              <a:rPr lang="en-US" altLang="zh-CN" sz="2400" b="1" dirty="0" err="1"/>
              <a:t>Derived:public</a:t>
            </a:r>
            <a:r>
              <a:rPr lang="en-US" altLang="zh-CN" sz="2400" b="1" dirty="0"/>
              <a:t> Base  </a:t>
            </a:r>
            <a:r>
              <a:rPr lang="en-US" altLang="zh-CN" sz="2400" b="1" dirty="0" smtClean="0"/>
              <a:t>		//</a:t>
            </a:r>
            <a:r>
              <a:rPr lang="zh-CN" altLang="en-US" sz="2400" b="1" dirty="0"/>
              <a:t>派生类的定义</a:t>
            </a:r>
          </a:p>
          <a:p>
            <a:pPr marL="0" indent="0">
              <a:spcBef>
                <a:spcPts val="0"/>
              </a:spcBef>
              <a:buNone/>
            </a:pPr>
            <a:r>
              <a:rPr lang="en-US" altLang="zh-CN" sz="2400" b="1" dirty="0"/>
              <a:t>{ public:</a:t>
            </a:r>
          </a:p>
          <a:p>
            <a:pPr marL="0" indent="0">
              <a:spcBef>
                <a:spcPts val="0"/>
              </a:spcBef>
              <a:buNone/>
            </a:pPr>
            <a:r>
              <a:rPr lang="en-US" altLang="zh-CN" sz="2400" b="1" dirty="0"/>
              <a:t>  void </a:t>
            </a:r>
            <a:r>
              <a:rPr lang="en-US" altLang="zh-CN" sz="2400" b="1" dirty="0" err="1"/>
              <a:t>VirtualFunc</a:t>
            </a:r>
            <a:r>
              <a:rPr lang="en-US" altLang="zh-CN" sz="2400" b="1" dirty="0"/>
              <a:t>(void) </a:t>
            </a:r>
            <a:r>
              <a:rPr lang="en-US" altLang="zh-CN" sz="2400" b="1" dirty="0" smtClean="0"/>
              <a:t>//</a:t>
            </a:r>
            <a:r>
              <a:rPr lang="zh-CN" altLang="en-US" sz="2400" b="1" dirty="0"/>
              <a:t>在派生类</a:t>
            </a:r>
            <a:r>
              <a:rPr lang="zh-CN" altLang="en-US" sz="2400" b="1" dirty="0" smtClean="0"/>
              <a:t>中定义虚拟</a:t>
            </a:r>
            <a:r>
              <a:rPr lang="zh-CN" altLang="en-US" sz="2400" b="1" dirty="0"/>
              <a:t>函数</a:t>
            </a:r>
            <a:r>
              <a:rPr lang="en-US" altLang="zh-CN" sz="2400" b="1" dirty="0" err="1" smtClean="0"/>
              <a:t>VirtualFunc</a:t>
            </a:r>
            <a:endParaRPr lang="zh-CN" altLang="en-US" sz="2400" b="1" dirty="0"/>
          </a:p>
          <a:p>
            <a:pPr marL="0" indent="0">
              <a:spcBef>
                <a:spcPts val="0"/>
              </a:spcBef>
              <a:buNone/>
            </a:pPr>
            <a:r>
              <a:rPr lang="en-US" altLang="zh-CN" sz="2400" b="1" dirty="0"/>
              <a:t>    {</a:t>
            </a:r>
            <a:r>
              <a:rPr lang="en-US" altLang="zh-CN" sz="2400" b="1" dirty="0" err="1"/>
              <a:t>cout</a:t>
            </a:r>
            <a:r>
              <a:rPr lang="en-US" altLang="zh-CN" sz="2400" b="1" dirty="0"/>
              <a:t>&lt;&lt;"Here is Derived";</a:t>
            </a:r>
          </a:p>
          <a:p>
            <a:pPr marL="0" indent="0">
              <a:spcBef>
                <a:spcPts val="0"/>
              </a:spcBef>
              <a:buNone/>
            </a:pPr>
            <a:r>
              <a:rPr lang="zh-CN" altLang="en-US" sz="2400" b="1" dirty="0"/>
              <a:t>    </a:t>
            </a:r>
            <a:r>
              <a:rPr lang="en-US" altLang="zh-CN" sz="2400" b="1" dirty="0"/>
              <a:t>}</a:t>
            </a:r>
          </a:p>
          <a:p>
            <a:pPr marL="0" indent="0">
              <a:spcBef>
                <a:spcPts val="0"/>
              </a:spcBef>
              <a:buNone/>
            </a:pPr>
            <a:r>
              <a:rPr lang="en-US" altLang="zh-CN" sz="2400" b="1" dirty="0" smtClean="0"/>
              <a:t>};</a:t>
            </a:r>
            <a:endParaRPr lang="en-US" altLang="zh-CN" sz="24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115</a:t>
            </a:fld>
            <a:endParaRPr lang="en-US" altLang="zh-CN"/>
          </a:p>
        </p:txBody>
      </p:sp>
    </p:spTree>
    <p:extLst>
      <p:ext uri="{BB962C8B-B14F-4D97-AF65-F5344CB8AC3E}">
        <p14:creationId xmlns:p14="http://schemas.microsoft.com/office/powerpoint/2010/main" val="370451728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79512" y="188640"/>
            <a:ext cx="8892480" cy="6444952"/>
          </a:xfrm>
        </p:spPr>
        <p:txBody>
          <a:bodyPr/>
          <a:lstStyle/>
          <a:p>
            <a:pPr marL="0" indent="0">
              <a:spcBef>
                <a:spcPts val="0"/>
              </a:spcBef>
              <a:buNone/>
            </a:pPr>
            <a:r>
              <a:rPr lang="en-US" altLang="zh-CN" sz="2400" b="1" dirty="0" smtClean="0"/>
              <a:t>//</a:t>
            </a:r>
            <a:r>
              <a:rPr lang="zh-CN" altLang="zh-CN" sz="2400" b="1" dirty="0"/>
              <a:t>主函数</a:t>
            </a:r>
          </a:p>
          <a:p>
            <a:pPr marL="0" indent="0">
              <a:spcBef>
                <a:spcPts val="0"/>
              </a:spcBef>
              <a:buNone/>
            </a:pPr>
            <a:r>
              <a:rPr lang="en-US" altLang="zh-CN" sz="2400" b="1" dirty="0"/>
              <a:t>void main()</a:t>
            </a:r>
          </a:p>
          <a:p>
            <a:pPr marL="0" indent="0">
              <a:spcBef>
                <a:spcPts val="0"/>
              </a:spcBef>
              <a:buNone/>
            </a:pPr>
            <a:r>
              <a:rPr lang="en-US" altLang="zh-CN" sz="2400" b="1" dirty="0"/>
              <a:t>{ Base *</a:t>
            </a:r>
            <a:r>
              <a:rPr lang="en-US" altLang="zh-CN" sz="2400" b="1" dirty="0" err="1"/>
              <a:t>BasePtr,BaseObject</a:t>
            </a:r>
            <a:r>
              <a:rPr lang="en-US" altLang="zh-CN" sz="2400" b="1" dirty="0"/>
              <a:t>; //</a:t>
            </a:r>
            <a:r>
              <a:rPr lang="zh-CN" altLang="en-US" sz="2400" b="1" dirty="0"/>
              <a:t>定义指向基类的指针和基类的对象</a:t>
            </a:r>
          </a:p>
          <a:p>
            <a:pPr marL="0" indent="0">
              <a:spcBef>
                <a:spcPts val="0"/>
              </a:spcBef>
              <a:buNone/>
            </a:pPr>
            <a:r>
              <a:rPr lang="en-US" altLang="zh-CN" sz="2400" b="1" dirty="0"/>
              <a:t>  Derived </a:t>
            </a:r>
            <a:r>
              <a:rPr lang="en-US" altLang="zh-CN" sz="2400" b="1" dirty="0" err="1"/>
              <a:t>DerivedObject</a:t>
            </a:r>
            <a:r>
              <a:rPr lang="en-US" altLang="zh-CN" sz="2400" b="1" dirty="0"/>
              <a:t>;  </a:t>
            </a:r>
            <a:r>
              <a:rPr lang="en-US" altLang="zh-CN" sz="2400" b="1" dirty="0" smtClean="0"/>
              <a:t>	//</a:t>
            </a:r>
            <a:r>
              <a:rPr lang="zh-CN" altLang="en-US" sz="2400" b="1" dirty="0"/>
              <a:t>定义派生类对象</a:t>
            </a:r>
          </a:p>
          <a:p>
            <a:pPr marL="0" indent="0">
              <a:spcBef>
                <a:spcPts val="0"/>
              </a:spcBef>
              <a:buNone/>
            </a:pPr>
            <a:r>
              <a:rPr lang="en-US" altLang="zh-CN" sz="2400" b="1" dirty="0"/>
              <a:t>  </a:t>
            </a:r>
            <a:r>
              <a:rPr lang="en-US" altLang="zh-CN" sz="2400" b="1" dirty="0" err="1"/>
              <a:t>BasePtr</a:t>
            </a:r>
            <a:r>
              <a:rPr lang="en-US" altLang="zh-CN" sz="2400" b="1" dirty="0"/>
              <a:t>=&amp;</a:t>
            </a:r>
            <a:r>
              <a:rPr lang="en-US" altLang="zh-CN" sz="2400" b="1" dirty="0" err="1"/>
              <a:t>BaseObject</a:t>
            </a:r>
            <a:r>
              <a:rPr lang="en-US" altLang="zh-CN" sz="2400" b="1" dirty="0"/>
              <a:t>;  //</a:t>
            </a:r>
            <a:r>
              <a:rPr lang="zh-CN" altLang="en-US" sz="2400" b="1" dirty="0"/>
              <a:t>指针</a:t>
            </a:r>
            <a:r>
              <a:rPr lang="en-US" altLang="zh-CN" sz="2400" b="1" dirty="0" err="1"/>
              <a:t>BasePtr</a:t>
            </a:r>
            <a:r>
              <a:rPr lang="zh-CN" altLang="en-US" sz="2400" b="1" dirty="0"/>
              <a:t>指向基类对象  </a:t>
            </a:r>
            <a:r>
              <a:rPr lang="en-US" altLang="zh-CN" sz="2400" b="1" dirty="0" err="1"/>
              <a:t>BaseObject</a:t>
            </a:r>
            <a:endParaRPr lang="en-US" altLang="zh-CN" sz="2400" b="1" dirty="0"/>
          </a:p>
          <a:p>
            <a:pPr marL="0" indent="0">
              <a:spcBef>
                <a:spcPts val="0"/>
              </a:spcBef>
              <a:buNone/>
            </a:pPr>
            <a:r>
              <a:rPr lang="en-US" altLang="zh-CN" sz="2400" b="1" dirty="0"/>
              <a:t>  </a:t>
            </a:r>
            <a:r>
              <a:rPr lang="en-US" altLang="zh-CN" sz="2400" b="1" dirty="0" err="1"/>
              <a:t>BasePtr</a:t>
            </a:r>
            <a:r>
              <a:rPr lang="en-US" altLang="zh-CN" sz="2400" b="1" dirty="0"/>
              <a:t>-&gt;</a:t>
            </a:r>
            <a:r>
              <a:rPr lang="en-US" altLang="zh-CN" sz="2400" b="1" dirty="0" err="1"/>
              <a:t>VirtualFunc</a:t>
            </a:r>
            <a:r>
              <a:rPr lang="en-US" altLang="zh-CN" sz="2400" b="1" dirty="0"/>
              <a:t>(); //</a:t>
            </a:r>
            <a:r>
              <a:rPr lang="zh-CN" altLang="en-US" sz="2400" b="1" dirty="0"/>
              <a:t>调用基类中定义的函数</a:t>
            </a:r>
            <a:r>
              <a:rPr lang="en-US" altLang="zh-CN" sz="2400" b="1" dirty="0" err="1"/>
              <a:t>VirtualFunc</a:t>
            </a:r>
            <a:endParaRPr lang="en-US" altLang="zh-CN" sz="2400" b="1" dirty="0"/>
          </a:p>
          <a:p>
            <a:pPr marL="0" indent="0">
              <a:spcBef>
                <a:spcPts val="0"/>
              </a:spcBef>
              <a:buNone/>
            </a:pPr>
            <a:r>
              <a:rPr lang="en-US" altLang="zh-CN" sz="2400" b="1" dirty="0"/>
              <a:t> </a:t>
            </a:r>
            <a:r>
              <a:rPr lang="en-US" altLang="zh-CN" sz="2400" b="1" dirty="0" smtClean="0"/>
              <a:t> </a:t>
            </a:r>
            <a:r>
              <a:rPr lang="en-US" altLang="zh-CN" sz="2400" b="1" dirty="0" err="1" smtClean="0"/>
              <a:t>BasePtr</a:t>
            </a:r>
            <a:r>
              <a:rPr lang="en-US" altLang="zh-CN" sz="2400" b="1" dirty="0"/>
              <a:t>=&amp;</a:t>
            </a:r>
            <a:r>
              <a:rPr lang="en-US" altLang="zh-CN" sz="2400" b="1" dirty="0" err="1"/>
              <a:t>DerivedObject</a:t>
            </a:r>
            <a:r>
              <a:rPr lang="en-US" altLang="zh-CN" sz="2000" b="1" dirty="0" smtClean="0"/>
              <a:t>; </a:t>
            </a:r>
            <a:r>
              <a:rPr lang="en-US" altLang="zh-CN" sz="2000" b="1" dirty="0"/>
              <a:t>//</a:t>
            </a:r>
            <a:r>
              <a:rPr lang="zh-CN" altLang="en-US" sz="2000" b="1" dirty="0"/>
              <a:t>指针</a:t>
            </a:r>
            <a:r>
              <a:rPr lang="en-US" altLang="zh-CN" sz="2000" b="1" dirty="0" err="1"/>
              <a:t>BasePtr</a:t>
            </a:r>
            <a:r>
              <a:rPr lang="zh-CN" altLang="en-US" sz="2000" b="1" dirty="0"/>
              <a:t>指向派生类</a:t>
            </a:r>
            <a:r>
              <a:rPr lang="zh-CN" altLang="en-US" sz="2000" b="1" dirty="0" smtClean="0"/>
              <a:t>对象  </a:t>
            </a:r>
            <a:r>
              <a:rPr lang="en-US" altLang="zh-CN" sz="2000" b="1" dirty="0" err="1" smtClean="0"/>
              <a:t>DerivedObject</a:t>
            </a:r>
            <a:endParaRPr lang="en-US" altLang="zh-CN" sz="2000" b="1" dirty="0"/>
          </a:p>
          <a:p>
            <a:pPr marL="0" indent="0">
              <a:spcBef>
                <a:spcPts val="0"/>
              </a:spcBef>
              <a:buNone/>
            </a:pPr>
            <a:r>
              <a:rPr lang="en-US" altLang="zh-CN" sz="2400" b="1" dirty="0"/>
              <a:t> </a:t>
            </a:r>
            <a:r>
              <a:rPr lang="en-US" altLang="zh-CN" sz="2400" b="1" dirty="0" smtClean="0"/>
              <a:t> </a:t>
            </a:r>
            <a:r>
              <a:rPr lang="en-US" altLang="zh-CN" sz="2400" b="1" dirty="0" err="1" smtClean="0"/>
              <a:t>BasePtr</a:t>
            </a:r>
            <a:r>
              <a:rPr lang="en-US" altLang="zh-CN" sz="2400" b="1" dirty="0" smtClean="0"/>
              <a:t>-</a:t>
            </a:r>
            <a:r>
              <a:rPr lang="en-US" altLang="zh-CN" sz="2400" b="1" dirty="0"/>
              <a:t>&gt;</a:t>
            </a:r>
            <a:r>
              <a:rPr lang="en-US" altLang="zh-CN" sz="2400" b="1" dirty="0" err="1"/>
              <a:t>VirtualFunc</a:t>
            </a:r>
            <a:r>
              <a:rPr lang="en-US" altLang="zh-CN" sz="2400" b="1" dirty="0"/>
              <a:t>();  //</a:t>
            </a:r>
            <a:r>
              <a:rPr lang="zh-CN" altLang="en-US" sz="2400" b="1" dirty="0"/>
              <a:t>调用派生类中的函数</a:t>
            </a:r>
            <a:r>
              <a:rPr lang="en-US" altLang="zh-CN" sz="2400" b="1" dirty="0" err="1"/>
              <a:t>VirtualFunc</a:t>
            </a:r>
            <a:endParaRPr lang="en-US" altLang="zh-CN" sz="2400" b="1" dirty="0"/>
          </a:p>
          <a:p>
            <a:pPr marL="0" indent="0">
              <a:spcBef>
                <a:spcPts val="0"/>
              </a:spcBef>
              <a:buNone/>
            </a:pPr>
            <a:r>
              <a:rPr lang="en-US" altLang="zh-CN" sz="2400" b="1" dirty="0" smtClean="0"/>
              <a:t>}</a:t>
            </a:r>
            <a:endParaRPr lang="en-US" altLang="zh-CN" sz="2400" b="1" dirty="0"/>
          </a:p>
          <a:p>
            <a:pPr marL="0" indent="0">
              <a:spcBef>
                <a:spcPts val="0"/>
              </a:spcBef>
              <a:buNone/>
            </a:pPr>
            <a:r>
              <a:rPr lang="en-US" altLang="zh-CN" sz="2400" b="1" dirty="0"/>
              <a:t> </a:t>
            </a:r>
            <a:endParaRPr lang="zh-CN" altLang="zh-CN" sz="2400" b="1" dirty="0"/>
          </a:p>
          <a:p>
            <a:pPr marL="0" indent="0">
              <a:spcBef>
                <a:spcPts val="0"/>
              </a:spcBef>
              <a:buNone/>
            </a:pPr>
            <a:r>
              <a:rPr lang="zh-CN" altLang="zh-CN" sz="2400" b="1" dirty="0"/>
              <a:t>上面的程序执行结果如下：</a:t>
            </a:r>
          </a:p>
          <a:p>
            <a:pPr marL="0" indent="0">
              <a:spcBef>
                <a:spcPts val="0"/>
              </a:spcBef>
              <a:buNone/>
            </a:pPr>
            <a:r>
              <a:rPr lang="en-US" altLang="zh-CN" sz="2400" b="1" dirty="0"/>
              <a:t>Here is Base</a:t>
            </a:r>
            <a:endParaRPr lang="zh-CN" altLang="zh-CN" sz="2400" b="1" dirty="0"/>
          </a:p>
          <a:p>
            <a:pPr marL="0" indent="0">
              <a:spcBef>
                <a:spcPts val="0"/>
              </a:spcBef>
              <a:buNone/>
            </a:pPr>
            <a:r>
              <a:rPr lang="en-US" altLang="zh-CN" sz="2400" b="1" dirty="0"/>
              <a:t>Here is Derived</a:t>
            </a:r>
            <a:endParaRPr lang="zh-CN" altLang="zh-CN" sz="2400" b="1" dirty="0"/>
          </a:p>
          <a:p>
            <a:pPr marL="0" indent="0">
              <a:spcBef>
                <a:spcPts val="0"/>
              </a:spcBef>
              <a:buNone/>
            </a:pPr>
            <a:r>
              <a:rPr lang="en-US" altLang="zh-CN" sz="2400" b="1" dirty="0"/>
              <a:t> </a:t>
            </a:r>
            <a:r>
              <a:rPr lang="en-US" altLang="zh-CN" sz="2400" b="1" dirty="0" smtClean="0"/>
              <a:t>       </a:t>
            </a:r>
            <a:r>
              <a:rPr lang="zh-CN" altLang="zh-CN" sz="2400" b="1" dirty="0" smtClean="0"/>
              <a:t>上面</a:t>
            </a:r>
            <a:r>
              <a:rPr lang="zh-CN" altLang="zh-CN" sz="2400" b="1" dirty="0"/>
              <a:t>的程序中，通过定义成指向基类的指针</a:t>
            </a:r>
            <a:r>
              <a:rPr lang="en-US" altLang="zh-CN" sz="2400" b="1" dirty="0" err="1"/>
              <a:t>BasePtr</a:t>
            </a:r>
            <a:r>
              <a:rPr lang="zh-CN" altLang="zh-CN" sz="2400" b="1" dirty="0"/>
              <a:t>来调用基类和派生类各自的函数</a:t>
            </a:r>
            <a:r>
              <a:rPr lang="en-US" altLang="zh-CN" sz="2400" b="1" dirty="0" err="1"/>
              <a:t>VirtualFunc</a:t>
            </a:r>
            <a:r>
              <a:rPr lang="zh-CN" altLang="zh-CN" sz="2400" b="1" dirty="0" smtClean="0"/>
              <a:t>。</a:t>
            </a:r>
            <a:endParaRPr lang="zh-CN" altLang="en-US" sz="2400" b="1" dirty="0"/>
          </a:p>
        </p:txBody>
      </p:sp>
    </p:spTree>
    <p:extLst>
      <p:ext uri="{BB962C8B-B14F-4D97-AF65-F5344CB8AC3E}">
        <p14:creationId xmlns:p14="http://schemas.microsoft.com/office/powerpoint/2010/main" val="191543190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79512" y="188640"/>
            <a:ext cx="8784976" cy="6444952"/>
          </a:xfrm>
        </p:spPr>
        <p:txBody>
          <a:bodyPr/>
          <a:lstStyle/>
          <a:p>
            <a:pPr marL="0" indent="0">
              <a:spcBef>
                <a:spcPts val="0"/>
              </a:spcBef>
              <a:buNone/>
            </a:pPr>
            <a:r>
              <a:rPr lang="en-US" altLang="zh-CN" sz="2400" b="1" dirty="0" smtClean="0"/>
              <a:t>        </a:t>
            </a:r>
            <a:r>
              <a:rPr lang="zh-CN" altLang="zh-CN" sz="2400" b="1" dirty="0" smtClean="0"/>
              <a:t>从</a:t>
            </a:r>
            <a:r>
              <a:rPr lang="zh-CN" altLang="zh-CN" sz="2400" b="1" dirty="0"/>
              <a:t>运行结果可以看出，</a:t>
            </a:r>
            <a:r>
              <a:rPr lang="en-US" altLang="zh-CN" sz="2400" b="1" dirty="0" err="1"/>
              <a:t>BasePtr</a:t>
            </a:r>
            <a:r>
              <a:rPr lang="zh-CN" altLang="zh-CN" sz="2400" b="1" dirty="0"/>
              <a:t>指针所指向的对象的不同，所调用的程序也不同。也就是说，通过改变指针</a:t>
            </a:r>
            <a:r>
              <a:rPr lang="en-US" altLang="zh-CN" sz="2400" b="1" dirty="0" err="1"/>
              <a:t>BasePtr</a:t>
            </a:r>
            <a:r>
              <a:rPr lang="zh-CN" altLang="zh-CN" sz="2400" b="1" dirty="0"/>
              <a:t>所指向的对象，可以用一个指针变量调用不同的函数。从而实现的“一个接口，多种方法”，这就是多态性</a:t>
            </a:r>
            <a:r>
              <a:rPr lang="zh-CN" altLang="zh-CN" sz="2400" b="1" dirty="0" smtClean="0"/>
              <a:t>。</a:t>
            </a:r>
            <a:endParaRPr lang="en-US" altLang="zh-CN" sz="2400" b="1" dirty="0" smtClean="0"/>
          </a:p>
          <a:p>
            <a:pPr marL="0" indent="0">
              <a:spcBef>
                <a:spcPts val="0"/>
              </a:spcBef>
              <a:buNone/>
            </a:pPr>
            <a:endParaRPr lang="zh-CN" altLang="zh-CN" sz="2400" b="1" dirty="0"/>
          </a:p>
          <a:p>
            <a:pPr marL="0" indent="0">
              <a:spcBef>
                <a:spcPts val="0"/>
              </a:spcBef>
              <a:buNone/>
            </a:pPr>
            <a:r>
              <a:rPr lang="en-US" altLang="zh-CN" sz="2400" b="1" dirty="0"/>
              <a:t>	</a:t>
            </a:r>
            <a:r>
              <a:rPr lang="zh-CN" altLang="zh-CN" sz="2400" b="1" dirty="0"/>
              <a:t>上面的程序中，如果去掉关键字</a:t>
            </a:r>
            <a:r>
              <a:rPr lang="en-US" altLang="zh-CN" sz="2400" b="1" dirty="0"/>
              <a:t>virtual</a:t>
            </a:r>
            <a:r>
              <a:rPr lang="zh-CN" altLang="zh-CN" sz="2400" b="1" dirty="0"/>
              <a:t>，则上面的程序的运行结果为：</a:t>
            </a:r>
          </a:p>
          <a:p>
            <a:pPr marL="0" indent="0">
              <a:spcBef>
                <a:spcPts val="0"/>
              </a:spcBef>
              <a:buNone/>
            </a:pPr>
            <a:r>
              <a:rPr lang="en-US" altLang="zh-CN" sz="2400" b="1" dirty="0"/>
              <a:t>Here is Base</a:t>
            </a:r>
            <a:endParaRPr lang="zh-CN" altLang="zh-CN" sz="2400" b="1" dirty="0"/>
          </a:p>
          <a:p>
            <a:pPr marL="0" indent="0">
              <a:spcBef>
                <a:spcPts val="0"/>
              </a:spcBef>
              <a:buNone/>
            </a:pPr>
            <a:r>
              <a:rPr lang="en-US" altLang="zh-CN" sz="2400" b="1" dirty="0"/>
              <a:t>Here is </a:t>
            </a:r>
            <a:r>
              <a:rPr lang="en-US" altLang="zh-CN" sz="2400" b="1" dirty="0" smtClean="0"/>
              <a:t>Base</a:t>
            </a:r>
          </a:p>
          <a:p>
            <a:pPr marL="0" indent="0">
              <a:spcBef>
                <a:spcPts val="0"/>
              </a:spcBef>
              <a:buNone/>
            </a:pPr>
            <a:endParaRPr lang="zh-CN" altLang="zh-CN" sz="2400" b="1" dirty="0"/>
          </a:p>
          <a:p>
            <a:pPr marL="0" indent="0">
              <a:spcBef>
                <a:spcPts val="0"/>
              </a:spcBef>
              <a:buNone/>
            </a:pPr>
            <a:r>
              <a:rPr lang="en-US" altLang="zh-CN" sz="2400" b="1" dirty="0" smtClean="0"/>
              <a:t>        </a:t>
            </a:r>
            <a:r>
              <a:rPr lang="zh-CN" altLang="zh-CN" sz="2400" b="1" dirty="0" smtClean="0"/>
              <a:t>程序</a:t>
            </a:r>
            <a:r>
              <a:rPr lang="zh-CN" altLang="zh-CN" sz="2400" b="1" dirty="0"/>
              <a:t>在基类中定义了虚拟函数</a:t>
            </a:r>
            <a:r>
              <a:rPr lang="en-US" altLang="zh-CN" sz="2400" b="1" dirty="0" err="1"/>
              <a:t>VirtualFunc</a:t>
            </a:r>
            <a:r>
              <a:rPr lang="zh-CN" altLang="zh-CN" sz="2400" b="1" dirty="0"/>
              <a:t>，在派生类中也定义了函数</a:t>
            </a:r>
            <a:r>
              <a:rPr lang="en-US" altLang="zh-CN" sz="2400" b="1" dirty="0" err="1"/>
              <a:t>VirtualFunc</a:t>
            </a:r>
            <a:r>
              <a:rPr lang="zh-CN" altLang="zh-CN" sz="2400" b="1" dirty="0"/>
              <a:t>，该函数在两个类中重载。虚拟函数的重载和普通函数的重载是有区别的。从上面的程序中可以看出，当发送指向一个对象的指针的消息时，使用了形如“对象</a:t>
            </a:r>
            <a:r>
              <a:rPr lang="en-US" altLang="zh-CN" sz="2400" b="1" dirty="0"/>
              <a:t>-&gt;</a:t>
            </a:r>
            <a:r>
              <a:rPr lang="zh-CN" altLang="zh-CN" sz="2400" b="1" dirty="0"/>
              <a:t>消息”的记号。如果没有关键字</a:t>
            </a:r>
            <a:r>
              <a:rPr lang="en-US" altLang="zh-CN" sz="2400" b="1" dirty="0"/>
              <a:t>virtual</a:t>
            </a:r>
            <a:r>
              <a:rPr lang="zh-CN" altLang="zh-CN" sz="2400" b="1" dirty="0"/>
              <a:t>，则系统在编译时采用早期绑定，它根据该指针对象的类型确定与这个消息有关的对象。</a:t>
            </a:r>
            <a:endParaRPr lang="zh-CN" altLang="en-US" sz="2400" b="1" dirty="0"/>
          </a:p>
        </p:txBody>
      </p:sp>
    </p:spTree>
    <p:extLst>
      <p:ext uri="{BB962C8B-B14F-4D97-AF65-F5344CB8AC3E}">
        <p14:creationId xmlns:p14="http://schemas.microsoft.com/office/powerpoint/2010/main" val="41964226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24744"/>
            <a:ext cx="8424936" cy="4114800"/>
          </a:xfrm>
        </p:spPr>
        <p:txBody>
          <a:bodyPr/>
          <a:lstStyle/>
          <a:p>
            <a:pPr marL="0" indent="0">
              <a:buNone/>
            </a:pPr>
            <a:r>
              <a:rPr lang="en-US" altLang="zh-CN" b="1" dirty="0"/>
              <a:t>(3) </a:t>
            </a:r>
            <a:r>
              <a:rPr lang="zh-CN" altLang="zh-CN" b="1" dirty="0"/>
              <a:t>常量的初始化</a:t>
            </a:r>
          </a:p>
          <a:p>
            <a:pPr marL="0" indent="0">
              <a:buNone/>
            </a:pPr>
            <a:r>
              <a:rPr lang="en-US" altLang="zh-CN" b="1" dirty="0"/>
              <a:t>C</a:t>
            </a:r>
            <a:r>
              <a:rPr lang="en-US" altLang="zh-CN" b="1" dirty="0" smtClean="0"/>
              <a:t>++</a:t>
            </a:r>
            <a:r>
              <a:rPr lang="zh-CN" altLang="zh-CN" b="1" dirty="0" smtClean="0"/>
              <a:t>通</a:t>
            </a:r>
            <a:r>
              <a:rPr lang="zh-CN" altLang="zh-CN" b="1" dirty="0"/>
              <a:t>过使用</a:t>
            </a:r>
            <a:r>
              <a:rPr lang="en-US" altLang="zh-CN" b="1" dirty="0" err="1"/>
              <a:t>const</a:t>
            </a:r>
            <a:r>
              <a:rPr lang="zh-CN" altLang="zh-CN" b="1" dirty="0"/>
              <a:t>关键字来完</a:t>
            </a:r>
            <a:r>
              <a:rPr lang="zh-CN" altLang="zh-CN" b="1" dirty="0" smtClean="0"/>
              <a:t>成</a:t>
            </a:r>
            <a:r>
              <a:rPr lang="zh-CN" altLang="en-US" b="1" dirty="0" smtClean="0"/>
              <a:t>常量定义</a:t>
            </a:r>
            <a:r>
              <a:rPr lang="zh-CN" altLang="zh-CN" b="1" dirty="0" smtClean="0"/>
              <a:t>的</a:t>
            </a:r>
            <a:r>
              <a:rPr lang="zh-CN" altLang="en-US" b="1" dirty="0"/>
              <a:t>：</a:t>
            </a:r>
            <a:endParaRPr lang="zh-CN" altLang="zh-CN" b="1" dirty="0"/>
          </a:p>
          <a:p>
            <a:pPr marL="0" indent="0">
              <a:buNone/>
            </a:pPr>
            <a:r>
              <a:rPr lang="en-US" altLang="zh-CN" sz="6000" b="1" dirty="0" err="1">
                <a:solidFill>
                  <a:srgbClr val="66FFFF"/>
                </a:solidFill>
              </a:rPr>
              <a:t>const</a:t>
            </a:r>
            <a:r>
              <a:rPr lang="en-US" altLang="zh-CN" sz="6000" b="1" dirty="0">
                <a:solidFill>
                  <a:srgbClr val="66FFFF"/>
                </a:solidFill>
              </a:rPr>
              <a:t> </a:t>
            </a:r>
            <a:r>
              <a:rPr lang="en-US" altLang="zh-CN" sz="6000" b="1" dirty="0" err="1">
                <a:solidFill>
                  <a:srgbClr val="66FFFF"/>
                </a:solidFill>
              </a:rPr>
              <a:t>int</a:t>
            </a:r>
            <a:r>
              <a:rPr lang="en-US" altLang="zh-CN" sz="6000" b="1" dirty="0">
                <a:solidFill>
                  <a:srgbClr val="66FFFF"/>
                </a:solidFill>
              </a:rPr>
              <a:t> x = 5;</a:t>
            </a:r>
            <a:endParaRPr lang="zh-CN" altLang="zh-CN" sz="6000" b="1" dirty="0">
              <a:solidFill>
                <a:srgbClr val="66FFFF"/>
              </a:solidFill>
            </a:endParaRPr>
          </a:p>
          <a:p>
            <a:pPr marL="0" indent="0">
              <a:buNone/>
            </a:pPr>
            <a:r>
              <a:rPr lang="en-US" altLang="zh-CN" sz="6000" b="1" dirty="0" err="1">
                <a:solidFill>
                  <a:srgbClr val="66FFFF"/>
                </a:solidFill>
              </a:rPr>
              <a:t>const</a:t>
            </a:r>
            <a:r>
              <a:rPr lang="en-US" altLang="zh-CN" sz="6000" b="1" dirty="0">
                <a:solidFill>
                  <a:srgbClr val="66FFFF"/>
                </a:solidFill>
              </a:rPr>
              <a:t> char y = 'n';</a:t>
            </a:r>
            <a:endParaRPr lang="zh-CN" altLang="zh-CN" sz="6000" b="1" dirty="0">
              <a:solidFill>
                <a:srgbClr val="66FFFF"/>
              </a:solidFill>
            </a:endParaRPr>
          </a:p>
          <a:p>
            <a:pPr marL="0" indent="0">
              <a:buNone/>
            </a:pPr>
            <a:endParaRPr lang="zh-CN" altLang="en-US"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12</a:t>
            </a:fld>
            <a:endParaRPr lang="en-US" altLang="zh-CN"/>
          </a:p>
        </p:txBody>
      </p:sp>
    </p:spTree>
    <p:extLst>
      <p:ext uri="{BB962C8B-B14F-4D97-AF65-F5344CB8AC3E}">
        <p14:creationId xmlns:p14="http://schemas.microsoft.com/office/powerpoint/2010/main" val="725152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7772400" cy="659160"/>
          </a:xfrm>
        </p:spPr>
        <p:txBody>
          <a:bodyPr/>
          <a:lstStyle/>
          <a:p>
            <a:r>
              <a:rPr lang="en-US" altLang="zh-CN" b="1" dirty="0" smtClean="0"/>
              <a:t>1.3.2 C</a:t>
            </a:r>
            <a:r>
              <a:rPr lang="en-US" altLang="zh-CN" b="1" dirty="0"/>
              <a:t>++</a:t>
            </a:r>
            <a:r>
              <a:rPr lang="zh-CN" altLang="zh-CN" b="1" dirty="0"/>
              <a:t>的输入与输出操作</a:t>
            </a:r>
            <a:endParaRPr lang="zh-CN" altLang="en-US" b="1" dirty="0"/>
          </a:p>
        </p:txBody>
      </p:sp>
      <p:sp>
        <p:nvSpPr>
          <p:cNvPr id="3" name="内容占位符 2"/>
          <p:cNvSpPr>
            <a:spLocks noGrp="1"/>
          </p:cNvSpPr>
          <p:nvPr>
            <p:ph idx="1"/>
          </p:nvPr>
        </p:nvSpPr>
        <p:spPr>
          <a:xfrm>
            <a:off x="251520" y="919808"/>
            <a:ext cx="8568952" cy="5533528"/>
          </a:xfrm>
        </p:spPr>
        <p:txBody>
          <a:bodyPr/>
          <a:lstStyle/>
          <a:p>
            <a:pPr marL="0" indent="0">
              <a:lnSpc>
                <a:spcPct val="150000"/>
              </a:lnSpc>
              <a:spcBef>
                <a:spcPts val="0"/>
              </a:spcBef>
              <a:buNone/>
            </a:pPr>
            <a:r>
              <a:rPr lang="en-US" altLang="zh-CN" sz="2000" b="1" dirty="0">
                <a:solidFill>
                  <a:srgbClr val="CCFFCC"/>
                </a:solidFill>
                <a:latin typeface="+mn-ea"/>
              </a:rPr>
              <a:t>(1)</a:t>
            </a:r>
            <a:r>
              <a:rPr lang="zh-CN" altLang="zh-CN" sz="2000" b="1" dirty="0">
                <a:solidFill>
                  <a:srgbClr val="CCFFCC"/>
                </a:solidFill>
                <a:latin typeface="+mn-ea"/>
              </a:rPr>
              <a:t>输入操作</a:t>
            </a:r>
          </a:p>
          <a:p>
            <a:pPr marL="0" indent="0">
              <a:lnSpc>
                <a:spcPct val="150000"/>
              </a:lnSpc>
              <a:spcBef>
                <a:spcPts val="0"/>
              </a:spcBef>
              <a:buNone/>
            </a:pPr>
            <a:r>
              <a:rPr lang="en-US" altLang="zh-CN" sz="2000" b="1" dirty="0" smtClean="0">
                <a:latin typeface="+mn-ea"/>
              </a:rPr>
              <a:t>    C</a:t>
            </a:r>
            <a:r>
              <a:rPr lang="en-US" altLang="zh-CN" sz="2000" b="1" dirty="0">
                <a:latin typeface="+mn-ea"/>
              </a:rPr>
              <a:t>++</a:t>
            </a:r>
            <a:r>
              <a:rPr lang="zh-CN" altLang="zh-CN" sz="2000" b="1" dirty="0">
                <a:latin typeface="+mn-ea"/>
              </a:rPr>
              <a:t>中的标准输入</a:t>
            </a:r>
            <a:r>
              <a:rPr lang="zh-CN" altLang="zh-CN" sz="2000" b="1" dirty="0" smtClean="0">
                <a:latin typeface="+mn-ea"/>
              </a:rPr>
              <a:t>是采</a:t>
            </a:r>
            <a:r>
              <a:rPr lang="zh-CN" altLang="zh-CN" sz="2000" b="1" dirty="0">
                <a:latin typeface="+mn-ea"/>
              </a:rPr>
              <a:t>用“</a:t>
            </a:r>
            <a:r>
              <a:rPr lang="en-US" altLang="zh-CN" sz="2000" b="1" dirty="0" err="1">
                <a:solidFill>
                  <a:srgbClr val="66FFFF"/>
                </a:solidFill>
                <a:latin typeface="+mn-ea"/>
              </a:rPr>
              <a:t>cin</a:t>
            </a:r>
            <a:r>
              <a:rPr lang="en-US" altLang="zh-CN" sz="2000" b="1" dirty="0">
                <a:solidFill>
                  <a:srgbClr val="66FFFF"/>
                </a:solidFill>
                <a:latin typeface="+mn-ea"/>
              </a:rPr>
              <a:t> &gt;&gt;</a:t>
            </a:r>
            <a:r>
              <a:rPr lang="zh-CN" altLang="zh-CN" sz="2000" b="1" dirty="0">
                <a:latin typeface="+mn-ea"/>
              </a:rPr>
              <a:t>”这个格式来完成。它后面必须跟一个变量以便存储读入的数据。例如：</a:t>
            </a:r>
          </a:p>
          <a:p>
            <a:pPr marL="442913" indent="0">
              <a:lnSpc>
                <a:spcPct val="150000"/>
              </a:lnSpc>
              <a:spcBef>
                <a:spcPts val="0"/>
              </a:spcBef>
              <a:buNone/>
            </a:pPr>
            <a:r>
              <a:rPr lang="en-US" altLang="zh-CN" sz="2000" b="1" dirty="0" err="1">
                <a:latin typeface="+mn-ea"/>
              </a:rPr>
              <a:t>int</a:t>
            </a:r>
            <a:r>
              <a:rPr lang="en-US" altLang="zh-CN" sz="2000" b="1" dirty="0">
                <a:latin typeface="+mn-ea"/>
              </a:rPr>
              <a:t> x</a:t>
            </a:r>
            <a:r>
              <a:rPr lang="en-US" altLang="zh-CN" sz="2000" b="1" dirty="0" smtClean="0">
                <a:latin typeface="+mn-ea"/>
              </a:rPr>
              <a:t>;		//</a:t>
            </a:r>
            <a:r>
              <a:rPr lang="zh-CN" altLang="zh-CN" sz="2000" b="1" dirty="0">
                <a:latin typeface="+mn-ea"/>
              </a:rPr>
              <a:t>声明一个整型变量</a:t>
            </a:r>
            <a:r>
              <a:rPr lang="en-US" altLang="zh-CN" sz="2000" b="1" dirty="0">
                <a:latin typeface="+mn-ea"/>
              </a:rPr>
              <a:t>x</a:t>
            </a:r>
            <a:endParaRPr lang="zh-CN" altLang="zh-CN" sz="2000" b="1" dirty="0">
              <a:latin typeface="+mn-ea"/>
            </a:endParaRPr>
          </a:p>
          <a:p>
            <a:pPr marL="442913" indent="0">
              <a:lnSpc>
                <a:spcPct val="150000"/>
              </a:lnSpc>
              <a:spcBef>
                <a:spcPts val="0"/>
              </a:spcBef>
              <a:buNone/>
            </a:pPr>
            <a:r>
              <a:rPr lang="en-US" altLang="zh-CN" sz="2000" b="1" dirty="0" err="1">
                <a:latin typeface="+mn-ea"/>
              </a:rPr>
              <a:t>cin</a:t>
            </a:r>
            <a:r>
              <a:rPr lang="en-US" altLang="zh-CN" sz="2000" b="1" dirty="0">
                <a:latin typeface="+mn-ea"/>
              </a:rPr>
              <a:t> &gt;&gt; x; </a:t>
            </a:r>
            <a:r>
              <a:rPr lang="en-US" altLang="zh-CN" sz="2000" b="1" dirty="0" smtClean="0">
                <a:latin typeface="+mn-ea"/>
              </a:rPr>
              <a:t>		//</a:t>
            </a:r>
            <a:r>
              <a:rPr lang="zh-CN" altLang="zh-CN" sz="2000" b="1" dirty="0">
                <a:latin typeface="+mn-ea"/>
              </a:rPr>
              <a:t>将输入值存储在这个变量</a:t>
            </a:r>
            <a:r>
              <a:rPr lang="en-US" altLang="zh-CN" sz="2000" b="1" dirty="0">
                <a:latin typeface="+mn-ea"/>
              </a:rPr>
              <a:t>x</a:t>
            </a:r>
            <a:r>
              <a:rPr lang="zh-CN" altLang="zh-CN" sz="2000" b="1" dirty="0">
                <a:latin typeface="+mn-ea"/>
              </a:rPr>
              <a:t>中</a:t>
            </a:r>
          </a:p>
          <a:p>
            <a:pPr marL="0" indent="0">
              <a:lnSpc>
                <a:spcPct val="150000"/>
              </a:lnSpc>
              <a:spcBef>
                <a:spcPts val="0"/>
              </a:spcBef>
              <a:buNone/>
            </a:pPr>
            <a:r>
              <a:rPr lang="en-US" altLang="zh-CN" sz="2000" b="1" dirty="0" smtClean="0">
                <a:latin typeface="+mn-ea"/>
              </a:rPr>
              <a:t>  </a:t>
            </a:r>
            <a:r>
              <a:rPr lang="zh-CN" altLang="zh-CN" sz="2000" b="1" dirty="0" smtClean="0">
                <a:latin typeface="+mn-ea"/>
              </a:rPr>
              <a:t>也</a:t>
            </a:r>
            <a:r>
              <a:rPr lang="zh-CN" altLang="zh-CN" sz="2000" b="1" dirty="0">
                <a:latin typeface="+mn-ea"/>
              </a:rPr>
              <a:t>可以利用</a:t>
            </a:r>
            <a:r>
              <a:rPr lang="en-US" altLang="zh-CN" sz="2000" b="1" dirty="0" err="1">
                <a:latin typeface="+mn-ea"/>
              </a:rPr>
              <a:t>cin</a:t>
            </a:r>
            <a:r>
              <a:rPr lang="en-US" altLang="zh-CN" sz="2000" b="1" dirty="0">
                <a:latin typeface="+mn-ea"/>
              </a:rPr>
              <a:t> </a:t>
            </a:r>
            <a:r>
              <a:rPr lang="zh-CN" altLang="zh-CN" sz="2000" b="1" dirty="0">
                <a:latin typeface="+mn-ea"/>
              </a:rPr>
              <a:t>输入多个数据，如：</a:t>
            </a:r>
          </a:p>
          <a:p>
            <a:pPr marL="442913" indent="0">
              <a:lnSpc>
                <a:spcPct val="150000"/>
              </a:lnSpc>
              <a:spcBef>
                <a:spcPts val="0"/>
              </a:spcBef>
              <a:buNone/>
            </a:pPr>
            <a:r>
              <a:rPr lang="en-US" altLang="zh-CN" sz="2000" b="1" dirty="0" err="1">
                <a:latin typeface="+mn-ea"/>
              </a:rPr>
              <a:t>cin</a:t>
            </a:r>
            <a:r>
              <a:rPr lang="en-US" altLang="zh-CN" sz="2000" b="1" dirty="0">
                <a:latin typeface="+mn-ea"/>
              </a:rPr>
              <a:t> &gt;&gt; x &gt;&gt; y; </a:t>
            </a:r>
            <a:endParaRPr lang="zh-CN" altLang="zh-CN" sz="2000" b="1" dirty="0">
              <a:latin typeface="+mn-ea"/>
            </a:endParaRPr>
          </a:p>
          <a:p>
            <a:pPr marL="442913" indent="0">
              <a:lnSpc>
                <a:spcPct val="150000"/>
              </a:lnSpc>
              <a:spcBef>
                <a:spcPts val="0"/>
              </a:spcBef>
              <a:buNone/>
            </a:pPr>
            <a:r>
              <a:rPr lang="zh-CN" altLang="zh-CN" sz="2000" b="1" dirty="0">
                <a:latin typeface="+mn-ea"/>
              </a:rPr>
              <a:t>等同于：</a:t>
            </a:r>
          </a:p>
          <a:p>
            <a:pPr marL="442913" indent="0">
              <a:lnSpc>
                <a:spcPct val="150000"/>
              </a:lnSpc>
              <a:spcBef>
                <a:spcPts val="0"/>
              </a:spcBef>
              <a:buNone/>
            </a:pPr>
            <a:r>
              <a:rPr lang="en-US" altLang="zh-CN" sz="2000" b="1" dirty="0" err="1">
                <a:latin typeface="+mn-ea"/>
              </a:rPr>
              <a:t>cin</a:t>
            </a:r>
            <a:r>
              <a:rPr lang="en-US" altLang="zh-CN" sz="2000" b="1" dirty="0">
                <a:latin typeface="+mn-ea"/>
              </a:rPr>
              <a:t> &gt;&gt; x;</a:t>
            </a:r>
            <a:endParaRPr lang="zh-CN" altLang="zh-CN" sz="2000" b="1" dirty="0">
              <a:latin typeface="+mn-ea"/>
            </a:endParaRPr>
          </a:p>
          <a:p>
            <a:pPr marL="442913" indent="0">
              <a:lnSpc>
                <a:spcPct val="150000"/>
              </a:lnSpc>
              <a:spcBef>
                <a:spcPts val="0"/>
              </a:spcBef>
              <a:buNone/>
            </a:pPr>
            <a:r>
              <a:rPr lang="en-US" altLang="zh-CN" sz="2000" b="1" dirty="0" err="1">
                <a:latin typeface="+mn-ea"/>
              </a:rPr>
              <a:t>cin</a:t>
            </a:r>
            <a:r>
              <a:rPr lang="en-US" altLang="zh-CN" sz="2000" b="1" dirty="0">
                <a:latin typeface="+mn-ea"/>
              </a:rPr>
              <a:t> &gt;&gt; y; </a:t>
            </a:r>
            <a:endParaRPr lang="zh-CN" altLang="zh-CN" sz="2000" b="1" dirty="0">
              <a:latin typeface="+mn-ea"/>
            </a:endParaRPr>
          </a:p>
          <a:p>
            <a:pPr marL="0" indent="0">
              <a:lnSpc>
                <a:spcPct val="150000"/>
              </a:lnSpc>
              <a:spcBef>
                <a:spcPts val="0"/>
              </a:spcBef>
              <a:buNone/>
            </a:pPr>
            <a:r>
              <a:rPr lang="en-US" altLang="zh-CN" sz="2000" b="1" dirty="0" smtClean="0">
                <a:latin typeface="+mn-ea"/>
              </a:rPr>
              <a:t>    </a:t>
            </a:r>
            <a:r>
              <a:rPr lang="zh-CN" altLang="zh-CN" sz="2000" b="1" dirty="0" smtClean="0">
                <a:latin typeface="+mn-ea"/>
              </a:rPr>
              <a:t>在</a:t>
            </a:r>
            <a:r>
              <a:rPr lang="zh-CN" altLang="zh-CN" sz="2000" b="1" dirty="0">
                <a:latin typeface="+mn-ea"/>
              </a:rPr>
              <a:t>以上两种情况下用户都必须输入两个数据，分别给变量</a:t>
            </a:r>
            <a:r>
              <a:rPr lang="en-US" altLang="zh-CN" sz="2000" b="1" dirty="0">
                <a:latin typeface="+mn-ea"/>
              </a:rPr>
              <a:t>x</a:t>
            </a:r>
            <a:r>
              <a:rPr lang="zh-CN" altLang="zh-CN" sz="2000" b="1" dirty="0">
                <a:latin typeface="+mn-ea"/>
              </a:rPr>
              <a:t>和</a:t>
            </a:r>
            <a:r>
              <a:rPr lang="en-US" altLang="zh-CN" sz="2000" b="1" dirty="0">
                <a:latin typeface="+mn-ea"/>
              </a:rPr>
              <a:t>y</a:t>
            </a:r>
            <a:r>
              <a:rPr lang="zh-CN" altLang="zh-CN" sz="2000" b="1" dirty="0">
                <a:latin typeface="+mn-ea"/>
              </a:rPr>
              <a:t>。输入时两个变量之间可以使用空格符、</a:t>
            </a:r>
            <a:r>
              <a:rPr lang="en-US" altLang="zh-CN" sz="2000" b="1" dirty="0">
                <a:latin typeface="+mn-ea"/>
              </a:rPr>
              <a:t>tab</a:t>
            </a:r>
            <a:r>
              <a:rPr lang="zh-CN" altLang="zh-CN" sz="2000" b="1" dirty="0">
                <a:latin typeface="+mn-ea"/>
              </a:rPr>
              <a:t>符或回车。</a:t>
            </a:r>
          </a:p>
          <a:p>
            <a:pPr marL="0" indent="0">
              <a:buNone/>
            </a:pPr>
            <a:endParaRPr lang="zh-CN" altLang="en-US" sz="20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13</a:t>
            </a:fld>
            <a:endParaRPr lang="en-US" altLang="zh-CN"/>
          </a:p>
        </p:txBody>
      </p:sp>
    </p:spTree>
    <p:extLst>
      <p:ext uri="{BB962C8B-B14F-4D97-AF65-F5344CB8AC3E}">
        <p14:creationId xmlns:p14="http://schemas.microsoft.com/office/powerpoint/2010/main" val="24392738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476672"/>
            <a:ext cx="8928992" cy="6048672"/>
          </a:xfrm>
        </p:spPr>
        <p:txBody>
          <a:bodyPr/>
          <a:lstStyle/>
          <a:p>
            <a:pPr marL="0" indent="0">
              <a:spcBef>
                <a:spcPts val="0"/>
              </a:spcBef>
              <a:buNone/>
            </a:pPr>
            <a:r>
              <a:rPr lang="zh-CN" altLang="en-US" sz="3600" b="1" dirty="0">
                <a:latin typeface="+mn-ea"/>
              </a:rPr>
              <a:t> </a:t>
            </a:r>
            <a:r>
              <a:rPr lang="zh-CN" altLang="en-US" sz="3600" b="1" dirty="0" smtClean="0">
                <a:latin typeface="+mn-ea"/>
              </a:rPr>
              <a:t>   </a:t>
            </a:r>
            <a:r>
              <a:rPr lang="zh-CN" altLang="zh-CN" sz="3600" b="1" dirty="0" smtClean="0">
                <a:latin typeface="+mn-ea"/>
              </a:rPr>
              <a:t>值得</a:t>
            </a:r>
            <a:r>
              <a:rPr lang="zh-CN" altLang="zh-CN" sz="3600" b="1" dirty="0">
                <a:latin typeface="+mn-ea"/>
              </a:rPr>
              <a:t>注意的是</a:t>
            </a:r>
            <a:r>
              <a:rPr lang="zh-CN" altLang="zh-CN" sz="3600" b="1" dirty="0" smtClean="0">
                <a:latin typeface="+mn-ea"/>
              </a:rPr>
              <a:t>，使用</a:t>
            </a:r>
            <a:r>
              <a:rPr lang="en-US" altLang="zh-CN" sz="3600" b="1" dirty="0" err="1">
                <a:latin typeface="+mn-ea"/>
              </a:rPr>
              <a:t>cin</a:t>
            </a:r>
            <a:r>
              <a:rPr lang="zh-CN" altLang="zh-CN" sz="3600" b="1" dirty="0">
                <a:latin typeface="+mn-ea"/>
              </a:rPr>
              <a:t>和</a:t>
            </a:r>
            <a:r>
              <a:rPr lang="en-US" altLang="zh-CN" sz="3600" b="1" dirty="0">
                <a:latin typeface="+mn-ea"/>
              </a:rPr>
              <a:t>&gt;&gt;</a:t>
            </a:r>
            <a:r>
              <a:rPr lang="zh-CN" altLang="zh-CN" sz="3600" b="1" dirty="0">
                <a:latin typeface="+mn-ea"/>
              </a:rPr>
              <a:t>操作符来读取字符串，例如</a:t>
            </a:r>
            <a:r>
              <a:rPr lang="zh-CN" altLang="zh-CN" sz="3600" b="1" dirty="0" smtClean="0">
                <a:latin typeface="+mn-ea"/>
              </a:rPr>
              <a:t>：</a:t>
            </a:r>
            <a:endParaRPr lang="en-US" altLang="zh-CN" sz="3600" b="1" dirty="0" smtClean="0">
              <a:latin typeface="+mn-ea"/>
            </a:endParaRPr>
          </a:p>
          <a:p>
            <a:pPr marL="0" indent="0">
              <a:spcBef>
                <a:spcPts val="0"/>
              </a:spcBef>
              <a:buNone/>
            </a:pPr>
            <a:endParaRPr lang="zh-CN" altLang="zh-CN" sz="3600" b="1" dirty="0">
              <a:latin typeface="+mn-ea"/>
            </a:endParaRPr>
          </a:p>
          <a:p>
            <a:pPr marL="633413" indent="0">
              <a:spcBef>
                <a:spcPts val="0"/>
              </a:spcBef>
              <a:buNone/>
            </a:pPr>
            <a:r>
              <a:rPr lang="en-US" altLang="zh-CN" sz="3600" b="1" dirty="0" err="1">
                <a:latin typeface="+mn-ea"/>
              </a:rPr>
              <a:t>cin</a:t>
            </a:r>
            <a:r>
              <a:rPr lang="en-US" altLang="zh-CN" sz="3600" b="1" dirty="0">
                <a:latin typeface="+mn-ea"/>
              </a:rPr>
              <a:t> &gt;&gt; </a:t>
            </a:r>
            <a:r>
              <a:rPr lang="en-US" altLang="zh-CN" sz="3600" b="1" dirty="0" err="1">
                <a:latin typeface="+mn-ea"/>
              </a:rPr>
              <a:t>test_string</a:t>
            </a:r>
            <a:r>
              <a:rPr lang="en-US" altLang="zh-CN" sz="3600" b="1" dirty="0" smtClean="0">
                <a:latin typeface="+mn-ea"/>
              </a:rPr>
              <a:t>;</a:t>
            </a:r>
          </a:p>
          <a:p>
            <a:pPr marL="633413" indent="0">
              <a:spcBef>
                <a:spcPts val="0"/>
              </a:spcBef>
              <a:buNone/>
            </a:pPr>
            <a:endParaRPr lang="zh-CN" altLang="zh-CN" sz="3600" b="1" dirty="0">
              <a:latin typeface="+mn-ea"/>
            </a:endParaRPr>
          </a:p>
          <a:p>
            <a:pPr marL="0" indent="0">
              <a:spcBef>
                <a:spcPts val="0"/>
              </a:spcBef>
              <a:buNone/>
            </a:pPr>
            <a:r>
              <a:rPr lang="en-US" altLang="zh-CN" sz="3600" b="1" dirty="0" smtClean="0">
                <a:latin typeface="+mn-ea"/>
              </a:rPr>
              <a:t>    </a:t>
            </a:r>
            <a:r>
              <a:rPr lang="zh-CN" altLang="zh-CN" sz="3600" b="1" dirty="0" smtClean="0">
                <a:latin typeface="+mn-ea"/>
              </a:rPr>
              <a:t>由于</a:t>
            </a:r>
            <a:r>
              <a:rPr lang="zh-CN" altLang="zh-CN" sz="3600" b="1" dirty="0">
                <a:solidFill>
                  <a:srgbClr val="66FFFF"/>
                </a:solidFill>
                <a:latin typeface="+mn-ea"/>
              </a:rPr>
              <a:t>“</a:t>
            </a:r>
            <a:r>
              <a:rPr lang="en-US" altLang="zh-CN" sz="3600" b="1" dirty="0" err="1">
                <a:solidFill>
                  <a:srgbClr val="66FFFF"/>
                </a:solidFill>
                <a:latin typeface="+mn-ea"/>
              </a:rPr>
              <a:t>cin</a:t>
            </a:r>
            <a:r>
              <a:rPr lang="en-US" altLang="zh-CN" sz="3600" b="1" dirty="0">
                <a:solidFill>
                  <a:srgbClr val="66FFFF"/>
                </a:solidFill>
                <a:latin typeface="+mn-ea"/>
              </a:rPr>
              <a:t> &gt;&gt;</a:t>
            </a:r>
            <a:r>
              <a:rPr lang="zh-CN" altLang="zh-CN" sz="3600" b="1" dirty="0">
                <a:solidFill>
                  <a:srgbClr val="66FFFF"/>
                </a:solidFill>
                <a:latin typeface="+mn-ea"/>
              </a:rPr>
              <a:t>”只能读取一个单词</a:t>
            </a:r>
            <a:r>
              <a:rPr lang="zh-CN" altLang="zh-CN" sz="3600" b="1" dirty="0">
                <a:latin typeface="+mn-ea"/>
              </a:rPr>
              <a:t>，一旦碰到任何空格，读取操作就会停止，这样就无法输入一个英文句子，要解决此问题，可以使用</a:t>
            </a:r>
            <a:r>
              <a:rPr lang="en-US" altLang="zh-CN" sz="3600" b="1" dirty="0">
                <a:latin typeface="+mn-ea"/>
              </a:rPr>
              <a:t>C++</a:t>
            </a:r>
            <a:r>
              <a:rPr lang="zh-CN" altLang="zh-CN" sz="3600" b="1" dirty="0">
                <a:latin typeface="+mn-ea"/>
              </a:rPr>
              <a:t>的</a:t>
            </a:r>
            <a:r>
              <a:rPr lang="en-US" altLang="zh-CN" sz="6000" b="1" dirty="0" err="1">
                <a:solidFill>
                  <a:srgbClr val="FF66FF"/>
                </a:solidFill>
                <a:latin typeface="+mn-ea"/>
              </a:rPr>
              <a:t>getline</a:t>
            </a:r>
            <a:r>
              <a:rPr lang="zh-CN" altLang="zh-CN" sz="3600" b="1" dirty="0">
                <a:latin typeface="+mn-ea"/>
              </a:rPr>
              <a:t>函数，对于字符串的读入，更建议使用</a:t>
            </a:r>
            <a:r>
              <a:rPr lang="en-US" altLang="zh-CN" sz="3600" b="1" dirty="0" err="1">
                <a:latin typeface="+mn-ea"/>
              </a:rPr>
              <a:t>getline</a:t>
            </a:r>
            <a:r>
              <a:rPr lang="zh-CN" altLang="zh-CN" sz="3600" b="1" dirty="0">
                <a:latin typeface="+mn-ea"/>
              </a:rPr>
              <a:t>来进行</a:t>
            </a:r>
            <a:r>
              <a:rPr lang="zh-CN" altLang="zh-CN" sz="3600" b="1" dirty="0" smtClean="0">
                <a:latin typeface="+mn-ea"/>
              </a:rPr>
              <a:t>。</a:t>
            </a:r>
            <a:endParaRPr lang="en-US" altLang="zh-CN" sz="3600" b="1" dirty="0" smtClean="0">
              <a:latin typeface="+mn-ea"/>
            </a:endParaRPr>
          </a:p>
          <a:p>
            <a:pPr marL="0" indent="0">
              <a:spcBef>
                <a:spcPts val="0"/>
              </a:spcBef>
              <a:buNone/>
            </a:pPr>
            <a:r>
              <a:rPr lang="en-US" altLang="zh-CN" sz="3600" b="1" dirty="0">
                <a:solidFill>
                  <a:srgbClr val="66FFFF"/>
                </a:solidFill>
                <a:latin typeface="+mn-ea"/>
              </a:rPr>
              <a:t> </a:t>
            </a:r>
            <a:endParaRPr lang="zh-CN" altLang="en-US" sz="36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14</a:t>
            </a:fld>
            <a:endParaRPr lang="en-US" altLang="zh-CN"/>
          </a:p>
        </p:txBody>
      </p:sp>
    </p:spTree>
    <p:extLst>
      <p:ext uri="{BB962C8B-B14F-4D97-AF65-F5344CB8AC3E}">
        <p14:creationId xmlns:p14="http://schemas.microsoft.com/office/powerpoint/2010/main" val="246752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p:cTn id="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0" y="116632"/>
            <a:ext cx="9144000" cy="6408712"/>
          </a:xfrm>
        </p:spPr>
        <p:txBody>
          <a:bodyPr/>
          <a:lstStyle/>
          <a:p>
            <a:pPr marL="0" indent="0">
              <a:spcBef>
                <a:spcPts val="0"/>
              </a:spcBef>
              <a:buNone/>
            </a:pPr>
            <a:r>
              <a:rPr lang="zh-CN" altLang="zh-CN" sz="2800" b="1" dirty="0" smtClean="0">
                <a:solidFill>
                  <a:srgbClr val="66FFFF"/>
                </a:solidFill>
                <a:latin typeface="+mn-ea"/>
              </a:rPr>
              <a:t>下面</a:t>
            </a:r>
            <a:r>
              <a:rPr lang="zh-CN" altLang="zh-CN" sz="2800" b="1" dirty="0">
                <a:solidFill>
                  <a:srgbClr val="66FFFF"/>
                </a:solidFill>
                <a:latin typeface="+mn-ea"/>
              </a:rPr>
              <a:t>是一个读取字符串的例子：</a:t>
            </a:r>
          </a:p>
          <a:p>
            <a:pPr marL="0" indent="0">
              <a:spcBef>
                <a:spcPts val="0"/>
              </a:spcBef>
              <a:buNone/>
            </a:pPr>
            <a:r>
              <a:rPr lang="en-US" altLang="zh-CN" sz="2800" b="1" dirty="0">
                <a:solidFill>
                  <a:srgbClr val="66FFFF"/>
                </a:solidFill>
                <a:latin typeface="+mn-ea"/>
              </a:rPr>
              <a:t>#include "</a:t>
            </a:r>
            <a:r>
              <a:rPr lang="en-US" altLang="zh-CN" sz="2800" b="1" dirty="0" err="1">
                <a:solidFill>
                  <a:srgbClr val="66FFFF"/>
                </a:solidFill>
                <a:latin typeface="+mn-ea"/>
              </a:rPr>
              <a:t>stdafx.h</a:t>
            </a:r>
            <a:r>
              <a:rPr lang="en-US" altLang="zh-CN" sz="2800" b="1" dirty="0">
                <a:solidFill>
                  <a:srgbClr val="66FFFF"/>
                </a:solidFill>
                <a:latin typeface="+mn-ea"/>
              </a:rPr>
              <a:t>"</a:t>
            </a:r>
            <a:endParaRPr lang="zh-CN" altLang="zh-CN" sz="2800" b="1" dirty="0">
              <a:solidFill>
                <a:srgbClr val="66FFFF"/>
              </a:solidFill>
              <a:latin typeface="+mn-ea"/>
            </a:endParaRPr>
          </a:p>
          <a:p>
            <a:pPr marL="0" indent="0">
              <a:spcBef>
                <a:spcPts val="0"/>
              </a:spcBef>
              <a:buNone/>
            </a:pPr>
            <a:r>
              <a:rPr lang="en-US" altLang="zh-CN" sz="2800" b="1" dirty="0">
                <a:solidFill>
                  <a:srgbClr val="66FFFF"/>
                </a:solidFill>
                <a:latin typeface="+mn-ea"/>
              </a:rPr>
              <a:t>#include &lt;</a:t>
            </a:r>
            <a:r>
              <a:rPr lang="en-US" altLang="zh-CN" sz="2800" b="1" dirty="0" err="1">
                <a:solidFill>
                  <a:srgbClr val="66FFFF"/>
                </a:solidFill>
                <a:latin typeface="+mn-ea"/>
              </a:rPr>
              <a:t>iostream</a:t>
            </a:r>
            <a:r>
              <a:rPr lang="en-US" altLang="zh-CN" sz="2800" b="1" dirty="0">
                <a:solidFill>
                  <a:srgbClr val="66FFFF"/>
                </a:solidFill>
                <a:latin typeface="+mn-ea"/>
              </a:rPr>
              <a:t>&gt;</a:t>
            </a:r>
            <a:endParaRPr lang="zh-CN" altLang="zh-CN" sz="2800" b="1" dirty="0">
              <a:solidFill>
                <a:srgbClr val="66FFFF"/>
              </a:solidFill>
              <a:latin typeface="+mn-ea"/>
            </a:endParaRPr>
          </a:p>
          <a:p>
            <a:pPr marL="0" indent="0">
              <a:spcBef>
                <a:spcPts val="0"/>
              </a:spcBef>
              <a:buNone/>
            </a:pPr>
            <a:r>
              <a:rPr lang="en-US" altLang="zh-CN" sz="2800" b="1" dirty="0">
                <a:solidFill>
                  <a:srgbClr val="66FFFF"/>
                </a:solidFill>
                <a:latin typeface="+mn-ea"/>
              </a:rPr>
              <a:t>#include &lt;string&gt;</a:t>
            </a:r>
            <a:endParaRPr lang="zh-CN" altLang="zh-CN" sz="2800" b="1" dirty="0">
              <a:solidFill>
                <a:srgbClr val="66FFFF"/>
              </a:solidFill>
              <a:latin typeface="+mn-ea"/>
            </a:endParaRPr>
          </a:p>
          <a:p>
            <a:pPr marL="0" indent="0">
              <a:spcBef>
                <a:spcPts val="0"/>
              </a:spcBef>
              <a:buNone/>
            </a:pPr>
            <a:r>
              <a:rPr lang="en-US" altLang="zh-CN" sz="2800" b="1" dirty="0">
                <a:solidFill>
                  <a:srgbClr val="66FFFF"/>
                </a:solidFill>
                <a:latin typeface="+mn-ea"/>
              </a:rPr>
              <a:t>using namespace </a:t>
            </a:r>
            <a:r>
              <a:rPr lang="en-US" altLang="zh-CN" sz="2800" b="1" dirty="0" err="1">
                <a:solidFill>
                  <a:srgbClr val="66FFFF"/>
                </a:solidFill>
                <a:latin typeface="+mn-ea"/>
              </a:rPr>
              <a:t>std</a:t>
            </a:r>
            <a:r>
              <a:rPr lang="en-US" altLang="zh-CN" sz="2800" b="1" dirty="0">
                <a:solidFill>
                  <a:srgbClr val="66FFFF"/>
                </a:solidFill>
                <a:latin typeface="+mn-ea"/>
              </a:rPr>
              <a:t>;</a:t>
            </a:r>
            <a:endParaRPr lang="zh-CN" altLang="zh-CN" sz="2800" b="1" dirty="0">
              <a:solidFill>
                <a:srgbClr val="66FFFF"/>
              </a:solidFill>
              <a:latin typeface="+mn-ea"/>
            </a:endParaRPr>
          </a:p>
          <a:p>
            <a:pPr marL="0" indent="0">
              <a:spcBef>
                <a:spcPts val="0"/>
              </a:spcBef>
              <a:buNone/>
            </a:pPr>
            <a:r>
              <a:rPr lang="en-US" altLang="zh-CN" sz="2800" b="1" dirty="0" err="1">
                <a:solidFill>
                  <a:srgbClr val="66FFFF"/>
                </a:solidFill>
                <a:latin typeface="+mn-ea"/>
              </a:rPr>
              <a:t>int</a:t>
            </a:r>
            <a:r>
              <a:rPr lang="en-US" altLang="zh-CN" sz="2800" b="1" dirty="0">
                <a:solidFill>
                  <a:srgbClr val="66FFFF"/>
                </a:solidFill>
                <a:latin typeface="+mn-ea"/>
              </a:rPr>
              <a:t> main ()</a:t>
            </a:r>
            <a:endParaRPr lang="zh-CN" altLang="zh-CN" sz="2800" b="1" dirty="0">
              <a:solidFill>
                <a:srgbClr val="66FFFF"/>
              </a:solidFill>
              <a:latin typeface="+mn-ea"/>
            </a:endParaRPr>
          </a:p>
          <a:p>
            <a:pPr marL="0" indent="0">
              <a:spcBef>
                <a:spcPts val="0"/>
              </a:spcBef>
              <a:buNone/>
            </a:pPr>
            <a:r>
              <a:rPr lang="en-US" altLang="zh-CN" sz="2800" b="1" dirty="0" smtClean="0">
                <a:solidFill>
                  <a:srgbClr val="66FFFF"/>
                </a:solidFill>
                <a:latin typeface="+mn-ea"/>
              </a:rPr>
              <a:t>{ </a:t>
            </a:r>
            <a:r>
              <a:rPr lang="en-US" altLang="zh-CN" sz="2800" b="1" dirty="0">
                <a:solidFill>
                  <a:srgbClr val="66FFFF"/>
                </a:solidFill>
                <a:latin typeface="+mn-ea"/>
              </a:rPr>
              <a:t>string </a:t>
            </a:r>
            <a:r>
              <a:rPr lang="en-US" altLang="zh-CN" sz="2800" b="1" dirty="0" err="1">
                <a:solidFill>
                  <a:srgbClr val="66FFFF"/>
                </a:solidFill>
                <a:latin typeface="+mn-ea"/>
              </a:rPr>
              <a:t>test_string</a:t>
            </a:r>
            <a:r>
              <a:rPr lang="en-US" altLang="zh-CN" sz="2800" b="1" dirty="0">
                <a:solidFill>
                  <a:srgbClr val="66FFFF"/>
                </a:solidFill>
                <a:latin typeface="+mn-ea"/>
              </a:rPr>
              <a:t>;</a:t>
            </a:r>
            <a:endParaRPr lang="zh-CN" altLang="zh-CN" sz="2800" b="1" dirty="0">
              <a:solidFill>
                <a:srgbClr val="66FFFF"/>
              </a:solidFill>
              <a:latin typeface="+mn-ea"/>
            </a:endParaRPr>
          </a:p>
          <a:p>
            <a:pPr marL="0" indent="0">
              <a:spcBef>
                <a:spcPts val="0"/>
              </a:spcBef>
              <a:buNone/>
            </a:pPr>
            <a:r>
              <a:rPr lang="en-US" altLang="zh-CN" sz="2800" b="1" dirty="0">
                <a:solidFill>
                  <a:srgbClr val="66FFFF"/>
                </a:solidFill>
                <a:latin typeface="+mn-ea"/>
              </a:rPr>
              <a:t>  </a:t>
            </a:r>
            <a:r>
              <a:rPr lang="en-US" altLang="zh-CN" sz="2800" b="1" dirty="0" err="1">
                <a:solidFill>
                  <a:srgbClr val="66FFFF"/>
                </a:solidFill>
                <a:latin typeface="+mn-ea"/>
              </a:rPr>
              <a:t>cout</a:t>
            </a:r>
            <a:r>
              <a:rPr lang="en-US" altLang="zh-CN" sz="2800" b="1" dirty="0">
                <a:solidFill>
                  <a:srgbClr val="66FFFF"/>
                </a:solidFill>
                <a:latin typeface="+mn-ea"/>
              </a:rPr>
              <a:t> &lt;&lt; "</a:t>
            </a:r>
            <a:r>
              <a:rPr lang="zh-CN" altLang="zh-CN" sz="2800" b="1" dirty="0">
                <a:solidFill>
                  <a:srgbClr val="66FFFF"/>
                </a:solidFill>
                <a:latin typeface="+mn-ea"/>
              </a:rPr>
              <a:t>你在哪个学校上学</a:t>
            </a:r>
            <a:r>
              <a:rPr lang="en-US" altLang="zh-CN" sz="2800" b="1" dirty="0">
                <a:solidFill>
                  <a:srgbClr val="66FFFF"/>
                </a:solidFill>
                <a:latin typeface="+mn-ea"/>
              </a:rPr>
              <a:t>? ";</a:t>
            </a:r>
            <a:endParaRPr lang="zh-CN" altLang="zh-CN" sz="2800" b="1" dirty="0">
              <a:solidFill>
                <a:srgbClr val="66FFFF"/>
              </a:solidFill>
              <a:latin typeface="+mn-ea"/>
            </a:endParaRPr>
          </a:p>
          <a:p>
            <a:pPr marL="0" indent="0">
              <a:spcBef>
                <a:spcPts val="0"/>
              </a:spcBef>
              <a:buNone/>
            </a:pPr>
            <a:r>
              <a:rPr lang="en-US" altLang="zh-CN" sz="2800" b="1" dirty="0">
                <a:solidFill>
                  <a:srgbClr val="FF66FF"/>
                </a:solidFill>
                <a:latin typeface="+mn-ea"/>
              </a:rPr>
              <a:t>  </a:t>
            </a:r>
            <a:r>
              <a:rPr lang="en-US" altLang="zh-CN" sz="2800" b="1" dirty="0" err="1">
                <a:solidFill>
                  <a:srgbClr val="FF66FF"/>
                </a:solidFill>
                <a:latin typeface="+mn-ea"/>
              </a:rPr>
              <a:t>getline</a:t>
            </a:r>
            <a:r>
              <a:rPr lang="en-US" altLang="zh-CN" sz="2800" b="1" dirty="0">
                <a:solidFill>
                  <a:srgbClr val="FF66FF"/>
                </a:solidFill>
                <a:latin typeface="+mn-ea"/>
              </a:rPr>
              <a:t> (</a:t>
            </a:r>
            <a:r>
              <a:rPr lang="en-US" altLang="zh-CN" sz="2800" b="1" dirty="0" err="1">
                <a:solidFill>
                  <a:srgbClr val="FF66FF"/>
                </a:solidFill>
                <a:latin typeface="+mn-ea"/>
              </a:rPr>
              <a:t>cin</a:t>
            </a:r>
            <a:r>
              <a:rPr lang="en-US" altLang="zh-CN" sz="2800" b="1" dirty="0">
                <a:solidFill>
                  <a:srgbClr val="FF66FF"/>
                </a:solidFill>
                <a:latin typeface="+mn-ea"/>
              </a:rPr>
              <a:t>, </a:t>
            </a:r>
            <a:r>
              <a:rPr lang="en-US" altLang="zh-CN" sz="2800" b="1" dirty="0" err="1">
                <a:solidFill>
                  <a:srgbClr val="FF66FF"/>
                </a:solidFill>
                <a:latin typeface="+mn-ea"/>
              </a:rPr>
              <a:t>test_string</a:t>
            </a:r>
            <a:r>
              <a:rPr lang="en-US" altLang="zh-CN" sz="2800" b="1" dirty="0">
                <a:solidFill>
                  <a:srgbClr val="FF66FF"/>
                </a:solidFill>
                <a:latin typeface="+mn-ea"/>
              </a:rPr>
              <a:t>);</a:t>
            </a:r>
            <a:endParaRPr lang="zh-CN" altLang="zh-CN" sz="2800" b="1" dirty="0">
              <a:solidFill>
                <a:srgbClr val="FF66FF"/>
              </a:solidFill>
              <a:latin typeface="+mn-ea"/>
            </a:endParaRPr>
          </a:p>
          <a:p>
            <a:pPr marL="0" indent="0">
              <a:spcBef>
                <a:spcPts val="0"/>
              </a:spcBef>
              <a:buNone/>
            </a:pPr>
            <a:r>
              <a:rPr lang="en-US" altLang="zh-CN" sz="2800" b="1" dirty="0">
                <a:solidFill>
                  <a:srgbClr val="66FFFF"/>
                </a:solidFill>
                <a:latin typeface="+mn-ea"/>
              </a:rPr>
              <a:t>  </a:t>
            </a:r>
            <a:r>
              <a:rPr lang="en-US" altLang="zh-CN" sz="2800" b="1" dirty="0" err="1">
                <a:solidFill>
                  <a:srgbClr val="66FFFF"/>
                </a:solidFill>
                <a:latin typeface="+mn-ea"/>
              </a:rPr>
              <a:t>cout</a:t>
            </a:r>
            <a:r>
              <a:rPr lang="en-US" altLang="zh-CN" sz="2800" b="1" dirty="0">
                <a:solidFill>
                  <a:srgbClr val="66FFFF"/>
                </a:solidFill>
                <a:latin typeface="+mn-ea"/>
              </a:rPr>
              <a:t> &lt;&lt; "Hello " &lt;&lt; </a:t>
            </a:r>
            <a:r>
              <a:rPr lang="en-US" altLang="zh-CN" sz="2800" b="1" dirty="0" err="1">
                <a:solidFill>
                  <a:srgbClr val="66FFFF"/>
                </a:solidFill>
                <a:latin typeface="+mn-ea"/>
              </a:rPr>
              <a:t>test_string</a:t>
            </a:r>
            <a:r>
              <a:rPr lang="en-US" altLang="zh-CN" sz="2800" b="1" dirty="0">
                <a:solidFill>
                  <a:srgbClr val="66FFFF"/>
                </a:solidFill>
                <a:latin typeface="+mn-ea"/>
              </a:rPr>
              <a:t> &lt;&lt; "\n";</a:t>
            </a:r>
            <a:endParaRPr lang="zh-CN" altLang="zh-CN" sz="2800" b="1" dirty="0">
              <a:solidFill>
                <a:srgbClr val="66FFFF"/>
              </a:solidFill>
              <a:latin typeface="+mn-ea"/>
            </a:endParaRPr>
          </a:p>
          <a:p>
            <a:pPr marL="0" indent="0">
              <a:spcBef>
                <a:spcPts val="0"/>
              </a:spcBef>
              <a:buNone/>
            </a:pPr>
            <a:r>
              <a:rPr lang="en-US" altLang="zh-CN" sz="2800" b="1" dirty="0">
                <a:solidFill>
                  <a:srgbClr val="66FFFF"/>
                </a:solidFill>
                <a:latin typeface="+mn-ea"/>
              </a:rPr>
              <a:t>  </a:t>
            </a:r>
            <a:r>
              <a:rPr lang="en-US" altLang="zh-CN" sz="2800" b="1" dirty="0" err="1">
                <a:solidFill>
                  <a:srgbClr val="66FFFF"/>
                </a:solidFill>
                <a:latin typeface="+mn-ea"/>
              </a:rPr>
              <a:t>cout</a:t>
            </a:r>
            <a:r>
              <a:rPr lang="en-US" altLang="zh-CN" sz="2800" b="1" dirty="0">
                <a:solidFill>
                  <a:srgbClr val="66FFFF"/>
                </a:solidFill>
                <a:latin typeface="+mn-ea"/>
              </a:rPr>
              <a:t> &lt;&lt; "</a:t>
            </a:r>
            <a:r>
              <a:rPr lang="zh-CN" altLang="zh-CN" sz="2800" b="1" dirty="0">
                <a:solidFill>
                  <a:srgbClr val="66FFFF"/>
                </a:solidFill>
                <a:latin typeface="+mn-ea"/>
              </a:rPr>
              <a:t>你喜欢什么专业</a:t>
            </a:r>
            <a:r>
              <a:rPr lang="en-US" altLang="zh-CN" sz="2800" b="1" dirty="0">
                <a:solidFill>
                  <a:srgbClr val="66FFFF"/>
                </a:solidFill>
                <a:latin typeface="+mn-ea"/>
              </a:rPr>
              <a:t>? ";</a:t>
            </a:r>
            <a:endParaRPr lang="zh-CN" altLang="zh-CN" sz="2800" b="1" dirty="0">
              <a:solidFill>
                <a:srgbClr val="66FFFF"/>
              </a:solidFill>
              <a:latin typeface="+mn-ea"/>
            </a:endParaRPr>
          </a:p>
          <a:p>
            <a:pPr marL="0" indent="0">
              <a:spcBef>
                <a:spcPts val="0"/>
              </a:spcBef>
              <a:buNone/>
            </a:pPr>
            <a:r>
              <a:rPr lang="en-US" altLang="zh-CN" sz="2800" b="1" dirty="0">
                <a:solidFill>
                  <a:srgbClr val="66FFFF"/>
                </a:solidFill>
                <a:latin typeface="+mn-ea"/>
              </a:rPr>
              <a:t>  </a:t>
            </a:r>
            <a:r>
              <a:rPr lang="en-US" altLang="zh-CN" sz="2800" b="1" dirty="0" err="1">
                <a:solidFill>
                  <a:srgbClr val="FF66FF"/>
                </a:solidFill>
                <a:latin typeface="+mn-ea"/>
              </a:rPr>
              <a:t>getline</a:t>
            </a:r>
            <a:r>
              <a:rPr lang="en-US" altLang="zh-CN" sz="2800" b="1" dirty="0">
                <a:solidFill>
                  <a:srgbClr val="FF66FF"/>
                </a:solidFill>
                <a:latin typeface="+mn-ea"/>
              </a:rPr>
              <a:t> (</a:t>
            </a:r>
            <a:r>
              <a:rPr lang="en-US" altLang="zh-CN" sz="2800" b="1" dirty="0" err="1">
                <a:solidFill>
                  <a:srgbClr val="FF66FF"/>
                </a:solidFill>
                <a:latin typeface="+mn-ea"/>
              </a:rPr>
              <a:t>cin</a:t>
            </a:r>
            <a:r>
              <a:rPr lang="en-US" altLang="zh-CN" sz="2800" b="1" dirty="0">
                <a:solidFill>
                  <a:srgbClr val="FF66FF"/>
                </a:solidFill>
                <a:latin typeface="+mn-ea"/>
              </a:rPr>
              <a:t>, </a:t>
            </a:r>
            <a:r>
              <a:rPr lang="en-US" altLang="zh-CN" sz="2800" b="1" dirty="0" err="1">
                <a:solidFill>
                  <a:srgbClr val="FF66FF"/>
                </a:solidFill>
                <a:latin typeface="+mn-ea"/>
              </a:rPr>
              <a:t>test_string</a:t>
            </a:r>
            <a:r>
              <a:rPr lang="en-US" altLang="zh-CN" sz="2800" b="1" dirty="0">
                <a:solidFill>
                  <a:srgbClr val="FF66FF"/>
                </a:solidFill>
                <a:latin typeface="+mn-ea"/>
              </a:rPr>
              <a:t>);</a:t>
            </a:r>
            <a:endParaRPr lang="zh-CN" altLang="zh-CN" sz="2800" b="1" dirty="0">
              <a:solidFill>
                <a:srgbClr val="FF66FF"/>
              </a:solidFill>
              <a:latin typeface="+mn-ea"/>
            </a:endParaRPr>
          </a:p>
          <a:p>
            <a:pPr marL="0" indent="0">
              <a:spcBef>
                <a:spcPts val="0"/>
              </a:spcBef>
              <a:buNone/>
            </a:pPr>
            <a:r>
              <a:rPr lang="en-US" altLang="zh-CN" sz="2800" b="1" dirty="0">
                <a:solidFill>
                  <a:srgbClr val="66FFFF"/>
                </a:solidFill>
                <a:latin typeface="+mn-ea"/>
              </a:rPr>
              <a:t>  </a:t>
            </a:r>
            <a:r>
              <a:rPr lang="en-US" altLang="zh-CN" sz="2800" b="1" dirty="0" err="1">
                <a:solidFill>
                  <a:srgbClr val="66FFFF"/>
                </a:solidFill>
                <a:latin typeface="+mn-ea"/>
              </a:rPr>
              <a:t>cout</a:t>
            </a:r>
            <a:r>
              <a:rPr lang="en-US" altLang="zh-CN" sz="2800" b="1" dirty="0">
                <a:solidFill>
                  <a:srgbClr val="66FFFF"/>
                </a:solidFill>
                <a:latin typeface="+mn-ea"/>
              </a:rPr>
              <a:t> &lt;&lt; "</a:t>
            </a:r>
            <a:r>
              <a:rPr lang="zh-CN" altLang="zh-CN" sz="2800" b="1" dirty="0">
                <a:solidFill>
                  <a:srgbClr val="66FFFF"/>
                </a:solidFill>
                <a:latin typeface="+mn-ea"/>
              </a:rPr>
              <a:t>我喜欢</a:t>
            </a:r>
            <a:r>
              <a:rPr lang="en-US" altLang="zh-CN" sz="2800" b="1" dirty="0">
                <a:solidFill>
                  <a:srgbClr val="66FFFF"/>
                </a:solidFill>
                <a:latin typeface="+mn-ea"/>
              </a:rPr>
              <a:t> " &lt;&lt; </a:t>
            </a:r>
            <a:r>
              <a:rPr lang="en-US" altLang="zh-CN" sz="2800" b="1" dirty="0" err="1">
                <a:solidFill>
                  <a:srgbClr val="66FFFF"/>
                </a:solidFill>
                <a:latin typeface="+mn-ea"/>
              </a:rPr>
              <a:t>test_string</a:t>
            </a:r>
            <a:r>
              <a:rPr lang="en-US" altLang="zh-CN" sz="2800" b="1" dirty="0">
                <a:solidFill>
                  <a:srgbClr val="66FFFF"/>
                </a:solidFill>
                <a:latin typeface="+mn-ea"/>
              </a:rPr>
              <a:t> &lt;&lt; "</a:t>
            </a:r>
            <a:r>
              <a:rPr lang="zh-CN" altLang="zh-CN" sz="2800" b="1" dirty="0">
                <a:solidFill>
                  <a:srgbClr val="66FFFF"/>
                </a:solidFill>
                <a:latin typeface="+mn-ea"/>
              </a:rPr>
              <a:t>专业</a:t>
            </a:r>
            <a:r>
              <a:rPr lang="en-US" altLang="zh-CN" sz="2800" b="1" dirty="0">
                <a:solidFill>
                  <a:srgbClr val="66FFFF"/>
                </a:solidFill>
                <a:latin typeface="+mn-ea"/>
              </a:rPr>
              <a:t>\n";</a:t>
            </a:r>
            <a:endParaRPr lang="zh-CN" altLang="zh-CN" sz="2800" b="1" dirty="0">
              <a:solidFill>
                <a:srgbClr val="66FFFF"/>
              </a:solidFill>
              <a:latin typeface="+mn-ea"/>
            </a:endParaRPr>
          </a:p>
          <a:p>
            <a:pPr marL="0" indent="0">
              <a:spcBef>
                <a:spcPts val="0"/>
              </a:spcBef>
              <a:buNone/>
            </a:pPr>
            <a:r>
              <a:rPr lang="en-US" altLang="zh-CN" sz="2800" b="1" dirty="0">
                <a:solidFill>
                  <a:srgbClr val="66FFFF"/>
                </a:solidFill>
                <a:latin typeface="+mn-ea"/>
              </a:rPr>
              <a:t>  return 0;</a:t>
            </a:r>
            <a:endParaRPr lang="zh-CN" altLang="zh-CN" sz="2800" b="1" dirty="0">
              <a:solidFill>
                <a:srgbClr val="66FFFF"/>
              </a:solidFill>
              <a:latin typeface="+mn-ea"/>
            </a:endParaRPr>
          </a:p>
          <a:p>
            <a:pPr marL="0" indent="0">
              <a:spcBef>
                <a:spcPts val="0"/>
              </a:spcBef>
              <a:buNone/>
            </a:pPr>
            <a:r>
              <a:rPr lang="en-US" altLang="zh-CN" sz="2800" b="1" dirty="0" smtClean="0">
                <a:solidFill>
                  <a:srgbClr val="66FFFF"/>
                </a:solidFill>
                <a:latin typeface="+mn-ea"/>
              </a:rPr>
              <a:t>}</a:t>
            </a:r>
            <a:endParaRPr lang="zh-CN" altLang="en-US" sz="2800" b="1" dirty="0">
              <a:latin typeface="+mn-ea"/>
            </a:endParaRPr>
          </a:p>
        </p:txBody>
      </p:sp>
      <p:sp>
        <p:nvSpPr>
          <p:cNvPr id="6" name="圆角矩形标注 5"/>
          <p:cNvSpPr/>
          <p:nvPr/>
        </p:nvSpPr>
        <p:spPr bwMode="auto">
          <a:xfrm>
            <a:off x="6156176" y="1988840"/>
            <a:ext cx="2736304" cy="1656184"/>
          </a:xfrm>
          <a:prstGeom prst="wedgeRoundRectCallout">
            <a:avLst>
              <a:gd name="adj1" fmla="val -82662"/>
              <a:gd name="adj2" fmla="val 60238"/>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en-US" sz="2800" dirty="0" smtClean="0">
                <a:solidFill>
                  <a:srgbClr val="FF0000"/>
                </a:solidFill>
              </a:rPr>
              <a:t>改成</a:t>
            </a:r>
            <a:r>
              <a:rPr lang="en-US" altLang="zh-CN" sz="2800" dirty="0" err="1" smtClean="0">
                <a:solidFill>
                  <a:srgbClr val="FF0000"/>
                </a:solidFill>
              </a:rPr>
              <a:t>cin</a:t>
            </a:r>
            <a:r>
              <a:rPr lang="en-US" altLang="zh-CN" sz="2800" dirty="0">
                <a:solidFill>
                  <a:srgbClr val="FF0000"/>
                </a:solidFill>
              </a:rPr>
              <a:t>&gt;&gt;</a:t>
            </a:r>
            <a:r>
              <a:rPr lang="en-US" altLang="zh-CN" sz="2800" dirty="0" err="1" smtClean="0">
                <a:solidFill>
                  <a:srgbClr val="FF0000"/>
                </a:solidFill>
              </a:rPr>
              <a:t>test_string</a:t>
            </a:r>
            <a:r>
              <a:rPr lang="en-US" altLang="zh-CN" sz="2800" dirty="0" smtClean="0">
                <a:solidFill>
                  <a:srgbClr val="FF0000"/>
                </a:solidFill>
              </a:rPr>
              <a:t>;</a:t>
            </a:r>
          </a:p>
          <a:p>
            <a:r>
              <a:rPr lang="zh-CN" altLang="en-US" sz="2800" dirty="0" smtClean="0">
                <a:solidFill>
                  <a:srgbClr val="FF0000"/>
                </a:solidFill>
              </a:rPr>
              <a:t>试试看</a:t>
            </a:r>
            <a:endParaRPr kumimoji="1" lang="zh-CN" altLang="en-US" sz="2800" b="0"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val="1093564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889" y="188640"/>
            <a:ext cx="9144000" cy="4680520"/>
          </a:xfrm>
        </p:spPr>
        <p:txBody>
          <a:bodyPr/>
          <a:lstStyle/>
          <a:p>
            <a:pPr marL="0" indent="0">
              <a:buNone/>
            </a:pPr>
            <a:r>
              <a:rPr lang="en-US" altLang="zh-CN" b="1" dirty="0">
                <a:solidFill>
                  <a:srgbClr val="CCFFCC"/>
                </a:solidFill>
                <a:latin typeface="+mn-ea"/>
              </a:rPr>
              <a:t>(2)</a:t>
            </a:r>
            <a:r>
              <a:rPr lang="zh-CN" altLang="zh-CN" b="1" dirty="0">
                <a:solidFill>
                  <a:srgbClr val="CCFFCC"/>
                </a:solidFill>
                <a:latin typeface="+mn-ea"/>
              </a:rPr>
              <a:t>输出操作</a:t>
            </a:r>
          </a:p>
          <a:p>
            <a:pPr marL="0" indent="0">
              <a:buNone/>
            </a:pPr>
            <a:r>
              <a:rPr lang="en-US" altLang="zh-CN" b="1" dirty="0" smtClean="0">
                <a:latin typeface="+mn-ea"/>
              </a:rPr>
              <a:t>    </a:t>
            </a:r>
            <a:r>
              <a:rPr lang="zh-CN" altLang="en-US" b="1" dirty="0" smtClean="0">
                <a:latin typeface="+mn-ea"/>
              </a:rPr>
              <a:t>输出用</a:t>
            </a:r>
            <a:r>
              <a:rPr lang="zh-CN" altLang="zh-CN" b="1" dirty="0" smtClean="0">
                <a:latin typeface="+mn-ea"/>
              </a:rPr>
              <a:t> </a:t>
            </a:r>
            <a:r>
              <a:rPr lang="zh-CN" altLang="zh-CN" b="1" dirty="0">
                <a:latin typeface="+mn-ea"/>
              </a:rPr>
              <a:t>“</a:t>
            </a:r>
            <a:r>
              <a:rPr lang="en-US" altLang="zh-CN" b="1" dirty="0">
                <a:latin typeface="+mn-ea"/>
              </a:rPr>
              <a:t>&lt;&lt;</a:t>
            </a:r>
            <a:r>
              <a:rPr lang="zh-CN" altLang="zh-CN" b="1" dirty="0" smtClean="0">
                <a:latin typeface="+mn-ea"/>
              </a:rPr>
              <a:t>”</a:t>
            </a:r>
            <a:r>
              <a:rPr lang="zh-CN" altLang="en-US" b="1" dirty="0" smtClean="0">
                <a:latin typeface="+mn-ea"/>
              </a:rPr>
              <a:t>进行操作，</a:t>
            </a:r>
            <a:r>
              <a:rPr lang="zh-CN" altLang="zh-CN" b="1" dirty="0" smtClean="0">
                <a:latin typeface="+mn-ea"/>
              </a:rPr>
              <a:t>比</a:t>
            </a:r>
            <a:r>
              <a:rPr lang="zh-CN" altLang="zh-CN" b="1" dirty="0">
                <a:latin typeface="+mn-ea"/>
              </a:rPr>
              <a:t>如：</a:t>
            </a:r>
          </a:p>
          <a:p>
            <a:pPr marL="0" indent="0">
              <a:buNone/>
            </a:pPr>
            <a:r>
              <a:rPr lang="en-US" altLang="zh-CN" sz="2400" b="1" dirty="0" err="1" smtClean="0">
                <a:solidFill>
                  <a:srgbClr val="66FFFF"/>
                </a:solidFill>
                <a:latin typeface="+mn-ea"/>
              </a:rPr>
              <a:t>cout</a:t>
            </a:r>
            <a:r>
              <a:rPr lang="en-US" altLang="zh-CN" sz="2400" b="1" dirty="0" smtClean="0">
                <a:solidFill>
                  <a:srgbClr val="66FFFF"/>
                </a:solidFill>
                <a:latin typeface="+mn-ea"/>
              </a:rPr>
              <a:t>&lt;&lt;"</a:t>
            </a:r>
            <a:r>
              <a:rPr lang="en-US" altLang="zh-CN" sz="2400" b="1" dirty="0">
                <a:solidFill>
                  <a:srgbClr val="66FFFF"/>
                </a:solidFill>
                <a:latin typeface="+mn-ea"/>
              </a:rPr>
              <a:t>Hello!"&lt;&lt;" VC++"&lt;&lt;" </a:t>
            </a:r>
            <a:r>
              <a:rPr lang="en-US" altLang="zh-CN" sz="2400" b="1" dirty="0" smtClean="0">
                <a:solidFill>
                  <a:srgbClr val="66FFFF"/>
                </a:solidFill>
                <a:latin typeface="+mn-ea"/>
              </a:rPr>
              <a:t>Object </a:t>
            </a:r>
            <a:r>
              <a:rPr lang="en-US" altLang="zh-CN" sz="2400" b="1" dirty="0">
                <a:solidFill>
                  <a:srgbClr val="66FFFF"/>
                </a:solidFill>
                <a:latin typeface="+mn-ea"/>
              </a:rPr>
              <a:t>Oriented Programming"; </a:t>
            </a:r>
            <a:endParaRPr lang="zh-CN" altLang="zh-CN" sz="2400" b="1" dirty="0">
              <a:solidFill>
                <a:srgbClr val="66FFFF"/>
              </a:solidFill>
              <a:latin typeface="+mn-ea"/>
            </a:endParaRPr>
          </a:p>
          <a:p>
            <a:pPr marL="0" indent="0">
              <a:buNone/>
            </a:pPr>
            <a:endParaRPr lang="en-US" altLang="zh-CN" b="1" dirty="0" smtClean="0">
              <a:latin typeface="+mn-ea"/>
            </a:endParaRPr>
          </a:p>
          <a:p>
            <a:pPr marL="0" indent="0">
              <a:buNone/>
            </a:pPr>
            <a:r>
              <a:rPr lang="zh-CN" altLang="zh-CN" b="1" dirty="0" smtClean="0">
                <a:latin typeface="+mn-ea"/>
              </a:rPr>
              <a:t>初</a:t>
            </a:r>
            <a:r>
              <a:rPr lang="zh-CN" altLang="zh-CN" b="1" dirty="0">
                <a:latin typeface="+mn-ea"/>
              </a:rPr>
              <a:t>学者要注意输出字符串和输出变量的区别。请观察如下的代码：</a:t>
            </a:r>
          </a:p>
          <a:p>
            <a:pPr marL="0" indent="0">
              <a:buNone/>
            </a:pPr>
            <a:r>
              <a:rPr lang="en-US" altLang="zh-CN" b="1" dirty="0" err="1">
                <a:latin typeface="+mn-ea"/>
              </a:rPr>
              <a:t>cout</a:t>
            </a:r>
            <a:r>
              <a:rPr lang="en-US" altLang="zh-CN" b="1" dirty="0">
                <a:latin typeface="+mn-ea"/>
              </a:rPr>
              <a:t> &lt;&lt; "</a:t>
            </a:r>
            <a:r>
              <a:rPr lang="en-US" altLang="zh-CN" b="1" dirty="0" err="1">
                <a:latin typeface="+mn-ea"/>
              </a:rPr>
              <a:t>abc</a:t>
            </a:r>
            <a:r>
              <a:rPr lang="en-US" altLang="zh-CN" b="1" dirty="0">
                <a:latin typeface="+mn-ea"/>
              </a:rPr>
              <a:t>"; 	</a:t>
            </a:r>
            <a:r>
              <a:rPr lang="en-US" altLang="zh-CN" b="1" dirty="0" smtClean="0">
                <a:latin typeface="+mn-ea"/>
              </a:rPr>
              <a:t>// </a:t>
            </a:r>
            <a:r>
              <a:rPr lang="zh-CN" altLang="zh-CN" b="1" dirty="0">
                <a:latin typeface="+mn-ea"/>
              </a:rPr>
              <a:t>打印字符串</a:t>
            </a:r>
            <a:r>
              <a:rPr lang="en-US" altLang="zh-CN" b="1" dirty="0" err="1">
                <a:latin typeface="+mn-ea"/>
              </a:rPr>
              <a:t>abc</a:t>
            </a:r>
            <a:r>
              <a:rPr lang="zh-CN" altLang="zh-CN" b="1" dirty="0">
                <a:latin typeface="+mn-ea"/>
              </a:rPr>
              <a:t>到屏幕上</a:t>
            </a:r>
          </a:p>
          <a:p>
            <a:pPr marL="0" indent="0">
              <a:buNone/>
            </a:pPr>
            <a:r>
              <a:rPr lang="en-US" altLang="zh-CN" b="1" dirty="0" err="1">
                <a:latin typeface="+mn-ea"/>
              </a:rPr>
              <a:t>cout</a:t>
            </a:r>
            <a:r>
              <a:rPr lang="en-US" altLang="zh-CN" b="1" dirty="0">
                <a:latin typeface="+mn-ea"/>
              </a:rPr>
              <a:t> &lt;&lt; </a:t>
            </a:r>
            <a:r>
              <a:rPr lang="en-US" altLang="zh-CN" b="1" dirty="0" err="1">
                <a:latin typeface="+mn-ea"/>
              </a:rPr>
              <a:t>abc</a:t>
            </a:r>
            <a:r>
              <a:rPr lang="en-US" altLang="zh-CN" b="1" dirty="0">
                <a:latin typeface="+mn-ea"/>
              </a:rPr>
              <a:t>; 	// </a:t>
            </a:r>
            <a:r>
              <a:rPr lang="zh-CN" altLang="zh-CN" sz="2800" b="1" dirty="0">
                <a:latin typeface="+mn-ea"/>
              </a:rPr>
              <a:t>把变量</a:t>
            </a:r>
            <a:r>
              <a:rPr lang="en-US" altLang="zh-CN" sz="2800" b="1" dirty="0" err="1">
                <a:latin typeface="+mn-ea"/>
              </a:rPr>
              <a:t>abc</a:t>
            </a:r>
            <a:r>
              <a:rPr lang="zh-CN" altLang="zh-CN" sz="2800" b="1" dirty="0">
                <a:latin typeface="+mn-ea"/>
              </a:rPr>
              <a:t>存储的</a:t>
            </a:r>
            <a:r>
              <a:rPr lang="zh-CN" altLang="zh-CN" sz="2800" b="1" dirty="0" smtClean="0">
                <a:latin typeface="+mn-ea"/>
              </a:rPr>
              <a:t>内容</a:t>
            </a:r>
            <a:r>
              <a:rPr lang="zh-CN" altLang="en-US" sz="2800" b="1" dirty="0" smtClean="0">
                <a:latin typeface="+mn-ea"/>
              </a:rPr>
              <a:t>输出到</a:t>
            </a:r>
            <a:r>
              <a:rPr lang="zh-CN" altLang="zh-CN" sz="2800" b="1" dirty="0" smtClean="0">
                <a:latin typeface="+mn-ea"/>
              </a:rPr>
              <a:t>屏幕</a:t>
            </a:r>
            <a:r>
              <a:rPr lang="zh-CN" altLang="zh-CN" sz="2800" b="1" dirty="0">
                <a:latin typeface="+mn-ea"/>
              </a:rPr>
              <a:t>上</a:t>
            </a:r>
            <a:r>
              <a:rPr lang="zh-CN" altLang="zh-CN" b="1" dirty="0">
                <a:latin typeface="+mn-ea"/>
              </a:rPr>
              <a:t> </a:t>
            </a: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16</a:t>
            </a:fld>
            <a:endParaRPr lang="en-US" altLang="zh-CN"/>
          </a:p>
        </p:txBody>
      </p:sp>
      <p:sp>
        <p:nvSpPr>
          <p:cNvPr id="5" name="内容占位符 2"/>
          <p:cNvSpPr txBox="1">
            <a:spLocks/>
          </p:cNvSpPr>
          <p:nvPr/>
        </p:nvSpPr>
        <p:spPr bwMode="auto">
          <a:xfrm>
            <a:off x="107504" y="5185722"/>
            <a:ext cx="8856984" cy="12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zh-CN" altLang="zh-CN" b="1" dirty="0" smtClean="0">
                <a:latin typeface="+mn-ea"/>
              </a:rPr>
              <a:t>上面这一行语句将会打印</a:t>
            </a:r>
            <a:r>
              <a:rPr lang="en-US" altLang="zh-CN" b="1" dirty="0" smtClean="0">
                <a:latin typeface="+mn-ea"/>
              </a:rPr>
              <a:t> </a:t>
            </a:r>
            <a:r>
              <a:rPr lang="en-US" altLang="zh-CN" b="1" dirty="0" smtClean="0">
                <a:solidFill>
                  <a:srgbClr val="66FFFF"/>
                </a:solidFill>
                <a:latin typeface="+mn-ea"/>
              </a:rPr>
              <a:t>Hello! VC++ Object Oriented </a:t>
            </a:r>
            <a:r>
              <a:rPr lang="en-US" altLang="zh-CN" b="1" dirty="0" err="1" smtClean="0">
                <a:solidFill>
                  <a:srgbClr val="66FFFF"/>
                </a:solidFill>
                <a:latin typeface="+mn-ea"/>
              </a:rPr>
              <a:t>Programm</a:t>
            </a:r>
            <a:r>
              <a:rPr lang="en-US" altLang="zh-CN" b="1" dirty="0" smtClean="0">
                <a:latin typeface="+mn-ea"/>
              </a:rPr>
              <a:t> </a:t>
            </a:r>
            <a:r>
              <a:rPr lang="zh-CN" altLang="zh-CN" b="1" dirty="0" smtClean="0">
                <a:latin typeface="+mn-ea"/>
              </a:rPr>
              <a:t>到屏幕上。</a:t>
            </a:r>
            <a:endParaRPr lang="en-US" altLang="zh-CN" b="1" dirty="0" smtClean="0">
              <a:latin typeface="+mn-ea"/>
            </a:endParaRPr>
          </a:p>
        </p:txBody>
      </p:sp>
    </p:spTree>
    <p:extLst>
      <p:ext uri="{BB962C8B-B14F-4D97-AF65-F5344CB8AC3E}">
        <p14:creationId xmlns:p14="http://schemas.microsoft.com/office/powerpoint/2010/main" val="31395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79512" y="260648"/>
            <a:ext cx="8784976" cy="6192688"/>
          </a:xfrm>
        </p:spPr>
        <p:txBody>
          <a:bodyPr/>
          <a:lstStyle/>
          <a:p>
            <a:pPr marL="0" indent="0">
              <a:buNone/>
            </a:pPr>
            <a:r>
              <a:rPr lang="zh-CN" altLang="zh-CN" b="1" dirty="0" smtClean="0">
                <a:solidFill>
                  <a:srgbClr val="66FFFF"/>
                </a:solidFill>
                <a:latin typeface="+mn-ea"/>
              </a:rPr>
              <a:t>值得</a:t>
            </a:r>
            <a:r>
              <a:rPr lang="zh-CN" altLang="zh-CN" b="1" dirty="0">
                <a:solidFill>
                  <a:srgbClr val="66FFFF"/>
                </a:solidFill>
                <a:latin typeface="+mn-ea"/>
              </a:rPr>
              <a:t>注意的是，</a:t>
            </a:r>
            <a:r>
              <a:rPr lang="en-US" altLang="zh-CN" b="1" dirty="0" err="1">
                <a:solidFill>
                  <a:srgbClr val="66FFFF"/>
                </a:solidFill>
                <a:latin typeface="+mn-ea"/>
              </a:rPr>
              <a:t>cout</a:t>
            </a:r>
            <a:r>
              <a:rPr lang="zh-CN" altLang="zh-CN" b="1" dirty="0">
                <a:solidFill>
                  <a:srgbClr val="66FFFF"/>
                </a:solidFill>
                <a:latin typeface="+mn-ea"/>
              </a:rPr>
              <a:t>操作不会产生换行，因此，当需要换行的时候，可以输出一个换行符“</a:t>
            </a:r>
            <a:r>
              <a:rPr lang="en-US" altLang="zh-CN" b="1" dirty="0">
                <a:solidFill>
                  <a:srgbClr val="66FFFF"/>
                </a:solidFill>
                <a:latin typeface="+mn-ea"/>
              </a:rPr>
              <a:t>\n</a:t>
            </a:r>
            <a:r>
              <a:rPr lang="zh-CN" altLang="zh-CN" b="1" dirty="0">
                <a:solidFill>
                  <a:srgbClr val="66FFFF"/>
                </a:solidFill>
                <a:latin typeface="+mn-ea"/>
              </a:rPr>
              <a:t>”，如：</a:t>
            </a:r>
          </a:p>
          <a:p>
            <a:pPr marL="0" indent="0">
              <a:buNone/>
            </a:pPr>
            <a:r>
              <a:rPr lang="en-US" altLang="zh-CN" b="1" dirty="0" err="1">
                <a:solidFill>
                  <a:srgbClr val="66FFFF"/>
                </a:solidFill>
                <a:latin typeface="+mn-ea"/>
              </a:rPr>
              <a:t>cout</a:t>
            </a:r>
            <a:r>
              <a:rPr lang="en-US" altLang="zh-CN" b="1" dirty="0">
                <a:solidFill>
                  <a:srgbClr val="66FFFF"/>
                </a:solidFill>
                <a:latin typeface="+mn-ea"/>
              </a:rPr>
              <a:t> &lt;&lt; "Hello</a:t>
            </a:r>
            <a:r>
              <a:rPr lang="zh-CN" altLang="zh-CN" b="1" dirty="0">
                <a:solidFill>
                  <a:srgbClr val="66FFFF"/>
                </a:solidFill>
                <a:latin typeface="+mn-ea"/>
              </a:rPr>
              <a:t>！</a:t>
            </a:r>
            <a:r>
              <a:rPr lang="en-US" altLang="zh-CN" b="1" dirty="0">
                <a:solidFill>
                  <a:srgbClr val="66FFFF"/>
                </a:solidFill>
                <a:latin typeface="+mn-ea"/>
              </a:rPr>
              <a:t>\n ";</a:t>
            </a:r>
            <a:endParaRPr lang="zh-CN" altLang="zh-CN" b="1" dirty="0">
              <a:solidFill>
                <a:srgbClr val="66FFFF"/>
              </a:solidFill>
              <a:latin typeface="+mn-ea"/>
            </a:endParaRPr>
          </a:p>
          <a:p>
            <a:pPr marL="0" indent="0">
              <a:buNone/>
            </a:pPr>
            <a:r>
              <a:rPr lang="zh-CN" altLang="zh-CN" b="1" dirty="0">
                <a:solidFill>
                  <a:srgbClr val="66FFFF"/>
                </a:solidFill>
                <a:latin typeface="+mn-ea"/>
              </a:rPr>
              <a:t>此外还可以用操作符</a:t>
            </a:r>
            <a:r>
              <a:rPr lang="en-US" altLang="zh-CN" b="1" dirty="0" err="1">
                <a:solidFill>
                  <a:srgbClr val="66FFFF"/>
                </a:solidFill>
                <a:latin typeface="+mn-ea"/>
              </a:rPr>
              <a:t>endl</a:t>
            </a:r>
            <a:r>
              <a:rPr lang="zh-CN" altLang="zh-CN" b="1" dirty="0">
                <a:solidFill>
                  <a:srgbClr val="66FFFF"/>
                </a:solidFill>
                <a:latin typeface="+mn-ea"/>
              </a:rPr>
              <a:t>来换行，例如：</a:t>
            </a:r>
          </a:p>
          <a:p>
            <a:pPr marL="0" indent="0">
              <a:buNone/>
            </a:pPr>
            <a:r>
              <a:rPr lang="en-US" altLang="zh-CN" b="1" dirty="0" err="1">
                <a:solidFill>
                  <a:srgbClr val="66FFFF"/>
                </a:solidFill>
                <a:latin typeface="+mn-ea"/>
              </a:rPr>
              <a:t>cout</a:t>
            </a:r>
            <a:r>
              <a:rPr lang="en-US" altLang="zh-CN" b="1" dirty="0">
                <a:solidFill>
                  <a:srgbClr val="66FFFF"/>
                </a:solidFill>
                <a:latin typeface="+mn-ea"/>
              </a:rPr>
              <a:t> &lt;&lt; "Hello!" &lt;&lt; </a:t>
            </a:r>
            <a:r>
              <a:rPr lang="en-US" altLang="zh-CN" b="1" dirty="0" err="1">
                <a:solidFill>
                  <a:srgbClr val="66FFFF"/>
                </a:solidFill>
                <a:latin typeface="+mn-ea"/>
              </a:rPr>
              <a:t>endl</a:t>
            </a:r>
            <a:r>
              <a:rPr lang="en-US" altLang="zh-CN" b="1" dirty="0">
                <a:solidFill>
                  <a:srgbClr val="66FFFF"/>
                </a:solidFill>
                <a:latin typeface="+mn-ea"/>
              </a:rPr>
              <a:t>;</a:t>
            </a:r>
            <a:endParaRPr lang="zh-CN" altLang="zh-CN" b="1" dirty="0">
              <a:solidFill>
                <a:srgbClr val="66FFFF"/>
              </a:solidFill>
              <a:latin typeface="+mn-ea"/>
            </a:endParaRPr>
          </a:p>
          <a:p>
            <a:pPr marL="0" indent="0">
              <a:buNone/>
            </a:pPr>
            <a:r>
              <a:rPr lang="en-US" altLang="zh-CN" b="1" dirty="0" err="1">
                <a:solidFill>
                  <a:srgbClr val="66FFFF"/>
                </a:solidFill>
                <a:latin typeface="+mn-ea"/>
              </a:rPr>
              <a:t>cout</a:t>
            </a:r>
            <a:r>
              <a:rPr lang="en-US" altLang="zh-CN" b="1" dirty="0">
                <a:solidFill>
                  <a:srgbClr val="66FFFF"/>
                </a:solidFill>
                <a:latin typeface="+mn-ea"/>
              </a:rPr>
              <a:t> &lt;&lt; "Visual C++" &lt;&lt; </a:t>
            </a:r>
            <a:r>
              <a:rPr lang="en-US" altLang="zh-CN" b="1" dirty="0" err="1">
                <a:solidFill>
                  <a:srgbClr val="66FFFF"/>
                </a:solidFill>
                <a:latin typeface="+mn-ea"/>
              </a:rPr>
              <a:t>endl</a:t>
            </a:r>
            <a:r>
              <a:rPr lang="en-US" altLang="zh-CN" b="1" dirty="0">
                <a:solidFill>
                  <a:srgbClr val="66FFFF"/>
                </a:solidFill>
                <a:latin typeface="+mn-ea"/>
              </a:rPr>
              <a:t>; </a:t>
            </a:r>
            <a:endParaRPr lang="zh-CN" altLang="zh-CN" b="1" dirty="0">
              <a:solidFill>
                <a:srgbClr val="66FFFF"/>
              </a:solidFill>
              <a:latin typeface="+mn-ea"/>
            </a:endParaRPr>
          </a:p>
          <a:p>
            <a:pPr marL="0" indent="0">
              <a:buNone/>
            </a:pPr>
            <a:r>
              <a:rPr lang="zh-CN" altLang="zh-CN" b="1" dirty="0">
                <a:solidFill>
                  <a:srgbClr val="66FFFF"/>
                </a:solidFill>
                <a:latin typeface="+mn-ea"/>
              </a:rPr>
              <a:t>将会输出：</a:t>
            </a:r>
          </a:p>
          <a:p>
            <a:pPr marL="0" indent="0">
              <a:buNone/>
            </a:pPr>
            <a:r>
              <a:rPr lang="en-US" altLang="zh-CN" b="1" dirty="0">
                <a:solidFill>
                  <a:srgbClr val="66FFFF"/>
                </a:solidFill>
                <a:latin typeface="+mn-ea"/>
              </a:rPr>
              <a:t>Hello!.</a:t>
            </a:r>
            <a:endParaRPr lang="zh-CN" altLang="zh-CN" b="1" dirty="0">
              <a:solidFill>
                <a:srgbClr val="66FFFF"/>
              </a:solidFill>
              <a:latin typeface="+mn-ea"/>
            </a:endParaRPr>
          </a:p>
          <a:p>
            <a:pPr marL="0" indent="0">
              <a:buNone/>
            </a:pPr>
            <a:r>
              <a:rPr lang="en-US" altLang="zh-CN" b="1" dirty="0">
                <a:solidFill>
                  <a:srgbClr val="66FFFF"/>
                </a:solidFill>
                <a:latin typeface="+mn-ea"/>
              </a:rPr>
              <a:t>Visual C++ </a:t>
            </a:r>
            <a:endParaRPr lang="zh-CN" altLang="en-US" b="1" dirty="0">
              <a:latin typeface="+mn-ea"/>
            </a:endParaRPr>
          </a:p>
        </p:txBody>
      </p:sp>
    </p:spTree>
    <p:extLst>
      <p:ext uri="{BB962C8B-B14F-4D97-AF65-F5344CB8AC3E}">
        <p14:creationId xmlns:p14="http://schemas.microsoft.com/office/powerpoint/2010/main" val="40627131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23006"/>
            <a:ext cx="7772400" cy="757722"/>
          </a:xfrm>
        </p:spPr>
        <p:txBody>
          <a:bodyPr/>
          <a:lstStyle/>
          <a:p>
            <a:r>
              <a:rPr lang="en-US" altLang="zh-CN" sz="3600" b="1" dirty="0" smtClean="0">
                <a:latin typeface="+mn-ea"/>
                <a:ea typeface="+mn-ea"/>
              </a:rPr>
              <a:t>(3) C</a:t>
            </a:r>
            <a:r>
              <a:rPr lang="en-US" altLang="zh-CN" sz="3600" b="1" dirty="0">
                <a:latin typeface="+mn-ea"/>
                <a:ea typeface="+mn-ea"/>
              </a:rPr>
              <a:t>++</a:t>
            </a:r>
            <a:r>
              <a:rPr lang="zh-CN" altLang="zh-CN" sz="3600" b="1" dirty="0">
                <a:latin typeface="+mn-ea"/>
                <a:ea typeface="+mn-ea"/>
              </a:rPr>
              <a:t>中的输入输出流</a:t>
            </a:r>
            <a:endParaRPr lang="zh-CN" altLang="en-US" sz="3600" b="1" dirty="0">
              <a:latin typeface="+mn-ea"/>
              <a:ea typeface="+mn-ea"/>
            </a:endParaRPr>
          </a:p>
        </p:txBody>
      </p:sp>
      <p:sp>
        <p:nvSpPr>
          <p:cNvPr id="3" name="内容占位符 2"/>
          <p:cNvSpPr>
            <a:spLocks noGrp="1"/>
          </p:cNvSpPr>
          <p:nvPr>
            <p:ph idx="1"/>
          </p:nvPr>
        </p:nvSpPr>
        <p:spPr>
          <a:xfrm>
            <a:off x="251520" y="1412776"/>
            <a:ext cx="8640960" cy="4968552"/>
          </a:xfrm>
        </p:spPr>
        <p:txBody>
          <a:bodyPr/>
          <a:lstStyle/>
          <a:p>
            <a:r>
              <a:rPr lang="en-US" altLang="zh-CN" sz="2800" b="1" dirty="0">
                <a:latin typeface="+mn-ea"/>
              </a:rPr>
              <a:t>C++</a:t>
            </a:r>
            <a:r>
              <a:rPr lang="zh-CN" altLang="zh-CN" sz="2800" b="1" dirty="0">
                <a:latin typeface="+mn-ea"/>
              </a:rPr>
              <a:t>中把数据之间的传输操作抽象地称作流。在</a:t>
            </a:r>
            <a:r>
              <a:rPr lang="en-US" altLang="zh-CN" sz="2800" b="1" dirty="0">
                <a:latin typeface="+mn-ea"/>
              </a:rPr>
              <a:t>C++</a:t>
            </a:r>
            <a:r>
              <a:rPr lang="zh-CN" altLang="zh-CN" sz="2800" b="1" dirty="0">
                <a:latin typeface="+mn-ea"/>
              </a:rPr>
              <a:t>中，流可以表示数据从内存传送到某个载体或者设备中，叫做</a:t>
            </a:r>
            <a:r>
              <a:rPr lang="zh-CN" altLang="zh-CN" sz="2800" b="1" dirty="0">
                <a:solidFill>
                  <a:srgbClr val="66FFFF"/>
                </a:solidFill>
                <a:latin typeface="+mn-ea"/>
              </a:rPr>
              <a:t>输出流</a:t>
            </a:r>
            <a:r>
              <a:rPr lang="zh-CN" altLang="zh-CN" sz="2800" b="1" dirty="0" smtClean="0">
                <a:latin typeface="+mn-ea"/>
              </a:rPr>
              <a:t>；</a:t>
            </a:r>
            <a:endParaRPr lang="en-US" altLang="zh-CN" sz="2800" b="1" dirty="0" smtClean="0">
              <a:latin typeface="+mn-ea"/>
            </a:endParaRPr>
          </a:p>
          <a:p>
            <a:r>
              <a:rPr lang="zh-CN" altLang="zh-CN" sz="2800" b="1" dirty="0" smtClean="0">
                <a:latin typeface="+mn-ea"/>
              </a:rPr>
              <a:t>也</a:t>
            </a:r>
            <a:r>
              <a:rPr lang="zh-CN" altLang="zh-CN" sz="2800" b="1" dirty="0">
                <a:latin typeface="+mn-ea"/>
              </a:rPr>
              <a:t>可以表示数据从某个载体或者设备传送到内存缓冲区变量中</a:t>
            </a:r>
            <a:r>
              <a:rPr lang="en-US" altLang="zh-CN" sz="2800" b="1" dirty="0">
                <a:latin typeface="+mn-ea"/>
              </a:rPr>
              <a:t>,</a:t>
            </a:r>
            <a:r>
              <a:rPr lang="zh-CN" altLang="zh-CN" sz="2800" b="1" dirty="0">
                <a:latin typeface="+mn-ea"/>
              </a:rPr>
              <a:t>叫做</a:t>
            </a:r>
            <a:r>
              <a:rPr lang="zh-CN" altLang="zh-CN" sz="2800" b="1" dirty="0">
                <a:solidFill>
                  <a:srgbClr val="66FFFF"/>
                </a:solidFill>
                <a:latin typeface="+mn-ea"/>
              </a:rPr>
              <a:t>输入流</a:t>
            </a:r>
            <a:r>
              <a:rPr lang="zh-CN" altLang="zh-CN" sz="2800" b="1" dirty="0" smtClean="0">
                <a:latin typeface="+mn-ea"/>
              </a:rPr>
              <a:t>。</a:t>
            </a:r>
            <a:endParaRPr lang="en-US" altLang="zh-CN" sz="2800" b="1" dirty="0" smtClean="0">
              <a:latin typeface="+mn-ea"/>
            </a:endParaRPr>
          </a:p>
          <a:p>
            <a:r>
              <a:rPr lang="zh-CN" altLang="zh-CN" sz="2800" b="1" dirty="0" smtClean="0">
                <a:solidFill>
                  <a:srgbClr val="FF66FF"/>
                </a:solidFill>
                <a:latin typeface="+mn-ea"/>
              </a:rPr>
              <a:t>数</a:t>
            </a:r>
            <a:r>
              <a:rPr lang="zh-CN" altLang="zh-CN" sz="2800" b="1" dirty="0">
                <a:solidFill>
                  <a:srgbClr val="FF66FF"/>
                </a:solidFill>
                <a:latin typeface="+mn-ea"/>
              </a:rPr>
              <a:t>据在不同的设备之间传送后不一定会消失，广义地讲，也可以把与数据传送有关系的事务叫做流，例如，可以把文件变量叫做流，有时候，流还可以代表要进行传送的数据的结构、属性和特性，用一个名字来表示，叫做流类；而用流代表输入设备和输出设备，叫作流的对象。</a:t>
            </a:r>
          </a:p>
          <a:p>
            <a:endParaRPr lang="zh-CN" altLang="en-US" sz="28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18</a:t>
            </a:fld>
            <a:endParaRPr lang="en-US" altLang="zh-CN"/>
          </a:p>
        </p:txBody>
      </p:sp>
    </p:spTree>
    <p:extLst>
      <p:ext uri="{BB962C8B-B14F-4D97-AF65-F5344CB8AC3E}">
        <p14:creationId xmlns:p14="http://schemas.microsoft.com/office/powerpoint/2010/main" val="118156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88640"/>
            <a:ext cx="7772400" cy="731168"/>
          </a:xfrm>
        </p:spPr>
        <p:txBody>
          <a:bodyPr/>
          <a:lstStyle/>
          <a:p>
            <a:pPr lvl="0"/>
            <a:r>
              <a:rPr lang="en-US" altLang="zh-CN" sz="3200" b="1" dirty="0" smtClean="0"/>
              <a:t>(a) </a:t>
            </a:r>
            <a:r>
              <a:rPr lang="zh-CN" altLang="zh-CN" sz="3200" b="1" dirty="0" smtClean="0"/>
              <a:t>输</a:t>
            </a:r>
            <a:r>
              <a:rPr lang="zh-CN" altLang="zh-CN" sz="3200" b="1" dirty="0"/>
              <a:t>出流</a:t>
            </a:r>
            <a:r>
              <a:rPr lang="en-US" altLang="zh-CN" sz="3200" b="1" dirty="0" err="1" smtClean="0"/>
              <a:t>cout</a:t>
            </a:r>
            <a:endParaRPr lang="zh-CN" altLang="en-US" sz="3200" b="1" dirty="0"/>
          </a:p>
        </p:txBody>
      </p:sp>
      <p:sp>
        <p:nvSpPr>
          <p:cNvPr id="3" name="内容占位符 2"/>
          <p:cNvSpPr>
            <a:spLocks noGrp="1"/>
          </p:cNvSpPr>
          <p:nvPr>
            <p:ph idx="1"/>
          </p:nvPr>
        </p:nvSpPr>
        <p:spPr>
          <a:xfrm>
            <a:off x="323528" y="1076400"/>
            <a:ext cx="8568952" cy="5448944"/>
          </a:xfrm>
        </p:spPr>
        <p:txBody>
          <a:bodyPr/>
          <a:lstStyle/>
          <a:p>
            <a:pPr marL="0" indent="0">
              <a:lnSpc>
                <a:spcPts val="2600"/>
              </a:lnSpc>
              <a:spcBef>
                <a:spcPts val="0"/>
              </a:spcBef>
              <a:buNone/>
            </a:pPr>
            <a:r>
              <a:rPr lang="zh-CN" altLang="zh-CN" sz="2400" b="1" dirty="0">
                <a:latin typeface="+mn-ea"/>
              </a:rPr>
              <a:t>在</a:t>
            </a:r>
            <a:r>
              <a:rPr lang="en-US" altLang="zh-CN" sz="2400" b="1" dirty="0">
                <a:latin typeface="+mn-ea"/>
              </a:rPr>
              <a:t>C++</a:t>
            </a:r>
            <a:r>
              <a:rPr lang="zh-CN" altLang="zh-CN" sz="2400" b="1" dirty="0">
                <a:latin typeface="+mn-ea"/>
              </a:rPr>
              <a:t>中预先定义了一个输出流的成员函数</a:t>
            </a:r>
            <a:r>
              <a:rPr lang="en-US" altLang="zh-CN" sz="2400" b="1" dirty="0">
                <a:latin typeface="+mn-ea"/>
              </a:rPr>
              <a:t>put</a:t>
            </a:r>
            <a:r>
              <a:rPr lang="zh-CN" altLang="zh-CN" sz="2400" b="1" dirty="0">
                <a:latin typeface="+mn-ea"/>
              </a:rPr>
              <a:t>，其用法如下：</a:t>
            </a:r>
          </a:p>
          <a:p>
            <a:pPr marL="0" indent="0">
              <a:lnSpc>
                <a:spcPts val="2600"/>
              </a:lnSpc>
              <a:spcBef>
                <a:spcPts val="0"/>
              </a:spcBef>
              <a:buNone/>
            </a:pPr>
            <a:r>
              <a:rPr lang="en-US" altLang="zh-CN" sz="2400" b="1" dirty="0" err="1">
                <a:solidFill>
                  <a:srgbClr val="66FFFF"/>
                </a:solidFill>
                <a:latin typeface="+mn-ea"/>
              </a:rPr>
              <a:t>cout.put</a:t>
            </a:r>
            <a:r>
              <a:rPr lang="en-US" altLang="zh-CN" sz="2400" b="1" dirty="0">
                <a:solidFill>
                  <a:srgbClr val="66FFFF"/>
                </a:solidFill>
                <a:latin typeface="+mn-ea"/>
              </a:rPr>
              <a:t>(char </a:t>
            </a:r>
            <a:r>
              <a:rPr lang="en-US" altLang="zh-CN" sz="2400" b="1" dirty="0" err="1">
                <a:solidFill>
                  <a:srgbClr val="66FFFF"/>
                </a:solidFill>
                <a:latin typeface="+mn-ea"/>
              </a:rPr>
              <a:t>ch</a:t>
            </a:r>
            <a:r>
              <a:rPr lang="en-US" altLang="zh-CN" sz="2400" b="1" dirty="0">
                <a:solidFill>
                  <a:srgbClr val="66FFFF"/>
                </a:solidFill>
                <a:latin typeface="+mn-ea"/>
              </a:rPr>
              <a:t>) </a:t>
            </a:r>
            <a:r>
              <a:rPr lang="zh-CN" altLang="zh-CN" sz="2400" b="1" dirty="0">
                <a:solidFill>
                  <a:srgbClr val="66FFFF"/>
                </a:solidFill>
                <a:latin typeface="+mn-ea"/>
              </a:rPr>
              <a:t>或</a:t>
            </a:r>
            <a:r>
              <a:rPr lang="en-US" altLang="zh-CN" sz="2400" b="1" dirty="0">
                <a:solidFill>
                  <a:srgbClr val="66FFFF"/>
                </a:solidFill>
                <a:latin typeface="+mn-ea"/>
              </a:rPr>
              <a:t> </a:t>
            </a:r>
            <a:r>
              <a:rPr lang="en-US" altLang="zh-CN" sz="2400" b="1" dirty="0" err="1">
                <a:solidFill>
                  <a:srgbClr val="66FFFF"/>
                </a:solidFill>
                <a:latin typeface="+mn-ea"/>
              </a:rPr>
              <a:t>cout.out</a:t>
            </a:r>
            <a:r>
              <a:rPr lang="en-US" altLang="zh-CN" sz="2400" b="1" dirty="0">
                <a:solidFill>
                  <a:srgbClr val="66FFFF"/>
                </a:solidFill>
                <a:latin typeface="+mn-ea"/>
              </a:rPr>
              <a:t>(</a:t>
            </a:r>
            <a:r>
              <a:rPr lang="en-US" altLang="zh-CN" sz="2400" b="1" dirty="0" err="1">
                <a:solidFill>
                  <a:srgbClr val="66FFFF"/>
                </a:solidFill>
                <a:latin typeface="+mn-ea"/>
              </a:rPr>
              <a:t>const</a:t>
            </a:r>
            <a:r>
              <a:rPr lang="en-US" altLang="zh-CN" sz="2400" b="1" dirty="0">
                <a:solidFill>
                  <a:srgbClr val="66FFFF"/>
                </a:solidFill>
                <a:latin typeface="+mn-ea"/>
              </a:rPr>
              <a:t> char </a:t>
            </a:r>
            <a:r>
              <a:rPr lang="en-US" altLang="zh-CN" sz="2400" b="1" dirty="0" err="1">
                <a:solidFill>
                  <a:srgbClr val="66FFFF"/>
                </a:solidFill>
                <a:latin typeface="+mn-ea"/>
              </a:rPr>
              <a:t>ch</a:t>
            </a:r>
            <a:r>
              <a:rPr lang="en-US" altLang="zh-CN" sz="2400" b="1" dirty="0">
                <a:solidFill>
                  <a:srgbClr val="66FFFF"/>
                </a:solidFill>
                <a:latin typeface="+mn-ea"/>
              </a:rPr>
              <a:t>)</a:t>
            </a:r>
            <a:endParaRPr lang="zh-CN" altLang="zh-CN" sz="2400" b="1" dirty="0">
              <a:solidFill>
                <a:srgbClr val="66FFFF"/>
              </a:solidFill>
              <a:latin typeface="+mn-ea"/>
            </a:endParaRPr>
          </a:p>
          <a:p>
            <a:pPr marL="0" indent="0">
              <a:lnSpc>
                <a:spcPts val="2600"/>
              </a:lnSpc>
              <a:spcBef>
                <a:spcPts val="0"/>
              </a:spcBef>
              <a:buNone/>
            </a:pPr>
            <a:r>
              <a:rPr lang="zh-CN" altLang="zh-CN" sz="2400" b="1" dirty="0">
                <a:latin typeface="+mn-ea"/>
              </a:rPr>
              <a:t>下面的代码，体现</a:t>
            </a:r>
            <a:r>
              <a:rPr lang="en-US" altLang="zh-CN" sz="2400" b="1" dirty="0">
                <a:latin typeface="+mn-ea"/>
              </a:rPr>
              <a:t>put</a:t>
            </a:r>
            <a:r>
              <a:rPr lang="zh-CN" altLang="zh-CN" sz="2400" b="1" dirty="0">
                <a:latin typeface="+mn-ea"/>
              </a:rPr>
              <a:t>函数的应用：</a:t>
            </a:r>
          </a:p>
          <a:p>
            <a:pPr marL="0" indent="0">
              <a:lnSpc>
                <a:spcPts val="2600"/>
              </a:lnSpc>
              <a:spcBef>
                <a:spcPts val="0"/>
              </a:spcBef>
              <a:buNone/>
            </a:pPr>
            <a:r>
              <a:rPr lang="en-US" altLang="zh-CN" sz="2400" b="1" dirty="0">
                <a:solidFill>
                  <a:srgbClr val="FFFF00"/>
                </a:solidFill>
                <a:latin typeface="+mn-ea"/>
              </a:rPr>
              <a:t>#include "</a:t>
            </a:r>
            <a:r>
              <a:rPr lang="en-US" altLang="zh-CN" sz="2400" b="1" dirty="0" err="1">
                <a:solidFill>
                  <a:srgbClr val="FFFF00"/>
                </a:solidFill>
                <a:latin typeface="+mn-ea"/>
              </a:rPr>
              <a:t>stdafx.h</a:t>
            </a:r>
            <a:r>
              <a:rPr lang="en-US" altLang="zh-CN" sz="2400" b="1" dirty="0">
                <a:solidFill>
                  <a:srgbClr val="FFFF00"/>
                </a:solidFill>
                <a:latin typeface="+mn-ea"/>
              </a:rPr>
              <a:t>"</a:t>
            </a:r>
            <a:endParaRPr lang="zh-CN" altLang="zh-CN" sz="2400" b="1" dirty="0">
              <a:solidFill>
                <a:srgbClr val="FFFF00"/>
              </a:solidFill>
              <a:latin typeface="+mn-ea"/>
            </a:endParaRPr>
          </a:p>
          <a:p>
            <a:pPr marL="0" indent="0">
              <a:lnSpc>
                <a:spcPts val="2600"/>
              </a:lnSpc>
              <a:spcBef>
                <a:spcPts val="0"/>
              </a:spcBef>
              <a:buNone/>
            </a:pPr>
            <a:r>
              <a:rPr lang="en-US" altLang="zh-CN" sz="2400" b="1" dirty="0" smtClean="0">
                <a:latin typeface="+mn-ea"/>
              </a:rPr>
              <a:t>#</a:t>
            </a:r>
            <a:r>
              <a:rPr lang="en-US" altLang="zh-CN" sz="2400" b="1" dirty="0">
                <a:latin typeface="+mn-ea"/>
              </a:rPr>
              <a:t>include &lt;</a:t>
            </a:r>
            <a:r>
              <a:rPr lang="en-US" altLang="zh-CN" sz="2400" b="1" dirty="0" err="1">
                <a:latin typeface="+mn-ea"/>
              </a:rPr>
              <a:t>iostream</a:t>
            </a:r>
            <a:r>
              <a:rPr lang="en-US" altLang="zh-CN" sz="2400" b="1" dirty="0">
                <a:latin typeface="+mn-ea"/>
              </a:rPr>
              <a:t>&gt;</a:t>
            </a:r>
            <a:endParaRPr lang="zh-CN" altLang="zh-CN" sz="2400" b="1" dirty="0">
              <a:latin typeface="+mn-ea"/>
            </a:endParaRPr>
          </a:p>
          <a:p>
            <a:pPr marL="0" indent="0">
              <a:lnSpc>
                <a:spcPts val="2600"/>
              </a:lnSpc>
              <a:spcBef>
                <a:spcPts val="0"/>
              </a:spcBef>
              <a:buNone/>
            </a:pPr>
            <a:r>
              <a:rPr lang="en-US" altLang="zh-CN" sz="2400" b="1" dirty="0">
                <a:latin typeface="+mn-ea"/>
              </a:rPr>
              <a:t>using namespace </a:t>
            </a:r>
            <a:r>
              <a:rPr lang="en-US" altLang="zh-CN" sz="2400" b="1" dirty="0" err="1">
                <a:latin typeface="+mn-ea"/>
              </a:rPr>
              <a:t>std</a:t>
            </a:r>
            <a:r>
              <a:rPr lang="en-US" altLang="zh-CN" sz="2400" b="1" dirty="0">
                <a:latin typeface="+mn-ea"/>
              </a:rPr>
              <a:t>;</a:t>
            </a:r>
            <a:endParaRPr lang="zh-CN" altLang="zh-CN" sz="2400" b="1" dirty="0">
              <a:latin typeface="+mn-ea"/>
            </a:endParaRPr>
          </a:p>
          <a:p>
            <a:pPr marL="0" indent="0">
              <a:lnSpc>
                <a:spcPts val="2600"/>
              </a:lnSpc>
              <a:spcBef>
                <a:spcPts val="0"/>
              </a:spcBef>
              <a:buNone/>
            </a:pPr>
            <a:r>
              <a:rPr lang="en-US" altLang="zh-CN" sz="2400" b="1" dirty="0">
                <a:latin typeface="+mn-ea"/>
              </a:rPr>
              <a:t>void main()</a:t>
            </a:r>
            <a:endParaRPr lang="zh-CN" altLang="zh-CN" sz="2400" b="1" dirty="0">
              <a:latin typeface="+mn-ea"/>
            </a:endParaRPr>
          </a:p>
          <a:p>
            <a:pPr marL="0" indent="0">
              <a:lnSpc>
                <a:spcPts val="2600"/>
              </a:lnSpc>
              <a:spcBef>
                <a:spcPts val="0"/>
              </a:spcBef>
              <a:buNone/>
            </a:pPr>
            <a:r>
              <a:rPr lang="en-US" altLang="zh-CN" sz="2400" b="1" dirty="0">
                <a:latin typeface="+mn-ea"/>
              </a:rPr>
              <a:t>{ char ch1='M', ch2='N';</a:t>
            </a:r>
            <a:endParaRPr lang="zh-CN" altLang="zh-CN" sz="2400" b="1" dirty="0">
              <a:latin typeface="+mn-ea"/>
            </a:endParaRPr>
          </a:p>
          <a:p>
            <a:pPr marL="0" indent="0">
              <a:lnSpc>
                <a:spcPts val="2600"/>
              </a:lnSpc>
              <a:spcBef>
                <a:spcPts val="0"/>
              </a:spcBef>
              <a:buNone/>
            </a:pPr>
            <a:r>
              <a:rPr lang="en-US" altLang="zh-CN" sz="2400" b="1" dirty="0" smtClean="0">
                <a:latin typeface="+mn-ea"/>
              </a:rPr>
              <a:t>  </a:t>
            </a:r>
            <a:r>
              <a:rPr lang="en-US" altLang="zh-CN" sz="2400" b="1" dirty="0" err="1" smtClean="0">
                <a:latin typeface="+mn-ea"/>
              </a:rPr>
              <a:t>cout</a:t>
            </a:r>
            <a:r>
              <a:rPr lang="en-US" altLang="zh-CN" sz="2400" b="1" dirty="0">
                <a:latin typeface="+mn-ea"/>
              </a:rPr>
              <a:t>&lt;&lt;'M'&lt;&lt;'.'&lt;&lt;'N'&lt;&lt;</a:t>
            </a:r>
            <a:r>
              <a:rPr lang="en-US" altLang="zh-CN" sz="2400" b="1" dirty="0" err="1">
                <a:latin typeface="+mn-ea"/>
              </a:rPr>
              <a:t>endl</a:t>
            </a:r>
            <a:r>
              <a:rPr lang="en-US" altLang="zh-CN" sz="2400" b="1" dirty="0">
                <a:latin typeface="+mn-ea"/>
              </a:rPr>
              <a:t>;</a:t>
            </a:r>
            <a:endParaRPr lang="zh-CN" altLang="zh-CN" sz="2400" b="1" dirty="0">
              <a:latin typeface="+mn-ea"/>
            </a:endParaRPr>
          </a:p>
          <a:p>
            <a:pPr marL="0" indent="0">
              <a:lnSpc>
                <a:spcPts val="2600"/>
              </a:lnSpc>
              <a:spcBef>
                <a:spcPts val="0"/>
              </a:spcBef>
              <a:buNone/>
            </a:pPr>
            <a:r>
              <a:rPr lang="en-US" altLang="zh-CN" sz="2400" b="1" dirty="0" smtClean="0">
                <a:latin typeface="+mn-ea"/>
              </a:rPr>
              <a:t>  </a:t>
            </a:r>
            <a:r>
              <a:rPr lang="en-US" altLang="zh-CN" sz="2400" b="1" dirty="0" err="1" smtClean="0">
                <a:latin typeface="+mn-ea"/>
              </a:rPr>
              <a:t>cout.put</a:t>
            </a:r>
            <a:r>
              <a:rPr lang="en-US" altLang="zh-CN" sz="2400" b="1" dirty="0" smtClean="0">
                <a:latin typeface="+mn-ea"/>
              </a:rPr>
              <a:t>(ch1</a:t>
            </a:r>
            <a:r>
              <a:rPr lang="en-US" altLang="zh-CN" sz="2400" b="1" dirty="0">
                <a:latin typeface="+mn-ea"/>
              </a:rPr>
              <a:t>).put('.').put(ch2).put('\n');</a:t>
            </a:r>
            <a:endParaRPr lang="zh-CN" altLang="zh-CN" sz="2400" b="1" dirty="0">
              <a:latin typeface="+mn-ea"/>
            </a:endParaRPr>
          </a:p>
          <a:p>
            <a:pPr marL="0" indent="0">
              <a:lnSpc>
                <a:spcPts val="2600"/>
              </a:lnSpc>
              <a:spcBef>
                <a:spcPts val="0"/>
              </a:spcBef>
              <a:buNone/>
            </a:pPr>
            <a:r>
              <a:rPr lang="en-US" altLang="zh-CN" sz="2400" b="1" dirty="0" smtClean="0">
                <a:latin typeface="+mn-ea"/>
              </a:rPr>
              <a:t>  </a:t>
            </a:r>
            <a:r>
              <a:rPr lang="en-US" altLang="zh-CN" sz="2400" b="1" dirty="0" err="1" smtClean="0">
                <a:latin typeface="+mn-ea"/>
              </a:rPr>
              <a:t>cout.put</a:t>
            </a:r>
            <a:r>
              <a:rPr lang="en-US" altLang="zh-CN" sz="2400" b="1" dirty="0">
                <a:latin typeface="+mn-ea"/>
              </a:rPr>
              <a:t>('M').put('.').put('N').put('\n');</a:t>
            </a:r>
            <a:endParaRPr lang="zh-CN" altLang="zh-CN" sz="2400" b="1" dirty="0">
              <a:latin typeface="+mn-ea"/>
            </a:endParaRPr>
          </a:p>
          <a:p>
            <a:pPr marL="0" indent="0">
              <a:lnSpc>
                <a:spcPts val="2600"/>
              </a:lnSpc>
              <a:spcBef>
                <a:spcPts val="0"/>
              </a:spcBef>
              <a:buNone/>
            </a:pPr>
            <a:r>
              <a:rPr lang="en-US" altLang="zh-CN" sz="2400" b="1" dirty="0">
                <a:latin typeface="+mn-ea"/>
              </a:rPr>
              <a:t>}</a:t>
            </a:r>
            <a:endParaRPr lang="zh-CN" altLang="zh-CN" sz="2400" b="1" dirty="0">
              <a:latin typeface="+mn-ea"/>
            </a:endParaRPr>
          </a:p>
          <a:p>
            <a:pPr marL="0" indent="0">
              <a:lnSpc>
                <a:spcPts val="2600"/>
              </a:lnSpc>
              <a:spcBef>
                <a:spcPts val="0"/>
              </a:spcBef>
              <a:buNone/>
            </a:pPr>
            <a:r>
              <a:rPr lang="zh-CN" altLang="zh-CN" sz="2400" b="1" dirty="0">
                <a:latin typeface="+mn-ea"/>
              </a:rPr>
              <a:t>上述代码的输出结果是三个</a:t>
            </a:r>
            <a:r>
              <a:rPr lang="en-US" altLang="zh-CN" sz="2400" b="1" dirty="0">
                <a:latin typeface="+mn-ea"/>
              </a:rPr>
              <a:t>M.N</a:t>
            </a:r>
            <a:r>
              <a:rPr lang="zh-CN" altLang="zh-CN" sz="2400" b="1" dirty="0">
                <a:latin typeface="+mn-ea"/>
              </a:rPr>
              <a:t>，值得说明的是，</a:t>
            </a:r>
            <a:r>
              <a:rPr lang="en-US" altLang="zh-CN" sz="2400" b="1" dirty="0" err="1">
                <a:latin typeface="+mn-ea"/>
              </a:rPr>
              <a:t>cout</a:t>
            </a:r>
            <a:r>
              <a:rPr lang="zh-CN" altLang="zh-CN" sz="2400" b="1" dirty="0">
                <a:latin typeface="+mn-ea"/>
              </a:rPr>
              <a:t>对象可以连续调用</a:t>
            </a:r>
            <a:r>
              <a:rPr lang="en-US" altLang="zh-CN" sz="2400" b="1" dirty="0">
                <a:latin typeface="+mn-ea"/>
              </a:rPr>
              <a:t>put</a:t>
            </a:r>
            <a:r>
              <a:rPr lang="zh-CN" altLang="zh-CN" sz="2400" b="1" dirty="0">
                <a:latin typeface="+mn-ea"/>
              </a:rPr>
              <a:t>函数，比如代码：</a:t>
            </a:r>
          </a:p>
          <a:p>
            <a:pPr marL="0" indent="0">
              <a:lnSpc>
                <a:spcPts val="2600"/>
              </a:lnSpc>
              <a:spcBef>
                <a:spcPts val="0"/>
              </a:spcBef>
              <a:buNone/>
            </a:pPr>
            <a:r>
              <a:rPr lang="en-US" altLang="zh-CN" sz="2400" b="1" dirty="0" err="1">
                <a:latin typeface="+mn-ea"/>
              </a:rPr>
              <a:t>cout.put</a:t>
            </a:r>
            <a:r>
              <a:rPr lang="en-US" altLang="zh-CN" sz="2400" b="1" dirty="0">
                <a:latin typeface="+mn-ea"/>
              </a:rPr>
              <a:t>(ch1).put('.').put(ch2).put('\n');</a:t>
            </a:r>
            <a:endParaRPr lang="zh-CN" altLang="zh-CN" sz="2400" b="1" dirty="0">
              <a:latin typeface="+mn-ea"/>
            </a:endParaRPr>
          </a:p>
          <a:p>
            <a:pPr marL="0" indent="0">
              <a:lnSpc>
                <a:spcPts val="2600"/>
              </a:lnSpc>
              <a:spcBef>
                <a:spcPts val="0"/>
              </a:spcBef>
              <a:buNone/>
            </a:pPr>
            <a:r>
              <a:rPr lang="en-US" altLang="zh-CN" sz="2400" b="1" dirty="0" err="1">
                <a:latin typeface="+mn-ea"/>
              </a:rPr>
              <a:t>cout.put</a:t>
            </a:r>
            <a:r>
              <a:rPr lang="en-US" altLang="zh-CN" sz="2400" b="1" dirty="0">
                <a:latin typeface="+mn-ea"/>
              </a:rPr>
              <a:t>('M').put('.').put('N').put('\n');</a:t>
            </a:r>
            <a:endParaRPr lang="zh-CN" altLang="zh-CN" sz="2400" b="1" dirty="0">
              <a:latin typeface="+mn-ea"/>
            </a:endParaRPr>
          </a:p>
          <a:p>
            <a:pPr marL="0" indent="0">
              <a:lnSpc>
                <a:spcPts val="2600"/>
              </a:lnSpc>
              <a:spcBef>
                <a:spcPts val="0"/>
              </a:spcBef>
              <a:buNone/>
            </a:pPr>
            <a:r>
              <a:rPr lang="zh-CN" altLang="zh-CN" sz="2400" b="1" dirty="0">
                <a:latin typeface="+mn-ea"/>
              </a:rPr>
              <a:t>就是连续调用了</a:t>
            </a:r>
            <a:r>
              <a:rPr lang="en-US" altLang="zh-CN" sz="2400" b="1" dirty="0">
                <a:latin typeface="+mn-ea"/>
              </a:rPr>
              <a:t>put</a:t>
            </a:r>
            <a:r>
              <a:rPr lang="zh-CN" altLang="zh-CN" sz="2400" b="1" dirty="0">
                <a:latin typeface="+mn-ea"/>
              </a:rPr>
              <a:t>函数。</a:t>
            </a:r>
            <a:endParaRPr lang="zh-CN" altLang="en-US" sz="24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19</a:t>
            </a:fld>
            <a:endParaRPr lang="en-US" altLang="zh-CN"/>
          </a:p>
        </p:txBody>
      </p:sp>
    </p:spTree>
    <p:extLst>
      <p:ext uri="{BB962C8B-B14F-4D97-AF65-F5344CB8AC3E}">
        <p14:creationId xmlns:p14="http://schemas.microsoft.com/office/powerpoint/2010/main" val="180496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AE52E529-F884-47E2-905B-2A784EDC9330}" type="slidenum">
              <a:rPr lang="en-US" altLang="zh-CN"/>
              <a:pPr/>
              <a:t>2</a:t>
            </a:fld>
            <a:endParaRPr lang="en-US" altLang="zh-CN"/>
          </a:p>
        </p:txBody>
      </p:sp>
      <p:sp>
        <p:nvSpPr>
          <p:cNvPr id="90114" name="Rectangle 2"/>
          <p:cNvSpPr>
            <a:spLocks noGrp="1" noChangeArrowheads="1"/>
          </p:cNvSpPr>
          <p:nvPr>
            <p:ph type="title"/>
          </p:nvPr>
        </p:nvSpPr>
        <p:spPr>
          <a:xfrm>
            <a:off x="685800" y="2667000"/>
            <a:ext cx="7772400" cy="1143000"/>
          </a:xfrm>
        </p:spPr>
        <p:txBody>
          <a:bodyPr/>
          <a:lstStyle/>
          <a:p>
            <a:r>
              <a:rPr lang="zh-CN" altLang="en-US" sz="6000" b="1" dirty="0" smtClean="0"/>
              <a:t>第</a:t>
            </a:r>
            <a:r>
              <a:rPr lang="en-US" altLang="zh-CN" sz="6000" b="1" dirty="0" smtClean="0"/>
              <a:t>1</a:t>
            </a:r>
            <a:r>
              <a:rPr lang="zh-CN" altLang="en-US" sz="6000" b="1" dirty="0" smtClean="0"/>
              <a:t>章   </a:t>
            </a:r>
            <a:r>
              <a:rPr lang="en-US" altLang="zh-CN" sz="6000" b="1" dirty="0" smtClean="0"/>
              <a:t>C++</a:t>
            </a:r>
            <a:r>
              <a:rPr lang="zh-CN" altLang="en-US" sz="6000" b="1" dirty="0" smtClean="0"/>
              <a:t>基</a:t>
            </a:r>
            <a:r>
              <a:rPr lang="zh-CN" altLang="en-US" sz="6000" b="1" dirty="0"/>
              <a:t>础知识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8856984" cy="6372944"/>
          </a:xfrm>
        </p:spPr>
        <p:txBody>
          <a:bodyPr/>
          <a:lstStyle/>
          <a:p>
            <a:pPr marL="0" indent="0">
              <a:lnSpc>
                <a:spcPts val="2500"/>
              </a:lnSpc>
              <a:spcBef>
                <a:spcPts val="0"/>
              </a:spcBef>
              <a:buNone/>
            </a:pPr>
            <a:r>
              <a:rPr lang="zh-CN" altLang="zh-CN" sz="2400" b="1" dirty="0">
                <a:latin typeface="+mn-ea"/>
              </a:rPr>
              <a:t>我们还可以使用</a:t>
            </a:r>
            <a:r>
              <a:rPr lang="en-US" altLang="zh-CN" sz="2400" b="1" dirty="0">
                <a:latin typeface="+mn-ea"/>
              </a:rPr>
              <a:t>write()</a:t>
            </a:r>
            <a:r>
              <a:rPr lang="zh-CN" altLang="zh-CN" sz="2400" b="1" dirty="0">
                <a:latin typeface="+mn-ea"/>
              </a:rPr>
              <a:t>函数输出字符串，其函数调用格式如下：</a:t>
            </a:r>
          </a:p>
          <a:p>
            <a:pPr marL="0" indent="0">
              <a:lnSpc>
                <a:spcPts val="2500"/>
              </a:lnSpc>
              <a:spcBef>
                <a:spcPts val="0"/>
              </a:spcBef>
              <a:buNone/>
            </a:pPr>
            <a:r>
              <a:rPr lang="en-US" altLang="zh-CN" sz="2400" b="1" dirty="0" smtClean="0">
                <a:solidFill>
                  <a:srgbClr val="66FFFF"/>
                </a:solidFill>
                <a:latin typeface="+mn-ea"/>
              </a:rPr>
              <a:t>    </a:t>
            </a:r>
            <a:r>
              <a:rPr lang="en-US" altLang="zh-CN" sz="2400" b="1" dirty="0" err="1" smtClean="0">
                <a:solidFill>
                  <a:srgbClr val="66FFFF"/>
                </a:solidFill>
                <a:latin typeface="+mn-ea"/>
              </a:rPr>
              <a:t>cout.write</a:t>
            </a:r>
            <a:r>
              <a:rPr lang="en-US" altLang="zh-CN" sz="2400" b="1" dirty="0" smtClean="0">
                <a:solidFill>
                  <a:srgbClr val="66FFFF"/>
                </a:solidFill>
                <a:latin typeface="+mn-ea"/>
              </a:rPr>
              <a:t>(</a:t>
            </a:r>
            <a:r>
              <a:rPr lang="en-US" altLang="zh-CN" sz="2400" b="1" dirty="0" err="1" smtClean="0">
                <a:solidFill>
                  <a:srgbClr val="66FFFF"/>
                </a:solidFill>
                <a:latin typeface="+mn-ea"/>
              </a:rPr>
              <a:t>const</a:t>
            </a:r>
            <a:r>
              <a:rPr lang="en-US" altLang="zh-CN" sz="2400" b="1" dirty="0" smtClean="0">
                <a:solidFill>
                  <a:srgbClr val="66FFFF"/>
                </a:solidFill>
                <a:latin typeface="+mn-ea"/>
              </a:rPr>
              <a:t> </a:t>
            </a:r>
            <a:r>
              <a:rPr lang="en-US" altLang="zh-CN" sz="2400" b="1" dirty="0">
                <a:solidFill>
                  <a:srgbClr val="66FFFF"/>
                </a:solidFill>
                <a:latin typeface="+mn-ea"/>
              </a:rPr>
              <a:t>char *</a:t>
            </a:r>
            <a:r>
              <a:rPr lang="en-US" altLang="zh-CN" sz="2400" b="1" dirty="0" err="1">
                <a:solidFill>
                  <a:srgbClr val="66FFFF"/>
                </a:solidFill>
                <a:latin typeface="+mn-ea"/>
              </a:rPr>
              <a:t>str,int</a:t>
            </a:r>
            <a:r>
              <a:rPr lang="en-US" altLang="zh-CN" sz="2400" b="1" dirty="0">
                <a:solidFill>
                  <a:srgbClr val="66FFFF"/>
                </a:solidFill>
                <a:latin typeface="+mn-ea"/>
              </a:rPr>
              <a:t> n)</a:t>
            </a:r>
            <a:endParaRPr lang="zh-CN" altLang="zh-CN" sz="2400" b="1" dirty="0">
              <a:solidFill>
                <a:srgbClr val="66FFFF"/>
              </a:solidFill>
              <a:latin typeface="+mn-ea"/>
            </a:endParaRPr>
          </a:p>
          <a:p>
            <a:pPr marL="0" indent="0">
              <a:lnSpc>
                <a:spcPts val="2500"/>
              </a:lnSpc>
              <a:spcBef>
                <a:spcPts val="0"/>
              </a:spcBef>
              <a:buNone/>
            </a:pPr>
            <a:r>
              <a:rPr lang="zh-CN" altLang="zh-CN" sz="2400" b="1" dirty="0">
                <a:latin typeface="+mn-ea"/>
              </a:rPr>
              <a:t>其中参数</a:t>
            </a:r>
            <a:r>
              <a:rPr lang="en-US" altLang="zh-CN" sz="2400" b="1" dirty="0" err="1">
                <a:latin typeface="+mn-ea"/>
              </a:rPr>
              <a:t>str</a:t>
            </a:r>
            <a:r>
              <a:rPr lang="zh-CN" altLang="zh-CN" sz="2400" b="1" dirty="0">
                <a:latin typeface="+mn-ea"/>
              </a:rPr>
              <a:t>是指向字符对象的指针，参数</a:t>
            </a:r>
            <a:r>
              <a:rPr lang="en-US" altLang="zh-CN" sz="2400" b="1" dirty="0">
                <a:latin typeface="+mn-ea"/>
              </a:rPr>
              <a:t>n</a:t>
            </a:r>
            <a:r>
              <a:rPr lang="zh-CN" altLang="zh-CN" sz="2400" b="1" dirty="0">
                <a:latin typeface="+mn-ea"/>
              </a:rPr>
              <a:t>表示要输出的字符对象的字节数。下面通过一个简单的例子介绍</a:t>
            </a:r>
            <a:r>
              <a:rPr lang="en-US" altLang="zh-CN" sz="2400" b="1" dirty="0">
                <a:latin typeface="+mn-ea"/>
              </a:rPr>
              <a:t>write()</a:t>
            </a:r>
            <a:r>
              <a:rPr lang="zh-CN" altLang="zh-CN" sz="2400" b="1" dirty="0">
                <a:latin typeface="+mn-ea"/>
              </a:rPr>
              <a:t>函数的应用。</a:t>
            </a:r>
          </a:p>
          <a:p>
            <a:pPr marL="0" indent="0">
              <a:lnSpc>
                <a:spcPts val="2500"/>
              </a:lnSpc>
              <a:spcBef>
                <a:spcPts val="0"/>
              </a:spcBef>
              <a:buNone/>
            </a:pPr>
            <a:r>
              <a:rPr lang="en-US" altLang="zh-CN" sz="2400" b="1" dirty="0">
                <a:solidFill>
                  <a:srgbClr val="FFFF00"/>
                </a:solidFill>
                <a:latin typeface="+mn-ea"/>
              </a:rPr>
              <a:t>#include "</a:t>
            </a:r>
            <a:r>
              <a:rPr lang="en-US" altLang="zh-CN" sz="2400" b="1" dirty="0" err="1">
                <a:solidFill>
                  <a:srgbClr val="FFFF00"/>
                </a:solidFill>
                <a:latin typeface="+mn-ea"/>
              </a:rPr>
              <a:t>stdafx.h</a:t>
            </a:r>
            <a:r>
              <a:rPr lang="en-US" altLang="zh-CN" sz="2400" b="1" dirty="0">
                <a:solidFill>
                  <a:srgbClr val="FFFF00"/>
                </a:solidFill>
                <a:latin typeface="+mn-ea"/>
              </a:rPr>
              <a:t>"</a:t>
            </a:r>
            <a:endParaRPr lang="zh-CN" altLang="zh-CN" sz="2400" b="1" dirty="0">
              <a:solidFill>
                <a:srgbClr val="FFFF00"/>
              </a:solidFill>
              <a:latin typeface="+mn-ea"/>
            </a:endParaRPr>
          </a:p>
          <a:p>
            <a:pPr marL="0" indent="0">
              <a:lnSpc>
                <a:spcPts val="2500"/>
              </a:lnSpc>
              <a:spcBef>
                <a:spcPts val="0"/>
              </a:spcBef>
              <a:buNone/>
            </a:pPr>
            <a:r>
              <a:rPr lang="en-US" altLang="zh-CN" sz="2400" b="1" dirty="0" smtClean="0">
                <a:latin typeface="+mn-ea"/>
              </a:rPr>
              <a:t>#</a:t>
            </a:r>
            <a:r>
              <a:rPr lang="en-US" altLang="zh-CN" sz="2400" b="1" dirty="0">
                <a:latin typeface="+mn-ea"/>
              </a:rPr>
              <a:t>include &lt;</a:t>
            </a:r>
            <a:r>
              <a:rPr lang="en-US" altLang="zh-CN" sz="2400" b="1" dirty="0" err="1">
                <a:latin typeface="+mn-ea"/>
              </a:rPr>
              <a:t>iostream</a:t>
            </a:r>
            <a:r>
              <a:rPr lang="en-US" altLang="zh-CN" sz="2400" b="1" dirty="0">
                <a:latin typeface="+mn-ea"/>
              </a:rPr>
              <a:t>&gt;</a:t>
            </a:r>
            <a:endParaRPr lang="zh-CN" altLang="zh-CN" sz="2400" b="1" dirty="0">
              <a:latin typeface="+mn-ea"/>
            </a:endParaRPr>
          </a:p>
          <a:p>
            <a:pPr marL="0" indent="0">
              <a:lnSpc>
                <a:spcPts val="2500"/>
              </a:lnSpc>
              <a:spcBef>
                <a:spcPts val="0"/>
              </a:spcBef>
              <a:buNone/>
            </a:pPr>
            <a:r>
              <a:rPr lang="en-US" altLang="zh-CN" sz="2400" b="1" dirty="0" smtClean="0">
                <a:latin typeface="+mn-ea"/>
              </a:rPr>
              <a:t>using </a:t>
            </a:r>
            <a:r>
              <a:rPr lang="en-US" altLang="zh-CN" sz="2400" b="1" dirty="0">
                <a:latin typeface="+mn-ea"/>
              </a:rPr>
              <a:t>namespace </a:t>
            </a:r>
            <a:r>
              <a:rPr lang="en-US" altLang="zh-CN" sz="2400" b="1" dirty="0" err="1">
                <a:latin typeface="+mn-ea"/>
              </a:rPr>
              <a:t>std</a:t>
            </a:r>
            <a:r>
              <a:rPr lang="en-US" altLang="zh-CN" sz="2400" b="1" dirty="0">
                <a:latin typeface="+mn-ea"/>
              </a:rPr>
              <a:t>;</a:t>
            </a:r>
            <a:endParaRPr lang="zh-CN" altLang="zh-CN" sz="2400" b="1" dirty="0">
              <a:latin typeface="+mn-ea"/>
            </a:endParaRPr>
          </a:p>
          <a:p>
            <a:pPr marL="0" indent="0">
              <a:lnSpc>
                <a:spcPts val="2500"/>
              </a:lnSpc>
              <a:spcBef>
                <a:spcPts val="0"/>
              </a:spcBef>
              <a:buNone/>
            </a:pPr>
            <a:r>
              <a:rPr lang="en-US" altLang="zh-CN" sz="2400" b="1" dirty="0">
                <a:latin typeface="+mn-ea"/>
              </a:rPr>
              <a:t>void main()</a:t>
            </a:r>
            <a:endParaRPr lang="zh-CN" altLang="zh-CN" sz="2400" b="1" dirty="0">
              <a:latin typeface="+mn-ea"/>
            </a:endParaRPr>
          </a:p>
          <a:p>
            <a:pPr marL="0" indent="0">
              <a:lnSpc>
                <a:spcPts val="2500"/>
              </a:lnSpc>
              <a:spcBef>
                <a:spcPts val="0"/>
              </a:spcBef>
              <a:buNone/>
            </a:pPr>
            <a:r>
              <a:rPr lang="en-US" altLang="zh-CN" sz="2400" b="1" dirty="0">
                <a:latin typeface="+mn-ea"/>
              </a:rPr>
              <a:t>{ char *str1="ABCDEFGHIJ";</a:t>
            </a:r>
            <a:endParaRPr lang="zh-CN" altLang="zh-CN" sz="2400" b="1" dirty="0">
              <a:latin typeface="+mn-ea"/>
            </a:endParaRPr>
          </a:p>
          <a:p>
            <a:pPr marL="0" indent="0">
              <a:lnSpc>
                <a:spcPts val="2500"/>
              </a:lnSpc>
              <a:spcBef>
                <a:spcPts val="0"/>
              </a:spcBef>
              <a:buNone/>
            </a:pPr>
            <a:r>
              <a:rPr lang="en-US" altLang="zh-CN" sz="2400" b="1" dirty="0">
                <a:latin typeface="+mn-ea"/>
              </a:rPr>
              <a:t>  char str2[]="</a:t>
            </a:r>
            <a:r>
              <a:rPr lang="en-US" altLang="zh-CN" sz="2400" b="1" dirty="0" err="1">
                <a:latin typeface="+mn-ea"/>
              </a:rPr>
              <a:t>abcdefghij</a:t>
            </a:r>
            <a:r>
              <a:rPr lang="en-US" altLang="zh-CN" sz="2400" b="1" dirty="0">
                <a:latin typeface="+mn-ea"/>
              </a:rPr>
              <a:t>";</a:t>
            </a:r>
            <a:endParaRPr lang="zh-CN" altLang="zh-CN" sz="2400" b="1" dirty="0">
              <a:latin typeface="+mn-ea"/>
            </a:endParaRPr>
          </a:p>
          <a:p>
            <a:pPr marL="0" indent="0">
              <a:lnSpc>
                <a:spcPts val="2500"/>
              </a:lnSpc>
              <a:spcBef>
                <a:spcPts val="0"/>
              </a:spcBef>
              <a:buNone/>
            </a:pPr>
            <a:r>
              <a:rPr lang="en-US" altLang="zh-CN" sz="2400" b="1" dirty="0">
                <a:latin typeface="+mn-ea"/>
              </a:rPr>
              <a:t>  </a:t>
            </a:r>
            <a:r>
              <a:rPr lang="en-US" altLang="zh-CN" sz="2400" b="1" dirty="0" err="1">
                <a:latin typeface="+mn-ea"/>
              </a:rPr>
              <a:t>cout.write</a:t>
            </a:r>
            <a:r>
              <a:rPr lang="en-US" altLang="zh-CN" sz="2400" b="1" dirty="0">
                <a:latin typeface="+mn-ea"/>
              </a:rPr>
              <a:t>(str1,10).put('\n');</a:t>
            </a:r>
            <a:endParaRPr lang="zh-CN" altLang="zh-CN" sz="2400" b="1" dirty="0">
              <a:latin typeface="+mn-ea"/>
            </a:endParaRPr>
          </a:p>
          <a:p>
            <a:pPr marL="0" indent="0">
              <a:lnSpc>
                <a:spcPts val="2500"/>
              </a:lnSpc>
              <a:spcBef>
                <a:spcPts val="0"/>
              </a:spcBef>
              <a:buNone/>
            </a:pPr>
            <a:r>
              <a:rPr lang="en-US" altLang="zh-CN" sz="2400" b="1" dirty="0">
                <a:latin typeface="+mn-ea"/>
              </a:rPr>
              <a:t>  </a:t>
            </a:r>
            <a:r>
              <a:rPr lang="en-US" altLang="zh-CN" sz="2400" b="1" dirty="0" err="1">
                <a:latin typeface="+mn-ea"/>
              </a:rPr>
              <a:t>cout.write</a:t>
            </a:r>
            <a:r>
              <a:rPr lang="en-US" altLang="zh-CN" sz="2400" b="1" dirty="0">
                <a:latin typeface="+mn-ea"/>
              </a:rPr>
              <a:t>(str2,strlen(str2)).put('\n');</a:t>
            </a:r>
            <a:endParaRPr lang="zh-CN" altLang="zh-CN" sz="2400" b="1" dirty="0">
              <a:latin typeface="+mn-ea"/>
            </a:endParaRPr>
          </a:p>
          <a:p>
            <a:pPr marL="0" indent="0">
              <a:lnSpc>
                <a:spcPts val="2500"/>
              </a:lnSpc>
              <a:spcBef>
                <a:spcPts val="0"/>
              </a:spcBef>
              <a:buNone/>
            </a:pPr>
            <a:r>
              <a:rPr lang="en-US" altLang="zh-CN" sz="2400" b="1" dirty="0">
                <a:latin typeface="+mn-ea"/>
              </a:rPr>
              <a:t>  </a:t>
            </a:r>
            <a:r>
              <a:rPr lang="en-US" altLang="zh-CN" sz="2400" b="1" dirty="0" err="1">
                <a:latin typeface="+mn-ea"/>
              </a:rPr>
              <a:t>cout.write</a:t>
            </a:r>
            <a:r>
              <a:rPr lang="en-US" altLang="zh-CN" sz="2400" b="1" dirty="0">
                <a:latin typeface="+mn-ea"/>
              </a:rPr>
              <a:t>("HELLO WORLD",5)&lt;&lt;</a:t>
            </a:r>
            <a:r>
              <a:rPr lang="en-US" altLang="zh-CN" sz="2400" b="1" dirty="0" err="1">
                <a:latin typeface="+mn-ea"/>
              </a:rPr>
              <a:t>endl</a:t>
            </a:r>
            <a:r>
              <a:rPr lang="en-US" altLang="zh-CN" sz="2400" b="1" dirty="0">
                <a:latin typeface="+mn-ea"/>
              </a:rPr>
              <a:t>;</a:t>
            </a:r>
            <a:endParaRPr lang="zh-CN" altLang="zh-CN" sz="2400" b="1" dirty="0">
              <a:latin typeface="+mn-ea"/>
            </a:endParaRPr>
          </a:p>
          <a:p>
            <a:pPr marL="0" indent="0">
              <a:lnSpc>
                <a:spcPts val="2500"/>
              </a:lnSpc>
              <a:spcBef>
                <a:spcPts val="0"/>
              </a:spcBef>
              <a:buNone/>
            </a:pPr>
            <a:r>
              <a:rPr lang="en-US" altLang="zh-CN" sz="2400" b="1" dirty="0">
                <a:latin typeface="+mn-ea"/>
              </a:rPr>
              <a:t>}</a:t>
            </a:r>
            <a:endParaRPr lang="zh-CN" altLang="zh-CN" sz="2400" b="1" dirty="0">
              <a:latin typeface="+mn-ea"/>
            </a:endParaRPr>
          </a:p>
          <a:p>
            <a:pPr marL="0" indent="0">
              <a:lnSpc>
                <a:spcPts val="2500"/>
              </a:lnSpc>
              <a:spcBef>
                <a:spcPts val="0"/>
              </a:spcBef>
              <a:buNone/>
            </a:pPr>
            <a:endParaRPr lang="en-US" altLang="zh-CN" sz="2400" b="1" dirty="0" smtClean="0">
              <a:latin typeface="+mn-ea"/>
            </a:endParaRPr>
          </a:p>
          <a:p>
            <a:pPr marL="0" indent="0">
              <a:lnSpc>
                <a:spcPts val="2500"/>
              </a:lnSpc>
              <a:spcBef>
                <a:spcPts val="0"/>
              </a:spcBef>
              <a:buNone/>
            </a:pPr>
            <a:r>
              <a:rPr lang="zh-CN" altLang="zh-CN" sz="2400" b="1" dirty="0" smtClean="0">
                <a:latin typeface="+mn-ea"/>
              </a:rPr>
              <a:t>从</a:t>
            </a:r>
            <a:r>
              <a:rPr lang="en-US" altLang="zh-CN" sz="2400" b="1" dirty="0" err="1">
                <a:latin typeface="+mn-ea"/>
              </a:rPr>
              <a:t>cout.write</a:t>
            </a:r>
            <a:r>
              <a:rPr lang="en-US" altLang="zh-CN" sz="2400" b="1" dirty="0">
                <a:latin typeface="+mn-ea"/>
              </a:rPr>
              <a:t>("HELLO WORLD",5)&lt;&lt;</a:t>
            </a:r>
            <a:r>
              <a:rPr lang="en-US" altLang="zh-CN" sz="2400" b="1" dirty="0" err="1">
                <a:latin typeface="+mn-ea"/>
              </a:rPr>
              <a:t>endl</a:t>
            </a:r>
            <a:r>
              <a:rPr lang="en-US" altLang="zh-CN" sz="2400" b="1" dirty="0">
                <a:latin typeface="+mn-ea"/>
              </a:rPr>
              <a:t>;</a:t>
            </a:r>
            <a:r>
              <a:rPr lang="zh-CN" altLang="zh-CN" sz="2400" b="1" dirty="0">
                <a:latin typeface="+mn-ea"/>
              </a:rPr>
              <a:t>可以看出，利用</a:t>
            </a:r>
            <a:r>
              <a:rPr lang="en-US" altLang="zh-CN" sz="2400" b="1" dirty="0">
                <a:latin typeface="+mn-ea"/>
              </a:rPr>
              <a:t>write()</a:t>
            </a:r>
            <a:r>
              <a:rPr lang="zh-CN" altLang="zh-CN" sz="2400" b="1" dirty="0">
                <a:latin typeface="+mn-ea"/>
              </a:rPr>
              <a:t>函数</a:t>
            </a:r>
            <a:r>
              <a:rPr lang="zh-CN" altLang="zh-CN" sz="2400" b="1" dirty="0" smtClean="0">
                <a:latin typeface="+mn-ea"/>
              </a:rPr>
              <a:t>可实现</a:t>
            </a:r>
            <a:r>
              <a:rPr lang="zh-CN" altLang="zh-CN" sz="2400" b="1" dirty="0">
                <a:latin typeface="+mn-ea"/>
              </a:rPr>
              <a:t>对字符串的部分或全部的输出，而其中的第一个参数，既可以是指向字符对象的指针，也可以是字符型数组的首地址（数组名），也可以直接给出字符串常量，用起来还是很方便的。</a:t>
            </a:r>
          </a:p>
          <a:p>
            <a:pPr marL="0" indent="0">
              <a:lnSpc>
                <a:spcPts val="2500"/>
              </a:lnSpc>
              <a:spcBef>
                <a:spcPts val="0"/>
              </a:spcBef>
              <a:buNone/>
            </a:pPr>
            <a:endParaRPr lang="zh-CN" altLang="en-US" sz="24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20</a:t>
            </a:fld>
            <a:endParaRPr lang="en-US" altLang="zh-CN"/>
          </a:p>
        </p:txBody>
      </p:sp>
      <p:sp>
        <p:nvSpPr>
          <p:cNvPr id="5" name="文本框 4"/>
          <p:cNvSpPr txBox="1"/>
          <p:nvPr/>
        </p:nvSpPr>
        <p:spPr>
          <a:xfrm>
            <a:off x="6330538" y="1843785"/>
            <a:ext cx="2350323" cy="1374735"/>
          </a:xfrm>
          <a:prstGeom prst="rect">
            <a:avLst/>
          </a:prstGeom>
          <a:noFill/>
        </p:spPr>
        <p:txBody>
          <a:bodyPr wrap="none" rtlCol="0">
            <a:spAutoFit/>
          </a:bodyPr>
          <a:lstStyle/>
          <a:p>
            <a:pPr marL="0" indent="0">
              <a:lnSpc>
                <a:spcPts val="2500"/>
              </a:lnSpc>
              <a:spcBef>
                <a:spcPts val="0"/>
              </a:spcBef>
              <a:buNone/>
            </a:pPr>
            <a:r>
              <a:rPr lang="zh-CN" altLang="zh-CN" b="1" dirty="0">
                <a:solidFill>
                  <a:srgbClr val="FF66FF"/>
                </a:solidFill>
                <a:latin typeface="+mn-ea"/>
              </a:rPr>
              <a:t>其输出结果为：</a:t>
            </a:r>
          </a:p>
          <a:p>
            <a:pPr marL="0" indent="0">
              <a:lnSpc>
                <a:spcPts val="2500"/>
              </a:lnSpc>
              <a:spcBef>
                <a:spcPts val="0"/>
              </a:spcBef>
              <a:buNone/>
            </a:pPr>
            <a:r>
              <a:rPr lang="en-US" altLang="zh-CN" b="1" dirty="0">
                <a:solidFill>
                  <a:srgbClr val="FF66FF"/>
                </a:solidFill>
                <a:latin typeface="+mn-ea"/>
              </a:rPr>
              <a:t>ABCDEFGHIJ</a:t>
            </a:r>
            <a:endParaRPr lang="zh-CN" altLang="zh-CN" b="1" dirty="0">
              <a:solidFill>
                <a:srgbClr val="FF66FF"/>
              </a:solidFill>
              <a:latin typeface="+mn-ea"/>
            </a:endParaRPr>
          </a:p>
          <a:p>
            <a:pPr marL="0" indent="0">
              <a:lnSpc>
                <a:spcPts val="2500"/>
              </a:lnSpc>
              <a:spcBef>
                <a:spcPts val="0"/>
              </a:spcBef>
              <a:buNone/>
            </a:pPr>
            <a:r>
              <a:rPr lang="en-US" altLang="zh-CN" b="1" dirty="0" err="1">
                <a:solidFill>
                  <a:srgbClr val="FF66FF"/>
                </a:solidFill>
                <a:latin typeface="+mn-ea"/>
              </a:rPr>
              <a:t>abcdefghij</a:t>
            </a:r>
            <a:endParaRPr lang="zh-CN" altLang="zh-CN" b="1" dirty="0">
              <a:solidFill>
                <a:srgbClr val="FF66FF"/>
              </a:solidFill>
              <a:latin typeface="+mn-ea"/>
            </a:endParaRPr>
          </a:p>
          <a:p>
            <a:pPr marL="0" indent="0">
              <a:lnSpc>
                <a:spcPts val="2500"/>
              </a:lnSpc>
              <a:spcBef>
                <a:spcPts val="0"/>
              </a:spcBef>
              <a:buNone/>
            </a:pPr>
            <a:r>
              <a:rPr lang="en-US" altLang="zh-CN" b="1" dirty="0" smtClean="0">
                <a:solidFill>
                  <a:srgbClr val="FF66FF"/>
                </a:solidFill>
                <a:latin typeface="+mn-ea"/>
              </a:rPr>
              <a:t>HELLO</a:t>
            </a:r>
            <a:endParaRPr lang="zh-CN" altLang="en-US" b="1" kern="100" dirty="0" smtClean="0">
              <a:solidFill>
                <a:srgbClr val="FF66FF"/>
              </a:solidFill>
            </a:endParaRPr>
          </a:p>
        </p:txBody>
      </p:sp>
    </p:spTree>
    <p:extLst>
      <p:ext uri="{BB962C8B-B14F-4D97-AF65-F5344CB8AC3E}">
        <p14:creationId xmlns:p14="http://schemas.microsoft.com/office/powerpoint/2010/main" val="2778103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16632"/>
            <a:ext cx="7772400" cy="731168"/>
          </a:xfrm>
        </p:spPr>
        <p:txBody>
          <a:bodyPr/>
          <a:lstStyle/>
          <a:p>
            <a:r>
              <a:rPr lang="en-US" altLang="zh-CN" dirty="0" smtClean="0"/>
              <a:t>(b) </a:t>
            </a:r>
            <a:r>
              <a:rPr lang="zh-CN" altLang="zh-CN" dirty="0" smtClean="0"/>
              <a:t>输</a:t>
            </a:r>
            <a:r>
              <a:rPr lang="zh-CN" altLang="zh-CN" dirty="0"/>
              <a:t>入流</a:t>
            </a:r>
            <a:r>
              <a:rPr lang="en-US" altLang="zh-CN" dirty="0" err="1"/>
              <a:t>cin</a:t>
            </a:r>
            <a:endParaRPr lang="zh-CN" altLang="en-US" dirty="0"/>
          </a:p>
        </p:txBody>
      </p:sp>
      <p:sp>
        <p:nvSpPr>
          <p:cNvPr id="3" name="内容占位符 2"/>
          <p:cNvSpPr>
            <a:spLocks noGrp="1"/>
          </p:cNvSpPr>
          <p:nvPr>
            <p:ph idx="1"/>
          </p:nvPr>
        </p:nvSpPr>
        <p:spPr>
          <a:xfrm>
            <a:off x="0" y="847800"/>
            <a:ext cx="9144000" cy="5857800"/>
          </a:xfrm>
        </p:spPr>
        <p:txBody>
          <a:bodyPr/>
          <a:lstStyle/>
          <a:p>
            <a:pPr marL="0" indent="0">
              <a:lnSpc>
                <a:spcPts val="3000"/>
              </a:lnSpc>
              <a:spcBef>
                <a:spcPts val="0"/>
              </a:spcBef>
              <a:buNone/>
            </a:pPr>
            <a:r>
              <a:rPr lang="en-US" altLang="zh-CN" b="1" dirty="0" smtClean="0">
                <a:latin typeface="+mn-ea"/>
              </a:rPr>
              <a:t>    </a:t>
            </a:r>
            <a:r>
              <a:rPr lang="zh-CN" altLang="zh-CN" b="1" dirty="0" smtClean="0">
                <a:latin typeface="+mn-ea"/>
              </a:rPr>
              <a:t>在</a:t>
            </a:r>
            <a:r>
              <a:rPr lang="en-US" altLang="zh-CN" b="1" dirty="0">
                <a:latin typeface="+mn-ea"/>
              </a:rPr>
              <a:t>C</a:t>
            </a:r>
            <a:r>
              <a:rPr lang="en-US" altLang="zh-CN" b="1" dirty="0" smtClean="0">
                <a:latin typeface="+mn-ea"/>
              </a:rPr>
              <a:t>++</a:t>
            </a:r>
            <a:r>
              <a:rPr lang="zh-CN" altLang="zh-CN" b="1" dirty="0" smtClean="0">
                <a:latin typeface="+mn-ea"/>
              </a:rPr>
              <a:t>的</a:t>
            </a:r>
            <a:r>
              <a:rPr lang="zh-CN" altLang="zh-CN" b="1" dirty="0">
                <a:latin typeface="+mn-ea"/>
              </a:rPr>
              <a:t>标准输入流中，可以使用</a:t>
            </a:r>
            <a:r>
              <a:rPr lang="en-US" altLang="zh-CN" b="1" dirty="0" err="1">
                <a:latin typeface="+mn-ea"/>
              </a:rPr>
              <a:t>cin</a:t>
            </a:r>
            <a:r>
              <a:rPr lang="zh-CN" altLang="zh-CN" b="1" dirty="0">
                <a:latin typeface="+mn-ea"/>
              </a:rPr>
              <a:t>的成员函数</a:t>
            </a:r>
            <a:r>
              <a:rPr lang="en-US" altLang="zh-CN" b="1" dirty="0">
                <a:solidFill>
                  <a:srgbClr val="66FFFF"/>
                </a:solidFill>
                <a:latin typeface="+mn-ea"/>
              </a:rPr>
              <a:t>get()</a:t>
            </a:r>
            <a:r>
              <a:rPr lang="zh-CN" altLang="zh-CN" b="1" dirty="0">
                <a:latin typeface="+mn-ea"/>
              </a:rPr>
              <a:t>、</a:t>
            </a:r>
            <a:r>
              <a:rPr lang="en-US" altLang="zh-CN" b="1" dirty="0" err="1">
                <a:solidFill>
                  <a:srgbClr val="66FFFF"/>
                </a:solidFill>
                <a:latin typeface="+mn-ea"/>
              </a:rPr>
              <a:t>getline</a:t>
            </a:r>
            <a:r>
              <a:rPr lang="en-US" altLang="zh-CN" b="1" dirty="0">
                <a:solidFill>
                  <a:srgbClr val="66FFFF"/>
                </a:solidFill>
                <a:latin typeface="+mn-ea"/>
              </a:rPr>
              <a:t>()</a:t>
            </a:r>
            <a:r>
              <a:rPr lang="zh-CN" altLang="zh-CN" b="1" dirty="0">
                <a:latin typeface="+mn-ea"/>
              </a:rPr>
              <a:t>和</a:t>
            </a:r>
            <a:r>
              <a:rPr lang="en-US" altLang="zh-CN" b="1" dirty="0">
                <a:solidFill>
                  <a:srgbClr val="66FFFF"/>
                </a:solidFill>
                <a:latin typeface="+mn-ea"/>
              </a:rPr>
              <a:t>read()</a:t>
            </a:r>
            <a:r>
              <a:rPr lang="zh-CN" altLang="zh-CN" b="1" dirty="0">
                <a:latin typeface="+mn-ea"/>
              </a:rPr>
              <a:t>等。</a:t>
            </a:r>
          </a:p>
          <a:p>
            <a:pPr marL="0" indent="0">
              <a:lnSpc>
                <a:spcPts val="3000"/>
              </a:lnSpc>
              <a:spcBef>
                <a:spcPts val="0"/>
              </a:spcBef>
              <a:buNone/>
            </a:pPr>
            <a:r>
              <a:rPr lang="zh-CN" altLang="zh-CN" b="1" dirty="0">
                <a:latin typeface="+mn-ea"/>
              </a:rPr>
              <a:t>下面介绍</a:t>
            </a:r>
            <a:r>
              <a:rPr lang="en-US" altLang="zh-CN" b="1" dirty="0">
                <a:latin typeface="+mn-ea"/>
              </a:rPr>
              <a:t>get()</a:t>
            </a:r>
            <a:r>
              <a:rPr lang="zh-CN" altLang="zh-CN" b="1" dirty="0">
                <a:latin typeface="+mn-ea"/>
              </a:rPr>
              <a:t>函数的使用，请参见下面的代码：</a:t>
            </a:r>
          </a:p>
          <a:p>
            <a:pPr marL="0" indent="0">
              <a:lnSpc>
                <a:spcPts val="2900"/>
              </a:lnSpc>
              <a:spcBef>
                <a:spcPts val="0"/>
              </a:spcBef>
              <a:buNone/>
            </a:pPr>
            <a:r>
              <a:rPr lang="en-US" altLang="zh-CN" b="1" dirty="0">
                <a:solidFill>
                  <a:srgbClr val="FFFF00"/>
                </a:solidFill>
                <a:latin typeface="+mn-ea"/>
              </a:rPr>
              <a:t>#include "</a:t>
            </a:r>
            <a:r>
              <a:rPr lang="en-US" altLang="zh-CN" b="1" dirty="0" err="1">
                <a:solidFill>
                  <a:srgbClr val="FFFF00"/>
                </a:solidFill>
                <a:latin typeface="+mn-ea"/>
              </a:rPr>
              <a:t>stdafx.h</a:t>
            </a:r>
            <a:r>
              <a:rPr lang="en-US" altLang="zh-CN" b="1" dirty="0">
                <a:solidFill>
                  <a:srgbClr val="FFFF00"/>
                </a:solidFill>
                <a:latin typeface="+mn-ea"/>
              </a:rPr>
              <a:t>"</a:t>
            </a:r>
            <a:endParaRPr lang="zh-CN" altLang="zh-CN" b="1" dirty="0">
              <a:solidFill>
                <a:srgbClr val="FFFF00"/>
              </a:solidFill>
              <a:latin typeface="+mn-ea"/>
            </a:endParaRPr>
          </a:p>
          <a:p>
            <a:pPr marL="0" indent="0">
              <a:lnSpc>
                <a:spcPts val="2900"/>
              </a:lnSpc>
              <a:spcBef>
                <a:spcPts val="0"/>
              </a:spcBef>
              <a:buNone/>
            </a:pPr>
            <a:r>
              <a:rPr lang="en-US" altLang="zh-CN" b="1" dirty="0" smtClean="0">
                <a:latin typeface="+mn-ea"/>
              </a:rPr>
              <a:t>#</a:t>
            </a:r>
            <a:r>
              <a:rPr lang="en-US" altLang="zh-CN" b="1" dirty="0">
                <a:latin typeface="+mn-ea"/>
              </a:rPr>
              <a:t>include &lt;</a:t>
            </a:r>
            <a:r>
              <a:rPr lang="en-US" altLang="zh-CN" b="1" dirty="0" err="1">
                <a:latin typeface="+mn-ea"/>
              </a:rPr>
              <a:t>iostream</a:t>
            </a:r>
            <a:r>
              <a:rPr lang="en-US" altLang="zh-CN" b="1" dirty="0">
                <a:latin typeface="+mn-ea"/>
              </a:rPr>
              <a:t>&gt;</a:t>
            </a:r>
            <a:endParaRPr lang="zh-CN" altLang="zh-CN" b="1" dirty="0">
              <a:latin typeface="+mn-ea"/>
            </a:endParaRPr>
          </a:p>
          <a:p>
            <a:pPr marL="0" indent="0">
              <a:lnSpc>
                <a:spcPts val="2900"/>
              </a:lnSpc>
              <a:spcBef>
                <a:spcPts val="0"/>
              </a:spcBef>
              <a:buNone/>
            </a:pPr>
            <a:r>
              <a:rPr lang="en-US" altLang="zh-CN" b="1" dirty="0">
                <a:latin typeface="+mn-ea"/>
              </a:rPr>
              <a:t>using namespace </a:t>
            </a:r>
            <a:r>
              <a:rPr lang="en-US" altLang="zh-CN" b="1" dirty="0" err="1">
                <a:latin typeface="+mn-ea"/>
              </a:rPr>
              <a:t>std</a:t>
            </a:r>
            <a:r>
              <a:rPr lang="en-US" altLang="zh-CN" b="1" dirty="0">
                <a:latin typeface="+mn-ea"/>
              </a:rPr>
              <a:t>;</a:t>
            </a:r>
            <a:endParaRPr lang="zh-CN" altLang="zh-CN" b="1" dirty="0">
              <a:latin typeface="+mn-ea"/>
            </a:endParaRPr>
          </a:p>
          <a:p>
            <a:pPr marL="0" indent="0">
              <a:lnSpc>
                <a:spcPts val="2900"/>
              </a:lnSpc>
              <a:spcBef>
                <a:spcPts val="0"/>
              </a:spcBef>
              <a:buNone/>
            </a:pPr>
            <a:r>
              <a:rPr lang="en-US" altLang="zh-CN" b="1" dirty="0">
                <a:latin typeface="+mn-ea"/>
              </a:rPr>
              <a:t>void main()</a:t>
            </a:r>
            <a:endParaRPr lang="zh-CN" altLang="zh-CN" b="1" dirty="0">
              <a:latin typeface="+mn-ea"/>
            </a:endParaRPr>
          </a:p>
          <a:p>
            <a:pPr marL="0" indent="0">
              <a:lnSpc>
                <a:spcPts val="2900"/>
              </a:lnSpc>
              <a:spcBef>
                <a:spcPts val="0"/>
              </a:spcBef>
              <a:buNone/>
            </a:pPr>
            <a:r>
              <a:rPr lang="en-US" altLang="zh-CN" b="1" dirty="0">
                <a:latin typeface="+mn-ea"/>
              </a:rPr>
              <a:t>{ </a:t>
            </a:r>
            <a:r>
              <a:rPr lang="en-US" altLang="zh-CN" b="1" dirty="0" err="1">
                <a:latin typeface="+mn-ea"/>
              </a:rPr>
              <a:t>int</a:t>
            </a:r>
            <a:r>
              <a:rPr lang="en-US" altLang="zh-CN" b="1" dirty="0">
                <a:latin typeface="+mn-ea"/>
              </a:rPr>
              <a:t> n=0;</a:t>
            </a:r>
            <a:endParaRPr lang="zh-CN" altLang="zh-CN" b="1" dirty="0">
              <a:latin typeface="+mn-ea"/>
            </a:endParaRPr>
          </a:p>
          <a:p>
            <a:pPr marL="0" indent="0">
              <a:lnSpc>
                <a:spcPts val="2900"/>
              </a:lnSpc>
              <a:spcBef>
                <a:spcPts val="0"/>
              </a:spcBef>
              <a:buNone/>
            </a:pPr>
            <a:r>
              <a:rPr lang="en-US" altLang="zh-CN" b="1" dirty="0">
                <a:latin typeface="+mn-ea"/>
              </a:rPr>
              <a:t>  char </a:t>
            </a:r>
            <a:r>
              <a:rPr lang="en-US" altLang="zh-CN" b="1" dirty="0" err="1">
                <a:latin typeface="+mn-ea"/>
              </a:rPr>
              <a:t>ch</a:t>
            </a:r>
            <a:r>
              <a:rPr lang="en-US" altLang="zh-CN" b="1" dirty="0">
                <a:latin typeface="+mn-ea"/>
              </a:rPr>
              <a:t>;</a:t>
            </a:r>
            <a:endParaRPr lang="zh-CN" altLang="zh-CN" b="1" dirty="0">
              <a:latin typeface="+mn-ea"/>
            </a:endParaRPr>
          </a:p>
          <a:p>
            <a:pPr marL="0" indent="0">
              <a:lnSpc>
                <a:spcPts val="2900"/>
              </a:lnSpc>
              <a:spcBef>
                <a:spcPts val="0"/>
              </a:spcBef>
              <a:buNone/>
            </a:pPr>
            <a:r>
              <a:rPr lang="en-US" altLang="zh-CN" b="1" dirty="0">
                <a:latin typeface="+mn-ea"/>
              </a:rPr>
              <a:t>  </a:t>
            </a:r>
            <a:r>
              <a:rPr lang="en-US" altLang="zh-CN" b="1" dirty="0" err="1">
                <a:latin typeface="+mn-ea"/>
              </a:rPr>
              <a:t>cout</a:t>
            </a:r>
            <a:r>
              <a:rPr lang="en-US" altLang="zh-CN" b="1" dirty="0">
                <a:latin typeface="+mn-ea"/>
              </a:rPr>
              <a:t>&lt;&lt;"</a:t>
            </a:r>
            <a:r>
              <a:rPr lang="zh-CN" altLang="zh-CN" b="1" dirty="0">
                <a:latin typeface="+mn-ea"/>
              </a:rPr>
              <a:t>请输入一个字符串</a:t>
            </a:r>
            <a:r>
              <a:rPr lang="en-US" altLang="zh-CN" b="1" dirty="0">
                <a:latin typeface="+mn-ea"/>
              </a:rPr>
              <a:t>:\n";</a:t>
            </a:r>
            <a:endParaRPr lang="zh-CN" altLang="zh-CN" b="1" dirty="0">
              <a:latin typeface="+mn-ea"/>
            </a:endParaRPr>
          </a:p>
          <a:p>
            <a:pPr marL="0" indent="0">
              <a:lnSpc>
                <a:spcPts val="2900"/>
              </a:lnSpc>
              <a:spcBef>
                <a:spcPts val="0"/>
              </a:spcBef>
              <a:buNone/>
            </a:pPr>
            <a:r>
              <a:rPr lang="en-US" altLang="zh-CN" b="1" dirty="0">
                <a:latin typeface="+mn-ea"/>
              </a:rPr>
              <a:t>  while((</a:t>
            </a:r>
            <a:r>
              <a:rPr lang="en-US" altLang="zh-CN" b="1" dirty="0" err="1">
                <a:latin typeface="+mn-ea"/>
              </a:rPr>
              <a:t>ch</a:t>
            </a:r>
            <a:r>
              <a:rPr lang="en-US" altLang="zh-CN" b="1" dirty="0">
                <a:latin typeface="+mn-ea"/>
              </a:rPr>
              <a:t>=</a:t>
            </a:r>
            <a:r>
              <a:rPr lang="en-US" altLang="zh-CN" b="1" dirty="0" err="1">
                <a:solidFill>
                  <a:srgbClr val="66FFFF"/>
                </a:solidFill>
                <a:latin typeface="+mn-ea"/>
              </a:rPr>
              <a:t>cin.get</a:t>
            </a:r>
            <a:r>
              <a:rPr lang="en-US" altLang="zh-CN" b="1" dirty="0">
                <a:solidFill>
                  <a:srgbClr val="66FFFF"/>
                </a:solidFill>
                <a:latin typeface="+mn-ea"/>
              </a:rPr>
              <a:t>()</a:t>
            </a:r>
            <a:r>
              <a:rPr lang="en-US" altLang="zh-CN" b="1" dirty="0">
                <a:latin typeface="+mn-ea"/>
              </a:rPr>
              <a:t>)!='\n')</a:t>
            </a:r>
            <a:endParaRPr lang="zh-CN" altLang="zh-CN" b="1" dirty="0">
              <a:latin typeface="+mn-ea"/>
            </a:endParaRPr>
          </a:p>
          <a:p>
            <a:pPr marL="0" indent="0">
              <a:lnSpc>
                <a:spcPts val="2900"/>
              </a:lnSpc>
              <a:spcBef>
                <a:spcPts val="0"/>
              </a:spcBef>
              <a:buNone/>
            </a:pPr>
            <a:r>
              <a:rPr lang="en-US" altLang="zh-CN" b="1" dirty="0">
                <a:latin typeface="+mn-ea"/>
              </a:rPr>
              <a:t>  {</a:t>
            </a:r>
            <a:r>
              <a:rPr lang="en-US" altLang="zh-CN" b="1" dirty="0" err="1">
                <a:latin typeface="+mn-ea"/>
              </a:rPr>
              <a:t>cout</a:t>
            </a:r>
            <a:r>
              <a:rPr lang="en-US" altLang="zh-CN" b="1" dirty="0">
                <a:latin typeface="+mn-ea"/>
              </a:rPr>
              <a:t>&lt;&lt;</a:t>
            </a:r>
            <a:r>
              <a:rPr lang="en-US" altLang="zh-CN" b="1" dirty="0" err="1">
                <a:latin typeface="+mn-ea"/>
              </a:rPr>
              <a:t>ch</a:t>
            </a:r>
            <a:r>
              <a:rPr lang="en-US" altLang="zh-CN" b="1" dirty="0">
                <a:latin typeface="+mn-ea"/>
              </a:rPr>
              <a:t>;</a:t>
            </a:r>
            <a:endParaRPr lang="zh-CN" altLang="zh-CN" b="1" dirty="0">
              <a:latin typeface="+mn-ea"/>
            </a:endParaRPr>
          </a:p>
          <a:p>
            <a:pPr marL="0" indent="0">
              <a:lnSpc>
                <a:spcPts val="2900"/>
              </a:lnSpc>
              <a:spcBef>
                <a:spcPts val="0"/>
              </a:spcBef>
              <a:buNone/>
            </a:pPr>
            <a:r>
              <a:rPr lang="en-US" altLang="zh-CN" b="1" dirty="0">
                <a:latin typeface="+mn-ea"/>
              </a:rPr>
              <a:t>   n++;</a:t>
            </a:r>
            <a:endParaRPr lang="zh-CN" altLang="zh-CN" b="1" dirty="0">
              <a:latin typeface="+mn-ea"/>
            </a:endParaRPr>
          </a:p>
          <a:p>
            <a:pPr marL="0" indent="0">
              <a:lnSpc>
                <a:spcPts val="2900"/>
              </a:lnSpc>
              <a:spcBef>
                <a:spcPts val="0"/>
              </a:spcBef>
              <a:buNone/>
            </a:pPr>
            <a:r>
              <a:rPr lang="en-US" altLang="zh-CN" b="1" dirty="0">
                <a:latin typeface="+mn-ea"/>
              </a:rPr>
              <a:t>  }</a:t>
            </a:r>
            <a:endParaRPr lang="zh-CN" altLang="zh-CN" b="1" dirty="0">
              <a:latin typeface="+mn-ea"/>
            </a:endParaRPr>
          </a:p>
          <a:p>
            <a:pPr marL="0" indent="0">
              <a:lnSpc>
                <a:spcPts val="2900"/>
              </a:lnSpc>
              <a:spcBef>
                <a:spcPts val="0"/>
              </a:spcBef>
              <a:buNone/>
            </a:pPr>
            <a:r>
              <a:rPr lang="en-US" altLang="zh-CN" b="1" dirty="0">
                <a:latin typeface="+mn-ea"/>
              </a:rPr>
              <a:t>  </a:t>
            </a:r>
            <a:r>
              <a:rPr lang="en-US" altLang="zh-CN" b="1" dirty="0" err="1">
                <a:latin typeface="+mn-ea"/>
              </a:rPr>
              <a:t>cout</a:t>
            </a:r>
            <a:r>
              <a:rPr lang="en-US" altLang="zh-CN" b="1" dirty="0">
                <a:latin typeface="+mn-ea"/>
              </a:rPr>
              <a:t>&lt;&lt;"\n</a:t>
            </a:r>
            <a:r>
              <a:rPr lang="zh-CN" altLang="zh-CN" b="1" dirty="0">
                <a:latin typeface="+mn-ea"/>
              </a:rPr>
              <a:t>总字符个数是</a:t>
            </a:r>
            <a:r>
              <a:rPr lang="en-US" altLang="zh-CN" b="1" dirty="0">
                <a:latin typeface="+mn-ea"/>
              </a:rPr>
              <a:t>"&lt;&lt;n&lt;&lt;</a:t>
            </a:r>
            <a:r>
              <a:rPr lang="en-US" altLang="zh-CN" b="1" dirty="0" err="1">
                <a:latin typeface="+mn-ea"/>
              </a:rPr>
              <a:t>endl</a:t>
            </a:r>
            <a:r>
              <a:rPr lang="en-US" altLang="zh-CN" b="1" dirty="0">
                <a:latin typeface="+mn-ea"/>
              </a:rPr>
              <a:t>;</a:t>
            </a:r>
            <a:endParaRPr lang="zh-CN" altLang="zh-CN" b="1" dirty="0">
              <a:latin typeface="+mn-ea"/>
            </a:endParaRPr>
          </a:p>
          <a:p>
            <a:pPr marL="0" indent="0">
              <a:lnSpc>
                <a:spcPts val="2900"/>
              </a:lnSpc>
              <a:spcBef>
                <a:spcPts val="0"/>
              </a:spcBef>
              <a:buNone/>
            </a:pPr>
            <a:r>
              <a:rPr lang="en-US" altLang="zh-CN" b="1" dirty="0">
                <a:latin typeface="+mn-ea"/>
              </a:rPr>
              <a:t>}</a:t>
            </a:r>
            <a:endParaRPr lang="zh-CN" altLang="zh-CN" b="1" dirty="0">
              <a:latin typeface="+mn-ea"/>
            </a:endParaRPr>
          </a:p>
          <a:p>
            <a:pPr marL="0" indent="0">
              <a:lnSpc>
                <a:spcPts val="3000"/>
              </a:lnSpc>
              <a:spcBef>
                <a:spcPts val="0"/>
              </a:spcBef>
              <a:buNone/>
            </a:pPr>
            <a:endParaRPr lang="zh-CN" altLang="en-US"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21</a:t>
            </a:fld>
            <a:endParaRPr lang="en-US" altLang="zh-CN"/>
          </a:p>
        </p:txBody>
      </p:sp>
    </p:spTree>
    <p:extLst>
      <p:ext uri="{BB962C8B-B14F-4D97-AF65-F5344CB8AC3E}">
        <p14:creationId xmlns:p14="http://schemas.microsoft.com/office/powerpoint/2010/main" val="363088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6632"/>
            <a:ext cx="8784976" cy="6444952"/>
          </a:xfrm>
        </p:spPr>
        <p:txBody>
          <a:bodyPr/>
          <a:lstStyle/>
          <a:p>
            <a:pPr marL="0" indent="0">
              <a:buNone/>
            </a:pPr>
            <a:r>
              <a:rPr lang="zh-CN" altLang="zh-CN" sz="2800" b="1" dirty="0" smtClean="0">
                <a:latin typeface="+mn-ea"/>
              </a:rPr>
              <a:t>上面</a:t>
            </a:r>
            <a:r>
              <a:rPr lang="zh-CN" altLang="zh-CN" sz="2800" b="1" dirty="0">
                <a:latin typeface="+mn-ea"/>
              </a:rPr>
              <a:t>介绍的是是</a:t>
            </a:r>
            <a:r>
              <a:rPr lang="en-US" altLang="zh-CN" sz="2800" b="1" dirty="0">
                <a:latin typeface="+mn-ea"/>
              </a:rPr>
              <a:t>get()</a:t>
            </a:r>
            <a:r>
              <a:rPr lang="zh-CN" altLang="zh-CN" sz="2800" b="1" dirty="0">
                <a:latin typeface="+mn-ea"/>
              </a:rPr>
              <a:t>函数的使用，如何使用</a:t>
            </a:r>
            <a:r>
              <a:rPr lang="en-US" altLang="zh-CN" sz="2800" b="1" dirty="0" err="1">
                <a:latin typeface="+mn-ea"/>
              </a:rPr>
              <a:t>getline</a:t>
            </a:r>
            <a:r>
              <a:rPr lang="en-US" altLang="zh-CN" sz="2800" b="1" dirty="0">
                <a:latin typeface="+mn-ea"/>
              </a:rPr>
              <a:t>()</a:t>
            </a:r>
            <a:r>
              <a:rPr lang="zh-CN" altLang="zh-CN" sz="2800" b="1" dirty="0">
                <a:latin typeface="+mn-ea"/>
              </a:rPr>
              <a:t>函数呢？其函数原型如下：</a:t>
            </a:r>
          </a:p>
          <a:p>
            <a:pPr marL="0" indent="0">
              <a:buNone/>
            </a:pPr>
            <a:r>
              <a:rPr lang="en-US" altLang="zh-CN" sz="2800" b="1" dirty="0" err="1">
                <a:solidFill>
                  <a:srgbClr val="FF66FF"/>
                </a:solidFill>
                <a:latin typeface="+mn-ea"/>
              </a:rPr>
              <a:t>cin.getline</a:t>
            </a:r>
            <a:r>
              <a:rPr lang="en-US" altLang="zh-CN" sz="2800" b="1" dirty="0">
                <a:solidFill>
                  <a:srgbClr val="FF66FF"/>
                </a:solidFill>
                <a:latin typeface="+mn-ea"/>
              </a:rPr>
              <a:t>(char *</a:t>
            </a:r>
            <a:r>
              <a:rPr lang="en-US" altLang="zh-CN" sz="2800" b="1" dirty="0" err="1">
                <a:solidFill>
                  <a:srgbClr val="FF66FF"/>
                </a:solidFill>
                <a:latin typeface="+mn-ea"/>
              </a:rPr>
              <a:t>buf,int</a:t>
            </a:r>
            <a:r>
              <a:rPr lang="en-US" altLang="zh-CN" sz="2800" b="1" dirty="0">
                <a:solidFill>
                  <a:srgbClr val="FF66FF"/>
                </a:solidFill>
                <a:latin typeface="+mn-ea"/>
              </a:rPr>
              <a:t> </a:t>
            </a:r>
            <a:r>
              <a:rPr lang="en-US" altLang="zh-CN" sz="2800" b="1" dirty="0" err="1">
                <a:solidFill>
                  <a:srgbClr val="FF66FF"/>
                </a:solidFill>
                <a:latin typeface="+mn-ea"/>
              </a:rPr>
              <a:t>size,char</a:t>
            </a:r>
            <a:r>
              <a:rPr lang="en-US" altLang="zh-CN" sz="2800" b="1" dirty="0">
                <a:solidFill>
                  <a:srgbClr val="FF66FF"/>
                </a:solidFill>
                <a:latin typeface="+mn-ea"/>
              </a:rPr>
              <a:t> </a:t>
            </a:r>
            <a:r>
              <a:rPr lang="en-US" altLang="zh-CN" sz="2800" b="1" dirty="0" err="1">
                <a:solidFill>
                  <a:srgbClr val="FF66FF"/>
                </a:solidFill>
                <a:latin typeface="+mn-ea"/>
              </a:rPr>
              <a:t>delim</a:t>
            </a:r>
            <a:r>
              <a:rPr lang="en-US" altLang="zh-CN" sz="2800" b="1" dirty="0">
                <a:solidFill>
                  <a:srgbClr val="FF66FF"/>
                </a:solidFill>
                <a:latin typeface="+mn-ea"/>
              </a:rPr>
              <a:t>='\n')</a:t>
            </a:r>
            <a:endParaRPr lang="zh-CN" altLang="zh-CN" sz="2800" b="1" dirty="0">
              <a:solidFill>
                <a:srgbClr val="FF66FF"/>
              </a:solidFill>
              <a:latin typeface="+mn-ea"/>
            </a:endParaRPr>
          </a:p>
          <a:p>
            <a:pPr marL="0" indent="0">
              <a:buNone/>
            </a:pPr>
            <a:r>
              <a:rPr lang="zh-CN" altLang="zh-CN" sz="2800" b="1" dirty="0">
                <a:latin typeface="+mn-ea"/>
              </a:rPr>
              <a:t>其中：</a:t>
            </a:r>
          </a:p>
          <a:p>
            <a:pPr marL="0" indent="0">
              <a:buNone/>
            </a:pPr>
            <a:r>
              <a:rPr lang="en-US" altLang="zh-CN" sz="2800" b="1" dirty="0" err="1">
                <a:latin typeface="+mn-ea"/>
              </a:rPr>
              <a:t>buf</a:t>
            </a:r>
            <a:r>
              <a:rPr lang="zh-CN" altLang="zh-CN" sz="2800" b="1" dirty="0">
                <a:latin typeface="+mn-ea"/>
              </a:rPr>
              <a:t>为字符数组的首地址，函数是从当前的流开始，读取</a:t>
            </a:r>
            <a:r>
              <a:rPr lang="en-US" altLang="zh-CN" sz="2800" b="1" dirty="0">
                <a:latin typeface="+mn-ea"/>
              </a:rPr>
              <a:t>size-1</a:t>
            </a:r>
            <a:r>
              <a:rPr lang="zh-CN" altLang="zh-CN" sz="2800" b="1" dirty="0">
                <a:latin typeface="+mn-ea"/>
              </a:rPr>
              <a:t>个字符，或者是遇到</a:t>
            </a:r>
            <a:r>
              <a:rPr lang="en-US" altLang="zh-CN" sz="2800" b="1" dirty="0" err="1">
                <a:latin typeface="+mn-ea"/>
              </a:rPr>
              <a:t>delim</a:t>
            </a:r>
            <a:r>
              <a:rPr lang="zh-CN" altLang="zh-CN" sz="2800" b="1" dirty="0">
                <a:latin typeface="+mn-ea"/>
              </a:rPr>
              <a:t>指定的分隔符就结束</a:t>
            </a:r>
            <a:r>
              <a:rPr lang="zh-CN" altLang="zh-CN" sz="2800" b="1" dirty="0" smtClean="0">
                <a:latin typeface="+mn-ea"/>
              </a:rPr>
              <a:t>，</a:t>
            </a:r>
            <a:endParaRPr lang="en-US" altLang="zh-CN" sz="2800" b="1" dirty="0" smtClean="0">
              <a:latin typeface="+mn-ea"/>
            </a:endParaRPr>
          </a:p>
          <a:p>
            <a:pPr marL="0" indent="0">
              <a:buNone/>
            </a:pPr>
            <a:endParaRPr lang="en-US" altLang="zh-CN" sz="2800" b="1" dirty="0">
              <a:latin typeface="+mn-ea"/>
            </a:endParaRPr>
          </a:p>
          <a:p>
            <a:pPr marL="0" indent="0">
              <a:buNone/>
            </a:pPr>
            <a:r>
              <a:rPr lang="zh-CN" altLang="zh-CN" sz="2800" b="1" dirty="0" smtClean="0">
                <a:latin typeface="+mn-ea"/>
              </a:rPr>
              <a:t>如</a:t>
            </a:r>
            <a:r>
              <a:rPr lang="zh-CN" altLang="zh-CN" sz="2800" b="1" dirty="0">
                <a:latin typeface="+mn-ea"/>
              </a:rPr>
              <a:t>下面的代码用的是“！”标识结束（系统默认的分隔符是回车换行符），函数把读取的字符串写入</a:t>
            </a:r>
            <a:r>
              <a:rPr lang="en-US" altLang="zh-CN" sz="2800" b="1" dirty="0" err="1">
                <a:latin typeface="+mn-ea"/>
              </a:rPr>
              <a:t>buf</a:t>
            </a:r>
            <a:r>
              <a:rPr lang="zh-CN" altLang="zh-CN" sz="2800" b="1" dirty="0">
                <a:latin typeface="+mn-ea"/>
              </a:rPr>
              <a:t>地址开始的一段连续存储空间，并在结束位置自动加上截止符“</a:t>
            </a:r>
            <a:r>
              <a:rPr lang="en-US" altLang="zh-CN" sz="2800" b="1" dirty="0">
                <a:latin typeface="+mn-ea"/>
              </a:rPr>
              <a:t>\0</a:t>
            </a:r>
            <a:r>
              <a:rPr lang="zh-CN" altLang="zh-CN" sz="2800" b="1" dirty="0" smtClean="0">
                <a:latin typeface="+mn-ea"/>
              </a:rPr>
              <a:t>”。</a:t>
            </a:r>
            <a:endParaRPr lang="zh-CN" altLang="zh-CN" sz="28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22</a:t>
            </a:fld>
            <a:endParaRPr lang="en-US" altLang="zh-CN"/>
          </a:p>
        </p:txBody>
      </p:sp>
    </p:spTree>
    <p:extLst>
      <p:ext uri="{BB962C8B-B14F-4D97-AF65-F5344CB8AC3E}">
        <p14:creationId xmlns:p14="http://schemas.microsoft.com/office/powerpoint/2010/main" val="33173924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79512" y="116632"/>
            <a:ext cx="8784976" cy="5040560"/>
          </a:xfrm>
        </p:spPr>
        <p:txBody>
          <a:bodyPr/>
          <a:lstStyle/>
          <a:p>
            <a:pPr marL="0" indent="0">
              <a:spcBef>
                <a:spcPts val="0"/>
              </a:spcBef>
              <a:buNone/>
            </a:pPr>
            <a:r>
              <a:rPr lang="zh-CN" altLang="zh-CN" sz="2400" b="1" dirty="0" smtClean="0">
                <a:latin typeface="+mn-ea"/>
              </a:rPr>
              <a:t>下</a:t>
            </a:r>
            <a:r>
              <a:rPr lang="zh-CN" altLang="zh-CN" sz="2400" b="1" dirty="0">
                <a:latin typeface="+mn-ea"/>
              </a:rPr>
              <a:t>面的代码展现其应用：</a:t>
            </a:r>
          </a:p>
          <a:p>
            <a:pPr marL="0" indent="0">
              <a:spcBef>
                <a:spcPts val="0"/>
              </a:spcBef>
              <a:buNone/>
            </a:pPr>
            <a:r>
              <a:rPr lang="en-US" altLang="zh-CN" sz="2400" b="1" dirty="0">
                <a:solidFill>
                  <a:srgbClr val="FFFF00"/>
                </a:solidFill>
                <a:latin typeface="+mn-ea"/>
              </a:rPr>
              <a:t>#include "</a:t>
            </a:r>
            <a:r>
              <a:rPr lang="en-US" altLang="zh-CN" sz="2400" b="1" dirty="0" err="1">
                <a:solidFill>
                  <a:srgbClr val="FFFF00"/>
                </a:solidFill>
                <a:latin typeface="+mn-ea"/>
              </a:rPr>
              <a:t>stdafx.h</a:t>
            </a:r>
            <a:r>
              <a:rPr lang="en-US" altLang="zh-CN" sz="2400" b="1" dirty="0">
                <a:solidFill>
                  <a:srgbClr val="FFFF00"/>
                </a:solidFill>
                <a:latin typeface="+mn-ea"/>
              </a:rPr>
              <a:t>"</a:t>
            </a:r>
            <a:endParaRPr lang="zh-CN" altLang="zh-CN" sz="2400" b="1" dirty="0">
              <a:solidFill>
                <a:srgbClr val="FFFF00"/>
              </a:solidFill>
              <a:latin typeface="+mn-ea"/>
            </a:endParaRPr>
          </a:p>
          <a:p>
            <a:pPr marL="0" indent="0">
              <a:spcBef>
                <a:spcPts val="0"/>
              </a:spcBef>
              <a:buNone/>
            </a:pPr>
            <a:r>
              <a:rPr lang="en-US" altLang="zh-CN" sz="2400" b="1" dirty="0" smtClean="0">
                <a:latin typeface="+mn-ea"/>
              </a:rPr>
              <a:t>#</a:t>
            </a:r>
            <a:r>
              <a:rPr lang="en-US" altLang="zh-CN" sz="2400" b="1" dirty="0">
                <a:latin typeface="+mn-ea"/>
              </a:rPr>
              <a:t>include &lt;</a:t>
            </a:r>
            <a:r>
              <a:rPr lang="en-US" altLang="zh-CN" sz="2400" b="1" dirty="0" err="1">
                <a:latin typeface="+mn-ea"/>
              </a:rPr>
              <a:t>iostream</a:t>
            </a:r>
            <a:r>
              <a:rPr lang="en-US" altLang="zh-CN" sz="2400" b="1" dirty="0">
                <a:latin typeface="+mn-ea"/>
              </a:rPr>
              <a:t>&gt;</a:t>
            </a:r>
            <a:endParaRPr lang="zh-CN" altLang="zh-CN" sz="2400" b="1" dirty="0">
              <a:latin typeface="+mn-ea"/>
            </a:endParaRPr>
          </a:p>
          <a:p>
            <a:pPr marL="0" indent="0">
              <a:spcBef>
                <a:spcPts val="0"/>
              </a:spcBef>
              <a:buNone/>
            </a:pPr>
            <a:r>
              <a:rPr lang="en-US" altLang="zh-CN" sz="2400" b="1" dirty="0">
                <a:latin typeface="+mn-ea"/>
              </a:rPr>
              <a:t>using namespace </a:t>
            </a:r>
            <a:r>
              <a:rPr lang="en-US" altLang="zh-CN" sz="2400" b="1" dirty="0" err="1">
                <a:latin typeface="+mn-ea"/>
              </a:rPr>
              <a:t>std</a:t>
            </a: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void main()</a:t>
            </a:r>
            <a:endParaRPr lang="zh-CN" altLang="zh-CN" sz="2400" b="1" dirty="0">
              <a:latin typeface="+mn-ea"/>
            </a:endParaRPr>
          </a:p>
          <a:p>
            <a:pPr marL="0" indent="0">
              <a:spcBef>
                <a:spcPts val="0"/>
              </a:spcBef>
              <a:buNone/>
            </a:pPr>
            <a:r>
              <a:rPr lang="en-US" altLang="zh-CN" sz="2400" b="1" dirty="0">
                <a:latin typeface="+mn-ea"/>
              </a:rPr>
              <a:t>{ char </a:t>
            </a:r>
            <a:r>
              <a:rPr lang="en-US" altLang="zh-CN" sz="2400" b="1" dirty="0" err="1">
                <a:latin typeface="+mn-ea"/>
              </a:rPr>
              <a:t>ch</a:t>
            </a:r>
            <a:r>
              <a:rPr lang="en-US" altLang="zh-CN" sz="2400" b="1" dirty="0">
                <a:latin typeface="+mn-ea"/>
              </a:rPr>
              <a:t>[30];</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err="1">
                <a:latin typeface="+mn-ea"/>
              </a:rPr>
              <a:t>cout</a:t>
            </a:r>
            <a:r>
              <a:rPr lang="en-US" altLang="zh-CN" sz="2400" b="1" dirty="0">
                <a:latin typeface="+mn-ea"/>
              </a:rPr>
              <a:t>&lt;&lt;"</a:t>
            </a:r>
            <a:r>
              <a:rPr lang="zh-CN" altLang="zh-CN" sz="2400" b="1" dirty="0">
                <a:latin typeface="+mn-ea"/>
              </a:rPr>
              <a:t>请输入一个字符串</a:t>
            </a:r>
            <a:r>
              <a:rPr lang="en-US" altLang="zh-CN" sz="2400" b="1" dirty="0">
                <a:latin typeface="+mn-ea"/>
              </a:rPr>
              <a:t>:\n";</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err="1">
                <a:latin typeface="+mn-ea"/>
              </a:rPr>
              <a:t>cin</a:t>
            </a:r>
            <a:r>
              <a:rPr lang="en-US" altLang="zh-CN" sz="2400" b="1" dirty="0">
                <a:latin typeface="+mn-ea"/>
              </a:rPr>
              <a:t>&gt;&gt;</a:t>
            </a:r>
            <a:r>
              <a:rPr lang="en-US" altLang="zh-CN" sz="2400" b="1" dirty="0" err="1">
                <a:latin typeface="+mn-ea"/>
              </a:rPr>
              <a:t>ch</a:t>
            </a: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err="1">
                <a:latin typeface="+mn-ea"/>
              </a:rPr>
              <a:t>cout</a:t>
            </a:r>
            <a:r>
              <a:rPr lang="en-US" altLang="zh-CN" sz="2400" b="1" dirty="0">
                <a:latin typeface="+mn-ea"/>
              </a:rPr>
              <a:t>&lt;&lt;"</a:t>
            </a:r>
            <a:r>
              <a:rPr lang="zh-CN" altLang="zh-CN" sz="2400" b="1" dirty="0">
                <a:latin typeface="+mn-ea"/>
              </a:rPr>
              <a:t>所输入的字符串是</a:t>
            </a:r>
            <a:r>
              <a:rPr lang="en-US" altLang="zh-CN" sz="2400" b="1" dirty="0">
                <a:latin typeface="+mn-ea"/>
              </a:rPr>
              <a:t>"&lt;&lt;</a:t>
            </a:r>
            <a:r>
              <a:rPr lang="en-US" altLang="zh-CN" sz="2400" b="1" dirty="0" err="1">
                <a:latin typeface="+mn-ea"/>
              </a:rPr>
              <a:t>ch</a:t>
            </a:r>
            <a:r>
              <a:rPr lang="en-US" altLang="zh-CN" sz="2400" b="1" dirty="0">
                <a:latin typeface="+mn-ea"/>
              </a:rPr>
              <a:t>&lt;&lt;</a:t>
            </a:r>
            <a:r>
              <a:rPr lang="en-US" altLang="zh-CN" sz="2400" b="1" dirty="0" err="1">
                <a:latin typeface="+mn-ea"/>
              </a:rPr>
              <a:t>endl</a:t>
            </a: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err="1">
                <a:solidFill>
                  <a:srgbClr val="66FFFF"/>
                </a:solidFill>
                <a:latin typeface="+mn-ea"/>
              </a:rPr>
              <a:t>cin.getline</a:t>
            </a:r>
            <a:r>
              <a:rPr lang="en-US" altLang="zh-CN" sz="2400" b="1" dirty="0">
                <a:latin typeface="+mn-ea"/>
              </a:rPr>
              <a:t>(ch,30,'!');</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err="1">
                <a:latin typeface="+mn-ea"/>
              </a:rPr>
              <a:t>cout</a:t>
            </a:r>
            <a:r>
              <a:rPr lang="en-US" altLang="zh-CN" sz="2400" b="1" dirty="0">
                <a:latin typeface="+mn-ea"/>
              </a:rPr>
              <a:t>&lt;&lt;"</a:t>
            </a:r>
            <a:r>
              <a:rPr lang="zh-CN" altLang="zh-CN" sz="2400" b="1" dirty="0">
                <a:latin typeface="+mn-ea"/>
              </a:rPr>
              <a:t>遇！之前的字符是：</a:t>
            </a:r>
            <a:r>
              <a:rPr lang="en-US" altLang="zh-CN" sz="2400" b="1" dirty="0">
                <a:latin typeface="+mn-ea"/>
              </a:rPr>
              <a:t>"&lt;&lt;</a:t>
            </a:r>
            <a:r>
              <a:rPr lang="en-US" altLang="zh-CN" sz="2400" b="1" dirty="0" err="1">
                <a:latin typeface="+mn-ea"/>
              </a:rPr>
              <a:t>ch</a:t>
            </a:r>
            <a:r>
              <a:rPr lang="en-US" altLang="zh-CN" sz="2400" b="1" dirty="0">
                <a:latin typeface="+mn-ea"/>
              </a:rPr>
              <a:t>&lt;&lt;</a:t>
            </a:r>
            <a:r>
              <a:rPr lang="en-US" altLang="zh-CN" sz="2400" b="1" dirty="0" err="1">
                <a:latin typeface="+mn-ea"/>
              </a:rPr>
              <a:t>endl</a:t>
            </a: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err="1">
                <a:solidFill>
                  <a:srgbClr val="66FFFF"/>
                </a:solidFill>
                <a:latin typeface="+mn-ea"/>
              </a:rPr>
              <a:t>cin.getline</a:t>
            </a:r>
            <a:r>
              <a:rPr lang="en-US" altLang="zh-CN" sz="2400" b="1" dirty="0">
                <a:latin typeface="+mn-ea"/>
              </a:rPr>
              <a:t>(ch,30);</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err="1">
                <a:latin typeface="+mn-ea"/>
              </a:rPr>
              <a:t>cout</a:t>
            </a:r>
            <a:r>
              <a:rPr lang="en-US" altLang="zh-CN" sz="2400" b="1" dirty="0">
                <a:latin typeface="+mn-ea"/>
              </a:rPr>
              <a:t>&lt;&lt;"</a:t>
            </a:r>
            <a:r>
              <a:rPr lang="zh-CN" altLang="zh-CN" sz="2400" b="1" dirty="0">
                <a:latin typeface="+mn-ea"/>
              </a:rPr>
              <a:t>遇！之后的字符是</a:t>
            </a:r>
            <a:r>
              <a:rPr lang="en-US" altLang="zh-CN" sz="2400" b="1" dirty="0">
                <a:latin typeface="+mn-ea"/>
              </a:rPr>
              <a:t>"&lt;&lt;</a:t>
            </a:r>
            <a:r>
              <a:rPr lang="en-US" altLang="zh-CN" sz="2400" b="1" dirty="0" err="1">
                <a:latin typeface="+mn-ea"/>
              </a:rPr>
              <a:t>ch</a:t>
            </a:r>
            <a:r>
              <a:rPr lang="en-US" altLang="zh-CN" sz="2400" b="1" dirty="0">
                <a:latin typeface="+mn-ea"/>
              </a:rPr>
              <a:t>&lt;&lt;</a:t>
            </a:r>
            <a:r>
              <a:rPr lang="en-US" altLang="zh-CN" sz="2400" b="1" dirty="0" err="1">
                <a:latin typeface="+mn-ea"/>
              </a:rPr>
              <a:t>endl</a:t>
            </a: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a:t>
            </a:r>
            <a:endParaRPr lang="zh-CN" altLang="zh-CN" sz="2400" b="1" dirty="0">
              <a:latin typeface="+mn-ea"/>
            </a:endParaRPr>
          </a:p>
          <a:p>
            <a:pPr marL="0" indent="0">
              <a:spcBef>
                <a:spcPts val="0"/>
              </a:spcBef>
              <a:buNone/>
            </a:pPr>
            <a:endParaRPr lang="zh-CN" altLang="en-US" sz="2400" b="1" dirty="0">
              <a:latin typeface="+mn-ea"/>
            </a:endParaRPr>
          </a:p>
        </p:txBody>
      </p:sp>
      <p:sp>
        <p:nvSpPr>
          <p:cNvPr id="6" name="文本框 5"/>
          <p:cNvSpPr txBox="1"/>
          <p:nvPr/>
        </p:nvSpPr>
        <p:spPr>
          <a:xfrm>
            <a:off x="4932040" y="476672"/>
            <a:ext cx="4299453" cy="1938992"/>
          </a:xfrm>
          <a:prstGeom prst="rect">
            <a:avLst/>
          </a:prstGeom>
          <a:noFill/>
        </p:spPr>
        <p:txBody>
          <a:bodyPr wrap="square" rtlCol="0">
            <a:spAutoFit/>
          </a:bodyPr>
          <a:lstStyle/>
          <a:p>
            <a:r>
              <a:rPr lang="zh-CN" altLang="zh-CN" b="1" dirty="0">
                <a:solidFill>
                  <a:srgbClr val="FF66FF"/>
                </a:solidFill>
              </a:rPr>
              <a:t>请输入一个字符串</a:t>
            </a:r>
            <a:r>
              <a:rPr lang="en-US" altLang="zh-CN" b="1" dirty="0">
                <a:solidFill>
                  <a:srgbClr val="FF66FF"/>
                </a:solidFill>
              </a:rPr>
              <a:t>:</a:t>
            </a:r>
            <a:endParaRPr lang="zh-CN" altLang="zh-CN" dirty="0">
              <a:solidFill>
                <a:srgbClr val="FF66FF"/>
              </a:solidFill>
            </a:endParaRPr>
          </a:p>
          <a:p>
            <a:r>
              <a:rPr lang="en-US" altLang="zh-CN" b="1" dirty="0">
                <a:solidFill>
                  <a:srgbClr val="FF66FF"/>
                </a:solidFill>
              </a:rPr>
              <a:t>Hello </a:t>
            </a:r>
            <a:r>
              <a:rPr lang="en-US" altLang="zh-CN" b="1" dirty="0" err="1">
                <a:solidFill>
                  <a:srgbClr val="FF66FF"/>
                </a:solidFill>
              </a:rPr>
              <a:t>Visual!C</a:t>
            </a:r>
            <a:r>
              <a:rPr lang="en-US" altLang="zh-CN" b="1" dirty="0">
                <a:solidFill>
                  <a:srgbClr val="FF66FF"/>
                </a:solidFill>
              </a:rPr>
              <a:t>++</a:t>
            </a:r>
            <a:endParaRPr lang="zh-CN" altLang="zh-CN" dirty="0">
              <a:solidFill>
                <a:srgbClr val="FF66FF"/>
              </a:solidFill>
            </a:endParaRPr>
          </a:p>
          <a:p>
            <a:r>
              <a:rPr lang="zh-CN" altLang="zh-CN" b="1" dirty="0">
                <a:solidFill>
                  <a:srgbClr val="FF66FF"/>
                </a:solidFill>
              </a:rPr>
              <a:t>所输入的字符串是</a:t>
            </a:r>
            <a:r>
              <a:rPr lang="en-US" altLang="zh-CN" b="1" dirty="0">
                <a:solidFill>
                  <a:srgbClr val="FF66FF"/>
                </a:solidFill>
              </a:rPr>
              <a:t>Hello</a:t>
            </a:r>
            <a:endParaRPr lang="zh-CN" altLang="zh-CN" dirty="0">
              <a:solidFill>
                <a:srgbClr val="FF66FF"/>
              </a:solidFill>
            </a:endParaRPr>
          </a:p>
          <a:p>
            <a:r>
              <a:rPr lang="zh-CN" altLang="zh-CN" b="1" dirty="0">
                <a:solidFill>
                  <a:srgbClr val="FF66FF"/>
                </a:solidFill>
              </a:rPr>
              <a:t>遇！之前的字符是：</a:t>
            </a:r>
            <a:r>
              <a:rPr lang="en-US" altLang="zh-CN" b="1" dirty="0">
                <a:solidFill>
                  <a:srgbClr val="FF66FF"/>
                </a:solidFill>
              </a:rPr>
              <a:t> Visual</a:t>
            </a:r>
            <a:endParaRPr lang="zh-CN" altLang="zh-CN" dirty="0">
              <a:solidFill>
                <a:srgbClr val="FF66FF"/>
              </a:solidFill>
            </a:endParaRPr>
          </a:p>
          <a:p>
            <a:r>
              <a:rPr lang="zh-CN" altLang="zh-CN" b="1" dirty="0">
                <a:solidFill>
                  <a:srgbClr val="FF66FF"/>
                </a:solidFill>
              </a:rPr>
              <a:t>遇！之后的字符是</a:t>
            </a:r>
            <a:r>
              <a:rPr lang="en-US" altLang="zh-CN" b="1" dirty="0">
                <a:solidFill>
                  <a:srgbClr val="FF66FF"/>
                </a:solidFill>
              </a:rPr>
              <a:t>C</a:t>
            </a:r>
            <a:r>
              <a:rPr lang="en-US" altLang="zh-CN" b="1" dirty="0" smtClean="0">
                <a:solidFill>
                  <a:srgbClr val="FF66FF"/>
                </a:solidFill>
              </a:rPr>
              <a:t>++</a:t>
            </a:r>
            <a:endParaRPr lang="zh-CN" altLang="zh-CN" dirty="0">
              <a:solidFill>
                <a:srgbClr val="FF66FF"/>
              </a:solidFill>
            </a:endParaRPr>
          </a:p>
        </p:txBody>
      </p:sp>
      <p:sp>
        <p:nvSpPr>
          <p:cNvPr id="7" name="文本框 6"/>
          <p:cNvSpPr txBox="1"/>
          <p:nvPr/>
        </p:nvSpPr>
        <p:spPr>
          <a:xfrm>
            <a:off x="179511" y="5129030"/>
            <a:ext cx="8763949" cy="1631216"/>
          </a:xfrm>
          <a:prstGeom prst="rect">
            <a:avLst/>
          </a:prstGeom>
          <a:noFill/>
        </p:spPr>
        <p:txBody>
          <a:bodyPr wrap="square" rtlCol="0">
            <a:spAutoFit/>
          </a:bodyPr>
          <a:lstStyle/>
          <a:p>
            <a:r>
              <a:rPr lang="en-US" altLang="zh-CN" sz="2000" b="1" dirty="0" smtClean="0">
                <a:latin typeface="+mn-ea"/>
                <a:ea typeface="+mn-ea"/>
              </a:rPr>
              <a:t>    </a:t>
            </a:r>
            <a:r>
              <a:rPr lang="zh-CN" altLang="zh-CN" sz="2000" b="1" dirty="0" smtClean="0">
                <a:latin typeface="+mn-ea"/>
                <a:ea typeface="+mn-ea"/>
              </a:rPr>
              <a:t>值得</a:t>
            </a:r>
            <a:r>
              <a:rPr lang="zh-CN" altLang="zh-CN" sz="2000" b="1" dirty="0">
                <a:latin typeface="+mn-ea"/>
                <a:ea typeface="+mn-ea"/>
              </a:rPr>
              <a:t>注意的是，对于</a:t>
            </a:r>
            <a:r>
              <a:rPr lang="en-US" altLang="zh-CN" sz="2000" b="1" dirty="0" err="1">
                <a:latin typeface="+mn-ea"/>
                <a:ea typeface="+mn-ea"/>
              </a:rPr>
              <a:t>cin</a:t>
            </a:r>
            <a:r>
              <a:rPr lang="zh-CN" altLang="zh-CN" sz="2000" b="1" dirty="0">
                <a:latin typeface="+mn-ea"/>
                <a:ea typeface="+mn-ea"/>
              </a:rPr>
              <a:t>的输入，它在提取数据时，遇到第一个空格就会停止，因此，第一个输出是“</a:t>
            </a:r>
            <a:r>
              <a:rPr lang="en-US" altLang="zh-CN" sz="2000" b="1" dirty="0">
                <a:latin typeface="+mn-ea"/>
                <a:ea typeface="+mn-ea"/>
              </a:rPr>
              <a:t>Hello</a:t>
            </a:r>
            <a:r>
              <a:rPr lang="zh-CN" altLang="zh-CN" sz="2000" b="1" dirty="0">
                <a:latin typeface="+mn-ea"/>
                <a:ea typeface="+mn-ea"/>
              </a:rPr>
              <a:t>”，然后第二个输出语句，从当前的结束位置继续往后读取，当遇到“</a:t>
            </a:r>
            <a:r>
              <a:rPr lang="en-US" altLang="zh-CN" sz="2000" b="1" dirty="0">
                <a:latin typeface="+mn-ea"/>
                <a:ea typeface="+mn-ea"/>
              </a:rPr>
              <a:t>!</a:t>
            </a:r>
            <a:r>
              <a:rPr lang="zh-CN" altLang="zh-CN" sz="2000" b="1" dirty="0">
                <a:latin typeface="+mn-ea"/>
                <a:ea typeface="+mn-ea"/>
              </a:rPr>
              <a:t>”时结束，于是就输出“</a:t>
            </a:r>
            <a:r>
              <a:rPr lang="en-US" altLang="zh-CN" sz="2000" b="1" dirty="0">
                <a:latin typeface="+mn-ea"/>
                <a:ea typeface="+mn-ea"/>
              </a:rPr>
              <a:t>Visual</a:t>
            </a:r>
            <a:r>
              <a:rPr lang="zh-CN" altLang="zh-CN" sz="2000" b="1" dirty="0">
                <a:latin typeface="+mn-ea"/>
                <a:ea typeface="+mn-ea"/>
              </a:rPr>
              <a:t>”，最后剩下的输出语句，就输出剩下的字符串，一直到回车结束，或</a:t>
            </a:r>
            <a:r>
              <a:rPr lang="en-US" altLang="zh-CN" sz="2000" b="1" dirty="0">
                <a:latin typeface="+mn-ea"/>
                <a:ea typeface="+mn-ea"/>
              </a:rPr>
              <a:t>29</a:t>
            </a:r>
            <a:r>
              <a:rPr lang="zh-CN" altLang="zh-CN" sz="2000" b="1" dirty="0">
                <a:latin typeface="+mn-ea"/>
                <a:ea typeface="+mn-ea"/>
              </a:rPr>
              <a:t>个字符为止，于是就输出“</a:t>
            </a:r>
            <a:r>
              <a:rPr lang="en-US" altLang="zh-CN" sz="2000" b="1" dirty="0">
                <a:latin typeface="+mn-ea"/>
                <a:ea typeface="+mn-ea"/>
              </a:rPr>
              <a:t>C++</a:t>
            </a:r>
            <a:r>
              <a:rPr lang="zh-CN" altLang="zh-CN" sz="2000" b="1" dirty="0">
                <a:latin typeface="+mn-ea"/>
                <a:ea typeface="+mn-ea"/>
              </a:rPr>
              <a:t>”。</a:t>
            </a:r>
            <a:endParaRPr lang="zh-CN" altLang="en-US" sz="2000" b="1" kern="100" dirty="0" smtClean="0">
              <a:solidFill>
                <a:srgbClr val="FF0000"/>
              </a:solidFill>
              <a:latin typeface="+mn-ea"/>
              <a:ea typeface="+mn-ea"/>
            </a:endParaRPr>
          </a:p>
        </p:txBody>
      </p:sp>
    </p:spTree>
    <p:extLst>
      <p:ext uri="{BB962C8B-B14F-4D97-AF65-F5344CB8AC3E}">
        <p14:creationId xmlns:p14="http://schemas.microsoft.com/office/powerpoint/2010/main" val="1013567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260648"/>
            <a:ext cx="8712968" cy="6444952"/>
          </a:xfrm>
        </p:spPr>
        <p:txBody>
          <a:bodyPr/>
          <a:lstStyle/>
          <a:p>
            <a:pPr marL="0" indent="0">
              <a:lnSpc>
                <a:spcPts val="2500"/>
              </a:lnSpc>
              <a:spcBef>
                <a:spcPts val="0"/>
              </a:spcBef>
              <a:buNone/>
            </a:pPr>
            <a:r>
              <a:rPr lang="en-US" altLang="zh-CN" sz="2400" b="1" dirty="0">
                <a:latin typeface="+mn-ea"/>
              </a:rPr>
              <a:t>read()</a:t>
            </a:r>
            <a:r>
              <a:rPr lang="zh-CN" altLang="zh-CN" sz="2400" b="1" dirty="0">
                <a:latin typeface="+mn-ea"/>
              </a:rPr>
              <a:t>函数的用法很简单，其原型如下：</a:t>
            </a:r>
          </a:p>
          <a:p>
            <a:pPr marL="0" indent="0">
              <a:lnSpc>
                <a:spcPts val="2500"/>
              </a:lnSpc>
              <a:spcBef>
                <a:spcPts val="0"/>
              </a:spcBef>
              <a:buNone/>
            </a:pPr>
            <a:r>
              <a:rPr lang="en-US" altLang="zh-CN" sz="2400" b="1" dirty="0" err="1">
                <a:solidFill>
                  <a:srgbClr val="66FFFF"/>
                </a:solidFill>
                <a:latin typeface="+mn-ea"/>
              </a:rPr>
              <a:t>cin.read</a:t>
            </a:r>
            <a:r>
              <a:rPr lang="en-US" altLang="zh-CN" sz="2400" b="1" dirty="0">
                <a:solidFill>
                  <a:srgbClr val="66FFFF"/>
                </a:solidFill>
                <a:latin typeface="+mn-ea"/>
              </a:rPr>
              <a:t>(c, count);</a:t>
            </a:r>
            <a:endParaRPr lang="zh-CN" altLang="zh-CN" sz="2400" b="1" dirty="0">
              <a:solidFill>
                <a:srgbClr val="66FFFF"/>
              </a:solidFill>
              <a:latin typeface="+mn-ea"/>
            </a:endParaRPr>
          </a:p>
          <a:p>
            <a:pPr marL="0" indent="0">
              <a:lnSpc>
                <a:spcPts val="2500"/>
              </a:lnSpc>
              <a:spcBef>
                <a:spcPts val="0"/>
              </a:spcBef>
              <a:buNone/>
            </a:pPr>
            <a:r>
              <a:rPr lang="en-US" altLang="zh-CN" sz="2400" b="1" dirty="0" smtClean="0">
                <a:latin typeface="+mn-ea"/>
              </a:rPr>
              <a:t>    </a:t>
            </a:r>
            <a:r>
              <a:rPr lang="zh-CN" altLang="zh-CN" sz="2400" b="1" dirty="0" smtClean="0">
                <a:latin typeface="+mn-ea"/>
              </a:rPr>
              <a:t>其</a:t>
            </a:r>
            <a:r>
              <a:rPr lang="zh-CN" altLang="zh-CN" sz="2400" b="1" dirty="0">
                <a:latin typeface="+mn-ea"/>
              </a:rPr>
              <a:t>功能是从字符串流中读取</a:t>
            </a:r>
            <a:r>
              <a:rPr lang="en-US" altLang="zh-CN" sz="2400" b="1" dirty="0">
                <a:latin typeface="+mn-ea"/>
              </a:rPr>
              <a:t>count</a:t>
            </a:r>
            <a:r>
              <a:rPr lang="zh-CN" altLang="zh-CN" sz="2400" b="1" dirty="0">
                <a:latin typeface="+mn-ea"/>
              </a:rPr>
              <a:t>个字符到</a:t>
            </a:r>
            <a:r>
              <a:rPr lang="en-US" altLang="zh-CN" sz="2400" b="1" dirty="0">
                <a:latin typeface="+mn-ea"/>
              </a:rPr>
              <a:t>c</a:t>
            </a:r>
            <a:r>
              <a:rPr lang="zh-CN" altLang="zh-CN" sz="2400" b="1" dirty="0">
                <a:latin typeface="+mn-ea"/>
              </a:rPr>
              <a:t>数组中。下面举个简单的例子说明其应用。</a:t>
            </a:r>
          </a:p>
          <a:p>
            <a:pPr marL="0" indent="0">
              <a:lnSpc>
                <a:spcPts val="2800"/>
              </a:lnSpc>
              <a:spcBef>
                <a:spcPts val="0"/>
              </a:spcBef>
              <a:buNone/>
            </a:pPr>
            <a:r>
              <a:rPr lang="en-US" altLang="zh-CN" b="1" dirty="0">
                <a:solidFill>
                  <a:srgbClr val="FFFF00"/>
                </a:solidFill>
                <a:latin typeface="+mn-ea"/>
              </a:rPr>
              <a:t>#include "</a:t>
            </a:r>
            <a:r>
              <a:rPr lang="en-US" altLang="zh-CN" b="1" dirty="0" err="1">
                <a:solidFill>
                  <a:srgbClr val="FFFF00"/>
                </a:solidFill>
                <a:latin typeface="+mn-ea"/>
              </a:rPr>
              <a:t>stdafx.h</a:t>
            </a:r>
            <a:r>
              <a:rPr lang="en-US" altLang="zh-CN" b="1" dirty="0">
                <a:solidFill>
                  <a:srgbClr val="FFFF00"/>
                </a:solidFill>
                <a:latin typeface="+mn-ea"/>
              </a:rPr>
              <a:t>"</a:t>
            </a:r>
            <a:endParaRPr lang="zh-CN" altLang="zh-CN" b="1" dirty="0">
              <a:solidFill>
                <a:srgbClr val="FFFF00"/>
              </a:solidFill>
              <a:latin typeface="+mn-ea"/>
            </a:endParaRPr>
          </a:p>
          <a:p>
            <a:pPr marL="0" indent="0">
              <a:lnSpc>
                <a:spcPts val="2800"/>
              </a:lnSpc>
              <a:spcBef>
                <a:spcPts val="0"/>
              </a:spcBef>
              <a:buNone/>
            </a:pPr>
            <a:r>
              <a:rPr lang="en-US" altLang="zh-CN" b="1" dirty="0" smtClean="0">
                <a:latin typeface="+mn-ea"/>
              </a:rPr>
              <a:t>#</a:t>
            </a:r>
            <a:r>
              <a:rPr lang="en-US" altLang="zh-CN" b="1" dirty="0">
                <a:latin typeface="+mn-ea"/>
              </a:rPr>
              <a:t>include &lt;</a:t>
            </a:r>
            <a:r>
              <a:rPr lang="en-US" altLang="zh-CN" b="1" dirty="0" err="1">
                <a:latin typeface="+mn-ea"/>
              </a:rPr>
              <a:t>iostream</a:t>
            </a:r>
            <a:r>
              <a:rPr lang="en-US" altLang="zh-CN" b="1" dirty="0">
                <a:latin typeface="+mn-ea"/>
              </a:rPr>
              <a:t>&gt;</a:t>
            </a:r>
            <a:endParaRPr lang="zh-CN" altLang="zh-CN" b="1" dirty="0">
              <a:latin typeface="+mn-ea"/>
            </a:endParaRPr>
          </a:p>
          <a:p>
            <a:pPr marL="0" indent="0">
              <a:lnSpc>
                <a:spcPts val="2800"/>
              </a:lnSpc>
              <a:spcBef>
                <a:spcPts val="0"/>
              </a:spcBef>
              <a:buNone/>
            </a:pPr>
            <a:r>
              <a:rPr lang="en-US" altLang="zh-CN" b="1" dirty="0">
                <a:latin typeface="+mn-ea"/>
              </a:rPr>
              <a:t>using namespace </a:t>
            </a:r>
            <a:r>
              <a:rPr lang="en-US" altLang="zh-CN" b="1" dirty="0" err="1">
                <a:latin typeface="+mn-ea"/>
              </a:rPr>
              <a:t>std</a:t>
            </a:r>
            <a:r>
              <a:rPr lang="en-US" altLang="zh-CN" b="1" dirty="0">
                <a:latin typeface="+mn-ea"/>
              </a:rPr>
              <a:t>;</a:t>
            </a:r>
            <a:endParaRPr lang="zh-CN" altLang="zh-CN" b="1" dirty="0">
              <a:latin typeface="+mn-ea"/>
            </a:endParaRPr>
          </a:p>
          <a:p>
            <a:pPr marL="0" indent="0">
              <a:lnSpc>
                <a:spcPts val="2800"/>
              </a:lnSpc>
              <a:spcBef>
                <a:spcPts val="0"/>
              </a:spcBef>
              <a:buNone/>
            </a:pPr>
            <a:r>
              <a:rPr lang="en-US" altLang="zh-CN" b="1" dirty="0" err="1">
                <a:latin typeface="+mn-ea"/>
              </a:rPr>
              <a:t>int</a:t>
            </a:r>
            <a:r>
              <a:rPr lang="en-US" altLang="zh-CN" b="1" dirty="0">
                <a:latin typeface="+mn-ea"/>
              </a:rPr>
              <a:t> main()</a:t>
            </a:r>
            <a:endParaRPr lang="zh-CN" altLang="zh-CN" b="1" dirty="0">
              <a:latin typeface="+mn-ea"/>
            </a:endParaRPr>
          </a:p>
          <a:p>
            <a:pPr marL="0" indent="0">
              <a:lnSpc>
                <a:spcPts val="2800"/>
              </a:lnSpc>
              <a:spcBef>
                <a:spcPts val="0"/>
              </a:spcBef>
              <a:buNone/>
            </a:pPr>
            <a:r>
              <a:rPr lang="en-US" altLang="zh-CN" b="1" dirty="0">
                <a:latin typeface="+mn-ea"/>
              </a:rPr>
              <a:t>{</a:t>
            </a:r>
            <a:endParaRPr lang="zh-CN" altLang="zh-CN" b="1" dirty="0">
              <a:latin typeface="+mn-ea"/>
            </a:endParaRPr>
          </a:p>
          <a:p>
            <a:pPr marL="0" indent="0">
              <a:lnSpc>
                <a:spcPts val="2800"/>
              </a:lnSpc>
              <a:spcBef>
                <a:spcPts val="0"/>
              </a:spcBef>
              <a:buNone/>
            </a:pPr>
            <a:r>
              <a:rPr lang="en-US" altLang="zh-CN" b="1" dirty="0">
                <a:latin typeface="+mn-ea"/>
              </a:rPr>
              <a:t>    char c[10];</a:t>
            </a:r>
            <a:endParaRPr lang="zh-CN" altLang="zh-CN" b="1" dirty="0">
              <a:latin typeface="+mn-ea"/>
            </a:endParaRPr>
          </a:p>
          <a:p>
            <a:pPr marL="0" indent="0">
              <a:lnSpc>
                <a:spcPts val="2800"/>
              </a:lnSpc>
              <a:spcBef>
                <a:spcPts val="0"/>
              </a:spcBef>
              <a:buNone/>
            </a:pPr>
            <a:r>
              <a:rPr lang="en-US" altLang="zh-CN" b="1" dirty="0">
                <a:latin typeface="+mn-ea"/>
              </a:rPr>
              <a:t>    </a:t>
            </a:r>
            <a:r>
              <a:rPr lang="en-US" altLang="zh-CN" b="1" dirty="0" err="1">
                <a:latin typeface="+mn-ea"/>
              </a:rPr>
              <a:t>int</a:t>
            </a:r>
            <a:r>
              <a:rPr lang="en-US" altLang="zh-CN" b="1" dirty="0">
                <a:latin typeface="+mn-ea"/>
              </a:rPr>
              <a:t> count = 3;</a:t>
            </a:r>
            <a:endParaRPr lang="zh-CN" altLang="zh-CN" b="1" dirty="0">
              <a:latin typeface="+mn-ea"/>
            </a:endParaRPr>
          </a:p>
          <a:p>
            <a:pPr marL="0" indent="0">
              <a:lnSpc>
                <a:spcPts val="2800"/>
              </a:lnSpc>
              <a:spcBef>
                <a:spcPts val="0"/>
              </a:spcBef>
              <a:buNone/>
            </a:pPr>
            <a:r>
              <a:rPr lang="en-US" altLang="zh-CN" b="1" dirty="0">
                <a:latin typeface="+mn-ea"/>
              </a:rPr>
              <a:t>    </a:t>
            </a:r>
            <a:r>
              <a:rPr lang="en-US" altLang="zh-CN" b="1" dirty="0" err="1">
                <a:latin typeface="+mn-ea"/>
              </a:rPr>
              <a:t>cout</a:t>
            </a:r>
            <a:r>
              <a:rPr lang="en-US" altLang="zh-CN" b="1" dirty="0">
                <a:latin typeface="+mn-ea"/>
              </a:rPr>
              <a:t> &lt;&lt; "</a:t>
            </a:r>
            <a:r>
              <a:rPr lang="zh-CN" altLang="zh-CN" b="1" dirty="0">
                <a:latin typeface="+mn-ea"/>
              </a:rPr>
              <a:t>请输入一个字符串</a:t>
            </a:r>
            <a:r>
              <a:rPr lang="en-US" altLang="zh-CN" b="1" dirty="0">
                <a:latin typeface="+mn-ea"/>
              </a:rPr>
              <a:t>\n ";</a:t>
            </a:r>
            <a:endParaRPr lang="zh-CN" altLang="zh-CN" b="1" dirty="0">
              <a:latin typeface="+mn-ea"/>
            </a:endParaRPr>
          </a:p>
          <a:p>
            <a:pPr marL="0" indent="0">
              <a:lnSpc>
                <a:spcPts val="2800"/>
              </a:lnSpc>
              <a:spcBef>
                <a:spcPts val="0"/>
              </a:spcBef>
              <a:buNone/>
            </a:pPr>
            <a:r>
              <a:rPr lang="en-US" altLang="zh-CN" b="1" dirty="0">
                <a:latin typeface="+mn-ea"/>
              </a:rPr>
              <a:t>    </a:t>
            </a:r>
            <a:r>
              <a:rPr lang="en-US" altLang="zh-CN" b="1" dirty="0" err="1">
                <a:solidFill>
                  <a:srgbClr val="66FFFF"/>
                </a:solidFill>
                <a:latin typeface="+mn-ea"/>
              </a:rPr>
              <a:t>cin.read</a:t>
            </a:r>
            <a:r>
              <a:rPr lang="en-US" altLang="zh-CN" b="1" dirty="0">
                <a:latin typeface="+mn-ea"/>
              </a:rPr>
              <a:t>(</a:t>
            </a:r>
            <a:r>
              <a:rPr lang="en-US" altLang="zh-CN" b="1" dirty="0" err="1">
                <a:latin typeface="+mn-ea"/>
              </a:rPr>
              <a:t>c,count</a:t>
            </a:r>
            <a:r>
              <a:rPr lang="en-US" altLang="zh-CN" b="1" dirty="0">
                <a:latin typeface="+mn-ea"/>
              </a:rPr>
              <a:t>);</a:t>
            </a:r>
            <a:endParaRPr lang="zh-CN" altLang="zh-CN" b="1" dirty="0">
              <a:latin typeface="+mn-ea"/>
            </a:endParaRPr>
          </a:p>
          <a:p>
            <a:pPr marL="0" indent="0">
              <a:lnSpc>
                <a:spcPts val="2800"/>
              </a:lnSpc>
              <a:spcBef>
                <a:spcPts val="0"/>
              </a:spcBef>
              <a:buNone/>
            </a:pPr>
            <a:r>
              <a:rPr lang="en-US" altLang="zh-CN" b="1" dirty="0">
                <a:latin typeface="+mn-ea"/>
              </a:rPr>
              <a:t>    c[count] = '\0';</a:t>
            </a:r>
            <a:endParaRPr lang="zh-CN" altLang="zh-CN" b="1" dirty="0">
              <a:latin typeface="+mn-ea"/>
            </a:endParaRPr>
          </a:p>
          <a:p>
            <a:pPr marL="0" indent="0">
              <a:lnSpc>
                <a:spcPts val="2800"/>
              </a:lnSpc>
              <a:spcBef>
                <a:spcPts val="0"/>
              </a:spcBef>
              <a:buNone/>
            </a:pPr>
            <a:r>
              <a:rPr lang="en-US" altLang="zh-CN" b="1" dirty="0">
                <a:latin typeface="+mn-ea"/>
              </a:rPr>
              <a:t>    </a:t>
            </a:r>
            <a:r>
              <a:rPr lang="en-US" altLang="zh-CN" b="1" dirty="0" err="1">
                <a:latin typeface="+mn-ea"/>
              </a:rPr>
              <a:t>cout</a:t>
            </a:r>
            <a:r>
              <a:rPr lang="en-US" altLang="zh-CN" b="1" dirty="0">
                <a:latin typeface="+mn-ea"/>
              </a:rPr>
              <a:t> &lt;&lt; c &lt;&lt; </a:t>
            </a:r>
            <a:r>
              <a:rPr lang="en-US" altLang="zh-CN" b="1" dirty="0" err="1">
                <a:latin typeface="+mn-ea"/>
              </a:rPr>
              <a:t>endl</a:t>
            </a:r>
            <a:r>
              <a:rPr lang="en-US" altLang="zh-CN" b="1" dirty="0">
                <a:latin typeface="+mn-ea"/>
              </a:rPr>
              <a:t>;</a:t>
            </a:r>
            <a:endParaRPr lang="zh-CN" altLang="zh-CN" b="1" dirty="0">
              <a:latin typeface="+mn-ea"/>
            </a:endParaRPr>
          </a:p>
          <a:p>
            <a:pPr marL="0" indent="0">
              <a:lnSpc>
                <a:spcPts val="2800"/>
              </a:lnSpc>
              <a:spcBef>
                <a:spcPts val="0"/>
              </a:spcBef>
              <a:buNone/>
            </a:pPr>
            <a:r>
              <a:rPr lang="en-US" altLang="zh-CN" b="1" dirty="0">
                <a:latin typeface="+mn-ea"/>
              </a:rPr>
              <a:t>    </a:t>
            </a:r>
            <a:r>
              <a:rPr lang="en-US" altLang="zh-CN" b="1" dirty="0" err="1">
                <a:latin typeface="+mn-ea"/>
              </a:rPr>
              <a:t>cout</a:t>
            </a:r>
            <a:r>
              <a:rPr lang="en-US" altLang="zh-CN" b="1" dirty="0">
                <a:latin typeface="+mn-ea"/>
              </a:rPr>
              <a:t> &lt;&lt; c[count+1] &lt;&lt; </a:t>
            </a:r>
            <a:r>
              <a:rPr lang="en-US" altLang="zh-CN" b="1" dirty="0" err="1">
                <a:latin typeface="+mn-ea"/>
              </a:rPr>
              <a:t>endl</a:t>
            </a:r>
            <a:r>
              <a:rPr lang="en-US" altLang="zh-CN" b="1" dirty="0">
                <a:latin typeface="+mn-ea"/>
              </a:rPr>
              <a:t>;</a:t>
            </a:r>
            <a:endParaRPr lang="zh-CN" altLang="zh-CN" b="1" dirty="0">
              <a:latin typeface="+mn-ea"/>
            </a:endParaRPr>
          </a:p>
          <a:p>
            <a:pPr marL="0" indent="0">
              <a:lnSpc>
                <a:spcPts val="2800"/>
              </a:lnSpc>
              <a:spcBef>
                <a:spcPts val="0"/>
              </a:spcBef>
              <a:buNone/>
            </a:pPr>
            <a:r>
              <a:rPr lang="en-US" altLang="zh-CN" b="1" dirty="0" smtClean="0">
                <a:latin typeface="+mn-ea"/>
              </a:rPr>
              <a:t>}</a:t>
            </a:r>
          </a:p>
          <a:p>
            <a:pPr marL="0" indent="0">
              <a:lnSpc>
                <a:spcPts val="2500"/>
              </a:lnSpc>
              <a:spcBef>
                <a:spcPts val="0"/>
              </a:spcBef>
              <a:buNone/>
            </a:pPr>
            <a:r>
              <a:rPr lang="zh-CN" altLang="zh-CN" sz="2400" b="1" dirty="0" smtClean="0">
                <a:latin typeface="+mn-ea"/>
              </a:rPr>
              <a:t>上述</a:t>
            </a:r>
            <a:r>
              <a:rPr lang="zh-CN" altLang="zh-CN" sz="2400" b="1" dirty="0">
                <a:latin typeface="+mn-ea"/>
              </a:rPr>
              <a:t>代码中从读入的字符串中提取前三个字符并输出。</a:t>
            </a:r>
          </a:p>
          <a:p>
            <a:pPr marL="0" indent="0">
              <a:lnSpc>
                <a:spcPts val="2500"/>
              </a:lnSpc>
              <a:spcBef>
                <a:spcPts val="0"/>
              </a:spcBef>
              <a:buNone/>
            </a:pPr>
            <a:endParaRPr lang="zh-CN" altLang="en-US" sz="24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24</a:t>
            </a:fld>
            <a:endParaRPr lang="en-US" altLang="zh-CN"/>
          </a:p>
        </p:txBody>
      </p:sp>
    </p:spTree>
    <p:extLst>
      <p:ext uri="{BB962C8B-B14F-4D97-AF65-F5344CB8AC3E}">
        <p14:creationId xmlns:p14="http://schemas.microsoft.com/office/powerpoint/2010/main" val="4063857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16632"/>
            <a:ext cx="9001000" cy="6264696"/>
          </a:xfrm>
        </p:spPr>
        <p:txBody>
          <a:bodyPr/>
          <a:lstStyle/>
          <a:p>
            <a:pPr marL="0" indent="0">
              <a:buNone/>
            </a:pPr>
            <a:r>
              <a:rPr lang="en-US" altLang="zh-CN" sz="2400" b="1" dirty="0">
                <a:solidFill>
                  <a:srgbClr val="CCFFCC"/>
                </a:solidFill>
                <a:latin typeface="+mn-ea"/>
              </a:rPr>
              <a:t>(3) </a:t>
            </a:r>
            <a:r>
              <a:rPr lang="zh-CN" altLang="zh-CN" sz="2400" b="1" dirty="0">
                <a:solidFill>
                  <a:srgbClr val="CCFFCC"/>
                </a:solidFill>
                <a:latin typeface="+mn-ea"/>
              </a:rPr>
              <a:t>字符串流</a:t>
            </a:r>
          </a:p>
          <a:p>
            <a:pPr marL="0" indent="0">
              <a:buNone/>
            </a:pPr>
            <a:r>
              <a:rPr lang="en-US" altLang="zh-CN" sz="2400" b="1" dirty="0" smtClean="0">
                <a:latin typeface="+mn-ea"/>
              </a:rPr>
              <a:t>    </a:t>
            </a:r>
            <a:r>
              <a:rPr lang="zh-CN" altLang="zh-CN" sz="2400" b="1" dirty="0" smtClean="0">
                <a:latin typeface="+mn-ea"/>
              </a:rPr>
              <a:t>标</a:t>
            </a:r>
            <a:r>
              <a:rPr lang="zh-CN" altLang="zh-CN" sz="2400" b="1" dirty="0">
                <a:latin typeface="+mn-ea"/>
              </a:rPr>
              <a:t>准头文件</a:t>
            </a:r>
            <a:r>
              <a:rPr lang="en-US" altLang="zh-CN" sz="2400" b="1" dirty="0">
                <a:latin typeface="+mn-ea"/>
              </a:rPr>
              <a:t> </a:t>
            </a:r>
            <a:r>
              <a:rPr lang="en-US" altLang="zh-CN" sz="2400" b="1" dirty="0" smtClean="0">
                <a:latin typeface="+mn-ea"/>
              </a:rPr>
              <a:t>&lt;</a:t>
            </a:r>
            <a:r>
              <a:rPr lang="en-US" altLang="zh-CN" sz="2400" b="1" dirty="0" err="1" smtClean="0">
                <a:latin typeface="+mn-ea"/>
              </a:rPr>
              <a:t>sstream</a:t>
            </a:r>
            <a:r>
              <a:rPr lang="en-US" altLang="zh-CN" sz="2400" b="1" dirty="0">
                <a:latin typeface="+mn-ea"/>
              </a:rPr>
              <a:t>&gt; </a:t>
            </a:r>
            <a:r>
              <a:rPr lang="zh-CN" altLang="zh-CN" sz="2400" b="1" dirty="0">
                <a:latin typeface="+mn-ea"/>
              </a:rPr>
              <a:t>定义了一个叫做</a:t>
            </a:r>
            <a:r>
              <a:rPr lang="en-US" altLang="zh-CN" sz="2400" b="1" dirty="0" err="1" smtClean="0">
                <a:latin typeface="+mn-ea"/>
              </a:rPr>
              <a:t>stringstream</a:t>
            </a:r>
            <a:r>
              <a:rPr lang="zh-CN" altLang="zh-CN" sz="2400" b="1" dirty="0">
                <a:latin typeface="+mn-ea"/>
              </a:rPr>
              <a:t>的类，使用这个类可以对基于字符串的对象进行操作，这对将字符串与数值互相转换非常有用。例如，如果我们想将一个字符串转换为一个整数，可以这样写：</a:t>
            </a:r>
          </a:p>
          <a:p>
            <a:pPr marL="0" indent="0">
              <a:buNone/>
            </a:pPr>
            <a:r>
              <a:rPr lang="en-US" altLang="zh-CN" dirty="0">
                <a:solidFill>
                  <a:srgbClr val="66FFFF"/>
                </a:solidFill>
              </a:rPr>
              <a:t>#include &lt;</a:t>
            </a:r>
            <a:r>
              <a:rPr lang="en-US" altLang="zh-CN" dirty="0" err="1">
                <a:solidFill>
                  <a:srgbClr val="66FFFF"/>
                </a:solidFill>
              </a:rPr>
              <a:t>sstream</a:t>
            </a:r>
            <a:r>
              <a:rPr lang="en-US" altLang="zh-CN" dirty="0">
                <a:solidFill>
                  <a:srgbClr val="66FFFF"/>
                </a:solidFill>
              </a:rPr>
              <a:t>&gt;</a:t>
            </a:r>
            <a:endParaRPr lang="en-US" altLang="zh-CN" sz="2400" b="1" dirty="0" smtClean="0">
              <a:solidFill>
                <a:srgbClr val="66FFFF"/>
              </a:solidFill>
              <a:latin typeface="+mn-ea"/>
            </a:endParaRPr>
          </a:p>
          <a:p>
            <a:pPr marL="0" indent="0">
              <a:buNone/>
            </a:pPr>
            <a:r>
              <a:rPr lang="en-US" altLang="zh-CN" sz="2400" b="1" dirty="0" smtClean="0">
                <a:solidFill>
                  <a:srgbClr val="FF66FF"/>
                </a:solidFill>
                <a:latin typeface="+mn-ea"/>
              </a:rPr>
              <a:t>string </a:t>
            </a:r>
            <a:r>
              <a:rPr lang="en-US" altLang="zh-CN" sz="2400" b="1" dirty="0" err="1" smtClean="0">
                <a:solidFill>
                  <a:srgbClr val="FF66FF"/>
                </a:solidFill>
                <a:latin typeface="+mn-ea"/>
              </a:rPr>
              <a:t>my_string</a:t>
            </a:r>
            <a:r>
              <a:rPr lang="en-US" altLang="zh-CN" sz="2400" b="1" dirty="0" smtClean="0">
                <a:solidFill>
                  <a:srgbClr val="FF66FF"/>
                </a:solidFill>
                <a:latin typeface="+mn-ea"/>
              </a:rPr>
              <a:t>("</a:t>
            </a:r>
            <a:r>
              <a:rPr lang="en-US" altLang="zh-CN" sz="2400" b="1" dirty="0">
                <a:solidFill>
                  <a:srgbClr val="FF66FF"/>
                </a:solidFill>
                <a:latin typeface="+mn-ea"/>
              </a:rPr>
              <a:t>12345</a:t>
            </a:r>
            <a:r>
              <a:rPr lang="en-US" altLang="zh-CN" sz="2400" b="1" dirty="0" smtClean="0">
                <a:solidFill>
                  <a:srgbClr val="FF66FF"/>
                </a:solidFill>
                <a:latin typeface="+mn-ea"/>
              </a:rPr>
              <a:t>");</a:t>
            </a:r>
          </a:p>
          <a:p>
            <a:pPr marL="0" indent="0">
              <a:buNone/>
            </a:pPr>
            <a:r>
              <a:rPr lang="en-US" altLang="zh-CN" sz="2400" b="1" dirty="0" err="1" smtClean="0">
                <a:solidFill>
                  <a:srgbClr val="33CC33"/>
                </a:solidFill>
                <a:latin typeface="+mn-ea"/>
              </a:rPr>
              <a:t>int</a:t>
            </a:r>
            <a:r>
              <a:rPr lang="en-US" altLang="zh-CN" sz="2400" b="1" dirty="0" smtClean="0">
                <a:solidFill>
                  <a:srgbClr val="33CC33"/>
                </a:solidFill>
                <a:latin typeface="+mn-ea"/>
              </a:rPr>
              <a:t> </a:t>
            </a:r>
            <a:r>
              <a:rPr lang="en-US" altLang="zh-CN" sz="2400" b="1" dirty="0" err="1">
                <a:solidFill>
                  <a:srgbClr val="33CC33"/>
                </a:solidFill>
                <a:latin typeface="+mn-ea"/>
              </a:rPr>
              <a:t>my_int</a:t>
            </a:r>
            <a:r>
              <a:rPr lang="en-US" altLang="zh-CN" sz="2400" b="1" dirty="0">
                <a:solidFill>
                  <a:srgbClr val="33CC33"/>
                </a:solidFill>
                <a:latin typeface="+mn-ea"/>
              </a:rPr>
              <a:t>;</a:t>
            </a:r>
            <a:endParaRPr lang="zh-CN" altLang="zh-CN" sz="2400" b="1" dirty="0">
              <a:solidFill>
                <a:srgbClr val="33CC33"/>
              </a:solidFill>
              <a:latin typeface="+mn-ea"/>
            </a:endParaRPr>
          </a:p>
          <a:p>
            <a:pPr marL="0" indent="0">
              <a:buNone/>
            </a:pPr>
            <a:r>
              <a:rPr lang="en-US" altLang="zh-CN" sz="2400" b="1" dirty="0" err="1">
                <a:solidFill>
                  <a:srgbClr val="66FFFF"/>
                </a:solidFill>
                <a:latin typeface="+mn-ea"/>
              </a:rPr>
              <a:t>stringstream</a:t>
            </a:r>
            <a:r>
              <a:rPr lang="en-US" altLang="zh-CN" sz="2400" b="1" dirty="0">
                <a:solidFill>
                  <a:srgbClr val="66FFFF"/>
                </a:solidFill>
                <a:latin typeface="+mn-ea"/>
              </a:rPr>
              <a:t>(</a:t>
            </a:r>
            <a:r>
              <a:rPr lang="en-US" altLang="zh-CN" sz="2400" b="1" dirty="0" err="1">
                <a:solidFill>
                  <a:srgbClr val="66FFFF"/>
                </a:solidFill>
                <a:latin typeface="+mn-ea"/>
              </a:rPr>
              <a:t>my_string</a:t>
            </a:r>
            <a:r>
              <a:rPr lang="en-US" altLang="zh-CN" sz="2400" b="1" dirty="0">
                <a:solidFill>
                  <a:srgbClr val="66FFFF"/>
                </a:solidFill>
                <a:latin typeface="+mn-ea"/>
              </a:rPr>
              <a:t>) &gt;&gt; </a:t>
            </a:r>
            <a:r>
              <a:rPr lang="en-US" altLang="zh-CN" sz="2400" b="1" dirty="0" err="1">
                <a:solidFill>
                  <a:srgbClr val="66FFFF"/>
                </a:solidFill>
                <a:latin typeface="+mn-ea"/>
              </a:rPr>
              <a:t>my_int</a:t>
            </a:r>
            <a:r>
              <a:rPr lang="en-US" altLang="zh-CN" sz="2400" b="1" dirty="0" smtClean="0">
                <a:solidFill>
                  <a:srgbClr val="66FFFF"/>
                </a:solidFill>
                <a:latin typeface="+mn-ea"/>
              </a:rPr>
              <a:t>;</a:t>
            </a:r>
          </a:p>
          <a:p>
            <a:pPr marL="0" indent="0">
              <a:buNone/>
            </a:pPr>
            <a:r>
              <a:rPr lang="en-US" altLang="zh-CN" sz="2400" b="1" dirty="0" err="1" smtClean="0">
                <a:latin typeface="+mn-ea"/>
              </a:rPr>
              <a:t>cout</a:t>
            </a:r>
            <a:r>
              <a:rPr lang="en-US" altLang="zh-CN" sz="2400" b="1" dirty="0" smtClean="0">
                <a:latin typeface="+mn-ea"/>
              </a:rPr>
              <a:t> &lt;&lt; </a:t>
            </a:r>
            <a:r>
              <a:rPr lang="en-US" altLang="zh-CN" sz="2400" b="1" dirty="0" err="1" smtClean="0">
                <a:latin typeface="+mn-ea"/>
              </a:rPr>
              <a:t>my_int</a:t>
            </a:r>
            <a:r>
              <a:rPr lang="en-US" altLang="zh-CN" sz="2400" b="1" dirty="0" smtClean="0">
                <a:latin typeface="+mn-ea"/>
              </a:rPr>
              <a:t>;</a:t>
            </a:r>
            <a:endParaRPr lang="zh-CN" altLang="zh-CN" sz="2400" b="1" dirty="0">
              <a:latin typeface="+mn-ea"/>
            </a:endParaRPr>
          </a:p>
          <a:p>
            <a:pPr marL="0" indent="0">
              <a:buNone/>
            </a:pPr>
            <a:r>
              <a:rPr lang="en-US" altLang="zh-CN" sz="2400" b="1" dirty="0" smtClean="0">
                <a:solidFill>
                  <a:srgbClr val="FF66FF"/>
                </a:solidFill>
                <a:latin typeface="+mn-ea"/>
              </a:rPr>
              <a:t>    </a:t>
            </a:r>
            <a:r>
              <a:rPr lang="zh-CN" altLang="zh-CN" sz="2400" b="1" dirty="0" smtClean="0">
                <a:solidFill>
                  <a:srgbClr val="FF66FF"/>
                </a:solidFill>
                <a:latin typeface="+mn-ea"/>
              </a:rPr>
              <a:t>上</a:t>
            </a:r>
            <a:r>
              <a:rPr lang="zh-CN" altLang="zh-CN" sz="2400" b="1" dirty="0">
                <a:solidFill>
                  <a:srgbClr val="FF66FF"/>
                </a:solidFill>
                <a:latin typeface="+mn-ea"/>
              </a:rPr>
              <a:t>述代码定义了一个字符串类型的对象</a:t>
            </a:r>
            <a:r>
              <a:rPr lang="en-US" altLang="zh-CN" sz="2400" b="1" dirty="0" err="1">
                <a:solidFill>
                  <a:srgbClr val="FF66FF"/>
                </a:solidFill>
                <a:latin typeface="+mn-ea"/>
              </a:rPr>
              <a:t>my_string</a:t>
            </a:r>
            <a:r>
              <a:rPr lang="zh-CN" altLang="zh-CN" sz="2400" b="1" dirty="0">
                <a:solidFill>
                  <a:srgbClr val="FF66FF"/>
                </a:solidFill>
                <a:latin typeface="+mn-ea"/>
              </a:rPr>
              <a:t>，并赋初值为</a:t>
            </a:r>
            <a:r>
              <a:rPr lang="en-US" altLang="zh-CN" sz="2400" b="1" dirty="0">
                <a:solidFill>
                  <a:srgbClr val="FF66FF"/>
                </a:solidFill>
                <a:latin typeface="+mn-ea"/>
              </a:rPr>
              <a:t>"12345"</a:t>
            </a:r>
            <a:r>
              <a:rPr lang="zh-CN" altLang="zh-CN" sz="2400" b="1" dirty="0">
                <a:latin typeface="+mn-ea"/>
              </a:rPr>
              <a:t>，</a:t>
            </a:r>
            <a:r>
              <a:rPr lang="zh-CN" altLang="zh-CN" sz="2400" b="1" dirty="0">
                <a:solidFill>
                  <a:srgbClr val="33CC33"/>
                </a:solidFill>
                <a:latin typeface="+mn-ea"/>
              </a:rPr>
              <a:t>然后接着定义了整型变量</a:t>
            </a:r>
            <a:r>
              <a:rPr lang="en-US" altLang="zh-CN" sz="2400" b="1" dirty="0" err="1">
                <a:solidFill>
                  <a:srgbClr val="33CC33"/>
                </a:solidFill>
                <a:latin typeface="+mn-ea"/>
              </a:rPr>
              <a:t>my_int</a:t>
            </a:r>
            <a:r>
              <a:rPr lang="zh-CN" altLang="zh-CN" sz="2400" b="1" dirty="0">
                <a:latin typeface="+mn-ea"/>
              </a:rPr>
              <a:t>，</a:t>
            </a:r>
            <a:r>
              <a:rPr lang="zh-CN" altLang="zh-CN" sz="2400" b="1" dirty="0">
                <a:solidFill>
                  <a:srgbClr val="66FFFF"/>
                </a:solidFill>
                <a:latin typeface="+mn-ea"/>
              </a:rPr>
              <a:t>最后调用</a:t>
            </a:r>
            <a:r>
              <a:rPr lang="en-US" altLang="zh-CN" sz="2400" b="1" dirty="0" err="1">
                <a:solidFill>
                  <a:srgbClr val="66FFFF"/>
                </a:solidFill>
                <a:latin typeface="+mn-ea"/>
              </a:rPr>
              <a:t>stringstream</a:t>
            </a:r>
            <a:r>
              <a:rPr lang="zh-CN" altLang="zh-CN" sz="2400" b="1" dirty="0">
                <a:solidFill>
                  <a:srgbClr val="66FFFF"/>
                </a:solidFill>
                <a:latin typeface="+mn-ea"/>
              </a:rPr>
              <a:t>类的构造函数，并以字符串变量</a:t>
            </a:r>
            <a:r>
              <a:rPr lang="en-US" altLang="zh-CN" sz="2400" b="1" dirty="0" err="1">
                <a:solidFill>
                  <a:srgbClr val="66FFFF"/>
                </a:solidFill>
                <a:latin typeface="+mn-ea"/>
              </a:rPr>
              <a:t>my_string</a:t>
            </a:r>
            <a:r>
              <a:rPr lang="zh-CN" altLang="zh-CN" sz="2400" b="1" dirty="0">
                <a:solidFill>
                  <a:srgbClr val="66FFFF"/>
                </a:solidFill>
                <a:latin typeface="+mn-ea"/>
              </a:rPr>
              <a:t>为参数</a:t>
            </a:r>
            <a:r>
              <a:rPr lang="zh-CN" altLang="zh-CN" sz="2400" b="1" dirty="0" smtClean="0">
                <a:solidFill>
                  <a:srgbClr val="66FFFF"/>
                </a:solidFill>
                <a:latin typeface="+mn-ea"/>
              </a:rPr>
              <a:t>。</a:t>
            </a:r>
            <a:endParaRPr lang="en-US" altLang="zh-CN" sz="2400" b="1" dirty="0" smtClean="0">
              <a:solidFill>
                <a:srgbClr val="66FFFF"/>
              </a:solidFill>
              <a:latin typeface="+mn-ea"/>
            </a:endParaRPr>
          </a:p>
          <a:p>
            <a:pPr marL="0" indent="0">
              <a:buNone/>
            </a:pPr>
            <a:r>
              <a:rPr lang="zh-CN" altLang="zh-CN" sz="2400" b="1" dirty="0" smtClean="0">
                <a:latin typeface="+mn-ea"/>
              </a:rPr>
              <a:t>这</a:t>
            </a:r>
            <a:r>
              <a:rPr lang="zh-CN" altLang="zh-CN" sz="2400" b="1" dirty="0">
                <a:latin typeface="+mn-ea"/>
              </a:rPr>
              <a:t>段代码执行之后变量</a:t>
            </a:r>
            <a:r>
              <a:rPr lang="en-US" altLang="zh-CN" sz="2400" b="1" dirty="0">
                <a:latin typeface="+mn-ea"/>
              </a:rPr>
              <a:t> </a:t>
            </a:r>
            <a:r>
              <a:rPr lang="en-US" altLang="zh-CN" sz="2400" b="1" dirty="0" err="1">
                <a:latin typeface="+mn-ea"/>
              </a:rPr>
              <a:t>my_int</a:t>
            </a:r>
            <a:r>
              <a:rPr lang="en-US" altLang="zh-CN" sz="2400" b="1" dirty="0">
                <a:latin typeface="+mn-ea"/>
              </a:rPr>
              <a:t> </a:t>
            </a:r>
            <a:r>
              <a:rPr lang="zh-CN" altLang="zh-CN" sz="2400" b="1" dirty="0">
                <a:latin typeface="+mn-ea"/>
              </a:rPr>
              <a:t>存储的是数值 </a:t>
            </a:r>
            <a:r>
              <a:rPr lang="en-US" altLang="zh-CN" sz="2400" b="1" dirty="0">
                <a:latin typeface="+mn-ea"/>
              </a:rPr>
              <a:t>12345</a:t>
            </a:r>
            <a:r>
              <a:rPr lang="zh-CN" altLang="zh-CN" sz="2400" b="1" dirty="0">
                <a:latin typeface="+mn-ea"/>
              </a:rPr>
              <a:t>。</a:t>
            </a:r>
            <a:endParaRPr lang="zh-CN" altLang="en-US" sz="24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25</a:t>
            </a:fld>
            <a:endParaRPr lang="en-US" altLang="zh-CN"/>
          </a:p>
        </p:txBody>
      </p:sp>
    </p:spTree>
    <p:extLst>
      <p:ext uri="{BB962C8B-B14F-4D97-AF65-F5344CB8AC3E}">
        <p14:creationId xmlns:p14="http://schemas.microsoft.com/office/powerpoint/2010/main" val="42175553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40797"/>
            <a:ext cx="8856984" cy="6564803"/>
          </a:xfrm>
        </p:spPr>
        <p:txBody>
          <a:bodyPr/>
          <a:lstStyle/>
          <a:p>
            <a:pPr marL="0" indent="0">
              <a:lnSpc>
                <a:spcPts val="2800"/>
              </a:lnSpc>
              <a:spcBef>
                <a:spcPts val="0"/>
              </a:spcBef>
              <a:buNone/>
            </a:pPr>
            <a:r>
              <a:rPr lang="zh-CN" altLang="zh-CN" b="1" dirty="0">
                <a:latin typeface="+mn-ea"/>
              </a:rPr>
              <a:t>下面是一个完整的实例体验此应用。</a:t>
            </a:r>
          </a:p>
          <a:p>
            <a:pPr marL="0" indent="0">
              <a:lnSpc>
                <a:spcPts val="2800"/>
              </a:lnSpc>
              <a:spcBef>
                <a:spcPts val="0"/>
              </a:spcBef>
              <a:buNone/>
            </a:pPr>
            <a:r>
              <a:rPr lang="en-US" altLang="zh-CN" b="1" dirty="0">
                <a:latin typeface="+mn-ea"/>
              </a:rPr>
              <a:t>#include "</a:t>
            </a:r>
            <a:r>
              <a:rPr lang="en-US" altLang="zh-CN" b="1" dirty="0" err="1">
                <a:latin typeface="+mn-ea"/>
              </a:rPr>
              <a:t>stdafx.h</a:t>
            </a:r>
            <a:r>
              <a:rPr lang="en-US" altLang="zh-CN" b="1" dirty="0">
                <a:latin typeface="+mn-ea"/>
              </a:rPr>
              <a:t>"</a:t>
            </a:r>
            <a:endParaRPr lang="zh-CN" altLang="zh-CN" b="1" dirty="0">
              <a:latin typeface="+mn-ea"/>
            </a:endParaRPr>
          </a:p>
          <a:p>
            <a:pPr marL="0" indent="0">
              <a:lnSpc>
                <a:spcPts val="2800"/>
              </a:lnSpc>
              <a:spcBef>
                <a:spcPts val="0"/>
              </a:spcBef>
              <a:buNone/>
            </a:pPr>
            <a:r>
              <a:rPr lang="en-US" altLang="zh-CN" b="1" dirty="0">
                <a:latin typeface="+mn-ea"/>
              </a:rPr>
              <a:t>#include &lt;</a:t>
            </a:r>
            <a:r>
              <a:rPr lang="en-US" altLang="zh-CN" b="1" dirty="0" err="1">
                <a:latin typeface="+mn-ea"/>
              </a:rPr>
              <a:t>iostream</a:t>
            </a:r>
            <a:r>
              <a:rPr lang="en-US" altLang="zh-CN" b="1" dirty="0">
                <a:latin typeface="+mn-ea"/>
              </a:rPr>
              <a:t>&gt;</a:t>
            </a:r>
            <a:endParaRPr lang="zh-CN" altLang="zh-CN" b="1" dirty="0">
              <a:latin typeface="+mn-ea"/>
            </a:endParaRPr>
          </a:p>
          <a:p>
            <a:pPr marL="0" indent="0">
              <a:lnSpc>
                <a:spcPts val="2800"/>
              </a:lnSpc>
              <a:spcBef>
                <a:spcPts val="0"/>
              </a:spcBef>
              <a:buNone/>
            </a:pPr>
            <a:r>
              <a:rPr lang="en-US" altLang="zh-CN" b="1" dirty="0" smtClean="0">
                <a:latin typeface="+mn-ea"/>
              </a:rPr>
              <a:t>#</a:t>
            </a:r>
            <a:r>
              <a:rPr lang="en-US" altLang="zh-CN" b="1" dirty="0">
                <a:latin typeface="+mn-ea"/>
              </a:rPr>
              <a:t>include &lt;</a:t>
            </a:r>
            <a:r>
              <a:rPr lang="en-US" altLang="zh-CN" b="1" dirty="0" err="1">
                <a:latin typeface="+mn-ea"/>
              </a:rPr>
              <a:t>sstream</a:t>
            </a:r>
            <a:r>
              <a:rPr lang="en-US" altLang="zh-CN" b="1" dirty="0">
                <a:latin typeface="+mn-ea"/>
              </a:rPr>
              <a:t>&gt;</a:t>
            </a:r>
            <a:endParaRPr lang="zh-CN" altLang="zh-CN" b="1" dirty="0">
              <a:latin typeface="+mn-ea"/>
            </a:endParaRPr>
          </a:p>
          <a:p>
            <a:pPr marL="0" indent="0">
              <a:lnSpc>
                <a:spcPts val="2800"/>
              </a:lnSpc>
              <a:spcBef>
                <a:spcPts val="0"/>
              </a:spcBef>
              <a:buNone/>
            </a:pPr>
            <a:r>
              <a:rPr lang="en-US" altLang="zh-CN" b="1" dirty="0">
                <a:latin typeface="+mn-ea"/>
              </a:rPr>
              <a:t>using namespace </a:t>
            </a:r>
            <a:r>
              <a:rPr lang="en-US" altLang="zh-CN" b="1" dirty="0" err="1">
                <a:latin typeface="+mn-ea"/>
              </a:rPr>
              <a:t>std</a:t>
            </a:r>
            <a:r>
              <a:rPr lang="en-US" altLang="zh-CN" b="1" dirty="0">
                <a:latin typeface="+mn-ea"/>
              </a:rPr>
              <a:t>;</a:t>
            </a:r>
            <a:endParaRPr lang="zh-CN" altLang="zh-CN" b="1" dirty="0">
              <a:latin typeface="+mn-ea"/>
            </a:endParaRPr>
          </a:p>
          <a:p>
            <a:pPr marL="0" indent="0">
              <a:lnSpc>
                <a:spcPts val="2800"/>
              </a:lnSpc>
              <a:spcBef>
                <a:spcPts val="0"/>
              </a:spcBef>
              <a:buNone/>
            </a:pPr>
            <a:r>
              <a:rPr lang="en-US" altLang="zh-CN" b="1" dirty="0" err="1">
                <a:latin typeface="+mn-ea"/>
              </a:rPr>
              <a:t>int</a:t>
            </a:r>
            <a:r>
              <a:rPr lang="en-US" altLang="zh-CN" b="1" dirty="0">
                <a:latin typeface="+mn-ea"/>
              </a:rPr>
              <a:t> main()</a:t>
            </a:r>
            <a:endParaRPr lang="zh-CN" altLang="zh-CN" b="1" dirty="0">
              <a:latin typeface="+mn-ea"/>
            </a:endParaRPr>
          </a:p>
          <a:p>
            <a:pPr marL="0" indent="0">
              <a:lnSpc>
                <a:spcPts val="2800"/>
              </a:lnSpc>
              <a:spcBef>
                <a:spcPts val="0"/>
              </a:spcBef>
              <a:buNone/>
            </a:pPr>
            <a:r>
              <a:rPr lang="en-US" altLang="zh-CN" b="1" dirty="0">
                <a:latin typeface="+mn-ea"/>
              </a:rPr>
              <a:t>{ string </a:t>
            </a:r>
            <a:r>
              <a:rPr lang="en-US" altLang="zh-CN" b="1" dirty="0" err="1">
                <a:latin typeface="+mn-ea"/>
              </a:rPr>
              <a:t>str</a:t>
            </a:r>
            <a:r>
              <a:rPr lang="en-US" altLang="zh-CN" b="1" dirty="0">
                <a:latin typeface="+mn-ea"/>
              </a:rPr>
              <a:t>;</a:t>
            </a:r>
            <a:endParaRPr lang="zh-CN" altLang="zh-CN" b="1" dirty="0">
              <a:latin typeface="+mn-ea"/>
            </a:endParaRPr>
          </a:p>
          <a:p>
            <a:pPr marL="0" indent="0">
              <a:lnSpc>
                <a:spcPts val="2800"/>
              </a:lnSpc>
              <a:spcBef>
                <a:spcPts val="0"/>
              </a:spcBef>
              <a:buNone/>
            </a:pPr>
            <a:r>
              <a:rPr lang="en-US" altLang="zh-CN" b="1" dirty="0">
                <a:latin typeface="+mn-ea"/>
              </a:rPr>
              <a:t>  float a=0.0;</a:t>
            </a:r>
            <a:endParaRPr lang="zh-CN" altLang="zh-CN" b="1" dirty="0">
              <a:latin typeface="+mn-ea"/>
            </a:endParaRPr>
          </a:p>
          <a:p>
            <a:pPr marL="0" indent="0">
              <a:lnSpc>
                <a:spcPts val="2800"/>
              </a:lnSpc>
              <a:spcBef>
                <a:spcPts val="0"/>
              </a:spcBef>
              <a:buNone/>
            </a:pPr>
            <a:r>
              <a:rPr lang="en-US" altLang="zh-CN" b="1" dirty="0">
                <a:latin typeface="+mn-ea"/>
              </a:rPr>
              <a:t>  </a:t>
            </a:r>
            <a:r>
              <a:rPr lang="en-US" altLang="zh-CN" b="1" dirty="0" err="1">
                <a:latin typeface="+mn-ea"/>
              </a:rPr>
              <a:t>int</a:t>
            </a:r>
            <a:r>
              <a:rPr lang="en-US" altLang="zh-CN" b="1" dirty="0">
                <a:latin typeface="+mn-ea"/>
              </a:rPr>
              <a:t> b=0;</a:t>
            </a:r>
            <a:endParaRPr lang="zh-CN" altLang="zh-CN" b="1" dirty="0">
              <a:latin typeface="+mn-ea"/>
            </a:endParaRPr>
          </a:p>
          <a:p>
            <a:pPr marL="0" indent="0">
              <a:lnSpc>
                <a:spcPts val="2800"/>
              </a:lnSpc>
              <a:spcBef>
                <a:spcPts val="0"/>
              </a:spcBef>
              <a:buNone/>
            </a:pPr>
            <a:r>
              <a:rPr lang="en-US" altLang="zh-CN" b="1" dirty="0">
                <a:latin typeface="+mn-ea"/>
              </a:rPr>
              <a:t>  </a:t>
            </a:r>
            <a:r>
              <a:rPr lang="en-US" altLang="zh-CN" b="1" dirty="0" err="1">
                <a:latin typeface="+mn-ea"/>
              </a:rPr>
              <a:t>cout</a:t>
            </a:r>
            <a:r>
              <a:rPr lang="en-US" altLang="zh-CN" b="1" dirty="0">
                <a:latin typeface="+mn-ea"/>
              </a:rPr>
              <a:t> &lt;&lt; "a=?";</a:t>
            </a:r>
            <a:endParaRPr lang="zh-CN" altLang="zh-CN" b="1" dirty="0">
              <a:latin typeface="+mn-ea"/>
            </a:endParaRPr>
          </a:p>
          <a:p>
            <a:pPr marL="0" indent="0">
              <a:lnSpc>
                <a:spcPts val="2800"/>
              </a:lnSpc>
              <a:spcBef>
                <a:spcPts val="0"/>
              </a:spcBef>
              <a:buNone/>
            </a:pPr>
            <a:r>
              <a:rPr lang="en-US" altLang="zh-CN" b="1" dirty="0">
                <a:latin typeface="+mn-ea"/>
              </a:rPr>
              <a:t>  </a:t>
            </a:r>
            <a:r>
              <a:rPr lang="en-US" altLang="zh-CN" b="1" dirty="0" err="1">
                <a:latin typeface="+mn-ea"/>
              </a:rPr>
              <a:t>getline</a:t>
            </a:r>
            <a:r>
              <a:rPr lang="en-US" altLang="zh-CN" b="1" dirty="0">
                <a:latin typeface="+mn-ea"/>
              </a:rPr>
              <a:t>(</a:t>
            </a:r>
            <a:r>
              <a:rPr lang="en-US" altLang="zh-CN" b="1" dirty="0" err="1">
                <a:latin typeface="+mn-ea"/>
              </a:rPr>
              <a:t>cin,str</a:t>
            </a:r>
            <a:r>
              <a:rPr lang="en-US" altLang="zh-CN" b="1" dirty="0">
                <a:latin typeface="+mn-ea"/>
              </a:rPr>
              <a:t>);</a:t>
            </a:r>
            <a:endParaRPr lang="zh-CN" altLang="zh-CN" b="1" dirty="0">
              <a:latin typeface="+mn-ea"/>
            </a:endParaRPr>
          </a:p>
          <a:p>
            <a:pPr marL="0" indent="0">
              <a:lnSpc>
                <a:spcPts val="2800"/>
              </a:lnSpc>
              <a:spcBef>
                <a:spcPts val="0"/>
              </a:spcBef>
              <a:buNone/>
            </a:pPr>
            <a:r>
              <a:rPr lang="en-US" altLang="zh-CN" b="1" dirty="0">
                <a:latin typeface="+mn-ea"/>
              </a:rPr>
              <a:t>  </a:t>
            </a:r>
            <a:r>
              <a:rPr lang="en-US" altLang="zh-CN" b="1" dirty="0" err="1">
                <a:latin typeface="+mn-ea"/>
              </a:rPr>
              <a:t>stringstream</a:t>
            </a:r>
            <a:r>
              <a:rPr lang="en-US" altLang="zh-CN" b="1" dirty="0">
                <a:latin typeface="+mn-ea"/>
              </a:rPr>
              <a:t>(</a:t>
            </a:r>
            <a:r>
              <a:rPr lang="en-US" altLang="zh-CN" b="1" dirty="0" err="1">
                <a:latin typeface="+mn-ea"/>
              </a:rPr>
              <a:t>str</a:t>
            </a:r>
            <a:r>
              <a:rPr lang="en-US" altLang="zh-CN" b="1" dirty="0">
                <a:latin typeface="+mn-ea"/>
              </a:rPr>
              <a:t>) &gt;&gt; a;</a:t>
            </a:r>
            <a:endParaRPr lang="zh-CN" altLang="zh-CN" b="1" dirty="0">
              <a:latin typeface="+mn-ea"/>
            </a:endParaRPr>
          </a:p>
          <a:p>
            <a:pPr marL="0" indent="0">
              <a:lnSpc>
                <a:spcPts val="2800"/>
              </a:lnSpc>
              <a:spcBef>
                <a:spcPts val="0"/>
              </a:spcBef>
              <a:buNone/>
            </a:pPr>
            <a:r>
              <a:rPr lang="en-US" altLang="zh-CN" b="1" dirty="0">
                <a:latin typeface="+mn-ea"/>
              </a:rPr>
              <a:t>  </a:t>
            </a:r>
            <a:r>
              <a:rPr lang="en-US" altLang="zh-CN" b="1" dirty="0" err="1">
                <a:latin typeface="+mn-ea"/>
              </a:rPr>
              <a:t>cout</a:t>
            </a:r>
            <a:r>
              <a:rPr lang="en-US" altLang="zh-CN" b="1" dirty="0">
                <a:latin typeface="+mn-ea"/>
              </a:rPr>
              <a:t> &lt;&lt; "b=?";</a:t>
            </a:r>
            <a:endParaRPr lang="zh-CN" altLang="zh-CN" b="1" dirty="0">
              <a:latin typeface="+mn-ea"/>
            </a:endParaRPr>
          </a:p>
          <a:p>
            <a:pPr marL="0" indent="0">
              <a:lnSpc>
                <a:spcPts val="2800"/>
              </a:lnSpc>
              <a:spcBef>
                <a:spcPts val="0"/>
              </a:spcBef>
              <a:buNone/>
            </a:pPr>
            <a:r>
              <a:rPr lang="en-US" altLang="zh-CN" b="1" dirty="0">
                <a:latin typeface="+mn-ea"/>
              </a:rPr>
              <a:t>  </a:t>
            </a:r>
            <a:r>
              <a:rPr lang="en-US" altLang="zh-CN" b="1" dirty="0" err="1">
                <a:latin typeface="+mn-ea"/>
              </a:rPr>
              <a:t>getline</a:t>
            </a:r>
            <a:r>
              <a:rPr lang="en-US" altLang="zh-CN" b="1" dirty="0">
                <a:latin typeface="+mn-ea"/>
              </a:rPr>
              <a:t>(</a:t>
            </a:r>
            <a:r>
              <a:rPr lang="en-US" altLang="zh-CN" b="1" dirty="0" err="1">
                <a:latin typeface="+mn-ea"/>
              </a:rPr>
              <a:t>cin,str</a:t>
            </a:r>
            <a:r>
              <a:rPr lang="en-US" altLang="zh-CN" b="1" dirty="0">
                <a:latin typeface="+mn-ea"/>
              </a:rPr>
              <a:t>);</a:t>
            </a:r>
            <a:endParaRPr lang="zh-CN" altLang="zh-CN" b="1" dirty="0">
              <a:latin typeface="+mn-ea"/>
            </a:endParaRPr>
          </a:p>
          <a:p>
            <a:pPr marL="0" indent="0">
              <a:lnSpc>
                <a:spcPts val="2800"/>
              </a:lnSpc>
              <a:spcBef>
                <a:spcPts val="0"/>
              </a:spcBef>
              <a:buNone/>
            </a:pPr>
            <a:r>
              <a:rPr lang="en-US" altLang="zh-CN" b="1" dirty="0">
                <a:latin typeface="+mn-ea"/>
              </a:rPr>
              <a:t>  </a:t>
            </a:r>
            <a:r>
              <a:rPr lang="en-US" altLang="zh-CN" b="1" dirty="0" err="1">
                <a:latin typeface="+mn-ea"/>
              </a:rPr>
              <a:t>stringstream</a:t>
            </a:r>
            <a:r>
              <a:rPr lang="en-US" altLang="zh-CN" b="1" dirty="0">
                <a:latin typeface="+mn-ea"/>
              </a:rPr>
              <a:t>(</a:t>
            </a:r>
            <a:r>
              <a:rPr lang="en-US" altLang="zh-CN" b="1" dirty="0" err="1">
                <a:latin typeface="+mn-ea"/>
              </a:rPr>
              <a:t>str</a:t>
            </a:r>
            <a:r>
              <a:rPr lang="en-US" altLang="zh-CN" b="1" dirty="0">
                <a:latin typeface="+mn-ea"/>
              </a:rPr>
              <a:t>) &gt;&gt; b;</a:t>
            </a:r>
            <a:endParaRPr lang="zh-CN" altLang="zh-CN" b="1" dirty="0">
              <a:latin typeface="+mn-ea"/>
            </a:endParaRPr>
          </a:p>
          <a:p>
            <a:pPr marL="0" indent="0">
              <a:lnSpc>
                <a:spcPts val="2800"/>
              </a:lnSpc>
              <a:spcBef>
                <a:spcPts val="0"/>
              </a:spcBef>
              <a:buNone/>
            </a:pPr>
            <a:r>
              <a:rPr lang="en-US" altLang="zh-CN" b="1" dirty="0">
                <a:latin typeface="+mn-ea"/>
              </a:rPr>
              <a:t>  </a:t>
            </a:r>
            <a:r>
              <a:rPr lang="en-US" altLang="zh-CN" b="1" dirty="0" err="1">
                <a:latin typeface="+mn-ea"/>
              </a:rPr>
              <a:t>cout</a:t>
            </a:r>
            <a:r>
              <a:rPr lang="en-US" altLang="zh-CN" b="1" dirty="0">
                <a:latin typeface="+mn-ea"/>
              </a:rPr>
              <a:t> &lt;&lt; "a*b=" &lt;&lt; a*b &lt;&lt; </a:t>
            </a:r>
            <a:r>
              <a:rPr lang="en-US" altLang="zh-CN" b="1" dirty="0" err="1">
                <a:latin typeface="+mn-ea"/>
              </a:rPr>
              <a:t>endl</a:t>
            </a:r>
            <a:r>
              <a:rPr lang="en-US" altLang="zh-CN" b="1" dirty="0">
                <a:latin typeface="+mn-ea"/>
              </a:rPr>
              <a:t>;</a:t>
            </a:r>
            <a:endParaRPr lang="zh-CN" altLang="zh-CN" b="1" dirty="0">
              <a:latin typeface="+mn-ea"/>
            </a:endParaRPr>
          </a:p>
          <a:p>
            <a:pPr marL="0" indent="0">
              <a:lnSpc>
                <a:spcPts val="2800"/>
              </a:lnSpc>
              <a:spcBef>
                <a:spcPts val="0"/>
              </a:spcBef>
              <a:buNone/>
            </a:pPr>
            <a:r>
              <a:rPr lang="en-US" altLang="zh-CN" b="1" dirty="0">
                <a:latin typeface="+mn-ea"/>
              </a:rPr>
              <a:t>  return 0;</a:t>
            </a:r>
            <a:endParaRPr lang="zh-CN" altLang="zh-CN" b="1" dirty="0">
              <a:latin typeface="+mn-ea"/>
            </a:endParaRPr>
          </a:p>
          <a:p>
            <a:pPr marL="0" indent="0">
              <a:lnSpc>
                <a:spcPts val="2800"/>
              </a:lnSpc>
              <a:spcBef>
                <a:spcPts val="0"/>
              </a:spcBef>
              <a:buNone/>
            </a:pPr>
            <a:r>
              <a:rPr lang="en-US" altLang="zh-CN" b="1" dirty="0" smtClean="0">
                <a:latin typeface="+mn-ea"/>
              </a:rPr>
              <a:t>}</a:t>
            </a:r>
            <a:endParaRPr lang="zh-CN" altLang="zh-CN"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26</a:t>
            </a:fld>
            <a:endParaRPr lang="en-US" altLang="zh-CN"/>
          </a:p>
        </p:txBody>
      </p:sp>
      <p:sp>
        <p:nvSpPr>
          <p:cNvPr id="2" name="圆角矩形标注 1"/>
          <p:cNvSpPr/>
          <p:nvPr/>
        </p:nvSpPr>
        <p:spPr bwMode="auto">
          <a:xfrm>
            <a:off x="6012160" y="620688"/>
            <a:ext cx="3131840" cy="4608512"/>
          </a:xfrm>
          <a:prstGeom prst="wedgeRoundRectCallout">
            <a:avLst>
              <a:gd name="adj1" fmla="val -105964"/>
              <a:gd name="adj2" fmla="val 19936"/>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zh-CN" b="1" dirty="0" smtClean="0">
                <a:solidFill>
                  <a:srgbClr val="FF0000"/>
                </a:solidFill>
                <a:latin typeface="+mn-ea"/>
              </a:rPr>
              <a:t>在</a:t>
            </a:r>
            <a:r>
              <a:rPr lang="zh-CN" altLang="en-US" b="1" dirty="0" smtClean="0">
                <a:solidFill>
                  <a:srgbClr val="FF0000"/>
                </a:solidFill>
                <a:latin typeface="+mn-ea"/>
              </a:rPr>
              <a:t>此</a:t>
            </a:r>
            <a:r>
              <a:rPr lang="zh-CN" altLang="zh-CN" b="1" dirty="0" smtClean="0">
                <a:solidFill>
                  <a:srgbClr val="FF0000"/>
                </a:solidFill>
                <a:latin typeface="+mn-ea"/>
              </a:rPr>
              <a:t>代码</a:t>
            </a:r>
            <a:r>
              <a:rPr lang="zh-CN" altLang="zh-CN" b="1" dirty="0">
                <a:solidFill>
                  <a:srgbClr val="FF0000"/>
                </a:solidFill>
                <a:latin typeface="+mn-ea"/>
              </a:rPr>
              <a:t>的执行过程中，输入了变量</a:t>
            </a:r>
            <a:r>
              <a:rPr lang="en-US" altLang="zh-CN" b="1" dirty="0">
                <a:solidFill>
                  <a:srgbClr val="FF0000"/>
                </a:solidFill>
                <a:latin typeface="+mn-ea"/>
              </a:rPr>
              <a:t>a</a:t>
            </a:r>
            <a:r>
              <a:rPr lang="zh-CN" altLang="zh-CN" b="1" dirty="0">
                <a:solidFill>
                  <a:srgbClr val="FF0000"/>
                </a:solidFill>
                <a:latin typeface="+mn-ea"/>
              </a:rPr>
              <a:t>和</a:t>
            </a:r>
            <a:r>
              <a:rPr lang="en-US" altLang="zh-CN" b="1" dirty="0">
                <a:solidFill>
                  <a:srgbClr val="FF0000"/>
                </a:solidFill>
                <a:latin typeface="+mn-ea"/>
              </a:rPr>
              <a:t>b</a:t>
            </a:r>
            <a:r>
              <a:rPr lang="zh-CN" altLang="zh-CN" b="1" dirty="0">
                <a:solidFill>
                  <a:srgbClr val="FF0000"/>
                </a:solidFill>
                <a:latin typeface="+mn-ea"/>
              </a:rPr>
              <a:t>的值。但不同于从标准输入中直接读取数值，这里使用函数</a:t>
            </a:r>
            <a:r>
              <a:rPr lang="en-US" altLang="zh-CN" b="1" dirty="0" err="1">
                <a:solidFill>
                  <a:srgbClr val="FF0000"/>
                </a:solidFill>
                <a:latin typeface="+mn-ea"/>
              </a:rPr>
              <a:t>getline</a:t>
            </a:r>
            <a:r>
              <a:rPr lang="zh-CN" altLang="zh-CN" b="1" dirty="0">
                <a:solidFill>
                  <a:srgbClr val="FF0000"/>
                </a:solidFill>
                <a:latin typeface="+mn-ea"/>
              </a:rPr>
              <a:t>从标注输入流</a:t>
            </a:r>
            <a:r>
              <a:rPr lang="en-US" altLang="zh-CN" b="1" dirty="0" err="1">
                <a:solidFill>
                  <a:srgbClr val="FF0000"/>
                </a:solidFill>
                <a:latin typeface="+mn-ea"/>
              </a:rPr>
              <a:t>cin</a:t>
            </a:r>
            <a:r>
              <a:rPr lang="zh-CN" altLang="zh-CN" b="1" dirty="0">
                <a:solidFill>
                  <a:srgbClr val="FF0000"/>
                </a:solidFill>
                <a:latin typeface="+mn-ea"/>
              </a:rPr>
              <a:t>中读取字符串对象</a:t>
            </a:r>
            <a:r>
              <a:rPr lang="en-US" altLang="zh-CN" b="1" dirty="0">
                <a:solidFill>
                  <a:srgbClr val="FF0000"/>
                </a:solidFill>
                <a:latin typeface="+mn-ea"/>
              </a:rPr>
              <a:t>(</a:t>
            </a:r>
            <a:r>
              <a:rPr lang="en-US" altLang="zh-CN" b="1" dirty="0" err="1">
                <a:solidFill>
                  <a:srgbClr val="FF0000"/>
                </a:solidFill>
                <a:latin typeface="+mn-ea"/>
              </a:rPr>
              <a:t>str</a:t>
            </a:r>
            <a:r>
              <a:rPr lang="en-US" altLang="zh-CN" b="1" dirty="0">
                <a:solidFill>
                  <a:srgbClr val="FF0000"/>
                </a:solidFill>
                <a:latin typeface="+mn-ea"/>
              </a:rPr>
              <a:t>)</a:t>
            </a:r>
            <a:r>
              <a:rPr lang="zh-CN" altLang="zh-CN" b="1" dirty="0">
                <a:solidFill>
                  <a:srgbClr val="FF0000"/>
                </a:solidFill>
                <a:latin typeface="+mn-ea"/>
              </a:rPr>
              <a:t>，然后再从这个字符串对象中提取数值</a:t>
            </a:r>
            <a:r>
              <a:rPr lang="en-US" altLang="zh-CN" b="1" dirty="0">
                <a:solidFill>
                  <a:srgbClr val="FF0000"/>
                </a:solidFill>
                <a:latin typeface="+mn-ea"/>
              </a:rPr>
              <a:t>a</a:t>
            </a:r>
            <a:r>
              <a:rPr lang="zh-CN" altLang="zh-CN" b="1" dirty="0">
                <a:solidFill>
                  <a:srgbClr val="FF0000"/>
                </a:solidFill>
                <a:latin typeface="+mn-ea"/>
              </a:rPr>
              <a:t>和</a:t>
            </a:r>
            <a:r>
              <a:rPr lang="en-US" altLang="zh-CN" b="1" dirty="0">
                <a:solidFill>
                  <a:srgbClr val="FF0000"/>
                </a:solidFill>
                <a:latin typeface="+mn-ea"/>
              </a:rPr>
              <a:t>b</a:t>
            </a:r>
            <a:r>
              <a:rPr lang="zh-CN" altLang="zh-CN" b="1" dirty="0">
                <a:solidFill>
                  <a:srgbClr val="FF0000"/>
                </a:solidFill>
                <a:latin typeface="+mn-ea"/>
              </a:rPr>
              <a:t>。</a:t>
            </a:r>
            <a:endParaRPr lang="zh-CN" altLang="en-US" b="1" dirty="0">
              <a:solidFill>
                <a:srgbClr val="FF0000"/>
              </a:solidFill>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539843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76064"/>
            <a:ext cx="8712968" cy="1884784"/>
          </a:xfrm>
        </p:spPr>
        <p:txBody>
          <a:bodyPr/>
          <a:lstStyle/>
          <a:p>
            <a:pPr marL="0" indent="0">
              <a:lnSpc>
                <a:spcPts val="2200"/>
              </a:lnSpc>
              <a:spcBef>
                <a:spcPts val="0"/>
              </a:spcBef>
              <a:buNone/>
            </a:pPr>
            <a:r>
              <a:rPr lang="en-US" altLang="zh-CN" sz="2000" b="1" dirty="0" smtClean="0">
                <a:latin typeface="+mn-ea"/>
              </a:rPr>
              <a:t>      </a:t>
            </a:r>
            <a:r>
              <a:rPr lang="zh-CN" altLang="zh-CN" sz="2000" b="1" dirty="0" smtClean="0">
                <a:latin typeface="+mn-ea"/>
              </a:rPr>
              <a:t>当</a:t>
            </a:r>
            <a:r>
              <a:rPr lang="en-US" altLang="zh-CN" sz="2000" b="1" dirty="0" err="1">
                <a:latin typeface="+mn-ea"/>
              </a:rPr>
              <a:t>cin</a:t>
            </a:r>
            <a:r>
              <a:rPr lang="en-US" altLang="zh-CN" sz="2000" b="1" dirty="0">
                <a:latin typeface="+mn-ea"/>
              </a:rPr>
              <a:t> </a:t>
            </a:r>
            <a:r>
              <a:rPr lang="zh-CN" altLang="zh-CN" sz="2000" b="1" dirty="0">
                <a:latin typeface="+mn-ea"/>
              </a:rPr>
              <a:t>被用来输入字符串时</a:t>
            </a:r>
            <a:r>
              <a:rPr lang="zh-CN" altLang="zh-CN" sz="2000" b="1" dirty="0" smtClean="0">
                <a:latin typeface="+mn-ea"/>
              </a:rPr>
              <a:t>，常</a:t>
            </a:r>
            <a:r>
              <a:rPr lang="zh-CN" altLang="zh-CN" sz="2000" b="1" dirty="0">
                <a:latin typeface="+mn-ea"/>
              </a:rPr>
              <a:t>与函数</a:t>
            </a:r>
            <a:r>
              <a:rPr lang="en-US" altLang="zh-CN" sz="2000" b="1" dirty="0" err="1">
                <a:latin typeface="+mn-ea"/>
              </a:rPr>
              <a:t>getline</a:t>
            </a:r>
            <a:r>
              <a:rPr lang="zh-CN" altLang="zh-CN" sz="2000" b="1" dirty="0">
                <a:latin typeface="+mn-ea"/>
              </a:rPr>
              <a:t>一起使用，方法如下：</a:t>
            </a:r>
          </a:p>
          <a:p>
            <a:pPr marL="0" indent="0">
              <a:lnSpc>
                <a:spcPts val="2200"/>
              </a:lnSpc>
              <a:spcBef>
                <a:spcPts val="0"/>
              </a:spcBef>
              <a:buNone/>
            </a:pPr>
            <a:r>
              <a:rPr lang="en-US" altLang="zh-CN" sz="2000" b="1" dirty="0" err="1">
                <a:solidFill>
                  <a:srgbClr val="66FFFF"/>
                </a:solidFill>
                <a:latin typeface="+mn-ea"/>
              </a:rPr>
              <a:t>cin.getline</a:t>
            </a:r>
            <a:r>
              <a:rPr lang="en-US" altLang="zh-CN" sz="2000" b="1" dirty="0">
                <a:solidFill>
                  <a:srgbClr val="66FFFF"/>
                </a:solidFill>
                <a:latin typeface="+mn-ea"/>
              </a:rPr>
              <a:t>(char buffer[], </a:t>
            </a:r>
            <a:r>
              <a:rPr lang="en-US" altLang="zh-CN" sz="2000" b="1" dirty="0" err="1">
                <a:solidFill>
                  <a:srgbClr val="66FFFF"/>
                </a:solidFill>
                <a:latin typeface="+mn-ea"/>
              </a:rPr>
              <a:t>int</a:t>
            </a:r>
            <a:r>
              <a:rPr lang="en-US" altLang="zh-CN" sz="2000" b="1" dirty="0">
                <a:solidFill>
                  <a:srgbClr val="66FFFF"/>
                </a:solidFill>
                <a:latin typeface="+mn-ea"/>
              </a:rPr>
              <a:t> length, char delimiter = '\n'); </a:t>
            </a:r>
            <a:endParaRPr lang="zh-CN" altLang="zh-CN" sz="2000" b="1" dirty="0">
              <a:solidFill>
                <a:srgbClr val="66FFFF"/>
              </a:solidFill>
              <a:latin typeface="+mn-ea"/>
            </a:endParaRPr>
          </a:p>
          <a:p>
            <a:pPr marL="0" indent="0">
              <a:lnSpc>
                <a:spcPts val="2200"/>
              </a:lnSpc>
              <a:spcBef>
                <a:spcPts val="0"/>
              </a:spcBef>
              <a:buNone/>
            </a:pPr>
            <a:r>
              <a:rPr lang="zh-CN" altLang="zh-CN" sz="2000" b="1" dirty="0">
                <a:latin typeface="+mn-ea"/>
              </a:rPr>
              <a:t>其中：</a:t>
            </a:r>
          </a:p>
          <a:p>
            <a:pPr marL="0" indent="0">
              <a:lnSpc>
                <a:spcPts val="2200"/>
              </a:lnSpc>
              <a:spcBef>
                <a:spcPts val="0"/>
              </a:spcBef>
              <a:buNone/>
            </a:pPr>
            <a:r>
              <a:rPr lang="en-US" altLang="zh-CN" sz="2000" b="1" dirty="0">
                <a:latin typeface="+mn-ea"/>
              </a:rPr>
              <a:t>Buffer</a:t>
            </a:r>
            <a:r>
              <a:rPr lang="zh-CN" altLang="zh-CN" sz="2000" b="1" dirty="0">
                <a:latin typeface="+mn-ea"/>
              </a:rPr>
              <a:t>：用来存储输入的地址，例如一个数组名；</a:t>
            </a:r>
          </a:p>
          <a:p>
            <a:pPr marL="0" indent="0">
              <a:lnSpc>
                <a:spcPts val="2200"/>
              </a:lnSpc>
              <a:spcBef>
                <a:spcPts val="0"/>
              </a:spcBef>
              <a:buNone/>
            </a:pPr>
            <a:r>
              <a:rPr lang="en-US" altLang="zh-CN" sz="2000" b="1" dirty="0">
                <a:latin typeface="+mn-ea"/>
              </a:rPr>
              <a:t>Length</a:t>
            </a:r>
            <a:r>
              <a:rPr lang="zh-CN" altLang="zh-CN" sz="2000" b="1" dirty="0">
                <a:latin typeface="+mn-ea"/>
              </a:rPr>
              <a:t>：一个缓存</a:t>
            </a:r>
            <a:r>
              <a:rPr lang="en-US" altLang="zh-CN" sz="2000" b="1" dirty="0">
                <a:latin typeface="+mn-ea"/>
              </a:rPr>
              <a:t>buffer </a:t>
            </a:r>
            <a:r>
              <a:rPr lang="zh-CN" altLang="zh-CN" sz="2000" b="1" dirty="0">
                <a:latin typeface="+mn-ea"/>
              </a:rPr>
              <a:t>的最大容量；</a:t>
            </a:r>
          </a:p>
          <a:p>
            <a:pPr marL="0" indent="0">
              <a:lnSpc>
                <a:spcPts val="2200"/>
              </a:lnSpc>
              <a:spcBef>
                <a:spcPts val="0"/>
              </a:spcBef>
              <a:buNone/>
            </a:pPr>
            <a:r>
              <a:rPr lang="en-US" altLang="zh-CN" sz="2000" b="1" dirty="0">
                <a:latin typeface="+mn-ea"/>
              </a:rPr>
              <a:t>Delimiter</a:t>
            </a:r>
            <a:r>
              <a:rPr lang="zh-CN" altLang="zh-CN" sz="2000" b="1" dirty="0">
                <a:latin typeface="+mn-ea"/>
              </a:rPr>
              <a:t>：用来判断用户输入结束的字符，它的默认值是换行符</a:t>
            </a:r>
            <a:r>
              <a:rPr lang="en-US" altLang="zh-CN" sz="2000" b="1" dirty="0">
                <a:latin typeface="+mn-ea"/>
              </a:rPr>
              <a:t> ('\n')</a:t>
            </a:r>
            <a:r>
              <a:rPr lang="zh-CN" altLang="zh-CN" sz="2000" b="1" dirty="0" smtClean="0">
                <a:latin typeface="+mn-ea"/>
              </a:rPr>
              <a:t>。</a:t>
            </a:r>
            <a:endParaRPr lang="zh-CN" altLang="zh-CN" sz="20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27</a:t>
            </a:fld>
            <a:endParaRPr lang="en-US" altLang="zh-CN"/>
          </a:p>
        </p:txBody>
      </p:sp>
      <p:sp>
        <p:nvSpPr>
          <p:cNvPr id="5" name="内容占位符 2"/>
          <p:cNvSpPr txBox="1">
            <a:spLocks/>
          </p:cNvSpPr>
          <p:nvPr/>
        </p:nvSpPr>
        <p:spPr bwMode="auto">
          <a:xfrm>
            <a:off x="210868" y="2222457"/>
            <a:ext cx="8712968" cy="4483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200"/>
              </a:lnSpc>
              <a:spcBef>
                <a:spcPts val="0"/>
              </a:spcBef>
              <a:buFontTx/>
              <a:buNone/>
            </a:pPr>
            <a:r>
              <a:rPr lang="zh-CN" altLang="zh-CN" sz="2800" b="1" dirty="0" smtClean="0">
                <a:solidFill>
                  <a:srgbClr val="66FFFF"/>
                </a:solidFill>
                <a:latin typeface="+mn-ea"/>
              </a:rPr>
              <a:t>下面的例子显示了如何使用</a:t>
            </a:r>
            <a:r>
              <a:rPr lang="en-US" altLang="zh-CN" sz="2800" b="1" dirty="0" err="1" smtClean="0">
                <a:solidFill>
                  <a:srgbClr val="66FFFF"/>
                </a:solidFill>
                <a:latin typeface="+mn-ea"/>
              </a:rPr>
              <a:t>cin.getline</a:t>
            </a:r>
            <a:r>
              <a:rPr lang="zh-CN" altLang="zh-CN" sz="2800" b="1" dirty="0" smtClean="0">
                <a:solidFill>
                  <a:srgbClr val="66FFFF"/>
                </a:solidFill>
                <a:latin typeface="+mn-ea"/>
              </a:rPr>
              <a:t>来输入字符串： </a:t>
            </a:r>
          </a:p>
          <a:p>
            <a:pPr marL="0" indent="0">
              <a:lnSpc>
                <a:spcPts val="2600"/>
              </a:lnSpc>
              <a:spcBef>
                <a:spcPts val="0"/>
              </a:spcBef>
              <a:buFontTx/>
              <a:buNone/>
            </a:pPr>
            <a:r>
              <a:rPr lang="en-US" altLang="zh-CN" sz="2800" b="1" dirty="0" smtClean="0">
                <a:solidFill>
                  <a:srgbClr val="66FFFF"/>
                </a:solidFill>
                <a:latin typeface="+mn-ea"/>
              </a:rPr>
              <a:t>#include "</a:t>
            </a:r>
            <a:r>
              <a:rPr lang="en-US" altLang="zh-CN" sz="2800" b="1" dirty="0" err="1" smtClean="0">
                <a:solidFill>
                  <a:srgbClr val="66FFFF"/>
                </a:solidFill>
                <a:latin typeface="+mn-ea"/>
              </a:rPr>
              <a:t>stdafx.h</a:t>
            </a:r>
            <a:r>
              <a:rPr lang="en-US" altLang="zh-CN" sz="2800" b="1" dirty="0" smtClean="0">
                <a:solidFill>
                  <a:srgbClr val="66FFFF"/>
                </a:solidFill>
                <a:latin typeface="+mn-ea"/>
              </a:rPr>
              <a:t>"</a:t>
            </a:r>
            <a:endParaRPr lang="zh-CN" altLang="zh-CN" sz="2800" b="1" dirty="0" smtClean="0">
              <a:solidFill>
                <a:srgbClr val="66FFFF"/>
              </a:solidFill>
              <a:latin typeface="+mn-ea"/>
            </a:endParaRPr>
          </a:p>
          <a:p>
            <a:pPr marL="0" indent="0">
              <a:lnSpc>
                <a:spcPts val="2600"/>
              </a:lnSpc>
              <a:spcBef>
                <a:spcPts val="0"/>
              </a:spcBef>
              <a:buFontTx/>
              <a:buNone/>
            </a:pPr>
            <a:r>
              <a:rPr lang="en-US" altLang="zh-CN" sz="2800" b="1" dirty="0" smtClean="0">
                <a:solidFill>
                  <a:srgbClr val="66FFFF"/>
                </a:solidFill>
                <a:latin typeface="+mn-ea"/>
              </a:rPr>
              <a:t>#include &lt;</a:t>
            </a:r>
            <a:r>
              <a:rPr lang="en-US" altLang="zh-CN" sz="2800" b="1" dirty="0" err="1" smtClean="0">
                <a:solidFill>
                  <a:srgbClr val="66FFFF"/>
                </a:solidFill>
                <a:latin typeface="+mn-ea"/>
              </a:rPr>
              <a:t>iostream</a:t>
            </a:r>
            <a:r>
              <a:rPr lang="en-US" altLang="zh-CN" sz="2800" b="1" dirty="0" smtClean="0">
                <a:solidFill>
                  <a:srgbClr val="66FFFF"/>
                </a:solidFill>
                <a:latin typeface="+mn-ea"/>
              </a:rPr>
              <a:t>&gt;</a:t>
            </a:r>
            <a:endParaRPr lang="zh-CN" altLang="zh-CN" sz="2800" b="1" dirty="0" smtClean="0">
              <a:solidFill>
                <a:srgbClr val="66FFFF"/>
              </a:solidFill>
              <a:latin typeface="+mn-ea"/>
            </a:endParaRPr>
          </a:p>
          <a:p>
            <a:pPr marL="0" indent="0">
              <a:lnSpc>
                <a:spcPts val="2600"/>
              </a:lnSpc>
              <a:spcBef>
                <a:spcPts val="0"/>
              </a:spcBef>
              <a:buFontTx/>
              <a:buNone/>
            </a:pPr>
            <a:r>
              <a:rPr lang="en-US" altLang="zh-CN" sz="2800" b="1" dirty="0" smtClean="0">
                <a:solidFill>
                  <a:srgbClr val="66FFFF"/>
                </a:solidFill>
                <a:latin typeface="+mn-ea"/>
              </a:rPr>
              <a:t>using namespace </a:t>
            </a:r>
            <a:r>
              <a:rPr lang="en-US" altLang="zh-CN" sz="2800" b="1" dirty="0" err="1" smtClean="0">
                <a:solidFill>
                  <a:srgbClr val="66FFFF"/>
                </a:solidFill>
                <a:latin typeface="+mn-ea"/>
              </a:rPr>
              <a:t>std</a:t>
            </a:r>
            <a:r>
              <a:rPr lang="en-US" altLang="zh-CN" sz="2800" b="1" dirty="0" smtClean="0">
                <a:solidFill>
                  <a:srgbClr val="66FFFF"/>
                </a:solidFill>
                <a:latin typeface="+mn-ea"/>
              </a:rPr>
              <a:t>;</a:t>
            </a:r>
            <a:endParaRPr lang="zh-CN" altLang="zh-CN" sz="2800" b="1" dirty="0" smtClean="0">
              <a:solidFill>
                <a:srgbClr val="66FFFF"/>
              </a:solidFill>
              <a:latin typeface="+mn-ea"/>
            </a:endParaRPr>
          </a:p>
          <a:p>
            <a:pPr marL="0" indent="0">
              <a:lnSpc>
                <a:spcPts val="2600"/>
              </a:lnSpc>
              <a:spcBef>
                <a:spcPts val="0"/>
              </a:spcBef>
              <a:buFontTx/>
              <a:buNone/>
            </a:pPr>
            <a:r>
              <a:rPr lang="en-US" altLang="zh-CN" sz="2800" b="1" dirty="0" smtClean="0">
                <a:solidFill>
                  <a:srgbClr val="66FFFF"/>
                </a:solidFill>
                <a:latin typeface="+mn-ea"/>
              </a:rPr>
              <a:t>void main () </a:t>
            </a:r>
            <a:endParaRPr lang="zh-CN" altLang="zh-CN" sz="2800" b="1" dirty="0" smtClean="0">
              <a:solidFill>
                <a:srgbClr val="66FFFF"/>
              </a:solidFill>
              <a:latin typeface="+mn-ea"/>
            </a:endParaRPr>
          </a:p>
          <a:p>
            <a:pPr marL="0" indent="0">
              <a:lnSpc>
                <a:spcPts val="2600"/>
              </a:lnSpc>
              <a:spcBef>
                <a:spcPts val="0"/>
              </a:spcBef>
              <a:buFontTx/>
              <a:buNone/>
            </a:pPr>
            <a:r>
              <a:rPr lang="en-US" altLang="zh-CN" sz="2800" b="1" dirty="0" smtClean="0">
                <a:solidFill>
                  <a:srgbClr val="66FFFF"/>
                </a:solidFill>
                <a:latin typeface="+mn-ea"/>
              </a:rPr>
              <a:t>{ char </a:t>
            </a:r>
            <a:r>
              <a:rPr lang="en-US" altLang="zh-CN" sz="2800" b="1" dirty="0" err="1" smtClean="0">
                <a:solidFill>
                  <a:srgbClr val="66FFFF"/>
                </a:solidFill>
                <a:latin typeface="+mn-ea"/>
              </a:rPr>
              <a:t>str</a:t>
            </a:r>
            <a:r>
              <a:rPr lang="en-US" altLang="zh-CN" sz="2800" b="1" dirty="0" smtClean="0">
                <a:solidFill>
                  <a:srgbClr val="66FFFF"/>
                </a:solidFill>
                <a:latin typeface="+mn-ea"/>
              </a:rPr>
              <a:t>[50];</a:t>
            </a:r>
            <a:endParaRPr lang="zh-CN" altLang="zh-CN" sz="2800" b="1" dirty="0" smtClean="0">
              <a:solidFill>
                <a:srgbClr val="66FFFF"/>
              </a:solidFill>
              <a:latin typeface="+mn-ea"/>
            </a:endParaRPr>
          </a:p>
          <a:p>
            <a:pPr marL="0" indent="0">
              <a:lnSpc>
                <a:spcPts val="2600"/>
              </a:lnSpc>
              <a:spcBef>
                <a:spcPts val="0"/>
              </a:spcBef>
              <a:buFontTx/>
              <a:buNone/>
            </a:pPr>
            <a:r>
              <a:rPr lang="en-US" altLang="zh-CN" sz="2800" b="1" dirty="0" smtClean="0">
                <a:solidFill>
                  <a:srgbClr val="66FFFF"/>
                </a:solidFill>
                <a:latin typeface="+mn-ea"/>
              </a:rPr>
              <a:t>  </a:t>
            </a:r>
            <a:r>
              <a:rPr lang="en-US" altLang="zh-CN" sz="2800" b="1" dirty="0" err="1" smtClean="0">
                <a:solidFill>
                  <a:srgbClr val="66FFFF"/>
                </a:solidFill>
                <a:latin typeface="+mn-ea"/>
              </a:rPr>
              <a:t>cout</a:t>
            </a:r>
            <a:r>
              <a:rPr lang="en-US" altLang="zh-CN" sz="2800" b="1" dirty="0" smtClean="0">
                <a:solidFill>
                  <a:srgbClr val="66FFFF"/>
                </a:solidFill>
                <a:latin typeface="+mn-ea"/>
              </a:rPr>
              <a:t> &lt;&lt; "</a:t>
            </a:r>
            <a:r>
              <a:rPr lang="zh-CN" altLang="zh-CN" sz="2800" b="1" dirty="0" smtClean="0">
                <a:solidFill>
                  <a:srgbClr val="66FFFF"/>
                </a:solidFill>
                <a:latin typeface="+mn-ea"/>
              </a:rPr>
              <a:t>你在哪一所学校</a:t>
            </a:r>
            <a:r>
              <a:rPr lang="en-US" altLang="zh-CN" sz="2800" b="1" dirty="0" smtClean="0">
                <a:solidFill>
                  <a:srgbClr val="66FFFF"/>
                </a:solidFill>
                <a:latin typeface="+mn-ea"/>
              </a:rPr>
              <a:t>? ";</a:t>
            </a:r>
            <a:endParaRPr lang="zh-CN" altLang="zh-CN" sz="2800" b="1" dirty="0" smtClean="0">
              <a:solidFill>
                <a:srgbClr val="66FFFF"/>
              </a:solidFill>
              <a:latin typeface="+mn-ea"/>
            </a:endParaRPr>
          </a:p>
          <a:p>
            <a:pPr marL="0" indent="0">
              <a:lnSpc>
                <a:spcPts val="2600"/>
              </a:lnSpc>
              <a:spcBef>
                <a:spcPts val="0"/>
              </a:spcBef>
              <a:buFontTx/>
              <a:buNone/>
            </a:pPr>
            <a:r>
              <a:rPr lang="en-US" altLang="zh-CN" sz="2800" b="1" dirty="0" smtClean="0">
                <a:solidFill>
                  <a:srgbClr val="66FFFF"/>
                </a:solidFill>
                <a:latin typeface="+mn-ea"/>
              </a:rPr>
              <a:t>  </a:t>
            </a:r>
            <a:r>
              <a:rPr lang="en-US" altLang="zh-CN" sz="2800" b="1" dirty="0" err="1" smtClean="0">
                <a:solidFill>
                  <a:srgbClr val="66FFFF"/>
                </a:solidFill>
                <a:latin typeface="+mn-ea"/>
              </a:rPr>
              <a:t>cin.getline</a:t>
            </a:r>
            <a:r>
              <a:rPr lang="en-US" altLang="zh-CN" sz="2800" b="1" dirty="0" smtClean="0">
                <a:solidFill>
                  <a:srgbClr val="66FFFF"/>
                </a:solidFill>
                <a:latin typeface="+mn-ea"/>
              </a:rPr>
              <a:t>(str,50);</a:t>
            </a:r>
            <a:endParaRPr lang="zh-CN" altLang="zh-CN" sz="2800" b="1" dirty="0" smtClean="0">
              <a:solidFill>
                <a:srgbClr val="66FFFF"/>
              </a:solidFill>
              <a:latin typeface="+mn-ea"/>
            </a:endParaRPr>
          </a:p>
          <a:p>
            <a:pPr marL="0" indent="0">
              <a:lnSpc>
                <a:spcPts val="2600"/>
              </a:lnSpc>
              <a:spcBef>
                <a:spcPts val="0"/>
              </a:spcBef>
              <a:buFontTx/>
              <a:buNone/>
            </a:pPr>
            <a:r>
              <a:rPr lang="en-US" altLang="zh-CN" sz="2800" b="1" dirty="0" smtClean="0">
                <a:solidFill>
                  <a:srgbClr val="66FFFF"/>
                </a:solidFill>
                <a:latin typeface="+mn-ea"/>
              </a:rPr>
              <a:t>  </a:t>
            </a:r>
            <a:r>
              <a:rPr lang="en-US" altLang="zh-CN" sz="2800" b="1" dirty="0" err="1" smtClean="0">
                <a:solidFill>
                  <a:srgbClr val="66FFFF"/>
                </a:solidFill>
                <a:latin typeface="+mn-ea"/>
              </a:rPr>
              <a:t>cout</a:t>
            </a:r>
            <a:r>
              <a:rPr lang="en-US" altLang="zh-CN" sz="2800" b="1" dirty="0" smtClean="0">
                <a:solidFill>
                  <a:srgbClr val="66FFFF"/>
                </a:solidFill>
                <a:latin typeface="+mn-ea"/>
              </a:rPr>
              <a:t> &lt;&lt; "Hello " &lt;&lt; </a:t>
            </a:r>
            <a:r>
              <a:rPr lang="en-US" altLang="zh-CN" sz="2800" b="1" dirty="0" err="1" smtClean="0">
                <a:solidFill>
                  <a:srgbClr val="66FFFF"/>
                </a:solidFill>
                <a:latin typeface="+mn-ea"/>
              </a:rPr>
              <a:t>str</a:t>
            </a:r>
            <a:r>
              <a:rPr lang="en-US" altLang="zh-CN" sz="2800" b="1" dirty="0" smtClean="0">
                <a:solidFill>
                  <a:srgbClr val="66FFFF"/>
                </a:solidFill>
                <a:latin typeface="+mn-ea"/>
              </a:rPr>
              <a:t> &lt;&lt; ".\n";</a:t>
            </a:r>
            <a:endParaRPr lang="zh-CN" altLang="zh-CN" sz="2800" b="1" dirty="0" smtClean="0">
              <a:solidFill>
                <a:srgbClr val="66FFFF"/>
              </a:solidFill>
              <a:latin typeface="+mn-ea"/>
            </a:endParaRPr>
          </a:p>
          <a:p>
            <a:pPr marL="0" indent="0">
              <a:lnSpc>
                <a:spcPts val="2600"/>
              </a:lnSpc>
              <a:spcBef>
                <a:spcPts val="0"/>
              </a:spcBef>
              <a:buFontTx/>
              <a:buNone/>
            </a:pPr>
            <a:r>
              <a:rPr lang="en-US" altLang="zh-CN" sz="2800" b="1" dirty="0" smtClean="0">
                <a:solidFill>
                  <a:srgbClr val="66FFFF"/>
                </a:solidFill>
                <a:latin typeface="+mn-ea"/>
              </a:rPr>
              <a:t>  </a:t>
            </a:r>
            <a:r>
              <a:rPr lang="en-US" altLang="zh-CN" sz="2800" b="1" dirty="0" err="1" smtClean="0">
                <a:solidFill>
                  <a:srgbClr val="66FFFF"/>
                </a:solidFill>
                <a:latin typeface="+mn-ea"/>
              </a:rPr>
              <a:t>cout</a:t>
            </a:r>
            <a:r>
              <a:rPr lang="en-US" altLang="zh-CN" sz="2800" b="1" dirty="0" smtClean="0">
                <a:solidFill>
                  <a:srgbClr val="66FFFF"/>
                </a:solidFill>
                <a:latin typeface="+mn-ea"/>
              </a:rPr>
              <a:t> &lt;&lt; "</a:t>
            </a:r>
            <a:r>
              <a:rPr lang="zh-CN" altLang="zh-CN" sz="2800" b="1" dirty="0" smtClean="0">
                <a:solidFill>
                  <a:srgbClr val="66FFFF"/>
                </a:solidFill>
                <a:latin typeface="+mn-ea"/>
              </a:rPr>
              <a:t>你学什么专业</a:t>
            </a:r>
            <a:r>
              <a:rPr lang="en-US" altLang="zh-CN" sz="2800" b="1" dirty="0" smtClean="0">
                <a:solidFill>
                  <a:srgbClr val="66FFFF"/>
                </a:solidFill>
                <a:latin typeface="+mn-ea"/>
              </a:rPr>
              <a:t>? ";</a:t>
            </a:r>
            <a:endParaRPr lang="zh-CN" altLang="zh-CN" sz="2800" b="1" dirty="0" smtClean="0">
              <a:solidFill>
                <a:srgbClr val="66FFFF"/>
              </a:solidFill>
              <a:latin typeface="+mn-ea"/>
            </a:endParaRPr>
          </a:p>
          <a:p>
            <a:pPr marL="0" indent="0">
              <a:lnSpc>
                <a:spcPts val="2600"/>
              </a:lnSpc>
              <a:spcBef>
                <a:spcPts val="0"/>
              </a:spcBef>
              <a:buFontTx/>
              <a:buNone/>
            </a:pPr>
            <a:r>
              <a:rPr lang="en-US" altLang="zh-CN" sz="2800" b="1" dirty="0" smtClean="0">
                <a:solidFill>
                  <a:srgbClr val="66FFFF"/>
                </a:solidFill>
                <a:latin typeface="+mn-ea"/>
              </a:rPr>
              <a:t>  </a:t>
            </a:r>
            <a:r>
              <a:rPr lang="en-US" altLang="zh-CN" sz="2800" b="1" dirty="0" err="1" smtClean="0">
                <a:solidFill>
                  <a:srgbClr val="66FFFF"/>
                </a:solidFill>
                <a:latin typeface="+mn-ea"/>
              </a:rPr>
              <a:t>cin.getline</a:t>
            </a:r>
            <a:r>
              <a:rPr lang="en-US" altLang="zh-CN" sz="2800" b="1" dirty="0" smtClean="0">
                <a:solidFill>
                  <a:srgbClr val="66FFFF"/>
                </a:solidFill>
                <a:latin typeface="+mn-ea"/>
              </a:rPr>
              <a:t>(str,50);</a:t>
            </a:r>
            <a:endParaRPr lang="zh-CN" altLang="zh-CN" sz="2800" b="1" dirty="0" smtClean="0">
              <a:solidFill>
                <a:srgbClr val="66FFFF"/>
              </a:solidFill>
              <a:latin typeface="+mn-ea"/>
            </a:endParaRPr>
          </a:p>
          <a:p>
            <a:pPr marL="0" indent="0">
              <a:lnSpc>
                <a:spcPts val="2600"/>
              </a:lnSpc>
              <a:spcBef>
                <a:spcPts val="0"/>
              </a:spcBef>
              <a:buFontTx/>
              <a:buNone/>
            </a:pPr>
            <a:r>
              <a:rPr lang="en-US" altLang="zh-CN" sz="2800" b="1" dirty="0" smtClean="0">
                <a:solidFill>
                  <a:srgbClr val="66FFFF"/>
                </a:solidFill>
                <a:latin typeface="+mn-ea"/>
              </a:rPr>
              <a:t>  </a:t>
            </a:r>
            <a:r>
              <a:rPr lang="en-US" altLang="zh-CN" sz="2800" b="1" dirty="0" err="1" smtClean="0">
                <a:solidFill>
                  <a:srgbClr val="66FFFF"/>
                </a:solidFill>
                <a:latin typeface="+mn-ea"/>
              </a:rPr>
              <a:t>cout</a:t>
            </a:r>
            <a:r>
              <a:rPr lang="en-US" altLang="zh-CN" sz="2800" b="1" dirty="0" smtClean="0">
                <a:solidFill>
                  <a:srgbClr val="66FFFF"/>
                </a:solidFill>
                <a:latin typeface="+mn-ea"/>
              </a:rPr>
              <a:t> &lt;&lt; "</a:t>
            </a:r>
            <a:r>
              <a:rPr lang="zh-CN" altLang="zh-CN" sz="2800" b="1" dirty="0" smtClean="0">
                <a:solidFill>
                  <a:srgbClr val="66FFFF"/>
                </a:solidFill>
                <a:latin typeface="+mn-ea"/>
              </a:rPr>
              <a:t>我喜欢</a:t>
            </a:r>
            <a:r>
              <a:rPr lang="en-US" altLang="zh-CN" sz="2800" b="1" dirty="0" smtClean="0">
                <a:solidFill>
                  <a:srgbClr val="66FFFF"/>
                </a:solidFill>
                <a:latin typeface="+mn-ea"/>
              </a:rPr>
              <a:t> " &lt;&lt; </a:t>
            </a:r>
            <a:r>
              <a:rPr lang="en-US" altLang="zh-CN" sz="2800" b="1" dirty="0" err="1" smtClean="0">
                <a:solidFill>
                  <a:srgbClr val="66FFFF"/>
                </a:solidFill>
                <a:latin typeface="+mn-ea"/>
              </a:rPr>
              <a:t>str</a:t>
            </a:r>
            <a:r>
              <a:rPr lang="en-US" altLang="zh-CN" sz="2800" b="1" dirty="0" smtClean="0">
                <a:solidFill>
                  <a:srgbClr val="66FFFF"/>
                </a:solidFill>
                <a:latin typeface="+mn-ea"/>
              </a:rPr>
              <a:t> &lt;&lt; " </a:t>
            </a:r>
            <a:r>
              <a:rPr lang="zh-CN" altLang="zh-CN" sz="2800" b="1" dirty="0" smtClean="0">
                <a:solidFill>
                  <a:srgbClr val="66FFFF"/>
                </a:solidFill>
                <a:latin typeface="+mn-ea"/>
              </a:rPr>
              <a:t>专业</a:t>
            </a:r>
            <a:r>
              <a:rPr lang="en-US" altLang="zh-CN" sz="2800" b="1" dirty="0" smtClean="0">
                <a:solidFill>
                  <a:srgbClr val="66FFFF"/>
                </a:solidFill>
                <a:latin typeface="+mn-ea"/>
              </a:rPr>
              <a:t>\n";</a:t>
            </a:r>
            <a:endParaRPr lang="zh-CN" altLang="zh-CN" sz="2800" b="1" dirty="0" smtClean="0">
              <a:solidFill>
                <a:srgbClr val="66FFFF"/>
              </a:solidFill>
              <a:latin typeface="+mn-ea"/>
            </a:endParaRPr>
          </a:p>
          <a:p>
            <a:pPr marL="0" indent="0">
              <a:lnSpc>
                <a:spcPts val="2600"/>
              </a:lnSpc>
              <a:spcBef>
                <a:spcPts val="0"/>
              </a:spcBef>
              <a:buFontTx/>
              <a:buNone/>
            </a:pPr>
            <a:r>
              <a:rPr lang="en-US" altLang="zh-CN" sz="2800" b="1" dirty="0" smtClean="0">
                <a:solidFill>
                  <a:srgbClr val="66FFFF"/>
                </a:solidFill>
                <a:latin typeface="+mn-ea"/>
              </a:rPr>
              <a:t>}</a:t>
            </a:r>
            <a:endParaRPr lang="zh-CN" altLang="en-US" sz="2800" b="1" dirty="0">
              <a:solidFill>
                <a:srgbClr val="66FFFF"/>
              </a:solidFill>
              <a:latin typeface="+mn-ea"/>
            </a:endParaRPr>
          </a:p>
        </p:txBody>
      </p:sp>
    </p:spTree>
    <p:extLst>
      <p:ext uri="{BB962C8B-B14F-4D97-AF65-F5344CB8AC3E}">
        <p14:creationId xmlns:p14="http://schemas.microsoft.com/office/powerpoint/2010/main" val="2515919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640960" cy="6264696"/>
          </a:xfrm>
        </p:spPr>
        <p:txBody>
          <a:bodyPr/>
          <a:lstStyle/>
          <a:p>
            <a:pPr marL="0" indent="0">
              <a:lnSpc>
                <a:spcPct val="150000"/>
              </a:lnSpc>
              <a:buNone/>
            </a:pPr>
            <a:r>
              <a:rPr lang="en-US" altLang="zh-CN" sz="2400" b="1" dirty="0">
                <a:latin typeface="+mn-ea"/>
              </a:rPr>
              <a:t>(4)</a:t>
            </a:r>
            <a:r>
              <a:rPr lang="zh-CN" altLang="zh-CN" sz="2400" b="1" dirty="0">
                <a:latin typeface="+mn-ea"/>
              </a:rPr>
              <a:t>字符串和其它数据类型的转换</a:t>
            </a:r>
          </a:p>
          <a:p>
            <a:pPr marL="0" indent="0">
              <a:lnSpc>
                <a:spcPct val="150000"/>
              </a:lnSpc>
              <a:buNone/>
            </a:pPr>
            <a:r>
              <a:rPr lang="zh-CN" altLang="zh-CN" sz="2400" b="1" dirty="0">
                <a:latin typeface="+mn-ea"/>
              </a:rPr>
              <a:t>将字符串内容转换成数字型变量的功能在数据处理中经常会用到。例如一个字符串的内容可能是</a:t>
            </a:r>
            <a:r>
              <a:rPr lang="en-US" altLang="zh-CN" sz="2400" b="1" dirty="0">
                <a:latin typeface="+mn-ea"/>
              </a:rPr>
              <a:t>"1234"</a:t>
            </a:r>
            <a:r>
              <a:rPr lang="zh-CN" altLang="zh-CN" sz="2400" b="1" dirty="0">
                <a:latin typeface="+mn-ea"/>
              </a:rPr>
              <a:t>，如何转换为一个整数？因此，函数库</a:t>
            </a:r>
            <a:r>
              <a:rPr lang="en-US" altLang="zh-CN" sz="2400" b="1" dirty="0" err="1">
                <a:latin typeface="+mn-ea"/>
              </a:rPr>
              <a:t>cstdlib</a:t>
            </a:r>
            <a:r>
              <a:rPr lang="en-US" altLang="zh-CN" sz="2400" b="1" dirty="0">
                <a:latin typeface="+mn-ea"/>
              </a:rPr>
              <a:t> </a:t>
            </a:r>
            <a:r>
              <a:rPr lang="zh-CN" altLang="zh-CN" sz="2400" b="1" dirty="0">
                <a:latin typeface="+mn-ea"/>
              </a:rPr>
              <a:t>提供了</a:t>
            </a:r>
            <a:r>
              <a:rPr lang="en-US" altLang="zh-CN" sz="2400" b="1" dirty="0">
                <a:latin typeface="+mn-ea"/>
              </a:rPr>
              <a:t>3</a:t>
            </a:r>
            <a:r>
              <a:rPr lang="zh-CN" altLang="zh-CN" sz="2400" b="1" dirty="0">
                <a:latin typeface="+mn-ea"/>
              </a:rPr>
              <a:t>个有用的函数：</a:t>
            </a:r>
          </a:p>
          <a:p>
            <a:pPr>
              <a:lnSpc>
                <a:spcPct val="150000"/>
              </a:lnSpc>
            </a:pPr>
            <a:r>
              <a:rPr lang="en-US" altLang="zh-CN" sz="2400" b="1" dirty="0" err="1">
                <a:solidFill>
                  <a:srgbClr val="66FFFF"/>
                </a:solidFill>
                <a:latin typeface="+mn-ea"/>
              </a:rPr>
              <a:t>atoi</a:t>
            </a:r>
            <a:r>
              <a:rPr lang="en-US" altLang="zh-CN" sz="2400" b="1" dirty="0">
                <a:solidFill>
                  <a:srgbClr val="66FFFF"/>
                </a:solidFill>
                <a:latin typeface="+mn-ea"/>
              </a:rPr>
              <a:t>: </a:t>
            </a:r>
            <a:r>
              <a:rPr lang="zh-CN" altLang="zh-CN" sz="2400" b="1" dirty="0">
                <a:solidFill>
                  <a:srgbClr val="66FFFF"/>
                </a:solidFill>
                <a:latin typeface="+mn-ea"/>
              </a:rPr>
              <a:t>将字符串</a:t>
            </a:r>
            <a:r>
              <a:rPr lang="en-US" altLang="zh-CN" sz="2400" b="1" dirty="0">
                <a:solidFill>
                  <a:srgbClr val="66FFFF"/>
                </a:solidFill>
                <a:latin typeface="+mn-ea"/>
              </a:rPr>
              <a:t>string </a:t>
            </a:r>
            <a:r>
              <a:rPr lang="zh-CN" altLang="zh-CN" sz="2400" b="1" dirty="0">
                <a:solidFill>
                  <a:srgbClr val="66FFFF"/>
                </a:solidFill>
                <a:latin typeface="+mn-ea"/>
              </a:rPr>
              <a:t>转换为整型</a:t>
            </a:r>
            <a:r>
              <a:rPr lang="en-US" altLang="zh-CN" sz="2400" b="1" dirty="0" err="1">
                <a:solidFill>
                  <a:srgbClr val="66FFFF"/>
                </a:solidFill>
                <a:latin typeface="+mn-ea"/>
              </a:rPr>
              <a:t>int</a:t>
            </a:r>
            <a:r>
              <a:rPr lang="zh-CN" altLang="zh-CN" sz="2400" b="1" dirty="0">
                <a:solidFill>
                  <a:srgbClr val="66FFFF"/>
                </a:solidFill>
                <a:latin typeface="+mn-ea"/>
              </a:rPr>
              <a:t>；</a:t>
            </a:r>
          </a:p>
          <a:p>
            <a:pPr>
              <a:lnSpc>
                <a:spcPct val="150000"/>
              </a:lnSpc>
            </a:pPr>
            <a:r>
              <a:rPr lang="en-US" altLang="zh-CN" sz="2400" b="1" dirty="0" err="1">
                <a:solidFill>
                  <a:srgbClr val="66FFFF"/>
                </a:solidFill>
                <a:latin typeface="+mn-ea"/>
              </a:rPr>
              <a:t>atol</a:t>
            </a:r>
            <a:r>
              <a:rPr lang="en-US" altLang="zh-CN" sz="2400" b="1" dirty="0">
                <a:solidFill>
                  <a:srgbClr val="66FFFF"/>
                </a:solidFill>
                <a:latin typeface="+mn-ea"/>
              </a:rPr>
              <a:t>: </a:t>
            </a:r>
            <a:r>
              <a:rPr lang="zh-CN" altLang="zh-CN" sz="2400" b="1" dirty="0">
                <a:solidFill>
                  <a:srgbClr val="66FFFF"/>
                </a:solidFill>
                <a:latin typeface="+mn-ea"/>
              </a:rPr>
              <a:t>将字符串</a:t>
            </a:r>
            <a:r>
              <a:rPr lang="en-US" altLang="zh-CN" sz="2400" b="1" dirty="0">
                <a:solidFill>
                  <a:srgbClr val="66FFFF"/>
                </a:solidFill>
                <a:latin typeface="+mn-ea"/>
              </a:rPr>
              <a:t>string </a:t>
            </a:r>
            <a:r>
              <a:rPr lang="zh-CN" altLang="zh-CN" sz="2400" b="1" dirty="0">
                <a:solidFill>
                  <a:srgbClr val="66FFFF"/>
                </a:solidFill>
                <a:latin typeface="+mn-ea"/>
              </a:rPr>
              <a:t>转换为长整型</a:t>
            </a:r>
            <a:r>
              <a:rPr lang="en-US" altLang="zh-CN" sz="2400" b="1" dirty="0">
                <a:solidFill>
                  <a:srgbClr val="66FFFF"/>
                </a:solidFill>
                <a:latin typeface="+mn-ea"/>
              </a:rPr>
              <a:t>long</a:t>
            </a:r>
            <a:r>
              <a:rPr lang="zh-CN" altLang="zh-CN" sz="2400" b="1" dirty="0">
                <a:solidFill>
                  <a:srgbClr val="66FFFF"/>
                </a:solidFill>
                <a:latin typeface="+mn-ea"/>
              </a:rPr>
              <a:t>；</a:t>
            </a:r>
          </a:p>
          <a:p>
            <a:pPr>
              <a:lnSpc>
                <a:spcPct val="150000"/>
              </a:lnSpc>
            </a:pPr>
            <a:r>
              <a:rPr lang="en-US" altLang="zh-CN" sz="2400" b="1" dirty="0" err="1">
                <a:solidFill>
                  <a:srgbClr val="66FFFF"/>
                </a:solidFill>
                <a:latin typeface="+mn-ea"/>
              </a:rPr>
              <a:t>atof</a:t>
            </a:r>
            <a:r>
              <a:rPr lang="en-US" altLang="zh-CN" sz="2400" b="1" dirty="0">
                <a:solidFill>
                  <a:srgbClr val="66FFFF"/>
                </a:solidFill>
                <a:latin typeface="+mn-ea"/>
              </a:rPr>
              <a:t>: </a:t>
            </a:r>
            <a:r>
              <a:rPr lang="zh-CN" altLang="zh-CN" sz="2400" b="1" dirty="0">
                <a:solidFill>
                  <a:srgbClr val="66FFFF"/>
                </a:solidFill>
                <a:latin typeface="+mn-ea"/>
              </a:rPr>
              <a:t>将字符串</a:t>
            </a:r>
            <a:r>
              <a:rPr lang="en-US" altLang="zh-CN" sz="2400" b="1" dirty="0">
                <a:solidFill>
                  <a:srgbClr val="66FFFF"/>
                </a:solidFill>
                <a:latin typeface="+mn-ea"/>
              </a:rPr>
              <a:t>string </a:t>
            </a:r>
            <a:r>
              <a:rPr lang="zh-CN" altLang="zh-CN" sz="2400" b="1" dirty="0">
                <a:solidFill>
                  <a:srgbClr val="66FFFF"/>
                </a:solidFill>
                <a:latin typeface="+mn-ea"/>
              </a:rPr>
              <a:t>转换为浮点型</a:t>
            </a:r>
            <a:r>
              <a:rPr lang="en-US" altLang="zh-CN" sz="2400" b="1" dirty="0">
                <a:solidFill>
                  <a:srgbClr val="66FFFF"/>
                </a:solidFill>
                <a:latin typeface="+mn-ea"/>
              </a:rPr>
              <a:t>double</a:t>
            </a:r>
            <a:r>
              <a:rPr lang="zh-CN" altLang="zh-CN" sz="2400" b="1" dirty="0">
                <a:solidFill>
                  <a:srgbClr val="66FFFF"/>
                </a:solidFill>
                <a:latin typeface="+mn-ea"/>
              </a:rPr>
              <a:t>；</a:t>
            </a:r>
          </a:p>
          <a:p>
            <a:pPr marL="0" indent="0">
              <a:lnSpc>
                <a:spcPct val="150000"/>
              </a:lnSpc>
              <a:buNone/>
            </a:pPr>
            <a:r>
              <a:rPr lang="zh-CN" altLang="zh-CN" sz="2400" b="1" dirty="0">
                <a:latin typeface="+mn-ea"/>
              </a:rPr>
              <a:t>所有这些函数接受一个参数，返回一个指定类型的数据</a:t>
            </a:r>
            <a:r>
              <a:rPr lang="en-US" altLang="zh-CN" sz="2400" b="1" dirty="0">
                <a:latin typeface="+mn-ea"/>
              </a:rPr>
              <a:t>(</a:t>
            </a:r>
            <a:r>
              <a:rPr lang="en-US" altLang="zh-CN" sz="2400" b="1" dirty="0" err="1">
                <a:latin typeface="+mn-ea"/>
              </a:rPr>
              <a:t>int</a:t>
            </a:r>
            <a:r>
              <a:rPr lang="zh-CN" altLang="zh-CN" sz="2400" b="1" dirty="0">
                <a:latin typeface="+mn-ea"/>
              </a:rPr>
              <a:t>、</a:t>
            </a:r>
            <a:r>
              <a:rPr lang="en-US" altLang="zh-CN" sz="2400" b="1" dirty="0">
                <a:latin typeface="+mn-ea"/>
              </a:rPr>
              <a:t>long</a:t>
            </a:r>
            <a:r>
              <a:rPr lang="zh-CN" altLang="zh-CN" sz="2400" b="1" dirty="0">
                <a:latin typeface="+mn-ea"/>
              </a:rPr>
              <a:t>或</a:t>
            </a:r>
            <a:r>
              <a:rPr lang="en-US" altLang="zh-CN" sz="2400" b="1" dirty="0">
                <a:latin typeface="+mn-ea"/>
              </a:rPr>
              <a:t>float)</a:t>
            </a:r>
            <a:r>
              <a:rPr lang="zh-CN" altLang="zh-CN" sz="2400" b="1" dirty="0">
                <a:latin typeface="+mn-ea"/>
              </a:rPr>
              <a:t>。这三个函数与</a:t>
            </a:r>
            <a:r>
              <a:rPr lang="en-US" altLang="zh-CN" sz="2400" b="1" dirty="0" err="1">
                <a:latin typeface="+mn-ea"/>
              </a:rPr>
              <a:t>cin.getline</a:t>
            </a:r>
            <a:r>
              <a:rPr lang="zh-CN" altLang="zh-CN" sz="2400" b="1" dirty="0">
                <a:latin typeface="+mn-ea"/>
              </a:rPr>
              <a:t>一起使用来获得用户输入的数值，比传统的</a:t>
            </a:r>
            <a:r>
              <a:rPr lang="en-US" altLang="zh-CN" sz="2400" b="1" dirty="0" err="1">
                <a:latin typeface="+mn-ea"/>
              </a:rPr>
              <a:t>cin</a:t>
            </a:r>
            <a:r>
              <a:rPr lang="en-US" altLang="zh-CN" sz="2400" b="1" dirty="0">
                <a:latin typeface="+mn-ea"/>
              </a:rPr>
              <a:t>&gt;&gt; </a:t>
            </a:r>
            <a:r>
              <a:rPr lang="zh-CN" altLang="zh-CN" sz="2400" b="1" dirty="0">
                <a:latin typeface="+mn-ea"/>
              </a:rPr>
              <a:t>方法更可靠。</a:t>
            </a:r>
            <a:endParaRPr lang="zh-CN" altLang="en-US" sz="24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28</a:t>
            </a:fld>
            <a:endParaRPr lang="en-US" altLang="zh-CN"/>
          </a:p>
        </p:txBody>
      </p:sp>
    </p:spTree>
    <p:extLst>
      <p:ext uri="{BB962C8B-B14F-4D97-AF65-F5344CB8AC3E}">
        <p14:creationId xmlns:p14="http://schemas.microsoft.com/office/powerpoint/2010/main" val="4974649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332656"/>
            <a:ext cx="8784976" cy="6207629"/>
          </a:xfrm>
        </p:spPr>
        <p:txBody>
          <a:bodyPr/>
          <a:lstStyle/>
          <a:p>
            <a:pPr marL="0" indent="0">
              <a:lnSpc>
                <a:spcPts val="2800"/>
              </a:lnSpc>
              <a:spcBef>
                <a:spcPts val="0"/>
              </a:spcBef>
              <a:buNone/>
            </a:pPr>
            <a:r>
              <a:rPr lang="zh-CN" altLang="zh-CN" b="1" dirty="0">
                <a:latin typeface="+mn-ea"/>
              </a:rPr>
              <a:t>下面的例子体现其应用：</a:t>
            </a:r>
          </a:p>
          <a:p>
            <a:pPr marL="0" indent="0">
              <a:lnSpc>
                <a:spcPts val="2800"/>
              </a:lnSpc>
              <a:spcBef>
                <a:spcPts val="0"/>
              </a:spcBef>
              <a:buNone/>
            </a:pPr>
            <a:r>
              <a:rPr lang="en-US" altLang="zh-CN" b="1" dirty="0">
                <a:latin typeface="+mn-ea"/>
              </a:rPr>
              <a:t>#include "</a:t>
            </a:r>
            <a:r>
              <a:rPr lang="en-US" altLang="zh-CN" b="1" dirty="0" err="1">
                <a:latin typeface="+mn-ea"/>
              </a:rPr>
              <a:t>stdafx.h</a:t>
            </a:r>
            <a:r>
              <a:rPr lang="en-US" altLang="zh-CN" b="1" dirty="0">
                <a:latin typeface="+mn-ea"/>
              </a:rPr>
              <a:t>"</a:t>
            </a:r>
            <a:endParaRPr lang="zh-CN" altLang="zh-CN" b="1" dirty="0">
              <a:latin typeface="+mn-ea"/>
            </a:endParaRPr>
          </a:p>
          <a:p>
            <a:pPr marL="0" indent="0">
              <a:lnSpc>
                <a:spcPts val="2800"/>
              </a:lnSpc>
              <a:spcBef>
                <a:spcPts val="0"/>
              </a:spcBef>
              <a:buNone/>
            </a:pPr>
            <a:r>
              <a:rPr lang="en-US" altLang="zh-CN" b="1" dirty="0">
                <a:latin typeface="+mn-ea"/>
              </a:rPr>
              <a:t>#include &lt;</a:t>
            </a:r>
            <a:r>
              <a:rPr lang="en-US" altLang="zh-CN" b="1" dirty="0" err="1">
                <a:latin typeface="+mn-ea"/>
              </a:rPr>
              <a:t>iostream</a:t>
            </a:r>
            <a:r>
              <a:rPr lang="en-US" altLang="zh-CN" b="1" dirty="0">
                <a:latin typeface="+mn-ea"/>
              </a:rPr>
              <a:t>&gt;</a:t>
            </a:r>
            <a:endParaRPr lang="zh-CN" altLang="zh-CN" b="1" dirty="0">
              <a:latin typeface="+mn-ea"/>
            </a:endParaRPr>
          </a:p>
          <a:p>
            <a:pPr marL="0" indent="0">
              <a:lnSpc>
                <a:spcPts val="2800"/>
              </a:lnSpc>
              <a:spcBef>
                <a:spcPts val="0"/>
              </a:spcBef>
              <a:buNone/>
            </a:pPr>
            <a:r>
              <a:rPr lang="en-US" altLang="zh-CN" b="1" dirty="0">
                <a:latin typeface="+mn-ea"/>
              </a:rPr>
              <a:t>#include &lt;</a:t>
            </a:r>
            <a:r>
              <a:rPr lang="en-US" altLang="zh-CN" b="1" dirty="0" err="1">
                <a:latin typeface="+mn-ea"/>
              </a:rPr>
              <a:t>cstdlib</a:t>
            </a:r>
            <a:r>
              <a:rPr lang="en-US" altLang="zh-CN" b="1" dirty="0">
                <a:latin typeface="+mn-ea"/>
              </a:rPr>
              <a:t>&gt;</a:t>
            </a:r>
            <a:endParaRPr lang="zh-CN" altLang="zh-CN" b="1" dirty="0">
              <a:latin typeface="+mn-ea"/>
            </a:endParaRPr>
          </a:p>
          <a:p>
            <a:pPr marL="0" indent="0">
              <a:lnSpc>
                <a:spcPts val="2800"/>
              </a:lnSpc>
              <a:spcBef>
                <a:spcPts val="0"/>
              </a:spcBef>
              <a:buNone/>
            </a:pPr>
            <a:r>
              <a:rPr lang="en-US" altLang="zh-CN" b="1" dirty="0">
                <a:latin typeface="+mn-ea"/>
              </a:rPr>
              <a:t>using namespace </a:t>
            </a:r>
            <a:r>
              <a:rPr lang="en-US" altLang="zh-CN" b="1" dirty="0" err="1">
                <a:latin typeface="+mn-ea"/>
              </a:rPr>
              <a:t>std</a:t>
            </a:r>
            <a:r>
              <a:rPr lang="en-US" altLang="zh-CN" b="1" dirty="0">
                <a:latin typeface="+mn-ea"/>
              </a:rPr>
              <a:t>;</a:t>
            </a:r>
            <a:endParaRPr lang="zh-CN" altLang="zh-CN" b="1" dirty="0">
              <a:latin typeface="+mn-ea"/>
            </a:endParaRPr>
          </a:p>
          <a:p>
            <a:pPr marL="0" indent="0">
              <a:lnSpc>
                <a:spcPts val="2800"/>
              </a:lnSpc>
              <a:spcBef>
                <a:spcPts val="0"/>
              </a:spcBef>
              <a:buNone/>
            </a:pPr>
            <a:r>
              <a:rPr lang="en-US" altLang="zh-CN" b="1" dirty="0">
                <a:latin typeface="+mn-ea"/>
              </a:rPr>
              <a:t>void main ()</a:t>
            </a:r>
            <a:endParaRPr lang="zh-CN" altLang="zh-CN" b="1" dirty="0">
              <a:latin typeface="+mn-ea"/>
            </a:endParaRPr>
          </a:p>
          <a:p>
            <a:pPr marL="0" indent="0">
              <a:lnSpc>
                <a:spcPts val="2800"/>
              </a:lnSpc>
              <a:spcBef>
                <a:spcPts val="0"/>
              </a:spcBef>
              <a:buNone/>
            </a:pPr>
            <a:r>
              <a:rPr lang="en-US" altLang="zh-CN" b="1" dirty="0" smtClean="0">
                <a:latin typeface="+mn-ea"/>
              </a:rPr>
              <a:t>{ char </a:t>
            </a:r>
            <a:r>
              <a:rPr lang="en-US" altLang="zh-CN" b="1" dirty="0" err="1">
                <a:latin typeface="+mn-ea"/>
              </a:rPr>
              <a:t>str</a:t>
            </a:r>
            <a:r>
              <a:rPr lang="en-US" altLang="zh-CN" b="1" dirty="0">
                <a:latin typeface="+mn-ea"/>
              </a:rPr>
              <a:t>[50];</a:t>
            </a:r>
            <a:endParaRPr lang="zh-CN" altLang="zh-CN" b="1" dirty="0">
              <a:latin typeface="+mn-ea"/>
            </a:endParaRPr>
          </a:p>
          <a:p>
            <a:pPr marL="0" indent="0">
              <a:lnSpc>
                <a:spcPts val="2800"/>
              </a:lnSpc>
              <a:spcBef>
                <a:spcPts val="0"/>
              </a:spcBef>
              <a:buNone/>
            </a:pPr>
            <a:r>
              <a:rPr lang="en-US" altLang="zh-CN" b="1" dirty="0" smtClean="0">
                <a:latin typeface="+mn-ea"/>
              </a:rPr>
              <a:t>  double </a:t>
            </a:r>
            <a:r>
              <a:rPr lang="en-US" altLang="zh-CN" b="1" dirty="0">
                <a:latin typeface="+mn-ea"/>
              </a:rPr>
              <a:t>a;</a:t>
            </a:r>
            <a:endParaRPr lang="zh-CN" altLang="zh-CN" b="1" dirty="0">
              <a:latin typeface="+mn-ea"/>
            </a:endParaRPr>
          </a:p>
          <a:p>
            <a:pPr marL="0" indent="0">
              <a:lnSpc>
                <a:spcPts val="2800"/>
              </a:lnSpc>
              <a:spcBef>
                <a:spcPts val="0"/>
              </a:spcBef>
              <a:buNone/>
            </a:pPr>
            <a:r>
              <a:rPr lang="en-US" altLang="zh-CN" b="1" dirty="0" smtClean="0">
                <a:latin typeface="+mn-ea"/>
              </a:rPr>
              <a:t>  </a:t>
            </a:r>
            <a:r>
              <a:rPr lang="en-US" altLang="zh-CN" b="1" dirty="0" err="1" smtClean="0">
                <a:latin typeface="+mn-ea"/>
              </a:rPr>
              <a:t>int</a:t>
            </a:r>
            <a:r>
              <a:rPr lang="en-US" altLang="zh-CN" b="1" dirty="0" smtClean="0">
                <a:latin typeface="+mn-ea"/>
              </a:rPr>
              <a:t> </a:t>
            </a:r>
            <a:r>
              <a:rPr lang="en-US" altLang="zh-CN" b="1" dirty="0">
                <a:latin typeface="+mn-ea"/>
              </a:rPr>
              <a:t>b;</a:t>
            </a:r>
            <a:endParaRPr lang="zh-CN" altLang="zh-CN" b="1" dirty="0">
              <a:latin typeface="+mn-ea"/>
            </a:endParaRPr>
          </a:p>
          <a:p>
            <a:pPr marL="0" indent="0">
              <a:lnSpc>
                <a:spcPts val="2800"/>
              </a:lnSpc>
              <a:spcBef>
                <a:spcPts val="0"/>
              </a:spcBef>
              <a:buNone/>
            </a:pPr>
            <a:r>
              <a:rPr lang="en-US" altLang="zh-CN" b="1" dirty="0" smtClean="0">
                <a:latin typeface="+mn-ea"/>
              </a:rPr>
              <a:t>  </a:t>
            </a:r>
            <a:r>
              <a:rPr lang="en-US" altLang="zh-CN" b="1" dirty="0" err="1" smtClean="0">
                <a:latin typeface="+mn-ea"/>
              </a:rPr>
              <a:t>cout</a:t>
            </a:r>
            <a:r>
              <a:rPr lang="en-US" altLang="zh-CN" b="1" dirty="0" smtClean="0">
                <a:latin typeface="+mn-ea"/>
              </a:rPr>
              <a:t> </a:t>
            </a:r>
            <a:r>
              <a:rPr lang="en-US" altLang="zh-CN" b="1" dirty="0">
                <a:latin typeface="+mn-ea"/>
              </a:rPr>
              <a:t>&lt;&lt; "a=? ";</a:t>
            </a:r>
            <a:endParaRPr lang="zh-CN" altLang="zh-CN" b="1" dirty="0">
              <a:latin typeface="+mn-ea"/>
            </a:endParaRPr>
          </a:p>
          <a:p>
            <a:pPr marL="0" indent="0">
              <a:lnSpc>
                <a:spcPts val="2800"/>
              </a:lnSpc>
              <a:spcBef>
                <a:spcPts val="0"/>
              </a:spcBef>
              <a:buNone/>
            </a:pPr>
            <a:r>
              <a:rPr lang="en-US" altLang="zh-CN" b="1" dirty="0" smtClean="0">
                <a:latin typeface="+mn-ea"/>
              </a:rPr>
              <a:t>  </a:t>
            </a:r>
            <a:r>
              <a:rPr lang="en-US" altLang="zh-CN" b="1" dirty="0" err="1" smtClean="0">
                <a:latin typeface="+mn-ea"/>
              </a:rPr>
              <a:t>cin.getline</a:t>
            </a:r>
            <a:r>
              <a:rPr lang="en-US" altLang="zh-CN" b="1" dirty="0" smtClean="0">
                <a:latin typeface="+mn-ea"/>
              </a:rPr>
              <a:t>(</a:t>
            </a:r>
            <a:r>
              <a:rPr lang="en-US" altLang="zh-CN" b="1" dirty="0" smtClean="0">
                <a:solidFill>
                  <a:srgbClr val="FF66FF"/>
                </a:solidFill>
                <a:latin typeface="+mn-ea"/>
              </a:rPr>
              <a:t>str</a:t>
            </a:r>
            <a:r>
              <a:rPr lang="en-US" altLang="zh-CN" b="1" dirty="0" smtClean="0">
                <a:latin typeface="+mn-ea"/>
              </a:rPr>
              <a:t>,50</a:t>
            </a:r>
            <a:r>
              <a:rPr lang="en-US" altLang="zh-CN" b="1" dirty="0">
                <a:latin typeface="+mn-ea"/>
              </a:rPr>
              <a:t>);</a:t>
            </a:r>
            <a:endParaRPr lang="zh-CN" altLang="zh-CN" b="1" dirty="0">
              <a:latin typeface="+mn-ea"/>
            </a:endParaRPr>
          </a:p>
          <a:p>
            <a:pPr marL="0" indent="0">
              <a:lnSpc>
                <a:spcPts val="2800"/>
              </a:lnSpc>
              <a:spcBef>
                <a:spcPts val="0"/>
              </a:spcBef>
              <a:buNone/>
            </a:pPr>
            <a:r>
              <a:rPr lang="en-US" altLang="zh-CN" b="1" dirty="0" smtClean="0">
                <a:latin typeface="+mn-ea"/>
              </a:rPr>
              <a:t>  a </a:t>
            </a:r>
            <a:r>
              <a:rPr lang="en-US" altLang="zh-CN" b="1" dirty="0">
                <a:latin typeface="+mn-ea"/>
              </a:rPr>
              <a:t>= </a:t>
            </a:r>
            <a:r>
              <a:rPr lang="en-US" altLang="zh-CN" b="1" dirty="0" err="1">
                <a:latin typeface="+mn-ea"/>
              </a:rPr>
              <a:t>atof</a:t>
            </a:r>
            <a:r>
              <a:rPr lang="en-US" altLang="zh-CN" b="1" dirty="0">
                <a:latin typeface="+mn-ea"/>
              </a:rPr>
              <a:t>(</a:t>
            </a:r>
            <a:r>
              <a:rPr lang="en-US" altLang="zh-CN" b="1" dirty="0" err="1">
                <a:latin typeface="+mn-ea"/>
              </a:rPr>
              <a:t>str</a:t>
            </a:r>
            <a:r>
              <a:rPr lang="en-US" altLang="zh-CN" b="1" dirty="0">
                <a:latin typeface="+mn-ea"/>
              </a:rPr>
              <a:t>);</a:t>
            </a:r>
            <a:endParaRPr lang="zh-CN" altLang="zh-CN" b="1" dirty="0">
              <a:latin typeface="+mn-ea"/>
            </a:endParaRPr>
          </a:p>
          <a:p>
            <a:pPr marL="0" indent="0">
              <a:lnSpc>
                <a:spcPts val="2800"/>
              </a:lnSpc>
              <a:spcBef>
                <a:spcPts val="0"/>
              </a:spcBef>
              <a:buNone/>
            </a:pPr>
            <a:r>
              <a:rPr lang="en-US" altLang="zh-CN" b="1" dirty="0" smtClean="0">
                <a:latin typeface="+mn-ea"/>
              </a:rPr>
              <a:t>  </a:t>
            </a:r>
            <a:r>
              <a:rPr lang="en-US" altLang="zh-CN" b="1" dirty="0" err="1" smtClean="0">
                <a:latin typeface="+mn-ea"/>
              </a:rPr>
              <a:t>cout</a:t>
            </a:r>
            <a:r>
              <a:rPr lang="en-US" altLang="zh-CN" b="1" dirty="0" smtClean="0">
                <a:latin typeface="+mn-ea"/>
              </a:rPr>
              <a:t> </a:t>
            </a:r>
            <a:r>
              <a:rPr lang="en-US" altLang="zh-CN" b="1" dirty="0">
                <a:latin typeface="+mn-ea"/>
              </a:rPr>
              <a:t>&lt;&lt; "b=? ";</a:t>
            </a:r>
            <a:endParaRPr lang="zh-CN" altLang="zh-CN" b="1" dirty="0">
              <a:latin typeface="+mn-ea"/>
            </a:endParaRPr>
          </a:p>
          <a:p>
            <a:pPr marL="0" indent="0">
              <a:lnSpc>
                <a:spcPts val="2800"/>
              </a:lnSpc>
              <a:spcBef>
                <a:spcPts val="0"/>
              </a:spcBef>
              <a:buNone/>
            </a:pPr>
            <a:r>
              <a:rPr lang="en-US" altLang="zh-CN" b="1" dirty="0" smtClean="0">
                <a:latin typeface="+mn-ea"/>
              </a:rPr>
              <a:t>  </a:t>
            </a:r>
            <a:r>
              <a:rPr lang="en-US" altLang="zh-CN" b="1" dirty="0" err="1" smtClean="0">
                <a:latin typeface="+mn-ea"/>
              </a:rPr>
              <a:t>cin.getline</a:t>
            </a:r>
            <a:r>
              <a:rPr lang="en-US" altLang="zh-CN" b="1" dirty="0" smtClean="0">
                <a:latin typeface="+mn-ea"/>
              </a:rPr>
              <a:t>(</a:t>
            </a:r>
            <a:r>
              <a:rPr lang="en-US" altLang="zh-CN" b="1" dirty="0" smtClean="0">
                <a:solidFill>
                  <a:srgbClr val="33CC33"/>
                </a:solidFill>
                <a:latin typeface="+mn-ea"/>
              </a:rPr>
              <a:t>str</a:t>
            </a:r>
            <a:r>
              <a:rPr lang="en-US" altLang="zh-CN" b="1" dirty="0" smtClean="0">
                <a:latin typeface="+mn-ea"/>
              </a:rPr>
              <a:t>,50</a:t>
            </a:r>
            <a:r>
              <a:rPr lang="en-US" altLang="zh-CN" b="1" dirty="0">
                <a:latin typeface="+mn-ea"/>
              </a:rPr>
              <a:t>);</a:t>
            </a:r>
            <a:endParaRPr lang="zh-CN" altLang="zh-CN" b="1" dirty="0">
              <a:latin typeface="+mn-ea"/>
            </a:endParaRPr>
          </a:p>
          <a:p>
            <a:pPr marL="0" indent="0">
              <a:lnSpc>
                <a:spcPts val="2800"/>
              </a:lnSpc>
              <a:spcBef>
                <a:spcPts val="0"/>
              </a:spcBef>
              <a:buNone/>
            </a:pPr>
            <a:r>
              <a:rPr lang="en-US" altLang="zh-CN" b="1" dirty="0" smtClean="0">
                <a:latin typeface="+mn-ea"/>
              </a:rPr>
              <a:t>  b </a:t>
            </a:r>
            <a:r>
              <a:rPr lang="en-US" altLang="zh-CN" b="1" dirty="0">
                <a:latin typeface="+mn-ea"/>
              </a:rPr>
              <a:t>= </a:t>
            </a:r>
            <a:r>
              <a:rPr lang="en-US" altLang="zh-CN" b="1" dirty="0" err="1">
                <a:latin typeface="+mn-ea"/>
              </a:rPr>
              <a:t>atoi</a:t>
            </a:r>
            <a:r>
              <a:rPr lang="en-US" altLang="zh-CN" b="1" dirty="0">
                <a:latin typeface="+mn-ea"/>
              </a:rPr>
              <a:t>(</a:t>
            </a:r>
            <a:r>
              <a:rPr lang="en-US" altLang="zh-CN" b="1" dirty="0" err="1">
                <a:latin typeface="+mn-ea"/>
              </a:rPr>
              <a:t>str</a:t>
            </a:r>
            <a:r>
              <a:rPr lang="en-US" altLang="zh-CN" b="1" dirty="0">
                <a:latin typeface="+mn-ea"/>
              </a:rPr>
              <a:t>);</a:t>
            </a:r>
            <a:endParaRPr lang="zh-CN" altLang="zh-CN" b="1" dirty="0">
              <a:latin typeface="+mn-ea"/>
            </a:endParaRPr>
          </a:p>
          <a:p>
            <a:pPr marL="0" indent="0">
              <a:lnSpc>
                <a:spcPts val="2800"/>
              </a:lnSpc>
              <a:spcBef>
                <a:spcPts val="0"/>
              </a:spcBef>
              <a:buNone/>
            </a:pPr>
            <a:r>
              <a:rPr lang="en-US" altLang="zh-CN" b="1" dirty="0" smtClean="0">
                <a:latin typeface="+mn-ea"/>
              </a:rPr>
              <a:t>  </a:t>
            </a:r>
            <a:r>
              <a:rPr lang="en-US" altLang="zh-CN" b="1" dirty="0" err="1" smtClean="0">
                <a:latin typeface="+mn-ea"/>
              </a:rPr>
              <a:t>cout</a:t>
            </a:r>
            <a:r>
              <a:rPr lang="en-US" altLang="zh-CN" b="1" dirty="0" smtClean="0">
                <a:latin typeface="+mn-ea"/>
              </a:rPr>
              <a:t> </a:t>
            </a:r>
            <a:r>
              <a:rPr lang="en-US" altLang="zh-CN" b="1" dirty="0">
                <a:latin typeface="+mn-ea"/>
              </a:rPr>
              <a:t>&lt;&lt; "a*b= " &lt;&lt; a*b;</a:t>
            </a:r>
            <a:endParaRPr lang="zh-CN" altLang="zh-CN" b="1" dirty="0">
              <a:latin typeface="+mn-ea"/>
            </a:endParaRPr>
          </a:p>
          <a:p>
            <a:pPr marL="0" indent="0">
              <a:lnSpc>
                <a:spcPts val="2800"/>
              </a:lnSpc>
              <a:spcBef>
                <a:spcPts val="0"/>
              </a:spcBef>
              <a:buNone/>
            </a:pPr>
            <a:r>
              <a:rPr lang="en-US" altLang="zh-CN" b="1" dirty="0" smtClean="0">
                <a:latin typeface="+mn-ea"/>
              </a:rPr>
              <a:t>}</a:t>
            </a:r>
            <a:endParaRPr lang="zh-CN" altLang="zh-CN"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29</a:t>
            </a:fld>
            <a:endParaRPr lang="en-US" altLang="zh-CN"/>
          </a:p>
        </p:txBody>
      </p:sp>
      <p:sp>
        <p:nvSpPr>
          <p:cNvPr id="2" name="圆角矩形标注 1"/>
          <p:cNvSpPr/>
          <p:nvPr/>
        </p:nvSpPr>
        <p:spPr bwMode="auto">
          <a:xfrm>
            <a:off x="5076056" y="1083635"/>
            <a:ext cx="3888432" cy="4413787"/>
          </a:xfrm>
          <a:prstGeom prst="wedgeRoundRectCallout">
            <a:avLst>
              <a:gd name="adj1" fmla="val -19977"/>
              <a:gd name="adj2" fmla="val 49783"/>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en-US" sz="3200" b="1" dirty="0" smtClean="0">
                <a:solidFill>
                  <a:srgbClr val="FF0000"/>
                </a:solidFill>
                <a:latin typeface="+mn-ea"/>
              </a:rPr>
              <a:t>此</a:t>
            </a:r>
            <a:r>
              <a:rPr lang="zh-CN" altLang="zh-CN" sz="3200" b="1" dirty="0" smtClean="0">
                <a:solidFill>
                  <a:srgbClr val="FF0000"/>
                </a:solidFill>
                <a:latin typeface="+mn-ea"/>
              </a:rPr>
              <a:t>代码</a:t>
            </a:r>
            <a:r>
              <a:rPr lang="zh-CN" altLang="zh-CN" sz="3200" b="1" dirty="0">
                <a:solidFill>
                  <a:srgbClr val="FF0000"/>
                </a:solidFill>
                <a:latin typeface="+mn-ea"/>
              </a:rPr>
              <a:t>的执行过程中，如果对第一个</a:t>
            </a:r>
            <a:r>
              <a:rPr lang="en-US" altLang="zh-CN" sz="3200" b="1" dirty="0" err="1">
                <a:solidFill>
                  <a:srgbClr val="FF66FF"/>
                </a:solidFill>
                <a:latin typeface="+mn-ea"/>
              </a:rPr>
              <a:t>str</a:t>
            </a:r>
            <a:r>
              <a:rPr lang="zh-CN" altLang="zh-CN" sz="3200" b="1" dirty="0">
                <a:solidFill>
                  <a:srgbClr val="FF0000"/>
                </a:solidFill>
                <a:latin typeface="+mn-ea"/>
              </a:rPr>
              <a:t>输入字符串</a:t>
            </a:r>
            <a:r>
              <a:rPr lang="en-US" altLang="zh-CN" sz="3200" b="1" dirty="0">
                <a:solidFill>
                  <a:srgbClr val="FF66FF"/>
                </a:solidFill>
                <a:latin typeface="+mn-ea"/>
              </a:rPr>
              <a:t>11</a:t>
            </a:r>
            <a:r>
              <a:rPr lang="zh-CN" altLang="zh-CN" sz="3200" b="1" dirty="0">
                <a:solidFill>
                  <a:srgbClr val="FF0000"/>
                </a:solidFill>
                <a:latin typeface="+mn-ea"/>
              </a:rPr>
              <a:t>，对第二个</a:t>
            </a:r>
            <a:r>
              <a:rPr lang="en-US" altLang="zh-CN" sz="3200" b="1" dirty="0" err="1">
                <a:solidFill>
                  <a:srgbClr val="33CC33"/>
                </a:solidFill>
                <a:latin typeface="+mn-ea"/>
              </a:rPr>
              <a:t>str</a:t>
            </a:r>
            <a:r>
              <a:rPr lang="zh-CN" altLang="zh-CN" sz="3200" b="1" dirty="0">
                <a:solidFill>
                  <a:srgbClr val="FF0000"/>
                </a:solidFill>
                <a:latin typeface="+mn-ea"/>
              </a:rPr>
              <a:t>输入字符串</a:t>
            </a:r>
            <a:r>
              <a:rPr lang="en-US" altLang="zh-CN" sz="3200" b="1" dirty="0">
                <a:solidFill>
                  <a:srgbClr val="33CC33"/>
                </a:solidFill>
                <a:latin typeface="+mn-ea"/>
              </a:rPr>
              <a:t>22</a:t>
            </a:r>
            <a:r>
              <a:rPr lang="zh-CN" altLang="zh-CN" sz="3200" b="1" dirty="0">
                <a:solidFill>
                  <a:srgbClr val="FF0000"/>
                </a:solidFill>
                <a:latin typeface="+mn-ea"/>
              </a:rPr>
              <a:t>，那么转换成整型后分别赋给变量</a:t>
            </a:r>
            <a:r>
              <a:rPr lang="en-US" altLang="zh-CN" sz="3200" b="1" dirty="0">
                <a:solidFill>
                  <a:srgbClr val="FF0000"/>
                </a:solidFill>
                <a:latin typeface="+mn-ea"/>
              </a:rPr>
              <a:t>a</a:t>
            </a:r>
            <a:r>
              <a:rPr lang="zh-CN" altLang="zh-CN" sz="3200" b="1" dirty="0">
                <a:solidFill>
                  <a:srgbClr val="FF0000"/>
                </a:solidFill>
                <a:latin typeface="+mn-ea"/>
              </a:rPr>
              <a:t>和</a:t>
            </a:r>
            <a:r>
              <a:rPr lang="en-US" altLang="zh-CN" sz="3200" b="1" dirty="0">
                <a:solidFill>
                  <a:srgbClr val="FF0000"/>
                </a:solidFill>
                <a:latin typeface="+mn-ea"/>
              </a:rPr>
              <a:t>b</a:t>
            </a:r>
            <a:r>
              <a:rPr lang="zh-CN" altLang="zh-CN" sz="3200" b="1" dirty="0">
                <a:solidFill>
                  <a:srgbClr val="FF0000"/>
                </a:solidFill>
                <a:latin typeface="+mn-ea"/>
              </a:rPr>
              <a:t>，相乘后输出结果为</a:t>
            </a:r>
            <a:r>
              <a:rPr lang="en-US" altLang="zh-CN" sz="3200" b="1" dirty="0">
                <a:solidFill>
                  <a:srgbClr val="FF0000"/>
                </a:solidFill>
                <a:latin typeface="+mn-ea"/>
              </a:rPr>
              <a:t>242</a:t>
            </a:r>
            <a:r>
              <a:rPr lang="zh-CN" altLang="zh-CN" sz="3200" b="1" dirty="0">
                <a:solidFill>
                  <a:srgbClr val="FF0000"/>
                </a:solidFill>
                <a:latin typeface="+mn-ea"/>
              </a:rPr>
              <a:t>。</a:t>
            </a:r>
            <a:endParaRPr lang="zh-CN" altLang="en-US" sz="3200" b="1" dirty="0">
              <a:solidFill>
                <a:srgbClr val="FF0000"/>
              </a:solidFill>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200" b="0"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val="4008934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1443F64-0AE2-48A2-9633-4A5C33498360}" type="slidenum">
              <a:rPr lang="en-US" altLang="zh-CN"/>
              <a:pPr/>
              <a:t>3</a:t>
            </a:fld>
            <a:endParaRPr lang="en-US" altLang="zh-CN"/>
          </a:p>
        </p:txBody>
      </p:sp>
      <p:sp>
        <p:nvSpPr>
          <p:cNvPr id="92162" name="Rectangle 2"/>
          <p:cNvSpPr>
            <a:spLocks noGrp="1" noChangeArrowheads="1"/>
          </p:cNvSpPr>
          <p:nvPr>
            <p:ph type="title"/>
          </p:nvPr>
        </p:nvSpPr>
        <p:spPr>
          <a:xfrm>
            <a:off x="685800" y="908720"/>
            <a:ext cx="7772400" cy="797768"/>
          </a:xfrm>
        </p:spPr>
        <p:txBody>
          <a:bodyPr/>
          <a:lstStyle/>
          <a:p>
            <a:r>
              <a:rPr lang="en-US" altLang="zh-CN" b="1" dirty="0" smtClean="0"/>
              <a:t>1.1  </a:t>
            </a:r>
            <a:r>
              <a:rPr lang="zh-CN" altLang="en-US" b="1" dirty="0" smtClean="0"/>
              <a:t>关于</a:t>
            </a:r>
            <a:r>
              <a:rPr lang="en-US" altLang="zh-CN" b="1" dirty="0" smtClean="0"/>
              <a:t>C++</a:t>
            </a:r>
            <a:endParaRPr lang="zh-CN" altLang="zh-CN" b="1" dirty="0"/>
          </a:p>
        </p:txBody>
      </p:sp>
      <p:sp>
        <p:nvSpPr>
          <p:cNvPr id="2" name="矩形 1"/>
          <p:cNvSpPr/>
          <p:nvPr/>
        </p:nvSpPr>
        <p:spPr>
          <a:xfrm>
            <a:off x="685800" y="2099877"/>
            <a:ext cx="7704856" cy="4154984"/>
          </a:xfrm>
          <a:prstGeom prst="rect">
            <a:avLst/>
          </a:prstGeom>
        </p:spPr>
        <p:txBody>
          <a:bodyPr wrap="square">
            <a:spAutoFit/>
          </a:bodyPr>
          <a:lstStyle/>
          <a:p>
            <a:pPr indent="266700" algn="just">
              <a:spcAft>
                <a:spcPts val="0"/>
              </a:spcAft>
            </a:pPr>
            <a:r>
              <a:rPr lang="en-US" altLang="zh-CN" sz="4400" b="1" kern="100" dirty="0">
                <a:solidFill>
                  <a:schemeClr val="tx2"/>
                </a:solidFill>
                <a:latin typeface="+mn-ea"/>
                <a:ea typeface="+mn-ea"/>
              </a:rPr>
              <a:t>	C++</a:t>
            </a:r>
            <a:r>
              <a:rPr lang="zh-CN" altLang="zh-CN" sz="4400" b="1" kern="100" dirty="0">
                <a:solidFill>
                  <a:schemeClr val="tx2"/>
                </a:solidFill>
                <a:latin typeface="+mn-ea"/>
                <a:ea typeface="+mn-ea"/>
              </a:rPr>
              <a:t>是既适合于作为系统描述语言，也适合于编写应用软件的既面向对象又面向过程的一种混合型程序设计语言，它是在</a:t>
            </a:r>
            <a:r>
              <a:rPr lang="en-US" altLang="zh-CN" sz="4400" b="1" kern="100" dirty="0">
                <a:solidFill>
                  <a:schemeClr val="tx2"/>
                </a:solidFill>
                <a:latin typeface="+mn-ea"/>
                <a:ea typeface="+mn-ea"/>
              </a:rPr>
              <a:t>C</a:t>
            </a:r>
            <a:r>
              <a:rPr lang="zh-CN" altLang="zh-CN" sz="4400" b="1" kern="100" dirty="0">
                <a:solidFill>
                  <a:schemeClr val="tx2"/>
                </a:solidFill>
                <a:latin typeface="+mn-ea"/>
                <a:ea typeface="+mn-ea"/>
              </a:rPr>
              <a:t>语言的基础之上发展起来的。</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7772400" cy="687740"/>
          </a:xfrm>
        </p:spPr>
        <p:txBody>
          <a:bodyPr/>
          <a:lstStyle/>
          <a:p>
            <a:r>
              <a:rPr lang="en-US" altLang="zh-CN" b="1" dirty="0" smtClean="0">
                <a:solidFill>
                  <a:srgbClr val="66FFFF"/>
                </a:solidFill>
              </a:rPr>
              <a:t>1.4 </a:t>
            </a:r>
            <a:r>
              <a:rPr lang="zh-CN" altLang="zh-CN" b="1" dirty="0" smtClean="0">
                <a:solidFill>
                  <a:srgbClr val="66FFFF"/>
                </a:solidFill>
              </a:rPr>
              <a:t>动</a:t>
            </a:r>
            <a:r>
              <a:rPr lang="zh-CN" altLang="zh-CN" b="1" dirty="0">
                <a:solidFill>
                  <a:srgbClr val="66FFFF"/>
                </a:solidFill>
              </a:rPr>
              <a:t>态内存分配 </a:t>
            </a:r>
            <a:endParaRPr lang="zh-CN" altLang="en-US" b="1" dirty="0">
              <a:solidFill>
                <a:srgbClr val="66FFFF"/>
              </a:solidFill>
            </a:endParaRPr>
          </a:p>
        </p:txBody>
      </p:sp>
      <p:sp>
        <p:nvSpPr>
          <p:cNvPr id="3" name="内容占位符 2"/>
          <p:cNvSpPr>
            <a:spLocks noGrp="1"/>
          </p:cNvSpPr>
          <p:nvPr>
            <p:ph idx="1"/>
          </p:nvPr>
        </p:nvSpPr>
        <p:spPr>
          <a:xfrm>
            <a:off x="395536" y="1196752"/>
            <a:ext cx="8424936" cy="5400600"/>
          </a:xfrm>
        </p:spPr>
        <p:txBody>
          <a:bodyPr/>
          <a:lstStyle/>
          <a:p>
            <a:r>
              <a:rPr lang="zh-CN" altLang="zh-CN" sz="4000" b="1" dirty="0">
                <a:solidFill>
                  <a:srgbClr val="66FFFF"/>
                </a:solidFill>
              </a:rPr>
              <a:t>目前我们所接触</a:t>
            </a:r>
            <a:r>
              <a:rPr lang="zh-CN" altLang="zh-CN" sz="4000" b="1" dirty="0" smtClean="0">
                <a:solidFill>
                  <a:srgbClr val="66FFFF"/>
                </a:solidFill>
              </a:rPr>
              <a:t>到的</a:t>
            </a:r>
            <a:r>
              <a:rPr lang="zh-CN" altLang="zh-CN" sz="4000" b="1" dirty="0">
                <a:solidFill>
                  <a:srgbClr val="66FFFF"/>
                </a:solidFill>
              </a:rPr>
              <a:t>程序，所声明的变量、数组和其他对象所必需的内存空间都是确定的。但如果我们需要内存大小为一个变量，其数值只有在程序运行时才能确定，那该如何处理呢？可以采用</a:t>
            </a:r>
            <a:r>
              <a:rPr lang="en-US" altLang="zh-CN" sz="4000" b="1" dirty="0">
                <a:solidFill>
                  <a:srgbClr val="66FFFF"/>
                </a:solidFill>
              </a:rPr>
              <a:t>C++</a:t>
            </a:r>
            <a:r>
              <a:rPr lang="zh-CN" altLang="zh-CN" sz="4000" b="1" dirty="0">
                <a:solidFill>
                  <a:srgbClr val="66FFFF"/>
                </a:solidFill>
              </a:rPr>
              <a:t>提供的动态内存分配方法来处理，为此</a:t>
            </a:r>
            <a:r>
              <a:rPr lang="en-US" altLang="zh-CN" sz="4000" b="1" dirty="0">
                <a:solidFill>
                  <a:srgbClr val="66FFFF"/>
                </a:solidFill>
              </a:rPr>
              <a:t>C++</a:t>
            </a:r>
            <a:r>
              <a:rPr lang="zh-CN" altLang="zh-CN" sz="4000" b="1" dirty="0">
                <a:solidFill>
                  <a:srgbClr val="66FFFF"/>
                </a:solidFill>
              </a:rPr>
              <a:t>集成了操作符</a:t>
            </a:r>
            <a:r>
              <a:rPr lang="en-US" altLang="zh-CN" sz="4000" b="1" dirty="0">
                <a:solidFill>
                  <a:srgbClr val="66FFFF"/>
                </a:solidFill>
              </a:rPr>
              <a:t>new</a:t>
            </a:r>
            <a:r>
              <a:rPr lang="zh-CN" altLang="zh-CN" sz="4000" b="1" dirty="0">
                <a:solidFill>
                  <a:srgbClr val="66FFFF"/>
                </a:solidFill>
              </a:rPr>
              <a:t>和</a:t>
            </a:r>
            <a:r>
              <a:rPr lang="en-US" altLang="zh-CN" sz="4000" b="1" dirty="0">
                <a:solidFill>
                  <a:srgbClr val="66FFFF"/>
                </a:solidFill>
              </a:rPr>
              <a:t>delete</a:t>
            </a:r>
            <a:r>
              <a:rPr lang="zh-CN" altLang="zh-CN" sz="4000" b="1" dirty="0">
                <a:solidFill>
                  <a:srgbClr val="66FFFF"/>
                </a:solidFill>
              </a:rPr>
              <a:t>。</a:t>
            </a:r>
          </a:p>
          <a:p>
            <a:endParaRPr lang="zh-CN" altLang="en-US" sz="4000" b="1" dirty="0">
              <a:solidFill>
                <a:srgbClr val="66FFFF"/>
              </a:solidFill>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30</a:t>
            </a:fld>
            <a:endParaRPr lang="en-US" altLang="zh-CN"/>
          </a:p>
        </p:txBody>
      </p:sp>
    </p:spTree>
    <p:extLst>
      <p:ext uri="{BB962C8B-B14F-4D97-AF65-F5344CB8AC3E}">
        <p14:creationId xmlns:p14="http://schemas.microsoft.com/office/powerpoint/2010/main" val="339384817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613" y="116632"/>
            <a:ext cx="7772400" cy="720080"/>
          </a:xfrm>
        </p:spPr>
        <p:txBody>
          <a:bodyPr/>
          <a:lstStyle/>
          <a:p>
            <a:r>
              <a:rPr lang="en-US" altLang="zh-CN" sz="3200" b="1" dirty="0">
                <a:latin typeface="+mn-ea"/>
                <a:ea typeface="+mn-ea"/>
              </a:rPr>
              <a:t>(1)</a:t>
            </a:r>
            <a:r>
              <a:rPr lang="zh-CN" altLang="zh-CN" sz="3200" b="1" dirty="0">
                <a:latin typeface="+mn-ea"/>
                <a:ea typeface="+mn-ea"/>
              </a:rPr>
              <a:t>操作符</a:t>
            </a:r>
            <a:r>
              <a:rPr lang="en-US" altLang="zh-CN" sz="3200" b="1" dirty="0">
                <a:latin typeface="+mn-ea"/>
                <a:ea typeface="+mn-ea"/>
              </a:rPr>
              <a:t>new</a:t>
            </a:r>
            <a:r>
              <a:rPr lang="zh-CN" altLang="zh-CN" sz="3200" b="1" dirty="0">
                <a:latin typeface="+mn-ea"/>
                <a:ea typeface="+mn-ea"/>
              </a:rPr>
              <a:t>和</a:t>
            </a:r>
            <a:r>
              <a:rPr lang="en-US" altLang="zh-CN" sz="3200" b="1" dirty="0">
                <a:latin typeface="+mn-ea"/>
                <a:ea typeface="+mn-ea"/>
              </a:rPr>
              <a:t>new[ </a:t>
            </a:r>
            <a:r>
              <a:rPr lang="en-US" altLang="zh-CN" sz="3200" b="1" dirty="0" smtClean="0">
                <a:latin typeface="+mn-ea"/>
                <a:ea typeface="+mn-ea"/>
              </a:rPr>
              <a:t>]</a:t>
            </a:r>
            <a:endParaRPr lang="zh-CN" altLang="en-US" sz="3200" b="1" dirty="0">
              <a:latin typeface="+mn-ea"/>
              <a:ea typeface="+mn-ea"/>
            </a:endParaRPr>
          </a:p>
        </p:txBody>
      </p:sp>
      <p:sp>
        <p:nvSpPr>
          <p:cNvPr id="3" name="内容占位符 2"/>
          <p:cNvSpPr>
            <a:spLocks noGrp="1"/>
          </p:cNvSpPr>
          <p:nvPr>
            <p:ph idx="1"/>
          </p:nvPr>
        </p:nvSpPr>
        <p:spPr>
          <a:xfrm>
            <a:off x="277589" y="1556792"/>
            <a:ext cx="8604448" cy="4176464"/>
          </a:xfrm>
        </p:spPr>
        <p:txBody>
          <a:bodyPr/>
          <a:lstStyle/>
          <a:p>
            <a:pPr marL="0" indent="0">
              <a:buNone/>
            </a:pPr>
            <a:r>
              <a:rPr lang="en-US" altLang="zh-CN" sz="2800" b="1" dirty="0" smtClean="0"/>
              <a:t>     </a:t>
            </a:r>
            <a:r>
              <a:rPr lang="zh-CN" altLang="zh-CN" sz="2800" b="1" dirty="0" smtClean="0"/>
              <a:t>用</a:t>
            </a:r>
            <a:r>
              <a:rPr lang="zh-CN" altLang="zh-CN" sz="2800" b="1" dirty="0"/>
              <a:t>操作符</a:t>
            </a:r>
            <a:r>
              <a:rPr lang="en-US" altLang="zh-CN" sz="2800" b="1" dirty="0"/>
              <a:t>new</a:t>
            </a:r>
            <a:r>
              <a:rPr lang="zh-CN" altLang="zh-CN" sz="2800" b="1" dirty="0"/>
              <a:t>开辟动态内</a:t>
            </a:r>
            <a:r>
              <a:rPr lang="zh-CN" altLang="zh-CN" sz="2800" b="1" dirty="0" smtClean="0"/>
              <a:t>存</a:t>
            </a:r>
            <a:r>
              <a:rPr lang="zh-CN" altLang="en-US" sz="2800" b="1" dirty="0"/>
              <a:t>空间</a:t>
            </a:r>
            <a:r>
              <a:rPr lang="zh-CN" altLang="zh-CN" sz="2800" b="1" dirty="0" smtClean="0"/>
              <a:t>，</a:t>
            </a:r>
            <a:r>
              <a:rPr lang="zh-CN" altLang="zh-CN" sz="2800" b="1" dirty="0"/>
              <a:t>关键字</a:t>
            </a:r>
            <a:r>
              <a:rPr lang="en-US" altLang="zh-CN" sz="2800" b="1" dirty="0"/>
              <a:t>new</a:t>
            </a:r>
            <a:r>
              <a:rPr lang="zh-CN" altLang="zh-CN" sz="2800" b="1" dirty="0"/>
              <a:t>后面跟一个数据类型，并跟一对可选的方括号“</a:t>
            </a:r>
            <a:r>
              <a:rPr lang="en-US" altLang="zh-CN" sz="2800" b="1" dirty="0"/>
              <a:t>[ ]</a:t>
            </a:r>
            <a:r>
              <a:rPr lang="zh-CN" altLang="zh-CN" sz="2800" b="1" dirty="0"/>
              <a:t>”，里面为要求的元素数。其结果返回一个指向内存块起始位置的指针。其形式为：</a:t>
            </a:r>
          </a:p>
          <a:p>
            <a:pPr marL="0" indent="0">
              <a:buNone/>
            </a:pPr>
            <a:r>
              <a:rPr lang="en-US" altLang="zh-CN" sz="2800" b="1" dirty="0"/>
              <a:t>p = new </a:t>
            </a:r>
            <a:r>
              <a:rPr lang="en-US" altLang="zh-CN" sz="2800" b="1" dirty="0" smtClean="0"/>
              <a:t>type   	//</a:t>
            </a:r>
            <a:r>
              <a:rPr lang="zh-CN" altLang="zh-CN" sz="2800" b="1" dirty="0" smtClean="0"/>
              <a:t>给</a:t>
            </a:r>
            <a:r>
              <a:rPr lang="zh-CN" altLang="zh-CN" sz="2800" b="1" dirty="0"/>
              <a:t>一个单元素的数据类型分配内存</a:t>
            </a:r>
          </a:p>
          <a:p>
            <a:pPr marL="0" indent="0">
              <a:buNone/>
            </a:pPr>
            <a:r>
              <a:rPr lang="zh-CN" altLang="zh-CN" sz="2800" b="1" dirty="0"/>
              <a:t>或者</a:t>
            </a:r>
          </a:p>
          <a:p>
            <a:pPr marL="0" indent="0">
              <a:buNone/>
            </a:pPr>
            <a:r>
              <a:rPr lang="en-US" altLang="zh-CN" sz="2800" b="1" dirty="0"/>
              <a:t>p = new type [elements</a:t>
            </a:r>
            <a:r>
              <a:rPr lang="en-US" altLang="zh-CN" sz="2800" b="1" dirty="0" smtClean="0"/>
              <a:t>]	//</a:t>
            </a:r>
            <a:r>
              <a:rPr lang="zh-CN" altLang="zh-CN" sz="2800" b="1" dirty="0" smtClean="0"/>
              <a:t>给</a:t>
            </a:r>
            <a:r>
              <a:rPr lang="zh-CN" altLang="zh-CN" sz="2800" b="1" dirty="0"/>
              <a:t>一个数组分配</a:t>
            </a:r>
            <a:r>
              <a:rPr lang="zh-CN" altLang="zh-CN" sz="2800" b="1" dirty="0" smtClean="0"/>
              <a:t>内存</a:t>
            </a:r>
            <a:endParaRPr lang="zh-CN" altLang="zh-CN" sz="28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31</a:t>
            </a:fld>
            <a:endParaRPr lang="en-US" altLang="zh-CN"/>
          </a:p>
        </p:txBody>
      </p:sp>
    </p:spTree>
    <p:extLst>
      <p:ext uri="{BB962C8B-B14F-4D97-AF65-F5344CB8AC3E}">
        <p14:creationId xmlns:p14="http://schemas.microsoft.com/office/powerpoint/2010/main" val="2480092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107504" y="96967"/>
            <a:ext cx="8892480" cy="4196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4100"/>
              </a:lnSpc>
              <a:buFontTx/>
              <a:buNone/>
            </a:pPr>
            <a:r>
              <a:rPr lang="zh-CN" altLang="zh-CN" sz="4000" b="1" dirty="0" smtClean="0"/>
              <a:t>例如：</a:t>
            </a:r>
            <a:endParaRPr lang="en-US" altLang="zh-CN" sz="4000" b="1" dirty="0" smtClean="0"/>
          </a:p>
          <a:p>
            <a:pPr marL="0" indent="0">
              <a:lnSpc>
                <a:spcPts val="4100"/>
              </a:lnSpc>
              <a:buFontTx/>
              <a:buNone/>
            </a:pPr>
            <a:r>
              <a:rPr lang="en-US" altLang="zh-CN" sz="4000" b="1" dirty="0" err="1" smtClean="0"/>
              <a:t>int</a:t>
            </a:r>
            <a:r>
              <a:rPr lang="en-US" altLang="zh-CN" sz="4000" b="1" dirty="0" smtClean="0"/>
              <a:t> *p;</a:t>
            </a:r>
            <a:endParaRPr lang="zh-CN" altLang="zh-CN" sz="4000" b="1" dirty="0" smtClean="0"/>
          </a:p>
          <a:p>
            <a:pPr marL="0" indent="0">
              <a:lnSpc>
                <a:spcPts val="4100"/>
              </a:lnSpc>
              <a:buFontTx/>
              <a:buNone/>
            </a:pPr>
            <a:r>
              <a:rPr lang="en-US" altLang="zh-CN" sz="4000" b="1" dirty="0" smtClean="0"/>
              <a:t>p = new </a:t>
            </a:r>
            <a:r>
              <a:rPr lang="en-US" altLang="zh-CN" sz="4000" b="1" dirty="0" err="1" smtClean="0"/>
              <a:t>int</a:t>
            </a:r>
            <a:r>
              <a:rPr lang="en-US" altLang="zh-CN" sz="4000" b="1" dirty="0" smtClean="0"/>
              <a:t>[10];</a:t>
            </a:r>
            <a:endParaRPr lang="zh-CN" altLang="zh-CN" sz="4000" b="1" dirty="0" smtClean="0"/>
          </a:p>
          <a:p>
            <a:pPr marL="0" indent="0">
              <a:lnSpc>
                <a:spcPts val="4100"/>
              </a:lnSpc>
              <a:buFontTx/>
              <a:buNone/>
            </a:pPr>
            <a:r>
              <a:rPr lang="en-US" altLang="zh-CN" b="1" dirty="0" smtClean="0"/>
              <a:t>        </a:t>
            </a:r>
            <a:r>
              <a:rPr lang="zh-CN" altLang="zh-CN" b="1" dirty="0" smtClean="0"/>
              <a:t>上述代码的操作结果，操作系统分配了可存储</a:t>
            </a:r>
            <a:r>
              <a:rPr lang="en-US" altLang="zh-CN" b="1" dirty="0" smtClean="0"/>
              <a:t>10</a:t>
            </a:r>
            <a:r>
              <a:rPr lang="zh-CN" altLang="zh-CN" b="1" dirty="0" smtClean="0"/>
              <a:t>个</a:t>
            </a:r>
            <a:r>
              <a:rPr lang="en-US" altLang="zh-CN" b="1" dirty="0" err="1" smtClean="0"/>
              <a:t>int</a:t>
            </a:r>
            <a:r>
              <a:rPr lang="zh-CN" altLang="zh-CN" b="1" dirty="0" smtClean="0"/>
              <a:t>元素的内存空间，返回指向这块空间起始位置的指针并将它赋给</a:t>
            </a:r>
            <a:r>
              <a:rPr lang="en-US" altLang="zh-CN" b="1" dirty="0" smtClean="0"/>
              <a:t>p</a:t>
            </a:r>
            <a:r>
              <a:rPr lang="zh-CN" altLang="zh-CN" b="1" dirty="0" smtClean="0"/>
              <a:t>。因此，现在</a:t>
            </a:r>
            <a:r>
              <a:rPr lang="en-US" altLang="zh-CN" b="1" dirty="0" smtClean="0"/>
              <a:t>p </a:t>
            </a:r>
            <a:r>
              <a:rPr lang="zh-CN" altLang="zh-CN" b="1" dirty="0" smtClean="0"/>
              <a:t>指向一块可存储</a:t>
            </a:r>
            <a:r>
              <a:rPr lang="en-US" altLang="zh-CN" b="1" dirty="0" smtClean="0"/>
              <a:t>10</a:t>
            </a:r>
            <a:r>
              <a:rPr lang="zh-CN" altLang="zh-CN" b="1" dirty="0" smtClean="0"/>
              <a:t>个整型元素的合法的内存空间。</a:t>
            </a:r>
            <a:endParaRPr lang="zh-CN" altLang="en-US" b="1" dirty="0"/>
          </a:p>
        </p:txBody>
      </p:sp>
      <p:sp>
        <p:nvSpPr>
          <p:cNvPr id="6" name="矩形 5"/>
          <p:cNvSpPr/>
          <p:nvPr/>
        </p:nvSpPr>
        <p:spPr>
          <a:xfrm>
            <a:off x="179512" y="4149080"/>
            <a:ext cx="8855651" cy="2554545"/>
          </a:xfrm>
          <a:prstGeom prst="rect">
            <a:avLst/>
          </a:prstGeom>
        </p:spPr>
        <p:txBody>
          <a:bodyPr wrap="square">
            <a:spAutoFit/>
          </a:bodyPr>
          <a:lstStyle/>
          <a:p>
            <a:r>
              <a:rPr lang="en-US" altLang="zh-CN" sz="3200" b="1" dirty="0">
                <a:solidFill>
                  <a:srgbClr val="66FFFF"/>
                </a:solidFill>
                <a:latin typeface="+mn-ea"/>
              </a:rPr>
              <a:t> </a:t>
            </a:r>
            <a:r>
              <a:rPr lang="en-US" altLang="zh-CN" sz="3200" b="1" dirty="0" smtClean="0">
                <a:solidFill>
                  <a:srgbClr val="66FFFF"/>
                </a:solidFill>
                <a:latin typeface="+mn-ea"/>
              </a:rPr>
              <a:t>    </a:t>
            </a:r>
            <a:r>
              <a:rPr lang="zh-CN" altLang="zh-CN" sz="3200" b="1" dirty="0" smtClean="0">
                <a:solidFill>
                  <a:srgbClr val="66FFFF"/>
                </a:solidFill>
                <a:latin typeface="+mn-ea"/>
              </a:rPr>
              <a:t>这种</a:t>
            </a:r>
            <a:r>
              <a:rPr lang="zh-CN" altLang="zh-CN" sz="3200" b="1" dirty="0">
                <a:solidFill>
                  <a:srgbClr val="66FFFF"/>
                </a:solidFill>
                <a:latin typeface="+mn-ea"/>
              </a:rPr>
              <a:t>分配数组空间的做法与定义一个普通的数组思路是不</a:t>
            </a:r>
            <a:r>
              <a:rPr lang="zh-CN" altLang="en-US" sz="3200" b="1" dirty="0">
                <a:solidFill>
                  <a:srgbClr val="66FFFF"/>
                </a:solidFill>
                <a:latin typeface="+mn-ea"/>
              </a:rPr>
              <a:t>同</a:t>
            </a:r>
            <a:r>
              <a:rPr lang="zh-CN" altLang="zh-CN" sz="3200" b="1" dirty="0">
                <a:solidFill>
                  <a:srgbClr val="66FFFF"/>
                </a:solidFill>
                <a:latin typeface="+mn-ea"/>
              </a:rPr>
              <a:t>的</a:t>
            </a:r>
            <a:r>
              <a:rPr lang="en-US" altLang="zh-CN" sz="3200" b="1" dirty="0">
                <a:solidFill>
                  <a:srgbClr val="66FFFF"/>
                </a:solidFill>
                <a:latin typeface="+mn-ea"/>
              </a:rPr>
              <a:t>,</a:t>
            </a:r>
            <a:r>
              <a:rPr lang="zh-CN" altLang="zh-CN" sz="3200" b="1" dirty="0">
                <a:solidFill>
                  <a:srgbClr val="66FFFF"/>
                </a:solidFill>
                <a:latin typeface="+mn-ea"/>
              </a:rPr>
              <a:t>定义普通的数组，数组的长度是常量，而采用动态内存分配，数组的长度可以常量</a:t>
            </a:r>
            <a:r>
              <a:rPr lang="en-US" altLang="zh-CN" sz="3200" b="1" dirty="0">
                <a:solidFill>
                  <a:srgbClr val="66FFFF"/>
                </a:solidFill>
                <a:latin typeface="+mn-ea"/>
              </a:rPr>
              <a:t>,</a:t>
            </a:r>
            <a:r>
              <a:rPr lang="zh-CN" altLang="zh-CN" sz="3200" b="1" dirty="0">
                <a:solidFill>
                  <a:srgbClr val="66FFFF"/>
                </a:solidFill>
                <a:latin typeface="+mn-ea"/>
              </a:rPr>
              <a:t>也可以是变量，其长度大小在程序执行过程中确定。</a:t>
            </a:r>
            <a:endParaRPr lang="zh-CN" altLang="en-US" sz="3200" dirty="0">
              <a:solidFill>
                <a:srgbClr val="66FFFF"/>
              </a:solidFill>
            </a:endParaRPr>
          </a:p>
        </p:txBody>
      </p:sp>
    </p:spTree>
    <p:extLst>
      <p:ext uri="{BB962C8B-B14F-4D97-AF65-F5344CB8AC3E}">
        <p14:creationId xmlns:p14="http://schemas.microsoft.com/office/powerpoint/2010/main" val="3170069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820472" cy="6516960"/>
          </a:xfrm>
        </p:spPr>
        <p:txBody>
          <a:bodyPr/>
          <a:lstStyle/>
          <a:p>
            <a:pPr marL="0" indent="0">
              <a:buNone/>
            </a:pPr>
            <a:r>
              <a:rPr lang="en-US" altLang="zh-CN" sz="2800" b="1" dirty="0" smtClean="0">
                <a:latin typeface="+mn-ea"/>
              </a:rPr>
              <a:t>    </a:t>
            </a:r>
            <a:r>
              <a:rPr lang="zh-CN" altLang="zh-CN" sz="2800" b="1" dirty="0" smtClean="0">
                <a:latin typeface="+mn-ea"/>
              </a:rPr>
              <a:t>动态</a:t>
            </a:r>
            <a:r>
              <a:rPr lang="zh-CN" altLang="zh-CN" sz="2800" b="1" dirty="0">
                <a:latin typeface="+mn-ea"/>
              </a:rPr>
              <a:t>内存分配通常由操作系统控制，由于在多任务的环境中，它可以被多个应用所共享，因此，极端情况内存有可能被用光。如果这种极端情况情况发生，操作系统将无法在遇到操作符</a:t>
            </a:r>
            <a:r>
              <a:rPr lang="en-US" altLang="zh-CN" sz="2800" b="1" dirty="0">
                <a:latin typeface="+mn-ea"/>
              </a:rPr>
              <a:t>new </a:t>
            </a:r>
            <a:r>
              <a:rPr lang="zh-CN" altLang="zh-CN" sz="2800" b="1" dirty="0">
                <a:latin typeface="+mn-ea"/>
              </a:rPr>
              <a:t>时再分配所需的内存，那么这个时候将返回一个无效指针</a:t>
            </a:r>
            <a:r>
              <a:rPr lang="en-US" altLang="zh-CN" sz="2800" b="1" dirty="0">
                <a:latin typeface="+mn-ea"/>
              </a:rPr>
              <a:t>(null pointer)</a:t>
            </a:r>
            <a:r>
              <a:rPr lang="zh-CN" altLang="zh-CN" sz="2800" b="1" dirty="0">
                <a:latin typeface="+mn-ea"/>
              </a:rPr>
              <a:t>。因此，为了程序的可靠性，建议在使用</a:t>
            </a:r>
            <a:r>
              <a:rPr lang="en-US" altLang="zh-CN" sz="2800" b="1" dirty="0">
                <a:latin typeface="+mn-ea"/>
              </a:rPr>
              <a:t>new</a:t>
            </a:r>
            <a:r>
              <a:rPr lang="zh-CN" altLang="zh-CN" sz="2800" b="1" dirty="0">
                <a:latin typeface="+mn-ea"/>
              </a:rPr>
              <a:t>之后要检查返回的指针是否为空</a:t>
            </a:r>
            <a:r>
              <a:rPr lang="en-US" altLang="zh-CN" sz="2800" b="1" dirty="0">
                <a:latin typeface="+mn-ea"/>
              </a:rPr>
              <a:t>(null)</a:t>
            </a:r>
            <a:r>
              <a:rPr lang="zh-CN" altLang="zh-CN" sz="2800" b="1" dirty="0">
                <a:latin typeface="+mn-ea"/>
              </a:rPr>
              <a:t>，如下例所示：</a:t>
            </a:r>
          </a:p>
          <a:p>
            <a:pPr marL="0" indent="0">
              <a:buNone/>
            </a:pPr>
            <a:r>
              <a:rPr lang="en-US" altLang="zh-CN" sz="2800" b="1" dirty="0" err="1">
                <a:latin typeface="+mn-ea"/>
              </a:rPr>
              <a:t>int</a:t>
            </a:r>
            <a:r>
              <a:rPr lang="en-US" altLang="zh-CN" sz="2800" b="1" dirty="0">
                <a:latin typeface="+mn-ea"/>
              </a:rPr>
              <a:t> *p;</a:t>
            </a:r>
            <a:endParaRPr lang="zh-CN" altLang="zh-CN" sz="2800" b="1" dirty="0">
              <a:latin typeface="+mn-ea"/>
            </a:endParaRPr>
          </a:p>
          <a:p>
            <a:pPr marL="0" indent="0">
              <a:buNone/>
            </a:pPr>
            <a:r>
              <a:rPr lang="en-US" altLang="zh-CN" sz="2800" b="1" dirty="0">
                <a:latin typeface="+mn-ea"/>
              </a:rPr>
              <a:t>p= new </a:t>
            </a:r>
            <a:r>
              <a:rPr lang="en-US" altLang="zh-CN" sz="2800" b="1" dirty="0" err="1">
                <a:latin typeface="+mn-ea"/>
              </a:rPr>
              <a:t>int</a:t>
            </a:r>
            <a:r>
              <a:rPr lang="en-US" altLang="zh-CN" sz="2800" b="1" dirty="0">
                <a:latin typeface="+mn-ea"/>
              </a:rPr>
              <a:t> [10];</a:t>
            </a:r>
            <a:endParaRPr lang="zh-CN" altLang="zh-CN" sz="2800" b="1" dirty="0">
              <a:latin typeface="+mn-ea"/>
            </a:endParaRPr>
          </a:p>
          <a:p>
            <a:pPr marL="0" indent="0">
              <a:buNone/>
            </a:pPr>
            <a:r>
              <a:rPr lang="en-US" altLang="zh-CN" sz="2800" b="1" dirty="0">
                <a:latin typeface="+mn-ea"/>
              </a:rPr>
              <a:t>if (p == NULL) </a:t>
            </a:r>
            <a:endParaRPr lang="zh-CN" altLang="zh-CN" sz="2800" b="1" dirty="0">
              <a:latin typeface="+mn-ea"/>
            </a:endParaRPr>
          </a:p>
          <a:p>
            <a:pPr marL="0" indent="0">
              <a:buNone/>
            </a:pPr>
            <a:r>
              <a:rPr lang="en-US" altLang="zh-CN" sz="2800" b="1" dirty="0">
                <a:latin typeface="+mn-ea"/>
              </a:rPr>
              <a:t>{</a:t>
            </a:r>
            <a:endParaRPr lang="zh-CN" altLang="zh-CN" sz="2800" b="1" dirty="0">
              <a:latin typeface="+mn-ea"/>
            </a:endParaRPr>
          </a:p>
          <a:p>
            <a:pPr marL="0" indent="0">
              <a:buNone/>
            </a:pPr>
            <a:r>
              <a:rPr lang="en-US" altLang="zh-CN" sz="2800" b="1" dirty="0" err="1">
                <a:latin typeface="+mn-ea"/>
              </a:rPr>
              <a:t>cout</a:t>
            </a:r>
            <a:r>
              <a:rPr lang="en-US" altLang="zh-CN" sz="2800" b="1" dirty="0">
                <a:latin typeface="+mn-ea"/>
              </a:rPr>
              <a:t>&lt;&lt;"error assigning memory. Take measures. ";</a:t>
            </a:r>
            <a:endParaRPr lang="zh-CN" altLang="zh-CN" sz="2800" b="1" dirty="0">
              <a:latin typeface="+mn-ea"/>
            </a:endParaRPr>
          </a:p>
          <a:p>
            <a:pPr marL="0" indent="0">
              <a:buNone/>
            </a:pPr>
            <a:r>
              <a:rPr lang="en-US" altLang="zh-CN" sz="2800" b="1" dirty="0">
                <a:latin typeface="+mn-ea"/>
              </a:rPr>
              <a:t>};</a:t>
            </a:r>
            <a:endParaRPr lang="zh-CN" altLang="zh-CN" sz="2800" b="1" dirty="0">
              <a:latin typeface="+mn-ea"/>
            </a:endParaRPr>
          </a:p>
          <a:p>
            <a:pPr marL="0" indent="0">
              <a:buNone/>
            </a:pPr>
            <a:endParaRPr lang="zh-CN" altLang="en-US" sz="28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33</a:t>
            </a:fld>
            <a:endParaRPr lang="en-US" altLang="zh-CN"/>
          </a:p>
        </p:txBody>
      </p:sp>
    </p:spTree>
    <p:extLst>
      <p:ext uri="{BB962C8B-B14F-4D97-AF65-F5344CB8AC3E}">
        <p14:creationId xmlns:p14="http://schemas.microsoft.com/office/powerpoint/2010/main" val="39264418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88640"/>
            <a:ext cx="7772400" cy="587152"/>
          </a:xfrm>
        </p:spPr>
        <p:txBody>
          <a:bodyPr/>
          <a:lstStyle/>
          <a:p>
            <a:r>
              <a:rPr lang="en-US" altLang="zh-CN" b="1" dirty="0" smtClean="0"/>
              <a:t>(2) </a:t>
            </a:r>
            <a:r>
              <a:rPr lang="zh-CN" altLang="zh-CN" b="1" dirty="0" smtClean="0"/>
              <a:t>删</a:t>
            </a:r>
            <a:r>
              <a:rPr lang="zh-CN" altLang="zh-CN" b="1" dirty="0"/>
              <a:t>除操作符</a:t>
            </a:r>
            <a:r>
              <a:rPr lang="en-US" altLang="zh-CN" b="1" dirty="0"/>
              <a:t>delete</a:t>
            </a:r>
            <a:endParaRPr lang="zh-CN" altLang="en-US" b="1" dirty="0"/>
          </a:p>
        </p:txBody>
      </p:sp>
      <p:sp>
        <p:nvSpPr>
          <p:cNvPr id="3" name="内容占位符 2"/>
          <p:cNvSpPr>
            <a:spLocks noGrp="1"/>
          </p:cNvSpPr>
          <p:nvPr>
            <p:ph idx="1"/>
          </p:nvPr>
        </p:nvSpPr>
        <p:spPr>
          <a:xfrm>
            <a:off x="251520" y="1196752"/>
            <a:ext cx="8640960" cy="4402832"/>
          </a:xfrm>
        </p:spPr>
        <p:txBody>
          <a:bodyPr/>
          <a:lstStyle/>
          <a:p>
            <a:pPr marL="0" indent="0">
              <a:buNone/>
            </a:pPr>
            <a:r>
              <a:rPr lang="en-US" altLang="zh-CN" sz="2800" b="1" dirty="0" smtClean="0">
                <a:latin typeface="+mn-ea"/>
              </a:rPr>
              <a:t>    </a:t>
            </a:r>
            <a:r>
              <a:rPr lang="zh-CN" altLang="zh-CN" sz="2800" b="1" dirty="0" smtClean="0">
                <a:latin typeface="+mn-ea"/>
              </a:rPr>
              <a:t>既</a:t>
            </a:r>
            <a:r>
              <a:rPr lang="zh-CN" altLang="zh-CN" sz="2800" b="1" dirty="0">
                <a:latin typeface="+mn-ea"/>
              </a:rPr>
              <a:t>然动态分配的内存只是在程序运行的某一具体阶段才有用，那么一旦它不再被需要时就应该被释放，以便回收内存，免得发生极端情况，内存被用光。操作符</a:t>
            </a:r>
            <a:r>
              <a:rPr lang="en-US" altLang="zh-CN" sz="2800" b="1" dirty="0">
                <a:latin typeface="+mn-ea"/>
              </a:rPr>
              <a:t>delete</a:t>
            </a:r>
            <a:r>
              <a:rPr lang="zh-CN" altLang="zh-CN" sz="2800" b="1" dirty="0">
                <a:latin typeface="+mn-ea"/>
              </a:rPr>
              <a:t>的使用形式如下</a:t>
            </a:r>
            <a:r>
              <a:rPr lang="zh-CN" altLang="zh-CN" sz="2800" b="1" dirty="0" smtClean="0">
                <a:latin typeface="+mn-ea"/>
              </a:rPr>
              <a:t>：</a:t>
            </a:r>
            <a:endParaRPr lang="en-US" altLang="zh-CN" sz="2800" b="1" dirty="0" smtClean="0">
              <a:latin typeface="+mn-ea"/>
            </a:endParaRPr>
          </a:p>
          <a:p>
            <a:pPr marL="0" indent="0">
              <a:buNone/>
            </a:pPr>
            <a:endParaRPr lang="zh-CN" altLang="zh-CN" sz="2800" b="1" dirty="0">
              <a:latin typeface="+mn-ea"/>
            </a:endParaRPr>
          </a:p>
          <a:p>
            <a:pPr marL="0" indent="0">
              <a:buNone/>
            </a:pPr>
            <a:r>
              <a:rPr lang="en-US" altLang="zh-CN" sz="2800" b="1" dirty="0">
                <a:latin typeface="+mn-ea"/>
              </a:rPr>
              <a:t>delete P</a:t>
            </a:r>
            <a:r>
              <a:rPr lang="en-US" altLang="zh-CN" sz="2800" b="1" dirty="0" smtClean="0">
                <a:latin typeface="+mn-ea"/>
              </a:rPr>
              <a:t>;	//</a:t>
            </a:r>
            <a:r>
              <a:rPr lang="zh-CN" altLang="zh-CN" sz="2800" b="1" dirty="0">
                <a:latin typeface="+mn-ea"/>
              </a:rPr>
              <a:t>删除给单个元素分配的内存</a:t>
            </a:r>
          </a:p>
          <a:p>
            <a:pPr marL="0" indent="0">
              <a:buNone/>
            </a:pPr>
            <a:r>
              <a:rPr lang="zh-CN" altLang="zh-CN" sz="2800" b="1" dirty="0">
                <a:latin typeface="+mn-ea"/>
              </a:rPr>
              <a:t>或</a:t>
            </a:r>
          </a:p>
          <a:p>
            <a:pPr marL="0" indent="0">
              <a:buNone/>
            </a:pPr>
            <a:r>
              <a:rPr lang="en-US" altLang="zh-CN" sz="2800" b="1" dirty="0">
                <a:latin typeface="+mn-ea"/>
              </a:rPr>
              <a:t>delete [ ] p</a:t>
            </a:r>
            <a:r>
              <a:rPr lang="en-US" altLang="zh-CN" sz="2800" b="1" dirty="0" smtClean="0">
                <a:latin typeface="+mn-ea"/>
              </a:rPr>
              <a:t>;  //</a:t>
            </a:r>
            <a:r>
              <a:rPr lang="zh-CN" altLang="zh-CN" sz="2800" b="1" dirty="0">
                <a:latin typeface="+mn-ea"/>
              </a:rPr>
              <a:t>删除多元素（数组）的内存分</a:t>
            </a:r>
            <a:r>
              <a:rPr lang="zh-CN" altLang="zh-CN" sz="2800" b="1" dirty="0" smtClean="0">
                <a:latin typeface="+mn-ea"/>
              </a:rPr>
              <a:t>配</a:t>
            </a:r>
            <a:endParaRPr lang="zh-CN" altLang="zh-CN" sz="28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34</a:t>
            </a:fld>
            <a:endParaRPr lang="en-US" altLang="zh-CN"/>
          </a:p>
        </p:txBody>
      </p:sp>
    </p:spTree>
    <p:extLst>
      <p:ext uri="{BB962C8B-B14F-4D97-AF65-F5344CB8AC3E}">
        <p14:creationId xmlns:p14="http://schemas.microsoft.com/office/powerpoint/2010/main" val="5647720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79512" y="116632"/>
            <a:ext cx="8640960" cy="6669360"/>
          </a:xfrm>
        </p:spPr>
        <p:txBody>
          <a:bodyPr/>
          <a:lstStyle/>
          <a:p>
            <a:pPr marL="0" indent="0">
              <a:lnSpc>
                <a:spcPts val="2100"/>
              </a:lnSpc>
              <a:spcBef>
                <a:spcPts val="0"/>
              </a:spcBef>
              <a:buNone/>
            </a:pPr>
            <a:r>
              <a:rPr lang="zh-CN" altLang="zh-CN" sz="2000" b="1" dirty="0" smtClean="0">
                <a:latin typeface="+mn-ea"/>
              </a:rPr>
              <a:t>下</a:t>
            </a:r>
            <a:r>
              <a:rPr lang="zh-CN" altLang="zh-CN" sz="2000" b="1" dirty="0">
                <a:latin typeface="+mn-ea"/>
              </a:rPr>
              <a:t>面是一个应用例子：</a:t>
            </a:r>
          </a:p>
          <a:p>
            <a:pPr marL="0" indent="0">
              <a:lnSpc>
                <a:spcPts val="2100"/>
              </a:lnSpc>
              <a:spcBef>
                <a:spcPts val="0"/>
              </a:spcBef>
              <a:buNone/>
            </a:pPr>
            <a:r>
              <a:rPr lang="en-US" altLang="zh-CN" sz="2000" b="1" dirty="0">
                <a:latin typeface="+mn-ea"/>
              </a:rPr>
              <a:t>#include "</a:t>
            </a:r>
            <a:r>
              <a:rPr lang="en-US" altLang="zh-CN" sz="2000" b="1" dirty="0" err="1">
                <a:latin typeface="+mn-ea"/>
              </a:rPr>
              <a:t>stdafx.h</a:t>
            </a:r>
            <a:r>
              <a:rPr lang="en-US" altLang="zh-CN" sz="2000" b="1" dirty="0">
                <a:latin typeface="+mn-ea"/>
              </a:rPr>
              <a:t>"</a:t>
            </a:r>
            <a:endParaRPr lang="zh-CN" altLang="zh-CN" sz="2000" b="1" dirty="0">
              <a:latin typeface="+mn-ea"/>
            </a:endParaRPr>
          </a:p>
          <a:p>
            <a:pPr marL="0" indent="0">
              <a:lnSpc>
                <a:spcPts val="2100"/>
              </a:lnSpc>
              <a:spcBef>
                <a:spcPts val="0"/>
              </a:spcBef>
              <a:buNone/>
            </a:pPr>
            <a:r>
              <a:rPr lang="en-US" altLang="zh-CN" sz="2000" b="1" dirty="0">
                <a:latin typeface="+mn-ea"/>
              </a:rPr>
              <a:t>#include &lt;</a:t>
            </a:r>
            <a:r>
              <a:rPr lang="en-US" altLang="zh-CN" sz="2000" b="1" dirty="0" err="1">
                <a:latin typeface="+mn-ea"/>
              </a:rPr>
              <a:t>iostream</a:t>
            </a:r>
            <a:r>
              <a:rPr lang="en-US" altLang="zh-CN" sz="2000" b="1" dirty="0">
                <a:latin typeface="+mn-ea"/>
              </a:rPr>
              <a:t>&gt;</a:t>
            </a:r>
            <a:endParaRPr lang="zh-CN" altLang="zh-CN" sz="2000" b="1" dirty="0">
              <a:latin typeface="+mn-ea"/>
            </a:endParaRPr>
          </a:p>
          <a:p>
            <a:pPr marL="0" indent="0">
              <a:lnSpc>
                <a:spcPts val="2100"/>
              </a:lnSpc>
              <a:spcBef>
                <a:spcPts val="0"/>
              </a:spcBef>
              <a:buNone/>
            </a:pPr>
            <a:r>
              <a:rPr lang="en-US" altLang="zh-CN" sz="2000" b="1" dirty="0">
                <a:latin typeface="+mn-ea"/>
              </a:rPr>
              <a:t>using namespace </a:t>
            </a:r>
            <a:r>
              <a:rPr lang="en-US" altLang="zh-CN" sz="2000" b="1" dirty="0" err="1">
                <a:latin typeface="+mn-ea"/>
              </a:rPr>
              <a:t>std</a:t>
            </a:r>
            <a:r>
              <a:rPr lang="en-US" altLang="zh-CN" sz="2000" b="1" dirty="0">
                <a:latin typeface="+mn-ea"/>
              </a:rPr>
              <a:t>;</a:t>
            </a:r>
            <a:endParaRPr lang="zh-CN" altLang="zh-CN" sz="2000" b="1" dirty="0">
              <a:latin typeface="+mn-ea"/>
            </a:endParaRPr>
          </a:p>
          <a:p>
            <a:pPr marL="0" indent="0">
              <a:lnSpc>
                <a:spcPts val="2100"/>
              </a:lnSpc>
              <a:spcBef>
                <a:spcPts val="0"/>
              </a:spcBef>
              <a:buNone/>
            </a:pPr>
            <a:r>
              <a:rPr lang="en-US" altLang="zh-CN" sz="2000" b="1" dirty="0">
                <a:latin typeface="+mn-ea"/>
              </a:rPr>
              <a:t>void main()</a:t>
            </a:r>
            <a:endParaRPr lang="zh-CN" altLang="zh-CN" sz="2000" b="1" dirty="0">
              <a:latin typeface="+mn-ea"/>
            </a:endParaRPr>
          </a:p>
          <a:p>
            <a:pPr marL="0" indent="0">
              <a:lnSpc>
                <a:spcPts val="2100"/>
              </a:lnSpc>
              <a:spcBef>
                <a:spcPts val="0"/>
              </a:spcBef>
              <a:buNone/>
            </a:pPr>
            <a:r>
              <a:rPr lang="en-US" altLang="zh-CN" sz="2000" b="1" dirty="0" smtClean="0">
                <a:latin typeface="+mn-ea"/>
              </a:rPr>
              <a:t>{ char </a:t>
            </a:r>
            <a:r>
              <a:rPr lang="en-US" altLang="zh-CN" sz="2000" b="1" dirty="0">
                <a:latin typeface="+mn-ea"/>
              </a:rPr>
              <a:t>input[10];</a:t>
            </a:r>
            <a:endParaRPr lang="zh-CN" altLang="zh-CN" sz="2000" b="1" dirty="0">
              <a:latin typeface="+mn-ea"/>
            </a:endParaRPr>
          </a:p>
          <a:p>
            <a:pPr marL="0" indent="0">
              <a:lnSpc>
                <a:spcPts val="2100"/>
              </a:lnSpc>
              <a:spcBef>
                <a:spcPts val="0"/>
              </a:spcBef>
              <a:buNone/>
            </a:pPr>
            <a:r>
              <a:rPr lang="en-US" altLang="zh-CN" sz="2000" b="1" dirty="0" smtClean="0">
                <a:latin typeface="+mn-ea"/>
              </a:rPr>
              <a:t>  </a:t>
            </a:r>
            <a:r>
              <a:rPr lang="en-US" altLang="zh-CN" sz="2000" b="1" dirty="0" err="1" smtClean="0">
                <a:latin typeface="+mn-ea"/>
              </a:rPr>
              <a:t>int</a:t>
            </a:r>
            <a:r>
              <a:rPr lang="en-US" altLang="zh-CN" sz="2000" b="1" dirty="0" smtClean="0">
                <a:latin typeface="+mn-ea"/>
              </a:rPr>
              <a:t> </a:t>
            </a:r>
            <a:r>
              <a:rPr lang="en-US" altLang="zh-CN" sz="2000" b="1" dirty="0" err="1">
                <a:latin typeface="+mn-ea"/>
              </a:rPr>
              <a:t>i,n</a:t>
            </a:r>
            <a:r>
              <a:rPr lang="en-US" altLang="zh-CN" sz="2000" b="1" dirty="0">
                <a:latin typeface="+mn-ea"/>
              </a:rPr>
              <a:t>;</a:t>
            </a:r>
            <a:endParaRPr lang="zh-CN" altLang="zh-CN" sz="2000" b="1" dirty="0">
              <a:latin typeface="+mn-ea"/>
            </a:endParaRPr>
          </a:p>
          <a:p>
            <a:pPr marL="0" indent="0">
              <a:lnSpc>
                <a:spcPts val="2100"/>
              </a:lnSpc>
              <a:spcBef>
                <a:spcPts val="0"/>
              </a:spcBef>
              <a:buNone/>
            </a:pPr>
            <a:r>
              <a:rPr lang="en-US" altLang="zh-CN" sz="2000" b="1" dirty="0" smtClean="0">
                <a:latin typeface="+mn-ea"/>
              </a:rPr>
              <a:t>  long </a:t>
            </a:r>
            <a:r>
              <a:rPr lang="en-US" altLang="zh-CN" sz="2000" b="1" dirty="0">
                <a:latin typeface="+mn-ea"/>
              </a:rPr>
              <a:t>* j;</a:t>
            </a:r>
            <a:endParaRPr lang="zh-CN" altLang="zh-CN" sz="2000" b="1" dirty="0">
              <a:latin typeface="+mn-ea"/>
            </a:endParaRPr>
          </a:p>
          <a:p>
            <a:pPr marL="0" indent="0">
              <a:lnSpc>
                <a:spcPts val="2100"/>
              </a:lnSpc>
              <a:spcBef>
                <a:spcPts val="0"/>
              </a:spcBef>
              <a:buNone/>
            </a:pPr>
            <a:r>
              <a:rPr lang="en-US" altLang="zh-CN" sz="2000" b="1" dirty="0" smtClean="0">
                <a:latin typeface="+mn-ea"/>
              </a:rPr>
              <a:t>  </a:t>
            </a:r>
            <a:r>
              <a:rPr lang="en-US" altLang="zh-CN" sz="2000" b="1" dirty="0" err="1" smtClean="0">
                <a:latin typeface="+mn-ea"/>
              </a:rPr>
              <a:t>cout</a:t>
            </a:r>
            <a:r>
              <a:rPr lang="en-US" altLang="zh-CN" sz="2000" b="1" dirty="0" smtClean="0">
                <a:latin typeface="+mn-ea"/>
              </a:rPr>
              <a:t> </a:t>
            </a:r>
            <a:r>
              <a:rPr lang="en-US" altLang="zh-CN" sz="2000" b="1" dirty="0">
                <a:latin typeface="+mn-ea"/>
              </a:rPr>
              <a:t>&lt;&lt; "</a:t>
            </a:r>
            <a:r>
              <a:rPr lang="zh-CN" altLang="zh-CN" sz="2000" b="1" dirty="0">
                <a:latin typeface="+mn-ea"/>
              </a:rPr>
              <a:t>希望开几个元素的数组</a:t>
            </a:r>
            <a:r>
              <a:rPr lang="en-US" altLang="zh-CN" sz="2000" b="1" dirty="0">
                <a:latin typeface="+mn-ea"/>
              </a:rPr>
              <a:t>? ";</a:t>
            </a:r>
            <a:endParaRPr lang="zh-CN" altLang="zh-CN" sz="2000" b="1" dirty="0">
              <a:latin typeface="+mn-ea"/>
            </a:endParaRPr>
          </a:p>
          <a:p>
            <a:pPr marL="0" indent="0">
              <a:lnSpc>
                <a:spcPts val="2100"/>
              </a:lnSpc>
              <a:spcBef>
                <a:spcPts val="0"/>
              </a:spcBef>
              <a:buNone/>
            </a:pPr>
            <a:r>
              <a:rPr lang="en-US" altLang="zh-CN" sz="2000" b="1" dirty="0" smtClean="0">
                <a:latin typeface="+mn-ea"/>
              </a:rPr>
              <a:t>  </a:t>
            </a:r>
            <a:r>
              <a:rPr lang="en-US" altLang="zh-CN" sz="2000" b="1" dirty="0" err="1" smtClean="0">
                <a:latin typeface="+mn-ea"/>
              </a:rPr>
              <a:t>cin.getline</a:t>
            </a:r>
            <a:r>
              <a:rPr lang="en-US" altLang="zh-CN" sz="2000" b="1" dirty="0" smtClean="0">
                <a:latin typeface="+mn-ea"/>
              </a:rPr>
              <a:t> </a:t>
            </a:r>
            <a:r>
              <a:rPr lang="en-US" altLang="zh-CN" sz="2000" b="1" dirty="0">
                <a:latin typeface="+mn-ea"/>
              </a:rPr>
              <a:t>(input,10); </a:t>
            </a:r>
            <a:endParaRPr lang="zh-CN" altLang="zh-CN" sz="2000" b="1" dirty="0">
              <a:latin typeface="+mn-ea"/>
            </a:endParaRPr>
          </a:p>
          <a:p>
            <a:pPr marL="0" indent="0">
              <a:lnSpc>
                <a:spcPts val="2100"/>
              </a:lnSpc>
              <a:spcBef>
                <a:spcPts val="0"/>
              </a:spcBef>
              <a:buNone/>
            </a:pPr>
            <a:r>
              <a:rPr lang="en-US" altLang="zh-CN" sz="2000" b="1" dirty="0" smtClean="0">
                <a:latin typeface="+mn-ea"/>
              </a:rPr>
              <a:t>  </a:t>
            </a:r>
            <a:r>
              <a:rPr lang="en-US" altLang="zh-CN" sz="2000" b="1" dirty="0" err="1" smtClean="0">
                <a:latin typeface="+mn-ea"/>
              </a:rPr>
              <a:t>i</a:t>
            </a:r>
            <a:r>
              <a:rPr lang="en-US" altLang="zh-CN" sz="2000" b="1" dirty="0" smtClean="0">
                <a:latin typeface="+mn-ea"/>
              </a:rPr>
              <a:t>=</a:t>
            </a:r>
            <a:r>
              <a:rPr lang="en-US" altLang="zh-CN" sz="2000" b="1" dirty="0" err="1" smtClean="0">
                <a:latin typeface="+mn-ea"/>
              </a:rPr>
              <a:t>atoi</a:t>
            </a:r>
            <a:r>
              <a:rPr lang="en-US" altLang="zh-CN" sz="2000" b="1" dirty="0" smtClean="0">
                <a:latin typeface="+mn-ea"/>
              </a:rPr>
              <a:t>(input</a:t>
            </a:r>
            <a:r>
              <a:rPr lang="en-US" altLang="zh-CN" sz="2000" b="1" dirty="0">
                <a:latin typeface="+mn-ea"/>
              </a:rPr>
              <a:t>);</a:t>
            </a:r>
            <a:endParaRPr lang="zh-CN" altLang="zh-CN" sz="2000" b="1" dirty="0">
              <a:latin typeface="+mn-ea"/>
            </a:endParaRPr>
          </a:p>
          <a:p>
            <a:pPr marL="0" indent="0">
              <a:lnSpc>
                <a:spcPts val="2100"/>
              </a:lnSpc>
              <a:spcBef>
                <a:spcPts val="0"/>
              </a:spcBef>
              <a:buNone/>
            </a:pPr>
            <a:r>
              <a:rPr lang="en-US" altLang="zh-CN" sz="2000" b="1" dirty="0" smtClean="0">
                <a:latin typeface="+mn-ea"/>
              </a:rPr>
              <a:t>  j</a:t>
            </a:r>
            <a:r>
              <a:rPr lang="en-US" altLang="zh-CN" sz="2000" b="1" dirty="0">
                <a:latin typeface="+mn-ea"/>
              </a:rPr>
              <a:t>= new long[</a:t>
            </a:r>
            <a:r>
              <a:rPr lang="en-US" altLang="zh-CN" sz="2000" b="1" dirty="0" err="1">
                <a:latin typeface="+mn-ea"/>
              </a:rPr>
              <a:t>i</a:t>
            </a:r>
            <a:r>
              <a:rPr lang="en-US" altLang="zh-CN" sz="2000" b="1" dirty="0">
                <a:latin typeface="+mn-ea"/>
              </a:rPr>
              <a:t>];</a:t>
            </a:r>
            <a:endParaRPr lang="zh-CN" altLang="zh-CN" sz="2000" b="1" dirty="0">
              <a:latin typeface="+mn-ea"/>
            </a:endParaRPr>
          </a:p>
          <a:p>
            <a:pPr marL="0" indent="0">
              <a:lnSpc>
                <a:spcPts val="2100"/>
              </a:lnSpc>
              <a:spcBef>
                <a:spcPts val="0"/>
              </a:spcBef>
              <a:buNone/>
            </a:pPr>
            <a:r>
              <a:rPr lang="en-US" altLang="zh-CN" sz="2000" b="1" dirty="0" smtClean="0">
                <a:latin typeface="+mn-ea"/>
              </a:rPr>
              <a:t>  if </a:t>
            </a:r>
            <a:r>
              <a:rPr lang="en-US" altLang="zh-CN" sz="2000" b="1" dirty="0">
                <a:latin typeface="+mn-ea"/>
              </a:rPr>
              <a:t>(j == NULL) </a:t>
            </a:r>
            <a:endParaRPr lang="zh-CN" altLang="zh-CN" sz="2000" b="1" dirty="0">
              <a:latin typeface="+mn-ea"/>
            </a:endParaRPr>
          </a:p>
          <a:p>
            <a:pPr marL="0" indent="0">
              <a:lnSpc>
                <a:spcPts val="2100"/>
              </a:lnSpc>
              <a:spcBef>
                <a:spcPts val="0"/>
              </a:spcBef>
              <a:buNone/>
            </a:pPr>
            <a:r>
              <a:rPr lang="en-US" altLang="zh-CN" sz="2000" b="1" dirty="0">
                <a:latin typeface="+mn-ea"/>
              </a:rPr>
              <a:t>	    exit (1);</a:t>
            </a:r>
            <a:endParaRPr lang="zh-CN" altLang="zh-CN" sz="2000" b="1" dirty="0">
              <a:latin typeface="+mn-ea"/>
            </a:endParaRPr>
          </a:p>
          <a:p>
            <a:pPr marL="0" indent="0">
              <a:lnSpc>
                <a:spcPts val="2100"/>
              </a:lnSpc>
              <a:spcBef>
                <a:spcPts val="0"/>
              </a:spcBef>
              <a:buNone/>
            </a:pPr>
            <a:r>
              <a:rPr lang="en-US" altLang="zh-CN" sz="2000" b="1" dirty="0" smtClean="0">
                <a:latin typeface="+mn-ea"/>
              </a:rPr>
              <a:t>  for </a:t>
            </a:r>
            <a:r>
              <a:rPr lang="en-US" altLang="zh-CN" sz="2000" b="1" dirty="0">
                <a:latin typeface="+mn-ea"/>
              </a:rPr>
              <a:t>(n=0; n&lt;</a:t>
            </a:r>
            <a:r>
              <a:rPr lang="en-US" altLang="zh-CN" sz="2000" b="1" dirty="0" err="1">
                <a:latin typeface="+mn-ea"/>
              </a:rPr>
              <a:t>i</a:t>
            </a:r>
            <a:r>
              <a:rPr lang="en-US" altLang="zh-CN" sz="2000" b="1" dirty="0">
                <a:latin typeface="+mn-ea"/>
              </a:rPr>
              <a:t>; n++) </a:t>
            </a:r>
            <a:endParaRPr lang="zh-CN" altLang="zh-CN" sz="2000" b="1" dirty="0">
              <a:latin typeface="+mn-ea"/>
            </a:endParaRPr>
          </a:p>
          <a:p>
            <a:pPr marL="0" indent="0">
              <a:lnSpc>
                <a:spcPts val="2100"/>
              </a:lnSpc>
              <a:spcBef>
                <a:spcPts val="0"/>
              </a:spcBef>
              <a:buNone/>
            </a:pPr>
            <a:r>
              <a:rPr lang="en-US" altLang="zh-CN" sz="2000" b="1" dirty="0" smtClean="0">
                <a:latin typeface="+mn-ea"/>
              </a:rPr>
              <a:t>  {  </a:t>
            </a:r>
            <a:r>
              <a:rPr lang="en-US" altLang="zh-CN" sz="2000" b="1" dirty="0" err="1" smtClean="0">
                <a:latin typeface="+mn-ea"/>
              </a:rPr>
              <a:t>cout</a:t>
            </a:r>
            <a:r>
              <a:rPr lang="en-US" altLang="zh-CN" sz="2000" b="1" dirty="0" smtClean="0">
                <a:latin typeface="+mn-ea"/>
              </a:rPr>
              <a:t> </a:t>
            </a:r>
            <a:r>
              <a:rPr lang="en-US" altLang="zh-CN" sz="2000" b="1" dirty="0">
                <a:latin typeface="+mn-ea"/>
              </a:rPr>
              <a:t>&lt;&lt; "</a:t>
            </a:r>
            <a:r>
              <a:rPr lang="zh-CN" altLang="zh-CN" sz="2000" b="1" dirty="0">
                <a:latin typeface="+mn-ea"/>
              </a:rPr>
              <a:t>输入数据</a:t>
            </a:r>
            <a:r>
              <a:rPr lang="en-US" altLang="zh-CN" sz="2000" b="1" dirty="0">
                <a:latin typeface="+mn-ea"/>
              </a:rPr>
              <a:t>: ";</a:t>
            </a:r>
            <a:endParaRPr lang="zh-CN" altLang="zh-CN" sz="2000" b="1" dirty="0">
              <a:latin typeface="+mn-ea"/>
            </a:endParaRPr>
          </a:p>
          <a:p>
            <a:pPr marL="0" indent="0">
              <a:lnSpc>
                <a:spcPts val="2100"/>
              </a:lnSpc>
              <a:spcBef>
                <a:spcPts val="0"/>
              </a:spcBef>
              <a:buNone/>
            </a:pPr>
            <a:r>
              <a:rPr lang="en-US" altLang="zh-CN" sz="2000" b="1" dirty="0" smtClean="0">
                <a:latin typeface="+mn-ea"/>
              </a:rPr>
              <a:t>     </a:t>
            </a:r>
            <a:r>
              <a:rPr lang="en-US" altLang="zh-CN" sz="2000" b="1" dirty="0" err="1" smtClean="0">
                <a:latin typeface="+mn-ea"/>
              </a:rPr>
              <a:t>cin.getline</a:t>
            </a:r>
            <a:r>
              <a:rPr lang="en-US" altLang="zh-CN" sz="2000" b="1" dirty="0" smtClean="0">
                <a:latin typeface="+mn-ea"/>
              </a:rPr>
              <a:t> </a:t>
            </a:r>
            <a:r>
              <a:rPr lang="en-US" altLang="zh-CN" sz="2000" b="1" dirty="0">
                <a:latin typeface="+mn-ea"/>
              </a:rPr>
              <a:t>(input,10); </a:t>
            </a:r>
            <a:endParaRPr lang="zh-CN" altLang="zh-CN" sz="2000" b="1" dirty="0">
              <a:latin typeface="+mn-ea"/>
            </a:endParaRPr>
          </a:p>
          <a:p>
            <a:pPr marL="0" indent="0">
              <a:lnSpc>
                <a:spcPts val="2100"/>
              </a:lnSpc>
              <a:spcBef>
                <a:spcPts val="0"/>
              </a:spcBef>
              <a:buNone/>
            </a:pPr>
            <a:r>
              <a:rPr lang="en-US" altLang="zh-CN" sz="2000" b="1" dirty="0" smtClean="0">
                <a:latin typeface="+mn-ea"/>
              </a:rPr>
              <a:t>     j[n</a:t>
            </a:r>
            <a:r>
              <a:rPr lang="en-US" altLang="zh-CN" sz="2000" b="1" dirty="0">
                <a:latin typeface="+mn-ea"/>
              </a:rPr>
              <a:t>]=</a:t>
            </a:r>
            <a:r>
              <a:rPr lang="en-US" altLang="zh-CN" sz="2000" b="1" dirty="0" err="1">
                <a:latin typeface="+mn-ea"/>
              </a:rPr>
              <a:t>atol</a:t>
            </a:r>
            <a:r>
              <a:rPr lang="en-US" altLang="zh-CN" sz="2000" b="1" dirty="0">
                <a:latin typeface="+mn-ea"/>
              </a:rPr>
              <a:t>(input);</a:t>
            </a:r>
            <a:endParaRPr lang="zh-CN" altLang="zh-CN" sz="2000" b="1" dirty="0">
              <a:latin typeface="+mn-ea"/>
            </a:endParaRPr>
          </a:p>
          <a:p>
            <a:pPr marL="0" indent="0">
              <a:lnSpc>
                <a:spcPts val="2100"/>
              </a:lnSpc>
              <a:spcBef>
                <a:spcPts val="0"/>
              </a:spcBef>
              <a:buNone/>
            </a:pPr>
            <a:r>
              <a:rPr lang="en-US" altLang="zh-CN" sz="2000" b="1" dirty="0" smtClean="0">
                <a:latin typeface="+mn-ea"/>
              </a:rPr>
              <a:t>  }</a:t>
            </a:r>
            <a:endParaRPr lang="zh-CN" altLang="zh-CN" sz="2000" b="1" dirty="0">
              <a:latin typeface="+mn-ea"/>
            </a:endParaRPr>
          </a:p>
          <a:p>
            <a:pPr marL="0" indent="0">
              <a:lnSpc>
                <a:spcPts val="2100"/>
              </a:lnSpc>
              <a:spcBef>
                <a:spcPts val="0"/>
              </a:spcBef>
              <a:buNone/>
            </a:pPr>
            <a:r>
              <a:rPr lang="en-US" altLang="zh-CN" sz="2000" b="1" dirty="0" smtClean="0">
                <a:latin typeface="+mn-ea"/>
              </a:rPr>
              <a:t>  </a:t>
            </a:r>
            <a:r>
              <a:rPr lang="en-US" altLang="zh-CN" sz="2000" b="1" dirty="0" err="1" smtClean="0">
                <a:latin typeface="+mn-ea"/>
              </a:rPr>
              <a:t>cout</a:t>
            </a:r>
            <a:r>
              <a:rPr lang="en-US" altLang="zh-CN" sz="2000" b="1" dirty="0" smtClean="0">
                <a:latin typeface="+mn-ea"/>
              </a:rPr>
              <a:t> </a:t>
            </a:r>
            <a:r>
              <a:rPr lang="en-US" altLang="zh-CN" sz="2000" b="1" dirty="0">
                <a:latin typeface="+mn-ea"/>
              </a:rPr>
              <a:t>&lt;&lt; "</a:t>
            </a:r>
            <a:r>
              <a:rPr lang="zh-CN" altLang="zh-CN" sz="2000" b="1" dirty="0">
                <a:latin typeface="+mn-ea"/>
              </a:rPr>
              <a:t>输入内容如下</a:t>
            </a:r>
            <a:r>
              <a:rPr lang="en-US" altLang="zh-CN" sz="2000" b="1" dirty="0">
                <a:latin typeface="+mn-ea"/>
              </a:rPr>
              <a:t>: ";</a:t>
            </a:r>
            <a:endParaRPr lang="zh-CN" altLang="zh-CN" sz="2000" b="1" dirty="0">
              <a:latin typeface="+mn-ea"/>
            </a:endParaRPr>
          </a:p>
          <a:p>
            <a:pPr marL="0" indent="0">
              <a:lnSpc>
                <a:spcPts val="2100"/>
              </a:lnSpc>
              <a:spcBef>
                <a:spcPts val="0"/>
              </a:spcBef>
              <a:buNone/>
            </a:pPr>
            <a:r>
              <a:rPr lang="en-US" altLang="zh-CN" sz="2000" b="1" dirty="0" smtClean="0">
                <a:latin typeface="+mn-ea"/>
              </a:rPr>
              <a:t>  for </a:t>
            </a:r>
            <a:r>
              <a:rPr lang="en-US" altLang="zh-CN" sz="2000" b="1" dirty="0">
                <a:latin typeface="+mn-ea"/>
              </a:rPr>
              <a:t>(n=0; n&lt;</a:t>
            </a:r>
            <a:r>
              <a:rPr lang="en-US" altLang="zh-CN" sz="2000" b="1" dirty="0" err="1">
                <a:latin typeface="+mn-ea"/>
              </a:rPr>
              <a:t>i</a:t>
            </a:r>
            <a:r>
              <a:rPr lang="en-US" altLang="zh-CN" sz="2000" b="1" dirty="0">
                <a:latin typeface="+mn-ea"/>
              </a:rPr>
              <a:t>; n++)</a:t>
            </a:r>
            <a:endParaRPr lang="zh-CN" altLang="zh-CN" sz="2000" b="1" dirty="0">
              <a:latin typeface="+mn-ea"/>
            </a:endParaRPr>
          </a:p>
          <a:p>
            <a:pPr marL="0" indent="0">
              <a:lnSpc>
                <a:spcPts val="2100"/>
              </a:lnSpc>
              <a:spcBef>
                <a:spcPts val="0"/>
              </a:spcBef>
              <a:buNone/>
            </a:pPr>
            <a:r>
              <a:rPr lang="en-US" altLang="zh-CN" sz="2000" b="1" dirty="0" smtClean="0">
                <a:latin typeface="+mn-ea"/>
              </a:rPr>
              <a:t>     </a:t>
            </a:r>
            <a:r>
              <a:rPr lang="en-US" altLang="zh-CN" sz="2000" b="1" dirty="0" err="1" smtClean="0">
                <a:latin typeface="+mn-ea"/>
              </a:rPr>
              <a:t>cout</a:t>
            </a:r>
            <a:r>
              <a:rPr lang="en-US" altLang="zh-CN" sz="2000" b="1" dirty="0" smtClean="0">
                <a:latin typeface="+mn-ea"/>
              </a:rPr>
              <a:t> </a:t>
            </a:r>
            <a:r>
              <a:rPr lang="en-US" altLang="zh-CN" sz="2000" b="1" dirty="0">
                <a:latin typeface="+mn-ea"/>
              </a:rPr>
              <a:t>&lt;&lt; j[n] &lt;&lt; "\n ";</a:t>
            </a:r>
            <a:endParaRPr lang="zh-CN" altLang="zh-CN" sz="2000" b="1" dirty="0">
              <a:latin typeface="+mn-ea"/>
            </a:endParaRPr>
          </a:p>
          <a:p>
            <a:pPr marL="0" indent="0">
              <a:lnSpc>
                <a:spcPts val="2100"/>
              </a:lnSpc>
              <a:spcBef>
                <a:spcPts val="0"/>
              </a:spcBef>
              <a:buNone/>
            </a:pPr>
            <a:r>
              <a:rPr lang="en-US" altLang="zh-CN" sz="2000" b="1" dirty="0" smtClean="0">
                <a:latin typeface="+mn-ea"/>
              </a:rPr>
              <a:t>  delete</a:t>
            </a:r>
            <a:r>
              <a:rPr lang="en-US" altLang="zh-CN" sz="2000" b="1" dirty="0">
                <a:latin typeface="+mn-ea"/>
              </a:rPr>
              <a:t>[] j;</a:t>
            </a:r>
            <a:endParaRPr lang="zh-CN" altLang="zh-CN" sz="2000" b="1" dirty="0">
              <a:latin typeface="+mn-ea"/>
            </a:endParaRPr>
          </a:p>
          <a:p>
            <a:pPr marL="0" indent="0">
              <a:lnSpc>
                <a:spcPts val="2100"/>
              </a:lnSpc>
              <a:spcBef>
                <a:spcPts val="0"/>
              </a:spcBef>
              <a:buNone/>
            </a:pPr>
            <a:r>
              <a:rPr lang="en-US" altLang="zh-CN" sz="2000" b="1" dirty="0" smtClean="0">
                <a:latin typeface="+mn-ea"/>
              </a:rPr>
              <a:t>}</a:t>
            </a:r>
            <a:endParaRPr lang="zh-CN" altLang="zh-CN" sz="2000" b="1" dirty="0">
              <a:latin typeface="+mn-ea"/>
            </a:endParaRPr>
          </a:p>
        </p:txBody>
      </p:sp>
      <p:sp>
        <p:nvSpPr>
          <p:cNvPr id="6" name="文本框 5"/>
          <p:cNvSpPr txBox="1"/>
          <p:nvPr/>
        </p:nvSpPr>
        <p:spPr>
          <a:xfrm>
            <a:off x="5436096" y="404664"/>
            <a:ext cx="3384376" cy="1938992"/>
          </a:xfrm>
          <a:prstGeom prst="rect">
            <a:avLst/>
          </a:prstGeom>
          <a:noFill/>
        </p:spPr>
        <p:txBody>
          <a:bodyPr wrap="square" rtlCol="0">
            <a:spAutoFit/>
          </a:bodyPr>
          <a:lstStyle/>
          <a:p>
            <a:r>
              <a:rPr lang="zh-CN" altLang="en-US" b="1" dirty="0" smtClean="0">
                <a:solidFill>
                  <a:srgbClr val="66FFFF"/>
                </a:solidFill>
                <a:latin typeface="+mn-ea"/>
              </a:rPr>
              <a:t>此</a:t>
            </a:r>
            <a:r>
              <a:rPr lang="zh-CN" altLang="zh-CN" b="1" dirty="0" smtClean="0">
                <a:solidFill>
                  <a:srgbClr val="66FFFF"/>
                </a:solidFill>
                <a:latin typeface="+mn-ea"/>
              </a:rPr>
              <a:t>代</a:t>
            </a:r>
            <a:r>
              <a:rPr lang="zh-CN" altLang="zh-CN" b="1" dirty="0">
                <a:solidFill>
                  <a:srgbClr val="66FFFF"/>
                </a:solidFill>
                <a:latin typeface="+mn-ea"/>
              </a:rPr>
              <a:t>码可以记录用户希望输入的任意多个数字，它的实现主要是通过动态地向系统申请用户要输入的数字所需的空间</a:t>
            </a:r>
            <a:r>
              <a:rPr lang="zh-CN" altLang="zh-CN" b="1" dirty="0" smtClean="0">
                <a:solidFill>
                  <a:srgbClr val="66FFFF"/>
                </a:solidFill>
                <a:latin typeface="+mn-ea"/>
              </a:rPr>
              <a:t>。</a:t>
            </a:r>
            <a:endParaRPr lang="zh-CN" altLang="en-US" b="1" kern="100" dirty="0" smtClean="0">
              <a:solidFill>
                <a:srgbClr val="66FFFF"/>
              </a:solidFill>
            </a:endParaRPr>
          </a:p>
        </p:txBody>
      </p:sp>
    </p:spTree>
    <p:extLst>
      <p:ext uri="{BB962C8B-B14F-4D97-AF65-F5344CB8AC3E}">
        <p14:creationId xmlns:p14="http://schemas.microsoft.com/office/powerpoint/2010/main" val="7198602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04664"/>
            <a:ext cx="7772400" cy="1143000"/>
          </a:xfrm>
        </p:spPr>
        <p:txBody>
          <a:bodyPr/>
          <a:lstStyle/>
          <a:p>
            <a:r>
              <a:rPr lang="en-US" altLang="zh-CN" sz="6000" b="1" dirty="0" smtClean="0"/>
              <a:t>1.5 </a:t>
            </a:r>
            <a:r>
              <a:rPr lang="zh-CN" altLang="en-US" sz="6000" b="1" dirty="0" smtClean="0"/>
              <a:t>“类”是什么？</a:t>
            </a:r>
            <a:endParaRPr lang="zh-CN" altLang="en-US" sz="6000" b="1" dirty="0"/>
          </a:p>
        </p:txBody>
      </p:sp>
      <p:sp>
        <p:nvSpPr>
          <p:cNvPr id="3" name="内容占位符 2"/>
          <p:cNvSpPr>
            <a:spLocks noGrp="1"/>
          </p:cNvSpPr>
          <p:nvPr>
            <p:ph idx="1"/>
          </p:nvPr>
        </p:nvSpPr>
        <p:spPr/>
        <p:txBody>
          <a:bodyPr/>
          <a:lstStyle/>
          <a:p>
            <a:r>
              <a:rPr lang="zh-CN" altLang="en-US" sz="3600" b="1" dirty="0"/>
              <a:t>类</a:t>
            </a:r>
            <a:r>
              <a:rPr lang="en-US" altLang="zh-CN" sz="3600" b="1" dirty="0"/>
              <a:t>(class)</a:t>
            </a:r>
            <a:r>
              <a:rPr lang="zh-CN" altLang="en-US" sz="3600" b="1" dirty="0"/>
              <a:t>是一种将数据和函数组织在同一个结构里的逻辑方法</a:t>
            </a:r>
            <a:r>
              <a:rPr lang="zh-CN" altLang="en-US" sz="3600" b="1" dirty="0" smtClean="0"/>
              <a:t>。</a:t>
            </a:r>
            <a:endParaRPr lang="en-US" altLang="zh-CN" sz="3600" b="1" dirty="0" smtClean="0"/>
          </a:p>
          <a:p>
            <a:r>
              <a:rPr lang="zh-CN" altLang="en-US" sz="3600" b="1" dirty="0" smtClean="0"/>
              <a:t>定义</a:t>
            </a:r>
            <a:r>
              <a:rPr lang="zh-CN" altLang="en-US" sz="3600" b="1" dirty="0"/>
              <a:t>类的关键字</a:t>
            </a:r>
            <a:r>
              <a:rPr lang="zh-CN" altLang="en-US" sz="3600" b="1" dirty="0" smtClean="0"/>
              <a:t>为</a:t>
            </a:r>
            <a:r>
              <a:rPr lang="en-US" altLang="zh-CN" sz="3600" b="1" dirty="0" smtClean="0"/>
              <a:t>class </a:t>
            </a:r>
            <a:r>
              <a:rPr lang="zh-CN" altLang="en-US" sz="3600" b="1" dirty="0"/>
              <a:t>，其功能与</a:t>
            </a:r>
            <a:r>
              <a:rPr lang="en-US" altLang="zh-CN" sz="3600" b="1" dirty="0"/>
              <a:t>C </a:t>
            </a:r>
            <a:r>
              <a:rPr lang="zh-CN" altLang="en-US" sz="3600" b="1" dirty="0"/>
              <a:t>语言中的</a:t>
            </a:r>
            <a:r>
              <a:rPr lang="en-US" altLang="zh-CN" sz="3600" b="1" dirty="0" err="1"/>
              <a:t>struct</a:t>
            </a:r>
            <a:r>
              <a:rPr lang="en-US" altLang="zh-CN" sz="3600" b="1" dirty="0"/>
              <a:t> </a:t>
            </a:r>
            <a:r>
              <a:rPr lang="zh-CN" altLang="en-US" sz="3600" b="1" dirty="0"/>
              <a:t>类似，不同之处是</a:t>
            </a:r>
            <a:r>
              <a:rPr lang="en-US" altLang="zh-CN" sz="3600" b="1" dirty="0"/>
              <a:t>class </a:t>
            </a:r>
            <a:r>
              <a:rPr lang="zh-CN" altLang="en-US" sz="3600" b="1" dirty="0"/>
              <a:t>可以包含函数，而</a:t>
            </a:r>
            <a:r>
              <a:rPr lang="zh-CN" altLang="en-US" sz="3600" b="1" dirty="0" smtClean="0"/>
              <a:t>不像</a:t>
            </a:r>
            <a:r>
              <a:rPr lang="en-US" altLang="zh-CN" sz="3600" b="1" dirty="0" err="1" smtClean="0"/>
              <a:t>struct</a:t>
            </a:r>
            <a:r>
              <a:rPr lang="en-US" altLang="zh-CN" sz="3600" b="1" dirty="0" smtClean="0"/>
              <a:t> </a:t>
            </a:r>
            <a:r>
              <a:rPr lang="zh-CN" altLang="en-US" sz="3600" b="1" dirty="0"/>
              <a:t>只能包含数据元素。</a:t>
            </a: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36</a:t>
            </a:fld>
            <a:endParaRPr lang="en-US" altLang="zh-CN"/>
          </a:p>
        </p:txBody>
      </p:sp>
    </p:spTree>
    <p:extLst>
      <p:ext uri="{BB962C8B-B14F-4D97-AF65-F5344CB8AC3E}">
        <p14:creationId xmlns:p14="http://schemas.microsoft.com/office/powerpoint/2010/main" val="120967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7772400" cy="731168"/>
          </a:xfrm>
        </p:spPr>
        <p:txBody>
          <a:bodyPr/>
          <a:lstStyle/>
          <a:p>
            <a:r>
              <a:rPr lang="en-US" altLang="zh-CN" b="1" dirty="0" smtClean="0"/>
              <a:t>1.5.1 </a:t>
            </a:r>
            <a:r>
              <a:rPr lang="zh-CN" altLang="en-US" b="1" dirty="0" smtClean="0"/>
              <a:t>类的定义</a:t>
            </a:r>
            <a:endParaRPr lang="zh-CN" altLang="en-US" b="1" dirty="0"/>
          </a:p>
        </p:txBody>
      </p:sp>
      <p:sp>
        <p:nvSpPr>
          <p:cNvPr id="3" name="内容占位符 2"/>
          <p:cNvSpPr>
            <a:spLocks noGrp="1"/>
          </p:cNvSpPr>
          <p:nvPr>
            <p:ph idx="1"/>
          </p:nvPr>
        </p:nvSpPr>
        <p:spPr>
          <a:xfrm>
            <a:off x="179512" y="1007468"/>
            <a:ext cx="4248472" cy="3429644"/>
          </a:xfrm>
        </p:spPr>
        <p:txBody>
          <a:bodyPr/>
          <a:lstStyle/>
          <a:p>
            <a:pPr marL="0" indent="0">
              <a:spcBef>
                <a:spcPts val="0"/>
              </a:spcBef>
              <a:buNone/>
            </a:pPr>
            <a:r>
              <a:rPr lang="en-US" altLang="zh-CN" sz="2400" b="1" dirty="0"/>
              <a:t>class </a:t>
            </a:r>
            <a:r>
              <a:rPr lang="zh-CN" altLang="zh-CN" sz="2400" b="1" dirty="0"/>
              <a:t>类名</a:t>
            </a:r>
            <a:r>
              <a:rPr lang="en-US" altLang="zh-CN" sz="2400" b="1" dirty="0"/>
              <a:t>:</a:t>
            </a:r>
            <a:r>
              <a:rPr lang="zh-CN" altLang="zh-CN" sz="2400" b="1" dirty="0"/>
              <a:t>基类名</a:t>
            </a:r>
          </a:p>
          <a:p>
            <a:pPr marL="0" indent="0">
              <a:spcBef>
                <a:spcPts val="0"/>
              </a:spcBef>
              <a:buNone/>
            </a:pPr>
            <a:r>
              <a:rPr lang="en-US" altLang="zh-CN" sz="2400" b="1" dirty="0"/>
              <a:t>{</a:t>
            </a:r>
            <a:endParaRPr lang="zh-CN" altLang="zh-CN" sz="2400" b="1" dirty="0"/>
          </a:p>
          <a:p>
            <a:pPr marL="0" indent="0">
              <a:spcBef>
                <a:spcPts val="0"/>
              </a:spcBef>
              <a:buNone/>
            </a:pPr>
            <a:r>
              <a:rPr lang="en-US" altLang="zh-CN" sz="2400" b="1" dirty="0" smtClean="0"/>
              <a:t>   </a:t>
            </a:r>
            <a:r>
              <a:rPr lang="en-US" altLang="zh-CN" sz="2400" b="1" dirty="0" smtClean="0">
                <a:solidFill>
                  <a:srgbClr val="33CC33"/>
                </a:solidFill>
              </a:rPr>
              <a:t>private</a:t>
            </a:r>
            <a:r>
              <a:rPr lang="en-US" altLang="zh-CN" sz="2400" b="1" dirty="0">
                <a:solidFill>
                  <a:srgbClr val="33CC33"/>
                </a:solidFill>
              </a:rPr>
              <a:t>:</a:t>
            </a:r>
            <a:endParaRPr lang="zh-CN" altLang="zh-CN" sz="2400" b="1" dirty="0">
              <a:solidFill>
                <a:srgbClr val="33CC33"/>
              </a:solidFill>
            </a:endParaRPr>
          </a:p>
          <a:p>
            <a:pPr marL="0" indent="0">
              <a:spcBef>
                <a:spcPts val="0"/>
              </a:spcBef>
              <a:buNone/>
            </a:pPr>
            <a:r>
              <a:rPr lang="en-US" altLang="zh-CN" sz="2400" b="1" dirty="0">
                <a:solidFill>
                  <a:srgbClr val="33CC33"/>
                </a:solidFill>
              </a:rPr>
              <a:t> </a:t>
            </a:r>
            <a:r>
              <a:rPr lang="en-US" altLang="zh-CN" sz="2400" b="1" dirty="0" smtClean="0">
                <a:solidFill>
                  <a:srgbClr val="33CC33"/>
                </a:solidFill>
              </a:rPr>
              <a:t>     </a:t>
            </a:r>
            <a:r>
              <a:rPr lang="zh-CN" altLang="zh-CN" sz="2400" b="1" dirty="0" smtClean="0">
                <a:solidFill>
                  <a:srgbClr val="33CC33"/>
                </a:solidFill>
              </a:rPr>
              <a:t>私有</a:t>
            </a:r>
            <a:r>
              <a:rPr lang="zh-CN" altLang="zh-CN" sz="2400" b="1" dirty="0">
                <a:solidFill>
                  <a:srgbClr val="33CC33"/>
                </a:solidFill>
              </a:rPr>
              <a:t>成员数据及函数；</a:t>
            </a:r>
          </a:p>
          <a:p>
            <a:pPr marL="0" indent="0">
              <a:spcBef>
                <a:spcPts val="0"/>
              </a:spcBef>
              <a:buNone/>
            </a:pPr>
            <a:r>
              <a:rPr lang="en-US" altLang="zh-CN" sz="2400" b="1" dirty="0" smtClean="0"/>
              <a:t>   </a:t>
            </a:r>
            <a:r>
              <a:rPr lang="en-US" altLang="zh-CN" sz="2400" b="1" dirty="0" smtClean="0">
                <a:solidFill>
                  <a:srgbClr val="FF66FF"/>
                </a:solidFill>
              </a:rPr>
              <a:t>protected</a:t>
            </a:r>
            <a:r>
              <a:rPr lang="en-US" altLang="zh-CN" sz="2400" b="1" dirty="0">
                <a:solidFill>
                  <a:srgbClr val="FF66FF"/>
                </a:solidFill>
              </a:rPr>
              <a:t>:</a:t>
            </a:r>
            <a:endParaRPr lang="zh-CN" altLang="zh-CN" sz="2400" b="1" dirty="0">
              <a:solidFill>
                <a:srgbClr val="FF66FF"/>
              </a:solidFill>
            </a:endParaRPr>
          </a:p>
          <a:p>
            <a:pPr marL="0" indent="0">
              <a:spcBef>
                <a:spcPts val="0"/>
              </a:spcBef>
              <a:buNone/>
            </a:pPr>
            <a:r>
              <a:rPr lang="en-US" altLang="zh-CN" sz="2400" b="1" dirty="0">
                <a:solidFill>
                  <a:srgbClr val="FF66FF"/>
                </a:solidFill>
              </a:rPr>
              <a:t> </a:t>
            </a:r>
            <a:r>
              <a:rPr lang="en-US" altLang="zh-CN" sz="2400" b="1" dirty="0" smtClean="0">
                <a:solidFill>
                  <a:srgbClr val="FF66FF"/>
                </a:solidFill>
              </a:rPr>
              <a:t>     </a:t>
            </a:r>
            <a:r>
              <a:rPr lang="zh-CN" altLang="zh-CN" sz="2400" b="1" dirty="0" smtClean="0">
                <a:solidFill>
                  <a:srgbClr val="FF66FF"/>
                </a:solidFill>
              </a:rPr>
              <a:t>保护</a:t>
            </a:r>
            <a:r>
              <a:rPr lang="zh-CN" altLang="zh-CN" sz="2400" b="1" dirty="0">
                <a:solidFill>
                  <a:srgbClr val="FF66FF"/>
                </a:solidFill>
              </a:rPr>
              <a:t>成员数据及函数；</a:t>
            </a:r>
          </a:p>
          <a:p>
            <a:pPr marL="0" indent="0">
              <a:spcBef>
                <a:spcPts val="0"/>
              </a:spcBef>
              <a:buNone/>
            </a:pPr>
            <a:r>
              <a:rPr lang="en-US" altLang="zh-CN" sz="2400" b="1" dirty="0" smtClean="0">
                <a:solidFill>
                  <a:srgbClr val="66FFFF"/>
                </a:solidFill>
              </a:rPr>
              <a:t>   public</a:t>
            </a:r>
            <a:r>
              <a:rPr lang="en-US" altLang="zh-CN" sz="2400" b="1" dirty="0">
                <a:solidFill>
                  <a:srgbClr val="66FFFF"/>
                </a:solidFill>
              </a:rPr>
              <a:t>:</a:t>
            </a:r>
            <a:endParaRPr lang="zh-CN" altLang="zh-CN" sz="2400" b="1" dirty="0">
              <a:solidFill>
                <a:srgbClr val="66FFFF"/>
              </a:solidFill>
            </a:endParaRPr>
          </a:p>
          <a:p>
            <a:pPr marL="0" indent="0">
              <a:spcBef>
                <a:spcPts val="0"/>
              </a:spcBef>
              <a:buNone/>
            </a:pPr>
            <a:r>
              <a:rPr lang="en-US" altLang="zh-CN" sz="2400" b="1" dirty="0">
                <a:solidFill>
                  <a:srgbClr val="66FFFF"/>
                </a:solidFill>
              </a:rPr>
              <a:t> </a:t>
            </a:r>
            <a:r>
              <a:rPr lang="en-US" altLang="zh-CN" sz="2400" b="1" dirty="0" smtClean="0">
                <a:solidFill>
                  <a:srgbClr val="66FFFF"/>
                </a:solidFill>
              </a:rPr>
              <a:t>     </a:t>
            </a:r>
            <a:r>
              <a:rPr lang="zh-CN" altLang="zh-CN" sz="2400" b="1" dirty="0" smtClean="0">
                <a:solidFill>
                  <a:srgbClr val="66FFFF"/>
                </a:solidFill>
              </a:rPr>
              <a:t>公共</a:t>
            </a:r>
            <a:r>
              <a:rPr lang="zh-CN" altLang="zh-CN" sz="2400" b="1" dirty="0">
                <a:solidFill>
                  <a:srgbClr val="66FFFF"/>
                </a:solidFill>
              </a:rPr>
              <a:t>成员数据及函数；</a:t>
            </a:r>
          </a:p>
          <a:p>
            <a:pPr marL="0" indent="0">
              <a:spcBef>
                <a:spcPts val="0"/>
              </a:spcBef>
              <a:buNone/>
            </a:pPr>
            <a:r>
              <a:rPr lang="en-US" altLang="zh-CN" sz="2400" b="1" dirty="0"/>
              <a:t>}[</a:t>
            </a:r>
            <a:r>
              <a:rPr lang="zh-CN" altLang="zh-CN" sz="2400" b="1" dirty="0"/>
              <a:t>类的对象声明</a:t>
            </a:r>
            <a:r>
              <a:rPr lang="en-US" altLang="zh-CN" sz="2400" b="1" dirty="0"/>
              <a:t>];</a:t>
            </a:r>
            <a:endParaRPr lang="zh-CN" altLang="zh-CN" sz="24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37</a:t>
            </a:fld>
            <a:endParaRPr lang="en-US" altLang="zh-CN"/>
          </a:p>
        </p:txBody>
      </p:sp>
      <p:sp>
        <p:nvSpPr>
          <p:cNvPr id="5" name="内容占位符 2"/>
          <p:cNvSpPr txBox="1">
            <a:spLocks/>
          </p:cNvSpPr>
          <p:nvPr/>
        </p:nvSpPr>
        <p:spPr bwMode="auto">
          <a:xfrm>
            <a:off x="4283968" y="984311"/>
            <a:ext cx="4752528" cy="1724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zh-CN" altLang="zh-CN" sz="2400" b="1" dirty="0" smtClean="0"/>
              <a:t>从</a:t>
            </a:r>
            <a:r>
              <a:rPr lang="zh-CN" altLang="en-US" sz="2400" b="1" dirty="0" smtClean="0"/>
              <a:t>类</a:t>
            </a:r>
            <a:r>
              <a:rPr lang="zh-CN" altLang="zh-CN" sz="2400" b="1" dirty="0" smtClean="0"/>
              <a:t>的定义可以看到，一个类含有</a:t>
            </a:r>
            <a:r>
              <a:rPr lang="zh-CN" altLang="zh-CN" sz="2400" b="1" dirty="0" smtClean="0">
                <a:solidFill>
                  <a:srgbClr val="33CC33"/>
                </a:solidFill>
              </a:rPr>
              <a:t>私有</a:t>
            </a:r>
            <a:r>
              <a:rPr lang="zh-CN" altLang="zh-CN" sz="2400" b="1" dirty="0" smtClean="0"/>
              <a:t>、</a:t>
            </a:r>
            <a:r>
              <a:rPr lang="zh-CN" altLang="zh-CN" sz="2400" b="1" dirty="0" smtClean="0">
                <a:solidFill>
                  <a:srgbClr val="FF66FF"/>
                </a:solidFill>
              </a:rPr>
              <a:t>保护</a:t>
            </a:r>
            <a:r>
              <a:rPr lang="zh-CN" altLang="zh-CN" sz="2400" b="1" dirty="0" smtClean="0"/>
              <a:t>和</a:t>
            </a:r>
            <a:r>
              <a:rPr lang="zh-CN" altLang="zh-CN" sz="2400" b="1" dirty="0" smtClean="0">
                <a:solidFill>
                  <a:srgbClr val="66FFFF"/>
                </a:solidFill>
              </a:rPr>
              <a:t>公共</a:t>
            </a:r>
            <a:r>
              <a:rPr lang="zh-CN" altLang="zh-CN" sz="2400" b="1" dirty="0" smtClean="0"/>
              <a:t>三部分。缺省时在类中定义的项都是私有的。</a:t>
            </a:r>
            <a:endParaRPr lang="en-US" altLang="zh-CN" sz="2400" b="1" dirty="0" smtClean="0"/>
          </a:p>
        </p:txBody>
      </p:sp>
      <p:sp>
        <p:nvSpPr>
          <p:cNvPr id="6" name="内容占位符 2"/>
          <p:cNvSpPr txBox="1">
            <a:spLocks/>
          </p:cNvSpPr>
          <p:nvPr/>
        </p:nvSpPr>
        <p:spPr bwMode="auto">
          <a:xfrm>
            <a:off x="4352223" y="2564905"/>
            <a:ext cx="4540257" cy="867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altLang="zh-CN" sz="2400" b="1" dirty="0" smtClean="0">
                <a:solidFill>
                  <a:srgbClr val="33CC33"/>
                </a:solidFill>
              </a:rPr>
              <a:t>private</a:t>
            </a:r>
            <a:r>
              <a:rPr lang="zh-CN" altLang="zh-CN" sz="2400" b="1" dirty="0" smtClean="0">
                <a:solidFill>
                  <a:srgbClr val="33CC33"/>
                </a:solidFill>
              </a:rPr>
              <a:t>部分的数据和函数只能被该类本身声明的函数存取；</a:t>
            </a:r>
            <a:endParaRPr lang="en-US" altLang="zh-CN" sz="2400" b="1" dirty="0" smtClean="0">
              <a:solidFill>
                <a:srgbClr val="33CC33"/>
              </a:solidFill>
            </a:endParaRPr>
          </a:p>
        </p:txBody>
      </p:sp>
      <p:sp>
        <p:nvSpPr>
          <p:cNvPr id="7" name="内容占位符 2"/>
          <p:cNvSpPr txBox="1">
            <a:spLocks/>
          </p:cNvSpPr>
          <p:nvPr/>
        </p:nvSpPr>
        <p:spPr bwMode="auto">
          <a:xfrm>
            <a:off x="4355976" y="3432584"/>
            <a:ext cx="4752528" cy="1580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altLang="zh-CN" sz="2400" b="1" dirty="0" smtClean="0">
                <a:solidFill>
                  <a:srgbClr val="FF66FF"/>
                </a:solidFill>
              </a:rPr>
              <a:t>protected</a:t>
            </a:r>
            <a:r>
              <a:rPr lang="zh-CN" altLang="zh-CN" sz="2400" b="1" dirty="0" smtClean="0">
                <a:solidFill>
                  <a:srgbClr val="FF66FF"/>
                </a:solidFill>
              </a:rPr>
              <a:t>部分的成员除可以被本类中的成员函数访问外，还可以被本类派生的类的成员函数访问，因此用于类的继承；</a:t>
            </a:r>
            <a:endParaRPr lang="en-US" altLang="zh-CN" sz="2400" b="1" dirty="0" smtClean="0">
              <a:solidFill>
                <a:srgbClr val="FF66FF"/>
              </a:solidFill>
            </a:endParaRPr>
          </a:p>
        </p:txBody>
      </p:sp>
      <p:sp>
        <p:nvSpPr>
          <p:cNvPr id="8" name="内容占位符 2"/>
          <p:cNvSpPr txBox="1">
            <a:spLocks/>
          </p:cNvSpPr>
          <p:nvPr/>
        </p:nvSpPr>
        <p:spPr bwMode="auto">
          <a:xfrm>
            <a:off x="4283967" y="5024643"/>
            <a:ext cx="4837489" cy="1428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altLang="zh-CN" sz="2400" b="1" dirty="0" smtClean="0">
                <a:solidFill>
                  <a:srgbClr val="66FFFF"/>
                </a:solidFill>
              </a:rPr>
              <a:t>public</a:t>
            </a:r>
            <a:r>
              <a:rPr lang="zh-CN" altLang="zh-CN" sz="2400" b="1" dirty="0" smtClean="0">
                <a:solidFill>
                  <a:srgbClr val="66FFFF"/>
                </a:solidFill>
              </a:rPr>
              <a:t>部分的成员可以被本类以外的函数访问，是类与外部的接口。</a:t>
            </a:r>
            <a:endParaRPr lang="zh-CN" altLang="en-US" sz="2400" b="1" dirty="0">
              <a:solidFill>
                <a:srgbClr val="66FFFF"/>
              </a:solidFill>
            </a:endParaRPr>
          </a:p>
        </p:txBody>
      </p:sp>
    </p:spTree>
    <p:extLst>
      <p:ext uri="{BB962C8B-B14F-4D97-AF65-F5344CB8AC3E}">
        <p14:creationId xmlns:p14="http://schemas.microsoft.com/office/powerpoint/2010/main" val="167902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heel(1)">
                                      <p:cBhvr>
                                        <p:cTn id="2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260648"/>
            <a:ext cx="8892480" cy="6192688"/>
          </a:xfrm>
        </p:spPr>
        <p:txBody>
          <a:bodyPr/>
          <a:lstStyle/>
          <a:p>
            <a:pPr marL="0" indent="0">
              <a:buNone/>
            </a:pPr>
            <a:r>
              <a:rPr lang="zh-CN" altLang="zh-CN" sz="2800" b="1" dirty="0" smtClean="0">
                <a:latin typeface="+mn-ea"/>
              </a:rPr>
              <a:t>在</a:t>
            </a:r>
            <a:r>
              <a:rPr lang="zh-CN" altLang="zh-CN" sz="2800" b="1" dirty="0">
                <a:latin typeface="+mn-ea"/>
              </a:rPr>
              <a:t>定义一个</a:t>
            </a:r>
            <a:r>
              <a:rPr lang="en-US" altLang="zh-CN" sz="2800" b="1" dirty="0">
                <a:latin typeface="+mn-ea"/>
              </a:rPr>
              <a:t>class</a:t>
            </a:r>
            <a:r>
              <a:rPr lang="zh-CN" altLang="zh-CN" sz="2800" b="1" dirty="0">
                <a:latin typeface="+mn-ea"/>
              </a:rPr>
              <a:t>成员的时候没有声明其允许范围，这些成员将被默认为</a:t>
            </a:r>
            <a:r>
              <a:rPr lang="en-US" altLang="zh-CN" sz="2800" b="1" dirty="0">
                <a:latin typeface="+mn-ea"/>
              </a:rPr>
              <a:t> private</a:t>
            </a:r>
            <a:r>
              <a:rPr lang="zh-CN" altLang="zh-CN" sz="2800" b="1" dirty="0">
                <a:latin typeface="+mn-ea"/>
              </a:rPr>
              <a:t>范围</a:t>
            </a:r>
            <a:r>
              <a:rPr lang="zh-CN" altLang="zh-CN" sz="2800" b="1" dirty="0" smtClean="0">
                <a:latin typeface="+mn-ea"/>
              </a:rPr>
              <a:t>。</a:t>
            </a:r>
            <a:r>
              <a:rPr lang="zh-CN" altLang="en-US" sz="2800" b="1" dirty="0" smtClean="0">
                <a:latin typeface="+mn-ea"/>
              </a:rPr>
              <a:t>如：</a:t>
            </a:r>
            <a:r>
              <a:rPr lang="en-US" altLang="zh-CN" sz="2800" b="1" dirty="0" err="1" smtClean="0">
                <a:solidFill>
                  <a:srgbClr val="CCFFCC"/>
                </a:solidFill>
                <a:latin typeface="+mn-ea"/>
              </a:rPr>
              <a:t>CRectangle</a:t>
            </a:r>
            <a:r>
              <a:rPr lang="zh-CN" altLang="zh-CN" sz="2800" b="1" dirty="0">
                <a:latin typeface="+mn-ea"/>
              </a:rPr>
              <a:t>的类：</a:t>
            </a:r>
          </a:p>
          <a:p>
            <a:pPr marL="0" indent="0">
              <a:spcBef>
                <a:spcPts val="0"/>
              </a:spcBef>
              <a:buNone/>
            </a:pPr>
            <a:r>
              <a:rPr lang="en-US" altLang="zh-CN" sz="2800" b="1" dirty="0">
                <a:solidFill>
                  <a:srgbClr val="CCFFCC"/>
                </a:solidFill>
                <a:latin typeface="+mn-ea"/>
              </a:rPr>
              <a:t>class </a:t>
            </a:r>
            <a:r>
              <a:rPr lang="en-US" altLang="zh-CN" sz="2800" b="1" dirty="0" err="1">
                <a:solidFill>
                  <a:srgbClr val="CCFFCC"/>
                </a:solidFill>
                <a:latin typeface="+mn-ea"/>
              </a:rPr>
              <a:t>CRectangle</a:t>
            </a:r>
            <a:r>
              <a:rPr lang="en-US" altLang="zh-CN" sz="2800" b="1" dirty="0">
                <a:solidFill>
                  <a:srgbClr val="CCFFCC"/>
                </a:solidFill>
                <a:latin typeface="+mn-ea"/>
              </a:rPr>
              <a:t> </a:t>
            </a:r>
            <a:endParaRPr lang="zh-CN" altLang="zh-CN" sz="2800" b="1" dirty="0">
              <a:solidFill>
                <a:srgbClr val="CCFFCC"/>
              </a:solidFill>
              <a:latin typeface="+mn-ea"/>
            </a:endParaRPr>
          </a:p>
          <a:p>
            <a:pPr marL="0" indent="0">
              <a:spcBef>
                <a:spcPts val="0"/>
              </a:spcBef>
              <a:buNone/>
            </a:pPr>
            <a:r>
              <a:rPr lang="en-US" altLang="zh-CN" sz="2800" b="1" dirty="0">
                <a:solidFill>
                  <a:srgbClr val="CCFFCC"/>
                </a:solidFill>
                <a:latin typeface="+mn-ea"/>
              </a:rPr>
              <a:t>{    </a:t>
            </a:r>
            <a:r>
              <a:rPr lang="en-US" altLang="zh-CN" sz="2800" b="1" dirty="0" err="1">
                <a:solidFill>
                  <a:srgbClr val="CCFFCC"/>
                </a:solidFill>
                <a:latin typeface="+mn-ea"/>
              </a:rPr>
              <a:t>int</a:t>
            </a:r>
            <a:r>
              <a:rPr lang="en-US" altLang="zh-CN" sz="2800" b="1" dirty="0">
                <a:solidFill>
                  <a:srgbClr val="CCFFCC"/>
                </a:solidFill>
                <a:latin typeface="+mn-ea"/>
              </a:rPr>
              <a:t> x, y;</a:t>
            </a:r>
            <a:endParaRPr lang="zh-CN" altLang="zh-CN" sz="2800" b="1" dirty="0">
              <a:solidFill>
                <a:srgbClr val="CCFFCC"/>
              </a:solidFill>
              <a:latin typeface="+mn-ea"/>
            </a:endParaRPr>
          </a:p>
          <a:p>
            <a:pPr marL="0" indent="0">
              <a:spcBef>
                <a:spcPts val="0"/>
              </a:spcBef>
              <a:buNone/>
            </a:pPr>
            <a:r>
              <a:rPr lang="en-US" altLang="zh-CN" sz="2800" b="1" dirty="0">
                <a:solidFill>
                  <a:srgbClr val="CCFFCC"/>
                </a:solidFill>
                <a:latin typeface="+mn-ea"/>
              </a:rPr>
              <a:t>   public:</a:t>
            </a:r>
            <a:endParaRPr lang="zh-CN" altLang="zh-CN" sz="2800" b="1" dirty="0">
              <a:solidFill>
                <a:srgbClr val="CCFFCC"/>
              </a:solidFill>
              <a:latin typeface="+mn-ea"/>
            </a:endParaRPr>
          </a:p>
          <a:p>
            <a:pPr marL="0" indent="0">
              <a:spcBef>
                <a:spcPts val="0"/>
              </a:spcBef>
              <a:buNone/>
            </a:pPr>
            <a:r>
              <a:rPr lang="en-US" altLang="zh-CN" sz="2800" b="1" dirty="0">
                <a:solidFill>
                  <a:srgbClr val="CCFFCC"/>
                </a:solidFill>
                <a:latin typeface="+mn-ea"/>
              </a:rPr>
              <a:t>     void </a:t>
            </a:r>
            <a:r>
              <a:rPr lang="en-US" altLang="zh-CN" sz="2800" b="1" dirty="0" err="1">
                <a:solidFill>
                  <a:srgbClr val="CCFFCC"/>
                </a:solidFill>
                <a:latin typeface="+mn-ea"/>
              </a:rPr>
              <a:t>set_values</a:t>
            </a:r>
            <a:r>
              <a:rPr lang="en-US" altLang="zh-CN" sz="2800" b="1" dirty="0">
                <a:solidFill>
                  <a:srgbClr val="CCFFCC"/>
                </a:solidFill>
                <a:latin typeface="+mn-ea"/>
              </a:rPr>
              <a:t>(</a:t>
            </a:r>
            <a:r>
              <a:rPr lang="en-US" altLang="zh-CN" sz="2800" b="1" dirty="0" err="1">
                <a:solidFill>
                  <a:srgbClr val="CCFFCC"/>
                </a:solidFill>
                <a:latin typeface="+mn-ea"/>
              </a:rPr>
              <a:t>int,int</a:t>
            </a:r>
            <a:r>
              <a:rPr lang="en-US" altLang="zh-CN" sz="2800" b="1" dirty="0">
                <a:solidFill>
                  <a:srgbClr val="CCFFCC"/>
                </a:solidFill>
                <a:latin typeface="+mn-ea"/>
              </a:rPr>
              <a:t>);</a:t>
            </a:r>
            <a:endParaRPr lang="zh-CN" altLang="zh-CN" sz="2800" b="1" dirty="0">
              <a:solidFill>
                <a:srgbClr val="CCFFCC"/>
              </a:solidFill>
              <a:latin typeface="+mn-ea"/>
            </a:endParaRPr>
          </a:p>
          <a:p>
            <a:pPr marL="0" indent="0">
              <a:spcBef>
                <a:spcPts val="0"/>
              </a:spcBef>
              <a:buNone/>
            </a:pPr>
            <a:r>
              <a:rPr lang="en-US" altLang="zh-CN" sz="2800" b="1" dirty="0">
                <a:solidFill>
                  <a:srgbClr val="CCFFCC"/>
                </a:solidFill>
                <a:latin typeface="+mn-ea"/>
              </a:rPr>
              <a:t>     </a:t>
            </a:r>
            <a:r>
              <a:rPr lang="en-US" altLang="zh-CN" sz="2800" b="1" dirty="0" err="1">
                <a:solidFill>
                  <a:srgbClr val="CCFFCC"/>
                </a:solidFill>
                <a:latin typeface="+mn-ea"/>
              </a:rPr>
              <a:t>int</a:t>
            </a:r>
            <a:r>
              <a:rPr lang="en-US" altLang="zh-CN" sz="2800" b="1" dirty="0">
                <a:solidFill>
                  <a:srgbClr val="CCFFCC"/>
                </a:solidFill>
                <a:latin typeface="+mn-ea"/>
              </a:rPr>
              <a:t> area(void);</a:t>
            </a:r>
            <a:endParaRPr lang="zh-CN" altLang="zh-CN" sz="2800" b="1" dirty="0">
              <a:solidFill>
                <a:srgbClr val="CCFFCC"/>
              </a:solidFill>
              <a:latin typeface="+mn-ea"/>
            </a:endParaRPr>
          </a:p>
          <a:p>
            <a:pPr marL="0" indent="0">
              <a:spcBef>
                <a:spcPts val="0"/>
              </a:spcBef>
              <a:buNone/>
            </a:pPr>
            <a:r>
              <a:rPr lang="en-US" altLang="zh-CN" sz="2800" b="1" dirty="0">
                <a:solidFill>
                  <a:srgbClr val="CCFFCC"/>
                </a:solidFill>
                <a:latin typeface="+mn-ea"/>
              </a:rPr>
              <a:t>}</a:t>
            </a:r>
            <a:r>
              <a:rPr lang="en-US" altLang="zh-CN" sz="2800" b="1" dirty="0" err="1">
                <a:solidFill>
                  <a:srgbClr val="CCFFCC"/>
                </a:solidFill>
                <a:latin typeface="+mn-ea"/>
              </a:rPr>
              <a:t>rect</a:t>
            </a:r>
            <a:r>
              <a:rPr lang="en-US" altLang="zh-CN" sz="2800" b="1" dirty="0">
                <a:solidFill>
                  <a:srgbClr val="CCFFCC"/>
                </a:solidFill>
                <a:latin typeface="+mn-ea"/>
              </a:rPr>
              <a:t>;</a:t>
            </a:r>
            <a:endParaRPr lang="zh-CN" altLang="zh-CN" sz="2800" b="1" dirty="0">
              <a:solidFill>
                <a:srgbClr val="CCFFCC"/>
              </a:solidFill>
              <a:latin typeface="+mn-ea"/>
            </a:endParaRPr>
          </a:p>
          <a:p>
            <a:pPr marL="0" indent="0">
              <a:buNone/>
            </a:pPr>
            <a:r>
              <a:rPr lang="en-US" altLang="zh-CN" sz="2800" b="1" dirty="0">
                <a:latin typeface="+mn-ea"/>
              </a:rPr>
              <a:t>    </a:t>
            </a:r>
            <a:endParaRPr lang="zh-CN" altLang="zh-CN" sz="2800" b="1" dirty="0">
              <a:latin typeface="+mn-ea"/>
            </a:endParaRPr>
          </a:p>
          <a:p>
            <a:pPr marL="0" indent="0">
              <a:buNone/>
            </a:pPr>
            <a:r>
              <a:rPr lang="zh-CN" altLang="zh-CN" sz="2800" b="1" dirty="0">
                <a:latin typeface="+mn-ea"/>
              </a:rPr>
              <a:t>上述代码定</a:t>
            </a:r>
            <a:r>
              <a:rPr lang="zh-CN" altLang="zh-CN" sz="2800" b="1" dirty="0" smtClean="0">
                <a:latin typeface="+mn-ea"/>
              </a:rPr>
              <a:t>义</a:t>
            </a:r>
            <a:r>
              <a:rPr lang="zh-CN" altLang="en-US" sz="2800" b="1" dirty="0" smtClean="0">
                <a:latin typeface="+mn-ea"/>
              </a:rPr>
              <a:t>的</a:t>
            </a:r>
            <a:r>
              <a:rPr lang="en-US" altLang="zh-CN" sz="2800" b="1" dirty="0" err="1" smtClean="0">
                <a:latin typeface="+mn-ea"/>
              </a:rPr>
              <a:t>CRectangle</a:t>
            </a:r>
            <a:r>
              <a:rPr lang="zh-CN" altLang="zh-CN" sz="2800" b="1" dirty="0">
                <a:latin typeface="+mn-ea"/>
              </a:rPr>
              <a:t>类及其对象变量</a:t>
            </a:r>
            <a:r>
              <a:rPr lang="en-US" altLang="zh-CN" sz="2800" b="1" dirty="0" err="1">
                <a:latin typeface="+mn-ea"/>
              </a:rPr>
              <a:t>rect</a:t>
            </a:r>
            <a:r>
              <a:rPr lang="zh-CN" altLang="zh-CN" sz="2800" b="1" dirty="0" smtClean="0">
                <a:latin typeface="+mn-ea"/>
              </a:rPr>
              <a:t>。</a:t>
            </a:r>
            <a:r>
              <a:rPr lang="zh-CN" altLang="en-US" sz="2800" b="1" dirty="0" smtClean="0">
                <a:latin typeface="+mn-ea"/>
              </a:rPr>
              <a:t>含：</a:t>
            </a:r>
            <a:endParaRPr lang="en-US" altLang="zh-CN" sz="2800" b="1" dirty="0" smtClean="0">
              <a:latin typeface="+mn-ea"/>
            </a:endParaRPr>
          </a:p>
          <a:p>
            <a:r>
              <a:rPr lang="zh-CN" altLang="zh-CN" sz="2800" b="1" dirty="0" smtClean="0">
                <a:latin typeface="+mn-ea"/>
              </a:rPr>
              <a:t>两</a:t>
            </a:r>
            <a:r>
              <a:rPr lang="zh-CN" altLang="zh-CN" sz="2800" b="1" dirty="0">
                <a:latin typeface="+mn-ea"/>
              </a:rPr>
              <a:t>个</a:t>
            </a:r>
            <a:r>
              <a:rPr lang="en-US" altLang="zh-CN" sz="2800" b="1" dirty="0">
                <a:latin typeface="+mn-ea"/>
              </a:rPr>
              <a:t>private</a:t>
            </a:r>
            <a:r>
              <a:rPr lang="zh-CN" altLang="zh-CN" sz="2800" b="1" dirty="0">
                <a:latin typeface="+mn-ea"/>
              </a:rPr>
              <a:t>的整型变量</a:t>
            </a:r>
            <a:r>
              <a:rPr lang="en-US" altLang="zh-CN" sz="2800" b="1" dirty="0">
                <a:latin typeface="+mn-ea"/>
              </a:rPr>
              <a:t>x</a:t>
            </a:r>
            <a:r>
              <a:rPr lang="zh-CN" altLang="zh-CN" sz="2800" b="1" dirty="0">
                <a:latin typeface="+mn-ea"/>
              </a:rPr>
              <a:t>和</a:t>
            </a:r>
            <a:r>
              <a:rPr lang="en-US" altLang="zh-CN" sz="2800" b="1" dirty="0">
                <a:latin typeface="+mn-ea"/>
              </a:rPr>
              <a:t>y </a:t>
            </a:r>
            <a:r>
              <a:rPr lang="zh-CN" altLang="zh-CN" sz="2800" b="1" dirty="0" smtClean="0">
                <a:latin typeface="+mn-ea"/>
              </a:rPr>
              <a:t>，</a:t>
            </a:r>
            <a:endParaRPr lang="en-US" altLang="zh-CN" sz="2800" b="1" dirty="0" smtClean="0">
              <a:latin typeface="+mn-ea"/>
            </a:endParaRPr>
          </a:p>
          <a:p>
            <a:r>
              <a:rPr lang="zh-CN" altLang="en-US" sz="2800" b="1" dirty="0" smtClean="0">
                <a:latin typeface="+mn-ea"/>
              </a:rPr>
              <a:t>两个</a:t>
            </a:r>
            <a:r>
              <a:rPr lang="zh-CN" altLang="zh-CN" sz="2800" b="1" dirty="0" smtClean="0">
                <a:latin typeface="+mn-ea"/>
              </a:rPr>
              <a:t>函</a:t>
            </a:r>
            <a:r>
              <a:rPr lang="zh-CN" altLang="zh-CN" sz="2800" b="1" dirty="0">
                <a:latin typeface="+mn-ea"/>
              </a:rPr>
              <a:t>数的原型，并没有函数</a:t>
            </a:r>
            <a:r>
              <a:rPr lang="zh-CN" altLang="zh-CN" sz="2800" b="1" dirty="0" smtClean="0">
                <a:latin typeface="+mn-ea"/>
              </a:rPr>
              <a:t>体</a:t>
            </a:r>
            <a:r>
              <a:rPr lang="en-US" altLang="zh-CN" sz="2800" b="1" dirty="0" smtClean="0">
                <a:latin typeface="+mn-ea"/>
              </a:rPr>
              <a:t>(</a:t>
            </a:r>
            <a:r>
              <a:rPr lang="zh-CN" altLang="zh-CN" sz="2800" b="1" dirty="0" smtClean="0">
                <a:latin typeface="+mn-ea"/>
              </a:rPr>
              <a:t>函</a:t>
            </a:r>
            <a:r>
              <a:rPr lang="zh-CN" altLang="zh-CN" sz="2800" b="1" dirty="0">
                <a:latin typeface="+mn-ea"/>
              </a:rPr>
              <a:t>数</a:t>
            </a:r>
            <a:r>
              <a:rPr lang="zh-CN" altLang="zh-CN" sz="2800" b="1" dirty="0" smtClean="0">
                <a:latin typeface="+mn-ea"/>
              </a:rPr>
              <a:t>体需</a:t>
            </a:r>
            <a:r>
              <a:rPr lang="zh-CN" altLang="zh-CN" sz="2800" b="1" dirty="0">
                <a:latin typeface="+mn-ea"/>
              </a:rPr>
              <a:t>另行定</a:t>
            </a:r>
            <a:r>
              <a:rPr lang="zh-CN" altLang="zh-CN" sz="2800" b="1" dirty="0" smtClean="0">
                <a:latin typeface="+mn-ea"/>
              </a:rPr>
              <a:t>义</a:t>
            </a:r>
            <a:r>
              <a:rPr lang="en-US" altLang="zh-CN" sz="2800" b="1" dirty="0" smtClean="0">
                <a:latin typeface="+mn-ea"/>
              </a:rPr>
              <a:t>)</a:t>
            </a:r>
            <a:endParaRPr lang="zh-CN" altLang="zh-CN" sz="2800" b="1" dirty="0">
              <a:latin typeface="+mn-ea"/>
            </a:endParaRPr>
          </a:p>
          <a:p>
            <a:pPr marL="0" indent="0">
              <a:buNone/>
            </a:pPr>
            <a:endParaRPr lang="zh-CN" altLang="en-US" sz="28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38</a:t>
            </a:fld>
            <a:endParaRPr lang="en-US" altLang="zh-CN"/>
          </a:p>
        </p:txBody>
      </p:sp>
    </p:spTree>
    <p:extLst>
      <p:ext uri="{BB962C8B-B14F-4D97-AF65-F5344CB8AC3E}">
        <p14:creationId xmlns:p14="http://schemas.microsoft.com/office/powerpoint/2010/main" val="34737531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04664"/>
            <a:ext cx="8280920" cy="2441798"/>
          </a:xfrm>
        </p:spPr>
        <p:txBody>
          <a:bodyPr/>
          <a:lstStyle/>
          <a:p>
            <a:pPr marL="0" indent="0">
              <a:spcBef>
                <a:spcPts val="0"/>
              </a:spcBef>
              <a:buNone/>
            </a:pPr>
            <a:r>
              <a:rPr lang="en-US" altLang="zh-CN" sz="3600" b="1" dirty="0" smtClean="0"/>
              <a:t>        </a:t>
            </a:r>
            <a:r>
              <a:rPr lang="zh-CN" altLang="zh-CN" sz="3600" b="1" dirty="0" smtClean="0"/>
              <a:t>在</a:t>
            </a:r>
            <a:r>
              <a:rPr lang="en-US" altLang="zh-CN" sz="3600" b="1" dirty="0"/>
              <a:t>C++</a:t>
            </a:r>
            <a:r>
              <a:rPr lang="zh-CN" altLang="zh-CN" sz="3600" b="1" dirty="0"/>
              <a:t>中</a:t>
            </a:r>
            <a:r>
              <a:rPr lang="zh-CN" altLang="zh-CN" sz="3600" b="1" dirty="0" smtClean="0"/>
              <a:t>，</a:t>
            </a:r>
            <a:r>
              <a:rPr lang="zh-CN" altLang="en-US" sz="3600" b="1" dirty="0" smtClean="0"/>
              <a:t>“</a:t>
            </a:r>
            <a:r>
              <a:rPr lang="zh-CN" altLang="zh-CN" sz="3600" b="1" dirty="0">
                <a:solidFill>
                  <a:srgbClr val="CCFFCC"/>
                </a:solidFill>
              </a:rPr>
              <a:t>对象</a:t>
            </a:r>
            <a:r>
              <a:rPr lang="zh-CN" altLang="en-US" sz="3600" b="1" dirty="0" smtClean="0"/>
              <a:t>”</a:t>
            </a:r>
            <a:r>
              <a:rPr lang="zh-CN" altLang="zh-CN" sz="3600" b="1" dirty="0" smtClean="0"/>
              <a:t> 是</a:t>
            </a:r>
            <a:r>
              <a:rPr lang="zh-CN" altLang="zh-CN" sz="3600" b="1" dirty="0"/>
              <a:t>声明</a:t>
            </a:r>
            <a:r>
              <a:rPr lang="zh-CN" altLang="zh-CN" sz="3600" b="1" dirty="0" smtClean="0"/>
              <a:t>为</a:t>
            </a:r>
            <a:r>
              <a:rPr lang="zh-CN" altLang="en-US" sz="3600" b="1" dirty="0" smtClean="0"/>
              <a:t>“</a:t>
            </a:r>
            <a:r>
              <a:rPr lang="zh-CN" altLang="zh-CN" sz="3600" b="1" dirty="0" smtClean="0"/>
              <a:t>类</a:t>
            </a:r>
            <a:r>
              <a:rPr lang="zh-CN" altLang="en-US" sz="3600" b="1" dirty="0" smtClean="0"/>
              <a:t>”</a:t>
            </a:r>
            <a:r>
              <a:rPr lang="zh-CN" altLang="zh-CN" sz="3600" b="1" dirty="0" smtClean="0"/>
              <a:t>类型</a:t>
            </a:r>
            <a:r>
              <a:rPr lang="zh-CN" altLang="zh-CN" sz="3600" b="1" dirty="0"/>
              <a:t>的一个数据项，是类的实际变量</a:t>
            </a:r>
            <a:r>
              <a:rPr lang="zh-CN" altLang="zh-CN" sz="3600" b="1" dirty="0" smtClean="0"/>
              <a:t>。这个</a:t>
            </a:r>
            <a:r>
              <a:rPr lang="zh-CN" altLang="zh-CN" sz="3600" b="1" dirty="0"/>
              <a:t>定义的</a:t>
            </a:r>
            <a:r>
              <a:rPr lang="zh-CN" altLang="zh-CN" sz="3600" b="1" dirty="0">
                <a:solidFill>
                  <a:srgbClr val="66FFFF"/>
                </a:solidFill>
              </a:rPr>
              <a:t>类的</a:t>
            </a:r>
            <a:r>
              <a:rPr lang="zh-CN" altLang="zh-CN" sz="3600" b="1" dirty="0" smtClean="0">
                <a:solidFill>
                  <a:srgbClr val="66FFFF"/>
                </a:solidFill>
              </a:rPr>
              <a:t>变量就</a:t>
            </a:r>
            <a:r>
              <a:rPr lang="zh-CN" altLang="zh-CN" sz="3600" b="1" dirty="0">
                <a:solidFill>
                  <a:srgbClr val="66FFFF"/>
                </a:solidFill>
              </a:rPr>
              <a:t>被称为对象</a:t>
            </a:r>
            <a:r>
              <a:rPr lang="zh-CN" altLang="zh-CN" sz="3600" b="1" dirty="0"/>
              <a:t>。对象有时也称为类的实例</a:t>
            </a:r>
            <a:r>
              <a:rPr lang="en-US" altLang="zh-CN" sz="3600" b="1" dirty="0"/>
              <a:t>(Instance)</a:t>
            </a:r>
            <a:r>
              <a:rPr lang="zh-CN" altLang="zh-CN" sz="3600" b="1" dirty="0" smtClean="0"/>
              <a:t>。</a:t>
            </a:r>
            <a:endParaRPr lang="zh-CN" altLang="zh-CN" sz="36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39</a:t>
            </a:fld>
            <a:endParaRPr lang="en-US" altLang="zh-CN"/>
          </a:p>
        </p:txBody>
      </p:sp>
      <p:sp>
        <p:nvSpPr>
          <p:cNvPr id="5" name="云形标注 4"/>
          <p:cNvSpPr/>
          <p:nvPr/>
        </p:nvSpPr>
        <p:spPr bwMode="auto">
          <a:xfrm>
            <a:off x="2033092" y="3269171"/>
            <a:ext cx="5472608" cy="2556520"/>
          </a:xfrm>
          <a:prstGeom prst="cloudCallout">
            <a:avLst>
              <a:gd name="adj1" fmla="val -34599"/>
              <a:gd name="adj2" fmla="val -6885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altLang="zh-CN" sz="2800" b="1" dirty="0" smtClean="0">
                <a:solidFill>
                  <a:srgbClr val="FF0000"/>
                </a:solidFill>
              </a:rPr>
              <a:t>  </a:t>
            </a:r>
            <a:r>
              <a:rPr lang="zh-CN" altLang="zh-CN" sz="2800" b="1" dirty="0" smtClean="0">
                <a:solidFill>
                  <a:srgbClr val="FF0000"/>
                </a:solidFill>
              </a:rPr>
              <a:t>由此可见</a:t>
            </a:r>
            <a:r>
              <a:rPr lang="zh-CN" altLang="zh-CN" sz="2800" b="1" dirty="0">
                <a:solidFill>
                  <a:srgbClr val="FF0000"/>
                </a:solidFill>
              </a:rPr>
              <a:t>，类是程序中的一个静态的概念，而对象是程序中的一个动态的概念。</a:t>
            </a:r>
          </a:p>
          <a:p>
            <a:pPr marL="0" marR="0" indent="0"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val="395058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492896"/>
            <a:ext cx="7772400" cy="1143000"/>
          </a:xfrm>
        </p:spPr>
        <p:txBody>
          <a:bodyPr/>
          <a:lstStyle/>
          <a:p>
            <a:r>
              <a:rPr lang="en-US" altLang="zh-CN" b="1" dirty="0"/>
              <a:t>1.2 </a:t>
            </a:r>
            <a:r>
              <a:rPr lang="zh-CN" altLang="zh-CN" b="1" dirty="0"/>
              <a:t>一个简单的</a:t>
            </a:r>
            <a:r>
              <a:rPr lang="en-US" altLang="zh-CN" b="1" dirty="0"/>
              <a:t>C++</a:t>
            </a:r>
            <a:r>
              <a:rPr lang="zh-CN" altLang="zh-CN" b="1" dirty="0"/>
              <a:t>程序</a:t>
            </a: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4</a:t>
            </a:fld>
            <a:endParaRPr lang="en-US" altLang="zh-CN"/>
          </a:p>
        </p:txBody>
      </p:sp>
    </p:spTree>
    <p:extLst>
      <p:ext uri="{BB962C8B-B14F-4D97-AF65-F5344CB8AC3E}">
        <p14:creationId xmlns:p14="http://schemas.microsoft.com/office/powerpoint/2010/main" val="20577883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323528" y="404664"/>
            <a:ext cx="8496944" cy="4114800"/>
          </a:xfrm>
        </p:spPr>
        <p:txBody>
          <a:bodyPr/>
          <a:lstStyle/>
          <a:p>
            <a:pPr marL="0" indent="0">
              <a:spcBef>
                <a:spcPts val="0"/>
              </a:spcBef>
              <a:buNone/>
            </a:pPr>
            <a:r>
              <a:rPr lang="zh-CN" altLang="zh-CN" sz="2800" b="1" dirty="0" smtClean="0"/>
              <a:t>在</a:t>
            </a:r>
            <a:r>
              <a:rPr lang="en-US" altLang="zh-CN" sz="2800" b="1" dirty="0"/>
              <a:t>C++</a:t>
            </a:r>
            <a:r>
              <a:rPr lang="zh-CN" altLang="zh-CN" sz="2800" b="1" dirty="0"/>
              <a:t>中有两种方法可以定义类的对象：</a:t>
            </a:r>
          </a:p>
          <a:p>
            <a:pPr>
              <a:spcBef>
                <a:spcPts val="0"/>
              </a:spcBef>
            </a:pPr>
            <a:r>
              <a:rPr lang="zh-CN" altLang="zh-CN" sz="2800" b="1" dirty="0"/>
              <a:t>第一种是在定义类的同时直接定义类的对象，即在定义类的右大括号“</a:t>
            </a:r>
            <a:r>
              <a:rPr lang="en-US" altLang="zh-CN" sz="2800" b="1" dirty="0"/>
              <a:t>}</a:t>
            </a:r>
            <a:r>
              <a:rPr lang="zh-CN" altLang="zh-CN" sz="2800" b="1" dirty="0"/>
              <a:t>”后直接写出属于该类的对象名表列。如：</a:t>
            </a:r>
          </a:p>
          <a:p>
            <a:pPr marL="0" indent="0">
              <a:spcBef>
                <a:spcPts val="0"/>
              </a:spcBef>
              <a:buNone/>
            </a:pPr>
            <a:r>
              <a:rPr lang="en-US" altLang="zh-CN" sz="2800" b="1" dirty="0" smtClean="0">
                <a:solidFill>
                  <a:srgbClr val="66FFFF"/>
                </a:solidFill>
              </a:rPr>
              <a:t>    class </a:t>
            </a:r>
            <a:r>
              <a:rPr lang="zh-CN" altLang="zh-CN" sz="2800" b="1" dirty="0">
                <a:solidFill>
                  <a:srgbClr val="66FFFF"/>
                </a:solidFill>
              </a:rPr>
              <a:t>类名</a:t>
            </a:r>
          </a:p>
          <a:p>
            <a:pPr marL="0" indent="0">
              <a:spcBef>
                <a:spcPts val="0"/>
              </a:spcBef>
              <a:buNone/>
            </a:pPr>
            <a:r>
              <a:rPr lang="en-US" altLang="zh-CN" sz="2800" b="1" dirty="0" smtClean="0">
                <a:solidFill>
                  <a:srgbClr val="66FFFF"/>
                </a:solidFill>
              </a:rPr>
              <a:t>    {</a:t>
            </a:r>
            <a:endParaRPr lang="zh-CN" altLang="zh-CN" sz="2800" b="1" dirty="0">
              <a:solidFill>
                <a:srgbClr val="66FFFF"/>
              </a:solidFill>
            </a:endParaRPr>
          </a:p>
          <a:p>
            <a:pPr marL="0" indent="0">
              <a:spcBef>
                <a:spcPts val="0"/>
              </a:spcBef>
              <a:buNone/>
            </a:pPr>
            <a:r>
              <a:rPr lang="en-US" altLang="zh-CN" sz="2800" b="1" dirty="0">
                <a:solidFill>
                  <a:srgbClr val="66FFFF"/>
                </a:solidFill>
              </a:rPr>
              <a:t>  </a:t>
            </a:r>
            <a:r>
              <a:rPr lang="en-US" altLang="zh-CN" sz="2800" b="1" dirty="0" smtClean="0">
                <a:solidFill>
                  <a:srgbClr val="66FFFF"/>
                </a:solidFill>
              </a:rPr>
              <a:t>    </a:t>
            </a:r>
            <a:r>
              <a:rPr lang="zh-CN" altLang="zh-CN" sz="2800" b="1" dirty="0" smtClean="0">
                <a:solidFill>
                  <a:srgbClr val="66FFFF"/>
                </a:solidFill>
              </a:rPr>
              <a:t>成员</a:t>
            </a:r>
            <a:r>
              <a:rPr lang="zh-CN" altLang="zh-CN" sz="2800" b="1" dirty="0">
                <a:solidFill>
                  <a:srgbClr val="66FFFF"/>
                </a:solidFill>
              </a:rPr>
              <a:t>变量表列；</a:t>
            </a:r>
          </a:p>
          <a:p>
            <a:pPr marL="0" indent="0">
              <a:spcBef>
                <a:spcPts val="0"/>
              </a:spcBef>
              <a:buNone/>
            </a:pPr>
            <a:r>
              <a:rPr lang="en-US" altLang="zh-CN" sz="2800" b="1" dirty="0">
                <a:solidFill>
                  <a:srgbClr val="66FFFF"/>
                </a:solidFill>
              </a:rPr>
              <a:t>  </a:t>
            </a:r>
            <a:r>
              <a:rPr lang="en-US" altLang="zh-CN" sz="2800" b="1" dirty="0" smtClean="0">
                <a:solidFill>
                  <a:srgbClr val="66FFFF"/>
                </a:solidFill>
              </a:rPr>
              <a:t>    </a:t>
            </a:r>
            <a:r>
              <a:rPr lang="zh-CN" altLang="zh-CN" sz="2800" b="1" dirty="0" smtClean="0">
                <a:solidFill>
                  <a:srgbClr val="66FFFF"/>
                </a:solidFill>
              </a:rPr>
              <a:t>成员</a:t>
            </a:r>
            <a:r>
              <a:rPr lang="zh-CN" altLang="zh-CN" sz="2800" b="1" dirty="0">
                <a:solidFill>
                  <a:srgbClr val="66FFFF"/>
                </a:solidFill>
              </a:rPr>
              <a:t>函数表列；</a:t>
            </a:r>
          </a:p>
          <a:p>
            <a:pPr marL="0" indent="0">
              <a:spcBef>
                <a:spcPts val="0"/>
              </a:spcBef>
              <a:buNone/>
            </a:pPr>
            <a:r>
              <a:rPr lang="en-US" altLang="zh-CN" sz="2800" b="1" dirty="0" smtClean="0">
                <a:solidFill>
                  <a:srgbClr val="66FFFF"/>
                </a:solidFill>
              </a:rPr>
              <a:t>    }</a:t>
            </a:r>
            <a:r>
              <a:rPr lang="zh-CN" altLang="zh-CN" sz="2800" b="1" dirty="0">
                <a:solidFill>
                  <a:srgbClr val="66FFFF"/>
                </a:solidFill>
              </a:rPr>
              <a:t>对象名表列；</a:t>
            </a:r>
          </a:p>
          <a:p>
            <a:pPr marL="0" indent="0">
              <a:spcBef>
                <a:spcPts val="0"/>
              </a:spcBef>
              <a:buNone/>
            </a:pPr>
            <a:r>
              <a:rPr lang="en-US" altLang="zh-CN" sz="2800" b="1" dirty="0"/>
              <a:t> </a:t>
            </a:r>
            <a:endParaRPr lang="zh-CN" altLang="zh-CN" sz="2800" b="1" dirty="0"/>
          </a:p>
          <a:p>
            <a:pPr>
              <a:spcBef>
                <a:spcPts val="0"/>
              </a:spcBef>
            </a:pPr>
            <a:r>
              <a:rPr lang="zh-CN" altLang="en-US" sz="2800" b="1" dirty="0" smtClean="0"/>
              <a:t>第二</a:t>
            </a:r>
            <a:r>
              <a:rPr lang="zh-CN" altLang="zh-CN" sz="2800" b="1" dirty="0" smtClean="0"/>
              <a:t>种</a:t>
            </a:r>
            <a:r>
              <a:rPr lang="zh-CN" altLang="zh-CN" sz="2800" b="1" dirty="0"/>
              <a:t>是在定义好类后，再定义类的对象，其一般格式如下：</a:t>
            </a:r>
          </a:p>
          <a:p>
            <a:pPr marL="0" indent="0">
              <a:spcBef>
                <a:spcPts val="0"/>
              </a:spcBef>
              <a:buNone/>
            </a:pPr>
            <a:r>
              <a:rPr lang="en-US" altLang="zh-CN" sz="2800" b="1" dirty="0" smtClean="0">
                <a:solidFill>
                  <a:srgbClr val="66FFFF"/>
                </a:solidFill>
              </a:rPr>
              <a:t>    </a:t>
            </a:r>
            <a:r>
              <a:rPr lang="zh-CN" altLang="zh-CN" sz="2800" b="1" dirty="0" smtClean="0">
                <a:solidFill>
                  <a:srgbClr val="66FFFF"/>
                </a:solidFill>
              </a:rPr>
              <a:t>类</a:t>
            </a:r>
            <a:r>
              <a:rPr lang="zh-CN" altLang="zh-CN" sz="2800" b="1" dirty="0">
                <a:solidFill>
                  <a:srgbClr val="66FFFF"/>
                </a:solidFill>
              </a:rPr>
              <a:t>名 对象</a:t>
            </a:r>
            <a:r>
              <a:rPr lang="en-US" altLang="zh-CN" sz="2800" b="1" dirty="0">
                <a:solidFill>
                  <a:srgbClr val="66FFFF"/>
                </a:solidFill>
              </a:rPr>
              <a:t>1[</a:t>
            </a:r>
            <a:r>
              <a:rPr lang="zh-CN" altLang="zh-CN" sz="2800" b="1" dirty="0">
                <a:solidFill>
                  <a:srgbClr val="66FFFF"/>
                </a:solidFill>
              </a:rPr>
              <a:t>，对象</a:t>
            </a:r>
            <a:r>
              <a:rPr lang="en-US" altLang="zh-CN" sz="2800" b="1" dirty="0">
                <a:solidFill>
                  <a:srgbClr val="66FFFF"/>
                </a:solidFill>
              </a:rPr>
              <a:t>2</a:t>
            </a:r>
            <a:r>
              <a:rPr lang="zh-CN" altLang="zh-CN" sz="2800" b="1" dirty="0">
                <a:solidFill>
                  <a:srgbClr val="66FFFF"/>
                </a:solidFill>
              </a:rPr>
              <a:t>，…</a:t>
            </a:r>
            <a:r>
              <a:rPr lang="en-US" altLang="zh-CN" sz="2800" b="1" dirty="0">
                <a:solidFill>
                  <a:srgbClr val="66FFFF"/>
                </a:solidFill>
              </a:rPr>
              <a:t>];</a:t>
            </a:r>
            <a:endParaRPr lang="zh-CN" altLang="zh-CN" sz="2800" b="1" dirty="0">
              <a:solidFill>
                <a:srgbClr val="66FFFF"/>
              </a:solidFill>
            </a:endParaRPr>
          </a:p>
          <a:p>
            <a:pPr marL="0" indent="0">
              <a:spcBef>
                <a:spcPts val="0"/>
              </a:spcBef>
              <a:buNone/>
            </a:pPr>
            <a:endParaRPr lang="zh-CN" altLang="en-US" sz="2800" b="1" dirty="0"/>
          </a:p>
        </p:txBody>
      </p:sp>
    </p:spTree>
    <p:extLst>
      <p:ext uri="{BB962C8B-B14F-4D97-AF65-F5344CB8AC3E}">
        <p14:creationId xmlns:p14="http://schemas.microsoft.com/office/powerpoint/2010/main" val="15856751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96752"/>
            <a:ext cx="8784976" cy="576064"/>
          </a:xfrm>
        </p:spPr>
        <p:txBody>
          <a:bodyPr/>
          <a:lstStyle/>
          <a:p>
            <a:r>
              <a:rPr lang="zh-CN" altLang="zh-CN" sz="2800" b="1" dirty="0">
                <a:solidFill>
                  <a:srgbClr val="66FFFF"/>
                </a:solidFill>
              </a:rPr>
              <a:t>在</a:t>
            </a:r>
            <a:r>
              <a:rPr lang="en-US" altLang="zh-CN" sz="2800" b="1" dirty="0">
                <a:solidFill>
                  <a:srgbClr val="66FFFF"/>
                </a:solidFill>
              </a:rPr>
              <a:t>C++</a:t>
            </a:r>
            <a:r>
              <a:rPr lang="zh-CN" altLang="zh-CN" sz="2800" b="1" dirty="0">
                <a:solidFill>
                  <a:srgbClr val="66FFFF"/>
                </a:solidFill>
              </a:rPr>
              <a:t>中通常也把类的成员函数称为类的</a:t>
            </a:r>
            <a:r>
              <a:rPr lang="zh-CN" altLang="zh-CN" sz="2800" b="1" dirty="0" smtClean="0">
                <a:solidFill>
                  <a:srgbClr val="66FFFF"/>
                </a:solidFill>
              </a:rPr>
              <a:t>方法</a:t>
            </a:r>
            <a:r>
              <a:rPr lang="zh-CN" altLang="en-US" sz="2800" b="1" dirty="0" smtClean="0">
                <a:solidFill>
                  <a:srgbClr val="66FFFF"/>
                </a:solidFill>
              </a:rPr>
              <a:t>；</a:t>
            </a:r>
            <a:endParaRPr lang="en-US" altLang="zh-CN" sz="2800" b="1" dirty="0" smtClean="0">
              <a:solidFill>
                <a:srgbClr val="66FFFF"/>
              </a:solidFill>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41</a:t>
            </a:fld>
            <a:endParaRPr lang="en-US" altLang="zh-CN"/>
          </a:p>
        </p:txBody>
      </p:sp>
      <p:sp>
        <p:nvSpPr>
          <p:cNvPr id="2" name="文本框 1"/>
          <p:cNvSpPr txBox="1"/>
          <p:nvPr/>
        </p:nvSpPr>
        <p:spPr>
          <a:xfrm>
            <a:off x="3441957" y="287961"/>
            <a:ext cx="2242922" cy="707886"/>
          </a:xfrm>
          <a:prstGeom prst="rect">
            <a:avLst/>
          </a:prstGeom>
          <a:noFill/>
        </p:spPr>
        <p:txBody>
          <a:bodyPr wrap="none" rtlCol="0">
            <a:spAutoFit/>
          </a:bodyPr>
          <a:lstStyle/>
          <a:p>
            <a:r>
              <a:rPr lang="zh-CN" altLang="en-US" sz="4000" b="1" dirty="0" smtClean="0"/>
              <a:t>类的方法</a:t>
            </a:r>
            <a:endParaRPr lang="zh-CN" altLang="en-US" sz="4000" b="1" dirty="0"/>
          </a:p>
        </p:txBody>
      </p:sp>
      <p:sp>
        <p:nvSpPr>
          <p:cNvPr id="5" name="内容占位符 2"/>
          <p:cNvSpPr txBox="1">
            <a:spLocks/>
          </p:cNvSpPr>
          <p:nvPr/>
        </p:nvSpPr>
        <p:spPr bwMode="auto">
          <a:xfrm>
            <a:off x="170930" y="2135710"/>
            <a:ext cx="8784976" cy="96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800" b="1" dirty="0" smtClean="0">
                <a:solidFill>
                  <a:srgbClr val="66FFFF"/>
                </a:solidFill>
              </a:rPr>
              <a:t>成员函数的原型一般在类的定义中声明，其语法与声明普通的函数所用的语法完全相同</a:t>
            </a:r>
            <a:r>
              <a:rPr lang="zh-CN" altLang="en-US" sz="2800" b="1" dirty="0" smtClean="0">
                <a:solidFill>
                  <a:srgbClr val="66FFFF"/>
                </a:solidFill>
              </a:rPr>
              <a:t>；</a:t>
            </a:r>
            <a:endParaRPr lang="en-US" altLang="zh-CN" sz="2800" b="1" dirty="0" smtClean="0">
              <a:solidFill>
                <a:srgbClr val="66FFFF"/>
              </a:solidFill>
            </a:endParaRPr>
          </a:p>
        </p:txBody>
      </p:sp>
      <p:sp>
        <p:nvSpPr>
          <p:cNvPr id="6" name="内容占位符 2"/>
          <p:cNvSpPr txBox="1">
            <a:spLocks/>
          </p:cNvSpPr>
          <p:nvPr/>
        </p:nvSpPr>
        <p:spPr bwMode="auto">
          <a:xfrm>
            <a:off x="170930" y="3501008"/>
            <a:ext cx="8784976" cy="2411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800" b="1" dirty="0" smtClean="0">
                <a:solidFill>
                  <a:srgbClr val="66FFFF"/>
                </a:solidFill>
              </a:rPr>
              <a:t>方法的具体实现，可以在类的定义内部完成（这种方式定义的类的方法有时也称为类的内联函数），也可以在类的定义之外进行，而且方法的具体实现既可以和类的定义放在同一个源文件中，也可以放在不同的源文件中。</a:t>
            </a:r>
            <a:endParaRPr lang="zh-CN" altLang="zh-CN" sz="2800" b="1" dirty="0">
              <a:solidFill>
                <a:srgbClr val="66FFFF"/>
              </a:solidFill>
            </a:endParaRPr>
          </a:p>
        </p:txBody>
      </p:sp>
    </p:spTree>
    <p:extLst>
      <p:ext uri="{BB962C8B-B14F-4D97-AF65-F5344CB8AC3E}">
        <p14:creationId xmlns:p14="http://schemas.microsoft.com/office/powerpoint/2010/main" val="42318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79512" y="476672"/>
            <a:ext cx="8640960" cy="3024336"/>
          </a:xfrm>
        </p:spPr>
        <p:txBody>
          <a:bodyPr/>
          <a:lstStyle/>
          <a:p>
            <a:r>
              <a:rPr lang="zh-CN" altLang="zh-CN" sz="2800" b="1" dirty="0" smtClean="0">
                <a:solidFill>
                  <a:srgbClr val="66FFFF"/>
                </a:solidFill>
              </a:rPr>
              <a:t>方法</a:t>
            </a:r>
            <a:r>
              <a:rPr lang="zh-CN" altLang="zh-CN" sz="2800" b="1" dirty="0">
                <a:solidFill>
                  <a:srgbClr val="66FFFF"/>
                </a:solidFill>
              </a:rPr>
              <a:t>的具体实现和普通函数的具体实现只是在函数的头部有略微不同的格式。一般来说，如果类的方法的定义是在类的外部实现的，则在定义方法时必须把类名放在方法名之前，中间用作用域运算符（“</a:t>
            </a:r>
            <a:r>
              <a:rPr lang="en-US" altLang="zh-CN" sz="2800" b="1" dirty="0">
                <a:solidFill>
                  <a:srgbClr val="66FFFF"/>
                </a:solidFill>
              </a:rPr>
              <a:t>::</a:t>
            </a:r>
            <a:r>
              <a:rPr lang="zh-CN" altLang="zh-CN" sz="2800" b="1" dirty="0">
                <a:solidFill>
                  <a:srgbClr val="66FFFF"/>
                </a:solidFill>
              </a:rPr>
              <a:t>”）隔开，其一般形式如下所示：</a:t>
            </a:r>
          </a:p>
          <a:p>
            <a:pPr marL="0" indent="0">
              <a:buNone/>
            </a:pPr>
            <a:r>
              <a:rPr lang="en-US" altLang="zh-CN" sz="4000" b="1" dirty="0" smtClean="0">
                <a:solidFill>
                  <a:srgbClr val="FFFF00"/>
                </a:solidFill>
              </a:rPr>
              <a:t>              </a:t>
            </a:r>
            <a:r>
              <a:rPr lang="zh-CN" altLang="zh-CN" sz="4000" b="1" dirty="0" smtClean="0">
                <a:solidFill>
                  <a:srgbClr val="FFFF00"/>
                </a:solidFill>
              </a:rPr>
              <a:t>类名</a:t>
            </a:r>
            <a:r>
              <a:rPr lang="en-US" altLang="zh-CN" sz="4000" b="1" dirty="0" smtClean="0">
                <a:solidFill>
                  <a:srgbClr val="FFFF00"/>
                </a:solidFill>
              </a:rPr>
              <a:t>:: </a:t>
            </a:r>
            <a:r>
              <a:rPr lang="zh-CN" altLang="zh-CN" sz="4000" b="1" dirty="0" smtClean="0">
                <a:solidFill>
                  <a:srgbClr val="FFFF00"/>
                </a:solidFill>
              </a:rPr>
              <a:t>方法名</a:t>
            </a:r>
            <a:endParaRPr lang="zh-CN" altLang="zh-CN" sz="4000" b="1" dirty="0">
              <a:solidFill>
                <a:srgbClr val="FFFF00"/>
              </a:solidFill>
            </a:endParaRPr>
          </a:p>
        </p:txBody>
      </p:sp>
      <p:sp>
        <p:nvSpPr>
          <p:cNvPr id="2" name="云形标注 1"/>
          <p:cNvSpPr/>
          <p:nvPr/>
        </p:nvSpPr>
        <p:spPr bwMode="auto">
          <a:xfrm>
            <a:off x="2915816" y="3645024"/>
            <a:ext cx="5616624" cy="3024336"/>
          </a:xfrm>
          <a:prstGeom prst="cloudCallout">
            <a:avLst>
              <a:gd name="adj1" fmla="val -39667"/>
              <a:gd name="adj2" fmla="val -46971"/>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zh-CN" sz="3200" b="1" dirty="0">
                <a:solidFill>
                  <a:srgbClr val="FF0000"/>
                </a:solidFill>
              </a:rPr>
              <a:t>这样，即使几个类中的方法名相同，也可以用这种形式把它们区分开来。</a:t>
            </a:r>
            <a:endParaRPr lang="zh-CN" altLang="en-US" sz="3200" b="1" dirty="0">
              <a:solidFill>
                <a:srgbClr val="FF0000"/>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200" b="0"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val="13790276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76672"/>
            <a:ext cx="7992888" cy="5976664"/>
          </a:xfrm>
        </p:spPr>
        <p:txBody>
          <a:bodyPr/>
          <a:lstStyle/>
          <a:p>
            <a:r>
              <a:rPr lang="zh-CN" altLang="zh-CN" b="1" dirty="0"/>
              <a:t>在</a:t>
            </a:r>
            <a:r>
              <a:rPr lang="en-US" altLang="zh-CN" b="1" dirty="0"/>
              <a:t>C++</a:t>
            </a:r>
            <a:r>
              <a:rPr lang="zh-CN" altLang="zh-CN" b="1" dirty="0"/>
              <a:t>中通常也把类的成员函数称为类的方法。成员函数的原型一般在类的定义中声明，在类的定义中声明其成员函数的语法与声明普通的函数所用的语法完全相同。方法的具体实现，可以在类的定义内部完成（这种方式定义的类的方法有时也称为类的内联函数），也可以在类的定义之外进行，而且方法的具体实现既可以和类的定义放在同一个源文件中，也可以放在不同的源文件中。</a:t>
            </a:r>
          </a:p>
          <a:p>
            <a:endParaRPr lang="zh-CN" altLang="en-US"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43</a:t>
            </a:fld>
            <a:endParaRPr lang="en-US" altLang="zh-CN"/>
          </a:p>
        </p:txBody>
      </p:sp>
    </p:spTree>
    <p:extLst>
      <p:ext uri="{BB962C8B-B14F-4D97-AF65-F5344CB8AC3E}">
        <p14:creationId xmlns:p14="http://schemas.microsoft.com/office/powerpoint/2010/main" val="40047068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0648" y="190500"/>
            <a:ext cx="7772400" cy="790228"/>
          </a:xfrm>
        </p:spPr>
        <p:txBody>
          <a:bodyPr/>
          <a:lstStyle/>
          <a:p>
            <a:r>
              <a:rPr lang="zh-CN" altLang="en-US" sz="3600" b="1" dirty="0" smtClean="0"/>
              <a:t>一个简单的类的定义</a:t>
            </a:r>
            <a:endParaRPr lang="zh-CN" altLang="en-US" sz="3600" b="1" dirty="0"/>
          </a:p>
        </p:txBody>
      </p:sp>
      <p:sp>
        <p:nvSpPr>
          <p:cNvPr id="3" name="内容占位符 2"/>
          <p:cNvSpPr>
            <a:spLocks noGrp="1"/>
          </p:cNvSpPr>
          <p:nvPr>
            <p:ph idx="1"/>
          </p:nvPr>
        </p:nvSpPr>
        <p:spPr>
          <a:xfrm>
            <a:off x="179512" y="1083280"/>
            <a:ext cx="4176464" cy="2921784"/>
          </a:xfrm>
        </p:spPr>
        <p:txBody>
          <a:bodyPr/>
          <a:lstStyle/>
          <a:p>
            <a:pPr marL="0" indent="0">
              <a:spcBef>
                <a:spcPts val="0"/>
              </a:spcBef>
              <a:buNone/>
            </a:pPr>
            <a:r>
              <a:rPr lang="en-US" altLang="zh-CN" sz="2400" b="1" dirty="0"/>
              <a:t>class </a:t>
            </a:r>
            <a:r>
              <a:rPr lang="en-US" altLang="zh-CN" sz="2400" b="1" dirty="0" err="1"/>
              <a:t>CRectangle</a:t>
            </a:r>
            <a:r>
              <a:rPr lang="en-US" altLang="zh-CN" sz="2400" b="1" dirty="0"/>
              <a:t> </a:t>
            </a:r>
            <a:endParaRPr lang="en-US" altLang="zh-CN" sz="2400" b="1" dirty="0" smtClean="0"/>
          </a:p>
          <a:p>
            <a:pPr marL="0" indent="0">
              <a:spcBef>
                <a:spcPts val="0"/>
              </a:spcBef>
              <a:buNone/>
            </a:pPr>
            <a:r>
              <a:rPr lang="en-US" altLang="zh-CN" sz="2400" b="1" dirty="0"/>
              <a:t> </a:t>
            </a:r>
            <a:r>
              <a:rPr lang="en-US" altLang="zh-CN" sz="2400" b="1" dirty="0" smtClean="0"/>
              <a:t>{</a:t>
            </a:r>
            <a:endParaRPr lang="en-US" altLang="zh-CN" sz="2400" b="1" dirty="0"/>
          </a:p>
          <a:p>
            <a:pPr marL="0" indent="0">
              <a:spcBef>
                <a:spcPts val="0"/>
              </a:spcBef>
              <a:buNone/>
            </a:pPr>
            <a:r>
              <a:rPr lang="en-US" altLang="zh-CN" sz="2400" b="1" dirty="0" smtClean="0"/>
              <a:t>      </a:t>
            </a:r>
            <a:r>
              <a:rPr lang="en-US" altLang="zh-CN" sz="2400" b="1" dirty="0" err="1" smtClean="0">
                <a:solidFill>
                  <a:srgbClr val="66FFFF"/>
                </a:solidFill>
              </a:rPr>
              <a:t>int</a:t>
            </a:r>
            <a:r>
              <a:rPr lang="en-US" altLang="zh-CN" sz="2400" b="1" dirty="0" smtClean="0">
                <a:solidFill>
                  <a:srgbClr val="66FFFF"/>
                </a:solidFill>
              </a:rPr>
              <a:t> </a:t>
            </a:r>
            <a:r>
              <a:rPr lang="en-US" altLang="zh-CN" sz="2400" b="1" dirty="0">
                <a:solidFill>
                  <a:srgbClr val="66FFFF"/>
                </a:solidFill>
              </a:rPr>
              <a:t>x, y;</a:t>
            </a:r>
          </a:p>
          <a:p>
            <a:pPr marL="0" indent="0">
              <a:spcBef>
                <a:spcPts val="0"/>
              </a:spcBef>
              <a:buNone/>
            </a:pPr>
            <a:r>
              <a:rPr lang="en-US" altLang="zh-CN" sz="2400" b="1" dirty="0" smtClean="0"/>
              <a:t>  public</a:t>
            </a:r>
            <a:r>
              <a:rPr lang="en-US" altLang="zh-CN" sz="2400" b="1" dirty="0"/>
              <a:t>:</a:t>
            </a:r>
          </a:p>
          <a:p>
            <a:pPr marL="0" indent="0">
              <a:spcBef>
                <a:spcPts val="0"/>
              </a:spcBef>
              <a:buNone/>
            </a:pPr>
            <a:r>
              <a:rPr lang="en-US" altLang="zh-CN" sz="2400" b="1" dirty="0" smtClean="0">
                <a:solidFill>
                  <a:srgbClr val="92D050"/>
                </a:solidFill>
              </a:rPr>
              <a:t>      void </a:t>
            </a:r>
            <a:r>
              <a:rPr lang="en-US" altLang="zh-CN" sz="2400" b="1" dirty="0" err="1">
                <a:solidFill>
                  <a:srgbClr val="92D050"/>
                </a:solidFill>
              </a:rPr>
              <a:t>set_values</a:t>
            </a:r>
            <a:r>
              <a:rPr lang="en-US" altLang="zh-CN" sz="2400" b="1" dirty="0">
                <a:solidFill>
                  <a:srgbClr val="92D050"/>
                </a:solidFill>
              </a:rPr>
              <a:t> (</a:t>
            </a:r>
            <a:r>
              <a:rPr lang="en-US" altLang="zh-CN" sz="2400" b="1" dirty="0" err="1">
                <a:solidFill>
                  <a:srgbClr val="92D050"/>
                </a:solidFill>
              </a:rPr>
              <a:t>int,int</a:t>
            </a:r>
            <a:r>
              <a:rPr lang="en-US" altLang="zh-CN" sz="2400" b="1" dirty="0">
                <a:solidFill>
                  <a:srgbClr val="92D050"/>
                </a:solidFill>
              </a:rPr>
              <a:t>);</a:t>
            </a:r>
          </a:p>
          <a:p>
            <a:pPr marL="0" indent="0">
              <a:spcBef>
                <a:spcPts val="0"/>
              </a:spcBef>
              <a:buNone/>
            </a:pPr>
            <a:r>
              <a:rPr lang="en-US" altLang="zh-CN" sz="2400" b="1" dirty="0" smtClean="0">
                <a:solidFill>
                  <a:srgbClr val="92D050"/>
                </a:solidFill>
              </a:rPr>
              <a:t>      </a:t>
            </a:r>
            <a:r>
              <a:rPr lang="en-US" altLang="zh-CN" sz="2400" b="1" dirty="0" err="1" smtClean="0">
                <a:solidFill>
                  <a:srgbClr val="92D050"/>
                </a:solidFill>
              </a:rPr>
              <a:t>int</a:t>
            </a:r>
            <a:r>
              <a:rPr lang="en-US" altLang="zh-CN" sz="2400" b="1" dirty="0" smtClean="0">
                <a:solidFill>
                  <a:srgbClr val="92D050"/>
                </a:solidFill>
              </a:rPr>
              <a:t> </a:t>
            </a:r>
            <a:r>
              <a:rPr lang="en-US" altLang="zh-CN" sz="2400" b="1" dirty="0">
                <a:solidFill>
                  <a:srgbClr val="92D050"/>
                </a:solidFill>
              </a:rPr>
              <a:t>area (void);</a:t>
            </a:r>
          </a:p>
          <a:p>
            <a:pPr marL="0" indent="0">
              <a:spcBef>
                <a:spcPts val="0"/>
              </a:spcBef>
              <a:buNone/>
            </a:pPr>
            <a:r>
              <a:rPr lang="en-US" altLang="zh-CN" sz="2400" b="1" dirty="0"/>
              <a:t>} </a:t>
            </a:r>
            <a:r>
              <a:rPr lang="en-US" altLang="zh-CN" sz="2400" b="1" dirty="0" err="1"/>
              <a:t>rect</a:t>
            </a:r>
            <a:r>
              <a:rPr lang="en-US" altLang="zh-CN" sz="2400" b="1" dirty="0"/>
              <a:t>;</a:t>
            </a:r>
            <a:endParaRPr lang="zh-CN" altLang="en-US" sz="24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44</a:t>
            </a:fld>
            <a:endParaRPr lang="en-US" altLang="zh-CN"/>
          </a:p>
        </p:txBody>
      </p:sp>
      <p:sp>
        <p:nvSpPr>
          <p:cNvPr id="5" name="文本框 4"/>
          <p:cNvSpPr txBox="1"/>
          <p:nvPr/>
        </p:nvSpPr>
        <p:spPr>
          <a:xfrm>
            <a:off x="4067944" y="1083280"/>
            <a:ext cx="5076056" cy="3046988"/>
          </a:xfrm>
          <a:prstGeom prst="rect">
            <a:avLst/>
          </a:prstGeom>
          <a:noFill/>
        </p:spPr>
        <p:txBody>
          <a:bodyPr wrap="square" rtlCol="0">
            <a:spAutoFit/>
          </a:bodyPr>
          <a:lstStyle/>
          <a:p>
            <a:r>
              <a:rPr lang="zh-CN" altLang="en-US" b="1" dirty="0" smtClean="0"/>
              <a:t>这个例子</a:t>
            </a:r>
            <a:r>
              <a:rPr lang="zh-CN" altLang="en-US" b="1" dirty="0"/>
              <a:t>定义了一</a:t>
            </a:r>
            <a:r>
              <a:rPr lang="zh-CN" altLang="en-US" b="1" dirty="0" smtClean="0"/>
              <a:t>个</a:t>
            </a:r>
            <a:r>
              <a:rPr lang="en-US" altLang="zh-CN" b="1" dirty="0" err="1" smtClean="0"/>
              <a:t>CRectangle</a:t>
            </a:r>
            <a:r>
              <a:rPr lang="zh-CN" altLang="en-US" b="1" dirty="0" smtClean="0"/>
              <a:t>类和</a:t>
            </a:r>
            <a:r>
              <a:rPr lang="zh-CN" altLang="en-US" b="1" dirty="0"/>
              <a:t>该</a:t>
            </a:r>
            <a:r>
              <a:rPr lang="en-US" altLang="zh-CN" b="1" dirty="0"/>
              <a:t>class </a:t>
            </a:r>
            <a:r>
              <a:rPr lang="zh-CN" altLang="en-US" b="1" dirty="0"/>
              <a:t>类型的对象变量</a:t>
            </a:r>
            <a:r>
              <a:rPr lang="en-US" altLang="zh-CN" b="1" dirty="0" err="1"/>
              <a:t>rect</a:t>
            </a:r>
            <a:r>
              <a:rPr lang="en-US" altLang="zh-CN" b="1" dirty="0"/>
              <a:t> </a:t>
            </a:r>
            <a:r>
              <a:rPr lang="zh-CN" altLang="en-US" b="1" dirty="0" smtClean="0"/>
              <a:t>。</a:t>
            </a:r>
            <a:endParaRPr lang="en-US" altLang="zh-CN" b="1" dirty="0" smtClean="0"/>
          </a:p>
          <a:p>
            <a:r>
              <a:rPr lang="zh-CN" altLang="en-US" b="1" dirty="0" smtClean="0"/>
              <a:t>这个类有</a:t>
            </a:r>
            <a:r>
              <a:rPr lang="en-US" altLang="zh-CN" b="1" dirty="0"/>
              <a:t>4 </a:t>
            </a:r>
            <a:r>
              <a:rPr lang="zh-CN" altLang="en-US" b="1" dirty="0"/>
              <a:t>个成员</a:t>
            </a:r>
            <a:r>
              <a:rPr lang="zh-CN" altLang="en-US" b="1" dirty="0" smtClean="0"/>
              <a:t>：</a:t>
            </a:r>
            <a:endParaRPr lang="en-US" altLang="zh-CN" b="1" dirty="0" smtClean="0"/>
          </a:p>
          <a:p>
            <a:pPr marL="342900" indent="-342900">
              <a:buFont typeface="Arial" panose="020B0604020202020204" pitchFamily="34" charset="0"/>
              <a:buChar char="•"/>
            </a:pPr>
            <a:r>
              <a:rPr lang="zh-CN" altLang="en-US" b="1" dirty="0" smtClean="0">
                <a:solidFill>
                  <a:srgbClr val="66FFFF"/>
                </a:solidFill>
              </a:rPr>
              <a:t>两</a:t>
            </a:r>
            <a:r>
              <a:rPr lang="zh-CN" altLang="en-US" b="1" dirty="0">
                <a:solidFill>
                  <a:srgbClr val="66FFFF"/>
                </a:solidFill>
              </a:rPr>
              <a:t>个整型变量</a:t>
            </a:r>
            <a:r>
              <a:rPr lang="en-US" altLang="zh-CN" b="1" dirty="0">
                <a:solidFill>
                  <a:srgbClr val="66FFFF"/>
                </a:solidFill>
              </a:rPr>
              <a:t>(x </a:t>
            </a:r>
            <a:r>
              <a:rPr lang="zh-CN" altLang="en-US" b="1" dirty="0">
                <a:solidFill>
                  <a:srgbClr val="66FFFF"/>
                </a:solidFill>
              </a:rPr>
              <a:t>和</a:t>
            </a:r>
            <a:r>
              <a:rPr lang="en-US" altLang="zh-CN" b="1" dirty="0">
                <a:solidFill>
                  <a:srgbClr val="66FFFF"/>
                </a:solidFill>
              </a:rPr>
              <a:t>y) </a:t>
            </a:r>
            <a:r>
              <a:rPr lang="zh-CN" altLang="en-US" b="1" dirty="0">
                <a:solidFill>
                  <a:srgbClr val="66FFFF"/>
                </a:solidFill>
              </a:rPr>
              <a:t>，在</a:t>
            </a:r>
            <a:r>
              <a:rPr lang="en-US" altLang="zh-CN" b="1" dirty="0">
                <a:solidFill>
                  <a:srgbClr val="66FFFF"/>
                </a:solidFill>
              </a:rPr>
              <a:t>private </a:t>
            </a:r>
            <a:r>
              <a:rPr lang="zh-CN" altLang="en-US" b="1" dirty="0">
                <a:solidFill>
                  <a:srgbClr val="66FFFF"/>
                </a:solidFill>
              </a:rPr>
              <a:t>部分</a:t>
            </a:r>
            <a:r>
              <a:rPr lang="en-US" altLang="zh-CN" b="1" dirty="0" smtClean="0">
                <a:solidFill>
                  <a:srgbClr val="66FFFF"/>
                </a:solidFill>
              </a:rPr>
              <a:t>(</a:t>
            </a:r>
            <a:r>
              <a:rPr lang="zh-CN" altLang="en-US" b="1" dirty="0" smtClean="0">
                <a:solidFill>
                  <a:srgbClr val="66FFFF"/>
                </a:solidFill>
              </a:rPr>
              <a:t>没写</a:t>
            </a:r>
            <a:r>
              <a:rPr lang="en-US" altLang="zh-CN" b="1" dirty="0" smtClean="0">
                <a:solidFill>
                  <a:srgbClr val="66FFFF"/>
                </a:solidFill>
              </a:rPr>
              <a:t>private</a:t>
            </a:r>
            <a:r>
              <a:rPr lang="zh-CN" altLang="en-US" b="1" dirty="0" smtClean="0">
                <a:solidFill>
                  <a:srgbClr val="66FFFF"/>
                </a:solidFill>
              </a:rPr>
              <a:t>的就是缺省</a:t>
            </a:r>
            <a:r>
              <a:rPr lang="en-US" altLang="zh-CN" b="1" dirty="0" smtClean="0">
                <a:solidFill>
                  <a:srgbClr val="66FFFF"/>
                </a:solidFill>
              </a:rPr>
              <a:t>)</a:t>
            </a:r>
            <a:r>
              <a:rPr lang="zh-CN" altLang="en-US" b="1" dirty="0" smtClean="0">
                <a:solidFill>
                  <a:srgbClr val="66FFFF"/>
                </a:solidFill>
              </a:rPr>
              <a:t>；</a:t>
            </a:r>
            <a:endParaRPr lang="en-US" altLang="zh-CN" b="1" dirty="0" smtClean="0">
              <a:solidFill>
                <a:srgbClr val="66FFFF"/>
              </a:solidFill>
            </a:endParaRPr>
          </a:p>
          <a:p>
            <a:pPr marL="342900" indent="-342900">
              <a:buFont typeface="Arial" panose="020B0604020202020204" pitchFamily="34" charset="0"/>
              <a:buChar char="•"/>
            </a:pPr>
            <a:r>
              <a:rPr lang="zh-CN" altLang="en-US" b="1" dirty="0" smtClean="0">
                <a:solidFill>
                  <a:srgbClr val="92D050"/>
                </a:solidFill>
              </a:rPr>
              <a:t>两</a:t>
            </a:r>
            <a:r>
              <a:rPr lang="zh-CN" altLang="en-US" b="1" dirty="0">
                <a:solidFill>
                  <a:srgbClr val="92D050"/>
                </a:solidFill>
              </a:rPr>
              <a:t>个函数， </a:t>
            </a:r>
            <a:r>
              <a:rPr lang="en-US" altLang="zh-CN" b="1" dirty="0" err="1">
                <a:solidFill>
                  <a:srgbClr val="92D050"/>
                </a:solidFill>
              </a:rPr>
              <a:t>set_values</a:t>
            </a:r>
            <a:r>
              <a:rPr lang="en-US" altLang="zh-CN" b="1" dirty="0">
                <a:solidFill>
                  <a:srgbClr val="92D050"/>
                </a:solidFill>
              </a:rPr>
              <a:t>() </a:t>
            </a:r>
            <a:r>
              <a:rPr lang="zh-CN" altLang="en-US" b="1" dirty="0">
                <a:solidFill>
                  <a:srgbClr val="92D050"/>
                </a:solidFill>
              </a:rPr>
              <a:t>和</a:t>
            </a:r>
            <a:r>
              <a:rPr lang="en-US" altLang="zh-CN" b="1" dirty="0">
                <a:solidFill>
                  <a:srgbClr val="92D050"/>
                </a:solidFill>
              </a:rPr>
              <a:t>area()</a:t>
            </a:r>
            <a:r>
              <a:rPr lang="zh-CN" altLang="en-US" b="1" dirty="0">
                <a:solidFill>
                  <a:srgbClr val="92D050"/>
                </a:solidFill>
              </a:rPr>
              <a:t>，在</a:t>
            </a:r>
            <a:r>
              <a:rPr lang="en-US" altLang="zh-CN" b="1" dirty="0">
                <a:solidFill>
                  <a:srgbClr val="92D050"/>
                </a:solidFill>
              </a:rPr>
              <a:t>public </a:t>
            </a:r>
            <a:r>
              <a:rPr lang="zh-CN" altLang="en-US" b="1" dirty="0" smtClean="0">
                <a:solidFill>
                  <a:srgbClr val="92D050"/>
                </a:solidFill>
              </a:rPr>
              <a:t>部分，这里</a:t>
            </a:r>
            <a:r>
              <a:rPr lang="zh-CN" altLang="en-US" b="1" dirty="0">
                <a:solidFill>
                  <a:srgbClr val="92D050"/>
                </a:solidFill>
              </a:rPr>
              <a:t>只包含了</a:t>
            </a:r>
            <a:r>
              <a:rPr lang="zh-CN" altLang="en-US" b="1" dirty="0" smtClean="0">
                <a:solidFill>
                  <a:srgbClr val="92D050"/>
                </a:solidFill>
              </a:rPr>
              <a:t>函数</a:t>
            </a:r>
            <a:r>
              <a:rPr lang="zh-CN" altLang="en-US" b="1" dirty="0">
                <a:solidFill>
                  <a:srgbClr val="92D050"/>
                </a:solidFill>
              </a:rPr>
              <a:t>的</a:t>
            </a:r>
            <a:r>
              <a:rPr lang="zh-CN" altLang="en-US" b="1" dirty="0" smtClean="0">
                <a:solidFill>
                  <a:srgbClr val="92D050"/>
                </a:solidFill>
              </a:rPr>
              <a:t>原型。</a:t>
            </a:r>
            <a:endParaRPr lang="zh-CN" altLang="en-US" b="1" dirty="0">
              <a:solidFill>
                <a:srgbClr val="92D050"/>
              </a:solidFill>
            </a:endParaRPr>
          </a:p>
        </p:txBody>
      </p:sp>
      <p:sp>
        <p:nvSpPr>
          <p:cNvPr id="6" name="内容占位符 2"/>
          <p:cNvSpPr txBox="1">
            <a:spLocks/>
          </p:cNvSpPr>
          <p:nvPr/>
        </p:nvSpPr>
        <p:spPr bwMode="auto">
          <a:xfrm>
            <a:off x="203783" y="4812841"/>
            <a:ext cx="8712968" cy="1664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altLang="zh-CN" sz="2400" b="1" dirty="0" smtClean="0"/>
              <a:t>        </a:t>
            </a:r>
            <a:r>
              <a:rPr lang="zh-CN" altLang="zh-CN" sz="2400" b="1" dirty="0" smtClean="0"/>
              <a:t>类是面向对象程序设计最基本的单元，在设计面向对象程序时，首先要以类的方式描述实际待解决的问题，也就是将问题所要处理的数据定义成类的私有或公共类型的数据，同时将处理问题的方法定义成类的私有或公有的成员函数。</a:t>
            </a:r>
            <a:endParaRPr lang="zh-CN" altLang="en-US" sz="2400" b="1" dirty="0"/>
          </a:p>
        </p:txBody>
      </p:sp>
    </p:spTree>
    <p:extLst>
      <p:ext uri="{BB962C8B-B14F-4D97-AF65-F5344CB8AC3E}">
        <p14:creationId xmlns:p14="http://schemas.microsoft.com/office/powerpoint/2010/main" val="255216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692696"/>
            <a:ext cx="8784976" cy="5085184"/>
          </a:xfrm>
        </p:spPr>
        <p:txBody>
          <a:bodyPr/>
          <a:lstStyle/>
          <a:p>
            <a:pPr marL="0" indent="0">
              <a:lnSpc>
                <a:spcPct val="150000"/>
              </a:lnSpc>
              <a:spcBef>
                <a:spcPts val="0"/>
              </a:spcBef>
              <a:buNone/>
            </a:pPr>
            <a:r>
              <a:rPr lang="zh-CN" altLang="en-US" sz="2800" b="1" dirty="0" smtClean="0">
                <a:latin typeface="+mn-ea"/>
              </a:rPr>
              <a:t>对象成员的引用：</a:t>
            </a:r>
            <a:endParaRPr lang="en-US" altLang="zh-CN" sz="2800" b="1" dirty="0" smtClean="0">
              <a:latin typeface="+mn-ea"/>
            </a:endParaRPr>
          </a:p>
          <a:p>
            <a:pPr marL="0" indent="0">
              <a:lnSpc>
                <a:spcPct val="150000"/>
              </a:lnSpc>
              <a:spcBef>
                <a:spcPts val="0"/>
              </a:spcBef>
              <a:buNone/>
            </a:pPr>
            <a:r>
              <a:rPr lang="en-US" altLang="zh-CN" sz="2800" b="1" dirty="0" smtClean="0">
                <a:solidFill>
                  <a:srgbClr val="CCFFCC"/>
                </a:solidFill>
                <a:latin typeface="+mn-ea"/>
              </a:rPr>
              <a:t>     </a:t>
            </a:r>
            <a:r>
              <a:rPr lang="zh-CN" altLang="zh-CN" sz="2800" b="1" dirty="0" smtClean="0">
                <a:solidFill>
                  <a:srgbClr val="CCFFCC"/>
                </a:solidFill>
                <a:latin typeface="+mn-ea"/>
              </a:rPr>
              <a:t>对</a:t>
            </a:r>
            <a:r>
              <a:rPr lang="zh-CN" altLang="zh-CN" sz="2800" b="1" dirty="0">
                <a:solidFill>
                  <a:srgbClr val="CCFFCC"/>
                </a:solidFill>
                <a:latin typeface="+mn-ea"/>
              </a:rPr>
              <a:t>象名</a:t>
            </a:r>
            <a:r>
              <a:rPr lang="en-US" altLang="zh-CN" sz="2800" b="1" dirty="0">
                <a:solidFill>
                  <a:srgbClr val="CCFFCC"/>
                </a:solidFill>
                <a:latin typeface="+mn-ea"/>
              </a:rPr>
              <a:t>.</a:t>
            </a:r>
            <a:r>
              <a:rPr lang="zh-CN" altLang="zh-CN" sz="2800" b="1" dirty="0">
                <a:solidFill>
                  <a:srgbClr val="CCFFCC"/>
                </a:solidFill>
                <a:latin typeface="+mn-ea"/>
              </a:rPr>
              <a:t>成员</a:t>
            </a:r>
            <a:r>
              <a:rPr lang="zh-CN" altLang="zh-CN" sz="2800" b="1" dirty="0" smtClean="0">
                <a:solidFill>
                  <a:srgbClr val="CCFFCC"/>
                </a:solidFill>
                <a:latin typeface="+mn-ea"/>
              </a:rPr>
              <a:t>名</a:t>
            </a:r>
            <a:endParaRPr lang="en-US" altLang="zh-CN" sz="2800" b="1" dirty="0" smtClean="0">
              <a:solidFill>
                <a:srgbClr val="CCFFCC"/>
              </a:solidFill>
              <a:latin typeface="+mn-ea"/>
            </a:endParaRPr>
          </a:p>
          <a:p>
            <a:pPr marL="0" indent="0">
              <a:lnSpc>
                <a:spcPct val="150000"/>
              </a:lnSpc>
              <a:spcBef>
                <a:spcPts val="0"/>
              </a:spcBef>
              <a:buNone/>
            </a:pPr>
            <a:r>
              <a:rPr lang="zh-CN" altLang="en-US" sz="2800" b="1" dirty="0" smtClean="0">
                <a:latin typeface="+mn-ea"/>
              </a:rPr>
              <a:t>用此</a:t>
            </a:r>
            <a:r>
              <a:rPr lang="zh-CN" altLang="zh-CN" sz="2800" b="1" dirty="0" smtClean="0">
                <a:latin typeface="+mn-ea"/>
              </a:rPr>
              <a:t>方式引</a:t>
            </a:r>
            <a:r>
              <a:rPr lang="zh-CN" altLang="zh-CN" sz="2800" b="1" dirty="0">
                <a:latin typeface="+mn-ea"/>
              </a:rPr>
              <a:t>用对象</a:t>
            </a:r>
            <a:r>
              <a:rPr lang="en-US" altLang="zh-CN" sz="2800" b="1" dirty="0">
                <a:latin typeface="+mn-ea"/>
              </a:rPr>
              <a:t>recta</a:t>
            </a:r>
            <a:r>
              <a:rPr lang="zh-CN" altLang="zh-CN" sz="2800" b="1" dirty="0">
                <a:latin typeface="+mn-ea"/>
              </a:rPr>
              <a:t>的任何</a:t>
            </a:r>
            <a:r>
              <a:rPr lang="en-US" altLang="zh-CN" sz="2800" b="1" dirty="0">
                <a:latin typeface="+mn-ea"/>
              </a:rPr>
              <a:t>public</a:t>
            </a:r>
            <a:r>
              <a:rPr lang="zh-CN" altLang="zh-CN" sz="2800" b="1" dirty="0">
                <a:latin typeface="+mn-ea"/>
              </a:rPr>
              <a:t>成</a:t>
            </a:r>
            <a:r>
              <a:rPr lang="zh-CN" altLang="zh-CN" sz="2800" b="1" dirty="0" smtClean="0">
                <a:latin typeface="+mn-ea"/>
              </a:rPr>
              <a:t>员</a:t>
            </a:r>
            <a:r>
              <a:rPr lang="en-US" altLang="zh-CN" sz="2800" b="1" dirty="0" smtClean="0">
                <a:latin typeface="+mn-ea"/>
              </a:rPr>
              <a:t>,</a:t>
            </a:r>
            <a:r>
              <a:rPr lang="zh-CN" altLang="zh-CN" sz="2800" b="1" dirty="0" smtClean="0">
                <a:latin typeface="+mn-ea"/>
              </a:rPr>
              <a:t>例</a:t>
            </a:r>
            <a:r>
              <a:rPr lang="zh-CN" altLang="zh-CN" sz="2800" b="1" dirty="0">
                <a:latin typeface="+mn-ea"/>
              </a:rPr>
              <a:t>如：</a:t>
            </a:r>
          </a:p>
          <a:p>
            <a:pPr marL="0" indent="0">
              <a:lnSpc>
                <a:spcPct val="150000"/>
              </a:lnSpc>
              <a:spcBef>
                <a:spcPts val="0"/>
              </a:spcBef>
              <a:buNone/>
            </a:pPr>
            <a:r>
              <a:rPr lang="en-US" altLang="zh-CN" sz="2800" b="1" dirty="0" err="1" smtClean="0">
                <a:latin typeface="+mn-ea"/>
              </a:rPr>
              <a:t>rect.set_value</a:t>
            </a:r>
            <a:r>
              <a:rPr lang="en-US" altLang="zh-CN" sz="2800" b="1" dirty="0" smtClean="0">
                <a:latin typeface="+mn-ea"/>
              </a:rPr>
              <a:t>(10,20</a:t>
            </a:r>
            <a:r>
              <a:rPr lang="en-US" altLang="zh-CN" sz="2800" b="1" dirty="0">
                <a:latin typeface="+mn-ea"/>
              </a:rPr>
              <a:t>);</a:t>
            </a:r>
            <a:endParaRPr lang="zh-CN" altLang="zh-CN" sz="2800" b="1" dirty="0">
              <a:latin typeface="+mn-ea"/>
            </a:endParaRPr>
          </a:p>
          <a:p>
            <a:pPr marL="0" indent="0">
              <a:lnSpc>
                <a:spcPct val="150000"/>
              </a:lnSpc>
              <a:spcBef>
                <a:spcPts val="0"/>
              </a:spcBef>
              <a:buNone/>
            </a:pPr>
            <a:r>
              <a:rPr lang="en-US" altLang="zh-CN" sz="2800" b="1" dirty="0" err="1">
                <a:latin typeface="+mn-ea"/>
              </a:rPr>
              <a:t>my_area</a:t>
            </a:r>
            <a:r>
              <a:rPr lang="en-US" altLang="zh-CN" sz="2800" b="1" dirty="0">
                <a:latin typeface="+mn-ea"/>
              </a:rPr>
              <a:t> = </a:t>
            </a:r>
            <a:r>
              <a:rPr lang="en-US" altLang="zh-CN" sz="2800" b="1" dirty="0" err="1">
                <a:latin typeface="+mn-ea"/>
              </a:rPr>
              <a:t>rect.area</a:t>
            </a:r>
            <a:r>
              <a:rPr lang="en-US" altLang="zh-CN" sz="2800" b="1" dirty="0">
                <a:latin typeface="+mn-ea"/>
              </a:rPr>
              <a:t>(); </a:t>
            </a:r>
            <a:endParaRPr lang="zh-CN" altLang="zh-CN" sz="2800" b="1" dirty="0">
              <a:latin typeface="+mn-ea"/>
            </a:endParaRPr>
          </a:p>
          <a:p>
            <a:pPr marL="0" indent="0">
              <a:lnSpc>
                <a:spcPct val="150000"/>
              </a:lnSpc>
              <a:spcBef>
                <a:spcPts val="0"/>
              </a:spcBef>
              <a:buNone/>
            </a:pPr>
            <a:r>
              <a:rPr lang="en-US" altLang="zh-CN" sz="2800" b="1" dirty="0" smtClean="0">
                <a:latin typeface="+mn-ea"/>
              </a:rPr>
              <a:t>    </a:t>
            </a:r>
            <a:r>
              <a:rPr lang="zh-CN" altLang="zh-CN" sz="2800" b="1" dirty="0" smtClean="0">
                <a:latin typeface="+mn-ea"/>
              </a:rPr>
              <a:t>但不能</a:t>
            </a:r>
            <a:r>
              <a:rPr lang="zh-CN" altLang="en-US" sz="2800" b="1" dirty="0" smtClean="0">
                <a:latin typeface="+mn-ea"/>
              </a:rPr>
              <a:t>直接</a:t>
            </a:r>
            <a:r>
              <a:rPr lang="zh-CN" altLang="zh-CN" sz="2800" b="1" dirty="0" smtClean="0">
                <a:latin typeface="+mn-ea"/>
              </a:rPr>
              <a:t>引</a:t>
            </a:r>
            <a:r>
              <a:rPr lang="zh-CN" altLang="zh-CN" sz="2800" b="1" dirty="0">
                <a:latin typeface="+mn-ea"/>
              </a:rPr>
              <a:t>用</a:t>
            </a:r>
            <a:r>
              <a:rPr lang="en-US" altLang="zh-CN" sz="2800" b="1" dirty="0">
                <a:latin typeface="+mn-ea"/>
              </a:rPr>
              <a:t> x </a:t>
            </a:r>
            <a:r>
              <a:rPr lang="zh-CN" altLang="zh-CN" sz="2800" b="1" dirty="0">
                <a:latin typeface="+mn-ea"/>
              </a:rPr>
              <a:t>或</a:t>
            </a:r>
            <a:r>
              <a:rPr lang="en-US" altLang="zh-CN" sz="2800" b="1" dirty="0">
                <a:latin typeface="+mn-ea"/>
              </a:rPr>
              <a:t> y </a:t>
            </a:r>
            <a:r>
              <a:rPr lang="zh-CN" altLang="zh-CN" sz="2800" b="1" dirty="0">
                <a:latin typeface="+mn-ea"/>
              </a:rPr>
              <a:t>，因为它们是该</a:t>
            </a:r>
            <a:r>
              <a:rPr lang="en-US" altLang="zh-CN" sz="2800" b="1" dirty="0">
                <a:latin typeface="+mn-ea"/>
              </a:rPr>
              <a:t>class</a:t>
            </a:r>
            <a:r>
              <a:rPr lang="zh-CN" altLang="zh-CN" sz="2800" b="1" dirty="0">
                <a:latin typeface="+mn-ea"/>
              </a:rPr>
              <a:t>的</a:t>
            </a:r>
            <a:r>
              <a:rPr lang="en-US" altLang="zh-CN" sz="2800" b="1" dirty="0">
                <a:latin typeface="+mn-ea"/>
              </a:rPr>
              <a:t> private </a:t>
            </a:r>
            <a:r>
              <a:rPr lang="zh-CN" altLang="zh-CN" sz="2800" b="1" dirty="0">
                <a:latin typeface="+mn-ea"/>
              </a:rPr>
              <a:t>成员，它们只能够在该</a:t>
            </a:r>
            <a:r>
              <a:rPr lang="en-US" altLang="zh-CN" sz="2800" b="1" dirty="0">
                <a:latin typeface="+mn-ea"/>
              </a:rPr>
              <a:t>class</a:t>
            </a:r>
            <a:r>
              <a:rPr lang="zh-CN" altLang="zh-CN" sz="2800" b="1" dirty="0">
                <a:latin typeface="+mn-ea"/>
              </a:rPr>
              <a:t>的其它成员中被引用</a:t>
            </a:r>
            <a:r>
              <a:rPr lang="zh-CN" altLang="zh-CN" sz="2800" b="1" dirty="0" smtClean="0">
                <a:latin typeface="+mn-ea"/>
              </a:rPr>
              <a:t>。</a:t>
            </a:r>
            <a:endParaRPr lang="zh-CN" altLang="en-US" sz="28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45</a:t>
            </a:fld>
            <a:endParaRPr lang="en-US" altLang="zh-CN"/>
          </a:p>
        </p:txBody>
      </p:sp>
    </p:spTree>
    <p:extLst>
      <p:ext uri="{BB962C8B-B14F-4D97-AF65-F5344CB8AC3E}">
        <p14:creationId xmlns:p14="http://schemas.microsoft.com/office/powerpoint/2010/main" val="18614915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876256" y="6185825"/>
            <a:ext cx="1905000" cy="457200"/>
          </a:xfrm>
        </p:spPr>
        <p:txBody>
          <a:bodyPr/>
          <a:lstStyle/>
          <a:p>
            <a:fld id="{FFEAE7CE-6593-4F59-A373-5D886C7C7E2D}" type="slidenum">
              <a:rPr lang="en-US" altLang="zh-CN" smtClean="0"/>
              <a:pPr/>
              <a:t>46</a:t>
            </a:fld>
            <a:endParaRPr lang="en-US" altLang="zh-CN"/>
          </a:p>
        </p:txBody>
      </p:sp>
      <p:sp>
        <p:nvSpPr>
          <p:cNvPr id="5" name="内容占位符 2"/>
          <p:cNvSpPr txBox="1">
            <a:spLocks/>
          </p:cNvSpPr>
          <p:nvPr/>
        </p:nvSpPr>
        <p:spPr bwMode="auto">
          <a:xfrm>
            <a:off x="130628" y="421839"/>
            <a:ext cx="8812258" cy="602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200"/>
              </a:lnSpc>
              <a:spcBef>
                <a:spcPts val="0"/>
              </a:spcBef>
              <a:buFontTx/>
              <a:buNone/>
            </a:pPr>
            <a:r>
              <a:rPr lang="zh-CN" altLang="zh-CN" sz="2400" b="1" dirty="0" smtClean="0">
                <a:latin typeface="+mn-ea"/>
              </a:rPr>
              <a:t>下面的例子计算矩形的面积。</a:t>
            </a:r>
          </a:p>
          <a:p>
            <a:pPr marL="0" indent="0">
              <a:lnSpc>
                <a:spcPts val="2200"/>
              </a:lnSpc>
              <a:spcBef>
                <a:spcPts val="0"/>
              </a:spcBef>
              <a:buFontTx/>
              <a:buNone/>
            </a:pPr>
            <a:r>
              <a:rPr lang="en-US" altLang="zh-CN" sz="2400" b="1" dirty="0" smtClean="0">
                <a:latin typeface="+mn-ea"/>
              </a:rPr>
              <a:t>#include "</a:t>
            </a:r>
            <a:r>
              <a:rPr lang="en-US" altLang="zh-CN" sz="2400" b="1" dirty="0" err="1" smtClean="0">
                <a:latin typeface="+mn-ea"/>
              </a:rPr>
              <a:t>stdafx.h</a:t>
            </a:r>
            <a:r>
              <a:rPr lang="en-US" altLang="zh-CN" sz="2400" b="1" dirty="0" smtClean="0">
                <a:latin typeface="+mn-ea"/>
              </a:rPr>
              <a:t>"</a:t>
            </a:r>
            <a:endParaRPr lang="zh-CN" altLang="zh-CN" sz="2400" b="1" dirty="0" smtClean="0">
              <a:latin typeface="+mn-ea"/>
            </a:endParaRPr>
          </a:p>
          <a:p>
            <a:pPr marL="0" indent="0">
              <a:lnSpc>
                <a:spcPts val="2200"/>
              </a:lnSpc>
              <a:spcBef>
                <a:spcPts val="0"/>
              </a:spcBef>
              <a:buFontTx/>
              <a:buNone/>
            </a:pPr>
            <a:r>
              <a:rPr lang="en-US" altLang="zh-CN" sz="2400" b="1" dirty="0" smtClean="0">
                <a:latin typeface="+mn-ea"/>
              </a:rPr>
              <a:t>#include &lt;</a:t>
            </a:r>
            <a:r>
              <a:rPr lang="en-US" altLang="zh-CN" sz="2400" b="1" dirty="0" err="1" smtClean="0">
                <a:latin typeface="+mn-ea"/>
              </a:rPr>
              <a:t>iostream</a:t>
            </a:r>
            <a:r>
              <a:rPr lang="en-US" altLang="zh-CN" sz="2400" b="1" dirty="0" smtClean="0">
                <a:latin typeface="+mn-ea"/>
              </a:rPr>
              <a:t>&gt;</a:t>
            </a:r>
            <a:endParaRPr lang="zh-CN" altLang="zh-CN" sz="2400" b="1" dirty="0" smtClean="0">
              <a:latin typeface="+mn-ea"/>
            </a:endParaRPr>
          </a:p>
          <a:p>
            <a:pPr marL="0" indent="0">
              <a:lnSpc>
                <a:spcPts val="2200"/>
              </a:lnSpc>
              <a:spcBef>
                <a:spcPts val="0"/>
              </a:spcBef>
              <a:buFontTx/>
              <a:buNone/>
            </a:pPr>
            <a:r>
              <a:rPr lang="en-US" altLang="zh-CN" sz="2400" b="1" dirty="0" smtClean="0">
                <a:latin typeface="+mn-ea"/>
              </a:rPr>
              <a:t>using namespace </a:t>
            </a:r>
            <a:r>
              <a:rPr lang="en-US" altLang="zh-CN" sz="2400" b="1" dirty="0" err="1" smtClean="0">
                <a:latin typeface="+mn-ea"/>
              </a:rPr>
              <a:t>std</a:t>
            </a:r>
            <a:r>
              <a:rPr lang="en-US" altLang="zh-CN" sz="2400" b="1" dirty="0" smtClean="0">
                <a:latin typeface="+mn-ea"/>
              </a:rPr>
              <a:t>;</a:t>
            </a:r>
            <a:endParaRPr lang="zh-CN" altLang="zh-CN" sz="2400" b="1" dirty="0" smtClean="0">
              <a:latin typeface="+mn-ea"/>
            </a:endParaRPr>
          </a:p>
          <a:p>
            <a:pPr marL="0" indent="0">
              <a:lnSpc>
                <a:spcPts val="2200"/>
              </a:lnSpc>
              <a:spcBef>
                <a:spcPts val="0"/>
              </a:spcBef>
              <a:buFontTx/>
              <a:buNone/>
            </a:pPr>
            <a:r>
              <a:rPr lang="en-US" altLang="zh-CN" sz="2400" b="1" dirty="0" smtClean="0">
                <a:latin typeface="+mn-ea"/>
              </a:rPr>
              <a:t>class </a:t>
            </a:r>
            <a:r>
              <a:rPr lang="en-US" altLang="zh-CN" sz="2400" b="1" dirty="0" err="1" smtClean="0">
                <a:latin typeface="+mn-ea"/>
              </a:rPr>
              <a:t>CRectangle</a:t>
            </a:r>
            <a:r>
              <a:rPr lang="en-US" altLang="zh-CN" sz="2400" b="1" dirty="0" smtClean="0">
                <a:latin typeface="+mn-ea"/>
              </a:rPr>
              <a:t> </a:t>
            </a:r>
            <a:endParaRPr lang="zh-CN" altLang="zh-CN" sz="2400" b="1" dirty="0" smtClean="0">
              <a:latin typeface="+mn-ea"/>
            </a:endParaRPr>
          </a:p>
          <a:p>
            <a:pPr marL="0" indent="0">
              <a:lnSpc>
                <a:spcPts val="2200"/>
              </a:lnSpc>
              <a:spcBef>
                <a:spcPts val="0"/>
              </a:spcBef>
              <a:buFontTx/>
              <a:buNone/>
            </a:pPr>
            <a:r>
              <a:rPr lang="en-US" altLang="zh-CN" sz="2400" b="1" dirty="0" smtClean="0">
                <a:solidFill>
                  <a:srgbClr val="66FFFF"/>
                </a:solidFill>
                <a:latin typeface="+mn-ea"/>
              </a:rPr>
              <a:t>{   </a:t>
            </a:r>
            <a:r>
              <a:rPr lang="en-US" altLang="zh-CN" sz="2400" b="1" dirty="0" err="1" smtClean="0">
                <a:solidFill>
                  <a:srgbClr val="66FFFF"/>
                </a:solidFill>
                <a:latin typeface="+mn-ea"/>
              </a:rPr>
              <a:t>int</a:t>
            </a:r>
            <a:r>
              <a:rPr lang="en-US" altLang="zh-CN" sz="2400" b="1" dirty="0" smtClean="0">
                <a:solidFill>
                  <a:srgbClr val="66FFFF"/>
                </a:solidFill>
                <a:latin typeface="+mn-ea"/>
              </a:rPr>
              <a:t> x, y;</a:t>
            </a:r>
            <a:endParaRPr lang="zh-CN" altLang="zh-CN" sz="2400" b="1" dirty="0" smtClean="0">
              <a:solidFill>
                <a:srgbClr val="66FFFF"/>
              </a:solidFill>
              <a:latin typeface="+mn-ea"/>
            </a:endParaRPr>
          </a:p>
          <a:p>
            <a:pPr marL="0" indent="0">
              <a:lnSpc>
                <a:spcPts val="2200"/>
              </a:lnSpc>
              <a:spcBef>
                <a:spcPts val="0"/>
              </a:spcBef>
              <a:buFontTx/>
              <a:buNone/>
            </a:pPr>
            <a:r>
              <a:rPr lang="en-US" altLang="zh-CN" sz="2400" b="1" dirty="0" smtClean="0">
                <a:solidFill>
                  <a:srgbClr val="66FFFF"/>
                </a:solidFill>
                <a:latin typeface="+mn-ea"/>
              </a:rPr>
              <a:t>   public:</a:t>
            </a:r>
            <a:endParaRPr lang="zh-CN" altLang="zh-CN" sz="2400" b="1" dirty="0" smtClean="0">
              <a:solidFill>
                <a:srgbClr val="66FFFF"/>
              </a:solidFill>
              <a:latin typeface="+mn-ea"/>
            </a:endParaRPr>
          </a:p>
          <a:p>
            <a:pPr marL="0" indent="0">
              <a:lnSpc>
                <a:spcPts val="2200"/>
              </a:lnSpc>
              <a:spcBef>
                <a:spcPts val="0"/>
              </a:spcBef>
              <a:buFontTx/>
              <a:buNone/>
            </a:pPr>
            <a:r>
              <a:rPr lang="en-US" altLang="zh-CN" sz="2400" b="1" dirty="0" smtClean="0">
                <a:solidFill>
                  <a:srgbClr val="66FFFF"/>
                </a:solidFill>
                <a:latin typeface="+mn-ea"/>
              </a:rPr>
              <a:t>    void </a:t>
            </a:r>
            <a:r>
              <a:rPr lang="en-US" altLang="zh-CN" sz="2400" b="1" dirty="0" err="1" smtClean="0">
                <a:solidFill>
                  <a:srgbClr val="66FFFF"/>
                </a:solidFill>
                <a:latin typeface="+mn-ea"/>
              </a:rPr>
              <a:t>set_values</a:t>
            </a:r>
            <a:r>
              <a:rPr lang="en-US" altLang="zh-CN" sz="2400" b="1" dirty="0" smtClean="0">
                <a:solidFill>
                  <a:srgbClr val="66FFFF"/>
                </a:solidFill>
                <a:latin typeface="+mn-ea"/>
              </a:rPr>
              <a:t> (</a:t>
            </a:r>
            <a:r>
              <a:rPr lang="en-US" altLang="zh-CN" sz="2400" b="1" dirty="0" err="1" smtClean="0">
                <a:solidFill>
                  <a:srgbClr val="66FFFF"/>
                </a:solidFill>
                <a:latin typeface="+mn-ea"/>
              </a:rPr>
              <a:t>int,int</a:t>
            </a:r>
            <a:r>
              <a:rPr lang="en-US" altLang="zh-CN" sz="2400" b="1" dirty="0" smtClean="0">
                <a:solidFill>
                  <a:srgbClr val="66FFFF"/>
                </a:solidFill>
                <a:latin typeface="+mn-ea"/>
              </a:rPr>
              <a:t>);</a:t>
            </a:r>
            <a:endParaRPr lang="zh-CN" altLang="zh-CN" sz="2400" b="1" dirty="0" smtClean="0">
              <a:solidFill>
                <a:srgbClr val="66FFFF"/>
              </a:solidFill>
              <a:latin typeface="+mn-ea"/>
            </a:endParaRPr>
          </a:p>
          <a:p>
            <a:pPr marL="0" indent="0">
              <a:lnSpc>
                <a:spcPts val="2200"/>
              </a:lnSpc>
              <a:spcBef>
                <a:spcPts val="0"/>
              </a:spcBef>
              <a:buFontTx/>
              <a:buNone/>
            </a:pPr>
            <a:r>
              <a:rPr lang="en-US" altLang="zh-CN" sz="2400" b="1" dirty="0" smtClean="0">
                <a:solidFill>
                  <a:srgbClr val="66FFFF"/>
                </a:solidFill>
                <a:latin typeface="+mn-ea"/>
              </a:rPr>
              <a:t>    </a:t>
            </a:r>
            <a:r>
              <a:rPr lang="en-US" altLang="zh-CN" sz="2400" b="1" dirty="0" err="1" smtClean="0">
                <a:solidFill>
                  <a:srgbClr val="66FFFF"/>
                </a:solidFill>
                <a:latin typeface="+mn-ea"/>
              </a:rPr>
              <a:t>int</a:t>
            </a:r>
            <a:r>
              <a:rPr lang="en-US" altLang="zh-CN" sz="2400" b="1" dirty="0" smtClean="0">
                <a:solidFill>
                  <a:srgbClr val="66FFFF"/>
                </a:solidFill>
                <a:latin typeface="+mn-ea"/>
              </a:rPr>
              <a:t> area(void) {return(x*y);}</a:t>
            </a:r>
            <a:endParaRPr lang="zh-CN" altLang="zh-CN" sz="2400" b="1" dirty="0" smtClean="0">
              <a:solidFill>
                <a:srgbClr val="66FFFF"/>
              </a:solidFill>
              <a:latin typeface="+mn-ea"/>
            </a:endParaRPr>
          </a:p>
          <a:p>
            <a:pPr marL="0" indent="0">
              <a:lnSpc>
                <a:spcPts val="2200"/>
              </a:lnSpc>
              <a:spcBef>
                <a:spcPts val="0"/>
              </a:spcBef>
              <a:buFontTx/>
              <a:buNone/>
            </a:pPr>
            <a:r>
              <a:rPr lang="en-US" altLang="zh-CN" sz="2400" b="1" dirty="0" smtClean="0">
                <a:solidFill>
                  <a:srgbClr val="66FFFF"/>
                </a:solidFill>
                <a:latin typeface="+mn-ea"/>
              </a:rPr>
              <a:t>};</a:t>
            </a:r>
          </a:p>
          <a:p>
            <a:pPr marL="0" indent="0">
              <a:lnSpc>
                <a:spcPts val="2200"/>
              </a:lnSpc>
              <a:spcBef>
                <a:spcPts val="0"/>
              </a:spcBef>
              <a:buFontTx/>
              <a:buNone/>
            </a:pPr>
            <a:endParaRPr lang="zh-CN" altLang="zh-CN" sz="2400" b="1" dirty="0" smtClean="0">
              <a:solidFill>
                <a:srgbClr val="66FFFF"/>
              </a:solidFill>
              <a:latin typeface="+mn-ea"/>
            </a:endParaRPr>
          </a:p>
          <a:p>
            <a:pPr marL="0" indent="0">
              <a:lnSpc>
                <a:spcPts val="2200"/>
              </a:lnSpc>
              <a:spcBef>
                <a:spcPts val="0"/>
              </a:spcBef>
              <a:buFontTx/>
              <a:buNone/>
            </a:pPr>
            <a:r>
              <a:rPr lang="en-US" altLang="zh-CN" sz="2400" b="1" dirty="0" smtClean="0">
                <a:solidFill>
                  <a:srgbClr val="33CC33"/>
                </a:solidFill>
                <a:latin typeface="+mn-ea"/>
              </a:rPr>
              <a:t>void </a:t>
            </a:r>
            <a:r>
              <a:rPr lang="en-US" altLang="zh-CN" sz="2400" b="1" dirty="0" err="1" smtClean="0">
                <a:solidFill>
                  <a:srgbClr val="33CC33"/>
                </a:solidFill>
                <a:latin typeface="+mn-ea"/>
              </a:rPr>
              <a:t>CRectangle</a:t>
            </a:r>
            <a:r>
              <a:rPr lang="en-US" altLang="zh-CN" b="1" dirty="0" smtClean="0">
                <a:latin typeface="+mn-ea"/>
              </a:rPr>
              <a:t>::</a:t>
            </a:r>
            <a:r>
              <a:rPr lang="en-US" altLang="zh-CN" sz="2400" b="1" dirty="0" err="1" smtClean="0">
                <a:solidFill>
                  <a:srgbClr val="33CC33"/>
                </a:solidFill>
                <a:latin typeface="+mn-ea"/>
              </a:rPr>
              <a:t>set_values</a:t>
            </a:r>
            <a:r>
              <a:rPr lang="en-US" altLang="zh-CN" sz="2400" b="1" dirty="0" smtClean="0">
                <a:solidFill>
                  <a:srgbClr val="33CC33"/>
                </a:solidFill>
                <a:latin typeface="+mn-ea"/>
              </a:rPr>
              <a:t>(</a:t>
            </a:r>
            <a:r>
              <a:rPr lang="en-US" altLang="zh-CN" sz="2400" b="1" dirty="0" err="1" smtClean="0">
                <a:solidFill>
                  <a:srgbClr val="33CC33"/>
                </a:solidFill>
                <a:latin typeface="+mn-ea"/>
              </a:rPr>
              <a:t>int</a:t>
            </a:r>
            <a:r>
              <a:rPr lang="en-US" altLang="zh-CN" sz="2400" b="1" dirty="0" smtClean="0">
                <a:solidFill>
                  <a:srgbClr val="33CC33"/>
                </a:solidFill>
                <a:latin typeface="+mn-ea"/>
              </a:rPr>
              <a:t> </a:t>
            </a:r>
            <a:r>
              <a:rPr lang="en-US" altLang="zh-CN" sz="2400" b="1" dirty="0" err="1" smtClean="0">
                <a:solidFill>
                  <a:srgbClr val="33CC33"/>
                </a:solidFill>
                <a:latin typeface="+mn-ea"/>
              </a:rPr>
              <a:t>m,int</a:t>
            </a:r>
            <a:r>
              <a:rPr lang="en-US" altLang="zh-CN" sz="2400" b="1" dirty="0" smtClean="0">
                <a:solidFill>
                  <a:srgbClr val="33CC33"/>
                </a:solidFill>
                <a:latin typeface="+mn-ea"/>
              </a:rPr>
              <a:t> n) </a:t>
            </a:r>
            <a:endParaRPr lang="zh-CN" altLang="zh-CN" sz="2400" b="1" dirty="0" smtClean="0">
              <a:solidFill>
                <a:srgbClr val="33CC33"/>
              </a:solidFill>
              <a:latin typeface="+mn-ea"/>
            </a:endParaRPr>
          </a:p>
          <a:p>
            <a:pPr marL="0" indent="0">
              <a:lnSpc>
                <a:spcPts val="2200"/>
              </a:lnSpc>
              <a:spcBef>
                <a:spcPts val="0"/>
              </a:spcBef>
              <a:buFontTx/>
              <a:buNone/>
            </a:pPr>
            <a:r>
              <a:rPr lang="en-US" altLang="zh-CN" sz="2400" b="1" dirty="0" smtClean="0">
                <a:solidFill>
                  <a:srgbClr val="33CC33"/>
                </a:solidFill>
                <a:latin typeface="+mn-ea"/>
              </a:rPr>
              <a:t>{ x = m;  y = n;}</a:t>
            </a:r>
          </a:p>
          <a:p>
            <a:pPr marL="0" indent="0">
              <a:lnSpc>
                <a:spcPts val="2200"/>
              </a:lnSpc>
              <a:spcBef>
                <a:spcPts val="0"/>
              </a:spcBef>
              <a:buFontTx/>
              <a:buNone/>
            </a:pPr>
            <a:endParaRPr lang="zh-CN" altLang="zh-CN" sz="2400" b="1" dirty="0" smtClean="0">
              <a:solidFill>
                <a:srgbClr val="33CC33"/>
              </a:solidFill>
              <a:latin typeface="+mn-ea"/>
            </a:endParaRPr>
          </a:p>
          <a:p>
            <a:pPr marL="0" indent="0">
              <a:lnSpc>
                <a:spcPts val="2200"/>
              </a:lnSpc>
              <a:spcBef>
                <a:spcPts val="0"/>
              </a:spcBef>
              <a:buFontTx/>
              <a:buNone/>
            </a:pPr>
            <a:r>
              <a:rPr lang="en-US" altLang="zh-CN" sz="2400" b="1" dirty="0" err="1" smtClean="0">
                <a:latin typeface="+mn-ea"/>
              </a:rPr>
              <a:t>int</a:t>
            </a:r>
            <a:r>
              <a:rPr lang="en-US" altLang="zh-CN" sz="2400" b="1" dirty="0" smtClean="0">
                <a:latin typeface="+mn-ea"/>
              </a:rPr>
              <a:t> main ()</a:t>
            </a:r>
            <a:endParaRPr lang="zh-CN" altLang="zh-CN" sz="2400" b="1" dirty="0" smtClean="0">
              <a:latin typeface="+mn-ea"/>
            </a:endParaRPr>
          </a:p>
          <a:p>
            <a:pPr marL="0" indent="0">
              <a:lnSpc>
                <a:spcPts val="2200"/>
              </a:lnSpc>
              <a:spcBef>
                <a:spcPts val="0"/>
              </a:spcBef>
              <a:buFontTx/>
              <a:buNone/>
            </a:pPr>
            <a:r>
              <a:rPr lang="en-US" altLang="zh-CN" sz="2400" b="1" dirty="0" smtClean="0">
                <a:latin typeface="+mn-ea"/>
              </a:rPr>
              <a:t>{  </a:t>
            </a:r>
            <a:r>
              <a:rPr lang="en-US" altLang="zh-CN" sz="2400" b="1" dirty="0" err="1" smtClean="0">
                <a:latin typeface="+mn-ea"/>
              </a:rPr>
              <a:t>CRectangle</a:t>
            </a:r>
            <a:r>
              <a:rPr lang="en-US" altLang="zh-CN" sz="2400" b="1" dirty="0" smtClean="0">
                <a:latin typeface="+mn-ea"/>
              </a:rPr>
              <a:t> recta, </a:t>
            </a:r>
            <a:r>
              <a:rPr lang="en-US" altLang="zh-CN" sz="2400" b="1" dirty="0" err="1" smtClean="0">
                <a:latin typeface="+mn-ea"/>
              </a:rPr>
              <a:t>rectb</a:t>
            </a:r>
            <a:r>
              <a:rPr lang="en-US" altLang="zh-CN" sz="2400" b="1" dirty="0" smtClean="0">
                <a:latin typeface="+mn-ea"/>
              </a:rPr>
              <a:t>;</a:t>
            </a:r>
            <a:endParaRPr lang="zh-CN" altLang="zh-CN" sz="2400" b="1" dirty="0" smtClean="0">
              <a:latin typeface="+mn-ea"/>
            </a:endParaRPr>
          </a:p>
          <a:p>
            <a:pPr marL="0" indent="0">
              <a:lnSpc>
                <a:spcPts val="2200"/>
              </a:lnSpc>
              <a:spcBef>
                <a:spcPts val="0"/>
              </a:spcBef>
              <a:buFontTx/>
              <a:buNone/>
            </a:pPr>
            <a:r>
              <a:rPr lang="en-US" altLang="zh-CN" sz="2400" b="1" dirty="0" smtClean="0">
                <a:latin typeface="+mn-ea"/>
              </a:rPr>
              <a:t>   </a:t>
            </a:r>
            <a:r>
              <a:rPr lang="en-US" altLang="zh-CN" sz="2400" b="1" dirty="0" err="1" smtClean="0">
                <a:latin typeface="+mn-ea"/>
              </a:rPr>
              <a:t>recta.set_values</a:t>
            </a:r>
            <a:r>
              <a:rPr lang="en-US" altLang="zh-CN" sz="2400" b="1" dirty="0" smtClean="0">
                <a:latin typeface="+mn-ea"/>
              </a:rPr>
              <a:t> (10,20);</a:t>
            </a:r>
            <a:endParaRPr lang="zh-CN" altLang="zh-CN" sz="2400" b="1" dirty="0" smtClean="0">
              <a:latin typeface="+mn-ea"/>
            </a:endParaRPr>
          </a:p>
          <a:p>
            <a:pPr marL="0" indent="0">
              <a:lnSpc>
                <a:spcPts val="2200"/>
              </a:lnSpc>
              <a:spcBef>
                <a:spcPts val="0"/>
              </a:spcBef>
              <a:buFontTx/>
              <a:buNone/>
            </a:pPr>
            <a:r>
              <a:rPr lang="en-US" altLang="zh-CN" sz="2400" b="1" dirty="0" smtClean="0">
                <a:latin typeface="+mn-ea"/>
              </a:rPr>
              <a:t>   </a:t>
            </a:r>
            <a:r>
              <a:rPr lang="en-US" altLang="zh-CN" sz="2400" b="1" dirty="0" err="1" smtClean="0">
                <a:latin typeface="+mn-ea"/>
              </a:rPr>
              <a:t>rectb.set_values</a:t>
            </a:r>
            <a:r>
              <a:rPr lang="en-US" altLang="zh-CN" sz="2400" b="1" dirty="0" smtClean="0">
                <a:latin typeface="+mn-ea"/>
              </a:rPr>
              <a:t> (30,40);</a:t>
            </a:r>
            <a:endParaRPr lang="zh-CN" altLang="zh-CN" sz="2400" b="1" dirty="0" smtClean="0">
              <a:latin typeface="+mn-ea"/>
            </a:endParaRPr>
          </a:p>
          <a:p>
            <a:pPr marL="0" indent="0">
              <a:lnSpc>
                <a:spcPts val="2200"/>
              </a:lnSpc>
              <a:spcBef>
                <a:spcPts val="0"/>
              </a:spcBef>
              <a:buFontTx/>
              <a:buNone/>
            </a:pPr>
            <a:r>
              <a:rPr lang="en-US" altLang="zh-CN" sz="2400" b="1" dirty="0" smtClean="0">
                <a:latin typeface="+mn-ea"/>
              </a:rPr>
              <a:t>   </a:t>
            </a:r>
            <a:r>
              <a:rPr lang="en-US" altLang="zh-CN" sz="2400" b="1" dirty="0" err="1" smtClean="0">
                <a:latin typeface="+mn-ea"/>
              </a:rPr>
              <a:t>cout</a:t>
            </a:r>
            <a:r>
              <a:rPr lang="en-US" altLang="zh-CN" sz="2400" b="1" dirty="0" smtClean="0">
                <a:latin typeface="+mn-ea"/>
              </a:rPr>
              <a:t> &lt;&lt; "recta area: " &lt;&lt; </a:t>
            </a:r>
            <a:r>
              <a:rPr lang="en-US" altLang="zh-CN" sz="2400" b="1" dirty="0" err="1" smtClean="0">
                <a:latin typeface="+mn-ea"/>
              </a:rPr>
              <a:t>recta.area</a:t>
            </a:r>
            <a:r>
              <a:rPr lang="en-US" altLang="zh-CN" sz="2400" b="1" dirty="0" smtClean="0">
                <a:latin typeface="+mn-ea"/>
              </a:rPr>
              <a:t>() &lt;&lt; </a:t>
            </a:r>
            <a:r>
              <a:rPr lang="en-US" altLang="zh-CN" sz="2400" b="1" dirty="0" err="1" smtClean="0">
                <a:latin typeface="+mn-ea"/>
              </a:rPr>
              <a:t>endl</a:t>
            </a:r>
            <a:r>
              <a:rPr lang="en-US" altLang="zh-CN" sz="2400" b="1" dirty="0" smtClean="0">
                <a:latin typeface="+mn-ea"/>
              </a:rPr>
              <a:t>;</a:t>
            </a:r>
            <a:endParaRPr lang="zh-CN" altLang="zh-CN" sz="2400" b="1" dirty="0" smtClean="0">
              <a:latin typeface="+mn-ea"/>
            </a:endParaRPr>
          </a:p>
          <a:p>
            <a:pPr marL="0" indent="0">
              <a:lnSpc>
                <a:spcPts val="2200"/>
              </a:lnSpc>
              <a:spcBef>
                <a:spcPts val="0"/>
              </a:spcBef>
              <a:buFontTx/>
              <a:buNone/>
            </a:pPr>
            <a:r>
              <a:rPr lang="en-US" altLang="zh-CN" sz="2400" b="1" dirty="0" smtClean="0">
                <a:latin typeface="+mn-ea"/>
              </a:rPr>
              <a:t>   </a:t>
            </a:r>
            <a:r>
              <a:rPr lang="en-US" altLang="zh-CN" sz="2400" b="1" dirty="0" err="1" smtClean="0">
                <a:latin typeface="+mn-ea"/>
              </a:rPr>
              <a:t>cout</a:t>
            </a:r>
            <a:r>
              <a:rPr lang="en-US" altLang="zh-CN" sz="2400" b="1" dirty="0" smtClean="0">
                <a:latin typeface="+mn-ea"/>
              </a:rPr>
              <a:t> &lt;&lt; "</a:t>
            </a:r>
            <a:r>
              <a:rPr lang="en-US" altLang="zh-CN" sz="2400" b="1" dirty="0" err="1" smtClean="0">
                <a:latin typeface="+mn-ea"/>
              </a:rPr>
              <a:t>rectb</a:t>
            </a:r>
            <a:r>
              <a:rPr lang="en-US" altLang="zh-CN" sz="2400" b="1" dirty="0" smtClean="0">
                <a:latin typeface="+mn-ea"/>
              </a:rPr>
              <a:t> area: " &lt;&lt; </a:t>
            </a:r>
            <a:r>
              <a:rPr lang="en-US" altLang="zh-CN" sz="2400" b="1" dirty="0" err="1" smtClean="0">
                <a:latin typeface="+mn-ea"/>
              </a:rPr>
              <a:t>rectb.area</a:t>
            </a:r>
            <a:r>
              <a:rPr lang="en-US" altLang="zh-CN" sz="2400" b="1" dirty="0" smtClean="0">
                <a:latin typeface="+mn-ea"/>
              </a:rPr>
              <a:t>() &lt;&lt; </a:t>
            </a:r>
            <a:r>
              <a:rPr lang="en-US" altLang="zh-CN" sz="2400" b="1" dirty="0" err="1" smtClean="0">
                <a:latin typeface="+mn-ea"/>
              </a:rPr>
              <a:t>endl</a:t>
            </a:r>
            <a:r>
              <a:rPr lang="en-US" altLang="zh-CN" sz="2400" b="1" dirty="0" smtClean="0">
                <a:latin typeface="+mn-ea"/>
              </a:rPr>
              <a:t>;</a:t>
            </a:r>
            <a:endParaRPr lang="zh-CN" altLang="zh-CN" sz="2400" b="1" dirty="0" smtClean="0">
              <a:latin typeface="+mn-ea"/>
            </a:endParaRPr>
          </a:p>
          <a:p>
            <a:pPr marL="0" indent="0">
              <a:lnSpc>
                <a:spcPts val="2200"/>
              </a:lnSpc>
              <a:spcBef>
                <a:spcPts val="0"/>
              </a:spcBef>
              <a:buFontTx/>
              <a:buNone/>
            </a:pPr>
            <a:r>
              <a:rPr lang="en-US" altLang="zh-CN" sz="2400" b="1" dirty="0" smtClean="0">
                <a:latin typeface="+mn-ea"/>
              </a:rPr>
              <a:t>}</a:t>
            </a:r>
            <a:endParaRPr lang="zh-CN" altLang="en-US" sz="2400" b="1" dirty="0">
              <a:latin typeface="+mn-ea"/>
            </a:endParaRPr>
          </a:p>
        </p:txBody>
      </p:sp>
      <p:sp>
        <p:nvSpPr>
          <p:cNvPr id="6" name="文本框 5"/>
          <p:cNvSpPr txBox="1"/>
          <p:nvPr/>
        </p:nvSpPr>
        <p:spPr>
          <a:xfrm>
            <a:off x="6553200" y="240030"/>
            <a:ext cx="2389686" cy="5016758"/>
          </a:xfrm>
          <a:prstGeom prst="rect">
            <a:avLst/>
          </a:prstGeom>
          <a:noFill/>
        </p:spPr>
        <p:txBody>
          <a:bodyPr wrap="square" rtlCol="0">
            <a:spAutoFit/>
          </a:bodyPr>
          <a:lstStyle/>
          <a:p>
            <a:r>
              <a:rPr lang="zh-CN" altLang="zh-CN" sz="2000" b="1" dirty="0">
                <a:solidFill>
                  <a:srgbClr val="66FFFF"/>
                </a:solidFill>
              </a:rPr>
              <a:t>将</a:t>
            </a:r>
            <a:r>
              <a:rPr lang="en-US" altLang="zh-CN" sz="2000" b="1" dirty="0" err="1">
                <a:solidFill>
                  <a:srgbClr val="66FFFF"/>
                </a:solidFill>
              </a:rPr>
              <a:t>set_values</a:t>
            </a:r>
            <a:r>
              <a:rPr lang="zh-CN" altLang="zh-CN" sz="2000" b="1" dirty="0">
                <a:solidFill>
                  <a:srgbClr val="66FFFF"/>
                </a:solidFill>
              </a:rPr>
              <a:t>函数体的定义放在</a:t>
            </a:r>
            <a:r>
              <a:rPr lang="en-US" altLang="zh-CN" sz="2000" b="1" dirty="0">
                <a:solidFill>
                  <a:srgbClr val="66FFFF"/>
                </a:solidFill>
              </a:rPr>
              <a:t>class</a:t>
            </a:r>
            <a:r>
              <a:rPr lang="zh-CN" altLang="zh-CN" sz="2000" b="1" dirty="0">
                <a:solidFill>
                  <a:srgbClr val="66FFFF"/>
                </a:solidFill>
              </a:rPr>
              <a:t>定义之外，而将</a:t>
            </a:r>
            <a:r>
              <a:rPr lang="en-US" altLang="zh-CN" sz="2000" b="1" dirty="0">
                <a:solidFill>
                  <a:srgbClr val="66FFFF"/>
                </a:solidFill>
              </a:rPr>
              <a:t>area</a:t>
            </a:r>
            <a:r>
              <a:rPr lang="zh-CN" altLang="zh-CN" sz="2000" b="1" dirty="0">
                <a:solidFill>
                  <a:srgbClr val="66FFFF"/>
                </a:solidFill>
              </a:rPr>
              <a:t>函数体的定义放在</a:t>
            </a:r>
            <a:r>
              <a:rPr lang="en-US" altLang="zh-CN" sz="2000" b="1" dirty="0" err="1">
                <a:solidFill>
                  <a:srgbClr val="66FFFF"/>
                </a:solidFill>
              </a:rPr>
              <a:t>calss</a:t>
            </a:r>
            <a:r>
              <a:rPr lang="zh-CN" altLang="zh-CN" sz="2000" b="1" dirty="0">
                <a:solidFill>
                  <a:srgbClr val="66FFFF"/>
                </a:solidFill>
              </a:rPr>
              <a:t>定义之内。在</a:t>
            </a:r>
            <a:r>
              <a:rPr lang="en-US" altLang="zh-CN" sz="2000" b="1" dirty="0">
                <a:solidFill>
                  <a:srgbClr val="66FFFF"/>
                </a:solidFill>
              </a:rPr>
              <a:t>class</a:t>
            </a:r>
            <a:r>
              <a:rPr lang="zh-CN" altLang="zh-CN" sz="2000" b="1" dirty="0">
                <a:solidFill>
                  <a:srgbClr val="66FFFF"/>
                </a:solidFill>
              </a:rPr>
              <a:t>内部直接定义完整的函数和把具体实现放在</a:t>
            </a:r>
            <a:r>
              <a:rPr lang="en-US" altLang="zh-CN" sz="2000" b="1" dirty="0">
                <a:solidFill>
                  <a:srgbClr val="66FFFF"/>
                </a:solidFill>
              </a:rPr>
              <a:t>class</a:t>
            </a:r>
            <a:r>
              <a:rPr lang="zh-CN" altLang="zh-CN" sz="2000" b="1" dirty="0">
                <a:solidFill>
                  <a:srgbClr val="66FFFF"/>
                </a:solidFill>
              </a:rPr>
              <a:t>外部的区别在于，直接定义时，编译器会自动将函数作为</a:t>
            </a:r>
            <a:r>
              <a:rPr lang="en-US" altLang="zh-CN" sz="2000" b="1" dirty="0">
                <a:solidFill>
                  <a:srgbClr val="66FFFF"/>
                </a:solidFill>
              </a:rPr>
              <a:t>inline(</a:t>
            </a:r>
            <a:r>
              <a:rPr lang="zh-CN" altLang="zh-CN" sz="2000" b="1" dirty="0">
                <a:solidFill>
                  <a:srgbClr val="66FFFF"/>
                </a:solidFill>
              </a:rPr>
              <a:t>内联函数，后续介绍</a:t>
            </a:r>
            <a:r>
              <a:rPr lang="en-US" altLang="zh-CN" sz="2000" b="1" dirty="0">
                <a:solidFill>
                  <a:srgbClr val="66FFFF"/>
                </a:solidFill>
              </a:rPr>
              <a:t>)</a:t>
            </a:r>
            <a:r>
              <a:rPr lang="zh-CN" altLang="zh-CN" sz="2000" b="1" dirty="0">
                <a:solidFill>
                  <a:srgbClr val="66FFFF"/>
                </a:solidFill>
              </a:rPr>
              <a:t>考虑，而在</a:t>
            </a:r>
            <a:r>
              <a:rPr lang="en-US" altLang="zh-CN" sz="2000" b="1" dirty="0">
                <a:solidFill>
                  <a:srgbClr val="66FFFF"/>
                </a:solidFill>
              </a:rPr>
              <a:t>class</a:t>
            </a:r>
            <a:r>
              <a:rPr lang="zh-CN" altLang="zh-CN" sz="2000" b="1" dirty="0">
                <a:solidFill>
                  <a:srgbClr val="66FFFF"/>
                </a:solidFill>
              </a:rPr>
              <a:t>外部定义时，函数只是一般的</a:t>
            </a:r>
            <a:r>
              <a:rPr lang="en-US" altLang="zh-CN" sz="2000" b="1" dirty="0">
                <a:solidFill>
                  <a:srgbClr val="66FFFF"/>
                </a:solidFill>
              </a:rPr>
              <a:t>class</a:t>
            </a:r>
            <a:r>
              <a:rPr lang="zh-CN" altLang="zh-CN" sz="2000" b="1" dirty="0">
                <a:solidFill>
                  <a:srgbClr val="66FFFF"/>
                </a:solidFill>
              </a:rPr>
              <a:t>成员函数</a:t>
            </a:r>
            <a:r>
              <a:rPr lang="zh-CN" altLang="zh-CN" sz="2000" b="1" dirty="0" smtClean="0">
                <a:solidFill>
                  <a:srgbClr val="66FFFF"/>
                </a:solidFill>
              </a:rPr>
              <a:t>。</a:t>
            </a:r>
            <a:endParaRPr lang="zh-CN" altLang="en-US" sz="2000" b="1" kern="100" dirty="0" smtClean="0">
              <a:solidFill>
                <a:srgbClr val="66FFFF"/>
              </a:solidFill>
            </a:endParaRPr>
          </a:p>
        </p:txBody>
      </p:sp>
    </p:spTree>
    <p:extLst>
      <p:ext uri="{BB962C8B-B14F-4D97-AF65-F5344CB8AC3E}">
        <p14:creationId xmlns:p14="http://schemas.microsoft.com/office/powerpoint/2010/main" val="225333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FFEAE7CE-6593-4F59-A373-5D886C7C7E2D}" type="slidenum">
              <a:rPr lang="en-US" altLang="zh-CN" smtClean="0"/>
              <a:pPr/>
              <a:t>47</a:t>
            </a:fld>
            <a:endParaRPr lang="en-US" altLang="zh-CN"/>
          </a:p>
        </p:txBody>
      </p:sp>
      <p:sp>
        <p:nvSpPr>
          <p:cNvPr id="5" name="内容占位符 2"/>
          <p:cNvSpPr>
            <a:spLocks noGrp="1"/>
          </p:cNvSpPr>
          <p:nvPr>
            <p:ph idx="1"/>
          </p:nvPr>
        </p:nvSpPr>
        <p:spPr>
          <a:xfrm>
            <a:off x="395536" y="620688"/>
            <a:ext cx="8352928" cy="5173488"/>
          </a:xfrm>
        </p:spPr>
        <p:txBody>
          <a:bodyPr/>
          <a:lstStyle/>
          <a:p>
            <a:r>
              <a:rPr lang="zh-CN" altLang="zh-CN" b="1" dirty="0" smtClean="0">
                <a:latin typeface="+mn-ea"/>
              </a:rPr>
              <a:t>调</a:t>
            </a:r>
            <a:r>
              <a:rPr lang="zh-CN" altLang="zh-CN" b="1" dirty="0">
                <a:latin typeface="+mn-ea"/>
              </a:rPr>
              <a:t>用函数</a:t>
            </a:r>
            <a:r>
              <a:rPr lang="en-US" altLang="zh-CN" b="1" dirty="0" err="1">
                <a:latin typeface="+mn-ea"/>
              </a:rPr>
              <a:t>recta.area</a:t>
            </a:r>
            <a:r>
              <a:rPr lang="en-US" altLang="zh-CN" b="1" dirty="0">
                <a:latin typeface="+mn-ea"/>
              </a:rPr>
              <a:t>()</a:t>
            </a:r>
            <a:r>
              <a:rPr lang="zh-CN" altLang="zh-CN" b="1" dirty="0">
                <a:latin typeface="+mn-ea"/>
              </a:rPr>
              <a:t>与调用</a:t>
            </a:r>
            <a:r>
              <a:rPr lang="en-US" altLang="zh-CN" b="1" dirty="0" err="1">
                <a:latin typeface="+mn-ea"/>
              </a:rPr>
              <a:t>rectb.area</a:t>
            </a:r>
            <a:r>
              <a:rPr lang="en-US" altLang="zh-CN" b="1" dirty="0">
                <a:latin typeface="+mn-ea"/>
              </a:rPr>
              <a:t>()</a:t>
            </a:r>
            <a:r>
              <a:rPr lang="zh-CN" altLang="zh-CN" b="1" dirty="0">
                <a:latin typeface="+mn-ea"/>
              </a:rPr>
              <a:t>所得到的结果是不一样的。这是因为每一个</a:t>
            </a:r>
            <a:r>
              <a:rPr lang="en-US" altLang="zh-CN" b="1" dirty="0">
                <a:latin typeface="+mn-ea"/>
              </a:rPr>
              <a:t>class </a:t>
            </a:r>
            <a:r>
              <a:rPr lang="en-US" altLang="zh-CN" b="1" dirty="0" err="1">
                <a:latin typeface="+mn-ea"/>
              </a:rPr>
              <a:t>CRectangle</a:t>
            </a:r>
            <a:r>
              <a:rPr lang="en-US" altLang="zh-CN" b="1" dirty="0">
                <a:latin typeface="+mn-ea"/>
              </a:rPr>
              <a:t> </a:t>
            </a:r>
            <a:r>
              <a:rPr lang="zh-CN" altLang="zh-CN" b="1" dirty="0">
                <a:latin typeface="+mn-ea"/>
              </a:rPr>
              <a:t>的对象都拥有它自己的变量</a:t>
            </a:r>
            <a:r>
              <a:rPr lang="en-US" altLang="zh-CN" b="1" dirty="0">
                <a:latin typeface="+mn-ea"/>
              </a:rPr>
              <a:t> x</a:t>
            </a:r>
            <a:r>
              <a:rPr lang="zh-CN" altLang="zh-CN" b="1" dirty="0">
                <a:latin typeface="+mn-ea"/>
              </a:rPr>
              <a:t>和</a:t>
            </a:r>
            <a:r>
              <a:rPr lang="en-US" altLang="zh-CN" b="1" dirty="0">
                <a:latin typeface="+mn-ea"/>
              </a:rPr>
              <a:t>y</a:t>
            </a:r>
            <a:r>
              <a:rPr lang="zh-CN" altLang="zh-CN" b="1" dirty="0">
                <a:latin typeface="+mn-ea"/>
              </a:rPr>
              <a:t>，以及它自己的函数</a:t>
            </a:r>
            <a:r>
              <a:rPr lang="en-US" altLang="zh-CN" b="1" dirty="0" err="1">
                <a:latin typeface="+mn-ea"/>
              </a:rPr>
              <a:t>set_value</a:t>
            </a:r>
            <a:r>
              <a:rPr lang="en-US" altLang="zh-CN" b="1" dirty="0">
                <a:latin typeface="+mn-ea"/>
              </a:rPr>
              <a:t>()</a:t>
            </a:r>
            <a:r>
              <a:rPr lang="zh-CN" altLang="zh-CN" b="1" dirty="0">
                <a:latin typeface="+mn-ea"/>
              </a:rPr>
              <a:t>和</a:t>
            </a:r>
            <a:r>
              <a:rPr lang="en-US" altLang="zh-CN" b="1" dirty="0">
                <a:latin typeface="+mn-ea"/>
              </a:rPr>
              <a:t>area()</a:t>
            </a:r>
            <a:r>
              <a:rPr lang="zh-CN" altLang="zh-CN" b="1" dirty="0" smtClean="0">
                <a:latin typeface="+mn-ea"/>
              </a:rPr>
              <a:t>。</a:t>
            </a:r>
            <a:endParaRPr lang="en-US" altLang="zh-CN" b="1" dirty="0" smtClean="0">
              <a:latin typeface="+mn-ea"/>
            </a:endParaRPr>
          </a:p>
          <a:p>
            <a:endParaRPr lang="zh-CN" altLang="zh-CN" b="1" dirty="0">
              <a:latin typeface="+mn-ea"/>
            </a:endParaRPr>
          </a:p>
          <a:p>
            <a:r>
              <a:rPr lang="zh-CN" altLang="zh-CN" b="1" dirty="0">
                <a:latin typeface="+mn-ea"/>
              </a:rPr>
              <a:t>在这个具体的例子中，我们讨论的</a:t>
            </a:r>
            <a:r>
              <a:rPr lang="en-US" altLang="zh-CN" b="1" dirty="0">
                <a:latin typeface="+mn-ea"/>
              </a:rPr>
              <a:t>class</a:t>
            </a:r>
            <a:r>
              <a:rPr lang="zh-CN" altLang="zh-CN" b="1" dirty="0">
                <a:latin typeface="+mn-ea"/>
              </a:rPr>
              <a:t>是</a:t>
            </a:r>
            <a:r>
              <a:rPr lang="en-US" altLang="zh-CN" b="1" dirty="0" err="1">
                <a:latin typeface="+mn-ea"/>
              </a:rPr>
              <a:t>CRectangle</a:t>
            </a:r>
            <a:r>
              <a:rPr lang="zh-CN" altLang="zh-CN" b="1" dirty="0">
                <a:latin typeface="+mn-ea"/>
              </a:rPr>
              <a:t>，有两个实例，或称对象</a:t>
            </a:r>
            <a:r>
              <a:rPr lang="en-US" altLang="zh-CN" b="1" dirty="0">
                <a:latin typeface="+mn-ea"/>
              </a:rPr>
              <a:t>recta </a:t>
            </a:r>
            <a:r>
              <a:rPr lang="zh-CN" altLang="zh-CN" b="1" dirty="0">
                <a:latin typeface="+mn-ea"/>
              </a:rPr>
              <a:t>和</a:t>
            </a:r>
            <a:r>
              <a:rPr lang="en-US" altLang="zh-CN" b="1" dirty="0">
                <a:latin typeface="+mn-ea"/>
              </a:rPr>
              <a:t> </a:t>
            </a:r>
            <a:r>
              <a:rPr lang="en-US" altLang="zh-CN" b="1" dirty="0" err="1">
                <a:latin typeface="+mn-ea"/>
              </a:rPr>
              <a:t>rectb</a:t>
            </a:r>
            <a:r>
              <a:rPr lang="zh-CN" altLang="zh-CN" b="1" dirty="0">
                <a:latin typeface="+mn-ea"/>
              </a:rPr>
              <a:t>，每一个有它自己的成员变量和成员函数。</a:t>
            </a:r>
            <a:endParaRPr lang="zh-CN" altLang="en-US" b="1" dirty="0">
              <a:latin typeface="+mn-ea"/>
            </a:endParaRPr>
          </a:p>
        </p:txBody>
      </p:sp>
    </p:spTree>
    <p:extLst>
      <p:ext uri="{BB962C8B-B14F-4D97-AF65-F5344CB8AC3E}">
        <p14:creationId xmlns:p14="http://schemas.microsoft.com/office/powerpoint/2010/main" val="9483799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322312"/>
            <a:ext cx="8820472" cy="4114800"/>
          </a:xfrm>
        </p:spPr>
        <p:txBody>
          <a:bodyPr/>
          <a:lstStyle/>
          <a:p>
            <a:pPr marL="0" indent="0">
              <a:spcBef>
                <a:spcPts val="0"/>
              </a:spcBef>
              <a:buNone/>
            </a:pPr>
            <a:r>
              <a:rPr lang="en-US" altLang="zh-CN" b="1" dirty="0" smtClean="0"/>
              <a:t>        </a:t>
            </a:r>
            <a:r>
              <a:rPr lang="zh-CN" altLang="zh-CN" b="1" dirty="0" smtClean="0">
                <a:solidFill>
                  <a:srgbClr val="66FFFF"/>
                </a:solidFill>
              </a:rPr>
              <a:t>方</a:t>
            </a:r>
            <a:r>
              <a:rPr lang="zh-CN" altLang="zh-CN" b="1" dirty="0">
                <a:solidFill>
                  <a:srgbClr val="66FFFF"/>
                </a:solidFill>
              </a:rPr>
              <a:t>法</a:t>
            </a:r>
            <a:r>
              <a:rPr lang="zh-CN" altLang="zh-CN" b="1" dirty="0"/>
              <a:t>的具体实现和普通函数的具体实现只是在函数的头部有略微不同的格式</a:t>
            </a:r>
            <a:r>
              <a:rPr lang="zh-CN" altLang="zh-CN" b="1" dirty="0" smtClean="0"/>
              <a:t>。</a:t>
            </a:r>
            <a:endParaRPr lang="en-US" altLang="zh-CN" b="1" dirty="0" smtClean="0"/>
          </a:p>
          <a:p>
            <a:pPr marL="0" indent="0">
              <a:spcBef>
                <a:spcPts val="0"/>
              </a:spcBef>
              <a:buNone/>
            </a:pPr>
            <a:r>
              <a:rPr lang="en-US" altLang="zh-CN" b="1" dirty="0" smtClean="0"/>
              <a:t>    </a:t>
            </a:r>
            <a:r>
              <a:rPr lang="zh-CN" altLang="zh-CN" b="1" dirty="0" smtClean="0"/>
              <a:t>如</a:t>
            </a:r>
            <a:r>
              <a:rPr lang="zh-CN" altLang="zh-CN" b="1" dirty="0"/>
              <a:t>果类的方法的定义是在类的外部实现的，则在定义方法时必须把类名放在方法名之前，中间用作用域运算符（“</a:t>
            </a:r>
            <a:r>
              <a:rPr lang="en-US" altLang="zh-CN" b="1" dirty="0"/>
              <a:t>::</a:t>
            </a:r>
            <a:r>
              <a:rPr lang="zh-CN" altLang="zh-CN" b="1" dirty="0"/>
              <a:t>”）隔开，其一般形式如下所示：</a:t>
            </a:r>
          </a:p>
          <a:p>
            <a:pPr marL="0" indent="0">
              <a:spcBef>
                <a:spcPts val="0"/>
              </a:spcBef>
              <a:buNone/>
            </a:pPr>
            <a:r>
              <a:rPr lang="zh-CN" altLang="zh-CN" b="1" dirty="0"/>
              <a:t>类名：：方法名</a:t>
            </a:r>
          </a:p>
          <a:p>
            <a:pPr marL="0" indent="0">
              <a:spcBef>
                <a:spcPts val="0"/>
              </a:spcBef>
              <a:buNone/>
            </a:pPr>
            <a:r>
              <a:rPr lang="zh-CN" altLang="zh-CN" b="1" dirty="0" smtClean="0"/>
              <a:t>如</a:t>
            </a:r>
            <a:r>
              <a:rPr lang="zh-CN" altLang="en-US" b="1" dirty="0" smtClean="0"/>
              <a:t>：</a:t>
            </a:r>
            <a:r>
              <a:rPr lang="en-US" altLang="zh-CN" b="1" dirty="0" smtClean="0"/>
              <a:t>void </a:t>
            </a:r>
            <a:r>
              <a:rPr lang="en-US" altLang="zh-CN" b="1" dirty="0" err="1"/>
              <a:t>CRectangle</a:t>
            </a:r>
            <a:r>
              <a:rPr lang="en-US" altLang="zh-CN" b="1" dirty="0"/>
              <a:t>::</a:t>
            </a:r>
            <a:r>
              <a:rPr lang="en-US" altLang="zh-CN" b="1" dirty="0" err="1"/>
              <a:t>set_values</a:t>
            </a:r>
            <a:r>
              <a:rPr lang="en-US" altLang="zh-CN" b="1" dirty="0"/>
              <a:t> (</a:t>
            </a:r>
            <a:r>
              <a:rPr lang="en-US" altLang="zh-CN" b="1" dirty="0" err="1"/>
              <a:t>int</a:t>
            </a:r>
            <a:r>
              <a:rPr lang="en-US" altLang="zh-CN" b="1" dirty="0"/>
              <a:t> m, </a:t>
            </a:r>
            <a:r>
              <a:rPr lang="en-US" altLang="zh-CN" b="1" dirty="0" err="1"/>
              <a:t>int</a:t>
            </a:r>
            <a:r>
              <a:rPr lang="en-US" altLang="zh-CN" b="1" dirty="0"/>
              <a:t> n) </a:t>
            </a:r>
            <a:endParaRPr lang="zh-CN" altLang="zh-CN" b="1" dirty="0"/>
          </a:p>
          <a:p>
            <a:pPr marL="0" indent="0">
              <a:spcBef>
                <a:spcPts val="0"/>
              </a:spcBef>
              <a:buNone/>
            </a:pPr>
            <a:r>
              <a:rPr lang="en-US" altLang="zh-CN" b="1" dirty="0"/>
              <a:t> </a:t>
            </a:r>
            <a:endParaRPr lang="zh-CN" altLang="zh-CN" b="1" dirty="0"/>
          </a:p>
          <a:p>
            <a:pPr marL="0" indent="0">
              <a:spcBef>
                <a:spcPts val="0"/>
              </a:spcBef>
              <a:buNone/>
            </a:pPr>
            <a:r>
              <a:rPr lang="en-US" altLang="zh-CN" b="1" dirty="0" smtClean="0"/>
              <a:t>       </a:t>
            </a:r>
            <a:endParaRPr lang="zh-CN" altLang="en-US"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48</a:t>
            </a:fld>
            <a:endParaRPr lang="en-US" altLang="zh-CN"/>
          </a:p>
        </p:txBody>
      </p:sp>
      <p:sp>
        <p:nvSpPr>
          <p:cNvPr id="5" name="云形标注 4"/>
          <p:cNvSpPr/>
          <p:nvPr/>
        </p:nvSpPr>
        <p:spPr bwMode="auto">
          <a:xfrm>
            <a:off x="3131840" y="4581128"/>
            <a:ext cx="5326360" cy="2124472"/>
          </a:xfrm>
          <a:prstGeom prst="cloudCallout">
            <a:avLst>
              <a:gd name="adj1" fmla="val -33791"/>
              <a:gd name="adj2" fmla="val -62218"/>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zh-CN" altLang="zh-CN" sz="2800" b="1" dirty="0">
                <a:solidFill>
                  <a:srgbClr val="FF0000"/>
                </a:solidFill>
              </a:rPr>
              <a:t>即使几个类中的方法名相同，也可以用这种形式把它们区分</a:t>
            </a:r>
            <a:r>
              <a:rPr lang="zh-CN" altLang="zh-CN" sz="2800" b="1" dirty="0" smtClean="0">
                <a:solidFill>
                  <a:srgbClr val="FF0000"/>
                </a:solidFill>
              </a:rPr>
              <a:t>开</a:t>
            </a:r>
            <a:endParaRPr lang="zh-CN" altLang="en-US" sz="2800" b="1"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val="4893990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576" y="145942"/>
            <a:ext cx="8964488" cy="6124467"/>
          </a:xfrm>
        </p:spPr>
        <p:txBody>
          <a:bodyPr/>
          <a:lstStyle/>
          <a:p>
            <a:pPr marL="0" indent="0">
              <a:spcBef>
                <a:spcPts val="0"/>
              </a:spcBef>
              <a:buNone/>
            </a:pPr>
            <a:r>
              <a:rPr lang="zh-CN" altLang="zh-CN" sz="2800" b="1" dirty="0">
                <a:latin typeface="+mn-ea"/>
              </a:rPr>
              <a:t>下面的代码在程序中定义一个名为</a:t>
            </a:r>
            <a:r>
              <a:rPr lang="en-US" altLang="zh-CN" sz="2800" b="1" dirty="0">
                <a:latin typeface="+mn-ea"/>
              </a:rPr>
              <a:t>angle</a:t>
            </a:r>
            <a:r>
              <a:rPr lang="zh-CN" altLang="zh-CN" sz="2800" b="1" dirty="0">
                <a:latin typeface="+mn-ea"/>
              </a:rPr>
              <a:t>的类，然后求</a:t>
            </a:r>
            <a:r>
              <a:rPr lang="en-US" altLang="zh-CN" sz="2800" b="1" dirty="0">
                <a:latin typeface="+mn-ea"/>
              </a:rPr>
              <a:t>sin</a:t>
            </a:r>
            <a:r>
              <a:rPr lang="zh-CN" altLang="zh-CN" sz="2800" b="1" dirty="0">
                <a:latin typeface="+mn-ea"/>
              </a:rPr>
              <a:t>函数在</a:t>
            </a:r>
            <a:r>
              <a:rPr lang="en-US" altLang="zh-CN" sz="2800" b="1" dirty="0">
                <a:latin typeface="+mn-ea"/>
              </a:rPr>
              <a:t>60</a:t>
            </a:r>
            <a:r>
              <a:rPr lang="zh-CN" altLang="zh-CN" sz="2800" b="1" dirty="0">
                <a:latin typeface="+mn-ea"/>
              </a:rPr>
              <a:t>度时候的值。</a:t>
            </a:r>
          </a:p>
          <a:p>
            <a:pPr marL="0" indent="0">
              <a:spcBef>
                <a:spcPts val="0"/>
              </a:spcBef>
              <a:buNone/>
            </a:pPr>
            <a:r>
              <a:rPr lang="en-US" altLang="zh-CN" sz="2800" b="1" dirty="0">
                <a:latin typeface="+mn-ea"/>
              </a:rPr>
              <a:t>#include "</a:t>
            </a:r>
            <a:r>
              <a:rPr lang="en-US" altLang="zh-CN" sz="2800" b="1" dirty="0" err="1">
                <a:latin typeface="+mn-ea"/>
              </a:rPr>
              <a:t>stdafx.h</a:t>
            </a:r>
            <a:r>
              <a:rPr lang="en-US" altLang="zh-CN" sz="2800" b="1" dirty="0">
                <a:latin typeface="+mn-ea"/>
              </a:rPr>
              <a:t>"</a:t>
            </a:r>
            <a:endParaRPr lang="zh-CN" altLang="zh-CN" sz="2800" b="1" dirty="0">
              <a:latin typeface="+mn-ea"/>
            </a:endParaRPr>
          </a:p>
          <a:p>
            <a:pPr marL="0" indent="0">
              <a:spcBef>
                <a:spcPts val="0"/>
              </a:spcBef>
              <a:buNone/>
            </a:pPr>
            <a:r>
              <a:rPr lang="en-US" altLang="zh-CN" sz="2800" b="1" dirty="0">
                <a:latin typeface="+mn-ea"/>
              </a:rPr>
              <a:t>#include &lt;</a:t>
            </a:r>
            <a:r>
              <a:rPr lang="en-US" altLang="zh-CN" sz="2800" b="1" dirty="0" err="1">
                <a:latin typeface="+mn-ea"/>
              </a:rPr>
              <a:t>iostream</a:t>
            </a:r>
            <a:r>
              <a:rPr lang="en-US" altLang="zh-CN" sz="2800" b="1" dirty="0">
                <a:latin typeface="+mn-ea"/>
              </a:rPr>
              <a:t>&gt;</a:t>
            </a:r>
            <a:endParaRPr lang="zh-CN" altLang="zh-CN" sz="2800" b="1" dirty="0">
              <a:latin typeface="+mn-ea"/>
            </a:endParaRPr>
          </a:p>
          <a:p>
            <a:pPr marL="0" indent="0">
              <a:spcBef>
                <a:spcPts val="0"/>
              </a:spcBef>
              <a:buNone/>
            </a:pPr>
            <a:r>
              <a:rPr lang="en-US" altLang="zh-CN" sz="2800" b="1" dirty="0">
                <a:latin typeface="+mn-ea"/>
              </a:rPr>
              <a:t>#</a:t>
            </a:r>
            <a:r>
              <a:rPr lang="en-US" altLang="zh-CN" sz="2800" b="1" dirty="0" smtClean="0">
                <a:latin typeface="+mn-ea"/>
              </a:rPr>
              <a:t>include&lt;</a:t>
            </a:r>
            <a:r>
              <a:rPr lang="en-US" altLang="zh-CN" sz="2800" b="1" dirty="0" err="1" smtClean="0">
                <a:latin typeface="+mn-ea"/>
              </a:rPr>
              <a:t>cmath</a:t>
            </a:r>
            <a:r>
              <a:rPr lang="en-US" altLang="zh-CN" sz="2800" b="1" dirty="0" smtClean="0">
                <a:latin typeface="+mn-ea"/>
              </a:rPr>
              <a:t>&gt;</a:t>
            </a:r>
            <a:endParaRPr lang="zh-CN" altLang="zh-CN" sz="2800" b="1" dirty="0">
              <a:latin typeface="+mn-ea"/>
            </a:endParaRPr>
          </a:p>
          <a:p>
            <a:pPr marL="0" indent="0">
              <a:spcBef>
                <a:spcPts val="0"/>
              </a:spcBef>
              <a:buNone/>
            </a:pPr>
            <a:r>
              <a:rPr lang="en-US" altLang="zh-CN" sz="2800" b="1" dirty="0">
                <a:latin typeface="+mn-ea"/>
              </a:rPr>
              <a:t>using namespace </a:t>
            </a:r>
            <a:r>
              <a:rPr lang="en-US" altLang="zh-CN" sz="2800" b="1" dirty="0" err="1">
                <a:latin typeface="+mn-ea"/>
              </a:rPr>
              <a:t>std</a:t>
            </a:r>
            <a:r>
              <a:rPr lang="en-US" altLang="zh-CN" sz="2800" b="1" dirty="0">
                <a:latin typeface="+mn-ea"/>
              </a:rPr>
              <a:t>;</a:t>
            </a:r>
            <a:endParaRPr lang="zh-CN" altLang="zh-CN" sz="2800" b="1" dirty="0">
              <a:latin typeface="+mn-ea"/>
            </a:endParaRPr>
          </a:p>
          <a:p>
            <a:pPr marL="0" indent="0">
              <a:spcBef>
                <a:spcPts val="0"/>
              </a:spcBef>
              <a:buNone/>
            </a:pPr>
            <a:r>
              <a:rPr lang="en-US" altLang="zh-CN" sz="2800" b="1" dirty="0" err="1">
                <a:latin typeface="+mn-ea"/>
              </a:rPr>
              <a:t>const</a:t>
            </a:r>
            <a:r>
              <a:rPr lang="en-US" altLang="zh-CN" sz="2800" b="1" dirty="0">
                <a:latin typeface="+mn-ea"/>
              </a:rPr>
              <a:t> double ANG_TO_RAD=0.0174532925; </a:t>
            </a:r>
            <a:r>
              <a:rPr lang="en-US" altLang="zh-CN" sz="2800" b="1" dirty="0" smtClean="0">
                <a:latin typeface="+mn-ea"/>
              </a:rPr>
              <a:t>//</a:t>
            </a:r>
            <a:r>
              <a:rPr lang="zh-CN" altLang="zh-CN" sz="2800" b="1" dirty="0">
                <a:latin typeface="+mn-ea"/>
              </a:rPr>
              <a:t>定义弧度和度之间的转换比例</a:t>
            </a:r>
          </a:p>
          <a:p>
            <a:pPr marL="0" indent="0">
              <a:spcBef>
                <a:spcPts val="0"/>
              </a:spcBef>
              <a:buNone/>
            </a:pPr>
            <a:r>
              <a:rPr lang="en-US" altLang="zh-CN" sz="2800" b="1" dirty="0">
                <a:solidFill>
                  <a:srgbClr val="66FFFF"/>
                </a:solidFill>
                <a:latin typeface="+mn-ea"/>
              </a:rPr>
              <a:t>class angle   			</a:t>
            </a:r>
            <a:r>
              <a:rPr lang="en-US" altLang="zh-CN" sz="2800" b="1" dirty="0" smtClean="0">
                <a:solidFill>
                  <a:srgbClr val="66FFFF"/>
                </a:solidFill>
                <a:latin typeface="+mn-ea"/>
              </a:rPr>
              <a:t>//</a:t>
            </a:r>
            <a:r>
              <a:rPr lang="zh-CN" altLang="zh-CN" sz="2800" b="1" dirty="0">
                <a:solidFill>
                  <a:srgbClr val="66FFFF"/>
                </a:solidFill>
                <a:latin typeface="+mn-ea"/>
              </a:rPr>
              <a:t>定义类</a:t>
            </a:r>
            <a:r>
              <a:rPr lang="en-US" altLang="zh-CN" sz="2800" b="1" dirty="0">
                <a:solidFill>
                  <a:srgbClr val="66FFFF"/>
                </a:solidFill>
                <a:latin typeface="+mn-ea"/>
              </a:rPr>
              <a:t>angle</a:t>
            </a:r>
            <a:endParaRPr lang="zh-CN" altLang="zh-CN" sz="2800" b="1" dirty="0">
              <a:solidFill>
                <a:srgbClr val="66FFFF"/>
              </a:solidFill>
              <a:latin typeface="+mn-ea"/>
            </a:endParaRPr>
          </a:p>
          <a:p>
            <a:pPr marL="0" indent="0">
              <a:spcBef>
                <a:spcPts val="0"/>
              </a:spcBef>
              <a:buNone/>
            </a:pPr>
            <a:r>
              <a:rPr lang="en-US" altLang="zh-CN" sz="2800" b="1" dirty="0" smtClean="0">
                <a:solidFill>
                  <a:srgbClr val="66FFFF"/>
                </a:solidFill>
                <a:latin typeface="+mn-ea"/>
              </a:rPr>
              <a:t>{  </a:t>
            </a:r>
            <a:r>
              <a:rPr lang="en-US" altLang="zh-CN" sz="2800" b="1" dirty="0">
                <a:solidFill>
                  <a:srgbClr val="66FFFF"/>
                </a:solidFill>
                <a:latin typeface="+mn-ea"/>
              </a:rPr>
              <a:t>double value;  		</a:t>
            </a:r>
            <a:r>
              <a:rPr lang="en-US" altLang="zh-CN" sz="2800" b="1" dirty="0" smtClean="0">
                <a:solidFill>
                  <a:srgbClr val="66FFFF"/>
                </a:solidFill>
                <a:latin typeface="+mn-ea"/>
              </a:rPr>
              <a:t>//</a:t>
            </a:r>
            <a:r>
              <a:rPr lang="zh-CN" altLang="zh-CN" sz="2800" b="1" dirty="0">
                <a:solidFill>
                  <a:srgbClr val="66FFFF"/>
                </a:solidFill>
                <a:latin typeface="+mn-ea"/>
              </a:rPr>
              <a:t>类</a:t>
            </a:r>
            <a:r>
              <a:rPr lang="en-US" altLang="zh-CN" sz="2800" b="1" dirty="0">
                <a:solidFill>
                  <a:srgbClr val="66FFFF"/>
                </a:solidFill>
                <a:latin typeface="+mn-ea"/>
              </a:rPr>
              <a:t>angle</a:t>
            </a:r>
            <a:r>
              <a:rPr lang="zh-CN" altLang="zh-CN" sz="2800" b="1" dirty="0">
                <a:solidFill>
                  <a:srgbClr val="66FFFF"/>
                </a:solidFill>
                <a:latin typeface="+mn-ea"/>
              </a:rPr>
              <a:t>的私有数据成员</a:t>
            </a:r>
          </a:p>
          <a:p>
            <a:pPr marL="0" indent="0">
              <a:spcBef>
                <a:spcPts val="0"/>
              </a:spcBef>
              <a:buNone/>
            </a:pPr>
            <a:r>
              <a:rPr lang="en-US" altLang="zh-CN" sz="2800" b="1" dirty="0" smtClean="0">
                <a:solidFill>
                  <a:srgbClr val="66FFFF"/>
                </a:solidFill>
                <a:latin typeface="+mn-ea"/>
              </a:rPr>
              <a:t> public</a:t>
            </a:r>
            <a:r>
              <a:rPr lang="en-US" altLang="zh-CN" sz="2800" b="1" dirty="0">
                <a:solidFill>
                  <a:srgbClr val="66FFFF"/>
                </a:solidFill>
                <a:latin typeface="+mn-ea"/>
              </a:rPr>
              <a:t>:   			//</a:t>
            </a:r>
            <a:r>
              <a:rPr lang="zh-CN" altLang="zh-CN" sz="2800" b="1" dirty="0">
                <a:solidFill>
                  <a:srgbClr val="66FFFF"/>
                </a:solidFill>
                <a:latin typeface="+mn-ea"/>
              </a:rPr>
              <a:t>类</a:t>
            </a:r>
            <a:r>
              <a:rPr lang="en-US" altLang="zh-CN" sz="2800" b="1" dirty="0">
                <a:solidFill>
                  <a:srgbClr val="66FFFF"/>
                </a:solidFill>
                <a:latin typeface="+mn-ea"/>
              </a:rPr>
              <a:t>angle</a:t>
            </a:r>
            <a:r>
              <a:rPr lang="zh-CN" altLang="zh-CN" sz="2800" b="1" dirty="0">
                <a:solidFill>
                  <a:srgbClr val="66FFFF"/>
                </a:solidFill>
                <a:latin typeface="+mn-ea"/>
              </a:rPr>
              <a:t>的公共成员函数</a:t>
            </a:r>
          </a:p>
          <a:p>
            <a:pPr marL="0" indent="0">
              <a:spcBef>
                <a:spcPts val="0"/>
              </a:spcBef>
              <a:buNone/>
            </a:pPr>
            <a:r>
              <a:rPr lang="en-US" altLang="zh-CN" sz="2800" b="1" dirty="0" smtClean="0">
                <a:solidFill>
                  <a:srgbClr val="66FFFF"/>
                </a:solidFill>
                <a:latin typeface="+mn-ea"/>
              </a:rPr>
              <a:t>   </a:t>
            </a:r>
            <a:r>
              <a:rPr lang="en-US" altLang="zh-CN" sz="2800" b="1" dirty="0">
                <a:solidFill>
                  <a:srgbClr val="66FFFF"/>
                </a:solidFill>
                <a:latin typeface="+mn-ea"/>
              </a:rPr>
              <a:t>void </a:t>
            </a:r>
            <a:r>
              <a:rPr lang="en-US" altLang="zh-CN" sz="2800" b="1" dirty="0" err="1">
                <a:solidFill>
                  <a:srgbClr val="66FFFF"/>
                </a:solidFill>
                <a:latin typeface="+mn-ea"/>
              </a:rPr>
              <a:t>SetValue</a:t>
            </a:r>
            <a:r>
              <a:rPr lang="en-US" altLang="zh-CN" sz="2800" b="1" dirty="0">
                <a:solidFill>
                  <a:srgbClr val="66FFFF"/>
                </a:solidFill>
                <a:latin typeface="+mn-ea"/>
              </a:rPr>
              <a:t>(double);</a:t>
            </a:r>
            <a:endParaRPr lang="zh-CN" altLang="zh-CN" sz="2800" b="1" dirty="0">
              <a:solidFill>
                <a:srgbClr val="66FFFF"/>
              </a:solidFill>
              <a:latin typeface="+mn-ea"/>
            </a:endParaRPr>
          </a:p>
          <a:p>
            <a:pPr marL="0" indent="0">
              <a:spcBef>
                <a:spcPts val="0"/>
              </a:spcBef>
              <a:buNone/>
            </a:pPr>
            <a:r>
              <a:rPr lang="en-US" altLang="zh-CN" sz="2800" b="1" dirty="0" smtClean="0">
                <a:solidFill>
                  <a:srgbClr val="66FFFF"/>
                </a:solidFill>
                <a:latin typeface="+mn-ea"/>
              </a:rPr>
              <a:t>   </a:t>
            </a:r>
            <a:r>
              <a:rPr lang="en-US" altLang="zh-CN" sz="2800" b="1" dirty="0">
                <a:solidFill>
                  <a:srgbClr val="66FFFF"/>
                </a:solidFill>
                <a:latin typeface="+mn-ea"/>
              </a:rPr>
              <a:t>double </a:t>
            </a:r>
            <a:r>
              <a:rPr lang="en-US" altLang="zh-CN" sz="2800" b="1" dirty="0" err="1">
                <a:solidFill>
                  <a:srgbClr val="66FFFF"/>
                </a:solidFill>
                <a:latin typeface="+mn-ea"/>
              </a:rPr>
              <a:t>GetSine</a:t>
            </a:r>
            <a:r>
              <a:rPr lang="en-US" altLang="zh-CN" sz="2800" b="1" dirty="0">
                <a:solidFill>
                  <a:srgbClr val="66FFFF"/>
                </a:solidFill>
                <a:latin typeface="+mn-ea"/>
              </a:rPr>
              <a:t>(void);</a:t>
            </a:r>
            <a:endParaRPr lang="zh-CN" altLang="zh-CN" sz="2800" b="1" dirty="0">
              <a:solidFill>
                <a:srgbClr val="66FFFF"/>
              </a:solidFill>
              <a:latin typeface="+mn-ea"/>
            </a:endParaRPr>
          </a:p>
          <a:p>
            <a:pPr marL="0" indent="0">
              <a:spcBef>
                <a:spcPts val="0"/>
              </a:spcBef>
              <a:buNone/>
            </a:pPr>
            <a:r>
              <a:rPr lang="en-US" altLang="zh-CN" sz="2800" b="1" dirty="0">
                <a:solidFill>
                  <a:srgbClr val="66FFFF"/>
                </a:solidFill>
                <a:latin typeface="+mn-ea"/>
              </a:rPr>
              <a:t>}</a:t>
            </a:r>
            <a:r>
              <a:rPr lang="en-US" altLang="zh-CN" sz="2800" b="1" dirty="0" err="1">
                <a:solidFill>
                  <a:srgbClr val="66FFFF"/>
                </a:solidFill>
                <a:latin typeface="+mn-ea"/>
              </a:rPr>
              <a:t>deg</a:t>
            </a:r>
            <a:r>
              <a:rPr lang="en-US" altLang="zh-CN" sz="2800" b="1" dirty="0">
                <a:solidFill>
                  <a:srgbClr val="66FFFF"/>
                </a:solidFill>
                <a:latin typeface="+mn-ea"/>
              </a:rPr>
              <a:t>; </a:t>
            </a:r>
            <a:r>
              <a:rPr lang="en-US" altLang="zh-CN" sz="2800" b="1" dirty="0">
                <a:latin typeface="+mn-ea"/>
              </a:rPr>
              <a:t>				</a:t>
            </a:r>
            <a:r>
              <a:rPr lang="en-US" altLang="zh-CN" sz="2800" b="1" dirty="0" smtClean="0">
                <a:latin typeface="+mn-ea"/>
              </a:rPr>
              <a:t>//</a:t>
            </a:r>
            <a:r>
              <a:rPr lang="zh-CN" altLang="zh-CN" sz="2800" b="1" dirty="0">
                <a:latin typeface="+mn-ea"/>
              </a:rPr>
              <a:t>声明类</a:t>
            </a:r>
            <a:r>
              <a:rPr lang="en-US" altLang="zh-CN" sz="2800" b="1" dirty="0">
                <a:latin typeface="+mn-ea"/>
              </a:rPr>
              <a:t>angle</a:t>
            </a:r>
            <a:r>
              <a:rPr lang="zh-CN" altLang="zh-CN" sz="2800" b="1" dirty="0">
                <a:latin typeface="+mn-ea"/>
              </a:rPr>
              <a:t>的对象</a:t>
            </a:r>
            <a:r>
              <a:rPr lang="en-US" altLang="zh-CN" sz="2800" b="1" dirty="0" err="1" smtClean="0">
                <a:latin typeface="+mn-ea"/>
              </a:rPr>
              <a:t>deg</a:t>
            </a:r>
            <a:endParaRPr lang="zh-CN" altLang="zh-CN" sz="28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49</a:t>
            </a:fld>
            <a:endParaRPr lang="en-US" altLang="zh-CN"/>
          </a:p>
        </p:txBody>
      </p:sp>
    </p:spTree>
    <p:extLst>
      <p:ext uri="{BB962C8B-B14F-4D97-AF65-F5344CB8AC3E}">
        <p14:creationId xmlns:p14="http://schemas.microsoft.com/office/powerpoint/2010/main" val="107486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18954"/>
            <a:ext cx="7772400" cy="685800"/>
          </a:xfrm>
        </p:spPr>
        <p:txBody>
          <a:bodyPr/>
          <a:lstStyle/>
          <a:p>
            <a:r>
              <a:rPr lang="zh-CN" altLang="zh-CN" b="1" dirty="0"/>
              <a:t>一个简单的</a:t>
            </a:r>
            <a:r>
              <a:rPr lang="en-US" altLang="zh-CN" b="1" dirty="0"/>
              <a:t>C++</a:t>
            </a:r>
            <a:r>
              <a:rPr lang="zh-CN" altLang="zh-CN" b="1" dirty="0"/>
              <a:t>程序</a:t>
            </a:r>
            <a:endParaRPr lang="zh-CN" altLang="en-US" b="1" dirty="0"/>
          </a:p>
        </p:txBody>
      </p:sp>
      <p:sp>
        <p:nvSpPr>
          <p:cNvPr id="3" name="内容占位符 2"/>
          <p:cNvSpPr>
            <a:spLocks noGrp="1"/>
          </p:cNvSpPr>
          <p:nvPr>
            <p:ph idx="1"/>
          </p:nvPr>
        </p:nvSpPr>
        <p:spPr>
          <a:xfrm>
            <a:off x="0" y="946448"/>
            <a:ext cx="9144000" cy="5759152"/>
          </a:xfrm>
        </p:spPr>
        <p:txBody>
          <a:bodyPr/>
          <a:lstStyle/>
          <a:p>
            <a:pPr marL="0" indent="0">
              <a:buNone/>
            </a:pPr>
            <a:r>
              <a:rPr lang="en-US" altLang="zh-CN" sz="2000" b="1" dirty="0">
                <a:latin typeface="+mn-ea"/>
              </a:rPr>
              <a:t>	</a:t>
            </a:r>
            <a:r>
              <a:rPr lang="zh-CN" altLang="zh-CN" sz="2000" b="1" dirty="0">
                <a:latin typeface="+mn-ea"/>
              </a:rPr>
              <a:t>下面通过一个非常简单的用</a:t>
            </a:r>
            <a:r>
              <a:rPr lang="en-US" altLang="zh-CN" sz="2000" b="1" dirty="0">
                <a:latin typeface="+mn-ea"/>
              </a:rPr>
              <a:t>C++</a:t>
            </a:r>
            <a:r>
              <a:rPr lang="zh-CN" altLang="zh-CN" sz="2000" b="1" dirty="0">
                <a:latin typeface="+mn-ea"/>
              </a:rPr>
              <a:t>编写的例子，让读者了解一下</a:t>
            </a:r>
            <a:r>
              <a:rPr lang="en-US" altLang="zh-CN" sz="2000" b="1" dirty="0">
                <a:latin typeface="+mn-ea"/>
              </a:rPr>
              <a:t>C++</a:t>
            </a:r>
            <a:r>
              <a:rPr lang="zh-CN" altLang="zh-CN" sz="2000" b="1" dirty="0">
                <a:latin typeface="+mn-ea"/>
              </a:rPr>
              <a:t>的基本输出操作。其功能是在屏幕上显示“</a:t>
            </a:r>
            <a:r>
              <a:rPr lang="en-US" altLang="zh-CN" sz="2000" b="1" dirty="0">
                <a:latin typeface="+mn-ea"/>
              </a:rPr>
              <a:t>Welcome !</a:t>
            </a:r>
            <a:r>
              <a:rPr lang="zh-CN" altLang="zh-CN" sz="2000" b="1" dirty="0">
                <a:latin typeface="+mn-ea"/>
              </a:rPr>
              <a:t>”，其程序代码如下：</a:t>
            </a:r>
          </a:p>
          <a:p>
            <a:pPr marL="0" indent="0">
              <a:buNone/>
            </a:pPr>
            <a:r>
              <a:rPr lang="en-US" altLang="zh-CN" sz="2000" b="1" dirty="0">
                <a:latin typeface="+mn-ea"/>
              </a:rPr>
              <a:t>#include "</a:t>
            </a:r>
            <a:r>
              <a:rPr lang="en-US" altLang="zh-CN" sz="2000" b="1" dirty="0" err="1">
                <a:latin typeface="+mn-ea"/>
              </a:rPr>
              <a:t>stdafx.h</a:t>
            </a:r>
            <a:r>
              <a:rPr lang="en-US" altLang="zh-CN" sz="2000" b="1" dirty="0">
                <a:latin typeface="+mn-ea"/>
              </a:rPr>
              <a:t>"</a:t>
            </a:r>
            <a:endParaRPr lang="zh-CN" altLang="zh-CN" sz="2000" b="1" dirty="0">
              <a:latin typeface="+mn-ea"/>
            </a:endParaRPr>
          </a:p>
          <a:p>
            <a:pPr marL="0" indent="0">
              <a:buNone/>
            </a:pPr>
            <a:r>
              <a:rPr lang="en-US" altLang="zh-CN" sz="2000" b="1" dirty="0">
                <a:latin typeface="+mn-ea"/>
              </a:rPr>
              <a:t>#include "</a:t>
            </a:r>
            <a:r>
              <a:rPr lang="en-US" altLang="zh-CN" sz="2000" b="1" dirty="0" err="1">
                <a:latin typeface="+mn-ea"/>
              </a:rPr>
              <a:t>iostream</a:t>
            </a:r>
            <a:r>
              <a:rPr lang="en-US" altLang="zh-CN" sz="2000" b="1" dirty="0">
                <a:latin typeface="+mn-ea"/>
              </a:rPr>
              <a:t>"</a:t>
            </a:r>
            <a:endParaRPr lang="zh-CN" altLang="zh-CN" sz="2000" b="1" dirty="0">
              <a:latin typeface="+mn-ea"/>
            </a:endParaRPr>
          </a:p>
          <a:p>
            <a:pPr marL="0" indent="0">
              <a:buNone/>
            </a:pPr>
            <a:r>
              <a:rPr lang="en-US" altLang="zh-CN" sz="2000" b="1" dirty="0">
                <a:solidFill>
                  <a:srgbClr val="FF66FF"/>
                </a:solidFill>
                <a:latin typeface="+mn-ea"/>
              </a:rPr>
              <a:t>using namespace </a:t>
            </a:r>
            <a:r>
              <a:rPr lang="en-US" altLang="zh-CN" sz="2000" b="1" dirty="0" err="1">
                <a:solidFill>
                  <a:srgbClr val="FF66FF"/>
                </a:solidFill>
                <a:latin typeface="+mn-ea"/>
              </a:rPr>
              <a:t>std</a:t>
            </a:r>
            <a:r>
              <a:rPr lang="en-US" altLang="zh-CN" sz="2000" b="1" dirty="0">
                <a:solidFill>
                  <a:srgbClr val="FF66FF"/>
                </a:solidFill>
                <a:latin typeface="+mn-ea"/>
              </a:rPr>
              <a:t>;</a:t>
            </a:r>
            <a:endParaRPr lang="zh-CN" altLang="zh-CN" sz="2000" b="1" dirty="0">
              <a:solidFill>
                <a:srgbClr val="FF66FF"/>
              </a:solidFill>
              <a:latin typeface="+mn-ea"/>
            </a:endParaRPr>
          </a:p>
          <a:p>
            <a:pPr marL="0" indent="0">
              <a:buNone/>
            </a:pPr>
            <a:r>
              <a:rPr lang="en-US" altLang="zh-CN" sz="2000" b="1" dirty="0">
                <a:latin typeface="+mn-ea"/>
              </a:rPr>
              <a:t>void main()				</a:t>
            </a:r>
            <a:r>
              <a:rPr lang="en-US" altLang="zh-CN" sz="2000" b="1" dirty="0" smtClean="0">
                <a:latin typeface="+mn-ea"/>
              </a:rPr>
              <a:t>//</a:t>
            </a:r>
            <a:r>
              <a:rPr lang="en-US" altLang="zh-CN" sz="2000" b="1" dirty="0">
                <a:latin typeface="+mn-ea"/>
              </a:rPr>
              <a:t>main</a:t>
            </a:r>
            <a:r>
              <a:rPr lang="zh-CN" altLang="zh-CN" sz="2000" b="1" dirty="0">
                <a:latin typeface="+mn-ea"/>
              </a:rPr>
              <a:t>函数，程序入口</a:t>
            </a:r>
          </a:p>
          <a:p>
            <a:pPr marL="0" indent="0">
              <a:buNone/>
            </a:pPr>
            <a:r>
              <a:rPr lang="en-US" altLang="zh-CN" sz="2000" b="1" dirty="0">
                <a:latin typeface="+mn-ea"/>
              </a:rPr>
              <a:t>{					</a:t>
            </a:r>
            <a:r>
              <a:rPr lang="en-US" altLang="zh-CN" sz="2000" b="1" dirty="0" smtClean="0">
                <a:latin typeface="+mn-ea"/>
              </a:rPr>
              <a:t>//</a:t>
            </a:r>
            <a:r>
              <a:rPr lang="zh-CN" altLang="zh-CN" sz="2000" b="1" dirty="0">
                <a:latin typeface="+mn-ea"/>
              </a:rPr>
              <a:t>程序体开始</a:t>
            </a:r>
          </a:p>
          <a:p>
            <a:pPr marL="0" indent="0">
              <a:buNone/>
            </a:pPr>
            <a:r>
              <a:rPr lang="en-US" altLang="zh-CN" sz="2000" b="1" dirty="0">
                <a:latin typeface="+mn-ea"/>
              </a:rPr>
              <a:t> 	char </a:t>
            </a:r>
            <a:r>
              <a:rPr lang="en-US" altLang="zh-CN" sz="2000" b="1" dirty="0" err="1">
                <a:latin typeface="+mn-ea"/>
              </a:rPr>
              <a:t>str_greet</a:t>
            </a:r>
            <a:r>
              <a:rPr lang="en-US" altLang="zh-CN" sz="2000" b="1" dirty="0">
                <a:latin typeface="+mn-ea"/>
              </a:rPr>
              <a:t>[]="Welcome</a:t>
            </a:r>
            <a:r>
              <a:rPr lang="zh-CN" altLang="zh-CN" sz="2000" b="1" dirty="0">
                <a:latin typeface="+mn-ea"/>
              </a:rPr>
              <a:t>！</a:t>
            </a:r>
            <a:r>
              <a:rPr lang="en-US" altLang="zh-CN" sz="2000" b="1" dirty="0" smtClean="0">
                <a:latin typeface="+mn-ea"/>
              </a:rPr>
              <a:t>";//</a:t>
            </a:r>
            <a:r>
              <a:rPr lang="zh-CN" altLang="zh-CN" sz="2000" b="1" dirty="0">
                <a:latin typeface="+mn-ea"/>
              </a:rPr>
              <a:t>定义一个数组并初始化</a:t>
            </a:r>
          </a:p>
          <a:p>
            <a:pPr marL="0" indent="0">
              <a:buNone/>
            </a:pPr>
            <a:r>
              <a:rPr lang="en-US" altLang="zh-CN" sz="2000" b="1" dirty="0">
                <a:latin typeface="+mn-ea"/>
              </a:rPr>
              <a:t> 	</a:t>
            </a:r>
            <a:r>
              <a:rPr lang="en-US" altLang="zh-CN" sz="2000" b="1" dirty="0" err="1">
                <a:latin typeface="+mn-ea"/>
              </a:rPr>
              <a:t>cout</a:t>
            </a:r>
            <a:r>
              <a:rPr lang="en-US" altLang="zh-CN" sz="2000" b="1" dirty="0">
                <a:latin typeface="+mn-ea"/>
              </a:rPr>
              <a:t>&lt;&lt;</a:t>
            </a:r>
            <a:r>
              <a:rPr lang="en-US" altLang="zh-CN" sz="2000" b="1" dirty="0" err="1">
                <a:latin typeface="+mn-ea"/>
              </a:rPr>
              <a:t>str_greet</a:t>
            </a:r>
            <a:r>
              <a:rPr lang="en-US" altLang="zh-CN" sz="2000" b="1" dirty="0">
                <a:latin typeface="+mn-ea"/>
              </a:rPr>
              <a:t>&lt;&lt;</a:t>
            </a:r>
            <a:r>
              <a:rPr lang="en-US" altLang="zh-CN" sz="2000" b="1" dirty="0" err="1">
                <a:latin typeface="+mn-ea"/>
              </a:rPr>
              <a:t>endl</a:t>
            </a:r>
            <a:r>
              <a:rPr lang="en-US" altLang="zh-CN" sz="2000" b="1" dirty="0">
                <a:latin typeface="+mn-ea"/>
              </a:rPr>
              <a:t>;	</a:t>
            </a:r>
            <a:r>
              <a:rPr lang="en-US" altLang="zh-CN" sz="2000" b="1" dirty="0" smtClean="0">
                <a:latin typeface="+mn-ea"/>
              </a:rPr>
              <a:t>//</a:t>
            </a:r>
            <a:r>
              <a:rPr lang="zh-CN" altLang="zh-CN" sz="2000" b="1" dirty="0">
                <a:latin typeface="+mn-ea"/>
              </a:rPr>
              <a:t>在屏幕上输出字符串内容</a:t>
            </a:r>
          </a:p>
          <a:p>
            <a:pPr marL="0" indent="0">
              <a:buNone/>
            </a:pPr>
            <a:r>
              <a:rPr lang="en-US" altLang="zh-CN" sz="2000" b="1" dirty="0">
                <a:latin typeface="+mn-ea"/>
              </a:rPr>
              <a:t>}					</a:t>
            </a:r>
            <a:endParaRPr lang="en-US" altLang="zh-CN" sz="2000" b="1" dirty="0" smtClean="0">
              <a:latin typeface="+mn-ea"/>
            </a:endParaRPr>
          </a:p>
          <a:p>
            <a:pPr marL="0" indent="0">
              <a:buNone/>
            </a:pPr>
            <a:endParaRPr lang="en-US" altLang="zh-CN" sz="2000" b="1" dirty="0" smtClean="0"/>
          </a:p>
          <a:p>
            <a:pPr marL="0" indent="0">
              <a:buNone/>
            </a:pPr>
            <a:r>
              <a:rPr lang="en-US" altLang="zh-CN" sz="2400" b="1" dirty="0" smtClean="0"/>
              <a:t>C/C</a:t>
            </a:r>
            <a:r>
              <a:rPr lang="en-US" altLang="zh-CN" sz="2400" b="1" dirty="0"/>
              <a:t>++</a:t>
            </a:r>
            <a:r>
              <a:rPr lang="zh-CN" altLang="zh-CN" sz="2400" b="1" dirty="0"/>
              <a:t>编写的程</a:t>
            </a:r>
            <a:r>
              <a:rPr lang="zh-CN" altLang="zh-CN" sz="2400" b="1" dirty="0" smtClean="0"/>
              <a:t>序在</a:t>
            </a:r>
            <a:r>
              <a:rPr lang="zh-CN" altLang="zh-CN" sz="2400" b="1" dirty="0"/>
              <a:t>程序结构上基本是相同的，都是以</a:t>
            </a:r>
            <a:r>
              <a:rPr lang="en-US" altLang="zh-CN" sz="2400" b="1" dirty="0" smtClean="0"/>
              <a:t>main</a:t>
            </a:r>
            <a:r>
              <a:rPr lang="zh-CN" altLang="zh-CN" sz="2400" b="1" dirty="0" smtClean="0"/>
              <a:t>为入</a:t>
            </a:r>
            <a:r>
              <a:rPr lang="zh-CN" altLang="zh-CN" sz="2400" b="1" dirty="0"/>
              <a:t>口</a:t>
            </a:r>
            <a:r>
              <a:rPr lang="zh-CN" altLang="zh-CN" sz="2400" b="1" dirty="0" smtClean="0"/>
              <a:t>；</a:t>
            </a:r>
            <a:endParaRPr lang="en-US" altLang="zh-CN" sz="2400" b="1" dirty="0" smtClean="0"/>
          </a:p>
          <a:p>
            <a:pPr marL="0" indent="0">
              <a:buNone/>
            </a:pPr>
            <a:r>
              <a:rPr lang="zh-CN" altLang="zh-CN" sz="2400" b="1" dirty="0" smtClean="0">
                <a:solidFill>
                  <a:srgbClr val="FF66FF"/>
                </a:solidFill>
              </a:rPr>
              <a:t>不同</a:t>
            </a:r>
            <a:r>
              <a:rPr lang="en-US" altLang="zh-CN" sz="2400" b="1" dirty="0" smtClean="0">
                <a:solidFill>
                  <a:srgbClr val="FF66FF"/>
                </a:solidFill>
              </a:rPr>
              <a:t>:</a:t>
            </a:r>
          </a:p>
          <a:p>
            <a:pPr marL="0" indent="0">
              <a:buNone/>
            </a:pPr>
            <a:r>
              <a:rPr lang="en-US" altLang="zh-CN" sz="2400" b="1" dirty="0" smtClean="0"/>
              <a:t>C++</a:t>
            </a:r>
            <a:r>
              <a:rPr lang="zh-CN" altLang="zh-CN" sz="2400" b="1" dirty="0" smtClean="0"/>
              <a:t>以</a:t>
            </a:r>
            <a:r>
              <a:rPr lang="en-US" altLang="zh-CN" sz="2400" b="1" dirty="0" err="1" smtClean="0"/>
              <a:t>iostream</a:t>
            </a:r>
            <a:r>
              <a:rPr lang="zh-CN" altLang="zh-CN" sz="2400" b="1" dirty="0" smtClean="0"/>
              <a:t>作</a:t>
            </a:r>
            <a:r>
              <a:rPr lang="zh-CN" altLang="zh-CN" sz="2400" b="1" dirty="0"/>
              <a:t>为标</a:t>
            </a:r>
            <a:r>
              <a:rPr lang="zh-CN" altLang="zh-CN" sz="2400" b="1" dirty="0" smtClean="0"/>
              <a:t>准</a:t>
            </a:r>
            <a:r>
              <a:rPr lang="en-US" altLang="zh-CN" sz="2400" b="1" dirty="0" smtClean="0"/>
              <a:t>IO</a:t>
            </a:r>
            <a:r>
              <a:rPr lang="zh-CN" altLang="zh-CN" sz="2400" b="1" dirty="0" smtClean="0"/>
              <a:t>头</a:t>
            </a:r>
            <a:r>
              <a:rPr lang="zh-CN" altLang="zh-CN" sz="2400" b="1" dirty="0"/>
              <a:t>文件，</a:t>
            </a:r>
            <a:r>
              <a:rPr lang="en-US" altLang="zh-CN" sz="2400" b="1" dirty="0" smtClean="0"/>
              <a:t>C</a:t>
            </a:r>
            <a:r>
              <a:rPr lang="zh-CN" altLang="zh-CN" sz="2400" b="1" dirty="0" smtClean="0"/>
              <a:t>以</a:t>
            </a:r>
            <a:r>
              <a:rPr lang="en-US" altLang="zh-CN" sz="2400" b="1" dirty="0" err="1"/>
              <a:t>stdio.h</a:t>
            </a:r>
            <a:r>
              <a:rPr lang="zh-CN" altLang="zh-CN" sz="2400" b="1" dirty="0"/>
              <a:t>作为标</a:t>
            </a:r>
            <a:r>
              <a:rPr lang="zh-CN" altLang="zh-CN" sz="2400" b="1" dirty="0" smtClean="0"/>
              <a:t>准</a:t>
            </a:r>
            <a:r>
              <a:rPr lang="en-US" altLang="zh-CN" sz="2400" b="1" dirty="0" smtClean="0"/>
              <a:t>IO</a:t>
            </a:r>
            <a:r>
              <a:rPr lang="zh-CN" altLang="zh-CN" sz="2400" b="1" dirty="0" smtClean="0"/>
              <a:t>头</a:t>
            </a:r>
            <a:r>
              <a:rPr lang="zh-CN" altLang="zh-CN" sz="2400" b="1" dirty="0"/>
              <a:t>文</a:t>
            </a:r>
            <a:r>
              <a:rPr lang="zh-CN" altLang="zh-CN" sz="2400" b="1" dirty="0" smtClean="0"/>
              <a:t>件；</a:t>
            </a:r>
            <a:endParaRPr lang="en-US" altLang="zh-CN" sz="2400" b="1" dirty="0" smtClean="0"/>
          </a:p>
          <a:p>
            <a:pPr marL="0" indent="0">
              <a:buNone/>
            </a:pPr>
            <a:r>
              <a:rPr lang="en-US" altLang="zh-CN" sz="2400" b="1" dirty="0" smtClean="0"/>
              <a:t>C</a:t>
            </a:r>
            <a:r>
              <a:rPr lang="en-US" altLang="zh-CN" sz="2400" b="1" dirty="0"/>
              <a:t>++</a:t>
            </a:r>
            <a:r>
              <a:rPr lang="zh-CN" altLang="zh-CN" sz="2400" b="1" dirty="0"/>
              <a:t>中采</a:t>
            </a:r>
            <a:r>
              <a:rPr lang="zh-CN" altLang="zh-CN" sz="2400" b="1" dirty="0" smtClean="0"/>
              <a:t>用“</a:t>
            </a:r>
            <a:r>
              <a:rPr lang="en-US" altLang="zh-CN" sz="2400" b="1" dirty="0"/>
              <a:t>&lt;&lt;</a:t>
            </a:r>
            <a:r>
              <a:rPr lang="zh-CN" altLang="zh-CN" sz="2400" b="1" dirty="0"/>
              <a:t>”作为标准输出</a:t>
            </a:r>
            <a:r>
              <a:rPr lang="zh-CN" altLang="zh-CN" sz="2400" b="1" dirty="0" smtClean="0"/>
              <a:t>，</a:t>
            </a:r>
            <a:r>
              <a:rPr lang="en-US" altLang="zh-CN" sz="2400" b="1" dirty="0" smtClean="0"/>
              <a:t>C</a:t>
            </a:r>
            <a:r>
              <a:rPr lang="zh-CN" altLang="en-US" sz="2400" b="1" dirty="0" smtClean="0"/>
              <a:t>是用</a:t>
            </a:r>
            <a:r>
              <a:rPr lang="en-US" altLang="zh-CN" sz="2400" b="1" dirty="0" err="1" smtClean="0"/>
              <a:t>printf</a:t>
            </a:r>
            <a:r>
              <a:rPr lang="zh-CN" altLang="zh-CN" sz="2400" b="1" dirty="0" smtClean="0"/>
              <a:t>来</a:t>
            </a:r>
            <a:r>
              <a:rPr lang="zh-CN" altLang="zh-CN" sz="2400" b="1" dirty="0"/>
              <a:t>实现。</a:t>
            </a:r>
          </a:p>
          <a:p>
            <a:pPr marL="0" indent="0">
              <a:buNone/>
            </a:pPr>
            <a:endParaRPr lang="zh-CN" altLang="zh-CN" sz="2000" b="1" dirty="0">
              <a:latin typeface="+mn-ea"/>
            </a:endParaRPr>
          </a:p>
          <a:p>
            <a:pPr marL="0" indent="0">
              <a:buNone/>
            </a:pPr>
            <a:endParaRPr lang="zh-CN" altLang="en-US" sz="2000" b="1" dirty="0">
              <a:latin typeface="+mn-ea"/>
            </a:endParaRPr>
          </a:p>
        </p:txBody>
      </p:sp>
    </p:spTree>
    <p:extLst>
      <p:ext uri="{BB962C8B-B14F-4D97-AF65-F5344CB8AC3E}">
        <p14:creationId xmlns:p14="http://schemas.microsoft.com/office/powerpoint/2010/main" val="2995226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anim calcmode="lin" valueType="num">
                                      <p:cBhvr additive="base">
                                        <p:cTn id="1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animEffect transition="in" filter="fade">
                                      <p:cBhvr>
                                        <p:cTn id="17" dur="1000"/>
                                        <p:tgtEl>
                                          <p:spTgt spid="3">
                                            <p:txEl>
                                              <p:pRg st="12" end="12"/>
                                            </p:txEl>
                                          </p:spTgt>
                                        </p:tgtEl>
                                      </p:cBhvr>
                                    </p:animEffect>
                                    <p:anim calcmode="lin" valueType="num">
                                      <p:cBhvr>
                                        <p:cTn id="1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13" end="13"/>
                                            </p:txEl>
                                          </p:spTgt>
                                        </p:tgtEl>
                                        <p:attrNameLst>
                                          <p:attrName>style.visibility</p:attrName>
                                        </p:attrNameLst>
                                      </p:cBhvr>
                                      <p:to>
                                        <p:strVal val="visible"/>
                                      </p:to>
                                    </p:set>
                                    <p:animEffect transition="in" filter="barn(inVertical)">
                                      <p:cBhvr>
                                        <p:cTn id="2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FFEAE7CE-6593-4F59-A373-5D886C7C7E2D}" type="slidenum">
              <a:rPr lang="en-US" altLang="zh-CN" smtClean="0"/>
              <a:pPr/>
              <a:t>50</a:t>
            </a:fld>
            <a:endParaRPr lang="en-US" altLang="zh-CN"/>
          </a:p>
        </p:txBody>
      </p:sp>
      <p:sp>
        <p:nvSpPr>
          <p:cNvPr id="5" name="内容占位符 2"/>
          <p:cNvSpPr>
            <a:spLocks noGrp="1"/>
          </p:cNvSpPr>
          <p:nvPr>
            <p:ph idx="1"/>
          </p:nvPr>
        </p:nvSpPr>
        <p:spPr>
          <a:xfrm>
            <a:off x="72008" y="44624"/>
            <a:ext cx="9036496" cy="5832648"/>
          </a:xfrm>
        </p:spPr>
        <p:txBody>
          <a:bodyPr/>
          <a:lstStyle/>
          <a:p>
            <a:pPr marL="0" indent="0">
              <a:spcBef>
                <a:spcPts val="0"/>
              </a:spcBef>
              <a:buNone/>
            </a:pPr>
            <a:r>
              <a:rPr lang="en-US" altLang="zh-CN" sz="2800" b="1" dirty="0" smtClean="0">
                <a:solidFill>
                  <a:srgbClr val="66FFFF"/>
                </a:solidFill>
                <a:latin typeface="+mn-ea"/>
              </a:rPr>
              <a:t>void </a:t>
            </a:r>
            <a:r>
              <a:rPr lang="en-US" altLang="zh-CN" sz="2800" b="1" dirty="0">
                <a:solidFill>
                  <a:srgbClr val="66FFFF"/>
                </a:solidFill>
                <a:latin typeface="+mn-ea"/>
              </a:rPr>
              <a:t>angle::</a:t>
            </a:r>
            <a:r>
              <a:rPr lang="en-US" altLang="zh-CN" sz="2800" b="1" dirty="0" err="1">
                <a:solidFill>
                  <a:srgbClr val="66FFFF"/>
                </a:solidFill>
                <a:latin typeface="+mn-ea"/>
              </a:rPr>
              <a:t>SetValue</a:t>
            </a:r>
            <a:r>
              <a:rPr lang="en-US" altLang="zh-CN" sz="2800" b="1" dirty="0">
                <a:solidFill>
                  <a:srgbClr val="66FFFF"/>
                </a:solidFill>
                <a:latin typeface="+mn-ea"/>
              </a:rPr>
              <a:t>(double a) </a:t>
            </a:r>
            <a:r>
              <a:rPr lang="en-US" altLang="zh-CN" sz="2800" b="1" dirty="0" smtClean="0">
                <a:solidFill>
                  <a:srgbClr val="66FFFF"/>
                </a:solidFill>
                <a:latin typeface="+mn-ea"/>
              </a:rPr>
              <a:t>//</a:t>
            </a:r>
            <a:r>
              <a:rPr lang="zh-CN" altLang="zh-CN" sz="2800" b="1" dirty="0">
                <a:solidFill>
                  <a:srgbClr val="66FFFF"/>
                </a:solidFill>
                <a:latin typeface="+mn-ea"/>
              </a:rPr>
              <a:t>成员函数</a:t>
            </a:r>
            <a:r>
              <a:rPr lang="en-US" altLang="zh-CN" sz="2800" b="1" dirty="0" err="1">
                <a:solidFill>
                  <a:srgbClr val="66FFFF"/>
                </a:solidFill>
                <a:latin typeface="+mn-ea"/>
              </a:rPr>
              <a:t>SetValue</a:t>
            </a:r>
            <a:endParaRPr lang="zh-CN" altLang="zh-CN" sz="2800" b="1" dirty="0">
              <a:solidFill>
                <a:srgbClr val="66FFFF"/>
              </a:solidFill>
              <a:latin typeface="+mn-ea"/>
            </a:endParaRPr>
          </a:p>
          <a:p>
            <a:pPr marL="0" indent="0">
              <a:spcBef>
                <a:spcPts val="0"/>
              </a:spcBef>
              <a:buNone/>
            </a:pPr>
            <a:r>
              <a:rPr lang="en-US" altLang="zh-CN" sz="2800" b="1" dirty="0" smtClean="0">
                <a:solidFill>
                  <a:srgbClr val="66FFFF"/>
                </a:solidFill>
                <a:latin typeface="+mn-ea"/>
              </a:rPr>
              <a:t>{</a:t>
            </a:r>
            <a:r>
              <a:rPr lang="en-US" altLang="zh-CN" sz="2800" b="1" dirty="0">
                <a:solidFill>
                  <a:srgbClr val="66FFFF"/>
                </a:solidFill>
                <a:latin typeface="+mn-ea"/>
              </a:rPr>
              <a:t>	</a:t>
            </a:r>
            <a:r>
              <a:rPr lang="en-US" altLang="zh-CN" sz="2800" b="1" dirty="0" smtClean="0">
                <a:solidFill>
                  <a:srgbClr val="66FFFF"/>
                </a:solidFill>
                <a:latin typeface="+mn-ea"/>
              </a:rPr>
              <a:t>value=a;	}</a:t>
            </a:r>
            <a:endParaRPr lang="zh-CN" altLang="zh-CN" sz="2800" b="1" dirty="0">
              <a:solidFill>
                <a:srgbClr val="66FFFF"/>
              </a:solidFill>
              <a:latin typeface="+mn-ea"/>
            </a:endParaRPr>
          </a:p>
          <a:p>
            <a:pPr marL="0" indent="0">
              <a:spcBef>
                <a:spcPts val="0"/>
              </a:spcBef>
              <a:buNone/>
            </a:pPr>
            <a:r>
              <a:rPr lang="en-US" altLang="zh-CN" sz="2800" b="1" dirty="0">
                <a:latin typeface="+mn-ea"/>
              </a:rPr>
              <a:t> </a:t>
            </a:r>
            <a:endParaRPr lang="zh-CN" altLang="zh-CN" sz="2800" b="1" dirty="0">
              <a:latin typeface="+mn-ea"/>
            </a:endParaRPr>
          </a:p>
          <a:p>
            <a:pPr marL="0" indent="0">
              <a:spcBef>
                <a:spcPts val="0"/>
              </a:spcBef>
              <a:buNone/>
            </a:pPr>
            <a:r>
              <a:rPr lang="en-US" altLang="zh-CN" sz="2800" b="1" dirty="0">
                <a:solidFill>
                  <a:srgbClr val="FF66FF"/>
                </a:solidFill>
                <a:latin typeface="+mn-ea"/>
              </a:rPr>
              <a:t>double angle::</a:t>
            </a:r>
            <a:r>
              <a:rPr lang="en-US" altLang="zh-CN" sz="2800" b="1" dirty="0" err="1">
                <a:solidFill>
                  <a:srgbClr val="FF66FF"/>
                </a:solidFill>
                <a:latin typeface="+mn-ea"/>
              </a:rPr>
              <a:t>GetSine</a:t>
            </a:r>
            <a:r>
              <a:rPr lang="en-US" altLang="zh-CN" sz="2800" b="1" dirty="0">
                <a:solidFill>
                  <a:srgbClr val="FF66FF"/>
                </a:solidFill>
                <a:latin typeface="+mn-ea"/>
              </a:rPr>
              <a:t>(void)	</a:t>
            </a:r>
            <a:r>
              <a:rPr lang="en-US" altLang="zh-CN" sz="2800" b="1" dirty="0" smtClean="0">
                <a:solidFill>
                  <a:srgbClr val="FF66FF"/>
                </a:solidFill>
                <a:latin typeface="+mn-ea"/>
              </a:rPr>
              <a:t>//</a:t>
            </a:r>
            <a:r>
              <a:rPr lang="zh-CN" altLang="zh-CN" sz="2800" b="1" dirty="0" smtClean="0">
                <a:solidFill>
                  <a:srgbClr val="FF66FF"/>
                </a:solidFill>
                <a:latin typeface="+mn-ea"/>
              </a:rPr>
              <a:t>成</a:t>
            </a:r>
            <a:r>
              <a:rPr lang="zh-CN" altLang="zh-CN" sz="2800" b="1" dirty="0">
                <a:solidFill>
                  <a:srgbClr val="FF66FF"/>
                </a:solidFill>
                <a:latin typeface="+mn-ea"/>
              </a:rPr>
              <a:t>员函数</a:t>
            </a:r>
            <a:r>
              <a:rPr lang="en-US" altLang="zh-CN" sz="2800" b="1" dirty="0" err="1">
                <a:solidFill>
                  <a:srgbClr val="FF66FF"/>
                </a:solidFill>
                <a:latin typeface="+mn-ea"/>
              </a:rPr>
              <a:t>GetSine</a:t>
            </a:r>
            <a:endParaRPr lang="zh-CN" altLang="zh-CN" sz="2800" b="1" dirty="0">
              <a:solidFill>
                <a:srgbClr val="FF66FF"/>
              </a:solidFill>
              <a:latin typeface="+mn-ea"/>
            </a:endParaRPr>
          </a:p>
          <a:p>
            <a:pPr marL="0" indent="0">
              <a:spcBef>
                <a:spcPts val="0"/>
              </a:spcBef>
              <a:buNone/>
            </a:pPr>
            <a:r>
              <a:rPr lang="en-US" altLang="zh-CN" sz="2800" b="1" dirty="0" smtClean="0">
                <a:solidFill>
                  <a:srgbClr val="FF66FF"/>
                </a:solidFill>
                <a:latin typeface="+mn-ea"/>
              </a:rPr>
              <a:t>{</a:t>
            </a:r>
            <a:r>
              <a:rPr lang="en-US" altLang="zh-CN" sz="2800" b="1" dirty="0">
                <a:solidFill>
                  <a:srgbClr val="FF66FF"/>
                </a:solidFill>
                <a:latin typeface="+mn-ea"/>
              </a:rPr>
              <a:t>	</a:t>
            </a:r>
            <a:r>
              <a:rPr lang="en-US" altLang="zh-CN" sz="2800" b="1" dirty="0" smtClean="0">
                <a:solidFill>
                  <a:srgbClr val="FF66FF"/>
                </a:solidFill>
                <a:latin typeface="+mn-ea"/>
              </a:rPr>
              <a:t>double </a:t>
            </a:r>
            <a:r>
              <a:rPr lang="en-US" altLang="zh-CN" sz="2800" b="1" dirty="0">
                <a:solidFill>
                  <a:srgbClr val="FF66FF"/>
                </a:solidFill>
                <a:latin typeface="+mn-ea"/>
              </a:rPr>
              <a:t>temp;</a:t>
            </a:r>
            <a:endParaRPr lang="zh-CN" altLang="zh-CN" sz="2800" b="1" dirty="0">
              <a:solidFill>
                <a:srgbClr val="FF66FF"/>
              </a:solidFill>
              <a:latin typeface="+mn-ea"/>
            </a:endParaRPr>
          </a:p>
          <a:p>
            <a:pPr marL="0" indent="0">
              <a:spcBef>
                <a:spcPts val="0"/>
              </a:spcBef>
              <a:buNone/>
            </a:pPr>
            <a:r>
              <a:rPr lang="en-US" altLang="zh-CN" sz="2800" b="1" dirty="0">
                <a:solidFill>
                  <a:srgbClr val="FF66FF"/>
                </a:solidFill>
                <a:latin typeface="+mn-ea"/>
              </a:rPr>
              <a:t>	</a:t>
            </a:r>
            <a:r>
              <a:rPr lang="en-US" altLang="zh-CN" sz="2800" b="1" dirty="0" smtClean="0">
                <a:solidFill>
                  <a:srgbClr val="FF66FF"/>
                </a:solidFill>
                <a:latin typeface="+mn-ea"/>
              </a:rPr>
              <a:t>temp=sin(ANG_TO_RAD*value</a:t>
            </a:r>
            <a:r>
              <a:rPr lang="en-US" altLang="zh-CN" sz="2800" b="1" dirty="0">
                <a:solidFill>
                  <a:srgbClr val="FF66FF"/>
                </a:solidFill>
                <a:latin typeface="+mn-ea"/>
              </a:rPr>
              <a:t>);</a:t>
            </a:r>
            <a:endParaRPr lang="zh-CN" altLang="zh-CN" sz="2800" b="1" dirty="0">
              <a:solidFill>
                <a:srgbClr val="FF66FF"/>
              </a:solidFill>
              <a:latin typeface="+mn-ea"/>
            </a:endParaRPr>
          </a:p>
          <a:p>
            <a:pPr marL="0" indent="0">
              <a:spcBef>
                <a:spcPts val="0"/>
              </a:spcBef>
              <a:buNone/>
            </a:pPr>
            <a:r>
              <a:rPr lang="en-US" altLang="zh-CN" sz="2800" b="1" dirty="0">
                <a:solidFill>
                  <a:srgbClr val="FF66FF"/>
                </a:solidFill>
                <a:latin typeface="+mn-ea"/>
              </a:rPr>
              <a:t>	</a:t>
            </a:r>
            <a:r>
              <a:rPr lang="en-US" altLang="zh-CN" sz="2800" b="1" dirty="0" smtClean="0">
                <a:solidFill>
                  <a:srgbClr val="FF66FF"/>
                </a:solidFill>
                <a:latin typeface="+mn-ea"/>
              </a:rPr>
              <a:t>return </a:t>
            </a:r>
            <a:r>
              <a:rPr lang="en-US" altLang="zh-CN" sz="2800" b="1" dirty="0">
                <a:solidFill>
                  <a:srgbClr val="FF66FF"/>
                </a:solidFill>
                <a:latin typeface="+mn-ea"/>
              </a:rPr>
              <a:t>temp</a:t>
            </a:r>
            <a:r>
              <a:rPr lang="en-US" altLang="zh-CN" sz="2800" b="1" dirty="0" smtClean="0">
                <a:solidFill>
                  <a:srgbClr val="FF66FF"/>
                </a:solidFill>
                <a:latin typeface="+mn-ea"/>
              </a:rPr>
              <a:t>;}</a:t>
            </a:r>
            <a:endParaRPr lang="zh-CN" altLang="zh-CN" sz="2800" b="1" dirty="0">
              <a:solidFill>
                <a:srgbClr val="FF66FF"/>
              </a:solidFill>
              <a:latin typeface="+mn-ea"/>
            </a:endParaRPr>
          </a:p>
          <a:p>
            <a:pPr marL="0" indent="0">
              <a:spcBef>
                <a:spcPts val="0"/>
              </a:spcBef>
              <a:buNone/>
            </a:pPr>
            <a:r>
              <a:rPr lang="en-US" altLang="zh-CN" sz="2800" b="1" dirty="0">
                <a:latin typeface="+mn-ea"/>
              </a:rPr>
              <a:t> </a:t>
            </a:r>
            <a:endParaRPr lang="zh-CN" altLang="zh-CN" sz="2800" b="1" dirty="0">
              <a:latin typeface="+mn-ea"/>
            </a:endParaRPr>
          </a:p>
          <a:p>
            <a:pPr marL="0" indent="0">
              <a:spcBef>
                <a:spcPts val="0"/>
              </a:spcBef>
              <a:buNone/>
            </a:pPr>
            <a:r>
              <a:rPr lang="en-US" altLang="zh-CN" sz="2800" b="1" dirty="0">
                <a:latin typeface="+mn-ea"/>
              </a:rPr>
              <a:t>void main()</a:t>
            </a:r>
            <a:endParaRPr lang="zh-CN" altLang="zh-CN" sz="2800" b="1" dirty="0">
              <a:latin typeface="+mn-ea"/>
            </a:endParaRPr>
          </a:p>
          <a:p>
            <a:pPr marL="0" indent="0">
              <a:spcBef>
                <a:spcPts val="0"/>
              </a:spcBef>
              <a:buNone/>
            </a:pPr>
            <a:r>
              <a:rPr lang="en-US" altLang="zh-CN" sz="2800" b="1" dirty="0" smtClean="0">
                <a:latin typeface="+mn-ea"/>
              </a:rPr>
              <a:t>{ </a:t>
            </a:r>
            <a:r>
              <a:rPr lang="en-US" altLang="zh-CN" sz="2800" b="1" dirty="0" err="1">
                <a:latin typeface="+mn-ea"/>
              </a:rPr>
              <a:t>deg.SetValue</a:t>
            </a:r>
            <a:r>
              <a:rPr lang="en-US" altLang="zh-CN" sz="2800" b="1" dirty="0">
                <a:latin typeface="+mn-ea"/>
              </a:rPr>
              <a:t>(60.0); </a:t>
            </a:r>
            <a:r>
              <a:rPr lang="en-US" altLang="zh-CN" sz="2800" b="1" dirty="0" smtClean="0">
                <a:latin typeface="+mn-ea"/>
              </a:rPr>
              <a:t>//</a:t>
            </a:r>
            <a:r>
              <a:rPr lang="zh-CN" altLang="zh-CN" sz="2800" b="1" dirty="0">
                <a:latin typeface="+mn-ea"/>
              </a:rPr>
              <a:t>给类</a:t>
            </a:r>
            <a:r>
              <a:rPr lang="en-US" altLang="zh-CN" sz="2800" b="1" dirty="0">
                <a:latin typeface="+mn-ea"/>
              </a:rPr>
              <a:t>angle</a:t>
            </a:r>
            <a:r>
              <a:rPr lang="zh-CN" altLang="zh-CN" sz="2800" b="1" dirty="0">
                <a:latin typeface="+mn-ea"/>
              </a:rPr>
              <a:t>的成</a:t>
            </a:r>
            <a:r>
              <a:rPr lang="zh-CN" altLang="zh-CN" sz="2800" b="1" dirty="0" smtClean="0">
                <a:latin typeface="+mn-ea"/>
              </a:rPr>
              <a:t>员</a:t>
            </a:r>
            <a:r>
              <a:rPr lang="en-US" altLang="zh-CN" sz="2800" b="1" dirty="0" smtClean="0">
                <a:latin typeface="+mn-ea"/>
              </a:rPr>
              <a:t>value</a:t>
            </a:r>
            <a:r>
              <a:rPr lang="zh-CN" altLang="zh-CN" sz="2800" b="1" dirty="0">
                <a:latin typeface="+mn-ea"/>
              </a:rPr>
              <a:t>赋</a:t>
            </a:r>
            <a:r>
              <a:rPr lang="zh-CN" altLang="zh-CN" sz="2800" b="1" dirty="0" smtClean="0">
                <a:latin typeface="+mn-ea"/>
              </a:rPr>
              <a:t>值</a:t>
            </a:r>
            <a:r>
              <a:rPr lang="en-US" altLang="zh-CN" sz="2800" b="1" dirty="0" smtClean="0">
                <a:latin typeface="+mn-ea"/>
              </a:rPr>
              <a:t> </a:t>
            </a:r>
          </a:p>
          <a:p>
            <a:pPr marL="0" indent="0">
              <a:spcBef>
                <a:spcPts val="0"/>
              </a:spcBef>
              <a:buNone/>
            </a:pPr>
            <a:r>
              <a:rPr lang="en-US" altLang="zh-CN" sz="2800" b="1" dirty="0">
                <a:latin typeface="+mn-ea"/>
              </a:rPr>
              <a:t> </a:t>
            </a:r>
            <a:r>
              <a:rPr lang="en-US" altLang="zh-CN" sz="2800" b="1" dirty="0" smtClean="0">
                <a:latin typeface="+mn-ea"/>
              </a:rPr>
              <a:t> </a:t>
            </a:r>
            <a:r>
              <a:rPr lang="en-US" altLang="zh-CN" sz="2800" b="1" dirty="0" err="1" smtClean="0">
                <a:latin typeface="+mn-ea"/>
              </a:rPr>
              <a:t>cout</a:t>
            </a:r>
            <a:r>
              <a:rPr lang="en-US" altLang="zh-CN" sz="2800" b="1" dirty="0">
                <a:latin typeface="+mn-ea"/>
              </a:rPr>
              <a:t>&lt;&lt;"The sine of the angle is:";</a:t>
            </a:r>
            <a:endParaRPr lang="zh-CN" altLang="zh-CN" sz="2800" b="1" dirty="0">
              <a:latin typeface="+mn-ea"/>
            </a:endParaRPr>
          </a:p>
          <a:p>
            <a:pPr marL="0" indent="0">
              <a:spcBef>
                <a:spcPts val="0"/>
              </a:spcBef>
              <a:buNone/>
            </a:pPr>
            <a:r>
              <a:rPr lang="en-US" altLang="zh-CN" sz="2800" b="1" dirty="0">
                <a:latin typeface="+mn-ea"/>
              </a:rPr>
              <a:t> </a:t>
            </a:r>
            <a:r>
              <a:rPr lang="en-US" altLang="zh-CN" sz="2800" b="1" dirty="0" smtClean="0">
                <a:latin typeface="+mn-ea"/>
              </a:rPr>
              <a:t> </a:t>
            </a:r>
            <a:r>
              <a:rPr lang="en-US" altLang="zh-CN" sz="2800" b="1" dirty="0" err="1" smtClean="0">
                <a:latin typeface="+mn-ea"/>
              </a:rPr>
              <a:t>cout</a:t>
            </a:r>
            <a:r>
              <a:rPr lang="en-US" altLang="zh-CN" sz="2800" b="1" dirty="0">
                <a:latin typeface="+mn-ea"/>
              </a:rPr>
              <a:t>&lt;&lt;</a:t>
            </a:r>
            <a:r>
              <a:rPr lang="en-US" altLang="zh-CN" sz="2800" b="1" dirty="0" err="1">
                <a:latin typeface="+mn-ea"/>
              </a:rPr>
              <a:t>deg.GetSine</a:t>
            </a:r>
            <a:r>
              <a:rPr lang="en-US" altLang="zh-CN" sz="2800" b="1" dirty="0">
                <a:latin typeface="+mn-ea"/>
              </a:rPr>
              <a:t>()&lt;&lt;</a:t>
            </a:r>
            <a:r>
              <a:rPr lang="en-US" altLang="zh-CN" sz="2800" b="1" dirty="0" err="1">
                <a:latin typeface="+mn-ea"/>
              </a:rPr>
              <a:t>endl</a:t>
            </a:r>
            <a:r>
              <a:rPr lang="en-US" altLang="zh-CN" sz="2800" b="1" dirty="0">
                <a:latin typeface="+mn-ea"/>
              </a:rPr>
              <a:t>;  	//</a:t>
            </a:r>
            <a:r>
              <a:rPr lang="zh-CN" altLang="zh-CN" sz="2800" b="1" dirty="0">
                <a:latin typeface="+mn-ea"/>
              </a:rPr>
              <a:t>输出正弦值</a:t>
            </a:r>
          </a:p>
          <a:p>
            <a:pPr marL="0" indent="0">
              <a:spcBef>
                <a:spcPts val="0"/>
              </a:spcBef>
              <a:buNone/>
            </a:pPr>
            <a:r>
              <a:rPr lang="en-US" altLang="zh-CN" sz="2800" b="1" dirty="0" smtClean="0">
                <a:latin typeface="+mn-ea"/>
              </a:rPr>
              <a:t>}</a:t>
            </a:r>
            <a:endParaRPr lang="zh-CN" altLang="zh-CN" sz="2800" b="1" dirty="0">
              <a:latin typeface="+mn-ea"/>
            </a:endParaRPr>
          </a:p>
        </p:txBody>
      </p:sp>
      <p:pic>
        <p:nvPicPr>
          <p:cNvPr id="6" name="图片 5"/>
          <p:cNvPicPr>
            <a:picLocks noChangeAspect="1"/>
          </p:cNvPicPr>
          <p:nvPr/>
        </p:nvPicPr>
        <p:blipFill>
          <a:blip r:embed="rId2"/>
          <a:stretch>
            <a:fillRect/>
          </a:stretch>
        </p:blipFill>
        <p:spPr>
          <a:xfrm>
            <a:off x="4860613" y="5373216"/>
            <a:ext cx="4279939" cy="1519505"/>
          </a:xfrm>
          <a:prstGeom prst="rect">
            <a:avLst/>
          </a:prstGeom>
        </p:spPr>
      </p:pic>
    </p:spTree>
    <p:extLst>
      <p:ext uri="{BB962C8B-B14F-4D97-AF65-F5344CB8AC3E}">
        <p14:creationId xmlns:p14="http://schemas.microsoft.com/office/powerpoint/2010/main" val="150721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008" y="116632"/>
            <a:ext cx="8964488" cy="6669360"/>
          </a:xfrm>
        </p:spPr>
        <p:txBody>
          <a:bodyPr/>
          <a:lstStyle/>
          <a:p>
            <a:pPr marL="0" indent="0" algn="ctr">
              <a:spcBef>
                <a:spcPts val="0"/>
              </a:spcBef>
              <a:buNone/>
            </a:pPr>
            <a:r>
              <a:rPr lang="zh-CN" altLang="zh-CN" sz="2800" b="1" dirty="0"/>
              <a:t>类也可以嵌套声明，例如</a:t>
            </a:r>
            <a:r>
              <a:rPr lang="zh-CN" altLang="zh-CN" sz="2800" b="1" dirty="0" smtClean="0"/>
              <a:t>：</a:t>
            </a:r>
            <a:endParaRPr lang="zh-CN" altLang="zh-CN" sz="2800" b="1" dirty="0"/>
          </a:p>
          <a:p>
            <a:pPr marL="0" indent="0">
              <a:spcBef>
                <a:spcPts val="0"/>
              </a:spcBef>
              <a:buNone/>
            </a:pPr>
            <a:r>
              <a:rPr lang="en-US" altLang="zh-CN" sz="2800" b="1" dirty="0"/>
              <a:t> </a:t>
            </a:r>
            <a:r>
              <a:rPr lang="en-US" altLang="zh-CN" sz="2800" b="1" dirty="0">
                <a:solidFill>
                  <a:srgbClr val="66FFFF"/>
                </a:solidFill>
              </a:rPr>
              <a:t>class </a:t>
            </a:r>
            <a:r>
              <a:rPr lang="en-US" altLang="zh-CN" sz="2800" b="1" dirty="0" err="1">
                <a:solidFill>
                  <a:srgbClr val="66FFFF"/>
                </a:solidFill>
              </a:rPr>
              <a:t>My_student</a:t>
            </a:r>
            <a:endParaRPr lang="zh-CN" altLang="zh-CN" sz="2800" b="1" dirty="0">
              <a:solidFill>
                <a:srgbClr val="66FFFF"/>
              </a:solidFill>
            </a:endParaRPr>
          </a:p>
          <a:p>
            <a:pPr marL="0" indent="0">
              <a:spcBef>
                <a:spcPts val="0"/>
              </a:spcBef>
              <a:buNone/>
            </a:pPr>
            <a:r>
              <a:rPr lang="en-US" altLang="zh-CN" sz="2800" b="1" dirty="0"/>
              <a:t> </a:t>
            </a:r>
            <a:r>
              <a:rPr lang="en-US" altLang="zh-CN" sz="2800" b="1" dirty="0">
                <a:solidFill>
                  <a:srgbClr val="66FFFF"/>
                </a:solidFill>
              </a:rPr>
              <a:t>{</a:t>
            </a:r>
            <a:endParaRPr lang="zh-CN" altLang="zh-CN" sz="2800" b="1" dirty="0">
              <a:solidFill>
                <a:srgbClr val="66FFFF"/>
              </a:solidFill>
            </a:endParaRPr>
          </a:p>
          <a:p>
            <a:pPr marL="0" indent="0">
              <a:spcBef>
                <a:spcPts val="0"/>
              </a:spcBef>
              <a:buNone/>
            </a:pPr>
            <a:r>
              <a:rPr lang="en-US" altLang="zh-CN" sz="2800" b="1" dirty="0" smtClean="0">
                <a:solidFill>
                  <a:srgbClr val="FF66FF"/>
                </a:solidFill>
              </a:rPr>
              <a:t>  class boy	//</a:t>
            </a:r>
            <a:r>
              <a:rPr lang="zh-CN" altLang="zh-CN" sz="2800" b="1" dirty="0">
                <a:solidFill>
                  <a:srgbClr val="FF66FF"/>
                </a:solidFill>
              </a:rPr>
              <a:t>嵌入类</a:t>
            </a:r>
            <a:r>
              <a:rPr lang="en-US" altLang="zh-CN" sz="2800" b="1" dirty="0">
                <a:solidFill>
                  <a:srgbClr val="FF66FF"/>
                </a:solidFill>
              </a:rPr>
              <a:t>boy</a:t>
            </a:r>
            <a:r>
              <a:rPr lang="zh-CN" altLang="zh-CN" sz="2800" b="1" dirty="0">
                <a:solidFill>
                  <a:srgbClr val="FF66FF"/>
                </a:solidFill>
              </a:rPr>
              <a:t>，作为类</a:t>
            </a:r>
            <a:r>
              <a:rPr lang="en-US" altLang="zh-CN" sz="2800" b="1" dirty="0" err="1">
                <a:solidFill>
                  <a:srgbClr val="FF66FF"/>
                </a:solidFill>
              </a:rPr>
              <a:t>My_student</a:t>
            </a:r>
            <a:r>
              <a:rPr lang="zh-CN" altLang="zh-CN" sz="2800" b="1" dirty="0">
                <a:solidFill>
                  <a:srgbClr val="FF66FF"/>
                </a:solidFill>
              </a:rPr>
              <a:t>的成员之一</a:t>
            </a:r>
          </a:p>
          <a:p>
            <a:pPr marL="0" indent="0">
              <a:spcBef>
                <a:spcPts val="0"/>
              </a:spcBef>
              <a:buNone/>
            </a:pPr>
            <a:r>
              <a:rPr lang="en-US" altLang="zh-CN" sz="2800" b="1" dirty="0">
                <a:solidFill>
                  <a:srgbClr val="FF66FF"/>
                </a:solidFill>
              </a:rPr>
              <a:t> </a:t>
            </a:r>
            <a:r>
              <a:rPr lang="en-US" altLang="zh-CN" sz="2800" b="1" dirty="0" smtClean="0">
                <a:solidFill>
                  <a:srgbClr val="FF66FF"/>
                </a:solidFill>
              </a:rPr>
              <a:t>   {</a:t>
            </a:r>
            <a:r>
              <a:rPr lang="en-US" altLang="zh-CN" sz="2800" b="1" dirty="0">
                <a:solidFill>
                  <a:srgbClr val="FF66FF"/>
                </a:solidFill>
              </a:rPr>
              <a:t>	char </a:t>
            </a:r>
            <a:r>
              <a:rPr lang="en-US" altLang="zh-CN" sz="2800" b="1" dirty="0" err="1">
                <a:solidFill>
                  <a:srgbClr val="FF66FF"/>
                </a:solidFill>
              </a:rPr>
              <a:t>boy_name</a:t>
            </a:r>
            <a:r>
              <a:rPr lang="en-US" altLang="zh-CN" sz="2800" b="1" dirty="0">
                <a:solidFill>
                  <a:srgbClr val="FF66FF"/>
                </a:solidFill>
              </a:rPr>
              <a:t>[20];</a:t>
            </a:r>
            <a:endParaRPr lang="zh-CN" altLang="zh-CN" sz="2800" b="1" dirty="0">
              <a:solidFill>
                <a:srgbClr val="FF66FF"/>
              </a:solidFill>
            </a:endParaRPr>
          </a:p>
          <a:p>
            <a:pPr marL="0" indent="0">
              <a:spcBef>
                <a:spcPts val="0"/>
              </a:spcBef>
              <a:buNone/>
            </a:pPr>
            <a:r>
              <a:rPr lang="en-US" altLang="zh-CN" sz="2800" b="1" dirty="0">
                <a:solidFill>
                  <a:srgbClr val="FF66FF"/>
                </a:solidFill>
              </a:rPr>
              <a:t>	</a:t>
            </a:r>
            <a:r>
              <a:rPr lang="en-US" altLang="zh-CN" sz="2800" b="1" dirty="0" err="1">
                <a:solidFill>
                  <a:srgbClr val="FF66FF"/>
                </a:solidFill>
              </a:rPr>
              <a:t>int</a:t>
            </a:r>
            <a:r>
              <a:rPr lang="en-US" altLang="zh-CN" sz="2800" b="1" dirty="0">
                <a:solidFill>
                  <a:srgbClr val="FF66FF"/>
                </a:solidFill>
              </a:rPr>
              <a:t>  </a:t>
            </a:r>
            <a:r>
              <a:rPr lang="en-US" altLang="zh-CN" sz="2800" b="1" dirty="0" err="1">
                <a:solidFill>
                  <a:srgbClr val="FF66FF"/>
                </a:solidFill>
              </a:rPr>
              <a:t>boy_age</a:t>
            </a:r>
            <a:r>
              <a:rPr lang="en-US" altLang="zh-CN" sz="2800" b="1" dirty="0">
                <a:solidFill>
                  <a:srgbClr val="FF66FF"/>
                </a:solidFill>
              </a:rPr>
              <a:t>;</a:t>
            </a:r>
            <a:endParaRPr lang="zh-CN" altLang="zh-CN" sz="2800" b="1" dirty="0">
              <a:solidFill>
                <a:srgbClr val="FF66FF"/>
              </a:solidFill>
            </a:endParaRPr>
          </a:p>
          <a:p>
            <a:pPr marL="0" indent="0">
              <a:spcBef>
                <a:spcPts val="0"/>
              </a:spcBef>
              <a:buNone/>
            </a:pPr>
            <a:r>
              <a:rPr lang="en-US" altLang="zh-CN" sz="2800" b="1" dirty="0" smtClean="0">
                <a:solidFill>
                  <a:srgbClr val="FF66FF"/>
                </a:solidFill>
              </a:rPr>
              <a:t>    }</a:t>
            </a:r>
            <a:r>
              <a:rPr lang="en-US" altLang="zh-CN" sz="2800" b="1" dirty="0" err="1">
                <a:solidFill>
                  <a:srgbClr val="FF66FF"/>
                </a:solidFill>
              </a:rPr>
              <a:t>my_boy_student</a:t>
            </a:r>
            <a:r>
              <a:rPr lang="en-US" altLang="zh-CN" sz="2800" b="1" dirty="0">
                <a:solidFill>
                  <a:srgbClr val="FF66FF"/>
                </a:solidFill>
              </a:rPr>
              <a:t>;</a:t>
            </a:r>
            <a:endParaRPr lang="zh-CN" altLang="zh-CN" sz="2800" b="1" dirty="0">
              <a:solidFill>
                <a:srgbClr val="FF66FF"/>
              </a:solidFill>
            </a:endParaRPr>
          </a:p>
          <a:p>
            <a:pPr marL="0" indent="0">
              <a:spcBef>
                <a:spcPts val="0"/>
              </a:spcBef>
              <a:buNone/>
            </a:pPr>
            <a:r>
              <a:rPr lang="en-US" altLang="zh-CN" sz="2800" b="1" dirty="0">
                <a:solidFill>
                  <a:srgbClr val="FFC000"/>
                </a:solidFill>
              </a:rPr>
              <a:t> </a:t>
            </a:r>
            <a:r>
              <a:rPr lang="en-US" altLang="zh-CN" sz="2800" b="1" dirty="0" smtClean="0">
                <a:solidFill>
                  <a:srgbClr val="FFC000"/>
                </a:solidFill>
              </a:rPr>
              <a:t> class girl	//</a:t>
            </a:r>
            <a:r>
              <a:rPr lang="zh-CN" altLang="zh-CN" sz="2800" b="1" dirty="0">
                <a:solidFill>
                  <a:srgbClr val="FFC000"/>
                </a:solidFill>
              </a:rPr>
              <a:t>嵌入类</a:t>
            </a:r>
            <a:r>
              <a:rPr lang="en-US" altLang="zh-CN" sz="2800" b="1" dirty="0">
                <a:solidFill>
                  <a:srgbClr val="FFC000"/>
                </a:solidFill>
              </a:rPr>
              <a:t>girl</a:t>
            </a:r>
            <a:r>
              <a:rPr lang="zh-CN" altLang="zh-CN" sz="2800" b="1" dirty="0">
                <a:solidFill>
                  <a:srgbClr val="FFC000"/>
                </a:solidFill>
              </a:rPr>
              <a:t>，作为类</a:t>
            </a:r>
            <a:r>
              <a:rPr lang="en-US" altLang="zh-CN" sz="2800" b="1" dirty="0" err="1">
                <a:solidFill>
                  <a:srgbClr val="FFC000"/>
                </a:solidFill>
              </a:rPr>
              <a:t>My_student</a:t>
            </a:r>
            <a:r>
              <a:rPr lang="zh-CN" altLang="zh-CN" sz="2800" b="1" dirty="0">
                <a:solidFill>
                  <a:srgbClr val="FFC000"/>
                </a:solidFill>
              </a:rPr>
              <a:t>的成员之一</a:t>
            </a:r>
          </a:p>
          <a:p>
            <a:pPr marL="0" indent="0">
              <a:spcBef>
                <a:spcPts val="0"/>
              </a:spcBef>
              <a:buNone/>
            </a:pPr>
            <a:r>
              <a:rPr lang="en-US" altLang="zh-CN" sz="2800" b="1" dirty="0">
                <a:solidFill>
                  <a:srgbClr val="FFC000"/>
                </a:solidFill>
              </a:rPr>
              <a:t> </a:t>
            </a:r>
            <a:r>
              <a:rPr lang="en-US" altLang="zh-CN" sz="2800" b="1" dirty="0" smtClean="0">
                <a:solidFill>
                  <a:srgbClr val="FFC000"/>
                </a:solidFill>
              </a:rPr>
              <a:t>  {</a:t>
            </a:r>
            <a:r>
              <a:rPr lang="en-US" altLang="zh-CN" sz="2800" b="1" dirty="0">
                <a:solidFill>
                  <a:srgbClr val="FFC000"/>
                </a:solidFill>
              </a:rPr>
              <a:t>	char  </a:t>
            </a:r>
            <a:r>
              <a:rPr lang="en-US" altLang="zh-CN" sz="2800" b="1" dirty="0" err="1">
                <a:solidFill>
                  <a:srgbClr val="FFC000"/>
                </a:solidFill>
              </a:rPr>
              <a:t>girl_name</a:t>
            </a:r>
            <a:r>
              <a:rPr lang="en-US" altLang="zh-CN" sz="2800" b="1" dirty="0">
                <a:solidFill>
                  <a:srgbClr val="FFC000"/>
                </a:solidFill>
              </a:rPr>
              <a:t>[20];</a:t>
            </a:r>
            <a:endParaRPr lang="zh-CN" altLang="zh-CN" sz="2800" b="1" dirty="0">
              <a:solidFill>
                <a:srgbClr val="FFC000"/>
              </a:solidFill>
            </a:endParaRPr>
          </a:p>
          <a:p>
            <a:pPr marL="0" indent="0">
              <a:spcBef>
                <a:spcPts val="0"/>
              </a:spcBef>
              <a:buNone/>
            </a:pPr>
            <a:r>
              <a:rPr lang="en-US" altLang="zh-CN" sz="2800" b="1" dirty="0">
                <a:solidFill>
                  <a:srgbClr val="FFC000"/>
                </a:solidFill>
              </a:rPr>
              <a:t>	</a:t>
            </a:r>
            <a:r>
              <a:rPr lang="en-US" altLang="zh-CN" sz="2800" b="1" dirty="0" err="1">
                <a:solidFill>
                  <a:srgbClr val="FFC000"/>
                </a:solidFill>
              </a:rPr>
              <a:t>int</a:t>
            </a:r>
            <a:r>
              <a:rPr lang="en-US" altLang="zh-CN" sz="2800" b="1" dirty="0">
                <a:solidFill>
                  <a:srgbClr val="FFC000"/>
                </a:solidFill>
              </a:rPr>
              <a:t>   </a:t>
            </a:r>
            <a:r>
              <a:rPr lang="en-US" altLang="zh-CN" sz="2800" b="1" dirty="0" err="1">
                <a:solidFill>
                  <a:srgbClr val="FFC000"/>
                </a:solidFill>
              </a:rPr>
              <a:t>girl_age</a:t>
            </a:r>
            <a:r>
              <a:rPr lang="en-US" altLang="zh-CN" sz="2800" b="1" dirty="0">
                <a:solidFill>
                  <a:srgbClr val="FFC000"/>
                </a:solidFill>
              </a:rPr>
              <a:t>;</a:t>
            </a:r>
            <a:endParaRPr lang="zh-CN" altLang="zh-CN" sz="2800" b="1" dirty="0">
              <a:solidFill>
                <a:srgbClr val="FFC000"/>
              </a:solidFill>
            </a:endParaRPr>
          </a:p>
          <a:p>
            <a:pPr marL="0" indent="0">
              <a:spcBef>
                <a:spcPts val="0"/>
              </a:spcBef>
              <a:buNone/>
            </a:pPr>
            <a:r>
              <a:rPr lang="en-US" altLang="zh-CN" sz="2800" b="1" dirty="0" smtClean="0">
                <a:solidFill>
                  <a:srgbClr val="FFC000"/>
                </a:solidFill>
              </a:rPr>
              <a:t>   }</a:t>
            </a:r>
            <a:r>
              <a:rPr lang="en-US" altLang="zh-CN" sz="2800" b="1" dirty="0" err="1">
                <a:solidFill>
                  <a:srgbClr val="FFC000"/>
                </a:solidFill>
              </a:rPr>
              <a:t>my_girl_student</a:t>
            </a:r>
            <a:r>
              <a:rPr lang="en-US" altLang="zh-CN" sz="2800" b="1" dirty="0">
                <a:solidFill>
                  <a:srgbClr val="FFC000"/>
                </a:solidFill>
              </a:rPr>
              <a:t>;</a:t>
            </a:r>
            <a:endParaRPr lang="zh-CN" altLang="zh-CN" sz="2800" b="1" dirty="0">
              <a:solidFill>
                <a:srgbClr val="FFC000"/>
              </a:solidFill>
            </a:endParaRPr>
          </a:p>
          <a:p>
            <a:pPr marL="0" indent="0">
              <a:spcBef>
                <a:spcPts val="0"/>
              </a:spcBef>
              <a:buNone/>
            </a:pPr>
            <a:r>
              <a:rPr lang="en-US" altLang="zh-CN" sz="2800" b="1" dirty="0" smtClean="0">
                <a:solidFill>
                  <a:srgbClr val="FFCC99"/>
                </a:solidFill>
              </a:rPr>
              <a:t>  </a:t>
            </a:r>
            <a:r>
              <a:rPr lang="en-US" altLang="zh-CN" sz="2800" b="1" dirty="0">
                <a:solidFill>
                  <a:srgbClr val="FFCC99"/>
                </a:solidFill>
              </a:rPr>
              <a:t>public:</a:t>
            </a:r>
            <a:endParaRPr lang="zh-CN" altLang="zh-CN" sz="2800" b="1" dirty="0">
              <a:solidFill>
                <a:srgbClr val="FFCC99"/>
              </a:solidFill>
            </a:endParaRPr>
          </a:p>
          <a:p>
            <a:pPr marL="0" indent="0">
              <a:spcBef>
                <a:spcPts val="0"/>
              </a:spcBef>
              <a:buNone/>
            </a:pPr>
            <a:r>
              <a:rPr lang="en-US" altLang="zh-CN" sz="2800" b="1" dirty="0">
                <a:solidFill>
                  <a:srgbClr val="FFCC99"/>
                </a:solidFill>
              </a:rPr>
              <a:t>	void </a:t>
            </a:r>
            <a:r>
              <a:rPr lang="en-US" altLang="zh-CN" sz="2800" b="1" dirty="0" err="1">
                <a:solidFill>
                  <a:srgbClr val="FFCC99"/>
                </a:solidFill>
              </a:rPr>
              <a:t>student_input</a:t>
            </a:r>
            <a:r>
              <a:rPr lang="en-US" altLang="zh-CN" sz="2800" b="1" dirty="0">
                <a:solidFill>
                  <a:srgbClr val="FFCC99"/>
                </a:solidFill>
              </a:rPr>
              <a:t>(void);</a:t>
            </a:r>
            <a:endParaRPr lang="zh-CN" altLang="zh-CN" sz="2800" b="1" dirty="0">
              <a:solidFill>
                <a:srgbClr val="FFCC99"/>
              </a:solidFill>
            </a:endParaRPr>
          </a:p>
          <a:p>
            <a:pPr marL="0" indent="0">
              <a:spcBef>
                <a:spcPts val="0"/>
              </a:spcBef>
              <a:buNone/>
            </a:pPr>
            <a:r>
              <a:rPr lang="en-US" altLang="zh-CN" sz="2800" b="1" dirty="0">
                <a:solidFill>
                  <a:srgbClr val="FFCC99"/>
                </a:solidFill>
              </a:rPr>
              <a:t>	void </a:t>
            </a:r>
            <a:r>
              <a:rPr lang="en-US" altLang="zh-CN" sz="2800" b="1" dirty="0" err="1">
                <a:solidFill>
                  <a:srgbClr val="FFCC99"/>
                </a:solidFill>
              </a:rPr>
              <a:t>student_output</a:t>
            </a:r>
            <a:r>
              <a:rPr lang="en-US" altLang="zh-CN" sz="2800" b="1" dirty="0">
                <a:solidFill>
                  <a:srgbClr val="FFCC99"/>
                </a:solidFill>
              </a:rPr>
              <a:t>(void);</a:t>
            </a:r>
            <a:endParaRPr lang="zh-CN" altLang="zh-CN" sz="2800" b="1" dirty="0">
              <a:solidFill>
                <a:srgbClr val="FFCC99"/>
              </a:solidFill>
            </a:endParaRPr>
          </a:p>
          <a:p>
            <a:pPr marL="0" indent="0">
              <a:spcBef>
                <a:spcPts val="0"/>
              </a:spcBef>
              <a:buNone/>
            </a:pPr>
            <a:r>
              <a:rPr lang="en-US" altLang="zh-CN" sz="2800" b="1" dirty="0" smtClean="0">
                <a:solidFill>
                  <a:srgbClr val="66FFFF"/>
                </a:solidFill>
              </a:rPr>
              <a:t>};</a:t>
            </a:r>
            <a:endParaRPr lang="zh-CN" altLang="zh-CN" sz="2800" b="1" dirty="0">
              <a:solidFill>
                <a:srgbClr val="66FFFF"/>
              </a:solidFill>
            </a:endParaRPr>
          </a:p>
          <a:p>
            <a:pPr marL="0" indent="0">
              <a:spcBef>
                <a:spcPts val="0"/>
              </a:spcBef>
              <a:buNone/>
            </a:pPr>
            <a:endParaRPr lang="zh-CN" altLang="en-US" sz="28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51</a:t>
            </a:fld>
            <a:endParaRPr lang="en-US" altLang="zh-CN"/>
          </a:p>
        </p:txBody>
      </p:sp>
    </p:spTree>
    <p:extLst>
      <p:ext uri="{BB962C8B-B14F-4D97-AF65-F5344CB8AC3E}">
        <p14:creationId xmlns:p14="http://schemas.microsoft.com/office/powerpoint/2010/main" val="8858318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8384"/>
            <a:ext cx="8784976" cy="6516960"/>
          </a:xfrm>
        </p:spPr>
        <p:txBody>
          <a:bodyPr/>
          <a:lstStyle/>
          <a:p>
            <a:pPr marL="0" indent="0">
              <a:lnSpc>
                <a:spcPts val="2600"/>
              </a:lnSpc>
              <a:spcBef>
                <a:spcPts val="0"/>
              </a:spcBef>
              <a:buNone/>
            </a:pPr>
            <a:r>
              <a:rPr lang="en-US" altLang="zh-CN" sz="2800" b="1" dirty="0">
                <a:latin typeface="+mn-ea"/>
              </a:rPr>
              <a:t>#include "</a:t>
            </a:r>
            <a:r>
              <a:rPr lang="en-US" altLang="zh-CN" sz="2800" b="1" dirty="0" err="1">
                <a:latin typeface="+mn-ea"/>
              </a:rPr>
              <a:t>stdafx.h</a:t>
            </a:r>
            <a:r>
              <a:rPr lang="en-US" altLang="zh-CN" sz="2800" b="1" dirty="0">
                <a:latin typeface="+mn-ea"/>
              </a:rPr>
              <a:t>"</a:t>
            </a:r>
          </a:p>
          <a:p>
            <a:pPr marL="0" indent="0">
              <a:lnSpc>
                <a:spcPts val="2600"/>
              </a:lnSpc>
              <a:spcBef>
                <a:spcPts val="0"/>
              </a:spcBef>
              <a:buNone/>
            </a:pPr>
            <a:r>
              <a:rPr lang="en-US" altLang="zh-CN" sz="2800" b="1" dirty="0">
                <a:latin typeface="+mn-ea"/>
              </a:rPr>
              <a:t>#include &lt;</a:t>
            </a:r>
            <a:r>
              <a:rPr lang="en-US" altLang="zh-CN" sz="2800" b="1" dirty="0" err="1">
                <a:latin typeface="+mn-ea"/>
              </a:rPr>
              <a:t>iostream</a:t>
            </a:r>
            <a:r>
              <a:rPr lang="en-US" altLang="zh-CN" sz="2800" b="1" dirty="0">
                <a:latin typeface="+mn-ea"/>
              </a:rPr>
              <a:t>&gt;</a:t>
            </a:r>
          </a:p>
          <a:p>
            <a:pPr marL="0" indent="0">
              <a:lnSpc>
                <a:spcPts val="2600"/>
              </a:lnSpc>
              <a:spcBef>
                <a:spcPts val="0"/>
              </a:spcBef>
              <a:buNone/>
            </a:pPr>
            <a:r>
              <a:rPr lang="en-US" altLang="zh-CN" sz="2800" b="1" dirty="0">
                <a:latin typeface="+mn-ea"/>
              </a:rPr>
              <a:t>using namespace </a:t>
            </a:r>
            <a:r>
              <a:rPr lang="en-US" altLang="zh-CN" sz="2800" b="1" dirty="0" err="1">
                <a:latin typeface="+mn-ea"/>
              </a:rPr>
              <a:t>std</a:t>
            </a:r>
            <a:r>
              <a:rPr lang="en-US" altLang="zh-CN" sz="2800" b="1" dirty="0" smtClean="0">
                <a:latin typeface="+mn-ea"/>
              </a:rPr>
              <a:t>;</a:t>
            </a:r>
          </a:p>
          <a:p>
            <a:pPr marL="0" indent="0">
              <a:lnSpc>
                <a:spcPts val="2600"/>
              </a:lnSpc>
              <a:spcBef>
                <a:spcPts val="0"/>
              </a:spcBef>
              <a:buNone/>
            </a:pPr>
            <a:endParaRPr lang="en-US" altLang="zh-CN" sz="2800" b="1" dirty="0">
              <a:latin typeface="+mn-ea"/>
            </a:endParaRPr>
          </a:p>
          <a:p>
            <a:pPr marL="0" indent="0">
              <a:lnSpc>
                <a:spcPts val="2600"/>
              </a:lnSpc>
              <a:spcBef>
                <a:spcPts val="0"/>
              </a:spcBef>
              <a:buNone/>
            </a:pPr>
            <a:r>
              <a:rPr lang="en-US" altLang="zh-CN" sz="2800" b="1" dirty="0" smtClean="0">
                <a:latin typeface="+mn-ea"/>
              </a:rPr>
              <a:t>class </a:t>
            </a:r>
            <a:r>
              <a:rPr lang="en-US" altLang="zh-CN" sz="2800" b="1" dirty="0">
                <a:latin typeface="+mn-ea"/>
              </a:rPr>
              <a:t>Outer</a:t>
            </a:r>
          </a:p>
          <a:p>
            <a:pPr marL="0" indent="0">
              <a:lnSpc>
                <a:spcPts val="2600"/>
              </a:lnSpc>
              <a:spcBef>
                <a:spcPts val="0"/>
              </a:spcBef>
              <a:buNone/>
            </a:pPr>
            <a:r>
              <a:rPr lang="en-US" altLang="zh-CN" sz="2800" b="1" dirty="0">
                <a:latin typeface="+mn-ea"/>
              </a:rPr>
              <a:t>{</a:t>
            </a:r>
            <a:endParaRPr lang="zh-CN" altLang="en-US" sz="2800" b="1" dirty="0">
              <a:latin typeface="+mn-ea"/>
            </a:endParaRPr>
          </a:p>
          <a:p>
            <a:pPr marL="0" indent="0">
              <a:lnSpc>
                <a:spcPts val="2600"/>
              </a:lnSpc>
              <a:spcBef>
                <a:spcPts val="0"/>
              </a:spcBef>
              <a:buNone/>
            </a:pPr>
            <a:r>
              <a:rPr lang="en-US" altLang="zh-CN" sz="2800" b="1" dirty="0">
                <a:latin typeface="+mn-ea"/>
              </a:rPr>
              <a:t> public:</a:t>
            </a:r>
          </a:p>
          <a:p>
            <a:pPr marL="0" indent="0">
              <a:lnSpc>
                <a:spcPts val="2600"/>
              </a:lnSpc>
              <a:spcBef>
                <a:spcPts val="0"/>
              </a:spcBef>
              <a:buNone/>
            </a:pPr>
            <a:r>
              <a:rPr lang="en-US" altLang="zh-CN" sz="2800" b="1" dirty="0">
                <a:latin typeface="+mn-ea"/>
              </a:rPr>
              <a:t>   class Inner</a:t>
            </a:r>
          </a:p>
          <a:p>
            <a:pPr marL="0" indent="0">
              <a:lnSpc>
                <a:spcPts val="2600"/>
              </a:lnSpc>
              <a:spcBef>
                <a:spcPts val="0"/>
              </a:spcBef>
              <a:buNone/>
            </a:pPr>
            <a:r>
              <a:rPr lang="zh-CN" altLang="en-US" sz="2800" b="1" dirty="0">
                <a:latin typeface="+mn-ea"/>
              </a:rPr>
              <a:t>   </a:t>
            </a:r>
            <a:r>
              <a:rPr lang="en-US" altLang="zh-CN" sz="2800" b="1" dirty="0">
                <a:latin typeface="+mn-ea"/>
              </a:rPr>
              <a:t>{</a:t>
            </a:r>
            <a:endParaRPr lang="zh-CN" altLang="en-US" sz="2800" b="1" dirty="0">
              <a:latin typeface="+mn-ea"/>
            </a:endParaRPr>
          </a:p>
          <a:p>
            <a:pPr marL="0" indent="0">
              <a:lnSpc>
                <a:spcPts val="2600"/>
              </a:lnSpc>
              <a:spcBef>
                <a:spcPts val="0"/>
              </a:spcBef>
              <a:buNone/>
            </a:pPr>
            <a:r>
              <a:rPr lang="en-US" altLang="zh-CN" sz="2800" b="1" dirty="0">
                <a:latin typeface="+mn-ea"/>
              </a:rPr>
              <a:t>    public:</a:t>
            </a:r>
          </a:p>
          <a:p>
            <a:pPr marL="0" indent="0">
              <a:lnSpc>
                <a:spcPts val="2600"/>
              </a:lnSpc>
              <a:spcBef>
                <a:spcPts val="0"/>
              </a:spcBef>
              <a:buNone/>
            </a:pPr>
            <a:r>
              <a:rPr lang="en-US" altLang="zh-CN" sz="2800" b="1" dirty="0">
                <a:latin typeface="+mn-ea"/>
              </a:rPr>
              <a:t>      void Fun();</a:t>
            </a:r>
          </a:p>
          <a:p>
            <a:pPr marL="0" indent="0">
              <a:lnSpc>
                <a:spcPts val="2600"/>
              </a:lnSpc>
              <a:spcBef>
                <a:spcPts val="0"/>
              </a:spcBef>
              <a:buNone/>
            </a:pPr>
            <a:r>
              <a:rPr lang="zh-CN" altLang="en-US" sz="2800" b="1" dirty="0">
                <a:latin typeface="+mn-ea"/>
              </a:rPr>
              <a:t>   </a:t>
            </a:r>
            <a:r>
              <a:rPr lang="en-US" altLang="zh-CN" sz="2800" b="1" dirty="0">
                <a:latin typeface="+mn-ea"/>
              </a:rPr>
              <a:t>};</a:t>
            </a:r>
            <a:endParaRPr lang="zh-CN" altLang="en-US" sz="2800" b="1" dirty="0">
              <a:latin typeface="+mn-ea"/>
            </a:endParaRPr>
          </a:p>
          <a:p>
            <a:pPr marL="0" indent="0">
              <a:lnSpc>
                <a:spcPts val="2600"/>
              </a:lnSpc>
              <a:spcBef>
                <a:spcPts val="0"/>
              </a:spcBef>
              <a:buNone/>
            </a:pPr>
            <a:r>
              <a:rPr lang="en-US" altLang="zh-CN" sz="2800" b="1" dirty="0">
                <a:latin typeface="+mn-ea"/>
              </a:rPr>
              <a:t> public:</a:t>
            </a:r>
          </a:p>
          <a:p>
            <a:pPr marL="0" indent="0">
              <a:lnSpc>
                <a:spcPts val="2600"/>
              </a:lnSpc>
              <a:spcBef>
                <a:spcPts val="0"/>
              </a:spcBef>
              <a:buNone/>
            </a:pPr>
            <a:r>
              <a:rPr lang="en-US" altLang="zh-CN" sz="2800" b="1" dirty="0">
                <a:latin typeface="+mn-ea"/>
              </a:rPr>
              <a:t>    Inner </a:t>
            </a:r>
            <a:r>
              <a:rPr lang="en-US" altLang="zh-CN" sz="2800" b="1" dirty="0" err="1">
                <a:latin typeface="+mn-ea"/>
              </a:rPr>
              <a:t>obj</a:t>
            </a:r>
            <a:r>
              <a:rPr lang="en-US" altLang="zh-CN" sz="2800" b="1" dirty="0">
                <a:latin typeface="+mn-ea"/>
              </a:rPr>
              <a:t>_;</a:t>
            </a:r>
          </a:p>
          <a:p>
            <a:pPr marL="0" indent="0">
              <a:lnSpc>
                <a:spcPts val="2600"/>
              </a:lnSpc>
              <a:spcBef>
                <a:spcPts val="0"/>
              </a:spcBef>
              <a:buNone/>
            </a:pPr>
            <a:r>
              <a:rPr lang="en-US" altLang="zh-CN" sz="2800" b="1" dirty="0">
                <a:latin typeface="+mn-ea"/>
              </a:rPr>
              <a:t>    void Fun()</a:t>
            </a:r>
          </a:p>
          <a:p>
            <a:pPr marL="0" indent="0">
              <a:lnSpc>
                <a:spcPts val="2600"/>
              </a:lnSpc>
              <a:spcBef>
                <a:spcPts val="0"/>
              </a:spcBef>
              <a:buNone/>
            </a:pPr>
            <a:r>
              <a:rPr lang="zh-CN" altLang="en-US" sz="2800" b="1" dirty="0">
                <a:latin typeface="+mn-ea"/>
              </a:rPr>
              <a:t>    </a:t>
            </a:r>
            <a:r>
              <a:rPr lang="en-US" altLang="zh-CN" sz="2800" b="1" dirty="0">
                <a:latin typeface="+mn-ea"/>
              </a:rPr>
              <a:t>{</a:t>
            </a:r>
            <a:endParaRPr lang="zh-CN" altLang="en-US" sz="2800" b="1" dirty="0">
              <a:latin typeface="+mn-ea"/>
            </a:endParaRPr>
          </a:p>
          <a:p>
            <a:pPr marL="0" indent="0">
              <a:lnSpc>
                <a:spcPts val="2600"/>
              </a:lnSpc>
              <a:spcBef>
                <a:spcPts val="0"/>
              </a:spcBef>
              <a:buNone/>
            </a:pPr>
            <a:r>
              <a:rPr lang="en-US" altLang="zh-CN" sz="2800" b="1" dirty="0">
                <a:latin typeface="+mn-ea"/>
              </a:rPr>
              <a:t>       </a:t>
            </a:r>
            <a:r>
              <a:rPr lang="en-US" altLang="zh-CN" sz="2800" b="1" dirty="0" err="1">
                <a:latin typeface="+mn-ea"/>
              </a:rPr>
              <a:t>cout</a:t>
            </a:r>
            <a:r>
              <a:rPr lang="en-US" altLang="zh-CN" sz="2800" b="1" dirty="0">
                <a:latin typeface="+mn-ea"/>
              </a:rPr>
              <a:t>&lt;&lt;"Outer::Fun...."&lt;&lt;</a:t>
            </a:r>
            <a:r>
              <a:rPr lang="en-US" altLang="zh-CN" sz="2800" b="1" dirty="0" err="1">
                <a:latin typeface="+mn-ea"/>
              </a:rPr>
              <a:t>endl</a:t>
            </a:r>
            <a:r>
              <a:rPr lang="en-US" altLang="zh-CN" sz="2800" b="1" dirty="0">
                <a:latin typeface="+mn-ea"/>
              </a:rPr>
              <a:t>;</a:t>
            </a:r>
          </a:p>
          <a:p>
            <a:pPr marL="0" indent="0">
              <a:lnSpc>
                <a:spcPts val="2600"/>
              </a:lnSpc>
              <a:spcBef>
                <a:spcPts val="0"/>
              </a:spcBef>
              <a:buNone/>
            </a:pPr>
            <a:r>
              <a:rPr lang="en-US" altLang="zh-CN" sz="2800" b="1" dirty="0">
                <a:latin typeface="+mn-ea"/>
              </a:rPr>
              <a:t>       </a:t>
            </a:r>
            <a:r>
              <a:rPr lang="en-US" altLang="zh-CN" sz="2800" b="1" dirty="0" err="1">
                <a:latin typeface="+mn-ea"/>
              </a:rPr>
              <a:t>obj</a:t>
            </a:r>
            <a:r>
              <a:rPr lang="en-US" altLang="zh-CN" sz="2800" b="1" dirty="0">
                <a:latin typeface="+mn-ea"/>
              </a:rPr>
              <a:t>_.Fun();</a:t>
            </a:r>
          </a:p>
          <a:p>
            <a:pPr marL="0" indent="0">
              <a:lnSpc>
                <a:spcPts val="2600"/>
              </a:lnSpc>
              <a:spcBef>
                <a:spcPts val="0"/>
              </a:spcBef>
              <a:buNone/>
            </a:pPr>
            <a:r>
              <a:rPr lang="zh-CN" altLang="en-US" sz="2800" b="1" dirty="0">
                <a:latin typeface="+mn-ea"/>
              </a:rPr>
              <a:t>    </a:t>
            </a:r>
            <a:r>
              <a:rPr lang="en-US" altLang="zh-CN" sz="2800" b="1" dirty="0">
                <a:latin typeface="+mn-ea"/>
              </a:rPr>
              <a:t>}</a:t>
            </a:r>
            <a:endParaRPr lang="zh-CN" altLang="en-US" sz="2800" b="1" dirty="0">
              <a:latin typeface="+mn-ea"/>
            </a:endParaRPr>
          </a:p>
          <a:p>
            <a:pPr marL="0" indent="0">
              <a:lnSpc>
                <a:spcPts val="2600"/>
              </a:lnSpc>
              <a:spcBef>
                <a:spcPts val="0"/>
              </a:spcBef>
              <a:buNone/>
            </a:pPr>
            <a:r>
              <a:rPr lang="en-US" altLang="zh-CN" sz="2800" b="1" dirty="0" smtClean="0">
                <a:latin typeface="+mn-ea"/>
              </a:rPr>
              <a:t>};</a:t>
            </a:r>
            <a:endParaRPr lang="zh-CN" altLang="en-US" sz="28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52</a:t>
            </a:fld>
            <a:endParaRPr lang="en-US" altLang="zh-CN"/>
          </a:p>
        </p:txBody>
      </p:sp>
      <p:sp>
        <p:nvSpPr>
          <p:cNvPr id="5" name="云形标注 4"/>
          <p:cNvSpPr/>
          <p:nvPr/>
        </p:nvSpPr>
        <p:spPr bwMode="auto">
          <a:xfrm>
            <a:off x="5724128" y="404664"/>
            <a:ext cx="3240360" cy="2160240"/>
          </a:xfrm>
          <a:prstGeom prst="cloudCallout">
            <a:avLst>
              <a:gd name="adj1" fmla="val -4636"/>
              <a:gd name="adj2" fmla="val 37372"/>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zh-CN" altLang="en-US" sz="3600" b="1" dirty="0">
                <a:solidFill>
                  <a:srgbClr val="FF0000"/>
                </a:solidFill>
              </a:rPr>
              <a:t>一个类</a:t>
            </a:r>
            <a:r>
              <a:rPr kumimoji="1" lang="zh-CN" altLang="en-US" sz="36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嵌套的例子</a:t>
            </a:r>
          </a:p>
        </p:txBody>
      </p:sp>
    </p:spTree>
    <p:extLst>
      <p:ext uri="{BB962C8B-B14F-4D97-AF65-F5344CB8AC3E}">
        <p14:creationId xmlns:p14="http://schemas.microsoft.com/office/powerpoint/2010/main" val="3091592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FFEAE7CE-6593-4F59-A373-5D886C7C7E2D}" type="slidenum">
              <a:rPr lang="en-US" altLang="zh-CN" smtClean="0"/>
              <a:pPr/>
              <a:t>53</a:t>
            </a:fld>
            <a:endParaRPr lang="en-US" altLang="zh-CN"/>
          </a:p>
        </p:txBody>
      </p:sp>
      <p:sp>
        <p:nvSpPr>
          <p:cNvPr id="7" name="内容占位符 2"/>
          <p:cNvSpPr txBox="1">
            <a:spLocks/>
          </p:cNvSpPr>
          <p:nvPr/>
        </p:nvSpPr>
        <p:spPr bwMode="auto">
          <a:xfrm>
            <a:off x="179512" y="116632"/>
            <a:ext cx="8784976" cy="633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200"/>
              </a:lnSpc>
              <a:spcBef>
                <a:spcPts val="0"/>
              </a:spcBef>
              <a:buFontTx/>
              <a:buNone/>
            </a:pPr>
            <a:r>
              <a:rPr lang="en-US" altLang="zh-CN" sz="2400" b="1" dirty="0" smtClean="0">
                <a:latin typeface="+mn-ea"/>
              </a:rPr>
              <a:t>void Outer::Inner::Fun()</a:t>
            </a:r>
          </a:p>
          <a:p>
            <a:pPr marL="0" indent="0">
              <a:lnSpc>
                <a:spcPts val="2200"/>
              </a:lnSpc>
              <a:spcBef>
                <a:spcPts val="0"/>
              </a:spcBef>
              <a:buFontTx/>
              <a:buNone/>
            </a:pPr>
            <a:r>
              <a:rPr lang="en-US" altLang="zh-CN" sz="2400" b="1" dirty="0" smtClean="0">
                <a:latin typeface="+mn-ea"/>
              </a:rPr>
              <a:t>{</a:t>
            </a:r>
            <a:endParaRPr lang="zh-CN" altLang="en-US" sz="2400" b="1" dirty="0" smtClean="0">
              <a:latin typeface="+mn-ea"/>
            </a:endParaRPr>
          </a:p>
          <a:p>
            <a:pPr marL="0" indent="0">
              <a:lnSpc>
                <a:spcPts val="2200"/>
              </a:lnSpc>
              <a:spcBef>
                <a:spcPts val="0"/>
              </a:spcBef>
              <a:buFontTx/>
              <a:buNone/>
            </a:pPr>
            <a:r>
              <a:rPr lang="en-US" altLang="zh-CN" sz="2400" b="1" dirty="0" smtClean="0">
                <a:latin typeface="+mn-ea"/>
              </a:rPr>
              <a:t>  </a:t>
            </a:r>
            <a:r>
              <a:rPr lang="en-US" altLang="zh-CN" sz="2400" b="1" dirty="0" err="1" smtClean="0">
                <a:latin typeface="+mn-ea"/>
              </a:rPr>
              <a:t>cout</a:t>
            </a:r>
            <a:r>
              <a:rPr lang="en-US" altLang="zh-CN" sz="2400" b="1" dirty="0" smtClean="0">
                <a:latin typeface="+mn-ea"/>
              </a:rPr>
              <a:t>&lt;&lt;"Inner::Fun..."&lt;&lt;</a:t>
            </a:r>
            <a:r>
              <a:rPr lang="en-US" altLang="zh-CN" sz="2400" b="1" dirty="0" err="1" smtClean="0">
                <a:latin typeface="+mn-ea"/>
              </a:rPr>
              <a:t>endl</a:t>
            </a:r>
            <a:r>
              <a:rPr lang="en-US" altLang="zh-CN" sz="2400" b="1" dirty="0" smtClean="0">
                <a:latin typeface="+mn-ea"/>
              </a:rPr>
              <a:t>;</a:t>
            </a:r>
          </a:p>
          <a:p>
            <a:pPr marL="0" indent="0">
              <a:lnSpc>
                <a:spcPts val="2200"/>
              </a:lnSpc>
              <a:spcBef>
                <a:spcPts val="0"/>
              </a:spcBef>
              <a:buFontTx/>
              <a:buNone/>
            </a:pPr>
            <a:r>
              <a:rPr lang="en-US" altLang="zh-CN" sz="2400" b="1" dirty="0" smtClean="0">
                <a:latin typeface="+mn-ea"/>
              </a:rPr>
              <a:t>}</a:t>
            </a:r>
            <a:endParaRPr lang="zh-CN" altLang="en-US" sz="2400" b="1" dirty="0" smtClean="0">
              <a:latin typeface="+mn-ea"/>
            </a:endParaRPr>
          </a:p>
          <a:p>
            <a:pPr marL="0" indent="0">
              <a:lnSpc>
                <a:spcPts val="2200"/>
              </a:lnSpc>
              <a:spcBef>
                <a:spcPts val="0"/>
              </a:spcBef>
              <a:buFontTx/>
              <a:buNone/>
            </a:pPr>
            <a:endParaRPr lang="zh-CN" altLang="en-US" sz="2400" b="1" dirty="0" smtClean="0">
              <a:latin typeface="+mn-ea"/>
            </a:endParaRPr>
          </a:p>
          <a:p>
            <a:pPr marL="0" indent="0">
              <a:lnSpc>
                <a:spcPts val="2200"/>
              </a:lnSpc>
              <a:spcBef>
                <a:spcPts val="0"/>
              </a:spcBef>
              <a:buFontTx/>
              <a:buNone/>
            </a:pPr>
            <a:r>
              <a:rPr lang="en-US" altLang="zh-CN" sz="2400" b="1" dirty="0" smtClean="0">
                <a:latin typeface="+mn-ea"/>
              </a:rPr>
              <a:t>void Fun()</a:t>
            </a:r>
          </a:p>
          <a:p>
            <a:pPr marL="0" indent="0">
              <a:lnSpc>
                <a:spcPts val="2200"/>
              </a:lnSpc>
              <a:spcBef>
                <a:spcPts val="0"/>
              </a:spcBef>
              <a:buFontTx/>
              <a:buNone/>
            </a:pPr>
            <a:r>
              <a:rPr lang="en-US" altLang="zh-CN" sz="2400" b="1" dirty="0" smtClean="0">
                <a:latin typeface="+mn-ea"/>
              </a:rPr>
              <a:t>{ class </a:t>
            </a:r>
            <a:r>
              <a:rPr lang="en-US" altLang="zh-CN" sz="2400" b="1" dirty="0" err="1" smtClean="0">
                <a:latin typeface="+mn-ea"/>
              </a:rPr>
              <a:t>LocalClass</a:t>
            </a:r>
            <a:endParaRPr lang="en-US" altLang="zh-CN" sz="2400" b="1" dirty="0" smtClean="0">
              <a:latin typeface="+mn-ea"/>
            </a:endParaRPr>
          </a:p>
          <a:p>
            <a:pPr marL="0" indent="0">
              <a:lnSpc>
                <a:spcPts val="2200"/>
              </a:lnSpc>
              <a:spcBef>
                <a:spcPts val="0"/>
              </a:spcBef>
              <a:buFontTx/>
              <a:buNone/>
            </a:pPr>
            <a:r>
              <a:rPr lang="zh-CN" altLang="en-US" sz="2400" b="1" dirty="0" smtClean="0">
                <a:latin typeface="+mn-ea"/>
              </a:rPr>
              <a:t>  </a:t>
            </a:r>
            <a:r>
              <a:rPr lang="en-US" altLang="zh-CN" sz="2400" b="1" dirty="0" smtClean="0">
                <a:latin typeface="+mn-ea"/>
              </a:rPr>
              <a:t>{</a:t>
            </a:r>
            <a:endParaRPr lang="zh-CN" altLang="en-US" sz="2400" b="1" dirty="0" smtClean="0">
              <a:latin typeface="+mn-ea"/>
            </a:endParaRPr>
          </a:p>
          <a:p>
            <a:pPr marL="0" indent="0">
              <a:lnSpc>
                <a:spcPts val="2200"/>
              </a:lnSpc>
              <a:spcBef>
                <a:spcPts val="0"/>
              </a:spcBef>
              <a:buFontTx/>
              <a:buNone/>
            </a:pPr>
            <a:r>
              <a:rPr lang="en-US" altLang="zh-CN" sz="2400" b="1" dirty="0" smtClean="0">
                <a:latin typeface="+mn-ea"/>
              </a:rPr>
              <a:t>    public:</a:t>
            </a:r>
          </a:p>
          <a:p>
            <a:pPr marL="0" indent="0">
              <a:lnSpc>
                <a:spcPts val="2200"/>
              </a:lnSpc>
              <a:spcBef>
                <a:spcPts val="0"/>
              </a:spcBef>
              <a:buFontTx/>
              <a:buNone/>
            </a:pPr>
            <a:r>
              <a:rPr lang="en-US" altLang="zh-CN" sz="2400" b="1" dirty="0" smtClean="0">
                <a:latin typeface="+mn-ea"/>
              </a:rPr>
              <a:t>      </a:t>
            </a:r>
            <a:r>
              <a:rPr lang="en-US" altLang="zh-CN" sz="2400" b="1" dirty="0" err="1" smtClean="0">
                <a:latin typeface="+mn-ea"/>
              </a:rPr>
              <a:t>int</a:t>
            </a:r>
            <a:r>
              <a:rPr lang="en-US" altLang="zh-CN" sz="2400" b="1" dirty="0" smtClean="0">
                <a:latin typeface="+mn-ea"/>
              </a:rPr>
              <a:t> </a:t>
            </a:r>
            <a:r>
              <a:rPr lang="en-US" altLang="zh-CN" sz="2400" b="1" dirty="0" err="1" smtClean="0">
                <a:latin typeface="+mn-ea"/>
              </a:rPr>
              <a:t>num</a:t>
            </a:r>
            <a:r>
              <a:rPr lang="en-US" altLang="zh-CN" sz="2400" b="1" dirty="0" smtClean="0">
                <a:latin typeface="+mn-ea"/>
              </a:rPr>
              <a:t>_;</a:t>
            </a:r>
          </a:p>
          <a:p>
            <a:pPr marL="0" indent="0">
              <a:lnSpc>
                <a:spcPts val="2200"/>
              </a:lnSpc>
              <a:spcBef>
                <a:spcPts val="0"/>
              </a:spcBef>
              <a:buFontTx/>
              <a:buNone/>
            </a:pPr>
            <a:r>
              <a:rPr lang="en-US" altLang="zh-CN" sz="2400" b="1" dirty="0" smtClean="0">
                <a:latin typeface="+mn-ea"/>
              </a:rPr>
              <a:t>      void </a:t>
            </a:r>
            <a:r>
              <a:rPr lang="en-US" altLang="zh-CN" sz="2400" b="1" dirty="0" err="1" smtClean="0">
                <a:latin typeface="+mn-ea"/>
              </a:rPr>
              <a:t>Init</a:t>
            </a:r>
            <a:r>
              <a:rPr lang="en-US" altLang="zh-CN" sz="2400" b="1" dirty="0" smtClean="0">
                <a:latin typeface="+mn-ea"/>
              </a:rPr>
              <a:t>(</a:t>
            </a:r>
            <a:r>
              <a:rPr lang="en-US" altLang="zh-CN" sz="2400" b="1" dirty="0" err="1" smtClean="0">
                <a:latin typeface="+mn-ea"/>
              </a:rPr>
              <a:t>int</a:t>
            </a:r>
            <a:r>
              <a:rPr lang="en-US" altLang="zh-CN" sz="2400" b="1" dirty="0" smtClean="0">
                <a:latin typeface="+mn-ea"/>
              </a:rPr>
              <a:t> </a:t>
            </a:r>
            <a:r>
              <a:rPr lang="en-US" altLang="zh-CN" sz="2400" b="1" dirty="0" err="1" smtClean="0">
                <a:latin typeface="+mn-ea"/>
              </a:rPr>
              <a:t>num</a:t>
            </a:r>
            <a:r>
              <a:rPr lang="en-US" altLang="zh-CN" sz="2400" b="1" dirty="0" smtClean="0">
                <a:latin typeface="+mn-ea"/>
              </a:rPr>
              <a:t>)</a:t>
            </a:r>
          </a:p>
          <a:p>
            <a:pPr marL="0" indent="0">
              <a:lnSpc>
                <a:spcPts val="2200"/>
              </a:lnSpc>
              <a:spcBef>
                <a:spcPts val="0"/>
              </a:spcBef>
              <a:buFontTx/>
              <a:buNone/>
            </a:pPr>
            <a:r>
              <a:rPr lang="zh-CN" altLang="en-US" sz="2400" b="1" dirty="0" smtClean="0">
                <a:latin typeface="+mn-ea"/>
              </a:rPr>
              <a:t>      </a:t>
            </a:r>
            <a:r>
              <a:rPr lang="en-US" altLang="zh-CN" sz="2400" b="1" dirty="0" smtClean="0">
                <a:latin typeface="+mn-ea"/>
              </a:rPr>
              <a:t>{</a:t>
            </a:r>
            <a:endParaRPr lang="zh-CN" altLang="en-US" sz="2400" b="1" dirty="0" smtClean="0">
              <a:latin typeface="+mn-ea"/>
            </a:endParaRPr>
          </a:p>
          <a:p>
            <a:pPr marL="0" indent="0">
              <a:lnSpc>
                <a:spcPts val="2200"/>
              </a:lnSpc>
              <a:spcBef>
                <a:spcPts val="0"/>
              </a:spcBef>
              <a:buFontTx/>
              <a:buNone/>
            </a:pPr>
            <a:r>
              <a:rPr lang="en-US" altLang="zh-CN" sz="2400" b="1" dirty="0" smtClean="0">
                <a:latin typeface="+mn-ea"/>
              </a:rPr>
              <a:t>        </a:t>
            </a:r>
            <a:r>
              <a:rPr lang="en-US" altLang="zh-CN" sz="2400" b="1" dirty="0" err="1" smtClean="0">
                <a:latin typeface="+mn-ea"/>
              </a:rPr>
              <a:t>num</a:t>
            </a:r>
            <a:r>
              <a:rPr lang="en-US" altLang="zh-CN" sz="2400" b="1" dirty="0" smtClean="0">
                <a:latin typeface="+mn-ea"/>
              </a:rPr>
              <a:t>_=</a:t>
            </a:r>
            <a:r>
              <a:rPr lang="en-US" altLang="zh-CN" sz="2400" b="1" dirty="0" err="1" smtClean="0">
                <a:latin typeface="+mn-ea"/>
              </a:rPr>
              <a:t>num</a:t>
            </a:r>
            <a:r>
              <a:rPr lang="en-US" altLang="zh-CN" sz="2400" b="1" dirty="0" smtClean="0">
                <a:latin typeface="+mn-ea"/>
              </a:rPr>
              <a:t>;</a:t>
            </a:r>
          </a:p>
          <a:p>
            <a:pPr marL="0" indent="0">
              <a:lnSpc>
                <a:spcPts val="2200"/>
              </a:lnSpc>
              <a:spcBef>
                <a:spcPts val="0"/>
              </a:spcBef>
              <a:buFontTx/>
              <a:buNone/>
            </a:pPr>
            <a:r>
              <a:rPr lang="zh-CN" altLang="en-US" sz="2400" b="1" dirty="0" smtClean="0">
                <a:latin typeface="+mn-ea"/>
              </a:rPr>
              <a:t>      </a:t>
            </a:r>
            <a:r>
              <a:rPr lang="en-US" altLang="zh-CN" sz="2400" b="1" dirty="0" smtClean="0">
                <a:latin typeface="+mn-ea"/>
              </a:rPr>
              <a:t>}</a:t>
            </a:r>
            <a:endParaRPr lang="zh-CN" altLang="en-US" sz="2400" b="1" dirty="0" smtClean="0">
              <a:latin typeface="+mn-ea"/>
            </a:endParaRPr>
          </a:p>
          <a:p>
            <a:pPr marL="0" indent="0">
              <a:lnSpc>
                <a:spcPts val="2200"/>
              </a:lnSpc>
              <a:spcBef>
                <a:spcPts val="0"/>
              </a:spcBef>
              <a:buFontTx/>
              <a:buNone/>
            </a:pPr>
            <a:r>
              <a:rPr lang="en-US" altLang="zh-CN" sz="2400" b="1" dirty="0" smtClean="0">
                <a:latin typeface="+mn-ea"/>
              </a:rPr>
              <a:t>      void Display()</a:t>
            </a:r>
          </a:p>
          <a:p>
            <a:pPr marL="0" indent="0">
              <a:lnSpc>
                <a:spcPts val="2200"/>
              </a:lnSpc>
              <a:spcBef>
                <a:spcPts val="0"/>
              </a:spcBef>
              <a:buFontTx/>
              <a:buNone/>
            </a:pPr>
            <a:r>
              <a:rPr lang="zh-CN" altLang="en-US" sz="2400" b="1" dirty="0" smtClean="0">
                <a:latin typeface="+mn-ea"/>
              </a:rPr>
              <a:t>      </a:t>
            </a:r>
            <a:r>
              <a:rPr lang="en-US" altLang="zh-CN" sz="2400" b="1" dirty="0" smtClean="0">
                <a:latin typeface="+mn-ea"/>
              </a:rPr>
              <a:t>{</a:t>
            </a:r>
            <a:endParaRPr lang="zh-CN" altLang="en-US" sz="2400" b="1" dirty="0" smtClean="0">
              <a:latin typeface="+mn-ea"/>
            </a:endParaRPr>
          </a:p>
          <a:p>
            <a:pPr marL="0" indent="0">
              <a:lnSpc>
                <a:spcPts val="2200"/>
              </a:lnSpc>
              <a:spcBef>
                <a:spcPts val="0"/>
              </a:spcBef>
              <a:buFontTx/>
              <a:buNone/>
            </a:pPr>
            <a:r>
              <a:rPr lang="en-US" altLang="zh-CN" sz="2400" b="1" dirty="0" smtClean="0">
                <a:latin typeface="+mn-ea"/>
              </a:rPr>
              <a:t>        </a:t>
            </a:r>
            <a:r>
              <a:rPr lang="en-US" altLang="zh-CN" sz="2400" b="1" dirty="0" err="1" smtClean="0">
                <a:latin typeface="+mn-ea"/>
              </a:rPr>
              <a:t>cout</a:t>
            </a:r>
            <a:r>
              <a:rPr lang="en-US" altLang="zh-CN" sz="2400" b="1" dirty="0" smtClean="0">
                <a:latin typeface="+mn-ea"/>
              </a:rPr>
              <a:t>&lt;&lt;"</a:t>
            </a:r>
            <a:r>
              <a:rPr lang="en-US" altLang="zh-CN" sz="2400" b="1" dirty="0" err="1" smtClean="0">
                <a:latin typeface="+mn-ea"/>
              </a:rPr>
              <a:t>num</a:t>
            </a:r>
            <a:r>
              <a:rPr lang="en-US" altLang="zh-CN" sz="2400" b="1" dirty="0" smtClean="0">
                <a:latin typeface="+mn-ea"/>
              </a:rPr>
              <a:t>_"&lt;&lt;</a:t>
            </a:r>
            <a:r>
              <a:rPr lang="en-US" altLang="zh-CN" sz="2400" b="1" dirty="0" err="1" smtClean="0">
                <a:latin typeface="+mn-ea"/>
              </a:rPr>
              <a:t>num</a:t>
            </a:r>
            <a:r>
              <a:rPr lang="en-US" altLang="zh-CN" sz="2400" b="1" dirty="0" smtClean="0">
                <a:latin typeface="+mn-ea"/>
              </a:rPr>
              <a:t>_&lt;&lt;</a:t>
            </a:r>
            <a:r>
              <a:rPr lang="en-US" altLang="zh-CN" sz="2400" b="1" dirty="0" err="1" smtClean="0">
                <a:latin typeface="+mn-ea"/>
              </a:rPr>
              <a:t>endl</a:t>
            </a:r>
            <a:r>
              <a:rPr lang="en-US" altLang="zh-CN" sz="2400" b="1" dirty="0" smtClean="0">
                <a:latin typeface="+mn-ea"/>
              </a:rPr>
              <a:t>;</a:t>
            </a:r>
          </a:p>
          <a:p>
            <a:pPr marL="0" indent="0">
              <a:lnSpc>
                <a:spcPts val="2200"/>
              </a:lnSpc>
              <a:spcBef>
                <a:spcPts val="0"/>
              </a:spcBef>
              <a:buFontTx/>
              <a:buNone/>
            </a:pPr>
            <a:r>
              <a:rPr lang="zh-CN" altLang="en-US" sz="2400" b="1" dirty="0" smtClean="0">
                <a:latin typeface="+mn-ea"/>
              </a:rPr>
              <a:t>      </a:t>
            </a:r>
            <a:r>
              <a:rPr lang="en-US" altLang="zh-CN" sz="2400" b="1" dirty="0" smtClean="0">
                <a:latin typeface="+mn-ea"/>
              </a:rPr>
              <a:t>}</a:t>
            </a:r>
            <a:endParaRPr lang="zh-CN" altLang="en-US" sz="2400" b="1" dirty="0" smtClean="0">
              <a:latin typeface="+mn-ea"/>
            </a:endParaRPr>
          </a:p>
          <a:p>
            <a:pPr marL="0" indent="0">
              <a:lnSpc>
                <a:spcPts val="2200"/>
              </a:lnSpc>
              <a:spcBef>
                <a:spcPts val="0"/>
              </a:spcBef>
              <a:buFontTx/>
              <a:buNone/>
            </a:pPr>
            <a:r>
              <a:rPr lang="zh-CN" altLang="en-US" sz="2400" b="1" dirty="0" smtClean="0">
                <a:latin typeface="+mn-ea"/>
              </a:rPr>
              <a:t>  </a:t>
            </a:r>
            <a:r>
              <a:rPr lang="en-US" altLang="zh-CN" sz="2400" b="1" dirty="0" smtClean="0">
                <a:latin typeface="+mn-ea"/>
              </a:rPr>
              <a:t>};</a:t>
            </a:r>
            <a:endParaRPr lang="zh-CN" altLang="en-US" sz="2400" b="1" dirty="0" smtClean="0">
              <a:latin typeface="+mn-ea"/>
            </a:endParaRPr>
          </a:p>
          <a:p>
            <a:pPr marL="0" indent="0">
              <a:lnSpc>
                <a:spcPts val="2200"/>
              </a:lnSpc>
              <a:spcBef>
                <a:spcPts val="0"/>
              </a:spcBef>
              <a:buFontTx/>
              <a:buNone/>
            </a:pPr>
            <a:r>
              <a:rPr lang="en-US" altLang="zh-CN" sz="2400" b="1" dirty="0" smtClean="0">
                <a:latin typeface="+mn-ea"/>
              </a:rPr>
              <a:t>  </a:t>
            </a:r>
            <a:r>
              <a:rPr lang="en-US" altLang="zh-CN" sz="2400" b="1" dirty="0" err="1" smtClean="0">
                <a:latin typeface="+mn-ea"/>
              </a:rPr>
              <a:t>LocalClass</a:t>
            </a:r>
            <a:r>
              <a:rPr lang="en-US" altLang="zh-CN" sz="2400" b="1" dirty="0" smtClean="0">
                <a:latin typeface="+mn-ea"/>
              </a:rPr>
              <a:t> </a:t>
            </a:r>
            <a:r>
              <a:rPr lang="en-US" altLang="zh-CN" sz="2400" b="1" dirty="0" err="1" smtClean="0">
                <a:latin typeface="+mn-ea"/>
              </a:rPr>
              <a:t>lc</a:t>
            </a:r>
            <a:r>
              <a:rPr lang="en-US" altLang="zh-CN" sz="2400" b="1" dirty="0" smtClean="0">
                <a:latin typeface="+mn-ea"/>
              </a:rPr>
              <a:t>;</a:t>
            </a:r>
          </a:p>
          <a:p>
            <a:pPr marL="0" indent="0">
              <a:lnSpc>
                <a:spcPts val="2200"/>
              </a:lnSpc>
              <a:spcBef>
                <a:spcPts val="0"/>
              </a:spcBef>
              <a:buFontTx/>
              <a:buNone/>
            </a:pPr>
            <a:r>
              <a:rPr lang="en-US" altLang="zh-CN" sz="2400" b="1" dirty="0" smtClean="0">
                <a:latin typeface="+mn-ea"/>
              </a:rPr>
              <a:t>  </a:t>
            </a:r>
            <a:r>
              <a:rPr lang="en-US" altLang="zh-CN" sz="2400" b="1" dirty="0" err="1" smtClean="0">
                <a:latin typeface="+mn-ea"/>
              </a:rPr>
              <a:t>lc.Init</a:t>
            </a:r>
            <a:r>
              <a:rPr lang="en-US" altLang="zh-CN" sz="2400" b="1" dirty="0" smtClean="0">
                <a:latin typeface="+mn-ea"/>
              </a:rPr>
              <a:t>(10);</a:t>
            </a:r>
          </a:p>
          <a:p>
            <a:pPr marL="0" indent="0">
              <a:lnSpc>
                <a:spcPts val="2200"/>
              </a:lnSpc>
              <a:spcBef>
                <a:spcPts val="0"/>
              </a:spcBef>
              <a:buFontTx/>
              <a:buNone/>
            </a:pPr>
            <a:r>
              <a:rPr lang="en-US" altLang="zh-CN" sz="2400" b="1" dirty="0" smtClean="0">
                <a:latin typeface="+mn-ea"/>
              </a:rPr>
              <a:t>  </a:t>
            </a:r>
            <a:r>
              <a:rPr lang="en-US" altLang="zh-CN" sz="2400" b="1" dirty="0" err="1" smtClean="0">
                <a:latin typeface="+mn-ea"/>
              </a:rPr>
              <a:t>lc.Display</a:t>
            </a:r>
            <a:r>
              <a:rPr lang="en-US" altLang="zh-CN" sz="2400" b="1" dirty="0" smtClean="0">
                <a:latin typeface="+mn-ea"/>
              </a:rPr>
              <a:t>();</a:t>
            </a:r>
          </a:p>
          <a:p>
            <a:pPr marL="0" indent="0">
              <a:lnSpc>
                <a:spcPts val="2200"/>
              </a:lnSpc>
              <a:spcBef>
                <a:spcPts val="0"/>
              </a:spcBef>
              <a:buFontTx/>
              <a:buNone/>
            </a:pPr>
            <a:r>
              <a:rPr lang="en-US" altLang="zh-CN" sz="2400" b="1" dirty="0" smtClean="0">
                <a:latin typeface="+mn-ea"/>
              </a:rPr>
              <a:t>}</a:t>
            </a:r>
            <a:endParaRPr lang="zh-CN" altLang="en-US" sz="2400" b="1" dirty="0">
              <a:latin typeface="+mn-ea"/>
            </a:endParaRPr>
          </a:p>
        </p:txBody>
      </p:sp>
      <p:sp>
        <p:nvSpPr>
          <p:cNvPr id="8" name="内容占位符 2"/>
          <p:cNvSpPr txBox="1">
            <a:spLocks/>
          </p:cNvSpPr>
          <p:nvPr/>
        </p:nvSpPr>
        <p:spPr bwMode="auto">
          <a:xfrm>
            <a:off x="5624409" y="3033192"/>
            <a:ext cx="3312368" cy="3546276"/>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3000"/>
              </a:lnSpc>
              <a:spcBef>
                <a:spcPts val="0"/>
              </a:spcBef>
              <a:buFontTx/>
              <a:buNone/>
            </a:pPr>
            <a:r>
              <a:rPr lang="en-US" altLang="zh-CN" sz="2800" b="1" dirty="0" err="1" smtClean="0">
                <a:latin typeface="+mn-ea"/>
              </a:rPr>
              <a:t>int</a:t>
            </a:r>
            <a:r>
              <a:rPr lang="en-US" altLang="zh-CN" sz="2800" b="1" dirty="0" smtClean="0">
                <a:latin typeface="+mn-ea"/>
              </a:rPr>
              <a:t> main()</a:t>
            </a:r>
          </a:p>
          <a:p>
            <a:pPr marL="0" indent="0">
              <a:lnSpc>
                <a:spcPts val="3000"/>
              </a:lnSpc>
              <a:spcBef>
                <a:spcPts val="0"/>
              </a:spcBef>
              <a:buFontTx/>
              <a:buNone/>
            </a:pPr>
            <a:r>
              <a:rPr lang="en-US" altLang="zh-CN" sz="2800" b="1" dirty="0" smtClean="0">
                <a:latin typeface="+mn-ea"/>
              </a:rPr>
              <a:t>{</a:t>
            </a:r>
            <a:endParaRPr lang="zh-CN" altLang="en-US" sz="2800" b="1" dirty="0" smtClean="0">
              <a:latin typeface="+mn-ea"/>
            </a:endParaRPr>
          </a:p>
          <a:p>
            <a:pPr marL="0" indent="0">
              <a:lnSpc>
                <a:spcPts val="3000"/>
              </a:lnSpc>
              <a:spcBef>
                <a:spcPts val="0"/>
              </a:spcBef>
              <a:buFontTx/>
              <a:buNone/>
            </a:pPr>
            <a:r>
              <a:rPr lang="en-US" altLang="zh-CN" sz="2800" b="1" dirty="0" smtClean="0">
                <a:latin typeface="+mn-ea"/>
              </a:rPr>
              <a:t>  Outer m;</a:t>
            </a:r>
          </a:p>
          <a:p>
            <a:pPr marL="0" indent="0">
              <a:lnSpc>
                <a:spcPts val="3000"/>
              </a:lnSpc>
              <a:spcBef>
                <a:spcPts val="0"/>
              </a:spcBef>
              <a:buFontTx/>
              <a:buNone/>
            </a:pPr>
            <a:r>
              <a:rPr lang="en-US" altLang="zh-CN" sz="2800" b="1" dirty="0" smtClean="0">
                <a:latin typeface="+mn-ea"/>
              </a:rPr>
              <a:t>  </a:t>
            </a:r>
            <a:r>
              <a:rPr lang="en-US" altLang="zh-CN" sz="2800" b="1" dirty="0" err="1" smtClean="0">
                <a:latin typeface="+mn-ea"/>
              </a:rPr>
              <a:t>m.Fun</a:t>
            </a:r>
            <a:r>
              <a:rPr lang="en-US" altLang="zh-CN" sz="2800" b="1" dirty="0" smtClean="0">
                <a:latin typeface="+mn-ea"/>
              </a:rPr>
              <a:t>();</a:t>
            </a:r>
          </a:p>
          <a:p>
            <a:pPr marL="0" indent="0">
              <a:lnSpc>
                <a:spcPts val="3000"/>
              </a:lnSpc>
              <a:spcBef>
                <a:spcPts val="0"/>
              </a:spcBef>
              <a:buFontTx/>
              <a:buNone/>
            </a:pPr>
            <a:r>
              <a:rPr lang="en-US" altLang="zh-CN" sz="2800" b="1" dirty="0" smtClean="0">
                <a:latin typeface="+mn-ea"/>
              </a:rPr>
              <a:t>  Outer::Inner </a:t>
            </a:r>
            <a:r>
              <a:rPr lang="en-US" altLang="zh-CN" sz="2800" b="1" dirty="0" err="1" smtClean="0">
                <a:latin typeface="+mn-ea"/>
              </a:rPr>
              <a:t>i</a:t>
            </a:r>
            <a:r>
              <a:rPr lang="en-US" altLang="zh-CN" sz="2800" b="1" dirty="0" smtClean="0">
                <a:latin typeface="+mn-ea"/>
              </a:rPr>
              <a:t>;</a:t>
            </a:r>
          </a:p>
          <a:p>
            <a:pPr marL="0" indent="0">
              <a:lnSpc>
                <a:spcPts val="3000"/>
              </a:lnSpc>
              <a:spcBef>
                <a:spcPts val="0"/>
              </a:spcBef>
              <a:buFontTx/>
              <a:buNone/>
            </a:pPr>
            <a:r>
              <a:rPr lang="en-US" altLang="zh-CN" sz="2800" b="1" dirty="0" smtClean="0">
                <a:latin typeface="+mn-ea"/>
              </a:rPr>
              <a:t>  </a:t>
            </a:r>
            <a:r>
              <a:rPr lang="en-US" altLang="zh-CN" sz="2800" b="1" dirty="0" err="1" smtClean="0">
                <a:latin typeface="+mn-ea"/>
              </a:rPr>
              <a:t>i.Fun</a:t>
            </a:r>
            <a:r>
              <a:rPr lang="en-US" altLang="zh-CN" sz="2800" b="1" dirty="0" smtClean="0">
                <a:latin typeface="+mn-ea"/>
              </a:rPr>
              <a:t>();</a:t>
            </a:r>
          </a:p>
          <a:p>
            <a:pPr marL="0" indent="0">
              <a:lnSpc>
                <a:spcPts val="3000"/>
              </a:lnSpc>
              <a:spcBef>
                <a:spcPts val="0"/>
              </a:spcBef>
              <a:buFontTx/>
              <a:buNone/>
            </a:pPr>
            <a:r>
              <a:rPr lang="en-US" altLang="zh-CN" sz="2800" b="1" dirty="0" smtClean="0">
                <a:latin typeface="+mn-ea"/>
              </a:rPr>
              <a:t>  Fun();</a:t>
            </a:r>
          </a:p>
          <a:p>
            <a:pPr marL="0" indent="0">
              <a:lnSpc>
                <a:spcPts val="3000"/>
              </a:lnSpc>
              <a:spcBef>
                <a:spcPts val="0"/>
              </a:spcBef>
              <a:buFontTx/>
              <a:buNone/>
            </a:pPr>
            <a:r>
              <a:rPr lang="en-US" altLang="zh-CN" sz="2800" b="1" dirty="0" smtClean="0">
                <a:latin typeface="+mn-ea"/>
              </a:rPr>
              <a:t>  return 0;</a:t>
            </a:r>
          </a:p>
          <a:p>
            <a:pPr marL="0" indent="0">
              <a:lnSpc>
                <a:spcPts val="3000"/>
              </a:lnSpc>
              <a:spcBef>
                <a:spcPts val="0"/>
              </a:spcBef>
              <a:buFontTx/>
              <a:buNone/>
            </a:pPr>
            <a:r>
              <a:rPr lang="en-US" altLang="zh-CN" sz="2800" b="1" dirty="0" smtClean="0">
                <a:latin typeface="+mn-ea"/>
              </a:rPr>
              <a:t>}</a:t>
            </a:r>
            <a:endParaRPr lang="zh-CN" altLang="en-US" sz="2800" b="1" dirty="0">
              <a:latin typeface="+mn-ea"/>
            </a:endParaRPr>
          </a:p>
        </p:txBody>
      </p:sp>
    </p:spTree>
    <p:extLst>
      <p:ext uri="{BB962C8B-B14F-4D97-AF65-F5344CB8AC3E}">
        <p14:creationId xmlns:p14="http://schemas.microsoft.com/office/powerpoint/2010/main" val="609154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4624"/>
            <a:ext cx="7772400" cy="1006252"/>
          </a:xfrm>
        </p:spPr>
        <p:txBody>
          <a:bodyPr/>
          <a:lstStyle/>
          <a:p>
            <a:r>
              <a:rPr lang="en-US" altLang="zh-CN" b="1" dirty="0" smtClean="0"/>
              <a:t>1.5.2 </a:t>
            </a:r>
            <a:r>
              <a:rPr lang="zh-CN" altLang="zh-CN" b="1" dirty="0" smtClean="0"/>
              <a:t>内联</a:t>
            </a:r>
            <a:r>
              <a:rPr lang="zh-CN" altLang="en-US" b="1" dirty="0" smtClean="0"/>
              <a:t>函数</a:t>
            </a:r>
            <a:endParaRPr lang="zh-CN" altLang="en-US" b="1" dirty="0"/>
          </a:p>
        </p:txBody>
      </p:sp>
      <p:sp>
        <p:nvSpPr>
          <p:cNvPr id="3" name="内容占位符 2"/>
          <p:cNvSpPr>
            <a:spLocks noGrp="1"/>
          </p:cNvSpPr>
          <p:nvPr>
            <p:ph idx="1"/>
          </p:nvPr>
        </p:nvSpPr>
        <p:spPr>
          <a:xfrm>
            <a:off x="179512" y="908720"/>
            <a:ext cx="8784976" cy="1514028"/>
          </a:xfrm>
        </p:spPr>
        <p:txBody>
          <a:bodyPr/>
          <a:lstStyle/>
          <a:p>
            <a:pPr marL="0">
              <a:spcBef>
                <a:spcPts val="0"/>
              </a:spcBef>
            </a:pPr>
            <a:r>
              <a:rPr lang="zh-CN" altLang="zh-CN" sz="2800" b="1" dirty="0" smtClean="0"/>
              <a:t>内</a:t>
            </a:r>
            <a:r>
              <a:rPr lang="zh-CN" altLang="zh-CN" sz="2800" b="1" dirty="0"/>
              <a:t>联函数是指那些定义在类体内的成员函数，即该函数的函数体放在类</a:t>
            </a:r>
            <a:r>
              <a:rPr lang="zh-CN" altLang="zh-CN" sz="2800" b="1" dirty="0" smtClean="0"/>
              <a:t>体内</a:t>
            </a:r>
            <a:r>
              <a:rPr lang="zh-CN" altLang="en-US" sz="2800" b="1" dirty="0" smtClean="0"/>
              <a:t>，</a:t>
            </a:r>
            <a:r>
              <a:rPr lang="zh-CN" altLang="zh-CN" sz="2800" b="1" dirty="0" smtClean="0"/>
              <a:t>类</a:t>
            </a:r>
            <a:r>
              <a:rPr lang="zh-CN" altLang="zh-CN" sz="2800" b="1" dirty="0"/>
              <a:t>的方法也可以声明和定义成内联</a:t>
            </a:r>
            <a:r>
              <a:rPr lang="zh-CN" altLang="zh-CN" sz="2800" b="1" dirty="0" smtClean="0"/>
              <a:t>函数</a:t>
            </a:r>
            <a:r>
              <a:rPr lang="zh-CN" altLang="en-US" sz="2800" b="1" dirty="0" smtClean="0"/>
              <a:t>；</a:t>
            </a:r>
            <a:endParaRPr lang="en-US" altLang="zh-CN" sz="2800" b="1" dirty="0" smtClean="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54</a:t>
            </a:fld>
            <a:endParaRPr lang="en-US" altLang="zh-CN"/>
          </a:p>
        </p:txBody>
      </p:sp>
      <p:sp>
        <p:nvSpPr>
          <p:cNvPr id="5" name="内容占位符 2"/>
          <p:cNvSpPr txBox="1">
            <a:spLocks/>
          </p:cNvSpPr>
          <p:nvPr/>
        </p:nvSpPr>
        <p:spPr bwMode="auto">
          <a:xfrm>
            <a:off x="179512" y="2348880"/>
            <a:ext cx="8784976"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0"/>
              </a:spcBef>
            </a:pPr>
            <a:r>
              <a:rPr lang="zh-CN" altLang="zh-CN" sz="2800" b="1" dirty="0" smtClean="0"/>
              <a:t>内联函数在调用时不像一般的函数那样要转去执行被调用函数的函数体，执行完成后再转回调用函数中，执行其后语句，而是在调用函数处用内联函数体的代码来替换，这样会提高运行速度。因此内联函数主要是解决程序的运行效率问题</a:t>
            </a:r>
            <a:r>
              <a:rPr lang="zh-CN" altLang="en-US" sz="2800" b="1" dirty="0" smtClean="0"/>
              <a:t>；</a:t>
            </a:r>
            <a:endParaRPr lang="en-US" altLang="zh-CN" sz="2800" b="1" dirty="0" smtClean="0"/>
          </a:p>
        </p:txBody>
      </p:sp>
      <p:sp>
        <p:nvSpPr>
          <p:cNvPr id="7" name="云形标注 6"/>
          <p:cNvSpPr/>
          <p:nvPr/>
        </p:nvSpPr>
        <p:spPr bwMode="auto">
          <a:xfrm>
            <a:off x="1907704" y="4718127"/>
            <a:ext cx="6550496" cy="2023241"/>
          </a:xfrm>
          <a:prstGeom prst="cloudCallout">
            <a:avLst>
              <a:gd name="adj1" fmla="val -19221"/>
              <a:gd name="adj2" fmla="val -76161"/>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zh-CN" sz="2800" b="1" dirty="0">
                <a:solidFill>
                  <a:srgbClr val="FF0000"/>
                </a:solidFill>
              </a:rPr>
              <a:t>值得注意的是，内联函数一定要在调用之前定义</a:t>
            </a:r>
            <a:r>
              <a:rPr lang="zh-CN" altLang="zh-CN" sz="2800" b="1" dirty="0" smtClean="0">
                <a:solidFill>
                  <a:srgbClr val="FF0000"/>
                </a:solidFill>
              </a:rPr>
              <a:t>，且</a:t>
            </a:r>
            <a:r>
              <a:rPr lang="zh-CN" altLang="zh-CN" sz="2800" b="1" dirty="0">
                <a:solidFill>
                  <a:srgbClr val="FF0000"/>
                </a:solidFill>
              </a:rPr>
              <a:t>内联函数无法递归调用。</a:t>
            </a:r>
            <a:endParaRPr lang="zh-CN" altLang="en-US" sz="2800" b="1" dirty="0">
              <a:solidFill>
                <a:srgbClr val="FF0000"/>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val="6151414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4174" y="114300"/>
            <a:ext cx="7772400" cy="1037828"/>
          </a:xfrm>
        </p:spPr>
        <p:txBody>
          <a:bodyPr/>
          <a:lstStyle/>
          <a:p>
            <a:r>
              <a:rPr lang="zh-CN" altLang="en-US" b="1" dirty="0" smtClean="0">
                <a:latin typeface="+mn-ea"/>
                <a:ea typeface="+mn-ea"/>
              </a:rPr>
              <a:t>内联</a:t>
            </a:r>
            <a:r>
              <a:rPr lang="zh-CN" altLang="zh-CN" b="1" dirty="0" smtClean="0">
                <a:latin typeface="+mn-ea"/>
                <a:ea typeface="+mn-ea"/>
              </a:rPr>
              <a:t>函数的</a:t>
            </a:r>
            <a:r>
              <a:rPr lang="zh-CN" altLang="en-US" b="1" dirty="0" smtClean="0">
                <a:latin typeface="+mn-ea"/>
                <a:ea typeface="+mn-ea"/>
              </a:rPr>
              <a:t>两种</a:t>
            </a:r>
            <a:r>
              <a:rPr lang="zh-CN" altLang="zh-CN" b="1" dirty="0" smtClean="0">
                <a:latin typeface="+mn-ea"/>
                <a:ea typeface="+mn-ea"/>
              </a:rPr>
              <a:t>定义</a:t>
            </a:r>
            <a:r>
              <a:rPr lang="zh-CN" altLang="en-US" b="1" dirty="0" smtClean="0">
                <a:latin typeface="+mn-ea"/>
                <a:ea typeface="+mn-ea"/>
              </a:rPr>
              <a:t>方式</a:t>
            </a:r>
            <a:endParaRPr lang="zh-CN" altLang="en-US" dirty="0"/>
          </a:p>
        </p:txBody>
      </p:sp>
      <p:sp>
        <p:nvSpPr>
          <p:cNvPr id="3" name="内容占位符 2"/>
          <p:cNvSpPr>
            <a:spLocks noGrp="1"/>
          </p:cNvSpPr>
          <p:nvPr>
            <p:ph idx="1"/>
          </p:nvPr>
        </p:nvSpPr>
        <p:spPr>
          <a:xfrm>
            <a:off x="327906" y="1174254"/>
            <a:ext cx="8564574" cy="5531346"/>
          </a:xfrm>
        </p:spPr>
        <p:txBody>
          <a:bodyPr/>
          <a:lstStyle/>
          <a:p>
            <a:pPr marL="0" indent="-514350">
              <a:spcBef>
                <a:spcPts val="0"/>
              </a:spcBef>
              <a:buAutoNum type="arabicParenBoth"/>
            </a:pPr>
            <a:r>
              <a:rPr lang="zh-CN" altLang="zh-CN" sz="2800" b="1" dirty="0" smtClean="0">
                <a:solidFill>
                  <a:srgbClr val="66FFFF"/>
                </a:solidFill>
              </a:rPr>
              <a:t>当</a:t>
            </a:r>
            <a:r>
              <a:rPr lang="zh-CN" altLang="zh-CN" sz="2800" b="1" dirty="0">
                <a:solidFill>
                  <a:srgbClr val="66FFFF"/>
                </a:solidFill>
              </a:rPr>
              <a:t>在函数的外部定义时，把关键字</a:t>
            </a:r>
            <a:r>
              <a:rPr lang="en-US" altLang="zh-CN" sz="2800" b="1" dirty="0">
                <a:solidFill>
                  <a:srgbClr val="66FFFF"/>
                </a:solidFill>
              </a:rPr>
              <a:t>inline</a:t>
            </a:r>
            <a:r>
              <a:rPr lang="zh-CN" altLang="zh-CN" sz="2800" b="1" dirty="0">
                <a:solidFill>
                  <a:srgbClr val="66FFFF"/>
                </a:solidFill>
              </a:rPr>
              <a:t>加在函数定义之前</a:t>
            </a:r>
            <a:r>
              <a:rPr lang="zh-CN" altLang="zh-CN" sz="2800" b="1" dirty="0" smtClean="0">
                <a:solidFill>
                  <a:srgbClr val="66FFFF"/>
                </a:solidFill>
              </a:rPr>
              <a:t>。</a:t>
            </a:r>
            <a:endParaRPr lang="en-US" altLang="zh-CN" sz="2800" b="1" dirty="0" smtClean="0">
              <a:solidFill>
                <a:srgbClr val="66FFFF"/>
              </a:solidFill>
            </a:endParaRPr>
          </a:p>
          <a:p>
            <a:pPr marL="0" indent="0">
              <a:spcBef>
                <a:spcPts val="0"/>
              </a:spcBef>
              <a:buNone/>
            </a:pPr>
            <a:r>
              <a:rPr lang="zh-CN" altLang="zh-CN" sz="2800" b="1" dirty="0" smtClean="0"/>
              <a:t>例如</a:t>
            </a:r>
            <a:r>
              <a:rPr lang="zh-CN" altLang="zh-CN" sz="2800" b="1" dirty="0"/>
              <a:t>：下面的程序段中定义的类</a:t>
            </a:r>
            <a:r>
              <a:rPr lang="en-US" altLang="zh-CN" sz="2800" b="1" dirty="0"/>
              <a:t>angle</a:t>
            </a:r>
            <a:r>
              <a:rPr lang="zh-CN" altLang="zh-CN" sz="2800" b="1" dirty="0"/>
              <a:t>的</a:t>
            </a:r>
            <a:r>
              <a:rPr lang="en-US" altLang="zh-CN" sz="2800" b="1" dirty="0" err="1"/>
              <a:t>SetValue</a:t>
            </a:r>
            <a:r>
              <a:rPr lang="zh-CN" altLang="zh-CN" sz="2800" b="1" dirty="0"/>
              <a:t>方法被定义成内联函数。</a:t>
            </a:r>
          </a:p>
          <a:p>
            <a:pPr marL="0" indent="0">
              <a:spcBef>
                <a:spcPts val="0"/>
              </a:spcBef>
              <a:buNone/>
            </a:pPr>
            <a:r>
              <a:rPr lang="en-US" altLang="zh-CN" sz="2800" b="1" dirty="0"/>
              <a:t>class angle		//</a:t>
            </a:r>
            <a:r>
              <a:rPr lang="zh-CN" altLang="zh-CN" sz="2800" b="1" dirty="0"/>
              <a:t>定义类</a:t>
            </a:r>
            <a:r>
              <a:rPr lang="en-US" altLang="zh-CN" sz="2800" b="1" dirty="0"/>
              <a:t>angle</a:t>
            </a:r>
            <a:endParaRPr lang="zh-CN" altLang="zh-CN" sz="2800" b="1" dirty="0"/>
          </a:p>
          <a:p>
            <a:pPr marL="0" indent="0">
              <a:spcBef>
                <a:spcPts val="0"/>
              </a:spcBef>
              <a:buNone/>
            </a:pPr>
            <a:r>
              <a:rPr lang="en-US" altLang="zh-CN" sz="2800" b="1" dirty="0" smtClean="0"/>
              <a:t>{  </a:t>
            </a:r>
            <a:r>
              <a:rPr lang="en-US" altLang="zh-CN" sz="2800" b="1" dirty="0"/>
              <a:t>private:</a:t>
            </a:r>
            <a:endParaRPr lang="zh-CN" altLang="zh-CN" sz="2800" b="1" dirty="0"/>
          </a:p>
          <a:p>
            <a:pPr marL="0" indent="0">
              <a:spcBef>
                <a:spcPts val="0"/>
              </a:spcBef>
              <a:buNone/>
            </a:pPr>
            <a:r>
              <a:rPr lang="en-US" altLang="zh-CN" sz="2800" b="1" dirty="0" smtClean="0"/>
              <a:t>          double </a:t>
            </a:r>
            <a:r>
              <a:rPr lang="en-US" altLang="zh-CN" sz="2800" b="1" dirty="0"/>
              <a:t>value;</a:t>
            </a:r>
            <a:endParaRPr lang="zh-CN" altLang="zh-CN" sz="2800" b="1" dirty="0"/>
          </a:p>
          <a:p>
            <a:pPr marL="0" indent="0">
              <a:spcBef>
                <a:spcPts val="0"/>
              </a:spcBef>
              <a:buNone/>
            </a:pPr>
            <a:r>
              <a:rPr lang="en-US" altLang="zh-CN" sz="2800" b="1" dirty="0"/>
              <a:t>    </a:t>
            </a:r>
            <a:r>
              <a:rPr lang="en-US" altLang="zh-CN" sz="2800" b="1" dirty="0" smtClean="0"/>
              <a:t>public</a:t>
            </a:r>
            <a:r>
              <a:rPr lang="en-US" altLang="zh-CN" sz="2800" b="1" dirty="0"/>
              <a:t>:</a:t>
            </a:r>
            <a:endParaRPr lang="zh-CN" altLang="zh-CN" sz="2800" b="1" dirty="0"/>
          </a:p>
          <a:p>
            <a:pPr marL="0" indent="0">
              <a:spcBef>
                <a:spcPts val="0"/>
              </a:spcBef>
              <a:buNone/>
            </a:pPr>
            <a:r>
              <a:rPr lang="en-US" altLang="zh-CN" sz="2800" b="1" dirty="0" smtClean="0"/>
              <a:t>           void </a:t>
            </a:r>
            <a:r>
              <a:rPr lang="en-US" altLang="zh-CN" sz="2800" b="1" dirty="0" err="1"/>
              <a:t>SetValue</a:t>
            </a:r>
            <a:r>
              <a:rPr lang="en-US" altLang="zh-CN" sz="2800" b="1" dirty="0"/>
              <a:t>(double);  </a:t>
            </a:r>
            <a:endParaRPr lang="zh-CN" altLang="zh-CN" sz="2800" b="1" dirty="0"/>
          </a:p>
          <a:p>
            <a:pPr marL="0" indent="0">
              <a:spcBef>
                <a:spcPts val="0"/>
              </a:spcBef>
              <a:buNone/>
            </a:pPr>
            <a:r>
              <a:rPr lang="en-US" altLang="zh-CN" sz="2800" b="1" dirty="0"/>
              <a:t>};</a:t>
            </a:r>
            <a:endParaRPr lang="zh-CN" altLang="zh-CN" sz="2800" b="1" dirty="0"/>
          </a:p>
          <a:p>
            <a:pPr marL="0" indent="0">
              <a:spcBef>
                <a:spcPts val="0"/>
              </a:spcBef>
              <a:buNone/>
            </a:pPr>
            <a:r>
              <a:rPr lang="en-US" altLang="zh-CN" sz="2800" b="1" dirty="0">
                <a:solidFill>
                  <a:srgbClr val="66FFFF"/>
                </a:solidFill>
              </a:rPr>
              <a:t>inline</a:t>
            </a:r>
            <a:r>
              <a:rPr lang="en-US" altLang="zh-CN" sz="2800" b="1" dirty="0"/>
              <a:t> void angle::</a:t>
            </a:r>
            <a:r>
              <a:rPr lang="en-US" altLang="zh-CN" sz="2800" b="1" dirty="0" err="1"/>
              <a:t>SetValue</a:t>
            </a:r>
            <a:r>
              <a:rPr lang="en-US" altLang="zh-CN" sz="2800" b="1" dirty="0"/>
              <a:t>(double x) </a:t>
            </a:r>
            <a:r>
              <a:rPr lang="en-US" altLang="zh-CN" sz="2800" b="1" dirty="0" smtClean="0"/>
              <a:t>//</a:t>
            </a:r>
            <a:r>
              <a:rPr lang="zh-CN" altLang="zh-CN" sz="2800" b="1" dirty="0"/>
              <a:t>定义内联函数</a:t>
            </a:r>
          </a:p>
          <a:p>
            <a:pPr marL="0" indent="0">
              <a:spcBef>
                <a:spcPts val="0"/>
              </a:spcBef>
              <a:buNone/>
            </a:pPr>
            <a:r>
              <a:rPr lang="en-US" altLang="zh-CN" sz="2800" b="1" dirty="0" smtClean="0"/>
              <a:t>{</a:t>
            </a:r>
            <a:r>
              <a:rPr lang="en-US" altLang="zh-CN" sz="2800" b="1" dirty="0"/>
              <a:t>	value=x</a:t>
            </a:r>
            <a:r>
              <a:rPr lang="en-US" altLang="zh-CN" sz="2800" b="1" dirty="0" smtClean="0"/>
              <a:t>;    }</a:t>
            </a:r>
            <a:endParaRPr lang="zh-CN" altLang="zh-CN" sz="2800" b="1" dirty="0"/>
          </a:p>
          <a:p>
            <a:pPr marL="0" indent="0">
              <a:spcBef>
                <a:spcPts val="0"/>
              </a:spcBef>
              <a:buNone/>
            </a:pPr>
            <a:endParaRPr lang="zh-CN" altLang="en-US" sz="28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55</a:t>
            </a:fld>
            <a:endParaRPr lang="en-US" altLang="zh-CN"/>
          </a:p>
        </p:txBody>
      </p:sp>
    </p:spTree>
    <p:extLst>
      <p:ext uri="{BB962C8B-B14F-4D97-AF65-F5344CB8AC3E}">
        <p14:creationId xmlns:p14="http://schemas.microsoft.com/office/powerpoint/2010/main" val="104571409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76672"/>
            <a:ext cx="8640960" cy="6048672"/>
          </a:xfrm>
        </p:spPr>
        <p:txBody>
          <a:bodyPr/>
          <a:lstStyle/>
          <a:p>
            <a:pPr marL="0" indent="0">
              <a:buNone/>
            </a:pPr>
            <a:r>
              <a:rPr lang="en-US" altLang="zh-CN" sz="2800" b="1" dirty="0">
                <a:solidFill>
                  <a:srgbClr val="66FFFF"/>
                </a:solidFill>
              </a:rPr>
              <a:t>(2) </a:t>
            </a:r>
            <a:r>
              <a:rPr lang="zh-CN" altLang="zh-CN" sz="2800" b="1" dirty="0">
                <a:solidFill>
                  <a:srgbClr val="66FFFF"/>
                </a:solidFill>
              </a:rPr>
              <a:t>把函数原型声明和方法的定义合并，放入类定义</a:t>
            </a:r>
            <a:r>
              <a:rPr lang="zh-CN" altLang="zh-CN" sz="2800" b="1" dirty="0" smtClean="0">
                <a:solidFill>
                  <a:srgbClr val="66FFFF"/>
                </a:solidFill>
              </a:rPr>
              <a:t>中</a:t>
            </a:r>
            <a:r>
              <a:rPr lang="zh-CN" altLang="zh-CN" sz="2800" b="1" dirty="0" smtClean="0"/>
              <a:t>例如</a:t>
            </a:r>
            <a:r>
              <a:rPr lang="zh-CN" altLang="zh-CN" sz="2800" b="1" dirty="0"/>
              <a:t>，下面的程序段在声明类</a:t>
            </a:r>
            <a:r>
              <a:rPr lang="en-US" altLang="zh-CN" sz="2800" b="1" dirty="0"/>
              <a:t>angle</a:t>
            </a:r>
            <a:r>
              <a:rPr lang="zh-CN" altLang="zh-CN" sz="2800" b="1" dirty="0"/>
              <a:t>的</a:t>
            </a:r>
            <a:r>
              <a:rPr lang="en-US" altLang="zh-CN" sz="2800" b="1" dirty="0" err="1"/>
              <a:t>SetValue</a:t>
            </a:r>
            <a:r>
              <a:rPr lang="zh-CN" altLang="zh-CN" sz="2800" b="1" dirty="0"/>
              <a:t>方法后，紧接着就定义该方法的具体实现。</a:t>
            </a:r>
          </a:p>
          <a:p>
            <a:pPr marL="0" indent="0">
              <a:buNone/>
            </a:pPr>
            <a:r>
              <a:rPr lang="en-US" altLang="zh-CN" sz="2800" b="1" dirty="0" smtClean="0"/>
              <a:t>class </a:t>
            </a:r>
            <a:r>
              <a:rPr lang="en-US" altLang="zh-CN" sz="2800" b="1" dirty="0"/>
              <a:t>angle  				</a:t>
            </a:r>
            <a:r>
              <a:rPr lang="en-US" altLang="zh-CN" sz="2800" b="1" dirty="0" smtClean="0"/>
              <a:t>//</a:t>
            </a:r>
            <a:r>
              <a:rPr lang="zh-CN" altLang="zh-CN" sz="2800" b="1" dirty="0"/>
              <a:t>定义类</a:t>
            </a:r>
            <a:r>
              <a:rPr lang="en-US" altLang="zh-CN" sz="2800" b="1" dirty="0"/>
              <a:t>angle</a:t>
            </a:r>
            <a:endParaRPr lang="zh-CN" altLang="zh-CN" sz="2800" b="1" dirty="0"/>
          </a:p>
          <a:p>
            <a:pPr marL="0" indent="0">
              <a:buNone/>
            </a:pPr>
            <a:r>
              <a:rPr lang="en-US" altLang="zh-CN" sz="2800" b="1" dirty="0" smtClean="0"/>
              <a:t>{  </a:t>
            </a:r>
            <a:r>
              <a:rPr lang="en-US" altLang="zh-CN" sz="2800" b="1" dirty="0"/>
              <a:t>private:</a:t>
            </a:r>
            <a:endParaRPr lang="zh-CN" altLang="zh-CN" sz="2800" b="1" dirty="0"/>
          </a:p>
          <a:p>
            <a:pPr marL="0" indent="0">
              <a:buNone/>
            </a:pPr>
            <a:r>
              <a:rPr lang="en-US" altLang="zh-CN" sz="2800" b="1" dirty="0" smtClean="0"/>
              <a:t>      double </a:t>
            </a:r>
            <a:r>
              <a:rPr lang="en-US" altLang="zh-CN" sz="2800" b="1" dirty="0"/>
              <a:t>value;  		//</a:t>
            </a:r>
            <a:r>
              <a:rPr lang="zh-CN" altLang="zh-CN" sz="2800" b="1" dirty="0"/>
              <a:t>定义私有数据成员</a:t>
            </a:r>
          </a:p>
          <a:p>
            <a:pPr marL="0" indent="0">
              <a:buNone/>
            </a:pPr>
            <a:r>
              <a:rPr lang="en-US" altLang="zh-CN" sz="2800" b="1" dirty="0"/>
              <a:t>   </a:t>
            </a:r>
            <a:r>
              <a:rPr lang="en-US" altLang="zh-CN" sz="2800" b="1" dirty="0" smtClean="0"/>
              <a:t>public</a:t>
            </a:r>
            <a:r>
              <a:rPr lang="en-US" altLang="zh-CN" sz="2800" b="1" dirty="0"/>
              <a:t>:</a:t>
            </a:r>
            <a:endParaRPr lang="zh-CN" altLang="zh-CN" sz="2800" b="1" dirty="0"/>
          </a:p>
          <a:p>
            <a:pPr marL="0" indent="0">
              <a:buNone/>
            </a:pPr>
            <a:r>
              <a:rPr lang="en-US" altLang="zh-CN" sz="2800" b="1" dirty="0" smtClean="0"/>
              <a:t>       </a:t>
            </a:r>
            <a:r>
              <a:rPr lang="en-US" altLang="zh-CN" sz="2800" b="1" dirty="0" smtClean="0">
                <a:solidFill>
                  <a:srgbClr val="66FFFF"/>
                </a:solidFill>
              </a:rPr>
              <a:t>void </a:t>
            </a:r>
            <a:r>
              <a:rPr lang="en-US" altLang="zh-CN" sz="2800" b="1" dirty="0" err="1">
                <a:solidFill>
                  <a:srgbClr val="66FFFF"/>
                </a:solidFill>
              </a:rPr>
              <a:t>SetValue</a:t>
            </a:r>
            <a:r>
              <a:rPr lang="en-US" altLang="zh-CN" sz="2800" b="1" dirty="0">
                <a:solidFill>
                  <a:srgbClr val="66FFFF"/>
                </a:solidFill>
              </a:rPr>
              <a:t>(double x)  	</a:t>
            </a:r>
            <a:r>
              <a:rPr lang="en-US" altLang="zh-CN" sz="2800" b="1" dirty="0" smtClean="0">
                <a:solidFill>
                  <a:srgbClr val="66FFFF"/>
                </a:solidFill>
              </a:rPr>
              <a:t>//</a:t>
            </a:r>
            <a:r>
              <a:rPr lang="zh-CN" altLang="zh-CN" sz="2800" b="1" dirty="0">
                <a:solidFill>
                  <a:srgbClr val="66FFFF"/>
                </a:solidFill>
              </a:rPr>
              <a:t>定义内联函数</a:t>
            </a:r>
          </a:p>
          <a:p>
            <a:pPr marL="0" indent="0">
              <a:buNone/>
            </a:pPr>
            <a:r>
              <a:rPr lang="en-US" altLang="zh-CN" sz="2800" b="1" dirty="0" smtClean="0">
                <a:solidFill>
                  <a:srgbClr val="66FFFF"/>
                </a:solidFill>
              </a:rPr>
              <a:t>       {</a:t>
            </a:r>
            <a:endParaRPr lang="zh-CN" altLang="zh-CN" sz="2800" b="1" dirty="0">
              <a:solidFill>
                <a:srgbClr val="66FFFF"/>
              </a:solidFill>
            </a:endParaRPr>
          </a:p>
          <a:p>
            <a:pPr marL="0" indent="0">
              <a:buNone/>
            </a:pPr>
            <a:r>
              <a:rPr lang="en-US" altLang="zh-CN" sz="2800" b="1" dirty="0">
                <a:solidFill>
                  <a:srgbClr val="66FFFF"/>
                </a:solidFill>
              </a:rPr>
              <a:t>	value=x;</a:t>
            </a:r>
            <a:endParaRPr lang="zh-CN" altLang="zh-CN" sz="2800" b="1" dirty="0">
              <a:solidFill>
                <a:srgbClr val="66FFFF"/>
              </a:solidFill>
            </a:endParaRPr>
          </a:p>
          <a:p>
            <a:pPr marL="0" indent="0">
              <a:buNone/>
            </a:pPr>
            <a:r>
              <a:rPr lang="en-US" altLang="zh-CN" sz="2800" b="1" dirty="0" smtClean="0">
                <a:solidFill>
                  <a:srgbClr val="66FFFF"/>
                </a:solidFill>
              </a:rPr>
              <a:t>       }</a:t>
            </a:r>
            <a:endParaRPr lang="zh-CN" altLang="zh-CN" sz="2800" b="1" dirty="0">
              <a:solidFill>
                <a:srgbClr val="66FFFF"/>
              </a:solidFill>
            </a:endParaRPr>
          </a:p>
          <a:p>
            <a:pPr marL="0" indent="0">
              <a:buNone/>
            </a:pPr>
            <a:r>
              <a:rPr lang="en-US" altLang="zh-CN" sz="2800" b="1" dirty="0" smtClean="0"/>
              <a:t>};</a:t>
            </a:r>
            <a:endParaRPr lang="zh-CN" altLang="zh-CN" sz="2800" b="1" dirty="0"/>
          </a:p>
          <a:p>
            <a:pPr marL="0" indent="0">
              <a:buNone/>
            </a:pPr>
            <a:endParaRPr lang="zh-CN" altLang="en-US" sz="28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56</a:t>
            </a:fld>
            <a:endParaRPr lang="en-US" altLang="zh-CN"/>
          </a:p>
        </p:txBody>
      </p:sp>
    </p:spTree>
    <p:extLst>
      <p:ext uri="{BB962C8B-B14F-4D97-AF65-F5344CB8AC3E}">
        <p14:creationId xmlns:p14="http://schemas.microsoft.com/office/powerpoint/2010/main" val="17467737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27720"/>
            <a:ext cx="8640960" cy="6577880"/>
          </a:xfrm>
        </p:spPr>
        <p:txBody>
          <a:bodyPr/>
          <a:lstStyle/>
          <a:p>
            <a:pPr marL="0" indent="0">
              <a:lnSpc>
                <a:spcPts val="2500"/>
              </a:lnSpc>
              <a:spcBef>
                <a:spcPts val="0"/>
              </a:spcBef>
              <a:buNone/>
            </a:pPr>
            <a:r>
              <a:rPr lang="en-US" altLang="zh-CN" sz="2400" b="1" dirty="0"/>
              <a:t>#include "</a:t>
            </a:r>
            <a:r>
              <a:rPr lang="en-US" altLang="zh-CN" sz="2400" b="1" dirty="0" err="1"/>
              <a:t>stdafx.h</a:t>
            </a:r>
            <a:r>
              <a:rPr lang="en-US" altLang="zh-CN" sz="2400" b="1" dirty="0"/>
              <a:t>"</a:t>
            </a:r>
          </a:p>
          <a:p>
            <a:pPr marL="0" indent="0">
              <a:lnSpc>
                <a:spcPts val="2500"/>
              </a:lnSpc>
              <a:spcBef>
                <a:spcPts val="0"/>
              </a:spcBef>
              <a:buNone/>
            </a:pPr>
            <a:r>
              <a:rPr lang="en-US" altLang="zh-CN" sz="2400" b="1" dirty="0"/>
              <a:t>#include &lt;</a:t>
            </a:r>
            <a:r>
              <a:rPr lang="en-US" altLang="zh-CN" sz="2400" b="1" dirty="0" err="1"/>
              <a:t>iostream</a:t>
            </a:r>
            <a:r>
              <a:rPr lang="en-US" altLang="zh-CN" sz="2400" b="1" dirty="0"/>
              <a:t>&gt;</a:t>
            </a:r>
          </a:p>
          <a:p>
            <a:pPr marL="0" indent="0">
              <a:lnSpc>
                <a:spcPts val="2500"/>
              </a:lnSpc>
              <a:spcBef>
                <a:spcPts val="0"/>
              </a:spcBef>
              <a:buNone/>
            </a:pPr>
            <a:r>
              <a:rPr lang="en-US" altLang="zh-CN" sz="2400" b="1" dirty="0"/>
              <a:t>using namespace </a:t>
            </a:r>
            <a:r>
              <a:rPr lang="en-US" altLang="zh-CN" sz="2400" b="1" dirty="0" err="1"/>
              <a:t>std</a:t>
            </a:r>
            <a:r>
              <a:rPr lang="en-US" altLang="zh-CN" sz="2400" b="1" dirty="0"/>
              <a:t>;</a:t>
            </a:r>
          </a:p>
          <a:p>
            <a:pPr marL="0" indent="0">
              <a:lnSpc>
                <a:spcPts val="2500"/>
              </a:lnSpc>
              <a:spcBef>
                <a:spcPts val="0"/>
              </a:spcBef>
              <a:buNone/>
            </a:pPr>
            <a:r>
              <a:rPr lang="en-US" altLang="zh-CN" sz="2400" b="1" dirty="0" smtClean="0"/>
              <a:t>class </a:t>
            </a:r>
            <a:r>
              <a:rPr lang="en-US" altLang="zh-CN" sz="2400" b="1" dirty="0" err="1"/>
              <a:t>CRectangle</a:t>
            </a:r>
            <a:endParaRPr lang="en-US" altLang="zh-CN" sz="2400" b="1" dirty="0"/>
          </a:p>
          <a:p>
            <a:pPr marL="0" indent="0">
              <a:lnSpc>
                <a:spcPts val="2500"/>
              </a:lnSpc>
              <a:spcBef>
                <a:spcPts val="0"/>
              </a:spcBef>
              <a:buNone/>
            </a:pPr>
            <a:r>
              <a:rPr lang="en-US" altLang="zh-CN" sz="2400" b="1" dirty="0" smtClean="0"/>
              <a:t>{      </a:t>
            </a:r>
            <a:r>
              <a:rPr lang="en-US" altLang="zh-CN" sz="2400" b="1" dirty="0" err="1" smtClean="0"/>
              <a:t>int</a:t>
            </a:r>
            <a:r>
              <a:rPr lang="en-US" altLang="zh-CN" sz="2400" b="1" dirty="0" smtClean="0"/>
              <a:t> </a:t>
            </a:r>
            <a:r>
              <a:rPr lang="en-US" altLang="zh-CN" sz="2400" b="1" dirty="0"/>
              <a:t>x, y;</a:t>
            </a:r>
          </a:p>
          <a:p>
            <a:pPr marL="0" indent="0">
              <a:lnSpc>
                <a:spcPts val="2500"/>
              </a:lnSpc>
              <a:spcBef>
                <a:spcPts val="0"/>
              </a:spcBef>
              <a:buNone/>
            </a:pPr>
            <a:r>
              <a:rPr lang="en-US" altLang="zh-CN" sz="2400" b="1" dirty="0" smtClean="0"/>
              <a:t> public</a:t>
            </a:r>
            <a:r>
              <a:rPr lang="en-US" altLang="zh-CN" sz="2400" b="1" dirty="0"/>
              <a:t>:</a:t>
            </a:r>
          </a:p>
          <a:p>
            <a:pPr marL="0" indent="0">
              <a:lnSpc>
                <a:spcPts val="2500"/>
              </a:lnSpc>
              <a:spcBef>
                <a:spcPts val="0"/>
              </a:spcBef>
              <a:buNone/>
            </a:pPr>
            <a:r>
              <a:rPr lang="en-US" altLang="zh-CN" sz="2400" b="1" dirty="0" smtClean="0"/>
              <a:t>        void </a:t>
            </a:r>
            <a:r>
              <a:rPr lang="en-US" altLang="zh-CN" sz="2400" b="1" dirty="0" err="1"/>
              <a:t>set_values</a:t>
            </a:r>
            <a:r>
              <a:rPr lang="en-US" altLang="zh-CN" sz="2400" b="1" dirty="0"/>
              <a:t> (</a:t>
            </a:r>
            <a:r>
              <a:rPr lang="en-US" altLang="zh-CN" sz="2400" b="1" dirty="0" err="1"/>
              <a:t>int,int</a:t>
            </a:r>
            <a:r>
              <a:rPr lang="en-US" altLang="zh-CN" sz="2400" b="1" dirty="0"/>
              <a:t>);</a:t>
            </a:r>
          </a:p>
          <a:p>
            <a:pPr marL="0" indent="0">
              <a:lnSpc>
                <a:spcPts val="2500"/>
              </a:lnSpc>
              <a:spcBef>
                <a:spcPts val="0"/>
              </a:spcBef>
              <a:buNone/>
            </a:pPr>
            <a:r>
              <a:rPr lang="en-US" altLang="zh-CN" sz="2400" b="1" dirty="0" smtClean="0">
                <a:solidFill>
                  <a:srgbClr val="66FFFF"/>
                </a:solidFill>
              </a:rPr>
              <a:t>        </a:t>
            </a:r>
            <a:r>
              <a:rPr lang="en-US" altLang="zh-CN" sz="2400" b="1" dirty="0" err="1" smtClean="0">
                <a:solidFill>
                  <a:srgbClr val="66FFFF"/>
                </a:solidFill>
              </a:rPr>
              <a:t>int</a:t>
            </a:r>
            <a:r>
              <a:rPr lang="en-US" altLang="zh-CN" sz="2400" b="1" dirty="0" smtClean="0">
                <a:solidFill>
                  <a:srgbClr val="66FFFF"/>
                </a:solidFill>
              </a:rPr>
              <a:t> </a:t>
            </a:r>
            <a:r>
              <a:rPr lang="en-US" altLang="zh-CN" sz="2400" b="1" dirty="0">
                <a:solidFill>
                  <a:srgbClr val="66FFFF"/>
                </a:solidFill>
              </a:rPr>
              <a:t>area (void) {return (x*y);}</a:t>
            </a:r>
          </a:p>
          <a:p>
            <a:pPr marL="0" indent="0">
              <a:lnSpc>
                <a:spcPts val="2500"/>
              </a:lnSpc>
              <a:spcBef>
                <a:spcPts val="0"/>
              </a:spcBef>
              <a:buNone/>
            </a:pPr>
            <a:r>
              <a:rPr lang="en-US" altLang="zh-CN" sz="2400" b="1" dirty="0"/>
              <a:t>};</a:t>
            </a:r>
          </a:p>
          <a:p>
            <a:pPr marL="0" indent="0">
              <a:lnSpc>
                <a:spcPts val="2500"/>
              </a:lnSpc>
              <a:spcBef>
                <a:spcPts val="0"/>
              </a:spcBef>
              <a:buNone/>
            </a:pPr>
            <a:endParaRPr lang="zh-CN" altLang="en-US" sz="2400" b="1" dirty="0"/>
          </a:p>
          <a:p>
            <a:pPr marL="0" indent="0">
              <a:lnSpc>
                <a:spcPts val="2500"/>
              </a:lnSpc>
              <a:spcBef>
                <a:spcPts val="0"/>
              </a:spcBef>
              <a:buNone/>
            </a:pPr>
            <a:r>
              <a:rPr lang="en-US" altLang="zh-CN" sz="2400" b="1" dirty="0"/>
              <a:t>void </a:t>
            </a:r>
            <a:r>
              <a:rPr lang="en-US" altLang="zh-CN" sz="2400" b="1" dirty="0" err="1"/>
              <a:t>CRectangle</a:t>
            </a:r>
            <a:r>
              <a:rPr lang="en-US" altLang="zh-CN" sz="2400" b="1" dirty="0"/>
              <a:t>::</a:t>
            </a:r>
            <a:r>
              <a:rPr lang="en-US" altLang="zh-CN" sz="2400" b="1" dirty="0" err="1"/>
              <a:t>set_values</a:t>
            </a:r>
            <a:r>
              <a:rPr lang="en-US" altLang="zh-CN" sz="2400" b="1" dirty="0"/>
              <a:t> (</a:t>
            </a:r>
            <a:r>
              <a:rPr lang="en-US" altLang="zh-CN" sz="2400" b="1" dirty="0" err="1"/>
              <a:t>int</a:t>
            </a:r>
            <a:r>
              <a:rPr lang="en-US" altLang="zh-CN" sz="2400" b="1" dirty="0"/>
              <a:t> a, </a:t>
            </a:r>
            <a:r>
              <a:rPr lang="en-US" altLang="zh-CN" sz="2400" b="1" dirty="0" err="1"/>
              <a:t>int</a:t>
            </a:r>
            <a:r>
              <a:rPr lang="en-US" altLang="zh-CN" sz="2400" b="1" dirty="0"/>
              <a:t> b)</a:t>
            </a:r>
          </a:p>
          <a:p>
            <a:pPr marL="0" indent="0">
              <a:lnSpc>
                <a:spcPts val="2500"/>
              </a:lnSpc>
              <a:spcBef>
                <a:spcPts val="0"/>
              </a:spcBef>
              <a:buNone/>
            </a:pPr>
            <a:r>
              <a:rPr lang="en-US" altLang="zh-CN" sz="2400" b="1" dirty="0" smtClean="0"/>
              <a:t>{      x </a:t>
            </a:r>
            <a:r>
              <a:rPr lang="en-US" altLang="zh-CN" sz="2400" b="1" dirty="0"/>
              <a:t>= a;</a:t>
            </a:r>
          </a:p>
          <a:p>
            <a:pPr marL="0" indent="0">
              <a:lnSpc>
                <a:spcPts val="2500"/>
              </a:lnSpc>
              <a:spcBef>
                <a:spcPts val="0"/>
              </a:spcBef>
              <a:buNone/>
            </a:pPr>
            <a:r>
              <a:rPr lang="en-US" altLang="zh-CN" sz="2400" b="1" dirty="0" smtClean="0"/>
              <a:t>        y </a:t>
            </a:r>
            <a:r>
              <a:rPr lang="en-US" altLang="zh-CN" sz="2400" b="1" dirty="0"/>
              <a:t>= b;</a:t>
            </a:r>
          </a:p>
          <a:p>
            <a:pPr marL="0" indent="0">
              <a:lnSpc>
                <a:spcPts val="2500"/>
              </a:lnSpc>
              <a:spcBef>
                <a:spcPts val="0"/>
              </a:spcBef>
              <a:buNone/>
            </a:pPr>
            <a:r>
              <a:rPr lang="en-US" altLang="zh-CN" sz="2400" b="1" dirty="0"/>
              <a:t>}</a:t>
            </a:r>
          </a:p>
          <a:p>
            <a:pPr marL="0" indent="0">
              <a:lnSpc>
                <a:spcPts val="2500"/>
              </a:lnSpc>
              <a:spcBef>
                <a:spcPts val="0"/>
              </a:spcBef>
              <a:buNone/>
            </a:pPr>
            <a:endParaRPr lang="zh-CN" altLang="en-US" sz="2400" b="1" dirty="0"/>
          </a:p>
          <a:p>
            <a:pPr marL="0" indent="0">
              <a:lnSpc>
                <a:spcPts val="2500"/>
              </a:lnSpc>
              <a:spcBef>
                <a:spcPts val="0"/>
              </a:spcBef>
              <a:buNone/>
            </a:pPr>
            <a:r>
              <a:rPr lang="en-US" altLang="zh-CN" sz="2400" b="1" dirty="0" smtClean="0"/>
              <a:t>void </a:t>
            </a:r>
            <a:r>
              <a:rPr lang="en-US" altLang="zh-CN" sz="2400" b="1" dirty="0"/>
              <a:t>main()</a:t>
            </a:r>
          </a:p>
          <a:p>
            <a:pPr marL="0" indent="0">
              <a:lnSpc>
                <a:spcPts val="2500"/>
              </a:lnSpc>
              <a:spcBef>
                <a:spcPts val="0"/>
              </a:spcBef>
              <a:buNone/>
            </a:pPr>
            <a:r>
              <a:rPr lang="en-US" altLang="zh-CN" sz="2400" b="1" dirty="0" smtClean="0"/>
              <a:t>{ </a:t>
            </a:r>
            <a:r>
              <a:rPr lang="en-US" altLang="zh-CN" sz="2400" b="1" dirty="0" err="1" smtClean="0"/>
              <a:t>CRectangle</a:t>
            </a:r>
            <a:r>
              <a:rPr lang="en-US" altLang="zh-CN" sz="2400" b="1" dirty="0" smtClean="0"/>
              <a:t> </a:t>
            </a:r>
            <a:r>
              <a:rPr lang="en-US" altLang="zh-CN" sz="2400" b="1" dirty="0" err="1"/>
              <a:t>rect</a:t>
            </a:r>
            <a:r>
              <a:rPr lang="en-US" altLang="zh-CN" sz="2400" b="1" dirty="0"/>
              <a:t>;</a:t>
            </a:r>
          </a:p>
          <a:p>
            <a:pPr marL="0" indent="0">
              <a:lnSpc>
                <a:spcPts val="2500"/>
              </a:lnSpc>
              <a:spcBef>
                <a:spcPts val="0"/>
              </a:spcBef>
              <a:buNone/>
            </a:pPr>
            <a:r>
              <a:rPr lang="en-US" altLang="zh-CN" sz="2400" b="1" dirty="0" smtClean="0"/>
              <a:t>   </a:t>
            </a:r>
            <a:r>
              <a:rPr lang="en-US" altLang="zh-CN" sz="2400" b="1" dirty="0" err="1" smtClean="0"/>
              <a:t>rect.set_values</a:t>
            </a:r>
            <a:r>
              <a:rPr lang="en-US" altLang="zh-CN" sz="2400" b="1" dirty="0" smtClean="0"/>
              <a:t> </a:t>
            </a:r>
            <a:r>
              <a:rPr lang="en-US" altLang="zh-CN" sz="2400" b="1" dirty="0"/>
              <a:t>(5,6);</a:t>
            </a:r>
          </a:p>
          <a:p>
            <a:pPr marL="0" indent="0">
              <a:lnSpc>
                <a:spcPts val="2500"/>
              </a:lnSpc>
              <a:spcBef>
                <a:spcPts val="0"/>
              </a:spcBef>
              <a:buNone/>
            </a:pPr>
            <a:r>
              <a:rPr lang="en-US" altLang="zh-CN" sz="2400" b="1" dirty="0" smtClean="0"/>
              <a:t>   </a:t>
            </a:r>
            <a:r>
              <a:rPr lang="en-US" altLang="zh-CN" sz="2400" b="1" dirty="0" err="1" smtClean="0"/>
              <a:t>cout</a:t>
            </a:r>
            <a:r>
              <a:rPr lang="en-US" altLang="zh-CN" sz="2400" b="1" dirty="0" smtClean="0"/>
              <a:t> </a:t>
            </a:r>
            <a:r>
              <a:rPr lang="en-US" altLang="zh-CN" sz="2400" b="1" dirty="0"/>
              <a:t>&lt;&lt; "</a:t>
            </a:r>
            <a:r>
              <a:rPr lang="en-US" altLang="zh-CN" sz="2400" b="1" dirty="0" err="1"/>
              <a:t>rect</a:t>
            </a:r>
            <a:r>
              <a:rPr lang="en-US" altLang="zh-CN" sz="2400" b="1" dirty="0"/>
              <a:t> area: " &lt;&lt; </a:t>
            </a:r>
            <a:r>
              <a:rPr lang="en-US" altLang="zh-CN" sz="2400" b="1" dirty="0" err="1"/>
              <a:t>rect.area</a:t>
            </a:r>
            <a:r>
              <a:rPr lang="en-US" altLang="zh-CN" sz="2400" b="1" dirty="0"/>
              <a:t>()&lt;&lt; </a:t>
            </a:r>
            <a:r>
              <a:rPr lang="en-US" altLang="zh-CN" sz="2400" b="1" dirty="0" err="1"/>
              <a:t>endl</a:t>
            </a:r>
            <a:r>
              <a:rPr lang="en-US" altLang="zh-CN" sz="2400" b="1" dirty="0"/>
              <a:t>;</a:t>
            </a:r>
          </a:p>
          <a:p>
            <a:pPr marL="0" indent="0">
              <a:lnSpc>
                <a:spcPts val="2500"/>
              </a:lnSpc>
              <a:spcBef>
                <a:spcPts val="0"/>
              </a:spcBef>
              <a:buNone/>
            </a:pPr>
            <a:r>
              <a:rPr lang="en-US" altLang="zh-CN" sz="2400" b="1" dirty="0" smtClean="0"/>
              <a:t>}</a:t>
            </a:r>
            <a:endParaRPr lang="zh-CN" altLang="en-US" sz="24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57</a:t>
            </a:fld>
            <a:endParaRPr lang="en-US" altLang="zh-CN"/>
          </a:p>
        </p:txBody>
      </p:sp>
      <p:pic>
        <p:nvPicPr>
          <p:cNvPr id="2" name="图片 1"/>
          <p:cNvPicPr>
            <a:picLocks noChangeAspect="1"/>
          </p:cNvPicPr>
          <p:nvPr/>
        </p:nvPicPr>
        <p:blipFill>
          <a:blip r:embed="rId2"/>
          <a:stretch>
            <a:fillRect/>
          </a:stretch>
        </p:blipFill>
        <p:spPr>
          <a:xfrm>
            <a:off x="5724128" y="3789040"/>
            <a:ext cx="3310152" cy="1728192"/>
          </a:xfrm>
          <a:prstGeom prst="rect">
            <a:avLst/>
          </a:prstGeom>
        </p:spPr>
      </p:pic>
    </p:spTree>
    <p:extLst>
      <p:ext uri="{BB962C8B-B14F-4D97-AF65-F5344CB8AC3E}">
        <p14:creationId xmlns:p14="http://schemas.microsoft.com/office/powerpoint/2010/main" val="243144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90500"/>
            <a:ext cx="7772400" cy="718220"/>
          </a:xfrm>
        </p:spPr>
        <p:txBody>
          <a:bodyPr/>
          <a:lstStyle/>
          <a:p>
            <a:r>
              <a:rPr lang="en-US" altLang="zh-CN" b="1" dirty="0" smtClean="0"/>
              <a:t>1.6 </a:t>
            </a:r>
            <a:r>
              <a:rPr lang="zh-CN" altLang="zh-CN" b="1" dirty="0" smtClean="0"/>
              <a:t>构造</a:t>
            </a:r>
            <a:r>
              <a:rPr lang="zh-CN" altLang="zh-CN" b="1" dirty="0"/>
              <a:t>函数和析构函数</a:t>
            </a:r>
            <a:endParaRPr lang="zh-CN" altLang="en-US" b="1" dirty="0"/>
          </a:p>
        </p:txBody>
      </p:sp>
      <p:sp>
        <p:nvSpPr>
          <p:cNvPr id="3" name="内容占位符 2"/>
          <p:cNvSpPr>
            <a:spLocks noGrp="1"/>
          </p:cNvSpPr>
          <p:nvPr>
            <p:ph idx="1"/>
          </p:nvPr>
        </p:nvSpPr>
        <p:spPr>
          <a:xfrm>
            <a:off x="323528" y="1196752"/>
            <a:ext cx="8568952" cy="1440160"/>
          </a:xfrm>
        </p:spPr>
        <p:txBody>
          <a:bodyPr/>
          <a:lstStyle/>
          <a:p>
            <a:r>
              <a:rPr lang="en-US" altLang="zh-CN" sz="2800" b="1" dirty="0"/>
              <a:t>C++</a:t>
            </a:r>
            <a:r>
              <a:rPr lang="zh-CN" altLang="zh-CN" sz="2800" b="1" dirty="0"/>
              <a:t>中有几类特殊的成员函数，这些函数决定了如何建立、初始化、拷贝及删除对象。</a:t>
            </a:r>
            <a:r>
              <a:rPr lang="zh-CN" altLang="zh-CN" sz="2800" b="1" dirty="0">
                <a:solidFill>
                  <a:srgbClr val="33CC33"/>
                </a:solidFill>
              </a:rPr>
              <a:t>构造</a:t>
            </a:r>
            <a:r>
              <a:rPr lang="zh-CN" altLang="zh-CN" sz="2800" b="1" dirty="0" smtClean="0">
                <a:solidFill>
                  <a:srgbClr val="33CC33"/>
                </a:solidFill>
              </a:rPr>
              <a:t>函数</a:t>
            </a:r>
            <a:r>
              <a:rPr lang="zh-CN" altLang="zh-CN" sz="2800" b="1" dirty="0" smtClean="0"/>
              <a:t>和</a:t>
            </a:r>
            <a:r>
              <a:rPr lang="zh-CN" altLang="zh-CN" sz="2800" b="1" dirty="0">
                <a:solidFill>
                  <a:srgbClr val="33CC33"/>
                </a:solidFill>
              </a:rPr>
              <a:t>析构</a:t>
            </a:r>
            <a:r>
              <a:rPr lang="zh-CN" altLang="zh-CN" sz="2800" b="1" dirty="0" smtClean="0">
                <a:solidFill>
                  <a:srgbClr val="33CC33"/>
                </a:solidFill>
              </a:rPr>
              <a:t>函数</a:t>
            </a:r>
            <a:r>
              <a:rPr lang="zh-CN" altLang="zh-CN" sz="2800" b="1" dirty="0" smtClean="0"/>
              <a:t>是</a:t>
            </a:r>
            <a:r>
              <a:rPr lang="zh-CN" altLang="zh-CN" sz="2800" b="1" dirty="0"/>
              <a:t>其中最重要的两种</a:t>
            </a:r>
            <a:r>
              <a:rPr lang="zh-CN" altLang="zh-CN" sz="2800" b="1" dirty="0" smtClean="0"/>
              <a:t>。</a:t>
            </a:r>
            <a:endParaRPr lang="en-US" altLang="zh-CN" sz="2800" b="1" dirty="0" smtClean="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58</a:t>
            </a:fld>
            <a:endParaRPr lang="en-US" altLang="zh-CN"/>
          </a:p>
        </p:txBody>
      </p:sp>
      <p:sp>
        <p:nvSpPr>
          <p:cNvPr id="5" name="内容占位符 2"/>
          <p:cNvSpPr txBox="1">
            <a:spLocks/>
          </p:cNvSpPr>
          <p:nvPr/>
        </p:nvSpPr>
        <p:spPr bwMode="auto">
          <a:xfrm>
            <a:off x="287524" y="2780928"/>
            <a:ext cx="8604956"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800" b="1" dirty="0" smtClean="0"/>
              <a:t>和一般的成员函数一样，</a:t>
            </a:r>
            <a:r>
              <a:rPr lang="zh-CN" altLang="zh-CN" sz="2800" b="1" dirty="0" smtClean="0">
                <a:solidFill>
                  <a:srgbClr val="33CC33"/>
                </a:solidFill>
              </a:rPr>
              <a:t>构造函数</a:t>
            </a:r>
            <a:r>
              <a:rPr lang="zh-CN" altLang="zh-CN" sz="2800" b="1" dirty="0" smtClean="0"/>
              <a:t>和</a:t>
            </a:r>
            <a:r>
              <a:rPr lang="zh-CN" altLang="zh-CN" sz="2800" b="1" dirty="0" smtClean="0">
                <a:solidFill>
                  <a:srgbClr val="33CC33"/>
                </a:solidFill>
              </a:rPr>
              <a:t>析构函数</a:t>
            </a:r>
            <a:r>
              <a:rPr lang="zh-CN" altLang="zh-CN" sz="2800" b="1" dirty="0" smtClean="0"/>
              <a:t>既可以在类的</a:t>
            </a:r>
            <a:r>
              <a:rPr lang="zh-CN" altLang="zh-CN" sz="2800" b="1" dirty="0" smtClean="0">
                <a:solidFill>
                  <a:srgbClr val="FF66FF"/>
                </a:solidFill>
              </a:rPr>
              <a:t>内部声明和定义</a:t>
            </a:r>
            <a:r>
              <a:rPr lang="zh-CN" altLang="en-US" sz="2800" b="1" dirty="0" smtClean="0"/>
              <a:t>；</a:t>
            </a:r>
            <a:r>
              <a:rPr lang="zh-CN" altLang="zh-CN" sz="2800" b="1" dirty="0" smtClean="0"/>
              <a:t>也可以在类的</a:t>
            </a:r>
            <a:r>
              <a:rPr lang="zh-CN" altLang="zh-CN" sz="2800" b="1" dirty="0" smtClean="0">
                <a:solidFill>
                  <a:srgbClr val="FF66FF"/>
                </a:solidFill>
              </a:rPr>
              <a:t>内部声明</a:t>
            </a:r>
            <a:r>
              <a:rPr lang="zh-CN" altLang="zh-CN" sz="2800" b="1" dirty="0" smtClean="0"/>
              <a:t>，在类的</a:t>
            </a:r>
            <a:r>
              <a:rPr lang="zh-CN" altLang="zh-CN" sz="2800" b="1" dirty="0" smtClean="0">
                <a:solidFill>
                  <a:srgbClr val="FF66FF"/>
                </a:solidFill>
              </a:rPr>
              <a:t>外部定义</a:t>
            </a:r>
            <a:r>
              <a:rPr lang="zh-CN" altLang="zh-CN" sz="2800" b="1" dirty="0" smtClean="0"/>
              <a:t>。</a:t>
            </a:r>
            <a:endParaRPr lang="zh-CN" altLang="en-US" sz="2800" b="1" dirty="0"/>
          </a:p>
        </p:txBody>
      </p:sp>
      <p:sp>
        <p:nvSpPr>
          <p:cNvPr id="6" name="内容占位符 2"/>
          <p:cNvSpPr txBox="1">
            <a:spLocks/>
          </p:cNvSpPr>
          <p:nvPr/>
        </p:nvSpPr>
        <p:spPr bwMode="auto">
          <a:xfrm>
            <a:off x="287524" y="4406204"/>
            <a:ext cx="8388932" cy="1471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800" b="1" dirty="0" smtClean="0"/>
              <a:t>如果一个类含有构造函数，则在建立该类的对象时就要调用它；而如果一个类含有析构函数，则在销毁该类的对象时调用它。</a:t>
            </a:r>
            <a:endParaRPr lang="zh-CN" altLang="en-US" sz="2800" b="1" dirty="0"/>
          </a:p>
        </p:txBody>
      </p:sp>
    </p:spTree>
    <p:extLst>
      <p:ext uri="{BB962C8B-B14F-4D97-AF65-F5344CB8AC3E}">
        <p14:creationId xmlns:p14="http://schemas.microsoft.com/office/powerpoint/2010/main" val="138922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4624"/>
            <a:ext cx="7772400" cy="864096"/>
          </a:xfrm>
        </p:spPr>
        <p:txBody>
          <a:bodyPr/>
          <a:lstStyle/>
          <a:p>
            <a:r>
              <a:rPr lang="en-US" altLang="zh-CN" b="1" dirty="0" smtClean="0">
                <a:latin typeface="+mn-ea"/>
                <a:ea typeface="+mn-ea"/>
              </a:rPr>
              <a:t>1.6.1 </a:t>
            </a:r>
            <a:r>
              <a:rPr lang="zh-CN" altLang="zh-CN" b="1" dirty="0" smtClean="0">
                <a:latin typeface="+mn-ea"/>
                <a:ea typeface="+mn-ea"/>
              </a:rPr>
              <a:t>构造</a:t>
            </a:r>
            <a:r>
              <a:rPr lang="zh-CN" altLang="zh-CN" b="1" dirty="0">
                <a:latin typeface="+mn-ea"/>
                <a:ea typeface="+mn-ea"/>
              </a:rPr>
              <a:t>函数</a:t>
            </a:r>
            <a:endParaRPr lang="zh-CN" altLang="en-US" b="1" dirty="0">
              <a:latin typeface="+mn-ea"/>
              <a:ea typeface="+mn-ea"/>
            </a:endParaRPr>
          </a:p>
        </p:txBody>
      </p:sp>
      <p:sp>
        <p:nvSpPr>
          <p:cNvPr id="3" name="内容占位符 2"/>
          <p:cNvSpPr>
            <a:spLocks noGrp="1"/>
          </p:cNvSpPr>
          <p:nvPr>
            <p:ph idx="1"/>
          </p:nvPr>
        </p:nvSpPr>
        <p:spPr>
          <a:xfrm>
            <a:off x="251520" y="980728"/>
            <a:ext cx="8568952" cy="2016224"/>
          </a:xfrm>
        </p:spPr>
        <p:txBody>
          <a:bodyPr/>
          <a:lstStyle/>
          <a:p>
            <a:r>
              <a:rPr lang="zh-CN" altLang="en-US" sz="2400" b="1" dirty="0"/>
              <a:t>对象</a:t>
            </a:r>
            <a:r>
              <a:rPr lang="en-US" altLang="zh-CN" sz="2400" b="1" dirty="0"/>
              <a:t>(object)</a:t>
            </a:r>
            <a:r>
              <a:rPr lang="zh-CN" altLang="en-US" sz="2400" b="1" dirty="0"/>
              <a:t>在生成过程中通常需要初始化变量或分配动态内存，以便我们能够操作</a:t>
            </a:r>
            <a:r>
              <a:rPr lang="zh-CN" altLang="en-US" sz="2400" b="1" dirty="0" smtClean="0"/>
              <a:t>，或</a:t>
            </a:r>
            <a:r>
              <a:rPr lang="zh-CN" altLang="en-US" sz="2400" b="1" dirty="0"/>
              <a:t>防止在执行过程中返回意外结果。</a:t>
            </a:r>
            <a:r>
              <a:rPr lang="zh-CN" altLang="zh-CN" sz="2400" b="1" dirty="0" smtClean="0">
                <a:solidFill>
                  <a:srgbClr val="FF66FF"/>
                </a:solidFill>
              </a:rPr>
              <a:t>构造</a:t>
            </a:r>
            <a:r>
              <a:rPr lang="zh-CN" altLang="zh-CN" sz="2400" b="1" dirty="0">
                <a:solidFill>
                  <a:srgbClr val="FF66FF"/>
                </a:solidFill>
              </a:rPr>
              <a:t>函数是一种特殊的成员函数</a:t>
            </a:r>
            <a:r>
              <a:rPr lang="zh-CN" altLang="zh-CN" sz="2400" b="1" dirty="0"/>
              <a:t>，它主要用来为对象分配内存空间，对类的数据成员进行初始化并执行对象的其他内部管理操作</a:t>
            </a:r>
            <a:r>
              <a:rPr lang="zh-CN" altLang="zh-CN" sz="2400" b="1" dirty="0" smtClean="0"/>
              <a:t>。</a:t>
            </a:r>
            <a:endParaRPr lang="zh-CN" altLang="en-US" sz="2400" b="1" dirty="0"/>
          </a:p>
        </p:txBody>
      </p:sp>
      <p:sp>
        <p:nvSpPr>
          <p:cNvPr id="4" name="内容占位符 2"/>
          <p:cNvSpPr txBox="1">
            <a:spLocks/>
          </p:cNvSpPr>
          <p:nvPr/>
        </p:nvSpPr>
        <p:spPr bwMode="auto">
          <a:xfrm>
            <a:off x="287524" y="3032720"/>
            <a:ext cx="8532948" cy="972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400" b="1" dirty="0" smtClean="0">
                <a:solidFill>
                  <a:srgbClr val="FF66FF"/>
                </a:solidFill>
              </a:rPr>
              <a:t>构造函数的特点</a:t>
            </a:r>
            <a:r>
              <a:rPr lang="zh-CN" altLang="en-US" sz="2400" b="1" dirty="0" smtClean="0">
                <a:solidFill>
                  <a:srgbClr val="FF66FF"/>
                </a:solidFill>
              </a:rPr>
              <a:t>：</a:t>
            </a:r>
            <a:r>
              <a:rPr lang="zh-CN" altLang="zh-CN" sz="2400" b="1" dirty="0" smtClean="0"/>
              <a:t>构造函数的名字和它所在的类名相同，当定义该类的对象时，构造函数完成对此对象的初始化。</a:t>
            </a:r>
            <a:endParaRPr lang="en-US" altLang="zh-CN" sz="2400" b="1" dirty="0" smtClean="0"/>
          </a:p>
        </p:txBody>
      </p:sp>
      <p:sp>
        <p:nvSpPr>
          <p:cNvPr id="5" name="内容占位符 2"/>
          <p:cNvSpPr txBox="1">
            <a:spLocks/>
          </p:cNvSpPr>
          <p:nvPr/>
        </p:nvSpPr>
        <p:spPr bwMode="auto">
          <a:xfrm>
            <a:off x="323528" y="4103576"/>
            <a:ext cx="8640960" cy="1629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400" b="1" dirty="0" smtClean="0">
                <a:solidFill>
                  <a:srgbClr val="FF66FF"/>
                </a:solidFill>
              </a:rPr>
              <a:t>它可以接收参数并允许重载。</a:t>
            </a:r>
            <a:r>
              <a:rPr lang="zh-CN" altLang="zh-CN" sz="2400" b="1" dirty="0" smtClean="0"/>
              <a:t>当一个类含有多个构造函数时，编译程序为了确定调用哪一个构造函数，需要把对象中使用的参数和构造函数的参数表进行比较，</a:t>
            </a:r>
            <a:r>
              <a:rPr lang="zh-CN" altLang="en-US" sz="2400" b="1" dirty="0" smtClean="0"/>
              <a:t>此</a:t>
            </a:r>
            <a:r>
              <a:rPr lang="zh-CN" altLang="zh-CN" sz="2400" b="1" dirty="0" smtClean="0"/>
              <a:t>过程与在普通的函数重载中进行选择的过程</a:t>
            </a:r>
            <a:r>
              <a:rPr lang="zh-CN" altLang="en-US" sz="2400" b="1" dirty="0" smtClean="0"/>
              <a:t>相同</a:t>
            </a:r>
            <a:endParaRPr lang="zh-CN" altLang="en-US" sz="2400" b="1" dirty="0"/>
          </a:p>
        </p:txBody>
      </p:sp>
    </p:spTree>
    <p:extLst>
      <p:ext uri="{BB962C8B-B14F-4D97-AF65-F5344CB8AC3E}">
        <p14:creationId xmlns:p14="http://schemas.microsoft.com/office/powerpoint/2010/main" val="261179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260648"/>
            <a:ext cx="8856984" cy="3456384"/>
          </a:xfrm>
        </p:spPr>
        <p:txBody>
          <a:bodyPr/>
          <a:lstStyle/>
          <a:p>
            <a:r>
              <a:rPr lang="zh-CN" altLang="zh-CN" b="1" dirty="0">
                <a:latin typeface="+mn-ea"/>
              </a:rPr>
              <a:t>由于</a:t>
            </a:r>
            <a:r>
              <a:rPr lang="en-US" altLang="zh-CN" b="1" dirty="0">
                <a:latin typeface="+mn-ea"/>
              </a:rPr>
              <a:t>C++</a:t>
            </a:r>
            <a:r>
              <a:rPr lang="zh-CN" altLang="zh-CN" b="1" dirty="0">
                <a:latin typeface="+mn-ea"/>
              </a:rPr>
              <a:t>标准函数库的所有元素都被声明在一个“命名空间”中，上述代码“</a:t>
            </a:r>
            <a:r>
              <a:rPr lang="en-US" altLang="zh-CN" b="1" dirty="0">
                <a:latin typeface="+mn-ea"/>
              </a:rPr>
              <a:t>using namespace </a:t>
            </a:r>
            <a:r>
              <a:rPr lang="en-US" altLang="zh-CN" b="1" dirty="0" err="1">
                <a:latin typeface="+mn-ea"/>
              </a:rPr>
              <a:t>std</a:t>
            </a:r>
            <a:r>
              <a:rPr lang="en-US" altLang="zh-CN" b="1" dirty="0">
                <a:latin typeface="+mn-ea"/>
              </a:rPr>
              <a:t>;</a:t>
            </a:r>
            <a:r>
              <a:rPr lang="zh-CN" altLang="zh-CN" b="1" dirty="0">
                <a:latin typeface="+mn-ea"/>
              </a:rPr>
              <a:t>”之中的</a:t>
            </a:r>
            <a:r>
              <a:rPr lang="en-US" altLang="zh-CN" b="1" dirty="0" err="1">
                <a:latin typeface="+mn-ea"/>
              </a:rPr>
              <a:t>std</a:t>
            </a:r>
            <a:r>
              <a:rPr lang="zh-CN" altLang="zh-CN" b="1" dirty="0">
                <a:latin typeface="+mn-ea"/>
              </a:rPr>
              <a:t>就是“命名空间”。因此为了能够访问它的功能，我们用这条语句来表达我们将使用标准命名空间中定义的元素</a:t>
            </a:r>
            <a:r>
              <a:rPr lang="zh-CN" altLang="zh-CN" b="1" dirty="0" smtClean="0">
                <a:latin typeface="+mn-ea"/>
              </a:rPr>
              <a:t>。</a:t>
            </a:r>
            <a:endParaRPr lang="en-US" altLang="zh-CN" b="1" dirty="0" smtClean="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6</a:t>
            </a:fld>
            <a:endParaRPr lang="en-US" altLang="zh-CN"/>
          </a:p>
        </p:txBody>
      </p:sp>
      <p:sp>
        <p:nvSpPr>
          <p:cNvPr id="5" name="内容占位符 2"/>
          <p:cNvSpPr txBox="1">
            <a:spLocks/>
          </p:cNvSpPr>
          <p:nvPr/>
        </p:nvSpPr>
        <p:spPr bwMode="auto">
          <a:xfrm>
            <a:off x="107503" y="3308648"/>
            <a:ext cx="8728271"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err="1" smtClean="0">
                <a:latin typeface="+mn-ea"/>
              </a:rPr>
              <a:t>cout</a:t>
            </a:r>
            <a:r>
              <a:rPr lang="zh-CN" altLang="zh-CN" b="1" dirty="0" smtClean="0">
                <a:latin typeface="+mn-ea"/>
              </a:rPr>
              <a:t>是</a:t>
            </a:r>
            <a:r>
              <a:rPr lang="en-US" altLang="zh-CN" b="1" dirty="0" smtClean="0">
                <a:latin typeface="+mn-ea"/>
              </a:rPr>
              <a:t>C++</a:t>
            </a:r>
            <a:r>
              <a:rPr lang="zh-CN" altLang="zh-CN" b="1" dirty="0" smtClean="0">
                <a:latin typeface="+mn-ea"/>
              </a:rPr>
              <a:t>中的标准输出流</a:t>
            </a:r>
            <a:r>
              <a:rPr lang="en-US" altLang="zh-CN" b="1" dirty="0" smtClean="0">
                <a:latin typeface="+mn-ea"/>
              </a:rPr>
              <a:t>(</a:t>
            </a:r>
            <a:r>
              <a:rPr lang="zh-CN" altLang="zh-CN" b="1" dirty="0" smtClean="0">
                <a:latin typeface="+mn-ea"/>
              </a:rPr>
              <a:t>通常为控制台，即屏幕</a:t>
            </a:r>
            <a:r>
              <a:rPr lang="en-US" altLang="zh-CN" b="1" dirty="0" smtClean="0">
                <a:latin typeface="+mn-ea"/>
              </a:rPr>
              <a:t>)</a:t>
            </a:r>
            <a:r>
              <a:rPr lang="zh-CN" altLang="zh-CN" b="1" dirty="0" smtClean="0">
                <a:latin typeface="+mn-ea"/>
              </a:rPr>
              <a:t>，这句话把一串字符串（本例中为“</a:t>
            </a:r>
            <a:r>
              <a:rPr lang="en-US" altLang="zh-CN" b="1" dirty="0" smtClean="0">
                <a:latin typeface="+mn-ea"/>
              </a:rPr>
              <a:t>Welcome</a:t>
            </a:r>
            <a:r>
              <a:rPr lang="zh-CN" altLang="zh-CN" b="1" dirty="0" smtClean="0">
                <a:latin typeface="+mn-ea"/>
              </a:rPr>
              <a:t>！”）插入输出流（控制台输出）中。</a:t>
            </a:r>
            <a:r>
              <a:rPr lang="en-US" altLang="zh-CN" b="1" dirty="0" err="1" smtClean="0">
                <a:latin typeface="+mn-ea"/>
              </a:rPr>
              <a:t>cout</a:t>
            </a:r>
            <a:r>
              <a:rPr lang="en-US" altLang="zh-CN" b="1" dirty="0" smtClean="0">
                <a:latin typeface="+mn-ea"/>
              </a:rPr>
              <a:t> </a:t>
            </a:r>
            <a:r>
              <a:rPr lang="zh-CN" altLang="zh-CN" b="1" dirty="0" smtClean="0">
                <a:latin typeface="+mn-ea"/>
              </a:rPr>
              <a:t>在声明在头文件</a:t>
            </a:r>
            <a:r>
              <a:rPr lang="en-US" altLang="zh-CN" b="1" dirty="0" err="1" smtClean="0">
                <a:latin typeface="+mn-ea"/>
              </a:rPr>
              <a:t>iostream</a:t>
            </a:r>
            <a:r>
              <a:rPr lang="zh-CN" altLang="zh-CN" b="1" dirty="0" smtClean="0">
                <a:latin typeface="+mn-ea"/>
              </a:rPr>
              <a:t>中，所以要想使用</a:t>
            </a:r>
            <a:r>
              <a:rPr lang="en-US" altLang="zh-CN" b="1" dirty="0" err="1" smtClean="0">
                <a:latin typeface="+mn-ea"/>
              </a:rPr>
              <a:t>cout</a:t>
            </a:r>
            <a:r>
              <a:rPr lang="en-US" altLang="zh-CN" b="1" dirty="0" smtClean="0">
                <a:latin typeface="+mn-ea"/>
              </a:rPr>
              <a:t> </a:t>
            </a:r>
            <a:r>
              <a:rPr lang="zh-CN" altLang="zh-CN" b="1" dirty="0" smtClean="0">
                <a:latin typeface="+mn-ea"/>
              </a:rPr>
              <a:t>必须将该头文件包括在程序开始处。</a:t>
            </a:r>
            <a:endParaRPr lang="zh-CN" altLang="en-US" b="1" dirty="0">
              <a:latin typeface="+mn-ea"/>
            </a:endParaRPr>
          </a:p>
        </p:txBody>
      </p:sp>
    </p:spTree>
    <p:extLst>
      <p:ext uri="{BB962C8B-B14F-4D97-AF65-F5344CB8AC3E}">
        <p14:creationId xmlns:p14="http://schemas.microsoft.com/office/powerpoint/2010/main" val="129288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6632"/>
            <a:ext cx="8712968" cy="6588968"/>
          </a:xfrm>
        </p:spPr>
        <p:txBody>
          <a:bodyPr/>
          <a:lstStyle/>
          <a:p>
            <a:pPr marL="0" indent="0">
              <a:lnSpc>
                <a:spcPts val="2400"/>
              </a:lnSpc>
              <a:spcBef>
                <a:spcPts val="0"/>
              </a:spcBef>
              <a:buNone/>
            </a:pPr>
            <a:r>
              <a:rPr lang="en-US" altLang="zh-CN" sz="2400" b="1" dirty="0">
                <a:latin typeface="+mn-ea"/>
              </a:rPr>
              <a:t>#include "</a:t>
            </a:r>
            <a:r>
              <a:rPr lang="en-US" altLang="zh-CN" sz="2400" b="1" dirty="0" err="1">
                <a:latin typeface="+mn-ea"/>
              </a:rPr>
              <a:t>stdafx.h</a:t>
            </a:r>
            <a:r>
              <a:rPr lang="en-US" altLang="zh-CN" sz="2400" b="1" dirty="0">
                <a:latin typeface="+mn-ea"/>
              </a:rPr>
              <a:t>"</a:t>
            </a:r>
            <a:endParaRPr lang="zh-CN" altLang="zh-CN" sz="2400" b="1" dirty="0">
              <a:latin typeface="+mn-ea"/>
            </a:endParaRPr>
          </a:p>
          <a:p>
            <a:pPr marL="0" indent="0">
              <a:lnSpc>
                <a:spcPts val="2400"/>
              </a:lnSpc>
              <a:spcBef>
                <a:spcPts val="0"/>
              </a:spcBef>
              <a:buNone/>
            </a:pPr>
            <a:r>
              <a:rPr lang="en-US" altLang="zh-CN" sz="2400" b="1" dirty="0">
                <a:latin typeface="+mn-ea"/>
              </a:rPr>
              <a:t>#include &lt;</a:t>
            </a:r>
            <a:r>
              <a:rPr lang="en-US" altLang="zh-CN" sz="2400" b="1" dirty="0" err="1">
                <a:latin typeface="+mn-ea"/>
              </a:rPr>
              <a:t>iostream</a:t>
            </a:r>
            <a:r>
              <a:rPr lang="en-US" altLang="zh-CN" sz="2400" b="1" dirty="0">
                <a:latin typeface="+mn-ea"/>
              </a:rPr>
              <a:t>&gt;</a:t>
            </a:r>
            <a:endParaRPr lang="zh-CN" altLang="zh-CN" sz="2400" b="1" dirty="0">
              <a:latin typeface="+mn-ea"/>
            </a:endParaRPr>
          </a:p>
          <a:p>
            <a:pPr marL="0" indent="0">
              <a:lnSpc>
                <a:spcPts val="2400"/>
              </a:lnSpc>
              <a:spcBef>
                <a:spcPts val="0"/>
              </a:spcBef>
              <a:buNone/>
            </a:pPr>
            <a:r>
              <a:rPr lang="en-US" altLang="zh-CN" sz="2400" b="1" dirty="0">
                <a:latin typeface="+mn-ea"/>
              </a:rPr>
              <a:t>#define PI 3.1415926</a:t>
            </a:r>
            <a:endParaRPr lang="zh-CN" altLang="zh-CN" sz="2400" b="1" dirty="0">
              <a:latin typeface="+mn-ea"/>
            </a:endParaRPr>
          </a:p>
          <a:p>
            <a:pPr marL="0" indent="0">
              <a:lnSpc>
                <a:spcPts val="2400"/>
              </a:lnSpc>
              <a:spcBef>
                <a:spcPts val="0"/>
              </a:spcBef>
              <a:buNone/>
            </a:pPr>
            <a:r>
              <a:rPr lang="en-US" altLang="zh-CN" sz="2400" b="1" dirty="0">
                <a:latin typeface="+mn-ea"/>
              </a:rPr>
              <a:t>using namespace </a:t>
            </a:r>
            <a:r>
              <a:rPr lang="en-US" altLang="zh-CN" sz="2400" b="1" dirty="0" err="1">
                <a:latin typeface="+mn-ea"/>
              </a:rPr>
              <a:t>std</a:t>
            </a:r>
            <a:r>
              <a:rPr lang="en-US" altLang="zh-CN" sz="2400" b="1" dirty="0">
                <a:latin typeface="+mn-ea"/>
              </a:rPr>
              <a:t>;</a:t>
            </a:r>
            <a:endParaRPr lang="zh-CN" altLang="zh-CN" sz="2400" b="1" dirty="0">
              <a:latin typeface="+mn-ea"/>
            </a:endParaRPr>
          </a:p>
          <a:p>
            <a:pPr marL="0" indent="0">
              <a:lnSpc>
                <a:spcPts val="2400"/>
              </a:lnSpc>
              <a:spcBef>
                <a:spcPts val="0"/>
              </a:spcBef>
              <a:buNone/>
            </a:pPr>
            <a:r>
              <a:rPr lang="en-US" altLang="zh-CN" sz="2400" b="1" dirty="0">
                <a:latin typeface="+mn-ea"/>
              </a:rPr>
              <a:t>class CVolume</a:t>
            </a:r>
            <a:endParaRPr lang="zh-CN" altLang="zh-CN" sz="2400" b="1" dirty="0">
              <a:latin typeface="+mn-ea"/>
            </a:endParaRPr>
          </a:p>
          <a:p>
            <a:pPr marL="0" indent="0">
              <a:lnSpc>
                <a:spcPts val="2400"/>
              </a:lnSpc>
              <a:spcBef>
                <a:spcPts val="0"/>
              </a:spcBef>
              <a:buNone/>
            </a:pPr>
            <a:r>
              <a:rPr lang="en-US" altLang="zh-CN" sz="2400" b="1" dirty="0" smtClean="0">
                <a:latin typeface="+mn-ea"/>
              </a:rPr>
              <a:t>{   </a:t>
            </a:r>
            <a:r>
              <a:rPr lang="en-US" altLang="zh-CN" sz="2400" b="1" dirty="0" err="1">
                <a:latin typeface="+mn-ea"/>
              </a:rPr>
              <a:t>int</a:t>
            </a:r>
            <a:r>
              <a:rPr lang="en-US" altLang="zh-CN" sz="2400" b="1" dirty="0">
                <a:latin typeface="+mn-ea"/>
              </a:rPr>
              <a:t> </a:t>
            </a:r>
            <a:r>
              <a:rPr lang="en-US" altLang="zh-CN" sz="2400" b="1" dirty="0" err="1">
                <a:latin typeface="+mn-ea"/>
              </a:rPr>
              <a:t>r,h</a:t>
            </a:r>
            <a:r>
              <a:rPr lang="en-US" altLang="zh-CN" sz="2400" b="1" dirty="0">
                <a:latin typeface="+mn-ea"/>
              </a:rPr>
              <a:t>;</a:t>
            </a:r>
            <a:endParaRPr lang="zh-CN" altLang="zh-CN" sz="2400" b="1" dirty="0">
              <a:latin typeface="+mn-ea"/>
            </a:endParaRPr>
          </a:p>
          <a:p>
            <a:pPr marL="0" indent="0">
              <a:lnSpc>
                <a:spcPts val="2400"/>
              </a:lnSpc>
              <a:spcBef>
                <a:spcPts val="0"/>
              </a:spcBef>
              <a:buNone/>
            </a:pPr>
            <a:r>
              <a:rPr lang="en-US" altLang="zh-CN" sz="2400" b="1" dirty="0">
                <a:latin typeface="+mn-ea"/>
              </a:rPr>
              <a:t> </a:t>
            </a:r>
            <a:r>
              <a:rPr lang="en-US" altLang="zh-CN" sz="2400" b="1" dirty="0" smtClean="0">
                <a:latin typeface="+mn-ea"/>
              </a:rPr>
              <a:t>  </a:t>
            </a:r>
            <a:r>
              <a:rPr lang="en-US" altLang="zh-CN" sz="2400" b="1" dirty="0">
                <a:latin typeface="+mn-ea"/>
              </a:rPr>
              <a:t>public:</a:t>
            </a:r>
            <a:endParaRPr lang="zh-CN" altLang="zh-CN" sz="2400" b="1" dirty="0">
              <a:latin typeface="+mn-ea"/>
            </a:endParaRPr>
          </a:p>
          <a:p>
            <a:pPr marL="0" indent="0">
              <a:lnSpc>
                <a:spcPts val="2400"/>
              </a:lnSpc>
              <a:spcBef>
                <a:spcPts val="0"/>
              </a:spcBef>
              <a:buNone/>
            </a:pPr>
            <a:r>
              <a:rPr lang="en-US" altLang="zh-CN" sz="2400" b="1" i="1" dirty="0">
                <a:latin typeface="+mn-ea"/>
              </a:rPr>
              <a:t> </a:t>
            </a:r>
            <a:r>
              <a:rPr lang="en-US" altLang="zh-CN" sz="2400" b="1" i="1" dirty="0" smtClean="0">
                <a:latin typeface="+mn-ea"/>
              </a:rPr>
              <a:t>   </a:t>
            </a:r>
            <a:r>
              <a:rPr lang="en-US" altLang="zh-CN" sz="2400" b="1" i="1" dirty="0" err="1">
                <a:latin typeface="+mn-ea"/>
              </a:rPr>
              <a:t>CVolume</a:t>
            </a:r>
            <a:r>
              <a:rPr lang="en-US" altLang="zh-CN" sz="2400" b="1" i="1" dirty="0">
                <a:latin typeface="+mn-ea"/>
              </a:rPr>
              <a:t>(</a:t>
            </a:r>
            <a:r>
              <a:rPr lang="en-US" altLang="zh-CN" sz="2400" b="1" i="1" dirty="0" err="1">
                <a:latin typeface="+mn-ea"/>
              </a:rPr>
              <a:t>int,int</a:t>
            </a:r>
            <a:r>
              <a:rPr lang="en-US" altLang="zh-CN" sz="2400" b="1" i="1" dirty="0">
                <a:latin typeface="+mn-ea"/>
              </a:rPr>
              <a:t>);</a:t>
            </a:r>
            <a:endParaRPr lang="zh-CN" altLang="zh-CN" sz="2400" b="1" dirty="0">
              <a:latin typeface="+mn-ea"/>
            </a:endParaRPr>
          </a:p>
          <a:p>
            <a:pPr marL="0" indent="0">
              <a:lnSpc>
                <a:spcPts val="2400"/>
              </a:lnSpc>
              <a:spcBef>
                <a:spcPts val="0"/>
              </a:spcBef>
              <a:buNone/>
            </a:pPr>
            <a:r>
              <a:rPr lang="en-US" altLang="zh-CN" sz="2400" b="1" dirty="0">
                <a:latin typeface="+mn-ea"/>
              </a:rPr>
              <a:t> </a:t>
            </a:r>
            <a:r>
              <a:rPr lang="en-US" altLang="zh-CN" sz="2400" b="1" dirty="0" smtClean="0">
                <a:latin typeface="+mn-ea"/>
              </a:rPr>
              <a:t>   </a:t>
            </a:r>
            <a:r>
              <a:rPr lang="en-US" altLang="zh-CN" sz="2400" b="1" dirty="0">
                <a:latin typeface="+mn-ea"/>
              </a:rPr>
              <a:t>double volume(void) {return (PI*r*r*h);}</a:t>
            </a:r>
            <a:endParaRPr lang="zh-CN" altLang="zh-CN" sz="2400" b="1" dirty="0">
              <a:latin typeface="+mn-ea"/>
            </a:endParaRPr>
          </a:p>
          <a:p>
            <a:pPr marL="0" indent="0">
              <a:lnSpc>
                <a:spcPts val="2400"/>
              </a:lnSpc>
              <a:spcBef>
                <a:spcPts val="0"/>
              </a:spcBef>
              <a:buNone/>
            </a:pPr>
            <a:r>
              <a:rPr lang="en-US" altLang="zh-CN" sz="2400" b="1" dirty="0">
                <a:latin typeface="+mn-ea"/>
              </a:rPr>
              <a:t>};</a:t>
            </a:r>
            <a:endParaRPr lang="zh-CN" altLang="zh-CN" sz="2400" b="1" dirty="0">
              <a:latin typeface="+mn-ea"/>
            </a:endParaRPr>
          </a:p>
          <a:p>
            <a:pPr marL="0" indent="0">
              <a:lnSpc>
                <a:spcPts val="2400"/>
              </a:lnSpc>
              <a:spcBef>
                <a:spcPts val="0"/>
              </a:spcBef>
              <a:buNone/>
            </a:pPr>
            <a:r>
              <a:rPr lang="en-US" altLang="zh-CN" sz="2400" b="1" dirty="0">
                <a:latin typeface="+mn-ea"/>
              </a:rPr>
              <a:t>    </a:t>
            </a:r>
            <a:endParaRPr lang="zh-CN" altLang="zh-CN" sz="2400" b="1" dirty="0">
              <a:latin typeface="+mn-ea"/>
            </a:endParaRPr>
          </a:p>
          <a:p>
            <a:pPr marL="0" indent="0">
              <a:lnSpc>
                <a:spcPts val="2400"/>
              </a:lnSpc>
              <a:spcBef>
                <a:spcPts val="0"/>
              </a:spcBef>
              <a:buNone/>
            </a:pPr>
            <a:r>
              <a:rPr lang="en-US" altLang="zh-CN" sz="2400" b="1" dirty="0">
                <a:solidFill>
                  <a:srgbClr val="66FFFF"/>
                </a:solidFill>
                <a:latin typeface="+mn-ea"/>
              </a:rPr>
              <a:t>CVolume</a:t>
            </a:r>
            <a:r>
              <a:rPr lang="en-US" altLang="zh-CN" sz="2400" b="1" dirty="0">
                <a:latin typeface="+mn-ea"/>
              </a:rPr>
              <a:t>::</a:t>
            </a:r>
            <a:r>
              <a:rPr lang="en-US" altLang="zh-CN" sz="2400" b="1" dirty="0">
                <a:solidFill>
                  <a:srgbClr val="66FFFF"/>
                </a:solidFill>
                <a:latin typeface="+mn-ea"/>
              </a:rPr>
              <a:t>CVolume</a:t>
            </a:r>
            <a:r>
              <a:rPr lang="en-US" altLang="zh-CN" sz="2400" b="1" dirty="0">
                <a:latin typeface="+mn-ea"/>
              </a:rPr>
              <a:t>(</a:t>
            </a:r>
            <a:r>
              <a:rPr lang="en-US" altLang="zh-CN" sz="2400" b="1" dirty="0" err="1">
                <a:latin typeface="+mn-ea"/>
              </a:rPr>
              <a:t>int</a:t>
            </a:r>
            <a:r>
              <a:rPr lang="en-US" altLang="zh-CN" sz="2400" b="1" dirty="0">
                <a:latin typeface="+mn-ea"/>
              </a:rPr>
              <a:t> a, </a:t>
            </a:r>
            <a:r>
              <a:rPr lang="en-US" altLang="zh-CN" sz="2400" b="1" dirty="0" err="1">
                <a:latin typeface="+mn-ea"/>
              </a:rPr>
              <a:t>int</a:t>
            </a:r>
            <a:r>
              <a:rPr lang="en-US" altLang="zh-CN" sz="2400" b="1" dirty="0">
                <a:latin typeface="+mn-ea"/>
              </a:rPr>
              <a:t> b) </a:t>
            </a:r>
            <a:endParaRPr lang="zh-CN" altLang="zh-CN" sz="2400" b="1" dirty="0">
              <a:latin typeface="+mn-ea"/>
            </a:endParaRPr>
          </a:p>
          <a:p>
            <a:pPr marL="0" indent="0">
              <a:lnSpc>
                <a:spcPts val="2400"/>
              </a:lnSpc>
              <a:spcBef>
                <a:spcPts val="0"/>
              </a:spcBef>
              <a:buNone/>
            </a:pPr>
            <a:r>
              <a:rPr lang="en-US" altLang="zh-CN" sz="2400" b="1" dirty="0" smtClean="0">
                <a:latin typeface="+mn-ea"/>
              </a:rPr>
              <a:t>{     </a:t>
            </a:r>
            <a:r>
              <a:rPr lang="en-US" altLang="zh-CN" sz="2400" b="1" dirty="0">
                <a:latin typeface="+mn-ea"/>
              </a:rPr>
              <a:t>r = a;</a:t>
            </a:r>
            <a:endParaRPr lang="zh-CN" altLang="zh-CN" sz="2400" b="1" dirty="0">
              <a:latin typeface="+mn-ea"/>
            </a:endParaRPr>
          </a:p>
          <a:p>
            <a:pPr marL="0" indent="0">
              <a:lnSpc>
                <a:spcPts val="2400"/>
              </a:lnSpc>
              <a:spcBef>
                <a:spcPts val="0"/>
              </a:spcBef>
              <a:buNone/>
            </a:pPr>
            <a:r>
              <a:rPr lang="en-US" altLang="zh-CN" sz="2400" b="1" dirty="0">
                <a:latin typeface="+mn-ea"/>
              </a:rPr>
              <a:t>	</a:t>
            </a:r>
            <a:r>
              <a:rPr lang="en-US" altLang="zh-CN" sz="2400" b="1" dirty="0" smtClean="0">
                <a:latin typeface="+mn-ea"/>
              </a:rPr>
              <a:t>h </a:t>
            </a:r>
            <a:r>
              <a:rPr lang="en-US" altLang="zh-CN" sz="2400" b="1" dirty="0">
                <a:latin typeface="+mn-ea"/>
              </a:rPr>
              <a:t>= b;</a:t>
            </a:r>
            <a:endParaRPr lang="zh-CN" altLang="zh-CN" sz="2400" b="1" dirty="0">
              <a:latin typeface="+mn-ea"/>
            </a:endParaRPr>
          </a:p>
          <a:p>
            <a:pPr marL="0" indent="0">
              <a:lnSpc>
                <a:spcPts val="2400"/>
              </a:lnSpc>
              <a:spcBef>
                <a:spcPts val="0"/>
              </a:spcBef>
              <a:buNone/>
            </a:pPr>
            <a:r>
              <a:rPr lang="en-US" altLang="zh-CN" sz="2400" b="1" dirty="0">
                <a:latin typeface="+mn-ea"/>
              </a:rPr>
              <a:t>}</a:t>
            </a:r>
            <a:endParaRPr lang="zh-CN" altLang="zh-CN" sz="2400" b="1" dirty="0">
              <a:latin typeface="+mn-ea"/>
            </a:endParaRPr>
          </a:p>
          <a:p>
            <a:pPr marL="0" indent="0">
              <a:lnSpc>
                <a:spcPts val="2400"/>
              </a:lnSpc>
              <a:spcBef>
                <a:spcPts val="0"/>
              </a:spcBef>
              <a:buNone/>
            </a:pPr>
            <a:r>
              <a:rPr lang="en-US" altLang="zh-CN" sz="2400" b="1" dirty="0">
                <a:latin typeface="+mn-ea"/>
              </a:rPr>
              <a:t>    </a:t>
            </a:r>
            <a:endParaRPr lang="zh-CN" altLang="zh-CN" sz="2400" b="1" dirty="0">
              <a:latin typeface="+mn-ea"/>
            </a:endParaRPr>
          </a:p>
          <a:p>
            <a:pPr marL="0" indent="0">
              <a:lnSpc>
                <a:spcPts val="2400"/>
              </a:lnSpc>
              <a:spcBef>
                <a:spcPts val="0"/>
              </a:spcBef>
              <a:buNone/>
            </a:pPr>
            <a:r>
              <a:rPr lang="en-US" altLang="zh-CN" sz="2400" b="1" dirty="0" err="1">
                <a:latin typeface="+mn-ea"/>
              </a:rPr>
              <a:t>int</a:t>
            </a:r>
            <a:r>
              <a:rPr lang="en-US" altLang="zh-CN" sz="2400" b="1" dirty="0">
                <a:latin typeface="+mn-ea"/>
              </a:rPr>
              <a:t> main ()</a:t>
            </a:r>
            <a:endParaRPr lang="zh-CN" altLang="zh-CN" sz="2400" b="1" dirty="0">
              <a:latin typeface="+mn-ea"/>
            </a:endParaRPr>
          </a:p>
          <a:p>
            <a:pPr marL="0" indent="0">
              <a:lnSpc>
                <a:spcPts val="2400"/>
              </a:lnSpc>
              <a:spcBef>
                <a:spcPts val="0"/>
              </a:spcBef>
              <a:buNone/>
            </a:pPr>
            <a:r>
              <a:rPr lang="en-US" altLang="zh-CN" sz="2400" b="1" dirty="0">
                <a:latin typeface="+mn-ea"/>
              </a:rPr>
              <a:t>{</a:t>
            </a:r>
            <a:endParaRPr lang="zh-CN" altLang="zh-CN" sz="2400" b="1" dirty="0">
              <a:latin typeface="+mn-ea"/>
            </a:endParaRPr>
          </a:p>
          <a:p>
            <a:pPr marL="0" indent="0">
              <a:lnSpc>
                <a:spcPts val="2400"/>
              </a:lnSpc>
              <a:spcBef>
                <a:spcPts val="0"/>
              </a:spcBef>
              <a:buNone/>
            </a:pPr>
            <a:r>
              <a:rPr lang="en-US" altLang="zh-CN" sz="2400" b="1" dirty="0">
                <a:latin typeface="+mn-ea"/>
              </a:rPr>
              <a:t>      </a:t>
            </a:r>
            <a:r>
              <a:rPr lang="en-US" altLang="zh-CN" sz="2400" b="1" dirty="0" smtClean="0">
                <a:latin typeface="+mn-ea"/>
              </a:rPr>
              <a:t>CVolume </a:t>
            </a:r>
            <a:r>
              <a:rPr lang="en-US" altLang="zh-CN" sz="2400" b="1" dirty="0" err="1">
                <a:latin typeface="+mn-ea"/>
              </a:rPr>
              <a:t>vol</a:t>
            </a:r>
            <a:r>
              <a:rPr lang="en-US" altLang="zh-CN" sz="2400" b="1" dirty="0">
                <a:latin typeface="+mn-ea"/>
              </a:rPr>
              <a:t>(5,6);</a:t>
            </a:r>
            <a:endParaRPr lang="zh-CN" altLang="zh-CN" sz="2400" b="1" dirty="0">
              <a:latin typeface="+mn-ea"/>
            </a:endParaRPr>
          </a:p>
          <a:p>
            <a:pPr marL="0" indent="0">
              <a:lnSpc>
                <a:spcPts val="2400"/>
              </a:lnSpc>
              <a:spcBef>
                <a:spcPts val="0"/>
              </a:spcBef>
              <a:buNone/>
            </a:pPr>
            <a:r>
              <a:rPr lang="en-US" altLang="zh-CN" sz="2400" b="1" dirty="0">
                <a:latin typeface="+mn-ea"/>
              </a:rPr>
              <a:t>      </a:t>
            </a:r>
            <a:r>
              <a:rPr lang="en-US" altLang="zh-CN" sz="2400" b="1" dirty="0" err="1" smtClean="0">
                <a:latin typeface="+mn-ea"/>
              </a:rPr>
              <a:t>cout</a:t>
            </a:r>
            <a:r>
              <a:rPr lang="en-US" altLang="zh-CN" sz="2400" b="1" dirty="0" smtClean="0">
                <a:latin typeface="+mn-ea"/>
              </a:rPr>
              <a:t> </a:t>
            </a:r>
            <a:r>
              <a:rPr lang="en-US" altLang="zh-CN" sz="2400" b="1" dirty="0">
                <a:latin typeface="+mn-ea"/>
              </a:rPr>
              <a:t>&lt;&lt; "Volume= " &lt;&lt; </a:t>
            </a:r>
            <a:r>
              <a:rPr lang="en-US" altLang="zh-CN" sz="2400" b="1" dirty="0" err="1">
                <a:latin typeface="+mn-ea"/>
              </a:rPr>
              <a:t>vol.volume</a:t>
            </a:r>
            <a:r>
              <a:rPr lang="en-US" altLang="zh-CN" sz="2400" b="1" dirty="0">
                <a:latin typeface="+mn-ea"/>
              </a:rPr>
              <a:t>() &lt;&lt; </a:t>
            </a:r>
            <a:r>
              <a:rPr lang="en-US" altLang="zh-CN" sz="2400" b="1" dirty="0" err="1">
                <a:latin typeface="+mn-ea"/>
              </a:rPr>
              <a:t>endl</a:t>
            </a:r>
            <a:r>
              <a:rPr lang="en-US" altLang="zh-CN" sz="2400" b="1" dirty="0">
                <a:latin typeface="+mn-ea"/>
              </a:rPr>
              <a:t>;</a:t>
            </a:r>
            <a:endParaRPr lang="zh-CN" altLang="zh-CN" sz="2400" b="1" dirty="0">
              <a:latin typeface="+mn-ea"/>
            </a:endParaRPr>
          </a:p>
          <a:p>
            <a:pPr marL="0" indent="0">
              <a:lnSpc>
                <a:spcPts val="2400"/>
              </a:lnSpc>
              <a:spcBef>
                <a:spcPts val="0"/>
              </a:spcBef>
              <a:buNone/>
            </a:pPr>
            <a:r>
              <a:rPr lang="en-US" altLang="zh-CN" sz="2400" b="1" dirty="0">
                <a:latin typeface="+mn-ea"/>
              </a:rPr>
              <a:t>} </a:t>
            </a:r>
            <a:endParaRPr lang="zh-CN" altLang="zh-CN" sz="2400" b="1" dirty="0">
              <a:latin typeface="+mn-ea"/>
            </a:endParaRPr>
          </a:p>
          <a:p>
            <a:pPr marL="0" indent="0">
              <a:lnSpc>
                <a:spcPts val="2400"/>
              </a:lnSpc>
              <a:spcBef>
                <a:spcPts val="0"/>
              </a:spcBef>
              <a:buNone/>
            </a:pPr>
            <a:endParaRPr lang="en-US" altLang="zh-CN" sz="24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60</a:t>
            </a:fld>
            <a:endParaRPr lang="en-US" altLang="zh-CN"/>
          </a:p>
        </p:txBody>
      </p:sp>
      <p:sp>
        <p:nvSpPr>
          <p:cNvPr id="2" name="圆角矩形标注 1"/>
          <p:cNvSpPr/>
          <p:nvPr/>
        </p:nvSpPr>
        <p:spPr bwMode="auto">
          <a:xfrm>
            <a:off x="5652120" y="4221088"/>
            <a:ext cx="2664296" cy="1584176"/>
          </a:xfrm>
          <a:prstGeom prst="wedgeRoundRectCallout">
            <a:avLst>
              <a:gd name="adj1" fmla="val -161462"/>
              <a:gd name="adj2" fmla="val -74529"/>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zh-CN" sz="2800" b="1" dirty="0">
                <a:solidFill>
                  <a:srgbClr val="FF0000"/>
                </a:solidFill>
              </a:rPr>
              <a:t>构造函数的名字和它所在的</a:t>
            </a:r>
            <a:r>
              <a:rPr lang="zh-CN" altLang="zh-CN" sz="2800" b="1" dirty="0" smtClean="0">
                <a:solidFill>
                  <a:srgbClr val="FF0000"/>
                </a:solidFill>
              </a:rPr>
              <a:t>类</a:t>
            </a:r>
            <a:r>
              <a:rPr lang="zh-CN" altLang="en-US" sz="2800" b="1" dirty="0" smtClean="0">
                <a:solidFill>
                  <a:srgbClr val="FF0000"/>
                </a:solidFill>
              </a:rPr>
              <a:t>的</a:t>
            </a:r>
            <a:r>
              <a:rPr lang="zh-CN" altLang="zh-CN" sz="2800" b="1" dirty="0" smtClean="0">
                <a:solidFill>
                  <a:srgbClr val="FF0000"/>
                </a:solidFill>
              </a:rPr>
              <a:t>名</a:t>
            </a:r>
            <a:r>
              <a:rPr lang="zh-CN" altLang="en-US" sz="2800" b="1" dirty="0" smtClean="0">
                <a:solidFill>
                  <a:srgbClr val="FF0000"/>
                </a:solidFill>
              </a:rPr>
              <a:t>字</a:t>
            </a:r>
            <a:r>
              <a:rPr lang="zh-CN" altLang="zh-CN" sz="2800" b="1" dirty="0" smtClean="0">
                <a:solidFill>
                  <a:srgbClr val="FF0000"/>
                </a:solidFill>
              </a:rPr>
              <a:t>相同</a:t>
            </a:r>
            <a:endParaRPr kumimoji="1" lang="zh-CN" altLang="en-US" sz="2800" b="0" i="0" u="none" strike="noStrike" cap="none" normalizeH="0" baseline="0" dirty="0" smtClean="0">
              <a:ln>
                <a:noFill/>
              </a:ln>
              <a:solidFill>
                <a:srgbClr val="FF0000"/>
              </a:solidFill>
              <a:effectLst/>
            </a:endParaRPr>
          </a:p>
        </p:txBody>
      </p:sp>
      <p:sp>
        <p:nvSpPr>
          <p:cNvPr id="6" name="云形 5"/>
          <p:cNvSpPr/>
          <p:nvPr/>
        </p:nvSpPr>
        <p:spPr bwMode="auto">
          <a:xfrm>
            <a:off x="5508104" y="116632"/>
            <a:ext cx="3635896" cy="2520280"/>
          </a:xfrm>
          <a:prstGeom prst="cloud">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zh-CN" altLang="zh-CN" b="1" dirty="0">
                <a:solidFill>
                  <a:srgbClr val="FF0000"/>
                </a:solidFill>
              </a:rPr>
              <a:t>构造函</a:t>
            </a:r>
            <a:r>
              <a:rPr lang="zh-CN" altLang="zh-CN" b="1" dirty="0" smtClean="0">
                <a:solidFill>
                  <a:srgbClr val="FF0000"/>
                </a:solidFill>
              </a:rPr>
              <a:t>数没</a:t>
            </a:r>
            <a:r>
              <a:rPr lang="zh-CN" altLang="zh-CN" b="1" dirty="0">
                <a:solidFill>
                  <a:srgbClr val="FF0000"/>
                </a:solidFill>
              </a:rPr>
              <a:t>有返回值，也没有</a:t>
            </a:r>
            <a:r>
              <a:rPr lang="en-US" altLang="zh-CN" b="1" dirty="0">
                <a:solidFill>
                  <a:srgbClr val="FF0000"/>
                </a:solidFill>
              </a:rPr>
              <a:t>void </a:t>
            </a:r>
            <a:r>
              <a:rPr lang="zh-CN" altLang="zh-CN" b="1" dirty="0">
                <a:solidFill>
                  <a:srgbClr val="FF0000"/>
                </a:solidFill>
              </a:rPr>
              <a:t>类型声明</a:t>
            </a:r>
            <a:r>
              <a:rPr lang="zh-CN" altLang="zh-CN" b="1" dirty="0" smtClean="0">
                <a:solidFill>
                  <a:srgbClr val="FF0000"/>
                </a:solidFill>
              </a:rPr>
              <a:t>。这</a:t>
            </a:r>
            <a:r>
              <a:rPr lang="zh-CN" altLang="zh-CN" b="1" dirty="0">
                <a:solidFill>
                  <a:srgbClr val="FF0000"/>
                </a:solidFill>
              </a:rPr>
              <a:t>时一种规则。</a:t>
            </a:r>
            <a:endParaRPr kumimoji="1" lang="zh-CN" altLang="en-US" sz="2400" b="1"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val="368156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332656"/>
            <a:ext cx="7772400" cy="659160"/>
          </a:xfrm>
        </p:spPr>
        <p:txBody>
          <a:bodyPr/>
          <a:lstStyle/>
          <a:p>
            <a:r>
              <a:rPr lang="zh-CN" altLang="zh-CN" dirty="0"/>
              <a:t>关于构造</a:t>
            </a:r>
            <a:r>
              <a:rPr lang="zh-CN" altLang="zh-CN" dirty="0" smtClean="0"/>
              <a:t>函数</a:t>
            </a:r>
            <a:r>
              <a:rPr lang="zh-CN" altLang="en-US" dirty="0" smtClean="0"/>
              <a:t>的几个问题</a:t>
            </a:r>
            <a:endParaRPr lang="zh-CN" altLang="en-US" dirty="0"/>
          </a:p>
        </p:txBody>
      </p:sp>
      <p:sp>
        <p:nvSpPr>
          <p:cNvPr id="3" name="内容占位符 2"/>
          <p:cNvSpPr>
            <a:spLocks noGrp="1"/>
          </p:cNvSpPr>
          <p:nvPr>
            <p:ph idx="1"/>
          </p:nvPr>
        </p:nvSpPr>
        <p:spPr>
          <a:xfrm>
            <a:off x="179512" y="1268760"/>
            <a:ext cx="8784976" cy="2160240"/>
          </a:xfrm>
        </p:spPr>
        <p:txBody>
          <a:bodyPr/>
          <a:lstStyle/>
          <a:p>
            <a:pPr marL="0" indent="0">
              <a:buNone/>
            </a:pPr>
            <a:r>
              <a:rPr lang="en-US" altLang="zh-CN" b="1" dirty="0" smtClean="0"/>
              <a:t>(</a:t>
            </a:r>
            <a:r>
              <a:rPr lang="en-US" altLang="zh-CN" b="1" dirty="0"/>
              <a:t>1)</a:t>
            </a:r>
            <a:r>
              <a:rPr lang="zh-CN" altLang="zh-CN" b="1" dirty="0"/>
              <a:t>构造函数和普通函数一样也可以有参数，但不能有返回值。这是因为构造函数通常是在定义一个新的对象时调用，它无法检查构造函数的返回值</a:t>
            </a:r>
            <a:r>
              <a:rPr lang="zh-CN" altLang="zh-CN" b="1" dirty="0" smtClean="0"/>
              <a:t>。</a:t>
            </a:r>
            <a:endParaRPr lang="en-US" altLang="zh-CN" b="1" dirty="0" smtClean="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61</a:t>
            </a:fld>
            <a:endParaRPr lang="en-US" altLang="zh-CN"/>
          </a:p>
        </p:txBody>
      </p:sp>
      <p:sp>
        <p:nvSpPr>
          <p:cNvPr id="5" name="内容占位符 2"/>
          <p:cNvSpPr txBox="1">
            <a:spLocks/>
          </p:cNvSpPr>
          <p:nvPr/>
        </p:nvSpPr>
        <p:spPr bwMode="auto">
          <a:xfrm>
            <a:off x="179512" y="3812643"/>
            <a:ext cx="8591614"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altLang="zh-CN" b="1" dirty="0" smtClean="0"/>
              <a:t>(2)</a:t>
            </a:r>
            <a:r>
              <a:rPr lang="zh-CN" altLang="zh-CN" b="1" dirty="0" smtClean="0"/>
              <a:t>在实际应用中，如果没有给类定义构造函数，则编译系统将为该类生成一个缺省的构造函数，该缺省的构造函数没有参数，只是简单地把对象中的每个实例变量初始化为</a:t>
            </a:r>
            <a:r>
              <a:rPr lang="en-US" altLang="zh-CN" b="1" dirty="0" smtClean="0"/>
              <a:t>0</a:t>
            </a:r>
            <a:r>
              <a:rPr lang="zh-CN" altLang="zh-CN" b="1" dirty="0" smtClean="0"/>
              <a:t>。</a:t>
            </a:r>
            <a:endParaRPr lang="zh-CN" altLang="zh-CN" b="1" dirty="0"/>
          </a:p>
        </p:txBody>
      </p:sp>
    </p:spTree>
    <p:extLst>
      <p:ext uri="{BB962C8B-B14F-4D97-AF65-F5344CB8AC3E}">
        <p14:creationId xmlns:p14="http://schemas.microsoft.com/office/powerpoint/2010/main" val="75741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79512" y="188640"/>
            <a:ext cx="8784976" cy="6669360"/>
          </a:xfrm>
        </p:spPr>
        <p:txBody>
          <a:bodyPr/>
          <a:lstStyle/>
          <a:p>
            <a:pPr marL="0" indent="0">
              <a:spcBef>
                <a:spcPts val="0"/>
              </a:spcBef>
              <a:buNone/>
            </a:pPr>
            <a:r>
              <a:rPr lang="en-US" altLang="zh-CN" b="1" dirty="0" smtClean="0"/>
              <a:t>(</a:t>
            </a:r>
            <a:r>
              <a:rPr lang="en-US" altLang="zh-CN" b="1" dirty="0"/>
              <a:t>3)</a:t>
            </a:r>
            <a:r>
              <a:rPr lang="zh-CN" altLang="zh-CN" b="1" dirty="0"/>
              <a:t>构造函数可以有缺省参数。</a:t>
            </a:r>
          </a:p>
          <a:p>
            <a:pPr marL="0" indent="0">
              <a:spcBef>
                <a:spcPts val="0"/>
              </a:spcBef>
              <a:buNone/>
            </a:pPr>
            <a:r>
              <a:rPr lang="en-US" altLang="zh-CN" b="1" dirty="0"/>
              <a:t>    </a:t>
            </a:r>
            <a:r>
              <a:rPr lang="en-US" altLang="zh-CN" b="1" dirty="0" smtClean="0"/>
              <a:t>    </a:t>
            </a:r>
            <a:r>
              <a:rPr lang="zh-CN" altLang="zh-CN" b="1" dirty="0" smtClean="0"/>
              <a:t>例如，</a:t>
            </a:r>
            <a:r>
              <a:rPr lang="zh-CN" altLang="zh-CN" b="1" dirty="0"/>
              <a:t>下面定义的类</a:t>
            </a:r>
            <a:r>
              <a:rPr lang="en-US" altLang="zh-CN" b="1" dirty="0"/>
              <a:t>CVolume</a:t>
            </a:r>
            <a:r>
              <a:rPr lang="zh-CN" altLang="zh-CN" b="1" dirty="0"/>
              <a:t>中的构造函数带有一个缺省参数</a:t>
            </a:r>
            <a:r>
              <a:rPr lang="en-US" altLang="zh-CN" b="1" dirty="0"/>
              <a:t>a=5,b=6</a:t>
            </a:r>
            <a:r>
              <a:rPr lang="zh-CN" altLang="zh-CN" b="1" dirty="0" smtClean="0"/>
              <a:t>。</a:t>
            </a:r>
            <a:endParaRPr lang="zh-CN" altLang="zh-CN" b="1" dirty="0"/>
          </a:p>
          <a:p>
            <a:pPr marL="0" indent="0">
              <a:lnSpc>
                <a:spcPts val="2400"/>
              </a:lnSpc>
              <a:spcBef>
                <a:spcPts val="0"/>
              </a:spcBef>
              <a:buNone/>
            </a:pPr>
            <a:r>
              <a:rPr lang="en-US" altLang="zh-CN" sz="2000" b="1" dirty="0">
                <a:latin typeface="+mn-ea"/>
              </a:rPr>
              <a:t>#include "</a:t>
            </a:r>
            <a:r>
              <a:rPr lang="en-US" altLang="zh-CN" sz="2000" b="1" dirty="0" err="1">
                <a:latin typeface="+mn-ea"/>
              </a:rPr>
              <a:t>stdafx.h</a:t>
            </a:r>
            <a:r>
              <a:rPr lang="en-US" altLang="zh-CN" sz="2000" b="1" dirty="0">
                <a:latin typeface="+mn-ea"/>
              </a:rPr>
              <a:t>"</a:t>
            </a:r>
            <a:endParaRPr lang="zh-CN" altLang="zh-CN" sz="2000" b="1" dirty="0">
              <a:latin typeface="+mn-ea"/>
            </a:endParaRPr>
          </a:p>
          <a:p>
            <a:pPr marL="0" indent="0">
              <a:lnSpc>
                <a:spcPts val="2400"/>
              </a:lnSpc>
              <a:spcBef>
                <a:spcPts val="0"/>
              </a:spcBef>
              <a:buNone/>
            </a:pPr>
            <a:r>
              <a:rPr lang="en-US" altLang="zh-CN" sz="2000" b="1" dirty="0">
                <a:latin typeface="+mn-ea"/>
              </a:rPr>
              <a:t>#include &lt;</a:t>
            </a:r>
            <a:r>
              <a:rPr lang="en-US" altLang="zh-CN" sz="2000" b="1" dirty="0" err="1">
                <a:latin typeface="+mn-ea"/>
              </a:rPr>
              <a:t>iostream</a:t>
            </a:r>
            <a:r>
              <a:rPr lang="en-US" altLang="zh-CN" sz="2000" b="1" dirty="0">
                <a:latin typeface="+mn-ea"/>
              </a:rPr>
              <a:t>&gt;</a:t>
            </a:r>
            <a:endParaRPr lang="zh-CN" altLang="zh-CN" sz="2000" b="1" dirty="0">
              <a:latin typeface="+mn-ea"/>
            </a:endParaRPr>
          </a:p>
          <a:p>
            <a:pPr marL="0" indent="0">
              <a:lnSpc>
                <a:spcPts val="2400"/>
              </a:lnSpc>
              <a:spcBef>
                <a:spcPts val="0"/>
              </a:spcBef>
              <a:buNone/>
            </a:pPr>
            <a:r>
              <a:rPr lang="en-US" altLang="zh-CN" sz="2000" b="1" dirty="0">
                <a:latin typeface="+mn-ea"/>
              </a:rPr>
              <a:t>#define PI 3.1415926</a:t>
            </a:r>
            <a:endParaRPr lang="zh-CN" altLang="zh-CN" sz="2000" b="1" dirty="0">
              <a:latin typeface="+mn-ea"/>
            </a:endParaRPr>
          </a:p>
          <a:p>
            <a:pPr marL="0" indent="0">
              <a:lnSpc>
                <a:spcPts val="2400"/>
              </a:lnSpc>
              <a:spcBef>
                <a:spcPts val="0"/>
              </a:spcBef>
              <a:buNone/>
            </a:pPr>
            <a:r>
              <a:rPr lang="en-US" altLang="zh-CN" sz="2000" b="1" dirty="0">
                <a:latin typeface="+mn-ea"/>
              </a:rPr>
              <a:t>using namespace </a:t>
            </a:r>
            <a:r>
              <a:rPr lang="en-US" altLang="zh-CN" sz="2000" b="1" dirty="0" err="1">
                <a:latin typeface="+mn-ea"/>
              </a:rPr>
              <a:t>std</a:t>
            </a:r>
            <a:r>
              <a:rPr lang="en-US" altLang="zh-CN" sz="2000" b="1" dirty="0">
                <a:latin typeface="+mn-ea"/>
              </a:rPr>
              <a:t>;</a:t>
            </a:r>
            <a:endParaRPr lang="zh-CN" altLang="zh-CN" sz="2000" b="1" dirty="0">
              <a:latin typeface="+mn-ea"/>
            </a:endParaRPr>
          </a:p>
          <a:p>
            <a:pPr marL="0" indent="0">
              <a:lnSpc>
                <a:spcPts val="2400"/>
              </a:lnSpc>
              <a:spcBef>
                <a:spcPts val="0"/>
              </a:spcBef>
              <a:buNone/>
            </a:pPr>
            <a:r>
              <a:rPr lang="en-US" altLang="zh-CN" sz="2000" b="1" dirty="0">
                <a:solidFill>
                  <a:srgbClr val="CCFFCC"/>
                </a:solidFill>
                <a:latin typeface="+mn-ea"/>
              </a:rPr>
              <a:t>class CVolume</a:t>
            </a:r>
            <a:endParaRPr lang="zh-CN" altLang="zh-CN" sz="2000" b="1" dirty="0">
              <a:solidFill>
                <a:srgbClr val="CCFFCC"/>
              </a:solidFill>
              <a:latin typeface="+mn-ea"/>
            </a:endParaRPr>
          </a:p>
          <a:p>
            <a:pPr marL="0" indent="0">
              <a:lnSpc>
                <a:spcPts val="2400"/>
              </a:lnSpc>
              <a:spcBef>
                <a:spcPts val="0"/>
              </a:spcBef>
              <a:buNone/>
            </a:pPr>
            <a:r>
              <a:rPr lang="en-US" altLang="zh-CN" sz="2000" b="1" dirty="0" smtClean="0">
                <a:solidFill>
                  <a:srgbClr val="CCFFCC"/>
                </a:solidFill>
                <a:latin typeface="+mn-ea"/>
              </a:rPr>
              <a:t>{    </a:t>
            </a:r>
            <a:r>
              <a:rPr lang="en-US" altLang="zh-CN" sz="2000" b="1" dirty="0" err="1">
                <a:solidFill>
                  <a:srgbClr val="CCFFCC"/>
                </a:solidFill>
                <a:latin typeface="+mn-ea"/>
              </a:rPr>
              <a:t>int</a:t>
            </a:r>
            <a:r>
              <a:rPr lang="en-US" altLang="zh-CN" sz="2000" b="1" dirty="0">
                <a:solidFill>
                  <a:srgbClr val="CCFFCC"/>
                </a:solidFill>
                <a:latin typeface="+mn-ea"/>
              </a:rPr>
              <a:t> </a:t>
            </a:r>
            <a:r>
              <a:rPr lang="en-US" altLang="zh-CN" sz="2000" b="1" dirty="0" err="1">
                <a:solidFill>
                  <a:srgbClr val="CCFFCC"/>
                </a:solidFill>
                <a:latin typeface="+mn-ea"/>
              </a:rPr>
              <a:t>r,h</a:t>
            </a:r>
            <a:r>
              <a:rPr lang="en-US" altLang="zh-CN" sz="2000" b="1" dirty="0">
                <a:solidFill>
                  <a:srgbClr val="CCFFCC"/>
                </a:solidFill>
                <a:latin typeface="+mn-ea"/>
              </a:rPr>
              <a:t>;</a:t>
            </a:r>
            <a:endParaRPr lang="zh-CN" altLang="zh-CN" sz="2000" b="1" dirty="0">
              <a:solidFill>
                <a:srgbClr val="CCFFCC"/>
              </a:solidFill>
              <a:latin typeface="+mn-ea"/>
            </a:endParaRPr>
          </a:p>
          <a:p>
            <a:pPr marL="0" indent="0">
              <a:lnSpc>
                <a:spcPts val="2400"/>
              </a:lnSpc>
              <a:spcBef>
                <a:spcPts val="0"/>
              </a:spcBef>
              <a:buNone/>
            </a:pPr>
            <a:r>
              <a:rPr lang="en-US" altLang="zh-CN" sz="2000" b="1" dirty="0">
                <a:solidFill>
                  <a:srgbClr val="CCFFCC"/>
                </a:solidFill>
                <a:latin typeface="+mn-ea"/>
              </a:rPr>
              <a:t> </a:t>
            </a:r>
            <a:r>
              <a:rPr lang="en-US" altLang="zh-CN" sz="2000" b="1" dirty="0" smtClean="0">
                <a:solidFill>
                  <a:srgbClr val="CCFFCC"/>
                </a:solidFill>
                <a:latin typeface="+mn-ea"/>
              </a:rPr>
              <a:t>  </a:t>
            </a:r>
            <a:r>
              <a:rPr lang="en-US" altLang="zh-CN" sz="2000" b="1" dirty="0">
                <a:solidFill>
                  <a:srgbClr val="CCFFCC"/>
                </a:solidFill>
                <a:latin typeface="+mn-ea"/>
              </a:rPr>
              <a:t>public:</a:t>
            </a:r>
            <a:endParaRPr lang="zh-CN" altLang="zh-CN" sz="2000" b="1" dirty="0">
              <a:solidFill>
                <a:srgbClr val="CCFFCC"/>
              </a:solidFill>
              <a:latin typeface="+mn-ea"/>
            </a:endParaRPr>
          </a:p>
          <a:p>
            <a:pPr marL="0" indent="0">
              <a:lnSpc>
                <a:spcPts val="2400"/>
              </a:lnSpc>
              <a:spcBef>
                <a:spcPts val="0"/>
              </a:spcBef>
              <a:buNone/>
            </a:pPr>
            <a:r>
              <a:rPr lang="en-US" altLang="zh-CN" sz="2000" b="1" dirty="0">
                <a:solidFill>
                  <a:srgbClr val="CCFFCC"/>
                </a:solidFill>
                <a:latin typeface="+mn-ea"/>
              </a:rPr>
              <a:t> </a:t>
            </a:r>
            <a:r>
              <a:rPr lang="en-US" altLang="zh-CN" sz="2000" b="1" dirty="0" smtClean="0">
                <a:solidFill>
                  <a:srgbClr val="CCFFCC"/>
                </a:solidFill>
                <a:latin typeface="+mn-ea"/>
              </a:rPr>
              <a:t>    </a:t>
            </a:r>
            <a:r>
              <a:rPr lang="en-US" altLang="zh-CN" sz="2000" b="1" dirty="0" err="1">
                <a:solidFill>
                  <a:srgbClr val="CCFFCC"/>
                </a:solidFill>
                <a:latin typeface="+mn-ea"/>
              </a:rPr>
              <a:t>CVolume</a:t>
            </a:r>
            <a:r>
              <a:rPr lang="en-US" altLang="zh-CN" sz="2000" b="1" dirty="0">
                <a:solidFill>
                  <a:srgbClr val="CCFFCC"/>
                </a:solidFill>
                <a:latin typeface="+mn-ea"/>
              </a:rPr>
              <a:t>(</a:t>
            </a:r>
            <a:r>
              <a:rPr lang="en-US" altLang="zh-CN" sz="2000" b="1" dirty="0" err="1">
                <a:solidFill>
                  <a:srgbClr val="CCFFCC"/>
                </a:solidFill>
                <a:latin typeface="+mn-ea"/>
              </a:rPr>
              <a:t>int,int</a:t>
            </a:r>
            <a:r>
              <a:rPr lang="en-US" altLang="zh-CN" sz="2000" b="1" dirty="0">
                <a:solidFill>
                  <a:srgbClr val="CCFFCC"/>
                </a:solidFill>
                <a:latin typeface="+mn-ea"/>
              </a:rPr>
              <a:t>);</a:t>
            </a:r>
            <a:endParaRPr lang="zh-CN" altLang="zh-CN" sz="2000" b="1" dirty="0">
              <a:solidFill>
                <a:srgbClr val="CCFFCC"/>
              </a:solidFill>
              <a:latin typeface="+mn-ea"/>
            </a:endParaRPr>
          </a:p>
          <a:p>
            <a:pPr marL="0" indent="0">
              <a:lnSpc>
                <a:spcPts val="2400"/>
              </a:lnSpc>
              <a:spcBef>
                <a:spcPts val="0"/>
              </a:spcBef>
              <a:buNone/>
            </a:pPr>
            <a:r>
              <a:rPr lang="en-US" altLang="zh-CN" sz="2000" b="1" dirty="0">
                <a:solidFill>
                  <a:srgbClr val="CCFFCC"/>
                </a:solidFill>
                <a:latin typeface="+mn-ea"/>
              </a:rPr>
              <a:t> </a:t>
            </a:r>
            <a:r>
              <a:rPr lang="en-US" altLang="zh-CN" sz="2000" b="1" dirty="0" smtClean="0">
                <a:solidFill>
                  <a:srgbClr val="CCFFCC"/>
                </a:solidFill>
                <a:latin typeface="+mn-ea"/>
              </a:rPr>
              <a:t>    </a:t>
            </a:r>
            <a:r>
              <a:rPr lang="en-US" altLang="zh-CN" sz="2000" b="1" dirty="0">
                <a:solidFill>
                  <a:srgbClr val="CCFFCC"/>
                </a:solidFill>
                <a:latin typeface="+mn-ea"/>
              </a:rPr>
              <a:t>double volume(void) {return (PI*r*r*h);}</a:t>
            </a:r>
            <a:endParaRPr lang="zh-CN" altLang="zh-CN" sz="2000" b="1" dirty="0">
              <a:solidFill>
                <a:srgbClr val="CCFFCC"/>
              </a:solidFill>
              <a:latin typeface="+mn-ea"/>
            </a:endParaRPr>
          </a:p>
          <a:p>
            <a:pPr marL="0" indent="0">
              <a:lnSpc>
                <a:spcPts val="2400"/>
              </a:lnSpc>
              <a:spcBef>
                <a:spcPts val="0"/>
              </a:spcBef>
              <a:buNone/>
            </a:pPr>
            <a:r>
              <a:rPr lang="en-US" altLang="zh-CN" sz="2000" b="1" dirty="0">
                <a:solidFill>
                  <a:srgbClr val="CCFFCC"/>
                </a:solidFill>
                <a:latin typeface="+mn-ea"/>
              </a:rPr>
              <a:t>};</a:t>
            </a:r>
            <a:endParaRPr lang="zh-CN" altLang="zh-CN" sz="2000" b="1" dirty="0">
              <a:solidFill>
                <a:srgbClr val="CCFFCC"/>
              </a:solidFill>
              <a:latin typeface="+mn-ea"/>
            </a:endParaRPr>
          </a:p>
          <a:p>
            <a:pPr marL="0" indent="0">
              <a:lnSpc>
                <a:spcPts val="2400"/>
              </a:lnSpc>
              <a:spcBef>
                <a:spcPts val="0"/>
              </a:spcBef>
              <a:buNone/>
            </a:pPr>
            <a:r>
              <a:rPr lang="en-US" altLang="zh-CN" sz="2000" b="1" i="1" dirty="0" smtClean="0">
                <a:solidFill>
                  <a:srgbClr val="66FFFF"/>
                </a:solidFill>
                <a:latin typeface="+mn-ea"/>
              </a:rPr>
              <a:t>CVolume</a:t>
            </a:r>
            <a:r>
              <a:rPr lang="en-US" altLang="zh-CN" sz="2000" b="1" i="1" dirty="0">
                <a:solidFill>
                  <a:srgbClr val="66FFFF"/>
                </a:solidFill>
                <a:latin typeface="+mn-ea"/>
              </a:rPr>
              <a:t>::CVolume(</a:t>
            </a:r>
            <a:r>
              <a:rPr lang="en-US" altLang="zh-CN" sz="2000" b="1" i="1" dirty="0" err="1">
                <a:solidFill>
                  <a:srgbClr val="66FFFF"/>
                </a:solidFill>
                <a:latin typeface="+mn-ea"/>
              </a:rPr>
              <a:t>int</a:t>
            </a:r>
            <a:r>
              <a:rPr lang="en-US" altLang="zh-CN" sz="2000" b="1" i="1" dirty="0">
                <a:solidFill>
                  <a:srgbClr val="66FFFF"/>
                </a:solidFill>
                <a:latin typeface="+mn-ea"/>
              </a:rPr>
              <a:t> a=5, </a:t>
            </a:r>
            <a:r>
              <a:rPr lang="en-US" altLang="zh-CN" sz="2000" b="1" i="1" dirty="0" err="1">
                <a:solidFill>
                  <a:srgbClr val="66FFFF"/>
                </a:solidFill>
                <a:latin typeface="+mn-ea"/>
              </a:rPr>
              <a:t>int</a:t>
            </a:r>
            <a:r>
              <a:rPr lang="en-US" altLang="zh-CN" sz="2000" b="1" i="1" dirty="0">
                <a:solidFill>
                  <a:srgbClr val="66FFFF"/>
                </a:solidFill>
                <a:latin typeface="+mn-ea"/>
              </a:rPr>
              <a:t> b=6) </a:t>
            </a:r>
            <a:endParaRPr lang="zh-CN" altLang="zh-CN" sz="2000" b="1" dirty="0">
              <a:solidFill>
                <a:srgbClr val="66FFFF"/>
              </a:solidFill>
              <a:latin typeface="+mn-ea"/>
            </a:endParaRPr>
          </a:p>
          <a:p>
            <a:pPr marL="0" indent="0">
              <a:lnSpc>
                <a:spcPts val="2400"/>
              </a:lnSpc>
              <a:spcBef>
                <a:spcPts val="0"/>
              </a:spcBef>
              <a:buNone/>
            </a:pPr>
            <a:r>
              <a:rPr lang="en-US" altLang="zh-CN" sz="2000" b="1" dirty="0" smtClean="0">
                <a:solidFill>
                  <a:srgbClr val="66FFFF"/>
                </a:solidFill>
                <a:latin typeface="+mn-ea"/>
              </a:rPr>
              <a:t>{     </a:t>
            </a:r>
            <a:r>
              <a:rPr lang="en-US" altLang="zh-CN" sz="2000" b="1" dirty="0">
                <a:solidFill>
                  <a:srgbClr val="66FFFF"/>
                </a:solidFill>
                <a:latin typeface="+mn-ea"/>
              </a:rPr>
              <a:t>r = a</a:t>
            </a:r>
            <a:r>
              <a:rPr lang="en-US" altLang="zh-CN" sz="2000" b="1" dirty="0" smtClean="0">
                <a:solidFill>
                  <a:srgbClr val="66FFFF"/>
                </a:solidFill>
                <a:latin typeface="+mn-ea"/>
              </a:rPr>
              <a:t>;</a:t>
            </a:r>
            <a:r>
              <a:rPr lang="en-US" altLang="zh-CN" sz="2000" b="1" dirty="0">
                <a:solidFill>
                  <a:srgbClr val="66FFFF"/>
                </a:solidFill>
                <a:latin typeface="+mn-ea"/>
              </a:rPr>
              <a:t>		h = b</a:t>
            </a:r>
            <a:r>
              <a:rPr lang="en-US" altLang="zh-CN" sz="2000" b="1" dirty="0" smtClean="0">
                <a:solidFill>
                  <a:srgbClr val="66FFFF"/>
                </a:solidFill>
                <a:latin typeface="+mn-ea"/>
              </a:rPr>
              <a:t>;  }</a:t>
            </a:r>
            <a:endParaRPr lang="zh-CN" altLang="zh-CN" sz="2000" b="1" dirty="0">
              <a:solidFill>
                <a:srgbClr val="66FFFF"/>
              </a:solidFill>
              <a:latin typeface="+mn-ea"/>
            </a:endParaRPr>
          </a:p>
          <a:p>
            <a:pPr marL="0" indent="0">
              <a:lnSpc>
                <a:spcPts val="2400"/>
              </a:lnSpc>
              <a:spcBef>
                <a:spcPts val="0"/>
              </a:spcBef>
              <a:buNone/>
            </a:pPr>
            <a:r>
              <a:rPr lang="en-US" altLang="zh-CN" sz="2000" b="1" dirty="0" err="1" smtClean="0">
                <a:solidFill>
                  <a:srgbClr val="FF66FF"/>
                </a:solidFill>
                <a:latin typeface="+mn-ea"/>
              </a:rPr>
              <a:t>int</a:t>
            </a:r>
            <a:r>
              <a:rPr lang="en-US" altLang="zh-CN" sz="2000" b="1" dirty="0" smtClean="0">
                <a:solidFill>
                  <a:srgbClr val="FF66FF"/>
                </a:solidFill>
                <a:latin typeface="+mn-ea"/>
              </a:rPr>
              <a:t> </a:t>
            </a:r>
            <a:r>
              <a:rPr lang="en-US" altLang="zh-CN" sz="2000" b="1" dirty="0">
                <a:solidFill>
                  <a:srgbClr val="FF66FF"/>
                </a:solidFill>
                <a:latin typeface="+mn-ea"/>
              </a:rPr>
              <a:t>main ()</a:t>
            </a:r>
            <a:endParaRPr lang="zh-CN" altLang="zh-CN" sz="2000" b="1" dirty="0">
              <a:solidFill>
                <a:srgbClr val="FF66FF"/>
              </a:solidFill>
              <a:latin typeface="+mn-ea"/>
            </a:endParaRPr>
          </a:p>
          <a:p>
            <a:pPr marL="0" indent="0">
              <a:lnSpc>
                <a:spcPts val="2400"/>
              </a:lnSpc>
              <a:spcBef>
                <a:spcPts val="0"/>
              </a:spcBef>
              <a:buNone/>
            </a:pPr>
            <a:r>
              <a:rPr lang="en-US" altLang="zh-CN" sz="2000" b="1" dirty="0" smtClean="0">
                <a:solidFill>
                  <a:srgbClr val="FF66FF"/>
                </a:solidFill>
                <a:latin typeface="+mn-ea"/>
              </a:rPr>
              <a:t>{</a:t>
            </a:r>
            <a:r>
              <a:rPr lang="en-US" altLang="zh-CN" sz="2000" b="1" i="1" dirty="0" smtClean="0">
                <a:solidFill>
                  <a:srgbClr val="FF66FF"/>
                </a:solidFill>
                <a:latin typeface="+mn-ea"/>
              </a:rPr>
              <a:t>    </a:t>
            </a:r>
            <a:r>
              <a:rPr lang="en-US" altLang="zh-CN" sz="2000" b="1" i="1" dirty="0">
                <a:solidFill>
                  <a:srgbClr val="FF66FF"/>
                </a:solidFill>
                <a:latin typeface="+mn-ea"/>
              </a:rPr>
              <a:t>CVolume </a:t>
            </a:r>
            <a:r>
              <a:rPr lang="en-US" altLang="zh-CN" sz="2000" b="1" i="1" dirty="0" err="1">
                <a:solidFill>
                  <a:srgbClr val="FF66FF"/>
                </a:solidFill>
                <a:latin typeface="+mn-ea"/>
              </a:rPr>
              <a:t>vol</a:t>
            </a:r>
            <a:r>
              <a:rPr lang="en-US" altLang="zh-CN" sz="2000" b="1" i="1" dirty="0">
                <a:solidFill>
                  <a:srgbClr val="FF66FF"/>
                </a:solidFill>
                <a:latin typeface="+mn-ea"/>
              </a:rPr>
              <a:t>;</a:t>
            </a:r>
            <a:endParaRPr lang="zh-CN" altLang="zh-CN" sz="2000" b="1" dirty="0">
              <a:solidFill>
                <a:srgbClr val="FF66FF"/>
              </a:solidFill>
              <a:latin typeface="+mn-ea"/>
            </a:endParaRPr>
          </a:p>
          <a:p>
            <a:pPr marL="0" indent="0">
              <a:lnSpc>
                <a:spcPts val="2400"/>
              </a:lnSpc>
              <a:spcBef>
                <a:spcPts val="0"/>
              </a:spcBef>
              <a:buNone/>
            </a:pPr>
            <a:r>
              <a:rPr lang="en-US" altLang="zh-CN" sz="2000" b="1" dirty="0">
                <a:solidFill>
                  <a:srgbClr val="FF66FF"/>
                </a:solidFill>
                <a:latin typeface="+mn-ea"/>
              </a:rPr>
              <a:t>     </a:t>
            </a:r>
            <a:r>
              <a:rPr lang="en-US" altLang="zh-CN" sz="2000" b="1" dirty="0" err="1">
                <a:solidFill>
                  <a:srgbClr val="FF66FF"/>
                </a:solidFill>
                <a:latin typeface="+mn-ea"/>
              </a:rPr>
              <a:t>cout</a:t>
            </a:r>
            <a:r>
              <a:rPr lang="en-US" altLang="zh-CN" sz="2000" b="1" dirty="0">
                <a:solidFill>
                  <a:srgbClr val="FF66FF"/>
                </a:solidFill>
                <a:latin typeface="+mn-ea"/>
              </a:rPr>
              <a:t> &lt;&lt; "Volume= " &lt;&lt; </a:t>
            </a:r>
            <a:r>
              <a:rPr lang="en-US" altLang="zh-CN" sz="2000" b="1" dirty="0" err="1">
                <a:solidFill>
                  <a:srgbClr val="FF66FF"/>
                </a:solidFill>
                <a:latin typeface="+mn-ea"/>
              </a:rPr>
              <a:t>vol.volume</a:t>
            </a:r>
            <a:r>
              <a:rPr lang="en-US" altLang="zh-CN" sz="2000" b="1" dirty="0">
                <a:solidFill>
                  <a:srgbClr val="FF66FF"/>
                </a:solidFill>
                <a:latin typeface="+mn-ea"/>
              </a:rPr>
              <a:t>() &lt;&lt; </a:t>
            </a:r>
            <a:r>
              <a:rPr lang="en-US" altLang="zh-CN" sz="2000" b="1" dirty="0" err="1">
                <a:solidFill>
                  <a:srgbClr val="FF66FF"/>
                </a:solidFill>
                <a:latin typeface="+mn-ea"/>
              </a:rPr>
              <a:t>endl</a:t>
            </a:r>
            <a:r>
              <a:rPr lang="en-US" altLang="zh-CN" sz="2000" b="1" dirty="0">
                <a:solidFill>
                  <a:srgbClr val="FF66FF"/>
                </a:solidFill>
                <a:latin typeface="+mn-ea"/>
              </a:rPr>
              <a:t>;</a:t>
            </a:r>
            <a:endParaRPr lang="zh-CN" altLang="zh-CN" sz="2000" b="1" dirty="0">
              <a:solidFill>
                <a:srgbClr val="FF66FF"/>
              </a:solidFill>
              <a:latin typeface="+mn-ea"/>
            </a:endParaRPr>
          </a:p>
          <a:p>
            <a:pPr marL="0" indent="0">
              <a:lnSpc>
                <a:spcPts val="2400"/>
              </a:lnSpc>
              <a:spcBef>
                <a:spcPts val="0"/>
              </a:spcBef>
              <a:buNone/>
            </a:pPr>
            <a:r>
              <a:rPr lang="en-US" altLang="zh-CN" sz="2000" b="1" dirty="0">
                <a:solidFill>
                  <a:srgbClr val="FF66FF"/>
                </a:solidFill>
                <a:latin typeface="+mn-ea"/>
              </a:rPr>
              <a:t>} </a:t>
            </a:r>
            <a:endParaRPr lang="zh-CN" altLang="zh-CN" sz="2000" b="1" dirty="0">
              <a:solidFill>
                <a:srgbClr val="FF66FF"/>
              </a:solidFill>
              <a:latin typeface="+mn-ea"/>
            </a:endParaRPr>
          </a:p>
        </p:txBody>
      </p:sp>
    </p:spTree>
    <p:extLst>
      <p:ext uri="{BB962C8B-B14F-4D97-AF65-F5344CB8AC3E}">
        <p14:creationId xmlns:p14="http://schemas.microsoft.com/office/powerpoint/2010/main" val="152702431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938" y="188640"/>
            <a:ext cx="9127062" cy="6516960"/>
          </a:xfrm>
        </p:spPr>
        <p:txBody>
          <a:bodyPr/>
          <a:lstStyle/>
          <a:p>
            <a:pPr marL="0" indent="0">
              <a:buNone/>
            </a:pPr>
            <a:r>
              <a:rPr lang="zh-CN" altLang="zh-CN" sz="2800" b="1" dirty="0"/>
              <a:t>构造函数</a:t>
            </a:r>
            <a:r>
              <a:rPr lang="en-US" altLang="zh-CN" sz="2800" b="1" dirty="0"/>
              <a:t>CVolume</a:t>
            </a:r>
            <a:r>
              <a:rPr lang="zh-CN" altLang="zh-CN" sz="2800" b="1" dirty="0"/>
              <a:t>的两个参数均为缺省参数，在定义对象时可以省略或部分省略实参。因此，可以把</a:t>
            </a:r>
            <a:r>
              <a:rPr lang="en-US" altLang="zh-CN" sz="2800" b="1" dirty="0"/>
              <a:t>main</a:t>
            </a:r>
            <a:r>
              <a:rPr lang="zh-CN" altLang="zh-CN" sz="2800" b="1" dirty="0"/>
              <a:t>函数改写成如下形式：</a:t>
            </a:r>
          </a:p>
          <a:p>
            <a:pPr marL="0" indent="0">
              <a:buNone/>
            </a:pPr>
            <a:r>
              <a:rPr lang="en-US" altLang="zh-CN" sz="2800" b="1" dirty="0" err="1"/>
              <a:t>int</a:t>
            </a:r>
            <a:r>
              <a:rPr lang="en-US" altLang="zh-CN" sz="2800" b="1" dirty="0"/>
              <a:t> main ()</a:t>
            </a:r>
            <a:endParaRPr lang="zh-CN" altLang="zh-CN" sz="2800" b="1" dirty="0"/>
          </a:p>
          <a:p>
            <a:pPr marL="0" indent="0">
              <a:buNone/>
            </a:pPr>
            <a:r>
              <a:rPr lang="en-US" altLang="zh-CN" sz="2800" b="1" dirty="0" smtClean="0"/>
              <a:t>{    </a:t>
            </a:r>
            <a:r>
              <a:rPr lang="en-US" altLang="zh-CN" sz="2800" b="1" dirty="0"/>
              <a:t>CVolume vol1(1,2),vol2(1),vol3;</a:t>
            </a:r>
            <a:endParaRPr lang="zh-CN" altLang="zh-CN" sz="2800" b="1" dirty="0"/>
          </a:p>
          <a:p>
            <a:pPr marL="0" indent="0">
              <a:buNone/>
            </a:pPr>
            <a:r>
              <a:rPr lang="en-US" altLang="zh-CN" sz="2800" b="1" dirty="0"/>
              <a:t>     </a:t>
            </a:r>
            <a:r>
              <a:rPr lang="en-US" altLang="zh-CN" sz="2800" b="1" dirty="0" err="1"/>
              <a:t>cout</a:t>
            </a:r>
            <a:r>
              <a:rPr lang="en-US" altLang="zh-CN" sz="2800" b="1" dirty="0"/>
              <a:t> &lt;&lt; "Volume1= " &lt;&lt; vol1.volume() &lt;&lt; </a:t>
            </a:r>
            <a:r>
              <a:rPr lang="en-US" altLang="zh-CN" sz="2800" b="1" dirty="0" err="1"/>
              <a:t>endl</a:t>
            </a:r>
            <a:r>
              <a:rPr lang="en-US" altLang="zh-CN" sz="2800" b="1" dirty="0"/>
              <a:t>;</a:t>
            </a:r>
            <a:endParaRPr lang="zh-CN" altLang="zh-CN" sz="2800" b="1" dirty="0"/>
          </a:p>
          <a:p>
            <a:pPr marL="0" indent="0">
              <a:buNone/>
            </a:pPr>
            <a:r>
              <a:rPr lang="en-US" altLang="zh-CN" sz="2800" b="1" dirty="0"/>
              <a:t>     </a:t>
            </a:r>
            <a:r>
              <a:rPr lang="en-US" altLang="zh-CN" sz="2800" b="1" dirty="0" err="1"/>
              <a:t>cout</a:t>
            </a:r>
            <a:r>
              <a:rPr lang="en-US" altLang="zh-CN" sz="2800" b="1" dirty="0"/>
              <a:t> &lt;&lt; "Volume2= " &lt;&lt; vol2.volume() &lt;&lt; </a:t>
            </a:r>
            <a:r>
              <a:rPr lang="en-US" altLang="zh-CN" sz="2800" b="1" dirty="0" err="1"/>
              <a:t>endl</a:t>
            </a:r>
            <a:r>
              <a:rPr lang="en-US" altLang="zh-CN" sz="2800" b="1" dirty="0"/>
              <a:t>;</a:t>
            </a:r>
            <a:endParaRPr lang="zh-CN" altLang="zh-CN" sz="2800" b="1" dirty="0"/>
          </a:p>
          <a:p>
            <a:pPr marL="0" indent="0">
              <a:buNone/>
            </a:pPr>
            <a:r>
              <a:rPr lang="en-US" altLang="zh-CN" sz="2800" b="1" dirty="0" smtClean="0"/>
              <a:t>     </a:t>
            </a:r>
            <a:r>
              <a:rPr lang="en-US" altLang="zh-CN" sz="2800" b="1" dirty="0" err="1"/>
              <a:t>cout</a:t>
            </a:r>
            <a:r>
              <a:rPr lang="en-US" altLang="zh-CN" sz="2800" b="1" dirty="0"/>
              <a:t> &lt;&lt; "Volume3= " &lt;&lt; vol3.volume() &lt;&lt; </a:t>
            </a:r>
            <a:r>
              <a:rPr lang="en-US" altLang="zh-CN" sz="2800" b="1" dirty="0" err="1"/>
              <a:t>endl</a:t>
            </a:r>
            <a:r>
              <a:rPr lang="en-US" altLang="zh-CN" sz="2800" b="1" dirty="0"/>
              <a:t>;</a:t>
            </a:r>
            <a:endParaRPr lang="zh-CN" altLang="zh-CN" sz="2800" b="1" dirty="0"/>
          </a:p>
          <a:p>
            <a:pPr marL="0" indent="0">
              <a:buNone/>
            </a:pPr>
            <a:r>
              <a:rPr lang="en-US" altLang="zh-CN" sz="2800" b="1" dirty="0" smtClean="0"/>
              <a:t>}</a:t>
            </a:r>
            <a:endParaRPr lang="zh-CN" altLang="zh-CN" sz="2800" b="1" dirty="0"/>
          </a:p>
          <a:p>
            <a:pPr marL="0" indent="0">
              <a:buNone/>
            </a:pPr>
            <a:r>
              <a:rPr lang="zh-CN" altLang="zh-CN" sz="2800" b="1" dirty="0">
                <a:solidFill>
                  <a:srgbClr val="FF66FF"/>
                </a:solidFill>
              </a:rPr>
              <a:t>这时的输出结果如下：</a:t>
            </a:r>
          </a:p>
          <a:p>
            <a:pPr marL="0" indent="0">
              <a:buNone/>
            </a:pPr>
            <a:r>
              <a:rPr lang="en-US" altLang="zh-CN" sz="2800" b="1" dirty="0">
                <a:solidFill>
                  <a:srgbClr val="FF66FF"/>
                </a:solidFill>
              </a:rPr>
              <a:t>Volume1= 6.28319</a:t>
            </a:r>
            <a:endParaRPr lang="zh-CN" altLang="zh-CN" sz="2800" b="1" dirty="0">
              <a:solidFill>
                <a:srgbClr val="FF66FF"/>
              </a:solidFill>
            </a:endParaRPr>
          </a:p>
          <a:p>
            <a:pPr marL="0" indent="0">
              <a:buNone/>
            </a:pPr>
            <a:r>
              <a:rPr lang="en-US" altLang="zh-CN" sz="2800" b="1" dirty="0">
                <a:solidFill>
                  <a:srgbClr val="FF66FF"/>
                </a:solidFill>
              </a:rPr>
              <a:t>Volume2= 18.8496</a:t>
            </a:r>
            <a:endParaRPr lang="zh-CN" altLang="zh-CN" sz="2800" b="1" dirty="0">
              <a:solidFill>
                <a:srgbClr val="FF66FF"/>
              </a:solidFill>
            </a:endParaRPr>
          </a:p>
          <a:p>
            <a:pPr marL="0" indent="0">
              <a:buNone/>
            </a:pPr>
            <a:r>
              <a:rPr lang="en-US" altLang="zh-CN" sz="2800" b="1" dirty="0">
                <a:solidFill>
                  <a:srgbClr val="FF66FF"/>
                </a:solidFill>
              </a:rPr>
              <a:t>Volume3= 471.239</a:t>
            </a:r>
            <a:endParaRPr lang="zh-CN" altLang="zh-CN" sz="2800" b="1" dirty="0">
              <a:solidFill>
                <a:srgbClr val="FF66FF"/>
              </a:solidFill>
            </a:endParaRPr>
          </a:p>
          <a:p>
            <a:pPr marL="0" indent="0">
              <a:buNone/>
            </a:pPr>
            <a:endParaRPr lang="zh-CN" altLang="en-US" sz="28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63</a:t>
            </a:fld>
            <a:endParaRPr lang="en-US" altLang="zh-CN"/>
          </a:p>
        </p:txBody>
      </p:sp>
      <p:sp>
        <p:nvSpPr>
          <p:cNvPr id="5" name="流程图: 可选过程 4"/>
          <p:cNvSpPr/>
          <p:nvPr/>
        </p:nvSpPr>
        <p:spPr bwMode="auto">
          <a:xfrm>
            <a:off x="3779912" y="4149080"/>
            <a:ext cx="5184576" cy="2448272"/>
          </a:xfrm>
          <a:prstGeom prst="flowChartAlternateProcess">
            <a:avLst/>
          </a:prstGeom>
          <a:solidFill>
            <a:schemeClr val="accent1"/>
          </a:solidFill>
          <a:ln w="9525" cap="flat" cmpd="sng" algn="ctr">
            <a:solidFill>
              <a:srgbClr val="92D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zh-CN" b="1" dirty="0">
                <a:solidFill>
                  <a:srgbClr val="FF0000"/>
                </a:solidFill>
              </a:rPr>
              <a:t>对于</a:t>
            </a:r>
            <a:r>
              <a:rPr lang="en-US" altLang="zh-CN" b="1" dirty="0">
                <a:solidFill>
                  <a:srgbClr val="FF0000"/>
                </a:solidFill>
              </a:rPr>
              <a:t>vol1(1,2)</a:t>
            </a:r>
            <a:r>
              <a:rPr lang="zh-CN" altLang="zh-CN" b="1" dirty="0">
                <a:solidFill>
                  <a:srgbClr val="FF0000"/>
                </a:solidFill>
              </a:rPr>
              <a:t>，那么原来缺省值失效；对于</a:t>
            </a:r>
            <a:r>
              <a:rPr lang="en-US" altLang="zh-CN" b="1" dirty="0">
                <a:solidFill>
                  <a:srgbClr val="FF0000"/>
                </a:solidFill>
              </a:rPr>
              <a:t>vol2(1)</a:t>
            </a:r>
            <a:r>
              <a:rPr lang="zh-CN" altLang="zh-CN" b="1" dirty="0">
                <a:solidFill>
                  <a:srgbClr val="FF0000"/>
                </a:solidFill>
              </a:rPr>
              <a:t>，那么按参数顺序，</a:t>
            </a:r>
            <a:r>
              <a:rPr lang="en-US" altLang="zh-CN" b="1" dirty="0">
                <a:solidFill>
                  <a:srgbClr val="FF0000"/>
                </a:solidFill>
              </a:rPr>
              <a:t>a</a:t>
            </a:r>
            <a:r>
              <a:rPr lang="zh-CN" altLang="zh-CN" b="1" dirty="0">
                <a:solidFill>
                  <a:srgbClr val="FF0000"/>
                </a:solidFill>
              </a:rPr>
              <a:t>被重新初始化为</a:t>
            </a:r>
            <a:r>
              <a:rPr lang="en-US" altLang="zh-CN" b="1" dirty="0">
                <a:solidFill>
                  <a:srgbClr val="FF0000"/>
                </a:solidFill>
              </a:rPr>
              <a:t>1</a:t>
            </a:r>
            <a:r>
              <a:rPr lang="zh-CN" altLang="zh-CN" b="1" dirty="0">
                <a:solidFill>
                  <a:srgbClr val="FF0000"/>
                </a:solidFill>
              </a:rPr>
              <a:t>，而参数</a:t>
            </a:r>
            <a:r>
              <a:rPr lang="en-US" altLang="zh-CN" b="1" dirty="0">
                <a:solidFill>
                  <a:srgbClr val="FF0000"/>
                </a:solidFill>
              </a:rPr>
              <a:t>b</a:t>
            </a:r>
            <a:r>
              <a:rPr lang="zh-CN" altLang="zh-CN" b="1" dirty="0">
                <a:solidFill>
                  <a:srgbClr val="FF0000"/>
                </a:solidFill>
              </a:rPr>
              <a:t>没有被初始化，保留原来的缺省值</a:t>
            </a:r>
            <a:r>
              <a:rPr lang="en-US" altLang="zh-CN" b="1" dirty="0">
                <a:solidFill>
                  <a:srgbClr val="FF0000"/>
                </a:solidFill>
              </a:rPr>
              <a:t>6</a:t>
            </a:r>
            <a:r>
              <a:rPr lang="zh-CN" altLang="zh-CN" b="1" dirty="0">
                <a:solidFill>
                  <a:srgbClr val="FF0000"/>
                </a:solidFill>
              </a:rPr>
              <a:t>；对于</a:t>
            </a:r>
            <a:r>
              <a:rPr lang="en-US" altLang="zh-CN" b="1" dirty="0">
                <a:solidFill>
                  <a:srgbClr val="FF0000"/>
                </a:solidFill>
              </a:rPr>
              <a:t>vol3</a:t>
            </a:r>
            <a:r>
              <a:rPr lang="zh-CN" altLang="zh-CN" b="1" dirty="0">
                <a:solidFill>
                  <a:srgbClr val="FF0000"/>
                </a:solidFill>
              </a:rPr>
              <a:t>，由于没有给出新的参数，完全采用原来缺省的参数值。</a:t>
            </a:r>
            <a:endParaRPr kumimoji="1" lang="zh-CN" altLang="en-US" sz="2400" b="1"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val="39980554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79512" y="260648"/>
            <a:ext cx="8784976" cy="6408712"/>
          </a:xfrm>
        </p:spPr>
        <p:txBody>
          <a:bodyPr/>
          <a:lstStyle/>
          <a:p>
            <a:pPr marL="0" lvl="0" indent="0">
              <a:spcBef>
                <a:spcPts val="0"/>
              </a:spcBef>
              <a:buNone/>
            </a:pPr>
            <a:r>
              <a:rPr lang="en-US" altLang="zh-CN" sz="2800" b="1" dirty="0" smtClean="0"/>
              <a:t>(4)</a:t>
            </a:r>
            <a:r>
              <a:rPr lang="zh-CN" altLang="zh-CN" sz="2800" b="1" dirty="0" smtClean="0"/>
              <a:t>构造</a:t>
            </a:r>
            <a:r>
              <a:rPr lang="zh-CN" altLang="zh-CN" sz="2800" b="1" dirty="0"/>
              <a:t>函数也可以没有参数。例如，下面定义的类</a:t>
            </a:r>
            <a:r>
              <a:rPr lang="en-US" altLang="zh-CN" sz="2800" b="1" dirty="0" err="1"/>
              <a:t>My_class</a:t>
            </a:r>
            <a:r>
              <a:rPr lang="zh-CN" altLang="zh-CN" sz="2800" b="1" dirty="0"/>
              <a:t>中的构造函数就没有参数，该类的构造函数执行的功能是在屏幕上输出一句“</a:t>
            </a:r>
            <a:r>
              <a:rPr lang="en-US" altLang="zh-CN" sz="2800" b="1" dirty="0"/>
              <a:t>NO PARAMETER</a:t>
            </a:r>
            <a:r>
              <a:rPr lang="zh-CN" altLang="zh-CN" sz="2800" b="1" dirty="0" smtClean="0"/>
              <a:t>”</a:t>
            </a:r>
            <a:r>
              <a:rPr lang="zh-CN" altLang="en-US" sz="2800" b="1" dirty="0" smtClean="0"/>
              <a:t>。</a:t>
            </a:r>
            <a:endParaRPr lang="en-US" altLang="zh-CN" sz="2800" b="1" dirty="0" smtClean="0"/>
          </a:p>
          <a:p>
            <a:pPr marL="0" indent="0">
              <a:spcBef>
                <a:spcPts val="0"/>
              </a:spcBef>
              <a:buNone/>
            </a:pPr>
            <a:r>
              <a:rPr lang="en-US" altLang="zh-CN" sz="2400" b="1" dirty="0"/>
              <a:t>#include "</a:t>
            </a:r>
            <a:r>
              <a:rPr lang="en-US" altLang="zh-CN" sz="2400" b="1" dirty="0" err="1"/>
              <a:t>stdafx.h</a:t>
            </a:r>
            <a:r>
              <a:rPr lang="en-US" altLang="zh-CN" sz="2400" b="1" dirty="0"/>
              <a:t>"</a:t>
            </a:r>
            <a:endParaRPr lang="zh-CN" altLang="zh-CN" sz="2400" b="1" dirty="0"/>
          </a:p>
          <a:p>
            <a:pPr marL="0" indent="0">
              <a:spcBef>
                <a:spcPts val="0"/>
              </a:spcBef>
              <a:buNone/>
            </a:pPr>
            <a:r>
              <a:rPr lang="en-US" altLang="zh-CN" sz="2400" b="1" dirty="0"/>
              <a:t>#include &lt;</a:t>
            </a:r>
            <a:r>
              <a:rPr lang="en-US" altLang="zh-CN" sz="2400" b="1" dirty="0" err="1"/>
              <a:t>iostream</a:t>
            </a:r>
            <a:r>
              <a:rPr lang="en-US" altLang="zh-CN" sz="2400" b="1" dirty="0"/>
              <a:t>&gt;</a:t>
            </a:r>
            <a:endParaRPr lang="zh-CN" altLang="zh-CN" sz="2400" b="1" dirty="0"/>
          </a:p>
          <a:p>
            <a:pPr marL="0" indent="0">
              <a:spcBef>
                <a:spcPts val="0"/>
              </a:spcBef>
              <a:buNone/>
            </a:pPr>
            <a:r>
              <a:rPr lang="en-US" altLang="zh-CN" sz="2400" b="1" dirty="0"/>
              <a:t>using namespace </a:t>
            </a:r>
            <a:r>
              <a:rPr lang="en-US" altLang="zh-CN" sz="2400" b="1" dirty="0" err="1"/>
              <a:t>std</a:t>
            </a:r>
            <a:r>
              <a:rPr lang="en-US" altLang="zh-CN" sz="2400" b="1" dirty="0"/>
              <a:t>;</a:t>
            </a:r>
            <a:endParaRPr lang="zh-CN" altLang="zh-CN" sz="2400" b="1" dirty="0"/>
          </a:p>
          <a:p>
            <a:pPr marL="0" indent="0">
              <a:spcBef>
                <a:spcPts val="0"/>
              </a:spcBef>
              <a:buNone/>
            </a:pPr>
            <a:r>
              <a:rPr lang="en-US" altLang="zh-CN" sz="2400" b="1" dirty="0">
                <a:solidFill>
                  <a:srgbClr val="FF66FF"/>
                </a:solidFill>
              </a:rPr>
              <a:t>class CVolume</a:t>
            </a:r>
            <a:endParaRPr lang="zh-CN" altLang="zh-CN" sz="2400" b="1" dirty="0">
              <a:solidFill>
                <a:srgbClr val="FF66FF"/>
              </a:solidFill>
            </a:endParaRPr>
          </a:p>
          <a:p>
            <a:pPr marL="0" indent="0">
              <a:spcBef>
                <a:spcPts val="0"/>
              </a:spcBef>
              <a:buNone/>
            </a:pPr>
            <a:r>
              <a:rPr lang="en-US" altLang="zh-CN" sz="2400" b="1" dirty="0" smtClean="0">
                <a:solidFill>
                  <a:srgbClr val="FF66FF"/>
                </a:solidFill>
              </a:rPr>
              <a:t>{   </a:t>
            </a:r>
            <a:r>
              <a:rPr lang="en-US" altLang="zh-CN" sz="2400" b="1" dirty="0">
                <a:solidFill>
                  <a:srgbClr val="FF66FF"/>
                </a:solidFill>
              </a:rPr>
              <a:t>public:</a:t>
            </a:r>
            <a:endParaRPr lang="zh-CN" altLang="zh-CN" sz="2400" b="1" dirty="0">
              <a:solidFill>
                <a:srgbClr val="FF66FF"/>
              </a:solidFill>
            </a:endParaRPr>
          </a:p>
          <a:p>
            <a:pPr marL="0" indent="0">
              <a:spcBef>
                <a:spcPts val="0"/>
              </a:spcBef>
              <a:buNone/>
            </a:pPr>
            <a:r>
              <a:rPr lang="en-US" altLang="zh-CN" sz="2400" b="1" dirty="0">
                <a:solidFill>
                  <a:srgbClr val="FF66FF"/>
                </a:solidFill>
              </a:rPr>
              <a:t> </a:t>
            </a:r>
            <a:r>
              <a:rPr lang="en-US" altLang="zh-CN" sz="2400" b="1" dirty="0" smtClean="0">
                <a:solidFill>
                  <a:srgbClr val="FF66FF"/>
                </a:solidFill>
              </a:rPr>
              <a:t>      </a:t>
            </a:r>
            <a:r>
              <a:rPr lang="en-US" altLang="zh-CN" sz="2400" b="1" dirty="0">
                <a:solidFill>
                  <a:srgbClr val="FF66FF"/>
                </a:solidFill>
              </a:rPr>
              <a:t>CVolume()</a:t>
            </a:r>
            <a:endParaRPr lang="zh-CN" altLang="zh-CN" sz="2400" b="1" dirty="0">
              <a:solidFill>
                <a:srgbClr val="FF66FF"/>
              </a:solidFill>
            </a:endParaRPr>
          </a:p>
          <a:p>
            <a:pPr marL="0" indent="0">
              <a:spcBef>
                <a:spcPts val="0"/>
              </a:spcBef>
              <a:buNone/>
            </a:pPr>
            <a:r>
              <a:rPr lang="en-US" altLang="zh-CN" sz="2400" b="1" dirty="0">
                <a:solidFill>
                  <a:srgbClr val="FF66FF"/>
                </a:solidFill>
              </a:rPr>
              <a:t>	{</a:t>
            </a:r>
            <a:endParaRPr lang="zh-CN" altLang="zh-CN" sz="2400" b="1" dirty="0">
              <a:solidFill>
                <a:srgbClr val="FF66FF"/>
              </a:solidFill>
            </a:endParaRPr>
          </a:p>
          <a:p>
            <a:pPr marL="0" indent="0">
              <a:spcBef>
                <a:spcPts val="0"/>
              </a:spcBef>
              <a:buNone/>
            </a:pPr>
            <a:r>
              <a:rPr lang="en-US" altLang="zh-CN" sz="2400" b="1" dirty="0">
                <a:solidFill>
                  <a:srgbClr val="FF66FF"/>
                </a:solidFill>
              </a:rPr>
              <a:t>	 </a:t>
            </a:r>
            <a:r>
              <a:rPr lang="en-US" altLang="zh-CN" sz="2400" b="1" dirty="0" smtClean="0">
                <a:solidFill>
                  <a:srgbClr val="FF66FF"/>
                </a:solidFill>
              </a:rPr>
              <a:t> </a:t>
            </a:r>
            <a:r>
              <a:rPr lang="en-US" altLang="zh-CN" sz="2400" b="1" dirty="0" err="1" smtClean="0">
                <a:solidFill>
                  <a:srgbClr val="FF66FF"/>
                </a:solidFill>
              </a:rPr>
              <a:t>cout</a:t>
            </a:r>
            <a:r>
              <a:rPr lang="en-US" altLang="zh-CN" sz="2400" b="1" dirty="0">
                <a:solidFill>
                  <a:srgbClr val="FF66FF"/>
                </a:solidFill>
              </a:rPr>
              <a:t>&lt;&lt;"NO PARAMETER"&lt;&lt;</a:t>
            </a:r>
            <a:r>
              <a:rPr lang="en-US" altLang="zh-CN" sz="2400" b="1" dirty="0" err="1">
                <a:solidFill>
                  <a:srgbClr val="FF66FF"/>
                </a:solidFill>
              </a:rPr>
              <a:t>endl</a:t>
            </a:r>
            <a:r>
              <a:rPr lang="en-US" altLang="zh-CN" sz="2400" b="1" dirty="0">
                <a:solidFill>
                  <a:srgbClr val="FF66FF"/>
                </a:solidFill>
              </a:rPr>
              <a:t>;</a:t>
            </a:r>
            <a:endParaRPr lang="zh-CN" altLang="zh-CN" sz="2400" b="1" dirty="0">
              <a:solidFill>
                <a:srgbClr val="FF66FF"/>
              </a:solidFill>
            </a:endParaRPr>
          </a:p>
          <a:p>
            <a:pPr marL="0" indent="0">
              <a:spcBef>
                <a:spcPts val="0"/>
              </a:spcBef>
              <a:buNone/>
            </a:pPr>
            <a:r>
              <a:rPr lang="en-US" altLang="zh-CN" sz="2400" b="1" dirty="0">
                <a:solidFill>
                  <a:srgbClr val="FF66FF"/>
                </a:solidFill>
              </a:rPr>
              <a:t>	}</a:t>
            </a:r>
            <a:endParaRPr lang="zh-CN" altLang="zh-CN" sz="2400" b="1" dirty="0">
              <a:solidFill>
                <a:srgbClr val="FF66FF"/>
              </a:solidFill>
            </a:endParaRPr>
          </a:p>
          <a:p>
            <a:pPr marL="0" indent="0">
              <a:spcBef>
                <a:spcPts val="0"/>
              </a:spcBef>
              <a:buNone/>
            </a:pPr>
            <a:r>
              <a:rPr lang="en-US" altLang="zh-CN" sz="2400" b="1" dirty="0">
                <a:solidFill>
                  <a:srgbClr val="FF66FF"/>
                </a:solidFill>
              </a:rPr>
              <a:t>};</a:t>
            </a:r>
            <a:endParaRPr lang="zh-CN" altLang="zh-CN" sz="2400" b="1" dirty="0">
              <a:solidFill>
                <a:srgbClr val="FF66FF"/>
              </a:solidFill>
            </a:endParaRPr>
          </a:p>
          <a:p>
            <a:pPr marL="0" indent="0">
              <a:spcBef>
                <a:spcPts val="0"/>
              </a:spcBef>
              <a:buNone/>
            </a:pPr>
            <a:r>
              <a:rPr lang="en-US" altLang="zh-CN" sz="2400" b="1" dirty="0" err="1">
                <a:solidFill>
                  <a:srgbClr val="66FFFF"/>
                </a:solidFill>
              </a:rPr>
              <a:t>int</a:t>
            </a:r>
            <a:r>
              <a:rPr lang="en-US" altLang="zh-CN" sz="2400" b="1" dirty="0">
                <a:solidFill>
                  <a:srgbClr val="66FFFF"/>
                </a:solidFill>
              </a:rPr>
              <a:t> main ()</a:t>
            </a:r>
            <a:endParaRPr lang="zh-CN" altLang="zh-CN" sz="2400" b="1" dirty="0">
              <a:solidFill>
                <a:srgbClr val="66FFFF"/>
              </a:solidFill>
            </a:endParaRPr>
          </a:p>
          <a:p>
            <a:pPr marL="0" indent="0">
              <a:spcBef>
                <a:spcPts val="0"/>
              </a:spcBef>
              <a:buNone/>
            </a:pPr>
            <a:r>
              <a:rPr lang="en-US" altLang="zh-CN" sz="2400" b="1" dirty="0">
                <a:solidFill>
                  <a:srgbClr val="66FFFF"/>
                </a:solidFill>
              </a:rPr>
              <a:t>{</a:t>
            </a:r>
            <a:endParaRPr lang="zh-CN" altLang="zh-CN" sz="2400" b="1" dirty="0">
              <a:solidFill>
                <a:srgbClr val="66FFFF"/>
              </a:solidFill>
            </a:endParaRPr>
          </a:p>
          <a:p>
            <a:pPr marL="0" indent="0">
              <a:spcBef>
                <a:spcPts val="0"/>
              </a:spcBef>
              <a:buNone/>
            </a:pPr>
            <a:r>
              <a:rPr lang="en-US" altLang="zh-CN" sz="2400" b="1" dirty="0">
                <a:solidFill>
                  <a:srgbClr val="66FFFF"/>
                </a:solidFill>
              </a:rPr>
              <a:t> </a:t>
            </a:r>
            <a:r>
              <a:rPr lang="en-US" altLang="zh-CN" sz="2400" b="1" dirty="0" smtClean="0">
                <a:solidFill>
                  <a:srgbClr val="66FFFF"/>
                </a:solidFill>
              </a:rPr>
              <a:t>    </a:t>
            </a:r>
            <a:r>
              <a:rPr lang="en-US" altLang="zh-CN" sz="2400" b="1" dirty="0">
                <a:solidFill>
                  <a:srgbClr val="66FFFF"/>
                </a:solidFill>
              </a:rPr>
              <a:t>CVolume();</a:t>
            </a:r>
            <a:endParaRPr lang="zh-CN" altLang="zh-CN" sz="2400" b="1" dirty="0">
              <a:solidFill>
                <a:srgbClr val="66FFFF"/>
              </a:solidFill>
            </a:endParaRPr>
          </a:p>
          <a:p>
            <a:pPr marL="0" indent="0">
              <a:spcBef>
                <a:spcPts val="0"/>
              </a:spcBef>
              <a:buNone/>
            </a:pPr>
            <a:r>
              <a:rPr lang="en-US" altLang="zh-CN" sz="2400" b="1" dirty="0">
                <a:solidFill>
                  <a:srgbClr val="66FFFF"/>
                </a:solidFill>
              </a:rPr>
              <a:t>}</a:t>
            </a:r>
            <a:endParaRPr lang="zh-CN" altLang="zh-CN" sz="2400" b="1" dirty="0">
              <a:solidFill>
                <a:srgbClr val="66FFFF"/>
              </a:solidFill>
            </a:endParaRPr>
          </a:p>
        </p:txBody>
      </p:sp>
      <p:pic>
        <p:nvPicPr>
          <p:cNvPr id="2" name="图片 1"/>
          <p:cNvPicPr>
            <a:picLocks noChangeAspect="1"/>
          </p:cNvPicPr>
          <p:nvPr/>
        </p:nvPicPr>
        <p:blipFill>
          <a:blip r:embed="rId2"/>
          <a:stretch>
            <a:fillRect/>
          </a:stretch>
        </p:blipFill>
        <p:spPr>
          <a:xfrm>
            <a:off x="3635896" y="4653136"/>
            <a:ext cx="5416598" cy="2050945"/>
          </a:xfrm>
          <a:prstGeom prst="rect">
            <a:avLst/>
          </a:prstGeom>
        </p:spPr>
      </p:pic>
    </p:spTree>
    <p:extLst>
      <p:ext uri="{BB962C8B-B14F-4D97-AF65-F5344CB8AC3E}">
        <p14:creationId xmlns:p14="http://schemas.microsoft.com/office/powerpoint/2010/main" val="380703450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4766" y="260648"/>
            <a:ext cx="7772400" cy="875184"/>
          </a:xfrm>
        </p:spPr>
        <p:txBody>
          <a:bodyPr/>
          <a:lstStyle/>
          <a:p>
            <a:r>
              <a:rPr lang="en-US" altLang="zh-CN" b="1" dirty="0" smtClean="0"/>
              <a:t>1.6.2 </a:t>
            </a:r>
            <a:r>
              <a:rPr lang="zh-CN" altLang="zh-CN" b="1" dirty="0" smtClean="0"/>
              <a:t>析</a:t>
            </a:r>
            <a:r>
              <a:rPr lang="zh-CN" altLang="zh-CN" b="1" dirty="0"/>
              <a:t>构函数</a:t>
            </a:r>
            <a:endParaRPr lang="zh-CN" altLang="en-US" b="1" dirty="0"/>
          </a:p>
        </p:txBody>
      </p:sp>
      <p:sp>
        <p:nvSpPr>
          <p:cNvPr id="3" name="内容占位符 2"/>
          <p:cNvSpPr>
            <a:spLocks noGrp="1"/>
          </p:cNvSpPr>
          <p:nvPr>
            <p:ph idx="1"/>
          </p:nvPr>
        </p:nvSpPr>
        <p:spPr>
          <a:xfrm>
            <a:off x="323528" y="1351856"/>
            <a:ext cx="8640960" cy="1645096"/>
          </a:xfrm>
        </p:spPr>
        <p:txBody>
          <a:bodyPr/>
          <a:lstStyle/>
          <a:p>
            <a:pPr>
              <a:spcBef>
                <a:spcPts val="0"/>
              </a:spcBef>
            </a:pPr>
            <a:r>
              <a:rPr lang="zh-CN" altLang="zh-CN" sz="2400" b="1" dirty="0">
                <a:solidFill>
                  <a:srgbClr val="66FFFF"/>
                </a:solidFill>
              </a:rPr>
              <a:t>析构函数</a:t>
            </a:r>
            <a:r>
              <a:rPr lang="zh-CN" altLang="zh-CN" sz="2400" b="1" dirty="0"/>
              <a:t>也是类中的特殊成员函数，与定义它的类具有相同的名字，但要在前面加上一个波浪号（“～”）。析构函数没有参数，也没有返回值，而且也不能重载，因此一个类中只能有一个析构函数</a:t>
            </a:r>
            <a:r>
              <a:rPr lang="zh-CN" altLang="zh-CN" sz="2400" b="1" dirty="0" smtClean="0"/>
              <a:t>。</a:t>
            </a:r>
            <a:endParaRPr lang="en-US" altLang="zh-CN" sz="2400" b="1" dirty="0" smtClean="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65</a:t>
            </a:fld>
            <a:endParaRPr lang="en-US" altLang="zh-CN"/>
          </a:p>
        </p:txBody>
      </p:sp>
      <p:sp>
        <p:nvSpPr>
          <p:cNvPr id="5" name="内容占位符 2"/>
          <p:cNvSpPr txBox="1">
            <a:spLocks/>
          </p:cNvSpPr>
          <p:nvPr/>
        </p:nvSpPr>
        <p:spPr bwMode="auto">
          <a:xfrm>
            <a:off x="323528" y="3056036"/>
            <a:ext cx="8640960" cy="1331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zh-CN" altLang="zh-CN" sz="2400" b="1" dirty="0" smtClean="0"/>
              <a:t>析构函数执行与构造函数</a:t>
            </a:r>
            <a:r>
              <a:rPr lang="zh-CN" altLang="zh-CN" sz="2400" b="1" dirty="0" smtClean="0">
                <a:solidFill>
                  <a:srgbClr val="66FFFF"/>
                </a:solidFill>
              </a:rPr>
              <a:t>相反</a:t>
            </a:r>
            <a:r>
              <a:rPr lang="zh-CN" altLang="zh-CN" sz="2400" b="1" dirty="0" smtClean="0"/>
              <a:t>的操作，通常用于释放分配给对象的存储空间。当程序超出类对象的作用域时，或者当对一个类指针使用运算符</a:t>
            </a:r>
            <a:r>
              <a:rPr lang="en-US" altLang="zh-CN" sz="2400" b="1" dirty="0" smtClean="0"/>
              <a:t>delete</a:t>
            </a:r>
            <a:r>
              <a:rPr lang="zh-CN" altLang="zh-CN" sz="2400" b="1" dirty="0" smtClean="0"/>
              <a:t>时，系统将自动调用析构函数。</a:t>
            </a:r>
            <a:endParaRPr lang="en-US" altLang="zh-CN" sz="2400" b="1" dirty="0" smtClean="0"/>
          </a:p>
        </p:txBody>
      </p:sp>
      <p:sp>
        <p:nvSpPr>
          <p:cNvPr id="6" name="内容占位符 2"/>
          <p:cNvSpPr txBox="1">
            <a:spLocks/>
          </p:cNvSpPr>
          <p:nvPr/>
        </p:nvSpPr>
        <p:spPr bwMode="auto">
          <a:xfrm>
            <a:off x="309524" y="4483150"/>
            <a:ext cx="8654963" cy="17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zh-CN" altLang="zh-CN" sz="2400" b="1" dirty="0" smtClean="0"/>
              <a:t>和构造函数一样，如果在类的定义中不定义析构函数，编译系统将为之产生一个缺省的析构函数，对于大多数类来说，缺省的析构函数就能满足要求。如果在一个对象完成其操作之前还需要做一些内部处理，则应定义析构函数。</a:t>
            </a:r>
            <a:endParaRPr lang="zh-CN" altLang="en-US" sz="2400" b="1" dirty="0"/>
          </a:p>
        </p:txBody>
      </p:sp>
    </p:spTree>
    <p:extLst>
      <p:ext uri="{BB962C8B-B14F-4D97-AF65-F5344CB8AC3E}">
        <p14:creationId xmlns:p14="http://schemas.microsoft.com/office/powerpoint/2010/main" val="185747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323528" y="188640"/>
            <a:ext cx="8640960" cy="6480720"/>
          </a:xfrm>
        </p:spPr>
        <p:txBody>
          <a:bodyPr/>
          <a:lstStyle/>
          <a:p>
            <a:pPr marL="0" indent="0">
              <a:spcBef>
                <a:spcPts val="0"/>
              </a:spcBef>
              <a:buNone/>
            </a:pPr>
            <a:r>
              <a:rPr lang="zh-CN" altLang="zh-CN" sz="2400" b="1" dirty="0" smtClean="0"/>
              <a:t>例如</a:t>
            </a:r>
            <a:r>
              <a:rPr lang="zh-CN" altLang="zh-CN" sz="2400" b="1" dirty="0"/>
              <a:t>，下面定义的类</a:t>
            </a:r>
            <a:r>
              <a:rPr lang="en-US" altLang="zh-CN" sz="2400" b="1" dirty="0" err="1"/>
              <a:t>My_class</a:t>
            </a:r>
            <a:r>
              <a:rPr lang="zh-CN" altLang="zh-CN" sz="2400" b="1" dirty="0"/>
              <a:t>中定义了该类的</a:t>
            </a:r>
            <a:r>
              <a:rPr lang="zh-CN" altLang="zh-CN" sz="2400" b="1" dirty="0">
                <a:solidFill>
                  <a:srgbClr val="66FFFF"/>
                </a:solidFill>
              </a:rPr>
              <a:t>析构函数</a:t>
            </a:r>
            <a:r>
              <a:rPr lang="zh-CN" altLang="zh-CN" sz="2400" b="1" dirty="0"/>
              <a:t>。</a:t>
            </a:r>
          </a:p>
          <a:p>
            <a:pPr marL="0" indent="0">
              <a:spcBef>
                <a:spcPts val="0"/>
              </a:spcBef>
              <a:buNone/>
            </a:pPr>
            <a:r>
              <a:rPr lang="en-US" altLang="zh-CN" sz="2400" b="1" dirty="0"/>
              <a:t>class </a:t>
            </a:r>
            <a:r>
              <a:rPr lang="en-US" altLang="zh-CN" sz="2400" b="1" dirty="0" err="1"/>
              <a:t>My_class</a:t>
            </a:r>
            <a:endParaRPr lang="zh-CN" altLang="zh-CN" sz="2400" b="1" dirty="0"/>
          </a:p>
          <a:p>
            <a:pPr marL="0" indent="0">
              <a:spcBef>
                <a:spcPts val="0"/>
              </a:spcBef>
              <a:buNone/>
            </a:pPr>
            <a:r>
              <a:rPr lang="en-US" altLang="zh-CN" sz="2400" b="1" dirty="0" smtClean="0"/>
              <a:t>{</a:t>
            </a:r>
            <a:r>
              <a:rPr lang="en-US" altLang="zh-CN" sz="2400" b="1" dirty="0"/>
              <a:t>	char *</a:t>
            </a:r>
            <a:r>
              <a:rPr lang="en-US" altLang="zh-CN" sz="2400" b="1" dirty="0" err="1"/>
              <a:t>str</a:t>
            </a:r>
            <a:r>
              <a:rPr lang="en-US" altLang="zh-CN" sz="2400" b="1" dirty="0"/>
              <a:t>;</a:t>
            </a:r>
            <a:endParaRPr lang="zh-CN" altLang="zh-CN" sz="2400" b="1" dirty="0"/>
          </a:p>
          <a:p>
            <a:pPr marL="0" indent="0">
              <a:spcBef>
                <a:spcPts val="0"/>
              </a:spcBef>
              <a:buNone/>
            </a:pPr>
            <a:r>
              <a:rPr lang="en-US" altLang="zh-CN" sz="2400" b="1" dirty="0"/>
              <a:t>	</a:t>
            </a:r>
            <a:r>
              <a:rPr lang="en-US" altLang="zh-CN" sz="2400" b="1" dirty="0" err="1"/>
              <a:t>int</a:t>
            </a:r>
            <a:r>
              <a:rPr lang="en-US" altLang="zh-CN" sz="2400" b="1" dirty="0"/>
              <a:t> </a:t>
            </a:r>
            <a:r>
              <a:rPr lang="en-US" altLang="zh-CN" sz="2400" b="1" dirty="0" err="1"/>
              <a:t>MaxLen</a:t>
            </a:r>
            <a:r>
              <a:rPr lang="en-US" altLang="zh-CN" sz="2400" b="1" dirty="0"/>
              <a:t>;</a:t>
            </a:r>
            <a:endParaRPr lang="zh-CN" altLang="zh-CN" sz="2400" b="1" dirty="0"/>
          </a:p>
          <a:p>
            <a:pPr marL="0" indent="0">
              <a:spcBef>
                <a:spcPts val="0"/>
              </a:spcBef>
              <a:buNone/>
            </a:pPr>
            <a:r>
              <a:rPr lang="en-US" altLang="zh-CN" sz="2400" b="1" dirty="0" smtClean="0"/>
              <a:t>     public</a:t>
            </a:r>
            <a:r>
              <a:rPr lang="en-US" altLang="zh-CN" sz="2400" b="1" dirty="0"/>
              <a:t>:</a:t>
            </a:r>
            <a:endParaRPr lang="zh-CN" altLang="zh-CN" sz="2400" b="1" dirty="0"/>
          </a:p>
          <a:p>
            <a:pPr marL="0" indent="0">
              <a:spcBef>
                <a:spcPts val="0"/>
              </a:spcBef>
              <a:buNone/>
            </a:pPr>
            <a:r>
              <a:rPr lang="en-US" altLang="zh-CN" sz="2400" b="1" dirty="0">
                <a:solidFill>
                  <a:srgbClr val="92D050"/>
                </a:solidFill>
              </a:rPr>
              <a:t>	</a:t>
            </a:r>
            <a:r>
              <a:rPr lang="en-US" altLang="zh-CN" sz="2400" b="1" dirty="0" err="1">
                <a:solidFill>
                  <a:srgbClr val="92D050"/>
                </a:solidFill>
              </a:rPr>
              <a:t>My_class</a:t>
            </a:r>
            <a:r>
              <a:rPr lang="en-US" altLang="zh-CN" sz="2400" b="1" dirty="0">
                <a:solidFill>
                  <a:srgbClr val="92D050"/>
                </a:solidFill>
              </a:rPr>
              <a:t> (char *)	</a:t>
            </a:r>
            <a:r>
              <a:rPr lang="en-US" altLang="zh-CN" sz="2400" b="1" dirty="0" smtClean="0">
                <a:solidFill>
                  <a:srgbClr val="92D050"/>
                </a:solidFill>
              </a:rPr>
              <a:t>//</a:t>
            </a:r>
            <a:r>
              <a:rPr lang="zh-CN" altLang="zh-CN" sz="2400" b="1" dirty="0">
                <a:solidFill>
                  <a:srgbClr val="92D050"/>
                </a:solidFill>
              </a:rPr>
              <a:t>定义类</a:t>
            </a:r>
            <a:r>
              <a:rPr lang="en-US" altLang="zh-CN" sz="2400" b="1" dirty="0" err="1">
                <a:solidFill>
                  <a:srgbClr val="92D050"/>
                </a:solidFill>
              </a:rPr>
              <a:t>My_class</a:t>
            </a:r>
            <a:r>
              <a:rPr lang="en-US" altLang="zh-CN" sz="2400" b="1" dirty="0">
                <a:solidFill>
                  <a:srgbClr val="92D050"/>
                </a:solidFill>
              </a:rPr>
              <a:t> </a:t>
            </a:r>
            <a:r>
              <a:rPr lang="zh-CN" altLang="zh-CN" sz="2400" b="1" dirty="0">
                <a:solidFill>
                  <a:srgbClr val="92D050"/>
                </a:solidFill>
              </a:rPr>
              <a:t>的构造函数</a:t>
            </a:r>
          </a:p>
          <a:p>
            <a:pPr marL="0" indent="0">
              <a:spcBef>
                <a:spcPts val="0"/>
              </a:spcBef>
              <a:buNone/>
            </a:pPr>
            <a:r>
              <a:rPr lang="en-US" altLang="zh-CN" sz="2400" b="1" dirty="0" smtClean="0">
                <a:solidFill>
                  <a:srgbClr val="92D050"/>
                </a:solidFill>
              </a:rPr>
              <a:t>                {</a:t>
            </a:r>
            <a:r>
              <a:rPr lang="en-US" altLang="zh-CN" sz="2400" b="1" dirty="0">
                <a:solidFill>
                  <a:srgbClr val="92D050"/>
                </a:solidFill>
              </a:rPr>
              <a:t>	</a:t>
            </a:r>
            <a:r>
              <a:rPr lang="en-US" altLang="zh-CN" sz="2400" b="1" dirty="0" err="1">
                <a:solidFill>
                  <a:srgbClr val="92D050"/>
                </a:solidFill>
              </a:rPr>
              <a:t>str</a:t>
            </a:r>
            <a:r>
              <a:rPr lang="en-US" altLang="zh-CN" sz="2400" b="1" dirty="0">
                <a:solidFill>
                  <a:srgbClr val="92D050"/>
                </a:solidFill>
              </a:rPr>
              <a:t>=new char[</a:t>
            </a:r>
            <a:r>
              <a:rPr lang="en-US" altLang="zh-CN" sz="2400" b="1" dirty="0" err="1">
                <a:solidFill>
                  <a:srgbClr val="92D050"/>
                </a:solidFill>
              </a:rPr>
              <a:t>MaxLen</a:t>
            </a:r>
            <a:r>
              <a:rPr lang="en-US" altLang="zh-CN" sz="2400" b="1" dirty="0" smtClean="0">
                <a:solidFill>
                  <a:srgbClr val="92D050"/>
                </a:solidFill>
              </a:rPr>
              <a:t>];</a:t>
            </a:r>
            <a:r>
              <a:rPr lang="en-US" altLang="zh-CN" sz="2400" b="1" dirty="0">
                <a:solidFill>
                  <a:srgbClr val="92D050"/>
                </a:solidFill>
              </a:rPr>
              <a:t>		}</a:t>
            </a:r>
            <a:endParaRPr lang="zh-CN" altLang="zh-CN" sz="2400" b="1" dirty="0">
              <a:solidFill>
                <a:srgbClr val="92D050"/>
              </a:solidFill>
            </a:endParaRPr>
          </a:p>
          <a:p>
            <a:pPr marL="0" indent="0">
              <a:spcBef>
                <a:spcPts val="0"/>
              </a:spcBef>
              <a:buNone/>
            </a:pPr>
            <a:r>
              <a:rPr lang="en-US" altLang="zh-CN" sz="2400" b="1" dirty="0">
                <a:solidFill>
                  <a:srgbClr val="66FFFF"/>
                </a:solidFill>
              </a:rPr>
              <a:t>	~ </a:t>
            </a:r>
            <a:r>
              <a:rPr lang="en-US" altLang="zh-CN" sz="2400" b="1" dirty="0" err="1">
                <a:solidFill>
                  <a:srgbClr val="66FFFF"/>
                </a:solidFill>
              </a:rPr>
              <a:t>My_class</a:t>
            </a:r>
            <a:r>
              <a:rPr lang="en-US" altLang="zh-CN" sz="2400" b="1" dirty="0">
                <a:solidFill>
                  <a:srgbClr val="66FFFF"/>
                </a:solidFill>
              </a:rPr>
              <a:t> ()  	//</a:t>
            </a:r>
            <a:r>
              <a:rPr lang="zh-CN" altLang="zh-CN" sz="2400" b="1" dirty="0">
                <a:solidFill>
                  <a:srgbClr val="66FFFF"/>
                </a:solidFill>
              </a:rPr>
              <a:t>构造类</a:t>
            </a:r>
            <a:r>
              <a:rPr lang="en-US" altLang="zh-CN" sz="2400" b="1" dirty="0" err="1">
                <a:solidFill>
                  <a:srgbClr val="66FFFF"/>
                </a:solidFill>
              </a:rPr>
              <a:t>My_class</a:t>
            </a:r>
            <a:r>
              <a:rPr lang="zh-CN" altLang="zh-CN" sz="2400" b="1" dirty="0">
                <a:solidFill>
                  <a:srgbClr val="66FFFF"/>
                </a:solidFill>
              </a:rPr>
              <a:t>的析构函数</a:t>
            </a:r>
          </a:p>
          <a:p>
            <a:pPr marL="0" indent="0">
              <a:spcBef>
                <a:spcPts val="0"/>
              </a:spcBef>
              <a:buNone/>
            </a:pPr>
            <a:r>
              <a:rPr lang="en-US" altLang="zh-CN" sz="2400" b="1" dirty="0" smtClean="0">
                <a:solidFill>
                  <a:srgbClr val="66FFFF"/>
                </a:solidFill>
              </a:rPr>
              <a:t>                {</a:t>
            </a:r>
            <a:r>
              <a:rPr lang="en-US" altLang="zh-CN" sz="2400" b="1" dirty="0">
                <a:solidFill>
                  <a:srgbClr val="66FFFF"/>
                </a:solidFill>
              </a:rPr>
              <a:t>	</a:t>
            </a:r>
            <a:r>
              <a:rPr lang="en-US" altLang="zh-CN" sz="2400" b="1" dirty="0" err="1">
                <a:solidFill>
                  <a:srgbClr val="66FFFF"/>
                </a:solidFill>
              </a:rPr>
              <a:t>cout</a:t>
            </a:r>
            <a:r>
              <a:rPr lang="en-US" altLang="zh-CN" sz="2400" b="1" dirty="0">
                <a:solidFill>
                  <a:srgbClr val="66FFFF"/>
                </a:solidFill>
              </a:rPr>
              <a:t>&lt;&lt;"Here delete the </a:t>
            </a:r>
            <a:r>
              <a:rPr lang="en-US" altLang="zh-CN" sz="2400" b="1" dirty="0" err="1">
                <a:solidFill>
                  <a:srgbClr val="66FFFF"/>
                </a:solidFill>
              </a:rPr>
              <a:t>str</a:t>
            </a:r>
            <a:r>
              <a:rPr lang="en-US" altLang="zh-CN" sz="2400" b="1" dirty="0">
                <a:solidFill>
                  <a:srgbClr val="66FFFF"/>
                </a:solidFill>
              </a:rPr>
              <a:t>"&lt;&lt;</a:t>
            </a:r>
            <a:r>
              <a:rPr lang="en-US" altLang="zh-CN" sz="2400" b="1" dirty="0" err="1">
                <a:solidFill>
                  <a:srgbClr val="66FFFF"/>
                </a:solidFill>
              </a:rPr>
              <a:t>endl</a:t>
            </a:r>
            <a:r>
              <a:rPr lang="en-US" altLang="zh-CN" sz="2400" b="1" dirty="0" smtClean="0">
                <a:solidFill>
                  <a:srgbClr val="66FFFF"/>
                </a:solidFill>
              </a:rPr>
              <a:t>;</a:t>
            </a:r>
          </a:p>
          <a:p>
            <a:pPr marL="0" indent="0">
              <a:spcBef>
                <a:spcPts val="0"/>
              </a:spcBef>
              <a:buNone/>
            </a:pPr>
            <a:r>
              <a:rPr lang="en-US" altLang="zh-CN" sz="2400" b="1" dirty="0" smtClean="0">
                <a:solidFill>
                  <a:srgbClr val="66FFFF"/>
                </a:solidFill>
              </a:rPr>
              <a:t>   </a:t>
            </a:r>
            <a:r>
              <a:rPr lang="en-US" altLang="zh-CN" sz="2400" b="1" dirty="0">
                <a:solidFill>
                  <a:srgbClr val="66FFFF"/>
                </a:solidFill>
              </a:rPr>
              <a:t>	</a:t>
            </a:r>
            <a:r>
              <a:rPr lang="en-US" altLang="zh-CN" sz="2400" b="1" dirty="0" smtClean="0">
                <a:solidFill>
                  <a:srgbClr val="66FFFF"/>
                </a:solidFill>
              </a:rPr>
              <a:t>            delete </a:t>
            </a:r>
            <a:r>
              <a:rPr lang="en-US" altLang="zh-CN" sz="2400" b="1" dirty="0" err="1">
                <a:solidFill>
                  <a:srgbClr val="66FFFF"/>
                </a:solidFill>
              </a:rPr>
              <a:t>str</a:t>
            </a:r>
            <a:r>
              <a:rPr lang="en-US" altLang="zh-CN" sz="2400" b="1" dirty="0">
                <a:solidFill>
                  <a:srgbClr val="66FFFF"/>
                </a:solidFill>
              </a:rPr>
              <a:t>;</a:t>
            </a:r>
            <a:endParaRPr lang="zh-CN" altLang="zh-CN" sz="2400" b="1" dirty="0">
              <a:solidFill>
                <a:srgbClr val="66FFFF"/>
              </a:solidFill>
            </a:endParaRPr>
          </a:p>
          <a:p>
            <a:pPr marL="0" indent="0">
              <a:spcBef>
                <a:spcPts val="0"/>
              </a:spcBef>
              <a:buNone/>
            </a:pPr>
            <a:r>
              <a:rPr lang="en-US" altLang="zh-CN" sz="2400" b="1" dirty="0" smtClean="0">
                <a:solidFill>
                  <a:srgbClr val="66FFFF"/>
                </a:solidFill>
              </a:rPr>
              <a:t>                }</a:t>
            </a:r>
            <a:endParaRPr lang="zh-CN" altLang="zh-CN" sz="2400" b="1" dirty="0">
              <a:solidFill>
                <a:srgbClr val="66FFFF"/>
              </a:solidFill>
            </a:endParaRPr>
          </a:p>
          <a:p>
            <a:pPr marL="0" indent="0">
              <a:spcBef>
                <a:spcPts val="0"/>
              </a:spcBef>
              <a:buNone/>
            </a:pPr>
            <a:r>
              <a:rPr lang="en-US" altLang="zh-CN" sz="2400" b="1" dirty="0" smtClean="0"/>
              <a:t>           void </a:t>
            </a:r>
            <a:r>
              <a:rPr lang="en-US" altLang="zh-CN" sz="2400" b="1" dirty="0" err="1"/>
              <a:t>GetString</a:t>
            </a:r>
            <a:r>
              <a:rPr lang="en-US" altLang="zh-CN" sz="2400" b="1" dirty="0"/>
              <a:t>(char *);</a:t>
            </a:r>
            <a:endParaRPr lang="zh-CN" altLang="zh-CN" sz="2400" b="1" dirty="0"/>
          </a:p>
          <a:p>
            <a:pPr marL="0" indent="0">
              <a:spcBef>
                <a:spcPts val="0"/>
              </a:spcBef>
              <a:buNone/>
            </a:pPr>
            <a:r>
              <a:rPr lang="en-US" altLang="zh-CN" sz="2400" b="1" dirty="0" smtClean="0"/>
              <a:t>};</a:t>
            </a:r>
            <a:endParaRPr lang="zh-CN" altLang="zh-CN" sz="2400" b="1" dirty="0"/>
          </a:p>
          <a:p>
            <a:pPr marL="0" indent="0">
              <a:spcBef>
                <a:spcPts val="0"/>
              </a:spcBef>
              <a:buNone/>
            </a:pPr>
            <a:r>
              <a:rPr lang="en-US" altLang="zh-CN" sz="2400" b="1" dirty="0"/>
              <a:t>	</a:t>
            </a:r>
            <a:r>
              <a:rPr lang="zh-CN" altLang="zh-CN" sz="2400" b="1" dirty="0"/>
              <a:t>上面的例子是析构函数和构造函数最常见的用法，即在构造函数中用运算符</a:t>
            </a:r>
            <a:r>
              <a:rPr lang="en-US" altLang="zh-CN" sz="2400" b="1" dirty="0"/>
              <a:t>new</a:t>
            </a:r>
            <a:r>
              <a:rPr lang="zh-CN" altLang="zh-CN" sz="2400" b="1" dirty="0"/>
              <a:t>为字符串分配存储空间，最后在析构函数中用</a:t>
            </a:r>
            <a:r>
              <a:rPr lang="en-US" altLang="zh-CN" sz="2400" b="1" dirty="0"/>
              <a:t>delete</a:t>
            </a:r>
            <a:r>
              <a:rPr lang="zh-CN" altLang="zh-CN" sz="2400" b="1" dirty="0"/>
              <a:t>释放已分配的存储空间</a:t>
            </a:r>
            <a:r>
              <a:rPr lang="zh-CN" altLang="zh-CN" sz="2400" b="1" dirty="0" smtClean="0"/>
              <a:t>。</a:t>
            </a:r>
            <a:endParaRPr lang="zh-CN" altLang="en-US" sz="2400" b="1" dirty="0"/>
          </a:p>
        </p:txBody>
      </p:sp>
    </p:spTree>
    <p:extLst>
      <p:ext uri="{BB962C8B-B14F-4D97-AF65-F5344CB8AC3E}">
        <p14:creationId xmlns:p14="http://schemas.microsoft.com/office/powerpoint/2010/main" val="302386257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251520" y="764704"/>
            <a:ext cx="8712968" cy="5328592"/>
          </a:xfrm>
        </p:spPr>
        <p:txBody>
          <a:bodyPr/>
          <a:lstStyle/>
          <a:p>
            <a:pPr marL="0" indent="0">
              <a:spcBef>
                <a:spcPts val="0"/>
              </a:spcBef>
              <a:buNone/>
            </a:pPr>
            <a:r>
              <a:rPr lang="en-US" altLang="zh-CN" sz="3600" b="1" dirty="0" smtClean="0"/>
              <a:t>        </a:t>
            </a:r>
            <a:r>
              <a:rPr lang="zh-CN" altLang="zh-CN" sz="3600" b="1" dirty="0" smtClean="0"/>
              <a:t>析</a:t>
            </a:r>
            <a:r>
              <a:rPr lang="zh-CN" altLang="zh-CN" sz="3600" b="1" dirty="0"/>
              <a:t>构函数也可以在类定义的内部声明而在类定义的外部定义。例如，上面的析构函数</a:t>
            </a:r>
            <a:r>
              <a:rPr lang="en-US" altLang="zh-CN" sz="3600" b="1" dirty="0" err="1"/>
              <a:t>My_class</a:t>
            </a:r>
            <a:r>
              <a:rPr lang="zh-CN" altLang="zh-CN" sz="3600" b="1" dirty="0"/>
              <a:t>在类定义的外部定义</a:t>
            </a:r>
            <a:r>
              <a:rPr lang="zh-CN" altLang="zh-CN" sz="3600" b="1" dirty="0" smtClean="0"/>
              <a:t>如下</a:t>
            </a:r>
            <a:r>
              <a:rPr lang="zh-CN" altLang="en-US" sz="3600" b="1" dirty="0" smtClean="0"/>
              <a:t>：</a:t>
            </a:r>
            <a:endParaRPr lang="en-US" altLang="zh-CN" sz="3600" b="1" dirty="0" smtClean="0"/>
          </a:p>
          <a:p>
            <a:pPr marL="0" indent="0">
              <a:spcBef>
                <a:spcPts val="0"/>
              </a:spcBef>
              <a:buNone/>
            </a:pPr>
            <a:endParaRPr lang="zh-CN" altLang="zh-CN" sz="3600" b="1" dirty="0"/>
          </a:p>
          <a:p>
            <a:pPr marL="0" indent="0">
              <a:spcBef>
                <a:spcPts val="0"/>
              </a:spcBef>
              <a:buNone/>
            </a:pPr>
            <a:r>
              <a:rPr lang="en-US" altLang="zh-CN" sz="3600" b="1" dirty="0" err="1" smtClean="0"/>
              <a:t>My_class</a:t>
            </a:r>
            <a:r>
              <a:rPr lang="en-US" altLang="zh-CN" sz="3600" b="1" dirty="0"/>
              <a:t>::~ </a:t>
            </a:r>
            <a:r>
              <a:rPr lang="en-US" altLang="zh-CN" sz="3600" b="1" dirty="0" err="1"/>
              <a:t>My_class</a:t>
            </a:r>
            <a:r>
              <a:rPr lang="en-US" altLang="zh-CN" sz="3600" b="1" dirty="0"/>
              <a:t> ()</a:t>
            </a:r>
            <a:endParaRPr lang="zh-CN" altLang="zh-CN" sz="3600" b="1" dirty="0"/>
          </a:p>
          <a:p>
            <a:pPr marL="0" indent="0">
              <a:spcBef>
                <a:spcPts val="0"/>
              </a:spcBef>
              <a:buNone/>
            </a:pPr>
            <a:r>
              <a:rPr lang="en-US" altLang="zh-CN" sz="3600" b="1" dirty="0"/>
              <a:t>{</a:t>
            </a:r>
            <a:endParaRPr lang="zh-CN" altLang="zh-CN" sz="3600" b="1" dirty="0"/>
          </a:p>
          <a:p>
            <a:pPr marL="0" indent="0">
              <a:spcBef>
                <a:spcPts val="0"/>
              </a:spcBef>
              <a:buNone/>
            </a:pPr>
            <a:r>
              <a:rPr lang="en-US" altLang="zh-CN" sz="3600" b="1" dirty="0"/>
              <a:t>	delete </a:t>
            </a:r>
            <a:r>
              <a:rPr lang="en-US" altLang="zh-CN" sz="3600" b="1" dirty="0" err="1"/>
              <a:t>str</a:t>
            </a:r>
            <a:r>
              <a:rPr lang="en-US" altLang="zh-CN" sz="3600" b="1" dirty="0"/>
              <a:t>;</a:t>
            </a:r>
            <a:endParaRPr lang="zh-CN" altLang="zh-CN" sz="3600" b="1" dirty="0"/>
          </a:p>
          <a:p>
            <a:pPr marL="0" indent="0">
              <a:spcBef>
                <a:spcPts val="0"/>
              </a:spcBef>
              <a:buNone/>
            </a:pPr>
            <a:r>
              <a:rPr lang="en-US" altLang="zh-CN" sz="3600" b="1" dirty="0"/>
              <a:t>}</a:t>
            </a:r>
            <a:endParaRPr lang="zh-CN" altLang="zh-CN" sz="3600" b="1" dirty="0"/>
          </a:p>
          <a:p>
            <a:pPr marL="0" indent="0">
              <a:spcBef>
                <a:spcPts val="0"/>
              </a:spcBef>
              <a:buNone/>
            </a:pPr>
            <a:endParaRPr lang="zh-CN" altLang="en-US" sz="3600" b="1" dirty="0"/>
          </a:p>
        </p:txBody>
      </p:sp>
    </p:spTree>
    <p:extLst>
      <p:ext uri="{BB962C8B-B14F-4D97-AF65-F5344CB8AC3E}">
        <p14:creationId xmlns:p14="http://schemas.microsoft.com/office/powerpoint/2010/main" val="307929631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7772400" cy="430188"/>
          </a:xfrm>
        </p:spPr>
        <p:txBody>
          <a:bodyPr/>
          <a:lstStyle/>
          <a:p>
            <a:pPr algn="l"/>
            <a:r>
              <a:rPr lang="zh-CN" altLang="en-US" sz="3200" b="1" dirty="0" smtClean="0"/>
              <a:t>析构函数的应用：</a:t>
            </a:r>
            <a:endParaRPr lang="zh-CN" altLang="en-US" sz="3200" b="1" dirty="0"/>
          </a:p>
        </p:txBody>
      </p:sp>
      <p:sp>
        <p:nvSpPr>
          <p:cNvPr id="3" name="内容占位符 2"/>
          <p:cNvSpPr>
            <a:spLocks noGrp="1"/>
          </p:cNvSpPr>
          <p:nvPr>
            <p:ph idx="1"/>
          </p:nvPr>
        </p:nvSpPr>
        <p:spPr>
          <a:xfrm>
            <a:off x="179512" y="548680"/>
            <a:ext cx="8856984" cy="6055942"/>
          </a:xfrm>
        </p:spPr>
        <p:txBody>
          <a:bodyPr/>
          <a:lstStyle/>
          <a:p>
            <a:pPr marL="0" indent="0">
              <a:lnSpc>
                <a:spcPts val="2800"/>
              </a:lnSpc>
              <a:spcBef>
                <a:spcPts val="0"/>
              </a:spcBef>
              <a:buNone/>
            </a:pPr>
            <a:r>
              <a:rPr lang="en-US" altLang="zh-CN" sz="2800" b="1" dirty="0"/>
              <a:t>#include "</a:t>
            </a:r>
            <a:r>
              <a:rPr lang="en-US" altLang="zh-CN" sz="2800" b="1" dirty="0" err="1"/>
              <a:t>stdafx.h</a:t>
            </a:r>
            <a:r>
              <a:rPr lang="en-US" altLang="zh-CN" sz="2800" b="1" dirty="0"/>
              <a:t>"</a:t>
            </a:r>
            <a:endParaRPr lang="zh-CN" altLang="zh-CN" sz="2800" b="1" dirty="0"/>
          </a:p>
          <a:p>
            <a:pPr marL="0" indent="0">
              <a:lnSpc>
                <a:spcPts val="2800"/>
              </a:lnSpc>
              <a:spcBef>
                <a:spcPts val="0"/>
              </a:spcBef>
              <a:buNone/>
            </a:pPr>
            <a:r>
              <a:rPr lang="en-US" altLang="zh-CN" sz="2800" b="1" dirty="0"/>
              <a:t>#include &lt;</a:t>
            </a:r>
            <a:r>
              <a:rPr lang="en-US" altLang="zh-CN" sz="2800" b="1" dirty="0" err="1"/>
              <a:t>iostream</a:t>
            </a:r>
            <a:r>
              <a:rPr lang="en-US" altLang="zh-CN" sz="2800" b="1" dirty="0"/>
              <a:t>&gt;</a:t>
            </a:r>
            <a:endParaRPr lang="zh-CN" altLang="zh-CN" sz="2800" b="1" dirty="0"/>
          </a:p>
          <a:p>
            <a:pPr marL="0" indent="0">
              <a:lnSpc>
                <a:spcPts val="2800"/>
              </a:lnSpc>
              <a:spcBef>
                <a:spcPts val="0"/>
              </a:spcBef>
              <a:buNone/>
            </a:pPr>
            <a:r>
              <a:rPr lang="en-US" altLang="zh-CN" sz="2800" b="1" dirty="0"/>
              <a:t>#define PI 3.1415926</a:t>
            </a:r>
            <a:endParaRPr lang="zh-CN" altLang="zh-CN" sz="2800" b="1" dirty="0"/>
          </a:p>
          <a:p>
            <a:pPr marL="0" indent="0">
              <a:lnSpc>
                <a:spcPts val="2800"/>
              </a:lnSpc>
              <a:spcBef>
                <a:spcPts val="0"/>
              </a:spcBef>
              <a:buNone/>
            </a:pPr>
            <a:r>
              <a:rPr lang="en-US" altLang="zh-CN" sz="2800" b="1" dirty="0"/>
              <a:t>using namespace </a:t>
            </a:r>
            <a:r>
              <a:rPr lang="en-US" altLang="zh-CN" sz="2800" b="1" dirty="0" err="1"/>
              <a:t>std</a:t>
            </a:r>
            <a:r>
              <a:rPr lang="en-US" altLang="zh-CN" sz="2800" b="1" dirty="0"/>
              <a:t>;</a:t>
            </a:r>
            <a:endParaRPr lang="zh-CN" altLang="zh-CN" sz="2800" b="1" dirty="0"/>
          </a:p>
          <a:p>
            <a:pPr marL="0" indent="0">
              <a:lnSpc>
                <a:spcPts val="2800"/>
              </a:lnSpc>
              <a:spcBef>
                <a:spcPts val="0"/>
              </a:spcBef>
              <a:buNone/>
            </a:pPr>
            <a:r>
              <a:rPr lang="en-US" altLang="zh-CN" sz="2800" b="1" dirty="0"/>
              <a:t>class CVolume </a:t>
            </a:r>
            <a:endParaRPr lang="zh-CN" altLang="zh-CN" sz="2800" b="1" dirty="0"/>
          </a:p>
          <a:p>
            <a:pPr marL="0" indent="0">
              <a:lnSpc>
                <a:spcPts val="2800"/>
              </a:lnSpc>
              <a:spcBef>
                <a:spcPts val="0"/>
              </a:spcBef>
              <a:buNone/>
            </a:pPr>
            <a:r>
              <a:rPr lang="en-US" altLang="zh-CN" sz="2800" b="1" dirty="0" smtClean="0"/>
              <a:t>{     </a:t>
            </a:r>
            <a:r>
              <a:rPr lang="en-US" altLang="zh-CN" sz="2800" b="1" dirty="0" err="1"/>
              <a:t>int</a:t>
            </a:r>
            <a:r>
              <a:rPr lang="en-US" altLang="zh-CN" sz="2800" b="1" dirty="0"/>
              <a:t> *r, *h;</a:t>
            </a:r>
            <a:endParaRPr lang="zh-CN" altLang="zh-CN" sz="2800" b="1" dirty="0"/>
          </a:p>
          <a:p>
            <a:pPr marL="0" indent="0">
              <a:lnSpc>
                <a:spcPts val="2800"/>
              </a:lnSpc>
              <a:spcBef>
                <a:spcPts val="0"/>
              </a:spcBef>
              <a:buNone/>
            </a:pPr>
            <a:r>
              <a:rPr lang="en-US" altLang="zh-CN" sz="2800" b="1" dirty="0"/>
              <a:t>  </a:t>
            </a:r>
            <a:r>
              <a:rPr lang="en-US" altLang="zh-CN" sz="2800" b="1" dirty="0" smtClean="0"/>
              <a:t> public</a:t>
            </a:r>
            <a:r>
              <a:rPr lang="en-US" altLang="zh-CN" sz="2800" b="1" dirty="0"/>
              <a:t>:</a:t>
            </a:r>
            <a:endParaRPr lang="zh-CN" altLang="zh-CN" sz="2800" b="1" dirty="0"/>
          </a:p>
          <a:p>
            <a:pPr marL="0" indent="0">
              <a:lnSpc>
                <a:spcPts val="2800"/>
              </a:lnSpc>
              <a:spcBef>
                <a:spcPts val="0"/>
              </a:spcBef>
              <a:buNone/>
            </a:pPr>
            <a:r>
              <a:rPr lang="en-US" altLang="zh-CN" sz="2800" b="1" dirty="0"/>
              <a:t>  </a:t>
            </a:r>
            <a:r>
              <a:rPr lang="en-US" altLang="zh-CN" sz="2800" b="1" dirty="0" smtClean="0"/>
              <a:t>     </a:t>
            </a:r>
            <a:r>
              <a:rPr lang="en-US" altLang="zh-CN" sz="2800" b="1" dirty="0"/>
              <a:t>CVolume (</a:t>
            </a:r>
            <a:r>
              <a:rPr lang="en-US" altLang="zh-CN" sz="2800" b="1" dirty="0" err="1"/>
              <a:t>int,int</a:t>
            </a:r>
            <a:r>
              <a:rPr lang="en-US" altLang="zh-CN" sz="2800" b="1" dirty="0"/>
              <a:t>);</a:t>
            </a:r>
            <a:endParaRPr lang="zh-CN" altLang="zh-CN" sz="2800" b="1" dirty="0"/>
          </a:p>
          <a:p>
            <a:pPr marL="0" indent="0">
              <a:lnSpc>
                <a:spcPts val="2800"/>
              </a:lnSpc>
              <a:spcBef>
                <a:spcPts val="0"/>
              </a:spcBef>
              <a:buNone/>
            </a:pPr>
            <a:r>
              <a:rPr lang="en-US" altLang="zh-CN" sz="2800" b="1" dirty="0"/>
              <a:t>  </a:t>
            </a:r>
            <a:r>
              <a:rPr lang="en-US" altLang="zh-CN" sz="2800" b="1" dirty="0" smtClean="0"/>
              <a:t>     </a:t>
            </a:r>
            <a:r>
              <a:rPr lang="en-US" altLang="zh-CN" sz="2800" b="1" dirty="0"/>
              <a:t>~CVolume ()</a:t>
            </a:r>
            <a:endParaRPr lang="zh-CN" altLang="zh-CN" sz="2800" b="1" dirty="0"/>
          </a:p>
          <a:p>
            <a:pPr marL="0" indent="0">
              <a:lnSpc>
                <a:spcPts val="2800"/>
              </a:lnSpc>
              <a:spcBef>
                <a:spcPts val="0"/>
              </a:spcBef>
              <a:buNone/>
            </a:pPr>
            <a:r>
              <a:rPr lang="en-US" altLang="zh-CN" sz="2800" b="1" dirty="0" smtClean="0"/>
              <a:t>       </a:t>
            </a:r>
            <a:r>
              <a:rPr lang="en-US" altLang="zh-CN" sz="2800" b="1" dirty="0"/>
              <a:t>{   </a:t>
            </a:r>
            <a:r>
              <a:rPr lang="en-US" altLang="zh-CN" sz="2800" b="1" dirty="0" err="1"/>
              <a:t>cout</a:t>
            </a:r>
            <a:r>
              <a:rPr lang="en-US" altLang="zh-CN" sz="2800" b="1" dirty="0"/>
              <a:t>&lt;&lt;"Here delete the </a:t>
            </a:r>
            <a:r>
              <a:rPr lang="en-US" altLang="zh-CN" sz="2800" b="1" dirty="0" smtClean="0"/>
              <a:t>r </a:t>
            </a:r>
            <a:r>
              <a:rPr lang="en-US" altLang="zh-CN" sz="2800" b="1" dirty="0"/>
              <a:t>&amp; h"&lt;&lt;</a:t>
            </a:r>
            <a:r>
              <a:rPr lang="en-US" altLang="zh-CN" sz="2800" b="1" dirty="0" err="1"/>
              <a:t>endl</a:t>
            </a:r>
            <a:r>
              <a:rPr lang="en-US" altLang="zh-CN" sz="2800" b="1" dirty="0"/>
              <a:t>;</a:t>
            </a:r>
            <a:endParaRPr lang="zh-CN" altLang="zh-CN" sz="2800" b="1" dirty="0"/>
          </a:p>
          <a:p>
            <a:pPr marL="0" indent="0">
              <a:lnSpc>
                <a:spcPts val="2800"/>
              </a:lnSpc>
              <a:spcBef>
                <a:spcPts val="0"/>
              </a:spcBef>
              <a:buNone/>
            </a:pPr>
            <a:r>
              <a:rPr lang="en-US" altLang="zh-CN" sz="2800" b="1" dirty="0" smtClean="0"/>
              <a:t>            delete </a:t>
            </a:r>
            <a:r>
              <a:rPr lang="en-US" altLang="zh-CN" sz="2800" b="1" dirty="0"/>
              <a:t>r;</a:t>
            </a:r>
            <a:endParaRPr lang="zh-CN" altLang="zh-CN" sz="2800" b="1" dirty="0"/>
          </a:p>
          <a:p>
            <a:pPr marL="0" indent="0">
              <a:lnSpc>
                <a:spcPts val="2800"/>
              </a:lnSpc>
              <a:spcBef>
                <a:spcPts val="0"/>
              </a:spcBef>
              <a:buNone/>
            </a:pPr>
            <a:r>
              <a:rPr lang="en-US" altLang="zh-CN" sz="2800" b="1" dirty="0" smtClean="0"/>
              <a:t>            delete </a:t>
            </a:r>
            <a:r>
              <a:rPr lang="en-US" altLang="zh-CN" sz="2800" b="1" dirty="0"/>
              <a:t>h;</a:t>
            </a:r>
            <a:endParaRPr lang="zh-CN" altLang="zh-CN" sz="2800" b="1" dirty="0"/>
          </a:p>
          <a:p>
            <a:pPr marL="0" indent="0">
              <a:lnSpc>
                <a:spcPts val="2800"/>
              </a:lnSpc>
              <a:spcBef>
                <a:spcPts val="0"/>
              </a:spcBef>
              <a:buNone/>
            </a:pPr>
            <a:r>
              <a:rPr lang="en-US" altLang="zh-CN" sz="2800" b="1" dirty="0" smtClean="0"/>
              <a:t>        };</a:t>
            </a:r>
            <a:endParaRPr lang="zh-CN" altLang="zh-CN" sz="2800" b="1" dirty="0"/>
          </a:p>
          <a:p>
            <a:pPr marL="0" indent="0">
              <a:lnSpc>
                <a:spcPts val="2800"/>
              </a:lnSpc>
              <a:spcBef>
                <a:spcPts val="0"/>
              </a:spcBef>
              <a:buNone/>
            </a:pPr>
            <a:r>
              <a:rPr lang="en-US" altLang="zh-CN" sz="2800" b="1" dirty="0"/>
              <a:t>        double volume (void) </a:t>
            </a:r>
            <a:endParaRPr lang="en-US" altLang="zh-CN" sz="2800" b="1" dirty="0" smtClean="0"/>
          </a:p>
          <a:p>
            <a:pPr marL="0" indent="0">
              <a:lnSpc>
                <a:spcPts val="2800"/>
              </a:lnSpc>
              <a:spcBef>
                <a:spcPts val="0"/>
              </a:spcBef>
              <a:buNone/>
            </a:pPr>
            <a:r>
              <a:rPr lang="en-US" altLang="zh-CN" sz="2800" b="1" dirty="0"/>
              <a:t> </a:t>
            </a:r>
            <a:r>
              <a:rPr lang="en-US" altLang="zh-CN" sz="2800" b="1" dirty="0" smtClean="0"/>
              <a:t>       {</a:t>
            </a:r>
            <a:r>
              <a:rPr lang="en-US" altLang="zh-CN" sz="2800" b="1" dirty="0"/>
              <a:t>return (PI * (*r) * (*r) * (*h</a:t>
            </a:r>
            <a:r>
              <a:rPr lang="en-US" altLang="zh-CN" sz="2800" b="1" dirty="0" smtClean="0"/>
              <a:t>));</a:t>
            </a:r>
          </a:p>
          <a:p>
            <a:pPr marL="0" indent="0">
              <a:lnSpc>
                <a:spcPts val="2800"/>
              </a:lnSpc>
              <a:spcBef>
                <a:spcPts val="0"/>
              </a:spcBef>
              <a:buNone/>
            </a:pPr>
            <a:r>
              <a:rPr lang="en-US" altLang="zh-CN" sz="2800" b="1" dirty="0"/>
              <a:t> </a:t>
            </a:r>
            <a:r>
              <a:rPr lang="en-US" altLang="zh-CN" sz="2800" b="1" dirty="0" smtClean="0"/>
              <a:t>       }</a:t>
            </a:r>
            <a:endParaRPr lang="zh-CN" altLang="zh-CN" sz="2800" b="1" dirty="0"/>
          </a:p>
          <a:p>
            <a:pPr marL="0" indent="0">
              <a:lnSpc>
                <a:spcPts val="2800"/>
              </a:lnSpc>
              <a:spcBef>
                <a:spcPts val="0"/>
              </a:spcBef>
              <a:buNone/>
            </a:pPr>
            <a:r>
              <a:rPr lang="en-US" altLang="zh-CN" sz="2800" b="1" dirty="0"/>
              <a:t>};</a:t>
            </a:r>
            <a:endParaRPr lang="zh-CN" altLang="zh-CN" sz="2800" b="1" dirty="0"/>
          </a:p>
          <a:p>
            <a:pPr marL="0" indent="0">
              <a:lnSpc>
                <a:spcPts val="2800"/>
              </a:lnSpc>
              <a:spcBef>
                <a:spcPts val="0"/>
              </a:spcBef>
              <a:buNone/>
            </a:pPr>
            <a:r>
              <a:rPr lang="en-US" altLang="zh-CN" sz="2800" b="1" dirty="0"/>
              <a:t>    </a:t>
            </a:r>
            <a:endParaRPr lang="zh-CN" altLang="zh-CN" sz="28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68</a:t>
            </a:fld>
            <a:endParaRPr lang="en-US" altLang="zh-CN"/>
          </a:p>
        </p:txBody>
      </p:sp>
    </p:spTree>
    <p:extLst>
      <p:ext uri="{BB962C8B-B14F-4D97-AF65-F5344CB8AC3E}">
        <p14:creationId xmlns:p14="http://schemas.microsoft.com/office/powerpoint/2010/main" val="325493574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FFEAE7CE-6593-4F59-A373-5D886C7C7E2D}" type="slidenum">
              <a:rPr lang="en-US" altLang="zh-CN" smtClean="0"/>
              <a:pPr/>
              <a:t>69</a:t>
            </a:fld>
            <a:endParaRPr lang="en-US" altLang="zh-CN"/>
          </a:p>
        </p:txBody>
      </p:sp>
      <p:sp>
        <p:nvSpPr>
          <p:cNvPr id="5" name="内容占位符 2"/>
          <p:cNvSpPr>
            <a:spLocks noGrp="1"/>
          </p:cNvSpPr>
          <p:nvPr>
            <p:ph idx="1"/>
          </p:nvPr>
        </p:nvSpPr>
        <p:spPr>
          <a:xfrm>
            <a:off x="204358" y="188640"/>
            <a:ext cx="8760129" cy="6516960"/>
          </a:xfrm>
        </p:spPr>
        <p:txBody>
          <a:bodyPr/>
          <a:lstStyle/>
          <a:p>
            <a:pPr marL="0" indent="0">
              <a:lnSpc>
                <a:spcPts val="2800"/>
              </a:lnSpc>
              <a:spcBef>
                <a:spcPts val="0"/>
              </a:spcBef>
              <a:buNone/>
            </a:pPr>
            <a:r>
              <a:rPr lang="en-US" altLang="zh-CN" b="1" dirty="0" smtClean="0"/>
              <a:t>CVolume</a:t>
            </a:r>
            <a:r>
              <a:rPr lang="en-US" altLang="zh-CN" b="1" dirty="0"/>
              <a:t>::CVolume(</a:t>
            </a:r>
            <a:r>
              <a:rPr lang="en-US" altLang="zh-CN" b="1" dirty="0" err="1"/>
              <a:t>int</a:t>
            </a:r>
            <a:r>
              <a:rPr lang="en-US" altLang="zh-CN" b="1" dirty="0"/>
              <a:t> a, </a:t>
            </a:r>
            <a:r>
              <a:rPr lang="en-US" altLang="zh-CN" b="1" dirty="0" err="1"/>
              <a:t>int</a:t>
            </a:r>
            <a:r>
              <a:rPr lang="en-US" altLang="zh-CN" b="1" dirty="0"/>
              <a:t> b) </a:t>
            </a:r>
            <a:endParaRPr lang="zh-CN" altLang="zh-CN" b="1" dirty="0"/>
          </a:p>
          <a:p>
            <a:pPr marL="0" indent="0">
              <a:lnSpc>
                <a:spcPts val="2800"/>
              </a:lnSpc>
              <a:spcBef>
                <a:spcPts val="0"/>
              </a:spcBef>
              <a:buNone/>
            </a:pPr>
            <a:r>
              <a:rPr lang="en-US" altLang="zh-CN" b="1" dirty="0" smtClean="0"/>
              <a:t>{       </a:t>
            </a:r>
            <a:r>
              <a:rPr lang="en-US" altLang="zh-CN" b="1" dirty="0"/>
              <a:t>r = new </a:t>
            </a:r>
            <a:r>
              <a:rPr lang="en-US" altLang="zh-CN" b="1" dirty="0" err="1"/>
              <a:t>int</a:t>
            </a:r>
            <a:r>
              <a:rPr lang="en-US" altLang="zh-CN" b="1" dirty="0"/>
              <a:t>;</a:t>
            </a:r>
            <a:endParaRPr lang="zh-CN" altLang="zh-CN" b="1" dirty="0"/>
          </a:p>
          <a:p>
            <a:pPr marL="0" indent="0">
              <a:lnSpc>
                <a:spcPts val="2800"/>
              </a:lnSpc>
              <a:spcBef>
                <a:spcPts val="0"/>
              </a:spcBef>
              <a:buNone/>
            </a:pPr>
            <a:r>
              <a:rPr lang="en-US" altLang="zh-CN" b="1" dirty="0"/>
              <a:t>        h = new </a:t>
            </a:r>
            <a:r>
              <a:rPr lang="en-US" altLang="zh-CN" b="1" dirty="0" err="1"/>
              <a:t>int</a:t>
            </a:r>
            <a:r>
              <a:rPr lang="en-US" altLang="zh-CN" b="1" dirty="0"/>
              <a:t>;</a:t>
            </a:r>
            <a:endParaRPr lang="zh-CN" altLang="zh-CN" b="1" dirty="0"/>
          </a:p>
          <a:p>
            <a:pPr marL="0" indent="0">
              <a:lnSpc>
                <a:spcPts val="2800"/>
              </a:lnSpc>
              <a:spcBef>
                <a:spcPts val="0"/>
              </a:spcBef>
              <a:buNone/>
            </a:pPr>
            <a:r>
              <a:rPr lang="en-US" altLang="zh-CN" b="1" dirty="0"/>
              <a:t>        *r = a;</a:t>
            </a:r>
            <a:endParaRPr lang="zh-CN" altLang="zh-CN" b="1" dirty="0"/>
          </a:p>
          <a:p>
            <a:pPr marL="0" indent="0">
              <a:lnSpc>
                <a:spcPts val="2800"/>
              </a:lnSpc>
              <a:spcBef>
                <a:spcPts val="0"/>
              </a:spcBef>
              <a:buNone/>
            </a:pPr>
            <a:r>
              <a:rPr lang="en-US" altLang="zh-CN" b="1" dirty="0"/>
              <a:t>        *h = b;</a:t>
            </a:r>
            <a:endParaRPr lang="zh-CN" altLang="zh-CN" b="1" dirty="0"/>
          </a:p>
          <a:p>
            <a:pPr marL="0" indent="0">
              <a:lnSpc>
                <a:spcPts val="2800"/>
              </a:lnSpc>
              <a:spcBef>
                <a:spcPts val="0"/>
              </a:spcBef>
              <a:buNone/>
            </a:pPr>
            <a:r>
              <a:rPr lang="en-US" altLang="zh-CN" b="1" dirty="0"/>
              <a:t>}</a:t>
            </a:r>
            <a:endParaRPr lang="zh-CN" altLang="zh-CN" b="1" dirty="0"/>
          </a:p>
          <a:p>
            <a:pPr marL="0" indent="0">
              <a:lnSpc>
                <a:spcPts val="2800"/>
              </a:lnSpc>
              <a:spcBef>
                <a:spcPts val="0"/>
              </a:spcBef>
              <a:buNone/>
            </a:pPr>
            <a:r>
              <a:rPr lang="en-US" altLang="zh-CN" b="1" dirty="0" err="1" smtClean="0"/>
              <a:t>int</a:t>
            </a:r>
            <a:r>
              <a:rPr lang="en-US" altLang="zh-CN" b="1" dirty="0" smtClean="0"/>
              <a:t> </a:t>
            </a:r>
            <a:r>
              <a:rPr lang="en-US" altLang="zh-CN" b="1" dirty="0"/>
              <a:t>main ()</a:t>
            </a:r>
            <a:endParaRPr lang="zh-CN" altLang="zh-CN" b="1" dirty="0"/>
          </a:p>
          <a:p>
            <a:pPr marL="0" indent="0">
              <a:lnSpc>
                <a:spcPts val="2800"/>
              </a:lnSpc>
              <a:spcBef>
                <a:spcPts val="0"/>
              </a:spcBef>
              <a:buNone/>
            </a:pPr>
            <a:r>
              <a:rPr lang="en-US" altLang="zh-CN" b="1" dirty="0"/>
              <a:t>{</a:t>
            </a:r>
            <a:endParaRPr lang="zh-CN" altLang="zh-CN" b="1" dirty="0"/>
          </a:p>
          <a:p>
            <a:pPr marL="0" indent="0">
              <a:lnSpc>
                <a:spcPts val="2800"/>
              </a:lnSpc>
              <a:spcBef>
                <a:spcPts val="0"/>
              </a:spcBef>
              <a:buNone/>
            </a:pPr>
            <a:r>
              <a:rPr lang="en-US" altLang="zh-CN" b="1" dirty="0"/>
              <a:t>        CVolume </a:t>
            </a:r>
            <a:r>
              <a:rPr lang="en-US" altLang="zh-CN" b="1" dirty="0" err="1"/>
              <a:t>vola</a:t>
            </a:r>
            <a:r>
              <a:rPr lang="en-US" altLang="zh-CN" b="1" dirty="0"/>
              <a:t>(1,2), </a:t>
            </a:r>
            <a:r>
              <a:rPr lang="en-US" altLang="zh-CN" b="1" dirty="0" err="1"/>
              <a:t>volb</a:t>
            </a:r>
            <a:r>
              <a:rPr lang="en-US" altLang="zh-CN" b="1" dirty="0"/>
              <a:t> (3,4);</a:t>
            </a:r>
            <a:endParaRPr lang="zh-CN" altLang="zh-CN" b="1" dirty="0"/>
          </a:p>
          <a:p>
            <a:pPr marL="0" indent="0">
              <a:lnSpc>
                <a:spcPts val="2800"/>
              </a:lnSpc>
              <a:spcBef>
                <a:spcPts val="0"/>
              </a:spcBef>
              <a:buNone/>
            </a:pPr>
            <a:r>
              <a:rPr lang="en-US" altLang="zh-CN" b="1" dirty="0"/>
              <a:t>        </a:t>
            </a:r>
            <a:r>
              <a:rPr lang="en-US" altLang="zh-CN" b="1" dirty="0" err="1"/>
              <a:t>cout</a:t>
            </a:r>
            <a:r>
              <a:rPr lang="en-US" altLang="zh-CN" b="1" dirty="0"/>
              <a:t> &lt;&lt; "</a:t>
            </a:r>
            <a:r>
              <a:rPr lang="en-US" altLang="zh-CN" b="1" dirty="0" err="1"/>
              <a:t>vola</a:t>
            </a:r>
            <a:r>
              <a:rPr lang="en-US" altLang="zh-CN" b="1" dirty="0"/>
              <a:t>= " &lt;&lt; </a:t>
            </a:r>
            <a:r>
              <a:rPr lang="en-US" altLang="zh-CN" b="1" dirty="0" err="1"/>
              <a:t>vola.volume</a:t>
            </a:r>
            <a:r>
              <a:rPr lang="en-US" altLang="zh-CN" b="1" dirty="0"/>
              <a:t>() &lt;&lt; </a:t>
            </a:r>
            <a:r>
              <a:rPr lang="en-US" altLang="zh-CN" b="1" dirty="0" err="1"/>
              <a:t>endl</a:t>
            </a:r>
            <a:r>
              <a:rPr lang="en-US" altLang="zh-CN" b="1" dirty="0"/>
              <a:t>;</a:t>
            </a:r>
            <a:endParaRPr lang="zh-CN" altLang="zh-CN" b="1" dirty="0"/>
          </a:p>
          <a:p>
            <a:pPr marL="0" indent="0">
              <a:lnSpc>
                <a:spcPts val="2800"/>
              </a:lnSpc>
              <a:spcBef>
                <a:spcPts val="0"/>
              </a:spcBef>
              <a:buNone/>
            </a:pPr>
            <a:r>
              <a:rPr lang="en-US" altLang="zh-CN" b="1" dirty="0"/>
              <a:t>        </a:t>
            </a:r>
            <a:r>
              <a:rPr lang="en-US" altLang="zh-CN" b="1" dirty="0" err="1"/>
              <a:t>cout</a:t>
            </a:r>
            <a:r>
              <a:rPr lang="en-US" altLang="zh-CN" b="1" dirty="0"/>
              <a:t> &lt;&lt; "</a:t>
            </a:r>
            <a:r>
              <a:rPr lang="en-US" altLang="zh-CN" b="1" dirty="0" err="1"/>
              <a:t>volb</a:t>
            </a:r>
            <a:r>
              <a:rPr lang="en-US" altLang="zh-CN" b="1" dirty="0"/>
              <a:t>= " &lt;&lt; </a:t>
            </a:r>
            <a:r>
              <a:rPr lang="en-US" altLang="zh-CN" b="1" dirty="0" err="1"/>
              <a:t>volb.volume</a:t>
            </a:r>
            <a:r>
              <a:rPr lang="en-US" altLang="zh-CN" b="1" dirty="0"/>
              <a:t>() &lt;&lt; </a:t>
            </a:r>
            <a:r>
              <a:rPr lang="en-US" altLang="zh-CN" b="1" dirty="0" err="1"/>
              <a:t>endl</a:t>
            </a:r>
            <a:r>
              <a:rPr lang="en-US" altLang="zh-CN" b="1" dirty="0"/>
              <a:t>;</a:t>
            </a:r>
            <a:endParaRPr lang="zh-CN" altLang="zh-CN" b="1" dirty="0"/>
          </a:p>
          <a:p>
            <a:pPr marL="0" indent="0">
              <a:lnSpc>
                <a:spcPts val="2800"/>
              </a:lnSpc>
              <a:spcBef>
                <a:spcPts val="0"/>
              </a:spcBef>
              <a:buNone/>
            </a:pPr>
            <a:r>
              <a:rPr lang="en-US" altLang="zh-CN" b="1" dirty="0"/>
              <a:t>        return 0;</a:t>
            </a:r>
            <a:endParaRPr lang="zh-CN" altLang="zh-CN" b="1" dirty="0"/>
          </a:p>
          <a:p>
            <a:pPr marL="0" indent="0">
              <a:lnSpc>
                <a:spcPts val="2800"/>
              </a:lnSpc>
              <a:spcBef>
                <a:spcPts val="0"/>
              </a:spcBef>
              <a:buNone/>
            </a:pPr>
            <a:r>
              <a:rPr lang="en-US" altLang="zh-CN" b="1" dirty="0" smtClean="0"/>
              <a:t>}</a:t>
            </a:r>
          </a:p>
          <a:p>
            <a:pPr marL="0" indent="0">
              <a:spcBef>
                <a:spcPts val="0"/>
              </a:spcBef>
              <a:buNone/>
            </a:pPr>
            <a:r>
              <a:rPr lang="zh-CN" altLang="zh-CN" sz="2400" b="1" dirty="0">
                <a:solidFill>
                  <a:srgbClr val="66FFFF"/>
                </a:solidFill>
              </a:rPr>
              <a:t>上述代码的运行结果如下：</a:t>
            </a:r>
          </a:p>
          <a:p>
            <a:pPr marL="0" indent="0">
              <a:spcBef>
                <a:spcPts val="0"/>
              </a:spcBef>
              <a:buNone/>
            </a:pPr>
            <a:r>
              <a:rPr lang="en-US" altLang="zh-CN" sz="2400" b="1" dirty="0" err="1">
                <a:solidFill>
                  <a:srgbClr val="66FFFF"/>
                </a:solidFill>
              </a:rPr>
              <a:t>vola</a:t>
            </a:r>
            <a:r>
              <a:rPr lang="en-US" altLang="zh-CN" sz="2400" b="1" dirty="0">
                <a:solidFill>
                  <a:srgbClr val="66FFFF"/>
                </a:solidFill>
              </a:rPr>
              <a:t>= 6.28319</a:t>
            </a:r>
            <a:endParaRPr lang="zh-CN" altLang="zh-CN" sz="2400" b="1" dirty="0">
              <a:solidFill>
                <a:srgbClr val="66FFFF"/>
              </a:solidFill>
            </a:endParaRPr>
          </a:p>
          <a:p>
            <a:pPr marL="0" indent="0">
              <a:spcBef>
                <a:spcPts val="0"/>
              </a:spcBef>
              <a:buNone/>
            </a:pPr>
            <a:r>
              <a:rPr lang="en-US" altLang="zh-CN" sz="2400" b="1" dirty="0" err="1">
                <a:solidFill>
                  <a:srgbClr val="66FFFF"/>
                </a:solidFill>
              </a:rPr>
              <a:t>volb</a:t>
            </a:r>
            <a:r>
              <a:rPr lang="en-US" altLang="zh-CN" sz="2400" b="1" dirty="0">
                <a:solidFill>
                  <a:srgbClr val="66FFFF"/>
                </a:solidFill>
              </a:rPr>
              <a:t>= 113.097</a:t>
            </a:r>
            <a:endParaRPr lang="zh-CN" altLang="zh-CN" sz="2400" b="1" dirty="0">
              <a:solidFill>
                <a:srgbClr val="66FFFF"/>
              </a:solidFill>
            </a:endParaRPr>
          </a:p>
          <a:p>
            <a:pPr marL="0" indent="0">
              <a:spcBef>
                <a:spcPts val="0"/>
              </a:spcBef>
              <a:buNone/>
            </a:pPr>
            <a:r>
              <a:rPr lang="en-US" altLang="zh-CN" sz="2400" b="1" dirty="0">
                <a:solidFill>
                  <a:srgbClr val="66FFFF"/>
                </a:solidFill>
              </a:rPr>
              <a:t>Here delete the w &amp; h</a:t>
            </a:r>
            <a:endParaRPr lang="zh-CN" altLang="zh-CN" sz="2400" b="1" dirty="0">
              <a:solidFill>
                <a:srgbClr val="66FFFF"/>
              </a:solidFill>
            </a:endParaRPr>
          </a:p>
          <a:p>
            <a:pPr marL="0" indent="0">
              <a:spcBef>
                <a:spcPts val="0"/>
              </a:spcBef>
              <a:buNone/>
            </a:pPr>
            <a:r>
              <a:rPr lang="en-US" altLang="zh-CN" sz="2400" b="1" dirty="0">
                <a:solidFill>
                  <a:srgbClr val="66FFFF"/>
                </a:solidFill>
              </a:rPr>
              <a:t>Here delete the w &amp; </a:t>
            </a:r>
            <a:r>
              <a:rPr lang="en-US" altLang="zh-CN" sz="2400" b="1" dirty="0" smtClean="0">
                <a:solidFill>
                  <a:srgbClr val="66FFFF"/>
                </a:solidFill>
              </a:rPr>
              <a:t>h</a:t>
            </a:r>
            <a:endParaRPr lang="zh-CN" altLang="en-US" sz="2400" b="1" dirty="0">
              <a:solidFill>
                <a:srgbClr val="66FFFF"/>
              </a:solidFill>
            </a:endParaRPr>
          </a:p>
        </p:txBody>
      </p:sp>
    </p:spTree>
    <p:extLst>
      <p:ext uri="{BB962C8B-B14F-4D97-AF65-F5344CB8AC3E}">
        <p14:creationId xmlns:p14="http://schemas.microsoft.com/office/powerpoint/2010/main" val="1156071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1"/>
          <p:cNvSpPr>
            <a:spLocks noGrp="1"/>
          </p:cNvSpPr>
          <p:nvPr>
            <p:ph type="sldNum" sz="quarter" idx="12"/>
          </p:nvPr>
        </p:nvSpPr>
        <p:spPr>
          <a:noFill/>
        </p:spPr>
        <p:txBody>
          <a:bodyPr/>
          <a:lstStyle>
            <a:lvl1pPr>
              <a:spcBef>
                <a:spcPct val="20000"/>
              </a:spcBef>
              <a:buChar char="•"/>
              <a:defRPr kumimoji="1" sz="2954">
                <a:solidFill>
                  <a:schemeClr val="tx1"/>
                </a:solidFill>
                <a:latin typeface="Times New Roman" panose="02020603050405020304" pitchFamily="18" charset="0"/>
                <a:ea typeface="宋体" panose="02010600030101010101" pitchFamily="2" charset="-122"/>
              </a:defRPr>
            </a:lvl1pPr>
            <a:lvl2pPr marL="685817" indent="-263776">
              <a:spcBef>
                <a:spcPct val="20000"/>
              </a:spcBef>
              <a:buChar char="–"/>
              <a:defRPr kumimoji="1" sz="2585">
                <a:solidFill>
                  <a:schemeClr val="tx1"/>
                </a:solidFill>
                <a:latin typeface="Times New Roman" panose="02020603050405020304" pitchFamily="18" charset="0"/>
                <a:ea typeface="宋体" panose="02010600030101010101" pitchFamily="2" charset="-122"/>
              </a:defRPr>
            </a:lvl2pPr>
            <a:lvl3pPr marL="1055103" indent="-211021">
              <a:spcBef>
                <a:spcPct val="20000"/>
              </a:spcBef>
              <a:buChar char="•"/>
              <a:defRPr kumimoji="1" sz="2215">
                <a:solidFill>
                  <a:schemeClr val="tx1"/>
                </a:solidFill>
                <a:latin typeface="Times New Roman" panose="02020603050405020304" pitchFamily="18" charset="0"/>
                <a:ea typeface="宋体" panose="02010600030101010101" pitchFamily="2" charset="-122"/>
              </a:defRPr>
            </a:lvl3pPr>
            <a:lvl4pPr marL="1477145" indent="-211021">
              <a:spcBef>
                <a:spcPct val="20000"/>
              </a:spcBef>
              <a:buChar char="–"/>
              <a:defRPr kumimoji="1" sz="1846">
                <a:solidFill>
                  <a:schemeClr val="tx1"/>
                </a:solidFill>
                <a:latin typeface="Times New Roman" panose="02020603050405020304" pitchFamily="18" charset="0"/>
                <a:ea typeface="宋体" panose="02010600030101010101" pitchFamily="2" charset="-122"/>
              </a:defRPr>
            </a:lvl4pPr>
            <a:lvl5pPr marL="1899186" indent="-211021">
              <a:spcBef>
                <a:spcPct val="20000"/>
              </a:spcBef>
              <a:buChar char="»"/>
              <a:defRPr kumimoji="1" sz="1846">
                <a:solidFill>
                  <a:schemeClr val="tx1"/>
                </a:solidFill>
                <a:latin typeface="Times New Roman" panose="02020603050405020304" pitchFamily="18" charset="0"/>
                <a:ea typeface="宋体" panose="02010600030101010101" pitchFamily="2" charset="-122"/>
              </a:defRPr>
            </a:lvl5pPr>
            <a:lvl6pPr marL="2321227"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宋体" panose="02010600030101010101" pitchFamily="2" charset="-122"/>
              </a:defRPr>
            </a:lvl6pPr>
            <a:lvl7pPr marL="2743269"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宋体" panose="02010600030101010101" pitchFamily="2" charset="-122"/>
              </a:defRPr>
            </a:lvl7pPr>
            <a:lvl8pPr marL="3165310"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宋体" panose="02010600030101010101" pitchFamily="2" charset="-122"/>
              </a:defRPr>
            </a:lvl8pPr>
            <a:lvl9pPr marL="3587351"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0BF724C9-4B51-4F2D-A337-4D2123A16BBF}" type="slidenum">
              <a:rPr lang="en-US" altLang="zh-CN" sz="1292"/>
              <a:pPr>
                <a:spcBef>
                  <a:spcPct val="50000"/>
                </a:spcBef>
                <a:buFontTx/>
                <a:buNone/>
              </a:pPr>
              <a:t>7</a:t>
            </a:fld>
            <a:endParaRPr lang="en-US" altLang="zh-CN" sz="1292"/>
          </a:p>
        </p:txBody>
      </p:sp>
      <p:sp>
        <p:nvSpPr>
          <p:cNvPr id="3" name="文本框 2"/>
          <p:cNvSpPr txBox="1"/>
          <p:nvPr/>
        </p:nvSpPr>
        <p:spPr>
          <a:xfrm>
            <a:off x="251520" y="404664"/>
            <a:ext cx="8573966" cy="1910779"/>
          </a:xfrm>
          <a:prstGeom prst="rect">
            <a:avLst/>
          </a:prstGeom>
          <a:noFill/>
        </p:spPr>
        <p:txBody>
          <a:bodyPr>
            <a:spAutoFit/>
          </a:bodyPr>
          <a:lstStyle/>
          <a:p>
            <a:pPr>
              <a:defRPr/>
            </a:pPr>
            <a:r>
              <a:rPr lang="zh-CN" altLang="en-US" sz="2954" b="1" dirty="0">
                <a:solidFill>
                  <a:schemeClr val="accent1">
                    <a:lumMod val="40000"/>
                    <a:lumOff val="60000"/>
                  </a:schemeClr>
                </a:solidFill>
                <a:latin typeface="+mn-lt"/>
              </a:rPr>
              <a:t>特别提示 ： </a:t>
            </a:r>
            <a:endParaRPr lang="en-US" altLang="zh-CN" sz="2954" b="1" dirty="0">
              <a:solidFill>
                <a:schemeClr val="accent1">
                  <a:lumMod val="40000"/>
                  <a:lumOff val="60000"/>
                </a:schemeClr>
              </a:solidFill>
              <a:latin typeface="+mn-lt"/>
            </a:endParaRPr>
          </a:p>
          <a:p>
            <a:pPr marL="422041" indent="-422041">
              <a:buFont typeface="Arial" panose="020B0604020202020204" pitchFamily="34" charset="0"/>
              <a:buChar char="•"/>
              <a:defRPr/>
            </a:pPr>
            <a:r>
              <a:rPr lang="en-US" altLang="zh-CN" sz="2954" b="1" dirty="0">
                <a:solidFill>
                  <a:srgbClr val="FFFFCC"/>
                </a:solidFill>
                <a:latin typeface="+mn-lt"/>
              </a:rPr>
              <a:t>&lt;</a:t>
            </a:r>
            <a:r>
              <a:rPr lang="en-US" altLang="zh-CN" sz="2954" b="1" dirty="0" err="1">
                <a:solidFill>
                  <a:srgbClr val="FFFFCC"/>
                </a:solidFill>
                <a:latin typeface="+mn-lt"/>
              </a:rPr>
              <a:t>iostream</a:t>
            </a:r>
            <a:r>
              <a:rPr lang="en-US" altLang="zh-CN" sz="2954" b="1" dirty="0">
                <a:solidFill>
                  <a:srgbClr val="FFFFCC"/>
                </a:solidFill>
                <a:latin typeface="+mn-lt"/>
              </a:rPr>
              <a:t>&gt;</a:t>
            </a:r>
            <a:r>
              <a:rPr lang="zh-CN" altLang="en-US" sz="2954" b="1" dirty="0">
                <a:solidFill>
                  <a:srgbClr val="FFFFCC"/>
                </a:solidFill>
                <a:latin typeface="+mn-lt"/>
              </a:rPr>
              <a:t>没有后缀，实际上，在编译器</a:t>
            </a:r>
            <a:r>
              <a:rPr lang="en-US" altLang="zh-CN" sz="2954" b="1" dirty="0">
                <a:solidFill>
                  <a:srgbClr val="FFFFCC"/>
                </a:solidFill>
                <a:latin typeface="+mn-lt"/>
              </a:rPr>
              <a:t>include</a:t>
            </a:r>
            <a:r>
              <a:rPr lang="zh-CN" altLang="en-US" sz="2954" b="1" dirty="0">
                <a:solidFill>
                  <a:srgbClr val="FFFFCC"/>
                </a:solidFill>
                <a:latin typeface="+mn-lt"/>
              </a:rPr>
              <a:t>文件夹里面可以看到，后缀为</a:t>
            </a:r>
            <a:r>
              <a:rPr lang="en-US" altLang="zh-CN" sz="2954" b="1" dirty="0">
                <a:solidFill>
                  <a:srgbClr val="FFFFCC"/>
                </a:solidFill>
                <a:latin typeface="+mn-lt"/>
              </a:rPr>
              <a:t>.h</a:t>
            </a:r>
            <a:r>
              <a:rPr lang="zh-CN" altLang="en-US" sz="2954" b="1" dirty="0">
                <a:solidFill>
                  <a:srgbClr val="FFFFCC"/>
                </a:solidFill>
                <a:latin typeface="+mn-lt"/>
              </a:rPr>
              <a:t>的头文件</a:t>
            </a:r>
            <a:r>
              <a:rPr lang="en-US" altLang="zh-CN" sz="2954" b="1" dirty="0" err="1">
                <a:solidFill>
                  <a:srgbClr val="FFFFCC"/>
                </a:solidFill>
                <a:latin typeface="+mn-lt"/>
              </a:rPr>
              <a:t>c++</a:t>
            </a:r>
            <a:r>
              <a:rPr lang="zh-CN" altLang="en-US" sz="2954" b="1" dirty="0">
                <a:solidFill>
                  <a:srgbClr val="FFFFCC"/>
                </a:solidFill>
                <a:latin typeface="+mn-lt"/>
              </a:rPr>
              <a:t>标准已经不支持了</a:t>
            </a:r>
            <a:r>
              <a:rPr lang="zh-CN" altLang="en-US" sz="2954" b="1" dirty="0" smtClean="0">
                <a:solidFill>
                  <a:srgbClr val="FFFFCC"/>
                </a:solidFill>
                <a:latin typeface="+mn-lt"/>
              </a:rPr>
              <a:t>。</a:t>
            </a:r>
            <a:endParaRPr lang="en-US" altLang="zh-CN" sz="2954" b="1" dirty="0">
              <a:solidFill>
                <a:srgbClr val="FFFFCC"/>
              </a:solidFill>
              <a:latin typeface="+mn-lt"/>
            </a:endParaRPr>
          </a:p>
        </p:txBody>
      </p:sp>
      <p:sp>
        <p:nvSpPr>
          <p:cNvPr id="4" name="文本框 3"/>
          <p:cNvSpPr txBox="1"/>
          <p:nvPr/>
        </p:nvSpPr>
        <p:spPr>
          <a:xfrm>
            <a:off x="107504" y="2744050"/>
            <a:ext cx="8573966" cy="3729226"/>
          </a:xfrm>
          <a:prstGeom prst="rect">
            <a:avLst/>
          </a:prstGeom>
          <a:noFill/>
        </p:spPr>
        <p:txBody>
          <a:bodyPr>
            <a:spAutoFit/>
          </a:bodyPr>
          <a:lstStyle/>
          <a:p>
            <a:pPr marL="422041" indent="-422041">
              <a:buFont typeface="Arial" panose="020B0604020202020204" pitchFamily="34" charset="0"/>
              <a:buChar char="•"/>
              <a:defRPr/>
            </a:pPr>
            <a:r>
              <a:rPr lang="zh-CN" altLang="en-US" sz="2954" b="1" dirty="0" smtClean="0">
                <a:solidFill>
                  <a:srgbClr val="FFFFCC"/>
                </a:solidFill>
                <a:latin typeface="+mn-lt"/>
              </a:rPr>
              <a:t>早些</a:t>
            </a:r>
            <a:r>
              <a:rPr lang="zh-CN" altLang="en-US" sz="2954" b="1" dirty="0">
                <a:solidFill>
                  <a:srgbClr val="FFFFCC"/>
                </a:solidFill>
                <a:latin typeface="+mn-lt"/>
              </a:rPr>
              <a:t>的实现将标准库功能定义在全局空间里，声明在带</a:t>
            </a:r>
            <a:r>
              <a:rPr lang="en-US" altLang="zh-CN" sz="2954" b="1" dirty="0">
                <a:solidFill>
                  <a:srgbClr val="FFFFCC"/>
                </a:solidFill>
                <a:latin typeface="+mn-lt"/>
              </a:rPr>
              <a:t>.h</a:t>
            </a:r>
            <a:r>
              <a:rPr lang="zh-CN" altLang="en-US" sz="2954" b="1" dirty="0">
                <a:solidFill>
                  <a:srgbClr val="FFFFCC"/>
                </a:solidFill>
                <a:latin typeface="+mn-lt"/>
              </a:rPr>
              <a:t>后缀的头文件里，</a:t>
            </a:r>
            <a:r>
              <a:rPr lang="en-US" altLang="zh-CN" sz="2954" b="1" dirty="0" err="1">
                <a:solidFill>
                  <a:srgbClr val="FFFFCC"/>
                </a:solidFill>
                <a:latin typeface="+mn-lt"/>
              </a:rPr>
              <a:t>c++</a:t>
            </a:r>
            <a:r>
              <a:rPr lang="zh-CN" altLang="en-US" sz="2954" b="1" dirty="0">
                <a:solidFill>
                  <a:srgbClr val="FFFFCC"/>
                </a:solidFill>
                <a:latin typeface="+mn-lt"/>
              </a:rPr>
              <a:t>标准为了和</a:t>
            </a:r>
            <a:r>
              <a:rPr lang="en-US" altLang="zh-CN" sz="2954" b="1" dirty="0">
                <a:solidFill>
                  <a:srgbClr val="FFFFCC"/>
                </a:solidFill>
                <a:latin typeface="+mn-lt"/>
              </a:rPr>
              <a:t>C</a:t>
            </a:r>
            <a:r>
              <a:rPr lang="zh-CN" altLang="en-US" sz="2954" b="1" dirty="0">
                <a:solidFill>
                  <a:srgbClr val="FFFFCC"/>
                </a:solidFill>
                <a:latin typeface="+mn-lt"/>
              </a:rPr>
              <a:t>区别开，也为了正确使用命名空间，规定头文件不使用后缀</a:t>
            </a:r>
            <a:r>
              <a:rPr lang="en-US" altLang="zh-CN" sz="2954" b="1" dirty="0">
                <a:solidFill>
                  <a:srgbClr val="FFFFCC"/>
                </a:solidFill>
                <a:latin typeface="+mn-lt"/>
              </a:rPr>
              <a:t>.h</a:t>
            </a:r>
            <a:r>
              <a:rPr lang="zh-CN" altLang="en-US" sz="2954" b="1" dirty="0">
                <a:solidFill>
                  <a:srgbClr val="FFFFCC"/>
                </a:solidFill>
                <a:latin typeface="+mn-lt"/>
              </a:rPr>
              <a:t>。 使用</a:t>
            </a:r>
            <a:r>
              <a:rPr lang="en-US" altLang="zh-CN" sz="2954" b="1" dirty="0">
                <a:solidFill>
                  <a:srgbClr val="FFFFCC"/>
                </a:solidFill>
                <a:latin typeface="+mn-lt"/>
              </a:rPr>
              <a:t>.h</a:t>
            </a:r>
            <a:r>
              <a:rPr lang="zh-CN" altLang="en-US" sz="2954" b="1" dirty="0">
                <a:solidFill>
                  <a:srgbClr val="FFFFCC"/>
                </a:solidFill>
                <a:latin typeface="+mn-lt"/>
              </a:rPr>
              <a:t>，相当于在</a:t>
            </a:r>
            <a:r>
              <a:rPr lang="en-US" altLang="zh-CN" sz="2954" b="1" dirty="0">
                <a:solidFill>
                  <a:srgbClr val="FFFFCC"/>
                </a:solidFill>
                <a:latin typeface="+mn-lt"/>
              </a:rPr>
              <a:t>c</a:t>
            </a:r>
            <a:r>
              <a:rPr lang="zh-CN" altLang="en-US" sz="2954" b="1" dirty="0">
                <a:solidFill>
                  <a:srgbClr val="FFFFCC"/>
                </a:solidFill>
                <a:latin typeface="+mn-lt"/>
              </a:rPr>
              <a:t>中调用库函数，使用的是全局命名空间，也就是早期的</a:t>
            </a:r>
            <a:r>
              <a:rPr lang="en-US" altLang="zh-CN" sz="2954" b="1" dirty="0" err="1">
                <a:solidFill>
                  <a:srgbClr val="FFFFCC"/>
                </a:solidFill>
                <a:latin typeface="+mn-lt"/>
              </a:rPr>
              <a:t>c++</a:t>
            </a:r>
            <a:r>
              <a:rPr lang="zh-CN" altLang="en-US" sz="2954" b="1" dirty="0">
                <a:solidFill>
                  <a:srgbClr val="FFFFCC"/>
                </a:solidFill>
                <a:latin typeface="+mn-lt"/>
              </a:rPr>
              <a:t>实现；当使用</a:t>
            </a:r>
            <a:r>
              <a:rPr lang="en-US" altLang="zh-CN" sz="2954" b="1" dirty="0">
                <a:solidFill>
                  <a:srgbClr val="FFFFCC"/>
                </a:solidFill>
                <a:latin typeface="+mn-lt"/>
              </a:rPr>
              <a:t>&lt; </a:t>
            </a:r>
            <a:r>
              <a:rPr lang="en-US" altLang="zh-CN" sz="2954" b="1" dirty="0" err="1">
                <a:solidFill>
                  <a:srgbClr val="FFFFCC"/>
                </a:solidFill>
                <a:latin typeface="+mn-lt"/>
              </a:rPr>
              <a:t>iostream</a:t>
            </a:r>
            <a:r>
              <a:rPr lang="en-US" altLang="zh-CN" sz="2954" b="1" dirty="0">
                <a:solidFill>
                  <a:srgbClr val="FFFFCC"/>
                </a:solidFill>
                <a:latin typeface="+mn-lt"/>
              </a:rPr>
              <a:t>&gt;</a:t>
            </a:r>
            <a:r>
              <a:rPr lang="zh-CN" altLang="en-US" sz="2954" b="1" dirty="0">
                <a:solidFill>
                  <a:srgbClr val="FFFFCC"/>
                </a:solidFill>
                <a:latin typeface="+mn-lt"/>
              </a:rPr>
              <a:t>的时候，该头文件没有定义全局命名空间，必须使用</a:t>
            </a:r>
            <a:r>
              <a:rPr lang="en-US" altLang="zh-CN" sz="2954" b="1" dirty="0">
                <a:solidFill>
                  <a:srgbClr val="FFFFCC"/>
                </a:solidFill>
                <a:latin typeface="+mn-lt"/>
              </a:rPr>
              <a:t>namespace </a:t>
            </a:r>
            <a:r>
              <a:rPr lang="en-US" altLang="zh-CN" sz="2954" b="1" dirty="0" err="1">
                <a:solidFill>
                  <a:srgbClr val="FFFFCC"/>
                </a:solidFill>
                <a:latin typeface="+mn-lt"/>
              </a:rPr>
              <a:t>std</a:t>
            </a:r>
            <a:r>
              <a:rPr lang="zh-CN" altLang="en-US" sz="2954" b="1" dirty="0">
                <a:solidFill>
                  <a:srgbClr val="FFFFCC"/>
                </a:solidFill>
                <a:latin typeface="+mn-lt"/>
              </a:rPr>
              <a:t>；这样才能正确使用</a:t>
            </a:r>
            <a:r>
              <a:rPr lang="en-US" altLang="zh-CN" sz="2954" b="1" dirty="0" err="1">
                <a:solidFill>
                  <a:srgbClr val="FFFFCC"/>
                </a:solidFill>
                <a:latin typeface="+mn-lt"/>
              </a:rPr>
              <a:t>cout</a:t>
            </a:r>
            <a:r>
              <a:rPr lang="zh-CN" altLang="en-US" sz="2954" b="1" dirty="0">
                <a:solidFill>
                  <a:srgbClr val="FFFFCC"/>
                </a:solidFill>
                <a:latin typeface="+mn-lt"/>
              </a:rPr>
              <a:t>。</a:t>
            </a:r>
          </a:p>
        </p:txBody>
      </p:sp>
    </p:spTree>
    <p:extLst>
      <p:ext uri="{BB962C8B-B14F-4D97-AF65-F5344CB8AC3E}">
        <p14:creationId xmlns:p14="http://schemas.microsoft.com/office/powerpoint/2010/main" val="45644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568952" cy="6059760"/>
          </a:xfrm>
        </p:spPr>
        <p:txBody>
          <a:bodyPr/>
          <a:lstStyle/>
          <a:p>
            <a:pPr marL="0" indent="0">
              <a:buNone/>
            </a:pPr>
            <a:r>
              <a:rPr lang="en-US" altLang="zh-CN" sz="2800" b="1" dirty="0" smtClean="0"/>
              <a:t>       </a:t>
            </a:r>
            <a:r>
              <a:rPr lang="zh-CN" altLang="zh-CN" sz="2800" b="1" dirty="0" smtClean="0"/>
              <a:t>上</a:t>
            </a:r>
            <a:r>
              <a:rPr lang="zh-CN" altLang="zh-CN" sz="2800" b="1" dirty="0"/>
              <a:t>面的例子是析构函数和构造函数最常见的用法，即在构造函数中用运算符</a:t>
            </a:r>
            <a:r>
              <a:rPr lang="en-US" altLang="zh-CN" sz="2800" b="1" dirty="0"/>
              <a:t>new</a:t>
            </a:r>
            <a:r>
              <a:rPr lang="zh-CN" altLang="zh-CN" sz="2800" b="1" dirty="0"/>
              <a:t>为字符串分配存储空间，最后在析构函数中用</a:t>
            </a:r>
            <a:r>
              <a:rPr lang="en-US" altLang="zh-CN" sz="2800" b="1" dirty="0"/>
              <a:t>delete</a:t>
            </a:r>
            <a:r>
              <a:rPr lang="zh-CN" altLang="zh-CN" sz="2800" b="1" dirty="0"/>
              <a:t>释放已分配的存储空间。析构函数也可以在类定义的内部声明而在类定义的外部定义。例如，上面的析构函数</a:t>
            </a:r>
            <a:r>
              <a:rPr lang="en-US" altLang="zh-CN" sz="2800" b="1" dirty="0"/>
              <a:t>CVolume</a:t>
            </a:r>
            <a:r>
              <a:rPr lang="zh-CN" altLang="zh-CN" sz="2800" b="1" dirty="0"/>
              <a:t>在类定义的外部定义如下</a:t>
            </a:r>
            <a:r>
              <a:rPr lang="zh-CN" altLang="zh-CN" sz="2800" b="1" dirty="0" smtClean="0"/>
              <a:t>。</a:t>
            </a:r>
            <a:endParaRPr lang="en-US" altLang="zh-CN" sz="2800" b="1" dirty="0" smtClean="0"/>
          </a:p>
          <a:p>
            <a:pPr marL="0" indent="0">
              <a:buNone/>
            </a:pPr>
            <a:endParaRPr lang="zh-CN" altLang="zh-CN" sz="2800" b="1" dirty="0"/>
          </a:p>
          <a:p>
            <a:pPr marL="0" indent="0">
              <a:buNone/>
            </a:pPr>
            <a:r>
              <a:rPr lang="en-US" altLang="zh-CN" sz="2800" b="1" dirty="0" smtClean="0"/>
              <a:t>CVolume</a:t>
            </a:r>
            <a:r>
              <a:rPr lang="en-US" altLang="zh-CN" sz="2800" b="1" dirty="0"/>
              <a:t>::~CVolume ()</a:t>
            </a:r>
            <a:endParaRPr lang="zh-CN" altLang="zh-CN" sz="2800" b="1" dirty="0"/>
          </a:p>
          <a:p>
            <a:pPr marL="0" indent="0">
              <a:buNone/>
            </a:pPr>
            <a:r>
              <a:rPr lang="en-US" altLang="zh-CN" sz="2800" b="1" dirty="0"/>
              <a:t>{       </a:t>
            </a:r>
            <a:r>
              <a:rPr lang="en-US" altLang="zh-CN" sz="2800" b="1" dirty="0" err="1"/>
              <a:t>cout</a:t>
            </a:r>
            <a:r>
              <a:rPr lang="en-US" altLang="zh-CN" sz="2800" b="1" dirty="0"/>
              <a:t>&lt;&lt;"Here delete the w &amp; h"&lt;&lt;</a:t>
            </a:r>
            <a:r>
              <a:rPr lang="en-US" altLang="zh-CN" sz="2800" b="1" dirty="0" err="1"/>
              <a:t>endl</a:t>
            </a:r>
            <a:r>
              <a:rPr lang="en-US" altLang="zh-CN" sz="2800" b="1" dirty="0"/>
              <a:t>;</a:t>
            </a:r>
            <a:endParaRPr lang="zh-CN" altLang="zh-CN" sz="2800" b="1" dirty="0"/>
          </a:p>
          <a:p>
            <a:pPr marL="0" indent="0">
              <a:buNone/>
            </a:pPr>
            <a:r>
              <a:rPr lang="en-US" altLang="zh-CN" sz="2800" b="1" dirty="0"/>
              <a:t>        delete r;</a:t>
            </a:r>
            <a:endParaRPr lang="zh-CN" altLang="zh-CN" sz="2800" b="1" dirty="0"/>
          </a:p>
          <a:p>
            <a:pPr marL="0" indent="0">
              <a:buNone/>
            </a:pPr>
            <a:r>
              <a:rPr lang="en-US" altLang="zh-CN" sz="2800" b="1" dirty="0"/>
              <a:t>        delete h;</a:t>
            </a:r>
            <a:endParaRPr lang="zh-CN" altLang="zh-CN" sz="2800" b="1" dirty="0"/>
          </a:p>
          <a:p>
            <a:pPr marL="0" indent="0">
              <a:buNone/>
            </a:pPr>
            <a:r>
              <a:rPr lang="en-US" altLang="zh-CN" sz="2800" b="1" dirty="0"/>
              <a:t>}</a:t>
            </a:r>
            <a:endParaRPr lang="zh-CN" altLang="zh-CN" sz="2800" b="1" dirty="0"/>
          </a:p>
          <a:p>
            <a:pPr marL="0" indent="0">
              <a:buNone/>
            </a:pPr>
            <a:endParaRPr lang="zh-CN" altLang="en-US" sz="28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70</a:t>
            </a:fld>
            <a:endParaRPr lang="en-US" altLang="zh-CN"/>
          </a:p>
        </p:txBody>
      </p:sp>
    </p:spTree>
    <p:extLst>
      <p:ext uri="{BB962C8B-B14F-4D97-AF65-F5344CB8AC3E}">
        <p14:creationId xmlns:p14="http://schemas.microsoft.com/office/powerpoint/2010/main" val="145153202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04670" y="205157"/>
            <a:ext cx="5153529" cy="847579"/>
          </a:xfrm>
        </p:spPr>
        <p:txBody>
          <a:bodyPr/>
          <a:lstStyle/>
          <a:p>
            <a:r>
              <a:rPr lang="en-US" altLang="zh-CN" b="1" dirty="0" smtClean="0"/>
              <a:t>1.7 </a:t>
            </a:r>
            <a:r>
              <a:rPr lang="zh-CN" altLang="zh-CN" b="1" dirty="0" smtClean="0"/>
              <a:t>重载</a:t>
            </a:r>
            <a:endParaRPr lang="zh-CN" altLang="en-US"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71</a:t>
            </a:fld>
            <a:endParaRPr lang="en-US" altLang="zh-CN"/>
          </a:p>
        </p:txBody>
      </p:sp>
      <p:sp>
        <p:nvSpPr>
          <p:cNvPr id="5" name="矩形 4"/>
          <p:cNvSpPr/>
          <p:nvPr/>
        </p:nvSpPr>
        <p:spPr>
          <a:xfrm>
            <a:off x="273499" y="3940711"/>
            <a:ext cx="696875" cy="954107"/>
          </a:xfrm>
          <a:prstGeom prst="rect">
            <a:avLst/>
          </a:prstGeom>
        </p:spPr>
        <p:txBody>
          <a:bodyPr wrap="square">
            <a:spAutoFit/>
          </a:bodyPr>
          <a:lstStyle/>
          <a:p>
            <a:r>
              <a:rPr lang="zh-CN" altLang="zh-CN" sz="2800" b="1" dirty="0"/>
              <a:t>重载</a:t>
            </a:r>
            <a:endParaRPr lang="zh-CN" altLang="en-US" sz="2800" b="1" dirty="0"/>
          </a:p>
        </p:txBody>
      </p:sp>
      <p:sp>
        <p:nvSpPr>
          <p:cNvPr id="6" name="左大括号 5"/>
          <p:cNvSpPr/>
          <p:nvPr/>
        </p:nvSpPr>
        <p:spPr bwMode="auto">
          <a:xfrm>
            <a:off x="829109" y="3837238"/>
            <a:ext cx="282530" cy="1248568"/>
          </a:xfrm>
          <a:prstGeom prst="leftBrac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7" name="内容占位符 2"/>
          <p:cNvSpPr txBox="1">
            <a:spLocks/>
          </p:cNvSpPr>
          <p:nvPr/>
        </p:nvSpPr>
        <p:spPr bwMode="auto">
          <a:xfrm>
            <a:off x="1111639" y="3717032"/>
            <a:ext cx="2193032" cy="163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zh-CN" altLang="zh-CN" sz="2800" b="1" dirty="0" smtClean="0"/>
              <a:t>函数重载</a:t>
            </a:r>
            <a:endParaRPr lang="en-US" altLang="zh-CN" sz="2800" b="1" dirty="0" smtClean="0"/>
          </a:p>
          <a:p>
            <a:pPr marL="0" indent="0">
              <a:buFontTx/>
              <a:buNone/>
            </a:pPr>
            <a:endParaRPr lang="en-US" altLang="zh-CN" sz="2800" b="1" dirty="0"/>
          </a:p>
          <a:p>
            <a:pPr marL="0" indent="0">
              <a:buFontTx/>
              <a:buNone/>
            </a:pPr>
            <a:r>
              <a:rPr lang="zh-CN" altLang="zh-CN" sz="2800" b="1" dirty="0" smtClean="0"/>
              <a:t>操作符重载</a:t>
            </a:r>
          </a:p>
          <a:p>
            <a:pPr marL="0" indent="0">
              <a:buFontTx/>
              <a:buNone/>
            </a:pPr>
            <a:endParaRPr lang="zh-CN" altLang="en-US" sz="2800" b="1" dirty="0"/>
          </a:p>
        </p:txBody>
      </p:sp>
      <p:sp>
        <p:nvSpPr>
          <p:cNvPr id="9" name="爆炸形 2 8"/>
          <p:cNvSpPr/>
          <p:nvPr/>
        </p:nvSpPr>
        <p:spPr bwMode="auto">
          <a:xfrm>
            <a:off x="0" y="0"/>
            <a:ext cx="4860032" cy="3837238"/>
          </a:xfrm>
          <a:prstGeom prst="irregularSeal2">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altLang="zh-CN" sz="2800" b="1" dirty="0">
                <a:solidFill>
                  <a:srgbClr val="0070C0"/>
                </a:solidFill>
              </a:rPr>
              <a:t> </a:t>
            </a:r>
            <a:r>
              <a:rPr lang="zh-CN" altLang="zh-CN" sz="2800" b="1" dirty="0">
                <a:solidFill>
                  <a:srgbClr val="0070C0"/>
                </a:solidFill>
              </a:rPr>
              <a:t>重载是</a:t>
            </a:r>
            <a:r>
              <a:rPr lang="en-US" altLang="zh-CN" sz="2800" b="1" dirty="0">
                <a:solidFill>
                  <a:srgbClr val="0070C0"/>
                </a:solidFill>
              </a:rPr>
              <a:t>C++</a:t>
            </a:r>
            <a:r>
              <a:rPr lang="zh-CN" altLang="zh-CN" sz="2800" b="1" dirty="0">
                <a:solidFill>
                  <a:srgbClr val="0070C0"/>
                </a:solidFill>
              </a:rPr>
              <a:t>的一个重要</a:t>
            </a:r>
            <a:r>
              <a:rPr lang="zh-CN" altLang="zh-CN" sz="2800" b="1" dirty="0" smtClean="0">
                <a:solidFill>
                  <a:srgbClr val="0070C0"/>
                </a:solidFill>
              </a:rPr>
              <a:t>特征</a:t>
            </a:r>
            <a:r>
              <a:rPr lang="zh-CN" altLang="en-US" sz="2800" b="1" dirty="0" smtClean="0">
                <a:solidFill>
                  <a:srgbClr val="0070C0"/>
                </a:solidFill>
              </a:rPr>
              <a:t>，重点介绍函数重载</a:t>
            </a:r>
            <a:endParaRPr kumimoji="1" lang="zh-CN" altLang="en-US" sz="2800" b="0" i="0" u="none" strike="noStrike" cap="none" normalizeH="0" baseline="0" dirty="0" smtClean="0">
              <a:ln>
                <a:noFill/>
              </a:ln>
              <a:solidFill>
                <a:srgbClr val="0070C0"/>
              </a:solidFill>
              <a:effectLst/>
            </a:endParaRPr>
          </a:p>
        </p:txBody>
      </p:sp>
      <p:sp>
        <p:nvSpPr>
          <p:cNvPr id="8" name="圆角矩形标注 7"/>
          <p:cNvSpPr/>
          <p:nvPr/>
        </p:nvSpPr>
        <p:spPr bwMode="auto">
          <a:xfrm>
            <a:off x="3707904" y="1142861"/>
            <a:ext cx="5436096" cy="3160963"/>
          </a:xfrm>
          <a:prstGeom prst="wedgeRoundRectCallout">
            <a:avLst>
              <a:gd name="adj1" fmla="val -66075"/>
              <a:gd name="adj2" fmla="val 38560"/>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zh-CN" b="1" kern="100" dirty="0">
                <a:solidFill>
                  <a:srgbClr val="FF0000"/>
                </a:solidFill>
              </a:rPr>
              <a:t>所谓函数重载是指同一个函数名可以对应着多个函数的实现。函数重载允许一个程序内声明多个名称相同的函数，这些函数可以完成不同的功能，并可以带有不同的类型、不同数目的参数及返回值。使用函数重载可以减轻用户的记忆负担，并使程序的结构简单、易懂。</a:t>
            </a:r>
            <a:endParaRPr lang="en-US" altLang="zh-CN" b="1" kern="100" dirty="0">
              <a:solidFill>
                <a:srgbClr val="FF0000"/>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endParaRPr>
          </a:p>
        </p:txBody>
      </p:sp>
      <p:sp>
        <p:nvSpPr>
          <p:cNvPr id="10" name="圆角矩形标注 9"/>
          <p:cNvSpPr/>
          <p:nvPr/>
        </p:nvSpPr>
        <p:spPr bwMode="auto">
          <a:xfrm>
            <a:off x="3707904" y="4540838"/>
            <a:ext cx="5436096" cy="2164762"/>
          </a:xfrm>
          <a:prstGeom prst="wedgeRoundRectCallout">
            <a:avLst>
              <a:gd name="adj1" fmla="val -60420"/>
              <a:gd name="adj2" fmla="val -2456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zh-CN" b="1" dirty="0">
                <a:solidFill>
                  <a:srgbClr val="0070C0"/>
                </a:solidFill>
              </a:rPr>
              <a:t>对操作符的重载是将</a:t>
            </a:r>
            <a:r>
              <a:rPr lang="en-US" altLang="zh-CN" b="1" dirty="0">
                <a:solidFill>
                  <a:srgbClr val="0070C0"/>
                </a:solidFill>
              </a:rPr>
              <a:t>C++</a:t>
            </a:r>
            <a:r>
              <a:rPr lang="zh-CN" altLang="zh-CN" b="1" dirty="0">
                <a:solidFill>
                  <a:srgbClr val="0070C0"/>
                </a:solidFill>
              </a:rPr>
              <a:t>语言中已有的操作符赋予新的功能，但与该操作符的本来含义不冲突，使用时只需根据操作符出现的位置来判断其具体执行哪一种运算。</a:t>
            </a:r>
            <a:endParaRPr kumimoji="1" lang="zh-CN" altLang="en-US" sz="2400" b="1" i="0" u="none" strike="noStrike" cap="none" normalizeH="0" baseline="0" dirty="0" smtClean="0">
              <a:ln>
                <a:noFill/>
              </a:ln>
              <a:solidFill>
                <a:srgbClr val="0070C0"/>
              </a:solidFill>
              <a:effectLst/>
            </a:endParaRPr>
          </a:p>
        </p:txBody>
      </p:sp>
    </p:spTree>
    <p:extLst>
      <p:ext uri="{BB962C8B-B14F-4D97-AF65-F5344CB8AC3E}">
        <p14:creationId xmlns:p14="http://schemas.microsoft.com/office/powerpoint/2010/main" val="99839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9"/>
                                        </p:tgtEl>
                                        <p:attrNameLst>
                                          <p:attrName>style.color</p:attrName>
                                        </p:attrNameLst>
                                      </p:cBhvr>
                                      <p:to>
                                        <a:schemeClr val="bg1"/>
                                      </p:to>
                                    </p:animClr>
                                    <p:animClr clrSpc="rgb" dir="cw">
                                      <p:cBhvr>
                                        <p:cTn id="7" dur="250" autoRev="1" fill="remove"/>
                                        <p:tgtEl>
                                          <p:spTgt spid="9"/>
                                        </p:tgtEl>
                                        <p:attrNameLst>
                                          <p:attrName>fillcolor</p:attrName>
                                        </p:attrNameLst>
                                      </p:cBhvr>
                                      <p:to>
                                        <a:schemeClr val="bg1"/>
                                      </p:to>
                                    </p:animClr>
                                    <p:set>
                                      <p:cBhvr>
                                        <p:cTn id="8" dur="250" autoRev="1" fill="remove"/>
                                        <p:tgtEl>
                                          <p:spTgt spid="9"/>
                                        </p:tgtEl>
                                        <p:attrNameLst>
                                          <p:attrName>fill.type</p:attrName>
                                        </p:attrNameLst>
                                      </p:cBhvr>
                                      <p:to>
                                        <p:strVal val="solid"/>
                                      </p:to>
                                    </p:set>
                                    <p:set>
                                      <p:cBhvr>
                                        <p:cTn id="9" dur="250" autoRev="1" fill="remove"/>
                                        <p:tgtEl>
                                          <p:spTgt spid="9"/>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496" y="31259"/>
            <a:ext cx="9036496" cy="6801862"/>
          </a:xfrm>
          <a:prstGeom prst="rect">
            <a:avLst/>
          </a:prstGeom>
        </p:spPr>
        <p:txBody>
          <a:bodyPr wrap="square">
            <a:spAutoFit/>
          </a:bodyPr>
          <a:lstStyle/>
          <a:p>
            <a:pPr marL="36000" indent="266700">
              <a:spcAft>
                <a:spcPts val="0"/>
              </a:spcAft>
            </a:pPr>
            <a:r>
              <a:rPr lang="zh-CN" altLang="en-US" b="1" kern="100" dirty="0" smtClean="0">
                <a:solidFill>
                  <a:srgbClr val="66FFFF"/>
                </a:solidFill>
              </a:rPr>
              <a:t>下例</a:t>
            </a:r>
            <a:r>
              <a:rPr lang="zh-CN" altLang="zh-CN" b="1" kern="100" dirty="0" smtClean="0">
                <a:solidFill>
                  <a:srgbClr val="66FFFF"/>
                </a:solidFill>
              </a:rPr>
              <a:t>实现</a:t>
            </a:r>
            <a:r>
              <a:rPr lang="zh-CN" altLang="zh-CN" b="1" kern="100" dirty="0">
                <a:solidFill>
                  <a:srgbClr val="66FFFF"/>
                </a:solidFill>
              </a:rPr>
              <a:t>的是两个不同参数类型的重载。</a:t>
            </a:r>
            <a:r>
              <a:rPr lang="zh-CN" altLang="zh-CN" b="1" kern="100" dirty="0"/>
              <a:t>在类</a:t>
            </a:r>
            <a:r>
              <a:rPr lang="en-US" altLang="zh-CN" b="1" kern="100" dirty="0" err="1"/>
              <a:t>My_class</a:t>
            </a:r>
            <a:r>
              <a:rPr lang="zh-CN" altLang="zh-CN" b="1" kern="100" dirty="0"/>
              <a:t>中对方法</a:t>
            </a:r>
            <a:r>
              <a:rPr lang="en-US" altLang="zh-CN" b="1" kern="100" dirty="0"/>
              <a:t>plus</a:t>
            </a:r>
            <a:r>
              <a:rPr lang="zh-CN" altLang="zh-CN" b="1" kern="100" dirty="0"/>
              <a:t>进行了重载，通过重载，使得在求两个数的和时不用再区分整数和浮点数之间的不同之处，而只需直接调用类</a:t>
            </a:r>
            <a:r>
              <a:rPr lang="en-US" altLang="zh-CN" b="1" kern="100" dirty="0" err="1"/>
              <a:t>My_class</a:t>
            </a:r>
            <a:r>
              <a:rPr lang="zh-CN" altLang="zh-CN" b="1" kern="100" dirty="0"/>
              <a:t>的方法</a:t>
            </a:r>
            <a:r>
              <a:rPr lang="en-US" altLang="zh-CN" b="1" kern="100" dirty="0"/>
              <a:t>plus</a:t>
            </a:r>
            <a:r>
              <a:rPr lang="zh-CN" altLang="zh-CN" b="1" kern="100" dirty="0"/>
              <a:t>即可。</a:t>
            </a:r>
          </a:p>
          <a:p>
            <a:pPr>
              <a:lnSpc>
                <a:spcPts val="2400"/>
              </a:lnSpc>
              <a:spcAft>
                <a:spcPts val="0"/>
              </a:spcAft>
            </a:pPr>
            <a:r>
              <a:rPr lang="en-US" altLang="zh-CN" b="1" dirty="0"/>
              <a:t>#include "</a:t>
            </a:r>
            <a:r>
              <a:rPr lang="en-US" altLang="zh-CN" b="1" dirty="0" err="1"/>
              <a:t>stdafx.h</a:t>
            </a:r>
            <a:r>
              <a:rPr lang="en-US" altLang="zh-CN" b="1" dirty="0"/>
              <a:t>"</a:t>
            </a:r>
          </a:p>
          <a:p>
            <a:pPr>
              <a:lnSpc>
                <a:spcPts val="2400"/>
              </a:lnSpc>
              <a:spcAft>
                <a:spcPts val="0"/>
              </a:spcAft>
            </a:pPr>
            <a:r>
              <a:rPr lang="en-US" altLang="zh-CN" b="1" dirty="0"/>
              <a:t>#include &lt;</a:t>
            </a:r>
            <a:r>
              <a:rPr lang="en-US" altLang="zh-CN" b="1" dirty="0" err="1"/>
              <a:t>iostream</a:t>
            </a:r>
            <a:r>
              <a:rPr lang="en-US" altLang="zh-CN" b="1" dirty="0"/>
              <a:t>&gt;</a:t>
            </a:r>
          </a:p>
          <a:p>
            <a:pPr>
              <a:lnSpc>
                <a:spcPts val="2400"/>
              </a:lnSpc>
              <a:spcAft>
                <a:spcPts val="0"/>
              </a:spcAft>
            </a:pPr>
            <a:r>
              <a:rPr lang="en-US" altLang="zh-CN" b="1" dirty="0"/>
              <a:t>using namespace </a:t>
            </a:r>
            <a:r>
              <a:rPr lang="en-US" altLang="zh-CN" b="1" dirty="0" err="1"/>
              <a:t>std</a:t>
            </a:r>
            <a:r>
              <a:rPr lang="en-US" altLang="zh-CN" b="1" dirty="0"/>
              <a:t>;</a:t>
            </a:r>
          </a:p>
          <a:p>
            <a:pPr>
              <a:lnSpc>
                <a:spcPts val="2400"/>
              </a:lnSpc>
              <a:spcAft>
                <a:spcPts val="0"/>
              </a:spcAft>
            </a:pPr>
            <a:r>
              <a:rPr lang="en-US" altLang="zh-CN" b="1" dirty="0">
                <a:solidFill>
                  <a:srgbClr val="66FFFF"/>
                </a:solidFill>
              </a:rPr>
              <a:t>class </a:t>
            </a:r>
            <a:r>
              <a:rPr lang="en-US" altLang="zh-CN" b="1" dirty="0" err="1">
                <a:solidFill>
                  <a:srgbClr val="66FFFF"/>
                </a:solidFill>
              </a:rPr>
              <a:t>My_class</a:t>
            </a:r>
            <a:endParaRPr lang="en-US" altLang="zh-CN" b="1" dirty="0">
              <a:solidFill>
                <a:srgbClr val="66FFFF"/>
              </a:solidFill>
            </a:endParaRPr>
          </a:p>
          <a:p>
            <a:pPr>
              <a:lnSpc>
                <a:spcPts val="2400"/>
              </a:lnSpc>
              <a:spcAft>
                <a:spcPts val="0"/>
              </a:spcAft>
            </a:pPr>
            <a:r>
              <a:rPr lang="en-US" altLang="zh-CN" b="1" dirty="0">
                <a:solidFill>
                  <a:srgbClr val="66FFFF"/>
                </a:solidFill>
              </a:rPr>
              <a:t>{ public:</a:t>
            </a:r>
          </a:p>
          <a:p>
            <a:pPr>
              <a:lnSpc>
                <a:spcPts val="2400"/>
              </a:lnSpc>
              <a:spcAft>
                <a:spcPts val="0"/>
              </a:spcAft>
            </a:pPr>
            <a:r>
              <a:rPr lang="en-US" altLang="zh-CN" b="1" dirty="0" smtClean="0">
                <a:solidFill>
                  <a:srgbClr val="66FFFF"/>
                </a:solidFill>
              </a:rPr>
              <a:t>     </a:t>
            </a:r>
            <a:r>
              <a:rPr lang="en-US" altLang="zh-CN" b="1" dirty="0" err="1" smtClean="0">
                <a:solidFill>
                  <a:srgbClr val="66FFFF"/>
                </a:solidFill>
              </a:rPr>
              <a:t>int</a:t>
            </a:r>
            <a:r>
              <a:rPr lang="en-US" altLang="zh-CN" b="1" dirty="0" smtClean="0">
                <a:solidFill>
                  <a:srgbClr val="66FFFF"/>
                </a:solidFill>
              </a:rPr>
              <a:t> </a:t>
            </a:r>
            <a:r>
              <a:rPr lang="en-US" altLang="zh-CN" b="1" dirty="0">
                <a:solidFill>
                  <a:srgbClr val="66FFFF"/>
                </a:solidFill>
              </a:rPr>
              <a:t>plus(</a:t>
            </a:r>
            <a:r>
              <a:rPr lang="en-US" altLang="zh-CN" b="1" dirty="0" err="1">
                <a:solidFill>
                  <a:srgbClr val="66FFFF"/>
                </a:solidFill>
              </a:rPr>
              <a:t>int,int</a:t>
            </a:r>
            <a:r>
              <a:rPr lang="en-US" altLang="zh-CN" b="1" dirty="0">
                <a:solidFill>
                  <a:srgbClr val="66FFFF"/>
                </a:solidFill>
              </a:rPr>
              <a:t>);</a:t>
            </a:r>
          </a:p>
          <a:p>
            <a:pPr>
              <a:lnSpc>
                <a:spcPts val="2400"/>
              </a:lnSpc>
              <a:spcAft>
                <a:spcPts val="0"/>
              </a:spcAft>
            </a:pPr>
            <a:r>
              <a:rPr lang="en-US" altLang="zh-CN" b="1" dirty="0" smtClean="0">
                <a:solidFill>
                  <a:srgbClr val="66FFFF"/>
                </a:solidFill>
              </a:rPr>
              <a:t>     double </a:t>
            </a:r>
            <a:r>
              <a:rPr lang="en-US" altLang="zh-CN" b="1" dirty="0">
                <a:solidFill>
                  <a:srgbClr val="66FFFF"/>
                </a:solidFill>
              </a:rPr>
              <a:t>plus(double, double);</a:t>
            </a:r>
          </a:p>
          <a:p>
            <a:pPr>
              <a:lnSpc>
                <a:spcPts val="2400"/>
              </a:lnSpc>
              <a:spcAft>
                <a:spcPts val="0"/>
              </a:spcAft>
            </a:pPr>
            <a:r>
              <a:rPr lang="en-US" altLang="zh-CN" b="1" dirty="0">
                <a:solidFill>
                  <a:srgbClr val="66FFFF"/>
                </a:solidFill>
              </a:rPr>
              <a:t>};</a:t>
            </a:r>
          </a:p>
          <a:p>
            <a:pPr>
              <a:lnSpc>
                <a:spcPts val="2400"/>
              </a:lnSpc>
              <a:spcAft>
                <a:spcPts val="0"/>
              </a:spcAft>
            </a:pPr>
            <a:r>
              <a:rPr lang="en-US" altLang="zh-CN" b="1" dirty="0" err="1" smtClean="0">
                <a:solidFill>
                  <a:srgbClr val="FF66FF"/>
                </a:solidFill>
              </a:rPr>
              <a:t>int</a:t>
            </a:r>
            <a:r>
              <a:rPr lang="en-US" altLang="zh-CN" b="1" dirty="0" smtClean="0">
                <a:solidFill>
                  <a:srgbClr val="FF66FF"/>
                </a:solidFill>
              </a:rPr>
              <a:t> </a:t>
            </a:r>
            <a:r>
              <a:rPr lang="en-US" altLang="zh-CN" b="1" dirty="0" err="1">
                <a:solidFill>
                  <a:srgbClr val="FF66FF"/>
                </a:solidFill>
              </a:rPr>
              <a:t>My_class</a:t>
            </a:r>
            <a:r>
              <a:rPr lang="en-US" altLang="zh-CN" b="1" dirty="0">
                <a:solidFill>
                  <a:srgbClr val="FF66FF"/>
                </a:solidFill>
              </a:rPr>
              <a:t>::plus(</a:t>
            </a:r>
            <a:r>
              <a:rPr lang="en-US" altLang="zh-CN" b="1" dirty="0" err="1">
                <a:solidFill>
                  <a:srgbClr val="FF66FF"/>
                </a:solidFill>
              </a:rPr>
              <a:t>int</a:t>
            </a:r>
            <a:r>
              <a:rPr lang="en-US" altLang="zh-CN" b="1" dirty="0">
                <a:solidFill>
                  <a:srgbClr val="FF66FF"/>
                </a:solidFill>
              </a:rPr>
              <a:t> x, </a:t>
            </a:r>
            <a:r>
              <a:rPr lang="en-US" altLang="zh-CN" b="1" dirty="0" err="1">
                <a:solidFill>
                  <a:srgbClr val="FF66FF"/>
                </a:solidFill>
              </a:rPr>
              <a:t>int</a:t>
            </a:r>
            <a:r>
              <a:rPr lang="en-US" altLang="zh-CN" b="1" dirty="0">
                <a:solidFill>
                  <a:srgbClr val="FF66FF"/>
                </a:solidFill>
              </a:rPr>
              <a:t> y)</a:t>
            </a:r>
          </a:p>
          <a:p>
            <a:pPr>
              <a:lnSpc>
                <a:spcPts val="2400"/>
              </a:lnSpc>
              <a:spcAft>
                <a:spcPts val="0"/>
              </a:spcAft>
            </a:pPr>
            <a:r>
              <a:rPr lang="en-US" altLang="zh-CN" b="1" dirty="0">
                <a:solidFill>
                  <a:srgbClr val="FF66FF"/>
                </a:solidFill>
              </a:rPr>
              <a:t>{return </a:t>
            </a:r>
            <a:r>
              <a:rPr lang="en-US" altLang="zh-CN" b="1" dirty="0" err="1">
                <a:solidFill>
                  <a:srgbClr val="FF66FF"/>
                </a:solidFill>
              </a:rPr>
              <a:t>x+y</a:t>
            </a:r>
            <a:r>
              <a:rPr lang="en-US" altLang="zh-CN" b="1" dirty="0">
                <a:solidFill>
                  <a:srgbClr val="FF66FF"/>
                </a:solidFill>
              </a:rPr>
              <a:t>; }</a:t>
            </a:r>
          </a:p>
          <a:p>
            <a:pPr>
              <a:lnSpc>
                <a:spcPts val="2400"/>
              </a:lnSpc>
              <a:spcAft>
                <a:spcPts val="0"/>
              </a:spcAft>
            </a:pPr>
            <a:r>
              <a:rPr lang="en-US" altLang="zh-CN" b="1" dirty="0">
                <a:solidFill>
                  <a:srgbClr val="CCFFCC"/>
                </a:solidFill>
              </a:rPr>
              <a:t>double </a:t>
            </a:r>
            <a:r>
              <a:rPr lang="en-US" altLang="zh-CN" b="1" dirty="0" err="1">
                <a:solidFill>
                  <a:srgbClr val="CCFFCC"/>
                </a:solidFill>
              </a:rPr>
              <a:t>My_class</a:t>
            </a:r>
            <a:r>
              <a:rPr lang="en-US" altLang="zh-CN" b="1" dirty="0">
                <a:solidFill>
                  <a:srgbClr val="CCFFCC"/>
                </a:solidFill>
              </a:rPr>
              <a:t>::plus(double x, double y)</a:t>
            </a:r>
          </a:p>
          <a:p>
            <a:pPr>
              <a:lnSpc>
                <a:spcPts val="2400"/>
              </a:lnSpc>
              <a:spcAft>
                <a:spcPts val="0"/>
              </a:spcAft>
            </a:pPr>
            <a:r>
              <a:rPr lang="en-US" altLang="zh-CN" b="1" dirty="0">
                <a:solidFill>
                  <a:srgbClr val="CCFFCC"/>
                </a:solidFill>
              </a:rPr>
              <a:t>{return x-y; }</a:t>
            </a:r>
          </a:p>
          <a:p>
            <a:pPr>
              <a:lnSpc>
                <a:spcPts val="2400"/>
              </a:lnSpc>
              <a:spcAft>
                <a:spcPts val="0"/>
              </a:spcAft>
            </a:pPr>
            <a:r>
              <a:rPr lang="en-US" altLang="zh-CN" b="1" dirty="0" smtClean="0"/>
              <a:t>void </a:t>
            </a:r>
            <a:r>
              <a:rPr lang="en-US" altLang="zh-CN" b="1" dirty="0"/>
              <a:t>main()</a:t>
            </a:r>
          </a:p>
          <a:p>
            <a:pPr>
              <a:lnSpc>
                <a:spcPts val="2400"/>
              </a:lnSpc>
              <a:spcAft>
                <a:spcPts val="0"/>
              </a:spcAft>
            </a:pPr>
            <a:r>
              <a:rPr lang="en-US" altLang="zh-CN" b="1" dirty="0"/>
              <a:t>{   </a:t>
            </a:r>
            <a:r>
              <a:rPr lang="en-US" altLang="zh-CN" b="1" dirty="0" err="1"/>
              <a:t>My_class</a:t>
            </a:r>
            <a:r>
              <a:rPr lang="en-US" altLang="zh-CN" b="1" dirty="0"/>
              <a:t> Data;</a:t>
            </a:r>
          </a:p>
          <a:p>
            <a:pPr>
              <a:lnSpc>
                <a:spcPts val="2400"/>
              </a:lnSpc>
              <a:spcAft>
                <a:spcPts val="0"/>
              </a:spcAft>
            </a:pPr>
            <a:r>
              <a:rPr lang="en-US" altLang="zh-CN" b="1" dirty="0" smtClean="0"/>
              <a:t>    </a:t>
            </a:r>
            <a:r>
              <a:rPr lang="en-US" altLang="zh-CN" b="1" dirty="0" err="1" smtClean="0"/>
              <a:t>cout</a:t>
            </a:r>
            <a:r>
              <a:rPr lang="en-US" altLang="zh-CN" b="1" dirty="0"/>
              <a:t>&lt;&lt;"The result for plus(</a:t>
            </a:r>
            <a:r>
              <a:rPr lang="en-US" altLang="zh-CN" b="1" dirty="0" err="1"/>
              <a:t>int,int</a:t>
            </a:r>
            <a:r>
              <a:rPr lang="en-US" altLang="zh-CN" b="1" dirty="0"/>
              <a:t>) is:"&lt;&lt;</a:t>
            </a:r>
            <a:r>
              <a:rPr lang="en-US" altLang="zh-CN" b="1" dirty="0" err="1"/>
              <a:t>Data.plus</a:t>
            </a:r>
            <a:r>
              <a:rPr lang="en-US" altLang="zh-CN" b="1" dirty="0"/>
              <a:t>(5,10)&lt;&lt;</a:t>
            </a:r>
            <a:r>
              <a:rPr lang="en-US" altLang="zh-CN" b="1" dirty="0" err="1"/>
              <a:t>endl</a:t>
            </a:r>
            <a:r>
              <a:rPr lang="en-US" altLang="zh-CN" b="1" dirty="0"/>
              <a:t>;</a:t>
            </a:r>
          </a:p>
          <a:p>
            <a:pPr>
              <a:lnSpc>
                <a:spcPts val="2400"/>
              </a:lnSpc>
              <a:spcAft>
                <a:spcPts val="0"/>
              </a:spcAft>
            </a:pPr>
            <a:r>
              <a:rPr lang="en-US" altLang="zh-CN" sz="2000" b="1" dirty="0" smtClean="0"/>
              <a:t>     </a:t>
            </a:r>
            <a:r>
              <a:rPr lang="en-US" altLang="zh-CN" sz="2000" b="1" dirty="0" err="1" smtClean="0"/>
              <a:t>cout</a:t>
            </a:r>
            <a:r>
              <a:rPr lang="en-US" altLang="zh-CN" sz="2000" b="1" dirty="0"/>
              <a:t>&lt;&lt;"The result for plus(double, double) is:"&lt;&lt;</a:t>
            </a:r>
            <a:r>
              <a:rPr lang="en-US" altLang="zh-CN" sz="2000" b="1" dirty="0" err="1"/>
              <a:t>Data.plus</a:t>
            </a:r>
            <a:r>
              <a:rPr lang="en-US" altLang="zh-CN" sz="2000" b="1" dirty="0"/>
              <a:t>(5.0,10.0)&lt;&lt;</a:t>
            </a:r>
            <a:r>
              <a:rPr lang="en-US" altLang="zh-CN" sz="2000" b="1" dirty="0" err="1"/>
              <a:t>endl</a:t>
            </a:r>
            <a:r>
              <a:rPr lang="en-US" altLang="zh-CN" sz="2000" b="1" dirty="0" smtClean="0"/>
              <a:t>;</a:t>
            </a:r>
          </a:p>
          <a:p>
            <a:pPr>
              <a:lnSpc>
                <a:spcPts val="2400"/>
              </a:lnSpc>
              <a:spcAft>
                <a:spcPts val="0"/>
              </a:spcAft>
            </a:pPr>
            <a:r>
              <a:rPr lang="en-US" altLang="zh-CN" b="1" dirty="0" smtClean="0"/>
              <a:t>}</a:t>
            </a:r>
            <a:endParaRPr lang="zh-CN" altLang="zh-CN" b="1" kern="100" dirty="0"/>
          </a:p>
        </p:txBody>
      </p:sp>
      <p:sp>
        <p:nvSpPr>
          <p:cNvPr id="2" name="矩形标注 1"/>
          <p:cNvSpPr/>
          <p:nvPr/>
        </p:nvSpPr>
        <p:spPr bwMode="auto">
          <a:xfrm>
            <a:off x="5724128" y="3429000"/>
            <a:ext cx="3347864" cy="1944216"/>
          </a:xfrm>
          <a:prstGeom prst="wedgeRectCallout">
            <a:avLst>
              <a:gd name="adj1" fmla="val -22245"/>
              <a:gd name="adj2" fmla="val 655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zh-CN" b="1" kern="100" dirty="0">
                <a:solidFill>
                  <a:srgbClr val="FF0000"/>
                </a:solidFill>
              </a:rPr>
              <a:t>两个重载的成员函数分别调用求整型数之加和和求浮点数之加和的函数</a:t>
            </a:r>
            <a:r>
              <a:rPr lang="en-US" altLang="zh-CN" b="1" kern="100" dirty="0">
                <a:solidFill>
                  <a:srgbClr val="FF0000"/>
                </a:solidFill>
              </a:rPr>
              <a:t>plus</a:t>
            </a:r>
            <a:r>
              <a:rPr lang="zh-CN" altLang="zh-CN" b="1" kern="100" dirty="0">
                <a:solidFill>
                  <a:srgbClr val="FF0000"/>
                </a:solidFill>
              </a:rPr>
              <a:t>来对不同的参数进行求和运算。</a:t>
            </a:r>
            <a:endParaRPr kumimoji="1" lang="zh-CN" altLang="en-US" b="0" i="0" u="none" strike="noStrike" cap="none" normalizeH="0" baseline="0" dirty="0" smtClean="0">
              <a:ln>
                <a:noFill/>
              </a:ln>
              <a:solidFill>
                <a:srgbClr val="FF0000"/>
              </a:solidFill>
              <a:effectLst/>
            </a:endParaRPr>
          </a:p>
        </p:txBody>
      </p:sp>
      <p:sp>
        <p:nvSpPr>
          <p:cNvPr id="3" name="文本框 2"/>
          <p:cNvSpPr txBox="1"/>
          <p:nvPr/>
        </p:nvSpPr>
        <p:spPr>
          <a:xfrm>
            <a:off x="3342662" y="1273984"/>
            <a:ext cx="5833597" cy="1938992"/>
          </a:xfrm>
          <a:prstGeom prst="rect">
            <a:avLst/>
          </a:prstGeom>
          <a:solidFill>
            <a:srgbClr val="CCFFCC"/>
          </a:solidFill>
        </p:spPr>
        <p:txBody>
          <a:bodyPr wrap="square" rtlCol="0">
            <a:spAutoFit/>
          </a:bodyPr>
          <a:lstStyle/>
          <a:p>
            <a:r>
              <a:rPr lang="en-US" altLang="zh-CN" b="1" kern="100" dirty="0" smtClean="0">
                <a:solidFill>
                  <a:srgbClr val="FF0000"/>
                </a:solidFill>
              </a:rPr>
              <a:t>        </a:t>
            </a:r>
            <a:r>
              <a:rPr lang="zh-CN" altLang="zh-CN" b="1" kern="100" dirty="0" smtClean="0">
                <a:solidFill>
                  <a:srgbClr val="FF0000"/>
                </a:solidFill>
              </a:rPr>
              <a:t>函数</a:t>
            </a:r>
            <a:r>
              <a:rPr lang="zh-CN" altLang="zh-CN" b="1" kern="100" dirty="0">
                <a:solidFill>
                  <a:srgbClr val="FF0000"/>
                </a:solidFill>
              </a:rPr>
              <a:t>重载要求编译器能够唯一地确定调用一个函数时应执行哪个函数代码。确定函数实现时，要求从函数参数的个数和类型上来区分。也就是说，函数重载时，要求函数的参数个数或参数类型不同</a:t>
            </a:r>
            <a:r>
              <a:rPr lang="zh-CN" altLang="zh-CN" b="1" kern="100"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279891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188640"/>
            <a:ext cx="8712968" cy="5693866"/>
          </a:xfrm>
          <a:prstGeom prst="rect">
            <a:avLst/>
          </a:prstGeom>
        </p:spPr>
        <p:txBody>
          <a:bodyPr wrap="square">
            <a:spAutoFit/>
          </a:bodyPr>
          <a:lstStyle/>
          <a:p>
            <a:pPr marL="36000" indent="269875">
              <a:spcAft>
                <a:spcPts val="0"/>
              </a:spcAft>
            </a:pPr>
            <a:r>
              <a:rPr lang="en-US" altLang="zh-CN" sz="2800" b="1" kern="100" dirty="0" smtClean="0">
                <a:solidFill>
                  <a:srgbClr val="FFFF00"/>
                </a:solidFill>
              </a:rPr>
              <a:t>     </a:t>
            </a:r>
            <a:r>
              <a:rPr lang="zh-CN" altLang="zh-CN" sz="2800" b="1" kern="100" dirty="0" smtClean="0">
                <a:solidFill>
                  <a:srgbClr val="FFFF00"/>
                </a:solidFill>
              </a:rPr>
              <a:t>不仅</a:t>
            </a:r>
            <a:r>
              <a:rPr lang="zh-CN" altLang="zh-CN" sz="2800" b="1" kern="100" dirty="0">
                <a:solidFill>
                  <a:srgbClr val="FFFF00"/>
                </a:solidFill>
              </a:rPr>
              <a:t>在类的成员函数上可以实现重载，在构造函数上，也可以实现函数的重载。例如</a:t>
            </a:r>
            <a:r>
              <a:rPr lang="zh-CN" altLang="zh-CN" sz="2800" b="1" kern="100" dirty="0" smtClean="0">
                <a:solidFill>
                  <a:srgbClr val="FFFF00"/>
                </a:solidFill>
              </a:rPr>
              <a:t>：</a:t>
            </a:r>
            <a:endParaRPr lang="en-US" altLang="zh-CN" sz="2800" b="1" kern="100" dirty="0">
              <a:solidFill>
                <a:srgbClr val="FFFF00"/>
              </a:solidFill>
            </a:endParaRPr>
          </a:p>
          <a:p>
            <a:pPr marL="36000" indent="269875">
              <a:spcAft>
                <a:spcPts val="0"/>
              </a:spcAft>
            </a:pPr>
            <a:endParaRPr lang="zh-CN" altLang="zh-CN" sz="2800" b="1" kern="100" dirty="0">
              <a:solidFill>
                <a:srgbClr val="FFFF00"/>
              </a:solidFill>
            </a:endParaRPr>
          </a:p>
          <a:p>
            <a:r>
              <a:rPr lang="en-US" altLang="zh-CN" sz="2800" b="1" dirty="0"/>
              <a:t>#include "</a:t>
            </a:r>
            <a:r>
              <a:rPr lang="en-US" altLang="zh-CN" sz="2800" b="1" dirty="0" err="1"/>
              <a:t>stdafx.h</a:t>
            </a:r>
            <a:r>
              <a:rPr lang="en-US" altLang="zh-CN" sz="2800" b="1" dirty="0"/>
              <a:t>"</a:t>
            </a:r>
          </a:p>
          <a:p>
            <a:r>
              <a:rPr lang="en-US" altLang="zh-CN" sz="2800" b="1" dirty="0"/>
              <a:t>#include &lt;</a:t>
            </a:r>
            <a:r>
              <a:rPr lang="en-US" altLang="zh-CN" sz="2800" b="1" dirty="0" err="1"/>
              <a:t>iostream</a:t>
            </a:r>
            <a:r>
              <a:rPr lang="en-US" altLang="zh-CN" sz="2800" b="1" dirty="0"/>
              <a:t>&gt;</a:t>
            </a:r>
          </a:p>
          <a:p>
            <a:r>
              <a:rPr lang="en-US" altLang="zh-CN" sz="2800" b="1" dirty="0"/>
              <a:t>using namespace </a:t>
            </a:r>
            <a:r>
              <a:rPr lang="en-US" altLang="zh-CN" sz="2800" b="1" dirty="0" err="1"/>
              <a:t>std</a:t>
            </a:r>
            <a:r>
              <a:rPr lang="en-US" altLang="zh-CN" sz="2800" b="1" dirty="0"/>
              <a:t>;</a:t>
            </a:r>
          </a:p>
          <a:p>
            <a:r>
              <a:rPr lang="en-US" altLang="zh-CN" sz="2800" b="1" dirty="0"/>
              <a:t>class </a:t>
            </a:r>
            <a:r>
              <a:rPr lang="en-US" altLang="zh-CN" sz="2800" b="1" dirty="0" err="1"/>
              <a:t>CSample</a:t>
            </a:r>
            <a:endParaRPr lang="en-US" altLang="zh-CN" sz="2800" b="1" dirty="0"/>
          </a:p>
          <a:p>
            <a:r>
              <a:rPr lang="en-US" altLang="zh-CN" sz="2800" b="1" dirty="0"/>
              <a:t>{   </a:t>
            </a:r>
            <a:r>
              <a:rPr lang="en-US" altLang="zh-CN" sz="2800" b="1" dirty="0" smtClean="0"/>
              <a:t>  </a:t>
            </a:r>
            <a:r>
              <a:rPr lang="en-US" altLang="zh-CN" sz="2800" b="1" dirty="0" err="1" smtClean="0"/>
              <a:t>int</a:t>
            </a:r>
            <a:r>
              <a:rPr lang="en-US" altLang="zh-CN" sz="2800" b="1" dirty="0" smtClean="0"/>
              <a:t> </a:t>
            </a:r>
            <a:r>
              <a:rPr lang="en-US" altLang="zh-CN" sz="2800" b="1" dirty="0" err="1"/>
              <a:t>i</a:t>
            </a:r>
            <a:r>
              <a:rPr lang="en-US" altLang="zh-CN" sz="2800" b="1" dirty="0"/>
              <a:t>;</a:t>
            </a:r>
          </a:p>
          <a:p>
            <a:r>
              <a:rPr lang="en-US" altLang="zh-CN" sz="2800" b="1" dirty="0"/>
              <a:t>  public:</a:t>
            </a:r>
          </a:p>
          <a:p>
            <a:r>
              <a:rPr lang="en-US" altLang="zh-CN" sz="2800" b="1" dirty="0" smtClean="0"/>
              <a:t>       </a:t>
            </a:r>
            <a:r>
              <a:rPr lang="en-US" altLang="zh-CN" sz="2800" b="1" dirty="0" err="1" smtClean="0"/>
              <a:t>CSample</a:t>
            </a:r>
            <a:r>
              <a:rPr lang="en-US" altLang="zh-CN" sz="2800" b="1" dirty="0" smtClean="0"/>
              <a:t>();		//</a:t>
            </a:r>
            <a:r>
              <a:rPr lang="zh-CN" altLang="en-US" sz="2800" b="1" dirty="0"/>
              <a:t>定义重载的构造函数</a:t>
            </a:r>
          </a:p>
          <a:p>
            <a:r>
              <a:rPr lang="en-US" altLang="zh-CN" sz="2800" b="1" dirty="0"/>
              <a:t>    </a:t>
            </a:r>
            <a:r>
              <a:rPr lang="en-US" altLang="zh-CN" sz="2800" b="1" dirty="0" smtClean="0"/>
              <a:t>   </a:t>
            </a:r>
            <a:r>
              <a:rPr lang="en-US" altLang="zh-CN" sz="2800" b="1" dirty="0" err="1" smtClean="0"/>
              <a:t>CSample</a:t>
            </a:r>
            <a:r>
              <a:rPr lang="en-US" altLang="zh-CN" sz="2800" b="1" dirty="0" smtClean="0"/>
              <a:t>(</a:t>
            </a:r>
            <a:r>
              <a:rPr lang="en-US" altLang="zh-CN" sz="2800" b="1" dirty="0" err="1" smtClean="0"/>
              <a:t>int</a:t>
            </a:r>
            <a:r>
              <a:rPr lang="en-US" altLang="zh-CN" sz="2800" b="1" dirty="0"/>
              <a:t>);</a:t>
            </a:r>
          </a:p>
          <a:p>
            <a:r>
              <a:rPr lang="en-US" altLang="zh-CN" sz="2800" b="1" dirty="0" smtClean="0"/>
              <a:t>       </a:t>
            </a:r>
            <a:r>
              <a:rPr lang="en-US" altLang="zh-CN" sz="2800" b="1" dirty="0" err="1" smtClean="0"/>
              <a:t>int</a:t>
            </a:r>
            <a:r>
              <a:rPr lang="en-US" altLang="zh-CN" sz="2800" b="1" dirty="0" smtClean="0"/>
              <a:t> area(void</a:t>
            </a:r>
            <a:r>
              <a:rPr lang="en-US" altLang="zh-CN" sz="2800" b="1" dirty="0"/>
              <a:t>){return (</a:t>
            </a:r>
            <a:r>
              <a:rPr lang="en-US" altLang="zh-CN" sz="2800" b="1" dirty="0" err="1"/>
              <a:t>i</a:t>
            </a:r>
            <a:r>
              <a:rPr lang="en-US" altLang="zh-CN" sz="2800" b="1" dirty="0"/>
              <a:t>);}</a:t>
            </a:r>
          </a:p>
          <a:p>
            <a:r>
              <a:rPr lang="en-US" altLang="zh-CN" sz="2800" b="1" dirty="0" smtClean="0"/>
              <a:t>};</a:t>
            </a:r>
            <a:endParaRPr lang="en-US" altLang="zh-CN" sz="2800" b="1" dirty="0"/>
          </a:p>
        </p:txBody>
      </p:sp>
    </p:spTree>
    <p:extLst>
      <p:ext uri="{BB962C8B-B14F-4D97-AF65-F5344CB8AC3E}">
        <p14:creationId xmlns:p14="http://schemas.microsoft.com/office/powerpoint/2010/main" val="237445381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5397023"/>
            <a:ext cx="8712968" cy="1200329"/>
          </a:xfrm>
          <a:prstGeom prst="rect">
            <a:avLst/>
          </a:prstGeom>
        </p:spPr>
        <p:txBody>
          <a:bodyPr wrap="square">
            <a:spAutoFit/>
          </a:bodyPr>
          <a:lstStyle/>
          <a:p>
            <a:pPr marL="36000" indent="266700">
              <a:spcAft>
                <a:spcPts val="0"/>
              </a:spcAft>
            </a:pPr>
            <a:r>
              <a:rPr lang="en-US" altLang="zh-CN" b="1" kern="100" dirty="0" smtClean="0">
                <a:solidFill>
                  <a:srgbClr val="FFFF00"/>
                </a:solidFill>
                <a:cs typeface="Times New Roman" panose="02020603050405020304" pitchFamily="18" charset="0"/>
              </a:rPr>
              <a:t>     </a:t>
            </a:r>
            <a:r>
              <a:rPr lang="zh-CN" altLang="zh-CN" b="1" kern="100" dirty="0" smtClean="0">
                <a:solidFill>
                  <a:srgbClr val="FFFF00"/>
                </a:solidFill>
                <a:cs typeface="Times New Roman" panose="02020603050405020304" pitchFamily="18" charset="0"/>
              </a:rPr>
              <a:t>在</a:t>
            </a:r>
            <a:r>
              <a:rPr lang="zh-CN" altLang="zh-CN" b="1" kern="100" dirty="0">
                <a:solidFill>
                  <a:srgbClr val="FFFF00"/>
                </a:solidFill>
                <a:cs typeface="Times New Roman" panose="02020603050405020304" pitchFamily="18" charset="0"/>
              </a:rPr>
              <a:t>处理不同类型的数据时，成员函数的重载使得类具有更大的灵活性和通用性，这也有力地支持了通过类来对我们周围的客观世界进行抽象的程序设计的思想。</a:t>
            </a:r>
            <a:endParaRPr lang="zh-CN" altLang="en-US" b="1" dirty="0">
              <a:solidFill>
                <a:srgbClr val="FFFF00"/>
              </a:solidFill>
            </a:endParaRPr>
          </a:p>
        </p:txBody>
      </p:sp>
      <p:sp>
        <p:nvSpPr>
          <p:cNvPr id="3" name="矩形 2"/>
          <p:cNvSpPr/>
          <p:nvPr/>
        </p:nvSpPr>
        <p:spPr>
          <a:xfrm>
            <a:off x="123710" y="116632"/>
            <a:ext cx="9020290" cy="5262979"/>
          </a:xfrm>
          <a:prstGeom prst="rect">
            <a:avLst/>
          </a:prstGeom>
        </p:spPr>
        <p:txBody>
          <a:bodyPr wrap="square">
            <a:spAutoFit/>
          </a:bodyPr>
          <a:lstStyle/>
          <a:p>
            <a:r>
              <a:rPr lang="en-US" altLang="zh-CN" b="1" dirty="0" err="1" smtClean="0"/>
              <a:t>CSample</a:t>
            </a:r>
            <a:r>
              <a:rPr lang="en-US" altLang="zh-CN" b="1" dirty="0"/>
              <a:t>::</a:t>
            </a:r>
            <a:r>
              <a:rPr lang="en-US" altLang="zh-CN" b="1" dirty="0" err="1"/>
              <a:t>CSample</a:t>
            </a:r>
            <a:r>
              <a:rPr lang="en-US" altLang="zh-CN" b="1" dirty="0" smtClean="0"/>
              <a:t>()		//</a:t>
            </a:r>
            <a:r>
              <a:rPr lang="zh-CN" altLang="en-US" b="1" dirty="0"/>
              <a:t>定义构造函数</a:t>
            </a:r>
            <a:r>
              <a:rPr lang="en-US" altLang="zh-CN" b="1" dirty="0"/>
              <a:t>sample</a:t>
            </a:r>
          </a:p>
          <a:p>
            <a:r>
              <a:rPr lang="en-US" altLang="zh-CN" b="1" dirty="0" smtClean="0"/>
              <a:t>{  </a:t>
            </a:r>
            <a:r>
              <a:rPr lang="en-US" altLang="zh-CN" b="1" dirty="0" err="1" smtClean="0"/>
              <a:t>i</a:t>
            </a:r>
            <a:r>
              <a:rPr lang="en-US" altLang="zh-CN" b="1" dirty="0" smtClean="0"/>
              <a:t>=0;</a:t>
            </a:r>
          </a:p>
          <a:p>
            <a:r>
              <a:rPr lang="en-US" altLang="zh-CN" b="1" dirty="0"/>
              <a:t> </a:t>
            </a:r>
            <a:r>
              <a:rPr lang="en-US" altLang="zh-CN" b="1" dirty="0" smtClean="0"/>
              <a:t>  </a:t>
            </a:r>
            <a:r>
              <a:rPr lang="en-US" altLang="zh-CN" b="1" dirty="0" err="1" smtClean="0"/>
              <a:t>cout</a:t>
            </a:r>
            <a:r>
              <a:rPr lang="en-US" altLang="zh-CN" b="1" dirty="0" smtClean="0"/>
              <a:t> </a:t>
            </a:r>
            <a:r>
              <a:rPr lang="en-US" altLang="zh-CN" b="1" dirty="0"/>
              <a:t>&lt;&lt; "sample A </a:t>
            </a:r>
            <a:r>
              <a:rPr lang="zh-CN" altLang="zh-CN" b="1" dirty="0"/>
              <a:t>，</a:t>
            </a:r>
            <a:r>
              <a:rPr lang="en-US" altLang="zh-CN" b="1" dirty="0"/>
              <a:t> </a:t>
            </a:r>
            <a:r>
              <a:rPr lang="en-US" altLang="zh-CN" b="1" dirty="0" err="1"/>
              <a:t>i</a:t>
            </a:r>
            <a:r>
              <a:rPr lang="en-US" altLang="zh-CN" b="1" dirty="0"/>
              <a:t>="&lt;&lt; </a:t>
            </a:r>
            <a:r>
              <a:rPr lang="en-US" altLang="zh-CN" b="1" dirty="0" err="1"/>
              <a:t>i</a:t>
            </a:r>
            <a:r>
              <a:rPr lang="en-US" altLang="zh-CN" b="1" dirty="0"/>
              <a:t> &lt;&lt;</a:t>
            </a:r>
            <a:r>
              <a:rPr lang="en-US" altLang="zh-CN" b="1" dirty="0" err="1"/>
              <a:t>endl</a:t>
            </a:r>
            <a:r>
              <a:rPr lang="en-US" altLang="zh-CN" b="1" dirty="0"/>
              <a:t>;</a:t>
            </a:r>
            <a:endParaRPr lang="en-US" altLang="zh-CN" b="1" dirty="0" smtClean="0"/>
          </a:p>
          <a:p>
            <a:r>
              <a:rPr lang="en-US" altLang="zh-CN" b="1" dirty="0" smtClean="0"/>
              <a:t>}</a:t>
            </a:r>
            <a:endParaRPr lang="en-US" altLang="zh-CN" b="1" dirty="0"/>
          </a:p>
          <a:p>
            <a:r>
              <a:rPr lang="en-US" altLang="zh-CN" b="1" dirty="0" err="1" smtClean="0"/>
              <a:t>CSample</a:t>
            </a:r>
            <a:r>
              <a:rPr lang="en-US" altLang="zh-CN" b="1" dirty="0"/>
              <a:t>::</a:t>
            </a:r>
            <a:r>
              <a:rPr lang="en-US" altLang="zh-CN" b="1" dirty="0" err="1"/>
              <a:t>CSample</a:t>
            </a:r>
            <a:r>
              <a:rPr lang="en-US" altLang="zh-CN" b="1" dirty="0"/>
              <a:t>(</a:t>
            </a:r>
            <a:r>
              <a:rPr lang="en-US" altLang="zh-CN" b="1" dirty="0" err="1"/>
              <a:t>int</a:t>
            </a:r>
            <a:r>
              <a:rPr lang="en-US" altLang="zh-CN" b="1" dirty="0"/>
              <a:t> x</a:t>
            </a:r>
            <a:r>
              <a:rPr lang="en-US" altLang="zh-CN" b="1" dirty="0" smtClean="0"/>
              <a:t>)		//</a:t>
            </a:r>
            <a:r>
              <a:rPr lang="zh-CN" altLang="en-US" b="1" dirty="0"/>
              <a:t>定义构造函数</a:t>
            </a:r>
            <a:r>
              <a:rPr lang="en-US" altLang="zh-CN" b="1" dirty="0"/>
              <a:t>sample(</a:t>
            </a:r>
            <a:r>
              <a:rPr lang="en-US" altLang="zh-CN" b="1" dirty="0" err="1"/>
              <a:t>int</a:t>
            </a:r>
            <a:r>
              <a:rPr lang="en-US" altLang="zh-CN" b="1" dirty="0"/>
              <a:t>)</a:t>
            </a:r>
          </a:p>
          <a:p>
            <a:r>
              <a:rPr lang="en-US" altLang="zh-CN" b="1" dirty="0" smtClean="0"/>
              <a:t>{  </a:t>
            </a:r>
            <a:r>
              <a:rPr lang="en-US" altLang="zh-CN" b="1" dirty="0" err="1" smtClean="0"/>
              <a:t>i</a:t>
            </a:r>
            <a:r>
              <a:rPr lang="en-US" altLang="zh-CN" b="1" dirty="0" smtClean="0"/>
              <a:t>=x;</a:t>
            </a:r>
          </a:p>
          <a:p>
            <a:r>
              <a:rPr lang="en-US" altLang="zh-CN" b="1" dirty="0"/>
              <a:t> </a:t>
            </a:r>
            <a:r>
              <a:rPr lang="en-US" altLang="zh-CN" b="1" dirty="0" smtClean="0"/>
              <a:t>  </a:t>
            </a:r>
            <a:r>
              <a:rPr lang="en-US" altLang="zh-CN" b="1" dirty="0" err="1" smtClean="0"/>
              <a:t>cout</a:t>
            </a:r>
            <a:r>
              <a:rPr lang="en-US" altLang="zh-CN" b="1" dirty="0" smtClean="0"/>
              <a:t> </a:t>
            </a:r>
            <a:r>
              <a:rPr lang="en-US" altLang="zh-CN" b="1" dirty="0"/>
              <a:t>&lt;&lt; "sample B(5), </a:t>
            </a:r>
            <a:r>
              <a:rPr lang="en-US" altLang="zh-CN" b="1" dirty="0" err="1"/>
              <a:t>i</a:t>
            </a:r>
            <a:r>
              <a:rPr lang="en-US" altLang="zh-CN" b="1" dirty="0"/>
              <a:t>=" &lt;&lt; </a:t>
            </a:r>
            <a:r>
              <a:rPr lang="en-US" altLang="zh-CN" b="1" dirty="0" err="1"/>
              <a:t>i</a:t>
            </a:r>
            <a:r>
              <a:rPr lang="en-US" altLang="zh-CN" b="1" dirty="0"/>
              <a:t> &lt;&lt;</a:t>
            </a:r>
            <a:r>
              <a:rPr lang="en-US" altLang="zh-CN" b="1" dirty="0" err="1"/>
              <a:t>endl</a:t>
            </a:r>
            <a:r>
              <a:rPr lang="en-US" altLang="zh-CN" b="1" dirty="0"/>
              <a:t>;</a:t>
            </a:r>
            <a:endParaRPr lang="en-US" altLang="zh-CN" b="1" dirty="0" smtClean="0"/>
          </a:p>
          <a:p>
            <a:r>
              <a:rPr lang="en-US" altLang="zh-CN" b="1" dirty="0" smtClean="0"/>
              <a:t>}</a:t>
            </a:r>
          </a:p>
          <a:p>
            <a:endParaRPr lang="en-US" altLang="zh-CN" b="1" dirty="0"/>
          </a:p>
          <a:p>
            <a:r>
              <a:rPr lang="en-US" altLang="zh-CN" b="1" dirty="0" smtClean="0"/>
              <a:t>void </a:t>
            </a:r>
            <a:r>
              <a:rPr lang="en-US" altLang="zh-CN" b="1" dirty="0"/>
              <a:t>main()</a:t>
            </a:r>
          </a:p>
          <a:p>
            <a:r>
              <a:rPr lang="en-US" altLang="zh-CN" b="1" dirty="0"/>
              <a:t>{</a:t>
            </a:r>
            <a:r>
              <a:rPr lang="en-US" altLang="zh-CN" b="1" dirty="0" err="1"/>
              <a:t>CSample</a:t>
            </a:r>
            <a:r>
              <a:rPr lang="en-US" altLang="zh-CN" b="1" dirty="0"/>
              <a:t> j1,j2(5);</a:t>
            </a:r>
          </a:p>
          <a:p>
            <a:r>
              <a:rPr lang="en-US" altLang="zh-CN" b="1" dirty="0"/>
              <a:t> </a:t>
            </a:r>
            <a:r>
              <a:rPr lang="en-US" altLang="zh-CN" b="1" dirty="0" err="1"/>
              <a:t>cout</a:t>
            </a:r>
            <a:r>
              <a:rPr lang="en-US" altLang="zh-CN" b="1" dirty="0"/>
              <a:t>&lt;&lt;"j1.area()="&lt;&lt;j1.area()&lt;&lt;</a:t>
            </a:r>
            <a:r>
              <a:rPr lang="en-US" altLang="zh-CN" b="1" dirty="0" err="1"/>
              <a:t>endl</a:t>
            </a:r>
            <a:r>
              <a:rPr lang="en-US" altLang="zh-CN" b="1" dirty="0" smtClean="0"/>
              <a:t>; //</a:t>
            </a:r>
            <a:r>
              <a:rPr lang="zh-CN" altLang="zh-CN" b="1" dirty="0" smtClean="0"/>
              <a:t>调</a:t>
            </a:r>
            <a:r>
              <a:rPr lang="zh-CN" altLang="zh-CN" b="1" dirty="0"/>
              <a:t>用构造函数</a:t>
            </a:r>
            <a:r>
              <a:rPr lang="en-US" altLang="zh-CN" b="1" dirty="0" err="1"/>
              <a:t>Csample</a:t>
            </a:r>
            <a:endParaRPr lang="zh-CN" altLang="zh-CN" b="1" dirty="0"/>
          </a:p>
          <a:p>
            <a:r>
              <a:rPr lang="en-US" altLang="zh-CN" b="1" dirty="0"/>
              <a:t>  </a:t>
            </a:r>
            <a:r>
              <a:rPr lang="en-US" altLang="zh-CN" b="1" dirty="0" err="1"/>
              <a:t>cout</a:t>
            </a:r>
            <a:r>
              <a:rPr lang="en-US" altLang="zh-CN" b="1" dirty="0"/>
              <a:t>&lt;&lt;"j2.area()="&lt;&lt;j2.area()&lt;&lt;</a:t>
            </a:r>
            <a:r>
              <a:rPr lang="en-US" altLang="zh-CN" b="1" dirty="0" err="1"/>
              <a:t>endl</a:t>
            </a:r>
            <a:r>
              <a:rPr lang="en-US" altLang="zh-CN" b="1" dirty="0" smtClean="0"/>
              <a:t>; //</a:t>
            </a:r>
            <a:r>
              <a:rPr lang="zh-CN" altLang="zh-CN" b="1" dirty="0" smtClean="0"/>
              <a:t>调</a:t>
            </a:r>
            <a:r>
              <a:rPr lang="zh-CN" altLang="zh-CN" b="1" dirty="0"/>
              <a:t>用构造函数</a:t>
            </a:r>
            <a:r>
              <a:rPr lang="en-US" altLang="zh-CN" b="1" dirty="0" err="1"/>
              <a:t>Csample</a:t>
            </a:r>
            <a:r>
              <a:rPr lang="en-US" altLang="zh-CN" b="1" dirty="0"/>
              <a:t>(</a:t>
            </a:r>
            <a:r>
              <a:rPr lang="en-US" altLang="zh-CN" b="1" dirty="0" err="1"/>
              <a:t>int</a:t>
            </a:r>
            <a:r>
              <a:rPr lang="en-US" altLang="zh-CN" b="1" dirty="0"/>
              <a:t>)</a:t>
            </a:r>
          </a:p>
          <a:p>
            <a:r>
              <a:rPr lang="en-US" altLang="zh-CN" b="1" dirty="0"/>
              <a:t>}</a:t>
            </a:r>
            <a:endParaRPr lang="zh-CN" altLang="en-US" b="1" dirty="0">
              <a:solidFill>
                <a:srgbClr val="FFFF00"/>
              </a:solidFill>
            </a:endParaRPr>
          </a:p>
        </p:txBody>
      </p:sp>
      <p:sp>
        <p:nvSpPr>
          <p:cNvPr id="2" name="圆角矩形标注 1"/>
          <p:cNvSpPr/>
          <p:nvPr/>
        </p:nvSpPr>
        <p:spPr bwMode="auto">
          <a:xfrm>
            <a:off x="6131065" y="2060848"/>
            <a:ext cx="2929766" cy="2088232"/>
          </a:xfrm>
          <a:prstGeom prst="wedgeRoundRectCallout">
            <a:avLst>
              <a:gd name="adj1" fmla="val -165133"/>
              <a:gd name="adj2" fmla="val 41284"/>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zh-CN" b="1" kern="100" dirty="0">
                <a:solidFill>
                  <a:srgbClr val="FF0000"/>
                </a:solidFill>
              </a:rPr>
              <a:t>定义重载的构造函数后，声明对象时就可以根据不同的参数来分别调用不同的构造函数。</a:t>
            </a:r>
            <a:endParaRPr kumimoji="1" lang="zh-CN" altLang="en-US" sz="2400" b="0"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val="260176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6301680" cy="486192"/>
          </a:xfrm>
        </p:spPr>
        <p:txBody>
          <a:bodyPr/>
          <a:lstStyle/>
          <a:p>
            <a:r>
              <a:rPr lang="zh-CN" altLang="zh-CN" sz="2800" b="1" dirty="0"/>
              <a:t>应用重载的构造函数求圆柱体的体</a:t>
            </a:r>
            <a:r>
              <a:rPr lang="zh-CN" altLang="zh-CN" sz="2800" b="1" dirty="0" smtClean="0"/>
              <a:t>积</a:t>
            </a:r>
            <a:r>
              <a:rPr lang="zh-CN" altLang="en-US" sz="2800" b="1" dirty="0" smtClean="0"/>
              <a:t>：</a:t>
            </a:r>
            <a:endParaRPr lang="zh-CN" altLang="en-US" sz="2800" b="1" dirty="0"/>
          </a:p>
        </p:txBody>
      </p:sp>
      <p:sp>
        <p:nvSpPr>
          <p:cNvPr id="3" name="内容占位符 2"/>
          <p:cNvSpPr>
            <a:spLocks noGrp="1"/>
          </p:cNvSpPr>
          <p:nvPr>
            <p:ph idx="1"/>
          </p:nvPr>
        </p:nvSpPr>
        <p:spPr>
          <a:xfrm>
            <a:off x="201176" y="710142"/>
            <a:ext cx="8835320" cy="5887210"/>
          </a:xfrm>
        </p:spPr>
        <p:txBody>
          <a:bodyPr/>
          <a:lstStyle/>
          <a:p>
            <a:pPr marL="0" indent="0">
              <a:lnSpc>
                <a:spcPts val="2400"/>
              </a:lnSpc>
              <a:spcBef>
                <a:spcPts val="0"/>
              </a:spcBef>
              <a:buNone/>
            </a:pPr>
            <a:r>
              <a:rPr lang="en-US" altLang="zh-CN" sz="2400" b="1" dirty="0">
                <a:latin typeface="+mn-ea"/>
              </a:rPr>
              <a:t>#include "</a:t>
            </a:r>
            <a:r>
              <a:rPr lang="en-US" altLang="zh-CN" sz="2400" b="1" dirty="0" err="1">
                <a:latin typeface="+mn-ea"/>
              </a:rPr>
              <a:t>stdafx.h</a:t>
            </a:r>
            <a:r>
              <a:rPr lang="en-US" altLang="zh-CN" sz="2400" b="1" dirty="0">
                <a:latin typeface="+mn-ea"/>
              </a:rPr>
              <a:t>"</a:t>
            </a:r>
            <a:endParaRPr lang="zh-CN" altLang="zh-CN" sz="2400" b="1" dirty="0">
              <a:latin typeface="+mn-ea"/>
            </a:endParaRPr>
          </a:p>
          <a:p>
            <a:pPr marL="0" indent="0">
              <a:lnSpc>
                <a:spcPts val="2400"/>
              </a:lnSpc>
              <a:spcBef>
                <a:spcPts val="0"/>
              </a:spcBef>
              <a:buNone/>
            </a:pPr>
            <a:r>
              <a:rPr lang="en-US" altLang="zh-CN" sz="2400" b="1" dirty="0">
                <a:latin typeface="+mn-ea"/>
              </a:rPr>
              <a:t>#include &lt;</a:t>
            </a:r>
            <a:r>
              <a:rPr lang="en-US" altLang="zh-CN" sz="2400" b="1" dirty="0" err="1">
                <a:latin typeface="+mn-ea"/>
              </a:rPr>
              <a:t>iostream</a:t>
            </a:r>
            <a:r>
              <a:rPr lang="en-US" altLang="zh-CN" sz="2400" b="1" dirty="0">
                <a:latin typeface="+mn-ea"/>
              </a:rPr>
              <a:t>&gt;</a:t>
            </a:r>
            <a:endParaRPr lang="zh-CN" altLang="zh-CN" sz="2400" b="1" dirty="0">
              <a:latin typeface="+mn-ea"/>
            </a:endParaRPr>
          </a:p>
          <a:p>
            <a:pPr marL="0" indent="0">
              <a:lnSpc>
                <a:spcPts val="2400"/>
              </a:lnSpc>
              <a:spcBef>
                <a:spcPts val="0"/>
              </a:spcBef>
              <a:buNone/>
            </a:pPr>
            <a:r>
              <a:rPr lang="en-US" altLang="zh-CN" sz="2400" b="1" dirty="0">
                <a:latin typeface="+mn-ea"/>
              </a:rPr>
              <a:t>#define PI 3.1415926</a:t>
            </a:r>
            <a:endParaRPr lang="zh-CN" altLang="zh-CN" sz="2400" b="1" dirty="0">
              <a:latin typeface="+mn-ea"/>
            </a:endParaRPr>
          </a:p>
          <a:p>
            <a:pPr marL="0" indent="0">
              <a:lnSpc>
                <a:spcPts val="2400"/>
              </a:lnSpc>
              <a:spcBef>
                <a:spcPts val="0"/>
              </a:spcBef>
              <a:buNone/>
            </a:pPr>
            <a:r>
              <a:rPr lang="en-US" altLang="zh-CN" sz="2400" b="1" dirty="0">
                <a:latin typeface="+mn-ea"/>
              </a:rPr>
              <a:t>using namespace </a:t>
            </a:r>
            <a:r>
              <a:rPr lang="en-US" altLang="zh-CN" sz="2400" b="1" dirty="0" err="1">
                <a:latin typeface="+mn-ea"/>
              </a:rPr>
              <a:t>std</a:t>
            </a:r>
            <a:r>
              <a:rPr lang="en-US" altLang="zh-CN" sz="2400" b="1" dirty="0">
                <a:latin typeface="+mn-ea"/>
              </a:rPr>
              <a:t>;</a:t>
            </a:r>
            <a:endParaRPr lang="zh-CN" altLang="zh-CN" sz="2400" b="1" dirty="0">
              <a:latin typeface="+mn-ea"/>
            </a:endParaRPr>
          </a:p>
          <a:p>
            <a:pPr marL="0" indent="0">
              <a:lnSpc>
                <a:spcPts val="2400"/>
              </a:lnSpc>
              <a:spcBef>
                <a:spcPts val="0"/>
              </a:spcBef>
              <a:buNone/>
            </a:pPr>
            <a:r>
              <a:rPr lang="en-US" altLang="zh-CN" sz="2400" b="1" dirty="0">
                <a:latin typeface="+mn-ea"/>
              </a:rPr>
              <a:t>class CVolume</a:t>
            </a:r>
            <a:endParaRPr lang="zh-CN" altLang="zh-CN" sz="2400" b="1" dirty="0">
              <a:latin typeface="+mn-ea"/>
            </a:endParaRPr>
          </a:p>
          <a:p>
            <a:pPr marL="0" indent="0">
              <a:lnSpc>
                <a:spcPts val="2400"/>
              </a:lnSpc>
              <a:spcBef>
                <a:spcPts val="0"/>
              </a:spcBef>
              <a:buNone/>
            </a:pPr>
            <a:r>
              <a:rPr lang="en-US" altLang="zh-CN" sz="2400" b="1" dirty="0" smtClean="0">
                <a:latin typeface="+mn-ea"/>
              </a:rPr>
              <a:t>{    </a:t>
            </a:r>
            <a:r>
              <a:rPr lang="en-US" altLang="zh-CN" sz="2400" b="1" dirty="0" err="1">
                <a:latin typeface="+mn-ea"/>
              </a:rPr>
              <a:t>int</a:t>
            </a:r>
            <a:r>
              <a:rPr lang="en-US" altLang="zh-CN" sz="2400" b="1" dirty="0">
                <a:latin typeface="+mn-ea"/>
              </a:rPr>
              <a:t> </a:t>
            </a:r>
            <a:r>
              <a:rPr lang="en-US" altLang="zh-CN" sz="2400" b="1" dirty="0" err="1">
                <a:latin typeface="+mn-ea"/>
              </a:rPr>
              <a:t>r,h</a:t>
            </a:r>
            <a:r>
              <a:rPr lang="en-US" altLang="zh-CN" sz="2400" b="1" dirty="0">
                <a:latin typeface="+mn-ea"/>
              </a:rPr>
              <a:t>;</a:t>
            </a:r>
            <a:endParaRPr lang="zh-CN" altLang="zh-CN" sz="2400" b="1" dirty="0">
              <a:latin typeface="+mn-ea"/>
            </a:endParaRPr>
          </a:p>
          <a:p>
            <a:pPr marL="0" indent="0">
              <a:lnSpc>
                <a:spcPts val="2400"/>
              </a:lnSpc>
              <a:spcBef>
                <a:spcPts val="0"/>
              </a:spcBef>
              <a:buNone/>
            </a:pPr>
            <a:r>
              <a:rPr lang="en-US" altLang="zh-CN" sz="2400" b="1" dirty="0">
                <a:latin typeface="+mn-ea"/>
              </a:rPr>
              <a:t>   public:</a:t>
            </a:r>
            <a:endParaRPr lang="zh-CN" altLang="zh-CN" sz="2400" b="1" dirty="0">
              <a:latin typeface="+mn-ea"/>
            </a:endParaRPr>
          </a:p>
          <a:p>
            <a:pPr marL="0" indent="0">
              <a:lnSpc>
                <a:spcPts val="2400"/>
              </a:lnSpc>
              <a:spcBef>
                <a:spcPts val="0"/>
              </a:spcBef>
              <a:buNone/>
            </a:pPr>
            <a:r>
              <a:rPr lang="en-US" altLang="zh-CN" sz="2400" b="1" dirty="0">
                <a:latin typeface="+mn-ea"/>
              </a:rPr>
              <a:t>     CVolume();</a:t>
            </a:r>
            <a:endParaRPr lang="zh-CN" altLang="zh-CN" sz="2400" b="1" dirty="0">
              <a:latin typeface="+mn-ea"/>
            </a:endParaRPr>
          </a:p>
          <a:p>
            <a:pPr marL="0" indent="0">
              <a:lnSpc>
                <a:spcPts val="2400"/>
              </a:lnSpc>
              <a:spcBef>
                <a:spcPts val="0"/>
              </a:spcBef>
              <a:buNone/>
            </a:pPr>
            <a:r>
              <a:rPr lang="en-US" altLang="zh-CN" sz="2400" b="1" dirty="0">
                <a:latin typeface="+mn-ea"/>
              </a:rPr>
              <a:t>     </a:t>
            </a:r>
            <a:r>
              <a:rPr lang="en-US" altLang="zh-CN" sz="2400" b="1" dirty="0" err="1">
                <a:latin typeface="+mn-ea"/>
              </a:rPr>
              <a:t>CVolume</a:t>
            </a:r>
            <a:r>
              <a:rPr lang="en-US" altLang="zh-CN" sz="2400" b="1" dirty="0">
                <a:latin typeface="+mn-ea"/>
              </a:rPr>
              <a:t>(</a:t>
            </a:r>
            <a:r>
              <a:rPr lang="en-US" altLang="zh-CN" sz="2400" b="1" dirty="0" err="1">
                <a:latin typeface="+mn-ea"/>
              </a:rPr>
              <a:t>int,int</a:t>
            </a:r>
            <a:r>
              <a:rPr lang="en-US" altLang="zh-CN" sz="2400" b="1" dirty="0">
                <a:latin typeface="+mn-ea"/>
              </a:rPr>
              <a:t>);</a:t>
            </a:r>
            <a:endParaRPr lang="zh-CN" altLang="zh-CN" sz="2400" b="1" dirty="0">
              <a:latin typeface="+mn-ea"/>
            </a:endParaRPr>
          </a:p>
          <a:p>
            <a:pPr marL="0" indent="0">
              <a:lnSpc>
                <a:spcPts val="2400"/>
              </a:lnSpc>
              <a:spcBef>
                <a:spcPts val="0"/>
              </a:spcBef>
              <a:buNone/>
            </a:pPr>
            <a:r>
              <a:rPr lang="en-US" altLang="zh-CN" sz="2400" b="1" dirty="0">
                <a:latin typeface="+mn-ea"/>
              </a:rPr>
              <a:t>     double volume(void) </a:t>
            </a:r>
            <a:endParaRPr lang="en-US" altLang="zh-CN" sz="2400" b="1" dirty="0" smtClean="0">
              <a:latin typeface="+mn-ea"/>
            </a:endParaRPr>
          </a:p>
          <a:p>
            <a:pPr marL="0" indent="0">
              <a:lnSpc>
                <a:spcPts val="2400"/>
              </a:lnSpc>
              <a:spcBef>
                <a:spcPts val="0"/>
              </a:spcBef>
              <a:buNone/>
            </a:pPr>
            <a:r>
              <a:rPr lang="en-US" altLang="zh-CN" sz="2400" b="1" dirty="0">
                <a:latin typeface="+mn-ea"/>
              </a:rPr>
              <a:t> </a:t>
            </a:r>
            <a:r>
              <a:rPr lang="en-US" altLang="zh-CN" sz="2400" b="1" dirty="0" smtClean="0">
                <a:latin typeface="+mn-ea"/>
              </a:rPr>
              <a:t>      {</a:t>
            </a:r>
            <a:r>
              <a:rPr lang="en-US" altLang="zh-CN" sz="2400" b="1" dirty="0">
                <a:latin typeface="+mn-ea"/>
              </a:rPr>
              <a:t>return (PI*r*r*h</a:t>
            </a:r>
            <a:r>
              <a:rPr lang="en-US" altLang="zh-CN" sz="2400" b="1" dirty="0" smtClean="0">
                <a:latin typeface="+mn-ea"/>
              </a:rPr>
              <a:t>);</a:t>
            </a:r>
          </a:p>
          <a:p>
            <a:pPr marL="0" indent="0">
              <a:lnSpc>
                <a:spcPts val="2400"/>
              </a:lnSpc>
              <a:spcBef>
                <a:spcPts val="0"/>
              </a:spcBef>
              <a:buNone/>
            </a:pPr>
            <a:r>
              <a:rPr lang="en-US" altLang="zh-CN" sz="2400" b="1" dirty="0">
                <a:latin typeface="+mn-ea"/>
              </a:rPr>
              <a:t> </a:t>
            </a:r>
            <a:r>
              <a:rPr lang="en-US" altLang="zh-CN" sz="2400" b="1" dirty="0" smtClean="0">
                <a:latin typeface="+mn-ea"/>
              </a:rPr>
              <a:t>      }</a:t>
            </a:r>
            <a:endParaRPr lang="zh-CN" altLang="zh-CN" sz="2400" b="1" dirty="0">
              <a:latin typeface="+mn-ea"/>
            </a:endParaRPr>
          </a:p>
          <a:p>
            <a:pPr marL="0" indent="0">
              <a:lnSpc>
                <a:spcPts val="2400"/>
              </a:lnSpc>
              <a:spcBef>
                <a:spcPts val="0"/>
              </a:spcBef>
              <a:buNone/>
            </a:pPr>
            <a:r>
              <a:rPr lang="en-US" altLang="zh-CN" sz="2400" b="1" dirty="0">
                <a:latin typeface="+mn-ea"/>
              </a:rPr>
              <a:t>};</a:t>
            </a:r>
            <a:endParaRPr lang="zh-CN" altLang="zh-CN" sz="2400" b="1" dirty="0">
              <a:latin typeface="+mn-ea"/>
            </a:endParaRPr>
          </a:p>
          <a:p>
            <a:pPr marL="0" indent="0">
              <a:lnSpc>
                <a:spcPts val="2400"/>
              </a:lnSpc>
              <a:spcBef>
                <a:spcPts val="0"/>
              </a:spcBef>
              <a:buNone/>
            </a:pPr>
            <a:r>
              <a:rPr lang="en-US" altLang="zh-CN" sz="2400" b="1" dirty="0">
                <a:latin typeface="+mn-ea"/>
              </a:rPr>
              <a:t>    </a:t>
            </a:r>
            <a:endParaRPr lang="zh-CN" altLang="zh-CN" sz="2400" b="1" dirty="0">
              <a:latin typeface="+mn-ea"/>
            </a:endParaRPr>
          </a:p>
          <a:p>
            <a:pPr marL="0" indent="0">
              <a:lnSpc>
                <a:spcPts val="2400"/>
              </a:lnSpc>
              <a:spcBef>
                <a:spcPts val="0"/>
              </a:spcBef>
              <a:buNone/>
            </a:pPr>
            <a:r>
              <a:rPr lang="en-US" altLang="zh-CN" sz="2400" b="1" dirty="0">
                <a:latin typeface="+mn-ea"/>
              </a:rPr>
              <a:t>CVolume::CVolume ()</a:t>
            </a:r>
            <a:endParaRPr lang="zh-CN" altLang="zh-CN" sz="2400" b="1" dirty="0">
              <a:latin typeface="+mn-ea"/>
            </a:endParaRPr>
          </a:p>
          <a:p>
            <a:pPr marL="0" indent="0">
              <a:lnSpc>
                <a:spcPts val="2400"/>
              </a:lnSpc>
              <a:spcBef>
                <a:spcPts val="0"/>
              </a:spcBef>
              <a:buNone/>
            </a:pPr>
            <a:r>
              <a:rPr lang="en-US" altLang="zh-CN" sz="2400" b="1" dirty="0" smtClean="0">
                <a:latin typeface="+mn-ea"/>
              </a:rPr>
              <a:t>{    </a:t>
            </a:r>
            <a:r>
              <a:rPr lang="en-US" altLang="zh-CN" sz="2400" b="1" dirty="0">
                <a:latin typeface="+mn-ea"/>
              </a:rPr>
              <a:t>r = 10;</a:t>
            </a:r>
            <a:endParaRPr lang="zh-CN" altLang="zh-CN" sz="2400" b="1" dirty="0">
              <a:latin typeface="+mn-ea"/>
            </a:endParaRPr>
          </a:p>
          <a:p>
            <a:pPr marL="0" indent="0">
              <a:lnSpc>
                <a:spcPts val="2400"/>
              </a:lnSpc>
              <a:spcBef>
                <a:spcPts val="0"/>
              </a:spcBef>
              <a:buNone/>
            </a:pPr>
            <a:r>
              <a:rPr lang="en-US" altLang="zh-CN" sz="2400" b="1" dirty="0">
                <a:latin typeface="+mn-ea"/>
              </a:rPr>
              <a:t>     h = 20;</a:t>
            </a:r>
            <a:endParaRPr lang="zh-CN" altLang="zh-CN" sz="2400" b="1" dirty="0">
              <a:latin typeface="+mn-ea"/>
            </a:endParaRPr>
          </a:p>
          <a:p>
            <a:pPr marL="0" indent="0">
              <a:lnSpc>
                <a:spcPts val="2400"/>
              </a:lnSpc>
              <a:spcBef>
                <a:spcPts val="0"/>
              </a:spcBef>
              <a:buNone/>
            </a:pPr>
            <a:r>
              <a:rPr lang="en-US" altLang="zh-CN" sz="2400" b="1" dirty="0" smtClean="0">
                <a:latin typeface="+mn-ea"/>
              </a:rPr>
              <a:t>}</a:t>
            </a:r>
            <a:endParaRPr lang="zh-CN" altLang="zh-CN" sz="24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75</a:t>
            </a:fld>
            <a:endParaRPr lang="en-US" altLang="zh-CN"/>
          </a:p>
        </p:txBody>
      </p:sp>
    </p:spTree>
    <p:extLst>
      <p:ext uri="{BB962C8B-B14F-4D97-AF65-F5344CB8AC3E}">
        <p14:creationId xmlns:p14="http://schemas.microsoft.com/office/powerpoint/2010/main" val="59447165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FFEAE7CE-6593-4F59-A373-5D886C7C7E2D}" type="slidenum">
              <a:rPr lang="en-US" altLang="zh-CN" smtClean="0"/>
              <a:pPr/>
              <a:t>76</a:t>
            </a:fld>
            <a:endParaRPr lang="en-US" altLang="zh-CN"/>
          </a:p>
        </p:txBody>
      </p:sp>
      <p:sp>
        <p:nvSpPr>
          <p:cNvPr id="5" name="内容占位符 2"/>
          <p:cNvSpPr>
            <a:spLocks noGrp="1"/>
          </p:cNvSpPr>
          <p:nvPr>
            <p:ph idx="1"/>
          </p:nvPr>
        </p:nvSpPr>
        <p:spPr>
          <a:xfrm>
            <a:off x="395536" y="188640"/>
            <a:ext cx="8257024" cy="3960440"/>
          </a:xfrm>
        </p:spPr>
        <p:txBody>
          <a:bodyPr/>
          <a:lstStyle/>
          <a:p>
            <a:pPr marL="0" indent="0">
              <a:lnSpc>
                <a:spcPts val="2400"/>
              </a:lnSpc>
              <a:spcBef>
                <a:spcPts val="0"/>
              </a:spcBef>
              <a:buNone/>
            </a:pPr>
            <a:r>
              <a:rPr lang="en-US" altLang="zh-CN" sz="2400" b="1" dirty="0" smtClean="0">
                <a:latin typeface="+mn-ea"/>
              </a:rPr>
              <a:t>CVolume</a:t>
            </a:r>
            <a:r>
              <a:rPr lang="en-US" altLang="zh-CN" sz="2400" b="1" dirty="0">
                <a:latin typeface="+mn-ea"/>
              </a:rPr>
              <a:t>::CVolume(</a:t>
            </a:r>
            <a:r>
              <a:rPr lang="en-US" altLang="zh-CN" sz="2400" b="1" dirty="0" err="1">
                <a:latin typeface="+mn-ea"/>
              </a:rPr>
              <a:t>int</a:t>
            </a:r>
            <a:r>
              <a:rPr lang="en-US" altLang="zh-CN" sz="2400" b="1" dirty="0">
                <a:latin typeface="+mn-ea"/>
              </a:rPr>
              <a:t> m, </a:t>
            </a:r>
            <a:r>
              <a:rPr lang="en-US" altLang="zh-CN" sz="2400" b="1" dirty="0" err="1">
                <a:latin typeface="+mn-ea"/>
              </a:rPr>
              <a:t>int</a:t>
            </a:r>
            <a:r>
              <a:rPr lang="en-US" altLang="zh-CN" sz="2400" b="1" dirty="0">
                <a:latin typeface="+mn-ea"/>
              </a:rPr>
              <a:t> n) </a:t>
            </a:r>
            <a:endParaRPr lang="zh-CN" altLang="zh-CN" sz="2400" b="1" dirty="0">
              <a:latin typeface="+mn-ea"/>
            </a:endParaRPr>
          </a:p>
          <a:p>
            <a:pPr marL="0" indent="0">
              <a:lnSpc>
                <a:spcPts val="2400"/>
              </a:lnSpc>
              <a:spcBef>
                <a:spcPts val="0"/>
              </a:spcBef>
              <a:buNone/>
            </a:pPr>
            <a:r>
              <a:rPr lang="en-US" altLang="zh-CN" sz="2400" b="1" dirty="0" smtClean="0">
                <a:latin typeface="+mn-ea"/>
              </a:rPr>
              <a:t>{    </a:t>
            </a:r>
            <a:r>
              <a:rPr lang="en-US" altLang="zh-CN" sz="2400" b="1" dirty="0">
                <a:latin typeface="+mn-ea"/>
              </a:rPr>
              <a:t>r = m;</a:t>
            </a:r>
            <a:endParaRPr lang="zh-CN" altLang="zh-CN" sz="2400" b="1" dirty="0">
              <a:latin typeface="+mn-ea"/>
            </a:endParaRPr>
          </a:p>
          <a:p>
            <a:pPr marL="0" indent="0">
              <a:lnSpc>
                <a:spcPts val="2400"/>
              </a:lnSpc>
              <a:spcBef>
                <a:spcPts val="0"/>
              </a:spcBef>
              <a:buNone/>
            </a:pPr>
            <a:r>
              <a:rPr lang="en-US" altLang="zh-CN" sz="2400" b="1" dirty="0">
                <a:latin typeface="+mn-ea"/>
              </a:rPr>
              <a:t>     h = n;</a:t>
            </a:r>
            <a:endParaRPr lang="zh-CN" altLang="zh-CN" sz="2400" b="1" dirty="0">
              <a:latin typeface="+mn-ea"/>
            </a:endParaRPr>
          </a:p>
          <a:p>
            <a:pPr marL="0" indent="0">
              <a:lnSpc>
                <a:spcPts val="2400"/>
              </a:lnSpc>
              <a:spcBef>
                <a:spcPts val="0"/>
              </a:spcBef>
              <a:buNone/>
            </a:pPr>
            <a:r>
              <a:rPr lang="en-US" altLang="zh-CN" sz="2400" b="1" dirty="0">
                <a:latin typeface="+mn-ea"/>
              </a:rPr>
              <a:t>}</a:t>
            </a:r>
            <a:endParaRPr lang="zh-CN" altLang="zh-CN" sz="2400" b="1" dirty="0">
              <a:latin typeface="+mn-ea"/>
            </a:endParaRPr>
          </a:p>
          <a:p>
            <a:pPr marL="0" indent="0">
              <a:lnSpc>
                <a:spcPts val="2400"/>
              </a:lnSpc>
              <a:spcBef>
                <a:spcPts val="0"/>
              </a:spcBef>
              <a:buNone/>
            </a:pPr>
            <a:r>
              <a:rPr lang="en-US" altLang="zh-CN" sz="2400" b="1" dirty="0">
                <a:latin typeface="+mn-ea"/>
              </a:rPr>
              <a:t>    </a:t>
            </a:r>
            <a:endParaRPr lang="zh-CN" altLang="zh-CN" sz="2400" b="1" dirty="0">
              <a:latin typeface="+mn-ea"/>
            </a:endParaRPr>
          </a:p>
          <a:p>
            <a:pPr marL="0" indent="0">
              <a:lnSpc>
                <a:spcPts val="2400"/>
              </a:lnSpc>
              <a:spcBef>
                <a:spcPts val="0"/>
              </a:spcBef>
              <a:buNone/>
            </a:pPr>
            <a:r>
              <a:rPr lang="en-US" altLang="zh-CN" sz="2400" b="1" dirty="0" err="1">
                <a:latin typeface="+mn-ea"/>
              </a:rPr>
              <a:t>int</a:t>
            </a:r>
            <a:r>
              <a:rPr lang="en-US" altLang="zh-CN" sz="2400" b="1" dirty="0">
                <a:latin typeface="+mn-ea"/>
              </a:rPr>
              <a:t> main ()</a:t>
            </a:r>
            <a:endParaRPr lang="zh-CN" altLang="zh-CN" sz="2400" b="1" dirty="0">
              <a:latin typeface="+mn-ea"/>
            </a:endParaRPr>
          </a:p>
          <a:p>
            <a:pPr marL="0" indent="0">
              <a:lnSpc>
                <a:spcPts val="2400"/>
              </a:lnSpc>
              <a:spcBef>
                <a:spcPts val="0"/>
              </a:spcBef>
              <a:buNone/>
            </a:pPr>
            <a:r>
              <a:rPr lang="en-US" altLang="zh-CN" sz="2400" b="1" dirty="0">
                <a:latin typeface="+mn-ea"/>
              </a:rPr>
              <a:t>{</a:t>
            </a:r>
            <a:endParaRPr lang="zh-CN" altLang="zh-CN" sz="2400" b="1" dirty="0">
              <a:latin typeface="+mn-ea"/>
            </a:endParaRPr>
          </a:p>
          <a:p>
            <a:pPr marL="0" indent="0">
              <a:lnSpc>
                <a:spcPts val="2400"/>
              </a:lnSpc>
              <a:spcBef>
                <a:spcPts val="0"/>
              </a:spcBef>
              <a:buNone/>
            </a:pPr>
            <a:r>
              <a:rPr lang="en-US" altLang="zh-CN" sz="2400" b="1" dirty="0">
                <a:latin typeface="+mn-ea"/>
              </a:rPr>
              <a:t>     CVolume Vole1(3,4);</a:t>
            </a:r>
            <a:endParaRPr lang="zh-CN" altLang="zh-CN" sz="2400" b="1" dirty="0">
              <a:latin typeface="+mn-ea"/>
            </a:endParaRPr>
          </a:p>
          <a:p>
            <a:pPr marL="0" indent="0">
              <a:lnSpc>
                <a:spcPts val="2400"/>
              </a:lnSpc>
              <a:spcBef>
                <a:spcPts val="0"/>
              </a:spcBef>
              <a:buNone/>
            </a:pPr>
            <a:r>
              <a:rPr lang="en-US" altLang="zh-CN" sz="2400" b="1" dirty="0">
                <a:latin typeface="+mn-ea"/>
              </a:rPr>
              <a:t>     CVolume Vole2;</a:t>
            </a:r>
            <a:endParaRPr lang="zh-CN" altLang="zh-CN" sz="2400" b="1" dirty="0">
              <a:latin typeface="+mn-ea"/>
            </a:endParaRPr>
          </a:p>
          <a:p>
            <a:pPr marL="0" indent="0">
              <a:lnSpc>
                <a:spcPts val="2400"/>
              </a:lnSpc>
              <a:spcBef>
                <a:spcPts val="0"/>
              </a:spcBef>
              <a:buNone/>
            </a:pPr>
            <a:r>
              <a:rPr lang="en-US" altLang="zh-CN" sz="2400" b="1" dirty="0">
                <a:latin typeface="+mn-ea"/>
              </a:rPr>
              <a:t>     </a:t>
            </a:r>
            <a:r>
              <a:rPr lang="en-US" altLang="zh-CN" sz="2400" b="1" dirty="0" err="1">
                <a:latin typeface="+mn-ea"/>
              </a:rPr>
              <a:t>cout</a:t>
            </a:r>
            <a:r>
              <a:rPr lang="en-US" altLang="zh-CN" sz="2400" b="1" dirty="0">
                <a:latin typeface="+mn-ea"/>
              </a:rPr>
              <a:t> &lt;&lt; "Vole1= " &lt;&lt; Vole1.volume() &lt;&lt; </a:t>
            </a:r>
            <a:r>
              <a:rPr lang="en-US" altLang="zh-CN" sz="2400" b="1" dirty="0" err="1">
                <a:latin typeface="+mn-ea"/>
              </a:rPr>
              <a:t>endl</a:t>
            </a:r>
            <a:r>
              <a:rPr lang="en-US" altLang="zh-CN" sz="2400" b="1" dirty="0">
                <a:latin typeface="+mn-ea"/>
              </a:rPr>
              <a:t>;</a:t>
            </a:r>
            <a:endParaRPr lang="zh-CN" altLang="zh-CN" sz="2400" b="1" dirty="0">
              <a:latin typeface="+mn-ea"/>
            </a:endParaRPr>
          </a:p>
          <a:p>
            <a:pPr marL="0" indent="0">
              <a:lnSpc>
                <a:spcPts val="2400"/>
              </a:lnSpc>
              <a:spcBef>
                <a:spcPts val="0"/>
              </a:spcBef>
              <a:buNone/>
            </a:pPr>
            <a:r>
              <a:rPr lang="en-US" altLang="zh-CN" sz="2400" b="1" dirty="0">
                <a:latin typeface="+mn-ea"/>
              </a:rPr>
              <a:t>     </a:t>
            </a:r>
            <a:r>
              <a:rPr lang="en-US" altLang="zh-CN" sz="2400" b="1" dirty="0" err="1">
                <a:latin typeface="+mn-ea"/>
              </a:rPr>
              <a:t>cout</a:t>
            </a:r>
            <a:r>
              <a:rPr lang="en-US" altLang="zh-CN" sz="2400" b="1" dirty="0">
                <a:latin typeface="+mn-ea"/>
              </a:rPr>
              <a:t> &lt;&lt; "Vole2= " &lt;&lt; Vole2.volume() &lt;&lt; </a:t>
            </a:r>
            <a:r>
              <a:rPr lang="en-US" altLang="zh-CN" sz="2400" b="1" dirty="0" err="1">
                <a:latin typeface="+mn-ea"/>
              </a:rPr>
              <a:t>endl</a:t>
            </a:r>
            <a:r>
              <a:rPr lang="en-US" altLang="zh-CN" sz="2400" b="1" dirty="0">
                <a:latin typeface="+mn-ea"/>
              </a:rPr>
              <a:t>;</a:t>
            </a:r>
            <a:endParaRPr lang="zh-CN" altLang="zh-CN" sz="2400" b="1" dirty="0">
              <a:latin typeface="+mn-ea"/>
            </a:endParaRPr>
          </a:p>
          <a:p>
            <a:pPr marL="0" indent="0">
              <a:lnSpc>
                <a:spcPts val="2400"/>
              </a:lnSpc>
              <a:spcBef>
                <a:spcPts val="0"/>
              </a:spcBef>
              <a:buNone/>
            </a:pPr>
            <a:r>
              <a:rPr lang="en-US" altLang="zh-CN" sz="2400" b="1" dirty="0">
                <a:latin typeface="+mn-ea"/>
              </a:rPr>
              <a:t>}</a:t>
            </a:r>
            <a:endParaRPr lang="zh-CN" altLang="en-US" sz="2400" b="1" dirty="0">
              <a:latin typeface="+mn-ea"/>
            </a:endParaRPr>
          </a:p>
        </p:txBody>
      </p:sp>
      <p:sp>
        <p:nvSpPr>
          <p:cNvPr id="6" name="矩形 5"/>
          <p:cNvSpPr/>
          <p:nvPr/>
        </p:nvSpPr>
        <p:spPr>
          <a:xfrm>
            <a:off x="539552" y="4020741"/>
            <a:ext cx="8113008" cy="2308324"/>
          </a:xfrm>
          <a:prstGeom prst="rect">
            <a:avLst/>
          </a:prstGeom>
        </p:spPr>
        <p:txBody>
          <a:bodyPr wrap="square">
            <a:spAutoFit/>
          </a:bodyPr>
          <a:lstStyle/>
          <a:p>
            <a:pPr indent="266700" algn="just">
              <a:spcAft>
                <a:spcPts val="0"/>
              </a:spcAft>
            </a:pPr>
            <a:r>
              <a:rPr lang="zh-CN" altLang="zh-CN" b="1" kern="100" dirty="0">
                <a:solidFill>
                  <a:srgbClr val="66FFFF"/>
                </a:solidFill>
              </a:rPr>
              <a:t>在上面的例子中，</a:t>
            </a:r>
            <a:r>
              <a:rPr lang="en-US" altLang="zh-CN" b="1" kern="100" dirty="0">
                <a:solidFill>
                  <a:srgbClr val="66FFFF"/>
                </a:solidFill>
              </a:rPr>
              <a:t>Vole2 </a:t>
            </a:r>
            <a:r>
              <a:rPr lang="zh-CN" altLang="zh-CN" b="1" kern="100" dirty="0">
                <a:solidFill>
                  <a:srgbClr val="66FFFF"/>
                </a:solidFill>
              </a:rPr>
              <a:t>被声明的时候没有参数，所以它被使用没有参数的构造函数进行初始化，也就是</a:t>
            </a:r>
            <a:r>
              <a:rPr lang="en-US" altLang="zh-CN" b="1" kern="100" dirty="0">
                <a:solidFill>
                  <a:srgbClr val="66FFFF"/>
                </a:solidFill>
              </a:rPr>
              <a:t>r </a:t>
            </a:r>
            <a:r>
              <a:rPr lang="zh-CN" altLang="zh-CN" b="1" kern="100" dirty="0">
                <a:solidFill>
                  <a:srgbClr val="66FFFF"/>
                </a:solidFill>
              </a:rPr>
              <a:t>和</a:t>
            </a:r>
            <a:r>
              <a:rPr lang="en-US" altLang="zh-CN" b="1" kern="100" dirty="0">
                <a:solidFill>
                  <a:srgbClr val="66FFFF"/>
                </a:solidFill>
              </a:rPr>
              <a:t>h</a:t>
            </a:r>
            <a:r>
              <a:rPr lang="zh-CN" altLang="zh-CN" b="1" kern="100" dirty="0">
                <a:solidFill>
                  <a:srgbClr val="66FFFF"/>
                </a:solidFill>
              </a:rPr>
              <a:t>分别被赋值为</a:t>
            </a:r>
            <a:r>
              <a:rPr lang="en-US" altLang="zh-CN" b="1" kern="100" dirty="0">
                <a:solidFill>
                  <a:srgbClr val="66FFFF"/>
                </a:solidFill>
              </a:rPr>
              <a:t>10</a:t>
            </a:r>
            <a:r>
              <a:rPr lang="zh-CN" altLang="zh-CN" b="1" kern="100" dirty="0">
                <a:solidFill>
                  <a:srgbClr val="66FFFF"/>
                </a:solidFill>
              </a:rPr>
              <a:t>和</a:t>
            </a:r>
            <a:r>
              <a:rPr lang="en-US" altLang="zh-CN" b="1" kern="100" dirty="0">
                <a:solidFill>
                  <a:srgbClr val="66FFFF"/>
                </a:solidFill>
              </a:rPr>
              <a:t>20</a:t>
            </a:r>
            <a:r>
              <a:rPr lang="zh-CN" altLang="zh-CN" b="1" kern="100" dirty="0">
                <a:solidFill>
                  <a:srgbClr val="66FFFF"/>
                </a:solidFill>
              </a:rPr>
              <a:t>。</a:t>
            </a:r>
          </a:p>
          <a:p>
            <a:pPr indent="266700" algn="just">
              <a:spcAft>
                <a:spcPts val="0"/>
              </a:spcAft>
            </a:pPr>
            <a:r>
              <a:rPr lang="zh-CN" altLang="zh-CN" b="1" kern="100" dirty="0">
                <a:solidFill>
                  <a:srgbClr val="66FFFF"/>
                </a:solidFill>
              </a:rPr>
              <a:t>值得注意的是，如果在我们声明一个新的对象的时候不需要传入参数，则不要写括号“</a:t>
            </a:r>
            <a:r>
              <a:rPr lang="en-US" altLang="zh-CN" b="1" kern="100" dirty="0">
                <a:solidFill>
                  <a:srgbClr val="66FFFF"/>
                </a:solidFill>
              </a:rPr>
              <a:t>()</a:t>
            </a:r>
            <a:r>
              <a:rPr lang="zh-CN" altLang="zh-CN" b="1" kern="100" dirty="0">
                <a:solidFill>
                  <a:srgbClr val="66FFFF"/>
                </a:solidFill>
              </a:rPr>
              <a:t>”，如“</a:t>
            </a:r>
            <a:r>
              <a:rPr lang="en-US" altLang="zh-CN" b="1" kern="100" dirty="0">
                <a:solidFill>
                  <a:srgbClr val="C00000"/>
                </a:solidFill>
                <a:highlight>
                  <a:srgbClr val="FFFFFF"/>
                </a:highlight>
                <a:latin typeface="宋体" panose="02010600030101010101" pitchFamily="2" charset="-122"/>
              </a:rPr>
              <a:t>CVolume Vole2;</a:t>
            </a:r>
            <a:r>
              <a:rPr lang="zh-CN" altLang="zh-CN" b="1" kern="100" dirty="0">
                <a:solidFill>
                  <a:srgbClr val="66FFFF"/>
                </a:solidFill>
              </a:rPr>
              <a:t>”这个语句就没有使用括号。</a:t>
            </a:r>
          </a:p>
        </p:txBody>
      </p:sp>
    </p:spTree>
    <p:extLst>
      <p:ext uri="{BB962C8B-B14F-4D97-AF65-F5344CB8AC3E}">
        <p14:creationId xmlns:p14="http://schemas.microsoft.com/office/powerpoint/2010/main" val="265284198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0292" y="44624"/>
            <a:ext cx="7772400" cy="934244"/>
          </a:xfrm>
        </p:spPr>
        <p:txBody>
          <a:bodyPr/>
          <a:lstStyle/>
          <a:p>
            <a:r>
              <a:rPr lang="en-US" altLang="zh-CN" b="1" dirty="0"/>
              <a:t>1.8 </a:t>
            </a:r>
            <a:r>
              <a:rPr lang="zh-CN" altLang="zh-CN" b="1" dirty="0"/>
              <a:t>友</a:t>
            </a:r>
            <a:r>
              <a:rPr lang="zh-CN" altLang="zh-CN" b="1" dirty="0" smtClean="0"/>
              <a:t>元</a:t>
            </a:r>
            <a:endParaRPr lang="zh-CN" altLang="en-US" dirty="0"/>
          </a:p>
        </p:txBody>
      </p:sp>
      <p:sp>
        <p:nvSpPr>
          <p:cNvPr id="3" name="内容占位符 2"/>
          <p:cNvSpPr>
            <a:spLocks noGrp="1"/>
          </p:cNvSpPr>
          <p:nvPr>
            <p:ph idx="1"/>
          </p:nvPr>
        </p:nvSpPr>
        <p:spPr>
          <a:xfrm>
            <a:off x="144016" y="836712"/>
            <a:ext cx="8892480" cy="5868887"/>
          </a:xfrm>
        </p:spPr>
        <p:txBody>
          <a:bodyPr/>
          <a:lstStyle/>
          <a:p>
            <a:pPr marL="0" indent="0">
              <a:buNone/>
            </a:pPr>
            <a:r>
              <a:rPr lang="en-US" altLang="zh-CN" sz="3600" b="1" dirty="0" smtClean="0"/>
              <a:t>        </a:t>
            </a:r>
            <a:r>
              <a:rPr lang="zh-CN" altLang="zh-CN" sz="3600" b="1" dirty="0" smtClean="0"/>
              <a:t>类</a:t>
            </a:r>
            <a:r>
              <a:rPr lang="zh-CN" altLang="zh-CN" sz="3600" b="1" dirty="0"/>
              <a:t>的主要特点是数据隐藏，即类的私有部分在该类的作用域之外是不可见的</a:t>
            </a:r>
            <a:r>
              <a:rPr lang="zh-CN" altLang="zh-CN" sz="3600" b="1" dirty="0" smtClean="0"/>
              <a:t>。</a:t>
            </a:r>
            <a:endParaRPr lang="en-US" altLang="zh-CN" sz="3600" b="1" dirty="0" smtClean="0"/>
          </a:p>
          <a:p>
            <a:pPr marL="0" indent="0">
              <a:buNone/>
            </a:pPr>
            <a:r>
              <a:rPr lang="en-US" altLang="zh-CN" sz="3600" b="1" dirty="0" smtClean="0"/>
              <a:t>        </a:t>
            </a:r>
            <a:r>
              <a:rPr lang="zh-CN" altLang="zh-CN" sz="3600" b="1" dirty="0" smtClean="0"/>
              <a:t>但有</a:t>
            </a:r>
            <a:r>
              <a:rPr lang="zh-CN" altLang="zh-CN" sz="3600" b="1" dirty="0"/>
              <a:t>时候可能需要在类的外部访问类的私有部分。为此，</a:t>
            </a:r>
            <a:r>
              <a:rPr lang="en-US" altLang="zh-CN" sz="3600" b="1" dirty="0"/>
              <a:t>C++</a:t>
            </a:r>
            <a:r>
              <a:rPr lang="zh-CN" altLang="zh-CN" sz="3600" b="1" dirty="0"/>
              <a:t>提供了一种方法，</a:t>
            </a:r>
            <a:r>
              <a:rPr lang="zh-CN" altLang="zh-CN" sz="3600" b="1" dirty="0">
                <a:solidFill>
                  <a:srgbClr val="66FFFF"/>
                </a:solidFill>
              </a:rPr>
              <a:t>允许类外部的函数或者类具有该类的私有部分的特权</a:t>
            </a:r>
            <a:r>
              <a:rPr lang="zh-CN" altLang="zh-CN" sz="3600" b="1" dirty="0"/>
              <a:t>，它通过关键字</a:t>
            </a:r>
            <a:r>
              <a:rPr lang="en-US" altLang="zh-CN" sz="3600" b="1" dirty="0">
                <a:solidFill>
                  <a:srgbClr val="66FFFF"/>
                </a:solidFill>
              </a:rPr>
              <a:t>friend</a:t>
            </a:r>
            <a:r>
              <a:rPr lang="zh-CN" altLang="zh-CN" sz="3600" b="1" dirty="0"/>
              <a:t>把其它类或非成员函数声明为一个类的“友元</a:t>
            </a:r>
            <a:r>
              <a:rPr lang="zh-CN" altLang="zh-CN" sz="3600" b="1" dirty="0" smtClean="0"/>
              <a:t>”。</a:t>
            </a:r>
            <a:endParaRPr lang="en-US" altLang="zh-CN" sz="3600" b="1" dirty="0" smtClean="0"/>
          </a:p>
          <a:p>
            <a:pPr marL="0" indent="0">
              <a:buNone/>
            </a:pPr>
            <a:r>
              <a:rPr lang="en-US" altLang="zh-CN" sz="3600" b="1" dirty="0"/>
              <a:t> </a:t>
            </a:r>
            <a:r>
              <a:rPr lang="en-US" altLang="zh-CN" sz="3600" b="1" dirty="0" smtClean="0"/>
              <a:t>       </a:t>
            </a:r>
            <a:r>
              <a:rPr lang="zh-CN" altLang="zh-CN" sz="3600" b="1" dirty="0" smtClean="0"/>
              <a:t>在</a:t>
            </a:r>
            <a:r>
              <a:rPr lang="zh-CN" altLang="zh-CN" sz="3600" b="1" dirty="0"/>
              <a:t>类的内部，友元被作为该类的成员看待，并且对对象公用部分的访问没有任何限制。</a:t>
            </a:r>
          </a:p>
          <a:p>
            <a:pPr marL="0" indent="0">
              <a:buNone/>
            </a:pPr>
            <a:endParaRPr lang="zh-CN" altLang="en-US" sz="36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77</a:t>
            </a:fld>
            <a:endParaRPr lang="en-US" altLang="zh-CN"/>
          </a:p>
        </p:txBody>
      </p:sp>
    </p:spTree>
    <p:extLst>
      <p:ext uri="{BB962C8B-B14F-4D97-AF65-F5344CB8AC3E}">
        <p14:creationId xmlns:p14="http://schemas.microsoft.com/office/powerpoint/2010/main" val="5813810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0" y="260648"/>
            <a:ext cx="9036496" cy="60486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Tx/>
              <a:buNone/>
            </a:pPr>
            <a:r>
              <a:rPr lang="zh-CN" altLang="zh-CN" b="1" dirty="0" smtClean="0">
                <a:solidFill>
                  <a:srgbClr val="66FFFF"/>
                </a:solidFill>
                <a:latin typeface="+mn-ea"/>
              </a:rPr>
              <a:t>友元函数的声明方式为</a:t>
            </a:r>
            <a:r>
              <a:rPr lang="en-US" altLang="zh-CN" b="1" dirty="0" smtClean="0">
                <a:solidFill>
                  <a:srgbClr val="66FFFF"/>
                </a:solidFill>
                <a:latin typeface="+mn-ea"/>
              </a:rPr>
              <a:t>:</a:t>
            </a:r>
            <a:endParaRPr lang="zh-CN" altLang="zh-CN" b="1" dirty="0" smtClean="0">
              <a:solidFill>
                <a:srgbClr val="66FFFF"/>
              </a:solidFill>
              <a:latin typeface="+mn-ea"/>
            </a:endParaRPr>
          </a:p>
          <a:p>
            <a:pPr marL="0" indent="0">
              <a:lnSpc>
                <a:spcPct val="150000"/>
              </a:lnSpc>
              <a:spcBef>
                <a:spcPts val="0"/>
              </a:spcBef>
              <a:buFontTx/>
              <a:buNone/>
            </a:pPr>
            <a:r>
              <a:rPr lang="en-US" altLang="zh-CN" b="1" dirty="0" smtClean="0">
                <a:latin typeface="+mn-ea"/>
              </a:rPr>
              <a:t>class </a:t>
            </a:r>
            <a:r>
              <a:rPr lang="zh-CN" altLang="zh-CN" b="1" dirty="0" smtClean="0">
                <a:latin typeface="+mn-ea"/>
              </a:rPr>
              <a:t>类名称</a:t>
            </a:r>
          </a:p>
          <a:p>
            <a:pPr marL="0" indent="0">
              <a:lnSpc>
                <a:spcPct val="150000"/>
              </a:lnSpc>
              <a:spcBef>
                <a:spcPts val="0"/>
              </a:spcBef>
              <a:buFontTx/>
              <a:buNone/>
            </a:pPr>
            <a:r>
              <a:rPr lang="en-US" altLang="zh-CN" b="1" dirty="0" smtClean="0">
                <a:latin typeface="+mn-ea"/>
              </a:rPr>
              <a:t>{   type </a:t>
            </a:r>
            <a:r>
              <a:rPr lang="en-US" altLang="zh-CN" b="1" dirty="0" err="1" smtClean="0">
                <a:latin typeface="+mn-ea"/>
              </a:rPr>
              <a:t>vars</a:t>
            </a:r>
            <a:r>
              <a:rPr lang="en-US" altLang="zh-CN" b="1" dirty="0" smtClean="0">
                <a:latin typeface="+mn-ea"/>
              </a:rPr>
              <a:t>;</a:t>
            </a:r>
            <a:endParaRPr lang="zh-CN" altLang="zh-CN" b="1" dirty="0" smtClean="0">
              <a:latin typeface="+mn-ea"/>
            </a:endParaRPr>
          </a:p>
          <a:p>
            <a:pPr marL="0" indent="0">
              <a:lnSpc>
                <a:spcPct val="150000"/>
              </a:lnSpc>
              <a:spcBef>
                <a:spcPts val="0"/>
              </a:spcBef>
              <a:buFontTx/>
              <a:buNone/>
            </a:pPr>
            <a:r>
              <a:rPr lang="en-US" altLang="zh-CN" b="1" dirty="0" smtClean="0">
                <a:latin typeface="+mn-ea"/>
              </a:rPr>
              <a:t>    …</a:t>
            </a:r>
            <a:endParaRPr lang="zh-CN" altLang="zh-CN" b="1" dirty="0" smtClean="0">
              <a:latin typeface="+mn-ea"/>
            </a:endParaRPr>
          </a:p>
          <a:p>
            <a:pPr marL="0" indent="0">
              <a:lnSpc>
                <a:spcPct val="150000"/>
              </a:lnSpc>
              <a:spcBef>
                <a:spcPts val="0"/>
              </a:spcBef>
              <a:buFontTx/>
              <a:buNone/>
            </a:pPr>
            <a:r>
              <a:rPr lang="en-US" altLang="zh-CN" b="1" dirty="0" smtClean="0">
                <a:latin typeface="+mn-ea"/>
              </a:rPr>
              <a:t>  public:</a:t>
            </a:r>
            <a:endParaRPr lang="zh-CN" altLang="zh-CN" b="1" dirty="0" smtClean="0">
              <a:latin typeface="+mn-ea"/>
            </a:endParaRPr>
          </a:p>
          <a:p>
            <a:pPr marL="0" indent="0">
              <a:lnSpc>
                <a:spcPct val="150000"/>
              </a:lnSpc>
              <a:spcBef>
                <a:spcPts val="0"/>
              </a:spcBef>
              <a:buFontTx/>
              <a:buNone/>
            </a:pPr>
            <a:r>
              <a:rPr lang="en-US" altLang="zh-CN" b="1" dirty="0" smtClean="0">
                <a:solidFill>
                  <a:srgbClr val="66FFFF"/>
                </a:solidFill>
                <a:latin typeface="+mn-ea"/>
              </a:rPr>
              <a:t>    friend </a:t>
            </a:r>
            <a:r>
              <a:rPr lang="zh-CN" altLang="zh-CN" b="1" dirty="0" smtClean="0">
                <a:solidFill>
                  <a:srgbClr val="66FFFF"/>
                </a:solidFill>
                <a:latin typeface="+mn-ea"/>
              </a:rPr>
              <a:t>函数类型 函数名称</a:t>
            </a:r>
            <a:r>
              <a:rPr lang="en-US" altLang="zh-CN" b="1" dirty="0" smtClean="0">
                <a:solidFill>
                  <a:srgbClr val="66FFFF"/>
                </a:solidFill>
                <a:latin typeface="+mn-ea"/>
              </a:rPr>
              <a:t>()</a:t>
            </a:r>
            <a:r>
              <a:rPr lang="zh-CN" altLang="zh-CN" b="1" dirty="0" smtClean="0">
                <a:solidFill>
                  <a:srgbClr val="66FFFF"/>
                </a:solidFill>
                <a:latin typeface="+mn-ea"/>
              </a:rPr>
              <a:t>；</a:t>
            </a:r>
            <a:r>
              <a:rPr lang="en-US" altLang="zh-CN" b="1" dirty="0" smtClean="0">
                <a:solidFill>
                  <a:srgbClr val="66FFFF"/>
                </a:solidFill>
                <a:latin typeface="+mn-ea"/>
              </a:rPr>
              <a:t>//</a:t>
            </a:r>
            <a:r>
              <a:rPr lang="zh-CN" altLang="zh-CN" b="1" dirty="0" smtClean="0">
                <a:solidFill>
                  <a:srgbClr val="66FFFF"/>
                </a:solidFill>
                <a:latin typeface="+mn-ea"/>
              </a:rPr>
              <a:t>友元函数</a:t>
            </a:r>
          </a:p>
          <a:p>
            <a:pPr marL="0" indent="0">
              <a:lnSpc>
                <a:spcPct val="150000"/>
              </a:lnSpc>
              <a:spcBef>
                <a:spcPts val="0"/>
              </a:spcBef>
              <a:buFontTx/>
              <a:buNone/>
            </a:pPr>
            <a:r>
              <a:rPr lang="en-US" altLang="zh-CN" b="1" dirty="0" smtClean="0">
                <a:latin typeface="+mn-ea"/>
              </a:rPr>
              <a:t>    …</a:t>
            </a:r>
            <a:endParaRPr lang="zh-CN" altLang="zh-CN" b="1" dirty="0" smtClean="0">
              <a:latin typeface="+mn-ea"/>
            </a:endParaRPr>
          </a:p>
          <a:p>
            <a:pPr marL="0" indent="0">
              <a:lnSpc>
                <a:spcPct val="150000"/>
              </a:lnSpc>
              <a:spcBef>
                <a:spcPts val="0"/>
              </a:spcBef>
              <a:buFontTx/>
              <a:buNone/>
            </a:pPr>
            <a:r>
              <a:rPr lang="en-US" altLang="zh-CN" b="1" dirty="0" smtClean="0">
                <a:latin typeface="+mn-ea"/>
              </a:rPr>
              <a:t>}</a:t>
            </a:r>
            <a:endParaRPr lang="zh-CN" altLang="zh-CN" b="1" dirty="0" smtClean="0">
              <a:latin typeface="+mn-ea"/>
            </a:endParaRPr>
          </a:p>
        </p:txBody>
      </p:sp>
    </p:spTree>
    <p:extLst>
      <p:ext uri="{BB962C8B-B14F-4D97-AF65-F5344CB8AC3E}">
        <p14:creationId xmlns:p14="http://schemas.microsoft.com/office/powerpoint/2010/main" val="9403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88640"/>
            <a:ext cx="8964488" cy="6516960"/>
          </a:xfrm>
        </p:spPr>
        <p:txBody>
          <a:bodyPr/>
          <a:lstStyle/>
          <a:p>
            <a:pPr marL="0" indent="0">
              <a:spcBef>
                <a:spcPts val="0"/>
              </a:spcBef>
              <a:buNone/>
            </a:pPr>
            <a:r>
              <a:rPr lang="zh-CN" altLang="zh-CN" sz="2400" b="1" dirty="0" smtClean="0">
                <a:latin typeface="+mn-ea"/>
              </a:rPr>
              <a:t>例</a:t>
            </a:r>
            <a:r>
              <a:rPr lang="zh-CN" altLang="zh-CN" sz="2400" b="1" dirty="0">
                <a:latin typeface="+mn-ea"/>
              </a:rPr>
              <a:t>如，下</a:t>
            </a:r>
            <a:r>
              <a:rPr lang="zh-CN" altLang="zh-CN" sz="2400" b="1" dirty="0" smtClean="0">
                <a:latin typeface="+mn-ea"/>
              </a:rPr>
              <a:t>面定</a:t>
            </a:r>
            <a:r>
              <a:rPr lang="zh-CN" altLang="zh-CN" sz="2400" b="1" dirty="0">
                <a:latin typeface="+mn-ea"/>
              </a:rPr>
              <a:t>义了类</a:t>
            </a:r>
            <a:r>
              <a:rPr lang="en-US" altLang="zh-CN" sz="2400" b="1" dirty="0" err="1">
                <a:latin typeface="+mn-ea"/>
              </a:rPr>
              <a:t>friend_Class</a:t>
            </a:r>
            <a:r>
              <a:rPr lang="zh-CN" altLang="zh-CN" sz="2400" b="1" dirty="0" smtClean="0">
                <a:latin typeface="+mn-ea"/>
              </a:rPr>
              <a:t>及友</a:t>
            </a:r>
            <a:r>
              <a:rPr lang="zh-CN" altLang="zh-CN" sz="2400" b="1" dirty="0">
                <a:latin typeface="+mn-ea"/>
              </a:rPr>
              <a:t>元函数</a:t>
            </a:r>
            <a:r>
              <a:rPr lang="en-US" altLang="zh-CN" sz="2400" b="1" dirty="0" err="1">
                <a:latin typeface="+mn-ea"/>
              </a:rPr>
              <a:t>friend_Function</a:t>
            </a:r>
            <a:r>
              <a:rPr lang="zh-CN" altLang="zh-CN" sz="2400" b="1" dirty="0">
                <a:latin typeface="+mn-ea"/>
              </a:rPr>
              <a:t>。</a:t>
            </a:r>
          </a:p>
          <a:p>
            <a:pPr marL="0" indent="0">
              <a:spcBef>
                <a:spcPts val="0"/>
              </a:spcBef>
              <a:buNone/>
            </a:pPr>
            <a:r>
              <a:rPr lang="en-US" altLang="zh-CN" sz="2400" b="1" dirty="0" smtClean="0">
                <a:latin typeface="+mn-ea"/>
              </a:rPr>
              <a:t>class</a:t>
            </a:r>
            <a:r>
              <a:rPr lang="en-US" altLang="zh-CN" sz="2400" b="1" dirty="0">
                <a:latin typeface="+mn-ea"/>
              </a:rPr>
              <a:t>	 </a:t>
            </a:r>
            <a:r>
              <a:rPr lang="en-US" altLang="zh-CN" sz="2400" b="1" dirty="0" err="1">
                <a:latin typeface="+mn-ea"/>
              </a:rPr>
              <a:t>friend_Class</a:t>
            </a:r>
            <a:r>
              <a:rPr lang="en-US" altLang="zh-CN" sz="2400" b="1" dirty="0">
                <a:latin typeface="+mn-ea"/>
              </a:rPr>
              <a:t>  	//</a:t>
            </a:r>
            <a:r>
              <a:rPr lang="zh-CN" altLang="zh-CN" sz="2400" b="1" dirty="0">
                <a:latin typeface="+mn-ea"/>
              </a:rPr>
              <a:t>类</a:t>
            </a:r>
            <a:r>
              <a:rPr lang="en-US" altLang="zh-CN" sz="2400" b="1" dirty="0" err="1">
                <a:latin typeface="+mn-ea"/>
              </a:rPr>
              <a:t>friend_Class</a:t>
            </a:r>
            <a:r>
              <a:rPr lang="zh-CN" altLang="zh-CN" sz="2400" b="1" dirty="0">
                <a:latin typeface="+mn-ea"/>
              </a:rPr>
              <a:t>的定义</a:t>
            </a:r>
          </a:p>
          <a:p>
            <a:pPr marL="0" indent="0">
              <a:spcBef>
                <a:spcPts val="0"/>
              </a:spcBef>
              <a:buNone/>
            </a:pP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smtClean="0">
                <a:latin typeface="+mn-ea"/>
              </a:rPr>
              <a:t>  private</a:t>
            </a: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err="1" smtClean="0">
                <a:latin typeface="+mn-ea"/>
              </a:rPr>
              <a:t>int</a:t>
            </a:r>
            <a:r>
              <a:rPr lang="en-US" altLang="zh-CN" sz="2400" b="1" dirty="0" smtClean="0">
                <a:latin typeface="+mn-ea"/>
              </a:rPr>
              <a:t> </a:t>
            </a:r>
            <a:r>
              <a:rPr lang="en-US" altLang="zh-CN" sz="2400" b="1" dirty="0" err="1">
                <a:latin typeface="+mn-ea"/>
              </a:rPr>
              <a:t>nMemberData</a:t>
            </a:r>
            <a:r>
              <a:rPr lang="en-US" altLang="zh-CN" sz="2400" b="1" dirty="0">
                <a:latin typeface="+mn-ea"/>
              </a:rPr>
              <a:t>;</a:t>
            </a:r>
            <a:endParaRPr lang="zh-CN" altLang="zh-CN" sz="2400" b="1" dirty="0">
              <a:latin typeface="+mn-ea"/>
            </a:endParaRPr>
          </a:p>
          <a:p>
            <a:pPr marL="0" indent="0">
              <a:spcBef>
                <a:spcPts val="0"/>
              </a:spcBef>
              <a:buNone/>
            </a:pPr>
            <a:r>
              <a:rPr lang="en-US" altLang="zh-CN" sz="2400" b="1" dirty="0" smtClean="0">
                <a:latin typeface="+mn-ea"/>
              </a:rPr>
              <a:t>   </a:t>
            </a:r>
            <a:r>
              <a:rPr lang="en-US" altLang="zh-CN" sz="2400" b="1" dirty="0">
                <a:latin typeface="+mn-ea"/>
              </a:rPr>
              <a:t>public:</a:t>
            </a:r>
            <a:endParaRPr lang="zh-CN" altLang="zh-CN" sz="2400" b="1" dirty="0">
              <a:latin typeface="+mn-ea"/>
            </a:endParaRPr>
          </a:p>
          <a:p>
            <a:pPr marL="0" indent="0">
              <a:spcBef>
                <a:spcPts val="0"/>
              </a:spcBef>
              <a:buNone/>
            </a:pPr>
            <a:r>
              <a:rPr lang="en-US" altLang="zh-CN" sz="2400" b="1" dirty="0">
                <a:latin typeface="+mn-ea"/>
              </a:rPr>
              <a:t>	//</a:t>
            </a:r>
            <a:r>
              <a:rPr lang="zh-CN" altLang="zh-CN" sz="2400" b="1" dirty="0">
                <a:latin typeface="+mn-ea"/>
              </a:rPr>
              <a:t>声明函数</a:t>
            </a:r>
            <a:r>
              <a:rPr lang="en-US" altLang="zh-CN" sz="2400" b="1" dirty="0" err="1">
                <a:latin typeface="+mn-ea"/>
              </a:rPr>
              <a:t>Friend_Function</a:t>
            </a:r>
            <a:r>
              <a:rPr lang="zh-CN" altLang="zh-CN" sz="2400" b="1" dirty="0">
                <a:latin typeface="+mn-ea"/>
              </a:rPr>
              <a:t>为类</a:t>
            </a:r>
            <a:r>
              <a:rPr lang="en-US" altLang="zh-CN" sz="2400" b="1" dirty="0" err="1">
                <a:latin typeface="+mn-ea"/>
              </a:rPr>
              <a:t>Friend_Class</a:t>
            </a:r>
            <a:r>
              <a:rPr lang="zh-CN" altLang="zh-CN" sz="2400" b="1" dirty="0">
                <a:latin typeface="+mn-ea"/>
              </a:rPr>
              <a:t>的友元</a:t>
            </a:r>
          </a:p>
          <a:p>
            <a:pPr marL="0" indent="0">
              <a:spcBef>
                <a:spcPts val="0"/>
              </a:spcBef>
              <a:buNone/>
            </a:pPr>
            <a:r>
              <a:rPr lang="en-US" altLang="zh-CN" sz="2400" b="1" dirty="0" smtClean="0">
                <a:latin typeface="+mn-ea"/>
              </a:rPr>
              <a:t>      </a:t>
            </a:r>
            <a:r>
              <a:rPr lang="en-US" altLang="zh-CN" sz="2000" b="1" dirty="0" smtClean="0">
                <a:solidFill>
                  <a:srgbClr val="CCFFCC"/>
                </a:solidFill>
                <a:latin typeface="+mn-ea"/>
              </a:rPr>
              <a:t>friend </a:t>
            </a:r>
            <a:r>
              <a:rPr lang="en-US" altLang="zh-CN" sz="2000" b="1" dirty="0">
                <a:solidFill>
                  <a:srgbClr val="CCFFCC"/>
                </a:solidFill>
                <a:latin typeface="+mn-ea"/>
              </a:rPr>
              <a:t>void </a:t>
            </a:r>
            <a:r>
              <a:rPr lang="en-US" altLang="zh-CN" sz="2000" b="1" dirty="0" err="1">
                <a:solidFill>
                  <a:srgbClr val="CCFFCC"/>
                </a:solidFill>
                <a:latin typeface="+mn-ea"/>
              </a:rPr>
              <a:t>friend_function</a:t>
            </a:r>
            <a:r>
              <a:rPr lang="en-US" altLang="zh-CN" sz="2000" b="1" dirty="0">
                <a:solidFill>
                  <a:srgbClr val="CCFFCC"/>
                </a:solidFill>
                <a:latin typeface="+mn-ea"/>
              </a:rPr>
              <a:t>(</a:t>
            </a:r>
            <a:r>
              <a:rPr lang="en-US" altLang="zh-CN" sz="2000" b="1" dirty="0" err="1">
                <a:solidFill>
                  <a:srgbClr val="CCFFCC"/>
                </a:solidFill>
                <a:latin typeface="+mn-ea"/>
              </a:rPr>
              <a:t>friend_Class</a:t>
            </a:r>
            <a:r>
              <a:rPr lang="en-US" altLang="zh-CN" sz="2000" b="1" dirty="0">
                <a:solidFill>
                  <a:srgbClr val="CCFFCC"/>
                </a:solidFill>
                <a:latin typeface="+mn-ea"/>
              </a:rPr>
              <a:t> </a:t>
            </a:r>
            <a:r>
              <a:rPr lang="en-US" altLang="zh-CN" sz="2000" b="1" dirty="0" err="1">
                <a:solidFill>
                  <a:srgbClr val="CCFFCC"/>
                </a:solidFill>
                <a:latin typeface="+mn-ea"/>
              </a:rPr>
              <a:t>class_member,int</a:t>
            </a:r>
            <a:r>
              <a:rPr lang="en-US" altLang="zh-CN" sz="2000" b="1" dirty="0">
                <a:solidFill>
                  <a:srgbClr val="CCFFCC"/>
                </a:solidFill>
                <a:latin typeface="+mn-ea"/>
              </a:rPr>
              <a:t> x); </a:t>
            </a:r>
            <a:endParaRPr lang="zh-CN" altLang="zh-CN" sz="2000" b="1" dirty="0">
              <a:solidFill>
                <a:srgbClr val="CCFFCC"/>
              </a:solidFill>
              <a:latin typeface="+mn-ea"/>
            </a:endParaRPr>
          </a:p>
          <a:p>
            <a:pPr marL="0" indent="0">
              <a:spcBef>
                <a:spcPts val="0"/>
              </a:spcBef>
              <a:buNone/>
            </a:pP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 </a:t>
            </a:r>
            <a:endParaRPr lang="en-US" altLang="zh-CN" sz="2400" b="1" dirty="0" smtClean="0">
              <a:latin typeface="+mn-ea"/>
            </a:endParaRPr>
          </a:p>
          <a:p>
            <a:pPr marL="0" indent="0">
              <a:spcBef>
                <a:spcPts val="0"/>
              </a:spcBef>
              <a:buNone/>
            </a:pPr>
            <a:endParaRPr lang="zh-CN" altLang="en-US" sz="24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79</a:t>
            </a:fld>
            <a:endParaRPr lang="en-US" altLang="zh-CN"/>
          </a:p>
        </p:txBody>
      </p:sp>
      <p:sp>
        <p:nvSpPr>
          <p:cNvPr id="5" name="内容占位符 2"/>
          <p:cNvSpPr txBox="1">
            <a:spLocks/>
          </p:cNvSpPr>
          <p:nvPr/>
        </p:nvSpPr>
        <p:spPr bwMode="auto">
          <a:xfrm>
            <a:off x="216024" y="3645024"/>
            <a:ext cx="8676456"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Tx/>
              <a:buNone/>
            </a:pPr>
            <a:r>
              <a:rPr lang="en-US" altLang="zh-CN" sz="2000" b="1" dirty="0" smtClean="0">
                <a:latin typeface="+mn-ea"/>
              </a:rPr>
              <a:t>//</a:t>
            </a:r>
            <a:r>
              <a:rPr lang="zh-CN" altLang="zh-CN" sz="2000" b="1" dirty="0" smtClean="0">
                <a:latin typeface="+mn-ea"/>
              </a:rPr>
              <a:t>下面是友元函数</a:t>
            </a:r>
            <a:r>
              <a:rPr lang="en-US" altLang="zh-CN" sz="2000" b="1" dirty="0" err="1" smtClean="0">
                <a:latin typeface="+mn-ea"/>
              </a:rPr>
              <a:t>friend_function</a:t>
            </a:r>
            <a:r>
              <a:rPr lang="zh-CN" altLang="zh-CN" sz="2000" b="1" dirty="0" smtClean="0">
                <a:latin typeface="+mn-ea"/>
              </a:rPr>
              <a:t>的函数体，它要在类的外部定义</a:t>
            </a:r>
          </a:p>
          <a:p>
            <a:pPr marL="0" indent="0">
              <a:spcBef>
                <a:spcPts val="0"/>
              </a:spcBef>
              <a:buFontTx/>
              <a:buNone/>
            </a:pPr>
            <a:r>
              <a:rPr lang="en-US" altLang="zh-CN" sz="2000" b="1" dirty="0" smtClean="0">
                <a:solidFill>
                  <a:srgbClr val="CCFFCC"/>
                </a:solidFill>
                <a:latin typeface="+mn-ea"/>
              </a:rPr>
              <a:t>void </a:t>
            </a:r>
            <a:r>
              <a:rPr lang="en-US" altLang="zh-CN" sz="2000" b="1" dirty="0" err="1" smtClean="0">
                <a:solidFill>
                  <a:srgbClr val="CCFFCC"/>
                </a:solidFill>
                <a:latin typeface="+mn-ea"/>
              </a:rPr>
              <a:t>friend_function</a:t>
            </a:r>
            <a:r>
              <a:rPr lang="en-US" altLang="zh-CN" sz="2000" b="1" dirty="0" smtClean="0">
                <a:solidFill>
                  <a:srgbClr val="CCFFCC"/>
                </a:solidFill>
                <a:latin typeface="+mn-ea"/>
              </a:rPr>
              <a:t>(</a:t>
            </a:r>
            <a:r>
              <a:rPr lang="en-US" altLang="zh-CN" sz="2000" b="1" dirty="0" err="1" smtClean="0">
                <a:solidFill>
                  <a:srgbClr val="CCFFCC"/>
                </a:solidFill>
                <a:latin typeface="+mn-ea"/>
              </a:rPr>
              <a:t>friend_Class</a:t>
            </a:r>
            <a:r>
              <a:rPr lang="en-US" altLang="zh-CN" sz="2000" b="1" dirty="0" smtClean="0">
                <a:solidFill>
                  <a:srgbClr val="CCFFCC"/>
                </a:solidFill>
                <a:latin typeface="+mn-ea"/>
              </a:rPr>
              <a:t> </a:t>
            </a:r>
            <a:r>
              <a:rPr lang="en-US" altLang="zh-CN" sz="2000" b="1" dirty="0" err="1" smtClean="0">
                <a:solidFill>
                  <a:srgbClr val="CCFFCC"/>
                </a:solidFill>
                <a:latin typeface="+mn-ea"/>
              </a:rPr>
              <a:t>class_member,int</a:t>
            </a:r>
            <a:r>
              <a:rPr lang="en-US" altLang="zh-CN" sz="2000" b="1" dirty="0" smtClean="0">
                <a:solidFill>
                  <a:srgbClr val="CCFFCC"/>
                </a:solidFill>
                <a:latin typeface="+mn-ea"/>
              </a:rPr>
              <a:t> x) </a:t>
            </a:r>
            <a:endParaRPr lang="zh-CN" altLang="zh-CN" sz="2000" b="1" dirty="0" smtClean="0">
              <a:solidFill>
                <a:srgbClr val="CCFFCC"/>
              </a:solidFill>
              <a:latin typeface="+mn-ea"/>
            </a:endParaRPr>
          </a:p>
          <a:p>
            <a:pPr marL="0" indent="0">
              <a:spcBef>
                <a:spcPts val="0"/>
              </a:spcBef>
              <a:buFontTx/>
              <a:buNone/>
            </a:pPr>
            <a:r>
              <a:rPr lang="en-US" altLang="zh-CN" sz="2000" b="1" dirty="0" smtClean="0">
                <a:solidFill>
                  <a:srgbClr val="CCFFCC"/>
                </a:solidFill>
                <a:latin typeface="+mn-ea"/>
              </a:rPr>
              <a:t>{</a:t>
            </a:r>
            <a:endParaRPr lang="zh-CN" altLang="zh-CN" sz="2000" b="1" dirty="0" smtClean="0">
              <a:solidFill>
                <a:srgbClr val="CCFFCC"/>
              </a:solidFill>
              <a:latin typeface="+mn-ea"/>
            </a:endParaRPr>
          </a:p>
          <a:p>
            <a:pPr marL="0" indent="0">
              <a:spcBef>
                <a:spcPts val="0"/>
              </a:spcBef>
              <a:buFontTx/>
              <a:buNone/>
            </a:pPr>
            <a:r>
              <a:rPr lang="en-US" altLang="zh-CN" sz="2000" b="1" dirty="0" smtClean="0">
                <a:solidFill>
                  <a:srgbClr val="CCFFCC"/>
                </a:solidFill>
                <a:latin typeface="+mn-ea"/>
              </a:rPr>
              <a:t>    </a:t>
            </a:r>
            <a:r>
              <a:rPr lang="en-US" altLang="zh-CN" sz="2000" b="1" dirty="0" err="1" smtClean="0">
                <a:solidFill>
                  <a:srgbClr val="CCFFCC"/>
                </a:solidFill>
                <a:latin typeface="+mn-ea"/>
              </a:rPr>
              <a:t>class_member</a:t>
            </a:r>
            <a:r>
              <a:rPr lang="en-US" altLang="zh-CN" sz="2000" b="1" dirty="0" smtClean="0">
                <a:solidFill>
                  <a:srgbClr val="CCFFCC"/>
                </a:solidFill>
                <a:latin typeface="+mn-ea"/>
              </a:rPr>
              <a:t>. </a:t>
            </a:r>
            <a:r>
              <a:rPr lang="en-US" altLang="zh-CN" sz="2000" b="1" dirty="0" err="1" smtClean="0">
                <a:solidFill>
                  <a:srgbClr val="CCFFCC"/>
                </a:solidFill>
                <a:latin typeface="+mn-ea"/>
              </a:rPr>
              <a:t>nMemberData</a:t>
            </a:r>
            <a:r>
              <a:rPr lang="en-US" altLang="zh-CN" sz="2000" b="1" dirty="0" smtClean="0">
                <a:solidFill>
                  <a:srgbClr val="CCFFCC"/>
                </a:solidFill>
                <a:latin typeface="+mn-ea"/>
              </a:rPr>
              <a:t>=x;  //</a:t>
            </a:r>
            <a:r>
              <a:rPr lang="zh-CN" altLang="zh-CN" sz="2000" b="1" dirty="0" smtClean="0">
                <a:solidFill>
                  <a:srgbClr val="CCFFCC"/>
                </a:solidFill>
                <a:latin typeface="+mn-ea"/>
              </a:rPr>
              <a:t>通过友元函数访问类的私有成员</a:t>
            </a:r>
          </a:p>
          <a:p>
            <a:pPr marL="0" indent="0">
              <a:spcBef>
                <a:spcPts val="0"/>
              </a:spcBef>
              <a:buFontTx/>
              <a:buNone/>
            </a:pPr>
            <a:r>
              <a:rPr lang="en-US" altLang="zh-CN" sz="2000" b="1" dirty="0" smtClean="0">
                <a:solidFill>
                  <a:srgbClr val="CCFFCC"/>
                </a:solidFill>
                <a:latin typeface="+mn-ea"/>
              </a:rPr>
              <a:t>}</a:t>
            </a:r>
            <a:endParaRPr lang="zh-CN" altLang="en-US" sz="2000" b="1" dirty="0">
              <a:solidFill>
                <a:srgbClr val="CCFFCC"/>
              </a:solidFill>
              <a:latin typeface="+mn-ea"/>
            </a:endParaRPr>
          </a:p>
        </p:txBody>
      </p:sp>
      <p:sp>
        <p:nvSpPr>
          <p:cNvPr id="6" name="圆角矩形标注 5"/>
          <p:cNvSpPr/>
          <p:nvPr/>
        </p:nvSpPr>
        <p:spPr bwMode="auto">
          <a:xfrm>
            <a:off x="3545632" y="5085184"/>
            <a:ext cx="5400600" cy="1772816"/>
          </a:xfrm>
          <a:prstGeom prst="wedgeRoundRectCallout">
            <a:avLst>
              <a:gd name="adj1" fmla="val -71627"/>
              <a:gd name="adj2" fmla="val -5706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zh-CN" sz="2000" b="1" dirty="0">
                <a:solidFill>
                  <a:srgbClr val="FF0000"/>
                </a:solidFill>
              </a:rPr>
              <a:t>上</a:t>
            </a:r>
            <a:r>
              <a:rPr lang="zh-CN" altLang="zh-CN" sz="2000" b="1" dirty="0" smtClean="0">
                <a:solidFill>
                  <a:srgbClr val="FF0000"/>
                </a:solidFill>
              </a:rPr>
              <a:t>面</a:t>
            </a:r>
            <a:r>
              <a:rPr lang="zh-CN" altLang="en-US" sz="2000" b="1" dirty="0" smtClean="0">
                <a:solidFill>
                  <a:srgbClr val="FF0000"/>
                </a:solidFill>
              </a:rPr>
              <a:t>代码</a:t>
            </a:r>
            <a:r>
              <a:rPr lang="zh-CN" altLang="zh-CN" sz="2000" b="1" dirty="0" smtClean="0">
                <a:solidFill>
                  <a:srgbClr val="FF0000"/>
                </a:solidFill>
              </a:rPr>
              <a:t>中函</a:t>
            </a:r>
            <a:r>
              <a:rPr lang="zh-CN" altLang="zh-CN" sz="2000" b="1" dirty="0">
                <a:solidFill>
                  <a:srgbClr val="FF0000"/>
                </a:solidFill>
              </a:rPr>
              <a:t>数</a:t>
            </a:r>
            <a:r>
              <a:rPr lang="en-US" altLang="zh-CN" sz="2000" b="1" dirty="0" err="1">
                <a:solidFill>
                  <a:srgbClr val="FF0000"/>
                </a:solidFill>
              </a:rPr>
              <a:t>friend_function</a:t>
            </a:r>
            <a:r>
              <a:rPr lang="zh-CN" altLang="zh-CN" sz="2000" b="1" dirty="0">
                <a:solidFill>
                  <a:srgbClr val="FF0000"/>
                </a:solidFill>
              </a:rPr>
              <a:t>并不是类</a:t>
            </a:r>
            <a:r>
              <a:rPr lang="en-US" altLang="zh-CN" sz="2000" b="1" dirty="0" err="1">
                <a:solidFill>
                  <a:srgbClr val="FF0000"/>
                </a:solidFill>
              </a:rPr>
              <a:t>friend_Class</a:t>
            </a:r>
            <a:r>
              <a:rPr lang="zh-CN" altLang="zh-CN" sz="2000" b="1" dirty="0">
                <a:solidFill>
                  <a:srgbClr val="FF0000"/>
                </a:solidFill>
              </a:rPr>
              <a:t>的成员函数，而是一个普通的函数，不过由于它在类</a:t>
            </a:r>
            <a:r>
              <a:rPr lang="en-US" altLang="zh-CN" sz="2000" b="1" dirty="0" err="1">
                <a:solidFill>
                  <a:srgbClr val="FF0000"/>
                </a:solidFill>
              </a:rPr>
              <a:t>friend_Class</a:t>
            </a:r>
            <a:r>
              <a:rPr lang="zh-CN" altLang="zh-CN" sz="2000" b="1" dirty="0">
                <a:solidFill>
                  <a:srgbClr val="FF0000"/>
                </a:solidFill>
              </a:rPr>
              <a:t>的定义中被声明为友元函数，因此，函数</a:t>
            </a:r>
            <a:r>
              <a:rPr lang="en-US" altLang="zh-CN" sz="2000" b="1" dirty="0" err="1">
                <a:solidFill>
                  <a:srgbClr val="FF0000"/>
                </a:solidFill>
              </a:rPr>
              <a:t>friend_function</a:t>
            </a:r>
            <a:r>
              <a:rPr lang="zh-CN" altLang="zh-CN" sz="2000" b="1" dirty="0">
                <a:solidFill>
                  <a:srgbClr val="FF0000"/>
                </a:solidFill>
              </a:rPr>
              <a:t>可以访问类</a:t>
            </a:r>
            <a:r>
              <a:rPr lang="en-US" altLang="zh-CN" sz="2000" b="1" dirty="0" err="1">
                <a:solidFill>
                  <a:srgbClr val="FF0000"/>
                </a:solidFill>
              </a:rPr>
              <a:t>friend_Class</a:t>
            </a:r>
            <a:r>
              <a:rPr lang="zh-CN" altLang="zh-CN" sz="2000" b="1" dirty="0">
                <a:solidFill>
                  <a:srgbClr val="FF0000"/>
                </a:solidFill>
              </a:rPr>
              <a:t>的私有部</a:t>
            </a:r>
            <a:r>
              <a:rPr lang="zh-CN" altLang="zh-CN" sz="2000" b="1" dirty="0" smtClean="0">
                <a:solidFill>
                  <a:srgbClr val="FF0000"/>
                </a:solidFill>
              </a:rPr>
              <a:t>分</a:t>
            </a:r>
            <a:endParaRPr kumimoji="1" lang="zh-CN" altLang="en-US" sz="2000" b="1"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val="19609306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1"/>
          <p:cNvSpPr>
            <a:spLocks noGrp="1"/>
          </p:cNvSpPr>
          <p:nvPr>
            <p:ph type="sldNum" sz="quarter" idx="12"/>
          </p:nvPr>
        </p:nvSpPr>
        <p:spPr>
          <a:noFill/>
        </p:spPr>
        <p:txBody>
          <a:bodyPr/>
          <a:lstStyle>
            <a:lvl1pPr>
              <a:spcBef>
                <a:spcPct val="20000"/>
              </a:spcBef>
              <a:buChar char="•"/>
              <a:defRPr kumimoji="1" sz="2954">
                <a:solidFill>
                  <a:schemeClr val="tx1"/>
                </a:solidFill>
                <a:latin typeface="Times New Roman" panose="02020603050405020304" pitchFamily="18" charset="0"/>
                <a:ea typeface="宋体" panose="02010600030101010101" pitchFamily="2" charset="-122"/>
              </a:defRPr>
            </a:lvl1pPr>
            <a:lvl2pPr marL="685817" indent="-263776">
              <a:spcBef>
                <a:spcPct val="20000"/>
              </a:spcBef>
              <a:buChar char="–"/>
              <a:defRPr kumimoji="1" sz="2585">
                <a:solidFill>
                  <a:schemeClr val="tx1"/>
                </a:solidFill>
                <a:latin typeface="Times New Roman" panose="02020603050405020304" pitchFamily="18" charset="0"/>
                <a:ea typeface="宋体" panose="02010600030101010101" pitchFamily="2" charset="-122"/>
              </a:defRPr>
            </a:lvl2pPr>
            <a:lvl3pPr marL="1055103" indent="-211021">
              <a:spcBef>
                <a:spcPct val="20000"/>
              </a:spcBef>
              <a:buChar char="•"/>
              <a:defRPr kumimoji="1" sz="2215">
                <a:solidFill>
                  <a:schemeClr val="tx1"/>
                </a:solidFill>
                <a:latin typeface="Times New Roman" panose="02020603050405020304" pitchFamily="18" charset="0"/>
                <a:ea typeface="宋体" panose="02010600030101010101" pitchFamily="2" charset="-122"/>
              </a:defRPr>
            </a:lvl3pPr>
            <a:lvl4pPr marL="1477145" indent="-211021">
              <a:spcBef>
                <a:spcPct val="20000"/>
              </a:spcBef>
              <a:buChar char="–"/>
              <a:defRPr kumimoji="1" sz="1846">
                <a:solidFill>
                  <a:schemeClr val="tx1"/>
                </a:solidFill>
                <a:latin typeface="Times New Roman" panose="02020603050405020304" pitchFamily="18" charset="0"/>
                <a:ea typeface="宋体" panose="02010600030101010101" pitchFamily="2" charset="-122"/>
              </a:defRPr>
            </a:lvl4pPr>
            <a:lvl5pPr marL="1899186" indent="-211021">
              <a:spcBef>
                <a:spcPct val="20000"/>
              </a:spcBef>
              <a:buChar char="»"/>
              <a:defRPr kumimoji="1" sz="1846">
                <a:solidFill>
                  <a:schemeClr val="tx1"/>
                </a:solidFill>
                <a:latin typeface="Times New Roman" panose="02020603050405020304" pitchFamily="18" charset="0"/>
                <a:ea typeface="宋体" panose="02010600030101010101" pitchFamily="2" charset="-122"/>
              </a:defRPr>
            </a:lvl5pPr>
            <a:lvl6pPr marL="2321227"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宋体" panose="02010600030101010101" pitchFamily="2" charset="-122"/>
              </a:defRPr>
            </a:lvl6pPr>
            <a:lvl7pPr marL="2743269"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宋体" panose="02010600030101010101" pitchFamily="2" charset="-122"/>
              </a:defRPr>
            </a:lvl7pPr>
            <a:lvl8pPr marL="3165310"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宋体" panose="02010600030101010101" pitchFamily="2" charset="-122"/>
              </a:defRPr>
            </a:lvl8pPr>
            <a:lvl9pPr marL="3587351"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3DFA0B9E-582B-4031-91BF-AC35AF81F876}" type="slidenum">
              <a:rPr lang="en-US" altLang="zh-CN" sz="1292"/>
              <a:pPr>
                <a:spcBef>
                  <a:spcPct val="50000"/>
                </a:spcBef>
                <a:buFontTx/>
                <a:buNone/>
              </a:pPr>
              <a:t>8</a:t>
            </a:fld>
            <a:endParaRPr lang="en-US" altLang="zh-CN" sz="1292"/>
          </a:p>
        </p:txBody>
      </p:sp>
      <p:sp>
        <p:nvSpPr>
          <p:cNvPr id="3" name="文本框 2"/>
          <p:cNvSpPr txBox="1"/>
          <p:nvPr/>
        </p:nvSpPr>
        <p:spPr>
          <a:xfrm>
            <a:off x="252047" y="571500"/>
            <a:ext cx="8508023" cy="1456168"/>
          </a:xfrm>
          <a:prstGeom prst="rect">
            <a:avLst/>
          </a:prstGeom>
          <a:noFill/>
        </p:spPr>
        <p:txBody>
          <a:bodyPr>
            <a:spAutoFit/>
          </a:bodyPr>
          <a:lstStyle/>
          <a:p>
            <a:pPr marL="422041" indent="-422041">
              <a:buFont typeface="Arial" panose="020B0604020202020204" pitchFamily="34" charset="0"/>
              <a:buChar char="•"/>
              <a:defRPr/>
            </a:pPr>
            <a:r>
              <a:rPr lang="en-US" altLang="zh-CN" sz="2954" b="1" dirty="0">
                <a:solidFill>
                  <a:srgbClr val="FFFFCC"/>
                </a:solidFill>
                <a:latin typeface="+mn-lt"/>
              </a:rPr>
              <a:t>namespace</a:t>
            </a:r>
            <a:r>
              <a:rPr lang="zh-CN" altLang="en-US" sz="2954" b="1" dirty="0">
                <a:solidFill>
                  <a:srgbClr val="FFFFCC"/>
                </a:solidFill>
                <a:latin typeface="+mn-lt"/>
              </a:rPr>
              <a:t>是指标识符的各种可见范围。 </a:t>
            </a:r>
            <a:r>
              <a:rPr lang="en-US" altLang="zh-CN" sz="2954" b="1" dirty="0">
                <a:solidFill>
                  <a:srgbClr val="FFFFCC"/>
                </a:solidFill>
                <a:latin typeface="+mn-lt"/>
              </a:rPr>
              <a:t>C</a:t>
            </a:r>
            <a:r>
              <a:rPr lang="zh-CN" altLang="en-US" sz="2954" b="1" dirty="0">
                <a:solidFill>
                  <a:srgbClr val="FFFFCC"/>
                </a:solidFill>
                <a:latin typeface="+mn-lt"/>
              </a:rPr>
              <a:t>＋＋标准程序库中的所有标识符都被定义于一个名为</a:t>
            </a:r>
            <a:r>
              <a:rPr lang="en-US" altLang="zh-CN" sz="2954" b="1" dirty="0" err="1">
                <a:solidFill>
                  <a:srgbClr val="FFFFCC"/>
                </a:solidFill>
                <a:latin typeface="+mn-lt"/>
              </a:rPr>
              <a:t>std</a:t>
            </a:r>
            <a:r>
              <a:rPr lang="zh-CN" altLang="en-US" sz="2954" b="1" dirty="0">
                <a:solidFill>
                  <a:srgbClr val="FFFFCC"/>
                </a:solidFill>
                <a:latin typeface="+mn-lt"/>
              </a:rPr>
              <a:t>的</a:t>
            </a:r>
            <a:r>
              <a:rPr lang="en-US" altLang="zh-CN" sz="2954" b="1" dirty="0">
                <a:solidFill>
                  <a:srgbClr val="FFFFCC"/>
                </a:solidFill>
                <a:latin typeface="+mn-lt"/>
              </a:rPr>
              <a:t>namespace</a:t>
            </a:r>
            <a:r>
              <a:rPr lang="zh-CN" altLang="en-US" sz="2954" b="1" dirty="0">
                <a:solidFill>
                  <a:srgbClr val="FFFFCC"/>
                </a:solidFill>
                <a:latin typeface="+mn-lt"/>
              </a:rPr>
              <a:t>中。 使用方法是</a:t>
            </a:r>
            <a:r>
              <a:rPr lang="zh-CN" altLang="en-US" sz="2954" b="1" dirty="0" smtClean="0">
                <a:solidFill>
                  <a:srgbClr val="FFFFCC"/>
                </a:solidFill>
                <a:latin typeface="+mn-lt"/>
              </a:rPr>
              <a:t>：</a:t>
            </a:r>
            <a:endParaRPr lang="en-US" altLang="zh-CN" sz="5400" b="1" dirty="0">
              <a:solidFill>
                <a:srgbClr val="66FFFF"/>
              </a:solidFill>
              <a:latin typeface="+mn-lt"/>
            </a:endParaRPr>
          </a:p>
        </p:txBody>
      </p:sp>
      <p:sp>
        <p:nvSpPr>
          <p:cNvPr id="4" name="文本框 3"/>
          <p:cNvSpPr txBox="1"/>
          <p:nvPr/>
        </p:nvSpPr>
        <p:spPr>
          <a:xfrm>
            <a:off x="252047" y="4005064"/>
            <a:ext cx="8508023" cy="1456168"/>
          </a:xfrm>
          <a:prstGeom prst="rect">
            <a:avLst/>
          </a:prstGeom>
          <a:noFill/>
        </p:spPr>
        <p:txBody>
          <a:bodyPr>
            <a:spAutoFit/>
          </a:bodyPr>
          <a:lstStyle/>
          <a:p>
            <a:pPr>
              <a:defRPr/>
            </a:pPr>
            <a:endParaRPr lang="en-US" altLang="zh-CN" sz="2954" b="1" dirty="0">
              <a:solidFill>
                <a:srgbClr val="FFFFCC"/>
              </a:solidFill>
              <a:latin typeface="+mn-lt"/>
            </a:endParaRPr>
          </a:p>
          <a:p>
            <a:pPr marL="422041" indent="-422041">
              <a:buFont typeface="Arial" panose="020B0604020202020204" pitchFamily="34" charset="0"/>
              <a:buChar char="•"/>
              <a:defRPr/>
            </a:pPr>
            <a:r>
              <a:rPr lang="zh-CN" altLang="en-US" sz="2954" b="1" dirty="0">
                <a:solidFill>
                  <a:srgbClr val="FFFFCC"/>
                </a:solidFill>
                <a:latin typeface="+mn-lt"/>
              </a:rPr>
              <a:t>命名空间</a:t>
            </a:r>
            <a:r>
              <a:rPr lang="en-US" altLang="zh-CN" sz="2954" b="1" dirty="0" err="1">
                <a:solidFill>
                  <a:srgbClr val="FFFFCC"/>
                </a:solidFill>
                <a:latin typeface="+mn-lt"/>
              </a:rPr>
              <a:t>std</a:t>
            </a:r>
            <a:r>
              <a:rPr lang="zh-CN" altLang="en-US" sz="2954" b="1" dirty="0">
                <a:solidFill>
                  <a:srgbClr val="FFFFCC"/>
                </a:solidFill>
                <a:latin typeface="+mn-lt"/>
              </a:rPr>
              <a:t>封装的是标准程序库的名称，标准程序库为了和以前的头文件区别，一般不加</a:t>
            </a:r>
            <a:r>
              <a:rPr lang="en-US" altLang="zh-CN" sz="2954" b="1" dirty="0">
                <a:solidFill>
                  <a:srgbClr val="FFFFCC"/>
                </a:solidFill>
                <a:latin typeface="+mn-lt"/>
              </a:rPr>
              <a:t>".h"</a:t>
            </a:r>
            <a:endParaRPr lang="zh-CN" altLang="en-US" sz="2954" b="1" dirty="0">
              <a:solidFill>
                <a:srgbClr val="FFFFCC"/>
              </a:solidFill>
              <a:latin typeface="+mn-lt"/>
            </a:endParaRPr>
          </a:p>
        </p:txBody>
      </p:sp>
      <p:sp>
        <p:nvSpPr>
          <p:cNvPr id="5" name="文本框 4"/>
          <p:cNvSpPr txBox="1"/>
          <p:nvPr/>
        </p:nvSpPr>
        <p:spPr>
          <a:xfrm>
            <a:off x="259299" y="2554701"/>
            <a:ext cx="8508023" cy="923330"/>
          </a:xfrm>
          <a:prstGeom prst="rect">
            <a:avLst/>
          </a:prstGeom>
          <a:noFill/>
        </p:spPr>
        <p:txBody>
          <a:bodyPr>
            <a:spAutoFit/>
          </a:bodyPr>
          <a:lstStyle/>
          <a:p>
            <a:pPr>
              <a:defRPr/>
            </a:pPr>
            <a:r>
              <a:rPr lang="en-US" altLang="zh-CN" sz="5400" b="1" dirty="0" smtClean="0">
                <a:solidFill>
                  <a:srgbClr val="FFFFCC"/>
                </a:solidFill>
                <a:latin typeface="+mn-lt"/>
              </a:rPr>
              <a:t>       </a:t>
            </a:r>
            <a:r>
              <a:rPr lang="en-US" altLang="zh-CN" sz="5400" b="1" dirty="0" smtClean="0">
                <a:solidFill>
                  <a:srgbClr val="66FFFF"/>
                </a:solidFill>
                <a:latin typeface="+mn-lt"/>
              </a:rPr>
              <a:t>using </a:t>
            </a:r>
            <a:r>
              <a:rPr lang="en-US" altLang="zh-CN" sz="5400" b="1" dirty="0">
                <a:solidFill>
                  <a:srgbClr val="66FFFF"/>
                </a:solidFill>
                <a:latin typeface="+mn-lt"/>
              </a:rPr>
              <a:t>namespace </a:t>
            </a:r>
            <a:r>
              <a:rPr lang="en-US" altLang="zh-CN" sz="5400" b="1" dirty="0" err="1">
                <a:solidFill>
                  <a:srgbClr val="66FFFF"/>
                </a:solidFill>
                <a:latin typeface="+mn-lt"/>
              </a:rPr>
              <a:t>std</a:t>
            </a:r>
            <a:r>
              <a:rPr lang="en-US" altLang="zh-CN" sz="5400" b="1" dirty="0">
                <a:solidFill>
                  <a:srgbClr val="66FFFF"/>
                </a:solidFill>
                <a:latin typeface="+mn-lt"/>
              </a:rPr>
              <a:t>; </a:t>
            </a:r>
          </a:p>
        </p:txBody>
      </p:sp>
    </p:spTree>
    <p:extLst>
      <p:ext uri="{BB962C8B-B14F-4D97-AF65-F5344CB8AC3E}">
        <p14:creationId xmlns:p14="http://schemas.microsoft.com/office/powerpoint/2010/main" val="372204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79512" y="116632"/>
            <a:ext cx="8712968" cy="6414577"/>
          </a:xfrm>
          <a:prstGeom prst="rect">
            <a:avLst/>
          </a:prstGeom>
          <a:noFill/>
        </p:spPr>
        <p:txBody>
          <a:bodyPr wrap="square" rtlCol="0">
            <a:spAutoFit/>
          </a:bodyPr>
          <a:lstStyle/>
          <a:p>
            <a:pPr>
              <a:lnSpc>
                <a:spcPts val="2900"/>
              </a:lnSpc>
            </a:pPr>
            <a:r>
              <a:rPr lang="zh-CN" altLang="en-US" sz="2800" b="1" dirty="0" smtClean="0"/>
              <a:t>友元函数的应用：</a:t>
            </a:r>
            <a:endParaRPr lang="en-US" altLang="zh-CN" sz="2800" b="1" dirty="0" smtClean="0"/>
          </a:p>
          <a:p>
            <a:pPr>
              <a:lnSpc>
                <a:spcPts val="2900"/>
              </a:lnSpc>
            </a:pPr>
            <a:r>
              <a:rPr lang="en-US" altLang="zh-CN" sz="2800" b="1" dirty="0" smtClean="0"/>
              <a:t>#</a:t>
            </a:r>
            <a:r>
              <a:rPr lang="en-US" altLang="zh-CN" sz="2800" b="1" dirty="0"/>
              <a:t>include "</a:t>
            </a:r>
            <a:r>
              <a:rPr lang="en-US" altLang="zh-CN" sz="2800" b="1" dirty="0" err="1"/>
              <a:t>stdafx.h</a:t>
            </a:r>
            <a:r>
              <a:rPr lang="en-US" altLang="zh-CN" sz="2800" b="1" dirty="0"/>
              <a:t>"</a:t>
            </a:r>
          </a:p>
          <a:p>
            <a:pPr>
              <a:lnSpc>
                <a:spcPts val="2900"/>
              </a:lnSpc>
            </a:pPr>
            <a:r>
              <a:rPr lang="en-US" altLang="zh-CN" sz="2800" b="1" dirty="0"/>
              <a:t>#include &lt;</a:t>
            </a:r>
            <a:r>
              <a:rPr lang="en-US" altLang="zh-CN" sz="2800" b="1" dirty="0" err="1"/>
              <a:t>iostream</a:t>
            </a:r>
            <a:r>
              <a:rPr lang="en-US" altLang="zh-CN" sz="2800" b="1" dirty="0"/>
              <a:t>&gt;</a:t>
            </a:r>
          </a:p>
          <a:p>
            <a:pPr>
              <a:lnSpc>
                <a:spcPts val="2900"/>
              </a:lnSpc>
            </a:pPr>
            <a:r>
              <a:rPr lang="en-US" altLang="zh-CN" sz="2800" b="1" dirty="0"/>
              <a:t>using namespace </a:t>
            </a:r>
            <a:r>
              <a:rPr lang="en-US" altLang="zh-CN" sz="2800" b="1" dirty="0" err="1"/>
              <a:t>std</a:t>
            </a:r>
            <a:r>
              <a:rPr lang="en-US" altLang="zh-CN" sz="2800" b="1" dirty="0" smtClean="0"/>
              <a:t>;</a:t>
            </a:r>
          </a:p>
          <a:p>
            <a:pPr>
              <a:lnSpc>
                <a:spcPts val="2900"/>
              </a:lnSpc>
            </a:pPr>
            <a:endParaRPr lang="en-US" altLang="zh-CN" sz="2800" b="1" dirty="0" smtClean="0"/>
          </a:p>
          <a:p>
            <a:pPr>
              <a:lnSpc>
                <a:spcPts val="2900"/>
              </a:lnSpc>
            </a:pPr>
            <a:r>
              <a:rPr lang="en-US" altLang="zh-CN" sz="2800" b="1" dirty="0" smtClean="0"/>
              <a:t>class </a:t>
            </a:r>
            <a:r>
              <a:rPr lang="en-US" altLang="zh-CN" sz="2800" b="1" dirty="0" err="1"/>
              <a:t>CRectangle</a:t>
            </a:r>
            <a:r>
              <a:rPr lang="en-US" altLang="zh-CN" sz="2800" b="1" dirty="0"/>
              <a:t> </a:t>
            </a:r>
          </a:p>
          <a:p>
            <a:pPr>
              <a:lnSpc>
                <a:spcPts val="2900"/>
              </a:lnSpc>
            </a:pPr>
            <a:r>
              <a:rPr lang="en-US" altLang="zh-CN" sz="2800" b="1" dirty="0" smtClean="0"/>
              <a:t>{   </a:t>
            </a:r>
            <a:r>
              <a:rPr lang="en-US" altLang="zh-CN" sz="2800" b="1" dirty="0" err="1" smtClean="0"/>
              <a:t>int</a:t>
            </a:r>
            <a:r>
              <a:rPr lang="en-US" altLang="zh-CN" sz="2800" b="1" dirty="0" smtClean="0"/>
              <a:t> </a:t>
            </a:r>
            <a:r>
              <a:rPr lang="en-US" altLang="zh-CN" sz="2800" b="1" dirty="0"/>
              <a:t>width, height;</a:t>
            </a:r>
          </a:p>
          <a:p>
            <a:pPr>
              <a:lnSpc>
                <a:spcPts val="2900"/>
              </a:lnSpc>
            </a:pPr>
            <a:r>
              <a:rPr lang="en-US" altLang="zh-CN" sz="2800" b="1" dirty="0" smtClean="0"/>
              <a:t> public</a:t>
            </a:r>
            <a:r>
              <a:rPr lang="en-US" altLang="zh-CN" sz="2800" b="1" dirty="0"/>
              <a:t>:</a:t>
            </a:r>
          </a:p>
          <a:p>
            <a:pPr>
              <a:lnSpc>
                <a:spcPts val="2900"/>
              </a:lnSpc>
            </a:pPr>
            <a:r>
              <a:rPr lang="en-US" altLang="zh-CN" sz="2800" b="1" dirty="0" smtClean="0"/>
              <a:t>    void </a:t>
            </a:r>
            <a:r>
              <a:rPr lang="en-US" altLang="zh-CN" sz="2800" b="1" dirty="0" err="1"/>
              <a:t>set_values</a:t>
            </a:r>
            <a:r>
              <a:rPr lang="en-US" altLang="zh-CN" sz="2800" b="1" dirty="0"/>
              <a:t> (</a:t>
            </a:r>
            <a:r>
              <a:rPr lang="en-US" altLang="zh-CN" sz="2800" b="1" dirty="0" err="1"/>
              <a:t>int</a:t>
            </a:r>
            <a:r>
              <a:rPr lang="en-US" altLang="zh-CN" sz="2800" b="1" dirty="0"/>
              <a:t>, </a:t>
            </a:r>
            <a:r>
              <a:rPr lang="en-US" altLang="zh-CN" sz="2800" b="1" dirty="0" err="1"/>
              <a:t>int</a:t>
            </a:r>
            <a:r>
              <a:rPr lang="en-US" altLang="zh-CN" sz="2800" b="1" dirty="0"/>
              <a:t>);</a:t>
            </a:r>
          </a:p>
          <a:p>
            <a:pPr>
              <a:lnSpc>
                <a:spcPts val="2900"/>
              </a:lnSpc>
            </a:pPr>
            <a:r>
              <a:rPr lang="en-US" altLang="zh-CN" sz="2800" b="1" dirty="0" smtClean="0"/>
              <a:t>    </a:t>
            </a:r>
            <a:r>
              <a:rPr lang="en-US" altLang="zh-CN" sz="2800" b="1" dirty="0" err="1" smtClean="0"/>
              <a:t>int</a:t>
            </a:r>
            <a:r>
              <a:rPr lang="en-US" altLang="zh-CN" sz="2800" b="1" dirty="0" smtClean="0"/>
              <a:t> </a:t>
            </a:r>
            <a:r>
              <a:rPr lang="en-US" altLang="zh-CN" sz="2800" b="1" dirty="0"/>
              <a:t>area (void) {return (width </a:t>
            </a:r>
            <a:r>
              <a:rPr lang="en-US" altLang="zh-CN" sz="2800" b="1" dirty="0" smtClean="0"/>
              <a:t>* height</a:t>
            </a:r>
            <a:r>
              <a:rPr lang="en-US" altLang="zh-CN" sz="2800" b="1" dirty="0"/>
              <a:t>);}</a:t>
            </a:r>
          </a:p>
          <a:p>
            <a:pPr>
              <a:lnSpc>
                <a:spcPts val="2900"/>
              </a:lnSpc>
            </a:pPr>
            <a:r>
              <a:rPr lang="en-US" altLang="zh-CN" sz="2800" b="1" dirty="0" smtClean="0"/>
              <a:t>    </a:t>
            </a:r>
            <a:r>
              <a:rPr lang="en-US" altLang="zh-CN" sz="2800" b="1" dirty="0" smtClean="0">
                <a:solidFill>
                  <a:srgbClr val="FF66FF"/>
                </a:solidFill>
              </a:rPr>
              <a:t>friend </a:t>
            </a:r>
            <a:r>
              <a:rPr lang="en-US" altLang="zh-CN" sz="2800" b="1" dirty="0" err="1">
                <a:solidFill>
                  <a:srgbClr val="FF66FF"/>
                </a:solidFill>
              </a:rPr>
              <a:t>CRectangle</a:t>
            </a:r>
            <a:r>
              <a:rPr lang="en-US" altLang="zh-CN" sz="2800" b="1" dirty="0">
                <a:solidFill>
                  <a:srgbClr val="FF66FF"/>
                </a:solidFill>
              </a:rPr>
              <a:t> </a:t>
            </a:r>
            <a:r>
              <a:rPr lang="en-US" altLang="zh-CN" sz="2800" b="1" dirty="0" smtClean="0">
                <a:solidFill>
                  <a:srgbClr val="FF66FF"/>
                </a:solidFill>
              </a:rPr>
              <a:t>duplicate (</a:t>
            </a:r>
            <a:r>
              <a:rPr lang="en-US" altLang="zh-CN" sz="2800" b="1" dirty="0" err="1">
                <a:solidFill>
                  <a:srgbClr val="FF66FF"/>
                </a:solidFill>
              </a:rPr>
              <a:t>CRectangle</a:t>
            </a:r>
            <a:r>
              <a:rPr lang="en-US" altLang="zh-CN" sz="2800" b="1" dirty="0">
                <a:solidFill>
                  <a:srgbClr val="FF66FF"/>
                </a:solidFill>
              </a:rPr>
              <a:t>);</a:t>
            </a:r>
          </a:p>
          <a:p>
            <a:pPr>
              <a:lnSpc>
                <a:spcPts val="2900"/>
              </a:lnSpc>
            </a:pPr>
            <a:r>
              <a:rPr lang="en-US" altLang="zh-CN" sz="2800" b="1" dirty="0"/>
              <a:t>};</a:t>
            </a:r>
          </a:p>
          <a:p>
            <a:pPr>
              <a:lnSpc>
                <a:spcPts val="2900"/>
              </a:lnSpc>
            </a:pPr>
            <a:endParaRPr lang="en-US" altLang="zh-CN" sz="2800" b="1" dirty="0"/>
          </a:p>
          <a:p>
            <a:pPr>
              <a:lnSpc>
                <a:spcPts val="2900"/>
              </a:lnSpc>
            </a:pPr>
            <a:r>
              <a:rPr lang="en-US" altLang="zh-CN" sz="2800" b="1" dirty="0"/>
              <a:t>void </a:t>
            </a:r>
            <a:r>
              <a:rPr lang="en-US" altLang="zh-CN" sz="2800" b="1" dirty="0" err="1"/>
              <a:t>CRectangle</a:t>
            </a:r>
            <a:r>
              <a:rPr lang="en-US" altLang="zh-CN" sz="2800" b="1" dirty="0"/>
              <a:t>::</a:t>
            </a:r>
            <a:r>
              <a:rPr lang="en-US" altLang="zh-CN" sz="2800" b="1" dirty="0" err="1"/>
              <a:t>set_values</a:t>
            </a:r>
            <a:r>
              <a:rPr lang="en-US" altLang="zh-CN" sz="2800" b="1" dirty="0"/>
              <a:t> (</a:t>
            </a:r>
            <a:r>
              <a:rPr lang="en-US" altLang="zh-CN" sz="2800" b="1" dirty="0" err="1"/>
              <a:t>int</a:t>
            </a:r>
            <a:r>
              <a:rPr lang="en-US" altLang="zh-CN" sz="2800" b="1" dirty="0"/>
              <a:t> a, </a:t>
            </a:r>
            <a:r>
              <a:rPr lang="en-US" altLang="zh-CN" sz="2800" b="1" dirty="0" err="1" smtClean="0"/>
              <a:t>int</a:t>
            </a:r>
            <a:r>
              <a:rPr lang="en-US" altLang="zh-CN" sz="2800" b="1" dirty="0" smtClean="0"/>
              <a:t> b</a:t>
            </a:r>
            <a:r>
              <a:rPr lang="en-US" altLang="zh-CN" sz="2800" b="1" dirty="0"/>
              <a:t>) </a:t>
            </a:r>
            <a:endParaRPr lang="en-US" altLang="zh-CN" sz="2800" b="1" dirty="0" smtClean="0"/>
          </a:p>
          <a:p>
            <a:pPr>
              <a:lnSpc>
                <a:spcPts val="2900"/>
              </a:lnSpc>
            </a:pPr>
            <a:r>
              <a:rPr lang="en-US" altLang="zh-CN" sz="2800" b="1" dirty="0" smtClean="0"/>
              <a:t>{   width </a:t>
            </a:r>
            <a:r>
              <a:rPr lang="en-US" altLang="zh-CN" sz="2800" b="1" dirty="0"/>
              <a:t>= a;</a:t>
            </a:r>
          </a:p>
          <a:p>
            <a:pPr>
              <a:lnSpc>
                <a:spcPts val="2900"/>
              </a:lnSpc>
            </a:pPr>
            <a:r>
              <a:rPr lang="en-US" altLang="zh-CN" sz="2800" b="1" dirty="0" smtClean="0"/>
              <a:t>    height </a:t>
            </a:r>
            <a:r>
              <a:rPr lang="en-US" altLang="zh-CN" sz="2800" b="1" dirty="0"/>
              <a:t>= b;</a:t>
            </a:r>
          </a:p>
          <a:p>
            <a:pPr>
              <a:lnSpc>
                <a:spcPts val="2900"/>
              </a:lnSpc>
            </a:pPr>
            <a:r>
              <a:rPr lang="en-US" altLang="zh-CN" sz="2800" b="1" dirty="0" smtClean="0"/>
              <a:t>}</a:t>
            </a:r>
          </a:p>
        </p:txBody>
      </p:sp>
    </p:spTree>
    <p:extLst>
      <p:ext uri="{BB962C8B-B14F-4D97-AF65-F5344CB8AC3E}">
        <p14:creationId xmlns:p14="http://schemas.microsoft.com/office/powerpoint/2010/main" val="20251925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1520" y="130583"/>
            <a:ext cx="8712968" cy="6555641"/>
          </a:xfrm>
          <a:prstGeom prst="rect">
            <a:avLst/>
          </a:prstGeom>
          <a:noFill/>
        </p:spPr>
        <p:txBody>
          <a:bodyPr wrap="square" rtlCol="0">
            <a:spAutoFit/>
          </a:bodyPr>
          <a:lstStyle/>
          <a:p>
            <a:r>
              <a:rPr lang="en-US" altLang="zh-CN" sz="2800" b="1" dirty="0" err="1" smtClean="0"/>
              <a:t>CRectangle</a:t>
            </a:r>
            <a:r>
              <a:rPr lang="en-US" altLang="zh-CN" sz="2800" b="1" dirty="0" smtClean="0"/>
              <a:t> </a:t>
            </a:r>
            <a:r>
              <a:rPr lang="en-US" altLang="zh-CN" sz="2800" b="1" dirty="0"/>
              <a:t>duplicate (</a:t>
            </a:r>
            <a:r>
              <a:rPr lang="en-US" altLang="zh-CN" sz="2800" b="1" dirty="0" err="1" smtClean="0"/>
              <a:t>CRectangle</a:t>
            </a:r>
            <a:r>
              <a:rPr lang="en-US" altLang="zh-CN" sz="2800" b="1" dirty="0" smtClean="0"/>
              <a:t>  </a:t>
            </a:r>
            <a:r>
              <a:rPr lang="en-US" altLang="zh-CN" sz="2800" b="1" dirty="0" err="1" smtClean="0"/>
              <a:t>rectparam</a:t>
            </a:r>
            <a:r>
              <a:rPr lang="en-US" altLang="zh-CN" sz="2800" b="1" dirty="0"/>
              <a:t>) </a:t>
            </a:r>
            <a:endParaRPr lang="en-US" altLang="zh-CN" sz="2800" b="1" dirty="0" smtClean="0"/>
          </a:p>
          <a:p>
            <a:r>
              <a:rPr lang="en-US" altLang="zh-CN" sz="2800" b="1" dirty="0" smtClean="0"/>
              <a:t>{</a:t>
            </a:r>
            <a:endParaRPr lang="en-US" altLang="zh-CN" sz="2800" b="1" dirty="0"/>
          </a:p>
          <a:p>
            <a:r>
              <a:rPr lang="en-US" altLang="zh-CN" sz="2800" b="1" dirty="0" smtClean="0"/>
              <a:t>    </a:t>
            </a:r>
            <a:r>
              <a:rPr lang="en-US" altLang="zh-CN" sz="2800" b="1" dirty="0" err="1" smtClean="0"/>
              <a:t>CRectangle</a:t>
            </a:r>
            <a:r>
              <a:rPr lang="en-US" altLang="zh-CN" sz="2800" b="1" dirty="0" smtClean="0"/>
              <a:t> </a:t>
            </a:r>
            <a:r>
              <a:rPr lang="en-US" altLang="zh-CN" sz="2800" b="1" dirty="0" err="1"/>
              <a:t>rectres</a:t>
            </a:r>
            <a:r>
              <a:rPr lang="en-US" altLang="zh-CN" sz="2800" b="1" dirty="0"/>
              <a:t>;</a:t>
            </a:r>
          </a:p>
          <a:p>
            <a:r>
              <a:rPr lang="en-US" altLang="zh-CN" sz="2800" b="1" dirty="0" smtClean="0"/>
              <a:t>    </a:t>
            </a:r>
            <a:r>
              <a:rPr lang="en-US" altLang="zh-CN" sz="2800" b="1" dirty="0" err="1" smtClean="0"/>
              <a:t>rectres.width</a:t>
            </a:r>
            <a:r>
              <a:rPr lang="en-US" altLang="zh-CN" sz="2800" b="1" dirty="0" smtClean="0"/>
              <a:t> </a:t>
            </a:r>
            <a:r>
              <a:rPr lang="en-US" altLang="zh-CN" sz="2800" b="1" dirty="0"/>
              <a:t>= </a:t>
            </a:r>
            <a:r>
              <a:rPr lang="en-US" altLang="zh-CN" sz="2800" b="1" dirty="0" err="1"/>
              <a:t>rectparam.width</a:t>
            </a:r>
            <a:r>
              <a:rPr lang="en-US" altLang="zh-CN" sz="2800" b="1" dirty="0"/>
              <a:t>*2;</a:t>
            </a:r>
          </a:p>
          <a:p>
            <a:r>
              <a:rPr lang="en-US" altLang="zh-CN" sz="2800" b="1" dirty="0" smtClean="0"/>
              <a:t>    </a:t>
            </a:r>
            <a:r>
              <a:rPr lang="en-US" altLang="zh-CN" sz="2800" b="1" dirty="0" err="1" smtClean="0"/>
              <a:t>rectres.height</a:t>
            </a:r>
            <a:r>
              <a:rPr lang="en-US" altLang="zh-CN" sz="2800" b="1" dirty="0" smtClean="0"/>
              <a:t> </a:t>
            </a:r>
            <a:r>
              <a:rPr lang="en-US" altLang="zh-CN" sz="2800" b="1" dirty="0"/>
              <a:t>= </a:t>
            </a:r>
            <a:r>
              <a:rPr lang="en-US" altLang="zh-CN" sz="2800" b="1" dirty="0" err="1"/>
              <a:t>rectparam.height</a:t>
            </a:r>
            <a:r>
              <a:rPr lang="en-US" altLang="zh-CN" sz="2800" b="1" dirty="0"/>
              <a:t>*2;</a:t>
            </a:r>
          </a:p>
          <a:p>
            <a:r>
              <a:rPr lang="en-US" altLang="zh-CN" sz="2800" b="1" dirty="0" smtClean="0"/>
              <a:t>    return </a:t>
            </a:r>
            <a:r>
              <a:rPr lang="en-US" altLang="zh-CN" sz="2800" b="1" dirty="0"/>
              <a:t>(</a:t>
            </a:r>
            <a:r>
              <a:rPr lang="en-US" altLang="zh-CN" sz="2800" b="1" dirty="0" err="1"/>
              <a:t>rectres</a:t>
            </a:r>
            <a:r>
              <a:rPr lang="en-US" altLang="zh-CN" sz="2800" b="1" dirty="0"/>
              <a:t>);</a:t>
            </a:r>
          </a:p>
          <a:p>
            <a:r>
              <a:rPr lang="en-US" altLang="zh-CN" sz="2800" b="1" dirty="0" smtClean="0"/>
              <a:t>}</a:t>
            </a:r>
          </a:p>
          <a:p>
            <a:endParaRPr lang="en-US" altLang="zh-CN" sz="2800" b="1" dirty="0"/>
          </a:p>
          <a:p>
            <a:r>
              <a:rPr lang="en-US" altLang="zh-CN" sz="2800" b="1" dirty="0" err="1"/>
              <a:t>int</a:t>
            </a:r>
            <a:r>
              <a:rPr lang="en-US" altLang="zh-CN" sz="2800" b="1" dirty="0"/>
              <a:t> main </a:t>
            </a:r>
            <a:r>
              <a:rPr lang="en-US" altLang="zh-CN" sz="2800" b="1" dirty="0" smtClean="0"/>
              <a:t>()</a:t>
            </a:r>
          </a:p>
          <a:p>
            <a:r>
              <a:rPr lang="en-US" altLang="zh-CN" sz="2800" b="1" dirty="0" smtClean="0"/>
              <a:t>{</a:t>
            </a:r>
            <a:endParaRPr lang="en-US" altLang="zh-CN" sz="2800" b="1" dirty="0"/>
          </a:p>
          <a:p>
            <a:r>
              <a:rPr lang="en-US" altLang="zh-CN" sz="2800" b="1" dirty="0" smtClean="0"/>
              <a:t>    </a:t>
            </a:r>
            <a:r>
              <a:rPr lang="en-US" altLang="zh-CN" sz="2800" b="1" dirty="0" err="1" smtClean="0"/>
              <a:t>CRectangle</a:t>
            </a:r>
            <a:r>
              <a:rPr lang="en-US" altLang="zh-CN" sz="2800" b="1" dirty="0" smtClean="0"/>
              <a:t> </a:t>
            </a:r>
            <a:r>
              <a:rPr lang="en-US" altLang="zh-CN" sz="2800" b="1" dirty="0" err="1"/>
              <a:t>rect</a:t>
            </a:r>
            <a:r>
              <a:rPr lang="en-US" altLang="zh-CN" sz="2800" b="1" dirty="0"/>
              <a:t>, </a:t>
            </a:r>
            <a:r>
              <a:rPr lang="en-US" altLang="zh-CN" sz="2800" b="1" dirty="0" err="1"/>
              <a:t>rectb</a:t>
            </a:r>
            <a:r>
              <a:rPr lang="en-US" altLang="zh-CN" sz="2800" b="1" dirty="0"/>
              <a:t>;</a:t>
            </a:r>
          </a:p>
          <a:p>
            <a:r>
              <a:rPr lang="en-US" altLang="zh-CN" sz="2800" b="1" dirty="0" smtClean="0"/>
              <a:t>    </a:t>
            </a:r>
            <a:r>
              <a:rPr lang="en-US" altLang="zh-CN" sz="2800" b="1" dirty="0" err="1" smtClean="0"/>
              <a:t>rect.set_values</a:t>
            </a:r>
            <a:r>
              <a:rPr lang="en-US" altLang="zh-CN" sz="2800" b="1" dirty="0" smtClean="0"/>
              <a:t> </a:t>
            </a:r>
            <a:r>
              <a:rPr lang="en-US" altLang="zh-CN" sz="2800" b="1" dirty="0"/>
              <a:t>(2,3);</a:t>
            </a:r>
          </a:p>
          <a:p>
            <a:r>
              <a:rPr lang="en-US" altLang="zh-CN" sz="2800" b="1" dirty="0" smtClean="0"/>
              <a:t>    </a:t>
            </a:r>
            <a:r>
              <a:rPr lang="en-US" altLang="zh-CN" sz="2800" b="1" dirty="0" err="1" smtClean="0"/>
              <a:t>rectb</a:t>
            </a:r>
            <a:r>
              <a:rPr lang="en-US" altLang="zh-CN" sz="2800" b="1" dirty="0" smtClean="0"/>
              <a:t> </a:t>
            </a:r>
            <a:r>
              <a:rPr lang="en-US" altLang="zh-CN" sz="2800" b="1" dirty="0"/>
              <a:t>= duplicate (</a:t>
            </a:r>
            <a:r>
              <a:rPr lang="en-US" altLang="zh-CN" sz="2800" b="1" dirty="0" err="1"/>
              <a:t>rect</a:t>
            </a:r>
            <a:r>
              <a:rPr lang="en-US" altLang="zh-CN" sz="2800" b="1" dirty="0"/>
              <a:t>);</a:t>
            </a:r>
          </a:p>
          <a:p>
            <a:r>
              <a:rPr lang="en-US" altLang="zh-CN" sz="2800" b="1" dirty="0" smtClean="0"/>
              <a:t>    </a:t>
            </a:r>
            <a:r>
              <a:rPr lang="en-US" altLang="zh-CN" sz="2800" b="1" dirty="0" err="1" smtClean="0"/>
              <a:t>cout</a:t>
            </a:r>
            <a:r>
              <a:rPr lang="en-US" altLang="zh-CN" sz="2800" b="1" dirty="0" smtClean="0"/>
              <a:t> </a:t>
            </a:r>
            <a:r>
              <a:rPr lang="en-US" altLang="zh-CN" sz="2800" b="1" dirty="0"/>
              <a:t>&lt;&lt; </a:t>
            </a:r>
            <a:r>
              <a:rPr lang="en-US" altLang="zh-CN" sz="2800" b="1" dirty="0" err="1"/>
              <a:t>rectb.area</a:t>
            </a:r>
            <a:r>
              <a:rPr lang="en-US" altLang="zh-CN" sz="2800" b="1" dirty="0"/>
              <a:t>();</a:t>
            </a:r>
          </a:p>
          <a:p>
            <a:r>
              <a:rPr lang="en-US" altLang="zh-CN" sz="2800" b="1" dirty="0"/>
              <a:t>}</a:t>
            </a:r>
            <a:endParaRPr lang="zh-CN" altLang="en-US" sz="2800" b="1" dirty="0"/>
          </a:p>
        </p:txBody>
      </p:sp>
    </p:spTree>
    <p:extLst>
      <p:ext uri="{BB962C8B-B14F-4D97-AF65-F5344CB8AC3E}">
        <p14:creationId xmlns:p14="http://schemas.microsoft.com/office/powerpoint/2010/main" val="235668997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7772400" cy="731168"/>
          </a:xfrm>
        </p:spPr>
        <p:txBody>
          <a:bodyPr/>
          <a:lstStyle/>
          <a:p>
            <a:r>
              <a:rPr lang="en-US" altLang="zh-CN" b="1" dirty="0" smtClean="0"/>
              <a:t>8.2.8 </a:t>
            </a:r>
            <a:r>
              <a:rPr lang="zh-CN" altLang="en-US" b="1" dirty="0" smtClean="0"/>
              <a:t>友</a:t>
            </a:r>
            <a:r>
              <a:rPr lang="zh-CN" altLang="en-US" b="1" dirty="0"/>
              <a:t>元类</a:t>
            </a:r>
          </a:p>
        </p:txBody>
      </p:sp>
      <p:sp>
        <p:nvSpPr>
          <p:cNvPr id="3" name="内容占位符 2"/>
          <p:cNvSpPr>
            <a:spLocks noGrp="1"/>
          </p:cNvSpPr>
          <p:nvPr>
            <p:ph idx="1"/>
          </p:nvPr>
        </p:nvSpPr>
        <p:spPr>
          <a:xfrm>
            <a:off x="685800" y="1772816"/>
            <a:ext cx="7772400" cy="4114800"/>
          </a:xfrm>
        </p:spPr>
        <p:txBody>
          <a:bodyPr/>
          <a:lstStyle/>
          <a:p>
            <a:pPr marL="0" indent="0">
              <a:buNone/>
            </a:pPr>
            <a:r>
              <a:rPr lang="zh-CN" altLang="en-US" sz="4400" b="1" dirty="0" smtClean="0"/>
              <a:t>        就</a:t>
            </a:r>
            <a:r>
              <a:rPr lang="zh-CN" altLang="en-US" sz="4400" b="1" dirty="0"/>
              <a:t>像我们可以定义一个</a:t>
            </a:r>
            <a:r>
              <a:rPr lang="en-US" altLang="zh-CN" sz="4400" b="1" dirty="0"/>
              <a:t>friend </a:t>
            </a:r>
            <a:r>
              <a:rPr lang="zh-CN" altLang="en-US" sz="4400" b="1" dirty="0"/>
              <a:t>函数，我们也可以定义一个</a:t>
            </a:r>
            <a:r>
              <a:rPr lang="en-US" altLang="zh-CN" sz="4400" b="1" dirty="0"/>
              <a:t>class </a:t>
            </a:r>
            <a:r>
              <a:rPr lang="zh-CN" altLang="en-US" sz="4400" b="1" dirty="0"/>
              <a:t>是另一个的</a:t>
            </a:r>
            <a:r>
              <a:rPr lang="en-US" altLang="zh-CN" sz="4400" b="1" dirty="0"/>
              <a:t>friend</a:t>
            </a:r>
            <a:r>
              <a:rPr lang="zh-CN" altLang="en-US" sz="4400" b="1" dirty="0" smtClean="0"/>
              <a:t>，以便</a:t>
            </a:r>
            <a:r>
              <a:rPr lang="zh-CN" altLang="en-US" sz="4400" b="1" dirty="0"/>
              <a:t>允许第二个</a:t>
            </a:r>
            <a:r>
              <a:rPr lang="en-US" altLang="zh-CN" sz="4400" b="1" dirty="0"/>
              <a:t>class </a:t>
            </a:r>
            <a:r>
              <a:rPr lang="zh-CN" altLang="en-US" sz="4400" b="1" dirty="0"/>
              <a:t>访问第一个</a:t>
            </a:r>
            <a:r>
              <a:rPr lang="en-US" altLang="zh-CN" sz="4400" b="1" dirty="0"/>
              <a:t>class </a:t>
            </a:r>
            <a:r>
              <a:rPr lang="zh-CN" altLang="en-US" sz="4400" b="1" dirty="0"/>
              <a:t>的</a:t>
            </a:r>
            <a:r>
              <a:rPr lang="en-US" altLang="zh-CN" sz="4400" b="1" dirty="0"/>
              <a:t>protected </a:t>
            </a:r>
            <a:r>
              <a:rPr lang="zh-CN" altLang="en-US" sz="4400" b="1" dirty="0"/>
              <a:t>和</a:t>
            </a:r>
            <a:r>
              <a:rPr lang="en-US" altLang="zh-CN" sz="4400" b="1" dirty="0"/>
              <a:t>private </a:t>
            </a:r>
            <a:r>
              <a:rPr lang="zh-CN" altLang="en-US" sz="4400" b="1" dirty="0"/>
              <a:t>成员。</a:t>
            </a: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82</a:t>
            </a:fld>
            <a:endParaRPr lang="en-US" altLang="zh-CN"/>
          </a:p>
        </p:txBody>
      </p:sp>
    </p:spTree>
    <p:extLst>
      <p:ext uri="{BB962C8B-B14F-4D97-AF65-F5344CB8AC3E}">
        <p14:creationId xmlns:p14="http://schemas.microsoft.com/office/powerpoint/2010/main" val="83694354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52400"/>
            <a:ext cx="8712968" cy="6516960"/>
          </a:xfrm>
        </p:spPr>
        <p:txBody>
          <a:bodyPr/>
          <a:lstStyle/>
          <a:p>
            <a:pPr marL="0" indent="0">
              <a:lnSpc>
                <a:spcPts val="2500"/>
              </a:lnSpc>
              <a:spcBef>
                <a:spcPts val="0"/>
              </a:spcBef>
              <a:buNone/>
            </a:pPr>
            <a:r>
              <a:rPr lang="en-US" altLang="zh-CN" sz="2400" b="1" dirty="0"/>
              <a:t>#include "</a:t>
            </a:r>
            <a:r>
              <a:rPr lang="en-US" altLang="zh-CN" sz="2400" b="1" dirty="0" err="1"/>
              <a:t>stdafx.h</a:t>
            </a:r>
            <a:r>
              <a:rPr lang="en-US" altLang="zh-CN" sz="2400" b="1" dirty="0"/>
              <a:t>"</a:t>
            </a:r>
          </a:p>
          <a:p>
            <a:pPr marL="0" indent="0">
              <a:lnSpc>
                <a:spcPts val="2500"/>
              </a:lnSpc>
              <a:spcBef>
                <a:spcPts val="0"/>
              </a:spcBef>
              <a:buNone/>
            </a:pPr>
            <a:r>
              <a:rPr lang="en-US" altLang="zh-CN" sz="2400" b="1" dirty="0"/>
              <a:t>#include &lt;</a:t>
            </a:r>
            <a:r>
              <a:rPr lang="en-US" altLang="zh-CN" sz="2400" b="1" dirty="0" err="1"/>
              <a:t>iostream</a:t>
            </a:r>
            <a:r>
              <a:rPr lang="en-US" altLang="zh-CN" sz="2400" b="1" dirty="0"/>
              <a:t>&gt;</a:t>
            </a:r>
          </a:p>
          <a:p>
            <a:pPr marL="0" indent="0">
              <a:lnSpc>
                <a:spcPts val="2500"/>
              </a:lnSpc>
              <a:spcBef>
                <a:spcPts val="0"/>
              </a:spcBef>
              <a:buNone/>
            </a:pPr>
            <a:r>
              <a:rPr lang="en-US" altLang="zh-CN" sz="2400" b="1" dirty="0"/>
              <a:t>using namespace </a:t>
            </a:r>
            <a:r>
              <a:rPr lang="en-US" altLang="zh-CN" sz="2400" b="1" dirty="0" err="1"/>
              <a:t>std</a:t>
            </a:r>
            <a:r>
              <a:rPr lang="en-US" altLang="zh-CN" sz="2400" b="1" dirty="0"/>
              <a:t>;</a:t>
            </a:r>
          </a:p>
          <a:p>
            <a:pPr marL="0" indent="0">
              <a:lnSpc>
                <a:spcPts val="2500"/>
              </a:lnSpc>
              <a:spcBef>
                <a:spcPts val="0"/>
              </a:spcBef>
              <a:buNone/>
            </a:pPr>
            <a:endParaRPr lang="en-US" altLang="zh-CN" sz="2400" b="1" dirty="0" smtClean="0"/>
          </a:p>
          <a:p>
            <a:pPr marL="0" indent="0">
              <a:lnSpc>
                <a:spcPts val="2500"/>
              </a:lnSpc>
              <a:spcBef>
                <a:spcPts val="0"/>
              </a:spcBef>
              <a:buNone/>
            </a:pPr>
            <a:r>
              <a:rPr lang="en-US" altLang="zh-CN" sz="2400" b="1" dirty="0" smtClean="0"/>
              <a:t>class </a:t>
            </a:r>
            <a:r>
              <a:rPr lang="en-US" altLang="zh-CN" sz="2400" b="1" dirty="0" err="1"/>
              <a:t>CSquare</a:t>
            </a:r>
            <a:r>
              <a:rPr lang="en-US" altLang="zh-CN" sz="2400" b="1" dirty="0"/>
              <a:t>;</a:t>
            </a:r>
          </a:p>
          <a:p>
            <a:pPr marL="0" indent="0">
              <a:lnSpc>
                <a:spcPts val="2500"/>
              </a:lnSpc>
              <a:spcBef>
                <a:spcPts val="0"/>
              </a:spcBef>
              <a:buNone/>
            </a:pPr>
            <a:r>
              <a:rPr lang="en-US" altLang="zh-CN" sz="2400" b="1" dirty="0"/>
              <a:t>class </a:t>
            </a:r>
            <a:r>
              <a:rPr lang="en-US" altLang="zh-CN" sz="2400" b="1" dirty="0" err="1"/>
              <a:t>CRectangle</a:t>
            </a:r>
            <a:r>
              <a:rPr lang="en-US" altLang="zh-CN" sz="2400" b="1" dirty="0"/>
              <a:t> </a:t>
            </a:r>
          </a:p>
          <a:p>
            <a:pPr marL="0" indent="0">
              <a:lnSpc>
                <a:spcPts val="2500"/>
              </a:lnSpc>
              <a:spcBef>
                <a:spcPts val="0"/>
              </a:spcBef>
              <a:buNone/>
            </a:pPr>
            <a:r>
              <a:rPr lang="en-US" altLang="zh-CN" sz="2400" b="1" dirty="0"/>
              <a:t>{     </a:t>
            </a:r>
            <a:r>
              <a:rPr lang="en-US" altLang="zh-CN" sz="2400" b="1" dirty="0" err="1"/>
              <a:t>int</a:t>
            </a:r>
            <a:r>
              <a:rPr lang="en-US" altLang="zh-CN" sz="2400" b="1" dirty="0"/>
              <a:t> width, height;</a:t>
            </a:r>
          </a:p>
          <a:p>
            <a:pPr marL="0" indent="0">
              <a:lnSpc>
                <a:spcPts val="2500"/>
              </a:lnSpc>
              <a:spcBef>
                <a:spcPts val="0"/>
              </a:spcBef>
              <a:buNone/>
            </a:pPr>
            <a:r>
              <a:rPr lang="en-US" altLang="zh-CN" sz="2400" b="1" dirty="0"/>
              <a:t>  public:</a:t>
            </a:r>
          </a:p>
          <a:p>
            <a:pPr marL="0" indent="0">
              <a:lnSpc>
                <a:spcPts val="2500"/>
              </a:lnSpc>
              <a:spcBef>
                <a:spcPts val="0"/>
              </a:spcBef>
              <a:buNone/>
            </a:pPr>
            <a:r>
              <a:rPr lang="en-US" altLang="zh-CN" sz="2400" b="1" dirty="0"/>
              <a:t>    </a:t>
            </a:r>
            <a:r>
              <a:rPr lang="en-US" altLang="zh-CN" sz="2400" b="1" dirty="0" smtClean="0"/>
              <a:t>  </a:t>
            </a:r>
            <a:r>
              <a:rPr lang="en-US" altLang="zh-CN" sz="2400" b="1" dirty="0" err="1" smtClean="0"/>
              <a:t>int</a:t>
            </a:r>
            <a:r>
              <a:rPr lang="en-US" altLang="zh-CN" sz="2400" b="1" dirty="0" smtClean="0"/>
              <a:t> </a:t>
            </a:r>
            <a:r>
              <a:rPr lang="en-US" altLang="zh-CN" sz="2400" b="1" dirty="0"/>
              <a:t>area (void) {return (width * height); }</a:t>
            </a:r>
          </a:p>
          <a:p>
            <a:pPr marL="0" indent="0">
              <a:lnSpc>
                <a:spcPts val="2500"/>
              </a:lnSpc>
              <a:spcBef>
                <a:spcPts val="0"/>
              </a:spcBef>
              <a:buNone/>
            </a:pPr>
            <a:r>
              <a:rPr lang="en-US" altLang="zh-CN" sz="2400" b="1" dirty="0"/>
              <a:t>      void convert (</a:t>
            </a:r>
            <a:r>
              <a:rPr lang="en-US" altLang="zh-CN" sz="2400" b="1" dirty="0" err="1"/>
              <a:t>CSquare</a:t>
            </a:r>
            <a:r>
              <a:rPr lang="en-US" altLang="zh-CN" sz="2400" b="1" dirty="0"/>
              <a:t> a);</a:t>
            </a:r>
          </a:p>
          <a:p>
            <a:pPr marL="0" indent="0">
              <a:lnSpc>
                <a:spcPts val="2500"/>
              </a:lnSpc>
              <a:spcBef>
                <a:spcPts val="0"/>
              </a:spcBef>
              <a:buNone/>
            </a:pPr>
            <a:r>
              <a:rPr lang="en-US" altLang="zh-CN" sz="2400" b="1" dirty="0"/>
              <a:t>};</a:t>
            </a:r>
          </a:p>
          <a:p>
            <a:pPr marL="0" indent="0">
              <a:lnSpc>
                <a:spcPts val="2500"/>
              </a:lnSpc>
              <a:spcBef>
                <a:spcPts val="0"/>
              </a:spcBef>
              <a:buNone/>
            </a:pPr>
            <a:endParaRPr lang="zh-CN" altLang="en-US" sz="2400" b="1" dirty="0"/>
          </a:p>
          <a:p>
            <a:pPr marL="0" indent="0">
              <a:lnSpc>
                <a:spcPts val="2500"/>
              </a:lnSpc>
              <a:spcBef>
                <a:spcPts val="0"/>
              </a:spcBef>
              <a:buNone/>
            </a:pPr>
            <a:r>
              <a:rPr lang="en-US" altLang="zh-CN" sz="2400" b="1" dirty="0"/>
              <a:t>class </a:t>
            </a:r>
            <a:r>
              <a:rPr lang="en-US" altLang="zh-CN" sz="2400" b="1" dirty="0" err="1"/>
              <a:t>CSquare</a:t>
            </a:r>
            <a:r>
              <a:rPr lang="en-US" altLang="zh-CN" sz="2400" b="1" dirty="0"/>
              <a:t> </a:t>
            </a:r>
          </a:p>
          <a:p>
            <a:pPr marL="0" indent="0">
              <a:lnSpc>
                <a:spcPts val="2500"/>
              </a:lnSpc>
              <a:spcBef>
                <a:spcPts val="0"/>
              </a:spcBef>
              <a:buNone/>
            </a:pPr>
            <a:r>
              <a:rPr lang="en-US" altLang="zh-CN" sz="2400" b="1" dirty="0"/>
              <a:t>{ private:</a:t>
            </a:r>
          </a:p>
          <a:p>
            <a:pPr marL="0" indent="0">
              <a:lnSpc>
                <a:spcPts val="2500"/>
              </a:lnSpc>
              <a:spcBef>
                <a:spcPts val="0"/>
              </a:spcBef>
              <a:buNone/>
            </a:pPr>
            <a:r>
              <a:rPr lang="en-US" altLang="zh-CN" sz="2400" b="1" dirty="0"/>
              <a:t>       </a:t>
            </a:r>
            <a:r>
              <a:rPr lang="en-US" altLang="zh-CN" sz="2400" b="1" dirty="0" err="1"/>
              <a:t>int</a:t>
            </a:r>
            <a:r>
              <a:rPr lang="en-US" altLang="zh-CN" sz="2400" b="1" dirty="0"/>
              <a:t> side;</a:t>
            </a:r>
          </a:p>
          <a:p>
            <a:pPr marL="0" indent="0">
              <a:lnSpc>
                <a:spcPts val="2500"/>
              </a:lnSpc>
              <a:spcBef>
                <a:spcPts val="0"/>
              </a:spcBef>
              <a:buNone/>
            </a:pPr>
            <a:r>
              <a:rPr lang="en-US" altLang="zh-CN" sz="2400" b="1" dirty="0"/>
              <a:t>   public:</a:t>
            </a:r>
          </a:p>
          <a:p>
            <a:pPr marL="0" indent="0">
              <a:lnSpc>
                <a:spcPts val="2500"/>
              </a:lnSpc>
              <a:spcBef>
                <a:spcPts val="0"/>
              </a:spcBef>
              <a:buNone/>
            </a:pPr>
            <a:r>
              <a:rPr lang="en-US" altLang="zh-CN" sz="2400" b="1" dirty="0"/>
              <a:t>       void </a:t>
            </a:r>
            <a:r>
              <a:rPr lang="en-US" altLang="zh-CN" sz="2400" b="1" dirty="0" err="1"/>
              <a:t>set_side</a:t>
            </a:r>
            <a:r>
              <a:rPr lang="en-US" altLang="zh-CN" sz="2400" b="1" dirty="0"/>
              <a:t> (</a:t>
            </a:r>
            <a:r>
              <a:rPr lang="en-US" altLang="zh-CN" sz="2400" b="1" dirty="0" err="1"/>
              <a:t>int</a:t>
            </a:r>
            <a:r>
              <a:rPr lang="en-US" altLang="zh-CN" sz="2400" b="1" dirty="0"/>
              <a:t> a){ side=a; }</a:t>
            </a:r>
          </a:p>
          <a:p>
            <a:pPr marL="0" indent="0">
              <a:lnSpc>
                <a:spcPts val="2500"/>
              </a:lnSpc>
              <a:spcBef>
                <a:spcPts val="0"/>
              </a:spcBef>
              <a:buNone/>
            </a:pPr>
            <a:r>
              <a:rPr lang="en-US" altLang="zh-CN" sz="2400" b="1" dirty="0">
                <a:solidFill>
                  <a:srgbClr val="66FFFF"/>
                </a:solidFill>
              </a:rPr>
              <a:t>   friend class </a:t>
            </a:r>
            <a:r>
              <a:rPr lang="en-US" altLang="zh-CN" sz="2400" b="1" dirty="0" err="1">
                <a:solidFill>
                  <a:srgbClr val="66FFFF"/>
                </a:solidFill>
              </a:rPr>
              <a:t>CRectangle</a:t>
            </a:r>
            <a:r>
              <a:rPr lang="en-US" altLang="zh-CN" sz="2400" b="1" dirty="0">
                <a:solidFill>
                  <a:srgbClr val="66FFFF"/>
                </a:solidFill>
              </a:rPr>
              <a:t>;</a:t>
            </a:r>
          </a:p>
          <a:p>
            <a:pPr marL="0" indent="0">
              <a:lnSpc>
                <a:spcPts val="2500"/>
              </a:lnSpc>
              <a:spcBef>
                <a:spcPts val="0"/>
              </a:spcBef>
              <a:buNone/>
            </a:pPr>
            <a:r>
              <a:rPr lang="en-US" altLang="zh-CN" sz="2400" b="1" dirty="0" smtClean="0"/>
              <a:t>};</a:t>
            </a:r>
            <a:endParaRPr lang="en-US" altLang="zh-CN" sz="24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83</a:t>
            </a:fld>
            <a:endParaRPr lang="en-US" altLang="zh-CN"/>
          </a:p>
        </p:txBody>
      </p:sp>
      <p:sp>
        <p:nvSpPr>
          <p:cNvPr id="5" name="圆角矩形标注 4"/>
          <p:cNvSpPr/>
          <p:nvPr/>
        </p:nvSpPr>
        <p:spPr bwMode="auto">
          <a:xfrm>
            <a:off x="5148064" y="3789039"/>
            <a:ext cx="4002427" cy="2905911"/>
          </a:xfrm>
          <a:prstGeom prst="wedgeRoundRectCallout">
            <a:avLst>
              <a:gd name="adj1" fmla="val -76047"/>
              <a:gd name="adj2" fmla="val 18612"/>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en-US" b="1" dirty="0" smtClean="0">
                <a:solidFill>
                  <a:srgbClr val="FF0000"/>
                </a:solidFill>
              </a:rPr>
              <a:t>这里声明</a:t>
            </a:r>
            <a:r>
              <a:rPr lang="zh-CN" altLang="en-US" b="1" dirty="0">
                <a:solidFill>
                  <a:srgbClr val="FF0000"/>
                </a:solidFill>
              </a:rPr>
              <a:t>了</a:t>
            </a:r>
            <a:r>
              <a:rPr lang="en-US" altLang="zh-CN" b="1" dirty="0" err="1">
                <a:solidFill>
                  <a:srgbClr val="FF0000"/>
                </a:solidFill>
              </a:rPr>
              <a:t>CRectangle</a:t>
            </a:r>
            <a:r>
              <a:rPr lang="en-US" altLang="zh-CN" b="1" dirty="0">
                <a:solidFill>
                  <a:srgbClr val="FF0000"/>
                </a:solidFill>
              </a:rPr>
              <a:t> </a:t>
            </a:r>
            <a:r>
              <a:rPr lang="zh-CN" altLang="en-US" b="1" dirty="0">
                <a:solidFill>
                  <a:srgbClr val="FF0000"/>
                </a:solidFill>
              </a:rPr>
              <a:t>是</a:t>
            </a:r>
            <a:r>
              <a:rPr lang="en-US" altLang="zh-CN" b="1" dirty="0" err="1">
                <a:solidFill>
                  <a:srgbClr val="FF0000"/>
                </a:solidFill>
              </a:rPr>
              <a:t>CSquare</a:t>
            </a:r>
            <a:r>
              <a:rPr lang="en-US" altLang="zh-CN" b="1" dirty="0">
                <a:solidFill>
                  <a:srgbClr val="FF0000"/>
                </a:solidFill>
              </a:rPr>
              <a:t> </a:t>
            </a:r>
            <a:r>
              <a:rPr lang="zh-CN" altLang="en-US" b="1" dirty="0">
                <a:solidFill>
                  <a:srgbClr val="FF0000"/>
                </a:solidFill>
              </a:rPr>
              <a:t>的</a:t>
            </a:r>
            <a:r>
              <a:rPr lang="en-US" altLang="zh-CN" b="1" dirty="0">
                <a:solidFill>
                  <a:srgbClr val="FF0000"/>
                </a:solidFill>
              </a:rPr>
              <a:t>friend</a:t>
            </a:r>
            <a:r>
              <a:rPr lang="zh-CN" altLang="en-US" b="1" dirty="0">
                <a:solidFill>
                  <a:srgbClr val="FF0000"/>
                </a:solidFill>
              </a:rPr>
              <a:t>，因此</a:t>
            </a:r>
            <a:r>
              <a:rPr lang="en-US" altLang="zh-CN" b="1" dirty="0" err="1">
                <a:solidFill>
                  <a:srgbClr val="FF0000"/>
                </a:solidFill>
              </a:rPr>
              <a:t>CRectangle</a:t>
            </a:r>
            <a:r>
              <a:rPr lang="en-US" altLang="zh-CN" b="1" dirty="0">
                <a:solidFill>
                  <a:srgbClr val="FF0000"/>
                </a:solidFill>
              </a:rPr>
              <a:t> </a:t>
            </a:r>
            <a:r>
              <a:rPr lang="zh-CN" altLang="en-US" b="1" dirty="0" smtClean="0">
                <a:solidFill>
                  <a:srgbClr val="FF0000"/>
                </a:solidFill>
              </a:rPr>
              <a:t>可以访问</a:t>
            </a:r>
            <a:r>
              <a:rPr lang="en-US" altLang="zh-CN" b="1" dirty="0" err="1">
                <a:solidFill>
                  <a:srgbClr val="FF0000"/>
                </a:solidFill>
              </a:rPr>
              <a:t>CSquare</a:t>
            </a:r>
            <a:r>
              <a:rPr lang="en-US" altLang="zh-CN" b="1" dirty="0">
                <a:solidFill>
                  <a:srgbClr val="FF0000"/>
                </a:solidFill>
              </a:rPr>
              <a:t> </a:t>
            </a:r>
            <a:r>
              <a:rPr lang="zh-CN" altLang="en-US" b="1" dirty="0">
                <a:solidFill>
                  <a:srgbClr val="FF0000"/>
                </a:solidFill>
              </a:rPr>
              <a:t>的</a:t>
            </a:r>
            <a:r>
              <a:rPr lang="en-US" altLang="zh-CN" b="1" dirty="0">
                <a:solidFill>
                  <a:srgbClr val="FF0000"/>
                </a:solidFill>
              </a:rPr>
              <a:t>protected </a:t>
            </a:r>
            <a:r>
              <a:rPr lang="zh-CN" altLang="en-US" b="1" dirty="0">
                <a:solidFill>
                  <a:srgbClr val="FF0000"/>
                </a:solidFill>
              </a:rPr>
              <a:t>和</a:t>
            </a:r>
            <a:r>
              <a:rPr lang="en-US" altLang="zh-CN" b="1" dirty="0">
                <a:solidFill>
                  <a:srgbClr val="FF0000"/>
                </a:solidFill>
              </a:rPr>
              <a:t>private </a:t>
            </a:r>
            <a:r>
              <a:rPr lang="zh-CN" altLang="en-US" b="1" dirty="0">
                <a:solidFill>
                  <a:srgbClr val="FF0000"/>
                </a:solidFill>
              </a:rPr>
              <a:t>成员，更具体地说，可以访问</a:t>
            </a:r>
            <a:r>
              <a:rPr lang="en-US" altLang="zh-CN" b="1" dirty="0" err="1">
                <a:solidFill>
                  <a:srgbClr val="FF0000"/>
                </a:solidFill>
              </a:rPr>
              <a:t>CSquare</a:t>
            </a:r>
            <a:r>
              <a:rPr lang="en-US" altLang="zh-CN" b="1" dirty="0">
                <a:solidFill>
                  <a:srgbClr val="FF0000"/>
                </a:solidFill>
              </a:rPr>
              <a:t>::side</a:t>
            </a:r>
            <a:r>
              <a:rPr lang="zh-CN" altLang="en-US" b="1" dirty="0">
                <a:solidFill>
                  <a:srgbClr val="FF0000"/>
                </a:solidFill>
              </a:rPr>
              <a:t>，</a:t>
            </a:r>
          </a:p>
          <a:p>
            <a:r>
              <a:rPr lang="zh-CN" altLang="en-US" b="1" dirty="0">
                <a:solidFill>
                  <a:srgbClr val="FF0000"/>
                </a:solidFill>
              </a:rPr>
              <a:t>它定义了正方形的边长。</a:t>
            </a:r>
            <a:endParaRPr kumimoji="1" lang="zh-CN" altLang="en-US" sz="2400" b="1"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val="270251646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bwMode="auto">
          <a:xfrm>
            <a:off x="179512" y="188640"/>
            <a:ext cx="8712968" cy="6516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3100"/>
              </a:lnSpc>
              <a:spcBef>
                <a:spcPts val="0"/>
              </a:spcBef>
              <a:buFontTx/>
              <a:buNone/>
            </a:pPr>
            <a:r>
              <a:rPr lang="en-US" altLang="zh-CN" sz="3600" b="1" dirty="0" smtClean="0"/>
              <a:t>void </a:t>
            </a:r>
            <a:r>
              <a:rPr lang="en-US" altLang="zh-CN" sz="3600" b="1" dirty="0" err="1" smtClean="0"/>
              <a:t>CRectangle</a:t>
            </a:r>
            <a:r>
              <a:rPr lang="en-US" altLang="zh-CN" sz="3600" b="1" dirty="0" smtClean="0"/>
              <a:t> :: convert (</a:t>
            </a:r>
            <a:r>
              <a:rPr lang="en-US" altLang="zh-CN" sz="3600" b="1" dirty="0" err="1" smtClean="0"/>
              <a:t>CSquare</a:t>
            </a:r>
            <a:r>
              <a:rPr lang="en-US" altLang="zh-CN" sz="3600" b="1" dirty="0" smtClean="0"/>
              <a:t> a) </a:t>
            </a:r>
          </a:p>
          <a:p>
            <a:pPr marL="0" indent="0">
              <a:lnSpc>
                <a:spcPts val="3100"/>
              </a:lnSpc>
              <a:spcBef>
                <a:spcPts val="0"/>
              </a:spcBef>
              <a:buFontTx/>
              <a:buNone/>
            </a:pPr>
            <a:r>
              <a:rPr lang="en-US" altLang="zh-CN" sz="3600" b="1" dirty="0" smtClean="0"/>
              <a:t>{</a:t>
            </a:r>
          </a:p>
          <a:p>
            <a:pPr marL="0" indent="0">
              <a:lnSpc>
                <a:spcPts val="3100"/>
              </a:lnSpc>
              <a:spcBef>
                <a:spcPts val="0"/>
              </a:spcBef>
              <a:buFontTx/>
              <a:buNone/>
            </a:pPr>
            <a:r>
              <a:rPr lang="en-US" altLang="zh-CN" sz="3600" b="1" dirty="0" smtClean="0"/>
              <a:t>      width = </a:t>
            </a:r>
            <a:r>
              <a:rPr lang="en-US" altLang="zh-CN" sz="3600" b="1" dirty="0" err="1" smtClean="0"/>
              <a:t>a.side</a:t>
            </a:r>
            <a:r>
              <a:rPr lang="en-US" altLang="zh-CN" sz="3600" b="1" dirty="0" smtClean="0"/>
              <a:t>;</a:t>
            </a:r>
          </a:p>
          <a:p>
            <a:pPr marL="0" indent="0">
              <a:lnSpc>
                <a:spcPts val="3100"/>
              </a:lnSpc>
              <a:spcBef>
                <a:spcPts val="0"/>
              </a:spcBef>
              <a:buFontTx/>
              <a:buNone/>
            </a:pPr>
            <a:r>
              <a:rPr lang="en-US" altLang="zh-CN" sz="3600" b="1" dirty="0" smtClean="0"/>
              <a:t>      height = </a:t>
            </a:r>
            <a:r>
              <a:rPr lang="en-US" altLang="zh-CN" sz="3600" b="1" dirty="0" err="1" smtClean="0"/>
              <a:t>a.side</a:t>
            </a:r>
            <a:r>
              <a:rPr lang="en-US" altLang="zh-CN" sz="3600" b="1" dirty="0" smtClean="0"/>
              <a:t>;</a:t>
            </a:r>
          </a:p>
          <a:p>
            <a:pPr marL="0" indent="0">
              <a:lnSpc>
                <a:spcPts val="3100"/>
              </a:lnSpc>
              <a:spcBef>
                <a:spcPts val="0"/>
              </a:spcBef>
              <a:buFontTx/>
              <a:buNone/>
            </a:pPr>
            <a:r>
              <a:rPr lang="en-US" altLang="zh-CN" sz="3600" b="1" dirty="0" smtClean="0"/>
              <a:t>}</a:t>
            </a:r>
          </a:p>
          <a:p>
            <a:pPr marL="0" indent="0">
              <a:lnSpc>
                <a:spcPts val="3100"/>
              </a:lnSpc>
              <a:spcBef>
                <a:spcPts val="0"/>
              </a:spcBef>
              <a:buFontTx/>
              <a:buNone/>
            </a:pPr>
            <a:endParaRPr lang="en-US" altLang="zh-CN" sz="3600" b="1" dirty="0" smtClean="0"/>
          </a:p>
          <a:p>
            <a:pPr marL="0" indent="0">
              <a:lnSpc>
                <a:spcPts val="3100"/>
              </a:lnSpc>
              <a:spcBef>
                <a:spcPts val="0"/>
              </a:spcBef>
              <a:buFontTx/>
              <a:buNone/>
            </a:pPr>
            <a:endParaRPr lang="zh-CN" altLang="en-US" sz="3600" b="1" dirty="0" smtClean="0"/>
          </a:p>
          <a:p>
            <a:pPr marL="0" indent="0">
              <a:lnSpc>
                <a:spcPts val="3100"/>
              </a:lnSpc>
              <a:spcBef>
                <a:spcPts val="0"/>
              </a:spcBef>
              <a:buFontTx/>
              <a:buNone/>
            </a:pPr>
            <a:r>
              <a:rPr lang="en-US" altLang="zh-CN" sz="3600" b="1" dirty="0" err="1" smtClean="0"/>
              <a:t>int</a:t>
            </a:r>
            <a:r>
              <a:rPr lang="en-US" altLang="zh-CN" sz="3600" b="1" dirty="0" smtClean="0"/>
              <a:t> main () </a:t>
            </a:r>
          </a:p>
          <a:p>
            <a:pPr marL="0" indent="0">
              <a:lnSpc>
                <a:spcPts val="3100"/>
              </a:lnSpc>
              <a:spcBef>
                <a:spcPts val="0"/>
              </a:spcBef>
              <a:buFontTx/>
              <a:buNone/>
            </a:pPr>
            <a:r>
              <a:rPr lang="en-US" altLang="zh-CN" sz="3600" b="1" dirty="0" smtClean="0"/>
              <a:t>{</a:t>
            </a:r>
          </a:p>
          <a:p>
            <a:pPr marL="0" indent="0">
              <a:lnSpc>
                <a:spcPts val="3100"/>
              </a:lnSpc>
              <a:spcBef>
                <a:spcPts val="0"/>
              </a:spcBef>
              <a:buFontTx/>
              <a:buNone/>
            </a:pPr>
            <a:r>
              <a:rPr lang="en-US" altLang="zh-CN" sz="3600" b="1" dirty="0" smtClean="0"/>
              <a:t>     </a:t>
            </a:r>
            <a:r>
              <a:rPr lang="en-US" altLang="zh-CN" sz="3600" b="1" dirty="0" err="1" smtClean="0"/>
              <a:t>CSquare</a:t>
            </a:r>
            <a:r>
              <a:rPr lang="en-US" altLang="zh-CN" sz="3600" b="1" dirty="0" smtClean="0"/>
              <a:t> </a:t>
            </a:r>
            <a:r>
              <a:rPr lang="en-US" altLang="zh-CN" sz="3600" b="1" dirty="0" err="1" smtClean="0"/>
              <a:t>sqr</a:t>
            </a:r>
            <a:r>
              <a:rPr lang="en-US" altLang="zh-CN" sz="3600" b="1" dirty="0" smtClean="0"/>
              <a:t>;</a:t>
            </a:r>
          </a:p>
          <a:p>
            <a:pPr marL="0" indent="0">
              <a:lnSpc>
                <a:spcPts val="3100"/>
              </a:lnSpc>
              <a:spcBef>
                <a:spcPts val="0"/>
              </a:spcBef>
              <a:buFontTx/>
              <a:buNone/>
            </a:pPr>
            <a:r>
              <a:rPr lang="en-US" altLang="zh-CN" sz="3600" b="1" dirty="0" smtClean="0"/>
              <a:t>     </a:t>
            </a:r>
            <a:r>
              <a:rPr lang="en-US" altLang="zh-CN" sz="3600" b="1" dirty="0" err="1" smtClean="0"/>
              <a:t>CRectangle</a:t>
            </a:r>
            <a:r>
              <a:rPr lang="en-US" altLang="zh-CN" sz="3600" b="1" dirty="0" smtClean="0"/>
              <a:t> </a:t>
            </a:r>
            <a:r>
              <a:rPr lang="en-US" altLang="zh-CN" sz="3600" b="1" dirty="0" err="1" smtClean="0"/>
              <a:t>rect</a:t>
            </a:r>
            <a:r>
              <a:rPr lang="en-US" altLang="zh-CN" sz="3600" b="1" dirty="0" smtClean="0"/>
              <a:t>;</a:t>
            </a:r>
          </a:p>
          <a:p>
            <a:pPr marL="0" indent="0">
              <a:lnSpc>
                <a:spcPts val="3100"/>
              </a:lnSpc>
              <a:spcBef>
                <a:spcPts val="0"/>
              </a:spcBef>
              <a:buFontTx/>
              <a:buNone/>
            </a:pPr>
            <a:r>
              <a:rPr lang="en-US" altLang="zh-CN" sz="3600" b="1" dirty="0" smtClean="0"/>
              <a:t>     </a:t>
            </a:r>
            <a:r>
              <a:rPr lang="en-US" altLang="zh-CN" sz="3600" b="1" dirty="0" err="1" smtClean="0"/>
              <a:t>sqr.set_side</a:t>
            </a:r>
            <a:r>
              <a:rPr lang="en-US" altLang="zh-CN" sz="3600" b="1" dirty="0" smtClean="0"/>
              <a:t>(4);</a:t>
            </a:r>
          </a:p>
          <a:p>
            <a:pPr marL="0" indent="0">
              <a:lnSpc>
                <a:spcPts val="3100"/>
              </a:lnSpc>
              <a:spcBef>
                <a:spcPts val="0"/>
              </a:spcBef>
              <a:buFontTx/>
              <a:buNone/>
            </a:pPr>
            <a:r>
              <a:rPr lang="en-US" altLang="zh-CN" sz="3600" b="1" dirty="0" smtClean="0"/>
              <a:t>     </a:t>
            </a:r>
            <a:r>
              <a:rPr lang="en-US" altLang="zh-CN" sz="3600" b="1" dirty="0" err="1" smtClean="0"/>
              <a:t>rect.convert</a:t>
            </a:r>
            <a:r>
              <a:rPr lang="en-US" altLang="zh-CN" sz="3600" b="1" dirty="0" smtClean="0"/>
              <a:t>(</a:t>
            </a:r>
            <a:r>
              <a:rPr lang="en-US" altLang="zh-CN" sz="3600" b="1" dirty="0" err="1" smtClean="0"/>
              <a:t>sqr</a:t>
            </a:r>
            <a:r>
              <a:rPr lang="en-US" altLang="zh-CN" sz="3600" b="1" dirty="0" smtClean="0"/>
              <a:t>);</a:t>
            </a:r>
          </a:p>
          <a:p>
            <a:pPr marL="0" indent="0">
              <a:lnSpc>
                <a:spcPts val="3100"/>
              </a:lnSpc>
              <a:spcBef>
                <a:spcPts val="0"/>
              </a:spcBef>
              <a:buFontTx/>
              <a:buNone/>
            </a:pPr>
            <a:r>
              <a:rPr lang="en-US" altLang="zh-CN" sz="3600" b="1" dirty="0" smtClean="0"/>
              <a:t>     </a:t>
            </a:r>
            <a:r>
              <a:rPr lang="en-US" altLang="zh-CN" sz="3600" b="1" dirty="0" err="1" smtClean="0"/>
              <a:t>cout</a:t>
            </a:r>
            <a:r>
              <a:rPr lang="en-US" altLang="zh-CN" sz="3600" b="1" dirty="0" smtClean="0"/>
              <a:t> &lt;&lt; </a:t>
            </a:r>
            <a:r>
              <a:rPr lang="en-US" altLang="zh-CN" sz="3600" b="1" dirty="0" err="1" smtClean="0"/>
              <a:t>rect.area</a:t>
            </a:r>
            <a:r>
              <a:rPr lang="en-US" altLang="zh-CN" sz="3600" b="1" dirty="0" smtClean="0"/>
              <a:t>();</a:t>
            </a:r>
          </a:p>
          <a:p>
            <a:pPr marL="0" indent="0">
              <a:lnSpc>
                <a:spcPts val="3100"/>
              </a:lnSpc>
              <a:spcBef>
                <a:spcPts val="0"/>
              </a:spcBef>
              <a:buFontTx/>
              <a:buNone/>
            </a:pPr>
            <a:r>
              <a:rPr lang="en-US" altLang="zh-CN" sz="3600" b="1" dirty="0" smtClean="0"/>
              <a:t>     return 0;</a:t>
            </a:r>
          </a:p>
          <a:p>
            <a:pPr marL="0" indent="0">
              <a:lnSpc>
                <a:spcPts val="3100"/>
              </a:lnSpc>
              <a:spcBef>
                <a:spcPts val="0"/>
              </a:spcBef>
              <a:buFontTx/>
              <a:buNone/>
            </a:pPr>
            <a:r>
              <a:rPr lang="en-US" altLang="zh-CN" sz="3600" b="1" dirty="0" smtClean="0"/>
              <a:t>}</a:t>
            </a:r>
            <a:endParaRPr lang="en-US" altLang="zh-CN" sz="3600" b="1" dirty="0"/>
          </a:p>
        </p:txBody>
      </p:sp>
    </p:spTree>
    <p:extLst>
      <p:ext uri="{BB962C8B-B14F-4D97-AF65-F5344CB8AC3E}">
        <p14:creationId xmlns:p14="http://schemas.microsoft.com/office/powerpoint/2010/main" val="406877904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179512" y="44624"/>
            <a:ext cx="8784976" cy="6624736"/>
          </a:xfrm>
        </p:spPr>
        <p:txBody>
          <a:bodyPr/>
          <a:lstStyle/>
          <a:p>
            <a:pPr marL="0" indent="0">
              <a:spcBef>
                <a:spcPts val="0"/>
              </a:spcBef>
              <a:buNone/>
            </a:pPr>
            <a:r>
              <a:rPr lang="zh-CN" altLang="zh-CN" sz="2400" b="1" dirty="0">
                <a:latin typeface="+mn-ea"/>
              </a:rPr>
              <a:t>类的友元可以是一个函数，也可以是一个类。例如，下面的程序中将整个教师类看成是学生类的友元：</a:t>
            </a:r>
          </a:p>
          <a:p>
            <a:pPr marL="0" indent="0">
              <a:spcBef>
                <a:spcPts val="0"/>
              </a:spcBef>
              <a:buNone/>
            </a:pPr>
            <a:r>
              <a:rPr lang="en-US" altLang="zh-CN" sz="2400" b="1" dirty="0">
                <a:latin typeface="+mn-ea"/>
              </a:rPr>
              <a:t>class Student;</a:t>
            </a:r>
            <a:endParaRPr lang="zh-CN" altLang="zh-CN" sz="2400" b="1" dirty="0">
              <a:latin typeface="+mn-ea"/>
            </a:endParaRPr>
          </a:p>
          <a:p>
            <a:pPr marL="0" indent="0">
              <a:spcBef>
                <a:spcPts val="0"/>
              </a:spcBef>
              <a:buNone/>
            </a:pPr>
            <a:r>
              <a:rPr lang="en-US" altLang="zh-CN" sz="2400" b="1" dirty="0">
                <a:solidFill>
                  <a:srgbClr val="66FFFF"/>
                </a:solidFill>
                <a:latin typeface="+mn-ea"/>
              </a:rPr>
              <a:t>class Teacher</a:t>
            </a:r>
            <a:endParaRPr lang="zh-CN" altLang="zh-CN" sz="2400" b="1" dirty="0">
              <a:solidFill>
                <a:srgbClr val="66FFFF"/>
              </a:solidFill>
              <a:latin typeface="+mn-ea"/>
            </a:endParaRPr>
          </a:p>
          <a:p>
            <a:pPr marL="0" indent="0">
              <a:spcBef>
                <a:spcPts val="0"/>
              </a:spcBef>
              <a:buNone/>
            </a:pPr>
            <a:r>
              <a:rPr lang="en-US" altLang="zh-CN" sz="2400" b="1" dirty="0" smtClean="0">
                <a:solidFill>
                  <a:srgbClr val="66FFFF"/>
                </a:solidFill>
                <a:latin typeface="+mn-ea"/>
              </a:rPr>
              <a:t>{ </a:t>
            </a:r>
            <a:r>
              <a:rPr lang="en-US" altLang="zh-CN" sz="2400" b="1" dirty="0">
                <a:solidFill>
                  <a:srgbClr val="66FFFF"/>
                </a:solidFill>
                <a:latin typeface="+mn-ea"/>
              </a:rPr>
              <a:t>public:</a:t>
            </a:r>
            <a:endParaRPr lang="zh-CN" altLang="zh-CN" sz="2400" b="1" dirty="0">
              <a:solidFill>
                <a:srgbClr val="66FFFF"/>
              </a:solidFill>
              <a:latin typeface="+mn-ea"/>
            </a:endParaRPr>
          </a:p>
          <a:p>
            <a:pPr marL="0" indent="0">
              <a:spcBef>
                <a:spcPts val="0"/>
              </a:spcBef>
              <a:buNone/>
            </a:pPr>
            <a:r>
              <a:rPr lang="en-US" altLang="zh-CN" sz="2400" b="1" dirty="0">
                <a:solidFill>
                  <a:srgbClr val="66FFFF"/>
                </a:solidFill>
                <a:latin typeface="+mn-ea"/>
              </a:rPr>
              <a:t>      void </a:t>
            </a:r>
            <a:r>
              <a:rPr lang="en-US" altLang="zh-CN" sz="2400" b="1" dirty="0" err="1">
                <a:solidFill>
                  <a:srgbClr val="66FFFF"/>
                </a:solidFill>
                <a:latin typeface="+mn-ea"/>
              </a:rPr>
              <a:t>assignGrades</a:t>
            </a:r>
            <a:r>
              <a:rPr lang="en-US" altLang="zh-CN" sz="2400" b="1" dirty="0">
                <a:solidFill>
                  <a:srgbClr val="66FFFF"/>
                </a:solidFill>
                <a:latin typeface="+mn-ea"/>
              </a:rPr>
              <a:t>(Student&amp; s);</a:t>
            </a:r>
            <a:endParaRPr lang="zh-CN" altLang="zh-CN" sz="2400" b="1" dirty="0">
              <a:solidFill>
                <a:srgbClr val="66FFFF"/>
              </a:solidFill>
              <a:latin typeface="+mn-ea"/>
            </a:endParaRPr>
          </a:p>
          <a:p>
            <a:pPr marL="0" indent="0">
              <a:spcBef>
                <a:spcPts val="0"/>
              </a:spcBef>
              <a:buNone/>
            </a:pPr>
            <a:r>
              <a:rPr lang="en-US" altLang="zh-CN" sz="2400" b="1" dirty="0">
                <a:solidFill>
                  <a:srgbClr val="66FFFF"/>
                </a:solidFill>
                <a:latin typeface="+mn-ea"/>
              </a:rPr>
              <a:t>      void </a:t>
            </a:r>
            <a:r>
              <a:rPr lang="en-US" altLang="zh-CN" sz="2400" b="1" dirty="0" err="1">
                <a:solidFill>
                  <a:srgbClr val="66FFFF"/>
                </a:solidFill>
                <a:latin typeface="+mn-ea"/>
              </a:rPr>
              <a:t>adjustHours</a:t>
            </a:r>
            <a:r>
              <a:rPr lang="en-US" altLang="zh-CN" sz="2400" b="1" dirty="0">
                <a:solidFill>
                  <a:srgbClr val="66FFFF"/>
                </a:solidFill>
                <a:latin typeface="+mn-ea"/>
              </a:rPr>
              <a:t>(Student&amp; s);</a:t>
            </a:r>
            <a:endParaRPr lang="zh-CN" altLang="zh-CN" sz="2400" b="1" dirty="0">
              <a:solidFill>
                <a:srgbClr val="66FFFF"/>
              </a:solidFill>
              <a:latin typeface="+mn-ea"/>
            </a:endParaRPr>
          </a:p>
          <a:p>
            <a:pPr marL="0" indent="0">
              <a:spcBef>
                <a:spcPts val="0"/>
              </a:spcBef>
              <a:buNone/>
            </a:pPr>
            <a:r>
              <a:rPr lang="en-US" altLang="zh-CN" sz="2400" b="1" dirty="0" smtClean="0">
                <a:solidFill>
                  <a:srgbClr val="66FFFF"/>
                </a:solidFill>
                <a:latin typeface="+mn-ea"/>
              </a:rPr>
              <a:t>  protected</a:t>
            </a:r>
            <a:r>
              <a:rPr lang="en-US" altLang="zh-CN" sz="2400" b="1" dirty="0">
                <a:solidFill>
                  <a:srgbClr val="66FFFF"/>
                </a:solidFill>
                <a:latin typeface="+mn-ea"/>
              </a:rPr>
              <a:t>:</a:t>
            </a:r>
            <a:endParaRPr lang="zh-CN" altLang="zh-CN" sz="2400" b="1" dirty="0">
              <a:solidFill>
                <a:srgbClr val="66FFFF"/>
              </a:solidFill>
              <a:latin typeface="+mn-ea"/>
            </a:endParaRPr>
          </a:p>
          <a:p>
            <a:pPr marL="0" indent="0">
              <a:spcBef>
                <a:spcPts val="0"/>
              </a:spcBef>
              <a:buNone/>
            </a:pPr>
            <a:r>
              <a:rPr lang="en-US" altLang="zh-CN" sz="2400" b="1" dirty="0">
                <a:solidFill>
                  <a:srgbClr val="66FFFF"/>
                </a:solidFill>
                <a:latin typeface="+mn-ea"/>
              </a:rPr>
              <a:t>      </a:t>
            </a:r>
            <a:r>
              <a:rPr lang="en-US" altLang="zh-CN" sz="2400" b="1" dirty="0" err="1">
                <a:solidFill>
                  <a:srgbClr val="66FFFF"/>
                </a:solidFill>
                <a:latin typeface="+mn-ea"/>
              </a:rPr>
              <a:t>int</a:t>
            </a:r>
            <a:r>
              <a:rPr lang="en-US" altLang="zh-CN" sz="2400" b="1" dirty="0">
                <a:solidFill>
                  <a:srgbClr val="66FFFF"/>
                </a:solidFill>
                <a:latin typeface="+mn-ea"/>
              </a:rPr>
              <a:t> </a:t>
            </a:r>
            <a:r>
              <a:rPr lang="en-US" altLang="zh-CN" sz="2400" b="1" dirty="0" err="1">
                <a:solidFill>
                  <a:srgbClr val="66FFFF"/>
                </a:solidFill>
                <a:latin typeface="+mn-ea"/>
              </a:rPr>
              <a:t>NoOfStudent</a:t>
            </a:r>
            <a:r>
              <a:rPr lang="en-US" altLang="zh-CN" sz="2400" b="1" dirty="0">
                <a:solidFill>
                  <a:srgbClr val="66FFFF"/>
                </a:solidFill>
                <a:latin typeface="+mn-ea"/>
              </a:rPr>
              <a:t>;</a:t>
            </a:r>
            <a:endParaRPr lang="zh-CN" altLang="zh-CN" sz="2400" b="1" dirty="0">
              <a:solidFill>
                <a:srgbClr val="66FFFF"/>
              </a:solidFill>
              <a:latin typeface="+mn-ea"/>
            </a:endParaRPr>
          </a:p>
          <a:p>
            <a:pPr marL="0" indent="0">
              <a:spcBef>
                <a:spcPts val="0"/>
              </a:spcBef>
              <a:buNone/>
            </a:pPr>
            <a:r>
              <a:rPr lang="en-US" altLang="zh-CN" sz="2400" b="1" dirty="0">
                <a:solidFill>
                  <a:srgbClr val="66FFFF"/>
                </a:solidFill>
                <a:latin typeface="+mn-ea"/>
              </a:rPr>
              <a:t>      Student * </a:t>
            </a:r>
            <a:r>
              <a:rPr lang="en-US" altLang="zh-CN" sz="2400" b="1" dirty="0" err="1">
                <a:solidFill>
                  <a:srgbClr val="66FFFF"/>
                </a:solidFill>
                <a:latin typeface="+mn-ea"/>
              </a:rPr>
              <a:t>pList</a:t>
            </a:r>
            <a:r>
              <a:rPr lang="en-US" altLang="zh-CN" sz="2400" b="1" dirty="0">
                <a:solidFill>
                  <a:srgbClr val="66FFFF"/>
                </a:solidFill>
                <a:latin typeface="+mn-ea"/>
              </a:rPr>
              <a:t>[100];</a:t>
            </a:r>
            <a:endParaRPr lang="zh-CN" altLang="zh-CN" sz="2400" b="1" dirty="0">
              <a:solidFill>
                <a:srgbClr val="66FFFF"/>
              </a:solidFill>
              <a:latin typeface="+mn-ea"/>
            </a:endParaRPr>
          </a:p>
          <a:p>
            <a:pPr marL="0" indent="0">
              <a:spcBef>
                <a:spcPts val="0"/>
              </a:spcBef>
              <a:buNone/>
            </a:pPr>
            <a:r>
              <a:rPr lang="en-US" altLang="zh-CN" sz="2400" b="1" dirty="0">
                <a:solidFill>
                  <a:srgbClr val="66FFFF"/>
                </a:solidFill>
                <a:latin typeface="+mn-ea"/>
              </a:rPr>
              <a:t>};</a:t>
            </a:r>
            <a:endParaRPr lang="zh-CN" altLang="zh-CN" sz="2400" b="1" dirty="0">
              <a:solidFill>
                <a:srgbClr val="66FFFF"/>
              </a:solidFill>
              <a:latin typeface="+mn-ea"/>
            </a:endParaRPr>
          </a:p>
          <a:p>
            <a:pPr marL="0" indent="0">
              <a:spcBef>
                <a:spcPts val="0"/>
              </a:spcBef>
              <a:buNone/>
            </a:pPr>
            <a:r>
              <a:rPr lang="en-US" altLang="zh-CN" sz="2400" b="1" dirty="0" smtClean="0">
                <a:latin typeface="+mn-ea"/>
              </a:rPr>
              <a:t>class </a:t>
            </a:r>
            <a:r>
              <a:rPr lang="en-US" altLang="zh-CN" sz="2400" b="1" dirty="0">
                <a:latin typeface="+mn-ea"/>
              </a:rPr>
              <a:t>Student</a:t>
            </a:r>
            <a:endParaRPr lang="zh-CN" altLang="zh-CN" sz="2400" b="1" dirty="0">
              <a:latin typeface="+mn-ea"/>
            </a:endParaRPr>
          </a:p>
          <a:p>
            <a:pPr marL="0" indent="0">
              <a:spcBef>
                <a:spcPts val="0"/>
              </a:spcBef>
              <a:buNone/>
            </a:pPr>
            <a:r>
              <a:rPr lang="en-US" altLang="zh-CN" sz="2400" b="1" dirty="0" smtClean="0">
                <a:latin typeface="+mn-ea"/>
              </a:rPr>
              <a:t>{ </a:t>
            </a:r>
            <a:r>
              <a:rPr lang="en-US" altLang="zh-CN" sz="2400" b="1" dirty="0">
                <a:latin typeface="+mn-ea"/>
              </a:rPr>
              <a:t>public:</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smtClean="0">
                <a:latin typeface="+mn-ea"/>
              </a:rPr>
              <a:t>     </a:t>
            </a:r>
            <a:r>
              <a:rPr lang="en-US" altLang="zh-CN" sz="2400" b="1" dirty="0">
                <a:solidFill>
                  <a:srgbClr val="66FFFF"/>
                </a:solidFill>
                <a:latin typeface="+mn-ea"/>
              </a:rPr>
              <a:t>friend class Teacher;  //</a:t>
            </a:r>
            <a:r>
              <a:rPr lang="zh-CN" altLang="zh-CN" sz="2400" b="1" dirty="0">
                <a:solidFill>
                  <a:srgbClr val="66FFFF"/>
                </a:solidFill>
                <a:latin typeface="+mn-ea"/>
              </a:rPr>
              <a:t>友类</a:t>
            </a:r>
          </a:p>
          <a:p>
            <a:pPr marL="0" indent="0">
              <a:spcBef>
                <a:spcPts val="0"/>
              </a:spcBef>
              <a:buNone/>
            </a:pPr>
            <a:r>
              <a:rPr lang="en-US" altLang="zh-CN" sz="2400" b="1" dirty="0" smtClean="0">
                <a:latin typeface="+mn-ea"/>
              </a:rPr>
              <a:t>  protected</a:t>
            </a: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smtClean="0">
                <a:latin typeface="+mn-ea"/>
              </a:rPr>
              <a:t>    </a:t>
            </a:r>
            <a:r>
              <a:rPr lang="en-US" altLang="zh-CN" sz="2400" b="1" dirty="0" err="1" smtClean="0">
                <a:latin typeface="+mn-ea"/>
              </a:rPr>
              <a:t>int</a:t>
            </a:r>
            <a:r>
              <a:rPr lang="en-US" altLang="zh-CN" sz="2400" b="1" dirty="0" smtClean="0">
                <a:latin typeface="+mn-ea"/>
              </a:rPr>
              <a:t> </a:t>
            </a:r>
            <a:r>
              <a:rPr lang="en-US" altLang="zh-CN" sz="2400" b="1" dirty="0" err="1">
                <a:latin typeface="+mn-ea"/>
              </a:rPr>
              <a:t>semesterHours</a:t>
            </a: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smtClean="0">
                <a:latin typeface="+mn-ea"/>
              </a:rPr>
              <a:t>    float </a:t>
            </a:r>
            <a:r>
              <a:rPr lang="en-US" altLang="zh-CN" sz="2400" b="1" dirty="0" err="1">
                <a:latin typeface="+mn-ea"/>
              </a:rPr>
              <a:t>gpa</a:t>
            </a: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	</a:t>
            </a:r>
            <a:endParaRPr lang="zh-CN" altLang="zh-CN" sz="2400" b="1" dirty="0">
              <a:latin typeface="+mn-ea"/>
            </a:endParaRPr>
          </a:p>
          <a:p>
            <a:pPr marL="0" indent="0">
              <a:spcBef>
                <a:spcPts val="0"/>
              </a:spcBef>
              <a:buNone/>
            </a:pPr>
            <a:r>
              <a:rPr lang="en-US" altLang="zh-CN" sz="2400" b="1" dirty="0">
                <a:latin typeface="+mn-ea"/>
              </a:rPr>
              <a:t>	</a:t>
            </a:r>
            <a:endParaRPr lang="zh-CN" altLang="en-US" sz="2400" b="1" dirty="0">
              <a:latin typeface="+mn-ea"/>
            </a:endParaRPr>
          </a:p>
        </p:txBody>
      </p:sp>
      <p:sp>
        <p:nvSpPr>
          <p:cNvPr id="8" name="圆角矩形标注 7"/>
          <p:cNvSpPr/>
          <p:nvPr/>
        </p:nvSpPr>
        <p:spPr bwMode="auto">
          <a:xfrm>
            <a:off x="6228184" y="620688"/>
            <a:ext cx="2843808" cy="5976664"/>
          </a:xfrm>
          <a:prstGeom prst="wedgeRoundRectCallout">
            <a:avLst>
              <a:gd name="adj1" fmla="val -70038"/>
              <a:gd name="adj2" fmla="val 22043"/>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altLang="zh-CN" sz="2000" b="1" dirty="0">
                <a:solidFill>
                  <a:srgbClr val="FF0000"/>
                </a:solidFill>
                <a:latin typeface="+mn-ea"/>
                <a:ea typeface="+mn-ea"/>
              </a:rPr>
              <a:t>Teacher</a:t>
            </a:r>
            <a:r>
              <a:rPr lang="zh-CN" altLang="zh-CN" sz="2000" b="1" dirty="0" smtClean="0">
                <a:solidFill>
                  <a:srgbClr val="FF0000"/>
                </a:solidFill>
                <a:latin typeface="+mn-ea"/>
                <a:ea typeface="+mn-ea"/>
              </a:rPr>
              <a:t>是友</a:t>
            </a:r>
            <a:r>
              <a:rPr lang="zh-CN" altLang="zh-CN" sz="2000" b="1" dirty="0">
                <a:solidFill>
                  <a:srgbClr val="FF0000"/>
                </a:solidFill>
                <a:latin typeface="+mn-ea"/>
                <a:ea typeface="+mn-ea"/>
              </a:rPr>
              <a:t>元</a:t>
            </a:r>
            <a:r>
              <a:rPr lang="zh-CN" altLang="zh-CN" sz="2000" b="1" dirty="0" smtClean="0">
                <a:solidFill>
                  <a:srgbClr val="FF0000"/>
                </a:solidFill>
                <a:latin typeface="+mn-ea"/>
                <a:ea typeface="+mn-ea"/>
              </a:rPr>
              <a:t>类，</a:t>
            </a:r>
            <a:r>
              <a:rPr lang="zh-CN" altLang="en-US" sz="2000" b="1" dirty="0" smtClean="0">
                <a:solidFill>
                  <a:srgbClr val="FF0000"/>
                </a:solidFill>
                <a:latin typeface="+mn-ea"/>
                <a:ea typeface="+mn-ea"/>
              </a:rPr>
              <a:t>它</a:t>
            </a:r>
            <a:r>
              <a:rPr lang="zh-CN" altLang="zh-CN" sz="2000" b="1" dirty="0" smtClean="0">
                <a:solidFill>
                  <a:srgbClr val="FF0000"/>
                </a:solidFill>
                <a:latin typeface="+mn-ea"/>
                <a:ea typeface="+mn-ea"/>
              </a:rPr>
              <a:t>必</a:t>
            </a:r>
            <a:r>
              <a:rPr lang="zh-CN" altLang="zh-CN" sz="2000" b="1" dirty="0">
                <a:solidFill>
                  <a:srgbClr val="FF0000"/>
                </a:solidFill>
                <a:latin typeface="+mn-ea"/>
                <a:ea typeface="+mn-ea"/>
              </a:rPr>
              <a:t>须在它被定义以前声明，因此</a:t>
            </a:r>
            <a:r>
              <a:rPr lang="zh-CN" altLang="zh-CN" sz="2000" b="1" dirty="0" smtClean="0">
                <a:solidFill>
                  <a:srgbClr val="FF0000"/>
                </a:solidFill>
                <a:latin typeface="+mn-ea"/>
                <a:ea typeface="+mn-ea"/>
              </a:rPr>
              <a:t>，类</a:t>
            </a:r>
            <a:r>
              <a:rPr lang="en-US" altLang="zh-CN" sz="2000" b="1" dirty="0">
                <a:solidFill>
                  <a:srgbClr val="FF0000"/>
                </a:solidFill>
                <a:latin typeface="+mn-ea"/>
                <a:ea typeface="+mn-ea"/>
              </a:rPr>
              <a:t>Teacher</a:t>
            </a:r>
            <a:r>
              <a:rPr lang="zh-CN" altLang="zh-CN" sz="2000" b="1" dirty="0">
                <a:solidFill>
                  <a:srgbClr val="FF0000"/>
                </a:solidFill>
                <a:latin typeface="+mn-ea"/>
                <a:ea typeface="+mn-ea"/>
              </a:rPr>
              <a:t>的定义在类</a:t>
            </a:r>
            <a:r>
              <a:rPr lang="en-US" altLang="zh-CN" sz="2000" b="1" dirty="0">
                <a:solidFill>
                  <a:srgbClr val="FF0000"/>
                </a:solidFill>
                <a:latin typeface="+mn-ea"/>
                <a:ea typeface="+mn-ea"/>
              </a:rPr>
              <a:t>Student</a:t>
            </a:r>
            <a:r>
              <a:rPr lang="zh-CN" altLang="zh-CN" sz="2000" b="1" dirty="0">
                <a:solidFill>
                  <a:srgbClr val="FF0000"/>
                </a:solidFill>
                <a:latin typeface="+mn-ea"/>
                <a:ea typeface="+mn-ea"/>
              </a:rPr>
              <a:t>之前。一旦一个类被声明为另一个类的友</a:t>
            </a:r>
            <a:r>
              <a:rPr lang="zh-CN" altLang="zh-CN" sz="2000" b="1" dirty="0" smtClean="0">
                <a:solidFill>
                  <a:srgbClr val="FF0000"/>
                </a:solidFill>
                <a:latin typeface="+mn-ea"/>
                <a:ea typeface="+mn-ea"/>
              </a:rPr>
              <a:t>元之</a:t>
            </a:r>
            <a:r>
              <a:rPr lang="zh-CN" altLang="zh-CN" sz="2000" b="1" dirty="0">
                <a:solidFill>
                  <a:srgbClr val="FF0000"/>
                </a:solidFill>
                <a:latin typeface="+mn-ea"/>
                <a:ea typeface="+mn-ea"/>
              </a:rPr>
              <a:t>后，该类的每一个成员函数都是另一个类的友元函数。一个类的友元的声明既可以在该类定义的公用部分声明，也可以在类的私有部分声明。两个类还可以相互定义为对方的友元，当两个类的联系较紧密时，把它们定义为相互的友元就更为有意义了。</a:t>
            </a:r>
            <a:endParaRPr kumimoji="1" lang="zh-CN" altLang="en-US" sz="2000" b="1" i="0" u="none" strike="noStrike" cap="none" normalizeH="0" baseline="0" dirty="0" smtClean="0">
              <a:ln>
                <a:noFill/>
              </a:ln>
              <a:solidFill>
                <a:srgbClr val="FF0000"/>
              </a:solidFill>
              <a:effectLst/>
              <a:latin typeface="+mn-ea"/>
              <a:ea typeface="+mn-ea"/>
            </a:endParaRPr>
          </a:p>
        </p:txBody>
      </p:sp>
    </p:spTree>
    <p:extLst>
      <p:ext uri="{BB962C8B-B14F-4D97-AF65-F5344CB8AC3E}">
        <p14:creationId xmlns:p14="http://schemas.microsoft.com/office/powerpoint/2010/main" val="23487551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829" y="116632"/>
            <a:ext cx="7772400" cy="576064"/>
          </a:xfrm>
        </p:spPr>
        <p:txBody>
          <a:bodyPr/>
          <a:lstStyle/>
          <a:p>
            <a:r>
              <a:rPr lang="en-US" altLang="zh-CN" sz="3600" b="1" dirty="0" smtClean="0"/>
              <a:t>1.9 </a:t>
            </a:r>
            <a:r>
              <a:rPr lang="zh-CN" altLang="zh-CN" sz="3600" b="1" dirty="0" smtClean="0"/>
              <a:t>类</a:t>
            </a:r>
            <a:r>
              <a:rPr lang="zh-CN" altLang="zh-CN" sz="3600" b="1" dirty="0"/>
              <a:t>的指针</a:t>
            </a:r>
            <a:endParaRPr lang="zh-CN" altLang="en-US" sz="3600" b="1" dirty="0"/>
          </a:p>
        </p:txBody>
      </p:sp>
      <p:sp>
        <p:nvSpPr>
          <p:cNvPr id="3" name="内容占位符 2"/>
          <p:cNvSpPr>
            <a:spLocks noGrp="1"/>
          </p:cNvSpPr>
          <p:nvPr>
            <p:ph idx="1"/>
          </p:nvPr>
        </p:nvSpPr>
        <p:spPr>
          <a:xfrm>
            <a:off x="179512" y="980728"/>
            <a:ext cx="8784976" cy="5724872"/>
          </a:xfrm>
        </p:spPr>
        <p:txBody>
          <a:bodyPr/>
          <a:lstStyle/>
          <a:p>
            <a:pPr marL="0" indent="0">
              <a:buNone/>
            </a:pPr>
            <a:r>
              <a:rPr lang="en-US" altLang="zh-CN" sz="2800" b="1" dirty="0" smtClean="0">
                <a:latin typeface="+mn-ea"/>
              </a:rPr>
              <a:t>    </a:t>
            </a:r>
            <a:r>
              <a:rPr lang="zh-CN" altLang="zh-CN" sz="2800" b="1" dirty="0" smtClean="0">
                <a:latin typeface="+mn-ea"/>
              </a:rPr>
              <a:t>指</a:t>
            </a:r>
            <a:r>
              <a:rPr lang="zh-CN" altLang="zh-CN" sz="2800" b="1" dirty="0">
                <a:latin typeface="+mn-ea"/>
              </a:rPr>
              <a:t>针大家都很熟悉，在</a:t>
            </a:r>
            <a:r>
              <a:rPr lang="en-US" altLang="zh-CN" sz="2800" b="1" dirty="0">
                <a:latin typeface="+mn-ea"/>
              </a:rPr>
              <a:t>C++</a:t>
            </a:r>
            <a:r>
              <a:rPr lang="zh-CN" altLang="zh-CN" sz="2800" b="1" dirty="0">
                <a:latin typeface="+mn-ea"/>
              </a:rPr>
              <a:t>中，和其他数据类型一样，程序中也可以定义指向类对象的指针，类一旦被定义就成为一种有效的数据类型，只需要用类的名字作为指针的类型就可以了。在定义了类的指针后，还必须为其分配内存才能使用，类对象的指针定义及分配内存空间的一般格式为：</a:t>
            </a:r>
          </a:p>
          <a:p>
            <a:pPr marL="0" indent="0" algn="ctr">
              <a:buNone/>
            </a:pPr>
            <a:r>
              <a:rPr lang="zh-CN" altLang="zh-CN" sz="2800" b="1" dirty="0" smtClean="0">
                <a:latin typeface="+mn-ea"/>
              </a:rPr>
              <a:t>类</a:t>
            </a:r>
            <a:r>
              <a:rPr lang="zh-CN" altLang="zh-CN" sz="2800" b="1" dirty="0">
                <a:latin typeface="+mn-ea"/>
              </a:rPr>
              <a:t>名</a:t>
            </a:r>
            <a:r>
              <a:rPr lang="en-US" altLang="zh-CN" sz="2800" b="1" dirty="0">
                <a:latin typeface="+mn-ea"/>
              </a:rPr>
              <a:t> *</a:t>
            </a:r>
            <a:r>
              <a:rPr lang="zh-CN" altLang="zh-CN" sz="2800" b="1" dirty="0">
                <a:latin typeface="+mn-ea"/>
              </a:rPr>
              <a:t>指针名</a:t>
            </a:r>
            <a:r>
              <a:rPr lang="en-US" altLang="zh-CN" sz="2800" b="1" dirty="0">
                <a:latin typeface="+mn-ea"/>
              </a:rPr>
              <a:t>=new </a:t>
            </a:r>
            <a:r>
              <a:rPr lang="zh-CN" altLang="zh-CN" sz="2800" b="1" dirty="0">
                <a:latin typeface="+mn-ea"/>
              </a:rPr>
              <a:t>类名；</a:t>
            </a:r>
          </a:p>
          <a:p>
            <a:pPr marL="0" indent="0">
              <a:buNone/>
            </a:pPr>
            <a:r>
              <a:rPr lang="zh-CN" altLang="zh-CN" sz="2800" b="1" dirty="0">
                <a:latin typeface="+mn-ea"/>
              </a:rPr>
              <a:t>例如：</a:t>
            </a:r>
          </a:p>
          <a:p>
            <a:pPr marL="0" indent="0" algn="ctr">
              <a:buNone/>
            </a:pPr>
            <a:r>
              <a:rPr lang="en-US" altLang="zh-CN" sz="2800" b="1" dirty="0" err="1">
                <a:latin typeface="+mn-ea"/>
              </a:rPr>
              <a:t>CMy_class</a:t>
            </a:r>
            <a:r>
              <a:rPr lang="en-US" altLang="zh-CN" sz="2800" b="1" dirty="0">
                <a:latin typeface="+mn-ea"/>
              </a:rPr>
              <a:t> *p=new </a:t>
            </a:r>
            <a:r>
              <a:rPr lang="en-US" altLang="zh-CN" sz="2800" b="1" dirty="0" err="1">
                <a:latin typeface="+mn-ea"/>
              </a:rPr>
              <a:t>CMy_class</a:t>
            </a:r>
            <a:r>
              <a:rPr lang="en-US" altLang="zh-CN" sz="2800" b="1" dirty="0">
                <a:latin typeface="+mn-ea"/>
              </a:rPr>
              <a:t>; </a:t>
            </a:r>
            <a:endParaRPr lang="zh-CN" altLang="zh-CN" sz="2800" b="1" dirty="0">
              <a:latin typeface="+mn-ea"/>
            </a:endParaRPr>
          </a:p>
          <a:p>
            <a:pPr marL="0" indent="0">
              <a:buNone/>
            </a:pPr>
            <a:r>
              <a:rPr lang="en-US" altLang="zh-CN" sz="2800" b="1" dirty="0" smtClean="0">
                <a:latin typeface="+mn-ea"/>
              </a:rPr>
              <a:t>    </a:t>
            </a:r>
            <a:r>
              <a:rPr lang="zh-CN" altLang="zh-CN" sz="2800" b="1" dirty="0" smtClean="0">
                <a:latin typeface="+mn-ea"/>
              </a:rPr>
              <a:t>这</a:t>
            </a:r>
            <a:r>
              <a:rPr lang="zh-CN" altLang="zh-CN" sz="2800" b="1" dirty="0">
                <a:latin typeface="+mn-ea"/>
              </a:rPr>
              <a:t>里定义的指针</a:t>
            </a:r>
            <a:r>
              <a:rPr lang="en-US" altLang="zh-CN" sz="2800" b="1" dirty="0">
                <a:latin typeface="+mn-ea"/>
              </a:rPr>
              <a:t>p</a:t>
            </a:r>
            <a:r>
              <a:rPr lang="zh-CN" altLang="zh-CN" sz="2800" b="1" dirty="0">
                <a:latin typeface="+mn-ea"/>
              </a:rPr>
              <a:t>就是一个指向</a:t>
            </a:r>
            <a:r>
              <a:rPr lang="en-US" altLang="zh-CN" sz="2800" b="1" dirty="0">
                <a:latin typeface="+mn-ea"/>
              </a:rPr>
              <a:t>class </a:t>
            </a:r>
            <a:r>
              <a:rPr lang="en-US" altLang="zh-CN" sz="2800" b="1" dirty="0" err="1">
                <a:latin typeface="+mn-ea"/>
              </a:rPr>
              <a:t>CMy_class</a:t>
            </a:r>
            <a:r>
              <a:rPr lang="zh-CN" altLang="zh-CN" sz="2800" b="1" dirty="0">
                <a:latin typeface="+mn-ea"/>
              </a:rPr>
              <a:t>类型的对象的指针。如果要想直接引用一个由指针指向的对象中的成员，同样可以使用操作符“</a:t>
            </a:r>
            <a:r>
              <a:rPr lang="en-US" altLang="zh-CN" sz="2800" b="1" dirty="0">
                <a:latin typeface="+mn-ea"/>
              </a:rPr>
              <a:t>-&gt;</a:t>
            </a:r>
            <a:r>
              <a:rPr lang="zh-CN" altLang="zh-CN" sz="2800" b="1" dirty="0">
                <a:latin typeface="+mn-ea"/>
              </a:rPr>
              <a:t>”。</a:t>
            </a:r>
            <a:endParaRPr lang="zh-CN" altLang="en-US" sz="28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86</a:t>
            </a:fld>
            <a:endParaRPr lang="en-US" altLang="zh-CN"/>
          </a:p>
        </p:txBody>
      </p:sp>
    </p:spTree>
    <p:extLst>
      <p:ext uri="{BB962C8B-B14F-4D97-AF65-F5344CB8AC3E}">
        <p14:creationId xmlns:p14="http://schemas.microsoft.com/office/powerpoint/2010/main" val="10140690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6632"/>
            <a:ext cx="8964488" cy="6588968"/>
          </a:xfrm>
        </p:spPr>
        <p:txBody>
          <a:bodyPr/>
          <a:lstStyle/>
          <a:p>
            <a:pPr marL="0" indent="0">
              <a:lnSpc>
                <a:spcPts val="2800"/>
              </a:lnSpc>
              <a:spcBef>
                <a:spcPts val="0"/>
              </a:spcBef>
              <a:buNone/>
            </a:pPr>
            <a:r>
              <a:rPr lang="zh-CN" altLang="zh-CN" sz="2800" b="1" dirty="0">
                <a:latin typeface="+mn-ea"/>
              </a:rPr>
              <a:t>这里是一个例子，显示了几种可能出现的情况：</a:t>
            </a:r>
          </a:p>
          <a:p>
            <a:pPr marL="0" indent="0">
              <a:lnSpc>
                <a:spcPts val="2800"/>
              </a:lnSpc>
              <a:spcBef>
                <a:spcPts val="0"/>
              </a:spcBef>
              <a:buNone/>
            </a:pPr>
            <a:r>
              <a:rPr lang="en-US" altLang="zh-CN" sz="2800" b="1" dirty="0">
                <a:latin typeface="+mn-ea"/>
              </a:rPr>
              <a:t>#include "</a:t>
            </a:r>
            <a:r>
              <a:rPr lang="en-US" altLang="zh-CN" sz="2800" b="1" dirty="0" err="1">
                <a:latin typeface="+mn-ea"/>
              </a:rPr>
              <a:t>stdafx.h</a:t>
            </a:r>
            <a:r>
              <a:rPr lang="en-US" altLang="zh-CN" sz="2800" b="1" dirty="0">
                <a:latin typeface="+mn-ea"/>
              </a:rPr>
              <a:t>"</a:t>
            </a:r>
            <a:endParaRPr lang="zh-CN" altLang="zh-CN" sz="2800" b="1" dirty="0">
              <a:latin typeface="+mn-ea"/>
            </a:endParaRPr>
          </a:p>
          <a:p>
            <a:pPr marL="0" indent="0">
              <a:lnSpc>
                <a:spcPts val="2800"/>
              </a:lnSpc>
              <a:spcBef>
                <a:spcPts val="0"/>
              </a:spcBef>
              <a:buNone/>
            </a:pPr>
            <a:r>
              <a:rPr lang="en-US" altLang="zh-CN" sz="2800" b="1" dirty="0">
                <a:latin typeface="+mn-ea"/>
              </a:rPr>
              <a:t>#include &lt;</a:t>
            </a:r>
            <a:r>
              <a:rPr lang="en-US" altLang="zh-CN" sz="2800" b="1" dirty="0" err="1">
                <a:latin typeface="+mn-ea"/>
              </a:rPr>
              <a:t>iostream</a:t>
            </a:r>
            <a:r>
              <a:rPr lang="en-US" altLang="zh-CN" sz="2800" b="1" dirty="0">
                <a:latin typeface="+mn-ea"/>
              </a:rPr>
              <a:t>&gt;</a:t>
            </a:r>
            <a:endParaRPr lang="zh-CN" altLang="zh-CN" sz="2800" b="1" dirty="0">
              <a:latin typeface="+mn-ea"/>
            </a:endParaRPr>
          </a:p>
          <a:p>
            <a:pPr marL="0" indent="0">
              <a:lnSpc>
                <a:spcPts val="2800"/>
              </a:lnSpc>
              <a:spcBef>
                <a:spcPts val="0"/>
              </a:spcBef>
              <a:buNone/>
            </a:pPr>
            <a:r>
              <a:rPr lang="en-US" altLang="zh-CN" sz="2800" b="1" dirty="0">
                <a:latin typeface="+mn-ea"/>
              </a:rPr>
              <a:t>#define PI 3.1415926</a:t>
            </a:r>
            <a:endParaRPr lang="zh-CN" altLang="zh-CN" sz="2800" b="1" dirty="0">
              <a:latin typeface="+mn-ea"/>
            </a:endParaRPr>
          </a:p>
          <a:p>
            <a:pPr marL="0" indent="0">
              <a:lnSpc>
                <a:spcPts val="2800"/>
              </a:lnSpc>
              <a:spcBef>
                <a:spcPts val="0"/>
              </a:spcBef>
              <a:buNone/>
            </a:pPr>
            <a:r>
              <a:rPr lang="en-US" altLang="zh-CN" sz="2800" b="1" dirty="0">
                <a:latin typeface="+mn-ea"/>
              </a:rPr>
              <a:t>using namespace </a:t>
            </a:r>
            <a:r>
              <a:rPr lang="en-US" altLang="zh-CN" sz="2800" b="1" dirty="0" err="1">
                <a:latin typeface="+mn-ea"/>
              </a:rPr>
              <a:t>std</a:t>
            </a:r>
            <a:r>
              <a:rPr lang="en-US" altLang="zh-CN" sz="2800" b="1" dirty="0">
                <a:latin typeface="+mn-ea"/>
              </a:rPr>
              <a:t>;</a:t>
            </a:r>
            <a:endParaRPr lang="zh-CN" altLang="zh-CN" sz="2800" b="1" dirty="0">
              <a:latin typeface="+mn-ea"/>
            </a:endParaRPr>
          </a:p>
          <a:p>
            <a:pPr marL="0" indent="0">
              <a:lnSpc>
                <a:spcPts val="2800"/>
              </a:lnSpc>
              <a:spcBef>
                <a:spcPts val="0"/>
              </a:spcBef>
              <a:buNone/>
            </a:pPr>
            <a:r>
              <a:rPr lang="en-US" altLang="zh-CN" sz="2800" b="1" dirty="0">
                <a:solidFill>
                  <a:srgbClr val="CCFFCC"/>
                </a:solidFill>
                <a:latin typeface="+mn-ea"/>
              </a:rPr>
              <a:t>class CVolume </a:t>
            </a:r>
            <a:endParaRPr lang="zh-CN" altLang="zh-CN" sz="2800" b="1" dirty="0">
              <a:solidFill>
                <a:srgbClr val="CCFFCC"/>
              </a:solidFill>
              <a:latin typeface="+mn-ea"/>
            </a:endParaRPr>
          </a:p>
          <a:p>
            <a:pPr marL="0" indent="0">
              <a:lnSpc>
                <a:spcPts val="2800"/>
              </a:lnSpc>
              <a:spcBef>
                <a:spcPts val="0"/>
              </a:spcBef>
              <a:buNone/>
            </a:pPr>
            <a:r>
              <a:rPr lang="en-US" altLang="zh-CN" sz="2800" b="1" dirty="0" smtClean="0">
                <a:solidFill>
                  <a:srgbClr val="CCFFCC"/>
                </a:solidFill>
                <a:latin typeface="+mn-ea"/>
              </a:rPr>
              <a:t>{    </a:t>
            </a:r>
            <a:r>
              <a:rPr lang="en-US" altLang="zh-CN" sz="2800" b="1" dirty="0" err="1">
                <a:solidFill>
                  <a:srgbClr val="CCFFCC"/>
                </a:solidFill>
                <a:latin typeface="+mn-ea"/>
              </a:rPr>
              <a:t>int</a:t>
            </a:r>
            <a:r>
              <a:rPr lang="en-US" altLang="zh-CN" sz="2800" b="1" dirty="0">
                <a:solidFill>
                  <a:srgbClr val="CCFFCC"/>
                </a:solidFill>
                <a:latin typeface="+mn-ea"/>
              </a:rPr>
              <a:t> r, h;</a:t>
            </a:r>
            <a:endParaRPr lang="zh-CN" altLang="zh-CN" sz="2800" b="1" dirty="0">
              <a:solidFill>
                <a:srgbClr val="CCFFCC"/>
              </a:solidFill>
              <a:latin typeface="+mn-ea"/>
            </a:endParaRPr>
          </a:p>
          <a:p>
            <a:pPr marL="0" indent="0">
              <a:lnSpc>
                <a:spcPts val="2800"/>
              </a:lnSpc>
              <a:spcBef>
                <a:spcPts val="0"/>
              </a:spcBef>
              <a:buNone/>
            </a:pPr>
            <a:r>
              <a:rPr lang="en-US" altLang="zh-CN" sz="2800" b="1" dirty="0">
                <a:solidFill>
                  <a:srgbClr val="CCFFCC"/>
                </a:solidFill>
                <a:latin typeface="+mn-ea"/>
              </a:rPr>
              <a:t>  public:</a:t>
            </a:r>
            <a:endParaRPr lang="zh-CN" altLang="zh-CN" sz="2800" b="1" dirty="0">
              <a:solidFill>
                <a:srgbClr val="CCFFCC"/>
              </a:solidFill>
              <a:latin typeface="+mn-ea"/>
            </a:endParaRPr>
          </a:p>
          <a:p>
            <a:pPr marL="0" indent="0">
              <a:lnSpc>
                <a:spcPts val="2800"/>
              </a:lnSpc>
              <a:spcBef>
                <a:spcPts val="0"/>
              </a:spcBef>
              <a:buNone/>
            </a:pPr>
            <a:r>
              <a:rPr lang="en-US" altLang="zh-CN" sz="2800" b="1" dirty="0">
                <a:solidFill>
                  <a:srgbClr val="CCFFCC"/>
                </a:solidFill>
                <a:latin typeface="+mn-ea"/>
              </a:rPr>
              <a:t>     void </a:t>
            </a:r>
            <a:r>
              <a:rPr lang="en-US" altLang="zh-CN" sz="2800" b="1" dirty="0" err="1">
                <a:solidFill>
                  <a:srgbClr val="CCFFCC"/>
                </a:solidFill>
                <a:latin typeface="+mn-ea"/>
              </a:rPr>
              <a:t>param</a:t>
            </a:r>
            <a:r>
              <a:rPr lang="en-US" altLang="zh-CN" sz="2800" b="1" dirty="0">
                <a:solidFill>
                  <a:srgbClr val="CCFFCC"/>
                </a:solidFill>
                <a:latin typeface="+mn-ea"/>
              </a:rPr>
              <a:t>(</a:t>
            </a:r>
            <a:r>
              <a:rPr lang="en-US" altLang="zh-CN" sz="2800" b="1" dirty="0" err="1">
                <a:solidFill>
                  <a:srgbClr val="CCFFCC"/>
                </a:solidFill>
                <a:latin typeface="+mn-ea"/>
              </a:rPr>
              <a:t>int</a:t>
            </a:r>
            <a:r>
              <a:rPr lang="en-US" altLang="zh-CN" sz="2800" b="1" dirty="0">
                <a:solidFill>
                  <a:srgbClr val="CCFFCC"/>
                </a:solidFill>
                <a:latin typeface="+mn-ea"/>
              </a:rPr>
              <a:t>, </a:t>
            </a:r>
            <a:r>
              <a:rPr lang="en-US" altLang="zh-CN" sz="2800" b="1" dirty="0" err="1">
                <a:solidFill>
                  <a:srgbClr val="CCFFCC"/>
                </a:solidFill>
                <a:latin typeface="+mn-ea"/>
              </a:rPr>
              <a:t>int</a:t>
            </a:r>
            <a:r>
              <a:rPr lang="en-US" altLang="zh-CN" sz="2800" b="1" dirty="0">
                <a:solidFill>
                  <a:srgbClr val="CCFFCC"/>
                </a:solidFill>
                <a:latin typeface="+mn-ea"/>
              </a:rPr>
              <a:t>);</a:t>
            </a:r>
            <a:endParaRPr lang="zh-CN" altLang="zh-CN" sz="2800" b="1" dirty="0">
              <a:solidFill>
                <a:srgbClr val="CCFFCC"/>
              </a:solidFill>
              <a:latin typeface="+mn-ea"/>
            </a:endParaRPr>
          </a:p>
          <a:p>
            <a:pPr marL="0" indent="0">
              <a:lnSpc>
                <a:spcPts val="2800"/>
              </a:lnSpc>
              <a:spcBef>
                <a:spcPts val="0"/>
              </a:spcBef>
              <a:buNone/>
            </a:pPr>
            <a:r>
              <a:rPr lang="en-US" altLang="zh-CN" sz="2800" b="1" dirty="0">
                <a:solidFill>
                  <a:srgbClr val="CCFFCC"/>
                </a:solidFill>
                <a:latin typeface="+mn-ea"/>
              </a:rPr>
              <a:t>     double volume(void) {return (PI*r*r*h);}</a:t>
            </a:r>
            <a:endParaRPr lang="zh-CN" altLang="zh-CN" sz="2800" b="1" dirty="0">
              <a:solidFill>
                <a:srgbClr val="CCFFCC"/>
              </a:solidFill>
              <a:latin typeface="+mn-ea"/>
            </a:endParaRPr>
          </a:p>
          <a:p>
            <a:pPr marL="0" indent="0">
              <a:lnSpc>
                <a:spcPts val="2800"/>
              </a:lnSpc>
              <a:spcBef>
                <a:spcPts val="0"/>
              </a:spcBef>
              <a:buNone/>
            </a:pPr>
            <a:r>
              <a:rPr lang="en-US" altLang="zh-CN" sz="2800" b="1" dirty="0">
                <a:solidFill>
                  <a:srgbClr val="CCFFCC"/>
                </a:solidFill>
                <a:latin typeface="+mn-ea"/>
              </a:rPr>
              <a:t>};</a:t>
            </a:r>
            <a:endParaRPr lang="zh-CN" altLang="zh-CN" sz="2800" b="1" dirty="0">
              <a:solidFill>
                <a:srgbClr val="CCFFCC"/>
              </a:solidFill>
              <a:latin typeface="+mn-ea"/>
            </a:endParaRPr>
          </a:p>
          <a:p>
            <a:pPr marL="0" indent="0">
              <a:lnSpc>
                <a:spcPts val="2800"/>
              </a:lnSpc>
              <a:spcBef>
                <a:spcPts val="0"/>
              </a:spcBef>
              <a:buNone/>
            </a:pPr>
            <a:r>
              <a:rPr lang="en-US" altLang="zh-CN" sz="2800" b="1" dirty="0">
                <a:latin typeface="+mn-ea"/>
              </a:rPr>
              <a:t>    </a:t>
            </a:r>
            <a:endParaRPr lang="zh-CN" altLang="zh-CN" sz="2800" b="1" dirty="0">
              <a:latin typeface="+mn-ea"/>
            </a:endParaRPr>
          </a:p>
          <a:p>
            <a:pPr marL="0" indent="0">
              <a:lnSpc>
                <a:spcPts val="2800"/>
              </a:lnSpc>
              <a:spcBef>
                <a:spcPts val="0"/>
              </a:spcBef>
              <a:buNone/>
            </a:pPr>
            <a:r>
              <a:rPr lang="en-US" altLang="zh-CN" sz="2800" b="1" dirty="0">
                <a:solidFill>
                  <a:srgbClr val="66FFFF"/>
                </a:solidFill>
                <a:latin typeface="+mn-ea"/>
              </a:rPr>
              <a:t>void CVolume:: </a:t>
            </a:r>
            <a:r>
              <a:rPr lang="en-US" altLang="zh-CN" sz="2800" b="1" dirty="0" err="1">
                <a:solidFill>
                  <a:srgbClr val="66FFFF"/>
                </a:solidFill>
                <a:latin typeface="+mn-ea"/>
              </a:rPr>
              <a:t>param</a:t>
            </a:r>
            <a:r>
              <a:rPr lang="en-US" altLang="zh-CN" sz="2800" b="1" dirty="0">
                <a:solidFill>
                  <a:srgbClr val="66FFFF"/>
                </a:solidFill>
                <a:latin typeface="+mn-ea"/>
              </a:rPr>
              <a:t> (</a:t>
            </a:r>
            <a:r>
              <a:rPr lang="en-US" altLang="zh-CN" sz="2800" b="1" dirty="0" err="1">
                <a:solidFill>
                  <a:srgbClr val="66FFFF"/>
                </a:solidFill>
                <a:latin typeface="+mn-ea"/>
              </a:rPr>
              <a:t>int</a:t>
            </a:r>
            <a:r>
              <a:rPr lang="en-US" altLang="zh-CN" sz="2800" b="1" dirty="0">
                <a:solidFill>
                  <a:srgbClr val="66FFFF"/>
                </a:solidFill>
                <a:latin typeface="+mn-ea"/>
              </a:rPr>
              <a:t> m, </a:t>
            </a:r>
            <a:r>
              <a:rPr lang="en-US" altLang="zh-CN" sz="2800" b="1" dirty="0" err="1">
                <a:solidFill>
                  <a:srgbClr val="66FFFF"/>
                </a:solidFill>
                <a:latin typeface="+mn-ea"/>
              </a:rPr>
              <a:t>int</a:t>
            </a:r>
            <a:r>
              <a:rPr lang="en-US" altLang="zh-CN" sz="2800" b="1" dirty="0">
                <a:solidFill>
                  <a:srgbClr val="66FFFF"/>
                </a:solidFill>
                <a:latin typeface="+mn-ea"/>
              </a:rPr>
              <a:t> n) </a:t>
            </a:r>
            <a:endParaRPr lang="zh-CN" altLang="zh-CN" sz="2800" b="1" dirty="0">
              <a:solidFill>
                <a:srgbClr val="66FFFF"/>
              </a:solidFill>
              <a:latin typeface="+mn-ea"/>
            </a:endParaRPr>
          </a:p>
          <a:p>
            <a:pPr marL="0" indent="0">
              <a:lnSpc>
                <a:spcPts val="2800"/>
              </a:lnSpc>
              <a:spcBef>
                <a:spcPts val="0"/>
              </a:spcBef>
              <a:buNone/>
            </a:pPr>
            <a:r>
              <a:rPr lang="en-US" altLang="zh-CN" sz="2800" b="1" dirty="0" smtClean="0">
                <a:solidFill>
                  <a:srgbClr val="66FFFF"/>
                </a:solidFill>
                <a:latin typeface="+mn-ea"/>
              </a:rPr>
              <a:t>{     </a:t>
            </a:r>
            <a:r>
              <a:rPr lang="en-US" altLang="zh-CN" sz="2800" b="1" dirty="0">
                <a:solidFill>
                  <a:srgbClr val="66FFFF"/>
                </a:solidFill>
                <a:latin typeface="+mn-ea"/>
              </a:rPr>
              <a:t>r = m</a:t>
            </a:r>
            <a:r>
              <a:rPr lang="en-US" altLang="zh-CN" sz="2800" b="1" dirty="0" smtClean="0">
                <a:solidFill>
                  <a:srgbClr val="66FFFF"/>
                </a:solidFill>
                <a:latin typeface="+mn-ea"/>
              </a:rPr>
              <a:t>;     </a:t>
            </a:r>
            <a:r>
              <a:rPr lang="en-US" altLang="zh-CN" sz="2800" b="1" dirty="0">
                <a:solidFill>
                  <a:srgbClr val="66FFFF"/>
                </a:solidFill>
                <a:latin typeface="+mn-ea"/>
              </a:rPr>
              <a:t>h = n</a:t>
            </a:r>
            <a:r>
              <a:rPr lang="en-US" altLang="zh-CN" sz="2800" b="1" dirty="0" smtClean="0">
                <a:solidFill>
                  <a:srgbClr val="66FFFF"/>
                </a:solidFill>
                <a:latin typeface="+mn-ea"/>
              </a:rPr>
              <a:t>;}</a:t>
            </a:r>
            <a:endParaRPr lang="zh-CN" altLang="zh-CN" sz="2800" b="1" dirty="0">
              <a:solidFill>
                <a:srgbClr val="66FFFF"/>
              </a:solidFill>
              <a:latin typeface="+mn-ea"/>
            </a:endParaRPr>
          </a:p>
          <a:p>
            <a:pPr marL="0" indent="0">
              <a:lnSpc>
                <a:spcPts val="2800"/>
              </a:lnSpc>
              <a:spcBef>
                <a:spcPts val="0"/>
              </a:spcBef>
              <a:buNone/>
            </a:pPr>
            <a:r>
              <a:rPr lang="en-US" altLang="zh-CN" sz="2800" b="1" dirty="0">
                <a:latin typeface="+mn-ea"/>
              </a:rPr>
              <a:t>    </a:t>
            </a:r>
            <a:endParaRPr lang="zh-CN" altLang="zh-CN" sz="28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87</a:t>
            </a:fld>
            <a:endParaRPr lang="en-US" altLang="zh-CN"/>
          </a:p>
        </p:txBody>
      </p:sp>
    </p:spTree>
    <p:extLst>
      <p:ext uri="{BB962C8B-B14F-4D97-AF65-F5344CB8AC3E}">
        <p14:creationId xmlns:p14="http://schemas.microsoft.com/office/powerpoint/2010/main" val="216175454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79512" y="116632"/>
            <a:ext cx="8964488" cy="6588968"/>
          </a:xfrm>
        </p:spPr>
        <p:txBody>
          <a:bodyPr/>
          <a:lstStyle/>
          <a:p>
            <a:pPr marL="0" indent="0">
              <a:lnSpc>
                <a:spcPts val="2500"/>
              </a:lnSpc>
              <a:spcBef>
                <a:spcPts val="0"/>
              </a:spcBef>
              <a:buNone/>
            </a:pPr>
            <a:r>
              <a:rPr lang="en-US" altLang="zh-CN" sz="2400" b="1" dirty="0" err="1" smtClean="0">
                <a:latin typeface="+mn-ea"/>
              </a:rPr>
              <a:t>int</a:t>
            </a:r>
            <a:r>
              <a:rPr lang="en-US" altLang="zh-CN" sz="2400" b="1" dirty="0" smtClean="0">
                <a:latin typeface="+mn-ea"/>
              </a:rPr>
              <a:t> </a:t>
            </a:r>
            <a:r>
              <a:rPr lang="en-US" altLang="zh-CN" sz="2400" b="1" dirty="0">
                <a:latin typeface="+mn-ea"/>
              </a:rPr>
              <a:t>main ()</a:t>
            </a:r>
            <a:endParaRPr lang="zh-CN" altLang="zh-CN" sz="2400" b="1" dirty="0">
              <a:latin typeface="+mn-ea"/>
            </a:endParaRPr>
          </a:p>
          <a:p>
            <a:pPr marL="0" indent="0">
              <a:lnSpc>
                <a:spcPts val="2500"/>
              </a:lnSpc>
              <a:spcBef>
                <a:spcPts val="0"/>
              </a:spcBef>
              <a:buNone/>
            </a:pPr>
            <a:r>
              <a:rPr lang="en-US" altLang="zh-CN" sz="2400" b="1" dirty="0">
                <a:latin typeface="+mn-ea"/>
              </a:rPr>
              <a:t>{    CVolume a, *b, *c;</a:t>
            </a:r>
            <a:endParaRPr lang="zh-CN" altLang="zh-CN" sz="2400" b="1" dirty="0">
              <a:latin typeface="+mn-ea"/>
            </a:endParaRPr>
          </a:p>
          <a:p>
            <a:pPr marL="0" indent="0">
              <a:lnSpc>
                <a:spcPts val="2500"/>
              </a:lnSpc>
              <a:spcBef>
                <a:spcPts val="0"/>
              </a:spcBef>
              <a:buNone/>
            </a:pPr>
            <a:r>
              <a:rPr lang="en-US" altLang="zh-CN" sz="2400" b="1" dirty="0">
                <a:latin typeface="+mn-ea"/>
              </a:rPr>
              <a:t>     CVolume *d = new CVolume[2];</a:t>
            </a:r>
            <a:endParaRPr lang="zh-CN" altLang="zh-CN" sz="2400" b="1" dirty="0">
              <a:latin typeface="+mn-ea"/>
            </a:endParaRPr>
          </a:p>
          <a:p>
            <a:pPr marL="0" indent="0">
              <a:lnSpc>
                <a:spcPts val="2500"/>
              </a:lnSpc>
              <a:spcBef>
                <a:spcPts val="0"/>
              </a:spcBef>
              <a:buNone/>
            </a:pPr>
            <a:r>
              <a:rPr lang="en-US" altLang="zh-CN" sz="2400" b="1" dirty="0">
                <a:latin typeface="+mn-ea"/>
              </a:rPr>
              <a:t>     b= new CVolume;</a:t>
            </a:r>
            <a:endParaRPr lang="zh-CN" altLang="zh-CN" sz="2400" b="1" dirty="0">
              <a:latin typeface="+mn-ea"/>
            </a:endParaRPr>
          </a:p>
          <a:p>
            <a:pPr marL="0" indent="0">
              <a:lnSpc>
                <a:spcPts val="2500"/>
              </a:lnSpc>
              <a:spcBef>
                <a:spcPts val="0"/>
              </a:spcBef>
              <a:buNone/>
            </a:pPr>
            <a:r>
              <a:rPr lang="en-US" altLang="zh-CN" sz="2400" b="1" dirty="0">
                <a:latin typeface="+mn-ea"/>
              </a:rPr>
              <a:t>     c= &amp;a;</a:t>
            </a:r>
            <a:endParaRPr lang="zh-CN" altLang="zh-CN" sz="2400" b="1" dirty="0">
              <a:latin typeface="+mn-ea"/>
            </a:endParaRPr>
          </a:p>
          <a:p>
            <a:pPr marL="0" indent="0">
              <a:lnSpc>
                <a:spcPts val="2500"/>
              </a:lnSpc>
              <a:spcBef>
                <a:spcPts val="0"/>
              </a:spcBef>
              <a:buNone/>
            </a:pPr>
            <a:r>
              <a:rPr lang="en-US" altLang="zh-CN" sz="2400" b="1" dirty="0">
                <a:latin typeface="+mn-ea"/>
              </a:rPr>
              <a:t>     a. </a:t>
            </a:r>
            <a:r>
              <a:rPr lang="en-US" altLang="zh-CN" sz="2400" b="1" dirty="0" err="1">
                <a:latin typeface="+mn-ea"/>
              </a:rPr>
              <a:t>param</a:t>
            </a:r>
            <a:r>
              <a:rPr lang="en-US" altLang="zh-CN" sz="2400" b="1" dirty="0">
                <a:latin typeface="+mn-ea"/>
              </a:rPr>
              <a:t>(1,2);</a:t>
            </a:r>
            <a:endParaRPr lang="zh-CN" altLang="zh-CN" sz="2400" b="1" dirty="0">
              <a:latin typeface="+mn-ea"/>
            </a:endParaRPr>
          </a:p>
          <a:p>
            <a:pPr marL="0" indent="0">
              <a:lnSpc>
                <a:spcPts val="2500"/>
              </a:lnSpc>
              <a:spcBef>
                <a:spcPts val="0"/>
              </a:spcBef>
              <a:buNone/>
            </a:pPr>
            <a:r>
              <a:rPr lang="en-US" altLang="zh-CN" sz="2400" b="1" dirty="0">
                <a:latin typeface="+mn-ea"/>
              </a:rPr>
              <a:t>     b-&gt; </a:t>
            </a:r>
            <a:r>
              <a:rPr lang="en-US" altLang="zh-CN" sz="2400" b="1" dirty="0" err="1">
                <a:latin typeface="+mn-ea"/>
              </a:rPr>
              <a:t>param</a:t>
            </a:r>
            <a:r>
              <a:rPr lang="en-US" altLang="zh-CN" sz="2400" b="1" dirty="0">
                <a:latin typeface="+mn-ea"/>
              </a:rPr>
              <a:t>(3,4);</a:t>
            </a:r>
            <a:endParaRPr lang="zh-CN" altLang="zh-CN" sz="2400" b="1" dirty="0">
              <a:latin typeface="+mn-ea"/>
            </a:endParaRPr>
          </a:p>
          <a:p>
            <a:pPr marL="0" indent="0">
              <a:lnSpc>
                <a:spcPts val="2500"/>
              </a:lnSpc>
              <a:spcBef>
                <a:spcPts val="0"/>
              </a:spcBef>
              <a:buNone/>
            </a:pPr>
            <a:r>
              <a:rPr lang="en-US" altLang="zh-CN" sz="2400" b="1" dirty="0">
                <a:latin typeface="+mn-ea"/>
              </a:rPr>
              <a:t>     d-&gt; </a:t>
            </a:r>
            <a:r>
              <a:rPr lang="en-US" altLang="zh-CN" sz="2400" b="1" dirty="0" err="1">
                <a:latin typeface="+mn-ea"/>
              </a:rPr>
              <a:t>param</a:t>
            </a:r>
            <a:r>
              <a:rPr lang="en-US" altLang="zh-CN" sz="2400" b="1" dirty="0">
                <a:latin typeface="+mn-ea"/>
              </a:rPr>
              <a:t>(5,6);</a:t>
            </a:r>
            <a:endParaRPr lang="zh-CN" altLang="zh-CN" sz="2400" b="1" dirty="0">
              <a:latin typeface="+mn-ea"/>
            </a:endParaRPr>
          </a:p>
          <a:p>
            <a:pPr marL="0" indent="0">
              <a:lnSpc>
                <a:spcPts val="2500"/>
              </a:lnSpc>
              <a:spcBef>
                <a:spcPts val="0"/>
              </a:spcBef>
              <a:buNone/>
            </a:pPr>
            <a:r>
              <a:rPr lang="en-US" altLang="zh-CN" sz="2400" b="1" dirty="0">
                <a:latin typeface="+mn-ea"/>
              </a:rPr>
              <a:t>     d[1]. </a:t>
            </a:r>
            <a:r>
              <a:rPr lang="en-US" altLang="zh-CN" sz="2400" b="1" dirty="0" err="1">
                <a:latin typeface="+mn-ea"/>
              </a:rPr>
              <a:t>param</a:t>
            </a:r>
            <a:r>
              <a:rPr lang="en-US" altLang="zh-CN" sz="2400" b="1" dirty="0">
                <a:latin typeface="+mn-ea"/>
              </a:rPr>
              <a:t>(7,8);</a:t>
            </a:r>
            <a:endParaRPr lang="zh-CN" altLang="zh-CN" sz="2400" b="1" dirty="0">
              <a:latin typeface="+mn-ea"/>
            </a:endParaRPr>
          </a:p>
          <a:p>
            <a:pPr marL="0" indent="0">
              <a:lnSpc>
                <a:spcPts val="2500"/>
              </a:lnSpc>
              <a:spcBef>
                <a:spcPts val="0"/>
              </a:spcBef>
              <a:buNone/>
            </a:pPr>
            <a:r>
              <a:rPr lang="en-US" altLang="zh-CN" sz="2400" b="1" dirty="0">
                <a:latin typeface="+mn-ea"/>
              </a:rPr>
              <a:t>     </a:t>
            </a:r>
            <a:r>
              <a:rPr lang="en-US" altLang="zh-CN" sz="2400" b="1" dirty="0" err="1">
                <a:latin typeface="+mn-ea"/>
              </a:rPr>
              <a:t>cout</a:t>
            </a:r>
            <a:r>
              <a:rPr lang="en-US" altLang="zh-CN" sz="2400" b="1" dirty="0">
                <a:latin typeface="+mn-ea"/>
              </a:rPr>
              <a:t> &lt;&lt; </a:t>
            </a:r>
            <a:r>
              <a:rPr lang="en-US" altLang="zh-CN" sz="2400" b="1" dirty="0">
                <a:solidFill>
                  <a:srgbClr val="66FFFF"/>
                </a:solidFill>
                <a:latin typeface="+mn-ea"/>
              </a:rPr>
              <a:t>"a volume: " </a:t>
            </a:r>
            <a:r>
              <a:rPr lang="en-US" altLang="zh-CN" sz="2400" b="1" dirty="0">
                <a:latin typeface="+mn-ea"/>
              </a:rPr>
              <a:t>&lt;&lt; </a:t>
            </a:r>
            <a:r>
              <a:rPr lang="en-US" altLang="zh-CN" sz="2400" b="1" dirty="0" err="1">
                <a:latin typeface="+mn-ea"/>
              </a:rPr>
              <a:t>a.volume</a:t>
            </a:r>
            <a:r>
              <a:rPr lang="en-US" altLang="zh-CN" sz="2400" b="1" dirty="0">
                <a:latin typeface="+mn-ea"/>
              </a:rPr>
              <a:t>() &lt;&lt; </a:t>
            </a:r>
            <a:r>
              <a:rPr lang="en-US" altLang="zh-CN" sz="2400" b="1" dirty="0" err="1">
                <a:latin typeface="+mn-ea"/>
              </a:rPr>
              <a:t>endl</a:t>
            </a:r>
            <a:r>
              <a:rPr lang="en-US" altLang="zh-CN" sz="2400" b="1" dirty="0">
                <a:latin typeface="+mn-ea"/>
              </a:rPr>
              <a:t>;</a:t>
            </a:r>
            <a:endParaRPr lang="zh-CN" altLang="zh-CN" sz="2400" b="1" dirty="0">
              <a:latin typeface="+mn-ea"/>
            </a:endParaRPr>
          </a:p>
          <a:p>
            <a:pPr marL="0" indent="0">
              <a:lnSpc>
                <a:spcPts val="2500"/>
              </a:lnSpc>
              <a:spcBef>
                <a:spcPts val="0"/>
              </a:spcBef>
              <a:buNone/>
            </a:pPr>
            <a:r>
              <a:rPr lang="en-US" altLang="zh-CN" sz="2400" b="1" dirty="0">
                <a:latin typeface="+mn-ea"/>
              </a:rPr>
              <a:t>     </a:t>
            </a:r>
            <a:r>
              <a:rPr lang="en-US" altLang="zh-CN" sz="2400" b="1" dirty="0" err="1">
                <a:latin typeface="+mn-ea"/>
              </a:rPr>
              <a:t>cout</a:t>
            </a:r>
            <a:r>
              <a:rPr lang="en-US" altLang="zh-CN" sz="2400" b="1" dirty="0">
                <a:latin typeface="+mn-ea"/>
              </a:rPr>
              <a:t> &lt;&lt; </a:t>
            </a:r>
            <a:r>
              <a:rPr lang="en-US" altLang="zh-CN" sz="2400" b="1" dirty="0">
                <a:solidFill>
                  <a:srgbClr val="66FFFF"/>
                </a:solidFill>
                <a:latin typeface="+mn-ea"/>
              </a:rPr>
              <a:t>"*b volume: " </a:t>
            </a:r>
            <a:r>
              <a:rPr lang="en-US" altLang="zh-CN" sz="2400" b="1" dirty="0">
                <a:latin typeface="+mn-ea"/>
              </a:rPr>
              <a:t>&lt;&lt; b-&gt;volume() &lt;&lt; </a:t>
            </a:r>
            <a:r>
              <a:rPr lang="en-US" altLang="zh-CN" sz="2400" b="1" dirty="0" err="1">
                <a:latin typeface="+mn-ea"/>
              </a:rPr>
              <a:t>endl</a:t>
            </a:r>
            <a:r>
              <a:rPr lang="en-US" altLang="zh-CN" sz="2400" b="1" dirty="0">
                <a:latin typeface="+mn-ea"/>
              </a:rPr>
              <a:t>;</a:t>
            </a:r>
            <a:endParaRPr lang="zh-CN" altLang="zh-CN" sz="2400" b="1" dirty="0">
              <a:latin typeface="+mn-ea"/>
            </a:endParaRPr>
          </a:p>
          <a:p>
            <a:pPr marL="0" indent="0">
              <a:lnSpc>
                <a:spcPts val="2500"/>
              </a:lnSpc>
              <a:spcBef>
                <a:spcPts val="0"/>
              </a:spcBef>
              <a:buNone/>
            </a:pPr>
            <a:r>
              <a:rPr lang="en-US" altLang="zh-CN" sz="2400" b="1" dirty="0">
                <a:latin typeface="+mn-ea"/>
              </a:rPr>
              <a:t>     </a:t>
            </a:r>
            <a:r>
              <a:rPr lang="en-US" altLang="zh-CN" sz="2400" b="1" dirty="0" err="1">
                <a:latin typeface="+mn-ea"/>
              </a:rPr>
              <a:t>cout</a:t>
            </a:r>
            <a:r>
              <a:rPr lang="en-US" altLang="zh-CN" sz="2400" b="1" dirty="0">
                <a:latin typeface="+mn-ea"/>
              </a:rPr>
              <a:t> &lt;&lt; </a:t>
            </a:r>
            <a:r>
              <a:rPr lang="en-US" altLang="zh-CN" sz="2400" b="1" dirty="0">
                <a:solidFill>
                  <a:srgbClr val="66FFFF"/>
                </a:solidFill>
                <a:latin typeface="+mn-ea"/>
              </a:rPr>
              <a:t>"*c volume: " </a:t>
            </a:r>
            <a:r>
              <a:rPr lang="en-US" altLang="zh-CN" sz="2400" b="1" dirty="0">
                <a:latin typeface="+mn-ea"/>
              </a:rPr>
              <a:t>&lt;&lt; c-&gt;volume() &lt;&lt; </a:t>
            </a:r>
            <a:r>
              <a:rPr lang="en-US" altLang="zh-CN" sz="2400" b="1" dirty="0" err="1">
                <a:latin typeface="+mn-ea"/>
              </a:rPr>
              <a:t>endl</a:t>
            </a:r>
            <a:r>
              <a:rPr lang="en-US" altLang="zh-CN" sz="2400" b="1" dirty="0">
                <a:latin typeface="+mn-ea"/>
              </a:rPr>
              <a:t>;</a:t>
            </a:r>
            <a:endParaRPr lang="zh-CN" altLang="zh-CN" sz="2400" b="1" dirty="0">
              <a:latin typeface="+mn-ea"/>
            </a:endParaRPr>
          </a:p>
          <a:p>
            <a:pPr marL="0" indent="0">
              <a:lnSpc>
                <a:spcPts val="2500"/>
              </a:lnSpc>
              <a:spcBef>
                <a:spcPts val="0"/>
              </a:spcBef>
              <a:buNone/>
            </a:pPr>
            <a:r>
              <a:rPr lang="en-US" altLang="zh-CN" sz="2400" b="1" dirty="0">
                <a:latin typeface="+mn-ea"/>
              </a:rPr>
              <a:t>     </a:t>
            </a:r>
            <a:r>
              <a:rPr lang="en-US" altLang="zh-CN" sz="2400" b="1" dirty="0" err="1">
                <a:latin typeface="+mn-ea"/>
              </a:rPr>
              <a:t>cout</a:t>
            </a:r>
            <a:r>
              <a:rPr lang="en-US" altLang="zh-CN" sz="2400" b="1" dirty="0">
                <a:latin typeface="+mn-ea"/>
              </a:rPr>
              <a:t> &lt;&lt; </a:t>
            </a:r>
            <a:r>
              <a:rPr lang="en-US" altLang="zh-CN" sz="2400" b="1" dirty="0">
                <a:solidFill>
                  <a:srgbClr val="66FFFF"/>
                </a:solidFill>
                <a:latin typeface="+mn-ea"/>
              </a:rPr>
              <a:t>"d[0] volume: " </a:t>
            </a:r>
            <a:r>
              <a:rPr lang="en-US" altLang="zh-CN" sz="2400" b="1" dirty="0">
                <a:latin typeface="+mn-ea"/>
              </a:rPr>
              <a:t>&lt;&lt; d[0].volume() &lt;&lt; </a:t>
            </a:r>
            <a:r>
              <a:rPr lang="en-US" altLang="zh-CN" sz="2400" b="1" dirty="0" err="1">
                <a:latin typeface="+mn-ea"/>
              </a:rPr>
              <a:t>endl</a:t>
            </a:r>
            <a:r>
              <a:rPr lang="en-US" altLang="zh-CN" sz="2400" b="1" dirty="0">
                <a:latin typeface="+mn-ea"/>
              </a:rPr>
              <a:t>;</a:t>
            </a:r>
            <a:endParaRPr lang="zh-CN" altLang="zh-CN" sz="2400" b="1" dirty="0">
              <a:latin typeface="+mn-ea"/>
            </a:endParaRPr>
          </a:p>
          <a:p>
            <a:pPr marL="0" indent="0">
              <a:lnSpc>
                <a:spcPts val="2500"/>
              </a:lnSpc>
              <a:spcBef>
                <a:spcPts val="0"/>
              </a:spcBef>
              <a:buNone/>
            </a:pPr>
            <a:r>
              <a:rPr lang="en-US" altLang="zh-CN" sz="2400" b="1" dirty="0">
                <a:latin typeface="+mn-ea"/>
              </a:rPr>
              <a:t>     </a:t>
            </a:r>
            <a:r>
              <a:rPr lang="en-US" altLang="zh-CN" sz="2400" b="1" dirty="0" err="1">
                <a:latin typeface="+mn-ea"/>
              </a:rPr>
              <a:t>cout</a:t>
            </a:r>
            <a:r>
              <a:rPr lang="en-US" altLang="zh-CN" sz="2400" b="1" dirty="0">
                <a:latin typeface="+mn-ea"/>
              </a:rPr>
              <a:t> &lt;&lt; </a:t>
            </a:r>
            <a:r>
              <a:rPr lang="en-US" altLang="zh-CN" sz="2400" b="1" dirty="0">
                <a:solidFill>
                  <a:srgbClr val="66FFFF"/>
                </a:solidFill>
                <a:latin typeface="+mn-ea"/>
              </a:rPr>
              <a:t>"d[1] volume: " </a:t>
            </a:r>
            <a:r>
              <a:rPr lang="en-US" altLang="zh-CN" sz="2400" b="1" dirty="0">
                <a:latin typeface="+mn-ea"/>
              </a:rPr>
              <a:t>&lt;&lt; d[1].volume() &lt;&lt; </a:t>
            </a:r>
            <a:r>
              <a:rPr lang="en-US" altLang="zh-CN" sz="2400" b="1" dirty="0" err="1">
                <a:latin typeface="+mn-ea"/>
              </a:rPr>
              <a:t>endl</a:t>
            </a:r>
            <a:r>
              <a:rPr lang="en-US" altLang="zh-CN" sz="2400" b="1" dirty="0">
                <a:latin typeface="+mn-ea"/>
              </a:rPr>
              <a:t>;</a:t>
            </a:r>
            <a:endParaRPr lang="zh-CN" altLang="zh-CN" sz="2400" b="1" dirty="0">
              <a:latin typeface="+mn-ea"/>
            </a:endParaRPr>
          </a:p>
          <a:p>
            <a:pPr marL="0" indent="0">
              <a:lnSpc>
                <a:spcPts val="2500"/>
              </a:lnSpc>
              <a:spcBef>
                <a:spcPts val="0"/>
              </a:spcBef>
              <a:buNone/>
            </a:pPr>
            <a:r>
              <a:rPr lang="en-US" altLang="zh-CN" sz="2400" b="1" dirty="0">
                <a:latin typeface="+mn-ea"/>
              </a:rPr>
              <a:t>     return 0;</a:t>
            </a:r>
            <a:endParaRPr lang="zh-CN" altLang="zh-CN" sz="2400" b="1" dirty="0">
              <a:latin typeface="+mn-ea"/>
            </a:endParaRPr>
          </a:p>
          <a:p>
            <a:pPr marL="0" indent="0">
              <a:lnSpc>
                <a:spcPts val="2500"/>
              </a:lnSpc>
              <a:spcBef>
                <a:spcPts val="0"/>
              </a:spcBef>
              <a:buNone/>
            </a:pPr>
            <a:r>
              <a:rPr lang="en-US" altLang="zh-CN" sz="2400" b="1" dirty="0">
                <a:latin typeface="+mn-ea"/>
              </a:rPr>
              <a:t>}</a:t>
            </a:r>
            <a:endParaRPr lang="zh-CN" altLang="zh-CN" sz="2400" b="1" dirty="0">
              <a:latin typeface="+mn-ea"/>
            </a:endParaRPr>
          </a:p>
          <a:p>
            <a:pPr marL="0" indent="0">
              <a:lnSpc>
                <a:spcPts val="2500"/>
              </a:lnSpc>
              <a:spcBef>
                <a:spcPts val="0"/>
              </a:spcBef>
              <a:buNone/>
            </a:pPr>
            <a:r>
              <a:rPr lang="en-US" altLang="zh-CN" sz="2400" b="1" dirty="0" smtClean="0">
                <a:latin typeface="+mn-ea"/>
              </a:rPr>
              <a:t>    </a:t>
            </a:r>
            <a:r>
              <a:rPr lang="zh-CN" altLang="zh-CN" sz="2400" b="1" dirty="0" smtClean="0">
                <a:latin typeface="+mn-ea"/>
              </a:rPr>
              <a:t>上</a:t>
            </a:r>
            <a:r>
              <a:rPr lang="zh-CN" altLang="zh-CN" sz="2400" b="1" dirty="0">
                <a:latin typeface="+mn-ea"/>
              </a:rPr>
              <a:t>述代码中定义了</a:t>
            </a:r>
            <a:r>
              <a:rPr lang="en-US" altLang="zh-CN" sz="2400" b="1" dirty="0">
                <a:latin typeface="+mn-ea"/>
              </a:rPr>
              <a:t>CVolume</a:t>
            </a:r>
            <a:r>
              <a:rPr lang="zh-CN" altLang="zh-CN" sz="2400" b="1" dirty="0">
                <a:latin typeface="+mn-ea"/>
              </a:rPr>
              <a:t>类的指针</a:t>
            </a:r>
            <a:r>
              <a:rPr lang="en-US" altLang="zh-CN" sz="2400" b="1" dirty="0">
                <a:latin typeface="+mn-ea"/>
              </a:rPr>
              <a:t>b</a:t>
            </a:r>
            <a:r>
              <a:rPr lang="zh-CN" altLang="zh-CN" sz="2400" b="1" dirty="0">
                <a:latin typeface="+mn-ea"/>
              </a:rPr>
              <a:t>、</a:t>
            </a:r>
            <a:r>
              <a:rPr lang="en-US" altLang="zh-CN" sz="2400" b="1" dirty="0">
                <a:latin typeface="+mn-ea"/>
              </a:rPr>
              <a:t>c</a:t>
            </a:r>
            <a:r>
              <a:rPr lang="zh-CN" altLang="zh-CN" sz="2400" b="1" dirty="0">
                <a:latin typeface="+mn-ea"/>
              </a:rPr>
              <a:t>和</a:t>
            </a:r>
            <a:r>
              <a:rPr lang="en-US" altLang="zh-CN" sz="2400" b="1" dirty="0">
                <a:latin typeface="+mn-ea"/>
              </a:rPr>
              <a:t>d</a:t>
            </a:r>
            <a:r>
              <a:rPr lang="zh-CN" altLang="zh-CN" sz="2400" b="1" dirty="0">
                <a:latin typeface="+mn-ea"/>
              </a:rPr>
              <a:t>，然后</a:t>
            </a:r>
            <a:r>
              <a:rPr lang="en-US" altLang="zh-CN" sz="2400" b="1" dirty="0">
                <a:latin typeface="+mn-ea"/>
              </a:rPr>
              <a:t>d</a:t>
            </a:r>
            <a:r>
              <a:rPr lang="zh-CN" altLang="zh-CN" sz="2400" b="1" dirty="0">
                <a:latin typeface="+mn-ea"/>
              </a:rPr>
              <a:t>的指针指向了</a:t>
            </a:r>
            <a:r>
              <a:rPr lang="en-US" altLang="zh-CN" sz="2400" b="1" dirty="0">
                <a:latin typeface="+mn-ea"/>
              </a:rPr>
              <a:t>CVolume</a:t>
            </a:r>
            <a:r>
              <a:rPr lang="zh-CN" altLang="zh-CN" sz="2400" b="1" dirty="0">
                <a:latin typeface="+mn-ea"/>
              </a:rPr>
              <a:t>对象的首地址，</a:t>
            </a:r>
            <a:r>
              <a:rPr lang="en-US" altLang="zh-CN" sz="2400" b="1" dirty="0">
                <a:latin typeface="+mn-ea"/>
              </a:rPr>
              <a:t>b</a:t>
            </a:r>
            <a:r>
              <a:rPr lang="zh-CN" altLang="zh-CN" sz="2400" b="1" dirty="0">
                <a:latin typeface="+mn-ea"/>
              </a:rPr>
              <a:t>指针指向了</a:t>
            </a:r>
            <a:r>
              <a:rPr lang="en-US" altLang="zh-CN" sz="2400" b="1" dirty="0">
                <a:latin typeface="+mn-ea"/>
              </a:rPr>
              <a:t>CVolume</a:t>
            </a:r>
            <a:r>
              <a:rPr lang="zh-CN" altLang="zh-CN" sz="2400" b="1" dirty="0">
                <a:latin typeface="+mn-ea"/>
              </a:rPr>
              <a:t>类的对象，然后分别调用</a:t>
            </a:r>
            <a:r>
              <a:rPr lang="en-US" altLang="zh-CN" sz="2400" b="1" dirty="0">
                <a:latin typeface="+mn-ea"/>
              </a:rPr>
              <a:t>CVolume</a:t>
            </a:r>
            <a:r>
              <a:rPr lang="zh-CN" altLang="zh-CN" sz="2400" b="1" dirty="0">
                <a:latin typeface="+mn-ea"/>
              </a:rPr>
              <a:t>类的成员函数</a:t>
            </a:r>
            <a:r>
              <a:rPr lang="en-US" altLang="zh-CN" sz="2400" b="1" dirty="0">
                <a:latin typeface="+mn-ea"/>
              </a:rPr>
              <a:t>volume</a:t>
            </a:r>
            <a:r>
              <a:rPr lang="zh-CN" altLang="zh-CN" sz="2400" b="1" dirty="0">
                <a:latin typeface="+mn-ea"/>
              </a:rPr>
              <a:t>求体积。</a:t>
            </a:r>
            <a:endParaRPr lang="zh-CN" altLang="en-US" sz="2400" b="1" dirty="0">
              <a:latin typeface="+mn-ea"/>
            </a:endParaRPr>
          </a:p>
        </p:txBody>
      </p:sp>
      <p:sp>
        <p:nvSpPr>
          <p:cNvPr id="2" name="圆角矩形标注 1"/>
          <p:cNvSpPr/>
          <p:nvPr/>
        </p:nvSpPr>
        <p:spPr bwMode="auto">
          <a:xfrm>
            <a:off x="5724128" y="188640"/>
            <a:ext cx="3096344" cy="2304256"/>
          </a:xfrm>
          <a:prstGeom prst="wedgeRoundRectCallout">
            <a:avLst>
              <a:gd name="adj1" fmla="val -99202"/>
              <a:gd name="adj2" fmla="val 70316"/>
              <a:gd name="adj3" fmla="val 16667"/>
            </a:avLst>
          </a:prstGeom>
          <a:solidFill>
            <a:srgbClr val="66FF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dirty="0">
                <a:solidFill>
                  <a:srgbClr val="FF0000"/>
                </a:solidFill>
              </a:rPr>
              <a:t>a volume: 6.28319</a:t>
            </a:r>
            <a:endParaRPr lang="zh-CN" altLang="zh-CN" dirty="0">
              <a:solidFill>
                <a:srgbClr val="FF0000"/>
              </a:solidFill>
            </a:endParaRPr>
          </a:p>
          <a:p>
            <a:r>
              <a:rPr lang="en-US" altLang="zh-CN" dirty="0">
                <a:solidFill>
                  <a:srgbClr val="FF0000"/>
                </a:solidFill>
              </a:rPr>
              <a:t>*b volume: 113.097</a:t>
            </a:r>
            <a:endParaRPr lang="zh-CN" altLang="zh-CN" dirty="0">
              <a:solidFill>
                <a:srgbClr val="FF0000"/>
              </a:solidFill>
            </a:endParaRPr>
          </a:p>
          <a:p>
            <a:r>
              <a:rPr lang="en-US" altLang="zh-CN" dirty="0">
                <a:solidFill>
                  <a:srgbClr val="FF0000"/>
                </a:solidFill>
              </a:rPr>
              <a:t>*c volume: 6.28319</a:t>
            </a:r>
            <a:endParaRPr lang="zh-CN" altLang="zh-CN" dirty="0">
              <a:solidFill>
                <a:srgbClr val="FF0000"/>
              </a:solidFill>
            </a:endParaRPr>
          </a:p>
          <a:p>
            <a:r>
              <a:rPr lang="en-US" altLang="zh-CN" dirty="0">
                <a:solidFill>
                  <a:srgbClr val="FF0000"/>
                </a:solidFill>
              </a:rPr>
              <a:t>d[0] volume: 471.239</a:t>
            </a:r>
            <a:endParaRPr lang="zh-CN" altLang="zh-CN" dirty="0">
              <a:solidFill>
                <a:srgbClr val="FF0000"/>
              </a:solidFill>
            </a:endParaRPr>
          </a:p>
          <a:p>
            <a:r>
              <a:rPr lang="en-US" altLang="zh-CN" dirty="0">
                <a:solidFill>
                  <a:srgbClr val="FF0000"/>
                </a:solidFill>
              </a:rPr>
              <a:t>d[1] volume: </a:t>
            </a:r>
            <a:r>
              <a:rPr lang="en-US" altLang="zh-CN" dirty="0" smtClean="0">
                <a:solidFill>
                  <a:srgbClr val="FF0000"/>
                </a:solidFill>
              </a:rPr>
              <a:t>1231.5</a:t>
            </a:r>
            <a:endParaRPr lang="zh-CN" altLang="zh-CN" dirty="0">
              <a:solidFill>
                <a:srgbClr val="FF0000"/>
              </a:solidFill>
            </a:endParaRPr>
          </a:p>
        </p:txBody>
      </p:sp>
    </p:spTree>
    <p:extLst>
      <p:ext uri="{BB962C8B-B14F-4D97-AF65-F5344CB8AC3E}">
        <p14:creationId xmlns:p14="http://schemas.microsoft.com/office/powerpoint/2010/main" val="308717659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6632"/>
            <a:ext cx="8856984" cy="6516960"/>
          </a:xfrm>
        </p:spPr>
        <p:txBody>
          <a:bodyPr/>
          <a:lstStyle/>
          <a:p>
            <a:pPr marL="0" indent="0">
              <a:lnSpc>
                <a:spcPts val="2400"/>
              </a:lnSpc>
              <a:spcBef>
                <a:spcPts val="0"/>
              </a:spcBef>
              <a:buNone/>
            </a:pPr>
            <a:r>
              <a:rPr lang="zh-CN" altLang="zh-CN" sz="2000" b="1" dirty="0">
                <a:latin typeface="+mn-ea"/>
              </a:rPr>
              <a:t>大家再来看看下面的例子，这里定义了类</a:t>
            </a:r>
            <a:r>
              <a:rPr lang="en-US" altLang="zh-CN" sz="2000" b="1" dirty="0">
                <a:latin typeface="+mn-ea"/>
              </a:rPr>
              <a:t>class1</a:t>
            </a:r>
            <a:r>
              <a:rPr lang="zh-CN" altLang="zh-CN" sz="2000" b="1" dirty="0">
                <a:latin typeface="+mn-ea"/>
              </a:rPr>
              <a:t>以及指向</a:t>
            </a:r>
            <a:r>
              <a:rPr lang="en-US" altLang="zh-CN" sz="2000" b="1" dirty="0">
                <a:latin typeface="+mn-ea"/>
              </a:rPr>
              <a:t>class1</a:t>
            </a:r>
            <a:r>
              <a:rPr lang="zh-CN" altLang="zh-CN" sz="2000" b="1" dirty="0">
                <a:latin typeface="+mn-ea"/>
              </a:rPr>
              <a:t>对象的指针</a:t>
            </a:r>
            <a:r>
              <a:rPr lang="en-US" altLang="zh-CN" sz="2000" b="1" dirty="0">
                <a:latin typeface="+mn-ea"/>
              </a:rPr>
              <a:t>p</a:t>
            </a:r>
            <a:r>
              <a:rPr lang="zh-CN" altLang="zh-CN" sz="2000" b="1" dirty="0">
                <a:latin typeface="+mn-ea"/>
              </a:rPr>
              <a:t>。</a:t>
            </a:r>
          </a:p>
          <a:p>
            <a:pPr marL="0" indent="0">
              <a:lnSpc>
                <a:spcPts val="2400"/>
              </a:lnSpc>
              <a:spcBef>
                <a:spcPts val="0"/>
              </a:spcBef>
              <a:buNone/>
            </a:pPr>
            <a:r>
              <a:rPr lang="en-US" altLang="zh-CN" sz="2000" b="1" dirty="0">
                <a:latin typeface="+mn-ea"/>
              </a:rPr>
              <a:t>#include "</a:t>
            </a:r>
            <a:r>
              <a:rPr lang="en-US" altLang="zh-CN" sz="2000" b="1" dirty="0" err="1">
                <a:latin typeface="+mn-ea"/>
              </a:rPr>
              <a:t>stdafx.h</a:t>
            </a:r>
            <a:r>
              <a:rPr lang="en-US" altLang="zh-CN" sz="2000" b="1" dirty="0">
                <a:latin typeface="+mn-ea"/>
              </a:rPr>
              <a:t>"</a:t>
            </a:r>
            <a:endParaRPr lang="zh-CN" altLang="zh-CN" sz="2000" b="1" dirty="0">
              <a:latin typeface="+mn-ea"/>
            </a:endParaRPr>
          </a:p>
          <a:p>
            <a:pPr marL="0" indent="0">
              <a:lnSpc>
                <a:spcPts val="2400"/>
              </a:lnSpc>
              <a:spcBef>
                <a:spcPts val="0"/>
              </a:spcBef>
              <a:buNone/>
            </a:pPr>
            <a:r>
              <a:rPr lang="en-US" altLang="zh-CN" sz="2000" b="1" dirty="0">
                <a:latin typeface="+mn-ea"/>
              </a:rPr>
              <a:t>#include &lt;</a:t>
            </a:r>
            <a:r>
              <a:rPr lang="en-US" altLang="zh-CN" sz="2000" b="1" dirty="0" err="1">
                <a:latin typeface="+mn-ea"/>
              </a:rPr>
              <a:t>iostream</a:t>
            </a:r>
            <a:r>
              <a:rPr lang="en-US" altLang="zh-CN" sz="2000" b="1" dirty="0">
                <a:latin typeface="+mn-ea"/>
              </a:rPr>
              <a:t>&gt;</a:t>
            </a:r>
            <a:endParaRPr lang="zh-CN" altLang="zh-CN" sz="2000" b="1" dirty="0">
              <a:latin typeface="+mn-ea"/>
            </a:endParaRPr>
          </a:p>
          <a:p>
            <a:pPr marL="0" indent="0">
              <a:lnSpc>
                <a:spcPts val="2400"/>
              </a:lnSpc>
              <a:spcBef>
                <a:spcPts val="0"/>
              </a:spcBef>
              <a:buNone/>
            </a:pPr>
            <a:r>
              <a:rPr lang="en-US" altLang="zh-CN" sz="2000" b="1" dirty="0">
                <a:latin typeface="+mn-ea"/>
              </a:rPr>
              <a:t>using namespace </a:t>
            </a:r>
            <a:r>
              <a:rPr lang="en-US" altLang="zh-CN" sz="2000" b="1" dirty="0" err="1">
                <a:latin typeface="+mn-ea"/>
              </a:rPr>
              <a:t>std</a:t>
            </a:r>
            <a:r>
              <a:rPr lang="en-US" altLang="zh-CN" sz="2000" b="1" dirty="0">
                <a:latin typeface="+mn-ea"/>
              </a:rPr>
              <a:t>;</a:t>
            </a:r>
            <a:endParaRPr lang="zh-CN" altLang="zh-CN" sz="2000" b="1" dirty="0">
              <a:latin typeface="+mn-ea"/>
            </a:endParaRPr>
          </a:p>
          <a:p>
            <a:pPr marL="0" indent="0">
              <a:lnSpc>
                <a:spcPts val="2400"/>
              </a:lnSpc>
              <a:spcBef>
                <a:spcPts val="0"/>
              </a:spcBef>
              <a:buNone/>
            </a:pPr>
            <a:r>
              <a:rPr lang="en-US" altLang="zh-CN" sz="2000" b="1" dirty="0">
                <a:latin typeface="+mn-ea"/>
              </a:rPr>
              <a:t>class Class1   	</a:t>
            </a:r>
            <a:r>
              <a:rPr lang="en-US" altLang="zh-CN" sz="2000" b="1" dirty="0" smtClean="0">
                <a:latin typeface="+mn-ea"/>
              </a:rPr>
              <a:t>//</a:t>
            </a:r>
            <a:r>
              <a:rPr lang="zh-CN" altLang="zh-CN" sz="2000" b="1" dirty="0">
                <a:latin typeface="+mn-ea"/>
              </a:rPr>
              <a:t>定义类</a:t>
            </a:r>
            <a:r>
              <a:rPr lang="en-US" altLang="zh-CN" sz="2000" b="1" dirty="0">
                <a:latin typeface="+mn-ea"/>
              </a:rPr>
              <a:t>Class1</a:t>
            </a:r>
            <a:endParaRPr lang="zh-CN" altLang="zh-CN" sz="2000" b="1" dirty="0">
              <a:latin typeface="+mn-ea"/>
            </a:endParaRPr>
          </a:p>
          <a:p>
            <a:pPr marL="0" indent="0">
              <a:lnSpc>
                <a:spcPts val="2400"/>
              </a:lnSpc>
              <a:spcBef>
                <a:spcPts val="0"/>
              </a:spcBef>
              <a:buNone/>
            </a:pPr>
            <a:r>
              <a:rPr lang="en-US" altLang="zh-CN" sz="2000" b="1" dirty="0" smtClean="0">
                <a:latin typeface="+mn-ea"/>
              </a:rPr>
              <a:t>{  </a:t>
            </a:r>
            <a:r>
              <a:rPr lang="en-US" altLang="zh-CN" sz="2000" b="1" dirty="0" err="1" smtClean="0">
                <a:latin typeface="+mn-ea"/>
              </a:rPr>
              <a:t>int</a:t>
            </a:r>
            <a:r>
              <a:rPr lang="en-US" altLang="zh-CN" sz="2000" b="1" dirty="0" smtClean="0">
                <a:latin typeface="+mn-ea"/>
              </a:rPr>
              <a:t> </a:t>
            </a:r>
            <a:r>
              <a:rPr lang="en-US" altLang="zh-CN" sz="2000" b="1" dirty="0">
                <a:latin typeface="+mn-ea"/>
              </a:rPr>
              <a:t>Value;  	</a:t>
            </a:r>
            <a:r>
              <a:rPr lang="en-US" altLang="zh-CN" sz="2000" b="1" dirty="0" smtClean="0">
                <a:latin typeface="+mn-ea"/>
              </a:rPr>
              <a:t>//</a:t>
            </a:r>
            <a:r>
              <a:rPr lang="zh-CN" altLang="zh-CN" sz="2000" b="1" dirty="0">
                <a:latin typeface="+mn-ea"/>
              </a:rPr>
              <a:t>定义类的私有成员</a:t>
            </a:r>
          </a:p>
          <a:p>
            <a:pPr marL="0" indent="0">
              <a:lnSpc>
                <a:spcPts val="2400"/>
              </a:lnSpc>
              <a:spcBef>
                <a:spcPts val="0"/>
              </a:spcBef>
              <a:buNone/>
            </a:pPr>
            <a:r>
              <a:rPr lang="en-US" altLang="zh-CN" sz="2000" b="1" dirty="0" smtClean="0">
                <a:latin typeface="+mn-ea"/>
              </a:rPr>
              <a:t> public:</a:t>
            </a:r>
          </a:p>
          <a:p>
            <a:pPr marL="0" indent="0">
              <a:lnSpc>
                <a:spcPts val="2400"/>
              </a:lnSpc>
              <a:spcBef>
                <a:spcPts val="0"/>
              </a:spcBef>
              <a:buNone/>
            </a:pPr>
            <a:r>
              <a:rPr lang="en-US" altLang="zh-CN" sz="2000" b="1" dirty="0" smtClean="0">
                <a:latin typeface="+mn-ea"/>
              </a:rPr>
              <a:t>   Class1(</a:t>
            </a:r>
            <a:r>
              <a:rPr lang="en-US" altLang="zh-CN" sz="2000" b="1" dirty="0" err="1" smtClean="0">
                <a:latin typeface="+mn-ea"/>
              </a:rPr>
              <a:t>int</a:t>
            </a:r>
            <a:r>
              <a:rPr lang="en-US" altLang="zh-CN" sz="2000" b="1" dirty="0" smtClean="0">
                <a:latin typeface="+mn-ea"/>
              </a:rPr>
              <a:t> </a:t>
            </a:r>
            <a:r>
              <a:rPr lang="en-US" altLang="zh-CN" sz="2000" b="1" dirty="0">
                <a:latin typeface="+mn-ea"/>
              </a:rPr>
              <a:t>Val)  </a:t>
            </a:r>
            <a:r>
              <a:rPr lang="en-US" altLang="zh-CN" sz="2000" b="1" dirty="0" smtClean="0">
                <a:latin typeface="+mn-ea"/>
              </a:rPr>
              <a:t>	//</a:t>
            </a:r>
            <a:r>
              <a:rPr lang="zh-CN" altLang="zh-CN" sz="2000" b="1" dirty="0">
                <a:latin typeface="+mn-ea"/>
              </a:rPr>
              <a:t>类</a:t>
            </a:r>
            <a:r>
              <a:rPr lang="en-US" altLang="zh-CN" sz="2000" b="1" dirty="0">
                <a:latin typeface="+mn-ea"/>
              </a:rPr>
              <a:t>Class1</a:t>
            </a:r>
            <a:r>
              <a:rPr lang="zh-CN" altLang="zh-CN" sz="2000" b="1" dirty="0">
                <a:latin typeface="+mn-ea"/>
              </a:rPr>
              <a:t>的构造函数</a:t>
            </a:r>
          </a:p>
          <a:p>
            <a:pPr marL="0" indent="0">
              <a:lnSpc>
                <a:spcPts val="2400"/>
              </a:lnSpc>
              <a:spcBef>
                <a:spcPts val="0"/>
              </a:spcBef>
              <a:buNone/>
            </a:pPr>
            <a:r>
              <a:rPr lang="en-US" altLang="zh-CN" sz="2000" b="1" dirty="0" smtClean="0">
                <a:latin typeface="+mn-ea"/>
              </a:rPr>
              <a:t>   {</a:t>
            </a:r>
            <a:r>
              <a:rPr lang="en-US" altLang="zh-CN" sz="2000" b="1" dirty="0">
                <a:latin typeface="+mn-ea"/>
              </a:rPr>
              <a:t>	Value=Val;  </a:t>
            </a:r>
            <a:r>
              <a:rPr lang="en-US" altLang="zh-CN" sz="2000" b="1" dirty="0" smtClean="0">
                <a:latin typeface="+mn-ea"/>
              </a:rPr>
              <a:t>	//</a:t>
            </a:r>
            <a:r>
              <a:rPr lang="zh-CN" altLang="zh-CN" sz="2000" b="1" dirty="0">
                <a:latin typeface="+mn-ea"/>
              </a:rPr>
              <a:t>对成员变量初始化</a:t>
            </a:r>
          </a:p>
          <a:p>
            <a:pPr marL="0" indent="0">
              <a:lnSpc>
                <a:spcPts val="2400"/>
              </a:lnSpc>
              <a:spcBef>
                <a:spcPts val="0"/>
              </a:spcBef>
              <a:buNone/>
            </a:pPr>
            <a:r>
              <a:rPr lang="en-US" altLang="zh-CN" sz="2000" b="1" dirty="0" smtClean="0">
                <a:latin typeface="+mn-ea"/>
              </a:rPr>
              <a:t>   }</a:t>
            </a:r>
            <a:endParaRPr lang="zh-CN" altLang="zh-CN" sz="2000" b="1" dirty="0">
              <a:latin typeface="+mn-ea"/>
            </a:endParaRPr>
          </a:p>
          <a:p>
            <a:pPr marL="0" indent="0">
              <a:lnSpc>
                <a:spcPts val="2400"/>
              </a:lnSpc>
              <a:spcBef>
                <a:spcPts val="0"/>
              </a:spcBef>
              <a:buNone/>
            </a:pPr>
            <a:r>
              <a:rPr lang="en-US" altLang="zh-CN" sz="2000" b="1" dirty="0" smtClean="0">
                <a:latin typeface="+mn-ea"/>
              </a:rPr>
              <a:t>   </a:t>
            </a:r>
            <a:r>
              <a:rPr lang="en-US" altLang="zh-CN" sz="2000" b="1" dirty="0" err="1" smtClean="0">
                <a:latin typeface="+mn-ea"/>
              </a:rPr>
              <a:t>int</a:t>
            </a:r>
            <a:r>
              <a:rPr lang="en-US" altLang="zh-CN" sz="2000" b="1" dirty="0" smtClean="0">
                <a:latin typeface="+mn-ea"/>
              </a:rPr>
              <a:t> </a:t>
            </a:r>
            <a:r>
              <a:rPr lang="en-US" altLang="zh-CN" sz="2000" b="1" dirty="0" err="1">
                <a:latin typeface="+mn-ea"/>
              </a:rPr>
              <a:t>GetValue</a:t>
            </a:r>
            <a:r>
              <a:rPr lang="en-US" altLang="zh-CN" sz="2000" b="1" dirty="0">
                <a:latin typeface="+mn-ea"/>
              </a:rPr>
              <a:t>(void</a:t>
            </a:r>
            <a:r>
              <a:rPr lang="en-US" altLang="zh-CN" sz="2000" b="1" dirty="0" smtClean="0">
                <a:latin typeface="+mn-ea"/>
              </a:rPr>
              <a:t>)	//</a:t>
            </a:r>
            <a:r>
              <a:rPr lang="zh-CN" altLang="zh-CN" sz="2000" b="1" dirty="0">
                <a:latin typeface="+mn-ea"/>
              </a:rPr>
              <a:t>类</a:t>
            </a:r>
            <a:r>
              <a:rPr lang="en-US" altLang="zh-CN" sz="2000" b="1" dirty="0">
                <a:latin typeface="+mn-ea"/>
              </a:rPr>
              <a:t>Class1</a:t>
            </a:r>
            <a:r>
              <a:rPr lang="zh-CN" altLang="zh-CN" sz="2000" b="1" dirty="0">
                <a:latin typeface="+mn-ea"/>
              </a:rPr>
              <a:t>的成员函数</a:t>
            </a:r>
          </a:p>
          <a:p>
            <a:pPr marL="0" indent="0">
              <a:lnSpc>
                <a:spcPts val="2400"/>
              </a:lnSpc>
              <a:spcBef>
                <a:spcPts val="0"/>
              </a:spcBef>
              <a:buNone/>
            </a:pPr>
            <a:r>
              <a:rPr lang="en-US" altLang="zh-CN" sz="2000" b="1" dirty="0" smtClean="0">
                <a:latin typeface="+mn-ea"/>
              </a:rPr>
              <a:t>   { return </a:t>
            </a:r>
            <a:r>
              <a:rPr lang="en-US" altLang="zh-CN" sz="2000" b="1" dirty="0">
                <a:latin typeface="+mn-ea"/>
              </a:rPr>
              <a:t>Value; </a:t>
            </a:r>
            <a:r>
              <a:rPr lang="en-US" altLang="zh-CN" sz="2000" b="1" dirty="0" smtClean="0">
                <a:latin typeface="+mn-ea"/>
              </a:rPr>
              <a:t>	//</a:t>
            </a:r>
            <a:r>
              <a:rPr lang="zh-CN" altLang="zh-CN" sz="2000" b="1" dirty="0">
                <a:latin typeface="+mn-ea"/>
              </a:rPr>
              <a:t>获取类对象的成员变量的值</a:t>
            </a:r>
          </a:p>
          <a:p>
            <a:pPr marL="0" indent="0">
              <a:lnSpc>
                <a:spcPts val="2400"/>
              </a:lnSpc>
              <a:spcBef>
                <a:spcPts val="0"/>
              </a:spcBef>
              <a:buNone/>
            </a:pPr>
            <a:r>
              <a:rPr lang="en-US" altLang="zh-CN" sz="2000" b="1" dirty="0" smtClean="0">
                <a:latin typeface="+mn-ea"/>
              </a:rPr>
              <a:t>   }</a:t>
            </a:r>
            <a:endParaRPr lang="zh-CN" altLang="zh-CN" sz="2000" b="1" dirty="0">
              <a:latin typeface="+mn-ea"/>
            </a:endParaRPr>
          </a:p>
          <a:p>
            <a:pPr marL="0" indent="0">
              <a:lnSpc>
                <a:spcPts val="2400"/>
              </a:lnSpc>
              <a:spcBef>
                <a:spcPts val="0"/>
              </a:spcBef>
              <a:buNone/>
            </a:pPr>
            <a:r>
              <a:rPr lang="en-US" altLang="zh-CN" sz="2000" b="1" dirty="0">
                <a:latin typeface="+mn-ea"/>
              </a:rPr>
              <a:t>};</a:t>
            </a:r>
            <a:endParaRPr lang="zh-CN" altLang="zh-CN" sz="2000" b="1" dirty="0">
              <a:latin typeface="+mn-ea"/>
            </a:endParaRPr>
          </a:p>
          <a:p>
            <a:pPr marL="0" indent="0">
              <a:lnSpc>
                <a:spcPts val="2400"/>
              </a:lnSpc>
              <a:spcBef>
                <a:spcPts val="0"/>
              </a:spcBef>
              <a:buNone/>
            </a:pPr>
            <a:endParaRPr lang="en-US" altLang="zh-CN" sz="2000" b="1" dirty="0" smtClean="0">
              <a:latin typeface="+mn-ea"/>
            </a:endParaRPr>
          </a:p>
          <a:p>
            <a:pPr marL="0" indent="0">
              <a:lnSpc>
                <a:spcPts val="2400"/>
              </a:lnSpc>
              <a:spcBef>
                <a:spcPts val="0"/>
              </a:spcBef>
              <a:buNone/>
            </a:pPr>
            <a:r>
              <a:rPr lang="en-US" altLang="zh-CN" sz="2000" b="1" dirty="0" smtClean="0">
                <a:latin typeface="+mn-ea"/>
              </a:rPr>
              <a:t>void </a:t>
            </a:r>
            <a:r>
              <a:rPr lang="en-US" altLang="zh-CN" sz="2000" b="1" dirty="0">
                <a:latin typeface="+mn-ea"/>
              </a:rPr>
              <a:t>main()			</a:t>
            </a:r>
            <a:r>
              <a:rPr lang="en-US" altLang="zh-CN" sz="2000" b="1" dirty="0" smtClean="0">
                <a:latin typeface="+mn-ea"/>
              </a:rPr>
              <a:t>//</a:t>
            </a:r>
            <a:r>
              <a:rPr lang="zh-CN" altLang="zh-CN" sz="2000" b="1" dirty="0">
                <a:latin typeface="+mn-ea"/>
              </a:rPr>
              <a:t>主函数</a:t>
            </a:r>
          </a:p>
          <a:p>
            <a:pPr marL="0" indent="0">
              <a:lnSpc>
                <a:spcPts val="2400"/>
              </a:lnSpc>
              <a:spcBef>
                <a:spcPts val="0"/>
              </a:spcBef>
              <a:buNone/>
            </a:pPr>
            <a:r>
              <a:rPr lang="en-US" altLang="zh-CN" sz="2000" b="1" dirty="0">
                <a:latin typeface="+mn-ea"/>
              </a:rPr>
              <a:t>{ </a:t>
            </a:r>
            <a:r>
              <a:rPr lang="en-US" altLang="zh-CN" sz="2000" b="1" dirty="0" smtClean="0">
                <a:latin typeface="+mn-ea"/>
              </a:rPr>
              <a:t>Class1 </a:t>
            </a:r>
            <a:r>
              <a:rPr lang="en-US" altLang="zh-CN" sz="2000" b="1" dirty="0">
                <a:latin typeface="+mn-ea"/>
              </a:rPr>
              <a:t>Object1(888),*p;  	</a:t>
            </a:r>
            <a:r>
              <a:rPr lang="en-US" altLang="zh-CN" sz="2000" b="1" dirty="0" smtClean="0">
                <a:latin typeface="+mn-ea"/>
              </a:rPr>
              <a:t>//</a:t>
            </a:r>
            <a:r>
              <a:rPr lang="zh-CN" altLang="zh-CN" sz="2000" b="1" dirty="0">
                <a:latin typeface="+mn-ea"/>
              </a:rPr>
              <a:t>定义类</a:t>
            </a:r>
            <a:r>
              <a:rPr lang="en-US" altLang="zh-CN" sz="2000" b="1" dirty="0">
                <a:latin typeface="+mn-ea"/>
              </a:rPr>
              <a:t>Class1</a:t>
            </a:r>
            <a:r>
              <a:rPr lang="zh-CN" altLang="zh-CN" sz="2000" b="1" dirty="0">
                <a:latin typeface="+mn-ea"/>
              </a:rPr>
              <a:t>的对象和一个对象指针</a:t>
            </a:r>
          </a:p>
          <a:p>
            <a:pPr marL="0" indent="0">
              <a:lnSpc>
                <a:spcPts val="2400"/>
              </a:lnSpc>
              <a:spcBef>
                <a:spcPts val="0"/>
              </a:spcBef>
              <a:buNone/>
            </a:pPr>
            <a:r>
              <a:rPr lang="en-US" altLang="zh-CN" sz="2000" b="1" dirty="0" smtClean="0">
                <a:latin typeface="+mn-ea"/>
              </a:rPr>
              <a:t>  p</a:t>
            </a:r>
            <a:r>
              <a:rPr lang="en-US" altLang="zh-CN" sz="2000" b="1" dirty="0">
                <a:latin typeface="+mn-ea"/>
              </a:rPr>
              <a:t>=&amp;Object1; 			</a:t>
            </a:r>
            <a:r>
              <a:rPr lang="en-US" altLang="zh-CN" sz="2000" b="1" dirty="0" smtClean="0">
                <a:latin typeface="+mn-ea"/>
              </a:rPr>
              <a:t>//</a:t>
            </a:r>
            <a:r>
              <a:rPr lang="zh-CN" altLang="zh-CN" sz="2000" b="1" dirty="0">
                <a:latin typeface="+mn-ea"/>
              </a:rPr>
              <a:t>使对象指针指向对象</a:t>
            </a:r>
            <a:r>
              <a:rPr lang="en-US" altLang="zh-CN" sz="2000" b="1" dirty="0">
                <a:latin typeface="+mn-ea"/>
              </a:rPr>
              <a:t>Object1</a:t>
            </a:r>
            <a:endParaRPr lang="zh-CN" altLang="zh-CN" sz="2000" b="1" dirty="0">
              <a:latin typeface="+mn-ea"/>
            </a:endParaRPr>
          </a:p>
          <a:p>
            <a:pPr marL="0" indent="0">
              <a:lnSpc>
                <a:spcPts val="2400"/>
              </a:lnSpc>
              <a:spcBef>
                <a:spcPts val="0"/>
              </a:spcBef>
              <a:buNone/>
            </a:pPr>
            <a:r>
              <a:rPr lang="en-US" altLang="zh-CN" sz="2000" b="1" dirty="0" smtClean="0">
                <a:latin typeface="+mn-ea"/>
              </a:rPr>
              <a:t>  </a:t>
            </a:r>
            <a:r>
              <a:rPr lang="en-US" altLang="zh-CN" sz="2000" b="1" dirty="0" err="1" smtClean="0">
                <a:latin typeface="+mn-ea"/>
              </a:rPr>
              <a:t>cout</a:t>
            </a:r>
            <a:r>
              <a:rPr lang="en-US" altLang="zh-CN" sz="2000" b="1" dirty="0">
                <a:latin typeface="+mn-ea"/>
              </a:rPr>
              <a:t>&lt;&lt;"The value of Object1 is:"&lt;&lt;p-&gt;</a:t>
            </a:r>
            <a:r>
              <a:rPr lang="en-US" altLang="zh-CN" sz="2000" b="1" dirty="0" err="1">
                <a:latin typeface="+mn-ea"/>
              </a:rPr>
              <a:t>GetValue</a:t>
            </a:r>
            <a:r>
              <a:rPr lang="en-US" altLang="zh-CN" sz="2000" b="1" dirty="0">
                <a:latin typeface="+mn-ea"/>
              </a:rPr>
              <a:t>()&lt;&lt;</a:t>
            </a:r>
            <a:r>
              <a:rPr lang="en-US" altLang="zh-CN" sz="2000" b="1" dirty="0" err="1">
                <a:latin typeface="+mn-ea"/>
              </a:rPr>
              <a:t>endl</a:t>
            </a:r>
            <a:r>
              <a:rPr lang="en-US" altLang="zh-CN" sz="2000" b="1" dirty="0">
                <a:latin typeface="+mn-ea"/>
              </a:rPr>
              <a:t>; </a:t>
            </a:r>
            <a:endParaRPr lang="en-US" altLang="zh-CN" sz="2000" b="1" dirty="0" smtClean="0">
              <a:latin typeface="+mn-ea"/>
            </a:endParaRPr>
          </a:p>
          <a:p>
            <a:pPr marL="0" indent="0">
              <a:lnSpc>
                <a:spcPts val="2400"/>
              </a:lnSpc>
              <a:spcBef>
                <a:spcPts val="0"/>
              </a:spcBef>
              <a:buNone/>
            </a:pPr>
            <a:r>
              <a:rPr lang="en-US" altLang="zh-CN" sz="2000" b="1" dirty="0">
                <a:latin typeface="+mn-ea"/>
              </a:rPr>
              <a:t>	</a:t>
            </a:r>
            <a:r>
              <a:rPr lang="en-US" altLang="zh-CN" sz="2000" b="1" dirty="0" smtClean="0">
                <a:latin typeface="+mn-ea"/>
              </a:rPr>
              <a:t>				//</a:t>
            </a:r>
            <a:r>
              <a:rPr lang="zh-CN" altLang="zh-CN" sz="2000" b="1" dirty="0">
                <a:latin typeface="+mn-ea"/>
              </a:rPr>
              <a:t>用对象指针调用成员函数</a:t>
            </a:r>
          </a:p>
          <a:p>
            <a:pPr marL="0" indent="0">
              <a:lnSpc>
                <a:spcPts val="2400"/>
              </a:lnSpc>
              <a:spcBef>
                <a:spcPts val="0"/>
              </a:spcBef>
              <a:buNone/>
            </a:pPr>
            <a:r>
              <a:rPr lang="en-US" altLang="zh-CN" sz="2000" b="1" dirty="0">
                <a:latin typeface="+mn-ea"/>
              </a:rPr>
              <a:t>}</a:t>
            </a:r>
            <a:endParaRPr lang="zh-CN" altLang="zh-CN" sz="2000" b="1" dirty="0">
              <a:latin typeface="+mn-ea"/>
            </a:endParaRPr>
          </a:p>
          <a:p>
            <a:pPr marL="0" indent="0">
              <a:lnSpc>
                <a:spcPts val="2400"/>
              </a:lnSpc>
              <a:spcBef>
                <a:spcPts val="0"/>
              </a:spcBef>
              <a:buNone/>
            </a:pPr>
            <a:endParaRPr lang="zh-CN" altLang="en-US" sz="20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89</a:t>
            </a:fld>
            <a:endParaRPr lang="en-US" altLang="zh-CN"/>
          </a:p>
        </p:txBody>
      </p:sp>
      <p:sp>
        <p:nvSpPr>
          <p:cNvPr id="5" name="文本框 4"/>
          <p:cNvSpPr txBox="1"/>
          <p:nvPr/>
        </p:nvSpPr>
        <p:spPr>
          <a:xfrm>
            <a:off x="6529171" y="620688"/>
            <a:ext cx="2507325" cy="4093428"/>
          </a:xfrm>
          <a:prstGeom prst="rect">
            <a:avLst/>
          </a:prstGeom>
          <a:noFill/>
        </p:spPr>
        <p:txBody>
          <a:bodyPr wrap="square" rtlCol="0">
            <a:spAutoFit/>
          </a:bodyPr>
          <a:lstStyle/>
          <a:p>
            <a:r>
              <a:rPr lang="zh-CN" altLang="zh-CN" sz="2000" b="1" dirty="0" smtClean="0">
                <a:solidFill>
                  <a:srgbClr val="66FFFF"/>
                </a:solidFill>
                <a:latin typeface="+mn-ea"/>
                <a:ea typeface="+mn-ea"/>
              </a:rPr>
              <a:t>代</a:t>
            </a:r>
            <a:r>
              <a:rPr lang="zh-CN" altLang="zh-CN" sz="2000" b="1" dirty="0">
                <a:solidFill>
                  <a:srgbClr val="66FFFF"/>
                </a:solidFill>
                <a:latin typeface="+mn-ea"/>
                <a:ea typeface="+mn-ea"/>
              </a:rPr>
              <a:t>码中，由</a:t>
            </a:r>
            <a:r>
              <a:rPr lang="zh-CN" altLang="zh-CN" sz="2000" b="1" dirty="0" smtClean="0">
                <a:solidFill>
                  <a:srgbClr val="66FFFF"/>
                </a:solidFill>
                <a:latin typeface="+mn-ea"/>
                <a:ea typeface="+mn-ea"/>
              </a:rPr>
              <a:t>于“</a:t>
            </a:r>
            <a:r>
              <a:rPr lang="en-US" altLang="zh-CN" sz="2000" b="1" dirty="0">
                <a:solidFill>
                  <a:srgbClr val="66FFFF"/>
                </a:solidFill>
                <a:latin typeface="+mn-ea"/>
                <a:ea typeface="+mn-ea"/>
              </a:rPr>
              <a:t>p=&amp;Object1; </a:t>
            </a:r>
            <a:r>
              <a:rPr lang="zh-CN" altLang="zh-CN" sz="2000" b="1" dirty="0">
                <a:solidFill>
                  <a:srgbClr val="66FFFF"/>
                </a:solidFill>
                <a:latin typeface="+mn-ea"/>
                <a:ea typeface="+mn-ea"/>
              </a:rPr>
              <a:t>”的执行，使得指针</a:t>
            </a:r>
            <a:r>
              <a:rPr lang="en-US" altLang="zh-CN" sz="2000" b="1" dirty="0">
                <a:solidFill>
                  <a:srgbClr val="66FFFF"/>
                </a:solidFill>
                <a:latin typeface="+mn-ea"/>
                <a:ea typeface="+mn-ea"/>
              </a:rPr>
              <a:t>p</a:t>
            </a:r>
            <a:r>
              <a:rPr lang="zh-CN" altLang="zh-CN" sz="2000" b="1" dirty="0">
                <a:solidFill>
                  <a:srgbClr val="66FFFF"/>
                </a:solidFill>
                <a:latin typeface="+mn-ea"/>
                <a:ea typeface="+mn-ea"/>
              </a:rPr>
              <a:t>指向了</a:t>
            </a:r>
            <a:r>
              <a:rPr lang="en-US" altLang="zh-CN" sz="2000" b="1" dirty="0">
                <a:solidFill>
                  <a:srgbClr val="66FFFF"/>
                </a:solidFill>
                <a:latin typeface="+mn-ea"/>
                <a:ea typeface="+mn-ea"/>
              </a:rPr>
              <a:t>Object1()</a:t>
            </a:r>
            <a:r>
              <a:rPr lang="zh-CN" altLang="zh-CN" sz="2000" b="1" dirty="0">
                <a:solidFill>
                  <a:srgbClr val="66FFFF"/>
                </a:solidFill>
                <a:latin typeface="+mn-ea"/>
                <a:ea typeface="+mn-ea"/>
              </a:rPr>
              <a:t>，然后就把</a:t>
            </a:r>
            <a:r>
              <a:rPr lang="en-US" altLang="zh-CN" sz="2000" b="1" dirty="0">
                <a:solidFill>
                  <a:srgbClr val="66FFFF"/>
                </a:solidFill>
                <a:latin typeface="+mn-ea"/>
                <a:ea typeface="+mn-ea"/>
              </a:rPr>
              <a:t>888</a:t>
            </a:r>
            <a:r>
              <a:rPr lang="zh-CN" altLang="zh-CN" sz="2000" b="1" dirty="0">
                <a:solidFill>
                  <a:srgbClr val="66FFFF"/>
                </a:solidFill>
                <a:latin typeface="+mn-ea"/>
                <a:ea typeface="+mn-ea"/>
              </a:rPr>
              <a:t>的值传给了构造函数</a:t>
            </a:r>
            <a:r>
              <a:rPr lang="en-US" altLang="zh-CN" sz="2000" b="1" dirty="0">
                <a:solidFill>
                  <a:srgbClr val="66FFFF"/>
                </a:solidFill>
                <a:latin typeface="+mn-ea"/>
                <a:ea typeface="+mn-ea"/>
              </a:rPr>
              <a:t>class1()</a:t>
            </a:r>
            <a:r>
              <a:rPr lang="zh-CN" altLang="zh-CN" sz="2000" b="1" dirty="0">
                <a:solidFill>
                  <a:srgbClr val="66FFFF"/>
                </a:solidFill>
                <a:latin typeface="+mn-ea"/>
                <a:ea typeface="+mn-ea"/>
              </a:rPr>
              <a:t>，对构造函数中的</a:t>
            </a:r>
            <a:r>
              <a:rPr lang="en-US" altLang="zh-CN" sz="2000" b="1" dirty="0">
                <a:solidFill>
                  <a:srgbClr val="66FFFF"/>
                </a:solidFill>
                <a:latin typeface="+mn-ea"/>
                <a:ea typeface="+mn-ea"/>
              </a:rPr>
              <a:t>Value</a:t>
            </a:r>
            <a:r>
              <a:rPr lang="zh-CN" altLang="zh-CN" sz="2000" b="1" dirty="0">
                <a:solidFill>
                  <a:srgbClr val="66FFFF"/>
                </a:solidFill>
                <a:latin typeface="+mn-ea"/>
                <a:ea typeface="+mn-ea"/>
              </a:rPr>
              <a:t>进行了初始化，其值就是</a:t>
            </a:r>
            <a:r>
              <a:rPr lang="en-US" altLang="zh-CN" sz="2000" b="1" dirty="0">
                <a:solidFill>
                  <a:srgbClr val="66FFFF"/>
                </a:solidFill>
                <a:latin typeface="+mn-ea"/>
                <a:ea typeface="+mn-ea"/>
              </a:rPr>
              <a:t>888</a:t>
            </a:r>
            <a:r>
              <a:rPr lang="zh-CN" altLang="zh-CN" sz="2000" b="1" dirty="0">
                <a:solidFill>
                  <a:srgbClr val="66FFFF"/>
                </a:solidFill>
                <a:latin typeface="+mn-ea"/>
                <a:ea typeface="+mn-ea"/>
              </a:rPr>
              <a:t>；然后通过“</a:t>
            </a:r>
            <a:r>
              <a:rPr lang="en-US" altLang="zh-CN" sz="2000" b="1" dirty="0">
                <a:solidFill>
                  <a:srgbClr val="66FFFF"/>
                </a:solidFill>
                <a:latin typeface="+mn-ea"/>
                <a:ea typeface="+mn-ea"/>
              </a:rPr>
              <a:t>p-&gt;</a:t>
            </a:r>
            <a:r>
              <a:rPr lang="en-US" altLang="zh-CN" sz="2000" b="1" dirty="0" err="1">
                <a:solidFill>
                  <a:srgbClr val="66FFFF"/>
                </a:solidFill>
                <a:latin typeface="+mn-ea"/>
                <a:ea typeface="+mn-ea"/>
              </a:rPr>
              <a:t>GetValue</a:t>
            </a:r>
            <a:r>
              <a:rPr lang="en-US" altLang="zh-CN" sz="2000" b="1" dirty="0">
                <a:solidFill>
                  <a:srgbClr val="66FFFF"/>
                </a:solidFill>
                <a:latin typeface="+mn-ea"/>
                <a:ea typeface="+mn-ea"/>
              </a:rPr>
              <a:t>()</a:t>
            </a:r>
            <a:r>
              <a:rPr lang="zh-CN" altLang="zh-CN" sz="2000" b="1" dirty="0">
                <a:solidFill>
                  <a:srgbClr val="66FFFF"/>
                </a:solidFill>
                <a:latin typeface="+mn-ea"/>
                <a:ea typeface="+mn-ea"/>
              </a:rPr>
              <a:t>”的调用，返回了</a:t>
            </a:r>
            <a:r>
              <a:rPr lang="en-US" altLang="zh-CN" sz="2000" b="1" dirty="0">
                <a:solidFill>
                  <a:srgbClr val="66FFFF"/>
                </a:solidFill>
                <a:latin typeface="+mn-ea"/>
                <a:ea typeface="+mn-ea"/>
              </a:rPr>
              <a:t>Value</a:t>
            </a:r>
            <a:r>
              <a:rPr lang="zh-CN" altLang="zh-CN" sz="2000" b="1" dirty="0">
                <a:solidFill>
                  <a:srgbClr val="66FFFF"/>
                </a:solidFill>
                <a:latin typeface="+mn-ea"/>
                <a:ea typeface="+mn-ea"/>
              </a:rPr>
              <a:t>的值，</a:t>
            </a:r>
            <a:endParaRPr lang="zh-CN" altLang="en-US" sz="2000" b="1" kern="100" dirty="0" smtClean="0">
              <a:solidFill>
                <a:srgbClr val="66FFFF"/>
              </a:solidFill>
              <a:latin typeface="+mn-ea"/>
              <a:ea typeface="+mn-ea"/>
            </a:endParaRPr>
          </a:p>
        </p:txBody>
      </p:sp>
    </p:spTree>
    <p:extLst>
      <p:ext uri="{BB962C8B-B14F-4D97-AF65-F5344CB8AC3E}">
        <p14:creationId xmlns:p14="http://schemas.microsoft.com/office/powerpoint/2010/main" val="3505130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2778" y="2060848"/>
            <a:ext cx="7772400" cy="1143000"/>
          </a:xfrm>
        </p:spPr>
        <p:txBody>
          <a:bodyPr/>
          <a:lstStyle/>
          <a:p>
            <a:r>
              <a:rPr lang="en-US" altLang="zh-CN" b="1" dirty="0"/>
              <a:t>1.3 C++</a:t>
            </a:r>
            <a:r>
              <a:rPr lang="zh-CN" altLang="zh-CN" b="1" dirty="0"/>
              <a:t>中的变量和数据类</a:t>
            </a:r>
            <a:r>
              <a:rPr lang="zh-CN" altLang="zh-CN" b="1" dirty="0" smtClean="0"/>
              <a:t>型</a:t>
            </a:r>
            <a:endParaRPr lang="zh-CN" altLang="en-US"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9</a:t>
            </a:fld>
            <a:endParaRPr lang="en-US" altLang="zh-CN"/>
          </a:p>
        </p:txBody>
      </p:sp>
    </p:spTree>
    <p:extLst>
      <p:ext uri="{BB962C8B-B14F-4D97-AF65-F5344CB8AC3E}">
        <p14:creationId xmlns:p14="http://schemas.microsoft.com/office/powerpoint/2010/main" val="351166361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7772400" cy="875184"/>
          </a:xfrm>
        </p:spPr>
        <p:txBody>
          <a:bodyPr/>
          <a:lstStyle/>
          <a:p>
            <a:r>
              <a:rPr lang="en-US" altLang="zh-CN" b="1" dirty="0" smtClean="0"/>
              <a:t>this</a:t>
            </a:r>
            <a:r>
              <a:rPr lang="zh-CN" altLang="zh-CN" b="1" dirty="0"/>
              <a:t>指针</a:t>
            </a:r>
            <a:endParaRPr lang="zh-CN" altLang="en-US" b="1" dirty="0"/>
          </a:p>
        </p:txBody>
      </p:sp>
      <p:sp>
        <p:nvSpPr>
          <p:cNvPr id="3" name="内容占位符 2"/>
          <p:cNvSpPr>
            <a:spLocks noGrp="1"/>
          </p:cNvSpPr>
          <p:nvPr>
            <p:ph idx="1"/>
          </p:nvPr>
        </p:nvSpPr>
        <p:spPr>
          <a:xfrm>
            <a:off x="323528" y="1135832"/>
            <a:ext cx="8496944" cy="5569768"/>
          </a:xfrm>
        </p:spPr>
        <p:txBody>
          <a:bodyPr/>
          <a:lstStyle/>
          <a:p>
            <a:r>
              <a:rPr lang="en-US" altLang="zh-CN" b="1" dirty="0">
                <a:latin typeface="+mn-ea"/>
              </a:rPr>
              <a:t>this</a:t>
            </a:r>
            <a:r>
              <a:rPr lang="zh-CN" altLang="zh-CN" b="1" dirty="0">
                <a:latin typeface="+mn-ea"/>
              </a:rPr>
              <a:t>指针是指向一个类的对象的地址。</a:t>
            </a:r>
            <a:r>
              <a:rPr lang="en-US" altLang="zh-CN" b="1" dirty="0">
                <a:latin typeface="+mn-ea"/>
              </a:rPr>
              <a:t>this</a:t>
            </a:r>
            <a:r>
              <a:rPr lang="zh-CN" altLang="zh-CN" b="1" dirty="0">
                <a:latin typeface="+mn-ea"/>
              </a:rPr>
              <a:t>是一种隐含指针，它隐含于每个类的成员函数之中，也就是说，每个成员函数都有一个</a:t>
            </a:r>
            <a:r>
              <a:rPr lang="en-US" altLang="zh-CN" b="1" dirty="0">
                <a:latin typeface="+mn-ea"/>
              </a:rPr>
              <a:t>this</a:t>
            </a:r>
            <a:r>
              <a:rPr lang="zh-CN" altLang="zh-CN" b="1" dirty="0">
                <a:latin typeface="+mn-ea"/>
              </a:rPr>
              <a:t>指针变量，</a:t>
            </a:r>
            <a:r>
              <a:rPr lang="en-US" altLang="zh-CN" b="1" dirty="0">
                <a:latin typeface="+mn-ea"/>
              </a:rPr>
              <a:t>this</a:t>
            </a:r>
            <a:r>
              <a:rPr lang="zh-CN" altLang="zh-CN" b="1" dirty="0">
                <a:latin typeface="+mn-ea"/>
              </a:rPr>
              <a:t>指针指向该成员函数所属的类的对象。当定义一个类的对象时，该对象的成员均含有由系统自动产生的指向当前对象的</a:t>
            </a:r>
            <a:r>
              <a:rPr lang="en-US" altLang="zh-CN" b="1" dirty="0">
                <a:latin typeface="+mn-ea"/>
              </a:rPr>
              <a:t>this</a:t>
            </a:r>
            <a:r>
              <a:rPr lang="zh-CN" altLang="zh-CN" b="1" dirty="0">
                <a:latin typeface="+mn-ea"/>
              </a:rPr>
              <a:t>指针</a:t>
            </a:r>
            <a:r>
              <a:rPr lang="zh-CN" altLang="zh-CN" b="1" dirty="0" smtClean="0">
                <a:latin typeface="+mn-ea"/>
              </a:rPr>
              <a:t>。</a:t>
            </a:r>
            <a:endParaRPr lang="en-US" altLang="zh-CN" b="1" dirty="0" smtClean="0">
              <a:latin typeface="+mn-ea"/>
            </a:endParaRPr>
          </a:p>
          <a:p>
            <a:endParaRPr lang="en-US" altLang="zh-CN" b="1" dirty="0">
              <a:latin typeface="+mn-ea"/>
            </a:endParaRPr>
          </a:p>
          <a:p>
            <a:r>
              <a:rPr lang="zh-CN" altLang="zh-CN" b="1" dirty="0" smtClean="0">
                <a:latin typeface="+mn-ea"/>
              </a:rPr>
              <a:t>成员</a:t>
            </a:r>
            <a:r>
              <a:rPr lang="zh-CN" altLang="zh-CN" b="1" dirty="0">
                <a:latin typeface="+mn-ea"/>
              </a:rPr>
              <a:t>函数访问类中成员变量的格式可以写成：</a:t>
            </a:r>
          </a:p>
          <a:p>
            <a:pPr marL="0" indent="0">
              <a:buNone/>
            </a:pPr>
            <a:r>
              <a:rPr lang="en-US" altLang="zh-CN" b="1" dirty="0">
                <a:latin typeface="+mn-ea"/>
              </a:rPr>
              <a:t>	this-&gt;</a:t>
            </a:r>
            <a:r>
              <a:rPr lang="zh-CN" altLang="zh-CN" b="1" dirty="0">
                <a:latin typeface="+mn-ea"/>
              </a:rPr>
              <a:t>成员变量</a:t>
            </a:r>
            <a:endParaRPr lang="zh-CN" altLang="en-US"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90</a:t>
            </a:fld>
            <a:endParaRPr lang="en-US" altLang="zh-CN"/>
          </a:p>
        </p:txBody>
      </p:sp>
    </p:spTree>
    <p:extLst>
      <p:ext uri="{BB962C8B-B14F-4D97-AF65-F5344CB8AC3E}">
        <p14:creationId xmlns:p14="http://schemas.microsoft.com/office/powerpoint/2010/main" val="315486063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297260"/>
            <a:ext cx="8712968" cy="3059732"/>
          </a:xfrm>
        </p:spPr>
        <p:txBody>
          <a:bodyPr/>
          <a:lstStyle/>
          <a:p>
            <a:r>
              <a:rPr lang="zh-CN" altLang="zh-CN" b="1" dirty="0"/>
              <a:t>当一个对象调用成员函数时，该成员函数的</a:t>
            </a:r>
            <a:r>
              <a:rPr lang="en-US" altLang="zh-CN" b="1" dirty="0"/>
              <a:t>this</a:t>
            </a:r>
            <a:r>
              <a:rPr lang="zh-CN" altLang="zh-CN" b="1" dirty="0"/>
              <a:t>指针便指向这个对象</a:t>
            </a:r>
            <a:r>
              <a:rPr lang="zh-CN" altLang="zh-CN" b="1" dirty="0" smtClean="0"/>
              <a:t>。</a:t>
            </a:r>
            <a:r>
              <a:rPr lang="zh-CN" altLang="en-US" b="1" dirty="0" smtClean="0"/>
              <a:t>若</a:t>
            </a:r>
            <a:r>
              <a:rPr lang="zh-CN" altLang="zh-CN" b="1" dirty="0" smtClean="0"/>
              <a:t>不同</a:t>
            </a:r>
            <a:r>
              <a:rPr lang="zh-CN" altLang="zh-CN" b="1" dirty="0"/>
              <a:t>的对象调用同一个成员函数，</a:t>
            </a:r>
            <a:r>
              <a:rPr lang="en-US" altLang="zh-CN" b="1" dirty="0"/>
              <a:t>C++</a:t>
            </a:r>
            <a:r>
              <a:rPr lang="zh-CN" altLang="zh-CN" b="1" dirty="0"/>
              <a:t>编译器将根据成员函数的</a:t>
            </a:r>
            <a:r>
              <a:rPr lang="en-US" altLang="zh-CN" b="1" dirty="0"/>
              <a:t>this</a:t>
            </a:r>
            <a:r>
              <a:rPr lang="zh-CN" altLang="zh-CN" b="1" dirty="0"/>
              <a:t>指针所指向的不同对象类确定应引用哪一个对象的数据成员。也就是说，每个对象都有一个地址，而</a:t>
            </a:r>
            <a:r>
              <a:rPr lang="en-US" altLang="zh-CN" b="1" dirty="0"/>
              <a:t>this</a:t>
            </a:r>
            <a:r>
              <a:rPr lang="zh-CN" altLang="zh-CN" b="1" dirty="0"/>
              <a:t>指针所指的就是这个地址</a:t>
            </a:r>
            <a:r>
              <a:rPr lang="zh-CN" altLang="zh-CN" b="1" dirty="0" smtClean="0"/>
              <a:t>。</a:t>
            </a:r>
            <a:endParaRPr lang="zh-CN" altLang="zh-CN"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91</a:t>
            </a:fld>
            <a:endParaRPr lang="en-US" altLang="zh-CN"/>
          </a:p>
        </p:txBody>
      </p:sp>
      <p:sp>
        <p:nvSpPr>
          <p:cNvPr id="5" name="内容占位符 2"/>
          <p:cNvSpPr txBox="1">
            <a:spLocks/>
          </p:cNvSpPr>
          <p:nvPr/>
        </p:nvSpPr>
        <p:spPr bwMode="auto">
          <a:xfrm>
            <a:off x="251520" y="3522469"/>
            <a:ext cx="8568952"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b="1" dirty="0" smtClean="0"/>
              <a:t>和其他数据类型一样，程序中也可以定义指向类对象的指针，在定义了类的指针后，还必须为其分配内存才能使用，类对象的指针定义及分配内存空间的一般格式为：</a:t>
            </a:r>
          </a:p>
          <a:p>
            <a:pPr marL="0" indent="0">
              <a:buFontTx/>
              <a:buNone/>
            </a:pPr>
            <a:r>
              <a:rPr lang="en-US" altLang="zh-CN" b="1" i="1" dirty="0" smtClean="0">
                <a:solidFill>
                  <a:srgbClr val="66FFFF"/>
                </a:solidFill>
              </a:rPr>
              <a:t>	</a:t>
            </a:r>
            <a:r>
              <a:rPr lang="zh-CN" altLang="zh-CN" b="1" dirty="0" smtClean="0">
                <a:solidFill>
                  <a:srgbClr val="66FFFF"/>
                </a:solidFill>
              </a:rPr>
              <a:t>类名</a:t>
            </a:r>
            <a:r>
              <a:rPr lang="en-US" altLang="zh-CN" b="1" dirty="0" smtClean="0">
                <a:solidFill>
                  <a:srgbClr val="66FFFF"/>
                </a:solidFill>
              </a:rPr>
              <a:t> *</a:t>
            </a:r>
            <a:r>
              <a:rPr lang="zh-CN" altLang="zh-CN" b="1" dirty="0" smtClean="0">
                <a:solidFill>
                  <a:srgbClr val="66FFFF"/>
                </a:solidFill>
              </a:rPr>
              <a:t>指针名</a:t>
            </a:r>
            <a:r>
              <a:rPr lang="en-US" altLang="zh-CN" b="1" dirty="0" smtClean="0">
                <a:solidFill>
                  <a:srgbClr val="66FFFF"/>
                </a:solidFill>
              </a:rPr>
              <a:t>=new </a:t>
            </a:r>
            <a:r>
              <a:rPr lang="zh-CN" altLang="zh-CN" b="1" dirty="0" smtClean="0">
                <a:solidFill>
                  <a:srgbClr val="66FFFF"/>
                </a:solidFill>
              </a:rPr>
              <a:t>类名；</a:t>
            </a:r>
            <a:endParaRPr lang="zh-CN" altLang="en-US" b="1" dirty="0">
              <a:solidFill>
                <a:srgbClr val="66FFFF"/>
              </a:solidFill>
            </a:endParaRPr>
          </a:p>
        </p:txBody>
      </p:sp>
    </p:spTree>
    <p:extLst>
      <p:ext uri="{BB962C8B-B14F-4D97-AF65-F5344CB8AC3E}">
        <p14:creationId xmlns:p14="http://schemas.microsoft.com/office/powerpoint/2010/main" val="224638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6632"/>
            <a:ext cx="8712968" cy="6480720"/>
          </a:xfrm>
        </p:spPr>
        <p:txBody>
          <a:bodyPr/>
          <a:lstStyle/>
          <a:p>
            <a:pPr marL="0" indent="0">
              <a:spcBef>
                <a:spcPts val="0"/>
              </a:spcBef>
              <a:buNone/>
            </a:pPr>
            <a:r>
              <a:rPr lang="zh-CN" altLang="zh-CN" sz="2800" b="1" dirty="0"/>
              <a:t>例如，下面的语句定义类</a:t>
            </a:r>
            <a:r>
              <a:rPr lang="en-US" altLang="zh-CN" sz="2800" b="1" dirty="0"/>
              <a:t>Student</a:t>
            </a:r>
            <a:r>
              <a:rPr lang="zh-CN" altLang="zh-CN" sz="2800" b="1" dirty="0"/>
              <a:t>的对象指针并为其分配内存。</a:t>
            </a:r>
          </a:p>
          <a:p>
            <a:pPr marL="0" indent="0">
              <a:spcBef>
                <a:spcPts val="0"/>
              </a:spcBef>
              <a:buNone/>
            </a:pPr>
            <a:r>
              <a:rPr lang="en-US" altLang="zh-CN" sz="2800" b="1" dirty="0"/>
              <a:t>	</a:t>
            </a:r>
            <a:r>
              <a:rPr lang="en-US" altLang="zh-CN" sz="2800" b="1" dirty="0">
                <a:solidFill>
                  <a:srgbClr val="66FFFF"/>
                </a:solidFill>
              </a:rPr>
              <a:t>Student *Student1=new Student;</a:t>
            </a:r>
            <a:endParaRPr lang="zh-CN" altLang="zh-CN" sz="2800" b="1" dirty="0">
              <a:solidFill>
                <a:srgbClr val="66FFFF"/>
              </a:solidFill>
            </a:endParaRPr>
          </a:p>
          <a:p>
            <a:pPr marL="0" indent="0">
              <a:spcBef>
                <a:spcPts val="0"/>
              </a:spcBef>
              <a:buNone/>
            </a:pPr>
            <a:r>
              <a:rPr lang="en-US" altLang="zh-CN" sz="2800" b="1" dirty="0"/>
              <a:t> </a:t>
            </a:r>
            <a:r>
              <a:rPr lang="en-US" altLang="zh-CN" sz="2800" b="1" dirty="0" smtClean="0"/>
              <a:t>   </a:t>
            </a:r>
            <a:r>
              <a:rPr lang="zh-CN" altLang="zh-CN" sz="2800" b="1" dirty="0" smtClean="0"/>
              <a:t>当</a:t>
            </a:r>
            <a:r>
              <a:rPr lang="zh-CN" altLang="zh-CN" sz="2800" b="1" dirty="0"/>
              <a:t>通过类对象的指针访问类的成员时，通常可以使用运算符“</a:t>
            </a:r>
            <a:r>
              <a:rPr lang="en-US" altLang="zh-CN" sz="2800" b="1" dirty="0"/>
              <a:t>-&gt;</a:t>
            </a:r>
            <a:r>
              <a:rPr lang="zh-CN" altLang="zh-CN" sz="2800" b="1" dirty="0"/>
              <a:t>”，例如，下面的程序中，主函数通过指向类对象的指针调用类的成员函数</a:t>
            </a:r>
            <a:r>
              <a:rPr lang="zh-CN" altLang="zh-CN" sz="2800" b="1" dirty="0" smtClean="0"/>
              <a:t>。</a:t>
            </a:r>
            <a:endParaRPr lang="en-US" altLang="zh-CN" sz="2800" b="1" dirty="0" smtClean="0"/>
          </a:p>
          <a:p>
            <a:pPr marL="0" indent="0">
              <a:spcBef>
                <a:spcPts val="0"/>
              </a:spcBef>
              <a:buNone/>
            </a:pPr>
            <a:endParaRPr lang="zh-CN" altLang="zh-CN" sz="2800" b="1" dirty="0"/>
          </a:p>
          <a:p>
            <a:pPr marL="0" indent="0">
              <a:spcBef>
                <a:spcPts val="0"/>
              </a:spcBef>
              <a:buNone/>
            </a:pPr>
            <a:r>
              <a:rPr lang="en-US" altLang="zh-CN" sz="2800" b="1" dirty="0">
                <a:latin typeface="+mn-ea"/>
              </a:rPr>
              <a:t>#include "</a:t>
            </a:r>
            <a:r>
              <a:rPr lang="en-US" altLang="zh-CN" sz="2800" b="1" dirty="0" err="1">
                <a:latin typeface="+mn-ea"/>
              </a:rPr>
              <a:t>stdafx.h</a:t>
            </a:r>
            <a:r>
              <a:rPr lang="en-US" altLang="zh-CN" sz="2800" b="1" dirty="0">
                <a:latin typeface="+mn-ea"/>
              </a:rPr>
              <a:t>"</a:t>
            </a:r>
            <a:endParaRPr lang="zh-CN" altLang="zh-CN" sz="2800" b="1" dirty="0">
              <a:latin typeface="+mn-ea"/>
            </a:endParaRPr>
          </a:p>
          <a:p>
            <a:pPr marL="0" indent="0">
              <a:spcBef>
                <a:spcPts val="0"/>
              </a:spcBef>
              <a:buNone/>
            </a:pPr>
            <a:r>
              <a:rPr lang="en-US" altLang="zh-CN" sz="2800" b="1" dirty="0">
                <a:latin typeface="+mn-ea"/>
              </a:rPr>
              <a:t>#include &lt;</a:t>
            </a:r>
            <a:r>
              <a:rPr lang="en-US" altLang="zh-CN" sz="2800" b="1" dirty="0" err="1">
                <a:latin typeface="+mn-ea"/>
              </a:rPr>
              <a:t>iostream</a:t>
            </a:r>
            <a:r>
              <a:rPr lang="en-US" altLang="zh-CN" sz="2800" b="1" dirty="0">
                <a:latin typeface="+mn-ea"/>
              </a:rPr>
              <a:t>&gt;</a:t>
            </a:r>
            <a:endParaRPr lang="zh-CN" altLang="zh-CN" sz="2800" b="1" dirty="0">
              <a:latin typeface="+mn-ea"/>
            </a:endParaRPr>
          </a:p>
          <a:p>
            <a:pPr marL="0" indent="0">
              <a:spcBef>
                <a:spcPts val="0"/>
              </a:spcBef>
              <a:buNone/>
            </a:pPr>
            <a:r>
              <a:rPr lang="en-US" altLang="zh-CN" sz="2800" b="1" dirty="0">
                <a:latin typeface="+mn-ea"/>
              </a:rPr>
              <a:t>using namespace </a:t>
            </a:r>
            <a:r>
              <a:rPr lang="en-US" altLang="zh-CN" sz="2800" b="1" dirty="0" err="1">
                <a:latin typeface="+mn-ea"/>
              </a:rPr>
              <a:t>std</a:t>
            </a:r>
            <a:r>
              <a:rPr lang="en-US" altLang="zh-CN" sz="2800" b="1" dirty="0">
                <a:latin typeface="+mn-ea"/>
              </a:rPr>
              <a:t>;</a:t>
            </a:r>
            <a:endParaRPr lang="zh-CN" altLang="zh-CN" sz="2800" b="1" dirty="0">
              <a:latin typeface="+mn-ea"/>
            </a:endParaRPr>
          </a:p>
          <a:p>
            <a:pPr marL="0" indent="0">
              <a:spcBef>
                <a:spcPts val="0"/>
              </a:spcBef>
              <a:buNone/>
            </a:pPr>
            <a:r>
              <a:rPr lang="en-US" altLang="zh-CN" sz="2800" b="1" dirty="0">
                <a:latin typeface="+mn-ea"/>
              </a:rPr>
              <a:t>class </a:t>
            </a:r>
            <a:r>
              <a:rPr lang="en-US" altLang="zh-CN" sz="2800" b="1" dirty="0" err="1">
                <a:latin typeface="+mn-ea"/>
              </a:rPr>
              <a:t>CMy_class</a:t>
            </a:r>
            <a:endParaRPr lang="zh-CN" altLang="zh-CN" sz="2800" b="1" dirty="0">
              <a:latin typeface="+mn-ea"/>
            </a:endParaRPr>
          </a:p>
          <a:p>
            <a:pPr marL="0" indent="0">
              <a:spcBef>
                <a:spcPts val="0"/>
              </a:spcBef>
              <a:buNone/>
            </a:pPr>
            <a:r>
              <a:rPr lang="en-US" altLang="zh-CN" sz="2800" b="1" dirty="0">
                <a:latin typeface="+mn-ea"/>
              </a:rPr>
              <a:t>{</a:t>
            </a:r>
            <a:endParaRPr lang="zh-CN" altLang="zh-CN" sz="2800" b="1" dirty="0">
              <a:latin typeface="+mn-ea"/>
            </a:endParaRPr>
          </a:p>
          <a:p>
            <a:pPr marL="0" indent="0">
              <a:spcBef>
                <a:spcPts val="0"/>
              </a:spcBef>
              <a:buNone/>
            </a:pPr>
            <a:r>
              <a:rPr lang="en-US" altLang="zh-CN" sz="2800" b="1" dirty="0">
                <a:latin typeface="+mn-ea"/>
              </a:rPr>
              <a:t>   public:</a:t>
            </a:r>
            <a:endParaRPr lang="zh-CN" altLang="zh-CN" sz="2800" b="1" dirty="0">
              <a:latin typeface="+mn-ea"/>
            </a:endParaRPr>
          </a:p>
          <a:p>
            <a:pPr marL="0" indent="0">
              <a:spcBef>
                <a:spcPts val="0"/>
              </a:spcBef>
              <a:buNone/>
            </a:pPr>
            <a:r>
              <a:rPr lang="en-US" altLang="zh-CN" sz="2800" b="1" dirty="0">
                <a:latin typeface="+mn-ea"/>
              </a:rPr>
              <a:t>     </a:t>
            </a:r>
            <a:r>
              <a:rPr lang="en-US" altLang="zh-CN" sz="2800" b="1" dirty="0" err="1">
                <a:latin typeface="+mn-ea"/>
              </a:rPr>
              <a:t>int</a:t>
            </a:r>
            <a:r>
              <a:rPr lang="en-US" altLang="zh-CN" sz="2800" b="1" dirty="0">
                <a:latin typeface="+mn-ea"/>
              </a:rPr>
              <a:t> test(</a:t>
            </a:r>
            <a:r>
              <a:rPr lang="en-US" altLang="zh-CN" sz="2800" b="1" dirty="0" err="1">
                <a:latin typeface="+mn-ea"/>
              </a:rPr>
              <a:t>CMy_class</a:t>
            </a:r>
            <a:r>
              <a:rPr lang="en-US" altLang="zh-CN" sz="2800" b="1" dirty="0">
                <a:latin typeface="+mn-ea"/>
              </a:rPr>
              <a:t> &amp;</a:t>
            </a:r>
            <a:r>
              <a:rPr lang="en-US" altLang="zh-CN" sz="2800" b="1" dirty="0" err="1">
                <a:latin typeface="+mn-ea"/>
              </a:rPr>
              <a:t>param</a:t>
            </a:r>
            <a:r>
              <a:rPr lang="en-US" altLang="zh-CN" sz="2800" b="1" dirty="0">
                <a:latin typeface="+mn-ea"/>
              </a:rPr>
              <a:t>);</a:t>
            </a:r>
            <a:endParaRPr lang="zh-CN" altLang="zh-CN" sz="2800" b="1" dirty="0">
              <a:latin typeface="+mn-ea"/>
            </a:endParaRPr>
          </a:p>
          <a:p>
            <a:pPr marL="0" indent="0">
              <a:spcBef>
                <a:spcPts val="0"/>
              </a:spcBef>
              <a:buNone/>
            </a:pPr>
            <a:r>
              <a:rPr lang="en-US" altLang="zh-CN" sz="2800" b="1" dirty="0" smtClean="0">
                <a:latin typeface="+mn-ea"/>
              </a:rPr>
              <a:t>};</a:t>
            </a:r>
            <a:endParaRPr lang="zh-CN" altLang="zh-CN" sz="28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92</a:t>
            </a:fld>
            <a:endParaRPr lang="en-US" altLang="zh-CN"/>
          </a:p>
        </p:txBody>
      </p:sp>
    </p:spTree>
    <p:extLst>
      <p:ext uri="{BB962C8B-B14F-4D97-AF65-F5344CB8AC3E}">
        <p14:creationId xmlns:p14="http://schemas.microsoft.com/office/powerpoint/2010/main" val="365667348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251520" y="0"/>
            <a:ext cx="8496944" cy="6741368"/>
          </a:xfrm>
        </p:spPr>
        <p:txBody>
          <a:bodyPr/>
          <a:lstStyle/>
          <a:p>
            <a:pPr marL="0" indent="0">
              <a:lnSpc>
                <a:spcPts val="3300"/>
              </a:lnSpc>
              <a:spcBef>
                <a:spcPts val="0"/>
              </a:spcBef>
              <a:buNone/>
            </a:pPr>
            <a:r>
              <a:rPr lang="en-US" altLang="zh-CN" b="1" dirty="0" err="1" smtClean="0">
                <a:latin typeface="+mn-ea"/>
              </a:rPr>
              <a:t>int</a:t>
            </a:r>
            <a:r>
              <a:rPr lang="en-US" altLang="zh-CN" b="1" dirty="0" smtClean="0">
                <a:latin typeface="+mn-ea"/>
              </a:rPr>
              <a:t> </a:t>
            </a:r>
            <a:r>
              <a:rPr lang="en-US" altLang="zh-CN" b="1" dirty="0" err="1">
                <a:latin typeface="+mn-ea"/>
              </a:rPr>
              <a:t>CMy_class</a:t>
            </a:r>
            <a:r>
              <a:rPr lang="en-US" altLang="zh-CN" b="1" dirty="0">
                <a:latin typeface="+mn-ea"/>
              </a:rPr>
              <a:t>::test(</a:t>
            </a:r>
            <a:r>
              <a:rPr lang="en-US" altLang="zh-CN" b="1" dirty="0" err="1">
                <a:latin typeface="+mn-ea"/>
              </a:rPr>
              <a:t>CMy_class</a:t>
            </a:r>
            <a:r>
              <a:rPr lang="en-US" altLang="zh-CN" b="1" dirty="0">
                <a:latin typeface="+mn-ea"/>
              </a:rPr>
              <a:t> &amp;</a:t>
            </a:r>
            <a:r>
              <a:rPr lang="en-US" altLang="zh-CN" b="1" dirty="0" err="1">
                <a:latin typeface="+mn-ea"/>
              </a:rPr>
              <a:t>param</a:t>
            </a:r>
            <a:r>
              <a:rPr lang="en-US" altLang="zh-CN" b="1" dirty="0">
                <a:latin typeface="+mn-ea"/>
              </a:rPr>
              <a:t>) </a:t>
            </a:r>
            <a:endParaRPr lang="zh-CN" altLang="zh-CN" b="1" dirty="0">
              <a:latin typeface="+mn-ea"/>
            </a:endParaRPr>
          </a:p>
          <a:p>
            <a:pPr marL="0" indent="0">
              <a:lnSpc>
                <a:spcPts val="3300"/>
              </a:lnSpc>
              <a:spcBef>
                <a:spcPts val="0"/>
              </a:spcBef>
              <a:buNone/>
            </a:pPr>
            <a:r>
              <a:rPr lang="en-US" altLang="zh-CN" b="1" dirty="0" smtClean="0">
                <a:latin typeface="+mn-ea"/>
              </a:rPr>
              <a:t>{  </a:t>
            </a:r>
            <a:r>
              <a:rPr lang="en-US" altLang="zh-CN" b="1" dirty="0">
                <a:latin typeface="+mn-ea"/>
              </a:rPr>
              <a:t>if (&amp;</a:t>
            </a:r>
            <a:r>
              <a:rPr lang="en-US" altLang="zh-CN" b="1" dirty="0" err="1">
                <a:latin typeface="+mn-ea"/>
              </a:rPr>
              <a:t>param</a:t>
            </a:r>
            <a:r>
              <a:rPr lang="en-US" altLang="zh-CN" b="1" dirty="0">
                <a:latin typeface="+mn-ea"/>
              </a:rPr>
              <a:t> == this)</a:t>
            </a:r>
            <a:endParaRPr lang="zh-CN" altLang="zh-CN" b="1" dirty="0">
              <a:latin typeface="+mn-ea"/>
            </a:endParaRPr>
          </a:p>
          <a:p>
            <a:pPr marL="0" indent="0">
              <a:lnSpc>
                <a:spcPts val="3300"/>
              </a:lnSpc>
              <a:spcBef>
                <a:spcPts val="0"/>
              </a:spcBef>
              <a:buNone/>
            </a:pPr>
            <a:r>
              <a:rPr lang="en-US" altLang="zh-CN" b="1" dirty="0">
                <a:latin typeface="+mn-ea"/>
              </a:rPr>
              <a:t>	  </a:t>
            </a:r>
            <a:r>
              <a:rPr lang="en-US" altLang="zh-CN" b="1" dirty="0" smtClean="0">
                <a:latin typeface="+mn-ea"/>
              </a:rPr>
              <a:t>return </a:t>
            </a:r>
            <a:r>
              <a:rPr lang="en-US" altLang="zh-CN" b="1" dirty="0">
                <a:latin typeface="+mn-ea"/>
              </a:rPr>
              <a:t>1;</a:t>
            </a:r>
            <a:endParaRPr lang="zh-CN" altLang="zh-CN" b="1" dirty="0">
              <a:latin typeface="+mn-ea"/>
            </a:endParaRPr>
          </a:p>
          <a:p>
            <a:pPr marL="0" indent="0">
              <a:lnSpc>
                <a:spcPts val="3300"/>
              </a:lnSpc>
              <a:spcBef>
                <a:spcPts val="0"/>
              </a:spcBef>
              <a:buNone/>
            </a:pPr>
            <a:r>
              <a:rPr lang="en-US" altLang="zh-CN" b="1" dirty="0">
                <a:latin typeface="+mn-ea"/>
              </a:rPr>
              <a:t>      else </a:t>
            </a:r>
            <a:endParaRPr lang="zh-CN" altLang="zh-CN" b="1" dirty="0">
              <a:latin typeface="+mn-ea"/>
            </a:endParaRPr>
          </a:p>
          <a:p>
            <a:pPr marL="0" indent="0">
              <a:lnSpc>
                <a:spcPts val="3300"/>
              </a:lnSpc>
              <a:spcBef>
                <a:spcPts val="0"/>
              </a:spcBef>
              <a:buNone/>
            </a:pPr>
            <a:r>
              <a:rPr lang="en-US" altLang="zh-CN" b="1" dirty="0">
                <a:latin typeface="+mn-ea"/>
              </a:rPr>
              <a:t>	</a:t>
            </a:r>
            <a:r>
              <a:rPr lang="en-US" altLang="zh-CN" b="1" dirty="0" smtClean="0">
                <a:latin typeface="+mn-ea"/>
              </a:rPr>
              <a:t>  return </a:t>
            </a:r>
            <a:r>
              <a:rPr lang="en-US" altLang="zh-CN" b="1" dirty="0">
                <a:latin typeface="+mn-ea"/>
              </a:rPr>
              <a:t>0;</a:t>
            </a:r>
            <a:endParaRPr lang="zh-CN" altLang="zh-CN" b="1" dirty="0">
              <a:latin typeface="+mn-ea"/>
            </a:endParaRPr>
          </a:p>
          <a:p>
            <a:pPr marL="0" indent="0">
              <a:lnSpc>
                <a:spcPts val="3300"/>
              </a:lnSpc>
              <a:spcBef>
                <a:spcPts val="0"/>
              </a:spcBef>
              <a:buNone/>
            </a:pPr>
            <a:r>
              <a:rPr lang="en-US" altLang="zh-CN" b="1" dirty="0">
                <a:latin typeface="+mn-ea"/>
              </a:rPr>
              <a:t>}</a:t>
            </a:r>
            <a:endParaRPr lang="zh-CN" altLang="zh-CN" b="1" dirty="0">
              <a:latin typeface="+mn-ea"/>
            </a:endParaRPr>
          </a:p>
          <a:p>
            <a:pPr marL="0" indent="0">
              <a:lnSpc>
                <a:spcPts val="3300"/>
              </a:lnSpc>
              <a:spcBef>
                <a:spcPts val="0"/>
              </a:spcBef>
              <a:buNone/>
            </a:pPr>
            <a:r>
              <a:rPr lang="en-US" altLang="zh-CN" b="1" dirty="0">
                <a:latin typeface="+mn-ea"/>
              </a:rPr>
              <a:t>    </a:t>
            </a:r>
            <a:endParaRPr lang="zh-CN" altLang="zh-CN" b="1" dirty="0">
              <a:latin typeface="+mn-ea"/>
            </a:endParaRPr>
          </a:p>
          <a:p>
            <a:pPr marL="0" indent="0">
              <a:lnSpc>
                <a:spcPts val="3300"/>
              </a:lnSpc>
              <a:spcBef>
                <a:spcPts val="0"/>
              </a:spcBef>
              <a:buNone/>
            </a:pPr>
            <a:r>
              <a:rPr lang="en-US" altLang="zh-CN" b="1" dirty="0" err="1">
                <a:latin typeface="+mn-ea"/>
              </a:rPr>
              <a:t>int</a:t>
            </a:r>
            <a:r>
              <a:rPr lang="en-US" altLang="zh-CN" b="1" dirty="0">
                <a:latin typeface="+mn-ea"/>
              </a:rPr>
              <a:t> main()</a:t>
            </a:r>
            <a:endParaRPr lang="zh-CN" altLang="zh-CN" b="1" dirty="0">
              <a:latin typeface="+mn-ea"/>
            </a:endParaRPr>
          </a:p>
          <a:p>
            <a:pPr marL="0" indent="0">
              <a:lnSpc>
                <a:spcPts val="3300"/>
              </a:lnSpc>
              <a:spcBef>
                <a:spcPts val="0"/>
              </a:spcBef>
              <a:buNone/>
            </a:pPr>
            <a:r>
              <a:rPr lang="en-US" altLang="zh-CN" b="1" dirty="0" smtClean="0">
                <a:latin typeface="+mn-ea"/>
              </a:rPr>
              <a:t>{   </a:t>
            </a:r>
            <a:r>
              <a:rPr lang="en-US" altLang="zh-CN" b="1" dirty="0" err="1">
                <a:latin typeface="+mn-ea"/>
              </a:rPr>
              <a:t>CMy_class</a:t>
            </a:r>
            <a:r>
              <a:rPr lang="en-US" altLang="zh-CN" b="1" dirty="0">
                <a:latin typeface="+mn-ea"/>
              </a:rPr>
              <a:t> a;</a:t>
            </a:r>
            <a:endParaRPr lang="zh-CN" altLang="zh-CN" b="1" dirty="0">
              <a:latin typeface="+mn-ea"/>
            </a:endParaRPr>
          </a:p>
          <a:p>
            <a:pPr marL="0" indent="0">
              <a:lnSpc>
                <a:spcPts val="3300"/>
              </a:lnSpc>
              <a:spcBef>
                <a:spcPts val="0"/>
              </a:spcBef>
              <a:buNone/>
            </a:pPr>
            <a:r>
              <a:rPr lang="en-US" altLang="zh-CN" b="1" dirty="0">
                <a:latin typeface="+mn-ea"/>
              </a:rPr>
              <a:t>    </a:t>
            </a:r>
            <a:r>
              <a:rPr lang="en-US" altLang="zh-CN" b="1" dirty="0" err="1">
                <a:latin typeface="+mn-ea"/>
              </a:rPr>
              <a:t>CMy_class</a:t>
            </a:r>
            <a:r>
              <a:rPr lang="en-US" altLang="zh-CN" b="1" dirty="0">
                <a:latin typeface="+mn-ea"/>
              </a:rPr>
              <a:t>* b = &amp;a;</a:t>
            </a:r>
            <a:endParaRPr lang="zh-CN" altLang="zh-CN" b="1" dirty="0">
              <a:latin typeface="+mn-ea"/>
            </a:endParaRPr>
          </a:p>
          <a:p>
            <a:pPr marL="0" indent="0">
              <a:lnSpc>
                <a:spcPts val="3300"/>
              </a:lnSpc>
              <a:spcBef>
                <a:spcPts val="0"/>
              </a:spcBef>
              <a:buNone/>
            </a:pPr>
            <a:r>
              <a:rPr lang="en-US" altLang="zh-CN" b="1" dirty="0">
                <a:latin typeface="+mn-ea"/>
              </a:rPr>
              <a:t>    if ( b-&gt;test(a) )</a:t>
            </a:r>
            <a:endParaRPr lang="zh-CN" altLang="zh-CN" b="1" dirty="0">
              <a:latin typeface="+mn-ea"/>
            </a:endParaRPr>
          </a:p>
          <a:p>
            <a:pPr marL="0" indent="0">
              <a:lnSpc>
                <a:spcPts val="3300"/>
              </a:lnSpc>
              <a:spcBef>
                <a:spcPts val="0"/>
              </a:spcBef>
              <a:buNone/>
            </a:pPr>
            <a:r>
              <a:rPr lang="en-US" altLang="zh-CN" b="1" dirty="0">
                <a:latin typeface="+mn-ea"/>
              </a:rPr>
              <a:t>       </a:t>
            </a:r>
            <a:r>
              <a:rPr lang="en-US" altLang="zh-CN" b="1" dirty="0" smtClean="0">
                <a:latin typeface="+mn-ea"/>
              </a:rPr>
              <a:t> </a:t>
            </a:r>
            <a:r>
              <a:rPr lang="en-US" altLang="zh-CN" b="1" dirty="0" err="1">
                <a:latin typeface="+mn-ea"/>
              </a:rPr>
              <a:t>cout</a:t>
            </a:r>
            <a:r>
              <a:rPr lang="en-US" altLang="zh-CN" b="1" dirty="0">
                <a:latin typeface="+mn-ea"/>
              </a:rPr>
              <a:t> &lt;&lt; "OK!";</a:t>
            </a:r>
            <a:endParaRPr lang="zh-CN" altLang="zh-CN" b="1" dirty="0">
              <a:latin typeface="+mn-ea"/>
            </a:endParaRPr>
          </a:p>
          <a:p>
            <a:pPr marL="0" indent="0">
              <a:lnSpc>
                <a:spcPts val="3300"/>
              </a:lnSpc>
              <a:spcBef>
                <a:spcPts val="0"/>
              </a:spcBef>
              <a:buNone/>
            </a:pPr>
            <a:r>
              <a:rPr lang="en-US" altLang="zh-CN" b="1" dirty="0">
                <a:latin typeface="+mn-ea"/>
              </a:rPr>
              <a:t>    return 0;</a:t>
            </a:r>
            <a:endParaRPr lang="zh-CN" altLang="zh-CN" b="1" dirty="0">
              <a:latin typeface="+mn-ea"/>
            </a:endParaRPr>
          </a:p>
          <a:p>
            <a:pPr marL="0" indent="0">
              <a:lnSpc>
                <a:spcPts val="3300"/>
              </a:lnSpc>
              <a:spcBef>
                <a:spcPts val="0"/>
              </a:spcBef>
              <a:buNone/>
            </a:pPr>
            <a:r>
              <a:rPr lang="en-US" altLang="zh-CN" b="1" dirty="0">
                <a:latin typeface="+mn-ea"/>
              </a:rPr>
              <a:t>}</a:t>
            </a:r>
            <a:endParaRPr lang="zh-CN" altLang="zh-CN" b="1" dirty="0">
              <a:latin typeface="+mn-ea"/>
            </a:endParaRPr>
          </a:p>
          <a:p>
            <a:pPr marL="0" indent="0">
              <a:lnSpc>
                <a:spcPts val="3300"/>
              </a:lnSpc>
              <a:spcBef>
                <a:spcPts val="0"/>
              </a:spcBef>
              <a:buNone/>
            </a:pPr>
            <a:r>
              <a:rPr lang="en-US" altLang="zh-CN" b="1" dirty="0">
                <a:latin typeface="+mn-ea"/>
              </a:rPr>
              <a:t> </a:t>
            </a:r>
            <a:endParaRPr lang="zh-CN" altLang="zh-CN" b="1" dirty="0">
              <a:latin typeface="+mn-ea"/>
            </a:endParaRPr>
          </a:p>
          <a:p>
            <a:pPr marL="0" indent="0">
              <a:lnSpc>
                <a:spcPts val="3300"/>
              </a:lnSpc>
              <a:spcBef>
                <a:spcPts val="0"/>
              </a:spcBef>
              <a:buNone/>
            </a:pPr>
            <a:r>
              <a:rPr lang="zh-CN" altLang="zh-CN" b="1" dirty="0">
                <a:latin typeface="+mn-ea"/>
              </a:rPr>
              <a:t>上述代码运行后的结果就是显示“</a:t>
            </a:r>
            <a:r>
              <a:rPr lang="en-US" altLang="zh-CN" b="1" dirty="0">
                <a:latin typeface="+mn-ea"/>
              </a:rPr>
              <a:t>OK!</a:t>
            </a:r>
            <a:r>
              <a:rPr lang="zh-CN" altLang="zh-CN" b="1" dirty="0">
                <a:latin typeface="+mn-ea"/>
              </a:rPr>
              <a:t>”</a:t>
            </a:r>
            <a:r>
              <a:rPr lang="en-US" altLang="zh-CN" b="1" dirty="0">
                <a:latin typeface="+mn-ea"/>
              </a:rPr>
              <a:t>.</a:t>
            </a:r>
            <a:endParaRPr lang="zh-CN" altLang="zh-CN" b="1" dirty="0">
              <a:latin typeface="+mn-ea"/>
            </a:endParaRPr>
          </a:p>
          <a:p>
            <a:pPr marL="0" indent="0">
              <a:lnSpc>
                <a:spcPts val="3300"/>
              </a:lnSpc>
              <a:spcBef>
                <a:spcPts val="0"/>
              </a:spcBef>
              <a:buNone/>
            </a:pPr>
            <a:endParaRPr lang="en-US" altLang="zh-CN" b="1" dirty="0">
              <a:latin typeface="+mn-ea"/>
            </a:endParaRPr>
          </a:p>
        </p:txBody>
      </p:sp>
    </p:spTree>
    <p:extLst>
      <p:ext uri="{BB962C8B-B14F-4D97-AF65-F5344CB8AC3E}">
        <p14:creationId xmlns:p14="http://schemas.microsoft.com/office/powerpoint/2010/main" val="297020555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16632"/>
            <a:ext cx="7772400" cy="1143000"/>
          </a:xfrm>
        </p:spPr>
        <p:txBody>
          <a:bodyPr/>
          <a:lstStyle/>
          <a:p>
            <a:r>
              <a:rPr lang="en-US" altLang="zh-CN" b="1" dirty="0" smtClean="0"/>
              <a:t>1.10 </a:t>
            </a:r>
            <a:r>
              <a:rPr lang="zh-CN" altLang="en-US" b="1" dirty="0" smtClean="0"/>
              <a:t>类的</a:t>
            </a:r>
            <a:r>
              <a:rPr lang="zh-CN" altLang="zh-CN" b="1" dirty="0" smtClean="0"/>
              <a:t>继承</a:t>
            </a:r>
            <a:endParaRPr lang="zh-CN" altLang="en-US" b="1" dirty="0"/>
          </a:p>
        </p:txBody>
      </p:sp>
      <p:sp>
        <p:nvSpPr>
          <p:cNvPr id="3" name="内容占位符 2"/>
          <p:cNvSpPr>
            <a:spLocks noGrp="1"/>
          </p:cNvSpPr>
          <p:nvPr>
            <p:ph idx="1"/>
          </p:nvPr>
        </p:nvSpPr>
        <p:spPr>
          <a:xfrm>
            <a:off x="359532" y="1262017"/>
            <a:ext cx="8424936" cy="1950959"/>
          </a:xfrm>
        </p:spPr>
        <p:txBody>
          <a:bodyPr/>
          <a:lstStyle/>
          <a:p>
            <a:r>
              <a:rPr lang="zh-CN" altLang="zh-CN" sz="2800" b="1" dirty="0"/>
              <a:t>类是</a:t>
            </a:r>
            <a:r>
              <a:rPr lang="en-US" altLang="zh-CN" sz="2800" b="1" dirty="0"/>
              <a:t>C++</a:t>
            </a:r>
            <a:r>
              <a:rPr lang="zh-CN" altLang="zh-CN" sz="2800" b="1" dirty="0"/>
              <a:t>中进行数据封装的逻辑单位，</a:t>
            </a:r>
            <a:r>
              <a:rPr lang="en-US" altLang="zh-CN" sz="2800" b="1" dirty="0"/>
              <a:t> C++</a:t>
            </a:r>
            <a:r>
              <a:rPr lang="zh-CN" altLang="zh-CN" sz="2800" b="1" dirty="0"/>
              <a:t>还提供了一种继承机制，利用这种机制，用户可以通过增加、修改或替换给定类中的方法来对这个类进行扩充，以适应不同的应用要求</a:t>
            </a:r>
            <a:r>
              <a:rPr lang="zh-CN" altLang="zh-CN" sz="2800" b="1" dirty="0" smtClean="0"/>
              <a:t>。</a:t>
            </a:r>
            <a:endParaRPr lang="zh-CN" altLang="zh-CN" sz="28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94</a:t>
            </a:fld>
            <a:endParaRPr lang="en-US" altLang="zh-CN"/>
          </a:p>
        </p:txBody>
      </p:sp>
      <p:sp>
        <p:nvSpPr>
          <p:cNvPr id="5" name="内容占位符 2"/>
          <p:cNvSpPr txBox="1">
            <a:spLocks/>
          </p:cNvSpPr>
          <p:nvPr/>
        </p:nvSpPr>
        <p:spPr bwMode="auto">
          <a:xfrm>
            <a:off x="359532" y="3284984"/>
            <a:ext cx="8424936"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800" b="1" dirty="0" smtClean="0"/>
              <a:t>利用继承机制，程序员可以在已有类的基础上构造新类。这一性质使得类支持分类的概念。如果不使用分类，则对每一个对象都定义其所有的属性。使用分类后，可以只定义某个对象的特殊属性。每一层的对象只需定义属于它本身的属性，其他属性可以从上一层“继承”下来。</a:t>
            </a:r>
            <a:endParaRPr lang="zh-CN" altLang="en-US" sz="2800" b="1" dirty="0"/>
          </a:p>
        </p:txBody>
      </p:sp>
    </p:spTree>
    <p:extLst>
      <p:ext uri="{BB962C8B-B14F-4D97-AF65-F5344CB8AC3E}">
        <p14:creationId xmlns:p14="http://schemas.microsoft.com/office/powerpoint/2010/main" val="279994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6246" y="260648"/>
            <a:ext cx="7772400" cy="731168"/>
          </a:xfrm>
        </p:spPr>
        <p:txBody>
          <a:bodyPr/>
          <a:lstStyle/>
          <a:p>
            <a:r>
              <a:rPr lang="en-US" altLang="zh-CN" b="1" dirty="0" smtClean="0"/>
              <a:t>1.10.1 </a:t>
            </a:r>
            <a:r>
              <a:rPr lang="zh-CN" altLang="zh-CN" b="1" dirty="0" smtClean="0"/>
              <a:t>派生类</a:t>
            </a:r>
            <a:endParaRPr lang="zh-CN" altLang="en-US" dirty="0"/>
          </a:p>
        </p:txBody>
      </p:sp>
      <p:sp>
        <p:nvSpPr>
          <p:cNvPr id="3" name="内容占位符 2"/>
          <p:cNvSpPr>
            <a:spLocks noGrp="1"/>
          </p:cNvSpPr>
          <p:nvPr>
            <p:ph idx="1"/>
          </p:nvPr>
        </p:nvSpPr>
        <p:spPr>
          <a:xfrm>
            <a:off x="261966" y="1124744"/>
            <a:ext cx="8640960" cy="1584176"/>
          </a:xfrm>
        </p:spPr>
        <p:txBody>
          <a:bodyPr/>
          <a:lstStyle/>
          <a:p>
            <a:r>
              <a:rPr lang="zh-CN" altLang="zh-CN" sz="2400" b="1" dirty="0"/>
              <a:t>派生类（也称子类）是</a:t>
            </a:r>
            <a:r>
              <a:rPr lang="en-US" altLang="zh-CN" sz="2400" b="1" dirty="0"/>
              <a:t>C++</a:t>
            </a:r>
            <a:r>
              <a:rPr lang="zh-CN" altLang="zh-CN" sz="2400" b="1" dirty="0"/>
              <a:t>提供继承的基础，也是对原来的类进行扩充和利用的一种基本手段。</a:t>
            </a:r>
            <a:r>
              <a:rPr lang="en-US" altLang="zh-CN" sz="2400" b="1" dirty="0"/>
              <a:t>C++</a:t>
            </a:r>
            <a:r>
              <a:rPr lang="zh-CN" altLang="zh-CN" sz="2400" b="1" dirty="0"/>
              <a:t>派生类继承或修改原有类中的部分或全部方法，而且可以增加原来类中没有的新方法，以满足使用派生类的需要</a:t>
            </a:r>
            <a:r>
              <a:rPr lang="zh-CN" altLang="zh-CN" sz="2400" b="1" dirty="0" smtClean="0"/>
              <a:t>。</a:t>
            </a:r>
            <a:endParaRPr lang="zh-CN" altLang="zh-CN" sz="24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95</a:t>
            </a:fld>
            <a:endParaRPr lang="en-US" altLang="zh-CN"/>
          </a:p>
        </p:txBody>
      </p:sp>
      <p:sp>
        <p:nvSpPr>
          <p:cNvPr id="5" name="内容占位符 2"/>
          <p:cNvSpPr txBox="1">
            <a:spLocks/>
          </p:cNvSpPr>
          <p:nvPr/>
        </p:nvSpPr>
        <p:spPr bwMode="auto">
          <a:xfrm>
            <a:off x="227868" y="2636912"/>
            <a:ext cx="8640960" cy="12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400" b="1" dirty="0" smtClean="0"/>
              <a:t>一个类可以继承另一个类的属性。其中被继承的类叫做基类</a:t>
            </a:r>
            <a:r>
              <a:rPr lang="en-US" altLang="zh-CN" sz="2400" b="1" dirty="0" smtClean="0"/>
              <a:t>(Base class)</a:t>
            </a:r>
            <a:r>
              <a:rPr lang="zh-CN" altLang="zh-CN" sz="2400" b="1" dirty="0" smtClean="0"/>
              <a:t>，继承后的产生的类叫做派生类</a:t>
            </a:r>
            <a:r>
              <a:rPr lang="en-US" altLang="zh-CN" sz="2400" b="1" dirty="0" smtClean="0"/>
              <a:t>(Derived class)</a:t>
            </a:r>
            <a:r>
              <a:rPr lang="zh-CN" altLang="zh-CN" sz="2400" b="1" dirty="0" smtClean="0"/>
              <a:t>。基类称为“父类”，派生类</a:t>
            </a:r>
            <a:r>
              <a:rPr lang="zh-CN" altLang="en-US" sz="2400" b="1" dirty="0" smtClean="0"/>
              <a:t>也</a:t>
            </a:r>
            <a:r>
              <a:rPr lang="zh-CN" altLang="zh-CN" sz="2400" b="1" dirty="0" smtClean="0"/>
              <a:t>称为“子类”。</a:t>
            </a:r>
            <a:endParaRPr lang="zh-CN" altLang="zh-CN" sz="2400" b="1" dirty="0"/>
          </a:p>
        </p:txBody>
      </p:sp>
      <p:sp>
        <p:nvSpPr>
          <p:cNvPr id="6" name="内容占位符 2"/>
          <p:cNvSpPr txBox="1">
            <a:spLocks/>
          </p:cNvSpPr>
          <p:nvPr/>
        </p:nvSpPr>
        <p:spPr bwMode="auto">
          <a:xfrm>
            <a:off x="227868" y="3821194"/>
            <a:ext cx="8640960" cy="191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400" b="1" dirty="0" smtClean="0"/>
              <a:t>派生类从基类中继承所有的</a:t>
            </a:r>
            <a:r>
              <a:rPr lang="zh-CN" altLang="zh-CN" sz="2400" b="1" dirty="0" smtClean="0">
                <a:solidFill>
                  <a:srgbClr val="66FFFF"/>
                </a:solidFill>
              </a:rPr>
              <a:t>公共部分</a:t>
            </a:r>
            <a:r>
              <a:rPr lang="zh-CN" altLang="zh-CN" sz="2400" b="1" dirty="0" smtClean="0"/>
              <a:t>，并可以增加数据成员和成员函数。这使程序员可以根据基类与派生类的差异来建立特定对象的新类，对相同部分的代码不必重新定义。此外，还可以为多个不同的类提供公用界面，使程序设计人员更容易表达类型间的关系。从而减少程序设计的工作量。</a:t>
            </a:r>
          </a:p>
        </p:txBody>
      </p:sp>
      <p:sp>
        <p:nvSpPr>
          <p:cNvPr id="7" name="内容占位符 2"/>
          <p:cNvSpPr txBox="1">
            <a:spLocks/>
          </p:cNvSpPr>
          <p:nvPr/>
        </p:nvSpPr>
        <p:spPr bwMode="auto">
          <a:xfrm>
            <a:off x="167369" y="5805264"/>
            <a:ext cx="8640960" cy="963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400" b="1" dirty="0" smtClean="0"/>
              <a:t>任何类都可以作为基类，一个基类可以有一个或多个派生类，一个派生类还可以成为另一个类的基类。</a:t>
            </a:r>
            <a:endParaRPr lang="zh-CN" altLang="zh-CN" sz="2400" b="1" dirty="0"/>
          </a:p>
        </p:txBody>
      </p:sp>
    </p:spTree>
    <p:extLst>
      <p:ext uri="{BB962C8B-B14F-4D97-AF65-F5344CB8AC3E}">
        <p14:creationId xmlns:p14="http://schemas.microsoft.com/office/powerpoint/2010/main" val="46600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04664"/>
            <a:ext cx="8640960" cy="6048672"/>
          </a:xfrm>
        </p:spPr>
        <p:txBody>
          <a:bodyPr/>
          <a:lstStyle/>
          <a:p>
            <a:r>
              <a:rPr lang="zh-CN" altLang="zh-CN" b="1" dirty="0">
                <a:latin typeface="+mn-ea"/>
              </a:rPr>
              <a:t>多边形大家是比较熟悉的，对于多边形，主要元素是边的长短、边的个数以及角度</a:t>
            </a:r>
            <a:r>
              <a:rPr lang="zh-CN" altLang="zh-CN" b="1" dirty="0" smtClean="0">
                <a:latin typeface="+mn-ea"/>
              </a:rPr>
              <a:t>。</a:t>
            </a:r>
            <a:endParaRPr lang="en-US" altLang="zh-CN" b="1" dirty="0" smtClean="0">
              <a:latin typeface="+mn-ea"/>
            </a:endParaRPr>
          </a:p>
          <a:p>
            <a:r>
              <a:rPr lang="zh-CN" altLang="zh-CN" b="1" dirty="0" smtClean="0">
                <a:solidFill>
                  <a:srgbClr val="33CC33"/>
                </a:solidFill>
                <a:latin typeface="+mn-ea"/>
              </a:rPr>
              <a:t>而</a:t>
            </a:r>
            <a:r>
              <a:rPr lang="zh-CN" altLang="zh-CN" b="1" dirty="0">
                <a:solidFill>
                  <a:srgbClr val="33CC33"/>
                </a:solidFill>
                <a:latin typeface="+mn-ea"/>
              </a:rPr>
              <a:t>三角形、四边形（长方形、正方形、菱形）都是一种多边形</a:t>
            </a:r>
            <a:r>
              <a:rPr lang="zh-CN" altLang="zh-CN" b="1" dirty="0" smtClean="0">
                <a:solidFill>
                  <a:srgbClr val="33CC33"/>
                </a:solidFill>
                <a:latin typeface="+mn-ea"/>
              </a:rPr>
              <a:t>。</a:t>
            </a:r>
            <a:endParaRPr lang="en-US" altLang="zh-CN" b="1" dirty="0" smtClean="0">
              <a:solidFill>
                <a:srgbClr val="33CC33"/>
              </a:solidFill>
              <a:latin typeface="+mn-ea"/>
            </a:endParaRPr>
          </a:p>
          <a:p>
            <a:r>
              <a:rPr lang="zh-CN" altLang="zh-CN" b="1" dirty="0" smtClean="0">
                <a:solidFill>
                  <a:srgbClr val="66FFFF"/>
                </a:solidFill>
                <a:latin typeface="+mn-ea"/>
              </a:rPr>
              <a:t>假</a:t>
            </a:r>
            <a:r>
              <a:rPr lang="zh-CN" altLang="zh-CN" b="1" dirty="0">
                <a:solidFill>
                  <a:srgbClr val="66FFFF"/>
                </a:solidFill>
                <a:latin typeface="+mn-ea"/>
              </a:rPr>
              <a:t>设我们要声明一系列类型的多边形，比如长方形</a:t>
            </a:r>
            <a:r>
              <a:rPr lang="en-US" altLang="zh-CN" b="1" dirty="0" err="1">
                <a:solidFill>
                  <a:srgbClr val="66FFFF"/>
                </a:solidFill>
                <a:latin typeface="+mn-ea"/>
              </a:rPr>
              <a:t>CRectangle</a:t>
            </a:r>
            <a:r>
              <a:rPr lang="zh-CN" altLang="zh-CN" b="1" dirty="0">
                <a:solidFill>
                  <a:srgbClr val="66FFFF"/>
                </a:solidFill>
                <a:latin typeface="+mn-ea"/>
              </a:rPr>
              <a:t>或三角形</a:t>
            </a:r>
            <a:r>
              <a:rPr lang="en-US" altLang="zh-CN" b="1" dirty="0" err="1">
                <a:solidFill>
                  <a:srgbClr val="66FFFF"/>
                </a:solidFill>
                <a:latin typeface="+mn-ea"/>
              </a:rPr>
              <a:t>CTriangle</a:t>
            </a:r>
            <a:r>
              <a:rPr lang="zh-CN" altLang="zh-CN" b="1" dirty="0">
                <a:solidFill>
                  <a:srgbClr val="66FFFF"/>
                </a:solidFill>
                <a:latin typeface="+mn-ea"/>
              </a:rPr>
              <a:t>。它们有一些共同的特征，就是都只用“高”和“底”两条边来描述</a:t>
            </a:r>
            <a:r>
              <a:rPr lang="zh-CN" altLang="zh-CN" b="1" dirty="0" smtClean="0">
                <a:solidFill>
                  <a:srgbClr val="66FFFF"/>
                </a:solidFill>
                <a:latin typeface="+mn-ea"/>
              </a:rPr>
              <a:t>。</a:t>
            </a:r>
            <a:endParaRPr lang="en-US" altLang="zh-CN" b="1" dirty="0" smtClean="0">
              <a:solidFill>
                <a:srgbClr val="66FFFF"/>
              </a:solidFill>
              <a:latin typeface="+mn-ea"/>
            </a:endParaRPr>
          </a:p>
          <a:p>
            <a:r>
              <a:rPr lang="zh-CN" altLang="zh-CN" b="1" dirty="0" smtClean="0">
                <a:solidFill>
                  <a:srgbClr val="FF66FF"/>
                </a:solidFill>
                <a:latin typeface="+mn-ea"/>
              </a:rPr>
              <a:t>根</a:t>
            </a:r>
            <a:r>
              <a:rPr lang="zh-CN" altLang="zh-CN" b="1" dirty="0">
                <a:solidFill>
                  <a:srgbClr val="FF66FF"/>
                </a:solidFill>
                <a:latin typeface="+mn-ea"/>
              </a:rPr>
              <a:t>据这个特点，可以用一个类</a:t>
            </a:r>
            <a:r>
              <a:rPr lang="en-US" altLang="zh-CN" b="1" dirty="0" err="1">
                <a:solidFill>
                  <a:srgbClr val="FF66FF"/>
                </a:solidFill>
                <a:latin typeface="+mn-ea"/>
              </a:rPr>
              <a:t>CPolygon</a:t>
            </a:r>
            <a:r>
              <a:rPr lang="en-US" altLang="zh-CN" b="1" dirty="0">
                <a:solidFill>
                  <a:srgbClr val="FF66FF"/>
                </a:solidFill>
                <a:latin typeface="+mn-ea"/>
              </a:rPr>
              <a:t> </a:t>
            </a:r>
            <a:r>
              <a:rPr lang="zh-CN" altLang="zh-CN" b="1" dirty="0">
                <a:solidFill>
                  <a:srgbClr val="FF66FF"/>
                </a:solidFill>
                <a:latin typeface="+mn-ea"/>
              </a:rPr>
              <a:t>来表示，基于这个类我们可以引申出长方形和三角形的两个类</a:t>
            </a:r>
            <a:r>
              <a:rPr lang="en-US" altLang="zh-CN" b="1" dirty="0" err="1">
                <a:solidFill>
                  <a:srgbClr val="FF66FF"/>
                </a:solidFill>
                <a:latin typeface="+mn-ea"/>
              </a:rPr>
              <a:t>CRectangle</a:t>
            </a:r>
            <a:r>
              <a:rPr lang="en-US" altLang="zh-CN" b="1" dirty="0">
                <a:solidFill>
                  <a:srgbClr val="FF66FF"/>
                </a:solidFill>
                <a:latin typeface="+mn-ea"/>
              </a:rPr>
              <a:t> </a:t>
            </a:r>
            <a:r>
              <a:rPr lang="zh-CN" altLang="zh-CN" b="1" dirty="0">
                <a:solidFill>
                  <a:srgbClr val="FF66FF"/>
                </a:solidFill>
                <a:latin typeface="+mn-ea"/>
              </a:rPr>
              <a:t>和</a:t>
            </a:r>
            <a:r>
              <a:rPr lang="en-US" altLang="zh-CN" b="1" dirty="0">
                <a:solidFill>
                  <a:srgbClr val="FF66FF"/>
                </a:solidFill>
                <a:latin typeface="+mn-ea"/>
              </a:rPr>
              <a:t> </a:t>
            </a:r>
            <a:r>
              <a:rPr lang="en-US" altLang="zh-CN" b="1" dirty="0" err="1">
                <a:solidFill>
                  <a:srgbClr val="FF66FF"/>
                </a:solidFill>
                <a:latin typeface="+mn-ea"/>
              </a:rPr>
              <a:t>CTriangle</a:t>
            </a:r>
            <a:r>
              <a:rPr lang="en-US" altLang="zh-CN" b="1" dirty="0">
                <a:solidFill>
                  <a:srgbClr val="FF66FF"/>
                </a:solidFill>
                <a:latin typeface="+mn-ea"/>
              </a:rPr>
              <a:t> </a:t>
            </a:r>
            <a:r>
              <a:rPr lang="zh-CN" altLang="zh-CN" b="1" dirty="0" smtClean="0">
                <a:solidFill>
                  <a:srgbClr val="FF66FF"/>
                </a:solidFill>
                <a:latin typeface="+mn-ea"/>
              </a:rPr>
              <a:t>。</a:t>
            </a:r>
            <a:endParaRPr lang="zh-CN" altLang="en-US" b="1" dirty="0">
              <a:solidFill>
                <a:srgbClr val="FF66FF"/>
              </a:solidFill>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96</a:t>
            </a:fld>
            <a:endParaRPr lang="en-US" altLang="zh-CN"/>
          </a:p>
        </p:txBody>
      </p:sp>
    </p:spTree>
    <p:extLst>
      <p:ext uri="{BB962C8B-B14F-4D97-AF65-F5344CB8AC3E}">
        <p14:creationId xmlns:p14="http://schemas.microsoft.com/office/powerpoint/2010/main" val="359925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arn(inVertical)">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circle(in)">
                                      <p:cBhvr>
                                        <p:cTn id="19"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251520" y="332656"/>
            <a:ext cx="8640960" cy="6264696"/>
          </a:xfrm>
        </p:spPr>
        <p:txBody>
          <a:bodyPr/>
          <a:lstStyle/>
          <a:p>
            <a:pPr marL="0" indent="0">
              <a:buNone/>
            </a:pPr>
            <a:r>
              <a:rPr lang="zh-CN" altLang="zh-CN" sz="2800" b="1" dirty="0" smtClean="0"/>
              <a:t>定义</a:t>
            </a:r>
            <a:r>
              <a:rPr lang="zh-CN" altLang="zh-CN" sz="2800" b="1" dirty="0"/>
              <a:t>派生类的一般格式如下</a:t>
            </a:r>
            <a:r>
              <a:rPr lang="zh-CN" altLang="zh-CN" sz="2800" b="1" dirty="0" smtClean="0"/>
              <a:t>：</a:t>
            </a:r>
            <a:endParaRPr lang="en-US" altLang="zh-CN" sz="2800" b="1" dirty="0" smtClean="0"/>
          </a:p>
          <a:p>
            <a:pPr marL="0" indent="0">
              <a:buNone/>
            </a:pPr>
            <a:endParaRPr lang="en-US" altLang="zh-CN" sz="2800" b="1" dirty="0" smtClean="0"/>
          </a:p>
          <a:p>
            <a:pPr marL="0" indent="0">
              <a:buNone/>
            </a:pPr>
            <a:endParaRPr lang="en-US" altLang="zh-CN" sz="2800" b="1" dirty="0"/>
          </a:p>
          <a:p>
            <a:pPr marL="0" indent="0">
              <a:buNone/>
            </a:pPr>
            <a:endParaRPr lang="zh-CN" altLang="zh-CN" sz="2800" b="1" dirty="0"/>
          </a:p>
          <a:p>
            <a:pPr marL="0" indent="0">
              <a:buNone/>
            </a:pPr>
            <a:r>
              <a:rPr lang="en-US" altLang="zh-CN" sz="4000" b="1" dirty="0" smtClean="0">
                <a:solidFill>
                  <a:srgbClr val="FF66FF"/>
                </a:solidFill>
              </a:rPr>
              <a:t>class </a:t>
            </a:r>
            <a:r>
              <a:rPr lang="zh-CN" altLang="zh-CN" sz="4000" b="1" dirty="0">
                <a:solidFill>
                  <a:srgbClr val="FF66FF"/>
                </a:solidFill>
              </a:rPr>
              <a:t>派生类名</a:t>
            </a:r>
            <a:r>
              <a:rPr lang="en-US" altLang="zh-CN" sz="4000" b="1" dirty="0">
                <a:solidFill>
                  <a:srgbClr val="33CC33"/>
                </a:solidFill>
              </a:rPr>
              <a:t>:</a:t>
            </a:r>
            <a:r>
              <a:rPr lang="en-US" altLang="zh-CN" sz="4000" b="1" dirty="0">
                <a:solidFill>
                  <a:srgbClr val="FF66FF"/>
                </a:solidFill>
              </a:rPr>
              <a:t>[</a:t>
            </a:r>
            <a:r>
              <a:rPr lang="zh-CN" altLang="zh-CN" sz="4000" b="1" dirty="0">
                <a:solidFill>
                  <a:srgbClr val="FF66FF"/>
                </a:solidFill>
              </a:rPr>
              <a:t>访问属性</a:t>
            </a:r>
            <a:r>
              <a:rPr lang="en-US" altLang="zh-CN" sz="4000" b="1" dirty="0">
                <a:solidFill>
                  <a:srgbClr val="FF66FF"/>
                </a:solidFill>
              </a:rPr>
              <a:t>] </a:t>
            </a:r>
            <a:r>
              <a:rPr lang="zh-CN" altLang="zh-CN" sz="4000" b="1" dirty="0">
                <a:solidFill>
                  <a:srgbClr val="FF66FF"/>
                </a:solidFill>
              </a:rPr>
              <a:t>基类名</a:t>
            </a:r>
          </a:p>
          <a:p>
            <a:pPr marL="0" indent="0">
              <a:buNone/>
            </a:pPr>
            <a:r>
              <a:rPr lang="en-US" altLang="zh-CN" sz="4000" b="1" dirty="0">
                <a:solidFill>
                  <a:srgbClr val="FF66FF"/>
                </a:solidFill>
              </a:rPr>
              <a:t>{</a:t>
            </a:r>
            <a:endParaRPr lang="zh-CN" altLang="zh-CN" sz="4000" b="1" dirty="0">
              <a:solidFill>
                <a:srgbClr val="FF66FF"/>
              </a:solidFill>
            </a:endParaRPr>
          </a:p>
          <a:p>
            <a:pPr marL="0" indent="0">
              <a:buNone/>
            </a:pPr>
            <a:r>
              <a:rPr lang="en-US" altLang="zh-CN" sz="4000" b="1" dirty="0">
                <a:solidFill>
                  <a:srgbClr val="FF66FF"/>
                </a:solidFill>
              </a:rPr>
              <a:t>	</a:t>
            </a:r>
            <a:r>
              <a:rPr lang="zh-CN" altLang="zh-CN" sz="4000" b="1" dirty="0">
                <a:solidFill>
                  <a:srgbClr val="FF66FF"/>
                </a:solidFill>
              </a:rPr>
              <a:t>…</a:t>
            </a:r>
          </a:p>
          <a:p>
            <a:pPr marL="0" indent="0">
              <a:buNone/>
            </a:pPr>
            <a:r>
              <a:rPr lang="en-US" altLang="zh-CN" sz="4000" b="1" dirty="0" smtClean="0">
                <a:solidFill>
                  <a:srgbClr val="FF66FF"/>
                </a:solidFill>
              </a:rPr>
              <a:t>};</a:t>
            </a:r>
          </a:p>
          <a:p>
            <a:pPr marL="0" indent="0">
              <a:buNone/>
            </a:pPr>
            <a:endParaRPr lang="zh-CN" altLang="zh-CN" sz="2800" b="1" dirty="0"/>
          </a:p>
        </p:txBody>
      </p:sp>
      <p:sp>
        <p:nvSpPr>
          <p:cNvPr id="2" name="圆角矩形标注 1"/>
          <p:cNvSpPr/>
          <p:nvPr/>
        </p:nvSpPr>
        <p:spPr bwMode="auto">
          <a:xfrm>
            <a:off x="4716016" y="908720"/>
            <a:ext cx="2952328" cy="1080120"/>
          </a:xfrm>
          <a:prstGeom prst="wedgeRoundRectCallout">
            <a:avLst>
              <a:gd name="adj1" fmla="val -106867"/>
              <a:gd name="adj2" fmla="val 100073"/>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zh-CN" sz="3200" b="1" dirty="0">
                <a:solidFill>
                  <a:srgbClr val="FF0000"/>
                </a:solidFill>
              </a:rPr>
              <a:t>派生类名是新定义的类名</a:t>
            </a:r>
            <a:endParaRPr kumimoji="1" lang="zh-CN" altLang="en-US" sz="3200" b="0" i="0" u="none" strike="noStrike" cap="none" normalizeH="0" baseline="0" dirty="0" smtClean="0">
              <a:ln>
                <a:noFill/>
              </a:ln>
              <a:solidFill>
                <a:srgbClr val="FF0000"/>
              </a:solidFill>
              <a:effectLst/>
            </a:endParaRPr>
          </a:p>
        </p:txBody>
      </p:sp>
      <p:sp>
        <p:nvSpPr>
          <p:cNvPr id="3" name="圆角矩形标注 2"/>
          <p:cNvSpPr/>
          <p:nvPr/>
        </p:nvSpPr>
        <p:spPr bwMode="auto">
          <a:xfrm>
            <a:off x="4720016" y="3861048"/>
            <a:ext cx="4320480" cy="2448272"/>
          </a:xfrm>
          <a:prstGeom prst="wedgeRoundRectCallout">
            <a:avLst>
              <a:gd name="adj1" fmla="val -47942"/>
              <a:gd name="adj2" fmla="val -77928"/>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zh-CN" sz="2800" b="1" dirty="0">
                <a:solidFill>
                  <a:srgbClr val="FF0000"/>
                </a:solidFill>
              </a:rPr>
              <a:t>访问属性是访问说明符，可以是</a:t>
            </a:r>
            <a:r>
              <a:rPr lang="en-US" altLang="zh-CN" sz="2800" b="1" dirty="0">
                <a:solidFill>
                  <a:srgbClr val="FF0000"/>
                </a:solidFill>
              </a:rPr>
              <a:t>private</a:t>
            </a:r>
            <a:r>
              <a:rPr lang="zh-CN" altLang="zh-CN" sz="2800" b="1" dirty="0">
                <a:solidFill>
                  <a:srgbClr val="FF0000"/>
                </a:solidFill>
              </a:rPr>
              <a:t>、</a:t>
            </a:r>
            <a:r>
              <a:rPr lang="en-US" altLang="zh-CN" sz="2800" b="1" dirty="0">
                <a:solidFill>
                  <a:srgbClr val="FF0000"/>
                </a:solidFill>
              </a:rPr>
              <a:t>public</a:t>
            </a:r>
            <a:r>
              <a:rPr lang="zh-CN" altLang="zh-CN" sz="2800" b="1" dirty="0">
                <a:solidFill>
                  <a:srgbClr val="FF0000"/>
                </a:solidFill>
              </a:rPr>
              <a:t>和</a:t>
            </a:r>
            <a:r>
              <a:rPr lang="en-US" altLang="zh-CN" sz="2800" b="1" dirty="0">
                <a:solidFill>
                  <a:srgbClr val="FF0000"/>
                </a:solidFill>
              </a:rPr>
              <a:t>protected</a:t>
            </a:r>
            <a:r>
              <a:rPr lang="zh-CN" altLang="zh-CN" sz="2800" b="1" dirty="0">
                <a:solidFill>
                  <a:srgbClr val="FF0000"/>
                </a:solidFill>
              </a:rPr>
              <a:t>之一。</a:t>
            </a:r>
            <a:r>
              <a:rPr lang="zh-CN" altLang="zh-CN" sz="2800" b="1" dirty="0" smtClean="0">
                <a:solidFill>
                  <a:srgbClr val="FF0000"/>
                </a:solidFill>
              </a:rPr>
              <a:t>缺省为</a:t>
            </a:r>
            <a:r>
              <a:rPr lang="en-US" altLang="zh-CN" sz="2800" b="1" dirty="0">
                <a:solidFill>
                  <a:srgbClr val="FF0000"/>
                </a:solidFill>
              </a:rPr>
              <a:t>private</a:t>
            </a:r>
            <a:r>
              <a:rPr lang="zh-CN" altLang="zh-CN" sz="2800" b="1" dirty="0">
                <a:solidFill>
                  <a:srgbClr val="FF0000"/>
                </a:solidFill>
              </a:rPr>
              <a:t>，派生类名和访问属性之间用</a:t>
            </a:r>
            <a:r>
              <a:rPr lang="zh-CN" altLang="zh-CN" sz="2800" b="1" dirty="0">
                <a:solidFill>
                  <a:srgbClr val="33CC33"/>
                </a:solidFill>
              </a:rPr>
              <a:t>冒号</a:t>
            </a:r>
            <a:r>
              <a:rPr lang="zh-CN" altLang="zh-CN" sz="2800" b="1" dirty="0">
                <a:solidFill>
                  <a:srgbClr val="FF0000"/>
                </a:solidFill>
              </a:rPr>
              <a:t>隔开。</a:t>
            </a:r>
            <a:endParaRPr lang="zh-CN" altLang="en-US" sz="2800" b="1" dirty="0">
              <a:solidFill>
                <a:srgbClr val="FF0000"/>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70646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251520" y="44624"/>
            <a:ext cx="8712968" cy="864096"/>
          </a:xfrm>
        </p:spPr>
        <p:txBody>
          <a:bodyPr/>
          <a:lstStyle/>
          <a:p>
            <a:r>
              <a:rPr lang="zh-CN" altLang="zh-CN" sz="2400" b="1" dirty="0" smtClean="0"/>
              <a:t>派生</a:t>
            </a:r>
            <a:r>
              <a:rPr lang="zh-CN" altLang="zh-CN" sz="2400" b="1" dirty="0"/>
              <a:t>类的访问控制由访问属性来确定，它按下述方式来继承基类的访问属性</a:t>
            </a:r>
            <a:r>
              <a:rPr lang="zh-CN" altLang="zh-CN" sz="2400" b="1" dirty="0" smtClean="0"/>
              <a:t>：</a:t>
            </a:r>
            <a:endParaRPr lang="zh-CN" altLang="zh-CN" sz="2400" b="1" dirty="0"/>
          </a:p>
        </p:txBody>
      </p:sp>
      <p:graphicFrame>
        <p:nvGraphicFramePr>
          <p:cNvPr id="2" name="表格 1"/>
          <p:cNvGraphicFramePr>
            <a:graphicFrameLocks noGrp="1"/>
          </p:cNvGraphicFramePr>
          <p:nvPr>
            <p:extLst>
              <p:ext uri="{D42A27DB-BD31-4B8C-83A1-F6EECF244321}">
                <p14:modId xmlns:p14="http://schemas.microsoft.com/office/powerpoint/2010/main" val="365328541"/>
              </p:ext>
            </p:extLst>
          </p:nvPr>
        </p:nvGraphicFramePr>
        <p:xfrm>
          <a:off x="285618" y="908720"/>
          <a:ext cx="8678870" cy="5852160"/>
        </p:xfrm>
        <a:graphic>
          <a:graphicData uri="http://schemas.openxmlformats.org/drawingml/2006/table">
            <a:tbl>
              <a:tblPr firstRow="1" bandRow="1">
                <a:tableStyleId>{5940675A-B579-460E-94D1-54222C63F5DA}</a:tableStyleId>
              </a:tblPr>
              <a:tblGrid>
                <a:gridCol w="1478070">
                  <a:extLst>
                    <a:ext uri="{9D8B030D-6E8A-4147-A177-3AD203B41FA5}">
                      <a16:colId xmlns:a16="http://schemas.microsoft.com/office/drawing/2014/main" val="20000"/>
                    </a:ext>
                  </a:extLst>
                </a:gridCol>
                <a:gridCol w="7200800">
                  <a:extLst>
                    <a:ext uri="{9D8B030D-6E8A-4147-A177-3AD203B41FA5}">
                      <a16:colId xmlns:a16="http://schemas.microsoft.com/office/drawing/2014/main" val="20001"/>
                    </a:ext>
                  </a:extLst>
                </a:gridCol>
              </a:tblGrid>
              <a:tr h="370840">
                <a:tc>
                  <a:txBody>
                    <a:bodyPr/>
                    <a:lstStyle/>
                    <a:p>
                      <a:r>
                        <a:rPr lang="zh-CN" altLang="en-US" sz="2400" b="1" dirty="0" smtClean="0"/>
                        <a:t>访问属性</a:t>
                      </a:r>
                      <a:endParaRPr lang="zh-CN" altLang="en-US" sz="2400" b="1" dirty="0"/>
                    </a:p>
                  </a:txBody>
                  <a:tcPr/>
                </a:tc>
                <a:tc>
                  <a:txBody>
                    <a:bodyPr/>
                    <a:lstStyle/>
                    <a:p>
                      <a:r>
                        <a:rPr lang="zh-CN" altLang="en-US" sz="2400" b="1" dirty="0" smtClean="0"/>
                        <a:t>访问控制</a:t>
                      </a:r>
                      <a:endParaRPr lang="zh-CN" altLang="en-US" sz="2400" b="1" dirty="0"/>
                    </a:p>
                  </a:txBody>
                  <a:tcPr/>
                </a:tc>
                <a:extLst>
                  <a:ext uri="{0D108BD9-81ED-4DB2-BD59-A6C34878D82A}">
                    <a16:rowId xmlns:a16="http://schemas.microsoft.com/office/drawing/2014/main" val="10000"/>
                  </a:ext>
                </a:extLst>
              </a:tr>
              <a:tr h="1385369">
                <a:tc>
                  <a:txBody>
                    <a:bodyPr/>
                    <a:lstStyle/>
                    <a:p>
                      <a:r>
                        <a:rPr lang="en-US" altLang="zh-CN" sz="2400" b="1" dirty="0" smtClean="0"/>
                        <a:t>public</a:t>
                      </a:r>
                      <a:endParaRPr lang="zh-CN" altLang="en-US" sz="2400" b="1" dirty="0"/>
                    </a:p>
                  </a:txBody>
                  <a:tcPr/>
                </a:tc>
                <a:tc>
                  <a:txBody>
                    <a:bodyPr/>
                    <a:lstStyle/>
                    <a:p>
                      <a:pPr marL="285750" indent="-285750">
                        <a:buFont typeface="Arial" panose="020B0604020202020204" pitchFamily="34" charset="0"/>
                        <a:buChar char="•"/>
                      </a:pPr>
                      <a:r>
                        <a:rPr lang="zh-CN" altLang="zh-CN" sz="2400" b="1" dirty="0" smtClean="0"/>
                        <a:t>基类的</a:t>
                      </a:r>
                      <a:r>
                        <a:rPr lang="en-US" altLang="zh-CN" sz="2400" b="1" dirty="0" smtClean="0"/>
                        <a:t>public</a:t>
                      </a:r>
                      <a:r>
                        <a:rPr lang="zh-CN" altLang="zh-CN" sz="2400" b="1" dirty="0" smtClean="0"/>
                        <a:t>成员是派生类的</a:t>
                      </a:r>
                      <a:r>
                        <a:rPr lang="en-US" altLang="zh-CN" sz="2400" b="1" dirty="0" smtClean="0"/>
                        <a:t>public</a:t>
                      </a:r>
                      <a:r>
                        <a:rPr lang="zh-CN" altLang="zh-CN" sz="2400" b="1" dirty="0" smtClean="0"/>
                        <a:t>成员；</a:t>
                      </a:r>
                      <a:endParaRPr lang="en-US" altLang="zh-CN" sz="2400" b="1" dirty="0" smtClean="0"/>
                    </a:p>
                    <a:p>
                      <a:pPr marL="285750" indent="-285750">
                        <a:buFont typeface="Arial" panose="020B0604020202020204" pitchFamily="34" charset="0"/>
                        <a:buChar char="•"/>
                      </a:pPr>
                      <a:r>
                        <a:rPr lang="zh-CN" altLang="zh-CN" sz="2400" b="1" dirty="0" smtClean="0"/>
                        <a:t>基类的</a:t>
                      </a:r>
                      <a:r>
                        <a:rPr lang="en-US" altLang="zh-CN" sz="2400" b="1" dirty="0" smtClean="0"/>
                        <a:t>private</a:t>
                      </a:r>
                      <a:r>
                        <a:rPr lang="zh-CN" altLang="zh-CN" sz="2400" b="1" dirty="0" smtClean="0"/>
                        <a:t>成员是不可访问的</a:t>
                      </a:r>
                      <a:r>
                        <a:rPr lang="en-US" altLang="zh-CN" sz="2400" b="1" dirty="0" smtClean="0"/>
                        <a:t>(</a:t>
                      </a:r>
                      <a:r>
                        <a:rPr lang="zh-CN" altLang="zh-CN" sz="2400" b="1" dirty="0" smtClean="0"/>
                        <a:t>除非基类中声明的友元函数授权访问</a:t>
                      </a:r>
                      <a:r>
                        <a:rPr lang="en-US" altLang="zh-CN" sz="2400" b="1" dirty="0" smtClean="0"/>
                        <a:t>)</a:t>
                      </a:r>
                      <a:r>
                        <a:rPr lang="zh-CN" altLang="zh-CN" sz="2400" b="1" dirty="0" smtClean="0"/>
                        <a:t>；</a:t>
                      </a:r>
                      <a:endParaRPr lang="en-US" altLang="zh-CN" sz="2400" b="1" dirty="0" smtClean="0"/>
                    </a:p>
                    <a:p>
                      <a:pPr marL="285750" indent="-285750">
                        <a:buFont typeface="Arial" panose="020B0604020202020204" pitchFamily="34" charset="0"/>
                        <a:buChar char="•"/>
                      </a:pPr>
                      <a:r>
                        <a:rPr lang="zh-CN" altLang="zh-CN" sz="2400" b="1" dirty="0" smtClean="0"/>
                        <a:t>基类的</a:t>
                      </a:r>
                      <a:r>
                        <a:rPr lang="en-US" altLang="zh-CN" sz="2400" b="1" dirty="0" smtClean="0"/>
                        <a:t>protected</a:t>
                      </a:r>
                      <a:r>
                        <a:rPr lang="zh-CN" altLang="zh-CN" sz="2400" b="1" dirty="0" smtClean="0"/>
                        <a:t>成员对基类仍保持</a:t>
                      </a:r>
                      <a:r>
                        <a:rPr lang="en-US" altLang="zh-CN" sz="2400" b="1" dirty="0" smtClean="0"/>
                        <a:t>protected</a:t>
                      </a:r>
                      <a:r>
                        <a:rPr lang="zh-CN" altLang="zh-CN" sz="2400" b="1" dirty="0" smtClean="0"/>
                        <a:t>属性。</a:t>
                      </a:r>
                      <a:endParaRPr lang="zh-CN" altLang="en-US" sz="2400" b="1" dirty="0"/>
                    </a:p>
                  </a:txBody>
                  <a:tcPr/>
                </a:tc>
                <a:extLst>
                  <a:ext uri="{0D108BD9-81ED-4DB2-BD59-A6C34878D82A}">
                    <a16:rowId xmlns:a16="http://schemas.microsoft.com/office/drawing/2014/main" val="10001"/>
                  </a:ext>
                </a:extLst>
              </a:tr>
              <a:tr h="370840">
                <a:tc>
                  <a:txBody>
                    <a:bodyPr/>
                    <a:lstStyle/>
                    <a:p>
                      <a:r>
                        <a:rPr lang="en-US" altLang="zh-CN" sz="2400" b="1" dirty="0" smtClean="0"/>
                        <a:t>protected</a:t>
                      </a:r>
                      <a:endParaRPr lang="zh-CN" altLang="en-US" sz="2400" b="1" dirty="0"/>
                    </a:p>
                  </a:txBody>
                  <a:tcPr/>
                </a:tc>
                <a:tc>
                  <a:txBody>
                    <a:bodyPr/>
                    <a:lstStyle/>
                    <a:p>
                      <a:pPr marL="342900" indent="-342900">
                        <a:buFont typeface="Arial" panose="020B0604020202020204" pitchFamily="34" charset="0"/>
                        <a:buChar char="•"/>
                      </a:pPr>
                      <a:r>
                        <a:rPr lang="zh-CN" altLang="zh-CN" sz="2400" b="1" dirty="0" smtClean="0"/>
                        <a:t>基类的</a:t>
                      </a:r>
                      <a:r>
                        <a:rPr lang="en-US" altLang="zh-CN" sz="2400" b="1" dirty="0" smtClean="0"/>
                        <a:t>public</a:t>
                      </a:r>
                      <a:r>
                        <a:rPr lang="zh-CN" altLang="zh-CN" sz="2400" b="1" dirty="0" smtClean="0"/>
                        <a:t>和</a:t>
                      </a:r>
                      <a:r>
                        <a:rPr lang="en-US" altLang="zh-CN" sz="2400" b="1" dirty="0" smtClean="0"/>
                        <a:t>protected</a:t>
                      </a:r>
                      <a:r>
                        <a:rPr lang="zh-CN" altLang="zh-CN" sz="2400" b="1" dirty="0" smtClean="0"/>
                        <a:t>成员均是派生类的</a:t>
                      </a:r>
                      <a:r>
                        <a:rPr lang="en-US" altLang="zh-CN" sz="2400" b="1" dirty="0" smtClean="0"/>
                        <a:t>protected</a:t>
                      </a:r>
                      <a:r>
                        <a:rPr lang="zh-CN" altLang="zh-CN" sz="2400" b="1" dirty="0" smtClean="0"/>
                        <a:t>成员</a:t>
                      </a:r>
                      <a:r>
                        <a:rPr lang="zh-CN" altLang="en-US" sz="2400" b="1" dirty="0" smtClean="0"/>
                        <a:t>；</a:t>
                      </a:r>
                      <a:endParaRPr lang="en-US" altLang="zh-CN" sz="2400" b="1" dirty="0" smtClean="0"/>
                    </a:p>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zh-CN" sz="2400" b="1" dirty="0" smtClean="0"/>
                        <a:t>除非基类中声明的友元函数授权访问 ，基类中声明为</a:t>
                      </a:r>
                      <a:r>
                        <a:rPr lang="en-US" altLang="zh-CN" sz="2400" b="1" dirty="0" smtClean="0"/>
                        <a:t>protected</a:t>
                      </a:r>
                      <a:r>
                        <a:rPr lang="zh-CN" altLang="zh-CN" sz="2400" b="1" dirty="0" smtClean="0"/>
                        <a:t>的数据只能被基类的成员函数或其派生类的成员函数访问</a:t>
                      </a:r>
                      <a:r>
                        <a:rPr lang="en-US" altLang="zh-CN" sz="2400" b="1" dirty="0" smtClean="0"/>
                        <a:t>,</a:t>
                      </a:r>
                      <a:r>
                        <a:rPr lang="zh-CN" altLang="zh-CN" sz="2400" b="1" dirty="0" smtClean="0"/>
                        <a:t>不能被派生类以外的成员函数访问。</a:t>
                      </a:r>
                      <a:endParaRPr lang="zh-CN" altLang="en-US" sz="2400" b="1" dirty="0"/>
                    </a:p>
                  </a:txBody>
                  <a:tcPr/>
                </a:tc>
                <a:extLst>
                  <a:ext uri="{0D108BD9-81ED-4DB2-BD59-A6C34878D82A}">
                    <a16:rowId xmlns:a16="http://schemas.microsoft.com/office/drawing/2014/main" val="10002"/>
                  </a:ext>
                </a:extLst>
              </a:tr>
              <a:tr h="370840">
                <a:tc>
                  <a:txBody>
                    <a:bodyPr/>
                    <a:lstStyle/>
                    <a:p>
                      <a:r>
                        <a:rPr lang="en-US" altLang="zh-CN" sz="2400" b="1" dirty="0" smtClean="0"/>
                        <a:t>private</a:t>
                      </a:r>
                      <a:endParaRPr lang="zh-CN" altLang="en-US" sz="2400" b="1" dirty="0"/>
                    </a:p>
                  </a:txBody>
                  <a:tcPr/>
                </a:tc>
                <a:tc>
                  <a:txBody>
                    <a:bodyPr/>
                    <a:lstStyle/>
                    <a:p>
                      <a:pPr marL="342900" indent="-342900">
                        <a:buFont typeface="Arial" panose="020B0604020202020204" pitchFamily="34" charset="0"/>
                        <a:buChar char="•"/>
                      </a:pPr>
                      <a:r>
                        <a:rPr lang="zh-CN" altLang="zh-CN" sz="2400" b="1" dirty="0" smtClean="0"/>
                        <a:t>基类的</a:t>
                      </a:r>
                      <a:r>
                        <a:rPr lang="en-US" altLang="zh-CN" sz="2400" b="1" dirty="0" smtClean="0"/>
                        <a:t>public</a:t>
                      </a:r>
                      <a:r>
                        <a:rPr lang="zh-CN" altLang="zh-CN" sz="2400" b="1" dirty="0" smtClean="0"/>
                        <a:t>和</a:t>
                      </a:r>
                      <a:r>
                        <a:rPr lang="en-US" altLang="zh-CN" sz="2400" b="1" dirty="0" smtClean="0"/>
                        <a:t>protected</a:t>
                      </a:r>
                      <a:r>
                        <a:rPr lang="zh-CN" altLang="zh-CN" sz="2400" b="1" dirty="0" smtClean="0"/>
                        <a:t>成员都是派生类的</a:t>
                      </a:r>
                      <a:r>
                        <a:rPr lang="en-US" altLang="zh-CN" sz="2400" b="1" dirty="0" smtClean="0"/>
                        <a:t>private</a:t>
                      </a:r>
                      <a:r>
                        <a:rPr lang="zh-CN" altLang="zh-CN" sz="2400" b="1" dirty="0" smtClean="0"/>
                        <a:t>成员；</a:t>
                      </a:r>
                      <a:endParaRPr lang="en-US" altLang="zh-CN" sz="2400" b="1" dirty="0" smtClean="0"/>
                    </a:p>
                    <a:p>
                      <a:pPr marL="342900" indent="-342900">
                        <a:buFont typeface="Arial" panose="020B0604020202020204" pitchFamily="34" charset="0"/>
                        <a:buChar char="•"/>
                      </a:pPr>
                      <a:r>
                        <a:rPr lang="zh-CN" altLang="zh-CN" sz="2400" b="1" dirty="0" smtClean="0"/>
                        <a:t>基类的</a:t>
                      </a:r>
                      <a:r>
                        <a:rPr lang="en-US" altLang="zh-CN" sz="2400" b="1" dirty="0" smtClean="0"/>
                        <a:t>private</a:t>
                      </a:r>
                      <a:r>
                        <a:rPr lang="zh-CN" altLang="zh-CN" sz="2400" b="1" dirty="0" smtClean="0"/>
                        <a:t>成员是不可访问的</a:t>
                      </a:r>
                      <a:r>
                        <a:rPr lang="en-US" altLang="zh-CN" sz="2400" b="1" dirty="0" smtClean="0"/>
                        <a:t>(</a:t>
                      </a:r>
                      <a:r>
                        <a:rPr lang="zh-CN" altLang="zh-CN" sz="2400" b="1" dirty="0" smtClean="0"/>
                        <a:t>除非基类中声明的友元函数授权访问</a:t>
                      </a:r>
                      <a:r>
                        <a:rPr lang="en-US" altLang="zh-CN" sz="2400" b="1" dirty="0" smtClean="0"/>
                        <a:t>)</a:t>
                      </a:r>
                      <a:r>
                        <a:rPr lang="zh-CN" altLang="zh-CN" sz="2400" b="1" dirty="0" smtClean="0"/>
                        <a:t>。</a:t>
                      </a:r>
                      <a:endParaRPr lang="zh-CN" altLang="en-US" sz="2400" b="1"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0616032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251520" y="764704"/>
            <a:ext cx="8640960" cy="4968552"/>
          </a:xfrm>
        </p:spPr>
        <p:txBody>
          <a:bodyPr/>
          <a:lstStyle/>
          <a:p>
            <a:pPr>
              <a:buFont typeface="Wingdings" panose="05000000000000000000" pitchFamily="2" charset="2"/>
              <a:buChar char="l"/>
            </a:pPr>
            <a:r>
              <a:rPr lang="zh-CN" altLang="zh-CN" sz="2800" b="1" dirty="0" smtClean="0"/>
              <a:t>基</a:t>
            </a:r>
            <a:r>
              <a:rPr lang="zh-CN" altLang="zh-CN" sz="2800" b="1" dirty="0"/>
              <a:t>类名可以有一个，也可以有多个。如果只有一个基类，则这种继承方式叫做简单继承，如果基类名有多个，则这种继承方式称为多重继承。各个基类名之间用逗号隔开</a:t>
            </a:r>
            <a:r>
              <a:rPr lang="zh-CN" altLang="zh-CN" sz="2800" b="1" dirty="0" smtClean="0"/>
              <a:t>。</a:t>
            </a:r>
            <a:endParaRPr lang="en-US" altLang="zh-CN" sz="2800" b="1" dirty="0" smtClean="0"/>
          </a:p>
          <a:p>
            <a:pPr>
              <a:buFont typeface="Wingdings" panose="05000000000000000000" pitchFamily="2" charset="2"/>
              <a:buChar char="l"/>
            </a:pPr>
            <a:endParaRPr lang="en-US" altLang="zh-CN" sz="2800" b="1" dirty="0"/>
          </a:p>
          <a:p>
            <a:pPr marL="0" indent="0">
              <a:buNone/>
            </a:pPr>
            <a:r>
              <a:rPr lang="zh-CN" altLang="en-US" sz="2800" b="1" dirty="0" smtClean="0">
                <a:solidFill>
                  <a:srgbClr val="66FFFF"/>
                </a:solidFill>
              </a:rPr>
              <a:t>      理论上</a:t>
            </a:r>
            <a:r>
              <a:rPr lang="zh-CN" altLang="en-US" sz="2800" b="1" dirty="0">
                <a:solidFill>
                  <a:srgbClr val="66FFFF"/>
                </a:solidFill>
              </a:rPr>
              <a:t>说，子</a:t>
            </a:r>
            <a:r>
              <a:rPr lang="zh-CN" altLang="en-US" sz="2800" b="1" dirty="0" smtClean="0">
                <a:solidFill>
                  <a:srgbClr val="66FFFF"/>
                </a:solidFill>
              </a:rPr>
              <a:t>类继承</a:t>
            </a:r>
            <a:r>
              <a:rPr lang="zh-CN" altLang="en-US" sz="2800" b="1" dirty="0">
                <a:solidFill>
                  <a:srgbClr val="66FFFF"/>
                </a:solidFill>
              </a:rPr>
              <a:t>了基</a:t>
            </a:r>
            <a:r>
              <a:rPr lang="zh-CN" altLang="en-US" sz="2800" b="1" dirty="0" smtClean="0">
                <a:solidFill>
                  <a:srgbClr val="66FFFF"/>
                </a:solidFill>
              </a:rPr>
              <a:t>类的</a:t>
            </a:r>
            <a:r>
              <a:rPr lang="zh-CN" altLang="en-US" sz="2800" b="1" dirty="0">
                <a:solidFill>
                  <a:srgbClr val="66FFFF"/>
                </a:solidFill>
              </a:rPr>
              <a:t>所有成员，除了</a:t>
            </a:r>
            <a:r>
              <a:rPr lang="zh-CN" altLang="en-US" sz="2800" b="1" dirty="0" smtClean="0">
                <a:solidFill>
                  <a:srgbClr val="66FFFF"/>
                </a:solidFill>
              </a:rPr>
              <a:t>：</a:t>
            </a:r>
            <a:endParaRPr lang="en-US" altLang="zh-CN" sz="2800" b="1" dirty="0" smtClean="0">
              <a:solidFill>
                <a:srgbClr val="66FFFF"/>
              </a:solidFill>
            </a:endParaRPr>
          </a:p>
          <a:p>
            <a:pPr marL="0" indent="0">
              <a:buNone/>
            </a:pPr>
            <a:endParaRPr lang="zh-CN" altLang="en-US" sz="2800" b="1" dirty="0">
              <a:solidFill>
                <a:srgbClr val="66FFFF"/>
              </a:solidFill>
            </a:endParaRPr>
          </a:p>
          <a:p>
            <a:pPr marL="0" indent="0">
              <a:buNone/>
            </a:pPr>
            <a:r>
              <a:rPr lang="en-US" altLang="zh-CN" sz="2800" b="1" dirty="0">
                <a:solidFill>
                  <a:srgbClr val="66FFFF"/>
                </a:solidFill>
              </a:rPr>
              <a:t>• </a:t>
            </a:r>
            <a:r>
              <a:rPr lang="zh-CN" altLang="en-US" sz="2800" b="1" dirty="0">
                <a:solidFill>
                  <a:srgbClr val="66FFFF"/>
                </a:solidFill>
              </a:rPr>
              <a:t>构造函数</a:t>
            </a:r>
            <a:r>
              <a:rPr lang="en-US" altLang="zh-CN" sz="2800" b="1" dirty="0">
                <a:solidFill>
                  <a:srgbClr val="66FFFF"/>
                </a:solidFill>
              </a:rPr>
              <a:t>Constructor </a:t>
            </a:r>
            <a:r>
              <a:rPr lang="zh-CN" altLang="en-US" sz="2800" b="1" dirty="0">
                <a:solidFill>
                  <a:srgbClr val="66FFFF"/>
                </a:solidFill>
              </a:rPr>
              <a:t>和析构函数</a:t>
            </a:r>
            <a:r>
              <a:rPr lang="en-US" altLang="zh-CN" sz="2800" b="1" dirty="0">
                <a:solidFill>
                  <a:srgbClr val="66FFFF"/>
                </a:solidFill>
              </a:rPr>
              <a:t>destructor</a:t>
            </a:r>
          </a:p>
          <a:p>
            <a:pPr marL="0" indent="0">
              <a:buNone/>
            </a:pPr>
            <a:r>
              <a:rPr lang="en-US" altLang="zh-CN" sz="2800" b="1" dirty="0">
                <a:solidFill>
                  <a:srgbClr val="66FFFF"/>
                </a:solidFill>
              </a:rPr>
              <a:t>• operator=() </a:t>
            </a:r>
            <a:r>
              <a:rPr lang="zh-CN" altLang="en-US" sz="2800" b="1" dirty="0">
                <a:solidFill>
                  <a:srgbClr val="66FFFF"/>
                </a:solidFill>
              </a:rPr>
              <a:t>成员</a:t>
            </a:r>
          </a:p>
          <a:p>
            <a:pPr marL="0" indent="0">
              <a:buNone/>
            </a:pPr>
            <a:r>
              <a:rPr lang="en-US" altLang="zh-CN" sz="2800" b="1" dirty="0">
                <a:solidFill>
                  <a:srgbClr val="66FFFF"/>
                </a:solidFill>
              </a:rPr>
              <a:t>• friends</a:t>
            </a:r>
            <a:endParaRPr lang="zh-CN" altLang="en-US" sz="2800" b="1" dirty="0">
              <a:solidFill>
                <a:srgbClr val="66FFFF"/>
              </a:solidFill>
            </a:endParaRPr>
          </a:p>
        </p:txBody>
      </p:sp>
    </p:spTree>
    <p:extLst>
      <p:ext uri="{BB962C8B-B14F-4D97-AF65-F5344CB8AC3E}">
        <p14:creationId xmlns:p14="http://schemas.microsoft.com/office/powerpoint/2010/main" val="402875426"/>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
      <a:dk1>
        <a:srgbClr val="808080"/>
      </a:dk1>
      <a:lt1>
        <a:srgbClr val="FFFF00"/>
      </a:lt1>
      <a:dk2>
        <a:srgbClr val="000099"/>
      </a:dk2>
      <a:lt2>
        <a:srgbClr val="FFFF00"/>
      </a:lt2>
      <a:accent1>
        <a:srgbClr val="FFFFFF"/>
      </a:accent1>
      <a:accent2>
        <a:srgbClr val="3333CC"/>
      </a:accent2>
      <a:accent3>
        <a:srgbClr val="AAAACA"/>
      </a:accent3>
      <a:accent4>
        <a:srgbClr val="DADA00"/>
      </a:accent4>
      <a:accent5>
        <a:srgbClr val="FFFFFF"/>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txDef>
      <a:spPr>
        <a:noFill/>
      </a:spPr>
      <a:bodyPr wrap="square" rtlCol="0">
        <a:spAutoFit/>
      </a:bodyPr>
      <a:lstStyle>
        <a:defPPr>
          <a:defRPr b="1" kern="100" dirty="0" smtClean="0">
            <a:solidFill>
              <a:srgbClr val="FF0000"/>
            </a:solidFill>
          </a:defRPr>
        </a:defPPr>
      </a:lstStyle>
    </a:tx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9745</TotalTime>
  <Words>11041</Words>
  <Application>Microsoft Office PowerPoint</Application>
  <PresentationFormat>全屏显示(4:3)</PresentationFormat>
  <Paragraphs>1375</Paragraphs>
  <Slides>117</Slides>
  <Notes>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117</vt:i4>
      </vt:variant>
    </vt:vector>
  </HeadingPairs>
  <TitlesOfParts>
    <vt:vector size="127" baseType="lpstr">
      <vt:lpstr>黑体</vt:lpstr>
      <vt:lpstr>华文行楷</vt:lpstr>
      <vt:lpstr>楷体</vt:lpstr>
      <vt:lpstr>隶书</vt:lpstr>
      <vt:lpstr>宋体</vt:lpstr>
      <vt:lpstr>Arial</vt:lpstr>
      <vt:lpstr>Times New Roman</vt:lpstr>
      <vt:lpstr>Wingdings</vt:lpstr>
      <vt:lpstr>默认设计模板</vt:lpstr>
      <vt:lpstr>Clip</vt:lpstr>
      <vt:lpstr>VC＋＋面向对象与可视化程序设计</vt:lpstr>
      <vt:lpstr>第1章   C++基础知识 </vt:lpstr>
      <vt:lpstr>1.1  关于C++</vt:lpstr>
      <vt:lpstr>1.2 一个简单的C++程序</vt:lpstr>
      <vt:lpstr>一个简单的C++程序</vt:lpstr>
      <vt:lpstr>PowerPoint 演示文稿</vt:lpstr>
      <vt:lpstr>PowerPoint 演示文稿</vt:lpstr>
      <vt:lpstr>PowerPoint 演示文稿</vt:lpstr>
      <vt:lpstr>1.3 C++中的变量和数据类型</vt:lpstr>
      <vt:lpstr>1.3.1 变量的初始化</vt:lpstr>
      <vt:lpstr>PowerPoint 演示文稿</vt:lpstr>
      <vt:lpstr>PowerPoint 演示文稿</vt:lpstr>
      <vt:lpstr>1.3.2 C++的输入与输出操作</vt:lpstr>
      <vt:lpstr>PowerPoint 演示文稿</vt:lpstr>
      <vt:lpstr>PowerPoint 演示文稿</vt:lpstr>
      <vt:lpstr>PowerPoint 演示文稿</vt:lpstr>
      <vt:lpstr>PowerPoint 演示文稿</vt:lpstr>
      <vt:lpstr>(3) C++中的输入输出流</vt:lpstr>
      <vt:lpstr>(a) 输出流cout</vt:lpstr>
      <vt:lpstr>PowerPoint 演示文稿</vt:lpstr>
      <vt:lpstr>(b) 输入流cin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1.4 动态内存分配 </vt:lpstr>
      <vt:lpstr>(1)操作符new和new[ ]</vt:lpstr>
      <vt:lpstr>PowerPoint 演示文稿</vt:lpstr>
      <vt:lpstr>PowerPoint 演示文稿</vt:lpstr>
      <vt:lpstr>(2) 删除操作符delete</vt:lpstr>
      <vt:lpstr>PowerPoint 演示文稿</vt:lpstr>
      <vt:lpstr>1.5 “类”是什么？</vt:lpstr>
      <vt:lpstr>1.5.1 类的定义</vt:lpstr>
      <vt:lpstr>PowerPoint 演示文稿</vt:lpstr>
      <vt:lpstr>PowerPoint 演示文稿</vt:lpstr>
      <vt:lpstr>PowerPoint 演示文稿</vt:lpstr>
      <vt:lpstr>PowerPoint 演示文稿</vt:lpstr>
      <vt:lpstr>PowerPoint 演示文稿</vt:lpstr>
      <vt:lpstr>PowerPoint 演示文稿</vt:lpstr>
      <vt:lpstr>一个简单的类的定义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1.5.2 内联函数</vt:lpstr>
      <vt:lpstr>内联函数的两种定义方式</vt:lpstr>
      <vt:lpstr>PowerPoint 演示文稿</vt:lpstr>
      <vt:lpstr>PowerPoint 演示文稿</vt:lpstr>
      <vt:lpstr>1.6 构造函数和析构函数</vt:lpstr>
      <vt:lpstr>1.6.1 构造函数</vt:lpstr>
      <vt:lpstr>PowerPoint 演示文稿</vt:lpstr>
      <vt:lpstr>关于构造函数的几个问题</vt:lpstr>
      <vt:lpstr>PowerPoint 演示文稿</vt:lpstr>
      <vt:lpstr>PowerPoint 演示文稿</vt:lpstr>
      <vt:lpstr>PowerPoint 演示文稿</vt:lpstr>
      <vt:lpstr>1.6.2 析构函数</vt:lpstr>
      <vt:lpstr>PowerPoint 演示文稿</vt:lpstr>
      <vt:lpstr>PowerPoint 演示文稿</vt:lpstr>
      <vt:lpstr>析构函数的应用：</vt:lpstr>
      <vt:lpstr>PowerPoint 演示文稿</vt:lpstr>
      <vt:lpstr>PowerPoint 演示文稿</vt:lpstr>
      <vt:lpstr>1.7 重载</vt:lpstr>
      <vt:lpstr>PowerPoint 演示文稿</vt:lpstr>
      <vt:lpstr>PowerPoint 演示文稿</vt:lpstr>
      <vt:lpstr>PowerPoint 演示文稿</vt:lpstr>
      <vt:lpstr>应用重载的构造函数求圆柱体的体积：</vt:lpstr>
      <vt:lpstr>PowerPoint 演示文稿</vt:lpstr>
      <vt:lpstr>1.8 友元</vt:lpstr>
      <vt:lpstr>PowerPoint 演示文稿</vt:lpstr>
      <vt:lpstr>PowerPoint 演示文稿</vt:lpstr>
      <vt:lpstr>PowerPoint 演示文稿</vt:lpstr>
      <vt:lpstr>PowerPoint 演示文稿</vt:lpstr>
      <vt:lpstr>8.2.8 友元类</vt:lpstr>
      <vt:lpstr>PowerPoint 演示文稿</vt:lpstr>
      <vt:lpstr>PowerPoint 演示文稿</vt:lpstr>
      <vt:lpstr>PowerPoint 演示文稿</vt:lpstr>
      <vt:lpstr>1.9 类的指针</vt:lpstr>
      <vt:lpstr>PowerPoint 演示文稿</vt:lpstr>
      <vt:lpstr>PowerPoint 演示文稿</vt:lpstr>
      <vt:lpstr>PowerPoint 演示文稿</vt:lpstr>
      <vt:lpstr>this指针</vt:lpstr>
      <vt:lpstr>PowerPoint 演示文稿</vt:lpstr>
      <vt:lpstr>PowerPoint 演示文稿</vt:lpstr>
      <vt:lpstr>PowerPoint 演示文稿</vt:lpstr>
      <vt:lpstr>1.10 类的继承</vt:lpstr>
      <vt:lpstr>1.10.1 派生类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1.10.2 多重继承</vt:lpstr>
      <vt:lpstr>PowerPoint 演示文稿</vt:lpstr>
      <vt:lpstr>PowerPoint 演示文稿</vt:lpstr>
      <vt:lpstr>PowerPoint 演示文稿</vt:lpstr>
      <vt:lpstr>1.11 多态性和虚拟函数</vt:lpstr>
      <vt:lpstr>1.11.1 多态性</vt:lpstr>
      <vt:lpstr>PowerPoint 演示文稿</vt:lpstr>
      <vt:lpstr>1.11.2 虚拟函数</vt:lpstr>
      <vt:lpstr>PowerPoint 演示文稿</vt:lpstr>
      <vt:lpstr>PowerPoint 演示文稿</vt:lpstr>
      <vt:lpstr>PowerPoint 演示文稿</vt:lpstr>
      <vt:lpstr>PowerPoint 演示文稿</vt:lpstr>
      <vt:lpstr>PowerPoint 演示文稿</vt:lpstr>
    </vt:vector>
  </TitlesOfParts>
  <Company>Tsinghua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Huangwt</dc:creator>
  <cp:lastModifiedBy>Windows 用户</cp:lastModifiedBy>
  <cp:revision>884</cp:revision>
  <dcterms:created xsi:type="dcterms:W3CDTF">2004-02-22T14:27:57Z</dcterms:created>
  <dcterms:modified xsi:type="dcterms:W3CDTF">2023-03-01T11:13:22Z</dcterms:modified>
</cp:coreProperties>
</file>