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46"/>
  </p:notesMasterIdLst>
  <p:handoutMasterIdLst>
    <p:handoutMasterId r:id="rId47"/>
  </p:handoutMasterIdLst>
  <p:sldIdLst>
    <p:sldId id="262" r:id="rId2"/>
    <p:sldId id="290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30" r:id="rId13"/>
    <p:sldId id="301" r:id="rId14"/>
    <p:sldId id="305" r:id="rId15"/>
    <p:sldId id="306" r:id="rId16"/>
    <p:sldId id="307" r:id="rId17"/>
    <p:sldId id="308" r:id="rId18"/>
    <p:sldId id="309" r:id="rId19"/>
    <p:sldId id="337" r:id="rId20"/>
    <p:sldId id="338" r:id="rId21"/>
    <p:sldId id="311" r:id="rId22"/>
    <p:sldId id="312" r:id="rId23"/>
    <p:sldId id="331" r:id="rId24"/>
    <p:sldId id="313" r:id="rId25"/>
    <p:sldId id="314" r:id="rId26"/>
    <p:sldId id="315" r:id="rId27"/>
    <p:sldId id="316" r:id="rId28"/>
    <p:sldId id="317" r:id="rId29"/>
    <p:sldId id="319" r:id="rId30"/>
    <p:sldId id="340" r:id="rId31"/>
    <p:sldId id="320" r:id="rId32"/>
    <p:sldId id="321" r:id="rId33"/>
    <p:sldId id="342" r:id="rId34"/>
    <p:sldId id="332" r:id="rId35"/>
    <p:sldId id="323" r:id="rId36"/>
    <p:sldId id="343" r:id="rId37"/>
    <p:sldId id="325" r:id="rId38"/>
    <p:sldId id="333" r:id="rId39"/>
    <p:sldId id="326" r:id="rId40"/>
    <p:sldId id="344" r:id="rId41"/>
    <p:sldId id="327" r:id="rId42"/>
    <p:sldId id="334" r:id="rId43"/>
    <p:sldId id="328" r:id="rId44"/>
    <p:sldId id="329" r:id="rId45"/>
  </p:sldIdLst>
  <p:sldSz cx="9144000" cy="6858000" type="screen4x3"/>
  <p:notesSz cx="6858000" cy="9144000"/>
  <p:custShowLst>
    <p:custShow name="第1章 计算机系统概论" id="0">
      <p:sldLst>
        <p:sld r:id="rId2"/>
        <p:sld r:id="rId3"/>
        <p:sld r:id="rId6"/>
        <p:sld r:id="rId38"/>
        <p:sld r:id="rId40"/>
        <p:sld r:id="rId42"/>
        <p:sld r:id="rId4"/>
        <p:sld r:id="rId5"/>
        <p:sld r:id="rId7"/>
        <p:sld r:id="rId15"/>
        <p:sld r:id="rId28"/>
        <p:sld r:id="rId16"/>
        <p:sld r:id="rId17"/>
        <p:sld r:id="rId29"/>
        <p:sld r:id="rId22"/>
        <p:sld r:id="rId23"/>
        <p:sld r:id="rId30"/>
        <p:sld r:id="rId45"/>
        <p:sld r:id="rId13"/>
        <p:sld r:id="rId24"/>
        <p:sld r:id="rId33"/>
        <p:sld r:id="rId25"/>
        <p:sld r:id="rId8"/>
        <p:sld r:id="rId26"/>
        <p:sld r:id="rId35"/>
        <p:sld r:id="rId27"/>
      </p:sldLst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宋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6600"/>
    <a:srgbClr val="8C89C5"/>
    <a:srgbClr val="CC0000"/>
    <a:srgbClr val="33CC33"/>
    <a:srgbClr val="008000"/>
    <a:srgbClr val="3333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EC20877-A1E6-4665-A72E-683B4ACF6449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DDA169-C113-4949-9505-DABFD9C968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238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79848CE-FA45-4B2F-9336-D3BC29C422A3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C332634-7835-4527-B6DF-AF7368406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4295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新宋体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新宋体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新宋体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新宋体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新宋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149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5EDCD-90BE-4E89-97E9-2BE736DEDFB8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8EE09-C3B9-4786-9F42-936601342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0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74638"/>
            <a:ext cx="2190750" cy="6049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419850" cy="6049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6AEDB-5791-4E5F-A363-13D4FB38F4D1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DEF4-4D6C-48A3-9141-FC1CE7D8BD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56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AD5E9-CE19-4EDF-B79F-D138536C01DF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99569-BC70-439F-B963-8B06A67F7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81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Clr>
                <a:schemeClr val="bg2">
                  <a:lumMod val="75000"/>
                </a:schemeClr>
              </a:buClr>
              <a:buFont typeface="Wingdings" pitchFamily="2" charset="2"/>
              <a:buChar char="l"/>
              <a:defRPr/>
            </a:lvl1pPr>
            <a:lvl2pPr marL="622300" indent="-265113">
              <a:buSzPct val="90000"/>
              <a:buFont typeface="Wingdings" pitchFamily="2" charset="2"/>
              <a:buChar char="¡"/>
              <a:defRPr/>
            </a:lvl2pPr>
            <a:lvl3pPr marL="990600" indent="-188913">
              <a:buFont typeface="Wingdings" pitchFamily="2" charset="2"/>
              <a:buChar char="u"/>
              <a:defRPr baseline="0">
                <a:solidFill>
                  <a:srgbClr val="FF660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B381-23EA-4371-A6BD-9F7624557B95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1828B-C824-4B0F-A1C1-BDEA5D0442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08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17E77-FF77-40A4-82D4-A4DDE3452457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03920-7C0D-46F0-B149-632A28EA2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36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305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1AA7C-CDC8-4EE4-8034-78F314482B90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6B5F-3D4E-42DF-9DDC-37FEB896A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3E405-17C1-479C-AF90-52827E59A094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80D5-63AA-4AA0-87EF-2FFAB1ED31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70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99762-1591-4FED-9907-775388516BCE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DD20E-A8CE-42F7-B722-B3BE36BC94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03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B79E7-B603-47EC-A0C2-A8F2D77D9039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B763D-E9C0-4E35-B730-8BA0A7F46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86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0B3AC-B925-4E69-B1BF-F73C4ED757BB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77389-C708-421C-8864-C076B96FEF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70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2E9D-E368-477E-B915-E31A841885F1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3079D-67B7-4232-8811-E014EA2F7F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73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新宋体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fld id="{4B497CDD-1F20-4961-B967-5F54329619A1}" type="datetime3">
              <a:rPr lang="zh-CN" altLang="en-US"/>
              <a:pPr>
                <a:defRPr/>
              </a:pPr>
              <a:t>2023年5月12日星期五</a:t>
            </a:fld>
            <a:endParaRPr lang="en-US" altLang="zh-CN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A31D7B5-5739-4B8F-AA74-85E692431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" charset="0"/>
          <a:ea typeface="新宋体" pitchFamily="49" charset="-122"/>
        </a:defRPr>
      </a:lvl9pPr>
    </p:titleStyle>
    <p:bodyStyle>
      <a:lvl1pPr marL="177800" indent="-177800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l"/>
        <a:tabLst>
          <a:tab pos="990600" algn="l"/>
        </a:tabLst>
        <a:defRPr sz="2400" b="1">
          <a:solidFill>
            <a:srgbClr val="0000FF"/>
          </a:solidFill>
          <a:latin typeface="+mn-lt"/>
          <a:ea typeface="+mn-ea"/>
          <a:cs typeface="+mn-cs"/>
        </a:defRPr>
      </a:lvl1pPr>
      <a:lvl2pPr marL="622300" indent="-2651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Font typeface="Wingdings" pitchFamily="2" charset="2"/>
        <a:buChar char="¡"/>
        <a:tabLst>
          <a:tab pos="990600" algn="l"/>
        </a:tabLst>
        <a:defRPr sz="2200" b="1">
          <a:solidFill>
            <a:schemeClr val="folHlink"/>
          </a:solidFill>
          <a:latin typeface="+mn-lt"/>
          <a:ea typeface="楷体_GB2312" pitchFamily="49" charset="-122"/>
        </a:defRPr>
      </a:lvl2pPr>
      <a:lvl3pPr marL="990600" indent="-1889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Wingdings" pitchFamily="2" charset="2"/>
        <a:buChar char="u"/>
        <a:tabLst>
          <a:tab pos="990600" algn="l"/>
        </a:tabLst>
        <a:defRPr sz="2000" b="1">
          <a:solidFill>
            <a:srgbClr val="FF6600"/>
          </a:solidFill>
          <a:latin typeface="仿宋" pitchFamily="49" charset="-122"/>
          <a:ea typeface="仿宋" pitchFamily="49" charset="-122"/>
        </a:defRPr>
      </a:lvl3pPr>
      <a:lvl4pPr marL="1346200" indent="-176213" algn="l" rtl="0" eaLnBrk="0" fontAlgn="base" hangingPunct="0">
        <a:lnSpc>
          <a:spcPct val="120000"/>
        </a:lnSpc>
        <a:spcBef>
          <a:spcPct val="10000"/>
        </a:spcBef>
        <a:spcAft>
          <a:spcPct val="10000"/>
        </a:spcAft>
        <a:buClr>
          <a:schemeClr val="bg2"/>
        </a:buClr>
        <a:buSzPct val="80000"/>
        <a:buFont typeface="Arial" pitchFamily="34" charset="0"/>
        <a:buChar char="◊"/>
        <a:tabLst>
          <a:tab pos="990600" algn="l"/>
        </a:tabLst>
        <a:defRPr sz="2000">
          <a:solidFill>
            <a:srgbClr val="006600"/>
          </a:solidFill>
          <a:latin typeface="+mn-lt"/>
          <a:ea typeface="方正舒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tabLst>
          <a:tab pos="990600" algn="l"/>
        </a:tabLst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62FA4A3-3ED3-495E-A49E-F4E024AF0659}" type="slidenum">
              <a:rPr lang="en-US" altLang="zh-CN" sz="1200" b="0" smtClean="0">
                <a:solidFill>
                  <a:schemeClr val="tx1"/>
                </a:solidFill>
                <a:ea typeface="新宋体" pitchFamily="49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</a:t>
            </a:r>
            <a:r>
              <a:rPr lang="en-US" altLang="zh-CN" dirty="0"/>
              <a:t>  WPF</a:t>
            </a:r>
            <a:r>
              <a:rPr lang="zh-CN" altLang="en-US" dirty="0"/>
              <a:t>控件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None/>
            </a:pPr>
            <a:r>
              <a:rPr lang="en-US" altLang="zh-CN" sz="2800" dirty="0"/>
              <a:t>8.1  </a:t>
            </a:r>
            <a:r>
              <a:rPr lang="zh-CN" altLang="en-US" sz="2800" dirty="0"/>
              <a:t>控件模型和内容模型 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8.2  </a:t>
            </a:r>
            <a:r>
              <a:rPr lang="zh-CN" altLang="en-US" sz="2800" dirty="0"/>
              <a:t>常用布局控件 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8.3  </a:t>
            </a:r>
            <a:r>
              <a:rPr lang="zh-CN" altLang="en-US" sz="2800" dirty="0"/>
              <a:t>常用基本控件</a:t>
            </a:r>
            <a:endParaRPr lang="en-US" altLang="zh-CN" sz="2800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8.4  </a:t>
            </a:r>
            <a:r>
              <a:rPr lang="zh-CN" altLang="en-US" sz="2800" dirty="0"/>
              <a:t>菜单、工具条和状态条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8.5  </a:t>
            </a:r>
            <a:r>
              <a:rPr lang="zh-CN" altLang="en-US" sz="2800" dirty="0"/>
              <a:t>图像和</a:t>
            </a:r>
            <a:r>
              <a:rPr lang="en-US" altLang="zh-CN" sz="2800" dirty="0"/>
              <a:t>GIF</a:t>
            </a:r>
            <a:r>
              <a:rPr lang="zh-CN" altLang="en-US" sz="2800" dirty="0"/>
              <a:t>动画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 dirty="0"/>
              <a:t>8.6  </a:t>
            </a:r>
            <a:r>
              <a:rPr lang="zh-CN" altLang="en-US" sz="2800" dirty="0"/>
              <a:t>其他</a:t>
            </a:r>
            <a:r>
              <a:rPr lang="en-US" altLang="zh-CN" sz="2800" dirty="0"/>
              <a:t>WPF</a:t>
            </a:r>
            <a:r>
              <a:rPr lang="zh-CN" altLang="en-US" sz="2800" dirty="0"/>
              <a:t>控件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9B5247-DE27-4E10-A436-25B363B432EE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10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/>
              <a:t>8.1  </a:t>
            </a:r>
            <a:r>
              <a:rPr lang="zh-CN" altLang="en-US" sz="4200"/>
              <a:t>控件模型和内容模型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8.1.3  WPF</a:t>
            </a:r>
            <a:r>
              <a:rPr lang="zh-CN" altLang="en-US" dirty="0"/>
              <a:t>内容模型（续） </a:t>
            </a:r>
          </a:p>
          <a:p>
            <a:pPr marL="357188" lvl="1" indent="0" eaLnBrk="1" hangingPunct="1">
              <a:buSzPct val="90000"/>
              <a:buNone/>
            </a:pP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ea typeface="楷体_GB2312" pitchFamily="1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Items  </a:t>
            </a:r>
            <a:endParaRPr lang="zh-CN" altLang="en-US" sz="2400" dirty="0">
              <a:solidFill>
                <a:schemeClr val="tx1"/>
              </a:solidFill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Items</a:t>
            </a:r>
            <a:r>
              <a:rPr lang="zh-CN" altLang="en-US" sz="1800" dirty="0">
                <a:ea typeface="楷体_GB2312" pitchFamily="1" charset="-122"/>
              </a:rPr>
              <a:t>表示一个项集合。可以通过设置控件的</a:t>
            </a:r>
            <a:r>
              <a:rPr lang="en-US" altLang="zh-CN" sz="1800" dirty="0">
                <a:ea typeface="楷体_GB2312" pitchFamily="1" charset="-122"/>
              </a:rPr>
              <a:t>Items</a:t>
            </a:r>
            <a:r>
              <a:rPr lang="zh-CN" altLang="en-US" sz="1800" dirty="0">
                <a:ea typeface="楷体_GB2312" pitchFamily="1" charset="-122"/>
              </a:rPr>
              <a:t>属性来直接填充该控件的每一项。</a:t>
            </a:r>
          </a:p>
          <a:p>
            <a:pPr marL="357188" lvl="1" indent="0" eaLnBrk="1" hangingPunct="1">
              <a:buSzPct val="90000"/>
              <a:buNone/>
            </a:pP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ea typeface="楷体_GB2312" pitchFamily="1" charset="-122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1" charset="-122"/>
              </a:rPr>
              <a:t>HeaderedItems</a:t>
            </a: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 </a:t>
            </a: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该内容模型表示一个标题和一个项集合。</a:t>
            </a:r>
            <a:r>
              <a:rPr lang="zh-CN" altLang="en-US" dirty="0">
                <a:ea typeface="楷体_GB2312" pitchFamily="1" charset="-122"/>
              </a:rPr>
              <a:t> </a:t>
            </a:r>
          </a:p>
          <a:p>
            <a:pPr marL="357188" lvl="1" indent="0" eaLnBrk="1" hangingPunct="1">
              <a:buSzPct val="90000"/>
              <a:buNone/>
            </a:pP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ea typeface="楷体_GB2312" pitchFamily="1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Children </a:t>
            </a: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该内容模型表示一个或多个子元素。</a:t>
            </a:r>
            <a:r>
              <a:rPr lang="zh-CN" altLang="en-US" dirty="0">
                <a:ea typeface="楷体_GB2312" pitchFamily="1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CB7E4F7-B89D-4570-AE3C-8CC3941F3E2F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/>
              <a:t>8.1  </a:t>
            </a:r>
            <a:r>
              <a:rPr lang="zh-CN" altLang="en-US" sz="4200"/>
              <a:t>控件模型和内容模型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  <a:defRPr/>
            </a:pPr>
            <a:r>
              <a:rPr lang="en-US" altLang="zh-CN" dirty="0"/>
              <a:t>8.1.4 WPF</a:t>
            </a:r>
            <a:r>
              <a:rPr lang="zh-CN" altLang="en-US" dirty="0"/>
              <a:t>应用程序中创建控件对象的方式 </a:t>
            </a:r>
            <a:endParaRPr lang="zh-CN" altLang="en-US" sz="2200" dirty="0"/>
          </a:p>
          <a:p>
            <a:pPr marL="0" indent="-87312" eaLnBrk="1" hangingPunct="1">
              <a:buSzPct val="90000"/>
              <a:buFont typeface="Wingdings" pitchFamily="2" charset="2"/>
              <a:buNone/>
              <a:defRPr/>
            </a:pPr>
            <a:r>
              <a:rPr lang="zh-CN" altLang="en-US" sz="2200" dirty="0"/>
              <a:t>   在</a:t>
            </a:r>
            <a:r>
              <a:rPr lang="en-US" altLang="zh-CN" sz="2200" dirty="0"/>
              <a:t>WPF</a:t>
            </a:r>
            <a:r>
              <a:rPr lang="zh-CN" altLang="en-US" sz="2200" dirty="0"/>
              <a:t>应用程序中，有两种创建控件对象的方式。</a:t>
            </a:r>
          </a:p>
          <a:p>
            <a:pPr marL="442913" lvl="1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）静态（固定不变）元素一般用</a:t>
            </a:r>
            <a:r>
              <a:rPr lang="en-US" altLang="zh-CN" dirty="0"/>
              <a:t>XAML</a:t>
            </a:r>
            <a:r>
              <a:rPr lang="zh-CN" altLang="en-US" dirty="0"/>
              <a:t>来实现。</a:t>
            </a:r>
          </a:p>
          <a:p>
            <a:pPr marL="442913" lvl="1" indent="0"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）动态变化的元素（添加删除元素由其他因素决定）一般用</a:t>
            </a:r>
            <a:endParaRPr lang="en-US" altLang="zh-CN" dirty="0"/>
          </a:p>
          <a:p>
            <a:pPr marL="442913" lvl="1" indent="0">
              <a:buNone/>
              <a:defRPr/>
            </a:pPr>
            <a:r>
              <a:rPr lang="en-US" altLang="zh-CN" dirty="0"/>
              <a:t>          C#</a:t>
            </a:r>
            <a:r>
              <a:rPr lang="zh-CN" altLang="en-US" dirty="0"/>
              <a:t>代码来实现。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D219DB5-1346-44B7-9DE7-29ACD53BFE22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Ch8  WPF</a:t>
            </a:r>
            <a:r>
              <a:rPr lang="zh-CN" altLang="en-US"/>
              <a:t>控件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8.1  </a:t>
            </a:r>
            <a:r>
              <a:rPr lang="zh-CN" altLang="en-US" sz="2800"/>
              <a:t>控件模型和内容模型 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8.2  </a:t>
            </a:r>
            <a:r>
              <a:rPr lang="zh-CN" altLang="en-US" sz="2800">
                <a:solidFill>
                  <a:srgbClr val="FF3300"/>
                </a:solidFill>
              </a:rPr>
              <a:t>常用布局控件 </a:t>
            </a:r>
            <a:endParaRPr lang="en-US" altLang="zh-CN" sz="2800">
              <a:solidFill>
                <a:srgbClr val="FF3300"/>
              </a:solidFill>
            </a:endParaRP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8.3  </a:t>
            </a:r>
            <a:r>
              <a:rPr lang="zh-CN" altLang="en-US" sz="2800"/>
              <a:t>常用基本控件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8.4  </a:t>
            </a:r>
            <a:r>
              <a:rPr lang="zh-CN" altLang="en-US" sz="2800"/>
              <a:t>菜单、工具条和状态条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8.5  </a:t>
            </a:r>
            <a:r>
              <a:rPr lang="zh-CN" altLang="en-US" sz="2800"/>
              <a:t>图像和</a:t>
            </a:r>
            <a:r>
              <a:rPr lang="en-US" altLang="zh-CN" sz="2800"/>
              <a:t>GIF</a:t>
            </a:r>
            <a:r>
              <a:rPr lang="zh-CN" altLang="en-US" sz="2800"/>
              <a:t>动画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8.6  </a:t>
            </a:r>
            <a:r>
              <a:rPr lang="zh-CN" altLang="en-US" sz="2800"/>
              <a:t>其他</a:t>
            </a:r>
            <a:r>
              <a:rPr lang="en-US" altLang="zh-CN" sz="2800"/>
              <a:t>WPF</a:t>
            </a:r>
            <a:r>
              <a:rPr lang="zh-CN" altLang="en-US" sz="2800"/>
              <a:t>控件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F43F0669-3172-4FB2-9DD8-C11DD79E480A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8.2  </a:t>
            </a:r>
            <a:r>
              <a:rPr lang="zh-CN" altLang="en-US"/>
              <a:t>常用布局控件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8.2.1 WPF</a:t>
            </a:r>
            <a:r>
              <a:rPr lang="zh-CN" altLang="en-US" dirty="0"/>
              <a:t>的布局分类 </a:t>
            </a:r>
          </a:p>
          <a:p>
            <a:pPr marL="360363" lvl="1" indent="-3175" eaLnBrk="1" hangingPunct="1">
              <a:buClr>
                <a:srgbClr val="606060"/>
              </a:buClr>
            </a:pP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绝对定位布局 </a:t>
            </a:r>
          </a:p>
          <a:p>
            <a:pPr marL="360363" lvl="1" indent="-3175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子元素使用相对于布局元素左上角（</a:t>
            </a:r>
            <a:r>
              <a:rPr lang="en-US" altLang="zh-CN" sz="2000" dirty="0">
                <a:ea typeface="楷体_GB2312" pitchFamily="1" charset="-122"/>
              </a:rPr>
              <a:t>0</a:t>
            </a:r>
            <a:r>
              <a:rPr lang="zh-CN" altLang="en-US" sz="2000" dirty="0">
                <a:ea typeface="楷体_GB2312" pitchFamily="1" charset="-122"/>
              </a:rPr>
              <a:t>，</a:t>
            </a:r>
            <a:r>
              <a:rPr lang="en-US" altLang="zh-CN" sz="2000" dirty="0">
                <a:ea typeface="楷体_GB2312" pitchFamily="1" charset="-122"/>
              </a:rPr>
              <a:t>0</a:t>
            </a:r>
            <a:r>
              <a:rPr lang="zh-CN" altLang="en-US" sz="2000" dirty="0">
                <a:ea typeface="楷体_GB2312" pitchFamily="1" charset="-122"/>
              </a:rPr>
              <a:t>）的坐标（</a:t>
            </a:r>
            <a:r>
              <a:rPr lang="en-US" altLang="zh-CN" sz="2000" dirty="0">
                <a:ea typeface="楷体_GB2312" pitchFamily="1" charset="-122"/>
              </a:rPr>
              <a:t>x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>
                <a:ea typeface="楷体_GB2312" pitchFamily="1" charset="-122"/>
              </a:rPr>
              <a:t>y</a:t>
            </a:r>
            <a:r>
              <a:rPr lang="zh-CN" altLang="en-US" sz="2000" dirty="0">
                <a:ea typeface="楷体_GB2312" pitchFamily="1" charset="-122"/>
              </a:rPr>
              <a:t>）来描述。</a:t>
            </a:r>
          </a:p>
          <a:p>
            <a:pPr marL="360363" lvl="1" indent="-3175" eaLnBrk="1" hangingPunct="1">
              <a:buClr>
                <a:srgbClr val="606060"/>
              </a:buClr>
            </a:pP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动态定位布局</a:t>
            </a:r>
            <a:endParaRPr lang="en-US" altLang="zh-CN" dirty="0">
              <a:solidFill>
                <a:schemeClr val="tx1"/>
              </a:solidFill>
              <a:ea typeface="楷体_GB2312" pitchFamily="1" charset="-122"/>
            </a:endParaRPr>
          </a:p>
          <a:p>
            <a:pPr marL="357188" lvl="1" indent="0" eaLnBrk="1" hangingPunct="1">
              <a:buClr>
                <a:srgbClr val="606060"/>
              </a:buClr>
              <a:buNone/>
            </a:pPr>
            <a:r>
              <a:rPr lang="zh-CN" altLang="en-US" sz="2000" dirty="0">
                <a:ea typeface="楷体_GB2312" pitchFamily="1" charset="-122"/>
              </a:rPr>
              <a:t>子元素位置以及排列顺序随着</a:t>
            </a:r>
            <a:endParaRPr lang="en-US" altLang="zh-CN" sz="2000" dirty="0">
              <a:ea typeface="楷体_GB2312" pitchFamily="1" charset="-122"/>
            </a:endParaRPr>
          </a:p>
          <a:p>
            <a:pPr marL="357188" lvl="1" indent="0" eaLnBrk="1" hangingPunct="1">
              <a:buClr>
                <a:srgbClr val="606060"/>
              </a:buClr>
              <a:buNone/>
            </a:pPr>
            <a:r>
              <a:rPr lang="zh-CN" altLang="en-US" sz="2000" dirty="0">
                <a:ea typeface="楷体_GB2312" pitchFamily="1" charset="-122"/>
              </a:rPr>
              <a:t>页面或窗口的大小变化动态调整。</a:t>
            </a:r>
            <a:endParaRPr lang="en-US" altLang="zh-CN" sz="2000" dirty="0">
              <a:ea typeface="楷体_GB2312" pitchFamily="1" charset="-122"/>
            </a:endParaRPr>
          </a:p>
          <a:p>
            <a:pPr marL="360363" lvl="1" indent="-3175" eaLnBrk="1" hangingPunct="1">
              <a:buClr>
                <a:srgbClr val="606060"/>
              </a:buClr>
            </a:pPr>
            <a:r>
              <a:rPr lang="zh-CN" altLang="en-US" dirty="0">
                <a:solidFill>
                  <a:schemeClr val="tx1"/>
                </a:solidFill>
                <a:ea typeface="楷体_GB2312" pitchFamily="1" charset="-122"/>
              </a:rPr>
              <a:t>图形一般采用绝对定位</a:t>
            </a:r>
          </a:p>
          <a:p>
            <a:pPr marL="360363" lvl="1" indent="-3175" eaLnBrk="1" hangingPunct="1">
              <a:buClr>
                <a:srgbClr val="606060"/>
              </a:buClr>
              <a:buNone/>
            </a:pPr>
            <a:endParaRPr lang="en-US" altLang="zh-CN" sz="2000" dirty="0">
              <a:ea typeface="楷体_GB2312" pitchFamily="1" charset="-122"/>
            </a:endParaRPr>
          </a:p>
          <a:p>
            <a:pPr marL="360363" lvl="1" indent="-3175" eaLnBrk="1" hangingPunct="1">
              <a:buClr>
                <a:srgbClr val="606060"/>
              </a:buClr>
              <a:buNone/>
            </a:pPr>
            <a:r>
              <a:rPr lang="zh-CN" altLang="en-US" sz="2000" dirty="0">
                <a:ea typeface="楷体_GB2312" pitchFamily="1" charset="-122"/>
              </a:rPr>
              <a:t>实际开发中，除了</a:t>
            </a:r>
            <a:r>
              <a:rPr lang="en-US" altLang="zh-CN" sz="2000" dirty="0">
                <a:ea typeface="楷体_GB2312" pitchFamily="1" charset="-122"/>
              </a:rPr>
              <a:t>Canvas</a:t>
            </a:r>
            <a:r>
              <a:rPr lang="zh-CN" altLang="en-US" sz="2000" dirty="0">
                <a:ea typeface="楷体_GB2312" pitchFamily="1" charset="-122"/>
              </a:rPr>
              <a:t>的子元素采用绝对布局外，其他布局元素内的元素都应该采用动态布局。 </a:t>
            </a:r>
          </a:p>
        </p:txBody>
      </p:sp>
      <p:pic>
        <p:nvPicPr>
          <p:cNvPr id="5" name="ChildElement_Slot" descr="布局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3276600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BB1BCDB-808A-4CE8-971E-74915F17B836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8.2  </a:t>
            </a:r>
            <a:r>
              <a:rPr lang="zh-CN" altLang="en-US"/>
              <a:t>常用布局控件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Clr>
                <a:srgbClr val="606060"/>
              </a:buClr>
              <a:buNone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、网格 （</a:t>
            </a:r>
            <a:r>
              <a:rPr lang="en-US" altLang="zh-CN" sz="2000" dirty="0"/>
              <a:t>Grid</a:t>
            </a:r>
            <a:r>
              <a:rPr lang="zh-CN" altLang="en-US" sz="2000" dirty="0"/>
              <a:t>）</a:t>
            </a:r>
          </a:p>
          <a:p>
            <a:pPr marL="360363" lvl="1" indent="-3175" eaLnBrk="1" hangingPunct="1">
              <a:lnSpc>
                <a:spcPct val="125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）是所有动态布局控件中唯一可按比例动态调整分配空间的控件。  </a:t>
            </a:r>
          </a:p>
          <a:p>
            <a:pPr marL="360363" lvl="1" indent="-3175" eaLnBrk="1" hangingPunct="1">
              <a:lnSpc>
                <a:spcPct val="125000"/>
              </a:lnSpc>
              <a:buClr>
                <a:srgbClr val="606060"/>
              </a:buClr>
              <a:buFont typeface="Wingdings" pitchFamily="2" charset="2"/>
              <a:buNone/>
              <a:defRPr/>
            </a:pPr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Grid</a:t>
            </a:r>
            <a:r>
              <a:rPr lang="zh-CN" altLang="en-US" sz="1800" dirty="0"/>
              <a:t>内的子元素中还可以嵌套</a:t>
            </a:r>
            <a:r>
              <a:rPr lang="en-US" altLang="zh-CN" sz="1800" dirty="0"/>
              <a:t>Grid</a:t>
            </a:r>
            <a:r>
              <a:rPr lang="zh-CN" altLang="en-US" sz="1800" dirty="0"/>
              <a:t>。子元素使用以下附加属性来定位：</a:t>
            </a:r>
          </a:p>
          <a:p>
            <a:pPr marL="992188" lvl="2" indent="-180975">
              <a:lnSpc>
                <a:spcPct val="125000"/>
              </a:lnSpc>
              <a:defRPr/>
            </a:pPr>
            <a:r>
              <a:rPr lang="zh-CN" altLang="en-US" sz="1800" dirty="0"/>
              <a:t>用</a:t>
            </a:r>
            <a:r>
              <a:rPr lang="en-US" altLang="zh-CN" sz="1800" dirty="0" err="1"/>
              <a:t>Grid.Row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Grid.Column</a:t>
            </a:r>
            <a:r>
              <a:rPr lang="zh-CN" altLang="en-US" sz="1800" dirty="0"/>
              <a:t>指定子元素所在的行和列。</a:t>
            </a:r>
            <a:endParaRPr lang="en-US" altLang="zh-CN" sz="1800" dirty="0"/>
          </a:p>
          <a:p>
            <a:pPr marL="811213" lvl="2" indent="0">
              <a:lnSpc>
                <a:spcPct val="125000"/>
              </a:lnSpc>
              <a:buNone/>
              <a:defRPr/>
            </a:pPr>
            <a:r>
              <a:rPr lang="en-US" altLang="zh-CN" sz="1800" dirty="0"/>
              <a:t>  </a:t>
            </a:r>
            <a:r>
              <a:rPr lang="zh-CN" altLang="en-US" sz="1800" dirty="0"/>
              <a:t>在</a:t>
            </a:r>
            <a:r>
              <a:rPr lang="en-US" altLang="zh-CN" sz="1800" dirty="0"/>
              <a:t>C#</a:t>
            </a:r>
            <a:r>
              <a:rPr lang="zh-CN" altLang="en-US" sz="1800" dirty="0"/>
              <a:t>代码中用</a:t>
            </a:r>
            <a:r>
              <a:rPr lang="en-US" altLang="zh-CN" sz="1800" dirty="0" err="1"/>
              <a:t>Grid.SetRow</a:t>
            </a:r>
            <a:r>
              <a:rPr lang="zh-CN" altLang="en-US" sz="1800" dirty="0"/>
              <a:t>方法和</a:t>
            </a:r>
            <a:r>
              <a:rPr lang="en-US" altLang="zh-CN" sz="1800" dirty="0" err="1"/>
              <a:t>Grid.SetCol</a:t>
            </a:r>
            <a:r>
              <a:rPr lang="zh-CN" altLang="en-US" sz="1800" dirty="0"/>
              <a:t>方法指定。</a:t>
            </a:r>
          </a:p>
          <a:p>
            <a:pPr marL="992188" lvl="2" indent="-180975">
              <a:lnSpc>
                <a:spcPct val="125000"/>
              </a:lnSpc>
              <a:defRPr/>
            </a:pPr>
            <a:r>
              <a:rPr lang="en-US" altLang="zh-CN" sz="1800" dirty="0" err="1"/>
              <a:t>Grid.RowSpan</a:t>
            </a:r>
            <a:r>
              <a:rPr lang="zh-CN" altLang="en-US" sz="1800" dirty="0"/>
              <a:t>跨多行。例如</a:t>
            </a:r>
            <a:r>
              <a:rPr lang="en-US" altLang="zh-CN" sz="1800" dirty="0" err="1"/>
              <a:t>Grid.RowSpan</a:t>
            </a:r>
            <a:r>
              <a:rPr lang="en-US" altLang="zh-CN" sz="1800" dirty="0"/>
              <a:t>="2"</a:t>
            </a:r>
            <a:r>
              <a:rPr lang="zh-CN" altLang="en-US" sz="1800" dirty="0"/>
              <a:t>表示跨</a:t>
            </a:r>
            <a:r>
              <a:rPr lang="en-US" altLang="zh-CN" sz="1800" dirty="0"/>
              <a:t>2</a:t>
            </a:r>
            <a:r>
              <a:rPr lang="zh-CN" altLang="en-US" sz="1800" dirty="0"/>
              <a:t>行。</a:t>
            </a:r>
          </a:p>
          <a:p>
            <a:pPr marL="992188" lvl="2" indent="-180975">
              <a:lnSpc>
                <a:spcPct val="125000"/>
              </a:lnSpc>
              <a:defRPr/>
            </a:pPr>
            <a:r>
              <a:rPr lang="en-US" altLang="zh-CN" sz="1800" dirty="0" err="1"/>
              <a:t>Grid.ColumnSpan</a:t>
            </a:r>
            <a:r>
              <a:rPr lang="zh-CN" altLang="en-US" sz="1800" dirty="0"/>
              <a:t>跨多列。例如</a:t>
            </a:r>
            <a:r>
              <a:rPr lang="en-US" altLang="zh-CN" sz="1800" dirty="0" err="1"/>
              <a:t>Grid.ColumnSpan</a:t>
            </a:r>
            <a:r>
              <a:rPr lang="en-US" altLang="zh-CN" sz="1800" dirty="0"/>
              <a:t> ="2"</a:t>
            </a:r>
            <a:r>
              <a:rPr lang="zh-CN" altLang="en-US" sz="1800" dirty="0"/>
              <a:t>表示跨</a:t>
            </a:r>
            <a:r>
              <a:rPr lang="en-US" altLang="zh-CN" sz="1800" dirty="0"/>
              <a:t>2</a:t>
            </a:r>
            <a:r>
              <a:rPr lang="zh-CN" altLang="en-US" sz="1800" dirty="0"/>
              <a:t>列。  </a:t>
            </a:r>
          </a:p>
          <a:p>
            <a:pPr marL="360363" lvl="1" indent="-3175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）自动调整行高和列宽（</a:t>
            </a:r>
            <a:r>
              <a:rPr lang="en-US" altLang="zh-CN" sz="1800" dirty="0"/>
              <a:t>Auto</a:t>
            </a:r>
            <a:r>
              <a:rPr lang="zh-CN" altLang="en-US" sz="1800" dirty="0"/>
              <a:t>、</a:t>
            </a:r>
            <a:r>
              <a:rPr lang="en-US" altLang="zh-CN" sz="1800" dirty="0"/>
              <a:t>*</a:t>
            </a:r>
            <a:r>
              <a:rPr lang="zh-CN" altLang="en-US" sz="1800" dirty="0"/>
              <a:t>）。</a:t>
            </a:r>
          </a:p>
          <a:p>
            <a:pPr marL="992188" lvl="2" indent="-180975">
              <a:lnSpc>
                <a:spcPct val="125000"/>
              </a:lnSpc>
              <a:defRPr/>
            </a:pPr>
            <a:r>
              <a:rPr lang="en-US" altLang="zh-CN" sz="1800" dirty="0"/>
              <a:t>Auto</a:t>
            </a:r>
            <a:r>
              <a:rPr lang="zh-CN" altLang="en-US" sz="1800" dirty="0"/>
              <a:t>：自动调整行高或列宽。</a:t>
            </a:r>
          </a:p>
          <a:p>
            <a:pPr marL="992188" lvl="2" indent="-180975">
              <a:lnSpc>
                <a:spcPct val="125000"/>
              </a:lnSpc>
              <a:defRPr/>
            </a:pPr>
            <a:r>
              <a:rPr lang="en-US" altLang="zh-CN" sz="1800" dirty="0"/>
              <a:t>n*</a:t>
            </a:r>
            <a:r>
              <a:rPr lang="zh-CN" altLang="en-US" sz="1800" dirty="0"/>
              <a:t>：根据加权比例分配网格的行和列之间的可用空间。</a:t>
            </a:r>
            <a:endParaRPr lang="en-US" altLang="zh-CN" sz="1800" dirty="0"/>
          </a:p>
          <a:p>
            <a:pPr marL="992188" lvl="2" indent="-180975">
              <a:lnSpc>
                <a:spcPct val="125000"/>
              </a:lnSpc>
              <a:defRPr/>
            </a:pPr>
            <a:r>
              <a:rPr lang="zh-CN" altLang="en-US" sz="1800" dirty="0"/>
              <a:t>当</a:t>
            </a:r>
            <a:r>
              <a:rPr lang="en-US" altLang="zh-CN" sz="1800" dirty="0"/>
              <a:t>n</a:t>
            </a:r>
            <a:r>
              <a:rPr lang="zh-CN" altLang="en-US" sz="1800" dirty="0"/>
              <a:t>为</a:t>
            </a:r>
            <a:r>
              <a:rPr lang="en-US" altLang="zh-CN" sz="1800" dirty="0"/>
              <a:t>1</a:t>
            </a:r>
            <a:r>
              <a:rPr lang="zh-CN" altLang="en-US" sz="1800" dirty="0"/>
              <a:t>时，可直接用一个星号（*）表示。</a:t>
            </a:r>
          </a:p>
          <a:p>
            <a:pPr marL="811213" lvl="2" indent="0">
              <a:lnSpc>
                <a:spcPct val="125000"/>
              </a:lnSpc>
              <a:buFont typeface="Wingdings" pitchFamily="2" charset="2"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2B8493B-A051-4403-BC49-3707F83902F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8.2  </a:t>
            </a:r>
            <a:r>
              <a:rPr lang="zh-CN" altLang="en-US"/>
              <a:t>常用布局控件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2</a:t>
            </a:r>
            <a:r>
              <a:rPr lang="zh-CN" altLang="en-US" dirty="0"/>
              <a:t>、堆叠面板（</a:t>
            </a:r>
            <a:r>
              <a:rPr lang="en-US" altLang="zh-CN" dirty="0" err="1"/>
              <a:t>StackPanel</a:t>
            </a:r>
            <a:r>
              <a:rPr lang="zh-CN" altLang="en-US" dirty="0"/>
              <a:t>）  </a:t>
            </a:r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将子元素按纵向或横向顺序排列或堆叠。没有重叠的时候称为排列，有重叠的时候称为堆叠。常用属性如下。</a:t>
            </a:r>
          </a:p>
          <a:p>
            <a:pPr marL="992188" lvl="2" indent="-180975"/>
            <a:r>
              <a:rPr lang="en-US" altLang="zh-CN" dirty="0"/>
              <a:t>Orientation</a:t>
            </a:r>
            <a:r>
              <a:rPr lang="zh-CN" altLang="en-US" dirty="0"/>
              <a:t>属性：排列或堆叠的方向。默认为纵向，如果希望横向排列或堆叠，将该属性设置为</a:t>
            </a:r>
            <a:r>
              <a:rPr lang="en-US" altLang="zh-CN" dirty="0"/>
              <a:t>“Horizontal”</a:t>
            </a:r>
            <a:r>
              <a:rPr lang="zh-CN" altLang="en-US" dirty="0"/>
              <a:t>即可。 </a:t>
            </a:r>
          </a:p>
          <a:p>
            <a:pPr marL="360363" lvl="1" indent="-3175"/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8-5】</a:t>
            </a:r>
            <a:r>
              <a:rPr lang="zh-CN" altLang="en-US" sz="2000" dirty="0">
                <a:ea typeface="楷体_GB2312" pitchFamily="1" charset="-122"/>
              </a:rPr>
              <a:t>演示</a:t>
            </a:r>
            <a:r>
              <a:rPr lang="en-US" altLang="zh-CN" sz="2000" dirty="0" err="1">
                <a:ea typeface="楷体_GB2312" pitchFamily="1" charset="-122"/>
              </a:rPr>
              <a:t>StackPanel</a:t>
            </a:r>
            <a:r>
              <a:rPr lang="zh-CN" altLang="en-US" sz="2000" dirty="0">
                <a:ea typeface="楷体_GB2312" pitchFamily="1" charset="-122"/>
              </a:rPr>
              <a:t>的基本用法。 </a:t>
            </a:r>
          </a:p>
        </p:txBody>
      </p:sp>
      <p:pic>
        <p:nvPicPr>
          <p:cNvPr id="368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3981450"/>
            <a:ext cx="46482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51A71AC-7CA9-4502-9F0E-0148C32B134C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8.2  </a:t>
            </a:r>
            <a:r>
              <a:rPr lang="zh-CN" altLang="en-US"/>
              <a:t>常用布局控件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Clr>
                <a:srgbClr val="606060"/>
              </a:buClr>
              <a:buNone/>
            </a:pPr>
            <a:r>
              <a:rPr lang="en-US" altLang="zh-CN" dirty="0"/>
              <a:t>3</a:t>
            </a:r>
            <a:r>
              <a:rPr lang="zh-CN" altLang="en-US" dirty="0"/>
              <a:t>、画布（</a:t>
            </a:r>
            <a:r>
              <a:rPr lang="en-US" altLang="zh-CN" dirty="0"/>
              <a:t>Canvas</a:t>
            </a:r>
            <a:r>
              <a:rPr lang="zh-CN" altLang="en-US" dirty="0"/>
              <a:t>） </a:t>
            </a:r>
          </a:p>
          <a:p>
            <a:pPr marL="360363" lvl="1" indent="-3175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Canvas</a:t>
            </a:r>
            <a:r>
              <a:rPr lang="zh-CN" altLang="en-US" sz="2000" dirty="0">
                <a:ea typeface="楷体_GB2312" pitchFamily="1" charset="-122"/>
              </a:rPr>
              <a:t>用于定义一个区域，称为画布。在该画布内的所有子元素都用相对于该区域左上角的坐标位置</a:t>
            </a:r>
            <a:r>
              <a:rPr lang="en-US" altLang="zh-CN" sz="2000" dirty="0">
                <a:ea typeface="楷体_GB2312" pitchFamily="1" charset="-122"/>
              </a:rPr>
              <a:t>x</a:t>
            </a:r>
            <a:r>
              <a:rPr lang="zh-CN" altLang="en-US" sz="2000" dirty="0">
                <a:ea typeface="楷体_GB2312" pitchFamily="1" charset="-122"/>
              </a:rPr>
              <a:t>和</a:t>
            </a:r>
            <a:r>
              <a:rPr lang="en-US" altLang="zh-CN" sz="2000" dirty="0">
                <a:ea typeface="楷体_GB2312" pitchFamily="1" charset="-122"/>
              </a:rPr>
              <a:t>y</a:t>
            </a:r>
            <a:r>
              <a:rPr lang="zh-CN" altLang="en-US" sz="2000" dirty="0">
                <a:ea typeface="楷体_GB2312" pitchFamily="1" charset="-122"/>
              </a:rPr>
              <a:t>来定位 ，其常用属性如下。</a:t>
            </a:r>
          </a:p>
          <a:p>
            <a:pPr marL="992188" lvl="2" indent="-180975">
              <a:lnSpc>
                <a:spcPct val="150000"/>
              </a:lnSpc>
            </a:pPr>
            <a:r>
              <a:rPr lang="en-US" altLang="zh-CN" sz="1800" dirty="0" err="1"/>
              <a:t>Canvas.Left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Canvas.Top</a:t>
            </a:r>
            <a:r>
              <a:rPr lang="zh-CN" altLang="en-US" sz="1800" dirty="0"/>
              <a:t>：子元素指定其相对于</a:t>
            </a:r>
            <a:r>
              <a:rPr lang="en-US" altLang="zh-CN" sz="1800" dirty="0"/>
              <a:t>Canvas</a:t>
            </a:r>
            <a:r>
              <a:rPr lang="zh-CN" altLang="en-US" sz="1800" dirty="0"/>
              <a:t>左上角的位置。</a:t>
            </a:r>
          </a:p>
          <a:p>
            <a:pPr marL="992188" lvl="2" indent="-180975">
              <a:lnSpc>
                <a:spcPct val="150000"/>
              </a:lnSpc>
            </a:pPr>
            <a:r>
              <a:rPr lang="en-US" altLang="zh-CN" sz="1800" dirty="0" err="1"/>
              <a:t>Canvas.ZIndex</a:t>
            </a:r>
            <a:r>
              <a:rPr lang="zh-CN" altLang="en-US" sz="1800" dirty="0"/>
              <a:t>：三维空间中沿</a:t>
            </a:r>
            <a:r>
              <a:rPr lang="en-US" altLang="zh-CN" sz="1800" dirty="0"/>
              <a:t>Z</a:t>
            </a:r>
            <a:r>
              <a:rPr lang="zh-CN" altLang="en-US" sz="1800" dirty="0"/>
              <a:t>轴排列的顺序。利用它可设置</a:t>
            </a:r>
            <a:r>
              <a:rPr lang="en-US" altLang="zh-CN" sz="1800" dirty="0"/>
              <a:t>Canvas</a:t>
            </a:r>
            <a:r>
              <a:rPr lang="zh-CN" altLang="en-US" sz="1800" dirty="0"/>
              <a:t>内子元素重叠的顺序，该值可以是正整数，也可以是负整数，默认值为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  <a:r>
              <a:rPr lang="en-US" altLang="zh-CN" sz="1800" dirty="0" err="1"/>
              <a:t>ZIndex</a:t>
            </a:r>
            <a:r>
              <a:rPr lang="zh-CN" altLang="en-US" sz="1800" dirty="0"/>
              <a:t>值大的元素会盖住</a:t>
            </a:r>
            <a:r>
              <a:rPr lang="en-US" altLang="zh-CN" sz="1800" dirty="0" err="1"/>
              <a:t>ZIndex</a:t>
            </a:r>
            <a:r>
              <a:rPr lang="zh-CN" altLang="en-US" sz="1800" dirty="0"/>
              <a:t>值小的元素。</a:t>
            </a:r>
            <a:endParaRPr lang="en-US" altLang="zh-CN" sz="1800" dirty="0"/>
          </a:p>
          <a:p>
            <a:pPr marL="442913" lvl="1" indent="0">
              <a:lnSpc>
                <a:spcPct val="150000"/>
              </a:lnSpc>
              <a:buNone/>
            </a:pP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8-6】</a:t>
            </a:r>
            <a:r>
              <a:rPr lang="zh-CN" altLang="en-US" sz="2000" dirty="0">
                <a:ea typeface="楷体_GB2312" pitchFamily="1" charset="-122"/>
              </a:rPr>
              <a:t>演示</a:t>
            </a:r>
            <a:r>
              <a:rPr lang="en-US" altLang="zh-CN" sz="2000" dirty="0">
                <a:ea typeface="楷体_GB2312" pitchFamily="1" charset="-122"/>
              </a:rPr>
              <a:t>Canvas</a:t>
            </a:r>
            <a:r>
              <a:rPr lang="zh-CN" altLang="en-US" sz="2000" dirty="0">
                <a:ea typeface="楷体_GB2312" pitchFamily="1" charset="-122"/>
              </a:rPr>
              <a:t>的基本用法。 </a:t>
            </a:r>
          </a:p>
          <a:p>
            <a:pPr marL="623888" lvl="1" indent="-180975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74" y="4648200"/>
            <a:ext cx="3938451" cy="153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45FC1C4-CFAB-4903-BAA8-7357ABD0FFCE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17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8.2  </a:t>
            </a:r>
            <a:r>
              <a:rPr lang="zh-CN" altLang="en-US"/>
              <a:t>常用布局控件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3</a:t>
            </a:r>
            <a:r>
              <a:rPr lang="zh-CN" altLang="en-US" dirty="0"/>
              <a:t>、画布（</a:t>
            </a:r>
            <a:r>
              <a:rPr lang="en-US" altLang="zh-CN" dirty="0"/>
              <a:t>Canvas</a:t>
            </a:r>
            <a:r>
              <a:rPr lang="zh-CN" altLang="en-US" dirty="0"/>
              <a:t>） </a:t>
            </a:r>
          </a:p>
          <a:p>
            <a:pPr marL="360363" lvl="1" indent="-3175">
              <a:buFont typeface="Wingdings" pitchFamily="2" charset="2"/>
              <a:buNone/>
            </a:pPr>
            <a:r>
              <a:rPr lang="en-US" altLang="zh-CN" sz="2000" dirty="0">
                <a:ea typeface="楷体_GB2312" pitchFamily="1" charset="-122"/>
              </a:rPr>
              <a:t>Canvas</a:t>
            </a:r>
            <a:r>
              <a:rPr lang="zh-CN" altLang="en-US" sz="2000" dirty="0">
                <a:ea typeface="楷体_GB2312" pitchFamily="1" charset="-122"/>
              </a:rPr>
              <a:t>的优点是执行效率高，缺点是其子元素无法动态定位，也无法自动调整大小。</a:t>
            </a:r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以下情况应该使用绝对定位布局：</a:t>
            </a:r>
          </a:p>
          <a:p>
            <a:pPr marL="992188" lvl="2" indent="-180975"/>
            <a:r>
              <a:rPr lang="zh-CN" altLang="en-US" dirty="0"/>
              <a:t>当区域内只有一个图像或图形子元素时，应该使用绝对定位布局。</a:t>
            </a:r>
          </a:p>
          <a:p>
            <a:pPr marL="992188" lvl="2" indent="-180975"/>
            <a:r>
              <a:rPr lang="zh-CN" altLang="en-US" dirty="0"/>
              <a:t>当</a:t>
            </a:r>
            <a:r>
              <a:rPr lang="en-US" altLang="zh-CN" dirty="0"/>
              <a:t>C#</a:t>
            </a:r>
            <a:r>
              <a:rPr lang="zh-CN" altLang="en-US" dirty="0"/>
              <a:t>代码中需要使用此区域内的子元素坐标位置时，应该使用绝对定位布局。 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A52DBB6-2281-4342-91F7-77FD87CE105C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8.2  </a:t>
            </a:r>
            <a:r>
              <a:rPr lang="zh-CN" altLang="en-US"/>
              <a:t>常用布局控件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4</a:t>
            </a:r>
            <a:r>
              <a:rPr lang="zh-CN" altLang="en-US" dirty="0"/>
              <a:t>、边框（</a:t>
            </a:r>
            <a:r>
              <a:rPr lang="en-US" altLang="zh-CN" dirty="0"/>
              <a:t>Border</a:t>
            </a:r>
            <a:r>
              <a:rPr lang="zh-CN" altLang="en-US" dirty="0"/>
              <a:t>） </a:t>
            </a:r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用于在某个元素周围绘制边框，或者为某元素提供背景。</a:t>
            </a:r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sz="2000" dirty="0">
                <a:ea typeface="楷体_GB2312" pitchFamily="1" charset="-122"/>
              </a:rPr>
              <a:t>常用属性：</a:t>
            </a:r>
          </a:p>
          <a:p>
            <a:pPr marL="992188" lvl="2" indent="-180975"/>
            <a:r>
              <a:rPr lang="en-US" altLang="zh-CN" sz="1600" dirty="0" err="1"/>
              <a:t>CornerRadius</a:t>
            </a:r>
            <a:r>
              <a:rPr lang="zh-CN" altLang="en-US" sz="1600" dirty="0"/>
              <a:t>：获取或设置边框的圆角半径。</a:t>
            </a:r>
          </a:p>
          <a:p>
            <a:pPr marL="992188" lvl="2" indent="-180975"/>
            <a:r>
              <a:rPr lang="en-US" altLang="zh-CN" sz="1600" dirty="0" err="1"/>
              <a:t>BorderThickness</a:t>
            </a:r>
            <a:r>
              <a:rPr lang="zh-CN" altLang="en-US" sz="1600" dirty="0"/>
              <a:t>：获取或设置边框的粗细。</a:t>
            </a:r>
            <a:endParaRPr lang="en-US" altLang="zh-CN" sz="1600" dirty="0"/>
          </a:p>
          <a:p>
            <a:pPr marL="992188" lvl="2" indent="-180975"/>
            <a:r>
              <a:rPr lang="en-US" altLang="zh-CN" sz="1600" dirty="0"/>
              <a:t>Padding</a:t>
            </a:r>
            <a:r>
              <a:rPr lang="zh-CN" altLang="en-US" sz="1600" dirty="0"/>
              <a:t>：获取或设置</a:t>
            </a:r>
            <a:r>
              <a:rPr lang="en-US" altLang="zh-CN" sz="1600" dirty="0"/>
              <a:t>Border</a:t>
            </a:r>
            <a:r>
              <a:rPr lang="zh-CN" altLang="en-US" sz="1600" dirty="0"/>
              <a:t>与其包含的子对象之间的距离。</a:t>
            </a:r>
          </a:p>
          <a:p>
            <a:pPr marL="360363" lvl="1" indent="-3175"/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8-7】</a:t>
            </a:r>
            <a:r>
              <a:rPr lang="zh-CN" altLang="en-US" sz="2000" dirty="0">
                <a:ea typeface="楷体_GB2312" pitchFamily="1" charset="-122"/>
              </a:rPr>
              <a:t>演示</a:t>
            </a:r>
            <a:r>
              <a:rPr lang="en-US" altLang="zh-CN" sz="2000" dirty="0">
                <a:ea typeface="楷体_GB2312" pitchFamily="1" charset="-122"/>
              </a:rPr>
              <a:t>Border</a:t>
            </a:r>
            <a:r>
              <a:rPr lang="zh-CN" altLang="en-US" sz="2000" dirty="0">
                <a:ea typeface="楷体_GB2312" pitchFamily="1" charset="-122"/>
              </a:rPr>
              <a:t>的基本用法。 </a:t>
            </a:r>
          </a:p>
        </p:txBody>
      </p:sp>
      <p:pic>
        <p:nvPicPr>
          <p:cNvPr id="399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42460"/>
            <a:ext cx="3810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9C31EA6-1857-4CAE-BD5C-0A417F578185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19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8.2  </a:t>
            </a:r>
            <a:r>
              <a:rPr lang="zh-CN" altLang="en-US"/>
              <a:t>常用布局控件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763000" cy="36576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Clr>
                <a:srgbClr val="606060"/>
              </a:buClr>
              <a:buNone/>
            </a:pPr>
            <a:r>
              <a:rPr lang="en-US" altLang="zh-CN" dirty="0"/>
              <a:t>5</a:t>
            </a:r>
            <a:r>
              <a:rPr lang="zh-CN" altLang="en-US" dirty="0"/>
              <a:t>、停靠面板（</a:t>
            </a:r>
            <a:r>
              <a:rPr lang="en-US" altLang="zh-CN" dirty="0" err="1"/>
              <a:t>DockPanel</a:t>
            </a:r>
            <a:r>
              <a:rPr lang="zh-CN" altLang="en-US" dirty="0"/>
              <a:t>） </a:t>
            </a:r>
          </a:p>
          <a:p>
            <a:pPr marL="360363" lvl="1" indent="-3175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ea typeface="楷体_GB2312" pitchFamily="1" charset="-122"/>
              </a:rPr>
              <a:t>用于定义一个区域，并使该区域内的子元素在其上、下、左、右各边缘按水平或垂直方式依次停靠。</a:t>
            </a:r>
            <a:endParaRPr lang="en-US" altLang="zh-CN" dirty="0">
              <a:ea typeface="楷体_GB2312" pitchFamily="1" charset="-122"/>
            </a:endParaRPr>
          </a:p>
          <a:p>
            <a:pPr marL="360363" lvl="1" indent="-3175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dirty="0">
                <a:ea typeface="楷体_GB2312" pitchFamily="1" charset="-122"/>
              </a:rPr>
              <a:t>常用属性：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dirty="0" err="1"/>
              <a:t>LastChildFill</a:t>
            </a:r>
            <a:r>
              <a:rPr lang="zh-CN" altLang="en-US" dirty="0"/>
              <a:t>：默认为</a:t>
            </a:r>
            <a:r>
              <a:rPr lang="en-US" altLang="zh-CN" dirty="0"/>
              <a:t>true</a:t>
            </a:r>
            <a:r>
              <a:rPr lang="zh-CN" altLang="en-US" dirty="0"/>
              <a:t>，表示最后一个子元素始终填满剩余的空间。如果将该属性设置为</a:t>
            </a:r>
            <a:r>
              <a:rPr lang="en-US" altLang="zh-CN" dirty="0"/>
              <a:t>false</a:t>
            </a:r>
            <a:r>
              <a:rPr lang="zh-CN" altLang="en-US" dirty="0"/>
              <a:t>，还必须为最后一个子元素显式指定停靠方向。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dirty="0" err="1"/>
              <a:t>DockPanel.Dock</a:t>
            </a:r>
            <a:r>
              <a:rPr lang="zh-CN" altLang="en-US" dirty="0"/>
              <a:t>：子元素指定其在父元素中的停靠方式。</a:t>
            </a:r>
            <a:endParaRPr lang="en-US" altLang="zh-CN" dirty="0"/>
          </a:p>
          <a:p>
            <a:pPr marL="442913" lvl="1" indent="0">
              <a:lnSpc>
                <a:spcPct val="100000"/>
              </a:lnSpc>
              <a:buNone/>
            </a:pPr>
            <a:r>
              <a:rPr lang="en-US" altLang="zh-CN" dirty="0">
                <a:ea typeface="楷体_GB2312" pitchFamily="1" charset="-122"/>
              </a:rPr>
              <a:t>【</a:t>
            </a:r>
            <a:r>
              <a:rPr lang="zh-CN" altLang="en-US" dirty="0">
                <a:ea typeface="楷体_GB2312" pitchFamily="1" charset="-122"/>
              </a:rPr>
              <a:t>例</a:t>
            </a:r>
            <a:r>
              <a:rPr lang="en-US" altLang="zh-CN" dirty="0">
                <a:ea typeface="楷体_GB2312" pitchFamily="1" charset="-122"/>
              </a:rPr>
              <a:t>8-8】</a:t>
            </a:r>
            <a:r>
              <a:rPr lang="zh-CN" altLang="en-US" dirty="0">
                <a:ea typeface="楷体_GB2312" pitchFamily="1" charset="-122"/>
              </a:rPr>
              <a:t>演示</a:t>
            </a:r>
            <a:r>
              <a:rPr lang="en-US" altLang="zh-CN" dirty="0" err="1">
                <a:ea typeface="楷体_GB2312" pitchFamily="1" charset="-122"/>
              </a:rPr>
              <a:t>DockPanel</a:t>
            </a:r>
            <a:r>
              <a:rPr lang="zh-CN" altLang="en-US" dirty="0">
                <a:ea typeface="楷体_GB2312" pitchFamily="1" charset="-122"/>
              </a:rPr>
              <a:t>的基本用法。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00600"/>
            <a:ext cx="3694113" cy="168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42AB435-7522-4D8E-A35C-EC8B5D9361AA}" type="slidenum">
              <a:rPr lang="en-US" altLang="zh-CN" sz="1200" b="0" smtClean="0">
                <a:solidFill>
                  <a:schemeClr val="tx1"/>
                </a:solidFill>
                <a:ea typeface="新宋体" pitchFamily="49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 sz="4200"/>
              <a:t>8.1  </a:t>
            </a:r>
            <a:r>
              <a:rPr lang="zh-CN" altLang="en-US" sz="4200"/>
              <a:t>控件模型和内容模型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defRPr/>
            </a:pPr>
            <a:r>
              <a:rPr lang="en-US" altLang="zh-CN" dirty="0"/>
              <a:t>WPF</a:t>
            </a:r>
            <a:r>
              <a:rPr lang="zh-CN" altLang="zh-CN" dirty="0"/>
              <a:t>控件</a:t>
            </a:r>
            <a:r>
              <a:rPr lang="zh-CN" altLang="en-US" dirty="0"/>
              <a:t>两种最</a:t>
            </a:r>
            <a:r>
              <a:rPr lang="zh-CN" altLang="zh-CN" dirty="0"/>
              <a:t>基本</a:t>
            </a:r>
            <a:r>
              <a:rPr lang="zh-CN" altLang="en-US" dirty="0"/>
              <a:t>的</a:t>
            </a:r>
            <a:r>
              <a:rPr lang="zh-CN" altLang="zh-CN" dirty="0"/>
              <a:t>模型</a:t>
            </a:r>
            <a:r>
              <a:rPr lang="zh-CN" altLang="en-US" dirty="0"/>
              <a:t>：</a:t>
            </a:r>
            <a:r>
              <a:rPr lang="zh-CN" altLang="zh-CN" dirty="0"/>
              <a:t>控件模型</a:t>
            </a:r>
            <a:r>
              <a:rPr lang="zh-CN" altLang="en-US" dirty="0"/>
              <a:t>、</a:t>
            </a:r>
            <a:r>
              <a:rPr lang="zh-CN" altLang="zh-CN" dirty="0"/>
              <a:t>内容模型。</a:t>
            </a:r>
            <a:endParaRPr lang="en-US" altLang="zh-CN" dirty="0"/>
          </a:p>
          <a:p>
            <a:pPr eaLnBrk="1" hangingPunct="1">
              <a:buClr>
                <a:srgbClr val="606060"/>
              </a:buClr>
              <a:defRPr/>
            </a:pPr>
            <a:r>
              <a:rPr lang="zh-CN" altLang="en-US" dirty="0"/>
              <a:t>内置的</a:t>
            </a:r>
            <a:r>
              <a:rPr lang="en-US" altLang="zh-CN" dirty="0"/>
              <a:t>WPF</a:t>
            </a:r>
            <a:r>
              <a:rPr lang="zh-CN" altLang="en-US" dirty="0"/>
              <a:t>控件 （扩展例子“</a:t>
            </a:r>
            <a:r>
              <a:rPr lang="en-US" altLang="zh-CN" dirty="0"/>
              <a:t>Ex…</a:t>
            </a:r>
            <a:r>
              <a:rPr lang="zh-CN" altLang="en-US" dirty="0"/>
              <a:t>”仅演示运行效果）</a:t>
            </a:r>
            <a:endParaRPr lang="en-US" altLang="zh-CN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按钮</a:t>
            </a:r>
            <a:r>
              <a:rPr lang="zh-CN" altLang="en-US" sz="1400" dirty="0"/>
              <a:t>（</a:t>
            </a:r>
            <a:r>
              <a:rPr lang="en-US" altLang="zh-CN" sz="1400" dirty="0"/>
              <a:t>8.3.1 </a:t>
            </a:r>
            <a:r>
              <a:rPr lang="zh-CN" altLang="en-US" sz="1400" dirty="0"/>
              <a:t>）：</a:t>
            </a:r>
            <a:r>
              <a:rPr lang="en-US" altLang="zh-CN" sz="1400" dirty="0"/>
              <a:t>Button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RepeatButton</a:t>
            </a:r>
            <a:endParaRPr lang="en-US" altLang="zh-CN" sz="1400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数据显示</a:t>
            </a:r>
            <a:r>
              <a:rPr lang="zh-CN" altLang="en-US" sz="1400" dirty="0"/>
              <a:t>：</a:t>
            </a:r>
            <a:r>
              <a:rPr lang="en-US" altLang="zh-CN" sz="1400" dirty="0" err="1"/>
              <a:t>DataGrid</a:t>
            </a:r>
            <a:r>
              <a:rPr lang="zh-CN" altLang="en-US" sz="1400" dirty="0"/>
              <a:t>（第</a:t>
            </a:r>
            <a:r>
              <a:rPr lang="en-US" altLang="zh-CN" sz="1400" dirty="0"/>
              <a:t>12</a:t>
            </a:r>
            <a:r>
              <a:rPr lang="zh-CN" altLang="en-US" sz="1400" dirty="0"/>
              <a:t>章）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ListView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TreeView</a:t>
            </a:r>
            <a:r>
              <a:rPr lang="zh-CN" altLang="en-US" sz="1400" dirty="0"/>
              <a:t>（见</a:t>
            </a:r>
            <a:r>
              <a:rPr lang="en-US" altLang="zh-CN" sz="1400" dirty="0"/>
              <a:t>Source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en-US" sz="1400" dirty="0"/>
              <a:t>日历</a:t>
            </a:r>
            <a:r>
              <a:rPr lang="zh-CN" altLang="zh-CN" sz="1400" dirty="0"/>
              <a:t>选择</a:t>
            </a:r>
            <a:r>
              <a:rPr lang="zh-CN" altLang="en-US" sz="1400" dirty="0"/>
              <a:t>器（</a:t>
            </a:r>
            <a:r>
              <a:rPr lang="en-US" altLang="zh-CN" sz="1400" dirty="0"/>
              <a:t>Ex06</a:t>
            </a:r>
            <a:r>
              <a:rPr lang="zh-CN" altLang="en-US" sz="1400" dirty="0"/>
              <a:t>） ：</a:t>
            </a:r>
            <a:r>
              <a:rPr lang="en-US" altLang="zh-CN" sz="1400" dirty="0"/>
              <a:t>Calendar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DatePicker</a:t>
            </a:r>
            <a:endParaRPr lang="en-US" altLang="zh-CN" sz="1400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对话框</a:t>
            </a:r>
            <a:r>
              <a:rPr lang="zh-CN" altLang="en-US" sz="1400" dirty="0"/>
              <a:t>（</a:t>
            </a:r>
            <a:r>
              <a:rPr lang="en-US" altLang="zh-CN" sz="1400" dirty="0"/>
              <a:t>Ex07</a:t>
            </a:r>
            <a:r>
              <a:rPr lang="zh-CN" altLang="en-US" sz="1400" dirty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OpenFileDialog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PrintDialog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SaveFileDialog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FontDialog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ColorDialog</a:t>
            </a:r>
            <a:endParaRPr lang="en-US" altLang="zh-CN" sz="1400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数字墨迹</a:t>
            </a:r>
            <a:r>
              <a:rPr lang="zh-CN" altLang="en-US" sz="1400" dirty="0"/>
              <a:t>（网络编程第</a:t>
            </a:r>
            <a:r>
              <a:rPr lang="en-US" altLang="zh-CN" sz="1400" dirty="0"/>
              <a:t>2</a:t>
            </a:r>
            <a:r>
              <a:rPr lang="zh-CN" altLang="en-US" sz="1400" dirty="0"/>
              <a:t>章）：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InkCanvas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InkPresenter</a:t>
            </a:r>
            <a:endParaRPr lang="en-US" altLang="zh-CN" sz="1400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文档</a:t>
            </a:r>
            <a:r>
              <a:rPr lang="zh-CN" altLang="en-US" sz="1400" dirty="0"/>
              <a:t>（</a:t>
            </a:r>
            <a:r>
              <a:rPr lang="en-US" altLang="zh-CN" sz="1400" dirty="0"/>
              <a:t>Ex08</a:t>
            </a:r>
            <a:r>
              <a:rPr lang="zh-CN" altLang="en-US" sz="1400" dirty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DocumentViewer</a:t>
            </a:r>
            <a:r>
              <a:rPr lang="zh-CN" altLang="en-US" sz="1400" dirty="0"/>
              <a:t>、</a:t>
            </a:r>
            <a:r>
              <a:rPr lang="en-US" altLang="zh-CN" sz="1400" dirty="0"/>
              <a:t>……</a:t>
            </a:r>
            <a:r>
              <a:rPr lang="zh-CN" altLang="en-US" sz="1400" dirty="0"/>
              <a:t>等</a:t>
            </a:r>
            <a:endParaRPr lang="en-US" altLang="zh-CN" sz="1400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输入</a:t>
            </a:r>
            <a:r>
              <a:rPr lang="zh-CN" altLang="en-US" sz="1400" dirty="0"/>
              <a:t>（</a:t>
            </a:r>
            <a:r>
              <a:rPr lang="en-US" altLang="zh-CN" sz="1400" dirty="0"/>
              <a:t>8.3.3</a:t>
            </a:r>
            <a:r>
              <a:rPr lang="zh-CN" altLang="en-US" sz="1400" dirty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TextBox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RichTextBox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PasswordBox</a:t>
            </a:r>
            <a:endParaRPr lang="en-US" altLang="zh-CN" sz="1400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布局</a:t>
            </a:r>
            <a:r>
              <a:rPr lang="zh-CN" altLang="en-US" sz="1400" dirty="0"/>
              <a:t>（</a:t>
            </a:r>
            <a:r>
              <a:rPr lang="en-US" altLang="zh-CN" sz="1400" dirty="0"/>
              <a:t>8.2</a:t>
            </a:r>
            <a:r>
              <a:rPr lang="zh-CN" altLang="en-US" sz="1400" dirty="0"/>
              <a:t>）：常用有</a:t>
            </a:r>
            <a:r>
              <a:rPr lang="en-US" altLang="zh-CN" sz="1400" dirty="0"/>
              <a:t>Grid</a:t>
            </a:r>
            <a:r>
              <a:rPr lang="zh-CN" altLang="en-US" sz="1400" dirty="0"/>
              <a:t>、</a:t>
            </a:r>
            <a:r>
              <a:rPr lang="en-US" altLang="zh-CN" sz="1400" dirty="0"/>
              <a:t>Canvas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StackPanel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DockPanel</a:t>
            </a:r>
            <a:r>
              <a:rPr lang="zh-CN" altLang="en-US" sz="1400" dirty="0"/>
              <a:t>、</a:t>
            </a:r>
            <a:r>
              <a:rPr lang="en-US" altLang="zh-CN" sz="1400" dirty="0"/>
              <a:t>Border</a:t>
            </a:r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媒体</a:t>
            </a:r>
            <a:r>
              <a:rPr lang="zh-CN" altLang="en-US" sz="1400" dirty="0"/>
              <a:t>：</a:t>
            </a:r>
            <a:r>
              <a:rPr lang="en-US" altLang="zh-CN" sz="1400" dirty="0"/>
              <a:t> Image</a:t>
            </a:r>
            <a:r>
              <a:rPr lang="zh-CN" altLang="en-US" sz="1400" dirty="0"/>
              <a:t>（</a:t>
            </a:r>
            <a:r>
              <a:rPr lang="en-US" altLang="zh-CN" sz="1400" dirty="0"/>
              <a:t>8.5.1</a:t>
            </a:r>
            <a:r>
              <a:rPr lang="zh-CN" altLang="en-US" sz="1400" dirty="0"/>
              <a:t>）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MediaElement</a:t>
            </a:r>
            <a:r>
              <a:rPr lang="zh-CN" altLang="en-US" sz="1400" dirty="0"/>
              <a:t>（第</a:t>
            </a:r>
            <a:r>
              <a:rPr lang="en-US" altLang="zh-CN" sz="1400" dirty="0"/>
              <a:t>10</a:t>
            </a:r>
            <a:r>
              <a:rPr lang="zh-CN" altLang="en-US" sz="1400" dirty="0"/>
              <a:t>章）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SoundPlayerAction</a:t>
            </a:r>
            <a:r>
              <a:rPr lang="zh-CN" altLang="en-US" sz="1400" dirty="0"/>
              <a:t>（第</a:t>
            </a:r>
            <a:r>
              <a:rPr lang="en-US" altLang="zh-CN" sz="1400" dirty="0"/>
              <a:t>10</a:t>
            </a:r>
            <a:r>
              <a:rPr lang="zh-CN" altLang="en-US" sz="1400" dirty="0"/>
              <a:t>章）</a:t>
            </a:r>
            <a:endParaRPr lang="en-US" altLang="zh-CN" sz="1400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菜单</a:t>
            </a:r>
            <a:r>
              <a:rPr lang="zh-CN" altLang="en-US" sz="1400" dirty="0"/>
              <a:t>（</a:t>
            </a:r>
            <a:r>
              <a:rPr lang="en-US" altLang="zh-CN" sz="1400" dirty="0"/>
              <a:t>8.4</a:t>
            </a:r>
            <a:r>
              <a:rPr lang="zh-CN" altLang="en-US" sz="1400" dirty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ContextMenu</a:t>
            </a:r>
            <a:r>
              <a:rPr lang="zh-CN" altLang="zh-CN" sz="1400" dirty="0"/>
              <a:t>、</a:t>
            </a:r>
            <a:r>
              <a:rPr lang="en-US" altLang="zh-CN" sz="1400" dirty="0"/>
              <a:t>Menu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ToolBar</a:t>
            </a:r>
            <a:endParaRPr lang="en-US" altLang="zh-CN" sz="1400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导航</a:t>
            </a:r>
            <a:r>
              <a:rPr lang="zh-CN" altLang="en-US" sz="1400" dirty="0"/>
              <a:t>（第</a:t>
            </a:r>
            <a:r>
              <a:rPr lang="en-US" altLang="zh-CN" sz="1400" dirty="0"/>
              <a:t>7</a:t>
            </a:r>
            <a:r>
              <a:rPr lang="zh-CN" altLang="en-US" sz="1400" dirty="0"/>
              <a:t>章）：</a:t>
            </a:r>
            <a:r>
              <a:rPr lang="en-US" altLang="zh-CN" sz="1400" dirty="0"/>
              <a:t> Frame</a:t>
            </a:r>
            <a:r>
              <a:rPr lang="zh-CN" altLang="zh-CN" sz="1400" dirty="0"/>
              <a:t>、</a:t>
            </a:r>
            <a:r>
              <a:rPr lang="en-US" altLang="zh-CN" sz="1400" dirty="0"/>
              <a:t>Hyperlink</a:t>
            </a:r>
            <a:r>
              <a:rPr lang="zh-CN" altLang="zh-CN" sz="1400" dirty="0"/>
              <a:t>、</a:t>
            </a:r>
            <a:r>
              <a:rPr lang="en-US" altLang="zh-CN" sz="1400" dirty="0"/>
              <a:t>Page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NavigationWindow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TabControl</a:t>
            </a:r>
            <a:endParaRPr lang="en-US" altLang="zh-CN" sz="1400" dirty="0"/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选择</a:t>
            </a:r>
            <a:r>
              <a:rPr lang="zh-CN" altLang="en-US" sz="1400" dirty="0"/>
              <a:t>（</a:t>
            </a:r>
            <a:r>
              <a:rPr lang="en-US" altLang="zh-CN" sz="1400" dirty="0"/>
              <a:t>8.3</a:t>
            </a:r>
            <a:r>
              <a:rPr lang="zh-CN" altLang="en-US" sz="1400" dirty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CheckBox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ComboBox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ListBox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RadioButton</a:t>
            </a:r>
            <a:r>
              <a:rPr lang="zh-CN" altLang="zh-CN" sz="1400" dirty="0"/>
              <a:t>、</a:t>
            </a:r>
            <a:r>
              <a:rPr lang="en-US" altLang="zh-CN" sz="1400" dirty="0"/>
              <a:t>Slider</a:t>
            </a:r>
          </a:p>
          <a:p>
            <a:pPr marL="274638" lvl="1" indent="0" eaLnBrk="1" hangingPunct="1">
              <a:buClr>
                <a:srgbClr val="606060"/>
              </a:buClr>
              <a:buNone/>
              <a:defRPr/>
            </a:pPr>
            <a:r>
              <a:rPr lang="zh-CN" altLang="zh-CN" sz="1400" dirty="0"/>
              <a:t>用户信息</a:t>
            </a:r>
            <a:r>
              <a:rPr lang="zh-CN" altLang="en-US" sz="1400" dirty="0"/>
              <a:t>（</a:t>
            </a:r>
            <a:r>
              <a:rPr lang="en-US" altLang="zh-CN" sz="1400" dirty="0"/>
              <a:t>8.3</a:t>
            </a:r>
            <a:r>
              <a:rPr lang="zh-CN" altLang="en-US" sz="1400" dirty="0"/>
              <a:t>）：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AccessText</a:t>
            </a:r>
            <a:r>
              <a:rPr lang="zh-CN" altLang="zh-CN" sz="1400" dirty="0"/>
              <a:t>、</a:t>
            </a:r>
            <a:r>
              <a:rPr lang="en-US" altLang="zh-CN" sz="1400" dirty="0"/>
              <a:t>Label</a:t>
            </a:r>
            <a:r>
              <a:rPr lang="zh-CN" altLang="zh-CN" sz="1400" dirty="0"/>
              <a:t>、</a:t>
            </a:r>
            <a:r>
              <a:rPr lang="en-US" altLang="zh-CN" sz="1400" dirty="0"/>
              <a:t>Popup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ProgressBar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StatusBar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TextBlock</a:t>
            </a:r>
            <a:r>
              <a:rPr lang="zh-CN" altLang="zh-CN" sz="1400" dirty="0"/>
              <a:t>、</a:t>
            </a:r>
            <a:r>
              <a:rPr lang="en-US" altLang="zh-CN" sz="1400" dirty="0"/>
              <a:t>ToolTip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6E2B598-724C-4AA0-9998-4EB76BB0381E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20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8.2  </a:t>
            </a:r>
            <a:r>
              <a:rPr lang="zh-CN" altLang="en-US"/>
              <a:t>常用布局控件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4788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  <a:defRPr/>
            </a:pPr>
            <a:r>
              <a:rPr lang="en-US" altLang="zh-CN" dirty="0"/>
              <a:t>6</a:t>
            </a:r>
            <a:r>
              <a:rPr lang="zh-CN" altLang="en-US" dirty="0"/>
              <a:t>、其他常用布局控件 </a:t>
            </a:r>
            <a:endParaRPr lang="zh-CN" altLang="en-US" sz="1800" dirty="0"/>
          </a:p>
          <a:p>
            <a:pPr marL="360363" lvl="1" indent="-3175">
              <a:defRPr/>
            </a:pPr>
            <a:r>
              <a:rPr lang="en-US" altLang="zh-CN" sz="2000" dirty="0" err="1"/>
              <a:t>BulletDecorator</a:t>
            </a:r>
            <a:r>
              <a:rPr lang="en-US" altLang="zh-CN" sz="2000" dirty="0"/>
              <a:t> </a:t>
            </a:r>
          </a:p>
          <a:p>
            <a:pPr marL="728663" lvl="2" indent="-3175">
              <a:defRPr/>
            </a:pPr>
            <a:r>
              <a:rPr lang="zh-CN" altLang="en-US" sz="1800" dirty="0"/>
              <a:t>将项目符号与其他可视化对象对齐。 </a:t>
            </a:r>
            <a:endParaRPr lang="en-US" altLang="zh-CN" sz="1800" dirty="0"/>
          </a:p>
          <a:p>
            <a:pPr marL="360363" lvl="1" indent="-3175">
              <a:defRPr/>
            </a:pPr>
            <a:r>
              <a:rPr lang="en-US" altLang="zh-CN" sz="2000" dirty="0"/>
              <a:t>Expander </a:t>
            </a:r>
          </a:p>
          <a:p>
            <a:pPr marL="360363" lvl="1" indent="-3175">
              <a:buFont typeface="Wingdings" pitchFamily="2" charset="2"/>
              <a:buNone/>
              <a:defRPr/>
            </a:pPr>
            <a:r>
              <a:rPr lang="zh-CN" altLang="en-US" sz="2000" dirty="0"/>
              <a:t>将其内容作为一个可折叠和展开的窗口。</a:t>
            </a:r>
          </a:p>
          <a:p>
            <a:pPr marL="992188" lvl="2" indent="-180975">
              <a:defRPr/>
            </a:pPr>
            <a:r>
              <a:rPr lang="en-US" altLang="zh-CN" sz="1800" dirty="0" err="1"/>
              <a:t>ExpandDirection</a:t>
            </a:r>
            <a:r>
              <a:rPr lang="zh-CN" altLang="en-US" sz="1800" dirty="0"/>
              <a:t>：折叠窗口的展开方向。</a:t>
            </a:r>
            <a:endParaRPr lang="en-US" altLang="zh-CN" sz="1800" dirty="0"/>
          </a:p>
          <a:p>
            <a:pPr marL="992188" lvl="2" indent="-180975">
              <a:defRPr/>
            </a:pPr>
            <a:r>
              <a:rPr lang="zh-CN" altLang="en-US" sz="1800" dirty="0"/>
              <a:t>注意将该属性设置为</a:t>
            </a:r>
            <a:r>
              <a:rPr lang="en-US" altLang="zh-CN" sz="1800" dirty="0"/>
              <a:t>Down</a:t>
            </a:r>
            <a:r>
              <a:rPr lang="zh-CN" altLang="en-US" sz="1800" dirty="0"/>
              <a:t>或</a:t>
            </a:r>
            <a:r>
              <a:rPr lang="en-US" altLang="zh-CN" sz="1800" dirty="0"/>
              <a:t>Up</a:t>
            </a:r>
            <a:r>
              <a:rPr lang="zh-CN" altLang="en-US" sz="1800" dirty="0"/>
              <a:t>时，不要指定该控件的</a:t>
            </a:r>
            <a:r>
              <a:rPr lang="en-US" altLang="zh-CN" sz="1800" dirty="0"/>
              <a:t>Height</a:t>
            </a:r>
            <a:r>
              <a:rPr lang="zh-CN" altLang="en-US" sz="1800" dirty="0"/>
              <a:t>。将该属性设置为</a:t>
            </a:r>
            <a:r>
              <a:rPr lang="en-US" altLang="zh-CN" sz="1800" dirty="0"/>
              <a:t>Left</a:t>
            </a:r>
            <a:r>
              <a:rPr lang="zh-CN" altLang="en-US" sz="1800" dirty="0"/>
              <a:t>或者</a:t>
            </a:r>
            <a:r>
              <a:rPr lang="en-US" altLang="zh-CN" sz="1800" dirty="0"/>
              <a:t>Right</a:t>
            </a:r>
            <a:r>
              <a:rPr lang="zh-CN" altLang="en-US" sz="1800" dirty="0"/>
              <a:t>时，不要指定该控件的</a:t>
            </a:r>
            <a:r>
              <a:rPr lang="en-US" altLang="zh-CN" sz="1800" dirty="0"/>
              <a:t>Width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992188" lvl="2" indent="-180975">
              <a:defRPr/>
            </a:pPr>
            <a:r>
              <a:rPr lang="zh-CN" altLang="en-US" sz="1800" dirty="0"/>
              <a:t>如果设置展开窗口的大小，应在该控件的内容上或在封闭内容的</a:t>
            </a:r>
            <a:r>
              <a:rPr lang="en-US" altLang="zh-CN" sz="1800" dirty="0" err="1"/>
              <a:t>ScrollViewer</a:t>
            </a:r>
            <a:r>
              <a:rPr lang="zh-CN" altLang="en-US" sz="1800" dirty="0"/>
              <a:t>上设置大小。</a:t>
            </a:r>
          </a:p>
          <a:p>
            <a:pPr marL="992188" lvl="2" indent="-180975">
              <a:defRPr/>
            </a:pPr>
            <a:r>
              <a:rPr lang="en-US" altLang="zh-CN" sz="1800" dirty="0" err="1"/>
              <a:t>HorizontalContentAlignment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VerticalContentAlignment</a:t>
            </a:r>
            <a:r>
              <a:rPr lang="zh-CN" altLang="en-US" sz="1800" dirty="0"/>
              <a:t>：设置标题和展开窗口中内容的对齐方式。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E4EE61A-2CCA-4AE7-BBC4-8FAA122200AA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8.2  </a:t>
            </a:r>
            <a:r>
              <a:rPr lang="zh-CN" altLang="en-US"/>
              <a:t>常用布局控件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915400" cy="45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、其他布局控件用法举例 ：</a:t>
            </a:r>
            <a:endParaRPr lang="en-US" altLang="zh-CN" sz="2000" dirty="0"/>
          </a:p>
        </p:txBody>
      </p:sp>
      <p:pic>
        <p:nvPicPr>
          <p:cNvPr id="4301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434340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79720"/>
            <a:ext cx="457200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E4ACEB3D-D0DA-49F3-B4FF-A7496BD8D913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8.2  </a:t>
            </a:r>
            <a:r>
              <a:rPr lang="zh-CN" altLang="en-US"/>
              <a:t>常用布局控件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43000"/>
            <a:ext cx="8763000" cy="5486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、其他常用布局控件 </a:t>
            </a:r>
            <a:endParaRPr lang="zh-CN" altLang="en-US" sz="1600" dirty="0"/>
          </a:p>
          <a:p>
            <a:pPr marL="360363" lvl="1" indent="-3175"/>
            <a:r>
              <a:rPr lang="en-US" altLang="zh-CN" dirty="0" err="1">
                <a:ea typeface="楷体_GB2312" pitchFamily="1" charset="-122"/>
              </a:rPr>
              <a:t>GridSplitter</a:t>
            </a:r>
            <a:r>
              <a:rPr lang="en-US" altLang="zh-CN" dirty="0">
                <a:ea typeface="楷体_GB2312" pitchFamily="1" charset="-122"/>
              </a:rPr>
              <a:t> </a:t>
            </a:r>
          </a:p>
          <a:p>
            <a:pPr marL="728663" lvl="2" indent="-3175"/>
            <a:r>
              <a:rPr lang="zh-CN" altLang="en-US" sz="1800" dirty="0"/>
              <a:t>可让用户拖动调整</a:t>
            </a:r>
            <a:r>
              <a:rPr lang="en-US" altLang="zh-CN" sz="1800" dirty="0"/>
              <a:t>Grid</a:t>
            </a:r>
            <a:r>
              <a:rPr lang="zh-CN" altLang="en-US" sz="1800" dirty="0"/>
              <a:t>控件中列或行的大小。 </a:t>
            </a:r>
            <a:endParaRPr lang="en-US" altLang="zh-CN" sz="1800" dirty="0"/>
          </a:p>
          <a:p>
            <a:pPr marL="360363" lvl="1" indent="-3175"/>
            <a:r>
              <a:rPr lang="en-US" altLang="zh-CN" dirty="0" err="1">
                <a:ea typeface="楷体_GB2312" pitchFamily="1" charset="-122"/>
              </a:rPr>
              <a:t>GroupBox</a:t>
            </a:r>
            <a:r>
              <a:rPr lang="en-US" altLang="zh-CN" dirty="0">
                <a:ea typeface="楷体_GB2312" pitchFamily="1" charset="-122"/>
              </a:rPr>
              <a:t> </a:t>
            </a:r>
          </a:p>
          <a:p>
            <a:pPr marL="728663" lvl="2" indent="-3175"/>
            <a:r>
              <a:rPr lang="zh-CN" altLang="en-US" dirty="0"/>
              <a:t>内容模型是</a:t>
            </a:r>
            <a:r>
              <a:rPr lang="en-US" altLang="zh-CN" dirty="0" err="1"/>
              <a:t>HeaderedContent</a:t>
            </a:r>
            <a:r>
              <a:rPr lang="zh-CN" altLang="en-US" dirty="0"/>
              <a:t>，其</a:t>
            </a:r>
            <a:r>
              <a:rPr lang="en-US" altLang="zh-CN" dirty="0"/>
              <a:t>Content</a:t>
            </a:r>
            <a:r>
              <a:rPr lang="zh-CN" altLang="en-US" dirty="0"/>
              <a:t>和</a:t>
            </a:r>
            <a:r>
              <a:rPr lang="en-US" altLang="zh-CN" dirty="0"/>
              <a:t>Header</a:t>
            </a:r>
            <a:r>
              <a:rPr lang="zh-CN" altLang="en-US" dirty="0"/>
              <a:t>属性可以是任何类型。</a:t>
            </a:r>
            <a:endParaRPr lang="en-US" altLang="zh-CN" dirty="0"/>
          </a:p>
          <a:p>
            <a:pPr marL="360363" lvl="1" indent="-3175"/>
            <a:r>
              <a:rPr lang="en-US" altLang="zh-CN" dirty="0">
                <a:ea typeface="楷体_GB2312" pitchFamily="1" charset="-122"/>
              </a:rPr>
              <a:t>Separator </a:t>
            </a:r>
          </a:p>
          <a:p>
            <a:pPr marL="728663" lvl="2" indent="-3175"/>
            <a:r>
              <a:rPr lang="zh-CN" altLang="en-US" dirty="0"/>
              <a:t>显示一条水平或垂直的分隔线。</a:t>
            </a:r>
            <a:endParaRPr lang="en-US" altLang="zh-CN" dirty="0"/>
          </a:p>
          <a:p>
            <a:pPr marL="360363" lvl="1" indent="-3175"/>
            <a:r>
              <a:rPr lang="en-US" altLang="zh-CN" dirty="0" err="1">
                <a:ea typeface="楷体_GB2312" pitchFamily="1" charset="-122"/>
              </a:rPr>
              <a:t>WrapPanel</a:t>
            </a:r>
            <a:r>
              <a:rPr lang="en-US" altLang="zh-CN" dirty="0">
                <a:ea typeface="楷体_GB2312" pitchFamily="1" charset="-122"/>
              </a:rPr>
              <a:t> </a:t>
            </a:r>
          </a:p>
          <a:p>
            <a:pPr marL="728663" lvl="2" indent="-3175"/>
            <a:r>
              <a:rPr lang="zh-CN" altLang="en-US" dirty="0"/>
              <a:t>按顺序排列子元素，到达框的边缘时会自动将内容显示在下一行。 </a:t>
            </a:r>
            <a:endParaRPr lang="en-US" altLang="zh-CN" dirty="0"/>
          </a:p>
          <a:p>
            <a:pPr marL="360363" lvl="1" indent="-3175"/>
            <a:endParaRPr lang="zh-CN" altLang="en-US" sz="1800" dirty="0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6456DCCE-4D92-4EE3-8E28-4CD9A69261EB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Ch8  WPF</a:t>
            </a:r>
            <a:r>
              <a:rPr lang="zh-CN" altLang="en-US"/>
              <a:t>控件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8.1  </a:t>
            </a:r>
            <a:r>
              <a:rPr lang="zh-CN" altLang="en-US" sz="2800"/>
              <a:t>控件模型和内容模型 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8.2  </a:t>
            </a:r>
            <a:r>
              <a:rPr lang="zh-CN" altLang="en-US" sz="2800"/>
              <a:t>常用布局控件 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8.3  </a:t>
            </a:r>
            <a:r>
              <a:rPr lang="zh-CN" altLang="en-US" sz="2800">
                <a:solidFill>
                  <a:srgbClr val="FF3300"/>
                </a:solidFill>
              </a:rPr>
              <a:t>常用基本控件</a:t>
            </a:r>
            <a:endParaRPr lang="en-US" altLang="zh-CN" sz="2800">
              <a:solidFill>
                <a:srgbClr val="FF3300"/>
              </a:solidFill>
            </a:endParaRP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8.4  </a:t>
            </a:r>
            <a:r>
              <a:rPr lang="zh-CN" altLang="en-US" sz="2800"/>
              <a:t>菜单、工具条和状态条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8.5  </a:t>
            </a:r>
            <a:r>
              <a:rPr lang="zh-CN" altLang="en-US" sz="2800"/>
              <a:t>图像和</a:t>
            </a:r>
            <a:r>
              <a:rPr lang="en-US" altLang="zh-CN" sz="2800"/>
              <a:t>GIF</a:t>
            </a:r>
            <a:r>
              <a:rPr lang="zh-CN" altLang="en-US" sz="2800"/>
              <a:t>动画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8.6  </a:t>
            </a:r>
            <a:r>
              <a:rPr lang="zh-CN" altLang="en-US" sz="2800"/>
              <a:t>其他</a:t>
            </a:r>
            <a:r>
              <a:rPr lang="en-US" altLang="zh-CN" sz="2800"/>
              <a:t>WPF</a:t>
            </a:r>
            <a:r>
              <a:rPr lang="zh-CN" altLang="en-US" sz="2800"/>
              <a:t>控件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9EBC21E-C416-40FD-93A4-90D8FDE4FB5E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/>
              <a:t>8.3  </a:t>
            </a:r>
            <a:r>
              <a:rPr lang="zh-CN" altLang="pt-BR"/>
              <a:t>常用基本控件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28956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1</a:t>
            </a:r>
            <a:r>
              <a:rPr lang="zh-CN" altLang="en-US" dirty="0"/>
              <a:t>、按钮（</a:t>
            </a:r>
            <a:r>
              <a:rPr lang="en-US" altLang="zh-CN" dirty="0"/>
              <a:t>Button</a:t>
            </a:r>
            <a:r>
              <a:rPr lang="zh-CN" altLang="en-US" dirty="0"/>
              <a:t>、</a:t>
            </a:r>
            <a:r>
              <a:rPr lang="en-US" altLang="zh-CN" dirty="0" err="1"/>
              <a:t>RepeatButton</a:t>
            </a:r>
            <a:r>
              <a:rPr lang="zh-CN" altLang="en-US" dirty="0"/>
              <a:t>） </a:t>
            </a:r>
          </a:p>
          <a:p>
            <a:pPr marL="360363" lvl="1" indent="-3175" eaLnBrk="1" hangingPunct="1">
              <a:buClr>
                <a:srgbClr val="606060"/>
              </a:buClr>
            </a:pPr>
            <a:r>
              <a:rPr lang="en-US" altLang="zh-CN" sz="2000" dirty="0">
                <a:ea typeface="楷体_GB2312" pitchFamily="1" charset="-122"/>
              </a:rPr>
              <a:t>Button</a:t>
            </a:r>
            <a:r>
              <a:rPr lang="zh-CN" altLang="en-US" sz="2000" dirty="0">
                <a:ea typeface="楷体_GB2312" pitchFamily="1" charset="-122"/>
              </a:rPr>
              <a:t>：除了显示文字之外还可以显示图像或者同时显示图像和文字。</a:t>
            </a:r>
          </a:p>
          <a:p>
            <a:pPr marL="360363" lvl="1" indent="-3175" eaLnBrk="1" hangingPunct="1">
              <a:buClr>
                <a:srgbClr val="606060"/>
              </a:buClr>
            </a:pPr>
            <a:r>
              <a:rPr lang="en-US" altLang="zh-CN" sz="2000" dirty="0" err="1">
                <a:ea typeface="楷体_GB2312" pitchFamily="1" charset="-122"/>
              </a:rPr>
              <a:t>RepeatButton</a:t>
            </a:r>
            <a:r>
              <a:rPr lang="zh-CN" altLang="en-US" sz="2000" dirty="0">
                <a:ea typeface="楷体_GB2312" pitchFamily="1" charset="-122"/>
              </a:rPr>
              <a:t>：从按下按钮到释放按钮的时间段内会自动重复引发其</a:t>
            </a:r>
            <a:r>
              <a:rPr lang="en-US" altLang="zh-CN" sz="2000" dirty="0">
                <a:ea typeface="楷体_GB2312" pitchFamily="1" charset="-122"/>
              </a:rPr>
              <a:t>Click</a:t>
            </a:r>
            <a:r>
              <a:rPr lang="zh-CN" altLang="en-US" sz="2000" dirty="0">
                <a:ea typeface="楷体_GB2312" pitchFamily="1" charset="-122"/>
              </a:rPr>
              <a:t>事件。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 eaLnBrk="1" hangingPunct="1">
              <a:buClr>
                <a:srgbClr val="606060"/>
              </a:buClr>
            </a:pPr>
            <a:r>
              <a:rPr lang="en-US" altLang="zh-CN" sz="1800" dirty="0">
                <a:ea typeface="楷体_GB2312" pitchFamily="1" charset="-122"/>
              </a:rPr>
              <a:t>Delay</a:t>
            </a:r>
            <a:r>
              <a:rPr lang="zh-CN" altLang="en-US" sz="1800" dirty="0">
                <a:ea typeface="楷体_GB2312" pitchFamily="1" charset="-122"/>
              </a:rPr>
              <a:t>属性：指定事件的开始时间</a:t>
            </a:r>
            <a:endParaRPr lang="en-US" altLang="zh-CN" sz="1800" dirty="0">
              <a:ea typeface="楷体_GB2312" pitchFamily="1" charset="-122"/>
            </a:endParaRPr>
          </a:p>
          <a:p>
            <a:pPr marL="728663" lvl="2" indent="-3175" eaLnBrk="1" hangingPunct="1">
              <a:buClr>
                <a:srgbClr val="606060"/>
              </a:buClr>
            </a:pPr>
            <a:r>
              <a:rPr lang="en-US" altLang="zh-CN" sz="1800" dirty="0">
                <a:ea typeface="楷体_GB2312" pitchFamily="1" charset="-122"/>
              </a:rPr>
              <a:t>Interval</a:t>
            </a:r>
            <a:r>
              <a:rPr lang="zh-CN" altLang="en-US" sz="1800" dirty="0">
                <a:ea typeface="楷体_GB2312" pitchFamily="1" charset="-122"/>
              </a:rPr>
              <a:t>属性：控制重复的间隔时间。 </a:t>
            </a:r>
          </a:p>
          <a:p>
            <a:pPr marL="360363" lvl="1" indent="-3175" eaLnBrk="1" hangingPunct="1">
              <a:buClr>
                <a:srgbClr val="606060"/>
              </a:buClr>
            </a:pP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8-9】</a:t>
            </a:r>
            <a:r>
              <a:rPr lang="zh-CN" altLang="en-US" sz="2000" dirty="0">
                <a:ea typeface="楷体_GB2312" pitchFamily="1" charset="-122"/>
              </a:rPr>
              <a:t>演示</a:t>
            </a:r>
            <a:r>
              <a:rPr lang="en-US" altLang="zh-CN" sz="2000" dirty="0">
                <a:ea typeface="楷体_GB2312" pitchFamily="1" charset="-122"/>
              </a:rPr>
              <a:t>Button</a:t>
            </a:r>
            <a:r>
              <a:rPr lang="zh-CN" altLang="en-US" sz="2000" dirty="0">
                <a:ea typeface="楷体_GB2312" pitchFamily="1" charset="-122"/>
              </a:rPr>
              <a:t>的基本用法。</a:t>
            </a:r>
            <a:endParaRPr lang="en-US" altLang="zh-CN" sz="2000" dirty="0">
              <a:ea typeface="楷体_GB2312" pitchFamily="1" charset="-122"/>
            </a:endParaRPr>
          </a:p>
        </p:txBody>
      </p:sp>
      <p:pic>
        <p:nvPicPr>
          <p:cNvPr id="460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78384"/>
            <a:ext cx="3703454" cy="1846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3B04140-C26C-456E-99A2-3079D21FF90F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/>
              <a:t>8.3  </a:t>
            </a:r>
            <a:r>
              <a:rPr lang="zh-CN" altLang="pt-BR"/>
              <a:t>常用基本控件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Clr>
                <a:srgbClr val="606060"/>
              </a:buClr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、文本块（</a:t>
            </a:r>
            <a:r>
              <a:rPr lang="en-US" altLang="zh-CN" sz="2000" dirty="0" err="1"/>
              <a:t>TextBlock</a:t>
            </a:r>
            <a:r>
              <a:rPr lang="zh-CN" altLang="en-US" sz="2000" dirty="0"/>
              <a:t>）和标签（</a:t>
            </a:r>
            <a:r>
              <a:rPr lang="en-US" altLang="zh-CN" sz="2000" dirty="0"/>
              <a:t>Label</a:t>
            </a:r>
            <a:r>
              <a:rPr lang="zh-CN" altLang="en-US" sz="2000" dirty="0"/>
              <a:t>） </a:t>
            </a:r>
          </a:p>
          <a:p>
            <a:pPr marL="360363" lvl="1" indent="-3175" eaLnBrk="1" hangingPunct="1">
              <a:lnSpc>
                <a:spcPct val="100000"/>
              </a:lnSpc>
              <a:buClr>
                <a:srgbClr val="606060"/>
              </a:buClr>
            </a:pPr>
            <a:r>
              <a:rPr lang="en-US" altLang="zh-CN" dirty="0" err="1">
                <a:ea typeface="楷体_GB2312" pitchFamily="1" charset="-122"/>
              </a:rPr>
              <a:t>TextBlock</a:t>
            </a:r>
            <a:r>
              <a:rPr lang="en-US" altLang="zh-CN" dirty="0">
                <a:ea typeface="楷体_GB2312" pitchFamily="1" charset="-122"/>
              </a:rPr>
              <a:t> </a:t>
            </a:r>
          </a:p>
          <a:p>
            <a:pPr marL="360363" lvl="1" indent="-3175" eaLnBrk="1" hangingPunct="1">
              <a:lnSpc>
                <a:spcPct val="100000"/>
              </a:lnSpc>
              <a:buClr>
                <a:srgbClr val="606060"/>
              </a:buClr>
              <a:buFont typeface="Wingdings" pitchFamily="2" charset="2"/>
              <a:buNone/>
            </a:pPr>
            <a:r>
              <a:rPr lang="zh-CN" altLang="pt-BR" sz="1600" dirty="0">
                <a:ea typeface="楷体_GB2312" pitchFamily="1" charset="-122"/>
              </a:rPr>
              <a:t>显示可格式化表示的只读文本</a:t>
            </a:r>
            <a:r>
              <a:rPr lang="zh-CN" altLang="en-US" sz="1600" dirty="0">
                <a:ea typeface="楷体_GB2312" pitchFamily="1" charset="-122"/>
              </a:rPr>
              <a:t>，可分别指定字体系列、样式、粗细或大小。例如：</a:t>
            </a:r>
          </a:p>
          <a:p>
            <a:pPr marL="992188" lvl="2" indent="-717550">
              <a:lnSpc>
                <a:spcPct val="100000"/>
              </a:lnSpc>
              <a:buFont typeface="Wingdings" pitchFamily="2" charset="2"/>
              <a:buNone/>
              <a:tabLst>
                <a:tab pos="274638" algn="l"/>
              </a:tabLst>
            </a:pPr>
            <a:r>
              <a:rPr lang="en-US" altLang="zh-CN" sz="1600" dirty="0"/>
              <a:t>&lt;</a:t>
            </a:r>
            <a:r>
              <a:rPr lang="en-US" altLang="zh-CN" sz="1600" dirty="0" err="1"/>
              <a:t>stackPanel</a:t>
            </a:r>
            <a:r>
              <a:rPr lang="en-US" altLang="zh-CN" sz="1600" dirty="0"/>
              <a:t>&gt;</a:t>
            </a:r>
          </a:p>
          <a:p>
            <a:pPr marL="992188" lvl="2" indent="-71755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TextBlock</a:t>
            </a:r>
            <a:r>
              <a:rPr lang="en-US" altLang="zh-CN" sz="1600" dirty="0"/>
              <a:t> Margin="10" </a:t>
            </a:r>
            <a:r>
              <a:rPr lang="en-US" altLang="zh-CN" sz="1600" dirty="0" err="1"/>
              <a:t>FontFamily</a:t>
            </a:r>
            <a:r>
              <a:rPr lang="en-US" altLang="zh-CN" sz="1600" dirty="0"/>
              <a:t>="Arial"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="20" Text="</a:t>
            </a:r>
            <a:r>
              <a:rPr lang="zh-CN" altLang="en-US" sz="1600" dirty="0"/>
              <a:t>文本</a:t>
            </a:r>
            <a:r>
              <a:rPr lang="en-US" altLang="zh-CN" sz="1600" dirty="0"/>
              <a:t>1" /&gt;</a:t>
            </a:r>
          </a:p>
          <a:p>
            <a:pPr marL="992188" lvl="2" indent="-71755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TextBlock</a:t>
            </a:r>
            <a:r>
              <a:rPr lang="en-US" altLang="zh-CN" sz="1600" dirty="0"/>
              <a:t> Margin="10" </a:t>
            </a:r>
            <a:r>
              <a:rPr lang="en-US" altLang="zh-CN" sz="1600" dirty="0" err="1"/>
              <a:t>FontFamily</a:t>
            </a:r>
            <a:r>
              <a:rPr lang="en-US" altLang="zh-CN" sz="1600" dirty="0"/>
              <a:t>="Courier New"</a:t>
            </a:r>
          </a:p>
          <a:p>
            <a:pPr marL="992188" lvl="2" indent="-71755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                 </a:t>
            </a:r>
            <a:r>
              <a:rPr lang="en-US" altLang="zh-CN" sz="1600" dirty="0" err="1"/>
              <a:t>FontWeight</a:t>
            </a:r>
            <a:r>
              <a:rPr lang="en-US" altLang="zh-CN" sz="1600" dirty="0"/>
              <a:t>="Bold"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="14" Text="</a:t>
            </a:r>
            <a:r>
              <a:rPr lang="zh-CN" altLang="en-US" sz="1600" dirty="0"/>
              <a:t>文本</a:t>
            </a:r>
            <a:r>
              <a:rPr lang="en-US" altLang="zh-CN" sz="1600" dirty="0"/>
              <a:t>2" /&gt;</a:t>
            </a:r>
          </a:p>
          <a:p>
            <a:pPr marL="992188" lvl="2" indent="-717550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StackPanel</a:t>
            </a:r>
            <a:r>
              <a:rPr lang="en-US" altLang="zh-CN" sz="1600" dirty="0"/>
              <a:t>&gt;</a:t>
            </a:r>
            <a:endParaRPr lang="zh-CN" altLang="en-US" sz="1600" dirty="0"/>
          </a:p>
          <a:p>
            <a:pPr marL="360363" lvl="1" indent="-3175" eaLnBrk="1" hangingPunct="1">
              <a:lnSpc>
                <a:spcPct val="100000"/>
              </a:lnSpc>
              <a:buClr>
                <a:srgbClr val="606060"/>
              </a:buClr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或者：</a:t>
            </a:r>
            <a:endParaRPr lang="en-US" altLang="zh-CN" sz="1800" dirty="0">
              <a:ea typeface="楷体_GB2312" pitchFamily="1" charset="-122"/>
            </a:endParaRPr>
          </a:p>
          <a:p>
            <a:pPr marL="992188" lvl="2" indent="-717550">
              <a:lnSpc>
                <a:spcPct val="100000"/>
              </a:lnSpc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TextBlock</a:t>
            </a:r>
            <a:r>
              <a:rPr lang="en-US" altLang="zh-CN" sz="1600" dirty="0"/>
              <a:t> Margin="10"&gt;</a:t>
            </a:r>
          </a:p>
          <a:p>
            <a:pPr marL="992188" lvl="2" indent="-717550">
              <a:lnSpc>
                <a:spcPct val="100000"/>
              </a:lnSpc>
              <a:buNone/>
            </a:pPr>
            <a:r>
              <a:rPr lang="en-US" altLang="zh-CN" sz="1600" dirty="0"/>
              <a:t>    &lt;Run </a:t>
            </a:r>
            <a:r>
              <a:rPr lang="en-US" altLang="zh-CN" sz="1600" dirty="0" err="1"/>
              <a:t>FontFamily</a:t>
            </a:r>
            <a:r>
              <a:rPr lang="en-US" altLang="zh-CN" sz="1600" dirty="0"/>
              <a:t>="Arial"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="20"&gt;</a:t>
            </a:r>
            <a:r>
              <a:rPr lang="zh-CN" altLang="en-US" sz="1600" dirty="0"/>
              <a:t>文本</a:t>
            </a:r>
            <a:r>
              <a:rPr lang="en-US" altLang="zh-CN" sz="1600" dirty="0"/>
              <a:t>1&lt;/Run&gt;</a:t>
            </a:r>
          </a:p>
          <a:p>
            <a:pPr marL="992188" lvl="2" indent="-717550">
              <a:lnSpc>
                <a:spcPct val="100000"/>
              </a:lnSpc>
              <a:buNone/>
            </a:pPr>
            <a:r>
              <a:rPr lang="en-US" altLang="zh-CN" sz="1600" dirty="0"/>
              <a:t>    &lt;</a:t>
            </a:r>
            <a:r>
              <a:rPr lang="en-US" altLang="zh-CN" sz="1600" dirty="0" err="1"/>
              <a:t>LineBreak</a:t>
            </a:r>
            <a:r>
              <a:rPr lang="en-US" altLang="zh-CN" sz="1600" dirty="0"/>
              <a:t> /&gt;</a:t>
            </a:r>
          </a:p>
          <a:p>
            <a:pPr marL="992188" lvl="2" indent="-717550">
              <a:lnSpc>
                <a:spcPct val="100000"/>
              </a:lnSpc>
              <a:buNone/>
            </a:pPr>
            <a:r>
              <a:rPr lang="en-US" altLang="zh-CN" sz="1600" dirty="0"/>
              <a:t>    &lt;Run </a:t>
            </a:r>
            <a:r>
              <a:rPr lang="en-US" altLang="zh-CN" sz="1600" dirty="0" err="1"/>
              <a:t>FontFamily</a:t>
            </a:r>
            <a:r>
              <a:rPr lang="en-US" altLang="zh-CN" sz="1600" dirty="0"/>
              <a:t>="Courier New"  </a:t>
            </a:r>
            <a:r>
              <a:rPr lang="en-US" altLang="zh-CN" sz="1600" dirty="0" err="1"/>
              <a:t>FontWeight</a:t>
            </a:r>
            <a:r>
              <a:rPr lang="en-US" altLang="zh-CN" sz="1600" dirty="0"/>
              <a:t>="Bold" </a:t>
            </a:r>
            <a:r>
              <a:rPr lang="en-US" altLang="zh-CN" sz="1600" dirty="0" err="1"/>
              <a:t>FontSize</a:t>
            </a:r>
            <a:r>
              <a:rPr lang="en-US" altLang="zh-CN" sz="1600" dirty="0"/>
              <a:t>="14"&gt;</a:t>
            </a:r>
            <a:r>
              <a:rPr lang="zh-CN" altLang="en-US" sz="1600" dirty="0"/>
              <a:t>文本</a:t>
            </a:r>
            <a:r>
              <a:rPr lang="en-US" altLang="zh-CN" sz="1600" dirty="0"/>
              <a:t>2&lt;/Run&gt;</a:t>
            </a:r>
          </a:p>
          <a:p>
            <a:pPr marL="992188" lvl="2" indent="-717550">
              <a:lnSpc>
                <a:spcPct val="100000"/>
              </a:lnSpc>
              <a:buNone/>
            </a:pPr>
            <a:r>
              <a:rPr lang="en-US" altLang="zh-CN" sz="1600" dirty="0"/>
              <a:t>&lt;/</a:t>
            </a:r>
            <a:r>
              <a:rPr lang="en-US" altLang="zh-CN" sz="1600" dirty="0" err="1"/>
              <a:t>TextBlock</a:t>
            </a:r>
            <a:r>
              <a:rPr lang="en-US" altLang="zh-CN" sz="1600" dirty="0"/>
              <a:t>&gt;</a:t>
            </a:r>
          </a:p>
          <a:p>
            <a:pPr marL="360363" lvl="1" indent="-3175" eaLnBrk="1" hangingPunct="1">
              <a:lnSpc>
                <a:spcPct val="100000"/>
              </a:lnSpc>
              <a:buClr>
                <a:srgbClr val="606060"/>
              </a:buClr>
              <a:buFont typeface="Wingdings" pitchFamily="2" charset="2"/>
              <a:buNone/>
            </a:pPr>
            <a:endParaRPr lang="en-US" altLang="zh-CN" sz="2000" dirty="0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C8AAC194-370E-46D5-898E-35DE46ABEC6D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26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/>
              <a:t>8.3  </a:t>
            </a:r>
            <a:r>
              <a:rPr lang="zh-CN" altLang="pt-BR"/>
              <a:t>常用基本控件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、文本块（</a:t>
            </a:r>
            <a:r>
              <a:rPr lang="en-US" altLang="zh-CN" sz="2200" dirty="0" err="1"/>
              <a:t>TextBlock</a:t>
            </a:r>
            <a:r>
              <a:rPr lang="zh-CN" altLang="en-US" sz="2200" dirty="0"/>
              <a:t>）和标签（</a:t>
            </a:r>
            <a:r>
              <a:rPr lang="en-US" altLang="zh-CN" sz="2200" dirty="0"/>
              <a:t>Label</a:t>
            </a:r>
            <a:r>
              <a:rPr lang="zh-CN" altLang="en-US" sz="2200" dirty="0"/>
              <a:t>） </a:t>
            </a:r>
          </a:p>
          <a:p>
            <a:pPr marL="360363" lvl="1" indent="-3175" eaLnBrk="1" hangingPunct="1">
              <a:buClr>
                <a:srgbClr val="606060"/>
              </a:buClr>
            </a:pPr>
            <a:r>
              <a:rPr lang="en-US" altLang="zh-CN" sz="2000" dirty="0">
                <a:ea typeface="楷体_GB2312" pitchFamily="1" charset="-122"/>
              </a:rPr>
              <a:t>Label</a:t>
            </a:r>
            <a:r>
              <a:rPr lang="en-US" altLang="zh-CN" dirty="0">
                <a:ea typeface="楷体_GB2312" pitchFamily="1" charset="-122"/>
              </a:rPr>
              <a:t> </a:t>
            </a:r>
          </a:p>
          <a:p>
            <a:pPr marL="360363" lvl="1" indent="-3175">
              <a:buFont typeface="Wingdings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Label</a:t>
            </a:r>
            <a:r>
              <a:rPr lang="zh-CN" altLang="en-US" sz="1800" dirty="0">
                <a:ea typeface="楷体_GB2312" pitchFamily="1" charset="-122"/>
              </a:rPr>
              <a:t>的内容模型是</a:t>
            </a:r>
            <a:r>
              <a:rPr lang="en-US" altLang="zh-CN" sz="1800" dirty="0">
                <a:ea typeface="楷体_GB2312" pitchFamily="1" charset="-122"/>
              </a:rPr>
              <a:t>Content</a:t>
            </a:r>
            <a:r>
              <a:rPr lang="zh-CN" altLang="en-US" sz="1800" dirty="0">
                <a:ea typeface="楷体_GB2312" pitchFamily="1" charset="-122"/>
              </a:rPr>
              <a:t>，因此可以包含其他对象。</a:t>
            </a:r>
            <a:endParaRPr lang="en-US" altLang="zh-CN" sz="1800" dirty="0"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一般将</a:t>
            </a:r>
            <a:r>
              <a:rPr lang="pt-BR" altLang="zh-CN" sz="1800" dirty="0">
                <a:ea typeface="楷体_GB2312" pitchFamily="1" charset="-122"/>
              </a:rPr>
              <a:t>Label</a:t>
            </a:r>
            <a:r>
              <a:rPr lang="zh-CN" altLang="pt-BR" sz="1800" dirty="0">
                <a:ea typeface="楷体_GB2312" pitchFamily="1" charset="-122"/>
              </a:rPr>
              <a:t>与</a:t>
            </a:r>
            <a:r>
              <a:rPr lang="en-US" altLang="zh-CN" sz="1800" dirty="0" err="1">
                <a:ea typeface="楷体_GB2312" pitchFamily="1" charset="-122"/>
              </a:rPr>
              <a:t>TextBox</a:t>
            </a:r>
            <a:r>
              <a:rPr lang="zh-CN" altLang="en-US" sz="1800" dirty="0">
                <a:ea typeface="楷体_GB2312" pitchFamily="1" charset="-122"/>
              </a:rPr>
              <a:t>一起使用，</a:t>
            </a:r>
            <a:r>
              <a:rPr lang="zh-CN" altLang="pt-BR" sz="1800" dirty="0">
                <a:ea typeface="楷体_GB2312" pitchFamily="1" charset="-122"/>
              </a:rPr>
              <a:t>用于显示描述性信息、验证信息或输入指示信息。例如：</a:t>
            </a:r>
          </a:p>
          <a:p>
            <a:pPr marL="992188" lvl="2" indent="-180975">
              <a:buFont typeface="Wingdings" pitchFamily="2" charset="2"/>
              <a:buNone/>
            </a:pPr>
            <a:r>
              <a:rPr lang="pt-BR" altLang="zh-CN" sz="1600" dirty="0"/>
              <a:t>XAML</a:t>
            </a:r>
            <a:r>
              <a:rPr lang="zh-CN" altLang="pt-BR" sz="1600" dirty="0"/>
              <a:t>：</a:t>
            </a:r>
          </a:p>
          <a:p>
            <a:pPr marL="992188" lvl="2" indent="-180975">
              <a:buFont typeface="Wingdings" pitchFamily="2" charset="2"/>
              <a:buNone/>
            </a:pPr>
            <a:r>
              <a:rPr lang="pt-BR" altLang="zh-CN" sz="1600" dirty="0"/>
              <a:t>&lt;Label Name="ageLabel" &gt;</a:t>
            </a:r>
            <a:r>
              <a:rPr lang="zh-CN" altLang="pt-BR" sz="1600" dirty="0"/>
              <a:t>年龄：</a:t>
            </a:r>
            <a:r>
              <a:rPr lang="pt-BR" altLang="zh-CN" sz="1600" dirty="0"/>
              <a:t>&lt;/Label&gt;</a:t>
            </a:r>
          </a:p>
          <a:p>
            <a:pPr marL="992188" lvl="2" indent="-180975">
              <a:buFont typeface="Wingdings" pitchFamily="2" charset="2"/>
              <a:buNone/>
            </a:pPr>
            <a:r>
              <a:rPr lang="pt-BR" altLang="zh-CN" sz="1600" dirty="0"/>
              <a:t>C#</a:t>
            </a:r>
            <a:r>
              <a:rPr lang="zh-CN" altLang="pt-BR" sz="1600" dirty="0"/>
              <a:t>：</a:t>
            </a:r>
          </a:p>
          <a:p>
            <a:pPr marL="992188" lvl="2" indent="-180975">
              <a:buFont typeface="Wingdings" pitchFamily="2" charset="2"/>
              <a:buNone/>
            </a:pPr>
            <a:r>
              <a:rPr lang="pt-BR" altLang="zh-CN" sz="1600" dirty="0"/>
              <a:t>Label ageLabel = new Label();</a:t>
            </a:r>
          </a:p>
          <a:p>
            <a:pPr marL="992188" lvl="2" indent="-180975">
              <a:buFont typeface="Wingdings" pitchFamily="2" charset="2"/>
              <a:buNone/>
            </a:pPr>
            <a:r>
              <a:rPr lang="pt-BR" altLang="zh-CN" sz="1600" dirty="0"/>
              <a:t>ageLabel.Content = "</a:t>
            </a:r>
            <a:r>
              <a:rPr lang="zh-CN" altLang="pt-BR" sz="1600" dirty="0"/>
              <a:t>年龄：</a:t>
            </a:r>
            <a:r>
              <a:rPr lang="pt-BR" altLang="zh-CN" sz="1600" dirty="0"/>
              <a:t>";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1B288777-8552-4822-837D-67C80EB5D007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/>
              <a:t>8.3  </a:t>
            </a:r>
            <a:r>
              <a:rPr lang="zh-CN" altLang="pt-BR"/>
              <a:t>常用基本控件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606060"/>
              </a:buClr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、文本框</a:t>
            </a:r>
            <a:r>
              <a:rPr lang="zh-CN" altLang="pt-BR" sz="1800" dirty="0"/>
              <a:t>（</a:t>
            </a:r>
            <a:r>
              <a:rPr lang="pt-BR" altLang="zh-CN" sz="1800" dirty="0"/>
              <a:t>TextBox</a:t>
            </a:r>
            <a:r>
              <a:rPr lang="zh-CN" altLang="en-US" sz="1800" dirty="0"/>
              <a:t>、</a:t>
            </a:r>
            <a:r>
              <a:rPr lang="pt-BR" altLang="zh-CN" sz="1800" dirty="0"/>
              <a:t>PasswordBox</a:t>
            </a:r>
            <a:r>
              <a:rPr lang="zh-CN" altLang="en-US" sz="1800" dirty="0"/>
              <a:t>、</a:t>
            </a:r>
            <a:r>
              <a:rPr lang="pt-BR" altLang="zh-CN" sz="1800" dirty="0"/>
              <a:t>RichTextBox</a:t>
            </a:r>
            <a:r>
              <a:rPr lang="zh-CN" altLang="pt-BR" sz="1800" dirty="0"/>
              <a:t>） </a:t>
            </a:r>
            <a:endParaRPr lang="zh-CN" altLang="en-US" sz="1800" dirty="0"/>
          </a:p>
          <a:p>
            <a:pPr marL="360363" lvl="1" indent="-3175" eaLnBrk="1" hangingPunct="1">
              <a:lnSpc>
                <a:spcPct val="110000"/>
              </a:lnSpc>
              <a:buClr>
                <a:srgbClr val="606060"/>
              </a:buClr>
            </a:pPr>
            <a:r>
              <a:rPr lang="pt-BR" altLang="zh-CN" sz="1800" dirty="0">
                <a:ea typeface="楷体_GB2312" pitchFamily="1" charset="-122"/>
              </a:rPr>
              <a:t>TextBox</a:t>
            </a:r>
            <a:endParaRPr lang="en-US" altLang="zh-CN" sz="1800" dirty="0">
              <a:ea typeface="楷体_GB2312" pitchFamily="1" charset="-122"/>
            </a:endParaRPr>
          </a:p>
          <a:p>
            <a:pPr marL="360363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dirty="0" err="1">
                <a:ea typeface="楷体_GB2312" pitchFamily="1" charset="-122"/>
              </a:rPr>
              <a:t>TextBox</a:t>
            </a:r>
            <a:r>
              <a:rPr lang="zh-CN" altLang="en-US" sz="1800" dirty="0">
                <a:ea typeface="楷体_GB2312" pitchFamily="1" charset="-122"/>
              </a:rPr>
              <a:t>控件用于显示或编辑纯文本字符。常用属性如下。</a:t>
            </a:r>
          </a:p>
          <a:p>
            <a:pPr marL="811213" lvl="2" indent="0">
              <a:lnSpc>
                <a:spcPct val="110000"/>
              </a:lnSpc>
              <a:buNone/>
            </a:pPr>
            <a:r>
              <a:rPr lang="en-US" altLang="zh-CN" sz="1600" dirty="0"/>
              <a:t>Text</a:t>
            </a:r>
            <a:r>
              <a:rPr lang="zh-CN" altLang="en-US" sz="1600" dirty="0"/>
              <a:t>：表示显示的文本；</a:t>
            </a:r>
          </a:p>
          <a:p>
            <a:pPr marL="811213" lvl="2" indent="0">
              <a:lnSpc>
                <a:spcPct val="110000"/>
              </a:lnSpc>
              <a:buNone/>
            </a:pPr>
            <a:r>
              <a:rPr lang="en-US" altLang="zh-CN" sz="1600" dirty="0" err="1"/>
              <a:t>MaxLength</a:t>
            </a:r>
            <a:r>
              <a:rPr lang="zh-CN" altLang="en-US" sz="1600" dirty="0"/>
              <a:t>：限制用户输入的字符数；</a:t>
            </a:r>
            <a:endParaRPr lang="en-US" altLang="zh-CN" sz="1600" dirty="0"/>
          </a:p>
          <a:p>
            <a:pPr marL="811213" lvl="2" indent="0">
              <a:lnSpc>
                <a:spcPct val="110000"/>
              </a:lnSpc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AcceptsReturn</a:t>
            </a:r>
            <a:r>
              <a:rPr lang="zh-CN" altLang="en-US" sz="1600" dirty="0">
                <a:solidFill>
                  <a:schemeClr val="tx1"/>
                </a:solidFill>
              </a:rPr>
              <a:t>：</a:t>
            </a:r>
            <a:r>
              <a:rPr lang="en-US" altLang="zh-CN" sz="1600" dirty="0">
                <a:solidFill>
                  <a:schemeClr val="tx1"/>
                </a:solidFill>
              </a:rPr>
              <a:t> False</a:t>
            </a:r>
            <a:r>
              <a:rPr lang="zh-CN" altLang="zh-CN" sz="1600" dirty="0">
                <a:solidFill>
                  <a:schemeClr val="tx1"/>
                </a:solidFill>
              </a:rPr>
              <a:t>（默认）、</a:t>
            </a:r>
            <a:r>
              <a:rPr lang="en-US" altLang="zh-CN" sz="1600" dirty="0">
                <a:solidFill>
                  <a:schemeClr val="tx1"/>
                </a:solidFill>
              </a:rPr>
              <a:t>True</a:t>
            </a:r>
            <a:r>
              <a:rPr lang="zh-CN" altLang="zh-CN" sz="1600" dirty="0">
                <a:solidFill>
                  <a:schemeClr val="tx1"/>
                </a:solidFill>
              </a:rPr>
              <a:t>（按回车键换行）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811213" lvl="2" indent="0">
              <a:lnSpc>
                <a:spcPct val="110000"/>
              </a:lnSpc>
              <a:buNone/>
            </a:pPr>
            <a:r>
              <a:rPr lang="en-US" altLang="zh-CN" sz="1600" dirty="0" err="1"/>
              <a:t>TextWrapping</a:t>
            </a:r>
            <a:r>
              <a:rPr lang="zh-CN" altLang="en-US" sz="1600" dirty="0"/>
              <a:t>：控制是否自动转到下一行，当其值为“</a:t>
            </a:r>
            <a:r>
              <a:rPr lang="en-US" altLang="zh-CN" sz="1600" dirty="0"/>
              <a:t>Wrap”</a:t>
            </a:r>
            <a:r>
              <a:rPr lang="zh-CN" altLang="en-US" sz="1600" dirty="0"/>
              <a:t>时，该控件可自动扩展以容纳多行文本；</a:t>
            </a:r>
          </a:p>
          <a:p>
            <a:pPr marL="811213" lvl="2" indent="0">
              <a:lnSpc>
                <a:spcPct val="110000"/>
              </a:lnSpc>
              <a:buNone/>
            </a:pPr>
            <a:r>
              <a:rPr lang="en-US" altLang="zh-CN" sz="1600" dirty="0" err="1"/>
              <a:t>BorderBrush</a:t>
            </a:r>
            <a:r>
              <a:rPr lang="zh-CN" altLang="en-US" sz="1600" dirty="0"/>
              <a:t>：边框颜色；</a:t>
            </a:r>
          </a:p>
          <a:p>
            <a:pPr marL="811213" lvl="2" indent="0">
              <a:lnSpc>
                <a:spcPct val="110000"/>
              </a:lnSpc>
              <a:buNone/>
            </a:pPr>
            <a:r>
              <a:rPr lang="en-US" altLang="zh-CN" sz="1600" dirty="0" err="1"/>
              <a:t>BorderThickness</a:t>
            </a:r>
            <a:r>
              <a:rPr lang="zh-CN" altLang="en-US" sz="1600" dirty="0"/>
              <a:t>：边框宽度，如果不希望该控件显示边框，将其设置为</a:t>
            </a:r>
            <a:r>
              <a:rPr lang="en-US" altLang="zh-CN" sz="1600" dirty="0"/>
              <a:t>0</a:t>
            </a:r>
            <a:r>
              <a:rPr lang="zh-CN" altLang="en-US" sz="1600" dirty="0"/>
              <a:t>即可。</a:t>
            </a:r>
          </a:p>
          <a:p>
            <a:pPr marL="360363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例如：</a:t>
            </a:r>
          </a:p>
          <a:p>
            <a:pPr marL="811213" lvl="2" indent="0">
              <a:lnSpc>
                <a:spcPct val="110000"/>
              </a:lnSpc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TextBox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MaxLength</a:t>
            </a:r>
            <a:r>
              <a:rPr lang="en-US" altLang="zh-CN" sz="1600" dirty="0"/>
              <a:t>="5" Width="60" </a:t>
            </a:r>
            <a:r>
              <a:rPr lang="en-US" altLang="zh-CN" sz="1600" dirty="0" err="1"/>
              <a:t>BorderBrush</a:t>
            </a:r>
            <a:r>
              <a:rPr lang="en-US" altLang="zh-CN" sz="1600" dirty="0"/>
              <a:t>="#FF5ECD3D"</a:t>
            </a:r>
          </a:p>
          <a:p>
            <a:pPr marL="811213" lvl="2" indent="0">
              <a:lnSpc>
                <a:spcPct val="110000"/>
              </a:lnSpc>
              <a:buNone/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BorderThickness</a:t>
            </a:r>
            <a:r>
              <a:rPr lang="en-US" altLang="zh-CN" sz="1600" dirty="0"/>
              <a:t>="2" </a:t>
            </a:r>
            <a:r>
              <a:rPr lang="en-US" altLang="zh-CN" sz="1600" dirty="0" err="1"/>
              <a:t>TextWrapping</a:t>
            </a:r>
            <a:r>
              <a:rPr lang="en-US" altLang="zh-CN" sz="1600" dirty="0"/>
              <a:t>="Wrap" Text="</a:t>
            </a:r>
            <a:r>
              <a:rPr lang="zh-CN" altLang="en-US" sz="1600" dirty="0"/>
              <a:t>多行文本</a:t>
            </a:r>
            <a:r>
              <a:rPr lang="en-US" altLang="zh-CN" sz="1600" dirty="0"/>
              <a:t>" /&gt;</a:t>
            </a:r>
          </a:p>
          <a:p>
            <a:pPr marL="360363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800" dirty="0" err="1">
                <a:ea typeface="楷体_GB2312" pitchFamily="1" charset="-122"/>
              </a:rPr>
              <a:t>TextBox</a:t>
            </a:r>
            <a:r>
              <a:rPr lang="zh-CN" altLang="en-US" sz="1800" dirty="0">
                <a:ea typeface="楷体_GB2312" pitchFamily="1" charset="-122"/>
              </a:rPr>
              <a:t>控件的常用事件是</a:t>
            </a:r>
            <a:r>
              <a:rPr lang="en-US" altLang="zh-CN" sz="1800" dirty="0" err="1">
                <a:ea typeface="楷体_GB2312" pitchFamily="1" charset="-122"/>
              </a:rPr>
              <a:t>TextChanged</a:t>
            </a:r>
            <a:r>
              <a:rPr lang="zh-CN" altLang="en-US" sz="1800" dirty="0">
                <a:ea typeface="楷体_GB2312" pitchFamily="1" charset="-122"/>
              </a:rPr>
              <a:t>事件。</a:t>
            </a:r>
            <a:endParaRPr lang="en-US" altLang="zh-CN" sz="1800" dirty="0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F6678B3-07AA-4401-ADE2-01BC248F1364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/>
              <a:t>8.3  </a:t>
            </a:r>
            <a:r>
              <a:rPr lang="zh-CN" altLang="pt-BR"/>
              <a:t>常用基本控件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、文本框</a:t>
            </a:r>
            <a:r>
              <a:rPr lang="zh-CN" altLang="pt-BR" sz="2000" dirty="0"/>
              <a:t>（</a:t>
            </a:r>
            <a:r>
              <a:rPr lang="pt-BR" altLang="zh-CN" sz="2000" dirty="0"/>
              <a:t>TextBox</a:t>
            </a:r>
            <a:r>
              <a:rPr lang="zh-CN" altLang="en-US" sz="2000" dirty="0"/>
              <a:t>、</a:t>
            </a:r>
            <a:r>
              <a:rPr lang="pt-BR" altLang="zh-CN" sz="2000" dirty="0"/>
              <a:t>PasswordBox</a:t>
            </a:r>
            <a:r>
              <a:rPr lang="zh-CN" altLang="en-US" sz="2000" dirty="0"/>
              <a:t>、</a:t>
            </a:r>
            <a:r>
              <a:rPr lang="pt-BR" altLang="zh-CN" sz="2000" dirty="0"/>
              <a:t>RichTextBox</a:t>
            </a:r>
            <a:r>
              <a:rPr lang="zh-CN" altLang="pt-BR" sz="2000" dirty="0"/>
              <a:t>） </a:t>
            </a:r>
            <a:endParaRPr lang="zh-CN" altLang="en-US" sz="2000" dirty="0"/>
          </a:p>
          <a:p>
            <a:pPr marL="360363" lvl="1" indent="-3175" eaLnBrk="1" hangingPunct="1">
              <a:buClr>
                <a:srgbClr val="606060"/>
              </a:buClr>
            </a:pPr>
            <a:r>
              <a:rPr lang="en-US" altLang="zh-CN" sz="2000" dirty="0" err="1">
                <a:ea typeface="楷体_GB2312" pitchFamily="1" charset="-122"/>
              </a:rPr>
              <a:t>PasswordBox</a:t>
            </a:r>
            <a:r>
              <a:rPr lang="zh-CN" altLang="en-US" sz="2000" dirty="0">
                <a:ea typeface="楷体_GB2312" pitchFamily="1" charset="-122"/>
              </a:rPr>
              <a:t>：</a:t>
            </a:r>
            <a:r>
              <a:rPr lang="zh-CN" altLang="en-US" sz="1800" dirty="0">
                <a:ea typeface="楷体_GB2312" pitchFamily="1" charset="-122"/>
              </a:rPr>
              <a:t>密码输入。</a:t>
            </a:r>
          </a:p>
          <a:p>
            <a:pPr marL="992188" lvl="2" indent="-180975"/>
            <a:r>
              <a:rPr lang="en-US" altLang="zh-CN" sz="1800" dirty="0" err="1"/>
              <a:t>PasswordChar</a:t>
            </a:r>
            <a:r>
              <a:rPr lang="zh-CN" altLang="en-US" sz="1800" dirty="0"/>
              <a:t>属性：掩码，即不论输入什么字符，显示的都是用它指定的字符；</a:t>
            </a:r>
          </a:p>
          <a:p>
            <a:pPr marL="992188" lvl="2" indent="-180975"/>
            <a:r>
              <a:rPr lang="en-US" altLang="zh-CN" sz="1800" dirty="0"/>
              <a:t>Password</a:t>
            </a:r>
            <a:r>
              <a:rPr lang="zh-CN" altLang="en-US" sz="1800" dirty="0"/>
              <a:t>属性：获取或设置输入的密码字符串。</a:t>
            </a:r>
          </a:p>
          <a:p>
            <a:pPr marL="992188" lvl="2" indent="-180975"/>
            <a:r>
              <a:rPr lang="en-US" altLang="zh-CN" sz="1800" dirty="0" err="1"/>
              <a:t>PasswordChanged</a:t>
            </a:r>
            <a:r>
              <a:rPr lang="zh-CN" altLang="en-US" sz="1800" dirty="0"/>
              <a:t>事件：当密码字符串改变时发生。</a:t>
            </a:r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除了这两个属性之外，其他用法和</a:t>
            </a:r>
            <a:r>
              <a:rPr lang="en-US" altLang="zh-CN" sz="1800" dirty="0" err="1">
                <a:ea typeface="楷体_GB2312" pitchFamily="1" charset="-122"/>
              </a:rPr>
              <a:t>TextBox</a:t>
            </a:r>
            <a:r>
              <a:rPr lang="zh-CN" altLang="en-US" sz="1800" dirty="0">
                <a:ea typeface="楷体_GB2312" pitchFamily="1" charset="-122"/>
              </a:rPr>
              <a:t>相同。例如：</a:t>
            </a:r>
          </a:p>
          <a:p>
            <a:pPr marL="811213" lvl="2" indent="0">
              <a:buNone/>
            </a:pPr>
            <a:r>
              <a:rPr lang="en-US" altLang="zh-CN" sz="1800" dirty="0"/>
              <a:t>&lt;</a:t>
            </a:r>
            <a:r>
              <a:rPr lang="en-US" altLang="zh-CN" sz="1800" dirty="0" err="1"/>
              <a:t>PasswordBox</a:t>
            </a:r>
            <a:r>
              <a:rPr lang="en-US" altLang="zh-CN" sz="1800" dirty="0"/>
              <a:t> Password="</a:t>
            </a:r>
            <a:r>
              <a:rPr lang="en-US" altLang="zh-CN" sz="1800" dirty="0" err="1"/>
              <a:t>abc</a:t>
            </a:r>
            <a:r>
              <a:rPr lang="en-US" altLang="zh-CN" sz="1800" dirty="0"/>
              <a:t>" </a:t>
            </a:r>
            <a:r>
              <a:rPr lang="en-US" altLang="zh-CN" sz="1800" dirty="0" err="1"/>
              <a:t>PasswordChar</a:t>
            </a:r>
            <a:r>
              <a:rPr lang="en-US" altLang="zh-CN" sz="1800" dirty="0"/>
              <a:t>="*"&gt;&lt;/</a:t>
            </a:r>
            <a:r>
              <a:rPr lang="en-US" altLang="zh-CN" sz="1800" dirty="0" err="1"/>
              <a:t>PasswordBox</a:t>
            </a:r>
            <a:r>
              <a:rPr lang="en-US" altLang="zh-CN" sz="1800" dirty="0"/>
              <a:t>&gt;</a:t>
            </a:r>
          </a:p>
          <a:p>
            <a:pPr marL="360363" lvl="1" indent="-3175" eaLnBrk="1" hangingPunct="1">
              <a:buClr>
                <a:srgbClr val="606060"/>
              </a:buClr>
            </a:pPr>
            <a:r>
              <a:rPr lang="zh-CN" altLang="en-US" sz="2000" dirty="0">
                <a:ea typeface="楷体_GB2312" pitchFamily="1" charset="-122"/>
              </a:rPr>
              <a:t>注意：</a:t>
            </a:r>
            <a:r>
              <a:rPr lang="en-US" altLang="zh-CN" sz="2000" dirty="0">
                <a:ea typeface="楷体_GB2312" pitchFamily="1" charset="-122"/>
              </a:rPr>
              <a:t> </a:t>
            </a:r>
            <a:r>
              <a:rPr lang="en-US" altLang="zh-CN" sz="2000" dirty="0" err="1">
                <a:ea typeface="楷体_GB2312" pitchFamily="1" charset="-122"/>
              </a:rPr>
              <a:t>PasswordBox</a:t>
            </a:r>
            <a:r>
              <a:rPr lang="zh-CN" altLang="en-US" sz="2000" dirty="0">
                <a:ea typeface="楷体_GB2312" pitchFamily="1" charset="-122"/>
              </a:rPr>
              <a:t>应该用</a:t>
            </a:r>
            <a:r>
              <a:rPr lang="en-US" altLang="zh-CN" sz="2000" dirty="0" err="1">
                <a:ea typeface="楷体_GB2312" pitchFamily="1" charset="-122"/>
              </a:rPr>
              <a:t>PasswordChanged</a:t>
            </a:r>
            <a:r>
              <a:rPr lang="zh-CN" altLang="en-US" sz="2000" dirty="0">
                <a:ea typeface="楷体_GB2312" pitchFamily="1" charset="-122"/>
              </a:rPr>
              <a:t>事件，不能用</a:t>
            </a:r>
            <a:endParaRPr lang="en-US" altLang="zh-CN" sz="2000" dirty="0">
              <a:ea typeface="楷体_GB2312" pitchFamily="1" charset="-122"/>
            </a:endParaRPr>
          </a:p>
          <a:p>
            <a:pPr marL="357188" lvl="1" indent="0" eaLnBrk="1" hangingPunct="1">
              <a:buClr>
                <a:srgbClr val="606060"/>
              </a:buClr>
              <a:buNone/>
            </a:pPr>
            <a:r>
              <a:rPr lang="en-US" altLang="zh-CN" sz="2000" dirty="0">
                <a:ea typeface="楷体_GB2312" pitchFamily="1" charset="-122"/>
              </a:rPr>
              <a:t>               </a:t>
            </a:r>
            <a:r>
              <a:rPr lang="en-US" altLang="zh-CN" sz="2000" dirty="0" err="1">
                <a:ea typeface="楷体_GB2312" pitchFamily="1" charset="-122"/>
              </a:rPr>
              <a:t>KeyDown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 err="1">
                <a:ea typeface="楷体_GB2312" pitchFamily="1" charset="-122"/>
              </a:rPr>
              <a:t>MouseDown</a:t>
            </a:r>
            <a:r>
              <a:rPr lang="zh-CN" altLang="en-US" sz="2000" dirty="0">
                <a:ea typeface="楷体_GB2312" pitchFamily="1" charset="-122"/>
              </a:rPr>
              <a:t>或者</a:t>
            </a:r>
            <a:r>
              <a:rPr lang="en-US" altLang="zh-CN" sz="2000" dirty="0" err="1">
                <a:ea typeface="楷体_GB2312" pitchFamily="1" charset="-122"/>
              </a:rPr>
              <a:t>MouseUp</a:t>
            </a:r>
            <a:r>
              <a:rPr lang="zh-CN" altLang="en-US" sz="2000" dirty="0">
                <a:ea typeface="楷体_GB2312" pitchFamily="1" charset="-122"/>
              </a:rPr>
              <a:t>事件来判断。</a:t>
            </a:r>
            <a:endParaRPr lang="en-US" altLang="zh-CN" sz="2000" dirty="0">
              <a:ea typeface="楷体_GB2312" pitchFamily="1" charset="-122"/>
            </a:endParaRPr>
          </a:p>
          <a:p>
            <a:pPr marL="360363" lvl="1" indent="-3175" eaLnBrk="1" hangingPunct="1">
              <a:buClr>
                <a:srgbClr val="606060"/>
              </a:buClr>
            </a:pPr>
            <a:r>
              <a:rPr lang="en-US" altLang="zh-CN" sz="2000" dirty="0" err="1">
                <a:ea typeface="楷体_GB2312" pitchFamily="1" charset="-122"/>
              </a:rPr>
              <a:t>RichTextBox</a:t>
            </a: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自学</a:t>
            </a:r>
            <a:r>
              <a:rPr lang="en-US" altLang="zh-CN" sz="2000" dirty="0">
                <a:ea typeface="楷体_GB2312" pitchFamily="1" charset="-122"/>
              </a:rPr>
              <a:t>】 </a:t>
            </a: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899" y="2895600"/>
            <a:ext cx="2552701" cy="107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B8A8860-8458-4789-943A-60DF25D90476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29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/>
              <a:t>8.3  </a:t>
            </a:r>
            <a:r>
              <a:rPr lang="zh-CN" altLang="pt-BR"/>
              <a:t>常用基本控件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4</a:t>
            </a:r>
            <a:r>
              <a:rPr lang="zh-CN" altLang="en-US" dirty="0"/>
              <a:t>、单选按钮（</a:t>
            </a:r>
            <a:r>
              <a:rPr lang="en-US" altLang="zh-CN" dirty="0" err="1"/>
              <a:t>RadioButton</a:t>
            </a:r>
            <a:r>
              <a:rPr lang="zh-CN" altLang="en-US" dirty="0"/>
              <a:t>） </a:t>
            </a:r>
            <a:endParaRPr lang="zh-CN" altLang="en-US" sz="2200" dirty="0"/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从多个选项中选择一项，其内容模型是</a:t>
            </a:r>
            <a:r>
              <a:rPr lang="en-US" altLang="zh-CN" sz="1800" dirty="0" err="1">
                <a:ea typeface="楷体_GB2312" pitchFamily="1" charset="-122"/>
              </a:rPr>
              <a:t>ContentControl</a:t>
            </a:r>
            <a:r>
              <a:rPr lang="zh-CN" altLang="en-US" sz="1800" dirty="0">
                <a:ea typeface="楷体_GB2312" pitchFamily="1" charset="-122"/>
              </a:rPr>
              <a:t>，即它所包含的对象元素可以是任何类型（字符串、图像或面板等），但只能包含一个对象元素。</a:t>
            </a:r>
          </a:p>
          <a:p>
            <a:pPr marL="992188" lvl="2" indent="-180975"/>
            <a:r>
              <a:rPr lang="en-US" altLang="zh-CN" sz="1600" dirty="0" err="1"/>
              <a:t>GroupName</a:t>
            </a:r>
            <a:r>
              <a:rPr lang="zh-CN" altLang="en-US" sz="1600" dirty="0"/>
              <a:t>属性：分组。同一组的多个</a:t>
            </a:r>
            <a:r>
              <a:rPr lang="en-US" altLang="zh-CN" sz="1600" dirty="0" err="1"/>
              <a:t>RadioButton</a:t>
            </a:r>
            <a:r>
              <a:rPr lang="zh-CN" altLang="en-US" sz="1600" dirty="0"/>
              <a:t>该属性应设置为同一个值。</a:t>
            </a:r>
          </a:p>
          <a:p>
            <a:pPr marL="992188" lvl="2" indent="-180975"/>
            <a:r>
              <a:rPr lang="en-US" altLang="zh-CN" sz="1600" dirty="0" err="1"/>
              <a:t>IsChecked</a:t>
            </a:r>
            <a:r>
              <a:rPr lang="zh-CN" altLang="en-US" sz="1600" dirty="0"/>
              <a:t>属性：是否选中某个单选按钮，被选中为</a:t>
            </a:r>
            <a:r>
              <a:rPr lang="en-US" altLang="zh-CN" sz="1600" dirty="0"/>
              <a:t>true</a:t>
            </a:r>
            <a:r>
              <a:rPr lang="zh-CN" altLang="en-US" sz="1600" dirty="0"/>
              <a:t>，否则为</a:t>
            </a:r>
            <a:r>
              <a:rPr lang="en-US" altLang="zh-CN" sz="1600" dirty="0"/>
              <a:t>false</a:t>
            </a:r>
            <a:r>
              <a:rPr lang="zh-CN" altLang="en-US" sz="1600" dirty="0"/>
              <a:t>。</a:t>
            </a:r>
            <a:r>
              <a:rPr lang="zh-CN" altLang="en-US" sz="1800" dirty="0"/>
              <a:t> </a:t>
            </a:r>
          </a:p>
          <a:p>
            <a:pPr marL="357188" lvl="1" indent="0">
              <a:buNone/>
            </a:pPr>
            <a:r>
              <a:rPr lang="en-US" altLang="zh-CN" sz="1800" dirty="0">
                <a:ea typeface="楷体_GB2312" pitchFamily="1" charset="-122"/>
              </a:rPr>
              <a:t>【</a:t>
            </a:r>
            <a:r>
              <a:rPr lang="zh-CN" altLang="en-US" sz="1800" dirty="0">
                <a:ea typeface="楷体_GB2312" pitchFamily="1" charset="-122"/>
              </a:rPr>
              <a:t>例</a:t>
            </a:r>
            <a:r>
              <a:rPr lang="en-US" altLang="zh-CN" sz="1800" dirty="0">
                <a:ea typeface="楷体_GB2312" pitchFamily="1" charset="-122"/>
              </a:rPr>
              <a:t>8-11】RadioButton</a:t>
            </a:r>
            <a:r>
              <a:rPr lang="zh-CN" altLang="en-US" sz="1800" dirty="0">
                <a:ea typeface="楷体_GB2312" pitchFamily="1" charset="-122"/>
              </a:rPr>
              <a:t>的基本用法 。 </a:t>
            </a:r>
            <a:endParaRPr lang="en-US" altLang="zh-CN" sz="1800" dirty="0">
              <a:ea typeface="楷体_GB2312" pitchFamily="1" charset="-122"/>
            </a:endParaRPr>
          </a:p>
        </p:txBody>
      </p:sp>
      <p:pic>
        <p:nvPicPr>
          <p:cNvPr id="5223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62400"/>
            <a:ext cx="43434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EA6E789-53A3-439A-9E5D-6EA7FDC27117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/>
              <a:t>8.1  </a:t>
            </a:r>
            <a:r>
              <a:rPr lang="zh-CN" altLang="en-US" sz="4200"/>
              <a:t>控件模型和内容模型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8.1.1 WPF</a:t>
            </a:r>
            <a:r>
              <a:rPr lang="zh-CN" altLang="en-US" dirty="0"/>
              <a:t>控件模型 </a:t>
            </a:r>
          </a:p>
          <a:p>
            <a:pPr eaLnBrk="1" hangingPunct="1">
              <a:buClr>
                <a:srgbClr val="606060"/>
              </a:buClr>
            </a:pPr>
            <a:endParaRPr lang="en-US" altLang="zh-CN" dirty="0"/>
          </a:p>
          <a:p>
            <a:pPr eaLnBrk="1" hangingPunct="1">
              <a:buClr>
                <a:srgbClr val="606060"/>
              </a:buClr>
            </a:pPr>
            <a:endParaRPr lang="en-US" altLang="zh-CN" dirty="0"/>
          </a:p>
          <a:p>
            <a:pPr eaLnBrk="1" hangingPunct="1">
              <a:buClr>
                <a:srgbClr val="606060"/>
              </a:buClr>
            </a:pPr>
            <a:endParaRPr lang="en-US" altLang="zh-CN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endParaRPr lang="en-US" altLang="zh-CN" dirty="0"/>
          </a:p>
          <a:p>
            <a:pPr marL="774700" lvl="1" indent="-228600"/>
            <a:r>
              <a:rPr lang="zh-CN" altLang="en-US" sz="1800" dirty="0">
                <a:ea typeface="楷体_GB2312" pitchFamily="1" charset="-122"/>
              </a:rPr>
              <a:t>内容：指显示控件内容的区域，可以是文本、图像或其他控件元素。</a:t>
            </a:r>
          </a:p>
          <a:p>
            <a:pPr marL="774700" lvl="1" indent="-228600"/>
            <a:r>
              <a:rPr lang="en-US" altLang="zh-CN" sz="1800" dirty="0">
                <a:ea typeface="楷体_GB2312" pitchFamily="1" charset="-122"/>
              </a:rPr>
              <a:t>Padding</a:t>
            </a:r>
            <a:r>
              <a:rPr lang="zh-CN" altLang="en-US" sz="1800" dirty="0">
                <a:ea typeface="楷体_GB2312" pitchFamily="1" charset="-122"/>
              </a:rPr>
              <a:t>：内边距。即边框和内容之间的矩形环区域。</a:t>
            </a:r>
          </a:p>
          <a:p>
            <a:pPr marL="774700" lvl="1" indent="-228600"/>
            <a:r>
              <a:rPr lang="zh-CN" altLang="en-US" sz="1800" dirty="0">
                <a:ea typeface="楷体_GB2312" pitchFamily="1" charset="-122"/>
              </a:rPr>
              <a:t>边框：即内边距和外边距之间的黑色矩形环区域。</a:t>
            </a:r>
          </a:p>
          <a:p>
            <a:pPr marL="774700" lvl="1" indent="-228600"/>
            <a:r>
              <a:rPr lang="en-US" altLang="zh-CN" sz="1800" dirty="0">
                <a:ea typeface="楷体_GB2312" pitchFamily="1" charset="-122"/>
              </a:rPr>
              <a:t>Margin</a:t>
            </a:r>
            <a:r>
              <a:rPr lang="zh-CN" altLang="en-US" sz="1800" dirty="0">
                <a:ea typeface="楷体_GB2312" pitchFamily="1" charset="-122"/>
              </a:rPr>
              <a:t>：外边距。指边框和图中虚线包围的矩形环区域，表示该控件和其他控件之间的距离。</a:t>
            </a:r>
            <a:endParaRPr lang="en-US" altLang="zh-CN" sz="1800" dirty="0">
              <a:ea typeface="楷体_GB2312" pitchFamily="1" charset="-122"/>
            </a:endParaRP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新宋体" pitchFamily="49" charset="-122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124200" y="1524000"/>
          <a:ext cx="32766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r:id="rId3" imgW="5487479" imgH="4888960" progId="Visio.Drawing.11">
                  <p:embed/>
                </p:oleObj>
              </mc:Choice>
              <mc:Fallback>
                <p:oleObj r:id="rId3" imgW="5487479" imgH="48889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256" t="2356" r="2010" b="1382"/>
                      <a:stretch>
                        <a:fillRect/>
                      </a:stretch>
                    </p:blipFill>
                    <p:spPr bwMode="auto">
                      <a:xfrm>
                        <a:off x="3124200" y="1524000"/>
                        <a:ext cx="32766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7E0FE9BB-602C-4E5D-892C-079E78AD56A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30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/>
              <a:t>8.3  </a:t>
            </a:r>
            <a:r>
              <a:rPr lang="zh-CN" altLang="pt-BR"/>
              <a:t>常用基本控件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447800"/>
            <a:ext cx="8915400" cy="48768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5</a:t>
            </a:r>
            <a:r>
              <a:rPr lang="zh-CN" altLang="en-US" dirty="0"/>
              <a:t>、复选框（</a:t>
            </a:r>
            <a:r>
              <a:rPr lang="en-US" altLang="zh-CN" dirty="0" err="1"/>
              <a:t>CheckBox</a:t>
            </a:r>
            <a:r>
              <a:rPr lang="zh-CN" altLang="en-US" dirty="0"/>
              <a:t>） </a:t>
            </a:r>
            <a:endParaRPr lang="zh-CN" altLang="en-US" sz="2200" dirty="0"/>
          </a:p>
          <a:p>
            <a:pPr marL="360363" lvl="1" indent="-3175"/>
            <a:r>
              <a:rPr lang="zh-CN" altLang="en-US" sz="2000" dirty="0">
                <a:ea typeface="楷体_GB2312" pitchFamily="1" charset="-122"/>
              </a:rPr>
              <a:t>同时选择多项或某一项的不同状态。 内容模型是</a:t>
            </a:r>
            <a:r>
              <a:rPr lang="en-US" altLang="zh-CN" sz="2000" dirty="0" err="1">
                <a:ea typeface="楷体_GB2312" pitchFamily="1" charset="-122"/>
              </a:rPr>
              <a:t>ContentControl</a:t>
            </a:r>
            <a:r>
              <a:rPr lang="zh-CN" altLang="en-US" sz="2000" dirty="0">
                <a:ea typeface="楷体_GB2312" pitchFamily="1" charset="-122"/>
              </a:rPr>
              <a:t>。</a:t>
            </a:r>
            <a:endParaRPr lang="en-US" altLang="zh-CN" sz="2000" dirty="0">
              <a:ea typeface="楷体_GB2312" pitchFamily="1" charset="-122"/>
            </a:endParaRPr>
          </a:p>
          <a:p>
            <a:pPr marL="360363" lvl="1" indent="-3175"/>
            <a:r>
              <a:rPr lang="zh-CN" altLang="en-US" sz="2000" dirty="0">
                <a:ea typeface="楷体_GB2312" pitchFamily="1" charset="-122"/>
              </a:rPr>
              <a:t>常用属性和事件：</a:t>
            </a:r>
          </a:p>
          <a:p>
            <a:pPr marL="992188" lvl="2" indent="-180975"/>
            <a:r>
              <a:rPr lang="en-US" altLang="zh-CN" sz="1800" dirty="0"/>
              <a:t>Content</a:t>
            </a:r>
            <a:r>
              <a:rPr lang="zh-CN" altLang="en-US" sz="1800" dirty="0"/>
              <a:t>属性：显示的文本。</a:t>
            </a:r>
          </a:p>
          <a:p>
            <a:pPr marL="992188" lvl="2" indent="-180975"/>
            <a:r>
              <a:rPr lang="en-US" altLang="zh-CN" sz="1800" dirty="0" err="1"/>
              <a:t>IsChecked</a:t>
            </a:r>
            <a:r>
              <a:rPr lang="zh-CN" altLang="en-US" sz="1800" dirty="0"/>
              <a:t>属性：</a:t>
            </a:r>
            <a:r>
              <a:rPr lang="en-US" altLang="zh-CN" sz="1800" dirty="0"/>
              <a:t>true</a:t>
            </a:r>
            <a:r>
              <a:rPr lang="zh-CN" altLang="en-US" sz="1800" dirty="0"/>
              <a:t>表示选中，</a:t>
            </a:r>
            <a:r>
              <a:rPr lang="en-US" altLang="zh-CN" sz="1800" dirty="0"/>
              <a:t>false</a:t>
            </a:r>
            <a:r>
              <a:rPr lang="zh-CN" altLang="en-US" sz="1800" dirty="0"/>
              <a:t>表示未选中，</a:t>
            </a:r>
            <a:r>
              <a:rPr lang="en-US" altLang="zh-CN" sz="1800" dirty="0"/>
              <a:t>none</a:t>
            </a:r>
            <a:r>
              <a:rPr lang="zh-CN" altLang="en-US" sz="1800" dirty="0"/>
              <a:t>表示不确定。</a:t>
            </a:r>
          </a:p>
          <a:p>
            <a:pPr marL="992188" lvl="2" indent="-180975"/>
            <a:r>
              <a:rPr lang="en-US" altLang="zh-CN" sz="1800" dirty="0" err="1"/>
              <a:t>IsThreeState</a:t>
            </a:r>
            <a:r>
              <a:rPr lang="zh-CN" altLang="en-US" sz="1800" dirty="0"/>
              <a:t>属性：如果支持</a:t>
            </a:r>
            <a:r>
              <a:rPr lang="en-US" altLang="zh-CN" sz="1800" dirty="0"/>
              <a:t>3</a:t>
            </a:r>
            <a:r>
              <a:rPr lang="zh-CN" altLang="en-US" sz="1800" dirty="0"/>
              <a:t>种状态，则为</a:t>
            </a:r>
            <a:r>
              <a:rPr lang="en-US" altLang="zh-CN" sz="1800" dirty="0"/>
              <a:t>true</a:t>
            </a:r>
            <a:r>
              <a:rPr lang="zh-CN" altLang="en-US" sz="1800" dirty="0"/>
              <a:t>；否则为</a:t>
            </a:r>
            <a:r>
              <a:rPr lang="en-US" altLang="zh-CN" sz="1800" dirty="0"/>
              <a:t>false</a:t>
            </a:r>
            <a:r>
              <a:rPr lang="zh-CN" altLang="en-US" sz="1800" dirty="0"/>
              <a:t>。默认值为</a:t>
            </a:r>
            <a:r>
              <a:rPr lang="en-US" altLang="zh-CN" sz="1800" dirty="0"/>
              <a:t>false</a:t>
            </a:r>
            <a:r>
              <a:rPr lang="zh-CN" altLang="en-US" sz="1800" dirty="0"/>
              <a:t>。如果该属性为</a:t>
            </a:r>
            <a:r>
              <a:rPr lang="en-US" altLang="zh-CN" sz="1800" dirty="0"/>
              <a:t>true</a:t>
            </a:r>
            <a:r>
              <a:rPr lang="zh-CN" altLang="en-US" sz="1800" dirty="0"/>
              <a:t>，可将</a:t>
            </a:r>
            <a:r>
              <a:rPr lang="en-US" altLang="zh-CN" sz="1800" dirty="0" err="1"/>
              <a:t>IsChecked</a:t>
            </a:r>
            <a:r>
              <a:rPr lang="zh-CN" altLang="en-US" sz="1800" dirty="0"/>
              <a:t>属性设置为</a:t>
            </a:r>
            <a:r>
              <a:rPr lang="en-US" altLang="zh-CN" sz="1800" dirty="0"/>
              <a:t>null</a:t>
            </a:r>
            <a:r>
              <a:rPr lang="zh-CN" altLang="en-US" sz="1800" dirty="0"/>
              <a:t>作为第</a:t>
            </a:r>
            <a:r>
              <a:rPr lang="en-US" altLang="zh-CN" sz="1800" dirty="0"/>
              <a:t>3</a:t>
            </a:r>
            <a:r>
              <a:rPr lang="zh-CN" altLang="en-US" sz="1800" dirty="0"/>
              <a:t>种状态。</a:t>
            </a:r>
          </a:p>
          <a:p>
            <a:pPr marL="992188" lvl="2" indent="-180975"/>
            <a:r>
              <a:rPr lang="en-US" altLang="zh-CN" sz="1800" dirty="0"/>
              <a:t>Click</a:t>
            </a:r>
            <a:r>
              <a:rPr lang="zh-CN" altLang="en-US" sz="1800" dirty="0"/>
              <a:t>事件：单击复选框时发生。利用该事件可判断是三种状态中的哪一种。</a:t>
            </a:r>
          </a:p>
          <a:p>
            <a:pPr marL="992188" lvl="2" indent="-180975"/>
            <a:r>
              <a:rPr lang="en-US" altLang="zh-CN" sz="1800" dirty="0"/>
              <a:t>Checked</a:t>
            </a:r>
            <a:r>
              <a:rPr lang="zh-CN" altLang="en-US" sz="1800" dirty="0"/>
              <a:t>事件：复选框选中时发生。</a:t>
            </a:r>
          </a:p>
          <a:p>
            <a:pPr marL="992188" lvl="2" indent="-180975"/>
            <a:r>
              <a:rPr lang="en-US" altLang="zh-CN" sz="1800" dirty="0" err="1"/>
              <a:t>UnChecked</a:t>
            </a:r>
            <a:r>
              <a:rPr lang="zh-CN" altLang="en-US" sz="1800" dirty="0"/>
              <a:t>事件：复选框未选中时发生。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40B5146-F737-42C3-842A-CD5A7E0F7707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/>
              <a:t>8.3  </a:t>
            </a:r>
            <a:r>
              <a:rPr lang="zh-CN" altLang="pt-BR"/>
              <a:t>常用基本控件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533400"/>
          </a:xfrm>
        </p:spPr>
        <p:txBody>
          <a:bodyPr/>
          <a:lstStyle/>
          <a:p>
            <a:pPr marL="357188" lvl="1" indent="0">
              <a:buNone/>
            </a:pP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8-12】</a:t>
            </a:r>
            <a:r>
              <a:rPr lang="zh-CN" altLang="en-US" sz="2000" dirty="0">
                <a:ea typeface="楷体_GB2312" pitchFamily="1" charset="-122"/>
              </a:rPr>
              <a:t>演示复选框的基本用法。</a:t>
            </a:r>
            <a:endParaRPr lang="en-US" altLang="zh-CN" sz="2000" dirty="0">
              <a:ea typeface="楷体_GB2312" pitchFamily="1" charset="-122"/>
            </a:endParaRPr>
          </a:p>
        </p:txBody>
      </p:sp>
      <p:pic>
        <p:nvPicPr>
          <p:cNvPr id="5325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795178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D7A68E49-A72F-4F81-89A0-0340FB03A2BB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/>
              <a:t>8.3  </a:t>
            </a:r>
            <a:r>
              <a:rPr lang="zh-CN" altLang="pt-BR"/>
              <a:t>常用基本控件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Clr>
                <a:srgbClr val="606060"/>
              </a:buClr>
              <a:buNone/>
            </a:pPr>
            <a:r>
              <a:rPr lang="en-US" altLang="zh-CN" dirty="0"/>
              <a:t>6</a:t>
            </a:r>
            <a:r>
              <a:rPr lang="zh-CN" altLang="en-US" dirty="0"/>
              <a:t>、列表框（</a:t>
            </a:r>
            <a:r>
              <a:rPr lang="en-US" altLang="zh-CN" dirty="0" err="1"/>
              <a:t>ListBox</a:t>
            </a:r>
            <a:r>
              <a:rPr lang="zh-CN" altLang="en-US" dirty="0"/>
              <a:t>）和下拉框（</a:t>
            </a:r>
            <a:r>
              <a:rPr lang="en-US" altLang="zh-CN" dirty="0" err="1"/>
              <a:t>ComboBox</a:t>
            </a:r>
            <a:r>
              <a:rPr lang="zh-CN" altLang="en-US" dirty="0"/>
              <a:t>） 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  <a:buClr>
                <a:srgbClr val="606060"/>
              </a:buClr>
            </a:pPr>
            <a:r>
              <a:rPr lang="en-US" altLang="zh-CN" sz="2000" dirty="0" err="1">
                <a:ea typeface="楷体_GB2312" pitchFamily="1" charset="-122"/>
              </a:rPr>
              <a:t>ListBox</a:t>
            </a:r>
            <a:r>
              <a:rPr lang="zh-CN" altLang="en-US" sz="2000" dirty="0">
                <a:ea typeface="楷体_GB2312" pitchFamily="1" charset="-122"/>
              </a:rPr>
              <a:t>用于显示一组选项，内容模型是</a:t>
            </a:r>
            <a:r>
              <a:rPr lang="en-US" altLang="zh-CN" sz="2000" dirty="0">
                <a:ea typeface="楷体_GB2312" pitchFamily="1" charset="-122"/>
              </a:rPr>
              <a:t>Items</a:t>
            </a:r>
            <a:r>
              <a:rPr lang="zh-CN" altLang="en-US" sz="2000" dirty="0">
                <a:ea typeface="楷体_GB2312" pitchFamily="1" charset="-122"/>
              </a:rPr>
              <a:t>，每个选项既可以是字符串，也可以是图像。</a:t>
            </a:r>
            <a:endParaRPr lang="en-US" altLang="zh-CN" sz="2000" dirty="0">
              <a:ea typeface="楷体_GB2312" pitchFamily="1" charset="-122"/>
            </a:endParaRPr>
          </a:p>
          <a:p>
            <a:pPr lvl="1" eaLnBrk="1" hangingPunct="1">
              <a:lnSpc>
                <a:spcPct val="100000"/>
              </a:lnSpc>
              <a:buClr>
                <a:srgbClr val="606060"/>
              </a:buClr>
            </a:pPr>
            <a:r>
              <a:rPr lang="en-US" altLang="zh-CN" sz="2000" dirty="0" err="1">
                <a:ea typeface="楷体_GB2312" pitchFamily="1" charset="-122"/>
              </a:rPr>
              <a:t>ComboBox</a:t>
            </a:r>
            <a:r>
              <a:rPr lang="zh-CN" altLang="en-US" sz="2000" dirty="0">
                <a:ea typeface="楷体_GB2312" pitchFamily="1" charset="-122"/>
              </a:rPr>
              <a:t>是“</a:t>
            </a:r>
            <a:r>
              <a:rPr lang="en-US" altLang="zh-CN" sz="2000" dirty="0" err="1">
                <a:ea typeface="楷体_GB2312" pitchFamily="1" charset="-122"/>
              </a:rPr>
              <a:t>TextBox</a:t>
            </a:r>
            <a:r>
              <a:rPr lang="en-US" altLang="zh-CN" sz="2000" dirty="0">
                <a:ea typeface="楷体_GB2312" pitchFamily="1" charset="-122"/>
              </a:rPr>
              <a:t>+</a:t>
            </a:r>
            <a:r>
              <a:rPr lang="zh-CN" altLang="en-US" sz="2000" dirty="0">
                <a:ea typeface="楷体_GB2312" pitchFamily="1" charset="-122"/>
              </a:rPr>
              <a:t>可弹出的</a:t>
            </a:r>
            <a:r>
              <a:rPr lang="en-US" altLang="zh-CN" sz="2000" dirty="0" err="1">
                <a:ea typeface="楷体_GB2312" pitchFamily="1" charset="-122"/>
              </a:rPr>
              <a:t>ListBox</a:t>
            </a:r>
            <a:r>
              <a:rPr lang="zh-CN" altLang="en-US" sz="2000" dirty="0">
                <a:ea typeface="楷体_GB2312" pitchFamily="1" charset="-122"/>
              </a:rPr>
              <a:t>”的组合，它除了比</a:t>
            </a:r>
            <a:r>
              <a:rPr lang="en-US" altLang="zh-CN" sz="2000" dirty="0" err="1">
                <a:ea typeface="楷体_GB2312" pitchFamily="1" charset="-122"/>
              </a:rPr>
              <a:t>ListBox</a:t>
            </a:r>
            <a:r>
              <a:rPr lang="zh-CN" altLang="en-US" sz="2000" dirty="0">
                <a:ea typeface="楷体_GB2312" pitchFamily="1" charset="-122"/>
              </a:rPr>
              <a:t>多了一个</a:t>
            </a:r>
            <a:r>
              <a:rPr lang="en-US" altLang="zh-CN" sz="2000" dirty="0" err="1">
                <a:ea typeface="楷体_GB2312" pitchFamily="1" charset="-122"/>
              </a:rPr>
              <a:t>TextBox</a:t>
            </a:r>
            <a:r>
              <a:rPr lang="zh-CN" altLang="en-US" sz="2000" dirty="0">
                <a:ea typeface="楷体_GB2312" pitchFamily="1" charset="-122"/>
              </a:rPr>
              <a:t>以外，对于每个选项的操作与</a:t>
            </a:r>
            <a:r>
              <a:rPr lang="en-US" altLang="zh-CN" sz="2000" dirty="0" err="1">
                <a:ea typeface="楷体_GB2312" pitchFamily="1" charset="-122"/>
              </a:rPr>
              <a:t>ListBox</a:t>
            </a:r>
            <a:r>
              <a:rPr lang="zh-CN" altLang="en-US" sz="2000" dirty="0">
                <a:ea typeface="楷体_GB2312" pitchFamily="1" charset="-122"/>
              </a:rPr>
              <a:t>的用法相同。</a:t>
            </a:r>
            <a:endParaRPr lang="en-US" altLang="zh-CN" sz="2000" dirty="0">
              <a:ea typeface="楷体_GB2312" pitchFamily="1" charset="-122"/>
            </a:endParaRPr>
          </a:p>
          <a:p>
            <a:pPr lvl="1" eaLnBrk="1" hangingPunct="1">
              <a:lnSpc>
                <a:spcPct val="100000"/>
              </a:lnSpc>
              <a:buClr>
                <a:srgbClr val="606060"/>
              </a:buClr>
            </a:pPr>
            <a:r>
              <a:rPr lang="zh-CN" altLang="en-US" sz="2000" dirty="0">
                <a:ea typeface="楷体_GB2312" pitchFamily="1" charset="-122"/>
              </a:rPr>
              <a:t>这两个控件的常用属性、方法和事件如下：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sz="1800" dirty="0"/>
              <a:t>Count</a:t>
            </a:r>
            <a:r>
              <a:rPr lang="zh-CN" altLang="en-US" sz="1800" dirty="0"/>
              <a:t>属性：获取列表项的个数。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sz="1800" dirty="0" err="1"/>
              <a:t>SelectedIndex</a:t>
            </a:r>
            <a:r>
              <a:rPr lang="zh-CN" altLang="en-US" sz="1800" dirty="0"/>
              <a:t>属性：获取当前选定项从</a:t>
            </a:r>
            <a:r>
              <a:rPr lang="en-US" altLang="zh-CN" sz="1800" dirty="0"/>
              <a:t>0</a:t>
            </a:r>
            <a:r>
              <a:rPr lang="zh-CN" altLang="en-US" sz="1800" dirty="0"/>
              <a:t>开始的索引号，未选择任何项时该值为−</a:t>
            </a:r>
            <a:r>
              <a:rPr lang="en-US" altLang="zh-CN" sz="1800" dirty="0"/>
              <a:t>1</a:t>
            </a:r>
            <a:r>
              <a:rPr lang="zh-CN" altLang="en-US" sz="1800" dirty="0"/>
              <a:t>。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sz="1800" dirty="0" err="1"/>
              <a:t>SelectedItem</a:t>
            </a:r>
            <a:r>
              <a:rPr lang="zh-CN" altLang="en-US" sz="1800" dirty="0"/>
              <a:t>属性：获取当前选定的项，未选择任何项时该值为</a:t>
            </a:r>
            <a:r>
              <a:rPr lang="en-US" altLang="zh-CN" sz="1800" dirty="0"/>
              <a:t>null</a:t>
            </a:r>
            <a:r>
              <a:rPr lang="zh-CN" altLang="en-US" sz="1800" dirty="0"/>
              <a:t>。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sz="1800" dirty="0" err="1"/>
              <a:t>SelectionMode</a:t>
            </a:r>
            <a:r>
              <a:rPr lang="zh-CN" altLang="en-US" sz="1800" dirty="0"/>
              <a:t>属性：选择列表项的方式，有以下取值。</a:t>
            </a:r>
          </a:p>
          <a:p>
            <a:pPr marL="1600200" lvl="3" indent="-228600">
              <a:lnSpc>
                <a:spcPct val="100000"/>
              </a:lnSpc>
            </a:pPr>
            <a:r>
              <a:rPr lang="en-US" altLang="zh-CN" sz="1600" dirty="0"/>
              <a:t>Single</a:t>
            </a:r>
            <a:r>
              <a:rPr lang="zh-CN" altLang="en-US" sz="1600" dirty="0"/>
              <a:t>（默认值）：每次只能选择一项。</a:t>
            </a:r>
          </a:p>
          <a:p>
            <a:pPr marL="1600200" lvl="3" indent="-228600">
              <a:lnSpc>
                <a:spcPct val="100000"/>
              </a:lnSpc>
            </a:pPr>
            <a:r>
              <a:rPr lang="en-US" altLang="zh-CN" sz="1600" dirty="0"/>
              <a:t>Multiple</a:t>
            </a:r>
            <a:r>
              <a:rPr lang="zh-CN" altLang="en-US" sz="1600" dirty="0"/>
              <a:t>：每次可选择多项，单击对应项选中，再次单击取消选中。</a:t>
            </a:r>
          </a:p>
          <a:p>
            <a:pPr marL="1600200" lvl="3" indent="-228600">
              <a:lnSpc>
                <a:spcPct val="100000"/>
              </a:lnSpc>
            </a:pPr>
            <a:r>
              <a:rPr lang="en-US" altLang="zh-CN" sz="1600" dirty="0"/>
              <a:t>Extended</a:t>
            </a:r>
            <a:r>
              <a:rPr lang="zh-CN" altLang="en-US" sz="1600" dirty="0"/>
              <a:t>：按下</a:t>
            </a:r>
            <a:r>
              <a:rPr lang="en-US" altLang="zh-CN" sz="1600" dirty="0"/>
              <a:t>&lt;Shift&gt;</a:t>
            </a:r>
            <a:r>
              <a:rPr lang="zh-CN" altLang="en-US" sz="1600" dirty="0"/>
              <a:t>键可同时用鼠标选择多个连续项，按下</a:t>
            </a:r>
            <a:r>
              <a:rPr lang="en-US" altLang="zh-CN" sz="1600" dirty="0"/>
              <a:t>&lt;Ctrl&gt;</a:t>
            </a:r>
            <a:r>
              <a:rPr lang="zh-CN" altLang="en-US" sz="1600" dirty="0"/>
              <a:t>键可同时用鼠标选择多个不连续的项。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9B7BD7D-3036-4AC6-A43C-6B66A5AE6700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pt-BR" altLang="zh-CN"/>
              <a:t>8.3  </a:t>
            </a:r>
            <a:r>
              <a:rPr lang="zh-CN" altLang="pt-BR"/>
              <a:t>常用基本控件</a:t>
            </a:r>
            <a:endParaRPr lang="zh-CN" alt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Clr>
                <a:srgbClr val="606060"/>
              </a:buClr>
              <a:buNone/>
            </a:pPr>
            <a:r>
              <a:rPr lang="en-US" altLang="zh-CN" dirty="0"/>
              <a:t>6</a:t>
            </a:r>
            <a:r>
              <a:rPr lang="zh-CN" altLang="en-US" dirty="0"/>
              <a:t>、列表框（</a:t>
            </a:r>
            <a:r>
              <a:rPr lang="en-US" altLang="zh-CN" dirty="0" err="1"/>
              <a:t>ListBox</a:t>
            </a:r>
            <a:r>
              <a:rPr lang="zh-CN" altLang="en-US" dirty="0"/>
              <a:t>）和下拉框（</a:t>
            </a:r>
            <a:r>
              <a:rPr lang="en-US" altLang="zh-CN" dirty="0" err="1"/>
              <a:t>ComboBox</a:t>
            </a:r>
            <a:r>
              <a:rPr lang="zh-CN" altLang="en-US" dirty="0"/>
              <a:t>） 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  <a:buClr>
                <a:srgbClr val="606060"/>
              </a:buClr>
            </a:pPr>
            <a:r>
              <a:rPr lang="zh-CN" altLang="en-US" dirty="0">
                <a:ea typeface="楷体_GB2312" pitchFamily="1" charset="-122"/>
              </a:rPr>
              <a:t>这两个控件的常用方法和事件如下。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sz="1800" dirty="0" err="1"/>
              <a:t>Items.Add</a:t>
            </a:r>
            <a:r>
              <a:rPr lang="zh-CN" altLang="en-US" sz="1800" dirty="0"/>
              <a:t>方法：向</a:t>
            </a:r>
            <a:r>
              <a:rPr lang="en-US" altLang="zh-CN" sz="1800" dirty="0" err="1"/>
              <a:t>ListBox</a:t>
            </a:r>
            <a:r>
              <a:rPr lang="zh-CN" altLang="en-US" sz="1800" dirty="0"/>
              <a:t>的项列表添加项。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sz="1800" dirty="0" err="1"/>
              <a:t>Items.Clear</a:t>
            </a:r>
            <a:r>
              <a:rPr lang="zh-CN" altLang="en-US" sz="1800" dirty="0"/>
              <a:t>方法：从集合中移除所有项。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sz="1800" dirty="0" err="1"/>
              <a:t>Items.Contains</a:t>
            </a:r>
            <a:r>
              <a:rPr lang="zh-CN" altLang="en-US" sz="1800" dirty="0"/>
              <a:t>方法：确定指定的项是否位于集合内。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sz="1800" dirty="0" err="1"/>
              <a:t>Items.Remove</a:t>
            </a:r>
            <a:r>
              <a:rPr lang="zh-CN" altLang="en-US" sz="1800" dirty="0"/>
              <a:t>方法：从集合中移除指定的对象。</a:t>
            </a:r>
          </a:p>
          <a:p>
            <a:pPr marL="992188" lvl="2" indent="-180975">
              <a:lnSpc>
                <a:spcPct val="100000"/>
              </a:lnSpc>
            </a:pPr>
            <a:r>
              <a:rPr lang="en-US" altLang="zh-CN" sz="1800" dirty="0" err="1"/>
              <a:t>SelectionChanged</a:t>
            </a:r>
            <a:r>
              <a:rPr lang="zh-CN" altLang="en-US" sz="1800" dirty="0"/>
              <a:t>事件：当选择项发生改变时引发此事件。</a:t>
            </a:r>
            <a:endParaRPr lang="en-US" altLang="zh-CN" sz="1800" dirty="0"/>
          </a:p>
          <a:p>
            <a:pPr marL="623888" lvl="1" indent="-180975">
              <a:lnSpc>
                <a:spcPct val="100000"/>
              </a:lnSpc>
            </a:pPr>
            <a:r>
              <a:rPr lang="en-US" altLang="zh-CN" sz="2400" dirty="0">
                <a:ea typeface="楷体_GB2312" pitchFamily="1" charset="-122"/>
              </a:rPr>
              <a:t>【</a:t>
            </a:r>
            <a:r>
              <a:rPr lang="zh-CN" altLang="en-US" sz="2400" dirty="0">
                <a:ea typeface="楷体_GB2312" pitchFamily="1" charset="-122"/>
              </a:rPr>
              <a:t>例</a:t>
            </a:r>
            <a:r>
              <a:rPr lang="en-US" altLang="zh-CN" sz="2400" dirty="0">
                <a:ea typeface="楷体_GB2312" pitchFamily="1" charset="-122"/>
              </a:rPr>
              <a:t>8-13】</a:t>
            </a:r>
            <a:r>
              <a:rPr lang="zh-CN" altLang="en-US" sz="2400" dirty="0">
                <a:ea typeface="楷体_GB2312" pitchFamily="1" charset="-122"/>
              </a:rPr>
              <a:t>演示列表框和下拉框的基本用法</a:t>
            </a:r>
            <a:r>
              <a:rPr lang="zh-CN" altLang="en-US" dirty="0">
                <a:ea typeface="楷体_GB2312" pitchFamily="1" charset="-122"/>
              </a:rPr>
              <a:t> </a:t>
            </a:r>
          </a:p>
          <a:p>
            <a:pPr marL="623888" lvl="1" indent="-180975">
              <a:lnSpc>
                <a:spcPct val="100000"/>
              </a:lnSpc>
            </a:pPr>
            <a:endParaRPr lang="en-US" altLang="zh-CN" dirty="0"/>
          </a:p>
          <a:p>
            <a:pPr marL="623888" lvl="1" indent="-180975">
              <a:lnSpc>
                <a:spcPct val="100000"/>
              </a:lnSpc>
            </a:pPr>
            <a:endParaRPr lang="en-US" altLang="zh-CN" dirty="0"/>
          </a:p>
          <a:p>
            <a:pPr marL="623888" lvl="1" indent="-180975">
              <a:lnSpc>
                <a:spcPct val="100000"/>
              </a:lnSpc>
            </a:pPr>
            <a:r>
              <a:rPr lang="zh-CN" altLang="en-US" dirty="0"/>
              <a:t>思考：如何判断当前选择项？</a:t>
            </a:r>
            <a:endParaRPr lang="en-US" altLang="zh-CN" dirty="0"/>
          </a:p>
          <a:p>
            <a:pPr marL="442913" lvl="1" indent="0">
              <a:lnSpc>
                <a:spcPct val="100000"/>
              </a:lnSpc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见</a:t>
            </a:r>
            <a:r>
              <a:rPr lang="en-US" altLang="zh-CN" dirty="0"/>
              <a:t>【</a:t>
            </a:r>
            <a:r>
              <a:rPr lang="zh-CN" altLang="en-US" dirty="0"/>
              <a:t>补充例子</a:t>
            </a:r>
            <a:r>
              <a:rPr lang="en-US" altLang="zh-CN" dirty="0"/>
              <a:t>Ex10]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808" y="4038600"/>
            <a:ext cx="3834384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4B79566-BBF4-4336-A776-D7475A112A33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Ch8  WPF</a:t>
            </a:r>
            <a:r>
              <a:rPr lang="zh-CN" altLang="en-US"/>
              <a:t>控件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8.1  </a:t>
            </a:r>
            <a:r>
              <a:rPr lang="zh-CN" altLang="en-US" sz="2800"/>
              <a:t>控件模型和内容模型 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8.2  </a:t>
            </a:r>
            <a:r>
              <a:rPr lang="zh-CN" altLang="en-US" sz="2800"/>
              <a:t>常用布局控件 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8.3  </a:t>
            </a:r>
            <a:r>
              <a:rPr lang="zh-CN" altLang="en-US" sz="2800"/>
              <a:t>常用基本控件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8.4  </a:t>
            </a:r>
            <a:r>
              <a:rPr lang="zh-CN" altLang="en-US" sz="2800">
                <a:solidFill>
                  <a:srgbClr val="FF3300"/>
                </a:solidFill>
              </a:rPr>
              <a:t>菜单、工具条和状态条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8.5  </a:t>
            </a:r>
            <a:r>
              <a:rPr lang="zh-CN" altLang="en-US" sz="2800"/>
              <a:t>图像和</a:t>
            </a:r>
            <a:r>
              <a:rPr lang="en-US" altLang="zh-CN" sz="2800"/>
              <a:t>GIF</a:t>
            </a:r>
            <a:r>
              <a:rPr lang="zh-CN" altLang="en-US" sz="2800"/>
              <a:t>动画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8.6  </a:t>
            </a:r>
            <a:r>
              <a:rPr lang="zh-CN" altLang="en-US" sz="2800"/>
              <a:t>其他</a:t>
            </a:r>
            <a:r>
              <a:rPr lang="en-US" altLang="zh-CN" sz="2800"/>
              <a:t>WPF</a:t>
            </a:r>
            <a:r>
              <a:rPr lang="zh-CN" altLang="en-US" sz="2800"/>
              <a:t>控件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42B0AAE-2876-46B6-9268-3506AF63A8E1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8.4  </a:t>
            </a:r>
            <a:r>
              <a:rPr lang="zh-CN" altLang="en-US"/>
              <a:t>菜单、工具条和状态条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3716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1</a:t>
            </a:r>
            <a:r>
              <a:rPr lang="zh-CN" altLang="en-US" dirty="0"/>
              <a:t>、菜单（</a:t>
            </a:r>
            <a:r>
              <a:rPr lang="en-US" altLang="zh-CN" dirty="0"/>
              <a:t>Menu</a:t>
            </a:r>
            <a:r>
              <a:rPr lang="zh-CN" altLang="en-US" dirty="0"/>
              <a:t>）和快捷菜单（</a:t>
            </a:r>
            <a:r>
              <a:rPr lang="en-US" altLang="zh-CN" dirty="0" err="1"/>
              <a:t>ContextMenu</a:t>
            </a:r>
            <a:r>
              <a:rPr lang="zh-CN" altLang="en-US" dirty="0"/>
              <a:t>） </a:t>
            </a:r>
            <a:endParaRPr lang="en-US" altLang="zh-CN" dirty="0"/>
          </a:p>
          <a:p>
            <a:pPr marL="357187" lvl="1" indent="0" eaLnBrk="1" hangingPunct="1">
              <a:buClr>
                <a:srgbClr val="606060"/>
              </a:buClr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）</a:t>
            </a:r>
            <a:r>
              <a:rPr lang="en-US" altLang="zh-CN" sz="2000" dirty="0">
                <a:ea typeface="楷体_GB2312" pitchFamily="1" charset="-122"/>
              </a:rPr>
              <a:t>Menu</a:t>
            </a:r>
          </a:p>
          <a:p>
            <a:pPr marL="725487" lvl="2" indent="0" eaLnBrk="1" hangingPunct="1">
              <a:buClr>
                <a:srgbClr val="606060"/>
              </a:buClr>
              <a:buNone/>
            </a:pPr>
            <a:r>
              <a:rPr lang="zh-CN" altLang="en-US" sz="1800" dirty="0">
                <a:ea typeface="楷体_GB2312" pitchFamily="1" charset="-122"/>
              </a:rPr>
              <a:t>可以显示在窗口的任何一个位置，但一般显示在窗口的顶部。</a:t>
            </a:r>
          </a:p>
          <a:p>
            <a:pPr marL="357187" lvl="1" indent="0" eaLnBrk="1" hangingPunct="1">
              <a:buClr>
                <a:srgbClr val="606060"/>
              </a:buClr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）</a:t>
            </a:r>
            <a:r>
              <a:rPr lang="en-US" altLang="zh-CN" sz="2000" dirty="0" err="1">
                <a:ea typeface="楷体_GB2312" pitchFamily="1" charset="-122"/>
              </a:rPr>
              <a:t>ContextMenu</a:t>
            </a:r>
            <a:endParaRPr lang="en-US" altLang="zh-CN" sz="2000" dirty="0">
              <a:ea typeface="楷体_GB2312" pitchFamily="1" charset="-122"/>
            </a:endParaRPr>
          </a:p>
          <a:p>
            <a:pPr marL="725487" lvl="2" indent="0" eaLnBrk="1" hangingPunct="1">
              <a:buClr>
                <a:srgbClr val="606060"/>
              </a:buClr>
              <a:buNone/>
            </a:pPr>
            <a:r>
              <a:rPr lang="zh-CN" altLang="en-US" sz="1800" dirty="0">
                <a:ea typeface="楷体_GB2312" pitchFamily="1" charset="-122"/>
              </a:rPr>
              <a:t>除了是右键弹出菜单外，其他用法与</a:t>
            </a:r>
            <a:r>
              <a:rPr lang="en-US" altLang="zh-CN" sz="1800" dirty="0">
                <a:ea typeface="楷体_GB2312" pitchFamily="1" charset="-122"/>
              </a:rPr>
              <a:t>Menu</a:t>
            </a:r>
            <a:r>
              <a:rPr lang="zh-CN" altLang="en-US" sz="1800" dirty="0">
                <a:ea typeface="楷体_GB2312" pitchFamily="1" charset="-122"/>
              </a:rPr>
              <a:t>控件的用法相同。</a:t>
            </a:r>
          </a:p>
          <a:p>
            <a:pPr marL="357187" lvl="1" indent="0" eaLnBrk="1" hangingPunct="1">
              <a:buClr>
                <a:srgbClr val="606060"/>
              </a:buClr>
              <a:buNone/>
            </a:pPr>
            <a:r>
              <a:rPr lang="zh-CN" altLang="en-US" sz="2000" dirty="0">
                <a:ea typeface="楷体_GB2312" pitchFamily="1" charset="-122"/>
              </a:rPr>
              <a:t>（</a:t>
            </a:r>
            <a:r>
              <a:rPr lang="en-US" altLang="zh-CN" sz="2000" dirty="0">
                <a:ea typeface="楷体_GB2312" pitchFamily="1" charset="-122"/>
              </a:rPr>
              <a:t>3</a:t>
            </a:r>
            <a:r>
              <a:rPr lang="zh-CN" altLang="en-US" sz="2000" dirty="0">
                <a:ea typeface="楷体_GB2312" pitchFamily="1" charset="-122"/>
              </a:rPr>
              <a:t>）这两个控件的菜单项都是通过</a:t>
            </a:r>
            <a:r>
              <a:rPr lang="en-US" altLang="zh-CN" sz="2000" dirty="0" err="1">
                <a:ea typeface="楷体_GB2312" pitchFamily="1" charset="-122"/>
              </a:rPr>
              <a:t>MenuItem</a:t>
            </a:r>
            <a:r>
              <a:rPr lang="zh-CN" altLang="en-US" sz="2000" dirty="0">
                <a:ea typeface="楷体_GB2312" pitchFamily="1" charset="-122"/>
              </a:rPr>
              <a:t>来实现的</a:t>
            </a:r>
            <a:endParaRPr lang="en-US" altLang="zh-CN" sz="2000" dirty="0">
              <a:ea typeface="楷体_GB2312" pitchFamily="1" charset="-122"/>
            </a:endParaRPr>
          </a:p>
          <a:p>
            <a:pPr marL="725487" lvl="2" indent="0" eaLnBrk="1" hangingPunct="1">
              <a:buClr>
                <a:srgbClr val="606060"/>
              </a:buClr>
              <a:buNone/>
            </a:pPr>
            <a:r>
              <a:rPr lang="en-US" altLang="zh-CN" sz="1800" dirty="0">
                <a:ea typeface="楷体_GB2312" pitchFamily="1" charset="-122"/>
              </a:rPr>
              <a:t>a</a:t>
            </a:r>
            <a:r>
              <a:rPr lang="zh-CN" altLang="en-US" sz="1800" dirty="0">
                <a:ea typeface="楷体_GB2312" pitchFamily="1" charset="-122"/>
              </a:rPr>
              <a:t>）</a:t>
            </a:r>
            <a:r>
              <a:rPr lang="en-US" altLang="zh-CN" sz="1800" dirty="0" err="1">
                <a:ea typeface="楷体_GB2312" pitchFamily="1" charset="-122"/>
              </a:rPr>
              <a:t>MenuItem</a:t>
            </a:r>
            <a:r>
              <a:rPr lang="zh-CN" altLang="en-US" sz="1800" dirty="0">
                <a:ea typeface="楷体_GB2312" pitchFamily="1" charset="-122"/>
              </a:rPr>
              <a:t>内还可以嵌套</a:t>
            </a:r>
            <a:r>
              <a:rPr lang="en-US" altLang="zh-CN" sz="1800" dirty="0" err="1">
                <a:ea typeface="楷体_GB2312" pitchFamily="1" charset="-122"/>
              </a:rPr>
              <a:t>MenuItem</a:t>
            </a:r>
            <a:r>
              <a:rPr lang="zh-CN" altLang="en-US" sz="1800" dirty="0">
                <a:ea typeface="楷体_GB2312" pitchFamily="1" charset="-122"/>
              </a:rPr>
              <a:t>，从而实现多级菜单。</a:t>
            </a:r>
          </a:p>
          <a:p>
            <a:pPr marL="725487" lvl="2" indent="0" eaLnBrk="1" hangingPunct="1">
              <a:buClr>
                <a:srgbClr val="606060"/>
              </a:buClr>
              <a:buNone/>
            </a:pPr>
            <a:r>
              <a:rPr lang="en-US" altLang="zh-CN" sz="1800" dirty="0">
                <a:ea typeface="楷体_GB2312" pitchFamily="1" charset="-122"/>
              </a:rPr>
              <a:t>b</a:t>
            </a:r>
            <a:r>
              <a:rPr lang="zh-CN" altLang="en-US" sz="1800" dirty="0">
                <a:ea typeface="楷体_GB2312" pitchFamily="1" charset="-122"/>
              </a:rPr>
              <a:t>）设置</a:t>
            </a:r>
            <a:r>
              <a:rPr lang="en-US" altLang="zh-CN" sz="1800" dirty="0" err="1">
                <a:ea typeface="楷体_GB2312" pitchFamily="1" charset="-122"/>
              </a:rPr>
              <a:t>MenuItem</a:t>
            </a:r>
            <a:r>
              <a:rPr lang="zh-CN" altLang="en-US" sz="1800" dirty="0">
                <a:ea typeface="楷体_GB2312" pitchFamily="1" charset="-122"/>
              </a:rPr>
              <a:t>的</a:t>
            </a:r>
            <a:r>
              <a:rPr lang="en-US" altLang="zh-CN" sz="1800" dirty="0" err="1">
                <a:ea typeface="楷体_GB2312" pitchFamily="1" charset="-122"/>
              </a:rPr>
              <a:t>IsCheckable</a:t>
            </a:r>
            <a:r>
              <a:rPr lang="en-US" altLang="zh-CN" sz="1800" dirty="0">
                <a:ea typeface="楷体_GB2312" pitchFamily="1" charset="-122"/>
              </a:rPr>
              <a:t>="true"</a:t>
            </a:r>
            <a:r>
              <a:rPr lang="zh-CN" altLang="en-US" sz="1800" dirty="0">
                <a:ea typeface="楷体_GB2312" pitchFamily="1" charset="-122"/>
              </a:rPr>
              <a:t>可让其有勾选记号（默认</a:t>
            </a:r>
            <a:r>
              <a:rPr lang="en-US" altLang="zh-CN" sz="1800" dirty="0">
                <a:ea typeface="楷体_GB2312" pitchFamily="1" charset="-122"/>
              </a:rPr>
              <a:t>false</a:t>
            </a:r>
            <a:r>
              <a:rPr lang="zh-CN" altLang="en-US" sz="1800" dirty="0">
                <a:ea typeface="楷体_GB2312" pitchFamily="1" charset="-122"/>
              </a:rPr>
              <a:t>）。</a:t>
            </a:r>
            <a:endParaRPr lang="en-US" altLang="zh-CN" sz="1800" dirty="0">
              <a:ea typeface="楷体_GB2312" pitchFamily="1" charset="-122"/>
            </a:endParaRPr>
          </a:p>
          <a:p>
            <a:pPr marL="725487" lvl="2" indent="0" eaLnBrk="1" hangingPunct="1">
              <a:buClr>
                <a:srgbClr val="606060"/>
              </a:buClr>
              <a:buNone/>
            </a:pPr>
            <a:r>
              <a:rPr lang="en-US" altLang="zh-CN" sz="1800" dirty="0">
                <a:ea typeface="楷体_GB2312" pitchFamily="1" charset="-122"/>
              </a:rPr>
              <a:t>c</a:t>
            </a:r>
            <a:r>
              <a:rPr lang="zh-CN" altLang="en-US" sz="1800" dirty="0">
                <a:ea typeface="楷体_GB2312" pitchFamily="1" charset="-122"/>
              </a:rPr>
              <a:t>）可以用</a:t>
            </a:r>
            <a:r>
              <a:rPr lang="en-US" altLang="zh-CN" sz="1800" dirty="0" err="1">
                <a:ea typeface="楷体_GB2312" pitchFamily="1" charset="-122"/>
              </a:rPr>
              <a:t>InputGestureText</a:t>
            </a:r>
            <a:r>
              <a:rPr lang="zh-CN" altLang="en-US" sz="1800" dirty="0">
                <a:ea typeface="楷体_GB2312" pitchFamily="1" charset="-122"/>
              </a:rPr>
              <a:t>设置快捷键，还可以通过</a:t>
            </a:r>
            <a:r>
              <a:rPr lang="en-US" altLang="zh-CN" sz="1800" dirty="0">
                <a:ea typeface="楷体_GB2312" pitchFamily="1" charset="-122"/>
              </a:rPr>
              <a:t>Command</a:t>
            </a:r>
            <a:r>
              <a:rPr lang="zh-CN" altLang="en-US" sz="1800" dirty="0">
                <a:ea typeface="楷体_GB2312" pitchFamily="1" charset="-122"/>
              </a:rPr>
              <a:t>设置系统命令</a:t>
            </a:r>
            <a:endParaRPr lang="en-US" altLang="zh-CN" sz="1800" dirty="0">
              <a:ea typeface="楷体_GB2312" pitchFamily="1" charset="-122"/>
            </a:endParaRPr>
          </a:p>
          <a:p>
            <a:pPr marL="725487" lvl="2" indent="0" eaLnBrk="1" hangingPunct="1">
              <a:buClr>
                <a:srgbClr val="606060"/>
              </a:buClr>
              <a:buNone/>
            </a:pPr>
            <a:r>
              <a:rPr lang="en-US" altLang="zh-CN" sz="1800" dirty="0">
                <a:ea typeface="楷体_GB2312" pitchFamily="1" charset="-122"/>
              </a:rPr>
              <a:t>   </a:t>
            </a:r>
            <a:r>
              <a:rPr lang="zh-CN" altLang="en-US" sz="1800" dirty="0">
                <a:ea typeface="楷体_GB2312" pitchFamily="1" charset="-122"/>
              </a:rPr>
              <a:t>（剪切、复制、粘贴等）。 </a:t>
            </a:r>
            <a:endParaRPr lang="en-US" altLang="zh-CN" sz="1800" dirty="0">
              <a:ea typeface="楷体_GB2312" pitchFamily="1" charset="-122"/>
            </a:endParaRPr>
          </a:p>
          <a:p>
            <a:pPr marL="725487" lvl="2" indent="0" eaLnBrk="1" hangingPunct="1">
              <a:buClr>
                <a:srgbClr val="606060"/>
              </a:buClr>
              <a:buNone/>
            </a:pPr>
            <a:r>
              <a:rPr lang="pt-BR" altLang="zh-CN" sz="1600" dirty="0"/>
              <a:t>&lt;MenuItem Header=</a:t>
            </a:r>
            <a:r>
              <a:rPr lang="en-US" altLang="zh-CN" sz="1600" dirty="0">
                <a:ea typeface="楷体_GB2312" pitchFamily="1" charset="-122"/>
              </a:rPr>
              <a:t>"</a:t>
            </a:r>
            <a:r>
              <a:rPr lang="zh-CN" altLang="pt-BR" sz="1600" dirty="0"/>
              <a:t>新建</a:t>
            </a:r>
            <a:r>
              <a:rPr lang="pt-BR" altLang="zh-CN" sz="1600" dirty="0"/>
              <a:t>(_N)</a:t>
            </a:r>
            <a:r>
              <a:rPr lang="en-US" altLang="zh-CN" sz="1600" dirty="0">
                <a:ea typeface="楷体_GB2312" pitchFamily="1" charset="-122"/>
              </a:rPr>
              <a:t>"</a:t>
            </a:r>
            <a:r>
              <a:rPr lang="pt-BR" altLang="zh-CN" sz="1600" dirty="0"/>
              <a:t> InputGestureText=</a:t>
            </a:r>
            <a:r>
              <a:rPr lang="en-US" altLang="zh-CN" sz="1600" dirty="0">
                <a:ea typeface="楷体_GB2312" pitchFamily="1" charset="-122"/>
              </a:rPr>
              <a:t>"</a:t>
            </a:r>
            <a:r>
              <a:rPr lang="pt-BR" altLang="zh-CN" sz="1600" dirty="0"/>
              <a:t>Ctrl+N</a:t>
            </a:r>
            <a:r>
              <a:rPr lang="en-US" altLang="zh-CN" sz="1600" dirty="0">
                <a:ea typeface="楷体_GB2312" pitchFamily="1" charset="-122"/>
              </a:rPr>
              <a:t>"</a:t>
            </a:r>
            <a:r>
              <a:rPr lang="pt-BR" altLang="zh-CN" sz="1600" dirty="0"/>
              <a:t>&gt;</a:t>
            </a:r>
            <a:r>
              <a:rPr lang="en-US" altLang="zh-CN" sz="1600" dirty="0"/>
              <a:t>… &lt;/</a:t>
            </a:r>
            <a:r>
              <a:rPr lang="en-US" altLang="zh-CN" sz="1600" dirty="0" err="1"/>
              <a:t>MenuItem</a:t>
            </a:r>
            <a:r>
              <a:rPr lang="en-US" altLang="zh-CN" sz="1600" dirty="0"/>
              <a:t>&gt;</a:t>
            </a:r>
          </a:p>
          <a:p>
            <a:pPr marL="725487" lvl="2" indent="0" eaLnBrk="1" hangingPunct="1">
              <a:buClr>
                <a:srgbClr val="606060"/>
              </a:buClr>
              <a:buNone/>
            </a:pPr>
            <a:r>
              <a:rPr lang="en-US" altLang="zh-CN" sz="1600" dirty="0"/>
              <a:t>&lt;</a:t>
            </a:r>
            <a:r>
              <a:rPr lang="en-US" altLang="zh-CN" sz="1600" dirty="0" err="1"/>
              <a:t>MenuItem</a:t>
            </a:r>
            <a:r>
              <a:rPr lang="en-US" altLang="zh-CN" sz="1600" dirty="0"/>
              <a:t> Command="</a:t>
            </a:r>
            <a:r>
              <a:rPr lang="en-US" altLang="zh-CN" sz="1600" dirty="0" err="1"/>
              <a:t>ApplicationCommands.Copy</a:t>
            </a:r>
            <a:r>
              <a:rPr lang="en-US" altLang="zh-CN" sz="1600" dirty="0"/>
              <a:t>"&gt;… &lt;/</a:t>
            </a:r>
            <a:r>
              <a:rPr lang="en-US" altLang="zh-CN" sz="1600" dirty="0" err="1"/>
              <a:t>MenuItem</a:t>
            </a:r>
            <a:r>
              <a:rPr lang="en-US" altLang="zh-CN" sz="1600" dirty="0"/>
              <a:t>&gt;</a:t>
            </a:r>
            <a:endParaRPr lang="zh-CN" altLang="en-US" sz="1600" dirty="0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047FC3C-1A46-43D1-A2DB-76A9D25C9FCF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36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8.4  </a:t>
            </a:r>
            <a:r>
              <a:rPr lang="zh-CN" altLang="en-US"/>
              <a:t>菜单、工具条和状态条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685800"/>
          </a:xfrm>
        </p:spPr>
        <p:txBody>
          <a:bodyPr/>
          <a:lstStyle/>
          <a:p>
            <a:pPr marL="357188" lvl="1" indent="0"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000">
                <a:ea typeface="楷体_GB2312" pitchFamily="1" charset="-122"/>
              </a:rPr>
              <a:t>【</a:t>
            </a:r>
            <a:r>
              <a:rPr lang="zh-CN" altLang="en-US" sz="2000">
                <a:ea typeface="楷体_GB2312" pitchFamily="1" charset="-122"/>
              </a:rPr>
              <a:t>例</a:t>
            </a:r>
            <a:r>
              <a:rPr lang="en-US" altLang="zh-CN" sz="2000">
                <a:ea typeface="楷体_GB2312" pitchFamily="1" charset="-122"/>
              </a:rPr>
              <a:t>8-14】</a:t>
            </a:r>
            <a:r>
              <a:rPr lang="zh-CN" altLang="en-US" sz="2000">
                <a:ea typeface="楷体_GB2312" pitchFamily="1" charset="-122"/>
              </a:rPr>
              <a:t>演示菜单和快捷菜单的基本用法</a:t>
            </a:r>
            <a:r>
              <a:rPr lang="zh-CN" altLang="en-US">
                <a:ea typeface="楷体_GB2312" pitchFamily="1" charset="-122"/>
              </a:rPr>
              <a:t> </a:t>
            </a:r>
            <a:endParaRPr lang="en-US" altLang="zh-CN">
              <a:ea typeface="楷体_GB2312" pitchFamily="1" charset="-122"/>
            </a:endParaRPr>
          </a:p>
        </p:txBody>
      </p:sp>
      <p:pic>
        <p:nvPicPr>
          <p:cNvPr id="5632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3733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3800"/>
            <a:ext cx="18288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0"/>
            <a:ext cx="19812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59C1A73-8FED-4D71-9E74-E098795DE807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37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8.4  </a:t>
            </a:r>
            <a:r>
              <a:rPr lang="zh-CN" altLang="en-US"/>
              <a:t>菜单、工具条和状态条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382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、工具条（</a:t>
            </a:r>
            <a:r>
              <a:rPr lang="en-US" altLang="zh-CN" sz="2000" dirty="0" err="1"/>
              <a:t>ToolBar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ToolBarTray</a:t>
            </a:r>
            <a:r>
              <a:rPr lang="zh-CN" altLang="en-US" sz="2000" dirty="0"/>
              <a:t>）和状态条（</a:t>
            </a:r>
            <a:r>
              <a:rPr lang="en-US" altLang="zh-CN" sz="2000" dirty="0" err="1"/>
              <a:t>StatusBar</a:t>
            </a:r>
            <a:r>
              <a:rPr lang="zh-CN" altLang="en-US" sz="2000" dirty="0"/>
              <a:t>） </a:t>
            </a:r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（</a:t>
            </a:r>
            <a:r>
              <a:rPr lang="en-US" altLang="zh-CN" sz="1800" dirty="0">
                <a:ea typeface="楷体_GB2312" pitchFamily="1" charset="-122"/>
              </a:rPr>
              <a:t>1</a:t>
            </a:r>
            <a:r>
              <a:rPr lang="zh-CN" altLang="en-US" sz="1800" dirty="0">
                <a:ea typeface="楷体_GB2312" pitchFamily="1" charset="-122"/>
              </a:rPr>
              <a:t>）</a:t>
            </a:r>
            <a:r>
              <a:rPr lang="en-US" altLang="zh-CN" sz="1800" dirty="0" err="1">
                <a:ea typeface="楷体_GB2312" pitchFamily="1" charset="-122"/>
              </a:rPr>
              <a:t>ToolBar</a:t>
            </a:r>
            <a:endParaRPr lang="en-US" altLang="zh-CN" sz="1800" dirty="0">
              <a:ea typeface="楷体_GB2312" pitchFamily="1" charset="-122"/>
            </a:endParaRPr>
          </a:p>
          <a:p>
            <a:pPr marL="728663" lvl="2" indent="-3175">
              <a:buFont typeface="Wingdings" pitchFamily="2" charset="2"/>
              <a:buNone/>
            </a:pPr>
            <a:r>
              <a:rPr lang="zh-CN" altLang="en-US" sz="1600" dirty="0">
                <a:ea typeface="楷体_GB2312" pitchFamily="1" charset="-122"/>
              </a:rPr>
              <a:t>一般显示在窗口上方，由多个</a:t>
            </a:r>
            <a:r>
              <a:rPr lang="en-US" altLang="zh-CN" sz="1600" dirty="0">
                <a:ea typeface="楷体_GB2312" pitchFamily="1" charset="-122"/>
              </a:rPr>
              <a:t>Button</a:t>
            </a:r>
            <a:r>
              <a:rPr lang="zh-CN" altLang="en-US" sz="1600" dirty="0">
                <a:ea typeface="楷体_GB2312" pitchFamily="1" charset="-122"/>
              </a:rPr>
              <a:t>、</a:t>
            </a:r>
            <a:r>
              <a:rPr lang="en-US" altLang="zh-CN" sz="1600" dirty="0" err="1">
                <a:ea typeface="楷体_GB2312" pitchFamily="1" charset="-122"/>
              </a:rPr>
              <a:t>CheckBox</a:t>
            </a:r>
            <a:r>
              <a:rPr lang="zh-CN" altLang="en-US" sz="1600" dirty="0">
                <a:ea typeface="楷体_GB2312" pitchFamily="1" charset="-122"/>
              </a:rPr>
              <a:t>、</a:t>
            </a:r>
            <a:r>
              <a:rPr lang="en-US" altLang="zh-CN" sz="1600" dirty="0" err="1">
                <a:ea typeface="楷体_GB2312" pitchFamily="1" charset="-122"/>
              </a:rPr>
              <a:t>RadioButton</a:t>
            </a:r>
            <a:r>
              <a:rPr lang="zh-CN" altLang="en-US" sz="1600" dirty="0">
                <a:ea typeface="楷体_GB2312" pitchFamily="1" charset="-122"/>
              </a:rPr>
              <a:t>、</a:t>
            </a:r>
            <a:r>
              <a:rPr lang="en-US" altLang="zh-CN" sz="1600" dirty="0" err="1">
                <a:ea typeface="楷体_GB2312" pitchFamily="1" charset="-122"/>
              </a:rPr>
              <a:t>ComboBox</a:t>
            </a:r>
            <a:r>
              <a:rPr lang="zh-CN" altLang="en-US" sz="1600" dirty="0">
                <a:ea typeface="楷体_GB2312" pitchFamily="1" charset="-122"/>
              </a:rPr>
              <a:t>等排列组成，通过这些项可以快速地执行程序提供的一些常用命令。</a:t>
            </a:r>
            <a:endParaRPr lang="en-US" altLang="zh-CN" sz="1600" dirty="0">
              <a:ea typeface="楷体_GB2312" pitchFamily="1" charset="-122"/>
            </a:endParaRPr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（</a:t>
            </a:r>
            <a:r>
              <a:rPr lang="en-US" altLang="zh-CN" sz="1800" dirty="0">
                <a:ea typeface="楷体_GB2312" pitchFamily="1" charset="-122"/>
              </a:rPr>
              <a:t>2</a:t>
            </a:r>
            <a:r>
              <a:rPr lang="zh-CN" altLang="en-US" sz="1800" dirty="0">
                <a:ea typeface="楷体_GB2312" pitchFamily="1" charset="-122"/>
              </a:rPr>
              <a:t>）</a:t>
            </a:r>
            <a:r>
              <a:rPr lang="en-US" altLang="zh-CN" sz="1800" dirty="0" err="1">
                <a:ea typeface="楷体_GB2312" pitchFamily="1" charset="-122"/>
              </a:rPr>
              <a:t>ToolBarTray</a:t>
            </a:r>
            <a:endParaRPr lang="en-US" altLang="zh-CN" sz="1800" dirty="0">
              <a:ea typeface="楷体_GB2312" pitchFamily="1" charset="-122"/>
            </a:endParaRPr>
          </a:p>
          <a:p>
            <a:pPr marL="728663" lvl="2" indent="-3175">
              <a:buFont typeface="Wingdings" pitchFamily="2" charset="2"/>
              <a:buNone/>
            </a:pPr>
            <a:r>
              <a:rPr lang="zh-CN" altLang="en-US" sz="1600" dirty="0">
                <a:ea typeface="楷体_GB2312" pitchFamily="1" charset="-122"/>
              </a:rPr>
              <a:t>是</a:t>
            </a:r>
            <a:r>
              <a:rPr lang="en-US" altLang="zh-CN" sz="1600" dirty="0" err="1">
                <a:ea typeface="楷体_GB2312" pitchFamily="1" charset="-122"/>
              </a:rPr>
              <a:t>ToolBar</a:t>
            </a:r>
            <a:r>
              <a:rPr lang="zh-CN" altLang="en-US" sz="1600" dirty="0">
                <a:ea typeface="楷体_GB2312" pitchFamily="1" charset="-122"/>
              </a:rPr>
              <a:t>的容器，该容器内可放置多个</a:t>
            </a:r>
            <a:r>
              <a:rPr lang="en-US" altLang="zh-CN" sz="1600" dirty="0" err="1">
                <a:ea typeface="楷体_GB2312" pitchFamily="1" charset="-122"/>
              </a:rPr>
              <a:t>ToolBar</a:t>
            </a:r>
            <a:r>
              <a:rPr lang="zh-CN" altLang="en-US" sz="1600" dirty="0">
                <a:ea typeface="楷体_GB2312" pitchFamily="1" charset="-122"/>
              </a:rPr>
              <a:t>，并可以用鼠标拖动调整</a:t>
            </a:r>
            <a:r>
              <a:rPr lang="en-US" altLang="zh-CN" sz="1600" dirty="0" err="1">
                <a:ea typeface="楷体_GB2312" pitchFamily="1" charset="-122"/>
              </a:rPr>
              <a:t>ToolBar</a:t>
            </a:r>
            <a:r>
              <a:rPr lang="zh-CN" altLang="en-US" sz="1600" dirty="0">
                <a:ea typeface="楷体_GB2312" pitchFamily="1" charset="-122"/>
              </a:rPr>
              <a:t>在容器中的排列顺序。</a:t>
            </a:r>
          </a:p>
          <a:p>
            <a:pPr marL="360363" lvl="1" indent="-3175"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（</a:t>
            </a:r>
            <a:r>
              <a:rPr lang="en-US" altLang="zh-CN" sz="1800" dirty="0">
                <a:ea typeface="楷体_GB2312" pitchFamily="1" charset="-122"/>
              </a:rPr>
              <a:t>3</a:t>
            </a:r>
            <a:r>
              <a:rPr lang="zh-CN" altLang="en-US" sz="1800" dirty="0">
                <a:ea typeface="楷体_GB2312" pitchFamily="1" charset="-122"/>
              </a:rPr>
              <a:t>）</a:t>
            </a:r>
            <a:r>
              <a:rPr lang="en-US" altLang="zh-CN" sz="1800" dirty="0" err="1">
                <a:ea typeface="楷体_GB2312" pitchFamily="1" charset="-122"/>
              </a:rPr>
              <a:t>StatusBar</a:t>
            </a:r>
            <a:endParaRPr lang="en-US" altLang="zh-CN" sz="1800" dirty="0">
              <a:ea typeface="楷体_GB2312" pitchFamily="1" charset="-122"/>
            </a:endParaRPr>
          </a:p>
          <a:p>
            <a:pPr marL="728663" lvl="2" indent="-3175">
              <a:buFont typeface="Wingdings" pitchFamily="2" charset="2"/>
              <a:buNone/>
            </a:pPr>
            <a:r>
              <a:rPr lang="zh-CN" altLang="en-US" sz="1600" dirty="0">
                <a:ea typeface="楷体_GB2312" pitchFamily="1" charset="-122"/>
              </a:rPr>
              <a:t>一般显示窗口下方，以水平排列形式显示图像和状态信息。</a:t>
            </a:r>
            <a:r>
              <a:rPr lang="zh-CN" altLang="en-US" dirty="0">
                <a:ea typeface="楷体_GB2312" pitchFamily="1" charset="-122"/>
              </a:rPr>
              <a:t> </a:t>
            </a:r>
          </a:p>
          <a:p>
            <a:pPr marL="360363" lvl="1" indent="-3175"/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8-15】</a:t>
            </a:r>
            <a:r>
              <a:rPr lang="zh-CN" altLang="en-US" sz="2000" dirty="0">
                <a:ea typeface="楷体_GB2312" pitchFamily="1" charset="-122"/>
              </a:rPr>
              <a:t>演示工具条和状态条的基本用法 </a:t>
            </a:r>
            <a:endParaRPr lang="en-US" altLang="zh-CN" sz="2000" dirty="0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7F896BF-C2F0-4C2D-9EAB-DA796F7F0115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38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Ch8  WPF</a:t>
            </a:r>
            <a:r>
              <a:rPr lang="zh-CN" altLang="en-US"/>
              <a:t>控件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8.1  </a:t>
            </a:r>
            <a:r>
              <a:rPr lang="zh-CN" altLang="en-US" sz="2800"/>
              <a:t>控件模型和内容模型 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8.2  </a:t>
            </a:r>
            <a:r>
              <a:rPr lang="zh-CN" altLang="en-US" sz="2800"/>
              <a:t>常用布局控件 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8.3  </a:t>
            </a:r>
            <a:r>
              <a:rPr lang="zh-CN" altLang="en-US" sz="2800"/>
              <a:t>常用基本控件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8.4  </a:t>
            </a:r>
            <a:r>
              <a:rPr lang="zh-CN" altLang="en-US" sz="2800"/>
              <a:t>菜单、工具条和状态条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8.5  </a:t>
            </a:r>
            <a:r>
              <a:rPr lang="zh-CN" altLang="en-US" sz="2800">
                <a:solidFill>
                  <a:srgbClr val="FF3300"/>
                </a:solidFill>
              </a:rPr>
              <a:t>图像和</a:t>
            </a:r>
            <a:r>
              <a:rPr lang="en-US" altLang="zh-CN" sz="2800">
                <a:solidFill>
                  <a:srgbClr val="FF3300"/>
                </a:solidFill>
              </a:rPr>
              <a:t>GIF</a:t>
            </a:r>
            <a:r>
              <a:rPr lang="zh-CN" altLang="en-US" sz="2800">
                <a:solidFill>
                  <a:srgbClr val="FF3300"/>
                </a:solidFill>
              </a:rPr>
              <a:t>动画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8.6  </a:t>
            </a:r>
            <a:r>
              <a:rPr lang="zh-CN" altLang="en-US" sz="2800"/>
              <a:t>其他</a:t>
            </a:r>
            <a:r>
              <a:rPr lang="en-US" altLang="zh-CN" sz="2800"/>
              <a:t>WPF</a:t>
            </a:r>
            <a:r>
              <a:rPr lang="zh-CN" altLang="en-US" sz="2800"/>
              <a:t>控件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58E5813D-3991-4165-92D9-71B4C6C4A2E2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8.5  </a:t>
            </a:r>
            <a:r>
              <a:rPr lang="zh-CN" altLang="en-US"/>
              <a:t>图像和</a:t>
            </a:r>
            <a:r>
              <a:rPr lang="en-US" altLang="zh-CN"/>
              <a:t>GIF</a:t>
            </a:r>
            <a:r>
              <a:rPr lang="zh-CN" altLang="en-US"/>
              <a:t>动画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763000" cy="49530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Image</a:t>
            </a:r>
            <a:r>
              <a:rPr lang="zh-CN" altLang="en-US" dirty="0"/>
              <a:t>控件 </a:t>
            </a:r>
            <a:endParaRPr lang="en-US" altLang="zh-CN" dirty="0"/>
          </a:p>
          <a:p>
            <a:pPr lvl="1" eaLnBrk="1" hangingPunct="1">
              <a:buClr>
                <a:srgbClr val="606060"/>
              </a:buClr>
            </a:pPr>
            <a:r>
              <a:rPr lang="zh-CN" altLang="en-US" dirty="0">
                <a:ea typeface="楷体_GB2312" pitchFamily="1" charset="-122"/>
              </a:rPr>
              <a:t>一般用它来显示单帧图像。该控件可显示下列图像类型：</a:t>
            </a:r>
            <a:r>
              <a:rPr lang="en-US" altLang="zh-CN" dirty="0">
                <a:ea typeface="楷体_GB2312" pitchFamily="1" charset="-122"/>
              </a:rPr>
              <a:t>.bmp</a:t>
            </a:r>
            <a:r>
              <a:rPr lang="zh-CN" altLang="en-US" dirty="0">
                <a:ea typeface="楷体_GB2312" pitchFamily="1" charset="-122"/>
              </a:rPr>
              <a:t>、</a:t>
            </a:r>
            <a:r>
              <a:rPr lang="en-US" altLang="zh-CN" dirty="0">
                <a:ea typeface="楷体_GB2312" pitchFamily="1" charset="-122"/>
              </a:rPr>
              <a:t>.gif</a:t>
            </a:r>
            <a:r>
              <a:rPr lang="zh-CN" altLang="en-US" dirty="0">
                <a:ea typeface="楷体_GB2312" pitchFamily="1" charset="-122"/>
              </a:rPr>
              <a:t>、</a:t>
            </a:r>
            <a:r>
              <a:rPr lang="en-US" altLang="zh-CN" dirty="0">
                <a:ea typeface="楷体_GB2312" pitchFamily="1" charset="-122"/>
              </a:rPr>
              <a:t>.</a:t>
            </a:r>
            <a:r>
              <a:rPr lang="en-US" altLang="zh-CN" dirty="0" err="1">
                <a:ea typeface="楷体_GB2312" pitchFamily="1" charset="-122"/>
              </a:rPr>
              <a:t>ico</a:t>
            </a:r>
            <a:r>
              <a:rPr lang="zh-CN" altLang="en-US" dirty="0">
                <a:ea typeface="楷体_GB2312" pitchFamily="1" charset="-122"/>
              </a:rPr>
              <a:t>、</a:t>
            </a:r>
            <a:r>
              <a:rPr lang="en-US" altLang="zh-CN" dirty="0">
                <a:ea typeface="楷体_GB2312" pitchFamily="1" charset="-122"/>
              </a:rPr>
              <a:t>.jpg</a:t>
            </a:r>
            <a:r>
              <a:rPr lang="zh-CN" altLang="en-US" dirty="0">
                <a:ea typeface="楷体_GB2312" pitchFamily="1" charset="-122"/>
              </a:rPr>
              <a:t>、</a:t>
            </a:r>
            <a:r>
              <a:rPr lang="en-US" altLang="zh-CN" dirty="0">
                <a:ea typeface="楷体_GB2312" pitchFamily="1" charset="-122"/>
              </a:rPr>
              <a:t>.</a:t>
            </a:r>
            <a:r>
              <a:rPr lang="en-US" altLang="zh-CN" dirty="0" err="1">
                <a:ea typeface="楷体_GB2312" pitchFamily="1" charset="-122"/>
              </a:rPr>
              <a:t>png</a:t>
            </a:r>
            <a:r>
              <a:rPr lang="zh-CN" altLang="en-US" dirty="0">
                <a:ea typeface="楷体_GB2312" pitchFamily="1" charset="-122"/>
              </a:rPr>
              <a:t>、</a:t>
            </a:r>
            <a:r>
              <a:rPr lang="en-US" altLang="zh-CN" dirty="0">
                <a:ea typeface="楷体_GB2312" pitchFamily="1" charset="-122"/>
              </a:rPr>
              <a:t>.</a:t>
            </a:r>
            <a:r>
              <a:rPr lang="en-US" altLang="zh-CN" dirty="0" err="1">
                <a:ea typeface="楷体_GB2312" pitchFamily="1" charset="-122"/>
              </a:rPr>
              <a:t>wdp</a:t>
            </a:r>
            <a:r>
              <a:rPr lang="zh-CN" altLang="en-US" dirty="0">
                <a:ea typeface="楷体_GB2312" pitchFamily="1" charset="-122"/>
              </a:rPr>
              <a:t>和</a:t>
            </a:r>
            <a:r>
              <a:rPr lang="en-US" altLang="zh-CN" dirty="0">
                <a:ea typeface="楷体_GB2312" pitchFamily="1" charset="-122"/>
              </a:rPr>
              <a:t>.</a:t>
            </a:r>
            <a:r>
              <a:rPr lang="en-US" altLang="zh-CN" dirty="0" err="1">
                <a:ea typeface="楷体_GB2312" pitchFamily="1" charset="-122"/>
              </a:rPr>
              <a:t>tif</a:t>
            </a:r>
            <a:r>
              <a:rPr lang="zh-CN" altLang="en-US" dirty="0">
                <a:ea typeface="楷体_GB2312" pitchFamily="1" charset="-122"/>
              </a:rPr>
              <a:t>。但是，</a:t>
            </a:r>
            <a:r>
              <a:rPr lang="en-US" altLang="zh-CN" dirty="0">
                <a:ea typeface="楷体_GB2312" pitchFamily="1" charset="-122"/>
              </a:rPr>
              <a:t>Image</a:t>
            </a:r>
            <a:r>
              <a:rPr lang="zh-CN" altLang="en-US" dirty="0">
                <a:ea typeface="楷体_GB2312" pitchFamily="1" charset="-122"/>
              </a:rPr>
              <a:t>控件不支持</a:t>
            </a:r>
            <a:r>
              <a:rPr lang="en-US" altLang="zh-CN" dirty="0">
                <a:ea typeface="楷体_GB2312" pitchFamily="1" charset="-122"/>
              </a:rPr>
              <a:t>gif</a:t>
            </a:r>
            <a:r>
              <a:rPr lang="zh-CN" altLang="en-US" dirty="0">
                <a:ea typeface="楷体_GB2312" pitchFamily="1" charset="-122"/>
              </a:rPr>
              <a:t>、</a:t>
            </a:r>
            <a:r>
              <a:rPr lang="en-US" altLang="zh-CN" dirty="0" err="1">
                <a:ea typeface="楷体_GB2312" pitchFamily="1" charset="-122"/>
              </a:rPr>
              <a:t>tif</a:t>
            </a:r>
            <a:r>
              <a:rPr lang="zh-CN" altLang="en-US" dirty="0">
                <a:ea typeface="楷体_GB2312" pitchFamily="1" charset="-122"/>
              </a:rPr>
              <a:t>等多帧图像的动画显示。如果某个图像文件具有多个帧，它默认只显示第一个帧的内容。 </a:t>
            </a:r>
            <a:endParaRPr lang="en-US" altLang="zh-CN" dirty="0">
              <a:ea typeface="楷体_GB2312" pitchFamily="1" charset="-122"/>
            </a:endParaRPr>
          </a:p>
          <a:p>
            <a:pPr lvl="1" eaLnBrk="1" hangingPunct="1">
              <a:buClr>
                <a:srgbClr val="606060"/>
              </a:buClr>
            </a:pPr>
            <a:r>
              <a:rPr lang="zh-CN" altLang="en-US" dirty="0">
                <a:ea typeface="楷体_GB2312" pitchFamily="1" charset="-122"/>
              </a:rPr>
              <a:t>一般用</a:t>
            </a:r>
            <a:r>
              <a:rPr lang="en-US" altLang="zh-CN" dirty="0">
                <a:ea typeface="楷体_GB2312" pitchFamily="1" charset="-122"/>
              </a:rPr>
              <a:t>Source</a:t>
            </a:r>
            <a:r>
              <a:rPr lang="zh-CN" altLang="en-US" dirty="0">
                <a:ea typeface="楷体_GB2312" pitchFamily="1" charset="-122"/>
              </a:rPr>
              <a:t>属性获取或设置</a:t>
            </a:r>
            <a:r>
              <a:rPr lang="en-US" altLang="zh-CN" dirty="0">
                <a:ea typeface="楷体_GB2312" pitchFamily="1" charset="-122"/>
              </a:rPr>
              <a:t>Image</a:t>
            </a:r>
            <a:r>
              <a:rPr lang="zh-CN" altLang="en-US" dirty="0">
                <a:ea typeface="楷体_GB2312" pitchFamily="1" charset="-122"/>
              </a:rPr>
              <a:t>控件的图像源（默认值为</a:t>
            </a:r>
            <a:r>
              <a:rPr lang="en-US" altLang="zh-CN" dirty="0">
                <a:ea typeface="楷体_GB2312" pitchFamily="1" charset="-122"/>
              </a:rPr>
              <a:t>null</a:t>
            </a:r>
            <a:r>
              <a:rPr lang="zh-CN" altLang="en-US" dirty="0">
                <a:ea typeface="楷体_GB2312" pitchFamily="1" charset="-122"/>
              </a:rPr>
              <a:t>）。例如：</a:t>
            </a:r>
          </a:p>
          <a:p>
            <a:pPr marL="992188" lvl="2" indent="-180975">
              <a:buFont typeface="Wingdings" pitchFamily="2" charset="2"/>
              <a:buNone/>
            </a:pPr>
            <a:r>
              <a:rPr lang="en-US" altLang="zh-CN" sz="1600" dirty="0"/>
              <a:t>&lt;Image Source="/images/img1.jpg "/&gt;</a:t>
            </a:r>
          </a:p>
          <a:p>
            <a:pPr marL="992188" lvl="2" indent="-180975">
              <a:buFont typeface="Wingdings" pitchFamily="2" charset="2"/>
              <a:buNone/>
            </a:pPr>
            <a:r>
              <a:rPr lang="en-US" altLang="zh-CN" sz="1600" dirty="0"/>
              <a:t>&lt;Image Width="200" Source="/images/img1.jpg "/&gt;</a:t>
            </a:r>
          </a:p>
          <a:p>
            <a:pPr marL="992188" lvl="2" indent="-180975">
              <a:buFont typeface="Wingdings" pitchFamily="2" charset="2"/>
              <a:buNone/>
            </a:pPr>
            <a:r>
              <a:rPr lang="en-US" altLang="zh-CN" sz="1600" dirty="0"/>
              <a:t>&lt;Image Width="400" Height="200" Source="/images/img1.jpg "/&gt;</a:t>
            </a:r>
          </a:p>
          <a:p>
            <a:pPr lvl="1" eaLnBrk="1" hangingPunct="1">
              <a:buClr>
                <a:srgbClr val="606060"/>
              </a:buClr>
            </a:pPr>
            <a:r>
              <a:rPr lang="zh-CN" altLang="en-US" dirty="0">
                <a:ea typeface="楷体_GB2312" pitchFamily="1" charset="-122"/>
              </a:rPr>
              <a:t>可以用该控件的</a:t>
            </a:r>
            <a:r>
              <a:rPr lang="en-US" altLang="zh-CN" dirty="0">
                <a:ea typeface="楷体_GB2312" pitchFamily="1" charset="-122"/>
              </a:rPr>
              <a:t>Stretch</a:t>
            </a:r>
            <a:r>
              <a:rPr lang="zh-CN" altLang="en-US" dirty="0">
                <a:ea typeface="楷体_GB2312" pitchFamily="1" charset="-122"/>
              </a:rPr>
              <a:t>属性获取或设置图像的拉伸方式。例如：</a:t>
            </a:r>
          </a:p>
          <a:p>
            <a:pPr marL="992188" lvl="2" indent="-180975">
              <a:buFont typeface="Wingdings" pitchFamily="2" charset="2"/>
              <a:buNone/>
            </a:pPr>
            <a:r>
              <a:rPr lang="en-US" altLang="zh-CN" sz="1600" dirty="0"/>
              <a:t>&lt;Image Source="/images/img1.jpg" Stretch="Fill" /&gt;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C831BAE-2559-47CD-A59C-B1ED9D75338B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/>
              <a:t>8.1  </a:t>
            </a:r>
            <a:r>
              <a:rPr lang="zh-CN" altLang="en-US" sz="4200"/>
              <a:t>控件模型和内容模型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606060"/>
              </a:buClr>
              <a:buNone/>
            </a:pPr>
            <a:r>
              <a:rPr lang="en-US" altLang="zh-CN" dirty="0"/>
              <a:t>8.1.2 WPF</a:t>
            </a:r>
            <a:r>
              <a:rPr lang="zh-CN" altLang="en-US" dirty="0"/>
              <a:t>控件模型</a:t>
            </a:r>
            <a:endParaRPr lang="en-US" altLang="zh-CN" dirty="0"/>
          </a:p>
          <a:p>
            <a:pPr marL="360363" lvl="1" indent="-3175" eaLnBrk="1" hangingPunct="1">
              <a:lnSpc>
                <a:spcPct val="110000"/>
              </a:lnSpc>
              <a:buSzPct val="90000"/>
            </a:pPr>
            <a:r>
              <a:rPr lang="zh-CN" altLang="en-US" sz="2000" dirty="0">
                <a:ea typeface="楷体_GB2312" pitchFamily="1" charset="-122"/>
              </a:rPr>
              <a:t>外边距（</a:t>
            </a:r>
            <a:r>
              <a:rPr lang="en-US" altLang="zh-CN" sz="2000" dirty="0">
                <a:ea typeface="楷体_GB2312" pitchFamily="1" charset="-122"/>
              </a:rPr>
              <a:t>Margin</a:t>
            </a:r>
            <a:r>
              <a:rPr lang="zh-CN" altLang="en-US" sz="2000" dirty="0">
                <a:ea typeface="楷体_GB2312" pitchFamily="1" charset="-122"/>
              </a:rPr>
              <a:t>） </a:t>
            </a:r>
          </a:p>
          <a:p>
            <a:pPr marL="360363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常用有两种形式，一种是用一个值来描述，例如下面的代码表示按钮周边四个方向的外边距都是</a:t>
            </a:r>
            <a:r>
              <a:rPr lang="en-US" altLang="zh-CN" sz="1800" dirty="0">
                <a:ea typeface="楷体_GB2312" pitchFamily="1" charset="-122"/>
              </a:rPr>
              <a:t>10</a:t>
            </a:r>
            <a:r>
              <a:rPr lang="zh-CN" altLang="en-US" sz="1800" dirty="0">
                <a:ea typeface="楷体_GB2312" pitchFamily="1" charset="-122"/>
              </a:rPr>
              <a:t>。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/>
              <a:t>XAML</a:t>
            </a:r>
            <a:r>
              <a:rPr lang="zh-CN" altLang="en-US" sz="1600" dirty="0"/>
              <a:t>：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/>
              <a:t>&lt;Button Name="Button1" Margin="10"&gt;</a:t>
            </a:r>
            <a:r>
              <a:rPr lang="zh-CN" altLang="en-US" sz="1600" dirty="0"/>
              <a:t>按钮</a:t>
            </a:r>
            <a:r>
              <a:rPr lang="en-US" altLang="zh-CN" sz="1600" dirty="0"/>
              <a:t>1&lt;/Button&gt;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/>
              <a:t>C#</a:t>
            </a:r>
            <a:r>
              <a:rPr lang="zh-CN" altLang="en-US" sz="1600" dirty="0"/>
              <a:t>：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/>
              <a:t>Button1.Margin = new Thickness(10);</a:t>
            </a:r>
          </a:p>
          <a:p>
            <a:pPr marL="360363" lvl="1" indent="-3175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另一种是按照“左、上、右、下”的顺序用</a:t>
            </a:r>
            <a:r>
              <a:rPr lang="en-US" altLang="zh-CN" sz="1800" dirty="0">
                <a:ea typeface="楷体_GB2312" pitchFamily="1" charset="-122"/>
              </a:rPr>
              <a:t>4</a:t>
            </a:r>
            <a:r>
              <a:rPr lang="zh-CN" altLang="en-US" sz="1800" dirty="0">
                <a:ea typeface="楷体_GB2312" pitchFamily="1" charset="-122"/>
              </a:rPr>
              <a:t>个值分别描述。例如下面的代码表示</a:t>
            </a:r>
            <a:r>
              <a:rPr lang="en-US" altLang="zh-CN" sz="1800" dirty="0">
                <a:ea typeface="楷体_GB2312" pitchFamily="1" charset="-122"/>
              </a:rPr>
              <a:t>Button2</a:t>
            </a:r>
            <a:r>
              <a:rPr lang="zh-CN" altLang="en-US" sz="1800" dirty="0">
                <a:ea typeface="楷体_GB2312" pitchFamily="1" charset="-122"/>
              </a:rPr>
              <a:t>按钮的左、上、右、下的外边距分别是</a:t>
            </a:r>
            <a:r>
              <a:rPr lang="en-US" altLang="zh-CN" sz="1800" dirty="0">
                <a:ea typeface="楷体_GB2312" pitchFamily="1" charset="-122"/>
              </a:rPr>
              <a:t>0</a:t>
            </a:r>
            <a:r>
              <a:rPr lang="zh-CN" altLang="en-US" sz="1800" dirty="0">
                <a:ea typeface="楷体_GB2312" pitchFamily="1" charset="-122"/>
              </a:rPr>
              <a:t>、</a:t>
            </a:r>
            <a:r>
              <a:rPr lang="en-US" altLang="zh-CN" sz="1800" dirty="0">
                <a:ea typeface="楷体_GB2312" pitchFamily="1" charset="-122"/>
              </a:rPr>
              <a:t>10</a:t>
            </a:r>
            <a:r>
              <a:rPr lang="zh-CN" altLang="en-US" sz="1800" dirty="0">
                <a:ea typeface="楷体_GB2312" pitchFamily="1" charset="-122"/>
              </a:rPr>
              <a:t>、</a:t>
            </a:r>
            <a:r>
              <a:rPr lang="en-US" altLang="zh-CN" sz="1800" dirty="0">
                <a:ea typeface="楷体_GB2312" pitchFamily="1" charset="-122"/>
              </a:rPr>
              <a:t>0</a:t>
            </a:r>
            <a:r>
              <a:rPr lang="zh-CN" altLang="en-US" sz="1800" dirty="0">
                <a:ea typeface="楷体_GB2312" pitchFamily="1" charset="-122"/>
              </a:rPr>
              <a:t>、</a:t>
            </a:r>
            <a:r>
              <a:rPr lang="en-US" altLang="zh-CN" sz="1800" dirty="0">
                <a:ea typeface="楷体_GB2312" pitchFamily="1" charset="-122"/>
              </a:rPr>
              <a:t>10</a:t>
            </a:r>
            <a:endParaRPr lang="zh-CN" altLang="en-US" sz="1800" dirty="0">
              <a:ea typeface="楷体_GB2312" pitchFamily="1" charset="-122"/>
            </a:endParaRP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/>
              <a:t>XAML</a:t>
            </a:r>
            <a:r>
              <a:rPr lang="zh-CN" altLang="en-US" sz="1600" dirty="0"/>
              <a:t>：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/>
              <a:t>&lt;Button Name="Button2" Margin="0,10,0,10"&gt;</a:t>
            </a:r>
            <a:r>
              <a:rPr lang="zh-CN" altLang="en-US" sz="1600" dirty="0"/>
              <a:t>按钮</a:t>
            </a:r>
            <a:r>
              <a:rPr lang="en-US" altLang="zh-CN" sz="1600" dirty="0"/>
              <a:t>2&lt;/Button&gt;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/>
              <a:t>C#</a:t>
            </a:r>
            <a:r>
              <a:rPr lang="zh-CN" altLang="en-US" sz="1600" dirty="0"/>
              <a:t>：</a:t>
            </a:r>
          </a:p>
          <a:p>
            <a:pPr marL="1143000" lvl="2" indent="-228600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1600" dirty="0"/>
              <a:t>Button2.Margin = new Thickness(0, 10, 0, 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6ED9D66-3776-4E18-A32D-5A1B2D932487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8.5  </a:t>
            </a:r>
            <a:r>
              <a:rPr lang="zh-CN" altLang="en-US"/>
              <a:t>图像和</a:t>
            </a:r>
            <a:r>
              <a:rPr lang="en-US" altLang="zh-CN"/>
              <a:t>GIF</a:t>
            </a:r>
            <a:r>
              <a:rPr lang="zh-CN" altLang="en-US"/>
              <a:t>动画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360363" lvl="1" indent="-3175"/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8-16】</a:t>
            </a:r>
            <a:r>
              <a:rPr lang="zh-CN" altLang="en-US" sz="2000" dirty="0">
                <a:ea typeface="楷体_GB2312" pitchFamily="1" charset="-122"/>
              </a:rPr>
              <a:t>演示</a:t>
            </a:r>
            <a:r>
              <a:rPr lang="en-US" altLang="zh-CN" sz="2000" dirty="0">
                <a:ea typeface="楷体_GB2312" pitchFamily="1" charset="-122"/>
              </a:rPr>
              <a:t>Image</a:t>
            </a:r>
            <a:r>
              <a:rPr lang="zh-CN" altLang="en-US" sz="2000" dirty="0">
                <a:ea typeface="楷体_GB2312" pitchFamily="1" charset="-122"/>
              </a:rPr>
              <a:t>控件的基本用法 </a:t>
            </a:r>
            <a:endParaRPr lang="en-US" altLang="zh-CN" sz="2000" dirty="0">
              <a:ea typeface="楷体_GB2312" pitchFamily="1" charset="-122"/>
            </a:endParaRPr>
          </a:p>
        </p:txBody>
      </p:sp>
      <p:pic>
        <p:nvPicPr>
          <p:cNvPr id="593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1981200"/>
            <a:ext cx="6327775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6F77ED5-D90F-4FE8-BE9F-39B18F73AB15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8.5  </a:t>
            </a:r>
            <a:r>
              <a:rPr lang="zh-CN" altLang="en-US"/>
              <a:t>图像和</a:t>
            </a:r>
            <a:r>
              <a:rPr lang="en-US" altLang="zh-CN"/>
              <a:t>GIF</a:t>
            </a:r>
            <a:r>
              <a:rPr lang="zh-CN" altLang="en-US"/>
              <a:t>动画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95400"/>
            <a:ext cx="8763000" cy="48768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2</a:t>
            </a:r>
            <a:r>
              <a:rPr lang="zh-CN" altLang="en-US" dirty="0"/>
              <a:t>、利用</a:t>
            </a:r>
            <a:r>
              <a:rPr lang="en-US" altLang="zh-CN" dirty="0" err="1"/>
              <a:t>WindowsFormsHost</a:t>
            </a:r>
            <a:r>
              <a:rPr lang="zh-CN" altLang="en-US" dirty="0"/>
              <a:t>播放</a:t>
            </a:r>
            <a:r>
              <a:rPr lang="en-US" altLang="zh-CN" dirty="0"/>
              <a:t>GIF</a:t>
            </a:r>
            <a:r>
              <a:rPr lang="zh-CN" altLang="en-US" dirty="0"/>
              <a:t>动画 </a:t>
            </a:r>
          </a:p>
          <a:p>
            <a:pPr marL="360363" lvl="1" indent="-3175">
              <a:buNone/>
            </a:pPr>
            <a:r>
              <a:rPr lang="zh-CN" altLang="en-US" sz="1800" dirty="0">
                <a:ea typeface="楷体_GB2312" pitchFamily="1" charset="-122"/>
              </a:rPr>
              <a:t>利用</a:t>
            </a:r>
            <a:r>
              <a:rPr lang="en-US" altLang="zh-CN" sz="1800" dirty="0" err="1">
                <a:ea typeface="楷体_GB2312" pitchFamily="1" charset="-122"/>
              </a:rPr>
              <a:t>WindowsFormsHost</a:t>
            </a:r>
            <a:r>
              <a:rPr lang="zh-CN" altLang="en-US" sz="1800" dirty="0">
                <a:ea typeface="楷体_GB2312" pitchFamily="1" charset="-122"/>
              </a:rPr>
              <a:t>控件可实现</a:t>
            </a:r>
            <a:r>
              <a:rPr lang="en-US" altLang="zh-CN" sz="1800" dirty="0">
                <a:ea typeface="楷体_GB2312" pitchFamily="1" charset="-122"/>
              </a:rPr>
              <a:t>WPF</a:t>
            </a:r>
            <a:r>
              <a:rPr lang="zh-CN" altLang="en-US" sz="1800" dirty="0">
                <a:ea typeface="楷体_GB2312" pitchFamily="1" charset="-122"/>
              </a:rPr>
              <a:t>应用程序与</a:t>
            </a:r>
            <a:r>
              <a:rPr lang="en-US" altLang="zh-CN" sz="1800" dirty="0" err="1">
                <a:ea typeface="楷体_GB2312" pitchFamily="1" charset="-122"/>
              </a:rPr>
              <a:t>WinForm</a:t>
            </a:r>
            <a:r>
              <a:rPr lang="zh-CN" altLang="en-US" sz="1800" dirty="0">
                <a:ea typeface="楷体_GB2312" pitchFamily="1" charset="-122"/>
              </a:rPr>
              <a:t>应用程序的互操作性。由于</a:t>
            </a:r>
            <a:r>
              <a:rPr lang="en-US" altLang="zh-CN" sz="1800" dirty="0" err="1">
                <a:ea typeface="楷体_GB2312" pitchFamily="1" charset="-122"/>
              </a:rPr>
              <a:t>WinForm</a:t>
            </a:r>
            <a:r>
              <a:rPr lang="zh-CN" altLang="en-US" sz="1800" dirty="0">
                <a:ea typeface="楷体_GB2312" pitchFamily="1" charset="-122"/>
              </a:rPr>
              <a:t>应用程序的</a:t>
            </a:r>
            <a:r>
              <a:rPr lang="en-US" altLang="zh-CN" sz="1800" dirty="0" err="1">
                <a:ea typeface="楷体_GB2312" pitchFamily="1" charset="-122"/>
              </a:rPr>
              <a:t>PictureBox</a:t>
            </a:r>
            <a:r>
              <a:rPr lang="zh-CN" altLang="en-US" sz="1800" dirty="0">
                <a:ea typeface="楷体_GB2312" pitchFamily="1" charset="-122"/>
              </a:rPr>
              <a:t>控件可自动播放</a:t>
            </a:r>
            <a:r>
              <a:rPr lang="en-US" altLang="zh-CN" sz="1800" dirty="0">
                <a:ea typeface="楷体_GB2312" pitchFamily="1" charset="-122"/>
              </a:rPr>
              <a:t>GIF</a:t>
            </a:r>
            <a:r>
              <a:rPr lang="zh-CN" altLang="en-US" sz="1800" dirty="0">
                <a:ea typeface="楷体_GB2312" pitchFamily="1" charset="-122"/>
              </a:rPr>
              <a:t>动画，所以我们可以利用它在</a:t>
            </a:r>
            <a:r>
              <a:rPr lang="en-US" altLang="zh-CN" sz="1800" dirty="0">
                <a:ea typeface="楷体_GB2312" pitchFamily="1" charset="-122"/>
              </a:rPr>
              <a:t>WPF</a:t>
            </a:r>
            <a:r>
              <a:rPr lang="zh-CN" altLang="en-US" sz="1800" dirty="0">
                <a:ea typeface="楷体_GB2312" pitchFamily="1" charset="-122"/>
              </a:rPr>
              <a:t>应用程序中自动播放</a:t>
            </a:r>
            <a:r>
              <a:rPr lang="en-US" altLang="zh-CN" sz="1800" dirty="0">
                <a:ea typeface="楷体_GB2312" pitchFamily="1" charset="-122"/>
              </a:rPr>
              <a:t>GIF</a:t>
            </a:r>
            <a:r>
              <a:rPr lang="zh-CN" altLang="en-US" sz="1800" dirty="0">
                <a:ea typeface="楷体_GB2312" pitchFamily="1" charset="-122"/>
              </a:rPr>
              <a:t>动画。</a:t>
            </a:r>
            <a:r>
              <a:rPr lang="zh-CN" altLang="en-US" dirty="0">
                <a:ea typeface="楷体_GB2312" pitchFamily="1" charset="-122"/>
              </a:rPr>
              <a:t> </a:t>
            </a:r>
            <a:endParaRPr lang="zh-CN" altLang="en-US" sz="1800" dirty="0">
              <a:ea typeface="楷体_GB2312" pitchFamily="1" charset="-122"/>
            </a:endParaRPr>
          </a:p>
          <a:p>
            <a:pPr marL="360363" lvl="1" indent="-3175"/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8-17】</a:t>
            </a:r>
            <a:r>
              <a:rPr lang="zh-CN" altLang="en-US" sz="2000" dirty="0">
                <a:ea typeface="楷体_GB2312" pitchFamily="1" charset="-122"/>
              </a:rPr>
              <a:t>演示在</a:t>
            </a:r>
            <a:r>
              <a:rPr lang="en-US" altLang="zh-CN" sz="2000" dirty="0">
                <a:ea typeface="楷体_GB2312" pitchFamily="1" charset="-122"/>
              </a:rPr>
              <a:t>WPF</a:t>
            </a:r>
            <a:r>
              <a:rPr lang="zh-CN" altLang="en-US" sz="2000" dirty="0">
                <a:ea typeface="楷体_GB2312" pitchFamily="1" charset="-122"/>
              </a:rPr>
              <a:t>应用程序中自动播放</a:t>
            </a:r>
            <a:r>
              <a:rPr lang="en-US" altLang="zh-CN" sz="2000" dirty="0">
                <a:ea typeface="楷体_GB2312" pitchFamily="1" charset="-122"/>
              </a:rPr>
              <a:t>GIF</a:t>
            </a:r>
            <a:r>
              <a:rPr lang="zh-CN" altLang="en-US" sz="2000" dirty="0">
                <a:ea typeface="楷体_GB2312" pitchFamily="1" charset="-122"/>
              </a:rPr>
              <a:t>动画的基本用法 </a:t>
            </a:r>
            <a:endParaRPr lang="en-US" altLang="zh-CN" sz="2000" dirty="0">
              <a:ea typeface="楷体_GB2312" pitchFamily="1" charset="-122"/>
            </a:endParaRPr>
          </a:p>
        </p:txBody>
      </p:sp>
      <p:pic>
        <p:nvPicPr>
          <p:cNvPr id="6042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29000"/>
            <a:ext cx="55626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CCA35AD-2F23-4E81-9B1D-264B7529DBFD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Ch8  WPF</a:t>
            </a:r>
            <a:r>
              <a:rPr lang="zh-CN" altLang="en-US"/>
              <a:t>控件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924800" cy="4419600"/>
          </a:xfrm>
        </p:spPr>
        <p:txBody>
          <a:bodyPr/>
          <a:lstStyle/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8.1  </a:t>
            </a:r>
            <a:r>
              <a:rPr lang="zh-CN" altLang="en-US" sz="2800"/>
              <a:t>控件模型和内容模型 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8.2  </a:t>
            </a:r>
            <a:r>
              <a:rPr lang="zh-CN" altLang="en-US" sz="2800"/>
              <a:t>常用布局控件 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8.3  </a:t>
            </a:r>
            <a:r>
              <a:rPr lang="zh-CN" altLang="en-US" sz="2800"/>
              <a:t>常用基本控件</a:t>
            </a:r>
            <a:endParaRPr lang="en-US" altLang="zh-CN" sz="2800"/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8.4  </a:t>
            </a:r>
            <a:r>
              <a:rPr lang="zh-CN" altLang="en-US" sz="2800"/>
              <a:t>菜单、工具条和状态条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/>
              <a:t>8.5  </a:t>
            </a:r>
            <a:r>
              <a:rPr lang="zh-CN" altLang="en-US" sz="2800"/>
              <a:t>图像和</a:t>
            </a:r>
            <a:r>
              <a:rPr lang="en-US" altLang="zh-CN" sz="2800"/>
              <a:t>GIF</a:t>
            </a:r>
            <a:r>
              <a:rPr lang="zh-CN" altLang="en-US" sz="2800"/>
              <a:t>动画</a:t>
            </a:r>
          </a:p>
          <a:p>
            <a:pPr eaLnBrk="1" hangingPunct="1">
              <a:buClr>
                <a:srgbClr val="60606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FF3300"/>
                </a:solidFill>
              </a:rPr>
              <a:t>8.6  </a:t>
            </a:r>
            <a:r>
              <a:rPr lang="zh-CN" altLang="en-US" sz="2800">
                <a:solidFill>
                  <a:srgbClr val="FF3300"/>
                </a:solidFill>
              </a:rPr>
              <a:t>其他</a:t>
            </a:r>
            <a:r>
              <a:rPr lang="en-US" altLang="zh-CN" sz="2800">
                <a:solidFill>
                  <a:srgbClr val="FF3300"/>
                </a:solidFill>
              </a:rPr>
              <a:t>WPF</a:t>
            </a:r>
            <a:r>
              <a:rPr lang="zh-CN" altLang="en-US" sz="2800">
                <a:solidFill>
                  <a:srgbClr val="FF3300"/>
                </a:solidFill>
              </a:rPr>
              <a:t>控件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84270287-FCCD-411F-B3A0-380C28B5202E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43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8.6  </a:t>
            </a:r>
            <a:r>
              <a:rPr lang="zh-CN" altLang="en-US"/>
              <a:t>其他</a:t>
            </a:r>
            <a:r>
              <a:rPr lang="en-US" altLang="zh-CN"/>
              <a:t>WPF</a:t>
            </a:r>
            <a:r>
              <a:rPr lang="zh-CN" altLang="en-US"/>
              <a:t>控件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9200"/>
            <a:ext cx="9067800" cy="5105400"/>
          </a:xfrm>
        </p:spPr>
        <p:txBody>
          <a:bodyPr/>
          <a:lstStyle/>
          <a:p>
            <a:pPr marL="357188" lvl="1" indent="0">
              <a:lnSpc>
                <a:spcPct val="110000"/>
              </a:lnSpc>
              <a:buNone/>
            </a:pPr>
            <a:r>
              <a:rPr lang="en-US" altLang="zh-CN" sz="2000" dirty="0">
                <a:ea typeface="楷体_GB2312" pitchFamily="1" charset="-122"/>
              </a:rPr>
              <a:t>1</a:t>
            </a:r>
            <a:r>
              <a:rPr lang="zh-CN" altLang="en-US" sz="2000" dirty="0">
                <a:ea typeface="楷体_GB2312" pitchFamily="1" charset="-122"/>
              </a:rPr>
              <a:t>、日期控件 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>
              <a:lnSpc>
                <a:spcPct val="110000"/>
              </a:lnSpc>
            </a:pPr>
            <a:r>
              <a:rPr lang="zh-CN" altLang="en-US" sz="1800" dirty="0"/>
              <a:t>日期控件用于显示和选择日历信息。</a:t>
            </a:r>
            <a:endParaRPr lang="en-US" altLang="zh-CN" sz="1800" dirty="0"/>
          </a:p>
          <a:p>
            <a:pPr marL="728663" lvl="2" indent="-3175">
              <a:lnSpc>
                <a:spcPct val="110000"/>
              </a:lnSpc>
            </a:pPr>
            <a:r>
              <a:rPr lang="en-US" altLang="zh-CN" sz="1800" dirty="0"/>
              <a:t>Calendar</a:t>
            </a:r>
            <a:r>
              <a:rPr lang="zh-CN" altLang="en-US" sz="1800" dirty="0"/>
              <a:t>：使用可视日历显示来选择日期。该控件可以独立使用，也可用作</a:t>
            </a:r>
            <a:r>
              <a:rPr lang="en-US" altLang="zh-CN" sz="1800" dirty="0" err="1"/>
              <a:t>DatePicker</a:t>
            </a:r>
            <a:r>
              <a:rPr lang="zh-CN" altLang="en-US" sz="1800" dirty="0"/>
              <a:t>控件的下拉部分。</a:t>
            </a:r>
            <a:endParaRPr lang="en-US" altLang="zh-CN" sz="1800" dirty="0"/>
          </a:p>
          <a:p>
            <a:pPr marL="728663" lvl="2" indent="-3175">
              <a:lnSpc>
                <a:spcPct val="110000"/>
              </a:lnSpc>
            </a:pPr>
            <a:r>
              <a:rPr lang="en-US" altLang="zh-CN" sz="1800" dirty="0" err="1"/>
              <a:t>DatePicker</a:t>
            </a:r>
            <a:r>
              <a:rPr lang="zh-CN" altLang="en-US" sz="1800" dirty="0"/>
              <a:t>：在文本字段中键入日期或使用下拉</a:t>
            </a:r>
            <a:r>
              <a:rPr lang="en-US" altLang="zh-CN" sz="1800" dirty="0"/>
              <a:t>Calendar</a:t>
            </a:r>
            <a:r>
              <a:rPr lang="zh-CN" altLang="en-US" sz="1800" dirty="0"/>
              <a:t>控件来选择日期。 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en-US" altLang="zh-CN" sz="2000" dirty="0">
                <a:ea typeface="楷体_GB2312" pitchFamily="1" charset="-122"/>
              </a:rPr>
              <a:t>2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 err="1">
                <a:ea typeface="楷体_GB2312" pitchFamily="1" charset="-122"/>
              </a:rPr>
              <a:t>ViewBox</a:t>
            </a:r>
            <a:r>
              <a:rPr lang="zh-CN" altLang="en-US" sz="2000" dirty="0">
                <a:ea typeface="楷体_GB2312" pitchFamily="1" charset="-122"/>
              </a:rPr>
              <a:t>控件 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>
              <a:lnSpc>
                <a:spcPct val="110000"/>
              </a:lnSpc>
            </a:pPr>
            <a:r>
              <a:rPr lang="zh-CN" altLang="en-US" sz="1800" dirty="0"/>
              <a:t>该控件是一个内容修饰器，它可以包含一个子项，并通过拉伸和缩放填满子项的内容。 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en-US" altLang="zh-CN" sz="2000" dirty="0">
                <a:ea typeface="楷体_GB2312" pitchFamily="1" charset="-122"/>
              </a:rPr>
              <a:t>3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>
                <a:ea typeface="楷体_GB2312" pitchFamily="1" charset="-122"/>
              </a:rPr>
              <a:t>Popup</a:t>
            </a:r>
            <a:r>
              <a:rPr lang="zh-CN" altLang="en-US" sz="2000" dirty="0">
                <a:ea typeface="楷体_GB2312" pitchFamily="1" charset="-122"/>
              </a:rPr>
              <a:t>控件 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>
              <a:lnSpc>
                <a:spcPct val="110000"/>
              </a:lnSpc>
            </a:pPr>
            <a:r>
              <a:rPr lang="zh-CN" altLang="en-US" sz="1800" dirty="0"/>
              <a:t>该控件在一个单独的窗口中显示内容，该窗口浮动在当前应用程序窗口之上。 </a:t>
            </a:r>
          </a:p>
          <a:p>
            <a:pPr marL="357188" lvl="1" indent="0">
              <a:lnSpc>
                <a:spcPct val="110000"/>
              </a:lnSpc>
              <a:buNone/>
            </a:pPr>
            <a:r>
              <a:rPr lang="en-US" altLang="zh-CN" sz="2000" dirty="0">
                <a:ea typeface="楷体_GB2312" pitchFamily="1" charset="-122"/>
              </a:rPr>
              <a:t>4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 err="1">
                <a:ea typeface="楷体_GB2312" pitchFamily="1" charset="-122"/>
              </a:rPr>
              <a:t>ProgressBar</a:t>
            </a:r>
            <a:r>
              <a:rPr lang="zh-CN" altLang="en-US" sz="2000" dirty="0">
                <a:ea typeface="楷体_GB2312" pitchFamily="1" charset="-122"/>
              </a:rPr>
              <a:t>控件 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>
              <a:lnSpc>
                <a:spcPct val="110000"/>
              </a:lnSpc>
            </a:pPr>
            <a:r>
              <a:rPr lang="zh-CN" altLang="en-US" sz="1800" dirty="0"/>
              <a:t>一般用该控件指示操作进度。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96364F13-B975-421D-997F-A0DF2151F8ED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44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8.6  </a:t>
            </a:r>
            <a:r>
              <a:rPr lang="zh-CN" altLang="en-US"/>
              <a:t>其他</a:t>
            </a:r>
            <a:r>
              <a:rPr lang="en-US" altLang="zh-CN"/>
              <a:t>WPF</a:t>
            </a:r>
            <a:r>
              <a:rPr lang="zh-CN" altLang="en-US"/>
              <a:t>控件（续）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71600"/>
            <a:ext cx="8763000" cy="4648200"/>
          </a:xfrm>
        </p:spPr>
        <p:txBody>
          <a:bodyPr/>
          <a:lstStyle/>
          <a:p>
            <a:pPr marL="360363" lvl="1" indent="-3175">
              <a:buFont typeface="Wingdings" pitchFamily="2" charset="2"/>
              <a:buNone/>
            </a:pPr>
            <a:endParaRPr lang="zh-CN" altLang="en-US" sz="2000" dirty="0">
              <a:ea typeface="楷体_GB2312" pitchFamily="1" charset="-122"/>
            </a:endParaRPr>
          </a:p>
          <a:p>
            <a:pPr marL="357188" lvl="1" indent="0">
              <a:buNone/>
            </a:pPr>
            <a:r>
              <a:rPr lang="en-US" altLang="zh-CN" sz="2000" dirty="0">
                <a:ea typeface="楷体_GB2312" pitchFamily="1" charset="-122"/>
              </a:rPr>
              <a:t>5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>
                <a:ea typeface="楷体_GB2312" pitchFamily="1" charset="-122"/>
              </a:rPr>
              <a:t>ToolTip</a:t>
            </a:r>
            <a:r>
              <a:rPr lang="zh-CN" altLang="en-US" sz="2000" dirty="0">
                <a:ea typeface="楷体_GB2312" pitchFamily="1" charset="-122"/>
              </a:rPr>
              <a:t>控件 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/>
            <a:r>
              <a:rPr lang="zh-CN" altLang="en-US" sz="1800" dirty="0"/>
              <a:t>一般用该控件向用户弹出界面中元素的相关提示信息。</a:t>
            </a:r>
          </a:p>
          <a:p>
            <a:pPr marL="357188" lvl="1" indent="0">
              <a:buNone/>
            </a:pPr>
            <a:r>
              <a:rPr lang="en-US" altLang="zh-CN" sz="2000" dirty="0">
                <a:ea typeface="楷体_GB2312" pitchFamily="1" charset="-122"/>
              </a:rPr>
              <a:t>6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>
                <a:ea typeface="楷体_GB2312" pitchFamily="1" charset="-122"/>
              </a:rPr>
              <a:t>Thumb</a:t>
            </a:r>
            <a:r>
              <a:rPr lang="zh-CN" altLang="en-US" sz="2000" dirty="0">
                <a:ea typeface="楷体_GB2312" pitchFamily="1" charset="-122"/>
              </a:rPr>
              <a:t>控件 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/>
            <a:r>
              <a:rPr lang="zh-CN" altLang="en-US" sz="1800" dirty="0"/>
              <a:t>表示可由用户拖动的控件。该控件可包含在其他控件（如</a:t>
            </a:r>
            <a:r>
              <a:rPr lang="en-US" altLang="zh-CN" sz="1800" dirty="0" err="1"/>
              <a:t>ScrollBar</a:t>
            </a:r>
            <a:r>
              <a:rPr lang="zh-CN" altLang="en-US" sz="1800" dirty="0"/>
              <a:t>或</a:t>
            </a:r>
            <a:r>
              <a:rPr lang="en-US" altLang="zh-CN" sz="1800" dirty="0"/>
              <a:t>Slider</a:t>
            </a:r>
            <a:r>
              <a:rPr lang="zh-CN" altLang="en-US" sz="1800" dirty="0"/>
              <a:t>控件）中，用户可通过拖动更改控件的值。利用该控件还可以调整其他控件的大小。 </a:t>
            </a:r>
          </a:p>
          <a:p>
            <a:pPr marL="357188" lvl="1" indent="0">
              <a:buNone/>
            </a:pPr>
            <a:r>
              <a:rPr lang="en-US" altLang="zh-CN" sz="2000" dirty="0">
                <a:ea typeface="楷体_GB2312" pitchFamily="1" charset="-122"/>
              </a:rPr>
              <a:t>7</a:t>
            </a:r>
            <a:r>
              <a:rPr lang="zh-CN" altLang="en-US" sz="2000" dirty="0">
                <a:ea typeface="楷体_GB2312" pitchFamily="1" charset="-122"/>
              </a:rPr>
              <a:t>、</a:t>
            </a:r>
            <a:r>
              <a:rPr lang="en-US" altLang="zh-CN" sz="2000" dirty="0">
                <a:ea typeface="楷体_GB2312" pitchFamily="1" charset="-122"/>
              </a:rPr>
              <a:t>Slide</a:t>
            </a:r>
            <a:r>
              <a:rPr lang="zh-CN" altLang="en-US" sz="2000" dirty="0">
                <a:ea typeface="楷体_GB2312" pitchFamily="1" charset="-122"/>
              </a:rPr>
              <a:t>控件 </a:t>
            </a:r>
            <a:endParaRPr lang="en-US" altLang="zh-CN" sz="2000" dirty="0">
              <a:ea typeface="楷体_GB2312" pitchFamily="1" charset="-122"/>
            </a:endParaRPr>
          </a:p>
          <a:p>
            <a:pPr marL="728663" lvl="2" indent="-3175"/>
            <a:r>
              <a:rPr lang="zh-CN" altLang="en-US" sz="1800" dirty="0"/>
              <a:t>一般利用该控件让用户通过拖动选择某个范围内的值。</a:t>
            </a:r>
          </a:p>
          <a:p>
            <a:pPr marL="360363" lvl="1" indent="-3175">
              <a:buFont typeface="Wingdings" pitchFamily="2" charset="2"/>
              <a:buNone/>
            </a:pPr>
            <a:endParaRPr lang="en-US" altLang="zh-CN" sz="1800" dirty="0"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4F21713-0704-4012-937B-9F4D34F1716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/>
              <a:t>8.1  </a:t>
            </a:r>
            <a:r>
              <a:rPr lang="zh-CN" altLang="en-US" sz="4200"/>
              <a:t>控件模型和内容模型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  <a:defRPr/>
            </a:pPr>
            <a:r>
              <a:rPr lang="en-US" altLang="zh-CN" dirty="0"/>
              <a:t>8.1.2 WPF</a:t>
            </a:r>
            <a:r>
              <a:rPr lang="zh-CN" altLang="en-US" dirty="0"/>
              <a:t>控件模型（续）</a:t>
            </a:r>
            <a:endParaRPr lang="en-US" altLang="zh-CN" dirty="0"/>
          </a:p>
          <a:p>
            <a:pPr marL="360363" lvl="1" indent="-3175" eaLnBrk="1" hangingPunct="1">
              <a:buSzPct val="90000"/>
              <a:defRPr/>
            </a:pPr>
            <a:r>
              <a:rPr lang="zh-CN" altLang="en-US" sz="2000" dirty="0"/>
              <a:t>内边距（</a:t>
            </a:r>
            <a:r>
              <a:rPr lang="en-US" altLang="zh-CN" sz="2000" dirty="0"/>
              <a:t>Padding</a:t>
            </a:r>
            <a:r>
              <a:rPr lang="zh-CN" altLang="en-US" sz="2000" dirty="0"/>
              <a:t>） </a:t>
            </a:r>
          </a:p>
          <a:p>
            <a:pPr marL="360363" lvl="1" indent="-3175" eaLnBrk="1" hangingPunct="1">
              <a:buSzPct val="90000"/>
              <a:buFont typeface="Wingdings" pitchFamily="2" charset="2"/>
              <a:buNone/>
              <a:defRPr/>
            </a:pPr>
            <a:r>
              <a:rPr lang="zh-CN" altLang="en-US" sz="1800" dirty="0"/>
              <a:t>控制元素内部与其子元素或文本之间的间距，其用法和</a:t>
            </a:r>
            <a:r>
              <a:rPr lang="en-US" altLang="zh-CN" sz="1800" dirty="0"/>
              <a:t>Margin</a:t>
            </a:r>
            <a:r>
              <a:rPr lang="zh-CN" altLang="en-US" sz="1800" dirty="0"/>
              <a:t>属性的用法相似。 </a:t>
            </a:r>
          </a:p>
          <a:p>
            <a:pPr marL="357188" lvl="1" indent="0" eaLnBrk="1" hangingPunct="1">
              <a:buSzPct val="90000"/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357188" lvl="1" indent="0" eaLnBrk="1" hangingPunct="1">
              <a:buSzPct val="90000"/>
              <a:buFont typeface="Wingdings" pitchFamily="2" charset="2"/>
              <a:buNone/>
              <a:defRPr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8-1】</a:t>
            </a:r>
            <a:r>
              <a:rPr lang="zh-CN" altLang="en-US" sz="2000" dirty="0"/>
              <a:t>演示控件模型中外边距、内边距以及边框的含义及用法。 </a:t>
            </a:r>
            <a:endParaRPr lang="en-US" altLang="zh-CN" sz="2000" dirty="0"/>
          </a:p>
        </p:txBody>
      </p:sp>
      <p:pic>
        <p:nvPicPr>
          <p:cNvPr id="235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40386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43400"/>
            <a:ext cx="40386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2D5B9A20-2F86-4E8B-89EB-E333D34A13CF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/>
              <a:t>8.1  </a:t>
            </a:r>
            <a:r>
              <a:rPr lang="zh-CN" altLang="en-US" sz="4200"/>
              <a:t>控件模型和内容模型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763000" cy="49530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8.1.2 WPF</a:t>
            </a:r>
            <a:r>
              <a:rPr lang="zh-CN" altLang="en-US" dirty="0"/>
              <a:t>控件模型（续）</a:t>
            </a:r>
            <a:endParaRPr lang="en-US" altLang="zh-CN" dirty="0"/>
          </a:p>
          <a:p>
            <a:pPr marL="360363" lvl="1" indent="-3175" eaLnBrk="1" hangingPunct="1">
              <a:buSzPct val="90000"/>
            </a:pPr>
            <a:r>
              <a:rPr lang="zh-CN" altLang="en-US" dirty="0">
                <a:ea typeface="楷体_GB2312" pitchFamily="1" charset="-122"/>
              </a:rPr>
              <a:t>水平对齐（</a:t>
            </a:r>
            <a:r>
              <a:rPr lang="en-US" altLang="zh-CN" dirty="0" err="1">
                <a:ea typeface="楷体_GB2312" pitchFamily="1" charset="-122"/>
              </a:rPr>
              <a:t>HorizontalAlignment</a:t>
            </a:r>
            <a:r>
              <a:rPr lang="zh-CN" altLang="en-US" dirty="0">
                <a:ea typeface="楷体_GB2312" pitchFamily="1" charset="-122"/>
              </a:rPr>
              <a:t>） </a:t>
            </a:r>
            <a:endParaRPr lang="zh-CN" altLang="en-US" sz="2000" dirty="0"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声明元素相对于其父元素的水平对齐方式 。 </a:t>
            </a: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endParaRPr lang="en-US" altLang="zh-CN" sz="1800" dirty="0"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endParaRPr lang="en-US" altLang="zh-CN" sz="1800" dirty="0"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endParaRPr lang="en-US" altLang="zh-CN" sz="1800" dirty="0"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endParaRPr lang="en-US" altLang="zh-CN" sz="1800" dirty="0">
              <a:ea typeface="楷体_GB2312" pitchFamily="1" charset="-122"/>
            </a:endParaRPr>
          </a:p>
          <a:p>
            <a:pPr marL="360363" lvl="1" indent="-3175" eaLnBrk="1" hangingPunct="1">
              <a:buSzPct val="90000"/>
            </a:pP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8-2】</a:t>
            </a:r>
            <a:r>
              <a:rPr lang="zh-CN" altLang="en-US" sz="2000" dirty="0">
                <a:ea typeface="楷体_GB2312" pitchFamily="1" charset="-122"/>
              </a:rPr>
              <a:t>演示如何将</a:t>
            </a:r>
            <a:r>
              <a:rPr lang="en-US" altLang="zh-CN" sz="2000" dirty="0" err="1">
                <a:ea typeface="楷体_GB2312" pitchFamily="1" charset="-122"/>
              </a:rPr>
              <a:t>HorizontalAlignment</a:t>
            </a:r>
            <a:r>
              <a:rPr lang="zh-CN" altLang="en-US" sz="2000" dirty="0">
                <a:ea typeface="楷体_GB2312" pitchFamily="1" charset="-122"/>
              </a:rPr>
              <a:t>属性应用于</a:t>
            </a:r>
            <a:r>
              <a:rPr lang="en-US" altLang="zh-CN" sz="2000" dirty="0">
                <a:ea typeface="楷体_GB2312" pitchFamily="1" charset="-122"/>
              </a:rPr>
              <a:t>Button</a:t>
            </a:r>
            <a:r>
              <a:rPr lang="zh-CN" altLang="en-US" sz="2000" dirty="0">
                <a:ea typeface="楷体_GB2312" pitchFamily="1" charset="-122"/>
              </a:rPr>
              <a:t>元素。 </a:t>
            </a:r>
            <a:endParaRPr lang="en-US" altLang="zh-CN" sz="2000" dirty="0">
              <a:ea typeface="楷体_GB2312" pitchFamily="1" charset="-122"/>
            </a:endParaRP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/>
        </p:nvGraphicFramePr>
        <p:xfrm>
          <a:off x="762000" y="2971800"/>
          <a:ext cx="7696200" cy="1246188"/>
        </p:xfrm>
        <a:graphic>
          <a:graphicData uri="http://schemas.openxmlformats.org/drawingml/2006/table">
            <a:tbl>
              <a:tblPr/>
              <a:tblGrid>
                <a:gridCol w="173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0" algn="ctr"/>
                        </a:tabLst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方正细圆简体" charset="-122"/>
                          <a:cs typeface="Times New Roman" pitchFamily="18" charset="0"/>
                        </a:rPr>
                        <a:t>成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细圆简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方正细圆简体" charset="-122"/>
                          <a:cs typeface="Times New Roman" pitchFamily="18" charset="0"/>
                        </a:rPr>
                        <a:t>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0" algn="ctr"/>
                        </a:tabLst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方正细圆简体" charset="-122"/>
                          <a:cs typeface="Times New Roman" pitchFamily="18" charset="0"/>
                        </a:rPr>
                        <a:t>说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方正细圆简体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方正细圆简体" charset="-122"/>
                          <a:cs typeface="Times New Roman" pitchFamily="18" charset="0"/>
                        </a:rPr>
                        <a:t>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Left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Center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Right</a:t>
                      </a:r>
                      <a:endParaRPr kumimoji="0" lang="en-US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子元素在其父元素内左端对齐、中心对齐、右端对齐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Stretch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（默认）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拉伸子元素至父元素的已分配空间。如果声明了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Width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Height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，则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Width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Height</a:t>
                      </a:r>
                      <a:r>
                        <a:rPr kumimoji="0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方正书宋简体" charset="-122"/>
                          <a:cs typeface="Courier New" pitchFamily="49" charset="0"/>
                        </a:rPr>
                        <a:t>优先</a:t>
                      </a:r>
                      <a:endParaRPr kumimoji="0" lang="zh-CN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方正书宋简体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62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29138"/>
            <a:ext cx="3505200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46399B9D-7915-474D-9437-6E7623E47DC9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/>
              <a:t>8.1  </a:t>
            </a:r>
            <a:r>
              <a:rPr lang="zh-CN" altLang="en-US" sz="4200"/>
              <a:t>控件模型和内容模型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8.1.2  WPF</a:t>
            </a:r>
            <a:r>
              <a:rPr lang="zh-CN" altLang="en-US" dirty="0"/>
              <a:t>控件模型（续）</a:t>
            </a:r>
            <a:endParaRPr lang="en-US" altLang="zh-CN" dirty="0"/>
          </a:p>
          <a:p>
            <a:pPr marL="360363" lvl="1" indent="-3175" eaLnBrk="1" hangingPunct="1">
              <a:buSzPct val="90000"/>
            </a:pPr>
            <a:r>
              <a:rPr lang="zh-CN" altLang="en-US" dirty="0">
                <a:ea typeface="楷体_GB2312" pitchFamily="1" charset="-122"/>
              </a:rPr>
              <a:t>垂直对齐（</a:t>
            </a:r>
            <a:r>
              <a:rPr lang="en-US" altLang="zh-CN" dirty="0" err="1">
                <a:ea typeface="楷体_GB2312" pitchFamily="1" charset="-122"/>
              </a:rPr>
              <a:t>VerticalAlignment</a:t>
            </a:r>
            <a:r>
              <a:rPr lang="zh-CN" altLang="en-US" dirty="0">
                <a:ea typeface="楷体_GB2312" pitchFamily="1" charset="-122"/>
              </a:rPr>
              <a:t>） </a:t>
            </a:r>
            <a:endParaRPr lang="zh-CN" altLang="en-US" sz="2000" dirty="0"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r>
              <a:rPr lang="zh-CN" altLang="en-US" sz="1800" dirty="0">
                <a:ea typeface="楷体_GB2312" pitchFamily="1" charset="-122"/>
              </a:rPr>
              <a:t>描述元素相对于其父元素的垂直对齐方式。可能的取值分别为</a:t>
            </a:r>
            <a:r>
              <a:rPr lang="en-US" altLang="zh-CN" sz="1800" dirty="0">
                <a:ea typeface="楷体_GB2312" pitchFamily="1" charset="-122"/>
              </a:rPr>
              <a:t>Top</a:t>
            </a:r>
            <a:r>
              <a:rPr lang="zh-CN" altLang="en-US" sz="1800" dirty="0">
                <a:ea typeface="楷体_GB2312" pitchFamily="1" charset="-122"/>
              </a:rPr>
              <a:t>（顶端对齐）、</a:t>
            </a:r>
            <a:r>
              <a:rPr lang="en-US" altLang="zh-CN" sz="1800" dirty="0">
                <a:ea typeface="楷体_GB2312" pitchFamily="1" charset="-122"/>
              </a:rPr>
              <a:t>Center</a:t>
            </a:r>
            <a:r>
              <a:rPr lang="zh-CN" altLang="en-US" sz="1800" dirty="0">
                <a:ea typeface="楷体_GB2312" pitchFamily="1" charset="-122"/>
              </a:rPr>
              <a:t>（中心对齐）、</a:t>
            </a:r>
            <a:r>
              <a:rPr lang="en-US" altLang="zh-CN" sz="1800" dirty="0">
                <a:ea typeface="楷体_GB2312" pitchFamily="1" charset="-122"/>
              </a:rPr>
              <a:t>Bottom</a:t>
            </a:r>
            <a:r>
              <a:rPr lang="zh-CN" altLang="en-US" sz="1800" dirty="0">
                <a:ea typeface="楷体_GB2312" pitchFamily="1" charset="-122"/>
              </a:rPr>
              <a:t>（底端对齐）和</a:t>
            </a:r>
            <a:r>
              <a:rPr lang="en-US" altLang="zh-CN" sz="1800" dirty="0">
                <a:ea typeface="楷体_GB2312" pitchFamily="1" charset="-122"/>
              </a:rPr>
              <a:t>Stretch</a:t>
            </a:r>
            <a:r>
              <a:rPr lang="zh-CN" altLang="en-US" sz="1800" dirty="0">
                <a:ea typeface="楷体_GB2312" pitchFamily="1" charset="-122"/>
              </a:rPr>
              <a:t>（默认，垂直拉伸）。 </a:t>
            </a:r>
            <a:endParaRPr lang="en-US" altLang="zh-CN" sz="1800" dirty="0">
              <a:ea typeface="楷体_GB2312" pitchFamily="1" charset="-122"/>
            </a:endParaRPr>
          </a:p>
          <a:p>
            <a:pPr marL="360363" lvl="1" indent="-3175" eaLnBrk="1" hangingPunct="1">
              <a:buSzPct val="90000"/>
            </a:pPr>
            <a:r>
              <a:rPr lang="en-US" altLang="zh-CN" sz="2000" dirty="0">
                <a:ea typeface="楷体_GB2312" pitchFamily="1" charset="-122"/>
              </a:rPr>
              <a:t>【</a:t>
            </a:r>
            <a:r>
              <a:rPr lang="zh-CN" altLang="en-US" sz="2000" dirty="0">
                <a:ea typeface="楷体_GB2312" pitchFamily="1" charset="-122"/>
              </a:rPr>
              <a:t>例</a:t>
            </a:r>
            <a:r>
              <a:rPr lang="en-US" altLang="zh-CN" sz="2000" dirty="0">
                <a:ea typeface="楷体_GB2312" pitchFamily="1" charset="-122"/>
              </a:rPr>
              <a:t>8-3】</a:t>
            </a:r>
            <a:r>
              <a:rPr lang="zh-CN" altLang="en-US" sz="2000" dirty="0">
                <a:ea typeface="楷体_GB2312" pitchFamily="1" charset="-122"/>
              </a:rPr>
              <a:t>演示了如何将</a:t>
            </a:r>
            <a:r>
              <a:rPr lang="en-US" altLang="zh-CN" sz="2000" dirty="0" err="1">
                <a:ea typeface="楷体_GB2312" pitchFamily="1" charset="-122"/>
              </a:rPr>
              <a:t>VerticalAlignment</a:t>
            </a:r>
            <a:r>
              <a:rPr lang="zh-CN" altLang="en-US" sz="2000" dirty="0">
                <a:ea typeface="楷体_GB2312" pitchFamily="1" charset="-122"/>
              </a:rPr>
              <a:t>属性应用于</a:t>
            </a:r>
            <a:r>
              <a:rPr lang="en-US" altLang="zh-CN" sz="2000" dirty="0">
                <a:ea typeface="楷体_GB2312" pitchFamily="1" charset="-122"/>
              </a:rPr>
              <a:t>Button</a:t>
            </a:r>
            <a:r>
              <a:rPr lang="zh-CN" altLang="en-US" sz="2000" dirty="0">
                <a:ea typeface="楷体_GB2312" pitchFamily="1" charset="-122"/>
              </a:rPr>
              <a:t>元素。 </a:t>
            </a:r>
            <a:endParaRPr lang="en-US" altLang="zh-CN" sz="2000" dirty="0">
              <a:ea typeface="楷体_GB2312" pitchFamily="1" charset="-122"/>
            </a:endParaRPr>
          </a:p>
        </p:txBody>
      </p:sp>
      <p:pic>
        <p:nvPicPr>
          <p:cNvPr id="256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6013"/>
            <a:ext cx="4572000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B6753412-6C49-47F3-BA17-5D5D650726BB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/>
              <a:t>8.1  </a:t>
            </a:r>
            <a:r>
              <a:rPr lang="zh-CN" altLang="en-US" sz="4200"/>
              <a:t>控件模型和内容模型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50292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sz="2000" dirty="0"/>
              <a:t>8.1.3 WPF</a:t>
            </a:r>
            <a:r>
              <a:rPr lang="zh-CN" altLang="en-US" sz="2000" dirty="0"/>
              <a:t>内容模型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/>
              <a:t>   WPF</a:t>
            </a:r>
            <a:r>
              <a:rPr lang="zh-CN" altLang="en-US" sz="1800" dirty="0"/>
              <a:t>内容模型是指如何组织和布局</a:t>
            </a:r>
            <a:r>
              <a:rPr lang="en-US" altLang="zh-CN" sz="1800" dirty="0"/>
              <a:t>WPF</a:t>
            </a:r>
            <a:r>
              <a:rPr lang="zh-CN" altLang="en-US" sz="1800" dirty="0"/>
              <a:t>控件的内容。用</a:t>
            </a:r>
            <a:r>
              <a:rPr lang="en-US" altLang="zh-CN" sz="1800" dirty="0"/>
              <a:t>XAML</a:t>
            </a:r>
            <a:r>
              <a:rPr lang="zh-CN" altLang="en-US" sz="1800" dirty="0"/>
              <a:t>描述控件元素时，一般语法形式为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zh-CN" altLang="en-US" sz="1400" i="1" u="sng" dirty="0"/>
              <a:t>控件元素名</a:t>
            </a:r>
            <a:r>
              <a:rPr lang="en-US" altLang="zh-CN" sz="1400" dirty="0"/>
              <a:t>&gt;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400" dirty="0"/>
              <a:t>    </a:t>
            </a:r>
            <a:r>
              <a:rPr lang="zh-CN" altLang="en-US" sz="1400" i="1" u="sng" dirty="0"/>
              <a:t>内容模型</a:t>
            </a:r>
            <a:endParaRPr lang="zh-CN" altLang="en-US" sz="1400" dirty="0"/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400" dirty="0"/>
              <a:t>&lt;/</a:t>
            </a:r>
            <a:r>
              <a:rPr lang="zh-CN" altLang="en-US" sz="1400" i="1" u="sng" dirty="0"/>
              <a:t>控件元素名</a:t>
            </a:r>
            <a:r>
              <a:rPr lang="en-US" altLang="zh-CN" sz="1400" dirty="0"/>
              <a:t>&gt; </a:t>
            </a:r>
          </a:p>
          <a:p>
            <a:pPr marL="357188" lvl="1" indent="0" eaLnBrk="1" hangingPunct="1">
              <a:buSzPct val="90000"/>
              <a:buNone/>
            </a:pP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楷体_GB2312" pitchFamily="1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Text</a:t>
            </a:r>
            <a:r>
              <a:rPr lang="zh-CN" altLang="en-US" sz="2400" dirty="0">
                <a:solidFill>
                  <a:schemeClr val="tx1"/>
                </a:solidFill>
                <a:ea typeface="楷体_GB2312" pitchFamily="1" charset="-122"/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1" charset="-122"/>
              </a:rPr>
              <a:t>Inlines</a:t>
            </a: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 </a:t>
            </a:r>
            <a:endParaRPr lang="zh-CN" altLang="en-US" sz="2400" dirty="0">
              <a:solidFill>
                <a:schemeClr val="tx1"/>
              </a:solidFill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r>
              <a:rPr lang="en-US" altLang="zh-CN" sz="1600" dirty="0">
                <a:ea typeface="楷体_GB2312" pitchFamily="1" charset="-122"/>
              </a:rPr>
              <a:t>Text</a:t>
            </a:r>
            <a:r>
              <a:rPr lang="zh-CN" altLang="en-US" sz="1600" dirty="0">
                <a:ea typeface="楷体_GB2312" pitchFamily="1" charset="-122"/>
              </a:rPr>
              <a:t>内容模型表示一段字符串。</a:t>
            </a:r>
            <a:r>
              <a:rPr lang="en-US" altLang="zh-CN" sz="1600" dirty="0" err="1">
                <a:ea typeface="楷体_GB2312" pitchFamily="1" charset="-122"/>
              </a:rPr>
              <a:t>TextBox</a:t>
            </a:r>
            <a:r>
              <a:rPr lang="zh-CN" altLang="en-US" sz="1600" dirty="0">
                <a:ea typeface="楷体_GB2312" pitchFamily="1" charset="-122"/>
              </a:rPr>
              <a:t>、</a:t>
            </a:r>
            <a:r>
              <a:rPr lang="en-US" altLang="zh-CN" sz="1600" dirty="0" err="1">
                <a:ea typeface="楷体_GB2312" pitchFamily="1" charset="-122"/>
              </a:rPr>
              <a:t>PasswordBox</a:t>
            </a:r>
            <a:r>
              <a:rPr lang="zh-CN" altLang="en-US" sz="1600" dirty="0">
                <a:ea typeface="楷体_GB2312" pitchFamily="1" charset="-122"/>
              </a:rPr>
              <a:t>都属于</a:t>
            </a:r>
            <a:r>
              <a:rPr lang="en-US" altLang="zh-CN" sz="1600" dirty="0">
                <a:ea typeface="楷体_GB2312" pitchFamily="1" charset="-122"/>
              </a:rPr>
              <a:t>Text</a:t>
            </a:r>
            <a:r>
              <a:rPr lang="zh-CN" altLang="en-US" sz="1600" dirty="0">
                <a:ea typeface="楷体_GB2312" pitchFamily="1" charset="-122"/>
              </a:rPr>
              <a:t>内容模型。</a:t>
            </a:r>
          </a:p>
          <a:p>
            <a:pPr marL="1143000" lvl="2" indent="-228600" eaLnBrk="1" hangingPunct="1">
              <a:buSzPct val="90000"/>
              <a:buFont typeface="Wingdings" pitchFamily="2" charset="2"/>
              <a:buNone/>
            </a:pPr>
            <a:r>
              <a:rPr lang="en-US" altLang="zh-CN" sz="1400" dirty="0" err="1"/>
              <a:t>Xaml</a:t>
            </a:r>
            <a:r>
              <a:rPr lang="zh-CN" altLang="en-US" sz="1400" dirty="0"/>
              <a:t>：  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TextBox</a:t>
            </a:r>
            <a:r>
              <a:rPr lang="en-US" altLang="zh-CN" sz="1400" dirty="0"/>
              <a:t> Name="textBox1"&gt;</a:t>
            </a:r>
            <a:r>
              <a:rPr lang="zh-CN" altLang="en-US" sz="1400" dirty="0"/>
              <a:t>这是一段文本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TextBox</a:t>
            </a:r>
            <a:r>
              <a:rPr lang="en-US" altLang="zh-CN" sz="1400" dirty="0"/>
              <a:t>&gt; </a:t>
            </a:r>
          </a:p>
          <a:p>
            <a:pPr marL="1143000" lvl="2" indent="-228600" eaLnBrk="1" hangingPunct="1">
              <a:buSzPct val="90000"/>
              <a:buFont typeface="Wingdings" pitchFamily="2" charset="2"/>
              <a:buNone/>
            </a:pPr>
            <a:r>
              <a:rPr lang="en-US" altLang="zh-CN" sz="1400" dirty="0"/>
              <a:t>C#</a:t>
            </a:r>
            <a:r>
              <a:rPr lang="zh-CN" altLang="en-US" sz="1400" dirty="0"/>
              <a:t>：    </a:t>
            </a:r>
            <a:r>
              <a:rPr lang="en-US" altLang="zh-CN" sz="1400" dirty="0"/>
              <a:t>textBox1.Text="</a:t>
            </a:r>
            <a:r>
              <a:rPr lang="zh-CN" altLang="en-US" sz="1400" dirty="0"/>
              <a:t>这是一段文本</a:t>
            </a:r>
            <a:r>
              <a:rPr lang="en-US" altLang="zh-CN" sz="1400" dirty="0"/>
              <a:t>";</a:t>
            </a:r>
            <a:endParaRPr lang="zh-CN" altLang="en-US" sz="1400" dirty="0"/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r>
              <a:rPr lang="en-US" altLang="zh-CN" sz="1600" dirty="0" err="1">
                <a:ea typeface="楷体_GB2312" pitchFamily="1" charset="-122"/>
              </a:rPr>
              <a:t>Inlines</a:t>
            </a:r>
            <a:r>
              <a:rPr lang="zh-CN" altLang="en-US" sz="1600" dirty="0">
                <a:ea typeface="楷体_GB2312" pitchFamily="1" charset="-122"/>
              </a:rPr>
              <a:t>内容模型也表示一段字符串文本 ，和</a:t>
            </a:r>
            <a:r>
              <a:rPr lang="en-US" altLang="zh-CN" sz="1600" dirty="0">
                <a:ea typeface="楷体_GB2312" pitchFamily="1" charset="-122"/>
              </a:rPr>
              <a:t>Text</a:t>
            </a:r>
            <a:r>
              <a:rPr lang="zh-CN" altLang="en-US" sz="1600" dirty="0">
                <a:ea typeface="楷体_GB2312" pitchFamily="1" charset="-122"/>
              </a:rPr>
              <a:t>的区别是</a:t>
            </a:r>
            <a:r>
              <a:rPr lang="en-US" altLang="zh-CN" sz="1600" dirty="0" err="1">
                <a:ea typeface="楷体_GB2312" pitchFamily="1" charset="-122"/>
              </a:rPr>
              <a:t>Inlines</a:t>
            </a:r>
            <a:r>
              <a:rPr lang="zh-CN" altLang="en-US" sz="1600" dirty="0">
                <a:ea typeface="楷体_GB2312" pitchFamily="1" charset="-122"/>
              </a:rPr>
              <a:t>可以对其中的子字符串分别设置字体名称、粗体、斜体等样式。 例如：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TextBlock</a:t>
            </a:r>
            <a:r>
              <a:rPr lang="en-US" altLang="zh-CN" sz="1400" dirty="0"/>
              <a:t> Name="textBlock1" </a:t>
            </a:r>
            <a:r>
              <a:rPr lang="en-US" altLang="zh-CN" sz="1400" dirty="0" err="1"/>
              <a:t>TextWrapping</a:t>
            </a:r>
            <a:r>
              <a:rPr lang="en-US" altLang="zh-CN" sz="1400" dirty="0"/>
              <a:t>="Wrap"&gt;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400" dirty="0"/>
              <a:t>    </a:t>
            </a:r>
            <a:r>
              <a:rPr lang="zh-CN" altLang="en-US" sz="1400" dirty="0"/>
              <a:t>利用</a:t>
            </a:r>
            <a:r>
              <a:rPr lang="en-US" altLang="zh-CN" sz="1400" dirty="0"/>
              <a:t>&lt;Bold&gt;</a:t>
            </a:r>
            <a:r>
              <a:rPr lang="zh-CN" altLang="en-US" sz="1400" dirty="0"/>
              <a:t>该控件</a:t>
            </a:r>
            <a:r>
              <a:rPr lang="en-US" altLang="zh-CN" sz="1400" dirty="0"/>
              <a:t>&lt;/Bold&gt;</a:t>
            </a:r>
            <a:r>
              <a:rPr lang="zh-CN" altLang="en-US" sz="1400" dirty="0"/>
              <a:t>可以</a:t>
            </a:r>
            <a:r>
              <a:rPr lang="en-US" altLang="zh-CN" sz="1400" dirty="0"/>
              <a:t>&lt;Italic&gt;</a:t>
            </a:r>
            <a:r>
              <a:rPr lang="zh-CN" altLang="en-US" sz="1400" dirty="0"/>
              <a:t>快速显示</a:t>
            </a:r>
            <a:r>
              <a:rPr lang="en-US" altLang="zh-CN" sz="1400" dirty="0"/>
              <a:t>&lt;/Italic&gt;</a:t>
            </a:r>
            <a:r>
              <a:rPr lang="zh-CN" altLang="en-US" sz="1400" dirty="0"/>
              <a:t>少量的文本</a:t>
            </a:r>
          </a:p>
          <a:p>
            <a:pPr marL="1143000" lvl="2" indent="-228600">
              <a:buFont typeface="Wingdings" pitchFamily="2" charset="2"/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TextBlock</a:t>
            </a:r>
            <a:r>
              <a:rPr lang="en-US" altLang="zh-CN" sz="1400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 txBox="1">
            <a:spLocks noGrp="1"/>
          </p:cNvSpPr>
          <p:nvPr/>
        </p:nvSpPr>
        <p:spPr bwMode="auto">
          <a:xfrm>
            <a:off x="68580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l"/>
              <a:defRPr sz="2400" b="1">
                <a:solidFill>
                  <a:srgbClr val="0000FF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Font typeface="Wingdings" pitchFamily="2" charset="2"/>
              <a:buChar char="¡"/>
              <a:defRPr sz="2200" b="1">
                <a:solidFill>
                  <a:schemeClr val="folHlink"/>
                </a:solidFill>
                <a:latin typeface="Arial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Wingdings" pitchFamily="2" charset="2"/>
              <a:buChar char="u"/>
              <a:defRPr sz="2000" b="1">
                <a:solidFill>
                  <a:srgbClr val="FF6600"/>
                </a:solidFill>
                <a:latin typeface="仿宋" pitchFamily="49" charset="-122"/>
                <a:ea typeface="仿宋" pitchFamily="49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chemeClr val="bg2"/>
              </a:buClr>
              <a:buSzPct val="80000"/>
              <a:buFont typeface="Arial" pitchFamily="34" charset="0"/>
              <a:buChar char="◊"/>
              <a:defRPr sz="2000">
                <a:solidFill>
                  <a:srgbClr val="006600"/>
                </a:solidFill>
                <a:latin typeface="Arial" pitchFamily="34" charset="0"/>
                <a:ea typeface="方正舒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 b="1">
                <a:solidFill>
                  <a:schemeClr val="tx1"/>
                </a:solidFill>
                <a:latin typeface="Arial" pitchFamily="34" charset="0"/>
                <a:ea typeface="新宋体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39E96E0C-D3DE-4EB0-A00B-801F26634302}" type="slidenum">
              <a:rPr lang="en-US" altLang="zh-CN" sz="1200" b="0">
                <a:solidFill>
                  <a:schemeClr val="tx1"/>
                </a:solidFill>
                <a:ea typeface="新宋体" pitchFamily="49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9</a:t>
            </a:fld>
            <a:endParaRPr lang="en-US" altLang="zh-CN" sz="1200" b="0">
              <a:solidFill>
                <a:schemeClr val="tx1"/>
              </a:solidFill>
              <a:ea typeface="新宋体" pitchFamily="49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 sz="4200"/>
              <a:t>8.1  </a:t>
            </a:r>
            <a:r>
              <a:rPr lang="zh-CN" altLang="en-US" sz="4200"/>
              <a:t>控件模型和内容模型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47800"/>
            <a:ext cx="8763000" cy="4724400"/>
          </a:xfrm>
        </p:spPr>
        <p:txBody>
          <a:bodyPr/>
          <a:lstStyle/>
          <a:p>
            <a:pPr marL="0" indent="0" eaLnBrk="1" hangingPunct="1">
              <a:buClr>
                <a:srgbClr val="606060"/>
              </a:buClr>
              <a:buNone/>
            </a:pPr>
            <a:r>
              <a:rPr lang="en-US" altLang="zh-CN" dirty="0"/>
              <a:t>8.1.3  WPF</a:t>
            </a:r>
            <a:r>
              <a:rPr lang="zh-CN" altLang="en-US" dirty="0"/>
              <a:t>内容模型（续） </a:t>
            </a:r>
          </a:p>
          <a:p>
            <a:pPr marL="357188" lvl="1" indent="0" eaLnBrk="1" hangingPunct="1">
              <a:buSzPct val="90000"/>
              <a:buNone/>
            </a:pP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a typeface="楷体_GB2312" pitchFamily="1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Content </a:t>
            </a:r>
            <a:endParaRPr lang="zh-CN" altLang="en-US" sz="2400" dirty="0">
              <a:solidFill>
                <a:schemeClr val="tx1"/>
              </a:solidFill>
              <a:ea typeface="楷体_GB2312" pitchFamily="1" charset="-122"/>
            </a:endParaRP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r>
              <a:rPr lang="en-US" altLang="zh-CN" sz="1800" dirty="0">
                <a:ea typeface="楷体_GB2312" pitchFamily="1" charset="-122"/>
              </a:rPr>
              <a:t>Content</a:t>
            </a:r>
            <a:r>
              <a:rPr lang="zh-CN" altLang="en-US" sz="1800" dirty="0">
                <a:ea typeface="楷体_GB2312" pitchFamily="1" charset="-122"/>
              </a:rPr>
              <a:t>内容模型表示该内容是一个对象，该对象可以是文本、图像及其他元素。像</a:t>
            </a:r>
            <a:r>
              <a:rPr lang="en-US" altLang="zh-CN" sz="1800" dirty="0">
                <a:ea typeface="楷体_GB2312" pitchFamily="1" charset="-122"/>
              </a:rPr>
              <a:t>Button</a:t>
            </a:r>
            <a:r>
              <a:rPr lang="zh-CN" altLang="en-US" sz="1800" dirty="0">
                <a:ea typeface="楷体_GB2312" pitchFamily="1" charset="-122"/>
              </a:rPr>
              <a:t>、</a:t>
            </a:r>
            <a:r>
              <a:rPr lang="en-US" altLang="zh-CN" sz="1800" dirty="0" err="1">
                <a:ea typeface="楷体_GB2312" pitchFamily="1" charset="-122"/>
              </a:rPr>
              <a:t>RepeatButton</a:t>
            </a:r>
            <a:r>
              <a:rPr lang="zh-CN" altLang="en-US" sz="1800" dirty="0">
                <a:ea typeface="楷体_GB2312" pitchFamily="1" charset="-122"/>
              </a:rPr>
              <a:t>、</a:t>
            </a:r>
            <a:r>
              <a:rPr lang="en-US" altLang="zh-CN" sz="1800" dirty="0" err="1">
                <a:ea typeface="楷体_GB2312" pitchFamily="1" charset="-122"/>
              </a:rPr>
              <a:t>CheckBox</a:t>
            </a:r>
            <a:r>
              <a:rPr lang="zh-CN" altLang="en-US" sz="1800" dirty="0">
                <a:ea typeface="楷体_GB2312" pitchFamily="1" charset="-122"/>
              </a:rPr>
              <a:t>、</a:t>
            </a:r>
            <a:r>
              <a:rPr lang="en-US" altLang="zh-CN" sz="1800" dirty="0" err="1">
                <a:ea typeface="楷体_GB2312" pitchFamily="1" charset="-122"/>
              </a:rPr>
              <a:t>RadioButton</a:t>
            </a:r>
            <a:r>
              <a:rPr lang="zh-CN" altLang="en-US" sz="1800" dirty="0">
                <a:ea typeface="楷体_GB2312" pitchFamily="1" charset="-122"/>
              </a:rPr>
              <a:t>及</a:t>
            </a:r>
            <a:r>
              <a:rPr lang="en-US" altLang="zh-CN" sz="1800" dirty="0">
                <a:ea typeface="楷体_GB2312" pitchFamily="1" charset="-122"/>
              </a:rPr>
              <a:t>Image</a:t>
            </a:r>
            <a:r>
              <a:rPr lang="zh-CN" altLang="en-US" sz="1800" dirty="0">
                <a:ea typeface="楷体_GB2312" pitchFamily="1" charset="-122"/>
              </a:rPr>
              <a:t>都属于该模型。</a:t>
            </a:r>
          </a:p>
          <a:p>
            <a:pPr marL="1143000" lvl="2" indent="-228600" eaLnBrk="1" hangingPunct="1">
              <a:buSzPct val="90000"/>
              <a:buFont typeface="Wingdings" pitchFamily="2" charset="2"/>
              <a:buNone/>
            </a:pPr>
            <a:r>
              <a:rPr lang="en-US" altLang="zh-CN" sz="1600" dirty="0" err="1"/>
              <a:t>Xaml</a:t>
            </a:r>
            <a:r>
              <a:rPr lang="zh-CN" altLang="en-US" sz="1600" dirty="0"/>
              <a:t>：  </a:t>
            </a:r>
            <a:r>
              <a:rPr lang="en-US" altLang="zh-CN" sz="1600" dirty="0"/>
              <a:t>&lt;Button Name="button1" Content="</a:t>
            </a:r>
            <a:r>
              <a:rPr lang="zh-CN" altLang="en-US" sz="1600" dirty="0"/>
              <a:t>这是一个按钮</a:t>
            </a:r>
            <a:r>
              <a:rPr lang="en-US" altLang="zh-CN" sz="1600" dirty="0"/>
              <a:t>"/&gt;</a:t>
            </a:r>
            <a:r>
              <a:rPr lang="en-US" altLang="zh-CN" dirty="0"/>
              <a:t> </a:t>
            </a:r>
            <a:endParaRPr lang="en-US" altLang="zh-CN" sz="1600" dirty="0"/>
          </a:p>
          <a:p>
            <a:pPr marL="357188" lvl="1" indent="0" eaLnBrk="1" hangingPunct="1">
              <a:buSzPct val="90000"/>
              <a:buNone/>
            </a:pP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ea typeface="楷体_GB2312" pitchFamily="1" charset="-122"/>
              </a:rPr>
              <a:t>、</a:t>
            </a:r>
            <a:r>
              <a:rPr lang="en-US" altLang="zh-CN" sz="2400" dirty="0" err="1">
                <a:solidFill>
                  <a:schemeClr val="tx1"/>
                </a:solidFill>
                <a:ea typeface="楷体_GB2312" pitchFamily="1" charset="-122"/>
              </a:rPr>
              <a:t>HeaderedContent</a:t>
            </a:r>
            <a:r>
              <a:rPr lang="en-US" altLang="zh-CN" sz="2400" dirty="0">
                <a:solidFill>
                  <a:schemeClr val="tx1"/>
                </a:solidFill>
                <a:ea typeface="楷体_GB2312" pitchFamily="1" charset="-122"/>
              </a:rPr>
              <a:t> </a:t>
            </a: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r>
              <a:rPr lang="en-US" altLang="zh-CN" sz="1800" dirty="0" err="1">
                <a:ea typeface="楷体_GB2312" pitchFamily="1" charset="-122"/>
              </a:rPr>
              <a:t>HeaderedContent</a:t>
            </a:r>
            <a:r>
              <a:rPr lang="zh-CN" altLang="en-US" sz="1800" dirty="0">
                <a:ea typeface="楷体_GB2312" pitchFamily="1" charset="-122"/>
              </a:rPr>
              <a:t>表示其内容模型为</a:t>
            </a:r>
            <a:r>
              <a:rPr lang="en-US" altLang="zh-CN" sz="1800" dirty="0">
                <a:ea typeface="楷体_GB2312" pitchFamily="1" charset="-122"/>
              </a:rPr>
              <a:t>1</a:t>
            </a:r>
            <a:r>
              <a:rPr lang="zh-CN" altLang="en-US" sz="1800" dirty="0">
                <a:ea typeface="楷体_GB2312" pitchFamily="1" charset="-122"/>
              </a:rPr>
              <a:t>个标题和</a:t>
            </a:r>
            <a:r>
              <a:rPr lang="en-US" altLang="zh-CN" sz="1800" dirty="0">
                <a:ea typeface="楷体_GB2312" pitchFamily="1" charset="-122"/>
              </a:rPr>
              <a:t>1</a:t>
            </a:r>
            <a:r>
              <a:rPr lang="zh-CN" altLang="en-US" sz="1800" dirty="0">
                <a:ea typeface="楷体_GB2312" pitchFamily="1" charset="-122"/>
              </a:rPr>
              <a:t>个内容项，二者都是任意对象。 </a:t>
            </a:r>
          </a:p>
          <a:p>
            <a:pPr marL="360363" lvl="1" indent="-3175" eaLnBrk="1" hangingPunct="1">
              <a:buSzPct val="90000"/>
              <a:buFont typeface="Wingdings" pitchFamily="2" charset="2"/>
              <a:buNone/>
            </a:pPr>
            <a:r>
              <a:rPr lang="en-US" altLang="zh-CN" sz="1800" dirty="0" err="1">
                <a:ea typeface="楷体_GB2312" pitchFamily="1" charset="-122"/>
              </a:rPr>
              <a:t>TabItem</a:t>
            </a:r>
            <a:r>
              <a:rPr lang="zh-CN" altLang="en-US" sz="1800" dirty="0">
                <a:ea typeface="楷体_GB2312" pitchFamily="1" charset="-122"/>
              </a:rPr>
              <a:t>是一个特殊类型的内容控件，利用它可设置内容和标题。</a:t>
            </a:r>
            <a:r>
              <a:rPr lang="zh-CN" altLang="en-US" dirty="0">
                <a:ea typeface="楷体_GB2312" pitchFamily="1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新宋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1708</TotalTime>
  <Words>4258</Words>
  <Application>Microsoft Office PowerPoint</Application>
  <PresentationFormat>全屏显示(4:3)</PresentationFormat>
  <Paragraphs>422</Paragraphs>
  <Slides>44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  <vt:variant>
        <vt:lpstr>自定义放映</vt:lpstr>
      </vt:variant>
      <vt:variant>
        <vt:i4>1</vt:i4>
      </vt:variant>
    </vt:vector>
  </HeadingPairs>
  <TitlesOfParts>
    <vt:vector size="52" baseType="lpstr">
      <vt:lpstr>仿宋</vt:lpstr>
      <vt:lpstr>Arial</vt:lpstr>
      <vt:lpstr>Courier New</vt:lpstr>
      <vt:lpstr>Times New Roman</vt:lpstr>
      <vt:lpstr>Wingdings</vt:lpstr>
      <vt:lpstr>Watermark</vt:lpstr>
      <vt:lpstr>Microsoft Visio 2003-2010 Drawing</vt:lpstr>
      <vt:lpstr>第8章  WPF控件</vt:lpstr>
      <vt:lpstr>8.1  控件模型和内容模型</vt:lpstr>
      <vt:lpstr>8.1  控件模型和内容模型</vt:lpstr>
      <vt:lpstr>8.1  控件模型和内容模型</vt:lpstr>
      <vt:lpstr>8.1  控件模型和内容模型</vt:lpstr>
      <vt:lpstr>8.1  控件模型和内容模型</vt:lpstr>
      <vt:lpstr>8.1  控件模型和内容模型</vt:lpstr>
      <vt:lpstr>8.1  控件模型和内容模型</vt:lpstr>
      <vt:lpstr>8.1  控件模型和内容模型</vt:lpstr>
      <vt:lpstr>8.1  控件模型和内容模型</vt:lpstr>
      <vt:lpstr>8.1  控件模型和内容模型</vt:lpstr>
      <vt:lpstr>Ch8  WPF控件</vt:lpstr>
      <vt:lpstr>8.2  常用布局控件</vt:lpstr>
      <vt:lpstr>8.2  常用布局控件</vt:lpstr>
      <vt:lpstr>8.2  常用布局控件</vt:lpstr>
      <vt:lpstr>8.2  常用布局控件</vt:lpstr>
      <vt:lpstr>8.2  常用布局控件</vt:lpstr>
      <vt:lpstr>8.2  常用布局控件</vt:lpstr>
      <vt:lpstr>8.2  常用布局控件</vt:lpstr>
      <vt:lpstr>8.2  常用布局控件</vt:lpstr>
      <vt:lpstr>8.2  常用布局控件</vt:lpstr>
      <vt:lpstr>8.2  常用布局控件</vt:lpstr>
      <vt:lpstr>Ch8  WPF控件</vt:lpstr>
      <vt:lpstr>8.3  常用基本控件</vt:lpstr>
      <vt:lpstr>8.3  常用基本控件</vt:lpstr>
      <vt:lpstr>8.3  常用基本控件</vt:lpstr>
      <vt:lpstr>8.3  常用基本控件</vt:lpstr>
      <vt:lpstr>8.3  常用基本控件</vt:lpstr>
      <vt:lpstr>8.3  常用基本控件</vt:lpstr>
      <vt:lpstr>8.3  常用基本控件</vt:lpstr>
      <vt:lpstr>8.3  常用基本控件</vt:lpstr>
      <vt:lpstr>8.3  常用基本控件</vt:lpstr>
      <vt:lpstr>8.3  常用基本控件</vt:lpstr>
      <vt:lpstr>Ch8  WPF控件</vt:lpstr>
      <vt:lpstr>8.4  菜单、工具条和状态条</vt:lpstr>
      <vt:lpstr>8.4  菜单、工具条和状态条</vt:lpstr>
      <vt:lpstr>8.4  菜单、工具条和状态条</vt:lpstr>
      <vt:lpstr>Ch8  WPF控件</vt:lpstr>
      <vt:lpstr>8.5  图像和GIF动画</vt:lpstr>
      <vt:lpstr>8.5  图像和GIF动画</vt:lpstr>
      <vt:lpstr>8.5  图像和GIF动画</vt:lpstr>
      <vt:lpstr>Ch8  WPF控件</vt:lpstr>
      <vt:lpstr>8.6  其他WPF控件</vt:lpstr>
      <vt:lpstr>8.6  其他WPF控件（续）</vt:lpstr>
      <vt:lpstr>第1章 计算机系统概论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mj</dc:creator>
  <cp:lastModifiedBy>军红</cp:lastModifiedBy>
  <cp:revision>179</cp:revision>
  <cp:lastPrinted>1601-01-01T00:00:00Z</cp:lastPrinted>
  <dcterms:created xsi:type="dcterms:W3CDTF">1601-01-01T00:00:00Z</dcterms:created>
  <dcterms:modified xsi:type="dcterms:W3CDTF">2023-05-12T01:38:12Z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