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7"/>
  </p:notesMasterIdLst>
  <p:sldIdLst>
    <p:sldId id="256" r:id="rId3"/>
    <p:sldId id="258" r:id="rId4"/>
    <p:sldId id="386" r:id="rId5"/>
    <p:sldId id="387" r:id="rId6"/>
    <p:sldId id="388" r:id="rId7"/>
    <p:sldId id="389" r:id="rId8"/>
    <p:sldId id="390" r:id="rId9"/>
    <p:sldId id="391" r:id="rId10"/>
    <p:sldId id="393" r:id="rId11"/>
    <p:sldId id="392" r:id="rId12"/>
    <p:sldId id="395" r:id="rId13"/>
    <p:sldId id="394" r:id="rId14"/>
    <p:sldId id="396" r:id="rId15"/>
    <p:sldId id="397" r:id="rId16"/>
    <p:sldId id="398" r:id="rId17"/>
    <p:sldId id="399" r:id="rId18"/>
    <p:sldId id="401" r:id="rId19"/>
    <p:sldId id="400" r:id="rId20"/>
    <p:sldId id="407" r:id="rId21"/>
    <p:sldId id="402" r:id="rId22"/>
    <p:sldId id="403" r:id="rId23"/>
    <p:sldId id="404" r:id="rId24"/>
    <p:sldId id="405" r:id="rId25"/>
    <p:sldId id="406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>
          <p15:clr>
            <a:srgbClr val="A4A3A4"/>
          </p15:clr>
        </p15:guide>
        <p15:guide id="2" orient="horz" pos="3004">
          <p15:clr>
            <a:srgbClr val="A4A3A4"/>
          </p15:clr>
        </p15:guide>
        <p15:guide id="3" pos="5364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70C0"/>
    <a:srgbClr val="26262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83628" autoAdjust="0"/>
  </p:normalViewPr>
  <p:slideViewPr>
    <p:cSldViewPr snapToGrid="0" showGuides="1">
      <p:cViewPr varScale="1">
        <p:scale>
          <a:sx n="98" d="100"/>
          <a:sy n="98" d="100"/>
        </p:scale>
        <p:origin x="864" y="72"/>
      </p:cViewPr>
      <p:guideLst>
        <p:guide orient="horz" pos="280"/>
        <p:guide orient="horz" pos="3004"/>
        <p:guide pos="5364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77B4-E4B4-4D3C-A9C5-EB900FF3B15E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D5EBB-275F-4C24-B082-C5EEF1435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2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9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90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2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4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梯度下降法的第一个阶段是为 选择一个起始值（起点）。起点并不重要；因此很多算法就直接将 设为 </a:t>
            </a:r>
            <a:r>
              <a:rPr lang="en-US" altLang="zh-CN" dirty="0" smtClean="0"/>
              <a:t>0 </a:t>
            </a:r>
            <a:r>
              <a:rPr lang="zh-CN" altLang="en-US" dirty="0" smtClean="0"/>
              <a:t>或随机选择一个值。下图显示的是我们选择了一个稍大于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的起点：</a:t>
            </a:r>
            <a:endParaRPr lang="en-US" altLang="zh-CN" dirty="0" smtClean="0"/>
          </a:p>
          <a:p>
            <a:r>
              <a:rPr lang="zh-CN" altLang="en-US" dirty="0" smtClean="0"/>
              <a:t>然后，梯度下降法算法会计算损失曲线在起点处的梯度。简而言之，</a:t>
            </a:r>
            <a:r>
              <a:rPr lang="zh-CN" altLang="en-US" b="1" dirty="0" smtClean="0"/>
              <a:t>梯度</a:t>
            </a:r>
            <a:r>
              <a:rPr lang="zh-CN" altLang="en-US" dirty="0" smtClean="0"/>
              <a:t>是偏导数的矢量；它可以让您了解哪个方向距离目标“更近”或“更远”。请注意，损失相对于单个权重的梯度（如图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所示）就等于导数。</a:t>
            </a:r>
            <a:endParaRPr lang="en-US" altLang="zh-CN" dirty="0" smtClean="0"/>
          </a:p>
          <a:p>
            <a:r>
              <a:rPr lang="zh-CN" altLang="en-US" dirty="0" smtClean="0"/>
              <a:t>梯度是一个矢量，因此具有以下两个特征：方向、大小</a:t>
            </a:r>
          </a:p>
          <a:p>
            <a:r>
              <a:rPr lang="zh-CN" altLang="en-US" dirty="0" smtClean="0"/>
              <a:t>梯度始终指向损失函数中增长最为迅猛的方向。梯度下降法算法会沿着负梯度的方向走一步，以便尽快降低损失。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6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梯度下降法的第一个阶段是为 选择一个起始值（起点）。起点并不重要；因此很多算法就直接将 设为 </a:t>
            </a:r>
            <a:r>
              <a:rPr lang="en-US" altLang="zh-CN" dirty="0" smtClean="0"/>
              <a:t>0 </a:t>
            </a:r>
            <a:r>
              <a:rPr lang="zh-CN" altLang="en-US" dirty="0" smtClean="0"/>
              <a:t>或随机选择一个值。下图显示的是我们选择了一个稍大于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的起点：</a:t>
            </a:r>
            <a:endParaRPr lang="en-US" altLang="zh-CN" dirty="0" smtClean="0"/>
          </a:p>
          <a:p>
            <a:r>
              <a:rPr lang="zh-CN" altLang="en-US" dirty="0" smtClean="0"/>
              <a:t>然后，梯度下降法算法会计算损失曲线在起点处的梯度。简而言之，</a:t>
            </a:r>
            <a:r>
              <a:rPr lang="zh-CN" altLang="en-US" b="1" dirty="0" smtClean="0"/>
              <a:t>梯度</a:t>
            </a:r>
            <a:r>
              <a:rPr lang="zh-CN" altLang="en-US" dirty="0" smtClean="0"/>
              <a:t>是偏导数的矢量；它可以让您了解哪个方向距离目标“更近”或“更远”。请注意，损失相对于单个权重的梯度（如图 </a:t>
            </a:r>
            <a:r>
              <a:rPr lang="en-US" altLang="zh-CN" dirty="0" smtClean="0"/>
              <a:t>3 </a:t>
            </a:r>
            <a:r>
              <a:rPr lang="zh-CN" altLang="en-US" dirty="0" smtClean="0"/>
              <a:t>所示）就等于导数。</a:t>
            </a:r>
            <a:endParaRPr lang="en-US" altLang="zh-CN" dirty="0" smtClean="0"/>
          </a:p>
          <a:p>
            <a:r>
              <a:rPr lang="zh-CN" altLang="en-US" dirty="0" smtClean="0"/>
              <a:t>梯度是一个矢量，因此具有以下两个特征：方向、大小</a:t>
            </a:r>
          </a:p>
          <a:p>
            <a:r>
              <a:rPr lang="zh-CN" altLang="en-US" dirty="0" smtClean="0"/>
              <a:t>梯度始终指向损失函数中增长最为迅猛的方向。梯度下降法算法会沿着负梯度的方向走一步，以便尽快降低损失。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一个梯度步长将我们移动到损失曲线上的下一个点。</a:t>
            </a:r>
            <a:endParaRPr lang="zh-CN" altLang="en-US" dirty="0" smtClean="0"/>
          </a:p>
          <a:p>
            <a:r>
              <a:rPr lang="zh-CN" altLang="en-US" dirty="0" smtClean="0"/>
              <a:t>然后，梯度下降法会重复此过程，逐渐接近最低点。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0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0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0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1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4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54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请注意，左侧曲线图中的红色箭头比右侧曲线图中的对应红色箭头长得多。显然，相较于左侧曲线图中的蓝线，右侧曲线图中的蓝线代表的是预测效果更好的模型。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2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0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7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63"/>
            <a:ext cx="7772400" cy="179110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140"/>
            <a:ext cx="6858000" cy="12421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95"/>
            <a:ext cx="7886700" cy="21400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877"/>
            <a:ext cx="7886700" cy="11253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528"/>
            <a:ext cx="3886200" cy="326424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06"/>
            <a:ext cx="7886700" cy="9943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158"/>
            <a:ext cx="3868340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232"/>
            <a:ext cx="3868340" cy="27640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158"/>
            <a:ext cx="3887391" cy="618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232"/>
            <a:ext cx="3887391" cy="27640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78"/>
            <a:ext cx="2949178" cy="12004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37"/>
            <a:ext cx="4629150" cy="36560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99"/>
            <a:ext cx="2949178" cy="2859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71000" t="1000" r="1000"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06"/>
            <a:ext cx="7886700" cy="994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28"/>
            <a:ext cx="7886700" cy="3264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302F-5E2D-4FF9-A986-02603DCE6FD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342"/>
            <a:ext cx="30861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342"/>
            <a:ext cx="2057400" cy="273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EA9F-13A1-42BA-97AC-94DDCCF092E8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5BB1-9BE5-4348-8E2B-00376F31D2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9214" y="1825122"/>
            <a:ext cx="1399540" cy="1021715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5061"/>
              <a:ext cx="579549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4315" y="1825550"/>
            <a:ext cx="7311006" cy="1021286"/>
            <a:chOff x="0" y="2716812"/>
            <a:chExt cx="5991142" cy="1361673"/>
          </a:xfrm>
        </p:grpSpPr>
        <p:sp>
          <p:nvSpPr>
            <p:cNvPr id="30" name="矩形 29"/>
            <p:cNvSpPr/>
            <p:nvPr/>
          </p:nvSpPr>
          <p:spPr>
            <a:xfrm>
              <a:off x="0" y="3805061"/>
              <a:ext cx="5991141" cy="273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26361" y="2036829"/>
            <a:ext cx="918161" cy="918159"/>
            <a:chOff x="222586" y="2787385"/>
            <a:chExt cx="1224000" cy="1223998"/>
          </a:xfrm>
        </p:grpSpPr>
        <p:sp>
          <p:nvSpPr>
            <p:cNvPr id="20" name="椭圆 1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91" tIns="34295" rIns="68591" bIns="34295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15932" y="2036828"/>
            <a:ext cx="918161" cy="918159"/>
            <a:chOff x="1734969" y="2787385"/>
            <a:chExt cx="1224000" cy="1223998"/>
          </a:xfrm>
        </p:grpSpPr>
        <p:sp>
          <p:nvSpPr>
            <p:cNvPr id="27" name="椭圆 26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91" tIns="34295" rIns="68591" bIns="34295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068390" y="2016619"/>
            <a:ext cx="355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线性回归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线性回归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模型使用的是一种称为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平方损失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（又称为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 损失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损失函数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单个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样本的平方损失如下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L2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损失函数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82119" y="2183330"/>
            <a:ext cx="36630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预测值和标签值之差的平方</a:t>
            </a:r>
            <a:r>
              <a:rPr lang="zh-CN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 (y - y')</a:t>
            </a:r>
            <a:r>
              <a:rPr lang="zh-CN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38672" y="2707550"/>
            <a:ext cx="84779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均方误差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(MSE)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指的是每个样本的平均平方损失。要计算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，请求出各个样本的所有平方损失之和，然后除以样本数量：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02" y="3431681"/>
            <a:ext cx="3238781" cy="7087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7912" y="4254725"/>
            <a:ext cx="8514812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虽然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MSE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常用于机器学习，但它既不是唯一实用的损失函数，也不是适用于所有情形的最佳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损失函数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7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92871" y="2863951"/>
            <a:ext cx="7013282" cy="143136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8927" y="2217620"/>
            <a:ext cx="67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如何降低损失？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y-y’)</a:t>
            </a:r>
            <a:r>
              <a:rPr lang="en-US" altLang="zh-CN" sz="1600" baseline="30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相对于权重和偏差的导数可让我们了解指定样本的损失变化情况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易于计算且为凸形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因此，我们在能够尽可能降低损失的方向上反复采取小步：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我们将这些小步称为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梯度步长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（但他们实际是负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梯度步长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这种优化策略称为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梯度下降法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如何降低损失？</a:t>
            </a:r>
          </a:p>
        </p:txBody>
      </p:sp>
    </p:spTree>
    <p:extLst>
      <p:ext uri="{BB962C8B-B14F-4D97-AF65-F5344CB8AC3E}">
        <p14:creationId xmlns:p14="http://schemas.microsoft.com/office/powerpoint/2010/main" val="4792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梯度下降法示意图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0" y="1238341"/>
            <a:ext cx="7801045" cy="32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机器学习系统就是在此部分检查损失函数的值，并为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新值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，假设这个神秘的绿色框会产生新值，然后机器学习系统将根据所有标签重新评估所有特征，为损失函数生成一个新值，而该值又产生新的参数值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学习过程会持续迭代，直到该算法发现损失可能最低的模型参数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，您可以不断迭代，直到总体损失不再变化或至少变化极其缓慢为止。这时候，我们可以说该模型已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收敛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收敛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877" y="3358412"/>
            <a:ext cx="4228123" cy="17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在训练机器学习模型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对权重和偏差进行初始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猜测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反复调整这些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猜测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直到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获得损失可能最低的权重和偏差为止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要点</a:t>
            </a:r>
          </a:p>
        </p:txBody>
      </p:sp>
    </p:spTree>
    <p:extLst>
      <p:ext uri="{BB962C8B-B14F-4D97-AF65-F5344CB8AC3E}">
        <p14:creationId xmlns:p14="http://schemas.microsoft.com/office/powerpoint/2010/main" val="22829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92871" y="2863951"/>
            <a:ext cx="7013282" cy="143136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8927" y="2217620"/>
            <a:ext cx="67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梯度下降法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回归问题，所产生的损失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与权值的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图形始终是凸形。换言之，图形始终是碗状图，如下所示：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梯度下降法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92" y="2025736"/>
            <a:ext cx="2854916" cy="206950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140" y="4220170"/>
            <a:ext cx="8069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凸形问题只有一个最低点；即只存在一个斜率正好为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最小值就是损失函数收敛之处</a:t>
            </a:r>
          </a:p>
        </p:txBody>
      </p:sp>
    </p:spTree>
    <p:extLst>
      <p:ext uri="{BB962C8B-B14F-4D97-AF65-F5344CB8AC3E}">
        <p14:creationId xmlns:p14="http://schemas.microsoft.com/office/powerpoint/2010/main" val="1607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梯度下降法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22" y="1328361"/>
            <a:ext cx="3521683" cy="21338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635" y="1101155"/>
            <a:ext cx="84340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(gradient)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相对所有自变量偏导数的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矢量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梯度是一个矢量，因此具有以下两个特征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大小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机器学习中，梯度是模型函数偏导数的向量。梯度指向最速上升的方向。它可以让您了解哪个方向距离目标“更近”或“更远”</a:t>
            </a:r>
          </a:p>
        </p:txBody>
      </p:sp>
    </p:spTree>
    <p:extLst>
      <p:ext uri="{BB962C8B-B14F-4D97-AF65-F5344CB8AC3E}">
        <p14:creationId xmlns:p14="http://schemas.microsoft.com/office/powerpoint/2010/main" val="31797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56634" y="2258010"/>
            <a:ext cx="853731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梯度下降法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(gradient descent)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一种通过计算并且减小梯度将损失降至最低的技术，它以训练数据为条件，来计算损失相对于模型参数的梯度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来说，梯度下降法以迭代方式调整参数，逐渐找到权重和偏差的最佳组合，从而将损失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降至最低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梯度下降法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68" y="3141530"/>
            <a:ext cx="3162141" cy="19160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634" y="1101155"/>
            <a:ext cx="8212153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梯度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(gradient)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相对所有自变量偏导数的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矢量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在机器学习中，梯度是模型函数偏导数的向量。梯度指向最速上升的方向。它可以让您了解哪个方向距离目标“更近”或“更远”</a:t>
            </a:r>
          </a:p>
        </p:txBody>
      </p:sp>
    </p:spTree>
    <p:extLst>
      <p:ext uri="{BB962C8B-B14F-4D97-AF65-F5344CB8AC3E}">
        <p14:creationId xmlns:p14="http://schemas.microsoft.com/office/powerpoint/2010/main" val="23234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92871" y="2863951"/>
            <a:ext cx="7013282" cy="143136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8927" y="2217620"/>
            <a:ext cx="67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线性回归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为了确定损失函数曲线上的下一个点，梯度下降法算法会将梯度大小的一部分与起点相加，如下图所示：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梯度下降法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35" y="2047319"/>
            <a:ext cx="4839119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92871" y="2863951"/>
            <a:ext cx="7013282" cy="143136"/>
            <a:chOff x="3649980" y="3375660"/>
            <a:chExt cx="4663440" cy="108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733800" y="3429660"/>
              <a:ext cx="44958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364998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205420" y="3375660"/>
              <a:ext cx="108000" cy="108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18927" y="2217620"/>
            <a:ext cx="67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学习速率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梯度下降法算法用梯度乘以一个称为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学习速率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learning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也称为步长）的标量，以确定下一个点的位置。例如，如果梯度大小为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，学习速率为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，则梯度下降法算法会选择距离前一个点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0.025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的位置作为下一个点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学习速率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722" y="2713525"/>
            <a:ext cx="4074499" cy="21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如果指定的学习速率过大，下一个点将永远在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形曲线的底部随意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弹跳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学习速率设置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7" y="2032844"/>
            <a:ext cx="6064944" cy="26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每个回归问题都存在一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个合适的学习速率，与损失函数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的平坦程度相关。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如果损失函数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的梯度较小，则可以放心地试着采用更大的学习速率，以补偿较小的梯度并获得更大的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步长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学习速率设置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57" y="2282922"/>
            <a:ext cx="5235098" cy="26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房价数据绘制为散点图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查看数据分布发现规律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房价预测问题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966" y="1352333"/>
            <a:ext cx="4795384" cy="3210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房价和面积基本上呈现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线性关系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房价预测问题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32" y="1352333"/>
            <a:ext cx="4759617" cy="32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4437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房价和面积基本上呈现线性关系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图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中直线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wx+b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其中：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指的是价格，即我们试图预测的值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是直线的斜率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是房子的面积，即输入的数据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指的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轴的截距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房价预测问题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71" y="1352333"/>
            <a:ext cx="4086138" cy="27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按照机器学习的惯例，您需要写一个存在细微差别的模型方程式：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y’=w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x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+b</a:t>
            </a: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其中：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y’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指的是预测标签（理想输出值）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w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  <a:sym typeface="+mn-ea"/>
              </a:rPr>
              <a:t>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指的是特征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的权重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b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是偏差（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sym typeface="+mn-ea"/>
              </a:rPr>
              <a:t>轴的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截距），在某些机器学习的文档里，称为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w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  <a:sym typeface="+mn-ea"/>
              </a:rPr>
              <a:t>0</a:t>
            </a:r>
            <a:endParaRPr lang="en-US" altLang="zh-CN" sz="1600" baseline="-25000" dirty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	x</a:t>
            </a:r>
            <a:r>
              <a:rPr lang="en-US" altLang="zh-CN" sz="1600" baseline="-25000" dirty="0" smtClean="0">
                <a:latin typeface="微软雅黑" pitchFamily="34" charset="-122"/>
                <a:ea typeface="微软雅黑" pitchFamily="34" charset="-122"/>
                <a:sym typeface="+mn-ea"/>
              </a:rPr>
              <a:t>1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指的是特征（已知输入项）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sym typeface="+mn-ea"/>
              </a:rPr>
              <a:t>	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416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房价预测问题机器学习描述</a:t>
            </a:r>
          </a:p>
        </p:txBody>
      </p:sp>
    </p:spTree>
    <p:extLst>
      <p:ext uri="{BB962C8B-B14F-4D97-AF65-F5344CB8AC3E}">
        <p14:creationId xmlns:p14="http://schemas.microsoft.com/office/powerpoint/2010/main" val="35707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训练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模型表示通过有标签样本来学习（确定）所有权重和偏差的理想值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监督式学习中，机器学习算法通过以下方式构建模型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多个样本并尝试找出可最大限度地减少损失的模型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6724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损失是对糟糕预测的惩罚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损失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是一个数值，表示对于单个样本而言模型预测的准确程度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如果模型的预测完全准确，则损失为零，否则损失会较大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训练模型的目标是从所有样本中找到一组平均损失“较小”的权重和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偏差</a:t>
            </a:r>
            <a:endParaRPr lang="en-US" altLang="zh-CN" sz="160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损失</a:t>
            </a:r>
            <a:endParaRPr lang="zh-CN" alt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1" y="3040384"/>
            <a:ext cx="6005593" cy="20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z="675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 sz="675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1141" y="391880"/>
            <a:ext cx="499639" cy="498431"/>
            <a:chOff x="611187" y="261275"/>
            <a:chExt cx="666069" cy="664458"/>
          </a:xfrm>
        </p:grpSpPr>
        <p:sp>
          <p:nvSpPr>
            <p:cNvPr id="16" name="矩形 1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3416" y="1352333"/>
            <a:ext cx="853731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创建一个数学函数（损失函数），以有意义的方式汇总各个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损失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3957" y="442311"/>
            <a:ext cx="38223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损失函数</a:t>
            </a:r>
          </a:p>
        </p:txBody>
      </p:sp>
    </p:spTree>
    <p:extLst>
      <p:ext uri="{BB962C8B-B14F-4D97-AF65-F5344CB8AC3E}">
        <p14:creationId xmlns:p14="http://schemas.microsoft.com/office/powerpoint/2010/main" val="30868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rgbClr val="FFFF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1201</Words>
  <Application>Microsoft Office PowerPoint</Application>
  <PresentationFormat>全屏显示(16:9)</PresentationFormat>
  <Paragraphs>129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zjutlzr</dc:creator>
  <cp:lastModifiedBy>wu ming-hui</cp:lastModifiedBy>
  <cp:revision>428</cp:revision>
  <dcterms:created xsi:type="dcterms:W3CDTF">2015-01-13T10:49:00Z</dcterms:created>
  <dcterms:modified xsi:type="dcterms:W3CDTF">2018-07-08T09:31:51Z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