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8"/>
  </p:handoutMasterIdLst>
  <p:sldIdLst>
    <p:sldId id="2891" r:id="rId3"/>
    <p:sldId id="2921" r:id="rId4"/>
    <p:sldId id="2899" r:id="rId5"/>
    <p:sldId id="2922" r:id="rId6"/>
    <p:sldId id="2923" r:id="rId7"/>
    <p:sldId id="2924" r:id="rId8"/>
    <p:sldId id="2897" r:id="rId9"/>
    <p:sldId id="2925" r:id="rId10"/>
    <p:sldId id="2900" r:id="rId12"/>
    <p:sldId id="2928" r:id="rId13"/>
    <p:sldId id="2929" r:id="rId14"/>
    <p:sldId id="2926" r:id="rId15"/>
    <p:sldId id="2904" r:id="rId16"/>
    <p:sldId id="2905" r:id="rId17"/>
    <p:sldId id="2907" r:id="rId18"/>
    <p:sldId id="2908" r:id="rId19"/>
    <p:sldId id="2914" r:id="rId20"/>
    <p:sldId id="2911" r:id="rId21"/>
    <p:sldId id="2912" r:id="rId22"/>
    <p:sldId id="2927" r:id="rId23"/>
    <p:sldId id="2910" r:id="rId24"/>
    <p:sldId id="2913" r:id="rId25"/>
    <p:sldId id="2915" r:id="rId26"/>
    <p:sldId id="1617" r:id="rId27"/>
  </p:sldIdLst>
  <p:sldSz cx="12190095" cy="6858000"/>
  <p:notesSz cx="7099300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87638" autoAdjust="0"/>
  </p:normalViewPr>
  <p:slideViewPr>
    <p:cSldViewPr>
      <p:cViewPr varScale="1">
        <p:scale>
          <a:sx n="56" d="100"/>
          <a:sy n="56" d="100"/>
        </p:scale>
        <p:origin x="993" y="30"/>
      </p:cViewPr>
      <p:guideLst>
        <p:guide orient="horz" pos="2092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122"/>
        <p:guide pos="220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6444" y="2798088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it使用介绍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的基本工作原理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969" y="746248"/>
            <a:ext cx="7884207" cy="5779095"/>
          </a:xfrm>
        </p:spPr>
        <p:txBody>
          <a:bodyPr/>
          <a:lstStyle/>
          <a:p>
            <a:r>
              <a:rPr lang="zh-CN" altLang="en-US" sz="2400" dirty="0"/>
              <a:t>仓库（</a:t>
            </a:r>
            <a:r>
              <a:rPr lang="en-US" altLang="zh-CN" sz="2400" dirty="0"/>
              <a:t>Repository</a:t>
            </a:r>
            <a:r>
              <a:rPr lang="zh-CN" altLang="en-US" sz="2400" dirty="0"/>
              <a:t>）软件所有文件的完整修订历史</a:t>
            </a:r>
            <a:endParaRPr lang="en-US" altLang="zh-CN" sz="2400" dirty="0"/>
          </a:p>
          <a:p>
            <a:r>
              <a:rPr lang="zh-CN" altLang="en-US" sz="2400" dirty="0"/>
              <a:t>版本（</a:t>
            </a:r>
            <a:r>
              <a:rPr lang="en-US" altLang="zh-CN" sz="2400" dirty="0"/>
              <a:t>Revision</a:t>
            </a:r>
            <a:r>
              <a:rPr lang="zh-CN" altLang="en-US" sz="2400" dirty="0"/>
              <a:t>）代码库的编号方案，如</a:t>
            </a:r>
            <a:r>
              <a:rPr lang="en-US" altLang="zh-CN" sz="2400" dirty="0"/>
              <a:t>Tag 0.1</a:t>
            </a:r>
            <a:endParaRPr lang="en-US" altLang="zh-CN" sz="2400" dirty="0"/>
          </a:p>
          <a:p>
            <a:r>
              <a:rPr lang="zh-CN" altLang="en-US" sz="2400" dirty="0"/>
              <a:t>分支（</a:t>
            </a:r>
            <a:r>
              <a:rPr lang="en-US" altLang="zh-CN" sz="2400" dirty="0"/>
              <a:t>Branch</a:t>
            </a:r>
            <a:r>
              <a:rPr lang="zh-CN" altLang="en-US" sz="2400" dirty="0"/>
              <a:t>）对代码库并行修改时的代码库副本</a:t>
            </a:r>
            <a:endParaRPr lang="en-US" altLang="zh-CN" sz="2400" dirty="0"/>
          </a:p>
          <a:p>
            <a:pPr lvl="1"/>
            <a:r>
              <a:rPr lang="zh-CN" altLang="en-US" sz="2400" dirty="0"/>
              <a:t>如</a:t>
            </a:r>
            <a:r>
              <a:rPr lang="en-US" altLang="zh-CN" sz="2400" dirty="0"/>
              <a:t>master, develop, branch1,…</a:t>
            </a:r>
            <a:endParaRPr lang="en-US" altLang="zh-CN" sz="2400" dirty="0"/>
          </a:p>
          <a:p>
            <a:r>
              <a:rPr lang="zh-CN" altLang="en-US" sz="2400" dirty="0"/>
              <a:t>提交（</a:t>
            </a:r>
            <a:r>
              <a:rPr lang="en-US" altLang="zh-CN" sz="2400" dirty="0"/>
              <a:t>Commit</a:t>
            </a:r>
            <a:r>
              <a:rPr lang="zh-CN" altLang="en-US" sz="2400" dirty="0"/>
              <a:t>）对分支的一次修订</a:t>
            </a:r>
            <a:endParaRPr lang="en-US" altLang="zh-CN" sz="2400" dirty="0"/>
          </a:p>
          <a:p>
            <a:r>
              <a:rPr lang="zh-CN" altLang="en-US" sz="2400" dirty="0"/>
              <a:t>下拉（</a:t>
            </a:r>
            <a:r>
              <a:rPr lang="en-US" altLang="zh-CN" sz="2400" dirty="0"/>
              <a:t>Pull</a:t>
            </a:r>
            <a:r>
              <a:rPr lang="zh-CN" altLang="en-US" sz="2400" dirty="0"/>
              <a:t>）将远程的一个分支读取并保存到本地分支</a:t>
            </a:r>
            <a:endParaRPr lang="en-US" altLang="zh-CN" sz="2400" dirty="0"/>
          </a:p>
          <a:p>
            <a:r>
              <a:rPr lang="zh-CN" altLang="en-US" sz="2400" dirty="0"/>
              <a:t>推送（</a:t>
            </a:r>
            <a:r>
              <a:rPr lang="en-US" altLang="zh-CN" sz="2400" dirty="0"/>
              <a:t>Push</a:t>
            </a:r>
            <a:r>
              <a:rPr lang="zh-CN" altLang="en-US" sz="2400" dirty="0"/>
              <a:t>）将本地分支代码发送到远程某个分支</a:t>
            </a:r>
            <a:endParaRPr lang="en-US" altLang="zh-CN" sz="2400" dirty="0"/>
          </a:p>
          <a:p>
            <a:r>
              <a:rPr lang="zh-CN" altLang="en-US" sz="2400" dirty="0"/>
              <a:t>合并（</a:t>
            </a:r>
            <a:r>
              <a:rPr lang="en-US" altLang="zh-CN" sz="2400" dirty="0"/>
              <a:t>Merge</a:t>
            </a:r>
            <a:r>
              <a:rPr lang="zh-CN" altLang="en-US" sz="2400" dirty="0"/>
              <a:t>）将对相同文件在不同分支的修改合并到一个分支中</a:t>
            </a:r>
            <a:endParaRPr lang="zh-CN" altLang="en-US" sz="2400" dirty="0"/>
          </a:p>
          <a:p>
            <a:r>
              <a:rPr lang="zh-CN" altLang="en-US" sz="2400" dirty="0"/>
              <a:t>冲突（</a:t>
            </a:r>
            <a:r>
              <a:rPr lang="en-US" altLang="zh-CN" sz="2400" dirty="0"/>
              <a:t>Conflict</a:t>
            </a:r>
            <a:r>
              <a:rPr lang="zh-CN" altLang="en-US" sz="2400" dirty="0"/>
              <a:t>）当两个分支中存在对同一文件的不同修改，并试图合并这两个分支时，就会发生冲突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213176" y="2024844"/>
            <a:ext cx="3808565" cy="4305300"/>
            <a:chOff x="5162915" y="2006439"/>
            <a:chExt cx="3808565" cy="43053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55" y="2006439"/>
              <a:ext cx="2590800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162915" y="2888671"/>
              <a:ext cx="85832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8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Tag 0.1</a:t>
              </a:r>
              <a:endPara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62915" y="4947509"/>
              <a:ext cx="85832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8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Tag 0.2</a:t>
              </a:r>
              <a:endPara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62915" y="5677879"/>
              <a:ext cx="85832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8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Tag 1.0</a:t>
              </a:r>
              <a:endPara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39672" y="4231501"/>
              <a:ext cx="73180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Commit</a:t>
              </a:r>
              <a:endParaRPr lang="en-US" altLang="zh-CN" sz="1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11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#ab892n</a:t>
              </a:r>
              <a:endParaRPr lang="zh-CN" altLang="en-US" sz="1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39672" y="4821002"/>
              <a:ext cx="73180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Commit</a:t>
              </a:r>
              <a:endParaRPr lang="en-US" altLang="zh-CN" sz="1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11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#lm2671s</a:t>
              </a:r>
              <a:endParaRPr lang="zh-CN" altLang="en-US" sz="1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03551" y="3061199"/>
              <a:ext cx="73180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pull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21855" y="5450716"/>
              <a:ext cx="731808" cy="345056"/>
            </a:xfrm>
            <a:prstGeom prst="rect">
              <a:avLst/>
            </a:prstGeom>
            <a:ln w="25400">
              <a:noFill/>
            </a:ln>
          </p:spPr>
          <p:txBody>
            <a:bodyPr wrap="none" lIns="72000" rIns="72000" rtlCol="0" anchor="ctr" anchorCtr="0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push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645" y="2022205"/>
              <a:ext cx="7334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877" y="2024009"/>
              <a:ext cx="656593" cy="20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文本框 18"/>
          <p:cNvSpPr txBox="1"/>
          <p:nvPr/>
        </p:nvSpPr>
        <p:spPr>
          <a:xfrm>
            <a:off x="7972304" y="830051"/>
            <a:ext cx="4191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develop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是标准分支，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是缺省的主分支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749" y="800708"/>
            <a:ext cx="7261083" cy="56158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分支管理流程：初始化过程（组长）</a:t>
            </a:r>
            <a:endParaRPr lang="en-US" altLang="zh-CN" sz="2000" dirty="0"/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1 </a:t>
            </a:r>
            <a:r>
              <a:rPr lang="zh-CN" altLang="en-US" sz="1800" b="1" dirty="0">
                <a:solidFill>
                  <a:srgbClr val="C00000"/>
                </a:solidFill>
              </a:rPr>
              <a:t>创建版本库</a:t>
            </a:r>
            <a:r>
              <a:rPr lang="en-US" altLang="zh-CN" sz="1800" b="1" dirty="0">
                <a:solidFill>
                  <a:srgbClr val="C00000"/>
                </a:solidFill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</a:rPr>
              <a:t>默认</a:t>
            </a:r>
            <a:r>
              <a:rPr lang="en-US" altLang="zh-CN" sz="1800" b="1" dirty="0">
                <a:solidFill>
                  <a:srgbClr val="C00000"/>
                </a:solidFill>
              </a:rPr>
              <a:t>master</a:t>
            </a:r>
            <a:r>
              <a:rPr lang="zh-CN" altLang="en-US" sz="1800" b="1" dirty="0">
                <a:solidFill>
                  <a:srgbClr val="C00000"/>
                </a:solidFill>
              </a:rPr>
              <a:t>分支</a:t>
            </a:r>
            <a:r>
              <a:rPr lang="en-US" altLang="zh-CN" sz="1800" b="1" dirty="0">
                <a:solidFill>
                  <a:srgbClr val="C00000"/>
                </a:solidFill>
              </a:rPr>
              <a:t>)</a:t>
            </a:r>
            <a:r>
              <a:rPr lang="zh-CN" altLang="en-US" sz="1800" b="1" dirty="0">
                <a:solidFill>
                  <a:srgbClr val="C00000"/>
                </a:solidFill>
              </a:rPr>
              <a:t>，</a:t>
            </a:r>
            <a:r>
              <a:rPr lang="en-US" altLang="zh-CN" sz="1800" b="1" dirty="0">
                <a:solidFill>
                  <a:srgbClr val="C00000"/>
                </a:solidFill>
              </a:rPr>
              <a:t>push</a:t>
            </a:r>
            <a:r>
              <a:rPr lang="zh-CN" altLang="en-US" sz="1800" b="1" dirty="0">
                <a:solidFill>
                  <a:srgbClr val="C00000"/>
                </a:solidFill>
              </a:rPr>
              <a:t>初始代码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dirty="0"/>
              <a:t>2 </a:t>
            </a:r>
            <a:r>
              <a:rPr lang="zh-CN" altLang="en-US" sz="1800" dirty="0"/>
              <a:t>创建远程</a:t>
            </a:r>
            <a:r>
              <a:rPr lang="en-US" altLang="zh-CN" sz="1800" dirty="0"/>
              <a:t>develop</a:t>
            </a:r>
            <a:r>
              <a:rPr lang="zh-CN" altLang="en-US" sz="1800" dirty="0"/>
              <a:t>分支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分支管理流程：基本过程（组员）</a:t>
            </a:r>
            <a:endParaRPr lang="en-US" altLang="zh-CN" sz="2000" dirty="0"/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3 </a:t>
            </a:r>
            <a:r>
              <a:rPr lang="zh-CN" altLang="en-US" sz="1800" b="1" dirty="0">
                <a:solidFill>
                  <a:srgbClr val="C00000"/>
                </a:solidFill>
              </a:rPr>
              <a:t>克隆代码，切换到</a:t>
            </a:r>
            <a:r>
              <a:rPr lang="en-US" altLang="zh-CN" sz="1800" b="1" dirty="0">
                <a:solidFill>
                  <a:srgbClr val="C00000"/>
                </a:solidFill>
              </a:rPr>
              <a:t>develop</a:t>
            </a:r>
            <a:r>
              <a:rPr lang="zh-CN" altLang="en-US" sz="1800" b="1" dirty="0">
                <a:solidFill>
                  <a:srgbClr val="C00000"/>
                </a:solidFill>
              </a:rPr>
              <a:t>分支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dirty="0"/>
              <a:t>4 </a:t>
            </a:r>
            <a:r>
              <a:rPr lang="zh-CN" altLang="en-US" sz="1800" dirty="0"/>
              <a:t>新建自己的分支</a:t>
            </a:r>
            <a:r>
              <a:rPr lang="en-US" altLang="zh-CN" sz="1800" dirty="0" err="1"/>
              <a:t>my_branch</a:t>
            </a:r>
            <a:r>
              <a:rPr lang="zh-CN" altLang="en-US" sz="1800" dirty="0"/>
              <a:t>（各组员分支名不同）</a:t>
            </a:r>
            <a:endParaRPr lang="en-US" altLang="zh-CN" sz="1800" dirty="0"/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dirty="0"/>
              <a:t>5 </a:t>
            </a:r>
            <a:r>
              <a:rPr lang="zh-CN" altLang="en-US" sz="1800" dirty="0"/>
              <a:t>修改</a:t>
            </a:r>
            <a:r>
              <a:rPr lang="en-US" altLang="zh-CN" sz="1800" dirty="0"/>
              <a:t>my-branch</a:t>
            </a:r>
            <a:r>
              <a:rPr lang="zh-CN" altLang="en-US" sz="1800" dirty="0"/>
              <a:t>：正常开发，修改完成后将修改的内容推送到远程</a:t>
            </a:r>
            <a:r>
              <a:rPr lang="en-US" altLang="zh-CN" sz="1800" dirty="0" err="1"/>
              <a:t>my_branch</a:t>
            </a:r>
            <a:r>
              <a:rPr lang="zh-CN" altLang="en-US" sz="1800" dirty="0"/>
              <a:t>分支</a:t>
            </a:r>
            <a:endParaRPr lang="en-US" altLang="zh-CN" sz="1800" dirty="0"/>
          </a:p>
          <a:p>
            <a:pPr marL="342900" lvl="1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100" b="1" dirty="0">
                <a:cs typeface="+mn-cs"/>
              </a:rPr>
              <a:t>合并分支：基本过程（组长）</a:t>
            </a:r>
            <a:endParaRPr lang="en-US" altLang="zh-CN" sz="1800" dirty="0"/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6 </a:t>
            </a:r>
            <a:r>
              <a:rPr lang="zh-CN" altLang="en-US" sz="1800" b="1" dirty="0">
                <a:solidFill>
                  <a:srgbClr val="C00000"/>
                </a:solidFill>
              </a:rPr>
              <a:t>切换</a:t>
            </a:r>
            <a:r>
              <a:rPr lang="en-US" altLang="zh-CN" sz="1800" b="1" dirty="0">
                <a:solidFill>
                  <a:srgbClr val="C00000"/>
                </a:solidFill>
              </a:rPr>
              <a:t>develop</a:t>
            </a:r>
            <a:r>
              <a:rPr lang="zh-CN" altLang="en-US" sz="1800" b="1" dirty="0">
                <a:solidFill>
                  <a:srgbClr val="C00000"/>
                </a:solidFill>
              </a:rPr>
              <a:t>分支，</a:t>
            </a:r>
            <a:r>
              <a:rPr lang="en-US" altLang="zh-CN" sz="1800" b="1" dirty="0">
                <a:solidFill>
                  <a:srgbClr val="C00000"/>
                </a:solidFill>
              </a:rPr>
              <a:t>pull</a:t>
            </a:r>
            <a:r>
              <a:rPr lang="zh-CN" altLang="en-US" sz="1800" b="1" dirty="0">
                <a:solidFill>
                  <a:srgbClr val="C00000"/>
                </a:solidFill>
              </a:rPr>
              <a:t>代码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dirty="0"/>
              <a:t>7 </a:t>
            </a:r>
            <a:r>
              <a:rPr lang="zh-CN" altLang="en-US" sz="1800" dirty="0"/>
              <a:t>合并组员的分支（</a:t>
            </a:r>
            <a:r>
              <a:rPr lang="en-US" altLang="zh-CN" sz="1800" dirty="0" err="1"/>
              <a:t>my_branch</a:t>
            </a:r>
            <a:r>
              <a:rPr lang="zh-CN" altLang="en-US" sz="1800" dirty="0"/>
              <a:t>）到</a:t>
            </a:r>
            <a:r>
              <a:rPr lang="en-US" altLang="zh-CN" sz="1800" dirty="0"/>
              <a:t>develop</a:t>
            </a:r>
            <a:r>
              <a:rPr lang="zh-CN" altLang="en-US" sz="1800" dirty="0"/>
              <a:t>分支</a:t>
            </a:r>
            <a:endParaRPr lang="en-US" altLang="zh-CN" sz="1800" dirty="0"/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dirty="0"/>
              <a:t>8 </a:t>
            </a:r>
            <a:r>
              <a:rPr lang="zh-CN" altLang="en-US" sz="1800" dirty="0"/>
              <a:t>解决冲突，然后将合并好的</a:t>
            </a:r>
            <a:r>
              <a:rPr lang="en-US" altLang="zh-CN" sz="1800" dirty="0"/>
              <a:t>develop</a:t>
            </a:r>
            <a:r>
              <a:rPr lang="zh-CN" altLang="en-US" sz="1800" dirty="0"/>
              <a:t>分支推送到远程</a:t>
            </a:r>
            <a:endParaRPr lang="en-US" altLang="zh-CN" sz="1800" dirty="0"/>
          </a:p>
          <a:p>
            <a:pPr marL="535305" lvl="1" indent="-189230">
              <a:lnSpc>
                <a:spcPct val="120000"/>
              </a:lnSpc>
            </a:pPr>
            <a:r>
              <a:rPr lang="en-US" altLang="zh-CN" sz="1800" dirty="0"/>
              <a:t>9 </a:t>
            </a:r>
            <a:r>
              <a:rPr lang="zh-CN" altLang="en-US" sz="1800" dirty="0"/>
              <a:t>将</a:t>
            </a:r>
            <a:r>
              <a:rPr lang="en-US" altLang="zh-CN" sz="1800" dirty="0"/>
              <a:t>develop</a:t>
            </a:r>
            <a:r>
              <a:rPr lang="zh-CN" altLang="en-US" sz="1800" dirty="0"/>
              <a:t>分支合并到</a:t>
            </a:r>
            <a:r>
              <a:rPr lang="en-US" altLang="zh-CN" sz="1800" dirty="0"/>
              <a:t>master</a:t>
            </a:r>
            <a:r>
              <a:rPr lang="zh-CN" altLang="en-US" sz="1800" dirty="0"/>
              <a:t>分支（这一步可以按实际需求，</a:t>
            </a:r>
            <a:r>
              <a:rPr lang="en-US" altLang="zh-CN" sz="1800" dirty="0"/>
              <a:t>master</a:t>
            </a:r>
            <a:r>
              <a:rPr lang="zh-CN" altLang="en-US" sz="1800" dirty="0"/>
              <a:t>上一般为稳定版本）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8106" y="1177663"/>
            <a:ext cx="494270" cy="4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460971" y="858484"/>
            <a:ext cx="9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组长</a:t>
            </a:r>
            <a:endParaRPr lang="zh-CN" altLang="en-US" sz="140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5766" y="1150650"/>
            <a:ext cx="494270" cy="4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800515" y="837044"/>
            <a:ext cx="9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组员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" name="直接箭头连接符 7"/>
          <p:cNvCxnSpPr>
            <a:stCxn id="17" idx="2"/>
            <a:endCxn id="19" idx="0"/>
          </p:cNvCxnSpPr>
          <p:nvPr/>
        </p:nvCxnSpPr>
        <p:spPr>
          <a:xfrm>
            <a:off x="10104180" y="1928964"/>
            <a:ext cx="10728" cy="104793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9"/>
          <p:cNvSpPr/>
          <p:nvPr/>
        </p:nvSpPr>
        <p:spPr>
          <a:xfrm>
            <a:off x="7254680" y="2066362"/>
            <a:ext cx="1090800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创建版本库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en-US" altLang="zh-CN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push</a:t>
            </a:r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8409566" y="2484313"/>
            <a:ext cx="1091339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en-US" altLang="zh-CN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develop</a:t>
            </a:r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分支</a:t>
            </a:r>
            <a:endParaRPr lang="zh-CN" altLang="en-US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箭头连接符 10"/>
          <p:cNvCxnSpPr>
            <a:stCxn id="18" idx="2"/>
            <a:endCxn id="12" idx="0"/>
          </p:cNvCxnSpPr>
          <p:nvPr/>
        </p:nvCxnSpPr>
        <p:spPr>
          <a:xfrm flipH="1">
            <a:off x="11292902" y="1928963"/>
            <a:ext cx="1883" cy="15179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2"/>
          <p:cNvSpPr/>
          <p:nvPr/>
        </p:nvSpPr>
        <p:spPr>
          <a:xfrm>
            <a:off x="10833819" y="3446948"/>
            <a:ext cx="918165" cy="470536"/>
          </a:xfrm>
          <a:prstGeom prst="roundRect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</a:t>
            </a:r>
            <a:endParaRPr lang="en-US" altLang="zh-CN" sz="1200" b="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自己分支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7790293" y="1931420"/>
            <a:ext cx="9787" cy="13494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6" idx="2"/>
            <a:endCxn id="10" idx="0"/>
          </p:cNvCxnSpPr>
          <p:nvPr/>
        </p:nvCxnSpPr>
        <p:spPr>
          <a:xfrm>
            <a:off x="8955236" y="1928965"/>
            <a:ext cx="0" cy="55534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07512" y="1621188"/>
            <a:ext cx="9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60966" y="1621188"/>
            <a:ext cx="9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develop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09910" y="1621187"/>
            <a:ext cx="9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自己分支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800515" y="1621186"/>
            <a:ext cx="9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自己分支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圆角矩形 19"/>
          <p:cNvSpPr/>
          <p:nvPr/>
        </p:nvSpPr>
        <p:spPr>
          <a:xfrm>
            <a:off x="9661547" y="2976897"/>
            <a:ext cx="906722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自己分支</a:t>
            </a:r>
            <a:endParaRPr lang="zh-CN" altLang="en-US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0" name="直接箭头连接符 19"/>
          <p:cNvCxnSpPr>
            <a:endCxn id="34" idx="0"/>
          </p:cNvCxnSpPr>
          <p:nvPr/>
        </p:nvCxnSpPr>
        <p:spPr>
          <a:xfrm flipH="1">
            <a:off x="7790293" y="2536898"/>
            <a:ext cx="9787" cy="260402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0" idx="1"/>
          </p:cNvCxnSpPr>
          <p:nvPr/>
        </p:nvCxnSpPr>
        <p:spPr>
          <a:xfrm flipV="1">
            <a:off x="7800080" y="2719581"/>
            <a:ext cx="609486" cy="1465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9" idx="1"/>
          </p:cNvCxnSpPr>
          <p:nvPr/>
        </p:nvCxnSpPr>
        <p:spPr>
          <a:xfrm flipV="1">
            <a:off x="8953204" y="3212165"/>
            <a:ext cx="708343" cy="1465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953204" y="2954849"/>
            <a:ext cx="7914" cy="98468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2" idx="1"/>
          </p:cNvCxnSpPr>
          <p:nvPr/>
        </p:nvCxnSpPr>
        <p:spPr>
          <a:xfrm flipV="1">
            <a:off x="8961118" y="3682216"/>
            <a:ext cx="1872701" cy="1621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5"/>
          <p:cNvSpPr/>
          <p:nvPr/>
        </p:nvSpPr>
        <p:spPr>
          <a:xfrm>
            <a:off x="9669461" y="3939532"/>
            <a:ext cx="906722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提交、</a:t>
            </a:r>
            <a:r>
              <a:rPr lang="en-US" altLang="zh-CN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push</a:t>
            </a:r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圆角矩形 26"/>
          <p:cNvSpPr/>
          <p:nvPr/>
        </p:nvSpPr>
        <p:spPr>
          <a:xfrm>
            <a:off x="10835671" y="4670390"/>
            <a:ext cx="928747" cy="470536"/>
          </a:xfrm>
          <a:prstGeom prst="roundRect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提交、</a:t>
            </a:r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push</a:t>
            </a:r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7" name="直接箭头连接符 26"/>
          <p:cNvCxnSpPr>
            <a:stCxn id="19" idx="2"/>
            <a:endCxn id="25" idx="0"/>
          </p:cNvCxnSpPr>
          <p:nvPr/>
        </p:nvCxnSpPr>
        <p:spPr>
          <a:xfrm>
            <a:off x="10114908" y="3447433"/>
            <a:ext cx="7914" cy="49209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26" idx="0"/>
          </p:cNvCxnSpPr>
          <p:nvPr/>
        </p:nvCxnSpPr>
        <p:spPr>
          <a:xfrm>
            <a:off x="11292902" y="3917484"/>
            <a:ext cx="7143" cy="752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1"/>
            <a:endCxn id="30" idx="3"/>
          </p:cNvCxnSpPr>
          <p:nvPr/>
        </p:nvCxnSpPr>
        <p:spPr>
          <a:xfrm flipH="1">
            <a:off x="9364977" y="4174800"/>
            <a:ext cx="304484" cy="83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30"/>
          <p:cNvSpPr/>
          <p:nvPr/>
        </p:nvSpPr>
        <p:spPr>
          <a:xfrm>
            <a:off x="8557924" y="3940364"/>
            <a:ext cx="807053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合并分支</a:t>
            </a:r>
            <a:endParaRPr lang="zh-CN" altLang="en-US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956711" y="4406549"/>
            <a:ext cx="0" cy="27305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2"/>
          <p:cNvSpPr/>
          <p:nvPr/>
        </p:nvSpPr>
        <p:spPr>
          <a:xfrm>
            <a:off x="8560901" y="4675372"/>
            <a:ext cx="804077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解决冲突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合并分支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3" name="直接箭头连接符 32"/>
          <p:cNvCxnSpPr>
            <a:stCxn id="26" idx="1"/>
            <a:endCxn id="32" idx="3"/>
          </p:cNvCxnSpPr>
          <p:nvPr/>
        </p:nvCxnSpPr>
        <p:spPr>
          <a:xfrm flipH="1">
            <a:off x="9364978" y="4905658"/>
            <a:ext cx="1470693" cy="498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4"/>
          <p:cNvSpPr/>
          <p:nvPr/>
        </p:nvSpPr>
        <p:spPr>
          <a:xfrm>
            <a:off x="7419940" y="5140926"/>
            <a:ext cx="740705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</a:t>
            </a:r>
            <a:r>
              <a:rPr lang="en-US" altLang="zh-CN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develop</a:t>
            </a:r>
            <a:endParaRPr lang="zh-CN" altLang="en-US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964502" y="5140926"/>
            <a:ext cx="0" cy="132542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8177197" y="5385346"/>
            <a:ext cx="799662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9" idx="1"/>
          </p:cNvCxnSpPr>
          <p:nvPr/>
        </p:nvCxnSpPr>
        <p:spPr>
          <a:xfrm flipV="1">
            <a:off x="8978151" y="5536864"/>
            <a:ext cx="691310" cy="45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2"/>
            <a:endCxn id="39" idx="0"/>
          </p:cNvCxnSpPr>
          <p:nvPr/>
        </p:nvCxnSpPr>
        <p:spPr>
          <a:xfrm>
            <a:off x="10122822" y="4410068"/>
            <a:ext cx="0" cy="89152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9"/>
          <p:cNvSpPr/>
          <p:nvPr/>
        </p:nvSpPr>
        <p:spPr>
          <a:xfrm>
            <a:off x="9669461" y="5301596"/>
            <a:ext cx="906722" cy="470536"/>
          </a:xfrm>
          <a:prstGeom prst="roundRect">
            <a:avLst/>
          </a:prstGeom>
          <a:ln w="25400">
            <a:solidFill>
              <a:srgbClr val="002060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en-US" altLang="zh-CN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Pull</a:t>
            </a:r>
            <a:endParaRPr lang="en-US" altLang="zh-CN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zh-CN" altLang="en-US" sz="1200" b="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最新代码</a:t>
            </a:r>
            <a:endParaRPr lang="zh-CN" altLang="en-US" sz="1200" b="0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圆角矩形 40"/>
          <p:cNvSpPr/>
          <p:nvPr/>
        </p:nvSpPr>
        <p:spPr>
          <a:xfrm>
            <a:off x="10846683" y="5717839"/>
            <a:ext cx="906722" cy="470536"/>
          </a:xfrm>
          <a:prstGeom prst="roundRect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lvl="1"/>
            <a:r>
              <a:rPr lang="en-US" altLang="zh-CN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Pull</a:t>
            </a:r>
            <a:endParaRPr lang="en-US" altLang="zh-CN" sz="1200" b="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/>
            <a:r>
              <a:rPr lang="zh-CN" altLang="en-US" sz="1200" b="0" dirty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最新代码</a:t>
            </a:r>
            <a:endParaRPr lang="zh-CN" altLang="en-US" sz="1200" b="0" dirty="0">
              <a:solidFill>
                <a:schemeClr val="accent6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8971327" y="5956798"/>
            <a:ext cx="1863324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40" idx="0"/>
          </p:cNvCxnSpPr>
          <p:nvPr/>
        </p:nvCxnSpPr>
        <p:spPr>
          <a:xfrm>
            <a:off x="11296473" y="5140926"/>
            <a:ext cx="3571" cy="57691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800080" y="5611462"/>
            <a:ext cx="0" cy="85489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300044" y="6188375"/>
            <a:ext cx="0" cy="277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0100324" y="5760928"/>
            <a:ext cx="0" cy="70542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654029" y="990932"/>
            <a:ext cx="19767" cy="5475423"/>
          </a:xfrm>
          <a:prstGeom prst="straightConnector1">
            <a:avLst/>
          </a:prstGeom>
          <a:ln w="63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何为版本管理？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集中和分布式版本控制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是什么？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如何使用</a:t>
            </a:r>
            <a:r>
              <a:rPr lang="en-US" altLang="zh-CN" dirty="0">
                <a:solidFill>
                  <a:srgbClr val="C00000"/>
                </a:solidFill>
              </a:rPr>
              <a:t>Git</a:t>
            </a:r>
            <a:r>
              <a:rPr lang="zh-CN" altLang="en-US" dirty="0">
                <a:solidFill>
                  <a:srgbClr val="C00000"/>
                </a:solidFill>
              </a:rPr>
              <a:t>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Git</a:t>
            </a:r>
            <a:r>
              <a:rPr lang="zh-CN" altLang="en-US" dirty="0">
                <a:solidFill>
                  <a:srgbClr val="C00000"/>
                </a:solidFill>
              </a:rPr>
              <a:t>的操作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t>分布式协同开发</a:t>
            </a:r>
          </a:p>
          <a:p>
            <a:pPr lvl="1"/>
            <a:r>
              <a:rPr lang="zh-CN" altLang="en-US" dirty="0"/>
              <a:t>EduCoder中的Git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创建本地版本库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命令：</a:t>
            </a:r>
            <a:r>
              <a:rPr lang="en-US" altLang="zh-CN" dirty="0">
                <a:solidFill>
                  <a:srgbClr val="C00000"/>
                </a:solidFill>
              </a:rPr>
              <a:t>git 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在执行完成 git init 命令后，Git 仓库会生成一个 .git 目录，该目录包含了资源的所有元数据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使用当前目录作为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仓库，直接在当前目录进行初始化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使用指定目录作为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仓库，在初始化命令之后加上指定目录路径，如</a:t>
            </a:r>
            <a:r>
              <a:rPr lang="en-US" altLang="zh-CN" dirty="0">
                <a:sym typeface="+mn-ea"/>
              </a:rPr>
              <a:t> git </a:t>
            </a:r>
            <a:r>
              <a:rPr lang="en-US" altLang="zh-CN" dirty="0" err="1">
                <a:sym typeface="+mn-ea"/>
              </a:rPr>
              <a:t>init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newrepo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9" name="图片 8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622" y="4087587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克隆远程版本库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git clone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&lt;repo&gt; &lt;directory&gt;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其中</a:t>
            </a:r>
            <a:r>
              <a:rPr lang="en-US" altLang="zh-CN" dirty="0">
                <a:sym typeface="+mn-ea"/>
              </a:rPr>
              <a:t>repo</a:t>
            </a:r>
            <a:r>
              <a:rPr lang="zh-CN" altLang="en-US" dirty="0">
                <a:sym typeface="+mn-ea"/>
              </a:rPr>
              <a:t>表示远程仓库目录，</a:t>
            </a:r>
            <a:r>
              <a:rPr lang="en-US" altLang="zh-CN" dirty="0">
                <a:sym typeface="+mn-ea"/>
              </a:rPr>
              <a:t>directory</a:t>
            </a:r>
            <a:r>
              <a:rPr lang="zh-CN" altLang="en-US" dirty="0">
                <a:sym typeface="+mn-ea"/>
              </a:rPr>
              <a:t>代表本地仓库目录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将远程仓库中的代码拷贝项目到本地仓库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3" name="图片 12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8662" y="3175462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在暂存区添加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撤销文件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git add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[file1] [file2] ... or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[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dir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] 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	将文件添加到暂存区</a:t>
            </a:r>
            <a:endParaRPr lang="en-US" altLang="zh-CN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git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checkout [file1]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撤销不需要的修改：		</a:t>
            </a:r>
            <a:endParaRPr lang="zh-CN" altLang="en-US" dirty="0">
              <a:sym typeface="+mn-ea"/>
            </a:endParaRPr>
          </a:p>
          <a:p>
            <a:pPr lvl="1"/>
            <a:endParaRPr lang="en-US" altLang="zh-CN" dirty="0"/>
          </a:p>
        </p:txBody>
      </p:sp>
      <p:pic>
        <p:nvPicPr>
          <p:cNvPr id="13" name="图片 12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691" y="4002864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 dirty="0"/>
              <a:t>提交修改到本地仓库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git commit </a:t>
            </a:r>
            <a:r>
              <a:rPr lang="en-US" altLang="zh-CN" dirty="0">
                <a:solidFill>
                  <a:srgbClr val="C00000"/>
                </a:solidFill>
              </a:rPr>
              <a:t>-m [message]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git commit [file1] [file2] ... -m [message]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/>
              <a:t>将暂存区内容添加到本地仓库中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git log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提交日志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6" name="图片 15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0910" y="4002864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添加远程版本库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git remote add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dirty="0">
                <a:solidFill>
                  <a:srgbClr val="C00000"/>
                </a:solidFill>
              </a:rPr>
              <a:t>远程仓库名” “远程仓库地址”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添加远程版本库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8" name="图片 7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642" y="2780928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推送本地内容到远程仓库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git push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远程仓库名 本地分支名 远程分支名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/>
              <a:t>将你的修改推送到远程仓库，便于测试或者和团队中其他人协作</a:t>
            </a:r>
            <a:endParaRPr lang="en-US" altLang="zh-CN" dirty="0"/>
          </a:p>
          <a:p>
            <a:pPr lvl="1"/>
            <a:r>
              <a:rPr lang="zh-CN" altLang="en-US" dirty="0"/>
              <a:t>推送本地内容时，会将所有未推送至远程仓库的内容，都提交到远程仓库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1" name="图片 10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6654" y="3320988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拉取远程分支到本地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git pull </a:t>
            </a:r>
            <a:r>
              <a:rPr lang="zh-CN" altLang="en-US" sz="2400" dirty="0">
                <a:solidFill>
                  <a:srgbClr val="C00000"/>
                </a:solidFill>
              </a:rPr>
              <a:t>远程主机名 远程分支名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  <a:r>
              <a:rPr lang="zh-CN" altLang="en-US" sz="2400" dirty="0">
                <a:solidFill>
                  <a:srgbClr val="C00000"/>
                </a:solidFill>
              </a:rPr>
              <a:t>本地分支名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lvl="1"/>
            <a:r>
              <a:rPr sz="2400" dirty="0" err="1"/>
              <a:t>在团队协作中，如果别人对项目做了修改，而你需要将这些修改合并到你本地时，需要使用git</a:t>
            </a:r>
            <a:r>
              <a:rPr sz="2400" dirty="0"/>
              <a:t> </a:t>
            </a:r>
            <a:r>
              <a:rPr sz="2400" dirty="0" err="1"/>
              <a:t>pull命令</a:t>
            </a:r>
            <a:endParaRPr lang="zh-CN" sz="2400" dirty="0">
              <a:sym typeface="+mn-ea"/>
            </a:endParaRPr>
          </a:p>
          <a:p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git pull 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远程主机名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远程分支名:本地分支名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 -f</a:t>
            </a:r>
            <a:endParaRPr lang="en-US" altLang="zh-CN" sz="2400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如果远程分支和本地分支对同一内容做了修改，这将导致将远程分支修改合并到本地分支时会发生冲突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可以选择直接强制拉取，使用远程分支的修改，覆盖本地分支的修改。强制拉取需要用到-f参数</a:t>
            </a:r>
            <a:endParaRPr lang="zh-CN" altLang="en-US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</a:t>
            </a:r>
            <a:endParaRPr sz="2400" dirty="0">
              <a:sym typeface="+mn-ea"/>
            </a:endParaRPr>
          </a:p>
          <a:p>
            <a:pPr marL="457200" lvl="1" indent="0">
              <a:buNone/>
            </a:pPr>
            <a:endParaRPr lang="zh-CN" altLang="en-US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pic>
        <p:nvPicPr>
          <p:cNvPr id="10" name="图片 9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8642" y="4273584"/>
            <a:ext cx="8582660" cy="24872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何为版本管理？</a:t>
            </a:r>
            <a:endParaRPr lang="en-US" altLang="zh-CN" dirty="0"/>
          </a:p>
          <a:p>
            <a:pPr lvl="1"/>
            <a:r>
              <a:rPr lang="zh-CN" altLang="en-US" dirty="0"/>
              <a:t>集中和分布式版本控制</a:t>
            </a:r>
            <a:endParaRPr lang="en-US" altLang="zh-CN" dirty="0"/>
          </a:p>
          <a:p>
            <a:r>
              <a:rPr lang="zh-CN" altLang="en-US" dirty="0"/>
              <a:t>何为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的操作</a:t>
            </a:r>
            <a:endParaRPr lang="en-US" altLang="zh-CN" sz="3200" b="1" dirty="0"/>
          </a:p>
          <a:p>
            <a:r>
              <a:t>分布式协同开发</a:t>
            </a:r>
          </a:p>
          <a:p>
            <a:pPr lvl="1"/>
            <a:r>
              <a:rPr lang="zh-CN" altLang="en-US" dirty="0"/>
              <a:t>EduCoder中的Git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何为版本管理？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集中和分布式版本控制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是什么？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如何使用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的操作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rgbClr val="C00000"/>
                </a:solidFill>
              </a:rPr>
              <a:t>分布式协同开发</a:t>
            </a:r>
            <a:endParaRPr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EduCoder</a:t>
            </a:r>
            <a:r>
              <a:rPr lang="zh-CN" altLang="en-US" dirty="0">
                <a:solidFill>
                  <a:srgbClr val="C00000"/>
                </a:solidFill>
              </a:rPr>
              <a:t>中的</a:t>
            </a:r>
            <a:r>
              <a:rPr lang="en-US" altLang="zh-CN" dirty="0">
                <a:solidFill>
                  <a:srgbClr val="C00000"/>
                </a:solidFill>
              </a:rPr>
              <a:t>Git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基于Pull-Request的群体协作模式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610" y="4257092"/>
            <a:ext cx="11401248" cy="2275840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大众贡献开发者在使用开源仓库代码时发现代码的缺陷，或对代码有新的功能建议，想参与到项目的开发。此时其并不具备开源项目的写权限，须先将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这个开源项目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F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ork 出自己的项目副本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开发者在自己项目副本的分支完成编码，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提交到远端仓库</a:t>
            </a:r>
            <a:r>
              <a:rPr lang="zh-CN" altLang="en-US" sz="2400" dirty="0">
                <a:sym typeface="+mn-ea"/>
              </a:rPr>
              <a:t>，而后需要</a:t>
            </a:r>
            <a:r>
              <a:rPr lang="zh-CN" altLang="en-US" sz="2400" dirty="0"/>
              <a:t>发起一次</a:t>
            </a:r>
            <a:r>
              <a:rPr lang="en-US" altLang="zh-CN" sz="2400" dirty="0">
                <a:solidFill>
                  <a:srgbClr val="C00000"/>
                </a:solidFill>
              </a:rPr>
              <a:t>Pull-Request</a:t>
            </a:r>
            <a:r>
              <a:rPr lang="zh-CN" altLang="en-US" sz="2400" dirty="0"/>
              <a:t>，待源项目管理人员讨论审核通过后方可合并到源仓库分支</a:t>
            </a:r>
            <a:endParaRPr lang="zh-CN" altLang="en-US" sz="2400" dirty="0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315" y="1037590"/>
            <a:ext cx="7251065" cy="31089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645160"/>
          </a:xfrm>
        </p:spPr>
        <p:txBody>
          <a:bodyPr/>
          <a:lstStyle/>
          <a:p>
            <a:r>
              <a:rPr lang="zh-CN" altLang="en-US" sz="3600"/>
              <a:t>基于</a:t>
            </a:r>
            <a:r>
              <a:rPr lang="en-US" altLang="zh-CN" sz="3600"/>
              <a:t>Issue</a:t>
            </a:r>
            <a:r>
              <a:rPr lang="zh-CN" altLang="en-US" sz="3600"/>
              <a:t>的协同开发</a:t>
            </a:r>
            <a:endParaRPr lang="zh-CN" altLang="en-US" sz="36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0590" y="3908952"/>
            <a:ext cx="10920052" cy="2940428"/>
          </a:xfrm>
        </p:spPr>
        <p:txBody>
          <a:bodyPr/>
          <a:lstStyle/>
          <a:p>
            <a:r>
              <a:rPr lang="zh-CN" altLang="en-US" sz="2400" dirty="0"/>
              <a:t>在群体协同开发过程中，问题跟踪和开发规划等对于推进项目顺利实施具有重要影响，</a:t>
            </a:r>
            <a:r>
              <a:rPr lang="en-US" altLang="zh-CN" sz="2400" dirty="0"/>
              <a:t>Git</a:t>
            </a:r>
            <a:r>
              <a:rPr lang="zh-CN" altLang="en-US" sz="2400" dirty="0"/>
              <a:t>社区通过</a:t>
            </a:r>
            <a:r>
              <a:rPr lang="en-US" altLang="zh-CN" sz="2400" dirty="0"/>
              <a:t>Issue</a:t>
            </a:r>
            <a:r>
              <a:rPr lang="zh-CN" altLang="en-US" sz="2400" dirty="0"/>
              <a:t>跟进问题及开发计划</a:t>
            </a:r>
            <a:endParaRPr lang="zh-CN" altLang="en-US" sz="2400" dirty="0"/>
          </a:p>
          <a:p>
            <a:pPr lvl="1"/>
            <a:r>
              <a:rPr lang="en-US" altLang="zh-CN" sz="2400" dirty="0">
                <a:sym typeface="+mn-ea"/>
              </a:rPr>
              <a:t>Issue</a:t>
            </a:r>
            <a:r>
              <a:rPr lang="zh-CN" altLang="en-US" sz="2400" dirty="0">
                <a:sym typeface="+mn-ea"/>
              </a:rPr>
              <a:t>创建：项目管理员发布项目存在的缺陷或者需要增加的新功能，并将其视为一项开发任务，可设置任务类型、优先级、开始日期、结束日期等。</a:t>
            </a:r>
            <a:endParaRPr lang="zh-CN" altLang="en-US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Issue</a:t>
            </a:r>
            <a:r>
              <a:rPr lang="zh-CN" altLang="en-US" sz="2400" dirty="0">
                <a:sym typeface="+mn-ea"/>
              </a:rPr>
              <a:t>评论：开发人员在</a:t>
            </a:r>
            <a:r>
              <a:rPr lang="en-US" altLang="zh-CN" sz="2400" dirty="0">
                <a:sym typeface="+mn-ea"/>
              </a:rPr>
              <a:t>Issue</a:t>
            </a:r>
            <a:r>
              <a:rPr lang="zh-CN" altLang="en-US" sz="2400" dirty="0">
                <a:sym typeface="+mn-ea"/>
              </a:rPr>
              <a:t>评论区域补充描述说明</a:t>
            </a:r>
            <a:r>
              <a:rPr lang="en-US" altLang="zh-CN" sz="2400" dirty="0">
                <a:sym typeface="+mn-ea"/>
              </a:rPr>
              <a:t>Issue</a:t>
            </a:r>
            <a:r>
              <a:rPr lang="zh-CN" altLang="en-US" sz="2400" dirty="0">
                <a:sym typeface="+mn-ea"/>
              </a:rPr>
              <a:t>或解决思路</a:t>
            </a:r>
            <a:endParaRPr lang="zh-CN" altLang="en-US" sz="2400" dirty="0">
              <a:sym typeface="+mn-ea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50" y="726886"/>
            <a:ext cx="7251065" cy="31089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67360" y="46990"/>
            <a:ext cx="9339580" cy="1198880"/>
          </a:xfrm>
        </p:spPr>
        <p:txBody>
          <a:bodyPr wrap="square"/>
          <a:lstStyle/>
          <a:p>
            <a:r>
              <a:rPr lang="zh-CN" altLang="en-US" sz="3600">
                <a:sym typeface="+mn-ea"/>
              </a:rPr>
              <a:t>基于</a:t>
            </a:r>
            <a:r>
              <a:rPr lang="en-US" altLang="zh-CN" sz="3600">
                <a:sym typeface="+mn-ea"/>
              </a:rPr>
              <a:t>Issue</a:t>
            </a:r>
            <a:r>
              <a:rPr lang="zh-CN" altLang="en-US" sz="3600">
                <a:sym typeface="+mn-ea"/>
              </a:rPr>
              <a:t>和Pull-Request模式的开发流程</a:t>
            </a:r>
            <a:br>
              <a:rPr lang="zh-CN" altLang="en-US" sz="3600"/>
            </a:br>
            <a:endParaRPr lang="zh-CN" altLang="en-US" sz="360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750" y="912178"/>
            <a:ext cx="11424108" cy="5073106"/>
          </a:xfrm>
        </p:spPr>
        <p:txBody>
          <a:bodyPr/>
          <a:lstStyle/>
          <a:p>
            <a:r>
              <a:rPr lang="zh-CN" altLang="en-US" sz="2400" dirty="0"/>
              <a:t>EduCoder 协同开发平台提供了基于</a:t>
            </a:r>
            <a:r>
              <a:rPr lang="en-US" altLang="zh-CN" sz="2400" dirty="0"/>
              <a:t>I</a:t>
            </a:r>
            <a:r>
              <a:rPr lang="zh-CN" altLang="en-US" sz="2400" dirty="0"/>
              <a:t>ssue和Pull-Request的协同开发支持功能，帮助项目管理者管理项目实施</a:t>
            </a:r>
            <a:endParaRPr lang="zh-CN" altLang="en-US" sz="18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创建项目和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Issue</a:t>
            </a:r>
            <a:r>
              <a:rPr lang="zh-CN" altLang="en-US" sz="2000" dirty="0">
                <a:sym typeface="+mn-ea"/>
              </a:rPr>
              <a:t>：组长基于开发项目模块创建项目，拆分项目需求创建对应</a:t>
            </a:r>
            <a:r>
              <a:rPr lang="en-US" altLang="zh-CN" sz="2000" dirty="0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ssue；</a:t>
            </a:r>
            <a:endParaRPr lang="zh-CN" altLang="en-US" sz="20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项目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Fork</a:t>
            </a:r>
            <a:r>
              <a:rPr lang="zh-CN" altLang="en-US" sz="2000" dirty="0">
                <a:sym typeface="+mn-ea"/>
              </a:rPr>
              <a:t>：组员基于组长的项目</a:t>
            </a:r>
            <a:r>
              <a:rPr lang="en-US" altLang="zh-CN" sz="2000" dirty="0">
                <a:sym typeface="+mn-ea"/>
              </a:rPr>
              <a:t>F</a:t>
            </a:r>
            <a:r>
              <a:rPr lang="zh-CN" altLang="en-US" sz="2000" dirty="0">
                <a:sym typeface="+mn-ea"/>
              </a:rPr>
              <a:t>ork形成自己的案例项目副本；</a:t>
            </a:r>
            <a:endParaRPr lang="zh-CN" altLang="en-US" sz="20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代码开发</a:t>
            </a:r>
            <a:r>
              <a:rPr lang="zh-CN" altLang="en-US" sz="2000" dirty="0">
                <a:sym typeface="+mn-ea"/>
              </a:rPr>
              <a:t>：使用</a:t>
            </a:r>
            <a:r>
              <a:rPr lang="en-US" altLang="zh-CN" sz="2000" dirty="0">
                <a:sym typeface="+mn-ea"/>
              </a:rPr>
              <a:t>G</a:t>
            </a:r>
            <a:r>
              <a:rPr lang="zh-CN" altLang="en-US" sz="2000" dirty="0">
                <a:sym typeface="+mn-ea"/>
              </a:rPr>
              <a:t>it工具克隆副本代码到本地，根据组长指派的</a:t>
            </a:r>
            <a:r>
              <a:rPr lang="en-US" altLang="zh-CN" sz="2000" dirty="0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ssue进行代码开发，并将代码提交到项目副本远程仓库；</a:t>
            </a:r>
            <a:endParaRPr lang="zh-CN" altLang="en-US" sz="20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项目讨论</a:t>
            </a:r>
            <a:r>
              <a:rPr lang="zh-CN" altLang="en-US" sz="2000" dirty="0">
                <a:sym typeface="+mn-ea"/>
              </a:rPr>
              <a:t>：小组成员针对</a:t>
            </a:r>
            <a:r>
              <a:rPr lang="en-US" altLang="zh-CN" sz="2000" dirty="0">
                <a:sym typeface="+mn-ea"/>
              </a:rPr>
              <a:t>Issue</a:t>
            </a:r>
            <a:r>
              <a:rPr lang="zh-CN" altLang="en-US" sz="2000" dirty="0">
                <a:sym typeface="+mn-ea"/>
              </a:rPr>
              <a:t>展开探讨，交流问题并提供解决方案；</a:t>
            </a:r>
            <a:endParaRPr lang="zh-CN" altLang="en-US" sz="20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项目跟进</a:t>
            </a:r>
            <a:r>
              <a:rPr lang="zh-CN" altLang="en-US" sz="2000" dirty="0">
                <a:sym typeface="+mn-ea"/>
              </a:rPr>
              <a:t>：小组成员完成，更新</a:t>
            </a:r>
            <a:r>
              <a:rPr lang="en-US" altLang="zh-CN" sz="2000" dirty="0">
                <a:sym typeface="+mn-ea"/>
              </a:rPr>
              <a:t>Issue</a:t>
            </a:r>
            <a:r>
              <a:rPr lang="zh-CN" altLang="en-US" sz="2000" dirty="0">
                <a:sym typeface="+mn-ea"/>
              </a:rPr>
              <a:t>状态，组长根据</a:t>
            </a:r>
            <a:r>
              <a:rPr lang="en-US" altLang="zh-CN" sz="2000" dirty="0">
                <a:sym typeface="+mn-ea"/>
              </a:rPr>
              <a:t>Issue</a:t>
            </a:r>
            <a:r>
              <a:rPr lang="zh-CN" altLang="en-US" sz="2000" dirty="0">
                <a:sym typeface="+mn-ea"/>
              </a:rPr>
              <a:t>状态跟进项目进度；</a:t>
            </a:r>
            <a:endParaRPr lang="zh-CN" altLang="en-US" sz="20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PR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提交</a:t>
            </a:r>
            <a:r>
              <a:rPr lang="zh-CN" altLang="en-US" sz="2000" dirty="0">
                <a:sym typeface="+mn-ea"/>
              </a:rPr>
              <a:t>： 小组成员在项目副本中创建PR，指定目标分支为组长指定的源项目分支；</a:t>
            </a:r>
            <a:endParaRPr lang="zh-CN" altLang="en-US" sz="2000" dirty="0"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PR审核合并</a:t>
            </a:r>
            <a:r>
              <a:rPr lang="zh-CN" altLang="en-US" sz="2000" dirty="0">
                <a:sym typeface="+mn-ea"/>
              </a:rPr>
              <a:t>：组长对提交的PR进行</a:t>
            </a:r>
            <a:r>
              <a:rPr lang="en-US" altLang="zh-CN" sz="2000" dirty="0">
                <a:sym typeface="+mn-ea"/>
              </a:rPr>
              <a:t>Code Review</a:t>
            </a:r>
            <a:r>
              <a:rPr lang="zh-CN" altLang="en-US" sz="2000" dirty="0">
                <a:sym typeface="+mn-ea"/>
              </a:rPr>
              <a:t>审核，审核通过合并不通过打回。</a:t>
            </a:r>
            <a:endParaRPr lang="en-US" altLang="zh-CN" sz="20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6694" y="6057292"/>
            <a:ext cx="803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详细操作步骤参考：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https://www.educoder.net/forums/2784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42978" y="1088740"/>
            <a:ext cx="3852428" cy="118813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问题和讨论</a:t>
            </a:r>
            <a:endParaRPr lang="zh-CN" altLang="en-US" sz="4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034" y="2780928"/>
            <a:ext cx="2340260" cy="25850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什么是版本控制（Revision </a:t>
            </a:r>
            <a:r>
              <a:rPr lang="en-US" altLang="zh-CN" dirty="0"/>
              <a:t>C</a:t>
            </a:r>
            <a:r>
              <a:rPr lang="zh-CN" altLang="en-US" dirty="0"/>
              <a:t>ontrol） 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版本控制是对</a:t>
            </a:r>
            <a:r>
              <a:rPr lang="zh-CN" altLang="en-US" dirty="0">
                <a:solidFill>
                  <a:srgbClr val="C00000"/>
                </a:solidFill>
              </a:rPr>
              <a:t>计算机程序、文档、数据等的</a:t>
            </a:r>
            <a:r>
              <a:rPr lang="zh-CN" altLang="en-US" dirty="0"/>
              <a:t>更改和管理，它</a:t>
            </a:r>
            <a:r>
              <a:rPr lang="en-US" altLang="zh-CN" dirty="0" err="1"/>
              <a:t>是软件配置管理的</a:t>
            </a:r>
            <a:r>
              <a:rPr lang="zh-CN" altLang="en-US" dirty="0"/>
              <a:t>重要</a:t>
            </a:r>
            <a:r>
              <a:rPr lang="en-US" altLang="zh-CN" dirty="0"/>
              <a:t>组成部分</a:t>
            </a:r>
            <a:endParaRPr lang="en-US" altLang="zh-CN" dirty="0"/>
          </a:p>
          <a:p>
            <a:pPr lvl="1"/>
            <a:r>
              <a:rPr lang="zh-CN" altLang="en-US" dirty="0"/>
              <a:t>实现跨区域、多人的协同开发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记载和追踪一个或者多个文件的历史记录</a:t>
            </a:r>
            <a:endParaRPr lang="zh-CN" altLang="en-US" dirty="0"/>
          </a:p>
          <a:p>
            <a:pPr lvl="1"/>
            <a:r>
              <a:rPr lang="zh-CN" altLang="en-US" dirty="0"/>
              <a:t>组织和保护软件制品：源代码和文档</a:t>
            </a:r>
            <a:endParaRPr lang="zh-CN" altLang="en-US" dirty="0"/>
          </a:p>
          <a:p>
            <a:pPr lvl="1"/>
            <a:r>
              <a:rPr lang="zh-CN" altLang="en-US" dirty="0"/>
              <a:t>统计软件开发工作量</a:t>
            </a:r>
            <a:endParaRPr lang="zh-CN" altLang="en-US" dirty="0"/>
          </a:p>
          <a:p>
            <a:pPr lvl="1"/>
            <a:r>
              <a:rPr lang="zh-CN" altLang="en-US" dirty="0"/>
              <a:t>跟踪记录软件开发过程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集中式版本控制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7643688" cy="5040312"/>
          </a:xfrm>
        </p:spPr>
        <p:txBody>
          <a:bodyPr/>
          <a:lstStyle/>
          <a:p>
            <a:r>
              <a:rPr lang="zh-CN" altLang="en-US" dirty="0"/>
              <a:t>集中式版本控制</a:t>
            </a:r>
            <a:endParaRPr lang="en-US" altLang="zh-CN" dirty="0"/>
          </a:p>
          <a:p>
            <a:pPr lvl="1"/>
            <a:r>
              <a:rPr lang="zh-CN" altLang="en-US" dirty="0"/>
              <a:t>版本库集中存放在中央服务器之中</a:t>
            </a:r>
            <a:endParaRPr lang="en-US" altLang="zh-CN" dirty="0"/>
          </a:p>
          <a:p>
            <a:pPr lvl="1"/>
            <a:r>
              <a:rPr lang="zh-CN" altLang="en-US" dirty="0"/>
              <a:t>开发前先从中央服务器取得最新版本</a:t>
            </a:r>
            <a:endParaRPr lang="en-US" altLang="zh-CN" dirty="0"/>
          </a:p>
          <a:p>
            <a:pPr lvl="1"/>
            <a:r>
              <a:rPr lang="zh-CN" altLang="en-US" dirty="0"/>
              <a:t>开发完再把自己的工作推送给中央服务器</a:t>
            </a:r>
            <a:endParaRPr lang="en-US" altLang="zh-CN" dirty="0"/>
          </a:p>
          <a:p>
            <a:pPr lvl="1"/>
            <a:r>
              <a:rPr lang="zh-CN" altLang="en-US" dirty="0"/>
              <a:t>中央服务器就好比是一个图书馆，你要改一本书，必须先从图书馆借出来，然后回到家自己改，改完后再放回图书馆</a:t>
            </a:r>
            <a:endParaRPr lang="en-US" altLang="zh-CN" dirty="0"/>
          </a:p>
          <a:p>
            <a:r>
              <a:rPr lang="zh-CN" altLang="en-US" dirty="0"/>
              <a:t>典型系统：</a:t>
            </a:r>
            <a:r>
              <a:rPr lang="en-US" altLang="zh-CN" dirty="0">
                <a:solidFill>
                  <a:srgbClr val="C00000"/>
                </a:solidFill>
              </a:rPr>
              <a:t>CVS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SVN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ClearCase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特点：高度依赖中央服务器、速度慢、难以有效支持协同开发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 descr="白色的游戏机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2050073"/>
            <a:ext cx="3816424" cy="2757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7139632" cy="5040312"/>
          </a:xfrm>
        </p:spPr>
        <p:txBody>
          <a:bodyPr/>
          <a:lstStyle/>
          <a:p>
            <a:r>
              <a:rPr lang="zh-CN" altLang="en-US" dirty="0"/>
              <a:t>分布式版本控制</a:t>
            </a:r>
            <a:endParaRPr lang="en-US" altLang="zh-CN" dirty="0"/>
          </a:p>
          <a:p>
            <a:pPr lvl="1"/>
            <a:r>
              <a:rPr lang="zh-CN" altLang="en-US" dirty="0"/>
              <a:t>有一个中央仓库</a:t>
            </a:r>
            <a:endParaRPr lang="en-US" altLang="zh-CN" dirty="0"/>
          </a:p>
          <a:p>
            <a:pPr lvl="1"/>
            <a:r>
              <a:rPr lang="zh-CN" altLang="en-US" dirty="0"/>
              <a:t>开发前通过克隆在本机上拷贝一个完整的软件仓库</a:t>
            </a:r>
            <a:endParaRPr lang="en-US" altLang="zh-CN" dirty="0"/>
          </a:p>
          <a:p>
            <a:pPr lvl="1"/>
            <a:r>
              <a:rPr lang="zh-CN" altLang="en-US" dirty="0"/>
              <a:t>开发完把自己工作提交到本地仓库中</a:t>
            </a:r>
            <a:endParaRPr lang="en-US" altLang="zh-CN" dirty="0"/>
          </a:p>
          <a:p>
            <a:pPr lvl="1"/>
            <a:r>
              <a:rPr lang="zh-CN" altLang="en-US" dirty="0"/>
              <a:t>需要同步给协作者时再递交到中央仓库</a:t>
            </a:r>
            <a:endParaRPr lang="en-US" altLang="zh-CN" dirty="0"/>
          </a:p>
          <a:p>
            <a:pPr lvl="1"/>
            <a:r>
              <a:rPr lang="zh-CN" altLang="en-US" dirty="0"/>
              <a:t>版本库分步存储于各协作者电脑中</a:t>
            </a:r>
            <a:endParaRPr lang="en-US" altLang="zh-CN" dirty="0"/>
          </a:p>
          <a:p>
            <a:r>
              <a:rPr lang="zh-CN" altLang="en-US" dirty="0"/>
              <a:t>典型系统：</a:t>
            </a:r>
            <a:r>
              <a:rPr lang="en-US" altLang="zh-CN" dirty="0">
                <a:solidFill>
                  <a:srgbClr val="C00000"/>
                </a:solidFill>
              </a:rPr>
              <a:t>Git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优点：不依赖中央服务器、可在本地开发、有效支持协同开发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  <p:pic>
        <p:nvPicPr>
          <p:cNvPr id="7" name="图片 6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18" y="1710452"/>
            <a:ext cx="3939658" cy="3384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何为版本管理？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集中和分布式版本控制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何为</a:t>
            </a:r>
            <a:r>
              <a:rPr lang="en-US" altLang="zh-CN" dirty="0">
                <a:solidFill>
                  <a:srgbClr val="C00000"/>
                </a:solidFill>
              </a:rPr>
              <a:t>Git</a:t>
            </a:r>
            <a:r>
              <a:rPr lang="zh-CN" altLang="en-US" dirty="0">
                <a:solidFill>
                  <a:srgbClr val="C00000"/>
                </a:solidFill>
              </a:rPr>
              <a:t>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Git</a:t>
            </a:r>
            <a:r>
              <a:rPr lang="zh-CN" altLang="en-US" dirty="0">
                <a:solidFill>
                  <a:srgbClr val="C00000"/>
                </a:solidFill>
              </a:rPr>
              <a:t>是什么？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如何使用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的操作</a:t>
            </a:r>
            <a:endParaRPr lang="en-US" altLang="zh-CN" dirty="0"/>
          </a:p>
          <a:p>
            <a:r>
              <a:t>分布式协同开发</a:t>
            </a:r>
          </a:p>
          <a:p>
            <a:pPr lvl="1"/>
            <a:r>
              <a:rPr lang="zh-CN" altLang="en-US" dirty="0"/>
              <a:t>EduCode</a:t>
            </a:r>
            <a:r>
              <a:rPr lang="en-US" altLang="zh-CN" dirty="0"/>
              <a:t>r</a:t>
            </a:r>
            <a:r>
              <a:rPr lang="zh-CN" altLang="en-US" dirty="0"/>
              <a:t>中的Git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Git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Git 是一种</a:t>
            </a:r>
            <a:r>
              <a:rPr lang="zh-CN" altLang="en-US" dirty="0">
                <a:solidFill>
                  <a:srgbClr val="C00000"/>
                </a:solidFill>
              </a:rPr>
              <a:t>分布式的版本控制系统 </a:t>
            </a:r>
            <a:r>
              <a:rPr lang="zh-CN" altLang="en-US" dirty="0"/>
              <a:t>，它支持存储代码、跟踪修订历史记录、合并代码更改等，可在需要时恢复较早的代码版本</a:t>
            </a:r>
            <a:endParaRPr lang="zh-CN" altLang="en-US" dirty="0"/>
          </a:p>
          <a:p>
            <a:pPr lvl="1"/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Helvetica Neue" panose="02000503000000020004"/>
              </a:rPr>
              <a:t>Linus Torvalds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Helvetica Neue" panose="02000503000000020004"/>
              </a:rPr>
              <a:t>开发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实现高效</a:t>
            </a:r>
            <a:r>
              <a:rPr lang="en-US" altLang="zh-CN" dirty="0">
                <a:solidFill>
                  <a:schemeClr val="tx1"/>
                </a:solidFill>
              </a:rPr>
              <a:t>团队协作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高</a:t>
            </a:r>
            <a:r>
              <a:rPr lang="en-US" altLang="zh-CN" dirty="0">
                <a:solidFill>
                  <a:schemeClr val="tx1"/>
                </a:solidFill>
              </a:rPr>
              <a:t>可用性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冗余性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庞大的社区支持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行业标准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3070" y="3180715"/>
            <a:ext cx="4235450" cy="17684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版本管理</a:t>
            </a:r>
            <a:endParaRPr lang="zh-CN" altLang="en-US" dirty="0"/>
          </a:p>
          <a:p>
            <a:pPr lvl="1"/>
            <a:r>
              <a:rPr lang="zh-CN" altLang="en-US" dirty="0"/>
              <a:t>管理各种源代码和文档、切换不同版本等</a:t>
            </a:r>
            <a:endParaRPr lang="zh-CN" altLang="en-US" dirty="0"/>
          </a:p>
          <a:p>
            <a:pPr marL="342900" lvl="1" indent="-342900" eaLnBrk="0" fontAlgn="base" hangingPunct="0">
              <a:spcAft>
                <a:spcPct val="0"/>
              </a:spcAft>
              <a:buFont typeface="Wingdings" panose="05000000000000000000" pitchFamily="2" charset="2"/>
              <a:buChar char=""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过程管理</a:t>
            </a:r>
            <a:endParaRPr lang="zh-CN" altLang="en-US" sz="3200" b="1" dirty="0"/>
          </a:p>
          <a:p>
            <a:pPr lvl="1"/>
            <a:r>
              <a:rPr lang="zh-CN" altLang="en-US" dirty="0"/>
              <a:t>跟踪开发过程、查阅历史记录等</a:t>
            </a:r>
            <a:endParaRPr lang="zh-CN" altLang="en-US" dirty="0"/>
          </a:p>
          <a:p>
            <a:r>
              <a:rPr lang="zh-CN" altLang="en-US" dirty="0"/>
              <a:t> 代码评审</a:t>
            </a:r>
            <a:endParaRPr lang="zh-CN" altLang="en-US" dirty="0"/>
          </a:p>
          <a:p>
            <a:pPr lvl="1"/>
            <a:r>
              <a:rPr lang="zh-CN" altLang="en-US" dirty="0"/>
              <a:t>可视化评估代码质量，决断是否合并代码等；</a:t>
            </a:r>
            <a:endParaRPr lang="zh-CN" altLang="en-US" dirty="0"/>
          </a:p>
          <a:p>
            <a:r>
              <a:rPr lang="zh-CN" altLang="en-US" dirty="0"/>
              <a:t> 扩展功能</a:t>
            </a:r>
            <a:endParaRPr lang="zh-CN" altLang="en-US" dirty="0"/>
          </a:p>
          <a:p>
            <a:pPr lvl="1"/>
            <a:r>
              <a:rPr lang="zh-CN" altLang="en-US" dirty="0"/>
              <a:t>企业</a:t>
            </a:r>
            <a:r>
              <a:rPr lang="en-US" altLang="zh-CN" dirty="0"/>
              <a:t>DevOps</a:t>
            </a:r>
            <a:r>
              <a:rPr lang="zh-CN" altLang="en-US" dirty="0"/>
              <a:t>自动化、代码</a:t>
            </a:r>
            <a:r>
              <a:rPr lang="en-US" altLang="zh-CN" dirty="0"/>
              <a:t>Issue</a:t>
            </a:r>
            <a:r>
              <a:rPr lang="zh-CN" altLang="en-US" dirty="0"/>
              <a:t>联动管理；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3498" y="2523718"/>
            <a:ext cx="3299346" cy="13776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4846" y="3320988"/>
            <a:ext cx="6121400" cy="2196244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800" b="1" u="sng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4010" y="62103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/>
              <a:t>		</a:t>
            </a:r>
            <a:endParaRPr lang="zh-CN" altLang="en-US" sz="3600"/>
          </a:p>
        </p:txBody>
      </p:sp>
      <p:pic>
        <p:nvPicPr>
          <p:cNvPr id="4" name="图片 3" descr="gq3h0y9rx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1378" y="1938760"/>
            <a:ext cx="8582660" cy="2487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665" y="4751080"/>
            <a:ext cx="566327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Workspace：工作区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Index / Stage：暂存区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Repository：仓库区（或本地仓库）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Remote：远程仓库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675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的工作流程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 rot="16200000">
            <a:off x="7118833" y="-311764"/>
            <a:ext cx="683895" cy="3811270"/>
          </a:xfrm>
          <a:prstGeom prst="rightBrac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0590" y="2884011"/>
            <a:ext cx="971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远端仓库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4552" y="708342"/>
            <a:ext cx="210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本地端仓库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86504" y="4182731"/>
            <a:ext cx="166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本地仓库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2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3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4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5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6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7.xml><?xml version="1.0" encoding="utf-8"?>
<p:tagLst xmlns:p="http://schemas.openxmlformats.org/presentationml/2006/main">
  <p:tag name="KSO_WM_UNIT_PLACING_PICTURE_USER_VIEWPORT" val="{&quot;height&quot;:3917,&quot;width&quot;:13516}"/>
</p:tagLst>
</file>

<file path=ppt/tags/tag8.xml><?xml version="1.0" encoding="utf-8"?>
<p:tagLst xmlns:p="http://schemas.openxmlformats.org/presentationml/2006/main">
  <p:tag name="KSO_WM_UNIT_PLACING_PICTURE_USER_VIEWPORT" val="{&quot;height&quot;:3917,&quot;width&quot;:1351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3356</Words>
  <Application>WPS 演示</Application>
  <PresentationFormat>自定义</PresentationFormat>
  <Paragraphs>290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黑体</vt:lpstr>
      <vt:lpstr>微软雅黑</vt:lpstr>
      <vt:lpstr>Helvetica Neue</vt:lpstr>
      <vt:lpstr>Verdana</vt:lpstr>
      <vt:lpstr>Arial Unicode MS</vt:lpstr>
      <vt:lpstr>幼圆</vt:lpstr>
      <vt:lpstr>自定义设计方案</vt:lpstr>
      <vt:lpstr>PowerPoint 演示文稿</vt:lpstr>
      <vt:lpstr>内容</vt:lpstr>
      <vt:lpstr>什么是版本控制（Revision Control） ？</vt:lpstr>
      <vt:lpstr>集中式版本控制</vt:lpstr>
      <vt:lpstr>分布式版本管理</vt:lpstr>
      <vt:lpstr>内容</vt:lpstr>
      <vt:lpstr>何为Git？</vt:lpstr>
      <vt:lpstr>Git的基本功能</vt:lpstr>
      <vt:lpstr>Git的工作流程</vt:lpstr>
      <vt:lpstr>Git的基本工作原理</vt:lpstr>
      <vt:lpstr>Git的使用</vt:lpstr>
      <vt:lpstr>内容</vt:lpstr>
      <vt:lpstr>1. 创建本地版本库</vt:lpstr>
      <vt:lpstr>2. 克隆远程版本库</vt:lpstr>
      <vt:lpstr>3. 在暂存区添加/撤销文件</vt:lpstr>
      <vt:lpstr>4. 提交修改到本地仓库</vt:lpstr>
      <vt:lpstr>5. 添加远程版本库</vt:lpstr>
      <vt:lpstr>6. 推送本地内容到远程仓库 </vt:lpstr>
      <vt:lpstr>7. 拉取远程分支到本地</vt:lpstr>
      <vt:lpstr>内容</vt:lpstr>
      <vt:lpstr>基于Pull-Request的群体协作模式</vt:lpstr>
      <vt:lpstr>基于Issue的协同开发</vt:lpstr>
      <vt:lpstr>基于Issue和Pull-Request模式的开发流程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宋万盛</cp:lastModifiedBy>
  <cp:revision>2533</cp:revision>
  <dcterms:created xsi:type="dcterms:W3CDTF">2022-02-21T09:03:00Z</dcterms:created>
  <dcterms:modified xsi:type="dcterms:W3CDTF">2022-02-28T07:29:48Z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B605E4BF24AC4015B4D9A70B13182C23</vt:lpwstr>
  </property>
</Properties>
</file>