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handoutMasterIdLst>
    <p:handoutMasterId r:id="rId91"/>
  </p:handoutMasterIdLst>
  <p:sldIdLst>
    <p:sldId id="578" r:id="rId3"/>
    <p:sldId id="579" r:id="rId4"/>
    <p:sldId id="728" r:id="rId5"/>
    <p:sldId id="729" r:id="rId6"/>
    <p:sldId id="730" r:id="rId7"/>
    <p:sldId id="731" r:id="rId8"/>
    <p:sldId id="732" r:id="rId9"/>
    <p:sldId id="733" r:id="rId10"/>
    <p:sldId id="734" r:id="rId11"/>
    <p:sldId id="735" r:id="rId12"/>
    <p:sldId id="736" r:id="rId13"/>
    <p:sldId id="580" r:id="rId14"/>
    <p:sldId id="581" r:id="rId15"/>
    <p:sldId id="582" r:id="rId16"/>
    <p:sldId id="737" r:id="rId17"/>
    <p:sldId id="738" r:id="rId18"/>
    <p:sldId id="803" r:id="rId19"/>
    <p:sldId id="804" r:id="rId20"/>
    <p:sldId id="739" r:id="rId21"/>
    <p:sldId id="740" r:id="rId22"/>
    <p:sldId id="741" r:id="rId23"/>
    <p:sldId id="742" r:id="rId24"/>
    <p:sldId id="743" r:id="rId25"/>
    <p:sldId id="744" r:id="rId26"/>
    <p:sldId id="745" r:id="rId27"/>
    <p:sldId id="746" r:id="rId28"/>
    <p:sldId id="747" r:id="rId29"/>
    <p:sldId id="748" r:id="rId30"/>
    <p:sldId id="749" r:id="rId31"/>
    <p:sldId id="750" r:id="rId32"/>
    <p:sldId id="751" r:id="rId33"/>
    <p:sldId id="752" r:id="rId34"/>
    <p:sldId id="753" r:id="rId35"/>
    <p:sldId id="754" r:id="rId36"/>
    <p:sldId id="755" r:id="rId37"/>
    <p:sldId id="756" r:id="rId38"/>
    <p:sldId id="757" r:id="rId39"/>
    <p:sldId id="758" r:id="rId40"/>
    <p:sldId id="759" r:id="rId41"/>
    <p:sldId id="764" r:id="rId42"/>
    <p:sldId id="765" r:id="rId43"/>
    <p:sldId id="766" r:id="rId44"/>
    <p:sldId id="809" r:id="rId45"/>
    <p:sldId id="769" r:id="rId46"/>
    <p:sldId id="770" r:id="rId47"/>
    <p:sldId id="808" r:id="rId48"/>
    <p:sldId id="768" r:id="rId49"/>
    <p:sldId id="810" r:id="rId50"/>
    <p:sldId id="811" r:id="rId51"/>
    <p:sldId id="815" r:id="rId52"/>
    <p:sldId id="814" r:id="rId53"/>
    <p:sldId id="816" r:id="rId54"/>
    <p:sldId id="818" r:id="rId55"/>
    <p:sldId id="819" r:id="rId56"/>
    <p:sldId id="820" r:id="rId57"/>
    <p:sldId id="821" r:id="rId58"/>
    <p:sldId id="822" r:id="rId59"/>
    <p:sldId id="823" r:id="rId60"/>
    <p:sldId id="824" r:id="rId61"/>
    <p:sldId id="825" r:id="rId62"/>
    <p:sldId id="826" r:id="rId63"/>
    <p:sldId id="827" r:id="rId64"/>
    <p:sldId id="873" r:id="rId65"/>
    <p:sldId id="838" r:id="rId67"/>
    <p:sldId id="839" r:id="rId68"/>
    <p:sldId id="840" r:id="rId69"/>
    <p:sldId id="841" r:id="rId70"/>
    <p:sldId id="842" r:id="rId71"/>
    <p:sldId id="843" r:id="rId72"/>
    <p:sldId id="771" r:id="rId73"/>
    <p:sldId id="772" r:id="rId74"/>
    <p:sldId id="773" r:id="rId75"/>
    <p:sldId id="774" r:id="rId76"/>
    <p:sldId id="775" r:id="rId77"/>
    <p:sldId id="776" r:id="rId78"/>
    <p:sldId id="777" r:id="rId79"/>
    <p:sldId id="778" r:id="rId80"/>
    <p:sldId id="779" r:id="rId81"/>
    <p:sldId id="780" r:id="rId82"/>
    <p:sldId id="781" r:id="rId83"/>
    <p:sldId id="782" r:id="rId84"/>
    <p:sldId id="783" r:id="rId85"/>
    <p:sldId id="829" r:id="rId86"/>
    <p:sldId id="830" r:id="rId87"/>
    <p:sldId id="831" r:id="rId88"/>
    <p:sldId id="872" r:id="rId89"/>
    <p:sldId id="837" r:id="rId90"/>
  </p:sldIdLst>
  <p:sldSz cx="9144000" cy="6858000" type="screen4x3"/>
  <p:notesSz cx="6858000" cy="9144000"/>
  <p:custDataLst>
    <p:tags r:id="rId9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CFE5D6"/>
    <a:srgbClr val="FFFFFF"/>
    <a:srgbClr val="99FF33"/>
    <a:srgbClr val="C2F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49" autoAdjust="0"/>
    <p:restoredTop sz="93715" autoAdjust="0"/>
  </p:normalViewPr>
  <p:slideViewPr>
    <p:cSldViewPr>
      <p:cViewPr varScale="1">
        <p:scale>
          <a:sx n="86" d="100"/>
          <a:sy n="86" d="100"/>
        </p:scale>
        <p:origin x="104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43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gs" Target="tags/tag3.xml"/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handoutMaster" Target="handoutMasters/handoutMaster1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notesMaster" Target="notesMasters/notesMaster1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5C8F992-90CE-41CF-A24E-4ED49D2FC30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CDFBB-0514-4CC9-B8D7-9E5A7E9D62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14B21-3D87-4CF4-87C2-2E4EDDE766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ED6EBC-A4D1-4BDD-AF6D-7A08082ECD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7"/>
          <p:cNvCxnSpPr/>
          <p:nvPr userDrawn="1"/>
        </p:nvCxnSpPr>
        <p:spPr>
          <a:xfrm>
            <a:off x="0" y="682625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73672"/>
            <a:ext cx="8229600" cy="81119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76590"/>
            <a:ext cx="8623212" cy="516863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4B4D3-A01B-4D84-8A3E-724E128E434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B92CF-2046-4CB3-890B-6634A5B86D3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A373A-629B-41C6-A949-AA2053B7D4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9AD25-558F-4DF9-AE9D-CC66E9296B9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5"/>
          <p:cNvCxnSpPr/>
          <p:nvPr userDrawn="1"/>
        </p:nvCxnSpPr>
        <p:spPr>
          <a:xfrm>
            <a:off x="0" y="682625"/>
            <a:ext cx="8874732" cy="0"/>
          </a:xfrm>
          <a:prstGeom prst="line">
            <a:avLst/>
          </a:prstGeom>
          <a:ln w="15875">
            <a:gradFill flip="none" rotWithShape="1">
              <a:gsLst>
                <a:gs pos="44206">
                  <a:srgbClr val="00B0F0"/>
                </a:gs>
                <a:gs pos="0">
                  <a:schemeClr val="accent4">
                    <a:lumMod val="89000"/>
                  </a:schemeClr>
                </a:gs>
                <a:gs pos="23000">
                  <a:srgbClr val="00B050">
                    <a:alpha val="95000"/>
                  </a:srgbClr>
                </a:gs>
                <a:gs pos="69000">
                  <a:srgbClr val="FF0000"/>
                </a:gs>
                <a:gs pos="97000">
                  <a:schemeClr val="accent4">
                    <a:lumMod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37B15-AF43-4EE2-AEC4-A71B312AD1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5"/>
          <p:cNvCxnSpPr/>
          <p:nvPr userDrawn="1"/>
        </p:nvCxnSpPr>
        <p:spPr>
          <a:xfrm>
            <a:off x="251520" y="420688"/>
            <a:ext cx="864096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91167-8519-49C2-8FCB-97EB62BC319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4BE1B-B7AB-4057-AF0C-4ABB7ADB27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C02CE-FFAD-409D-AAB2-17442AAE30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ABFB55E-4B83-478D-8D24-BF2E6D13BFA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zh-CN" altLang="en-US" b="1"/>
              <a:t>第</a:t>
            </a:r>
            <a:r>
              <a:rPr lang="en-US" altLang="zh-CN" b="1"/>
              <a:t>5</a:t>
            </a:r>
            <a:r>
              <a:rPr lang="zh-CN" altLang="en-US" b="1"/>
              <a:t>章 </a:t>
            </a:r>
            <a:r>
              <a:rPr lang="zh-CN" altLang="en-US" b="1">
                <a:solidFill>
                  <a:srgbClr val="FF0000"/>
                </a:solidFill>
              </a:rPr>
              <a:t>多态性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16050"/>
            <a:ext cx="8001000" cy="4114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1．</a:t>
            </a:r>
            <a:r>
              <a:rPr lang="zh-CN" altLang="en-US" sz="2800" b="1">
                <a:solidFill>
                  <a:srgbClr val="0000CC"/>
                </a:solidFill>
              </a:rPr>
              <a:t>多态的概念</a:t>
            </a:r>
            <a:endParaRPr lang="en-US" altLang="zh-CN" sz="2800" b="1">
              <a:solidFill>
                <a:srgbClr val="0000CC"/>
              </a:solidFill>
            </a:endParaRPr>
          </a:p>
          <a:p>
            <a:pPr lvl="1" indent="-342900" eaLnBrk="1" hangingPunct="1">
              <a:lnSpc>
                <a:spcPct val="90000"/>
              </a:lnSpc>
            </a:pPr>
            <a:r>
              <a:rPr lang="zh-CN" altLang="en-US" sz="2400" b="1"/>
              <a:t>多态性是面向对象程序设计语言的又一重要特征，指的是不同对象接收到同一消息时会产生不同的行为。</a:t>
            </a:r>
            <a:endParaRPr lang="en-US" altLang="zh-CN" sz="2400" b="1"/>
          </a:p>
          <a:p>
            <a:pPr lvl="1" indent="-342900" eaLnBrk="1" hangingPunct="1">
              <a:lnSpc>
                <a:spcPct val="90000"/>
              </a:lnSpc>
            </a:pPr>
            <a:r>
              <a:rPr lang="zh-CN" altLang="en-US" sz="2400" b="1"/>
              <a:t>简单地说，</a:t>
            </a:r>
            <a:r>
              <a:rPr lang="zh-CN" altLang="en-US" sz="2400" b="1">
                <a:solidFill>
                  <a:srgbClr val="FF0000"/>
                </a:solidFill>
              </a:rPr>
              <a:t>多态就是</a:t>
            </a:r>
            <a:r>
              <a:rPr lang="zh-CN" altLang="en-US" sz="2400" b="1"/>
              <a:t>在同一个类或继承体系结构的基类与派生类中，</a:t>
            </a:r>
            <a:r>
              <a:rPr lang="zh-CN" altLang="en-US" sz="2400" b="1">
                <a:solidFill>
                  <a:srgbClr val="FF0000"/>
                </a:solidFill>
              </a:rPr>
              <a:t>用同名函数来实现各种不同的功能</a:t>
            </a:r>
            <a:r>
              <a:rPr lang="zh-CN" altLang="en-US" sz="2400" b="1"/>
              <a:t>。</a:t>
            </a:r>
            <a:endParaRPr lang="zh-CN" altLang="en-US" sz="2400" b="1"/>
          </a:p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zh-CN" altLang="en-US" sz="2800" b="1">
                <a:solidFill>
                  <a:srgbClr val="0000CC"/>
                </a:solidFill>
              </a:rPr>
              <a:t>２．多态与继承的关系</a:t>
            </a:r>
            <a:endParaRPr lang="en-US" altLang="zh-CN" sz="2800" b="1">
              <a:solidFill>
                <a:srgbClr val="0000CC"/>
              </a:solidFill>
            </a:endParaRPr>
          </a:p>
          <a:p>
            <a:pPr lvl="1" indent="-342900" eaLnBrk="1" hangingPunct="1">
              <a:lnSpc>
                <a:spcPct val="90000"/>
              </a:lnSpc>
            </a:pPr>
            <a:r>
              <a:rPr lang="zh-CN" altLang="en-US" sz="2400" b="1"/>
              <a:t>继承所处理的是</a:t>
            </a:r>
            <a:r>
              <a:rPr lang="zh-CN" altLang="en-US" sz="2400" b="1">
                <a:solidFill>
                  <a:srgbClr val="FF0000"/>
                </a:solidFill>
              </a:rPr>
              <a:t>类与类之间的层次关系</a:t>
            </a:r>
            <a:r>
              <a:rPr lang="zh-CN" altLang="en-US" sz="2400" b="1"/>
              <a:t>问题</a:t>
            </a:r>
            <a:endParaRPr lang="en-US" altLang="zh-CN" sz="2400" b="1"/>
          </a:p>
          <a:p>
            <a:pPr lvl="1" indent="-342900" eaLnBrk="1" hangingPunct="1">
              <a:lnSpc>
                <a:spcPct val="90000"/>
              </a:lnSpc>
            </a:pPr>
            <a:r>
              <a:rPr lang="zh-CN" altLang="en-US" sz="2400" b="1"/>
              <a:t>而多态则是处理类的层次结构之间，以及同一个类内部</a:t>
            </a:r>
            <a:r>
              <a:rPr lang="zh-CN" altLang="en-US" sz="2400" b="1">
                <a:solidFill>
                  <a:srgbClr val="0000CC"/>
                </a:solidFill>
              </a:rPr>
              <a:t>同名函数</a:t>
            </a:r>
            <a:r>
              <a:rPr lang="zh-CN" altLang="en-US" sz="2400" b="1"/>
              <a:t>的关系问题。但通常是指继承结构中</a:t>
            </a:r>
            <a:r>
              <a:rPr lang="zh-CN" altLang="en-US" sz="2400" b="1">
                <a:solidFill>
                  <a:srgbClr val="FF0000"/>
                </a:solidFill>
              </a:rPr>
              <a:t>基类和派生类之间通过</a:t>
            </a:r>
            <a:r>
              <a:rPr lang="zh-CN" altLang="en-US" sz="2400" b="1">
                <a:solidFill>
                  <a:srgbClr val="0000CC"/>
                </a:solidFill>
              </a:rPr>
              <a:t>同名虚函数</a:t>
            </a:r>
            <a:r>
              <a:rPr lang="zh-CN" altLang="en-US" sz="2400" b="1">
                <a:solidFill>
                  <a:srgbClr val="FF0000"/>
                </a:solidFill>
              </a:rPr>
              <a:t>实现不同函数功能的问题</a:t>
            </a:r>
            <a:r>
              <a:rPr lang="zh-CN" altLang="en-US" sz="2400" b="1"/>
              <a:t>。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665788"/>
          </a:xfrm>
        </p:spPr>
        <p:txBody>
          <a:bodyPr/>
          <a:lstStyle/>
          <a:p>
            <a:r>
              <a:rPr lang="zh-CN" altLang="zh-CN" sz="2400" b="1"/>
              <a:t>更一般地，多态更多地体现在</a:t>
            </a:r>
            <a:r>
              <a:rPr lang="zh-CN" altLang="zh-CN" sz="2400" b="1">
                <a:solidFill>
                  <a:srgbClr val="FF0000"/>
                </a:solidFill>
              </a:rPr>
              <a:t>用基类对象的指针或引用作为函数的参数</a:t>
            </a:r>
            <a:r>
              <a:rPr lang="zh-CN" altLang="zh-CN" sz="2400" b="1"/>
              <a:t>，通过它调用派生类对象中的覆盖函数版本。</a:t>
            </a:r>
            <a:endParaRPr lang="en-US" altLang="zh-CN" sz="2400" b="1"/>
          </a:p>
          <a:p>
            <a:r>
              <a:rPr lang="zh-CN" altLang="zh-CN" sz="2400" b="1"/>
              <a:t>例如，针对</a:t>
            </a:r>
            <a:r>
              <a:rPr lang="en-US" altLang="zh-CN" sz="2400" b="1"/>
              <a:t>Animal</a:t>
            </a:r>
            <a:r>
              <a:rPr lang="zh-CN" altLang="zh-CN" sz="2400" b="1"/>
              <a:t>继承体系，设计</a:t>
            </a:r>
            <a:r>
              <a:rPr lang="en-US" altLang="zh-CN" sz="2400" b="1"/>
              <a:t>animalSound</a:t>
            </a:r>
            <a:r>
              <a:rPr lang="zh-CN" altLang="zh-CN" sz="2400" b="1"/>
              <a:t>函数管理每种动物的声音，多态能够很好地实现此需求。</a:t>
            </a:r>
            <a:endParaRPr lang="zh-CN" altLang="zh-CN" sz="2400" b="1"/>
          </a:p>
          <a:p>
            <a:r>
              <a:rPr lang="en-US" altLang="zh-CN" sz="2400" b="1">
                <a:solidFill>
                  <a:srgbClr val="0000CC"/>
                </a:solidFill>
              </a:rPr>
              <a:t>void animalSound(Animal &amp;animal) { animal.sound(); }</a:t>
            </a:r>
            <a:endParaRPr lang="zh-CN" altLang="zh-CN" sz="2400" b="1">
              <a:solidFill>
                <a:srgbClr val="0000CC"/>
              </a:solidFill>
            </a:endParaRPr>
          </a:p>
          <a:p>
            <a:pPr lvl="1" indent="-342900"/>
            <a:r>
              <a:rPr lang="en-US" altLang="zh-CN" sz="2400" b="1"/>
              <a:t>animalSound</a:t>
            </a:r>
            <a:r>
              <a:rPr lang="zh-CN" altLang="zh-CN" sz="2400" b="1"/>
              <a:t>函数体现了“</a:t>
            </a:r>
            <a:r>
              <a:rPr lang="zh-CN" altLang="zh-CN" sz="2400" b="1">
                <a:solidFill>
                  <a:srgbClr val="FF0000"/>
                </a:solidFill>
              </a:rPr>
              <a:t>一个接口，多种实现</a:t>
            </a:r>
            <a:r>
              <a:rPr lang="zh-CN" altLang="zh-CN" sz="2400" b="1"/>
              <a:t>”。</a:t>
            </a:r>
            <a:endParaRPr lang="en-US" altLang="zh-CN" sz="2400" b="1"/>
          </a:p>
          <a:p>
            <a:pPr lvl="1" indent="-342900">
              <a:buFontTx/>
              <a:buNone/>
            </a:pPr>
            <a:r>
              <a:rPr lang="zh-CN" altLang="zh-CN" sz="2400" b="1">
                <a:solidFill>
                  <a:srgbClr val="0000CC"/>
                </a:solidFill>
              </a:rPr>
              <a:t>即以基类</a:t>
            </a:r>
            <a:r>
              <a:rPr lang="en-US" altLang="zh-CN" sz="2400" b="1">
                <a:solidFill>
                  <a:srgbClr val="0000CC"/>
                </a:solidFill>
              </a:rPr>
              <a:t>Animal</a:t>
            </a:r>
            <a:r>
              <a:rPr lang="zh-CN" altLang="zh-CN" sz="2400" b="1">
                <a:solidFill>
                  <a:srgbClr val="0000CC"/>
                </a:solidFill>
              </a:rPr>
              <a:t>的引用为接口，可以访问到图</a:t>
            </a:r>
            <a:r>
              <a:rPr lang="en-US" altLang="zh-CN" sz="2400" b="1">
                <a:solidFill>
                  <a:srgbClr val="0000CC"/>
                </a:solidFill>
              </a:rPr>
              <a:t>5-1</a:t>
            </a:r>
            <a:r>
              <a:rPr lang="zh-CN" altLang="zh-CN" sz="2400" b="1">
                <a:solidFill>
                  <a:srgbClr val="0000CC"/>
                </a:solidFill>
              </a:rPr>
              <a:t>所示继承体系中</a:t>
            </a:r>
            <a:r>
              <a:rPr lang="en-US" altLang="zh-CN" sz="2400" b="1">
                <a:solidFill>
                  <a:srgbClr val="0000CC"/>
                </a:solidFill>
              </a:rPr>
              <a:t>Animal</a:t>
            </a:r>
            <a:r>
              <a:rPr lang="zh-CN" altLang="zh-CN" sz="2400" b="1">
                <a:solidFill>
                  <a:srgbClr val="0000CC"/>
                </a:solidFill>
              </a:rPr>
              <a:t>类的任何派生类对象的</a:t>
            </a:r>
            <a:r>
              <a:rPr lang="en-US" altLang="zh-CN" sz="2400" b="1">
                <a:solidFill>
                  <a:srgbClr val="0000CC"/>
                </a:solidFill>
              </a:rPr>
              <a:t>sound</a:t>
            </a:r>
            <a:r>
              <a:rPr lang="zh-CN" altLang="zh-CN" sz="2400" b="1">
                <a:solidFill>
                  <a:srgbClr val="0000CC"/>
                </a:solidFill>
              </a:rPr>
              <a:t>函数。</a:t>
            </a:r>
            <a:endParaRPr lang="zh-CN" altLang="zh-CN" sz="2400" b="1">
              <a:solidFill>
                <a:srgbClr val="0000CC"/>
              </a:solidFill>
            </a:endParaRPr>
          </a:p>
          <a:p>
            <a:pPr marL="800100" lvl="2" indent="0">
              <a:buFontTx/>
              <a:buNone/>
            </a:pPr>
            <a:r>
              <a:rPr lang="en-US" altLang="zh-CN" sz="2000" b="1"/>
              <a:t>Animal *pA;</a:t>
            </a:r>
            <a:endParaRPr lang="zh-CN" altLang="zh-CN" sz="2000" b="1"/>
          </a:p>
          <a:p>
            <a:pPr marL="800100" lvl="2" indent="0">
              <a:buFontTx/>
              <a:buNone/>
            </a:pPr>
            <a:r>
              <a:rPr lang="en-US" altLang="zh-CN" sz="2000" b="1"/>
              <a:t>Dog dog;   Cat cat; Wlof wlof;</a:t>
            </a:r>
            <a:endParaRPr lang="zh-CN" altLang="zh-CN" sz="2000" b="1"/>
          </a:p>
          <a:p>
            <a:pPr marL="800100" lvl="2" indent="0">
              <a:buFontTx/>
              <a:buNone/>
            </a:pPr>
            <a:r>
              <a:rPr lang="en-US" altLang="zh-CN" b="1"/>
              <a:t>animalSound(</a:t>
            </a:r>
            <a:r>
              <a:rPr lang="en-US" altLang="zh-CN" b="1">
                <a:solidFill>
                  <a:srgbClr val="FF0000"/>
                </a:solidFill>
              </a:rPr>
              <a:t>dog</a:t>
            </a:r>
            <a:r>
              <a:rPr lang="en-US" altLang="zh-CN" b="1"/>
              <a:t>);              //</a:t>
            </a:r>
            <a:r>
              <a:rPr lang="zh-CN" altLang="zh-CN" b="1"/>
              <a:t>调用</a:t>
            </a:r>
            <a:r>
              <a:rPr lang="en-US" altLang="zh-CN" b="1"/>
              <a:t>Dog::sound()</a:t>
            </a:r>
            <a:endParaRPr lang="zh-CN" altLang="zh-CN" b="1"/>
          </a:p>
          <a:p>
            <a:pPr marL="800100" lvl="2" indent="0">
              <a:buFontTx/>
              <a:buNone/>
            </a:pPr>
            <a:r>
              <a:rPr lang="en-US" altLang="zh-CN" b="1"/>
              <a:t>animalSound(</a:t>
            </a:r>
            <a:r>
              <a:rPr lang="en-US" altLang="zh-CN" b="1">
                <a:solidFill>
                  <a:srgbClr val="FF0000"/>
                </a:solidFill>
              </a:rPr>
              <a:t>cat</a:t>
            </a:r>
            <a:r>
              <a:rPr lang="en-US" altLang="zh-CN" b="1"/>
              <a:t>);               //</a:t>
            </a:r>
            <a:r>
              <a:rPr lang="zh-CN" altLang="zh-CN" b="1"/>
              <a:t>调用</a:t>
            </a:r>
            <a:r>
              <a:rPr lang="en-US" altLang="zh-CN" b="1"/>
              <a:t>Cat::sound()</a:t>
            </a:r>
            <a:endParaRPr lang="zh-CN" altLang="zh-CN" b="1"/>
          </a:p>
          <a:p>
            <a:pPr marL="800100" lvl="2" indent="0">
              <a:buFontTx/>
              <a:buNone/>
            </a:pPr>
            <a:r>
              <a:rPr lang="en-US" altLang="zh-CN" b="1"/>
              <a:t>animalSound(</a:t>
            </a:r>
            <a:r>
              <a:rPr lang="en-US" altLang="zh-CN" b="1">
                <a:solidFill>
                  <a:srgbClr val="FF0000"/>
                </a:solidFill>
              </a:rPr>
              <a:t>wlof</a:t>
            </a:r>
            <a:r>
              <a:rPr lang="en-US" altLang="zh-CN" b="1"/>
              <a:t>);              //</a:t>
            </a:r>
            <a:r>
              <a:rPr lang="zh-CN" altLang="zh-CN" b="1"/>
              <a:t>调用</a:t>
            </a:r>
            <a:r>
              <a:rPr lang="en-US" altLang="zh-CN" b="1"/>
              <a:t>Wlof::sound()</a:t>
            </a:r>
            <a:endParaRPr lang="zh-CN" altLang="zh-CN" b="1"/>
          </a:p>
          <a:p>
            <a:endParaRPr lang="zh-CN" altLang="en-US" sz="2400" b="1"/>
          </a:p>
        </p:txBody>
      </p:sp>
      <p:sp>
        <p:nvSpPr>
          <p:cNvPr id="23554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5.1.1 </a:t>
            </a:r>
            <a:r>
              <a:rPr lang="zh-CN" altLang="zh-CN" b="1">
                <a:solidFill>
                  <a:srgbClr val="FF0000"/>
                </a:solidFill>
              </a:rPr>
              <a:t>多态</a:t>
            </a:r>
            <a:r>
              <a:rPr lang="zh-CN" altLang="zh-CN" b="1"/>
              <a:t>的概念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811213"/>
          </a:xfrm>
        </p:spPr>
        <p:txBody>
          <a:bodyPr/>
          <a:lstStyle/>
          <a:p>
            <a:r>
              <a:rPr lang="en-US" altLang="zh-CN" b="1"/>
              <a:t>5.1.2 </a:t>
            </a:r>
            <a:r>
              <a:rPr lang="zh-CN" altLang="zh-CN" b="1">
                <a:solidFill>
                  <a:srgbClr val="FF0000"/>
                </a:solidFill>
              </a:rPr>
              <a:t>多态</a:t>
            </a:r>
            <a:r>
              <a:rPr lang="zh-CN" altLang="zh-CN" b="1"/>
              <a:t>的意义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r>
              <a:rPr lang="zh-CN" altLang="en-US" sz="2000" b="1"/>
              <a:t>多态</a:t>
            </a:r>
            <a:r>
              <a:rPr lang="zh-CN" altLang="zh-CN" sz="2000" b="1"/>
              <a:t>使开发者</a:t>
            </a:r>
            <a:r>
              <a:rPr lang="zh-CN" altLang="zh-CN" sz="2000" b="1">
                <a:solidFill>
                  <a:srgbClr val="0000CC"/>
                </a:solidFill>
              </a:rPr>
              <a:t>在没有确定某些具体功能如何实施的情况下，可以站在</a:t>
            </a:r>
            <a:r>
              <a:rPr lang="zh-CN" altLang="zh-CN" sz="2000" b="1">
                <a:solidFill>
                  <a:srgbClr val="FF0000"/>
                </a:solidFill>
              </a:rPr>
              <a:t>高层（基类）</a:t>
            </a:r>
            <a:r>
              <a:rPr lang="zh-CN" altLang="zh-CN" sz="2000" b="1">
                <a:solidFill>
                  <a:srgbClr val="0000CC"/>
                </a:solidFill>
              </a:rPr>
              <a:t>设计并完成系统开发，等新功能明确并实现后，通过多态可以很容易地融入系统</a:t>
            </a:r>
            <a:r>
              <a:rPr lang="zh-CN" altLang="zh-CN" sz="2000" b="1"/>
              <a:t>。多态</a:t>
            </a:r>
            <a:r>
              <a:rPr lang="zh-CN" altLang="en-US" sz="2000" b="1"/>
              <a:t>对</a:t>
            </a:r>
            <a:r>
              <a:rPr lang="zh-CN" altLang="zh-CN" sz="2000" b="1"/>
              <a:t>于软件开发和维护而言，意义重大。 </a:t>
            </a:r>
            <a:endParaRPr lang="zh-CN" altLang="zh-CN" sz="2000" b="1"/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1</a:t>
            </a:r>
            <a:r>
              <a:rPr lang="zh-CN" altLang="zh-CN" sz="2000" b="1">
                <a:solidFill>
                  <a:srgbClr val="FF0000"/>
                </a:solidFill>
              </a:rPr>
              <a:t>．可替换性</a:t>
            </a:r>
            <a:endParaRPr lang="en-US" altLang="zh-CN" sz="2000" b="1">
              <a:solidFill>
                <a:srgbClr val="FF0000"/>
              </a:solidFill>
            </a:endParaRPr>
          </a:p>
          <a:p>
            <a:pPr lvl="1"/>
            <a:r>
              <a:rPr lang="zh-CN" altLang="zh-CN" sz="2000" b="1"/>
              <a:t>多态对已存在代码具有可替换性。</a:t>
            </a:r>
            <a:r>
              <a:rPr lang="zh-CN" altLang="zh-CN" sz="2000" b="1">
                <a:solidFill>
                  <a:srgbClr val="0000CC"/>
                </a:solidFill>
              </a:rPr>
              <a:t>软件升级变得简单易行</a:t>
            </a:r>
            <a:r>
              <a:rPr lang="zh-CN" altLang="zh-CN" sz="2000" b="1"/>
              <a:t>。</a:t>
            </a:r>
            <a:endParaRPr lang="zh-CN" altLang="zh-CN" sz="2000" b="1"/>
          </a:p>
          <a:p>
            <a:pPr lvl="1"/>
            <a:r>
              <a:rPr lang="zh-CN" altLang="zh-CN" sz="2000" b="1"/>
              <a:t>例如，在</a:t>
            </a:r>
            <a:r>
              <a:rPr lang="en-US" altLang="zh-CN" sz="2000" b="1"/>
              <a:t>Animal</a:t>
            </a:r>
            <a:r>
              <a:rPr lang="zh-CN" altLang="zh-CN" sz="2000" b="1"/>
              <a:t>继承体系中，如果现有的</a:t>
            </a:r>
            <a:r>
              <a:rPr lang="en-US" altLang="zh-CN" sz="2000" b="1"/>
              <a:t>Dog</a:t>
            </a:r>
            <a:r>
              <a:rPr lang="zh-CN" altLang="zh-CN" sz="2000" b="1"/>
              <a:t>类需要更新，重新编写了</a:t>
            </a:r>
            <a:r>
              <a:rPr lang="en-US" altLang="zh-CN" sz="2000" b="1"/>
              <a:t>sound</a:t>
            </a:r>
            <a:r>
              <a:rPr lang="zh-CN" altLang="zh-CN" sz="2000" b="1"/>
              <a:t>成员函数，</a:t>
            </a:r>
            <a:r>
              <a:rPr lang="zh-CN" altLang="zh-CN" sz="2000" b="1">
                <a:solidFill>
                  <a:srgbClr val="FF0000"/>
                </a:solidFill>
              </a:rPr>
              <a:t>只要该函数的原形</a:t>
            </a:r>
            <a:r>
              <a:rPr lang="zh-CN" altLang="zh-CN" sz="2000" b="1"/>
              <a:t>保持不变</a:t>
            </a:r>
            <a:r>
              <a:rPr lang="zh-CN" altLang="en-US" sz="2000" b="1"/>
              <a:t>，然后</a:t>
            </a:r>
            <a:r>
              <a:rPr lang="zh-CN" altLang="zh-CN" sz="2000" b="1"/>
              <a:t>用新编写的</a:t>
            </a:r>
            <a:r>
              <a:rPr lang="en-US" altLang="zh-CN" sz="2000" b="1"/>
              <a:t>Dog</a:t>
            </a:r>
            <a:r>
              <a:rPr lang="zh-CN" altLang="zh-CN" sz="2000" b="1"/>
              <a:t>类更换以前的</a:t>
            </a:r>
            <a:r>
              <a:rPr lang="en-US" altLang="zh-CN" sz="2000" b="1"/>
              <a:t>Dog</a:t>
            </a:r>
            <a:r>
              <a:rPr lang="zh-CN" altLang="zh-CN" sz="2000" b="1"/>
              <a:t>类，原系统不受影响就能够调用新类的功能。</a:t>
            </a:r>
            <a:endParaRPr lang="en-US" altLang="zh-CN" sz="2000" b="1"/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2</a:t>
            </a:r>
            <a:r>
              <a:rPr lang="zh-CN" altLang="zh-CN" sz="2000" b="1">
                <a:solidFill>
                  <a:srgbClr val="FF0000"/>
                </a:solidFill>
              </a:rPr>
              <a:t>．可扩充性</a:t>
            </a:r>
            <a:endParaRPr lang="en-US" altLang="zh-CN" sz="2000" b="1">
              <a:solidFill>
                <a:srgbClr val="FF0000"/>
              </a:solidFill>
            </a:endParaRPr>
          </a:p>
          <a:p>
            <a:pPr lvl="1"/>
            <a:r>
              <a:rPr lang="zh-CN" altLang="zh-CN" sz="2000" b="1"/>
              <a:t>增加新的子类不影响已存在类的多态性、继承性，以及其他特性的运行和操作。在不影响原系统功能的情况下，</a:t>
            </a:r>
            <a:r>
              <a:rPr lang="zh-CN" altLang="zh-CN" sz="2000" b="1">
                <a:solidFill>
                  <a:srgbClr val="0000CC"/>
                </a:solidFill>
              </a:rPr>
              <a:t>很容易派生新类，扩展系统新功能。</a:t>
            </a:r>
            <a:endParaRPr lang="zh-CN" altLang="zh-CN" sz="2000" b="1">
              <a:solidFill>
                <a:srgbClr val="0000CC"/>
              </a:solidFill>
            </a:endParaRP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3</a:t>
            </a:r>
            <a:r>
              <a:rPr lang="zh-CN" altLang="zh-CN" sz="2000" b="1">
                <a:solidFill>
                  <a:srgbClr val="FF0000"/>
                </a:solidFill>
              </a:rPr>
              <a:t>．灵活性</a:t>
            </a:r>
            <a:endParaRPr lang="en-US" altLang="zh-CN" sz="2000" b="1">
              <a:solidFill>
                <a:srgbClr val="FF0000"/>
              </a:solidFill>
            </a:endParaRPr>
          </a:p>
          <a:p>
            <a:pPr lvl="1"/>
            <a:r>
              <a:rPr lang="zh-CN" altLang="zh-CN" sz="2000" b="1"/>
              <a:t>在多态程序结构中，</a:t>
            </a:r>
            <a:r>
              <a:rPr lang="zh-CN" altLang="zh-CN" sz="2000" b="1">
                <a:solidFill>
                  <a:srgbClr val="FF0000"/>
                </a:solidFill>
              </a:rPr>
              <a:t>基类提供接口</a:t>
            </a:r>
            <a:r>
              <a:rPr lang="zh-CN" altLang="zh-CN" sz="2000" b="1"/>
              <a:t>，</a:t>
            </a:r>
            <a:r>
              <a:rPr lang="zh-CN" altLang="zh-CN" sz="2000" b="1">
                <a:solidFill>
                  <a:srgbClr val="FF0000"/>
                </a:solidFill>
              </a:rPr>
              <a:t>派生类提供实现</a:t>
            </a:r>
            <a:r>
              <a:rPr lang="zh-CN" altLang="zh-CN" sz="2000" b="1"/>
              <a:t>，两者可以分离开来，使</a:t>
            </a:r>
            <a:r>
              <a:rPr lang="zh-CN" altLang="zh-CN" sz="2000" b="1">
                <a:solidFill>
                  <a:srgbClr val="0000CC"/>
                </a:solidFill>
              </a:rPr>
              <a:t>软件功能的整体设计和功能的逐步实现、扩展更加灵活</a:t>
            </a:r>
            <a:r>
              <a:rPr lang="zh-CN" altLang="zh-CN" sz="2000" b="1"/>
              <a:t>。</a:t>
            </a:r>
            <a:endParaRPr lang="zh-CN" altLang="zh-CN" sz="2000" b="1"/>
          </a:p>
          <a:p>
            <a:endParaRPr lang="zh-CN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5.1.3 </a:t>
            </a:r>
            <a:r>
              <a:rPr lang="zh-CN" altLang="zh-CN" b="1"/>
              <a:t>多态与联编</a:t>
            </a:r>
            <a:endParaRPr lang="zh-CN" altLang="en-US"/>
          </a:p>
        </p:txBody>
      </p:sp>
      <p:sp>
        <p:nvSpPr>
          <p:cNvPr id="25602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1</a:t>
            </a:r>
            <a:r>
              <a:rPr lang="zh-CN" altLang="en-US" sz="2800" b="1">
                <a:solidFill>
                  <a:srgbClr val="0000CC"/>
                </a:solidFill>
              </a:rPr>
              <a:t>、联编的概念</a:t>
            </a:r>
            <a:endParaRPr lang="zh-CN" altLang="en-US" sz="2800" b="1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b="1"/>
              <a:t>一个程序常常会调用到来自于不同文件或</a:t>
            </a:r>
            <a:r>
              <a:rPr lang="en-US" altLang="zh-CN" sz="2400" b="1"/>
              <a:t>C++</a:t>
            </a:r>
            <a:r>
              <a:rPr lang="zh-CN" altLang="en-US" sz="2400" b="1"/>
              <a:t>库中的资源（如函数、对话框）等，需要经过编译、连接才能形成为可执行文件，</a:t>
            </a:r>
            <a:endParaRPr lang="en-US" altLang="zh-CN" sz="2400" b="1"/>
          </a:p>
          <a:p>
            <a:pPr lvl="1" eaLnBrk="1" hangingPunct="1"/>
            <a:r>
              <a:rPr lang="zh-CN" altLang="en-US" sz="2400" b="1"/>
              <a:t>在这个过程中要把调用函数名与对应函数（这些函数可能来源于不同的文件或库）关联在一起，这个过程就是</a:t>
            </a:r>
            <a:r>
              <a:rPr lang="zh-CN" altLang="en-US" sz="2400" b="1">
                <a:solidFill>
                  <a:srgbClr val="FF0000"/>
                </a:solidFill>
              </a:rPr>
              <a:t>绑定</a:t>
            </a:r>
            <a:r>
              <a:rPr lang="zh-CN" altLang="en-US" sz="2400" b="1"/>
              <a:t>（</a:t>
            </a:r>
            <a:r>
              <a:rPr lang="en-US" altLang="zh-CN" sz="2400" b="1"/>
              <a:t>binding</a:t>
            </a:r>
            <a:r>
              <a:rPr lang="zh-CN" altLang="en-US" sz="2400" b="1"/>
              <a:t>），又称</a:t>
            </a:r>
            <a:r>
              <a:rPr lang="zh-CN" altLang="en-US" sz="2400" b="1">
                <a:solidFill>
                  <a:srgbClr val="FF0000"/>
                </a:solidFill>
              </a:rPr>
              <a:t>联编。</a:t>
            </a:r>
            <a:r>
              <a:rPr lang="zh-CN" altLang="en-US" sz="2400" b="1"/>
              <a:t> </a:t>
            </a:r>
            <a:endParaRPr lang="en-US" altLang="zh-CN" sz="2400" b="1"/>
          </a:p>
          <a:p>
            <a:pPr eaLnBrk="1" hangingPunct="1"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2、</a:t>
            </a:r>
            <a:r>
              <a:rPr lang="zh-CN" altLang="en-US" sz="2800" b="1">
                <a:solidFill>
                  <a:srgbClr val="0000CC"/>
                </a:solidFill>
              </a:rPr>
              <a:t>联编的类型</a:t>
            </a:r>
            <a:endParaRPr lang="en-US" altLang="zh-CN" sz="2800" b="1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b="1"/>
              <a:t>根据把调用函数名和调用函数绑定在一起的时间，分为</a:t>
            </a:r>
            <a:r>
              <a:rPr lang="zh-CN" altLang="en-US" sz="2400" b="1">
                <a:solidFill>
                  <a:srgbClr val="FF0000"/>
                </a:solidFill>
              </a:rPr>
              <a:t>静态联编</a:t>
            </a:r>
            <a:r>
              <a:rPr lang="zh-CN" altLang="en-US" sz="2400" b="1"/>
              <a:t>和</a:t>
            </a:r>
            <a:r>
              <a:rPr lang="zh-CN" altLang="en-US" sz="2400" b="1">
                <a:solidFill>
                  <a:srgbClr val="FF0000"/>
                </a:solidFill>
              </a:rPr>
              <a:t>动态联编</a:t>
            </a:r>
            <a:r>
              <a:rPr lang="zh-CN" altLang="en-US" sz="2400" b="1"/>
              <a:t>。</a:t>
            </a:r>
            <a:endParaRPr lang="zh-CN" altLang="en-US" sz="2400" b="1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147050" cy="53990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3</a:t>
            </a:r>
            <a:r>
              <a:rPr lang="zh-CN" altLang="en-US" b="1">
                <a:solidFill>
                  <a:srgbClr val="0000CC"/>
                </a:solidFill>
              </a:rPr>
              <a:t>、静态联编</a:t>
            </a:r>
            <a:endParaRPr lang="en-US" altLang="zh-CN" b="1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b="1"/>
              <a:t>静态联编又称</a:t>
            </a:r>
            <a:r>
              <a:rPr lang="zh-CN" altLang="en-US" b="1">
                <a:solidFill>
                  <a:srgbClr val="FF0000"/>
                </a:solidFill>
              </a:rPr>
              <a:t>静态绑定</a:t>
            </a:r>
            <a:r>
              <a:rPr lang="zh-CN" altLang="en-US" b="1"/>
              <a:t>，在编译时就把调用函数名与具体函数绑定在一起。 </a:t>
            </a:r>
            <a:endParaRPr lang="zh-CN" altLang="en-US" b="1"/>
          </a:p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4、</a:t>
            </a:r>
            <a:r>
              <a:rPr lang="zh-CN" altLang="en-US" b="1">
                <a:solidFill>
                  <a:srgbClr val="0000CC"/>
                </a:solidFill>
              </a:rPr>
              <a:t>动态联编</a:t>
            </a:r>
            <a:endParaRPr lang="zh-CN" altLang="en-US" b="1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b="1"/>
              <a:t>动态联编又称</a:t>
            </a:r>
            <a:r>
              <a:rPr lang="zh-CN" altLang="en-US" b="1">
                <a:solidFill>
                  <a:srgbClr val="FF0000"/>
                </a:solidFill>
              </a:rPr>
              <a:t>动态绑定</a:t>
            </a:r>
            <a:r>
              <a:rPr lang="zh-CN" altLang="en-US" b="1"/>
              <a:t>，是指在编译程序时</a:t>
            </a:r>
            <a:r>
              <a:rPr lang="zh-CN" altLang="en-US" b="1">
                <a:solidFill>
                  <a:srgbClr val="FF0000"/>
                </a:solidFill>
              </a:rPr>
              <a:t>还不能确定</a:t>
            </a:r>
            <a:r>
              <a:rPr lang="zh-CN" altLang="en-US" b="1"/>
              <a:t>函数调用所对应的具体函数，只有</a:t>
            </a:r>
            <a:r>
              <a:rPr lang="zh-CN" altLang="en-US" b="1">
                <a:solidFill>
                  <a:srgbClr val="FF0000"/>
                </a:solidFill>
              </a:rPr>
              <a:t>在程序运行过程中才能够确定</a:t>
            </a:r>
            <a:r>
              <a:rPr lang="zh-CN" altLang="en-US" b="1"/>
              <a:t>函数调用所对应的具体函数，即在程序运行时才把调用函数名与具体函数绑定在一起。 </a:t>
            </a:r>
            <a:endParaRPr lang="zh-CN" altLang="en-US" b="1"/>
          </a:p>
          <a:p>
            <a:pPr eaLnBrk="1" hangingPunct="1">
              <a:buFontTx/>
              <a:buNone/>
            </a:pPr>
            <a:endParaRPr lang="en-US" altLang="zh-CN" b="1"/>
          </a:p>
        </p:txBody>
      </p:sp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5.1.3 </a:t>
            </a:r>
            <a:r>
              <a:rPr lang="zh-CN" altLang="zh-CN" b="1"/>
              <a:t>多态与联编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80400" cy="56610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4</a:t>
            </a:r>
            <a:r>
              <a:rPr lang="zh-CN" altLang="en-US" b="1">
                <a:solidFill>
                  <a:srgbClr val="0000CC"/>
                </a:solidFill>
              </a:rPr>
              <a:t>、多态性的实现方式</a:t>
            </a:r>
            <a:endParaRPr lang="zh-CN" altLang="en-US" b="1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b="1">
                <a:solidFill>
                  <a:srgbClr val="FF0000"/>
                </a:solidFill>
              </a:rPr>
              <a:t>编译时多态性</a:t>
            </a:r>
            <a:r>
              <a:rPr lang="zh-CN" altLang="en-US" b="1"/>
              <a:t>： </a:t>
            </a:r>
            <a:r>
              <a:rPr lang="en-US" altLang="zh-CN" sz="2400" b="1">
                <a:latin typeface="宋体" pitchFamily="2" charset="-122"/>
              </a:rPr>
              <a:t>---</a:t>
            </a:r>
            <a:r>
              <a:rPr lang="zh-CN" altLang="en-US" sz="2400" b="1">
                <a:latin typeface="宋体" pitchFamily="2" charset="-122"/>
              </a:rPr>
              <a:t>静态联编</a:t>
            </a:r>
            <a:r>
              <a:rPr lang="en-US" altLang="zh-CN" sz="2400" b="1">
                <a:latin typeface="宋体" pitchFamily="2" charset="-122"/>
              </a:rPr>
              <a:t>(</a:t>
            </a:r>
            <a:r>
              <a:rPr lang="zh-CN" altLang="en-US" sz="2400" b="1">
                <a:latin typeface="宋体" pitchFamily="2" charset="-122"/>
              </a:rPr>
              <a:t>连接</a:t>
            </a:r>
            <a:r>
              <a:rPr lang="en-US" altLang="zh-CN" sz="2400" b="1">
                <a:latin typeface="宋体" pitchFamily="2" charset="-122"/>
              </a:rPr>
              <a:t>)----</a:t>
            </a:r>
            <a:r>
              <a:rPr lang="zh-CN" altLang="en-US" sz="2400" b="1">
                <a:latin typeface="宋体" pitchFamily="2" charset="-122"/>
              </a:rPr>
              <a:t>系统在编译时就决定如何实现某一动作</a:t>
            </a:r>
            <a:r>
              <a:rPr lang="en-US" altLang="zh-CN" sz="2400" b="1">
                <a:latin typeface="宋体" pitchFamily="2" charset="-122"/>
              </a:rPr>
              <a:t>,</a:t>
            </a:r>
            <a:r>
              <a:rPr lang="zh-CN" altLang="en-US" sz="2400" b="1">
                <a:latin typeface="宋体" pitchFamily="2" charset="-122"/>
              </a:rPr>
              <a:t>即对某一消息如何处理。静态联编具有执行速度快的优点。</a:t>
            </a:r>
            <a:endParaRPr lang="en-US" altLang="zh-CN" sz="2400" b="1">
              <a:latin typeface="宋体" pitchFamily="2" charset="-122"/>
            </a:endParaRPr>
          </a:p>
          <a:p>
            <a:pPr lvl="1" eaLnBrk="1" hangingPunct="1"/>
            <a:r>
              <a:rPr lang="zh-CN" altLang="en-US" sz="2400" b="1">
                <a:latin typeface="宋体" pitchFamily="2" charset="-122"/>
              </a:rPr>
              <a:t>在</a:t>
            </a:r>
            <a:r>
              <a:rPr lang="en-US" altLang="zh-CN" sz="2400" b="1">
                <a:latin typeface="宋体" pitchFamily="2" charset="-122"/>
              </a:rPr>
              <a:t>C++</a:t>
            </a:r>
            <a:r>
              <a:rPr lang="zh-CN" altLang="en-US" sz="2400" b="1">
                <a:latin typeface="宋体" pitchFamily="2" charset="-122"/>
              </a:rPr>
              <a:t>中的编译时多态性是通过</a:t>
            </a:r>
            <a:r>
              <a:rPr lang="zh-CN" altLang="en-US" b="1">
                <a:solidFill>
                  <a:srgbClr val="FF0000"/>
                </a:solidFill>
              </a:rPr>
              <a:t>函数重载</a:t>
            </a:r>
            <a:r>
              <a:rPr lang="zh-CN" altLang="en-US" sz="2400" b="1">
                <a:latin typeface="宋体" pitchFamily="2" charset="-122"/>
              </a:rPr>
              <a:t>和</a:t>
            </a:r>
            <a:r>
              <a:rPr lang="zh-CN" altLang="en-US" b="1">
                <a:solidFill>
                  <a:srgbClr val="FF0000"/>
                </a:solidFill>
              </a:rPr>
              <a:t>运算符重载</a:t>
            </a:r>
            <a:r>
              <a:rPr lang="zh-CN" altLang="en-US" sz="2400" b="1">
                <a:latin typeface="宋体" pitchFamily="2" charset="-122"/>
              </a:rPr>
              <a:t>实现的。</a:t>
            </a:r>
            <a:endParaRPr lang="zh-CN" altLang="en-US" sz="2400" b="1">
              <a:latin typeface="宋体" pitchFamily="2" charset="-122"/>
            </a:endParaRPr>
          </a:p>
          <a:p>
            <a:pPr lvl="1" eaLnBrk="1" hangingPunct="1"/>
            <a:r>
              <a:rPr lang="zh-CN" altLang="en-US" b="1">
                <a:solidFill>
                  <a:srgbClr val="FF0000"/>
                </a:solidFill>
              </a:rPr>
              <a:t>运行时多态性</a:t>
            </a:r>
            <a:r>
              <a:rPr lang="zh-CN" altLang="en-US" b="1"/>
              <a:t>： </a:t>
            </a:r>
            <a:r>
              <a:rPr lang="en-US" altLang="zh-CN" sz="2400" b="1">
                <a:latin typeface="宋体" pitchFamily="2" charset="-122"/>
              </a:rPr>
              <a:t>---</a:t>
            </a:r>
            <a:r>
              <a:rPr lang="zh-CN" altLang="en-US" sz="2400" b="1">
                <a:latin typeface="宋体" pitchFamily="2" charset="-122"/>
              </a:rPr>
              <a:t>动态联编</a:t>
            </a:r>
            <a:r>
              <a:rPr lang="en-US" altLang="zh-CN" sz="2400" b="1">
                <a:latin typeface="宋体" pitchFamily="2" charset="-122"/>
              </a:rPr>
              <a:t>(</a:t>
            </a:r>
            <a:r>
              <a:rPr lang="zh-CN" altLang="en-US" sz="2400" b="1">
                <a:latin typeface="宋体" pitchFamily="2" charset="-122"/>
              </a:rPr>
              <a:t>连接</a:t>
            </a:r>
            <a:r>
              <a:rPr lang="en-US" altLang="zh-CN" sz="2400" b="1">
                <a:latin typeface="宋体" pitchFamily="2" charset="-122"/>
              </a:rPr>
              <a:t>)----</a:t>
            </a:r>
            <a:r>
              <a:rPr lang="zh-CN" altLang="en-US" sz="2400" b="1">
                <a:latin typeface="宋体" pitchFamily="2" charset="-122"/>
              </a:rPr>
              <a:t>系统在运行时动态实现某一动作</a:t>
            </a:r>
            <a:r>
              <a:rPr lang="en-US" altLang="zh-CN" sz="2400" b="1">
                <a:latin typeface="宋体" pitchFamily="2" charset="-122"/>
              </a:rPr>
              <a:t>,</a:t>
            </a:r>
            <a:r>
              <a:rPr lang="zh-CN" altLang="en-US" sz="2400" b="1">
                <a:latin typeface="宋体" pitchFamily="2" charset="-122"/>
              </a:rPr>
              <a:t>即对某一消息在运行过程实现其如何响应。动态联编为系统提供了灵活和高度问题抽象的优点。</a:t>
            </a:r>
            <a:endParaRPr lang="en-US" altLang="zh-CN" sz="2400" b="1">
              <a:latin typeface="宋体" pitchFamily="2" charset="-122"/>
            </a:endParaRPr>
          </a:p>
          <a:p>
            <a:pPr lvl="1" eaLnBrk="1" hangingPunct="1"/>
            <a:r>
              <a:rPr lang="zh-CN" altLang="en-US" sz="2400" b="1">
                <a:latin typeface="宋体" pitchFamily="2" charset="-122"/>
              </a:rPr>
              <a:t>在</a:t>
            </a:r>
            <a:r>
              <a:rPr lang="en-US" altLang="zh-CN" sz="2400" b="1">
                <a:latin typeface="宋体" pitchFamily="2" charset="-122"/>
              </a:rPr>
              <a:t>C++</a:t>
            </a:r>
            <a:r>
              <a:rPr lang="zh-CN" altLang="en-US" sz="2400" b="1">
                <a:latin typeface="宋体" pitchFamily="2" charset="-122"/>
              </a:rPr>
              <a:t>中的运行时多态性是通过</a:t>
            </a:r>
            <a:r>
              <a:rPr lang="zh-CN" altLang="en-US" b="1">
                <a:solidFill>
                  <a:srgbClr val="FF0000"/>
                </a:solidFill>
              </a:rPr>
              <a:t>继承</a:t>
            </a:r>
            <a:r>
              <a:rPr lang="zh-CN" altLang="en-US" sz="2400" b="1">
                <a:latin typeface="宋体" pitchFamily="2" charset="-122"/>
              </a:rPr>
              <a:t>和</a:t>
            </a:r>
            <a:r>
              <a:rPr lang="zh-CN" altLang="en-US" b="1">
                <a:solidFill>
                  <a:srgbClr val="FF0000"/>
                </a:solidFill>
              </a:rPr>
              <a:t>虚函数</a:t>
            </a:r>
            <a:r>
              <a:rPr lang="zh-CN" altLang="en-US" sz="2400" b="1">
                <a:latin typeface="宋体" pitchFamily="2" charset="-122"/>
              </a:rPr>
              <a:t>实现的。</a:t>
            </a:r>
            <a:endParaRPr lang="zh-CN" altLang="en-US" sz="2400" b="1">
              <a:latin typeface="宋体" pitchFamily="2" charset="-122"/>
            </a:endParaRPr>
          </a:p>
        </p:txBody>
      </p:sp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5.1.3 </a:t>
            </a:r>
            <a:r>
              <a:rPr lang="zh-CN" altLang="zh-CN" b="1">
                <a:solidFill>
                  <a:srgbClr val="FF0000"/>
                </a:solidFill>
              </a:rPr>
              <a:t>多态</a:t>
            </a:r>
            <a:r>
              <a:rPr lang="zh-CN" altLang="zh-CN" b="1"/>
              <a:t>与联编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688975" y="-3175"/>
            <a:ext cx="7772400" cy="911225"/>
          </a:xfrm>
        </p:spPr>
        <p:txBody>
          <a:bodyPr/>
          <a:lstStyle/>
          <a:p>
            <a:pPr eaLnBrk="1" hangingPunct="1"/>
            <a:r>
              <a:rPr lang="en-US" altLang="zh-CN" b="1"/>
              <a:t>5.2 </a:t>
            </a:r>
            <a:r>
              <a:rPr lang="zh-CN" altLang="en-US" b="1">
                <a:solidFill>
                  <a:srgbClr val="FF0000"/>
                </a:solidFill>
              </a:rPr>
              <a:t>虚函数</a:t>
            </a:r>
            <a:r>
              <a:rPr lang="zh-CN" altLang="en-US" b="1"/>
              <a:t> </a:t>
            </a:r>
            <a:endParaRPr lang="zh-CN" altLang="en-US" b="1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497887" cy="51847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5.2.1 </a:t>
            </a:r>
            <a:r>
              <a:rPr lang="zh-CN" altLang="en-US" sz="2800" b="1">
                <a:solidFill>
                  <a:srgbClr val="0000CC"/>
                </a:solidFill>
              </a:rPr>
              <a:t>虚函数的意义</a:t>
            </a:r>
            <a:endParaRPr lang="zh-CN" altLang="en-US" sz="2800" b="1">
              <a:solidFill>
                <a:srgbClr val="0000CC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/>
              <a:t>1</a:t>
            </a:r>
            <a:r>
              <a:rPr lang="zh-CN" altLang="en-US" sz="2800" b="1"/>
              <a:t>、回顾：基类与派生类的</a:t>
            </a:r>
            <a:r>
              <a:rPr lang="zh-CN" altLang="en-US" sz="2800" b="1">
                <a:solidFill>
                  <a:srgbClr val="FF0000"/>
                </a:solidFill>
              </a:rPr>
              <a:t>赋值相容</a:t>
            </a:r>
            <a:endParaRPr lang="zh-CN" altLang="en-US" sz="2800" b="1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派生类对象可以赋值给基类对象。</a:t>
            </a:r>
            <a:endParaRPr lang="zh-CN" altLang="en-US" sz="2400" b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派生类对象的地址可以赋值给指向基类对象的指针。</a:t>
            </a:r>
            <a:endParaRPr lang="zh-CN" altLang="en-US" sz="2400" b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派生类对象可以作为基类对象的引用。</a:t>
            </a:r>
            <a:endParaRPr lang="zh-CN" altLang="en-US" sz="2400" b="1"/>
          </a:p>
          <a:p>
            <a:pPr eaLnBrk="1" hangingPunct="1">
              <a:lnSpc>
                <a:spcPct val="90000"/>
              </a:lnSpc>
            </a:pPr>
            <a:r>
              <a:rPr lang="zh-CN" altLang="en-US" sz="2800" b="1">
                <a:solidFill>
                  <a:srgbClr val="FF0000"/>
                </a:solidFill>
              </a:rPr>
              <a:t>赋值相容的问题：</a:t>
            </a:r>
            <a:endParaRPr lang="zh-CN" altLang="en-US" sz="2800" b="1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不论哪种赋值方式，都</a:t>
            </a:r>
            <a:r>
              <a:rPr lang="zh-CN" altLang="en-US" sz="2400" b="1">
                <a:solidFill>
                  <a:srgbClr val="0000CC"/>
                </a:solidFill>
              </a:rPr>
              <a:t>只能</a:t>
            </a:r>
            <a:r>
              <a:rPr lang="zh-CN" altLang="en-US" sz="2400" b="1"/>
              <a:t>通过基类对象（或基类对象的指针或引用）</a:t>
            </a:r>
            <a:r>
              <a:rPr lang="zh-CN" altLang="en-US" sz="2400" b="1">
                <a:solidFill>
                  <a:srgbClr val="0000CC"/>
                </a:solidFill>
              </a:rPr>
              <a:t>访问到派生类对象的基类部分</a:t>
            </a:r>
            <a:r>
              <a:rPr lang="zh-CN" altLang="en-US" sz="2400" b="1"/>
              <a:t>， 不能借此访问派生类定义的成员。</a:t>
            </a:r>
            <a:endParaRPr lang="zh-CN" altLang="en-US" sz="24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b="1"/>
              <a:t>2</a:t>
            </a:r>
            <a:r>
              <a:rPr lang="zh-CN" altLang="en-US" sz="2800" b="1"/>
              <a:t>、虚函义解决的问题</a:t>
            </a:r>
            <a:endParaRPr lang="en-US" altLang="zh-CN" sz="2800" b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/>
              <a:t>虚函数使得通过基类对象的指针或引用</a:t>
            </a:r>
            <a:r>
              <a:rPr lang="zh-CN" altLang="en-US" sz="2400" b="1">
                <a:solidFill>
                  <a:srgbClr val="FF0000"/>
                </a:solidFill>
              </a:rPr>
              <a:t>访问派生类重定义的虚成员函数</a:t>
            </a:r>
            <a:r>
              <a:rPr lang="zh-CN" altLang="en-US" sz="2400" b="1"/>
              <a:t>可以施行。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88913"/>
            <a:ext cx="7772400" cy="574675"/>
          </a:xfrm>
        </p:spPr>
        <p:txBody>
          <a:bodyPr/>
          <a:lstStyle/>
          <a:p>
            <a:pPr eaLnBrk="1" hangingPunct="1"/>
            <a:r>
              <a:rPr lang="en-US" altLang="zh-CN" b="1"/>
              <a:t>5.2.1 </a:t>
            </a:r>
            <a:r>
              <a:rPr lang="zh-CN" altLang="en-US" b="1"/>
              <a:t>虚</a:t>
            </a:r>
            <a:r>
              <a:rPr lang="zh-CN" altLang="en-US" b="1">
                <a:solidFill>
                  <a:srgbClr val="FF0000"/>
                </a:solidFill>
              </a:rPr>
              <a:t>函数的意义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640763" cy="46085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z="2800" b="1"/>
              <a:t>【例</a:t>
            </a:r>
            <a:r>
              <a:rPr lang="en-US" altLang="zh-CN" sz="2800" b="1"/>
              <a:t>5-2</a:t>
            </a:r>
            <a:r>
              <a:rPr lang="zh-CN" altLang="zh-CN" sz="2800" b="1"/>
              <a:t>】某公司有经理、销售员、小时工等多类人员。经理按周计算薪金；销售员每月底薪</a:t>
            </a:r>
            <a:r>
              <a:rPr lang="en-US" altLang="zh-CN" sz="2800" b="1"/>
              <a:t>800</a:t>
            </a:r>
            <a:r>
              <a:rPr lang="zh-CN" altLang="zh-CN" sz="2800" b="1"/>
              <a:t>元，然后加销售提成，每销售一件产品提取销售利润的</a:t>
            </a:r>
            <a:r>
              <a:rPr lang="en-US" altLang="zh-CN" sz="2800" b="1"/>
              <a:t>5%</a:t>
            </a:r>
            <a:r>
              <a:rPr lang="zh-CN" altLang="zh-CN" sz="2800" b="1"/>
              <a:t>；小时工按小时计算薪金。每类人员都有姓名和身份证号等数据，设计管理员工薪金的程序。</a:t>
            </a:r>
            <a:endParaRPr lang="en-US" altLang="zh-CN" sz="2800" b="1"/>
          </a:p>
          <a:p>
            <a:pPr marL="0" indent="0">
              <a:buFontTx/>
              <a:buNone/>
            </a:pPr>
            <a:r>
              <a:rPr lang="zh-CN" altLang="en-US" b="1">
                <a:solidFill>
                  <a:srgbClr val="0000CC"/>
                </a:solidFill>
              </a:rPr>
              <a:t>（</a:t>
            </a:r>
            <a:r>
              <a:rPr lang="en-US" altLang="zh-CN" b="1">
                <a:solidFill>
                  <a:srgbClr val="0000CC"/>
                </a:solidFill>
              </a:rPr>
              <a:t>1）</a:t>
            </a:r>
            <a:r>
              <a:rPr lang="zh-CN" altLang="zh-CN" b="1">
                <a:solidFill>
                  <a:srgbClr val="0000CC"/>
                </a:solidFill>
              </a:rPr>
              <a:t>问题分析</a:t>
            </a:r>
            <a:endParaRPr lang="en-US" altLang="zh-CN" b="1">
              <a:solidFill>
                <a:srgbClr val="0000CC"/>
              </a:solidFill>
            </a:endParaRPr>
          </a:p>
          <a:p>
            <a:pPr marL="400050" lvl="1" indent="0">
              <a:buFontTx/>
              <a:buNone/>
            </a:pPr>
            <a:r>
              <a:rPr lang="zh-CN" altLang="zh-CN" b="1"/>
              <a:t>经理、销售员、小时工等各类工作人员都是公司的雇员，每类人员都有姓名和身份证号等信息，可以将它们抽象为雇员类</a:t>
            </a:r>
            <a:r>
              <a:rPr lang="en-US" altLang="zh-CN" b="1"/>
              <a:t>Employee</a:t>
            </a:r>
            <a:r>
              <a:rPr lang="zh-CN" altLang="zh-CN" b="1"/>
              <a:t>，其余人员则从</a:t>
            </a:r>
            <a:r>
              <a:rPr lang="en-US" altLang="zh-CN" b="1"/>
              <a:t>Employee</a:t>
            </a:r>
            <a:r>
              <a:rPr lang="zh-CN" altLang="zh-CN" b="1"/>
              <a:t>类派生。</a:t>
            </a:r>
            <a:endParaRPr lang="zh-CN" altLang="zh-CN" b="1"/>
          </a:p>
          <a:p>
            <a:pPr marL="0" indent="0">
              <a:buFontTx/>
              <a:buNone/>
            </a:pPr>
            <a:endParaRPr lang="zh-CN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785225" cy="5168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b="1">
                <a:solidFill>
                  <a:srgbClr val="0000CC"/>
                </a:solidFill>
              </a:rPr>
              <a:t>（</a:t>
            </a:r>
            <a:r>
              <a:rPr lang="en-US" altLang="zh-CN" b="1">
                <a:solidFill>
                  <a:srgbClr val="0000CC"/>
                </a:solidFill>
              </a:rPr>
              <a:t>2）</a:t>
            </a:r>
            <a:r>
              <a:rPr lang="zh-CN" altLang="en-US" b="1">
                <a:solidFill>
                  <a:srgbClr val="0000CC"/>
                </a:solidFill>
              </a:rPr>
              <a:t>数据抽象</a:t>
            </a:r>
            <a:endParaRPr lang="en-US" altLang="zh-CN" b="1">
              <a:solidFill>
                <a:srgbClr val="0000CC"/>
              </a:solidFill>
            </a:endParaRPr>
          </a:p>
          <a:p>
            <a:pPr marL="0" indent="0"/>
            <a:r>
              <a:rPr lang="zh-CN" altLang="zh-CN" sz="2400" b="1"/>
              <a:t>雇员类</a:t>
            </a:r>
            <a:r>
              <a:rPr lang="en-US" altLang="zh-CN" sz="2400" b="1">
                <a:solidFill>
                  <a:srgbClr val="FF0000"/>
                </a:solidFill>
              </a:rPr>
              <a:t>Employee</a:t>
            </a:r>
            <a:r>
              <a:rPr lang="zh-CN" altLang="zh-CN" sz="2400" b="1"/>
              <a:t>，用</a:t>
            </a:r>
            <a:r>
              <a:rPr lang="en-US" altLang="zh-CN" sz="2400" b="1">
                <a:solidFill>
                  <a:srgbClr val="FF0000"/>
                </a:solidFill>
              </a:rPr>
              <a:t>name</a:t>
            </a:r>
            <a:r>
              <a:rPr lang="zh-CN" altLang="zh-CN" sz="2400" b="1"/>
              <a:t>和</a:t>
            </a:r>
            <a:r>
              <a:rPr lang="en-US" altLang="zh-CN" sz="2400" b="1">
                <a:solidFill>
                  <a:srgbClr val="FF0000"/>
                </a:solidFill>
              </a:rPr>
              <a:t>Id</a:t>
            </a:r>
            <a:r>
              <a:rPr lang="zh-CN" altLang="zh-CN" sz="2400" b="1"/>
              <a:t>分别表示姓名和身份证编号</a:t>
            </a:r>
            <a:r>
              <a:rPr lang="zh-CN" altLang="en-US" sz="2400" b="1"/>
              <a:t>；</a:t>
            </a:r>
            <a:endParaRPr lang="zh-CN" altLang="zh-CN" sz="2400" b="1"/>
          </a:p>
          <a:p>
            <a:pPr marL="0" indent="0"/>
            <a:r>
              <a:rPr lang="zh-CN" altLang="zh-CN" sz="2400" b="1"/>
              <a:t>将经理抽象成</a:t>
            </a:r>
            <a:r>
              <a:rPr lang="en-US" altLang="zh-CN" sz="2400" b="1">
                <a:solidFill>
                  <a:srgbClr val="FF0000"/>
                </a:solidFill>
              </a:rPr>
              <a:t>Manager</a:t>
            </a:r>
            <a:r>
              <a:rPr lang="zh-CN" altLang="zh-CN" sz="2400" b="1">
                <a:solidFill>
                  <a:srgbClr val="FF0000"/>
                </a:solidFill>
              </a:rPr>
              <a:t>类</a:t>
            </a:r>
            <a:r>
              <a:rPr lang="zh-CN" altLang="zh-CN" sz="2400" b="1"/>
              <a:t>，用</a:t>
            </a:r>
            <a:r>
              <a:rPr lang="en-US" altLang="zh-CN" sz="2400" b="1"/>
              <a:t>WeeklySalary</a:t>
            </a:r>
            <a:r>
              <a:rPr lang="zh-CN" altLang="zh-CN" sz="2400" b="1"/>
              <a:t>表示周工资，并设计</a:t>
            </a:r>
            <a:r>
              <a:rPr lang="en-US" altLang="zh-CN" sz="2400" b="1"/>
              <a:t>setSalary/getSalary</a:t>
            </a:r>
            <a:r>
              <a:rPr lang="zh-CN" altLang="zh-CN" sz="2400" b="1"/>
              <a:t>修改和访问周工资。</a:t>
            </a:r>
            <a:endParaRPr lang="en-US" altLang="zh-CN" sz="2400" b="1"/>
          </a:p>
          <a:p>
            <a:pPr marL="0" indent="0"/>
            <a:r>
              <a:rPr lang="zh-CN" altLang="zh-CN" sz="2400" b="1"/>
              <a:t>将销售员抽象成</a:t>
            </a:r>
            <a:r>
              <a:rPr lang="en-US" altLang="zh-CN" sz="2400" b="1">
                <a:solidFill>
                  <a:srgbClr val="FF0000"/>
                </a:solidFill>
              </a:rPr>
              <a:t>SalesPerson</a:t>
            </a:r>
            <a:r>
              <a:rPr lang="zh-CN" altLang="zh-CN" sz="2400" b="1">
                <a:solidFill>
                  <a:srgbClr val="FF0000"/>
                </a:solidFill>
              </a:rPr>
              <a:t>类</a:t>
            </a:r>
            <a:r>
              <a:rPr lang="zh-CN" altLang="zh-CN" sz="2400" b="1"/>
              <a:t>，用</a:t>
            </a:r>
            <a:r>
              <a:rPr lang="en-US" altLang="zh-CN" sz="2400" b="1"/>
              <a:t>basePay</a:t>
            </a:r>
            <a:r>
              <a:rPr lang="zh-CN" altLang="zh-CN" sz="2400" b="1"/>
              <a:t>表示底薪，</a:t>
            </a:r>
            <a:r>
              <a:rPr lang="en-US" altLang="zh-CN" sz="2400" b="1"/>
              <a:t>salesValue</a:t>
            </a:r>
            <a:r>
              <a:rPr lang="zh-CN" altLang="zh-CN" sz="2400" b="1"/>
              <a:t>表示销售额，以及</a:t>
            </a:r>
            <a:r>
              <a:rPr lang="en-US" altLang="zh-CN" sz="2400" b="1"/>
              <a:t>setBasePay/getBasePay</a:t>
            </a:r>
            <a:r>
              <a:rPr lang="zh-CN" altLang="zh-CN" sz="2400" b="1"/>
              <a:t>，</a:t>
            </a:r>
            <a:r>
              <a:rPr lang="en-US" altLang="zh-CN" sz="2400" b="1"/>
              <a:t>setSalesValue/getSalesValue</a:t>
            </a:r>
            <a:r>
              <a:rPr lang="zh-CN" altLang="zh-CN" sz="2400" b="1"/>
              <a:t>成员函数设置和读取底薪与销售额数据。</a:t>
            </a:r>
            <a:endParaRPr lang="en-US" altLang="zh-CN" sz="2400" b="1"/>
          </a:p>
          <a:p>
            <a:pPr marL="0" indent="0"/>
            <a:r>
              <a:rPr lang="zh-CN" altLang="zh-CN" sz="2400" b="1"/>
              <a:t>将小时工抽象成</a:t>
            </a:r>
            <a:r>
              <a:rPr lang="en-US" altLang="zh-CN" sz="2400" b="1">
                <a:solidFill>
                  <a:srgbClr val="FF0000"/>
                </a:solidFill>
              </a:rPr>
              <a:t>HourPerson</a:t>
            </a:r>
            <a:r>
              <a:rPr lang="zh-CN" altLang="zh-CN" sz="2400" b="1">
                <a:solidFill>
                  <a:srgbClr val="FF0000"/>
                </a:solidFill>
              </a:rPr>
              <a:t>类</a:t>
            </a:r>
            <a:r>
              <a:rPr lang="zh-CN" altLang="zh-CN" sz="2400" b="1"/>
              <a:t>，用</a:t>
            </a:r>
            <a:r>
              <a:rPr lang="en-US" altLang="zh-CN" sz="2400" b="1"/>
              <a:t>hprice</a:t>
            </a:r>
            <a:r>
              <a:rPr lang="zh-CN" altLang="zh-CN" sz="2400" b="1"/>
              <a:t>表示小时工资，用</a:t>
            </a:r>
            <a:r>
              <a:rPr lang="en-US" altLang="zh-CN" sz="2400" b="1"/>
              <a:t>hour</a:t>
            </a:r>
            <a:r>
              <a:rPr lang="zh-CN" altLang="zh-CN" sz="2400" b="1"/>
              <a:t>表示工作时间，并用</a:t>
            </a:r>
            <a:r>
              <a:rPr lang="en-US" altLang="zh-CN" sz="2400" b="1"/>
              <a:t>setHprice/getHprice</a:t>
            </a:r>
            <a:r>
              <a:rPr lang="zh-CN" altLang="zh-CN" sz="2400" b="1"/>
              <a:t>，</a:t>
            </a:r>
            <a:r>
              <a:rPr lang="en-US" altLang="zh-CN" sz="2400" b="1"/>
              <a:t>setHour/getHour</a:t>
            </a:r>
            <a:r>
              <a:rPr lang="zh-CN" altLang="zh-CN" sz="2400" b="1"/>
              <a:t>设置</a:t>
            </a:r>
            <a:r>
              <a:rPr lang="en-US" altLang="zh-CN" sz="2400" b="1"/>
              <a:t>/</a:t>
            </a:r>
            <a:r>
              <a:rPr lang="zh-CN" altLang="zh-CN" sz="2400" b="1"/>
              <a:t>读取小时工价及工作时间。</a:t>
            </a:r>
            <a:endParaRPr lang="zh-CN" altLang="zh-CN" sz="2400" b="1"/>
          </a:p>
          <a:p>
            <a:pPr marL="0" indent="0"/>
            <a:endParaRPr lang="zh-CN" altLang="en-US" sz="2400" b="1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5.2.1 </a:t>
            </a:r>
            <a:r>
              <a:rPr lang="zh-CN" altLang="en-US" b="1"/>
              <a:t>虚</a:t>
            </a:r>
            <a:r>
              <a:rPr lang="zh-CN" altLang="en-US" b="1">
                <a:solidFill>
                  <a:srgbClr val="FF0000"/>
                </a:solidFill>
              </a:rPr>
              <a:t>函数的意义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zh-CN" altLang="en-US"/>
              <a:t>数据抽象结果</a:t>
            </a:r>
            <a:r>
              <a:rPr lang="en-US" altLang="zh-CN"/>
              <a:t>——</a:t>
            </a:r>
            <a:r>
              <a:rPr lang="zh-CN" altLang="en-US">
                <a:solidFill>
                  <a:srgbClr val="FF0000"/>
                </a:solidFill>
              </a:rPr>
              <a:t>类继承体系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1746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55588" y="1076325"/>
            <a:ext cx="8618537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095375"/>
            <a:ext cx="7772400" cy="57626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altLang="zh-CN" sz="2800" dirty="0">
                <a:solidFill>
                  <a:srgbClr val="0000CC"/>
                </a:solidFill>
              </a:rPr>
              <a:t>//Eg5-2.cpp</a:t>
            </a:r>
            <a:endParaRPr lang="zh-CN" altLang="zh-CN" sz="2800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/>
              <a:t>#include &lt;</a:t>
            </a:r>
            <a:r>
              <a:rPr lang="en-US" altLang="zh-CN" sz="2000" b="1" dirty="0" err="1"/>
              <a:t>iostream</a:t>
            </a:r>
            <a:r>
              <a:rPr lang="en-US" altLang="zh-CN" sz="2000" b="1" dirty="0"/>
              <a:t>&gt;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/>
              <a:t>#include &lt;string&gt;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/>
              <a:t>using namespace </a:t>
            </a:r>
            <a:r>
              <a:rPr lang="en-US" altLang="zh-CN" sz="2000" b="1" dirty="0" err="1"/>
              <a:t>std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/>
              <a:t>class </a:t>
            </a:r>
            <a:r>
              <a:rPr lang="en-US" altLang="zh-CN" sz="2000" b="1" dirty="0">
                <a:solidFill>
                  <a:srgbClr val="0000CC"/>
                </a:solidFill>
              </a:rPr>
              <a:t>Employee</a:t>
            </a: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/>
              <a:t>public: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0000CC"/>
                </a:solidFill>
              </a:rPr>
              <a:t>Employee</a:t>
            </a:r>
            <a:r>
              <a:rPr lang="en-US" altLang="zh-CN" sz="2000" b="1" dirty="0"/>
              <a:t>(string Name ,string id){ name=Name; Id=id; 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/>
              <a:t>    string </a:t>
            </a:r>
            <a:r>
              <a:rPr lang="en-US" altLang="zh-CN" sz="2000" b="1" dirty="0" err="1"/>
              <a:t>getName</a:t>
            </a:r>
            <a:r>
              <a:rPr lang="en-US" altLang="zh-CN" sz="2000" b="1" dirty="0"/>
              <a:t>(){ return name; }		//</a:t>
            </a:r>
            <a:r>
              <a:rPr lang="zh-CN" altLang="en-US" sz="2000" b="1" dirty="0"/>
              <a:t>返回姓名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string </a:t>
            </a:r>
            <a:r>
              <a:rPr lang="en-US" altLang="zh-CN" sz="2000" b="1" dirty="0" err="1"/>
              <a:t>getID</a:t>
            </a:r>
            <a:r>
              <a:rPr lang="en-US" altLang="zh-CN" sz="2000" b="1" dirty="0"/>
              <a:t>(){ return Id; }			//</a:t>
            </a:r>
            <a:r>
              <a:rPr lang="zh-CN" altLang="en-US" sz="2000" b="1" dirty="0"/>
              <a:t>返回身份证号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b="1" dirty="0">
                <a:solidFill>
                  <a:srgbClr val="FF0000"/>
                </a:solidFill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float </a:t>
            </a:r>
            <a:r>
              <a:rPr lang="en-US" altLang="zh-CN" sz="2000" b="1" dirty="0" err="1">
                <a:solidFill>
                  <a:srgbClr val="FF0000"/>
                </a:solidFill>
              </a:rPr>
              <a:t>getSalary</a:t>
            </a:r>
            <a:r>
              <a:rPr lang="en-US" altLang="zh-CN" sz="2000" b="1" dirty="0">
                <a:solidFill>
                  <a:srgbClr val="FF0000"/>
                </a:solidFill>
              </a:rPr>
              <a:t>(){ return 0.0; }		//</a:t>
            </a:r>
            <a:r>
              <a:rPr lang="zh-CN" altLang="en-US" sz="2000" b="1" dirty="0">
                <a:solidFill>
                  <a:srgbClr val="FF0000"/>
                </a:solidFill>
              </a:rPr>
              <a:t>返回薪水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b="1" dirty="0"/>
              <a:t>    </a:t>
            </a:r>
            <a:r>
              <a:rPr lang="en-US" altLang="zh-CN" sz="2000" b="1" dirty="0"/>
              <a:t>void print(){		//</a:t>
            </a:r>
            <a:r>
              <a:rPr lang="zh-CN" altLang="en-US" sz="2000" b="1" dirty="0"/>
              <a:t>输出姓名和身份证号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000" b="1" dirty="0"/>
              <a:t>       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</a:t>
            </a:r>
            <a:r>
              <a:rPr lang="zh-CN" altLang="en-US" sz="2000" b="1" dirty="0"/>
              <a:t>姓名</a:t>
            </a:r>
            <a:r>
              <a:rPr lang="en-US" altLang="zh-CN" sz="2000" b="1" dirty="0"/>
              <a:t>: "&lt;&lt;name&lt;&lt;"\t\t </a:t>
            </a:r>
            <a:r>
              <a:rPr lang="zh-CN" altLang="en-US" sz="2000" b="1" dirty="0"/>
              <a:t>编号</a:t>
            </a:r>
            <a:r>
              <a:rPr lang="en-US" altLang="zh-CN" sz="2000" b="1" dirty="0"/>
              <a:t>: "&lt;&lt;Id&lt;&lt;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/>
              <a:t>}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/>
              <a:t>private: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/>
              <a:t>    string name;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/>
              <a:t>    string Id;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chemeClr val="tx1"/>
                </a:solidFill>
              </a:rPr>
              <a:t>人员管理的</a:t>
            </a:r>
            <a:r>
              <a:rPr lang="zh-CN" altLang="en-US" sz="3600" b="1">
                <a:solidFill>
                  <a:srgbClr val="FF0000"/>
                </a:solidFill>
              </a:rPr>
              <a:t>非虚函数</a:t>
            </a:r>
            <a:r>
              <a:rPr lang="zh-CN" altLang="en-US" sz="3600" b="1">
                <a:solidFill>
                  <a:schemeClr val="tx1"/>
                </a:solidFill>
              </a:rPr>
              <a:t>简化实现版本</a:t>
            </a:r>
            <a:endParaRPr lang="zh-CN" altLang="en-US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1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1750"/>
            <a:ext cx="7772400" cy="842963"/>
          </a:xfrm>
        </p:spPr>
        <p:txBody>
          <a:bodyPr/>
          <a:lstStyle/>
          <a:p>
            <a:r>
              <a:rPr lang="en-US" altLang="zh-CN" b="1"/>
              <a:t>5.1.1 </a:t>
            </a:r>
            <a:r>
              <a:rPr lang="zh-CN" altLang="zh-CN" b="1">
                <a:solidFill>
                  <a:srgbClr val="FF0000"/>
                </a:solidFill>
              </a:rPr>
              <a:t>多态</a:t>
            </a:r>
            <a:r>
              <a:rPr lang="zh-CN" altLang="zh-CN" b="1"/>
              <a:t>的概念</a:t>
            </a:r>
            <a:endParaRPr lang="zh-CN" altLang="zh-CN" b="1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225" y="981075"/>
            <a:ext cx="5040313" cy="453707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、多态的实现形式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zh-CN" altLang="en-US" sz="2400" b="1" dirty="0"/>
              <a:t>对象根据所接收的消息而做出动作，同样的消息为不同的对象接收时可导致完全不同的行动，该现象称为多态性。</a:t>
            </a:r>
            <a:endParaRPr lang="zh-CN" altLang="en-US" sz="2400" b="1" dirty="0"/>
          </a:p>
          <a:p>
            <a:pPr lvl="1" eaLnBrk="1" hangingPunct="1">
              <a:defRPr/>
            </a:pPr>
            <a:r>
              <a:rPr lang="zh-CN" altLang="en-US" sz="2400" b="1" dirty="0"/>
              <a:t>简单的说：</a:t>
            </a:r>
            <a:r>
              <a:rPr lang="zh-CN" altLang="en-US" sz="2400" b="1" dirty="0">
                <a:solidFill>
                  <a:srgbClr val="FF0000"/>
                </a:solidFill>
              </a:rPr>
              <a:t>单接口，多实现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2" eaLnBrk="1" hangingPunct="1"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Void F(</a:t>
            </a:r>
            <a:r>
              <a:rPr lang="zh-CN" altLang="en-US" sz="2000" b="1" dirty="0">
                <a:solidFill>
                  <a:srgbClr val="0070C0"/>
                </a:solidFill>
              </a:rPr>
              <a:t>家用电器 </a:t>
            </a:r>
            <a:r>
              <a:rPr lang="en-US" altLang="zh-CN" sz="2000" b="1" dirty="0">
                <a:solidFill>
                  <a:srgbClr val="0070C0"/>
                </a:solidFill>
              </a:rPr>
              <a:t>*p)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{    p-&gt;on();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     p-&gt;off();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}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b="1" dirty="0"/>
              <a:t>int main()</a:t>
            </a:r>
            <a:endParaRPr lang="en-US" altLang="zh-CN" sz="2000" b="1" dirty="0"/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b="1" dirty="0"/>
              <a:t>{ </a:t>
            </a:r>
            <a:r>
              <a:rPr lang="zh-CN" altLang="en-US" sz="2000" b="1" dirty="0"/>
              <a:t>电视机</a:t>
            </a:r>
            <a:r>
              <a:rPr lang="en-US" altLang="zh-CN" sz="2000" b="1" dirty="0"/>
              <a:t> a</a:t>
            </a:r>
            <a:r>
              <a:rPr lang="zh-CN" altLang="en-US" sz="2000" b="1" dirty="0"/>
              <a:t>；电风扇 </a:t>
            </a:r>
            <a:r>
              <a:rPr lang="en-US" altLang="zh-CN" sz="2000" b="1" dirty="0"/>
              <a:t>b;</a:t>
            </a:r>
            <a:r>
              <a:rPr lang="zh-CN" altLang="en-US" sz="2000" b="1" dirty="0"/>
              <a:t> 电冰箱 </a:t>
            </a:r>
            <a:r>
              <a:rPr lang="en-US" altLang="zh-CN" sz="2000" b="1" dirty="0"/>
              <a:t>c;</a:t>
            </a:r>
            <a:endParaRPr lang="en-US" altLang="zh-CN" sz="2000" b="1" dirty="0"/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    F(&amp;a)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FF0000"/>
                </a:solidFill>
              </a:rPr>
              <a:t>    F(&amp;b);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914400" lvl="2" indent="0" eaLnBrk="1" hangingPunct="1">
              <a:buFontTx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</a:rPr>
              <a:t>    ……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pic>
        <p:nvPicPr>
          <p:cNvPr id="4100" name="图片 1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132138" y="1446213"/>
            <a:ext cx="6264275" cy="360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对话气泡: 矩形 1"/>
          <p:cNvSpPr/>
          <p:nvPr/>
        </p:nvSpPr>
        <p:spPr>
          <a:xfrm>
            <a:off x="4822825" y="5051425"/>
            <a:ext cx="4319588" cy="1617663"/>
          </a:xfrm>
          <a:prstGeom prst="wedgeRectCallout">
            <a:avLst>
              <a:gd name="adj1" fmla="val -112615"/>
              <a:gd name="adj2" fmla="val 3924"/>
            </a:avLst>
          </a:prstGeom>
          <a:gradFill>
            <a:gsLst>
              <a:gs pos="0">
                <a:srgbClr val="FFFF00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000" b="1">
                <a:solidFill>
                  <a:schemeClr val="tx1"/>
                </a:solidFill>
              </a:rPr>
              <a:t>函数</a:t>
            </a:r>
            <a:r>
              <a:rPr lang="en-US" altLang="zh-CN" sz="2000" b="1">
                <a:solidFill>
                  <a:schemeClr val="tx1"/>
                </a:solidFill>
              </a:rPr>
              <a:t>F</a:t>
            </a:r>
            <a:r>
              <a:rPr lang="zh-CN" altLang="en-US" sz="2000" b="1">
                <a:solidFill>
                  <a:schemeClr val="tx1"/>
                </a:solidFill>
              </a:rPr>
              <a:t>以基类家用电器为接口，通过基指针实现了对派生类电视机的</a:t>
            </a:r>
            <a:r>
              <a:rPr lang="en-US" altLang="zh-CN" sz="2000" b="1">
                <a:solidFill>
                  <a:schemeClr val="tx1"/>
                </a:solidFill>
              </a:rPr>
              <a:t>on</a:t>
            </a:r>
            <a:r>
              <a:rPr lang="zh-CN" altLang="en-US" sz="2000" b="1">
                <a:solidFill>
                  <a:schemeClr val="tx1"/>
                </a:solidFill>
              </a:rPr>
              <a:t>和</a:t>
            </a:r>
            <a:r>
              <a:rPr lang="en-US" altLang="zh-CN" sz="2000" b="1">
                <a:solidFill>
                  <a:schemeClr val="tx1"/>
                </a:solidFill>
              </a:rPr>
              <a:t>off</a:t>
            </a:r>
            <a:r>
              <a:rPr lang="zh-CN" altLang="en-US" sz="2000" b="1">
                <a:solidFill>
                  <a:schemeClr val="tx1"/>
                </a:solidFill>
              </a:rPr>
              <a:t>函数的调用！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r>
              <a:rPr lang="zh-CN" altLang="en-US" sz="2000" b="1">
                <a:solidFill>
                  <a:srgbClr val="FF0000"/>
                </a:solidFill>
              </a:rPr>
              <a:t>事实上，它可以访问任何派生对象的</a:t>
            </a:r>
            <a:r>
              <a:rPr lang="en-US" altLang="zh-CN" sz="2000" b="1">
                <a:solidFill>
                  <a:srgbClr val="FF0000"/>
                </a:solidFill>
              </a:rPr>
              <a:t>on</a:t>
            </a:r>
            <a:r>
              <a:rPr lang="zh-CN" altLang="en-US" sz="2000" b="1">
                <a:solidFill>
                  <a:srgbClr val="FF0000"/>
                </a:solidFill>
              </a:rPr>
              <a:t>和</a:t>
            </a:r>
            <a:r>
              <a:rPr lang="en-US" altLang="zh-CN" sz="2000" b="1">
                <a:solidFill>
                  <a:srgbClr val="FF0000"/>
                </a:solidFill>
              </a:rPr>
              <a:t>off</a:t>
            </a:r>
            <a:r>
              <a:rPr lang="zh-CN" altLang="en-US" sz="2000" b="1">
                <a:solidFill>
                  <a:srgbClr val="FF0000"/>
                </a:solidFill>
              </a:rPr>
              <a:t>函数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7772400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class Manager:public Employee{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public: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Manager(string Name,string id,float s=0.0):Employee(Name,id){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    WeeklySalary=s;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}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void setSalary(float s) { WeeklySalary=s; }	//</a:t>
            </a:r>
            <a:r>
              <a:rPr lang="zh-CN" altLang="en-US" sz="1600" b="1"/>
              <a:t>设置经理的周薪</a:t>
            </a:r>
            <a:endParaRPr lang="zh-CN" altLang="en-US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/>
              <a:t>    </a:t>
            </a:r>
            <a:r>
              <a:rPr lang="en-US" altLang="zh-CN" sz="1600" b="1"/>
              <a:t>float getSalary(){ return WeeklySalary; }	//</a:t>
            </a:r>
            <a:r>
              <a:rPr lang="zh-CN" altLang="en-US" sz="1600" b="1"/>
              <a:t>获取经理的周薪</a:t>
            </a:r>
            <a:endParaRPr lang="zh-CN" altLang="en-US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/>
              <a:t>    </a:t>
            </a:r>
            <a:r>
              <a:rPr lang="en-US" altLang="zh-CN" sz="1600" b="1"/>
              <a:t>void print(){			//</a:t>
            </a:r>
            <a:r>
              <a:rPr lang="zh-CN" altLang="en-US" sz="1600" b="1"/>
              <a:t>打印经理姓名、身份证、周薪</a:t>
            </a:r>
            <a:endParaRPr lang="zh-CN" altLang="en-US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600" b="1"/>
              <a:t>        </a:t>
            </a:r>
            <a:r>
              <a:rPr lang="en-US" altLang="zh-CN" sz="1600" b="1"/>
              <a:t>cout&lt;&lt;"</a:t>
            </a:r>
            <a:r>
              <a:rPr lang="zh-CN" altLang="en-US" sz="1600" b="1"/>
              <a:t>经理：</a:t>
            </a:r>
            <a:r>
              <a:rPr lang="en-US" altLang="zh-CN" sz="1600" b="1"/>
              <a:t>"&lt;&lt;getName()&lt;&lt;"\t\t </a:t>
            </a:r>
            <a:r>
              <a:rPr lang="zh-CN" altLang="en-US" sz="1600" b="1"/>
              <a:t>编号</a:t>
            </a:r>
            <a:r>
              <a:rPr lang="en-US" altLang="zh-CN" sz="1600" b="1"/>
              <a:t>: "&lt;&lt;getID()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         &lt;&lt;"\t\t </a:t>
            </a:r>
            <a:r>
              <a:rPr lang="zh-CN" altLang="en-US" sz="1600" b="1"/>
              <a:t>周工资</a:t>
            </a:r>
            <a:r>
              <a:rPr lang="en-US" altLang="zh-CN" sz="1600" b="1"/>
              <a:t>: "&lt;&lt;getSalary()&lt;&lt;endl;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    }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private: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float WeeklySalary;					//</a:t>
            </a:r>
            <a:r>
              <a:rPr lang="zh-CN" altLang="en-US" sz="1600" b="1"/>
              <a:t>周薪</a:t>
            </a:r>
            <a:endParaRPr lang="zh-CN" altLang="en-US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};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int main(){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Employee e("</a:t>
            </a:r>
            <a:r>
              <a:rPr lang="zh-CN" altLang="en-US" sz="1600" b="1"/>
              <a:t>黄春秀</a:t>
            </a:r>
            <a:r>
              <a:rPr lang="en-US" altLang="zh-CN" sz="1600" b="1"/>
              <a:t>","NO0009"),*pM;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Manager m("</a:t>
            </a:r>
            <a:r>
              <a:rPr lang="zh-CN" altLang="en-US" sz="1600" b="1"/>
              <a:t>刘大海</a:t>
            </a:r>
            <a:r>
              <a:rPr lang="en-US" altLang="zh-CN" sz="1600" b="1"/>
              <a:t>","NO0001",128);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m.print();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    pM=&amp;m;</a:t>
            </a:r>
            <a:endParaRPr lang="en-US" altLang="zh-CN" sz="16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</a:rPr>
              <a:t>    pM-&gt;print();</a:t>
            </a:r>
            <a:endParaRPr lang="en-US" altLang="zh-CN" sz="16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</a:t>
            </a:r>
            <a:r>
              <a:rPr lang="en-US" altLang="zh-CN" sz="1600" b="1">
                <a:solidFill>
                  <a:srgbClr val="0000CC"/>
                </a:solidFill>
              </a:rPr>
              <a:t>Employee &amp;rM=m</a:t>
            </a:r>
            <a:r>
              <a:rPr lang="en-US" altLang="zh-CN" sz="1600" b="1"/>
              <a:t>;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>
                <a:solidFill>
                  <a:srgbClr val="0000CC"/>
                </a:solidFill>
              </a:rPr>
              <a:t>    rM.print();</a:t>
            </a:r>
            <a:endParaRPr lang="en-US" altLang="zh-CN" sz="16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}</a:t>
            </a:r>
            <a:endParaRPr lang="en-US" altLang="zh-CN" sz="1600" b="1"/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chemeClr val="tx1"/>
                </a:solidFill>
              </a:rPr>
              <a:t>人员管理的</a:t>
            </a:r>
            <a:r>
              <a:rPr lang="zh-CN" altLang="en-US" sz="3600" b="1">
                <a:solidFill>
                  <a:srgbClr val="FF0000"/>
                </a:solidFill>
              </a:rPr>
              <a:t>非虚函数</a:t>
            </a:r>
            <a:r>
              <a:rPr lang="zh-CN" altLang="en-US" sz="3600" b="1">
                <a:solidFill>
                  <a:schemeClr val="tx1"/>
                </a:solidFill>
              </a:rPr>
              <a:t>简化实现版本</a:t>
            </a:r>
            <a:endParaRPr lang="zh-CN" altLang="en-US" sz="3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03325"/>
            <a:ext cx="8458200" cy="4114800"/>
          </a:xfrm>
        </p:spPr>
        <p:txBody>
          <a:bodyPr/>
          <a:lstStyle/>
          <a:p>
            <a:pPr eaLnBrk="1" hangingPunct="1"/>
            <a:r>
              <a:rPr lang="zh-CN" altLang="en-US" b="1"/>
              <a:t>程序的运行结果如下：</a:t>
            </a:r>
            <a:endParaRPr lang="zh-CN" altLang="en-US" b="1"/>
          </a:p>
          <a:p>
            <a:pPr eaLnBrk="1" hangingPunct="1">
              <a:buFontTx/>
              <a:buNone/>
            </a:pPr>
            <a:r>
              <a:rPr lang="zh-CN" altLang="en-US" sz="2400" b="1"/>
              <a:t>经理：刘大海        编号</a:t>
            </a:r>
            <a:r>
              <a:rPr lang="en-US" altLang="zh-CN" sz="2400" b="1"/>
              <a:t>: NO0001         </a:t>
            </a:r>
            <a:r>
              <a:rPr lang="zh-CN" altLang="en-US" sz="2400" b="1"/>
              <a:t>周工资</a:t>
            </a:r>
            <a:r>
              <a:rPr lang="en-US" altLang="zh-CN" sz="2400" b="1"/>
              <a:t>: 128</a:t>
            </a:r>
            <a:endParaRPr lang="en-US" altLang="zh-CN" sz="2400" b="1"/>
          </a:p>
          <a:p>
            <a:pPr eaLnBrk="1" hangingPunct="1">
              <a:buFontTx/>
              <a:buNone/>
            </a:pPr>
            <a:r>
              <a:rPr lang="zh-CN" altLang="en-US" sz="2400" b="1"/>
              <a:t>姓名</a:t>
            </a:r>
            <a:r>
              <a:rPr lang="en-US" altLang="zh-CN" sz="2400" b="1"/>
              <a:t>: </a:t>
            </a:r>
            <a:r>
              <a:rPr lang="zh-CN" altLang="en-US" sz="2400" b="1"/>
              <a:t>刘大海        编号</a:t>
            </a:r>
            <a:r>
              <a:rPr lang="en-US" altLang="zh-CN" sz="2400" b="1"/>
              <a:t>: NO0001</a:t>
            </a:r>
            <a:endParaRPr lang="en-US" altLang="zh-CN" sz="2400" b="1"/>
          </a:p>
          <a:p>
            <a:pPr eaLnBrk="1" hangingPunct="1">
              <a:buFontTx/>
              <a:buNone/>
            </a:pPr>
            <a:r>
              <a:rPr lang="zh-CN" altLang="en-US" sz="2400" b="1"/>
              <a:t>姓名</a:t>
            </a:r>
            <a:r>
              <a:rPr lang="en-US" altLang="zh-CN" sz="2400" b="1"/>
              <a:t>: </a:t>
            </a:r>
            <a:r>
              <a:rPr lang="zh-CN" altLang="en-US" sz="2400" b="1"/>
              <a:t>刘大海        编号</a:t>
            </a:r>
            <a:r>
              <a:rPr lang="en-US" altLang="zh-CN" sz="2400" b="1"/>
              <a:t>: NO0001</a:t>
            </a:r>
            <a:endParaRPr lang="en-US" altLang="zh-CN" sz="2400" b="1"/>
          </a:p>
          <a:p>
            <a:pPr eaLnBrk="1" hangingPunct="1"/>
            <a:r>
              <a:rPr lang="zh-CN" altLang="en-US" sz="2400" b="1">
                <a:solidFill>
                  <a:srgbClr val="FF0000"/>
                </a:solidFill>
              </a:rPr>
              <a:t>输出的第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、</a:t>
            </a:r>
            <a:r>
              <a:rPr lang="en-US" altLang="zh-CN" sz="2400" b="1">
                <a:solidFill>
                  <a:srgbClr val="FF0000"/>
                </a:solidFill>
              </a:rPr>
              <a:t>3</a:t>
            </a:r>
            <a:r>
              <a:rPr lang="zh-CN" altLang="en-US" sz="2400" b="1">
                <a:solidFill>
                  <a:srgbClr val="FF0000"/>
                </a:solidFill>
              </a:rPr>
              <a:t>行表明，通过基类对象的指针和引用只访问到了在基类中定义的</a:t>
            </a:r>
            <a:r>
              <a:rPr lang="en-US" altLang="zh-CN" sz="2400" b="1">
                <a:solidFill>
                  <a:srgbClr val="FF0000"/>
                </a:solidFill>
              </a:rPr>
              <a:t>print</a:t>
            </a:r>
            <a:r>
              <a:rPr lang="zh-CN" altLang="en-US" sz="2400" b="1">
                <a:solidFill>
                  <a:srgbClr val="FF0000"/>
                </a:solidFill>
              </a:rPr>
              <a:t>函数。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92164" name="Picture 4" descr="b5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18150" y="3744913"/>
            <a:ext cx="3168650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5.2.1 </a:t>
            </a:r>
            <a:r>
              <a:rPr lang="zh-CN" altLang="en-US" b="1"/>
              <a:t>虚</a:t>
            </a:r>
            <a:r>
              <a:rPr lang="zh-CN" altLang="en-US" b="1">
                <a:solidFill>
                  <a:srgbClr val="FF0000"/>
                </a:solidFill>
              </a:rPr>
              <a:t>函数的意义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1125538"/>
            <a:ext cx="8621713" cy="52562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将基类</a:t>
            </a:r>
            <a:r>
              <a:rPr lang="en-US" altLang="zh-CN" sz="2400" b="1"/>
              <a:t>Employee</a:t>
            </a:r>
            <a:r>
              <a:rPr lang="zh-CN" altLang="en-US" sz="2400" b="1"/>
              <a:t>的</a:t>
            </a:r>
            <a:r>
              <a:rPr lang="en-US" altLang="zh-CN" sz="2400" b="1"/>
              <a:t>print</a:t>
            </a:r>
            <a:r>
              <a:rPr lang="zh-CN" altLang="en-US" sz="2400" b="1"/>
              <a:t>指定为虚函数，如下形式：</a:t>
            </a:r>
            <a:endParaRPr lang="zh-CN" altLang="en-US" sz="24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class Employee{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……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</a:t>
            </a:r>
            <a:r>
              <a:rPr lang="en-US" altLang="zh-CN" sz="2400" b="1">
                <a:solidFill>
                  <a:srgbClr val="FF0000"/>
                </a:solidFill>
              </a:rPr>
              <a:t>virtual</a:t>
            </a:r>
            <a:r>
              <a:rPr lang="en-US" altLang="zh-CN" sz="2400" b="1"/>
              <a:t> void print(){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       cout&lt;&lt;"</a:t>
            </a:r>
            <a:r>
              <a:rPr lang="zh-CN" altLang="en-US" sz="2400" b="1"/>
              <a:t>姓名</a:t>
            </a:r>
            <a:r>
              <a:rPr lang="en-US" altLang="zh-CN" sz="2400" b="1"/>
              <a:t>: "&lt;&lt;name&lt;&lt;"\t\t </a:t>
            </a:r>
            <a:r>
              <a:rPr lang="zh-CN" altLang="en-US" sz="2400" b="1"/>
              <a:t>编号</a:t>
            </a:r>
            <a:r>
              <a:rPr lang="en-US" altLang="zh-CN" sz="2400" b="1"/>
              <a:t>: "&lt;&lt;Id&lt;&lt;endl; 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       }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/>
              <a:t>};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将得到下面的程序运行结果：</a:t>
            </a:r>
            <a:endParaRPr lang="zh-CN" altLang="en-US" sz="2400" b="1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4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经理：刘大海         编号</a:t>
            </a:r>
            <a:r>
              <a:rPr lang="en-US" altLang="zh-CN" sz="2400" b="1"/>
              <a:t>: NO0001         </a:t>
            </a:r>
            <a:r>
              <a:rPr lang="zh-CN" altLang="en-US" sz="2400" b="1"/>
              <a:t>周工资</a:t>
            </a:r>
            <a:r>
              <a:rPr lang="en-US" altLang="zh-CN" sz="2400" b="1"/>
              <a:t>: 128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经理：刘大海         编号</a:t>
            </a:r>
            <a:r>
              <a:rPr lang="en-US" altLang="zh-CN" sz="2400" b="1"/>
              <a:t>: NO0001         </a:t>
            </a:r>
            <a:r>
              <a:rPr lang="zh-CN" altLang="en-US" sz="2400" b="1"/>
              <a:t>周工资</a:t>
            </a:r>
            <a:r>
              <a:rPr lang="en-US" altLang="zh-CN" sz="2400" b="1"/>
              <a:t>: 128</a:t>
            </a:r>
            <a:endParaRPr lang="en-US" altLang="zh-CN" sz="24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/>
              <a:t>经理：刘大海         编号</a:t>
            </a:r>
            <a:r>
              <a:rPr lang="en-US" altLang="zh-CN" sz="2400" b="1"/>
              <a:t>: NO0001         </a:t>
            </a:r>
            <a:r>
              <a:rPr lang="zh-CN" altLang="en-US" sz="2400" b="1"/>
              <a:t>周工资</a:t>
            </a:r>
            <a:r>
              <a:rPr lang="en-US" altLang="zh-CN" sz="2400" b="1"/>
              <a:t>: 128</a:t>
            </a:r>
            <a:endParaRPr lang="en-US" altLang="zh-CN" sz="2400" b="1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5.2.1 </a:t>
            </a:r>
            <a:r>
              <a:rPr lang="zh-CN" altLang="en-US" b="1"/>
              <a:t>虚</a:t>
            </a:r>
            <a:r>
              <a:rPr lang="zh-CN" altLang="en-US" b="1">
                <a:solidFill>
                  <a:srgbClr val="FF0000"/>
                </a:solidFill>
              </a:rPr>
              <a:t>函数的意义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2400" cy="4895850"/>
          </a:xfrm>
        </p:spPr>
        <p:txBody>
          <a:bodyPr/>
          <a:lstStyle/>
          <a:p>
            <a:pPr eaLnBrk="1" hangingPunct="1"/>
            <a:r>
              <a:rPr lang="zh-CN" altLang="en-US" sz="2400" b="1"/>
              <a:t>基类指针或引用指向派生类对象时，虚函数与非虚函数的对象，</a:t>
            </a:r>
            <a:r>
              <a:rPr lang="zh-CN" altLang="en-US" sz="2400" b="1">
                <a:solidFill>
                  <a:srgbClr val="FF0000"/>
                </a:solidFill>
              </a:rPr>
              <a:t>图左为非虚函数</a:t>
            </a:r>
            <a:r>
              <a:rPr lang="zh-CN" altLang="en-US" sz="2400" b="1"/>
              <a:t>，</a:t>
            </a:r>
            <a:r>
              <a:rPr lang="zh-CN" altLang="en-US" sz="2400" b="1">
                <a:solidFill>
                  <a:srgbClr val="FF0000"/>
                </a:solidFill>
              </a:rPr>
              <a:t>图右为虚函数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64163" y="2349500"/>
            <a:ext cx="3313112" cy="36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2" name="Picture 4" descr="b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2349500"/>
            <a:ext cx="374491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5.2.1 </a:t>
            </a:r>
            <a:r>
              <a:rPr lang="zh-CN" altLang="en-US" b="1"/>
              <a:t>虚</a:t>
            </a:r>
            <a:r>
              <a:rPr lang="zh-CN" altLang="en-US" b="1">
                <a:solidFill>
                  <a:srgbClr val="FF0000"/>
                </a:solidFill>
              </a:rPr>
              <a:t>函数的意义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569325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1</a:t>
            </a:r>
            <a:r>
              <a:rPr lang="zh-CN" altLang="en-US" sz="2200" b="1">
                <a:solidFill>
                  <a:srgbClr val="0000CC"/>
                </a:solidFill>
              </a:rPr>
              <a:t>、什么是虚函数</a:t>
            </a:r>
            <a:endParaRPr lang="zh-CN" altLang="en-US" sz="2200" b="1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/>
              <a:t>用</a:t>
            </a:r>
            <a:r>
              <a:rPr lang="en-US" altLang="zh-CN" sz="2200" b="1">
                <a:solidFill>
                  <a:srgbClr val="FF0000"/>
                </a:solidFill>
              </a:rPr>
              <a:t>virtual</a:t>
            </a:r>
            <a:r>
              <a:rPr lang="zh-CN" altLang="en-US" sz="2200" b="1"/>
              <a:t>关键字修饰的成员函数，</a:t>
            </a:r>
            <a:r>
              <a:rPr lang="en-US" altLang="zh-CN" sz="2200" b="1">
                <a:solidFill>
                  <a:srgbClr val="FF0000"/>
                </a:solidFill>
              </a:rPr>
              <a:t>Virtual</a:t>
            </a:r>
            <a:r>
              <a:rPr lang="zh-CN" altLang="en-US" sz="2200" b="1"/>
              <a:t>关键字其实质是告知编译系统，被指定为</a:t>
            </a:r>
            <a:r>
              <a:rPr lang="en-US" altLang="zh-CN" sz="2200" b="1"/>
              <a:t>virtual</a:t>
            </a:r>
            <a:r>
              <a:rPr lang="zh-CN" altLang="en-US" sz="2200" b="1"/>
              <a:t>的函数采用</a:t>
            </a:r>
            <a:r>
              <a:rPr lang="zh-CN" altLang="en-US" sz="2200" b="1">
                <a:solidFill>
                  <a:srgbClr val="0000CC"/>
                </a:solidFill>
              </a:rPr>
              <a:t>动态联编</a:t>
            </a:r>
            <a:r>
              <a:rPr lang="zh-CN" altLang="en-US" sz="2200" b="1"/>
              <a:t>的形式编译。</a:t>
            </a:r>
            <a:endParaRPr lang="en-US" altLang="zh-CN" sz="2200" b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200" b="1"/>
              <a:t>只有类的</a:t>
            </a:r>
            <a:r>
              <a:rPr lang="zh-CN" altLang="en-US" sz="2200" b="1">
                <a:solidFill>
                  <a:srgbClr val="FF0000"/>
                </a:solidFill>
              </a:rPr>
              <a:t>成员函数才能声明为虚函数</a:t>
            </a:r>
            <a:r>
              <a:rPr lang="zh-CN" altLang="en-US" sz="2200" b="1"/>
              <a:t>，普通函数（不属于任何类）不能定义为虚函数</a:t>
            </a:r>
            <a:endParaRPr lang="zh-CN" altLang="en-US" sz="22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b="1">
                <a:solidFill>
                  <a:srgbClr val="0000CC"/>
                </a:solidFill>
              </a:rPr>
              <a:t>2</a:t>
            </a:r>
            <a:r>
              <a:rPr lang="zh-CN" altLang="en-US" sz="2200" b="1">
                <a:solidFill>
                  <a:srgbClr val="0000CC"/>
                </a:solidFill>
              </a:rPr>
              <a:t>、虚函数的定义形式</a:t>
            </a:r>
            <a:endParaRPr lang="zh-CN" altLang="en-US" sz="2200" b="1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/>
              <a:t>class x{</a:t>
            </a:r>
            <a:endParaRPr lang="en-US" altLang="zh-CN" sz="22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200" b="1"/>
              <a:t>……</a:t>
            </a:r>
            <a:endParaRPr lang="en-US" altLang="zh-CN" sz="22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200" b="1">
                <a:solidFill>
                  <a:srgbClr val="FF0000"/>
                </a:solidFill>
              </a:rPr>
              <a:t>virtual</a:t>
            </a:r>
            <a:r>
              <a:rPr lang="en-US" altLang="zh-CN" sz="2200" b="1"/>
              <a:t> f(</a:t>
            </a:r>
            <a:r>
              <a:rPr lang="zh-CN" altLang="en-US" sz="2200" b="1"/>
              <a:t>参数表</a:t>
            </a:r>
            <a:r>
              <a:rPr lang="en-US" altLang="zh-CN" sz="2200" b="1"/>
              <a:t>);</a:t>
            </a:r>
            <a:endParaRPr lang="en-US" altLang="zh-CN" sz="22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200" b="1"/>
              <a:t>}</a:t>
            </a:r>
            <a:endParaRPr lang="en-US" altLang="zh-CN" sz="22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b="1">
                <a:solidFill>
                  <a:srgbClr val="0000CC"/>
                </a:solidFill>
              </a:rPr>
              <a:t>3、</a:t>
            </a:r>
            <a:r>
              <a:rPr lang="zh-CN" altLang="en-US" sz="2200" b="1">
                <a:solidFill>
                  <a:srgbClr val="0000CC"/>
                </a:solidFill>
              </a:rPr>
              <a:t>虚函数的执行机制</a:t>
            </a:r>
            <a:endParaRPr lang="en-US" altLang="zh-CN" sz="2200" b="1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zh-CN" sz="2200" b="1"/>
              <a:t>如果基类中的</a:t>
            </a:r>
            <a:r>
              <a:rPr lang="zh-CN" altLang="zh-CN" sz="2200" b="1">
                <a:solidFill>
                  <a:srgbClr val="0000CC"/>
                </a:solidFill>
              </a:rPr>
              <a:t>非静态成员函数</a:t>
            </a:r>
            <a:r>
              <a:rPr lang="zh-CN" altLang="zh-CN" sz="2200" b="1"/>
              <a:t>被定义为虚函数，且派生类覆盖了基类的虚函数，当通过基类的指针或引用调用派生类对象中的虚函数时，编译器将执行动态绑定，</a:t>
            </a:r>
            <a:r>
              <a:rPr lang="zh-CN" altLang="zh-CN" sz="2200" b="1">
                <a:solidFill>
                  <a:srgbClr val="FF0000"/>
                </a:solidFill>
              </a:rPr>
              <a:t>调用到该指针（或引用）</a:t>
            </a:r>
            <a:r>
              <a:rPr lang="zh-CN" altLang="zh-CN" sz="2200" b="1">
                <a:solidFill>
                  <a:srgbClr val="0000CC"/>
                </a:solidFill>
              </a:rPr>
              <a:t>实际所指对象</a:t>
            </a:r>
            <a:r>
              <a:rPr lang="zh-CN" altLang="zh-CN" sz="2200" b="1">
                <a:solidFill>
                  <a:srgbClr val="FF0000"/>
                </a:solidFill>
              </a:rPr>
              <a:t>所在类中的虚函数版本。</a:t>
            </a:r>
            <a:endParaRPr lang="en-US" altLang="zh-CN" sz="2200" b="1">
              <a:solidFill>
                <a:srgbClr val="FF0000"/>
              </a:solidFill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5.2.1 </a:t>
            </a:r>
            <a:r>
              <a:rPr lang="zh-CN" altLang="en-US" b="1"/>
              <a:t>虚</a:t>
            </a:r>
            <a:r>
              <a:rPr lang="zh-CN" altLang="en-US" b="1">
                <a:solidFill>
                  <a:srgbClr val="FF0000"/>
                </a:solidFill>
              </a:rPr>
              <a:t>函数的意义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08050"/>
            <a:ext cx="8496300" cy="54864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4、</a:t>
            </a:r>
            <a:r>
              <a:rPr lang="zh-CN" altLang="en-US" sz="2800" b="1">
                <a:solidFill>
                  <a:srgbClr val="0000CC"/>
                </a:solidFill>
              </a:rPr>
              <a:t>虚函数的虚特征</a:t>
            </a:r>
            <a:endParaRPr lang="en-US" altLang="zh-CN" sz="2800" b="1">
              <a:solidFill>
                <a:srgbClr val="0000CC"/>
              </a:solidFill>
            </a:endParaRPr>
          </a:p>
          <a:p>
            <a:pPr marL="0" indent="0" eaLnBrk="1" hangingPunct="1">
              <a:lnSpc>
                <a:spcPct val="90000"/>
              </a:lnSpc>
            </a:pPr>
            <a:r>
              <a:rPr lang="zh-CN" altLang="en-US" sz="2400" b="1"/>
              <a:t>基类指针指向派生类的对象时，通过</a:t>
            </a:r>
            <a:r>
              <a:rPr lang="zh-CN" altLang="en-US" sz="2400" b="1">
                <a:solidFill>
                  <a:srgbClr val="FF0000"/>
                </a:solidFill>
              </a:rPr>
              <a:t>该指针（或引用）</a:t>
            </a:r>
            <a:r>
              <a:rPr lang="zh-CN" altLang="en-US" sz="2400" b="1"/>
              <a:t>访问其虚函数时将调用派生类的版本。例题：</a:t>
            </a:r>
            <a:r>
              <a:rPr lang="zh-CN" altLang="en-US" sz="2400" b="1">
                <a:solidFill>
                  <a:srgbClr val="0000CC"/>
                </a:solidFill>
              </a:rPr>
              <a:t>没有虚函数的情况</a:t>
            </a:r>
            <a:endParaRPr lang="zh-CN" altLang="en-US" sz="2400" b="1">
              <a:solidFill>
                <a:srgbClr val="0000CC"/>
              </a:solidFill>
            </a:endParaRP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class B  {</a:t>
            </a:r>
            <a:endParaRPr lang="en-US" altLang="zh-CN" sz="20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public: </a:t>
            </a:r>
            <a:endParaRPr lang="en-US" altLang="zh-CN" sz="20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        void f ( ) {cout &lt;&lt; "B::f";}; </a:t>
            </a:r>
            <a:endParaRPr lang="en-US" altLang="zh-CN" sz="20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};</a:t>
            </a:r>
            <a:endParaRPr lang="en-US" altLang="zh-CN" sz="20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class D : public B {</a:t>
            </a:r>
            <a:endParaRPr lang="en-US" altLang="zh-CN" sz="20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public: </a:t>
            </a:r>
            <a:endParaRPr lang="en-US" altLang="zh-CN" sz="20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     void f ( ) { cout &lt;&lt; "D::f"; }</a:t>
            </a:r>
            <a:endParaRPr lang="en-US" altLang="zh-CN" sz="20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};</a:t>
            </a:r>
            <a:endParaRPr lang="en-US" altLang="zh-CN" sz="20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int main()</a:t>
            </a:r>
            <a:endParaRPr lang="en-US" altLang="zh-CN" sz="20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{</a:t>
            </a:r>
            <a:endParaRPr lang="en-US" altLang="zh-CN" sz="20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	D d;</a:t>
            </a:r>
            <a:endParaRPr lang="en-US" altLang="zh-CN" sz="20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	B * pb = &amp; d;</a:t>
            </a:r>
            <a:endParaRPr lang="en-US" altLang="zh-CN" sz="20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	pb-&gt;f( );</a:t>
            </a:r>
            <a:endParaRPr lang="en-US" altLang="zh-CN" sz="2000" b="1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}</a:t>
            </a:r>
            <a:endParaRPr lang="en-US" altLang="zh-CN" sz="2000" b="1"/>
          </a:p>
        </p:txBody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6248400" y="4648200"/>
            <a:ext cx="9144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>
                <a:latin typeface="Lucida Sans Unicode" panose="020B0602030504020204" pitchFamily="34" charset="0"/>
                <a:ea typeface="楷体_GB2312" pitchFamily="49" charset="-122"/>
              </a:rPr>
              <a:t>B::f</a:t>
            </a:r>
            <a:endParaRPr kumimoji="1" lang="en-US" altLang="zh-CN" sz="2800">
              <a:latin typeface="Lucida Sans Unicode" panose="020B0602030504020204" pitchFamily="34" charset="0"/>
              <a:ea typeface="楷体_GB2312" pitchFamily="49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5.2.1 </a:t>
            </a:r>
            <a:r>
              <a:rPr lang="zh-CN" altLang="en-US" b="1"/>
              <a:t>虚</a:t>
            </a:r>
            <a:r>
              <a:rPr lang="zh-CN" altLang="en-US" b="1">
                <a:solidFill>
                  <a:srgbClr val="FF0000"/>
                </a:solidFill>
              </a:rPr>
              <a:t>函数的意义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77724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例题：虚函数版</a:t>
            </a:r>
            <a:endParaRPr lang="zh-CN" altLang="en-US" sz="28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class B</a:t>
            </a:r>
            <a:endParaRPr lang="en-US" altLang="zh-CN" sz="20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{public: </a:t>
            </a:r>
            <a:r>
              <a:rPr lang="en-US" altLang="zh-CN" sz="2000" b="1">
                <a:solidFill>
                  <a:srgbClr val="FF3300"/>
                </a:solidFill>
              </a:rPr>
              <a:t>virtual</a:t>
            </a:r>
            <a:r>
              <a:rPr lang="en-US" altLang="zh-CN" sz="2000" b="1"/>
              <a:t> void f ( ) {cout &lt;&lt; "B::f";}; };</a:t>
            </a:r>
            <a:endParaRPr lang="en-US" altLang="zh-CN" sz="20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class D : public B</a:t>
            </a:r>
            <a:endParaRPr lang="en-US" altLang="zh-CN" sz="20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{public: void f ( ) { cout &lt;&lt; "D::f"; };};</a:t>
            </a:r>
            <a:endParaRPr lang="en-US" altLang="zh-CN" sz="20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0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int main()</a:t>
            </a:r>
            <a:endParaRPr lang="en-US" altLang="zh-CN" sz="20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{</a:t>
            </a:r>
            <a:endParaRPr lang="en-US" altLang="zh-CN" sz="20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	D d;	B * pb = &amp; d;</a:t>
            </a:r>
            <a:endParaRPr lang="en-US" altLang="zh-CN" sz="20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	pb-&gt;f( );</a:t>
            </a:r>
            <a:endParaRPr lang="en-US" altLang="zh-CN" sz="2000" b="1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}</a:t>
            </a:r>
            <a:endParaRPr lang="en-US" altLang="zh-CN" sz="2000" b="1"/>
          </a:p>
          <a:p>
            <a:pPr eaLnBrk="1" hangingPunct="1">
              <a:lnSpc>
                <a:spcPct val="90000"/>
              </a:lnSpc>
            </a:pPr>
            <a:r>
              <a:rPr lang="zh-CN" altLang="en-US" sz="2800" b="1"/>
              <a:t>总结：通过指向派生类对象的基类指针访问函数成员时，</a:t>
            </a:r>
            <a:endParaRPr lang="zh-CN" altLang="en-US" sz="2800" b="1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0CC"/>
                </a:solidFill>
              </a:rPr>
              <a:t>非虚函数由</a:t>
            </a:r>
            <a:r>
              <a:rPr lang="zh-CN" altLang="en-US" sz="2400" b="1">
                <a:solidFill>
                  <a:srgbClr val="FF0000"/>
                </a:solidFill>
              </a:rPr>
              <a:t>指针类型</a:t>
            </a:r>
            <a:r>
              <a:rPr lang="zh-CN" altLang="en-US" sz="2400" b="1">
                <a:solidFill>
                  <a:srgbClr val="0000CC"/>
                </a:solidFill>
              </a:rPr>
              <a:t>决定调用的版本</a:t>
            </a:r>
            <a:endParaRPr lang="zh-CN" altLang="en-US" sz="2400" b="1">
              <a:solidFill>
                <a:srgbClr val="0000CC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>
                <a:solidFill>
                  <a:srgbClr val="0000CC"/>
                </a:solidFill>
              </a:rPr>
              <a:t>虚函数由</a:t>
            </a:r>
            <a:r>
              <a:rPr lang="zh-CN" altLang="en-US" sz="2400" b="1">
                <a:solidFill>
                  <a:srgbClr val="FF0000"/>
                </a:solidFill>
              </a:rPr>
              <a:t>指针指向的实际对象</a:t>
            </a:r>
            <a:r>
              <a:rPr lang="zh-CN" altLang="en-US" sz="2400" b="1">
                <a:solidFill>
                  <a:srgbClr val="0000CC"/>
                </a:solidFill>
              </a:rPr>
              <a:t>决定调用的版本</a:t>
            </a:r>
            <a:endParaRPr lang="zh-CN" altLang="en-US" sz="2400" b="1">
              <a:solidFill>
                <a:srgbClr val="0000CC"/>
              </a:solidFill>
            </a:endParaRPr>
          </a:p>
        </p:txBody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6096000" y="3124200"/>
            <a:ext cx="9144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>
                <a:latin typeface="Lucida Sans Unicode" panose="020B0602030504020204" pitchFamily="34" charset="0"/>
                <a:ea typeface="楷体_GB2312" pitchFamily="49" charset="-122"/>
              </a:rPr>
              <a:t>D::f</a:t>
            </a:r>
            <a:endParaRPr kumimoji="1" lang="en-US" altLang="zh-CN" sz="2800">
              <a:latin typeface="Lucida Sans Unicode" panose="020B0602030504020204" pitchFamily="34" charset="0"/>
              <a:ea typeface="楷体_GB2312" pitchFamily="49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/>
              <a:t>5.2.1 </a:t>
            </a:r>
            <a:r>
              <a:rPr lang="zh-CN" altLang="en-US" b="1"/>
              <a:t>虚</a:t>
            </a:r>
            <a:r>
              <a:rPr lang="zh-CN" altLang="en-US" b="1">
                <a:solidFill>
                  <a:srgbClr val="FF0000"/>
                </a:solidFill>
              </a:rPr>
              <a:t>函数的意义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15888"/>
            <a:ext cx="7772400" cy="863600"/>
          </a:xfrm>
        </p:spPr>
        <p:txBody>
          <a:bodyPr/>
          <a:lstStyle/>
          <a:p>
            <a:pPr eaLnBrk="1" hangingPunct="1"/>
            <a:r>
              <a:rPr lang="en-US" altLang="zh-CN"/>
              <a:t>5.2.3 </a:t>
            </a:r>
            <a:r>
              <a:rPr lang="zh-CN" altLang="en-US">
                <a:solidFill>
                  <a:srgbClr val="FF0000"/>
                </a:solidFill>
              </a:rPr>
              <a:t>虚</a:t>
            </a:r>
            <a:r>
              <a:rPr lang="zh-CN" altLang="en-US" b="1">
                <a:solidFill>
                  <a:srgbClr val="FF0000"/>
                </a:solidFill>
              </a:rPr>
              <a:t>函数</a:t>
            </a:r>
            <a:r>
              <a:rPr lang="zh-CN" altLang="en-US" b="1">
                <a:solidFill>
                  <a:schemeClr val="tx1"/>
                </a:solidFill>
              </a:rPr>
              <a:t>的特性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8062913" cy="52562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rgbClr val="0000CC"/>
                </a:solidFill>
              </a:rPr>
              <a:t>1、 </a:t>
            </a:r>
            <a:r>
              <a:rPr lang="zh-CN" altLang="en-US" sz="2400" b="1" dirty="0">
                <a:solidFill>
                  <a:srgbClr val="0000CC"/>
                </a:solidFill>
              </a:rPr>
              <a:t>一旦将某个成员函数声明为虚函数后，它在继承体系中就永远为虚函数了</a:t>
            </a:r>
            <a:r>
              <a:rPr lang="zh-CN" altLang="en-US" sz="1800" b="1" dirty="0">
                <a:solidFill>
                  <a:srgbClr val="0000CC"/>
                </a:solidFill>
              </a:rPr>
              <a:t> 。</a:t>
            </a:r>
            <a:r>
              <a:rPr lang="zh-CN" altLang="zh-CN" sz="2400" dirty="0">
                <a:solidFill>
                  <a:srgbClr val="FF0000"/>
                </a:solidFill>
              </a:rPr>
              <a:t>【例</a:t>
            </a:r>
            <a:r>
              <a:rPr lang="en-US" altLang="zh-CN" sz="2400" dirty="0">
                <a:solidFill>
                  <a:srgbClr val="FF0000"/>
                </a:solidFill>
              </a:rPr>
              <a:t>5-3</a:t>
            </a:r>
            <a:r>
              <a:rPr lang="zh-CN" altLang="zh-CN" sz="2400" dirty="0">
                <a:solidFill>
                  <a:srgbClr val="FF0000"/>
                </a:solidFill>
              </a:rPr>
              <a:t>】</a:t>
            </a:r>
            <a:r>
              <a:rPr lang="zh-CN" altLang="en-US" sz="2400" b="1" dirty="0">
                <a:solidFill>
                  <a:srgbClr val="FF0000"/>
                </a:solidFill>
              </a:rPr>
              <a:t>虚函数与派生类的关系。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#include&lt;string&gt;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class A { 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public: 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void f(int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){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&lt;&lt;“…A”&lt;&lt;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;};               </a:t>
            </a:r>
            <a:r>
              <a:rPr lang="en-US" altLang="zh-CN" sz="2000" b="1" dirty="0">
                <a:solidFill>
                  <a:srgbClr val="0000CC"/>
                </a:solidFill>
              </a:rPr>
              <a:t>//</a:t>
            </a:r>
            <a:r>
              <a:rPr lang="zh-CN" altLang="en-US" sz="2000" b="1" dirty="0">
                <a:solidFill>
                  <a:srgbClr val="0000CC"/>
                </a:solidFill>
              </a:rPr>
              <a:t>非虚函数</a:t>
            </a:r>
            <a:endParaRPr lang="en-US" altLang="zh-CN" sz="2000" b="1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class B: public A { 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public: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solidFill>
                  <a:srgbClr val="FF0000"/>
                </a:solidFill>
              </a:rPr>
              <a:t>virtual</a:t>
            </a:r>
            <a:r>
              <a:rPr lang="en-US" altLang="zh-CN" sz="2000" b="1" dirty="0"/>
              <a:t> void f(int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){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&lt;&lt;"…B"&lt;&lt;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;}     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虚函数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class C: public B {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public: 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void f(int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){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&lt;&lt;“…C”&lt;&lt;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;}                   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虚函数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0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0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0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0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0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class D: public C{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public: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void f (int){cout&lt;&lt;"…D"&lt;&lt;endl;}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};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int main(){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A *pA,a;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B *pB, b;    C c;    D d;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pA=&amp;a;    pA-&gt;f(1);		//</a:t>
            </a:r>
            <a:r>
              <a:rPr lang="zh-CN" altLang="en-US" sz="2400" b="1"/>
              <a:t>调用</a:t>
            </a:r>
            <a:r>
              <a:rPr lang="en-US" altLang="zh-CN" sz="2400" b="1"/>
              <a:t>A::f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pA=&amp;b;    pA-&gt;f(1);		//</a:t>
            </a:r>
            <a:r>
              <a:rPr lang="zh-CN" altLang="en-US" sz="2400" b="1"/>
              <a:t>调用</a:t>
            </a:r>
            <a:r>
              <a:rPr lang="en-US" altLang="zh-CN" sz="2400" b="1"/>
              <a:t>A::f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pA=&amp;c;    pA-&gt;f(1);		//</a:t>
            </a:r>
            <a:r>
              <a:rPr lang="zh-CN" altLang="en-US" sz="2400" b="1"/>
              <a:t>调用</a:t>
            </a:r>
            <a:r>
              <a:rPr lang="en-US" altLang="zh-CN" sz="2400" b="1"/>
              <a:t>A::f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pA=&amp;d;    pA-&gt;f(1);		//</a:t>
            </a:r>
            <a:r>
              <a:rPr lang="zh-CN" altLang="en-US" sz="2400" b="1"/>
              <a:t>调用</a:t>
            </a:r>
            <a:r>
              <a:rPr lang="en-US" altLang="zh-CN" sz="2400" b="1"/>
              <a:t>A::f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}</a:t>
            </a:r>
            <a:endParaRPr lang="en-US" altLang="zh-CN" sz="2400" b="1"/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95900" y="981075"/>
            <a:ext cx="3813175" cy="439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/>
              <a:t>5.2.3 </a:t>
            </a:r>
            <a:r>
              <a:rPr lang="zh-CN" altLang="en-US">
                <a:solidFill>
                  <a:srgbClr val="FF0000"/>
                </a:solidFill>
              </a:rPr>
              <a:t>虚</a:t>
            </a:r>
            <a:r>
              <a:rPr lang="zh-CN" altLang="en-US" b="1">
                <a:solidFill>
                  <a:srgbClr val="FF0000"/>
                </a:solidFill>
              </a:rPr>
              <a:t>函数</a:t>
            </a:r>
            <a:r>
              <a:rPr lang="zh-CN" altLang="en-US" b="1">
                <a:solidFill>
                  <a:schemeClr val="tx1"/>
                </a:solidFill>
              </a:rPr>
              <a:t>的特性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8459787" cy="4827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2、</a:t>
            </a:r>
            <a:r>
              <a:rPr lang="zh-CN" altLang="en-US" sz="2800" b="1" dirty="0">
                <a:solidFill>
                  <a:srgbClr val="0000CC"/>
                </a:solidFill>
              </a:rPr>
              <a:t>如果基类定义了虚函数，当通过</a:t>
            </a:r>
            <a:r>
              <a:rPr lang="zh-CN" altLang="en-US" sz="2800" b="1" dirty="0">
                <a:solidFill>
                  <a:srgbClr val="FF0000"/>
                </a:solidFill>
              </a:rPr>
              <a:t>基类指针或引用</a:t>
            </a:r>
            <a:r>
              <a:rPr lang="zh-CN" altLang="en-US" sz="2800" b="1" dirty="0">
                <a:solidFill>
                  <a:srgbClr val="0000CC"/>
                </a:solidFill>
              </a:rPr>
              <a:t>调用派生类对象时，将访问到它们实际所指对象中的虚函数版本。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400" b="1" dirty="0"/>
              <a:t>例如，若把例</a:t>
            </a:r>
            <a:r>
              <a:rPr lang="en-US" altLang="zh-CN" sz="2400" b="1" dirty="0"/>
              <a:t>5-3</a:t>
            </a:r>
            <a:r>
              <a:rPr lang="zh-CN" altLang="en-US" sz="2400" b="1" dirty="0"/>
              <a:t>中的</a:t>
            </a:r>
            <a:r>
              <a:rPr lang="en-US" altLang="zh-CN" sz="2400" b="1" dirty="0"/>
              <a:t>main</a:t>
            </a:r>
            <a:r>
              <a:rPr lang="zh-CN" altLang="en-US" sz="2400" b="1" dirty="0"/>
              <a:t>的</a:t>
            </a:r>
            <a:r>
              <a:rPr lang="en-US" altLang="zh-CN" sz="2400" b="1" dirty="0" err="1"/>
              <a:t>pA</a:t>
            </a:r>
            <a:r>
              <a:rPr lang="zh-CN" altLang="en-US" sz="2400" b="1" dirty="0"/>
              <a:t>指针修改为</a:t>
            </a:r>
            <a:r>
              <a:rPr lang="en-US" altLang="zh-CN" sz="2400" b="1" dirty="0" err="1"/>
              <a:t>pB</a:t>
            </a:r>
            <a:r>
              <a:rPr lang="zh-CN" altLang="en-US" sz="2400" b="1" dirty="0"/>
              <a:t>，将会体现虚函数的特征。</a:t>
            </a:r>
            <a:endParaRPr lang="zh-CN" altLang="en-US" sz="24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int main(){</a:t>
            </a:r>
            <a:endParaRPr lang="en-US" altLang="zh-CN" sz="24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A *</a:t>
            </a:r>
            <a:r>
              <a:rPr lang="en-US" altLang="zh-CN" sz="2400" b="1" dirty="0" err="1"/>
              <a:t>pA,a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B *</a:t>
            </a:r>
            <a:r>
              <a:rPr lang="en-US" altLang="zh-CN" sz="2400" b="1" dirty="0" err="1"/>
              <a:t>pB</a:t>
            </a:r>
            <a:r>
              <a:rPr lang="en-US" altLang="zh-CN" sz="2400" b="1" dirty="0"/>
              <a:t>, b;  C </a:t>
            </a:r>
            <a:r>
              <a:rPr lang="en-US" altLang="zh-CN" sz="2400" b="1" dirty="0" err="1"/>
              <a:t>c</a:t>
            </a:r>
            <a:r>
              <a:rPr lang="en-US" altLang="zh-CN" sz="2400" b="1" dirty="0"/>
              <a:t>;  D </a:t>
            </a:r>
            <a:r>
              <a:rPr lang="en-US" altLang="zh-CN" sz="2400" b="1" dirty="0" err="1"/>
              <a:t>d</a:t>
            </a:r>
            <a:r>
              <a:rPr lang="en-US" altLang="zh-CN" sz="2400" b="1" dirty="0"/>
              <a:t>;</a:t>
            </a:r>
            <a:endParaRPr lang="en-US" altLang="zh-CN" sz="24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//  </a:t>
            </a:r>
            <a:r>
              <a:rPr lang="en-US" altLang="zh-CN" sz="2400" b="1" dirty="0" err="1"/>
              <a:t>pB</a:t>
            </a:r>
            <a:r>
              <a:rPr lang="en-US" altLang="zh-CN" sz="2400" b="1" dirty="0"/>
              <a:t>=&amp;a;  </a:t>
            </a:r>
            <a:r>
              <a:rPr lang="en-US" altLang="zh-CN" sz="2400" b="1" dirty="0" err="1"/>
              <a:t>pB</a:t>
            </a:r>
            <a:r>
              <a:rPr lang="en-US" altLang="zh-CN" sz="2400" b="1" dirty="0"/>
              <a:t>-&gt;f(1);	</a:t>
            </a: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</a:rPr>
              <a:t>错误，派生类不能访问基类对象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zh-CN" altLang="en-US" sz="2400" b="1" dirty="0"/>
              <a:t>    </a:t>
            </a:r>
            <a:r>
              <a:rPr lang="en-US" altLang="zh-CN" sz="2400" b="1" dirty="0" err="1"/>
              <a:t>pB</a:t>
            </a:r>
            <a:r>
              <a:rPr lang="en-US" altLang="zh-CN" sz="2400" b="1" dirty="0"/>
              <a:t>=&amp;b;  </a:t>
            </a:r>
            <a:r>
              <a:rPr lang="en-US" altLang="zh-CN" sz="2400" b="1" dirty="0" err="1"/>
              <a:t>pB</a:t>
            </a:r>
            <a:r>
              <a:rPr lang="en-US" altLang="zh-CN" sz="2400" b="1" dirty="0"/>
              <a:t>-&gt;f(1);		//</a:t>
            </a:r>
            <a:r>
              <a:rPr lang="zh-CN" altLang="en-US" sz="2400" b="1" dirty="0"/>
              <a:t>调用</a:t>
            </a:r>
            <a:r>
              <a:rPr lang="en-US" altLang="zh-CN" sz="2400" b="1" dirty="0"/>
              <a:t>B::f</a:t>
            </a:r>
            <a:endParaRPr lang="en-US" altLang="zh-CN" sz="24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pB</a:t>
            </a:r>
            <a:r>
              <a:rPr lang="en-US" altLang="zh-CN" sz="2400" b="1" dirty="0"/>
              <a:t>=&amp;c;  </a:t>
            </a:r>
            <a:r>
              <a:rPr lang="en-US" altLang="zh-CN" sz="2400" b="1" dirty="0" err="1"/>
              <a:t>pB</a:t>
            </a:r>
            <a:r>
              <a:rPr lang="en-US" altLang="zh-CN" sz="2400" b="1" dirty="0"/>
              <a:t>-&gt;f(1);		//</a:t>
            </a:r>
            <a:r>
              <a:rPr lang="zh-CN" altLang="en-US" sz="2400" b="1" dirty="0"/>
              <a:t>调用</a:t>
            </a:r>
            <a:r>
              <a:rPr lang="en-US" altLang="zh-CN" sz="2400" b="1" dirty="0"/>
              <a:t>C::f</a:t>
            </a:r>
            <a:endParaRPr lang="en-US" altLang="zh-CN" sz="24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pB</a:t>
            </a:r>
            <a:r>
              <a:rPr lang="en-US" altLang="zh-CN" sz="2400" b="1" dirty="0"/>
              <a:t>=&amp;d;  </a:t>
            </a:r>
            <a:r>
              <a:rPr lang="en-US" altLang="zh-CN" sz="2400" b="1" dirty="0" err="1"/>
              <a:t>pB</a:t>
            </a:r>
            <a:r>
              <a:rPr lang="en-US" altLang="zh-CN" sz="2400" b="1" dirty="0"/>
              <a:t>-&gt;f(1);		//</a:t>
            </a:r>
            <a:r>
              <a:rPr lang="zh-CN" altLang="en-US" sz="2400" b="1" dirty="0"/>
              <a:t>调用</a:t>
            </a:r>
            <a:r>
              <a:rPr lang="en-US" altLang="zh-CN" sz="2400" b="1" dirty="0"/>
              <a:t>D::f</a:t>
            </a:r>
            <a:endParaRPr lang="en-US" altLang="zh-CN" sz="24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} </a:t>
            </a:r>
            <a:endParaRPr lang="en-US" altLang="zh-CN" sz="2400" b="1" dirty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/>
              <a:t>5.2.3 </a:t>
            </a:r>
            <a:r>
              <a:rPr lang="zh-CN" altLang="en-US">
                <a:solidFill>
                  <a:srgbClr val="FF0000"/>
                </a:solidFill>
              </a:rPr>
              <a:t>虚</a:t>
            </a:r>
            <a:r>
              <a:rPr lang="zh-CN" altLang="en-US" b="1">
                <a:solidFill>
                  <a:srgbClr val="FF0000"/>
                </a:solidFill>
              </a:rPr>
              <a:t>函数</a:t>
            </a:r>
            <a:r>
              <a:rPr lang="zh-CN" altLang="en-US" b="1">
                <a:solidFill>
                  <a:schemeClr val="tx1"/>
                </a:solidFill>
              </a:rPr>
              <a:t>的特性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893175" cy="5168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2．</a:t>
            </a:r>
            <a:r>
              <a:rPr lang="zh-CN" altLang="en-US" b="1">
                <a:solidFill>
                  <a:srgbClr val="0000CC"/>
                </a:solidFill>
              </a:rPr>
              <a:t>多态的类型</a:t>
            </a:r>
            <a:endParaRPr lang="en-US" altLang="zh-CN" b="1">
              <a:solidFill>
                <a:srgbClr val="0000CC"/>
              </a:solidFill>
            </a:endParaRPr>
          </a:p>
          <a:p>
            <a:pPr lvl="1"/>
            <a:r>
              <a:rPr lang="zh-CN" altLang="en-US" b="1"/>
              <a:t>ＯＯＰ中的</a:t>
            </a:r>
            <a:r>
              <a:rPr lang="zh-CN" altLang="zh-CN" b="1"/>
              <a:t>多态</a:t>
            </a:r>
            <a:r>
              <a:rPr lang="zh-CN" altLang="en-US" b="1"/>
              <a:t>通常有</a:t>
            </a:r>
            <a:r>
              <a:rPr lang="en-US" altLang="zh-CN" b="1"/>
              <a:t>3</a:t>
            </a:r>
            <a:r>
              <a:rPr lang="zh-CN" altLang="zh-CN" b="1"/>
              <a:t>种表现形式</a:t>
            </a:r>
            <a:endParaRPr lang="zh-CN" altLang="zh-CN" b="1"/>
          </a:p>
          <a:p>
            <a:pPr lvl="1">
              <a:buFont typeface="宋体" pitchFamily="2" charset="-122"/>
              <a:buAutoNum type="circleNumDbPlain"/>
            </a:pPr>
            <a:r>
              <a:rPr lang="zh-CN" altLang="zh-CN" b="1">
                <a:solidFill>
                  <a:srgbClr val="FF0000"/>
                </a:solidFill>
              </a:rPr>
              <a:t>重载多态</a:t>
            </a:r>
            <a:r>
              <a:rPr lang="zh-CN" altLang="zh-CN" b="1"/>
              <a:t>：包括函数重载和运算符重载；</a:t>
            </a:r>
            <a:endParaRPr lang="zh-CN" altLang="en-US" b="1"/>
          </a:p>
          <a:p>
            <a:pPr lvl="1">
              <a:buFont typeface="宋体" pitchFamily="2" charset="-122"/>
              <a:buAutoNum type="circleNumDbPlain"/>
            </a:pPr>
            <a:r>
              <a:rPr lang="zh-CN" altLang="zh-CN" b="1">
                <a:solidFill>
                  <a:srgbClr val="FF0000"/>
                </a:solidFill>
              </a:rPr>
              <a:t>模板多态</a:t>
            </a:r>
            <a:r>
              <a:rPr lang="zh-CN" altLang="zh-CN" b="1"/>
              <a:t>：通过一个模板生成不同的函数或类（第</a:t>
            </a:r>
            <a:r>
              <a:rPr lang="en-US" altLang="zh-CN" b="1"/>
              <a:t>7</a:t>
            </a:r>
            <a:r>
              <a:rPr lang="zh-CN" altLang="zh-CN" b="1"/>
              <a:t>章介绍）；</a:t>
            </a:r>
            <a:endParaRPr lang="zh-CN" altLang="zh-CN" b="1"/>
          </a:p>
          <a:p>
            <a:pPr lvl="1">
              <a:buFont typeface="宋体" pitchFamily="2" charset="-122"/>
              <a:buAutoNum type="circleNumDbPlain"/>
            </a:pPr>
            <a:r>
              <a:rPr lang="zh-CN" altLang="zh-CN" b="1">
                <a:solidFill>
                  <a:srgbClr val="FF0000"/>
                </a:solidFill>
              </a:rPr>
              <a:t>继承多态</a:t>
            </a:r>
            <a:r>
              <a:rPr lang="zh-CN" altLang="zh-CN" b="1"/>
              <a:t>：通过基类对象的指针（引用），调用不同派生类对象的重定义同名成员函数，表现出不同的行为。</a:t>
            </a:r>
            <a:r>
              <a:rPr lang="zh-CN" altLang="en-US" b="1"/>
              <a:t>一般情况下，多态即指这种类型。</a:t>
            </a:r>
            <a:endParaRPr lang="zh-CN" altLang="zh-CN" b="1"/>
          </a:p>
          <a:p>
            <a:pPr marL="0" indent="0">
              <a:buFontTx/>
              <a:buNone/>
            </a:pP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5.1.1 </a:t>
            </a:r>
            <a:r>
              <a:rPr lang="zh-CN" altLang="zh-CN" b="1">
                <a:solidFill>
                  <a:srgbClr val="FF0000"/>
                </a:solidFill>
              </a:rPr>
              <a:t>多态</a:t>
            </a:r>
            <a:r>
              <a:rPr lang="zh-CN" altLang="zh-CN" b="1"/>
              <a:t>的概念</a:t>
            </a:r>
            <a:endParaRPr lang="zh-CN" altLang="zh-CN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0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zh-CN"/>
              <a:t>5.2.2 </a:t>
            </a:r>
            <a:r>
              <a:rPr lang="zh-CN" altLang="en-US"/>
              <a:t>虚</a:t>
            </a:r>
            <a:r>
              <a:rPr lang="zh-CN" altLang="en-US" b="1">
                <a:solidFill>
                  <a:srgbClr val="FF0000"/>
                </a:solidFill>
              </a:rPr>
              <a:t>函数的特性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3、</a:t>
            </a:r>
            <a:r>
              <a:rPr lang="zh-CN" altLang="en-US" sz="2800" b="1" dirty="0">
                <a:solidFill>
                  <a:srgbClr val="0000CC"/>
                </a:solidFill>
              </a:rPr>
              <a:t>只有通过</a:t>
            </a:r>
            <a:r>
              <a:rPr lang="zh-CN" altLang="en-US" sz="2800" b="1" dirty="0">
                <a:solidFill>
                  <a:srgbClr val="FF0000"/>
                </a:solidFill>
              </a:rPr>
              <a:t>基类对象的指针和引用</a:t>
            </a:r>
            <a:r>
              <a:rPr lang="zh-CN" altLang="en-US" sz="2800" b="1" dirty="0">
                <a:solidFill>
                  <a:srgbClr val="0000CC"/>
                </a:solidFill>
              </a:rPr>
              <a:t>访问派生类对象的虚函数时，才能体现虚函数的特性。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【</a:t>
            </a:r>
            <a:r>
              <a:rPr lang="zh-CN" altLang="en-US" sz="2000" b="1" dirty="0"/>
              <a:t>例</a:t>
            </a:r>
            <a:r>
              <a:rPr lang="en-US" altLang="zh-CN" sz="2000" b="1" dirty="0"/>
              <a:t>5-4】  </a:t>
            </a:r>
            <a:r>
              <a:rPr lang="zh-CN" altLang="en-US" sz="2000" b="1" dirty="0"/>
              <a:t>只能通过</a:t>
            </a:r>
            <a:r>
              <a:rPr lang="zh-CN" altLang="en-US" sz="2000" b="1" dirty="0">
                <a:solidFill>
                  <a:srgbClr val="FF0000"/>
                </a:solidFill>
              </a:rPr>
              <a:t>基类对象的指针和引用</a:t>
            </a:r>
            <a:r>
              <a:rPr lang="zh-CN" altLang="en-US" sz="2000" b="1" dirty="0"/>
              <a:t>才能实现虚函数的特性。</a:t>
            </a:r>
            <a:endParaRPr lang="zh-CN" altLang="en-US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//Eg5-4.cpp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#include &lt;iostream&gt;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class B{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public: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virtual void f(){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"B::f"&lt;&lt;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 };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class D : public B{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public: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void f(){ 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 &lt;&lt; "D::f"&lt;&lt;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 };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};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1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1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1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1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1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1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13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13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13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int main(){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D d;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B *pB = &amp;d, &amp;rB=d, b;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</a:t>
            </a:r>
            <a:r>
              <a:rPr lang="en-US" altLang="zh-CN" sz="2400" b="1">
                <a:solidFill>
                  <a:srgbClr val="FF0000"/>
                </a:solidFill>
              </a:rPr>
              <a:t>b=d;</a:t>
            </a: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</a:t>
            </a:r>
            <a:r>
              <a:rPr lang="en-US" altLang="zh-CN" sz="2400" b="1">
                <a:solidFill>
                  <a:srgbClr val="FF0000"/>
                </a:solidFill>
              </a:rPr>
              <a:t>b.f();</a:t>
            </a: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</a:t>
            </a:r>
            <a:r>
              <a:rPr lang="en-US" altLang="zh-CN" sz="2400" b="1">
                <a:solidFill>
                  <a:srgbClr val="0000CC"/>
                </a:solidFill>
              </a:rPr>
              <a:t>pB-&gt;f();</a:t>
            </a:r>
            <a:endParaRPr lang="en-US" altLang="zh-CN" sz="24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    rB.f();</a:t>
            </a:r>
            <a:endParaRPr lang="en-US" altLang="zh-CN" sz="24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}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/>
              <a:t>本程序的运行结果如下：</a:t>
            </a:r>
            <a:r>
              <a:rPr lang="zh-CN" altLang="en-US" sz="2400" b="1">
                <a:solidFill>
                  <a:schemeClr val="accent2"/>
                </a:solidFill>
              </a:rPr>
              <a:t>第</a:t>
            </a:r>
            <a:r>
              <a:rPr lang="en-US" altLang="zh-CN" sz="2400" b="1">
                <a:solidFill>
                  <a:schemeClr val="accent2"/>
                </a:solidFill>
              </a:rPr>
              <a:t>1</a:t>
            </a:r>
            <a:r>
              <a:rPr lang="zh-CN" altLang="en-US" sz="2400" b="1">
                <a:solidFill>
                  <a:schemeClr val="accent2"/>
                </a:solidFill>
              </a:rPr>
              <a:t>行输出没有体现虚函数特征</a:t>
            </a:r>
            <a:endParaRPr lang="zh-CN" altLang="en-US" sz="2400" b="1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B::f</a:t>
            </a: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D::f</a:t>
            </a:r>
            <a:endParaRPr lang="en-US" altLang="zh-CN" sz="24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D::f</a:t>
            </a:r>
            <a:endParaRPr lang="en-US" altLang="zh-CN" sz="2400" b="1">
              <a:solidFill>
                <a:srgbClr val="0000CC"/>
              </a:solidFill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/>
              <a:t>5.2.3 </a:t>
            </a:r>
            <a:r>
              <a:rPr lang="zh-CN" altLang="en-US">
                <a:solidFill>
                  <a:srgbClr val="FF0000"/>
                </a:solidFill>
              </a:rPr>
              <a:t>虚</a:t>
            </a:r>
            <a:r>
              <a:rPr lang="zh-CN" altLang="en-US" b="1">
                <a:solidFill>
                  <a:srgbClr val="FF0000"/>
                </a:solidFill>
              </a:rPr>
              <a:t>函数</a:t>
            </a:r>
            <a:r>
              <a:rPr lang="zh-CN" altLang="en-US" b="1">
                <a:solidFill>
                  <a:schemeClr val="tx1"/>
                </a:solidFill>
              </a:rPr>
              <a:t>的特性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640762" cy="5588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4</a:t>
            </a:r>
            <a:r>
              <a:rPr lang="zh-CN" altLang="en-US" sz="2800" b="1" dirty="0">
                <a:solidFill>
                  <a:srgbClr val="0000CC"/>
                </a:solidFill>
              </a:rPr>
              <a:t>、派生类中的虚函数要保持其</a:t>
            </a:r>
            <a:r>
              <a:rPr lang="zh-CN" altLang="en-US" sz="2800" b="1" dirty="0">
                <a:solidFill>
                  <a:srgbClr val="FF0000"/>
                </a:solidFill>
              </a:rPr>
              <a:t>虚</a:t>
            </a:r>
            <a:r>
              <a:rPr lang="zh-CN" altLang="en-US" sz="2800" b="1" dirty="0">
                <a:solidFill>
                  <a:srgbClr val="0000CC"/>
                </a:solidFill>
              </a:rPr>
              <a:t>特征，</a:t>
            </a:r>
            <a:r>
              <a:rPr lang="zh-CN" altLang="en-US" sz="2800" b="1" dirty="0">
                <a:solidFill>
                  <a:srgbClr val="FF0000"/>
                </a:solidFill>
              </a:rPr>
              <a:t>必须与基类虚函数的函数原型完全相同</a:t>
            </a:r>
            <a:r>
              <a:rPr lang="zh-CN" altLang="en-US" sz="2800" b="1" dirty="0">
                <a:solidFill>
                  <a:srgbClr val="0000CC"/>
                </a:solidFill>
              </a:rPr>
              <a:t>，否则就是普通的重载函数，与基类的虚函数无关。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8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【</a:t>
            </a:r>
            <a:r>
              <a:rPr lang="zh-CN" altLang="en-US" sz="2400" b="1" dirty="0"/>
              <a:t>例</a:t>
            </a:r>
            <a:r>
              <a:rPr lang="en-US" altLang="zh-CN" sz="2400" b="1" dirty="0"/>
              <a:t>5-5】  </a:t>
            </a:r>
            <a:r>
              <a:rPr lang="zh-CN" altLang="en-US" sz="2400" b="1" dirty="0"/>
              <a:t>基类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和派生类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都具有成员函数</a:t>
            </a:r>
            <a:r>
              <a:rPr lang="en-US" altLang="zh-CN" sz="2400" b="1" dirty="0"/>
              <a:t>f </a:t>
            </a:r>
            <a:r>
              <a:rPr lang="zh-CN" altLang="en-US" sz="2400" b="1" dirty="0"/>
              <a:t>，但它们的参数类型不同，因此不能体现函数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在派生类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中的虚函数特性。</a:t>
            </a:r>
            <a:endParaRPr lang="zh-CN" altLang="en-US" sz="24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//Eg5-5.cpp</a:t>
            </a:r>
            <a:endParaRPr lang="en-US" altLang="zh-CN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#include &lt;iostream&gt;</a:t>
            </a:r>
            <a:endParaRPr lang="en-US" altLang="zh-CN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using namespace std;</a:t>
            </a:r>
            <a:endParaRPr lang="en-US" altLang="zh-CN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class B{</a:t>
            </a:r>
            <a:endParaRPr lang="en-US" altLang="zh-CN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public: </a:t>
            </a:r>
            <a:endParaRPr lang="en-US" altLang="zh-CN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    virtual void f(</a:t>
            </a:r>
            <a:r>
              <a:rPr lang="en-US" altLang="zh-CN" b="1" dirty="0">
                <a:solidFill>
                  <a:srgbClr val="FF0000"/>
                </a:solidFill>
              </a:rPr>
              <a:t>int</a:t>
            </a:r>
            <a:r>
              <a:rPr lang="en-US" altLang="zh-CN" b="1" dirty="0"/>
              <a:t> </a:t>
            </a:r>
            <a:r>
              <a:rPr lang="en-US" altLang="zh-CN" b="1" dirty="0" err="1"/>
              <a:t>i</a:t>
            </a:r>
            <a:r>
              <a:rPr lang="en-US" altLang="zh-CN" b="1" dirty="0"/>
              <a:t>){ </a:t>
            </a:r>
            <a:r>
              <a:rPr lang="en-US" altLang="zh-CN" b="1" dirty="0" err="1"/>
              <a:t>cout</a:t>
            </a:r>
            <a:r>
              <a:rPr lang="en-US" altLang="zh-CN" b="1" dirty="0"/>
              <a:t> &lt;&lt; "B::f"&lt;&lt;</a:t>
            </a:r>
            <a:r>
              <a:rPr lang="en-US" altLang="zh-CN" b="1" dirty="0" err="1"/>
              <a:t>endl</a:t>
            </a:r>
            <a:r>
              <a:rPr lang="en-US" altLang="zh-CN" b="1" dirty="0"/>
              <a:t>; };</a:t>
            </a:r>
            <a:endParaRPr lang="en-US" altLang="zh-CN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b="1" dirty="0"/>
              <a:t>};</a:t>
            </a:r>
            <a:endParaRPr lang="en-US" altLang="zh-CN" b="1" dirty="0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/>
              <a:t>5.2.3 </a:t>
            </a:r>
            <a:r>
              <a:rPr lang="zh-CN" altLang="en-US">
                <a:solidFill>
                  <a:srgbClr val="FF0000"/>
                </a:solidFill>
              </a:rPr>
              <a:t>虚</a:t>
            </a:r>
            <a:r>
              <a:rPr lang="zh-CN" altLang="en-US" b="1">
                <a:solidFill>
                  <a:srgbClr val="FF0000"/>
                </a:solidFill>
              </a:rPr>
              <a:t>函数</a:t>
            </a:r>
            <a:r>
              <a:rPr lang="zh-CN" altLang="en-US" b="1">
                <a:solidFill>
                  <a:schemeClr val="tx1"/>
                </a:solidFill>
              </a:rPr>
              <a:t>的特性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34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class D : public B{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public: 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int f(</a:t>
            </a:r>
            <a:r>
              <a:rPr lang="en-US" altLang="zh-CN" sz="2400" b="1">
                <a:solidFill>
                  <a:srgbClr val="FF0000"/>
                </a:solidFill>
              </a:rPr>
              <a:t>char</a:t>
            </a:r>
            <a:r>
              <a:rPr lang="en-US" altLang="zh-CN" sz="2400" b="1"/>
              <a:t> c){ cout &lt;&lt; "D::f..."&lt;&lt;c&lt;&lt;endl; }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};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int main(){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D d;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B *pB = &amp;d, &amp;rB=d, b;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pB-&gt;f('1');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rB.f('1');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}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本程序的运行结果如下：</a:t>
            </a:r>
            <a:endParaRPr lang="zh-CN" altLang="en-US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B::f</a:t>
            </a:r>
            <a:endParaRPr lang="en-US" altLang="zh-CN" sz="24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B::f</a:t>
            </a:r>
            <a:endParaRPr lang="en-US" altLang="zh-CN" sz="2400" b="1">
              <a:solidFill>
                <a:srgbClr val="0000CC"/>
              </a:solidFill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5580063" y="3573463"/>
            <a:ext cx="2876550" cy="2159000"/>
          </a:xfrm>
          <a:prstGeom prst="wedgeRectCallout">
            <a:avLst>
              <a:gd name="adj1" fmla="val -155980"/>
              <a:gd name="adj2" fmla="val 53383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800" b="1" dirty="0">
                <a:solidFill>
                  <a:schemeClr val="tx1"/>
                </a:solidFill>
              </a:rPr>
              <a:t>此运行结果表明，没有实现虚特征！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/>
              <a:t>5.2.3 </a:t>
            </a:r>
            <a:r>
              <a:rPr lang="zh-CN" altLang="en-US">
                <a:solidFill>
                  <a:srgbClr val="FF0000"/>
                </a:solidFill>
              </a:rPr>
              <a:t>虚</a:t>
            </a:r>
            <a:r>
              <a:rPr lang="zh-CN" altLang="en-US" b="1">
                <a:solidFill>
                  <a:srgbClr val="FF0000"/>
                </a:solidFill>
              </a:rPr>
              <a:t>函数</a:t>
            </a:r>
            <a:r>
              <a:rPr lang="zh-CN" altLang="en-US" b="1">
                <a:solidFill>
                  <a:schemeClr val="tx1"/>
                </a:solidFill>
              </a:rPr>
              <a:t>的特性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6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6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6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5399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5、</a:t>
            </a:r>
            <a:r>
              <a:rPr lang="zh-CN" altLang="en-US" sz="2800" b="1" dirty="0">
                <a:solidFill>
                  <a:srgbClr val="0000CC"/>
                </a:solidFill>
              </a:rPr>
              <a:t>派生类通过</a:t>
            </a:r>
            <a:r>
              <a:rPr lang="zh-CN" altLang="en-US" sz="2800" b="1" dirty="0">
                <a:solidFill>
                  <a:srgbClr val="FF0000"/>
                </a:solidFill>
              </a:rPr>
              <a:t>从基类继承的成员函数</a:t>
            </a:r>
            <a:r>
              <a:rPr lang="zh-CN" altLang="en-US" sz="2800" b="1" dirty="0">
                <a:solidFill>
                  <a:srgbClr val="0000CC"/>
                </a:solidFill>
              </a:rPr>
              <a:t>调用虚函数时，将访问到</a:t>
            </a:r>
            <a:r>
              <a:rPr lang="zh-CN" altLang="en-US" sz="2800" b="1" dirty="0">
                <a:solidFill>
                  <a:srgbClr val="FF0000"/>
                </a:solidFill>
              </a:rPr>
              <a:t>派生类</a:t>
            </a:r>
            <a:r>
              <a:rPr lang="zh-CN" altLang="en-US" sz="2800" b="1" dirty="0">
                <a:solidFill>
                  <a:srgbClr val="0000CC"/>
                </a:solidFill>
              </a:rPr>
              <a:t>中的版本。</a:t>
            </a:r>
            <a:endParaRPr lang="zh-CN" altLang="en-US" sz="2800" b="1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【</a:t>
            </a:r>
            <a:r>
              <a:rPr lang="zh-CN" altLang="en-US" sz="1800" b="1" dirty="0">
                <a:solidFill>
                  <a:srgbClr val="FF0000"/>
                </a:solidFill>
              </a:rPr>
              <a:t>例</a:t>
            </a:r>
            <a:r>
              <a:rPr lang="en-US" altLang="zh-CN" sz="1800" b="1" dirty="0">
                <a:solidFill>
                  <a:srgbClr val="FF0000"/>
                </a:solidFill>
              </a:rPr>
              <a:t>5-6】  </a:t>
            </a:r>
            <a:r>
              <a:rPr lang="zh-CN" altLang="en-US" sz="1800" b="1" dirty="0"/>
              <a:t>派生类</a:t>
            </a:r>
            <a:r>
              <a:rPr lang="en-US" altLang="zh-CN" sz="1800" b="1" dirty="0"/>
              <a:t>D</a:t>
            </a:r>
            <a:r>
              <a:rPr lang="zh-CN" altLang="en-US" sz="1800" b="1" dirty="0"/>
              <a:t>的对象通过基类</a:t>
            </a:r>
            <a:r>
              <a:rPr lang="en-US" altLang="zh-CN" sz="1800" b="1" dirty="0"/>
              <a:t>B</a:t>
            </a:r>
            <a:r>
              <a:rPr lang="zh-CN" altLang="en-US" sz="1800" b="1" dirty="0"/>
              <a:t>的普通函数</a:t>
            </a:r>
            <a:r>
              <a:rPr lang="en-US" altLang="zh-CN" sz="1800" b="1" dirty="0"/>
              <a:t>f</a:t>
            </a:r>
            <a:r>
              <a:rPr lang="zh-CN" altLang="en-US" sz="1800" b="1" dirty="0"/>
              <a:t>调用</a:t>
            </a:r>
            <a:r>
              <a:rPr lang="zh-CN" altLang="en-US" sz="1800" b="1" dirty="0">
                <a:solidFill>
                  <a:srgbClr val="FF0000"/>
                </a:solidFill>
              </a:rPr>
              <a:t>派生类</a:t>
            </a:r>
            <a:r>
              <a:rPr lang="en-US" altLang="zh-CN" sz="1800" b="1" dirty="0">
                <a:solidFill>
                  <a:srgbClr val="FF0000"/>
                </a:solidFill>
              </a:rPr>
              <a:t>D</a:t>
            </a:r>
            <a:r>
              <a:rPr lang="zh-CN" altLang="en-US" sz="1800" b="1" dirty="0">
                <a:solidFill>
                  <a:srgbClr val="FF0000"/>
                </a:solidFill>
              </a:rPr>
              <a:t>中的虚函数</a:t>
            </a:r>
            <a:r>
              <a:rPr lang="en-US" altLang="zh-CN" sz="1800" b="1" dirty="0">
                <a:solidFill>
                  <a:srgbClr val="FF0000"/>
                </a:solidFill>
              </a:rPr>
              <a:t>g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//Eg5-6.cpp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#include &lt;iostream&gt;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using namespace std;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class B{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public: 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void f(){ g(); } 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virtual void g(){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"B::g"; }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class D : public B{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public: 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>
                <a:solidFill>
                  <a:srgbClr val="FF0000"/>
                </a:solidFill>
              </a:rPr>
              <a:t>void g(){ </a:t>
            </a:r>
            <a:r>
              <a:rPr lang="en-US" altLang="zh-CN" sz="1800" b="1" dirty="0" err="1">
                <a:solidFill>
                  <a:srgbClr val="FF0000"/>
                </a:solidFill>
              </a:rPr>
              <a:t>cout</a:t>
            </a:r>
            <a:r>
              <a:rPr lang="en-US" altLang="zh-CN" sz="1800" b="1" dirty="0">
                <a:solidFill>
                  <a:srgbClr val="FF0000"/>
                </a:solidFill>
              </a:rPr>
              <a:t> &lt;&lt; "D::g"; }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int main(){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D </a:t>
            </a:r>
            <a:r>
              <a:rPr lang="en-US" altLang="zh-CN" sz="1800" b="1" dirty="0" err="1"/>
              <a:t>d</a:t>
            </a:r>
            <a:r>
              <a:rPr lang="en-US" altLang="zh-CN" sz="1800" b="1" dirty="0"/>
              <a:t>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    </a:t>
            </a:r>
            <a:r>
              <a:rPr lang="en-US" altLang="zh-CN" sz="1800" b="1" dirty="0" err="1">
                <a:solidFill>
                  <a:srgbClr val="FF0000"/>
                </a:solidFill>
              </a:rPr>
              <a:t>d.f</a:t>
            </a:r>
            <a:r>
              <a:rPr lang="en-US" altLang="zh-CN" sz="1800" b="1" dirty="0">
                <a:solidFill>
                  <a:srgbClr val="FF0000"/>
                </a:solidFill>
              </a:rPr>
              <a:t>(); //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D::g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/>
              <a:t>5.2.3 </a:t>
            </a:r>
            <a:r>
              <a:rPr lang="zh-CN" altLang="en-US">
                <a:solidFill>
                  <a:srgbClr val="FF0000"/>
                </a:solidFill>
              </a:rPr>
              <a:t>虚</a:t>
            </a:r>
            <a:r>
              <a:rPr lang="zh-CN" altLang="en-US" b="1">
                <a:solidFill>
                  <a:srgbClr val="FF0000"/>
                </a:solidFill>
              </a:rPr>
              <a:t>函数</a:t>
            </a:r>
            <a:r>
              <a:rPr lang="zh-CN" altLang="en-US" b="1">
                <a:solidFill>
                  <a:schemeClr val="tx1"/>
                </a:solidFill>
              </a:rPr>
              <a:t>的特性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5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5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5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5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5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5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5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05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5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54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54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54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054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54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054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5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5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5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0547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5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5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05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054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54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54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54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0547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25400" y="981075"/>
            <a:ext cx="8712200" cy="55626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z="2400" dirty="0"/>
              <a:t>【例</a:t>
            </a:r>
            <a:r>
              <a:rPr lang="en-US" altLang="zh-CN" sz="2400" dirty="0"/>
              <a:t>5-7</a:t>
            </a:r>
            <a:r>
              <a:rPr lang="zh-CN" altLang="zh-CN" sz="2400" dirty="0"/>
              <a:t>】 </a:t>
            </a:r>
            <a:r>
              <a:rPr lang="zh-CN" altLang="zh-CN" sz="2400" b="1" dirty="0"/>
              <a:t>分析下面程序的输出结果，理解虚函数的调用过程。</a:t>
            </a:r>
            <a:endParaRPr lang="zh-CN" altLang="zh-CN" sz="2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class B{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public: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void f ( )  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"bf "; }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virtual void </a:t>
            </a:r>
            <a:r>
              <a:rPr lang="en-US" altLang="zh-CN" sz="1800" b="1" dirty="0" err="1"/>
              <a:t>vf</a:t>
            </a:r>
            <a:r>
              <a:rPr lang="en-US" altLang="zh-CN" sz="1800" b="1" dirty="0"/>
              <a:t> ( )  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</a:t>
            </a:r>
            <a:r>
              <a:rPr lang="en-US" altLang="zh-CN" sz="1800" b="1" dirty="0" err="1"/>
              <a:t>bvf</a:t>
            </a:r>
            <a:r>
              <a:rPr lang="en-US" altLang="zh-CN" sz="1800" b="1" dirty="0"/>
              <a:t> "; }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void ff ( )    { </a:t>
            </a:r>
            <a:r>
              <a:rPr lang="en-US" altLang="zh-CN" sz="1800" b="1" dirty="0" err="1"/>
              <a:t>vf</a:t>
            </a:r>
            <a:r>
              <a:rPr lang="en-US" altLang="zh-CN" sz="1800" b="1" dirty="0"/>
              <a:t>(); f(); };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virtual void </a:t>
            </a:r>
            <a:r>
              <a:rPr lang="en-US" altLang="zh-CN" sz="1800" b="1" dirty="0" err="1"/>
              <a:t>vff</a:t>
            </a:r>
            <a:r>
              <a:rPr lang="en-US" altLang="zh-CN" sz="1800" b="1" dirty="0"/>
              <a:t> ( )  { </a:t>
            </a:r>
            <a:r>
              <a:rPr lang="en-US" altLang="zh-CN" sz="1800" b="1" dirty="0" err="1"/>
              <a:t>vf</a:t>
            </a:r>
            <a:r>
              <a:rPr lang="en-US" altLang="zh-CN" sz="1800" b="1" dirty="0"/>
              <a:t>(); f(); }	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};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class D: public B{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public: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void f ( )      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"df "; }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void ff ( )      { f(); </a:t>
            </a:r>
            <a:r>
              <a:rPr lang="en-US" altLang="zh-CN" sz="1800" b="1" dirty="0" err="1"/>
              <a:t>vf</a:t>
            </a:r>
            <a:r>
              <a:rPr lang="en-US" altLang="zh-CN" sz="1800" b="1" dirty="0"/>
              <a:t>(); }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        void </a:t>
            </a:r>
            <a:r>
              <a:rPr lang="en-US" altLang="zh-CN" sz="1800" b="1" dirty="0" err="1"/>
              <a:t>vf</a:t>
            </a:r>
            <a:r>
              <a:rPr lang="en-US" altLang="zh-CN" sz="1800" b="1" dirty="0"/>
              <a:t> ( )      {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</a:t>
            </a:r>
            <a:r>
              <a:rPr lang="en-US" altLang="zh-CN" sz="1800" b="1" dirty="0" err="1"/>
              <a:t>dvf</a:t>
            </a:r>
            <a:r>
              <a:rPr lang="en-US" altLang="zh-CN" sz="1800" b="1" dirty="0"/>
              <a:t> "; }	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};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int main()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{    	D </a:t>
            </a:r>
            <a:r>
              <a:rPr lang="en-US" altLang="zh-CN" sz="1800" b="1" dirty="0" err="1"/>
              <a:t>d</a:t>
            </a:r>
            <a:r>
              <a:rPr lang="en-US" altLang="zh-CN" sz="1800" b="1" dirty="0"/>
              <a:t>;    	B * </a:t>
            </a:r>
            <a:r>
              <a:rPr lang="en-US" altLang="zh-CN" sz="1800" b="1" dirty="0" err="1"/>
              <a:t>pB</a:t>
            </a:r>
            <a:r>
              <a:rPr lang="en-US" altLang="zh-CN" sz="1800" b="1" dirty="0"/>
              <a:t> = &amp;d;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pB</a:t>
            </a:r>
            <a:r>
              <a:rPr lang="en-US" altLang="zh-CN" sz="1800" b="1" dirty="0"/>
              <a:t>-&gt;f();	</a:t>
            </a:r>
            <a:r>
              <a:rPr lang="en-US" altLang="zh-CN" sz="1800" b="1" dirty="0" err="1"/>
              <a:t>pB</a:t>
            </a:r>
            <a:r>
              <a:rPr lang="en-US" altLang="zh-CN" sz="1800" b="1" dirty="0"/>
              <a:t>-&gt;ff();	</a:t>
            </a:r>
            <a:r>
              <a:rPr lang="en-US" altLang="zh-CN" sz="1800" b="1" dirty="0" err="1"/>
              <a:t>pB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vf</a:t>
            </a:r>
            <a:r>
              <a:rPr lang="en-US" altLang="zh-CN" sz="1800" b="1" dirty="0"/>
              <a:t>();	</a:t>
            </a:r>
            <a:r>
              <a:rPr lang="en-US" altLang="zh-CN" sz="1800" b="1" dirty="0" err="1"/>
              <a:t>pB</a:t>
            </a:r>
            <a:r>
              <a:rPr lang="en-US" altLang="zh-CN" sz="1800" b="1" dirty="0"/>
              <a:t>-&gt;</a:t>
            </a:r>
            <a:r>
              <a:rPr lang="en-US" altLang="zh-CN" sz="1800" b="1" dirty="0" err="1"/>
              <a:t>vff</a:t>
            </a:r>
            <a:r>
              <a:rPr lang="en-US" altLang="zh-CN" sz="1800" b="1" dirty="0"/>
              <a:t>();</a:t>
            </a:r>
            <a:endParaRPr lang="en-US" altLang="zh-CN" sz="18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</p:txBody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5607050" y="3641725"/>
            <a:ext cx="3505200" cy="5286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  <a:defRPr/>
            </a:pPr>
            <a:r>
              <a:rPr kumimoji="1" lang="en-US" altLang="zh-CN" sz="2800" dirty="0">
                <a:latin typeface="Lucida Sans Unicode" panose="020B0602030504020204" pitchFamily="34" charset="0"/>
                <a:ea typeface="楷体_GB2312" pitchFamily="49" charset="-122"/>
              </a:rPr>
              <a:t>bf </a:t>
            </a:r>
            <a:r>
              <a:rPr kumimoji="1" lang="en-US" altLang="zh-CN" sz="2800" dirty="0" err="1">
                <a:latin typeface="Lucida Sans Unicode" panose="020B0602030504020204" pitchFamily="34" charset="0"/>
                <a:ea typeface="楷体_GB2312" pitchFamily="49" charset="-122"/>
              </a:rPr>
              <a:t>dvf</a:t>
            </a:r>
            <a:r>
              <a:rPr kumimoji="1" lang="en-US" altLang="zh-CN" sz="2800" dirty="0">
                <a:latin typeface="Lucida Sans Unicode" panose="020B0602030504020204" pitchFamily="34" charset="0"/>
                <a:ea typeface="楷体_GB2312" pitchFamily="49" charset="-122"/>
              </a:rPr>
              <a:t> bf </a:t>
            </a:r>
            <a:r>
              <a:rPr kumimoji="1" lang="en-US" altLang="zh-CN" sz="2800" dirty="0" err="1">
                <a:latin typeface="Lucida Sans Unicode" panose="020B0602030504020204" pitchFamily="34" charset="0"/>
                <a:ea typeface="楷体_GB2312" pitchFamily="49" charset="-122"/>
              </a:rPr>
              <a:t>dvf</a:t>
            </a:r>
            <a:r>
              <a:rPr kumimoji="1" lang="en-US" altLang="zh-CN" sz="2800" dirty="0">
                <a:latin typeface="Lucida Sans Unicode" panose="020B0602030504020204" pitchFamily="34" charset="0"/>
                <a:ea typeface="楷体_GB2312" pitchFamily="49" charset="-122"/>
              </a:rPr>
              <a:t> </a:t>
            </a:r>
            <a:r>
              <a:rPr kumimoji="1" lang="en-US" altLang="zh-CN" sz="2800" dirty="0" err="1">
                <a:latin typeface="Lucida Sans Unicode" panose="020B0602030504020204" pitchFamily="34" charset="0"/>
                <a:ea typeface="楷体_GB2312" pitchFamily="49" charset="-122"/>
              </a:rPr>
              <a:t>dvf</a:t>
            </a:r>
            <a:r>
              <a:rPr kumimoji="1" lang="en-US" altLang="zh-CN" sz="2800" dirty="0">
                <a:latin typeface="Lucida Sans Unicode" panose="020B0602030504020204" pitchFamily="34" charset="0"/>
                <a:ea typeface="楷体_GB2312" pitchFamily="49" charset="-122"/>
              </a:rPr>
              <a:t> bf</a:t>
            </a:r>
            <a:endParaRPr kumimoji="1" lang="en-US" altLang="zh-CN" sz="2800" dirty="0">
              <a:latin typeface="Lucida Sans Unicode" panose="020B0602030504020204" pitchFamily="34" charset="0"/>
              <a:ea typeface="楷体_GB2312" pitchFamily="49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/>
              <a:t>5.2.3 </a:t>
            </a:r>
            <a:r>
              <a:rPr lang="zh-CN" altLang="en-US">
                <a:solidFill>
                  <a:srgbClr val="FF0000"/>
                </a:solidFill>
              </a:rPr>
              <a:t>虚</a:t>
            </a:r>
            <a:r>
              <a:rPr lang="zh-CN" altLang="en-US" b="1">
                <a:solidFill>
                  <a:srgbClr val="FF0000"/>
                </a:solidFill>
              </a:rPr>
              <a:t>函数</a:t>
            </a:r>
            <a:r>
              <a:rPr lang="zh-CN" altLang="en-US" b="1">
                <a:solidFill>
                  <a:schemeClr val="tx1"/>
                </a:solidFill>
              </a:rPr>
              <a:t>的特性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679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800" b="1" dirty="0"/>
              <a:t>6</a:t>
            </a:r>
            <a:r>
              <a:rPr lang="zh-CN" altLang="en-US" sz="2800" b="1" dirty="0"/>
              <a:t>、只有类的非静态成员函数才能被定义为虚函数，类的</a:t>
            </a:r>
            <a:r>
              <a:rPr lang="zh-CN" altLang="en-US" sz="2800" b="1" dirty="0">
                <a:solidFill>
                  <a:srgbClr val="FF0000"/>
                </a:solidFill>
              </a:rPr>
              <a:t>构造函数和静态成员函数不能定义为虚函数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 lvl="1" eaLnBrk="1" hangingPunct="1"/>
            <a:r>
              <a:rPr lang="zh-CN" altLang="en-US" sz="2400" b="1" dirty="0"/>
              <a:t>原因是虚函数在</a:t>
            </a:r>
            <a:r>
              <a:rPr lang="zh-CN" altLang="en-US" sz="2400" b="1" dirty="0">
                <a:solidFill>
                  <a:srgbClr val="0000CC"/>
                </a:solidFill>
              </a:rPr>
              <a:t>继承层次结构</a:t>
            </a:r>
            <a:r>
              <a:rPr lang="zh-CN" altLang="en-US" sz="2400" b="1" dirty="0"/>
              <a:t>中才能够发生作用，而静态成员是不能够被继承的。</a:t>
            </a:r>
            <a:endParaRPr lang="zh-CN" altLang="en-US" sz="2400" b="1" dirty="0"/>
          </a:p>
          <a:p>
            <a:pPr eaLnBrk="1" hangingPunct="1">
              <a:buFontTx/>
              <a:buNone/>
            </a:pPr>
            <a:r>
              <a:rPr lang="en-US" altLang="zh-CN" sz="2800" b="1" dirty="0"/>
              <a:t>7、</a:t>
            </a:r>
            <a:r>
              <a:rPr lang="zh-CN" altLang="en-US" sz="2800" b="1" dirty="0">
                <a:solidFill>
                  <a:srgbClr val="FF0000"/>
                </a:solidFill>
              </a:rPr>
              <a:t>内联函数也不能是虚函数</a:t>
            </a:r>
            <a:r>
              <a:rPr lang="zh-CN" altLang="en-US" sz="2800" b="1" dirty="0"/>
              <a:t>。</a:t>
            </a:r>
            <a:endParaRPr lang="en-US" altLang="zh-CN" sz="2800" b="1" dirty="0"/>
          </a:p>
          <a:p>
            <a:pPr lvl="1" eaLnBrk="1" hangingPunct="1"/>
            <a:r>
              <a:rPr lang="zh-CN" altLang="en-US" sz="2400" b="1" dirty="0"/>
              <a:t>因为</a:t>
            </a:r>
            <a:r>
              <a:rPr lang="zh-CN" altLang="en-US" sz="2400" b="1" dirty="0">
                <a:solidFill>
                  <a:srgbClr val="0000CC"/>
                </a:solidFill>
              </a:rPr>
              <a:t>内联函数采用的是静态联编的方式</a:t>
            </a:r>
            <a:r>
              <a:rPr lang="zh-CN" altLang="en-US" sz="2400" b="1" dirty="0"/>
              <a:t>，而虚函数是在程序运行时才与具体函数动态绑定的，采用的是动态联编的方式，即使虚函数在类体内被定义，</a:t>
            </a:r>
            <a:r>
              <a:rPr lang="en-US" altLang="zh-CN" sz="2400" b="1" dirty="0"/>
              <a:t>C++</a:t>
            </a:r>
            <a:r>
              <a:rPr lang="zh-CN" altLang="en-US" sz="2400" b="1" dirty="0"/>
              <a:t>编译器也将它视为非内联函数。</a:t>
            </a:r>
            <a:endParaRPr lang="zh-CN" altLang="en-US" sz="2400" b="1" dirty="0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/>
              <a:t>5.2.3 </a:t>
            </a:r>
            <a:r>
              <a:rPr lang="zh-CN" altLang="en-US">
                <a:solidFill>
                  <a:srgbClr val="FF0000"/>
                </a:solidFill>
              </a:rPr>
              <a:t>虚</a:t>
            </a:r>
            <a:r>
              <a:rPr lang="zh-CN" altLang="en-US" b="1">
                <a:solidFill>
                  <a:srgbClr val="FF0000"/>
                </a:solidFill>
              </a:rPr>
              <a:t>函数</a:t>
            </a:r>
            <a:r>
              <a:rPr lang="zh-CN" altLang="en-US" b="1">
                <a:solidFill>
                  <a:schemeClr val="tx1"/>
                </a:solidFill>
              </a:rPr>
              <a:t>的特性</a:t>
            </a:r>
            <a:r>
              <a:rPr lang="zh-CN" altLang="en-US">
                <a:solidFill>
                  <a:schemeClr val="tx1"/>
                </a:solidFill>
              </a:rPr>
              <a:t> </a:t>
            </a:r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115888"/>
            <a:ext cx="7772400" cy="720725"/>
          </a:xfrm>
        </p:spPr>
        <p:txBody>
          <a:bodyPr/>
          <a:lstStyle/>
          <a:p>
            <a:pPr eaLnBrk="1" hangingPunct="1"/>
            <a:r>
              <a:rPr lang="en-US" altLang="zh-CN" b="1"/>
              <a:t>5.3 </a:t>
            </a:r>
            <a:r>
              <a:rPr lang="zh-CN" altLang="en-US" b="1"/>
              <a:t>虚</a:t>
            </a:r>
            <a:r>
              <a:rPr lang="zh-CN" altLang="en-US" b="1">
                <a:solidFill>
                  <a:srgbClr val="FF0000"/>
                </a:solidFill>
              </a:rPr>
              <a:t>析构函数</a:t>
            </a:r>
            <a:r>
              <a:rPr lang="zh-CN" altLang="en-US" b="1"/>
              <a:t> </a:t>
            </a:r>
            <a:endParaRPr lang="zh-CN" altLang="en-US" b="1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76325"/>
            <a:ext cx="8893175" cy="51689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为什么要用虚析构函数？</a:t>
            </a:r>
            <a:endParaRPr lang="en-US" altLang="zh-CN" b="1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b="1"/>
              <a:t>原因是：假定使用</a:t>
            </a:r>
            <a:r>
              <a:rPr lang="en-US" altLang="zh-CN" b="1"/>
              <a:t>delete</a:t>
            </a:r>
            <a:r>
              <a:rPr lang="zh-CN" altLang="en-US" b="1"/>
              <a:t>来销毁一个指向派生类的基类指针，如果基类析构函数不是虚函数，就如一个普通成员函数那样，</a:t>
            </a:r>
            <a:r>
              <a:rPr lang="en-US" altLang="zh-CN" b="1"/>
              <a:t>delete</a:t>
            </a:r>
            <a:r>
              <a:rPr lang="zh-CN" altLang="en-US" b="1"/>
              <a:t>函数调用的就是</a:t>
            </a:r>
            <a:r>
              <a:rPr lang="zh-CN" altLang="en-US" b="1">
                <a:solidFill>
                  <a:srgbClr val="0000CC"/>
                </a:solidFill>
              </a:rPr>
              <a:t>基类析构函数</a:t>
            </a:r>
            <a:r>
              <a:rPr lang="zh-CN" altLang="en-US" b="1"/>
              <a:t>，而</a:t>
            </a:r>
            <a:r>
              <a:rPr lang="zh-CN" altLang="en-US" b="1">
                <a:solidFill>
                  <a:srgbClr val="0000CC"/>
                </a:solidFill>
              </a:rPr>
              <a:t>不会</a:t>
            </a:r>
            <a:r>
              <a:rPr lang="zh-CN" altLang="en-US" b="1"/>
              <a:t>调用</a:t>
            </a:r>
            <a:r>
              <a:rPr lang="zh-CN" altLang="en-US" b="1">
                <a:solidFill>
                  <a:srgbClr val="0000CC"/>
                </a:solidFill>
              </a:rPr>
              <a:t>派生类的析构函数</a:t>
            </a:r>
            <a:r>
              <a:rPr lang="zh-CN" altLang="en-US" b="1"/>
              <a:t>。</a:t>
            </a:r>
            <a:endParaRPr lang="en-US" altLang="zh-CN" b="1"/>
          </a:p>
          <a:p>
            <a:pPr lvl="1" eaLnBrk="1" hangingPunct="1"/>
            <a:r>
              <a:rPr lang="zh-CN" altLang="en-US" b="1"/>
              <a:t>这样，在使用</a:t>
            </a:r>
            <a:r>
              <a:rPr lang="en-US" altLang="zh-CN" b="1"/>
              <a:t>delete</a:t>
            </a:r>
            <a:r>
              <a:rPr lang="zh-CN" altLang="en-US" b="1"/>
              <a:t>来销毁一个指向派生类对象的基类指针时，</a:t>
            </a:r>
            <a:r>
              <a:rPr lang="zh-CN" altLang="en-US" b="1">
                <a:solidFill>
                  <a:srgbClr val="FF0000"/>
                </a:solidFill>
              </a:rPr>
              <a:t>将致使对象析构不彻底</a:t>
            </a:r>
            <a:r>
              <a:rPr lang="zh-CN" altLang="en-US" b="1"/>
              <a:t>！</a:t>
            </a:r>
            <a:endParaRPr lang="en-US" altLang="zh-CN" b="1"/>
          </a:p>
          <a:p>
            <a:pPr lvl="1" eaLnBrk="1" hangingPunct="1"/>
            <a:endParaRPr lang="en-US" altLang="zh-CN" b="1"/>
          </a:p>
          <a:p>
            <a:pPr eaLnBrk="1" hangingPunct="1">
              <a:buFontTx/>
              <a:buNone/>
            </a:pPr>
            <a:r>
              <a:rPr lang="zh-CN" altLang="zh-CN" sz="2800" b="1">
                <a:solidFill>
                  <a:srgbClr val="0000CC"/>
                </a:solidFill>
              </a:rPr>
              <a:t>【例</a:t>
            </a:r>
            <a:r>
              <a:rPr lang="en-US" altLang="zh-CN" sz="2800" b="1">
                <a:solidFill>
                  <a:srgbClr val="0000CC"/>
                </a:solidFill>
              </a:rPr>
              <a:t>5-8</a:t>
            </a:r>
            <a:r>
              <a:rPr lang="zh-CN" altLang="zh-CN" sz="2800" b="1">
                <a:solidFill>
                  <a:srgbClr val="0000CC"/>
                </a:solidFill>
              </a:rPr>
              <a:t>】 在非虚析构函数的情况下，通过基类指针对派生对象的析构是不彻底的。</a:t>
            </a:r>
            <a:endParaRPr lang="zh-CN" altLang="zh-CN" sz="2800" b="1">
              <a:solidFill>
                <a:srgbClr val="0000CC"/>
              </a:solidFill>
            </a:endParaRPr>
          </a:p>
          <a:p>
            <a:pPr eaLnBrk="1" hangingPunct="1"/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908050"/>
            <a:ext cx="7772400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//Eg5-8.cpp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#include &lt;iostream&gt;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using namespace std;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class A{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public: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 </a:t>
            </a:r>
            <a:r>
              <a:rPr lang="en-US" altLang="zh-CN" sz="1800" b="1">
                <a:solidFill>
                  <a:srgbClr val="0000CC"/>
                </a:solidFill>
              </a:rPr>
              <a:t>~A(){ cout&lt;&lt;"call A::~A()"&lt;&lt;endl; }</a:t>
            </a:r>
            <a:endParaRPr lang="en-US" altLang="zh-CN" sz="18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};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class B:public A{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char *buf;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public: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B(int i){buf=new char[i];}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     ~B(){</a:t>
            </a:r>
            <a:endParaRPr lang="en-US" altLang="zh-CN" sz="18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        delete [] buf;</a:t>
            </a:r>
            <a:endParaRPr lang="en-US" altLang="zh-CN" sz="18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</a:rPr>
              <a:t>        cout&lt;&lt;"call B::~()"&lt;&lt;endl;</a:t>
            </a:r>
            <a:endParaRPr lang="en-US" altLang="zh-CN" sz="18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}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};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int main(){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A* a=new B(10);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delete a;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}</a:t>
            </a:r>
            <a:endParaRPr lang="en-US" altLang="zh-CN" sz="1800" b="1"/>
          </a:p>
        </p:txBody>
      </p:sp>
      <p:sp>
        <p:nvSpPr>
          <p:cNvPr id="55298" name="Rectangle 4"/>
          <p:cNvSpPr>
            <a:spLocks noChangeArrowheads="1"/>
          </p:cNvSpPr>
          <p:nvPr/>
        </p:nvSpPr>
        <p:spPr bwMode="auto">
          <a:xfrm>
            <a:off x="4803775" y="5019675"/>
            <a:ext cx="4016375" cy="1187450"/>
          </a:xfrm>
          <a:prstGeom prst="rect">
            <a:avLst/>
          </a:prstGeom>
          <a:gradFill rotWithShape="0">
            <a:gsLst>
              <a:gs pos="0">
                <a:srgbClr val="FEF4F9"/>
              </a:gs>
              <a:gs pos="74001">
                <a:srgbClr val="F2A0CE"/>
              </a:gs>
              <a:gs pos="83000">
                <a:srgbClr val="F2A0CE"/>
              </a:gs>
              <a:gs pos="100000">
                <a:srgbClr val="F7C0DE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</a:rPr>
              <a:t>程序运行结果：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call A::~A()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zh-CN" altLang="en-US" sz="2400" b="1">
                <a:latin typeface="Times New Roman" panose="02020603050405020304" pitchFamily="18" charset="0"/>
              </a:rPr>
              <a:t>此结果表明没有回收</a:t>
            </a:r>
            <a:r>
              <a:rPr lang="en-US" altLang="zh-CN" sz="2400" b="1">
                <a:latin typeface="Times New Roman" panose="02020603050405020304" pitchFamily="18" charset="0"/>
              </a:rPr>
              <a:t>buf</a:t>
            </a:r>
            <a:r>
              <a:rPr lang="zh-CN" altLang="en-US" sz="2400" b="1">
                <a:latin typeface="Times New Roman" panose="02020603050405020304" pitchFamily="18" charset="0"/>
              </a:rPr>
              <a:t>空间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115888"/>
            <a:ext cx="7772400" cy="720725"/>
          </a:xfrm>
        </p:spPr>
        <p:txBody>
          <a:bodyPr/>
          <a:lstStyle/>
          <a:p>
            <a:pPr eaLnBrk="1" hangingPunct="1"/>
            <a:r>
              <a:rPr lang="en-US" altLang="zh-CN" b="1"/>
              <a:t>5.3 </a:t>
            </a:r>
            <a:r>
              <a:rPr lang="zh-CN" altLang="en-US" b="1"/>
              <a:t>虚</a:t>
            </a:r>
            <a:r>
              <a:rPr lang="zh-CN" altLang="en-US" b="1">
                <a:solidFill>
                  <a:srgbClr val="FF0000"/>
                </a:solidFill>
              </a:rPr>
              <a:t>析构函数</a:t>
            </a:r>
            <a:r>
              <a:rPr lang="zh-CN" altLang="en-US" b="1"/>
              <a:t> 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1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6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16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16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6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16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16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16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16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16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16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16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16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16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16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16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16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16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7770813" cy="568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class A{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public: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virtual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0000CC"/>
                </a:solidFill>
              </a:rPr>
              <a:t>~A(){</a:t>
            </a:r>
            <a:endParaRPr lang="en-US" altLang="zh-CN" sz="20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		cout&lt;&lt;"call A::~A()"&lt;&lt;endl;	}</a:t>
            </a:r>
            <a:endParaRPr lang="en-US" altLang="zh-CN" sz="20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};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class B:public A{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char *buf;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public: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B(int i){buf=new char[i];}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FF0000"/>
                </a:solidFill>
              </a:rPr>
              <a:t>virtual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0000CC"/>
                </a:solidFill>
              </a:rPr>
              <a:t>~B(){</a:t>
            </a:r>
            <a:endParaRPr lang="en-US" altLang="zh-CN" sz="20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		delete [] buf;</a:t>
            </a:r>
            <a:endParaRPr lang="en-US" altLang="zh-CN" sz="20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		cout&lt;&lt;"call B::~()"&lt;&lt;endl;	}</a:t>
            </a:r>
            <a:endParaRPr lang="en-US" altLang="zh-CN" sz="20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};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int main(){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A* a=new B(10);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	delete a;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}</a:t>
            </a:r>
            <a:endParaRPr lang="en-US" altLang="zh-CN" sz="2000" b="1"/>
          </a:p>
        </p:txBody>
      </p:sp>
      <p:sp>
        <p:nvSpPr>
          <p:cNvPr id="112643" name="Rectangle 3"/>
          <p:cNvSpPr>
            <a:spLocks noChangeArrowheads="1"/>
          </p:cNvSpPr>
          <p:nvPr/>
        </p:nvSpPr>
        <p:spPr bwMode="auto">
          <a:xfrm>
            <a:off x="5795963" y="2574925"/>
            <a:ext cx="2879725" cy="19177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zh-CN" altLang="en-US" sz="2400" b="1">
                <a:latin typeface="Times New Roman" panose="02020603050405020304" pitchFamily="18" charset="0"/>
              </a:rPr>
              <a:t>程序运行结果：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call B::~()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call A::~A()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lang="zh-CN" altLang="en-US" sz="2400" b="1">
                <a:latin typeface="Times New Roman" panose="02020603050405020304" pitchFamily="18" charset="0"/>
              </a:rPr>
              <a:t>此结果表明回收了</a:t>
            </a:r>
            <a:r>
              <a:rPr lang="en-US" altLang="zh-CN" sz="2400" b="1">
                <a:latin typeface="Times New Roman" panose="02020603050405020304" pitchFamily="18" charset="0"/>
              </a:rPr>
              <a:t>buf</a:t>
            </a:r>
            <a:r>
              <a:rPr lang="zh-CN" altLang="en-US" sz="2400" b="1">
                <a:latin typeface="Times New Roman" panose="02020603050405020304" pitchFamily="18" charset="0"/>
              </a:rPr>
              <a:t>空间！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53251" name="文本框 1"/>
          <p:cNvSpPr txBox="1">
            <a:spLocks noChangeArrowheads="1"/>
          </p:cNvSpPr>
          <p:nvPr/>
        </p:nvSpPr>
        <p:spPr bwMode="auto">
          <a:xfrm>
            <a:off x="250825" y="188913"/>
            <a:ext cx="6121400" cy="522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2800" b="1">
                <a:solidFill>
                  <a:srgbClr val="0000CC"/>
                </a:solidFill>
              </a:rPr>
              <a:t>例</a:t>
            </a:r>
            <a:r>
              <a:rPr lang="en-US" altLang="zh-CN" sz="2800" b="1">
                <a:solidFill>
                  <a:srgbClr val="0000CC"/>
                </a:solidFill>
              </a:rPr>
              <a:t>5-8</a:t>
            </a:r>
            <a:r>
              <a:rPr lang="zh-CN" altLang="en-US" sz="2800" b="1">
                <a:solidFill>
                  <a:srgbClr val="0000CC"/>
                </a:solidFill>
              </a:rPr>
              <a:t>的虚析构函数版本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6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6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076325"/>
            <a:ext cx="8928100" cy="53768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3．</a:t>
            </a:r>
            <a:r>
              <a:rPr lang="zh-CN" altLang="en-US" b="1">
                <a:solidFill>
                  <a:srgbClr val="0000CC"/>
                </a:solidFill>
              </a:rPr>
              <a:t>实现多态的条件</a:t>
            </a:r>
            <a:endParaRPr lang="en-US" altLang="zh-CN" b="1">
              <a:solidFill>
                <a:srgbClr val="0000CC"/>
              </a:solidFill>
            </a:endParaRPr>
          </a:p>
          <a:p>
            <a:pPr lvl="1"/>
            <a:r>
              <a:rPr lang="zh-CN" altLang="en-US" b="1"/>
              <a:t>要</a:t>
            </a:r>
            <a:r>
              <a:rPr lang="zh-CN" altLang="zh-CN" b="1"/>
              <a:t>实现</a:t>
            </a:r>
            <a:r>
              <a:rPr lang="zh-CN" altLang="en-US" b="1">
                <a:solidFill>
                  <a:srgbClr val="FF0000"/>
                </a:solidFill>
              </a:rPr>
              <a:t>继承</a:t>
            </a:r>
            <a:r>
              <a:rPr lang="zh-CN" altLang="zh-CN" b="1">
                <a:solidFill>
                  <a:srgbClr val="FF0000"/>
                </a:solidFill>
              </a:rPr>
              <a:t>多态性</a:t>
            </a:r>
            <a:r>
              <a:rPr lang="zh-CN" altLang="zh-CN" b="1"/>
              <a:t>，</a:t>
            </a:r>
            <a:r>
              <a:rPr lang="zh-CN" altLang="en-US" b="1"/>
              <a:t>须</a:t>
            </a:r>
            <a:r>
              <a:rPr lang="zh-CN" altLang="zh-CN" b="1"/>
              <a:t>具备三个必要条件：</a:t>
            </a:r>
            <a:endParaRPr lang="en-US" altLang="zh-CN" b="1"/>
          </a:p>
          <a:p>
            <a:pPr lvl="1">
              <a:buFont typeface="宋体" pitchFamily="2" charset="-122"/>
              <a:buAutoNum type="circleNumDbPlain"/>
            </a:pPr>
            <a:r>
              <a:rPr lang="zh-CN" altLang="en-US" b="1"/>
              <a:t>要</a:t>
            </a:r>
            <a:r>
              <a:rPr lang="zh-CN" altLang="zh-CN" b="1">
                <a:solidFill>
                  <a:srgbClr val="FF0000"/>
                </a:solidFill>
              </a:rPr>
              <a:t>有继承</a:t>
            </a:r>
            <a:r>
              <a:rPr lang="zh-CN" altLang="zh-CN" b="1"/>
              <a:t>；</a:t>
            </a:r>
            <a:endParaRPr lang="en-US" altLang="zh-CN" b="1"/>
          </a:p>
          <a:p>
            <a:pPr lvl="1">
              <a:buFont typeface="宋体" pitchFamily="2" charset="-122"/>
              <a:buAutoNum type="circleNumDbPlain"/>
            </a:pPr>
            <a:r>
              <a:rPr lang="zh-CN" altLang="zh-CN" b="1"/>
              <a:t>派生类要</a:t>
            </a:r>
            <a:r>
              <a:rPr lang="zh-CN" altLang="zh-CN" b="1">
                <a:solidFill>
                  <a:srgbClr val="FF0000"/>
                </a:solidFill>
              </a:rPr>
              <a:t>覆盖（重定义）基类的虚函数</a:t>
            </a:r>
            <a:r>
              <a:rPr lang="zh-CN" altLang="zh-CN" b="1"/>
              <a:t>；</a:t>
            </a:r>
            <a:endParaRPr lang="en-US" altLang="zh-CN" b="1"/>
          </a:p>
          <a:p>
            <a:pPr lvl="1">
              <a:buFont typeface="宋体" pitchFamily="2" charset="-122"/>
              <a:buAutoNum type="circleNumDbPlain"/>
            </a:pPr>
            <a:r>
              <a:rPr lang="zh-CN" altLang="zh-CN" b="1"/>
              <a:t>把基类的</a:t>
            </a:r>
            <a:r>
              <a:rPr lang="zh-CN" altLang="zh-CN" b="1">
                <a:solidFill>
                  <a:srgbClr val="FF0000"/>
                </a:solidFill>
              </a:rPr>
              <a:t>指针</a:t>
            </a:r>
            <a:r>
              <a:rPr lang="zh-CN" altLang="zh-CN" b="1"/>
              <a:t>或</a:t>
            </a:r>
            <a:r>
              <a:rPr lang="zh-CN" altLang="zh-CN" b="1">
                <a:solidFill>
                  <a:srgbClr val="FF0000"/>
                </a:solidFill>
              </a:rPr>
              <a:t>引用</a:t>
            </a:r>
            <a:r>
              <a:rPr lang="zh-CN" altLang="zh-CN" b="1"/>
              <a:t>绑定到派生类对象上。</a:t>
            </a:r>
            <a:endParaRPr lang="en-US" altLang="zh-CN" b="1"/>
          </a:p>
          <a:p>
            <a:pPr lvl="1">
              <a:buFont typeface="宋体" pitchFamily="2" charset="-122"/>
              <a:buAutoNum type="circleNumDbPlain"/>
            </a:pPr>
            <a:endParaRPr lang="en-US" altLang="zh-CN" b="1"/>
          </a:p>
          <a:p>
            <a:pPr lvl="1"/>
            <a:r>
              <a:rPr lang="zh-CN" altLang="en-US" b="1"/>
              <a:t>也就是说，没有继承，或者有继承但派生类没有重定义基类的虚函数，或者具备前两者，但直接把派生类对象赋值给基类对象（没有通过指针或引用），</a:t>
            </a:r>
            <a:r>
              <a:rPr lang="zh-CN" altLang="en-US" b="1">
                <a:solidFill>
                  <a:srgbClr val="FF0000"/>
                </a:solidFill>
              </a:rPr>
              <a:t>都不能实现多态</a:t>
            </a:r>
            <a:r>
              <a:rPr lang="zh-CN" altLang="en-US" b="1"/>
              <a:t>。</a:t>
            </a:r>
            <a:endParaRPr lang="zh-CN" altLang="en-US" b="1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5.1.1 </a:t>
            </a:r>
            <a:r>
              <a:rPr lang="zh-CN" altLang="zh-CN" b="1">
                <a:solidFill>
                  <a:srgbClr val="FF0000"/>
                </a:solidFill>
              </a:rPr>
              <a:t>多态</a:t>
            </a:r>
            <a:r>
              <a:rPr lang="zh-CN" altLang="zh-CN" b="1"/>
              <a:t>的概念</a:t>
            </a:r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785225" cy="548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>
                <a:solidFill>
                  <a:srgbClr val="0000CC"/>
                </a:solidFill>
              </a:rPr>
              <a:t>1</a:t>
            </a:r>
            <a:r>
              <a:rPr lang="zh-CN" altLang="en-US" b="1">
                <a:solidFill>
                  <a:srgbClr val="0000CC"/>
                </a:solidFill>
              </a:rPr>
              <a:t>、纯虚函数与抽象类的概念</a:t>
            </a:r>
            <a:endParaRPr lang="zh-CN" altLang="en-US" b="1">
              <a:solidFill>
                <a:srgbClr val="0000CC"/>
              </a:solidFill>
            </a:endParaRPr>
          </a:p>
          <a:p>
            <a:r>
              <a:rPr lang="zh-CN" altLang="zh-CN" sz="2800" b="1"/>
              <a:t>在有些情况下，定义类的时候却并</a:t>
            </a:r>
            <a:r>
              <a:rPr lang="zh-CN" altLang="zh-CN" sz="2800" b="1">
                <a:solidFill>
                  <a:srgbClr val="FF0000"/>
                </a:solidFill>
              </a:rPr>
              <a:t>不知道如何实现它的某些成员函数</a:t>
            </a:r>
            <a:r>
              <a:rPr lang="zh-CN" altLang="zh-CN" sz="2800" b="1"/>
              <a:t>，</a:t>
            </a:r>
            <a:r>
              <a:rPr lang="zh-CN" altLang="en-US" sz="2800" b="1"/>
              <a:t>但这些函数又确实存在。</a:t>
            </a:r>
            <a:r>
              <a:rPr lang="zh-CN" altLang="zh-CN" sz="2800" b="1"/>
              <a:t>定义该类的目的也</a:t>
            </a:r>
            <a:r>
              <a:rPr lang="zh-CN" altLang="zh-CN" sz="2800" b="1">
                <a:solidFill>
                  <a:srgbClr val="0000CC"/>
                </a:solidFill>
              </a:rPr>
              <a:t>并不是为了建立它的对象</a:t>
            </a:r>
            <a:r>
              <a:rPr lang="zh-CN" altLang="zh-CN" sz="2800" b="1"/>
              <a:t>，而是为了表达某种概念，</a:t>
            </a:r>
            <a:r>
              <a:rPr lang="zh-CN" altLang="zh-CN" sz="2800" b="1">
                <a:solidFill>
                  <a:srgbClr val="0000CC"/>
                </a:solidFill>
              </a:rPr>
              <a:t>作为继承结构顶层的基类</a:t>
            </a:r>
            <a:r>
              <a:rPr lang="zh-CN" altLang="zh-CN" sz="2800" b="1"/>
              <a:t>，然后以它为接口访问派生类对象。那些在基类中无法实现的成员函数，在派生类中却有具体的实现方法。</a:t>
            </a:r>
            <a:endParaRPr lang="en-US" altLang="zh-CN" sz="2800" b="1"/>
          </a:p>
          <a:p>
            <a:r>
              <a:rPr lang="zh-CN" altLang="zh-CN" sz="2800" b="1"/>
              <a:t>在面向对象程序设计语言中，用</a:t>
            </a:r>
            <a:r>
              <a:rPr lang="zh-CN" altLang="zh-CN" sz="2800" b="1">
                <a:solidFill>
                  <a:srgbClr val="FF0000"/>
                </a:solidFill>
              </a:rPr>
              <a:t>纯虚函数</a:t>
            </a:r>
            <a:r>
              <a:rPr lang="zh-CN" altLang="zh-CN" sz="2800" b="1"/>
              <a:t>来表示这类函数。具有纯虚函数的类就称为</a:t>
            </a:r>
            <a:r>
              <a:rPr lang="zh-CN" altLang="zh-CN" sz="2800" b="1">
                <a:solidFill>
                  <a:srgbClr val="FF0000"/>
                </a:solidFill>
              </a:rPr>
              <a:t>抽象类</a:t>
            </a:r>
            <a:r>
              <a:rPr lang="zh-CN" altLang="zh-CN" sz="2800" b="1"/>
              <a:t>。</a:t>
            </a:r>
            <a:endParaRPr lang="zh-CN" altLang="zh-CN" sz="2800" b="1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4476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zh-CN" b="1"/>
              <a:t>5.4</a:t>
            </a:r>
            <a:r>
              <a:rPr lang="zh-CN" altLang="en-US" b="1"/>
              <a:t>纯虚函数</a:t>
            </a:r>
            <a:r>
              <a:rPr lang="zh-CN" altLang="en-US" b="1">
                <a:solidFill>
                  <a:srgbClr val="FF0000"/>
                </a:solidFill>
              </a:rPr>
              <a:t>和抽象类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77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77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125538"/>
            <a:ext cx="8064500" cy="505301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400">
                <a:solidFill>
                  <a:srgbClr val="0000CC"/>
                </a:solidFill>
              </a:rPr>
              <a:t>1、</a:t>
            </a:r>
            <a:r>
              <a:rPr lang="zh-CN" altLang="en-US" sz="2400" b="1">
                <a:solidFill>
                  <a:srgbClr val="0000CC"/>
                </a:solidFill>
              </a:rPr>
              <a:t>纯虚函数的概念</a:t>
            </a:r>
            <a:endParaRPr lang="en-US" altLang="zh-CN" sz="2400" b="1">
              <a:solidFill>
                <a:srgbClr val="0000CC"/>
              </a:solidFill>
            </a:endParaRPr>
          </a:p>
          <a:p>
            <a:pPr marL="457200" lvl="1" indent="0">
              <a:buFontTx/>
              <a:buNone/>
            </a:pPr>
            <a:r>
              <a:rPr lang="zh-CN" altLang="zh-CN" sz="2400" b="1"/>
              <a:t>纯虚函数是指在声明时被初始化为</a:t>
            </a:r>
            <a:r>
              <a:rPr lang="en-US" altLang="zh-CN" sz="2400" b="1"/>
              <a:t>0</a:t>
            </a:r>
            <a:r>
              <a:rPr lang="zh-CN" altLang="zh-CN" sz="2400" b="1"/>
              <a:t>的类成员函数。</a:t>
            </a:r>
            <a:endParaRPr lang="en-US" altLang="zh-CN" sz="2400" b="1"/>
          </a:p>
          <a:p>
            <a:pPr marL="0" indent="0"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2、</a:t>
            </a:r>
            <a:r>
              <a:rPr lang="zh-CN" altLang="zh-CN" sz="2400" b="1">
                <a:solidFill>
                  <a:srgbClr val="0000CC"/>
                </a:solidFill>
              </a:rPr>
              <a:t>纯虚函数的声明形式</a:t>
            </a:r>
            <a:endParaRPr lang="zh-CN" altLang="zh-CN" sz="2400" b="1">
              <a:solidFill>
                <a:srgbClr val="0000CC"/>
              </a:solidFill>
            </a:endParaRPr>
          </a:p>
          <a:p>
            <a:pPr marL="457200" lvl="1" indent="0">
              <a:buFontTx/>
              <a:buNone/>
            </a:pPr>
            <a:r>
              <a:rPr lang="en-US" altLang="zh-CN" sz="2400" b="1"/>
              <a:t>class X{</a:t>
            </a:r>
            <a:endParaRPr lang="zh-CN" altLang="zh-CN" sz="2400" b="1"/>
          </a:p>
          <a:p>
            <a:pPr marL="457200" lvl="1" indent="0">
              <a:buFontTx/>
              <a:buNone/>
            </a:pPr>
            <a:r>
              <a:rPr lang="zh-CN" altLang="zh-CN" sz="2400" b="1"/>
              <a:t>……</a:t>
            </a:r>
            <a:endParaRPr lang="zh-CN" altLang="zh-CN" sz="2400" b="1"/>
          </a:p>
          <a:p>
            <a:pPr marL="457200" lvl="1" indent="0">
              <a:buFontTx/>
              <a:buNone/>
            </a:pPr>
            <a:r>
              <a:rPr lang="en-US" altLang="zh-CN" sz="2400" b="1"/>
              <a:t>    </a:t>
            </a:r>
            <a:r>
              <a:rPr lang="en-US" altLang="zh-CN" sz="2400" b="1">
                <a:solidFill>
                  <a:srgbClr val="FF0000"/>
                </a:solidFill>
              </a:rPr>
              <a:t>virtual </a:t>
            </a:r>
            <a:r>
              <a:rPr lang="en-US" altLang="zh-CN" sz="2400" b="1"/>
              <a:t>returnType funcName (param) </a:t>
            </a:r>
            <a:r>
              <a:rPr lang="en-US" altLang="zh-CN" sz="2400" b="1">
                <a:solidFill>
                  <a:srgbClr val="FF0000"/>
                </a:solidFill>
              </a:rPr>
              <a:t>= 0</a:t>
            </a:r>
            <a:r>
              <a:rPr lang="en-US" altLang="zh-CN" sz="2400" b="1"/>
              <a:t>;</a:t>
            </a:r>
            <a:endParaRPr lang="zh-CN" altLang="zh-CN" sz="2400" b="1"/>
          </a:p>
          <a:p>
            <a:pPr marL="457200" lvl="1" indent="0">
              <a:buFontTx/>
              <a:buNone/>
            </a:pPr>
            <a:r>
              <a:rPr lang="en-US" altLang="zh-CN" sz="2400" b="1"/>
              <a:t>}</a:t>
            </a:r>
            <a:endParaRPr lang="en-US" altLang="zh-CN" sz="2400" b="1"/>
          </a:p>
          <a:p>
            <a:pPr marL="0" indent="0"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3、</a:t>
            </a:r>
            <a:r>
              <a:rPr lang="zh-CN" altLang="en-US" sz="2400" b="1">
                <a:solidFill>
                  <a:srgbClr val="0000CC"/>
                </a:solidFill>
              </a:rPr>
              <a:t>抽象类与纯虚函数的关系</a:t>
            </a:r>
            <a:endParaRPr lang="en-US" altLang="zh-CN" sz="2400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400" b="1"/>
              <a:t>     </a:t>
            </a:r>
            <a:r>
              <a:rPr lang="zh-CN" altLang="en-US" sz="2400" b="1">
                <a:solidFill>
                  <a:srgbClr val="FF0000"/>
                </a:solidFill>
              </a:rPr>
              <a:t>只要含有纯虚函数（</a:t>
            </a:r>
            <a:r>
              <a:rPr lang="zh-CN" altLang="en-US" sz="2400" b="1">
                <a:solidFill>
                  <a:srgbClr val="0000CC"/>
                </a:solidFill>
              </a:rPr>
              <a:t>无论是一个，还是多个</a:t>
            </a:r>
            <a:r>
              <a:rPr lang="zh-CN" altLang="en-US" sz="2400" b="1"/>
              <a:t>）的类</a:t>
            </a:r>
            <a:r>
              <a:rPr lang="zh-CN" altLang="en-US" sz="2400" b="1">
                <a:solidFill>
                  <a:srgbClr val="FF0000"/>
                </a:solidFill>
              </a:rPr>
              <a:t>就是抽象类</a:t>
            </a:r>
            <a:r>
              <a:rPr lang="zh-CN" altLang="en-US" sz="2400" b="1"/>
              <a:t>。</a:t>
            </a:r>
            <a:endParaRPr lang="zh-CN" altLang="zh-CN" sz="2400" b="1"/>
          </a:p>
          <a:p>
            <a:pPr marL="0" indent="0" eaLnBrk="1" hangingPunct="1">
              <a:buFontTx/>
              <a:buNone/>
            </a:pPr>
            <a:endParaRPr lang="zh-CN" altLang="en-US" b="1"/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5.4.1 </a:t>
            </a:r>
            <a:r>
              <a:rPr lang="zh-CN" altLang="en-US" b="1"/>
              <a:t>纯虚</a:t>
            </a:r>
            <a:r>
              <a:rPr lang="zh-CN" altLang="en-US" b="1">
                <a:solidFill>
                  <a:srgbClr val="FF0000"/>
                </a:solidFill>
              </a:rPr>
              <a:t>函数和抽象类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9213" y="1196975"/>
            <a:ext cx="8637587" cy="4114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4、C++</a:t>
            </a:r>
            <a:r>
              <a:rPr lang="zh-CN" altLang="zh-CN" sz="2800" b="1">
                <a:solidFill>
                  <a:srgbClr val="0000CC"/>
                </a:solidFill>
              </a:rPr>
              <a:t>对抽象类</a:t>
            </a:r>
            <a:r>
              <a:rPr lang="zh-CN" altLang="en-US" sz="2800" b="1">
                <a:solidFill>
                  <a:srgbClr val="0000CC"/>
                </a:solidFill>
              </a:rPr>
              <a:t>的</a:t>
            </a:r>
            <a:r>
              <a:rPr lang="zh-CN" altLang="zh-CN" sz="2800" b="1">
                <a:solidFill>
                  <a:srgbClr val="0000CC"/>
                </a:solidFill>
              </a:rPr>
              <a:t>限定</a:t>
            </a:r>
            <a:endParaRPr lang="en-US" altLang="zh-CN" sz="2800" b="1">
              <a:solidFill>
                <a:srgbClr val="0000CC"/>
              </a:solidFill>
            </a:endParaRPr>
          </a:p>
          <a:p>
            <a:pPr marL="857250" lvl="1" indent="-457200">
              <a:buFont typeface="宋体" pitchFamily="2" charset="-122"/>
              <a:buAutoNum type="circleNumDbPlain"/>
            </a:pPr>
            <a:r>
              <a:rPr lang="zh-CN" altLang="zh-CN" sz="2400" b="1"/>
              <a:t>抽象类中含有纯虚函数，</a:t>
            </a:r>
            <a:r>
              <a:rPr lang="zh-CN" altLang="zh-CN" sz="2400" b="1">
                <a:solidFill>
                  <a:srgbClr val="FF0000"/>
                </a:solidFill>
              </a:rPr>
              <a:t>由于纯虚函数没有实现代码，所以</a:t>
            </a:r>
            <a:r>
              <a:rPr lang="zh-CN" altLang="zh-CN" sz="2400" b="1"/>
              <a:t>不能建立抽象类的对象。</a:t>
            </a:r>
            <a:endParaRPr lang="zh-CN" altLang="zh-CN" sz="2400" b="1"/>
          </a:p>
          <a:p>
            <a:pPr marL="857250" lvl="1" indent="-457200">
              <a:buFont typeface="宋体" pitchFamily="2" charset="-122"/>
              <a:buAutoNum type="circleNumDbPlain"/>
            </a:pPr>
            <a:r>
              <a:rPr lang="zh-CN" altLang="zh-CN" sz="2400" b="1"/>
              <a:t>抽象类只能作为其他类的基类，又称为</a:t>
            </a:r>
            <a:r>
              <a:rPr lang="zh-CN" altLang="zh-CN" sz="2400" b="1">
                <a:solidFill>
                  <a:srgbClr val="0000CC"/>
                </a:solidFill>
              </a:rPr>
              <a:t>抽象基类</a:t>
            </a:r>
            <a:r>
              <a:rPr lang="zh-CN" altLang="en-US" sz="2400" b="1"/>
              <a:t>。但是，</a:t>
            </a:r>
            <a:r>
              <a:rPr lang="zh-CN" altLang="en-US" sz="2400" b="1">
                <a:solidFill>
                  <a:srgbClr val="FF0000"/>
                </a:solidFill>
              </a:rPr>
              <a:t>可以创建</a:t>
            </a:r>
            <a:r>
              <a:rPr lang="zh-CN" altLang="en-US" sz="2400" b="1">
                <a:solidFill>
                  <a:srgbClr val="0000CC"/>
                </a:solidFill>
              </a:rPr>
              <a:t>抽象类的指针或引用</a:t>
            </a:r>
            <a:r>
              <a:rPr lang="zh-CN" altLang="en-US" sz="2400" b="1"/>
              <a:t>，并通过它们</a:t>
            </a:r>
            <a:r>
              <a:rPr lang="zh-CN" altLang="zh-CN" sz="2400" b="1"/>
              <a:t>访问到</a:t>
            </a:r>
            <a:r>
              <a:rPr lang="zh-CN" altLang="en-US" sz="2400" b="1"/>
              <a:t>派</a:t>
            </a:r>
            <a:r>
              <a:rPr lang="zh-CN" altLang="zh-CN" sz="2400" b="1"/>
              <a:t>生类对象，实现运行时的多态性。</a:t>
            </a:r>
            <a:endParaRPr lang="zh-CN" altLang="zh-CN" sz="2400" b="1"/>
          </a:p>
          <a:p>
            <a:pPr marL="857250" lvl="1" indent="-457200">
              <a:buFont typeface="宋体" pitchFamily="2" charset="-122"/>
              <a:buAutoNum type="circleNumDbPlain"/>
            </a:pPr>
            <a:r>
              <a:rPr lang="zh-CN" altLang="zh-CN" sz="2400" b="1"/>
              <a:t>如果</a:t>
            </a:r>
            <a:r>
              <a:rPr lang="zh-CN" altLang="zh-CN" sz="2400" b="1">
                <a:solidFill>
                  <a:srgbClr val="FF0000"/>
                </a:solidFill>
              </a:rPr>
              <a:t>派生类</a:t>
            </a:r>
            <a:r>
              <a:rPr lang="zh-CN" altLang="zh-CN" sz="2400" b="1"/>
              <a:t>只是简单地继承了抽象类的纯虚函数，而</a:t>
            </a:r>
            <a:r>
              <a:rPr lang="zh-CN" altLang="zh-CN" sz="2400" b="1">
                <a:solidFill>
                  <a:srgbClr val="FF0000"/>
                </a:solidFill>
              </a:rPr>
              <a:t>没有覆盖基类的纯虚函数</a:t>
            </a:r>
            <a:r>
              <a:rPr lang="zh-CN" altLang="zh-CN" sz="2400" b="1"/>
              <a:t>，则派生类</a:t>
            </a:r>
            <a:r>
              <a:rPr lang="zh-CN" altLang="zh-CN" sz="2400" b="1">
                <a:solidFill>
                  <a:srgbClr val="FF0000"/>
                </a:solidFill>
              </a:rPr>
              <a:t>也是</a:t>
            </a:r>
            <a:r>
              <a:rPr lang="zh-CN" altLang="zh-CN" sz="2400" b="1"/>
              <a:t>一个抽象类。</a:t>
            </a:r>
            <a:endParaRPr lang="zh-CN" altLang="zh-CN" sz="2400" b="1"/>
          </a:p>
          <a:p>
            <a:pPr marL="857250" lvl="1" indent="-457200" eaLnBrk="1" hangingPunct="1">
              <a:lnSpc>
                <a:spcPct val="90000"/>
              </a:lnSpc>
              <a:buFontTx/>
              <a:buNone/>
            </a:pPr>
            <a:endParaRPr lang="zh-CN" altLang="en-US" sz="2400" b="1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5.4.1 </a:t>
            </a:r>
            <a:r>
              <a:rPr lang="zh-CN" altLang="en-US" b="1"/>
              <a:t>纯虚</a:t>
            </a:r>
            <a:r>
              <a:rPr lang="zh-CN" altLang="en-US" b="1">
                <a:solidFill>
                  <a:srgbClr val="FF0000"/>
                </a:solidFill>
              </a:rPr>
              <a:t>函数和抽象类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z="2800" b="1">
                <a:solidFill>
                  <a:srgbClr val="0000CC"/>
                </a:solidFill>
              </a:rPr>
              <a:t>【例</a:t>
            </a:r>
            <a:r>
              <a:rPr lang="en-US" altLang="zh-CN" sz="2800" b="1">
                <a:solidFill>
                  <a:srgbClr val="0000CC"/>
                </a:solidFill>
              </a:rPr>
              <a:t>5-9</a:t>
            </a:r>
            <a:r>
              <a:rPr lang="zh-CN" altLang="zh-CN" sz="2800" b="1">
                <a:solidFill>
                  <a:srgbClr val="0000CC"/>
                </a:solidFill>
              </a:rPr>
              <a:t>】 在一个图形系统中，实现计算各种图形面积的程序设计。</a:t>
            </a:r>
            <a:endParaRPr lang="en-US" altLang="zh-CN" sz="2800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zh-CN" altLang="zh-CN" sz="2800" b="1">
                <a:solidFill>
                  <a:srgbClr val="FF0000"/>
                </a:solidFill>
              </a:rPr>
              <a:t>问题分析：</a:t>
            </a:r>
            <a:endParaRPr lang="en-US" altLang="zh-CN" sz="2800" b="1">
              <a:solidFill>
                <a:srgbClr val="FF0000"/>
              </a:solidFill>
            </a:endParaRPr>
          </a:p>
          <a:p>
            <a:pPr marL="857250" lvl="1" indent="-457200">
              <a:buFont typeface="宋体" pitchFamily="2" charset="-122"/>
              <a:buAutoNum type="circleNumDbPlain"/>
            </a:pPr>
            <a:r>
              <a:rPr lang="zh-CN" altLang="zh-CN" sz="2400" b="1"/>
              <a:t>所有图形都有面积，</a:t>
            </a:r>
            <a:r>
              <a:rPr lang="zh-CN" altLang="zh-CN" sz="2400" b="1">
                <a:solidFill>
                  <a:srgbClr val="0000CC"/>
                </a:solidFill>
              </a:rPr>
              <a:t>但只有落实到三角形、矩形等具体图形时才能够计算出它的面积</a:t>
            </a:r>
            <a:r>
              <a:rPr lang="zh-CN" altLang="zh-CN" sz="2400" b="1"/>
              <a:t>。</a:t>
            </a:r>
            <a:endParaRPr lang="en-US" altLang="zh-CN" sz="2400" b="1"/>
          </a:p>
          <a:p>
            <a:pPr marL="857250" lvl="1" indent="-457200">
              <a:buFont typeface="宋体" pitchFamily="2" charset="-122"/>
              <a:buAutoNum type="circleNumDbPlain"/>
            </a:pPr>
            <a:r>
              <a:rPr lang="zh-CN" altLang="zh-CN" sz="2400" b="1"/>
              <a:t>设计</a:t>
            </a:r>
            <a:r>
              <a:rPr lang="zh-CN" altLang="zh-CN" sz="2400" b="1">
                <a:solidFill>
                  <a:srgbClr val="0000CC"/>
                </a:solidFill>
              </a:rPr>
              <a:t>抽象类</a:t>
            </a:r>
            <a:r>
              <a:rPr lang="en-US" altLang="zh-CN" sz="2400" b="1">
                <a:solidFill>
                  <a:srgbClr val="0000CC"/>
                </a:solidFill>
              </a:rPr>
              <a:t>Figure</a:t>
            </a:r>
            <a:r>
              <a:rPr lang="zh-CN" altLang="zh-CN" sz="2400" b="1"/>
              <a:t>来表示图形这一概念，并为它设置</a:t>
            </a:r>
            <a:r>
              <a:rPr lang="zh-CN" altLang="zh-CN" sz="2400" b="1">
                <a:solidFill>
                  <a:srgbClr val="0000CC"/>
                </a:solidFill>
              </a:rPr>
              <a:t>纯虚函数</a:t>
            </a:r>
            <a:r>
              <a:rPr lang="en-US" altLang="zh-CN" sz="2400" b="1">
                <a:solidFill>
                  <a:srgbClr val="0000CC"/>
                </a:solidFill>
              </a:rPr>
              <a:t>area</a:t>
            </a:r>
            <a:r>
              <a:rPr lang="zh-CN" altLang="zh-CN" sz="2400" b="1"/>
              <a:t>计算图形的面积。</a:t>
            </a:r>
            <a:endParaRPr lang="en-US" altLang="zh-CN" sz="2400" b="1"/>
          </a:p>
          <a:p>
            <a:pPr marL="857250" lvl="1" indent="-457200">
              <a:buFont typeface="宋体" pitchFamily="2" charset="-122"/>
              <a:buAutoNum type="circleNumDbPlain"/>
            </a:pPr>
            <a:r>
              <a:rPr lang="en-US" altLang="zh-CN" sz="2400" b="1"/>
              <a:t> </a:t>
            </a:r>
            <a:r>
              <a:rPr lang="zh-CN" altLang="zh-CN" sz="2400" b="1">
                <a:solidFill>
                  <a:srgbClr val="0000CC"/>
                </a:solidFill>
              </a:rPr>
              <a:t>圆、三角形、矩形等具体图形则从</a:t>
            </a:r>
            <a:r>
              <a:rPr lang="en-US" altLang="zh-CN" sz="2400" b="1">
                <a:solidFill>
                  <a:srgbClr val="0000CC"/>
                </a:solidFill>
              </a:rPr>
              <a:t>Figure</a:t>
            </a:r>
            <a:r>
              <a:rPr lang="zh-CN" altLang="zh-CN" sz="2400" b="1">
                <a:solidFill>
                  <a:srgbClr val="0000CC"/>
                </a:solidFill>
              </a:rPr>
              <a:t>派生，由它们提供纯虚函数</a:t>
            </a:r>
            <a:r>
              <a:rPr lang="en-US" altLang="zh-CN" sz="2400" b="1">
                <a:solidFill>
                  <a:srgbClr val="0000CC"/>
                </a:solidFill>
              </a:rPr>
              <a:t>area</a:t>
            </a:r>
            <a:r>
              <a:rPr lang="zh-CN" altLang="zh-CN" sz="2400" b="1">
                <a:solidFill>
                  <a:srgbClr val="0000CC"/>
                </a:solidFill>
              </a:rPr>
              <a:t>的实现版本</a:t>
            </a:r>
            <a:r>
              <a:rPr lang="zh-CN" altLang="zh-CN" sz="2400" b="1"/>
              <a:t>。借助于虚函数，就可以通过</a:t>
            </a:r>
            <a:r>
              <a:rPr lang="en-US" altLang="zh-CN" sz="2400" b="1"/>
              <a:t>Figure</a:t>
            </a:r>
            <a:r>
              <a:rPr lang="zh-CN" altLang="zh-CN" sz="2400" b="1"/>
              <a:t>的指针或引用访问到圆柱体、球体等派生类实现的面积函数。</a:t>
            </a:r>
            <a:endParaRPr lang="zh-CN" altLang="zh-CN" sz="2400" b="1"/>
          </a:p>
          <a:p>
            <a:pPr marL="0" indent="0">
              <a:buFontTx/>
              <a:buNone/>
            </a:pPr>
            <a:endParaRPr lang="zh-CN" altLang="en-US" sz="2400" b="1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5.4.1 </a:t>
            </a:r>
            <a:r>
              <a:rPr lang="zh-CN" altLang="en-US" b="1"/>
              <a:t>纯虚</a:t>
            </a:r>
            <a:r>
              <a:rPr lang="zh-CN" altLang="en-US" b="1">
                <a:solidFill>
                  <a:srgbClr val="FF0000"/>
                </a:solidFill>
              </a:rPr>
              <a:t>函数和抽象类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63" y="765175"/>
            <a:ext cx="8669337" cy="5495925"/>
          </a:xfrm>
        </p:spPr>
        <p:txBody>
          <a:bodyPr/>
          <a:lstStyle/>
          <a:p>
            <a:r>
              <a:rPr lang="en-US" altLang="zh-CN" sz="2400"/>
              <a:t>//Eg5-9.cpp</a:t>
            </a:r>
            <a:endParaRPr lang="zh-CN" altLang="zh-CN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#include &lt;iostream&gt;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using namespace std;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class </a:t>
            </a:r>
            <a:r>
              <a:rPr lang="en-US" altLang="zh-CN" sz="2400" b="1">
                <a:solidFill>
                  <a:srgbClr val="0000CC"/>
                </a:solidFill>
              </a:rPr>
              <a:t>Figure</a:t>
            </a:r>
            <a:r>
              <a:rPr lang="en-US" altLang="zh-CN" sz="2400" b="1"/>
              <a:t>{                                    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protected: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double x,y;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public: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void set(double i,double j){ x=i; y=j; }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</a:t>
            </a:r>
            <a:r>
              <a:rPr lang="en-US" altLang="zh-CN" sz="2400" b="1">
                <a:solidFill>
                  <a:srgbClr val="FF0000"/>
                </a:solidFill>
              </a:rPr>
              <a:t>virtual void area()=0;	</a:t>
            </a:r>
            <a:r>
              <a:rPr lang="en-US" altLang="zh-CN" sz="2400" b="1"/>
              <a:t>		</a:t>
            </a:r>
            <a:r>
              <a:rPr lang="en-US" altLang="zh-CN" sz="2400" b="1">
                <a:solidFill>
                  <a:srgbClr val="0000CC"/>
                </a:solidFill>
              </a:rPr>
              <a:t>//</a:t>
            </a:r>
            <a:r>
              <a:rPr lang="zh-CN" altLang="en-US" sz="2400" b="1">
                <a:solidFill>
                  <a:srgbClr val="0000CC"/>
                </a:solidFill>
              </a:rPr>
              <a:t>纯虚函数</a:t>
            </a:r>
            <a:endParaRPr lang="zh-CN" altLang="en-US" sz="24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};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class </a:t>
            </a:r>
            <a:r>
              <a:rPr lang="en-US" altLang="zh-CN" sz="2400" b="1">
                <a:solidFill>
                  <a:srgbClr val="0000CC"/>
                </a:solidFill>
              </a:rPr>
              <a:t>Triangle</a:t>
            </a:r>
            <a:r>
              <a:rPr lang="en-US" altLang="zh-CN" sz="2400" b="1"/>
              <a:t>:public Figure{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public: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void area(){cout&lt;&lt;"</a:t>
            </a:r>
            <a:r>
              <a:rPr lang="zh-CN" altLang="en-US" sz="2400" b="1"/>
              <a:t>三角形面积：</a:t>
            </a:r>
            <a:r>
              <a:rPr lang="en-US" altLang="zh-CN" sz="2400" b="1"/>
              <a:t>“ 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            &lt;&lt; x*y*0.5&lt;&lt;endl;}          </a:t>
            </a:r>
            <a:r>
              <a:rPr lang="en-US" altLang="zh-CN" sz="2400" b="1">
                <a:solidFill>
                  <a:srgbClr val="0000CC"/>
                </a:solidFill>
              </a:rPr>
              <a:t>//</a:t>
            </a:r>
            <a:r>
              <a:rPr lang="zh-CN" altLang="en-US" sz="2400" b="1">
                <a:solidFill>
                  <a:srgbClr val="0000CC"/>
                </a:solidFill>
              </a:rPr>
              <a:t>重写基类纯虚函数</a:t>
            </a:r>
            <a:endParaRPr lang="zh-CN" altLang="en-US" sz="24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};</a:t>
            </a:r>
            <a:endParaRPr lang="en-US" altLang="zh-CN" sz="2400" b="1"/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5.4.1 </a:t>
            </a:r>
            <a:r>
              <a:rPr lang="zh-CN" altLang="en-US" b="1"/>
              <a:t>纯虚</a:t>
            </a:r>
            <a:r>
              <a:rPr lang="zh-CN" altLang="en-US" b="1">
                <a:solidFill>
                  <a:srgbClr val="FF0000"/>
                </a:solidFill>
              </a:rPr>
              <a:t>函数和抽象类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2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2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28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28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28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28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496300" cy="5619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class </a:t>
            </a:r>
            <a:r>
              <a:rPr lang="en-US" altLang="zh-CN" sz="2000" b="1">
                <a:solidFill>
                  <a:srgbClr val="0000CC"/>
                </a:solidFill>
              </a:rPr>
              <a:t>Rectangle</a:t>
            </a:r>
            <a:r>
              <a:rPr lang="en-US" altLang="zh-CN" sz="2000" b="1"/>
              <a:t>:public Figure{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public: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void area(</a:t>
            </a:r>
            <a:r>
              <a:rPr lang="en-US" altLang="zh-CN" sz="2000" b="1">
                <a:solidFill>
                  <a:srgbClr val="FF0000"/>
                </a:solidFill>
              </a:rPr>
              <a:t>int i</a:t>
            </a:r>
            <a:r>
              <a:rPr lang="en-US" altLang="zh-CN" sz="2000" b="1"/>
              <a:t>){cout&lt;&lt;"</a:t>
            </a:r>
            <a:r>
              <a:rPr lang="zh-CN" altLang="en-US" sz="2000" b="1"/>
              <a:t>这是矩形，它的面积是：</a:t>
            </a:r>
            <a:r>
              <a:rPr lang="en-US" altLang="zh-CN" sz="2000" b="1"/>
              <a:t>"&lt;&lt;x*y&lt;&lt;endl;}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</a:t>
            </a:r>
            <a:r>
              <a:rPr lang="en-US" altLang="zh-CN" sz="2000" b="1">
                <a:solidFill>
                  <a:srgbClr val="0000CC"/>
                </a:solidFill>
              </a:rPr>
              <a:t>//</a:t>
            </a:r>
            <a:r>
              <a:rPr lang="zh-CN" altLang="en-US" sz="2000" b="1">
                <a:solidFill>
                  <a:srgbClr val="FF0000"/>
                </a:solidFill>
              </a:rPr>
              <a:t>注意，这是非虚函数</a:t>
            </a:r>
            <a:endParaRPr lang="en-US" altLang="zh-CN" sz="20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}; 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int main</a:t>
            </a:r>
            <a:r>
              <a:rPr lang="en-US" altLang="zh-CN" sz="2000" b="1">
                <a:solidFill>
                  <a:srgbClr val="FF0000"/>
                </a:solidFill>
              </a:rPr>
              <a:t>(){</a:t>
            </a:r>
            <a:endParaRPr lang="en-US" altLang="zh-CN" sz="20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Figure *pF;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//  Figure f1;	//L1</a:t>
            </a:r>
            <a:r>
              <a:rPr lang="zh-CN" altLang="en-US" sz="2000" b="1">
                <a:solidFill>
                  <a:srgbClr val="FF0000"/>
                </a:solidFill>
              </a:rPr>
              <a:t>，错误，不能定义抽象类的对象</a:t>
            </a:r>
            <a:endParaRPr lang="zh-CN" altLang="en-US" sz="20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//  Rectangle r;</a:t>
            </a:r>
            <a:r>
              <a:rPr lang="en-US" altLang="zh-CN" sz="1800" b="1">
                <a:solidFill>
                  <a:srgbClr val="FF0000"/>
                </a:solidFill>
              </a:rPr>
              <a:t>	//L2</a:t>
            </a:r>
            <a:r>
              <a:rPr lang="zh-CN" altLang="en-US" sz="1800" b="1">
                <a:solidFill>
                  <a:srgbClr val="FF0000"/>
                </a:solidFill>
              </a:rPr>
              <a:t>，错误，</a:t>
            </a:r>
            <a:r>
              <a:rPr lang="zh-CN" altLang="en-US" sz="1800" b="1">
                <a:solidFill>
                  <a:srgbClr val="0000CC"/>
                </a:solidFill>
              </a:rPr>
              <a:t>矩形的</a:t>
            </a:r>
            <a:r>
              <a:rPr lang="en-US" altLang="zh-CN" sz="1800" b="1">
                <a:solidFill>
                  <a:srgbClr val="0000CC"/>
                </a:solidFill>
              </a:rPr>
              <a:t>area</a:t>
            </a:r>
            <a:r>
              <a:rPr lang="zh-CN" altLang="en-US" sz="1800" b="1">
                <a:solidFill>
                  <a:srgbClr val="0000CC"/>
                </a:solidFill>
              </a:rPr>
              <a:t>函数不是基类虚函数        </a:t>
            </a:r>
            <a:r>
              <a:rPr lang="en-US" altLang="zh-CN" sz="1800" b="1">
                <a:solidFill>
                  <a:srgbClr val="0000CC"/>
                </a:solidFill>
              </a:rPr>
              <a:t>		</a:t>
            </a:r>
            <a:r>
              <a:rPr lang="zh-CN" altLang="en-US" sz="1800" b="1">
                <a:solidFill>
                  <a:srgbClr val="0000CC"/>
                </a:solidFill>
              </a:rPr>
              <a:t>的覆盖版本，它们的参数表不一致。</a:t>
            </a:r>
            <a:r>
              <a:rPr lang="en-US" altLang="zh-CN" sz="1800" b="1">
                <a:solidFill>
                  <a:srgbClr val="FF0000"/>
                </a:solidFill>
              </a:rPr>
              <a:t>Rectangle</a:t>
            </a:r>
            <a:r>
              <a:rPr lang="zh-CN" altLang="en-US" sz="1800" b="1">
                <a:solidFill>
                  <a:srgbClr val="FF0000"/>
                </a:solidFill>
              </a:rPr>
              <a:t>仍然是抽象类</a:t>
            </a:r>
            <a:endParaRPr lang="zh-CN" altLang="en-US" sz="1800" b="1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/>
              <a:t>    </a:t>
            </a:r>
            <a:r>
              <a:rPr lang="en-US" altLang="zh-CN" sz="2000" b="1"/>
              <a:t>Triangle t;				//L3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t.set(10,20);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</a:t>
            </a:r>
            <a:r>
              <a:rPr lang="en-US" altLang="zh-CN" sz="2000" b="1">
                <a:solidFill>
                  <a:srgbClr val="0000CC"/>
                </a:solidFill>
              </a:rPr>
              <a:t>pF=&amp;t;</a:t>
            </a:r>
            <a:endParaRPr lang="en-US" altLang="zh-CN" sz="20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    pF-&gt;area();				//L4</a:t>
            </a:r>
            <a:endParaRPr lang="en-US" altLang="zh-CN" sz="20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Figure &amp;rF=t;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rF.set(20,20);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rF.area();				//L5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}</a:t>
            </a:r>
            <a:endParaRPr lang="en-US" altLang="zh-CN" sz="2000" b="1"/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5.4.1 </a:t>
            </a:r>
            <a:r>
              <a:rPr lang="zh-CN" altLang="en-US" b="1"/>
              <a:t>纯虚</a:t>
            </a:r>
            <a:r>
              <a:rPr lang="zh-CN" altLang="en-US" b="1">
                <a:solidFill>
                  <a:srgbClr val="FF0000"/>
                </a:solidFill>
              </a:rPr>
              <a:t>函数和抽象类</a:t>
            </a:r>
            <a:r>
              <a:rPr lang="zh-CN" altLang="en-US"/>
              <a:t>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39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9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39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39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3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39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3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39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3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39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3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39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3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39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39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39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39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39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39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39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239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39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39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39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76325"/>
            <a:ext cx="8874125" cy="5448300"/>
          </a:xfrm>
        </p:spPr>
        <p:txBody>
          <a:bodyPr/>
          <a:lstStyle/>
          <a:p>
            <a:r>
              <a:rPr lang="zh-CN" altLang="en-US" sz="2000" b="1">
                <a:solidFill>
                  <a:srgbClr val="0000CC"/>
                </a:solidFill>
              </a:rPr>
              <a:t>抽象类作为</a:t>
            </a:r>
            <a:r>
              <a:rPr lang="zh-CN" altLang="en-US" sz="2000" b="1">
                <a:solidFill>
                  <a:srgbClr val="FF0000"/>
                </a:solidFill>
              </a:rPr>
              <a:t>访问派生类</a:t>
            </a:r>
            <a:r>
              <a:rPr lang="zh-CN" altLang="en-US" sz="2000" b="1">
                <a:solidFill>
                  <a:srgbClr val="0000CC"/>
                </a:solidFill>
              </a:rPr>
              <a:t>的接口</a:t>
            </a:r>
            <a:endParaRPr lang="en-US" altLang="zh-CN" sz="2000" b="1">
              <a:solidFill>
                <a:srgbClr val="0000CC"/>
              </a:solidFill>
            </a:endParaRPr>
          </a:p>
          <a:p>
            <a:pPr lvl="1"/>
            <a:r>
              <a:rPr lang="zh-CN" altLang="zh-CN" sz="2000" b="1"/>
              <a:t>在设计类的继承结构时，可以把各派生类都需要的功能设计成</a:t>
            </a:r>
            <a:r>
              <a:rPr lang="zh-CN" altLang="zh-CN" sz="2000" b="1">
                <a:solidFill>
                  <a:srgbClr val="FF0000"/>
                </a:solidFill>
              </a:rPr>
              <a:t>抽象基类</a:t>
            </a:r>
            <a:r>
              <a:rPr lang="zh-CN" altLang="zh-CN" sz="2000" b="1"/>
              <a:t>的</a:t>
            </a:r>
            <a:r>
              <a:rPr lang="zh-CN" altLang="zh-CN" sz="2000" b="1">
                <a:solidFill>
                  <a:srgbClr val="FF0000"/>
                </a:solidFill>
              </a:rPr>
              <a:t>虚函数</a:t>
            </a:r>
            <a:r>
              <a:rPr lang="zh-CN" altLang="zh-CN" sz="2000" b="1"/>
              <a:t>，每个</a:t>
            </a:r>
            <a:r>
              <a:rPr lang="zh-CN" altLang="zh-CN" sz="2000" b="1">
                <a:solidFill>
                  <a:srgbClr val="FF0000"/>
                </a:solidFill>
              </a:rPr>
              <a:t>派生类</a:t>
            </a:r>
            <a:r>
              <a:rPr lang="zh-CN" altLang="zh-CN" sz="2000" b="1"/>
              <a:t>根据自己的情况</a:t>
            </a:r>
            <a:r>
              <a:rPr lang="zh-CN" altLang="zh-CN" sz="2000" b="1">
                <a:solidFill>
                  <a:srgbClr val="FF0000"/>
                </a:solidFill>
              </a:rPr>
              <a:t>重新定义虚函数的功能</a:t>
            </a:r>
            <a:r>
              <a:rPr lang="zh-CN" altLang="zh-CN" sz="2000" b="1"/>
              <a:t>，以便描述每个类特有的行为。</a:t>
            </a:r>
            <a:endParaRPr lang="en-US" altLang="zh-CN" sz="2000" b="1"/>
          </a:p>
          <a:p>
            <a:pPr lvl="1"/>
            <a:r>
              <a:rPr lang="zh-CN" altLang="zh-CN" sz="2000" b="1"/>
              <a:t>由于抽象基类具有各派生类成员函数的虚函数版本，可以把它作为访问整个继承结构的接口，通过</a:t>
            </a:r>
            <a:r>
              <a:rPr lang="zh-CN" altLang="zh-CN" sz="2000" b="1">
                <a:solidFill>
                  <a:srgbClr val="FF0000"/>
                </a:solidFill>
              </a:rPr>
              <a:t>抽象基类的指针或引用</a:t>
            </a:r>
            <a:r>
              <a:rPr lang="zh-CN" altLang="zh-CN" sz="2000" b="1"/>
              <a:t>访问在各个派生类中实现的虚函数，这种方式也称为</a:t>
            </a:r>
            <a:r>
              <a:rPr lang="zh-CN" altLang="zh-CN" sz="2000" b="1">
                <a:solidFill>
                  <a:srgbClr val="FF0000"/>
                </a:solidFill>
              </a:rPr>
              <a:t>接口重用</a:t>
            </a:r>
            <a:r>
              <a:rPr lang="zh-CN" altLang="zh-CN" sz="2000" b="1"/>
              <a:t>。</a:t>
            </a:r>
            <a:endParaRPr lang="en-US" altLang="zh-CN" sz="2000" b="1"/>
          </a:p>
          <a:p>
            <a:pPr eaLnBrk="1" hangingPunct="1"/>
            <a:r>
              <a:rPr lang="zh-CN" altLang="en-US" sz="2400" b="1"/>
              <a:t>多态</a:t>
            </a:r>
            <a:endParaRPr lang="zh-CN" altLang="en-US" sz="2400" b="1"/>
          </a:p>
          <a:p>
            <a:pPr lvl="2" eaLnBrk="1" hangingPunct="1"/>
            <a:r>
              <a:rPr lang="zh-CN" altLang="en-US" sz="2000" b="1"/>
              <a:t>从外部看：同一方法（函数）作用不同对象时，导致不同行为发生</a:t>
            </a:r>
            <a:endParaRPr lang="zh-CN" altLang="en-US" sz="2000" b="1"/>
          </a:p>
          <a:p>
            <a:pPr lvl="2" eaLnBrk="1" hangingPunct="1"/>
            <a:r>
              <a:rPr lang="zh-CN" altLang="en-US" sz="2000" b="1"/>
              <a:t>从内部看：单接口、多实现</a:t>
            </a:r>
            <a:endParaRPr lang="zh-CN" altLang="en-US" sz="2000" b="1"/>
          </a:p>
          <a:p>
            <a:pPr eaLnBrk="1" hangingPunct="1"/>
            <a:r>
              <a:rPr lang="zh-CN" altLang="en-US" sz="2400" b="1"/>
              <a:t>好处</a:t>
            </a:r>
            <a:endParaRPr lang="zh-CN" altLang="en-US" sz="2400" b="1"/>
          </a:p>
          <a:p>
            <a:pPr lvl="2" eaLnBrk="1" hangingPunct="1"/>
            <a:r>
              <a:rPr lang="zh-CN" altLang="en-US" sz="2000" b="1"/>
              <a:t>代码重用</a:t>
            </a:r>
            <a:endParaRPr lang="zh-CN" altLang="en-US" sz="2000" b="1"/>
          </a:p>
          <a:p>
            <a:pPr lvl="2" eaLnBrk="1" hangingPunct="1"/>
            <a:r>
              <a:rPr lang="zh-CN" altLang="en-US" sz="2000" b="1"/>
              <a:t>软件功能局部的修改和替代</a:t>
            </a:r>
            <a:endParaRPr lang="zh-CN" altLang="en-US" sz="2000" b="1"/>
          </a:p>
          <a:p>
            <a:pPr lvl="2" eaLnBrk="1" hangingPunct="1"/>
            <a:r>
              <a:rPr lang="zh-CN" altLang="en-US" sz="2000" b="1"/>
              <a:t>抽象手段（抽象类）</a:t>
            </a:r>
            <a:endParaRPr lang="zh-CN" altLang="en-US" sz="1600" b="1"/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11213"/>
          </a:xfrm>
        </p:spPr>
        <p:txBody>
          <a:bodyPr/>
          <a:lstStyle/>
          <a:p>
            <a:r>
              <a:rPr lang="en-US" altLang="zh-CN" b="1"/>
              <a:t>5.4.2  </a:t>
            </a:r>
            <a:r>
              <a:rPr lang="zh-CN" altLang="zh-CN" b="1">
                <a:solidFill>
                  <a:srgbClr val="FF0000"/>
                </a:solidFill>
              </a:rPr>
              <a:t>抽象类</a:t>
            </a:r>
            <a:r>
              <a:rPr lang="zh-CN" altLang="zh-CN" b="1"/>
              <a:t>的应用</a:t>
            </a:r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647700"/>
          </a:xfrm>
        </p:spPr>
        <p:txBody>
          <a:bodyPr/>
          <a:lstStyle/>
          <a:p>
            <a:r>
              <a:rPr lang="en-US" altLang="zh-CN" b="1"/>
              <a:t>5.4.2  </a:t>
            </a:r>
            <a:r>
              <a:rPr lang="zh-CN" altLang="zh-CN" b="1">
                <a:solidFill>
                  <a:srgbClr val="FF0000"/>
                </a:solidFill>
              </a:rPr>
              <a:t>抽象类</a:t>
            </a:r>
            <a:r>
              <a:rPr lang="zh-CN" altLang="zh-CN" b="1"/>
              <a:t>的应用</a:t>
            </a:r>
            <a:endParaRPr lang="zh-CN" altLang="zh-CN" b="1"/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7772400" cy="719138"/>
          </a:xfrm>
        </p:spPr>
        <p:txBody>
          <a:bodyPr/>
          <a:lstStyle/>
          <a:p>
            <a:pPr eaLnBrk="1" hangingPunct="1"/>
            <a:r>
              <a:rPr lang="zh-CN" altLang="en-US" b="1"/>
              <a:t>抽象类的主要用途</a:t>
            </a:r>
            <a:r>
              <a:rPr lang="en-US" altLang="zh-CN" b="1"/>
              <a:t>——</a:t>
            </a:r>
            <a:r>
              <a:rPr lang="zh-CN" altLang="en-US" b="1">
                <a:solidFill>
                  <a:srgbClr val="FF0000"/>
                </a:solidFill>
              </a:rPr>
              <a:t>作接口</a:t>
            </a:r>
            <a:endParaRPr lang="zh-CN" altLang="en-US" b="1">
              <a:solidFill>
                <a:srgbClr val="FF0000"/>
              </a:solidFill>
            </a:endParaRPr>
          </a:p>
          <a:p>
            <a:pPr eaLnBrk="1" hangingPunct="1"/>
            <a:endParaRPr lang="en-US" altLang="zh-CN" b="1">
              <a:solidFill>
                <a:srgbClr val="FF0000"/>
              </a:solidFill>
            </a:endParaRPr>
          </a:p>
        </p:txBody>
      </p:sp>
      <p:pic>
        <p:nvPicPr>
          <p:cNvPr id="61443" name="Picture 4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1188" y="1844675"/>
            <a:ext cx="8208962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对话气泡: 矩形 1"/>
          <p:cNvSpPr/>
          <p:nvPr/>
        </p:nvSpPr>
        <p:spPr>
          <a:xfrm>
            <a:off x="323850" y="4868863"/>
            <a:ext cx="3311525" cy="1873250"/>
          </a:xfrm>
          <a:prstGeom prst="wedgeRectCallout">
            <a:avLst>
              <a:gd name="adj1" fmla="val -21631"/>
              <a:gd name="adj2" fmla="val -122901"/>
            </a:avLst>
          </a:prstGeom>
          <a:gradFill>
            <a:gsLst>
              <a:gs pos="60458">
                <a:srgbClr val="FFFFFF"/>
              </a:gs>
              <a:gs pos="0">
                <a:schemeClr val="accent1">
                  <a:lumMod val="5000"/>
                  <a:lumOff val="95000"/>
                </a:schemeClr>
              </a:gs>
              <a:gs pos="74000">
                <a:srgbClr val="CFE5D6"/>
              </a:gs>
              <a:gs pos="83000">
                <a:srgbClr val="FFFF00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000" b="1">
                <a:solidFill>
                  <a:schemeClr val="tx1"/>
                </a:solidFill>
              </a:rPr>
              <a:t>以</a:t>
            </a:r>
            <a:r>
              <a:rPr lang="en-US" altLang="zh-CN" sz="2000" b="1">
                <a:solidFill>
                  <a:schemeClr val="tx1"/>
                </a:solidFill>
              </a:rPr>
              <a:t>Base</a:t>
            </a:r>
            <a:r>
              <a:rPr lang="zh-CN" altLang="en-US" sz="2000" b="1">
                <a:solidFill>
                  <a:schemeClr val="tx1"/>
                </a:solidFill>
              </a:rPr>
              <a:t>的任何派生类对象作实参调用</a:t>
            </a:r>
            <a:r>
              <a:rPr lang="en-US" altLang="zh-CN" sz="2000" b="1">
                <a:solidFill>
                  <a:schemeClr val="tx1"/>
                </a:solidFill>
              </a:rPr>
              <a:t>pf</a:t>
            </a:r>
            <a:r>
              <a:rPr lang="zh-CN" altLang="en-US" sz="2000" b="1">
                <a:solidFill>
                  <a:schemeClr val="tx1"/>
                </a:solidFill>
              </a:rPr>
              <a:t>函数，将访问实参对象所在类的</a:t>
            </a:r>
            <a:r>
              <a:rPr lang="en-US" altLang="zh-CN" sz="2000" b="1">
                <a:solidFill>
                  <a:schemeClr val="tx1"/>
                </a:solidFill>
              </a:rPr>
              <a:t>vf1,vf2,vf3</a:t>
            </a:r>
            <a:r>
              <a:rPr lang="zh-CN" altLang="en-US" sz="2000" b="1">
                <a:solidFill>
                  <a:schemeClr val="tx1"/>
                </a:solidFill>
              </a:rPr>
              <a:t>等函数。</a:t>
            </a:r>
            <a:endParaRPr lang="en-US" altLang="zh-CN" sz="2000" b="1">
              <a:solidFill>
                <a:schemeClr val="tx1"/>
              </a:solidFill>
            </a:endParaRPr>
          </a:p>
          <a:p>
            <a:pPr algn="ctr" eaLnBrk="0" hangingPunct="0">
              <a:defRPr/>
            </a:pPr>
            <a:r>
              <a:rPr lang="en-US" altLang="zh-CN" sz="2000" b="1">
                <a:solidFill>
                  <a:schemeClr val="tx1"/>
                </a:solidFill>
              </a:rPr>
              <a:t>Base</a:t>
            </a:r>
            <a:r>
              <a:rPr lang="zh-CN" altLang="en-US" sz="2000" b="1">
                <a:solidFill>
                  <a:schemeClr val="tx1"/>
                </a:solidFill>
              </a:rPr>
              <a:t>实际是</a:t>
            </a:r>
            <a:r>
              <a:rPr lang="en-US" altLang="zh-CN" sz="2000" b="1">
                <a:solidFill>
                  <a:schemeClr val="tx1"/>
                </a:solidFill>
              </a:rPr>
              <a:t>pf</a:t>
            </a:r>
            <a:r>
              <a:rPr lang="zh-CN" altLang="en-US" sz="2000" b="1">
                <a:solidFill>
                  <a:schemeClr val="tx1"/>
                </a:solidFill>
              </a:rPr>
              <a:t>函数访问各派生类成员函数的接口</a:t>
            </a:r>
            <a:endParaRPr lang="zh-CN" altLang="en-US"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1"/>
          <p:cNvSpPr>
            <a:spLocks noGrp="1"/>
          </p:cNvSpPr>
          <p:nvPr>
            <p:ph type="title"/>
          </p:nvPr>
        </p:nvSpPr>
        <p:spPr>
          <a:xfrm>
            <a:off x="468313" y="0"/>
            <a:ext cx="8229600" cy="811213"/>
          </a:xfrm>
        </p:spPr>
        <p:txBody>
          <a:bodyPr/>
          <a:lstStyle/>
          <a:p>
            <a:r>
              <a:rPr lang="en-US" altLang="zh-CN" b="1"/>
              <a:t>5.4.2  </a:t>
            </a:r>
            <a:r>
              <a:rPr lang="zh-CN" altLang="zh-CN" b="1">
                <a:solidFill>
                  <a:srgbClr val="FF0000"/>
                </a:solidFill>
              </a:rPr>
              <a:t>抽象类</a:t>
            </a:r>
            <a:r>
              <a:rPr lang="zh-CN" altLang="zh-CN" b="1"/>
              <a:t>的应用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981075"/>
            <a:ext cx="8890000" cy="55927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z="2000" b="1">
                <a:solidFill>
                  <a:srgbClr val="0000CC"/>
                </a:solidFill>
              </a:rPr>
              <a:t>【例</a:t>
            </a:r>
            <a:r>
              <a:rPr lang="en-US" altLang="zh-CN" sz="2000" b="1">
                <a:solidFill>
                  <a:srgbClr val="0000CC"/>
                </a:solidFill>
              </a:rPr>
              <a:t>5-10</a:t>
            </a:r>
            <a:r>
              <a:rPr lang="zh-CN" altLang="zh-CN" sz="2000" b="1">
                <a:solidFill>
                  <a:srgbClr val="0000CC"/>
                </a:solidFill>
              </a:rPr>
              <a:t>】 扩展例</a:t>
            </a:r>
            <a:r>
              <a:rPr lang="en-US" altLang="zh-CN" sz="2000" b="1">
                <a:solidFill>
                  <a:srgbClr val="0000CC"/>
                </a:solidFill>
              </a:rPr>
              <a:t>5-9</a:t>
            </a:r>
            <a:r>
              <a:rPr lang="zh-CN" altLang="zh-CN" sz="2000" b="1">
                <a:solidFill>
                  <a:srgbClr val="0000CC"/>
                </a:solidFill>
              </a:rPr>
              <a:t>图形面积和体积的程序功能</a:t>
            </a:r>
            <a:r>
              <a:rPr lang="zh-CN" altLang="en-US" sz="2000" b="1">
                <a:solidFill>
                  <a:srgbClr val="0000CC"/>
                </a:solidFill>
              </a:rPr>
              <a:t>，</a:t>
            </a:r>
            <a:r>
              <a:rPr lang="zh-CN" altLang="zh-CN" sz="2000" b="1">
                <a:solidFill>
                  <a:srgbClr val="0000CC"/>
                </a:solidFill>
              </a:rPr>
              <a:t>用接口与实现分离的方式计算点、圆、圆柱体几种图形每种图形的面积和体积，并且要求输出各种图形的类名字及各类定义对象的数据成员。</a:t>
            </a:r>
            <a:endParaRPr lang="en-US" altLang="zh-CN" sz="2000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zh-CN" altLang="zh-CN" sz="2400" b="1">
                <a:solidFill>
                  <a:srgbClr val="FF0000"/>
                </a:solidFill>
              </a:rPr>
              <a:t>问题分析</a:t>
            </a:r>
            <a:endParaRPr lang="en-US" altLang="zh-CN" sz="2400" b="1">
              <a:solidFill>
                <a:srgbClr val="FF0000"/>
              </a:solidFill>
            </a:endParaRPr>
          </a:p>
          <a:p>
            <a:pPr lvl="1"/>
            <a:r>
              <a:rPr lang="zh-CN" altLang="zh-CN" sz="2000" b="1"/>
              <a:t>点、圆、圆柱体、三角形、四边形等都是几何图形，它们都具有共性，比如有类型名，</a:t>
            </a:r>
            <a:r>
              <a:rPr lang="zh-CN" altLang="en-US" sz="2000" b="1"/>
              <a:t>有</a:t>
            </a:r>
            <a:r>
              <a:rPr lang="zh-CN" altLang="zh-CN" sz="2000" b="1">
                <a:solidFill>
                  <a:srgbClr val="FF0000"/>
                </a:solidFill>
              </a:rPr>
              <a:t>面积、体积和周长</a:t>
            </a:r>
            <a:r>
              <a:rPr lang="zh-CN" altLang="zh-CN" sz="2000" b="1"/>
              <a:t>等。但当没有具体到</a:t>
            </a:r>
            <a:r>
              <a:rPr lang="zh-CN" altLang="en-US" sz="2000" b="1"/>
              <a:t>某种</a:t>
            </a:r>
            <a:r>
              <a:rPr lang="zh-CN" altLang="zh-CN" sz="2000" b="1"/>
              <a:t>形状时，又无法</a:t>
            </a:r>
            <a:r>
              <a:rPr lang="zh-CN" altLang="en-US" sz="2000" b="1"/>
              <a:t>计算</a:t>
            </a:r>
            <a:r>
              <a:rPr lang="zh-CN" altLang="zh-CN" sz="2000" b="1"/>
              <a:t>，仅仅是个概念，但又确实存在，适合用</a:t>
            </a:r>
            <a:r>
              <a:rPr lang="zh-CN" altLang="zh-CN" sz="2000" b="1">
                <a:solidFill>
                  <a:srgbClr val="FF0000"/>
                </a:solidFill>
              </a:rPr>
              <a:t>纯虚函数和抽象类来</a:t>
            </a:r>
            <a:r>
              <a:rPr lang="zh-CN" altLang="zh-CN" sz="2000" b="1"/>
              <a:t>描述它们。</a:t>
            </a:r>
            <a:endParaRPr lang="zh-CN" altLang="zh-CN" sz="2000" b="1"/>
          </a:p>
          <a:p>
            <a:pPr lvl="1"/>
            <a:r>
              <a:rPr lang="zh-CN" altLang="zh-CN" sz="2000" b="1"/>
              <a:t>用类</a:t>
            </a:r>
            <a:r>
              <a:rPr lang="en-US" altLang="zh-CN" sz="2000" b="1"/>
              <a:t>Shape</a:t>
            </a:r>
            <a:r>
              <a:rPr lang="zh-CN" altLang="zh-CN" sz="2000" b="1"/>
              <a:t>表示几何图形这一概念，把各类图形计算</a:t>
            </a:r>
            <a:r>
              <a:rPr lang="zh-CN" altLang="zh-CN" sz="2000" b="1">
                <a:solidFill>
                  <a:srgbClr val="FF0000"/>
                </a:solidFill>
              </a:rPr>
              <a:t>面积、体积</a:t>
            </a:r>
            <a:r>
              <a:rPr lang="zh-CN" altLang="zh-CN" sz="2000" b="1"/>
              <a:t>的函数设置成它的</a:t>
            </a:r>
            <a:r>
              <a:rPr lang="zh-CN" altLang="zh-CN" sz="2000" b="1">
                <a:solidFill>
                  <a:srgbClr val="FF0000"/>
                </a:solidFill>
              </a:rPr>
              <a:t>虚成员函数</a:t>
            </a:r>
            <a:r>
              <a:rPr lang="en-US" altLang="zh-CN" sz="2000" b="1">
                <a:solidFill>
                  <a:srgbClr val="FF0000"/>
                </a:solidFill>
              </a:rPr>
              <a:t>area</a:t>
            </a:r>
            <a:r>
              <a:rPr lang="zh-CN" altLang="zh-CN" sz="2000" b="1">
                <a:solidFill>
                  <a:srgbClr val="FF0000"/>
                </a:solidFill>
              </a:rPr>
              <a:t>和</a:t>
            </a:r>
            <a:r>
              <a:rPr lang="en-US" altLang="zh-CN" sz="2000" b="1">
                <a:solidFill>
                  <a:srgbClr val="FF0000"/>
                </a:solidFill>
              </a:rPr>
              <a:t>volume，</a:t>
            </a:r>
            <a:r>
              <a:rPr lang="zh-CN" altLang="en-US" sz="2000" b="1">
                <a:solidFill>
                  <a:srgbClr val="FF0000"/>
                </a:solidFill>
              </a:rPr>
              <a:t>并</a:t>
            </a:r>
            <a:r>
              <a:rPr lang="zh-CN" altLang="zh-CN" sz="2000" b="1">
                <a:solidFill>
                  <a:srgbClr val="FF0000"/>
                </a:solidFill>
              </a:rPr>
              <a:t>设置纯虚函数</a:t>
            </a:r>
            <a:r>
              <a:rPr lang="en-US" altLang="zh-CN" sz="2000" b="1">
                <a:solidFill>
                  <a:srgbClr val="FF0000"/>
                </a:solidFill>
              </a:rPr>
              <a:t>printShapeName</a:t>
            </a:r>
            <a:r>
              <a:rPr lang="zh-CN" altLang="zh-CN" sz="2000" b="1">
                <a:solidFill>
                  <a:srgbClr val="FF0000"/>
                </a:solidFill>
              </a:rPr>
              <a:t>和</a:t>
            </a:r>
            <a:r>
              <a:rPr lang="en-US" altLang="zh-CN" sz="2000" b="1">
                <a:solidFill>
                  <a:srgbClr val="FF0000"/>
                </a:solidFill>
              </a:rPr>
              <a:t>print</a:t>
            </a:r>
            <a:r>
              <a:rPr lang="zh-CN" altLang="zh-CN" sz="2000" b="1"/>
              <a:t>输出图形类型、面积、体积、圆半径等</a:t>
            </a:r>
            <a:r>
              <a:rPr lang="zh-CN" altLang="en-US" sz="2000" b="1"/>
              <a:t>数据</a:t>
            </a:r>
            <a:r>
              <a:rPr lang="zh-CN" altLang="zh-CN" sz="2000" b="1"/>
              <a:t>。</a:t>
            </a:r>
            <a:endParaRPr lang="en-US" altLang="zh-CN" sz="2000" b="1"/>
          </a:p>
          <a:p>
            <a:pPr lvl="1"/>
            <a:r>
              <a:rPr lang="zh-CN" altLang="zh-CN" sz="2000" b="1"/>
              <a:t>将点、圆、圆柱体等具体图形抽象成类</a:t>
            </a:r>
            <a:r>
              <a:rPr lang="en-US" altLang="zh-CN" sz="2000" b="1"/>
              <a:t>Point</a:t>
            </a:r>
            <a:r>
              <a:rPr lang="zh-CN" altLang="zh-CN" sz="2000" b="1"/>
              <a:t>、</a:t>
            </a:r>
            <a:r>
              <a:rPr lang="en-US" altLang="zh-CN" sz="2000" b="1"/>
              <a:t>Circle</a:t>
            </a:r>
            <a:r>
              <a:rPr lang="zh-CN" altLang="zh-CN" sz="2000" b="1"/>
              <a:t>、</a:t>
            </a:r>
            <a:r>
              <a:rPr lang="en-US" altLang="zh-CN" sz="2000" b="1"/>
              <a:t>Cylinder</a:t>
            </a:r>
            <a:r>
              <a:rPr lang="zh-CN" altLang="zh-CN" sz="2000" b="1"/>
              <a:t>，它们从</a:t>
            </a:r>
            <a:r>
              <a:rPr lang="en-US" altLang="zh-CN" sz="2000" b="1"/>
              <a:t>Shape</a:t>
            </a:r>
            <a:r>
              <a:rPr lang="zh-CN" altLang="zh-CN" sz="2000" b="1"/>
              <a:t>类派生，每个类都据自己的实情重定义从</a:t>
            </a:r>
            <a:r>
              <a:rPr lang="en-US" altLang="zh-CN" sz="2000" b="1"/>
              <a:t>Shape</a:t>
            </a:r>
            <a:r>
              <a:rPr lang="zh-CN" altLang="zh-CN" sz="2000" b="1"/>
              <a:t>继承到的</a:t>
            </a:r>
            <a:r>
              <a:rPr lang="en-US" altLang="zh-CN" sz="2000" b="1"/>
              <a:t>area</a:t>
            </a:r>
            <a:r>
              <a:rPr lang="zh-CN" altLang="zh-CN" sz="2000" b="1"/>
              <a:t>、</a:t>
            </a:r>
            <a:r>
              <a:rPr lang="en-US" altLang="zh-CN" sz="2000" b="1"/>
              <a:t>volume</a:t>
            </a:r>
            <a:r>
              <a:rPr lang="zh-CN" altLang="zh-CN" sz="2000" b="1"/>
              <a:t>等纯虚函数。</a:t>
            </a:r>
            <a:endParaRPr lang="zh-CN" altLang="zh-CN" sz="2000" b="1"/>
          </a:p>
          <a:p>
            <a:pPr lvl="1"/>
            <a:r>
              <a:rPr lang="zh-CN" altLang="zh-CN" sz="2000" b="1"/>
              <a:t>以</a:t>
            </a:r>
            <a:r>
              <a:rPr lang="en-US" altLang="zh-CN" sz="2000" b="1"/>
              <a:t>Shape</a:t>
            </a:r>
            <a:r>
              <a:rPr lang="zh-CN" altLang="zh-CN" sz="2000" b="1"/>
              <a:t>为接口，</a:t>
            </a:r>
            <a:r>
              <a:rPr lang="zh-CN" altLang="zh-CN" sz="2000" b="1">
                <a:solidFill>
                  <a:srgbClr val="FF0000"/>
                </a:solidFill>
              </a:rPr>
              <a:t>通过</a:t>
            </a:r>
            <a:r>
              <a:rPr lang="en-US" altLang="zh-CN" sz="2000" b="1">
                <a:solidFill>
                  <a:srgbClr val="FF0000"/>
                </a:solidFill>
              </a:rPr>
              <a:t>Shape</a:t>
            </a:r>
            <a:r>
              <a:rPr lang="zh-CN" altLang="zh-CN" sz="2000" b="1">
                <a:solidFill>
                  <a:srgbClr val="FF0000"/>
                </a:solidFill>
              </a:rPr>
              <a:t>的指针或引用能够访问到</a:t>
            </a:r>
            <a:r>
              <a:rPr lang="en-US" altLang="zh-CN" sz="2000" b="1">
                <a:solidFill>
                  <a:srgbClr val="FF0000"/>
                </a:solidFill>
              </a:rPr>
              <a:t>Point</a:t>
            </a:r>
            <a:r>
              <a:rPr lang="zh-CN" altLang="zh-CN" sz="2000" b="1">
                <a:solidFill>
                  <a:srgbClr val="FF0000"/>
                </a:solidFill>
              </a:rPr>
              <a:t>、</a:t>
            </a:r>
            <a:r>
              <a:rPr lang="en-US" altLang="zh-CN" sz="2000" b="1">
                <a:solidFill>
                  <a:srgbClr val="FF0000"/>
                </a:solidFill>
              </a:rPr>
              <a:t>Circle</a:t>
            </a:r>
            <a:r>
              <a:rPr lang="zh-CN" altLang="zh-CN" sz="2000" b="1">
                <a:solidFill>
                  <a:srgbClr val="FF0000"/>
                </a:solidFill>
              </a:rPr>
              <a:t>等派生类实现的</a:t>
            </a:r>
            <a:r>
              <a:rPr lang="en-US" altLang="zh-CN" sz="2000" b="1">
                <a:solidFill>
                  <a:srgbClr val="FF0000"/>
                </a:solidFill>
              </a:rPr>
              <a:t>area</a:t>
            </a:r>
            <a:r>
              <a:rPr lang="zh-CN" altLang="zh-CN" sz="2000" b="1">
                <a:solidFill>
                  <a:srgbClr val="FF0000"/>
                </a:solidFill>
              </a:rPr>
              <a:t>、</a:t>
            </a:r>
            <a:r>
              <a:rPr lang="en-US" altLang="zh-CN" sz="2000" b="1">
                <a:solidFill>
                  <a:srgbClr val="FF0000"/>
                </a:solidFill>
              </a:rPr>
              <a:t>volume</a:t>
            </a:r>
            <a:r>
              <a:rPr lang="zh-CN" altLang="zh-CN" sz="2000" b="1">
                <a:solidFill>
                  <a:srgbClr val="FF0000"/>
                </a:solidFill>
              </a:rPr>
              <a:t>等覆盖函数版本</a:t>
            </a:r>
            <a:r>
              <a:rPr lang="zh-CN" altLang="zh-CN" sz="2000" b="1"/>
              <a:t>，实现各图形的面积和体积计算，以及各类图形数据输出等功能。</a:t>
            </a:r>
            <a:endParaRPr lang="zh-CN" alt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2" name="图片 1" descr="\\S\User4\lyy\章海涛C++\b57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995738" y="1052513"/>
            <a:ext cx="4822825" cy="551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5.4.2  </a:t>
            </a:r>
            <a:r>
              <a:rPr lang="zh-CN" altLang="zh-CN" b="1">
                <a:solidFill>
                  <a:srgbClr val="FF0000"/>
                </a:solidFill>
              </a:rPr>
              <a:t>抽象类</a:t>
            </a:r>
            <a:r>
              <a:rPr lang="zh-CN" altLang="zh-CN" b="1"/>
              <a:t>的应用</a:t>
            </a:r>
            <a:endParaRPr lang="zh-CN" altLang="en-US"/>
          </a:p>
        </p:txBody>
      </p:sp>
      <p:sp>
        <p:nvSpPr>
          <p:cNvPr id="63491" name="内容占位符 2"/>
          <p:cNvSpPr>
            <a:spLocks noGrp="1"/>
          </p:cNvSpPr>
          <p:nvPr>
            <p:ph idx="1"/>
          </p:nvPr>
        </p:nvSpPr>
        <p:spPr>
          <a:xfrm>
            <a:off x="250825" y="1628775"/>
            <a:ext cx="4392613" cy="4616450"/>
          </a:xfrm>
        </p:spPr>
        <p:txBody>
          <a:bodyPr/>
          <a:lstStyle/>
          <a:p>
            <a:r>
              <a:rPr lang="zh-CN" altLang="en-US"/>
              <a:t>抽象结果的类图</a:t>
            </a:r>
            <a:endParaRPr lang="zh-CN" altLang="en-US"/>
          </a:p>
        </p:txBody>
      </p:sp>
      <p:sp>
        <p:nvSpPr>
          <p:cNvPr id="63492" name="Oval 4"/>
          <p:cNvSpPr>
            <a:spLocks noChangeArrowheads="1"/>
          </p:cNvSpPr>
          <p:nvPr/>
        </p:nvSpPr>
        <p:spPr bwMode="auto">
          <a:xfrm>
            <a:off x="898525" y="3357563"/>
            <a:ext cx="144463" cy="144462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bg1"/>
            </a:solidFill>
            <a:rou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611188" y="3933825"/>
            <a:ext cx="792162" cy="503238"/>
          </a:xfrm>
          <a:prstGeom prst="ellipse">
            <a:avLst/>
          </a:prstGeom>
          <a:solidFill>
            <a:schemeClr val="accent1"/>
          </a:solidFill>
          <a:ln w="3175">
            <a:solidFill>
              <a:schemeClr val="bg1"/>
            </a:solidFill>
            <a:round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63494" name="AutoShape 6"/>
          <p:cNvSpPr>
            <a:spLocks noChangeArrowheads="1"/>
          </p:cNvSpPr>
          <p:nvPr/>
        </p:nvSpPr>
        <p:spPr bwMode="auto">
          <a:xfrm>
            <a:off x="611188" y="4941888"/>
            <a:ext cx="792162" cy="792162"/>
          </a:xfrm>
          <a:prstGeom prst="flowChartMagneticDisk">
            <a:avLst/>
          </a:prstGeom>
          <a:solidFill>
            <a:schemeClr val="accent1"/>
          </a:solidFill>
          <a:ln w="3175">
            <a:solidFill>
              <a:schemeClr val="bg1"/>
            </a:solidFill>
            <a:round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V="1">
            <a:off x="971550" y="3500438"/>
            <a:ext cx="0" cy="433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V="1">
            <a:off x="971550" y="4437063"/>
            <a:ext cx="0" cy="5048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63497" name="Text Box 9"/>
          <p:cNvSpPr txBox="1">
            <a:spLocks noChangeArrowheads="1"/>
          </p:cNvSpPr>
          <p:nvPr/>
        </p:nvSpPr>
        <p:spPr bwMode="auto">
          <a:xfrm>
            <a:off x="1187450" y="3284538"/>
            <a:ext cx="9366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point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1476375" y="3933825"/>
            <a:ext cx="790575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circle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1331913" y="4725988"/>
            <a:ext cx="1152525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cylinder</a:t>
            </a:r>
            <a:endParaRPr kumimoji="1"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b="1">
                <a:solidFill>
                  <a:srgbClr val="0000CC"/>
                </a:solidFill>
              </a:rPr>
              <a:t>【例</a:t>
            </a:r>
            <a:r>
              <a:rPr lang="en-US" altLang="zh-CN" b="1">
                <a:solidFill>
                  <a:srgbClr val="0000CC"/>
                </a:solidFill>
              </a:rPr>
              <a:t>5-1</a:t>
            </a:r>
            <a:r>
              <a:rPr lang="zh-CN" altLang="zh-CN" b="1">
                <a:solidFill>
                  <a:srgbClr val="0000CC"/>
                </a:solidFill>
              </a:rPr>
              <a:t>】设计一个管理动物声音的软件。</a:t>
            </a:r>
            <a:endParaRPr lang="zh-CN" altLang="zh-CN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zh-CN" altLang="en-US" b="1">
                <a:solidFill>
                  <a:srgbClr val="FF0000"/>
                </a:solidFill>
              </a:rPr>
              <a:t>（</a:t>
            </a:r>
            <a:r>
              <a:rPr lang="en-US" altLang="zh-CN" b="1">
                <a:solidFill>
                  <a:srgbClr val="FF0000"/>
                </a:solidFill>
              </a:rPr>
              <a:t>1）</a:t>
            </a:r>
            <a:r>
              <a:rPr lang="zh-CN" altLang="zh-CN" b="1">
                <a:solidFill>
                  <a:srgbClr val="FF0000"/>
                </a:solidFill>
              </a:rPr>
              <a:t>问题分析</a:t>
            </a:r>
            <a:endParaRPr lang="en-US" altLang="zh-CN" b="1">
              <a:solidFill>
                <a:srgbClr val="FF0000"/>
              </a:solidFill>
            </a:endParaRPr>
          </a:p>
          <a:p>
            <a:pPr lvl="1"/>
            <a:r>
              <a:rPr lang="zh-CN" altLang="zh-CN" b="1"/>
              <a:t>所有的动物都会发声，但是当没有说明是猫，狗或鸟等具体动物时，则</a:t>
            </a:r>
            <a:r>
              <a:rPr lang="zh-CN" altLang="zh-CN" b="1">
                <a:solidFill>
                  <a:srgbClr val="0000CC"/>
                </a:solidFill>
              </a:rPr>
              <a:t>无法说清楚</a:t>
            </a:r>
            <a:r>
              <a:rPr lang="zh-CN" altLang="zh-CN" b="1"/>
              <a:t>它</a:t>
            </a:r>
            <a:r>
              <a:rPr lang="zh-CN" altLang="zh-CN" b="1">
                <a:solidFill>
                  <a:srgbClr val="0000CC"/>
                </a:solidFill>
              </a:rPr>
              <a:t>发出</a:t>
            </a:r>
            <a:r>
              <a:rPr lang="zh-CN" altLang="zh-CN" b="1"/>
              <a:t>的是</a:t>
            </a:r>
            <a:r>
              <a:rPr lang="zh-CN" altLang="zh-CN" b="1">
                <a:solidFill>
                  <a:srgbClr val="0000CC"/>
                </a:solidFill>
              </a:rPr>
              <a:t>什么声音</a:t>
            </a:r>
            <a:r>
              <a:rPr lang="zh-CN" altLang="zh-CN" b="1"/>
              <a:t>。</a:t>
            </a:r>
            <a:endParaRPr lang="en-US" altLang="zh-CN" b="1"/>
          </a:p>
          <a:p>
            <a:pPr lvl="1"/>
            <a:r>
              <a:rPr lang="zh-CN" altLang="zh-CN" b="1"/>
              <a:t>虽然无法实施，但又确实知道动物有声音，面向对象程序设计语言提出了</a:t>
            </a:r>
            <a:r>
              <a:rPr lang="zh-CN" altLang="en-US" b="1">
                <a:solidFill>
                  <a:srgbClr val="0000CC"/>
                </a:solidFill>
              </a:rPr>
              <a:t>用</a:t>
            </a:r>
            <a:r>
              <a:rPr lang="zh-CN" altLang="zh-CN" b="1">
                <a:solidFill>
                  <a:srgbClr val="FF0000"/>
                </a:solidFill>
              </a:rPr>
              <a:t>虚函数</a:t>
            </a:r>
            <a:r>
              <a:rPr lang="zh-CN" altLang="zh-CN" b="1">
                <a:solidFill>
                  <a:srgbClr val="0000CC"/>
                </a:solidFill>
              </a:rPr>
              <a:t>来表达这类确实存在但又无法实施的抽象概念</a:t>
            </a:r>
            <a:r>
              <a:rPr lang="zh-CN" altLang="zh-CN" b="1"/>
              <a:t>。</a:t>
            </a:r>
            <a:endParaRPr lang="en-US" altLang="zh-CN" b="1"/>
          </a:p>
          <a:p>
            <a:pPr lvl="1"/>
            <a:r>
              <a:rPr lang="zh-CN" altLang="zh-CN" b="1"/>
              <a:t>当到了可知的</a:t>
            </a:r>
            <a:r>
              <a:rPr lang="zh-CN" altLang="zh-CN" b="1">
                <a:solidFill>
                  <a:srgbClr val="0000CC"/>
                </a:solidFill>
              </a:rPr>
              <a:t>具体动物</a:t>
            </a:r>
            <a:r>
              <a:rPr lang="zh-CN" altLang="zh-CN" b="1"/>
              <a:t>时，它会</a:t>
            </a:r>
            <a:r>
              <a:rPr lang="zh-CN" altLang="zh-CN" b="1">
                <a:solidFill>
                  <a:srgbClr val="0000CC"/>
                </a:solidFill>
              </a:rPr>
              <a:t>发出什么声音就是明确的了</a:t>
            </a:r>
            <a:r>
              <a:rPr lang="zh-CN" altLang="zh-CN" b="1"/>
              <a:t>，此时再对相应的虚函数进行编码实现。</a:t>
            </a:r>
            <a:endParaRPr lang="zh-CN" altLang="en-US" b="1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5.1.1 </a:t>
            </a:r>
            <a:r>
              <a:rPr lang="zh-CN" altLang="zh-CN" b="1">
                <a:solidFill>
                  <a:srgbClr val="FF0000"/>
                </a:solidFill>
              </a:rPr>
              <a:t>多态</a:t>
            </a:r>
            <a:r>
              <a:rPr lang="zh-CN" altLang="zh-CN" b="1"/>
              <a:t>的概念</a:t>
            </a:r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1403350" y="2976563"/>
            <a:ext cx="1800225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point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3635375" y="2544763"/>
            <a:ext cx="1728788" cy="16002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1400" b="1" dirty="0">
                <a:latin typeface="Times New Roman" panose="02020603050405020304" pitchFamily="18" charset="0"/>
              </a:rPr>
              <a:t>Point()</a:t>
            </a:r>
            <a:endParaRPr kumimoji="1" lang="en-US" altLang="zh-CN" sz="1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1400" b="1" dirty="0" err="1">
                <a:latin typeface="Times New Roman" panose="02020603050405020304" pitchFamily="18" charset="0"/>
              </a:rPr>
              <a:t>setPoint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()</a:t>
            </a:r>
            <a:endParaRPr kumimoji="1" lang="en-US" altLang="zh-CN" sz="1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1400" b="1" dirty="0" err="1">
                <a:latin typeface="Times New Roman" panose="02020603050405020304" pitchFamily="18" charset="0"/>
              </a:rPr>
              <a:t>getX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()</a:t>
            </a:r>
            <a:endParaRPr kumimoji="1" lang="en-US" altLang="zh-CN" sz="1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1400" b="1" dirty="0" err="1">
                <a:latin typeface="Times New Roman" panose="02020603050405020304" pitchFamily="18" charset="0"/>
              </a:rPr>
              <a:t>getY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()</a:t>
            </a:r>
            <a:endParaRPr kumimoji="1" lang="en-US" altLang="zh-CN" sz="1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1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          </a:t>
            </a:r>
            <a:r>
              <a:rPr kumimoji="1" lang="en-US" altLang="zh-CN" sz="14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x,y</a:t>
            </a:r>
            <a:endParaRPr kumimoji="1" lang="en-US" altLang="zh-CN" sz="1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1403350" y="4273550"/>
            <a:ext cx="1800225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Circle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3635375" y="4273550"/>
            <a:ext cx="1728788" cy="95408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1400" b="1" dirty="0">
                <a:latin typeface="Times New Roman" panose="02020603050405020304" pitchFamily="18" charset="0"/>
              </a:rPr>
              <a:t>Circle()</a:t>
            </a:r>
            <a:endParaRPr kumimoji="1" lang="en-US" altLang="zh-CN" sz="1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1400" b="1" dirty="0" err="1">
                <a:latin typeface="Times New Roman" panose="02020603050405020304" pitchFamily="18" charset="0"/>
              </a:rPr>
              <a:t>setRadius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()</a:t>
            </a:r>
            <a:endParaRPr kumimoji="1" lang="en-US" altLang="zh-CN" sz="1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14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x,y,radius</a:t>
            </a:r>
            <a:endParaRPr kumimoji="1" lang="en-US" altLang="zh-CN" sz="1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71" name="Text Box 7"/>
          <p:cNvSpPr txBox="1">
            <a:spLocks noChangeArrowheads="1"/>
          </p:cNvSpPr>
          <p:nvPr/>
        </p:nvSpPr>
        <p:spPr bwMode="auto">
          <a:xfrm>
            <a:off x="3636963" y="1162050"/>
            <a:ext cx="1728787" cy="12779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3175">
            <a:solidFill>
              <a:schemeClr val="tx1"/>
            </a:solidFill>
            <a:miter lim="800000"/>
          </a:ln>
          <a:effectLst/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1400" b="1" dirty="0">
                <a:latin typeface="Times New Roman" panose="02020603050405020304" pitchFamily="18" charset="0"/>
              </a:rPr>
              <a:t>area()</a:t>
            </a:r>
            <a:endParaRPr kumimoji="1" lang="en-US" altLang="zh-CN" sz="1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1400" b="1" dirty="0">
                <a:latin typeface="Times New Roman" panose="02020603050405020304" pitchFamily="18" charset="0"/>
              </a:rPr>
              <a:t>volume()</a:t>
            </a:r>
            <a:endParaRPr kumimoji="1" lang="en-US" altLang="zh-CN" sz="1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1400" b="1" dirty="0" err="1">
                <a:latin typeface="Times New Roman" panose="02020603050405020304" pitchFamily="18" charset="0"/>
              </a:rPr>
              <a:t>printShapeName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()</a:t>
            </a:r>
            <a:endParaRPr kumimoji="1" lang="en-US" altLang="zh-CN" sz="1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1400" b="1" dirty="0">
                <a:latin typeface="Times New Roman" panose="02020603050405020304" pitchFamily="18" charset="0"/>
              </a:rPr>
              <a:t>print()</a:t>
            </a:r>
            <a:endParaRPr kumimoji="1" lang="en-US" altLang="zh-CN" sz="1400" b="1" dirty="0">
              <a:latin typeface="Times New Roman" panose="02020603050405020304" pitchFamily="18" charset="0"/>
            </a:endParaRPr>
          </a:p>
        </p:txBody>
      </p:sp>
      <p:sp>
        <p:nvSpPr>
          <p:cNvPr id="139272" name="Text Box 8"/>
          <p:cNvSpPr txBox="1">
            <a:spLocks noChangeArrowheads="1"/>
          </p:cNvSpPr>
          <p:nvPr/>
        </p:nvSpPr>
        <p:spPr bwMode="auto">
          <a:xfrm>
            <a:off x="1403350" y="5713413"/>
            <a:ext cx="1800225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Cylinder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9273" name="Text Box 9"/>
          <p:cNvSpPr txBox="1">
            <a:spLocks noChangeArrowheads="1"/>
          </p:cNvSpPr>
          <p:nvPr/>
        </p:nvSpPr>
        <p:spPr bwMode="auto">
          <a:xfrm>
            <a:off x="3635375" y="5353050"/>
            <a:ext cx="1728788" cy="127793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1400" b="1" dirty="0">
                <a:latin typeface="Times New Roman" panose="02020603050405020304" pitchFamily="18" charset="0"/>
              </a:rPr>
              <a:t>Cylinder()</a:t>
            </a:r>
            <a:endParaRPr kumimoji="1" lang="en-US" altLang="zh-CN" sz="1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1400" b="1" dirty="0" err="1">
                <a:latin typeface="Times New Roman" panose="02020603050405020304" pitchFamily="18" charset="0"/>
              </a:rPr>
              <a:t>setHeight</a:t>
            </a:r>
            <a:r>
              <a:rPr kumimoji="1" lang="en-US" altLang="zh-CN" sz="1400" b="1" dirty="0">
                <a:latin typeface="Times New Roman" panose="02020603050405020304" pitchFamily="18" charset="0"/>
              </a:rPr>
              <a:t>()</a:t>
            </a:r>
            <a:endParaRPr kumimoji="1" lang="en-US" altLang="zh-CN" sz="1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1400" b="1" dirty="0" err="1">
                <a:latin typeface="Times New Roman" panose="02020603050405020304" pitchFamily="18" charset="0"/>
              </a:rPr>
              <a:t>getVolume</a:t>
            </a:r>
            <a:endParaRPr kumimoji="1" lang="en-US" altLang="zh-CN" sz="14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FontTx/>
              <a:buNone/>
              <a:defRPr/>
            </a:pPr>
            <a:r>
              <a:rPr kumimoji="1" lang="en-US" altLang="zh-CN" sz="14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x,y,radius</a:t>
            </a:r>
            <a:endParaRPr kumimoji="1" lang="en-US" altLang="zh-CN" sz="14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74" name="Text Box 10"/>
          <p:cNvSpPr txBox="1">
            <a:spLocks noChangeArrowheads="1"/>
          </p:cNvSpPr>
          <p:nvPr/>
        </p:nvSpPr>
        <p:spPr bwMode="auto">
          <a:xfrm>
            <a:off x="1476375" y="1609725"/>
            <a:ext cx="1800225" cy="4572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shape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39275" name="Line 11"/>
          <p:cNvSpPr>
            <a:spLocks noChangeShapeType="1"/>
          </p:cNvSpPr>
          <p:nvPr/>
        </p:nvSpPr>
        <p:spPr bwMode="auto">
          <a:xfrm flipV="1">
            <a:off x="2268538" y="2112963"/>
            <a:ext cx="0" cy="863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39276" name="Line 12"/>
          <p:cNvSpPr>
            <a:spLocks noChangeShapeType="1"/>
          </p:cNvSpPr>
          <p:nvPr/>
        </p:nvSpPr>
        <p:spPr bwMode="auto">
          <a:xfrm flipV="1">
            <a:off x="2268538" y="3481388"/>
            <a:ext cx="0" cy="863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39277" name="Line 13"/>
          <p:cNvSpPr>
            <a:spLocks noChangeShapeType="1"/>
          </p:cNvSpPr>
          <p:nvPr/>
        </p:nvSpPr>
        <p:spPr bwMode="auto">
          <a:xfrm flipV="1">
            <a:off x="2268538" y="4849813"/>
            <a:ext cx="0" cy="86360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39278" name="AutoShape 14"/>
          <p:cNvSpPr>
            <a:spLocks noChangeArrowheads="1"/>
          </p:cNvSpPr>
          <p:nvPr/>
        </p:nvSpPr>
        <p:spPr bwMode="auto">
          <a:xfrm>
            <a:off x="5867400" y="1382713"/>
            <a:ext cx="2952750" cy="4608512"/>
          </a:xfrm>
          <a:prstGeom prst="wedgeRectCallout">
            <a:avLst>
              <a:gd name="adj1" fmla="val -65148"/>
              <a:gd name="adj2" fmla="val -46370"/>
            </a:avLst>
          </a:prstGeom>
          <a:solidFill>
            <a:srgbClr val="CCFFFF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/>
          <a:lstStyle/>
          <a:p>
            <a:r>
              <a:rPr kumimoji="1" lang="en-US" altLang="zh-CN" sz="2400" b="1">
                <a:latin typeface="Times New Roman" panose="02020603050405020304" pitchFamily="18" charset="0"/>
              </a:rPr>
              <a:t>Shape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只是概念上的几何图形，永远不会有称为</a:t>
            </a:r>
            <a:r>
              <a:rPr kumimoji="1" lang="en-US" altLang="zh-CN" sz="2400" b="1">
                <a:latin typeface="Times New Roman" panose="02020603050405020304" pitchFamily="18" charset="0"/>
              </a:rPr>
              <a:t>shape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的对象存在，它的存在只是为了提供</a:t>
            </a:r>
            <a:r>
              <a:rPr kumimoji="1" lang="en-US" altLang="zh-CN" sz="2400" b="1">
                <a:latin typeface="Times New Roman" panose="02020603050405020304" pitchFamily="18" charset="0"/>
              </a:rPr>
              <a:t>point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circle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</a:rPr>
              <a:t>cylinder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的公有接口。所以</a:t>
            </a:r>
            <a:r>
              <a:rPr kumimoji="1" lang="en-US" altLang="zh-CN" sz="2400" b="1">
                <a:latin typeface="Times New Roman" panose="02020603050405020304" pitchFamily="18" charset="0"/>
              </a:rPr>
              <a:t>shape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的成员函数定义为：</a:t>
            </a:r>
            <a:endParaRPr kumimoji="1" lang="zh-CN" altLang="en-US" sz="2400" b="1">
              <a:latin typeface="Times New Roman" panose="02020603050405020304" pitchFamily="18" charset="0"/>
            </a:endParaRPr>
          </a:p>
          <a:p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area()=0;</a:t>
            </a:r>
            <a:endParaRPr kumimoji="1" lang="en-US" altLang="zh-CN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volume()=0;</a:t>
            </a:r>
            <a:endParaRPr kumimoji="1" lang="en-US" altLang="zh-CN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printShapeName()=0;</a:t>
            </a:r>
            <a:endParaRPr kumimoji="1" lang="en-US" altLang="zh-CN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Print()=0;</a:t>
            </a:r>
            <a:endParaRPr kumimoji="1" lang="en-US" altLang="zh-CN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25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5.4.2  </a:t>
            </a:r>
            <a:r>
              <a:rPr lang="zh-CN" altLang="zh-CN" b="1">
                <a:solidFill>
                  <a:srgbClr val="FF0000"/>
                </a:solidFill>
              </a:rPr>
              <a:t>抽象类</a:t>
            </a:r>
            <a:r>
              <a:rPr lang="zh-CN" altLang="zh-CN" b="1"/>
              <a:t>的应用</a:t>
            </a:r>
            <a:endParaRPr lang="zh-CN" altLang="en-US"/>
          </a:p>
        </p:txBody>
      </p:sp>
      <p:sp>
        <p:nvSpPr>
          <p:cNvPr id="64526" name="矩形 2"/>
          <p:cNvSpPr>
            <a:spLocks noChangeArrowheads="1"/>
          </p:cNvSpPr>
          <p:nvPr/>
        </p:nvSpPr>
        <p:spPr bwMode="auto">
          <a:xfrm>
            <a:off x="144463" y="1085850"/>
            <a:ext cx="1620837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>
                <a:solidFill>
                  <a:srgbClr val="0000CC"/>
                </a:solidFill>
              </a:rPr>
              <a:t>抽象结果</a:t>
            </a:r>
            <a:endParaRPr lang="zh-CN" altLang="en-US" sz="280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9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139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139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392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5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139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139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2000" fill="hold"/>
                                        <p:tgtEl>
                                          <p:spTgt spid="1392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39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139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392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000"/>
                                        <p:tgtEl>
                                          <p:spTgt spid="139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139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392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animBg="1"/>
      <p:bldP spid="139268" grpId="0" animBg="1"/>
      <p:bldP spid="139269" grpId="0" animBg="1"/>
      <p:bldP spid="139270" grpId="0" animBg="1"/>
      <p:bldP spid="139271" grpId="0" animBg="1"/>
      <p:bldP spid="139272" grpId="0" animBg="1"/>
      <p:bldP spid="139273" grpId="0" animBg="1"/>
      <p:bldP spid="139274" grpId="0" animBg="1"/>
      <p:bldP spid="139275" grpId="0" animBg="1"/>
      <p:bldP spid="139276" grpId="0" animBg="1"/>
      <p:bldP spid="13927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8208962" cy="908050"/>
          </a:xfrm>
        </p:spPr>
        <p:txBody>
          <a:bodyPr/>
          <a:lstStyle/>
          <a:p>
            <a:pPr algn="l" eaLnBrk="1" hangingPunct="1"/>
            <a:r>
              <a:rPr lang="zh-CN" altLang="en-US" sz="2800"/>
              <a:t>三种几何图形的成员：</a:t>
            </a:r>
            <a:r>
              <a:rPr lang="zh-CN" altLang="en-US" sz="2800" b="1">
                <a:solidFill>
                  <a:srgbClr val="0000CC"/>
                </a:solidFill>
              </a:rPr>
              <a:t>红字是必须重定义的虚函数</a:t>
            </a:r>
            <a:endParaRPr lang="zh-CN" altLang="en-US" sz="2800" b="1">
              <a:solidFill>
                <a:srgbClr val="0000CC"/>
              </a:solidFill>
            </a:endParaRPr>
          </a:p>
        </p:txBody>
      </p:sp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611188" y="4394200"/>
            <a:ext cx="2520950" cy="2463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area()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volume()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printName()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print()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Text Box 4"/>
          <p:cNvSpPr txBox="1">
            <a:spLocks noChangeArrowheads="1"/>
          </p:cNvSpPr>
          <p:nvPr/>
        </p:nvSpPr>
        <p:spPr bwMode="auto">
          <a:xfrm>
            <a:off x="828675" y="981075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point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611188" y="1412558"/>
            <a:ext cx="2233612" cy="30845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latin typeface="Times New Roman" panose="02020603050405020304" pitchFamily="18" charset="0"/>
              </a:rPr>
              <a:t>Point()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latin typeface="Times New Roman" panose="02020603050405020304" pitchFamily="18" charset="0"/>
              </a:rPr>
              <a:t>setPoint()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latin typeface="Times New Roman" panose="02020603050405020304" pitchFamily="18" charset="0"/>
              </a:rPr>
              <a:t>getX()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latin typeface="Times New Roman" panose="02020603050405020304" pitchFamily="18" charset="0"/>
              </a:rPr>
              <a:t>getY()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800" b="1">
                <a:solidFill>
                  <a:schemeClr val="hlink"/>
                </a:solidFill>
                <a:latin typeface="Times New Roman" panose="02020603050405020304" pitchFamily="18" charset="0"/>
              </a:rPr>
              <a:t>x,y</a:t>
            </a:r>
            <a:endParaRPr kumimoji="1" lang="en-US" altLang="zh-CN" sz="28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1" name="Text Box 6"/>
          <p:cNvSpPr txBox="1">
            <a:spLocks noChangeArrowheads="1"/>
          </p:cNvSpPr>
          <p:nvPr/>
        </p:nvSpPr>
        <p:spPr bwMode="auto">
          <a:xfrm>
            <a:off x="3132138" y="3573463"/>
            <a:ext cx="2303462" cy="18018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area()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printName()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print()</a:t>
            </a:r>
            <a:endParaRPr kumimoji="1" lang="en-US" altLang="zh-CN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2844800" y="1052513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Circle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3132138" y="1484313"/>
            <a:ext cx="2303462" cy="20431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latin typeface="Times New Roman" panose="02020603050405020304" pitchFamily="18" charset="0"/>
              </a:rPr>
              <a:t>Circle()</a:t>
            </a:r>
            <a:endParaRPr kumimoji="1" lang="en-US" altLang="zh-CN" sz="32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latin typeface="Times New Roman" panose="02020603050405020304" pitchFamily="18" charset="0"/>
              </a:rPr>
              <a:t>setRadius()</a:t>
            </a:r>
            <a:endParaRPr kumimoji="1" lang="en-US" altLang="zh-CN" sz="32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3200" b="1">
                <a:solidFill>
                  <a:schemeClr val="hlink"/>
                </a:solidFill>
                <a:latin typeface="Times New Roman" panose="02020603050405020304" pitchFamily="18" charset="0"/>
              </a:rPr>
              <a:t>x,y,radius</a:t>
            </a:r>
            <a:endParaRPr kumimoji="1" lang="en-US" altLang="zh-CN" sz="32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4" name="Text Box 9"/>
          <p:cNvSpPr txBox="1">
            <a:spLocks noChangeArrowheads="1"/>
          </p:cNvSpPr>
          <p:nvPr/>
        </p:nvSpPr>
        <p:spPr bwMode="auto">
          <a:xfrm>
            <a:off x="6156325" y="3644900"/>
            <a:ext cx="2160588" cy="2124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area()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volume()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printName()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rPr>
              <a:t>print()</a:t>
            </a:r>
            <a:endParaRPr kumimoji="1" lang="en-US" altLang="zh-CN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5" name="Text Box 10"/>
          <p:cNvSpPr txBox="1">
            <a:spLocks noChangeArrowheads="1"/>
          </p:cNvSpPr>
          <p:nvPr/>
        </p:nvSpPr>
        <p:spPr bwMode="auto">
          <a:xfrm>
            <a:off x="6156325" y="1052513"/>
            <a:ext cx="1800225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Cylinder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141323" name="Text Box 11"/>
          <p:cNvSpPr txBox="1">
            <a:spLocks noChangeArrowheads="1"/>
          </p:cNvSpPr>
          <p:nvPr/>
        </p:nvSpPr>
        <p:spPr bwMode="auto">
          <a:xfrm>
            <a:off x="6156325" y="1484313"/>
            <a:ext cx="1728788" cy="210026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anose="02020603050405020304" pitchFamily="18" charset="0"/>
              </a:rPr>
              <a:t>Cylinder()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anose="02020603050405020304" pitchFamily="18" charset="0"/>
              </a:rPr>
              <a:t>setHeight()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latin typeface="Times New Roman" panose="02020603050405020304" pitchFamily="18" charset="0"/>
              </a:rPr>
              <a:t>getVolume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chemeClr val="hlink"/>
                </a:solidFill>
                <a:latin typeface="Times New Roman" panose="02020603050405020304" pitchFamily="18" charset="0"/>
              </a:rPr>
              <a:t>x,y,radius</a:t>
            </a:r>
            <a:endParaRPr kumimoji="1" lang="en-US" altLang="zh-CN" sz="24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188913"/>
            <a:ext cx="7772400" cy="504825"/>
          </a:xfrm>
        </p:spPr>
        <p:txBody>
          <a:bodyPr/>
          <a:lstStyle/>
          <a:p>
            <a:pPr eaLnBrk="1" hangingPunct="1"/>
            <a:r>
              <a:rPr lang="en-US" altLang="zh-CN" b="1"/>
              <a:t>S</a:t>
            </a:r>
            <a:r>
              <a:rPr lang="en-US" altLang="zh-CN" b="1">
                <a:solidFill>
                  <a:srgbClr val="FF0000"/>
                </a:solidFill>
              </a:rPr>
              <a:t>hape.h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772400" cy="48275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#ifndef SHAPE_H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#define SHAPE_H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#include &lt;iostream.h&gt;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 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class Shape {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public: 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        </a:t>
            </a:r>
            <a:r>
              <a:rPr lang="en-US" altLang="zh-CN" sz="2000">
                <a:solidFill>
                  <a:srgbClr val="FF3300"/>
                </a:solidFill>
              </a:rPr>
              <a:t>virtual</a:t>
            </a:r>
            <a:r>
              <a:rPr lang="en-US" altLang="zh-CN" sz="2000"/>
              <a:t> double area() const =0;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        </a:t>
            </a:r>
            <a:r>
              <a:rPr lang="en-US" altLang="zh-CN" sz="2000">
                <a:solidFill>
                  <a:srgbClr val="FF3300"/>
                </a:solidFill>
              </a:rPr>
              <a:t>virtual</a:t>
            </a:r>
            <a:r>
              <a:rPr lang="en-US" altLang="zh-CN" sz="2000"/>
              <a:t> double volume() const =0;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 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        </a:t>
            </a:r>
            <a:r>
              <a:rPr lang="en-US" altLang="zh-CN" sz="2000">
                <a:solidFill>
                  <a:srgbClr val="FF3300"/>
                </a:solidFill>
              </a:rPr>
              <a:t>virtual</a:t>
            </a:r>
            <a:r>
              <a:rPr lang="en-US" altLang="zh-CN" sz="2000"/>
              <a:t> void printShapeName() const = 0;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        </a:t>
            </a:r>
            <a:r>
              <a:rPr lang="en-US" altLang="zh-CN" sz="2000">
                <a:solidFill>
                  <a:srgbClr val="FF3300"/>
                </a:solidFill>
              </a:rPr>
              <a:t>virtual</a:t>
            </a:r>
            <a:r>
              <a:rPr lang="en-US" altLang="zh-CN" sz="2000"/>
              <a:t> void print() const = 0;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}; 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 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#endif 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 </a:t>
            </a:r>
            <a:endParaRPr lang="en-US" altLang="zh-CN" sz="200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60350"/>
            <a:ext cx="7772400" cy="503238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Point.h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772400" cy="55435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2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#ifndef POINT_H             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#define POINT_H             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#include "shape.h"             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          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class Point : public Shape {         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public:              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 Point( int = 0, int = 0 );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 </a:t>
            </a:r>
            <a:r>
              <a:rPr lang="en-US" altLang="zh-CN" sz="1800" b="1">
                <a:solidFill>
                  <a:schemeClr val="accent2"/>
                </a:solidFill>
              </a:rPr>
              <a:t>void setPoint( int, int );</a:t>
            </a:r>
            <a:r>
              <a:rPr lang="en-US" altLang="zh-CN" sz="1800" b="1"/>
              <a:t>          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 int getX() const { return x; }        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chemeClr val="accent2"/>
                </a:solidFill>
              </a:rPr>
              <a:t>     int getY() const { return y; }</a:t>
            </a:r>
            <a:r>
              <a:rPr lang="en-US" altLang="zh-CN" sz="1800" b="1"/>
              <a:t>        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 </a:t>
            </a:r>
            <a:r>
              <a:rPr lang="en-US" altLang="zh-CN" sz="1800" b="1">
                <a:solidFill>
                  <a:srgbClr val="FF3300"/>
                </a:solidFill>
              </a:rPr>
              <a:t>virtual</a:t>
            </a:r>
            <a:r>
              <a:rPr lang="en-US" altLang="zh-CN" sz="1800" b="1"/>
              <a:t> void printShapeName() const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           { cout &lt;&lt; "Point: "; }     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 </a:t>
            </a:r>
            <a:r>
              <a:rPr lang="en-US" altLang="zh-CN" sz="1800" b="1">
                <a:solidFill>
                  <a:srgbClr val="FF3300"/>
                </a:solidFill>
              </a:rPr>
              <a:t>virtual</a:t>
            </a:r>
            <a:r>
              <a:rPr lang="en-US" altLang="zh-CN" sz="1800" b="1">
                <a:solidFill>
                  <a:schemeClr val="hlink"/>
                </a:solidFill>
              </a:rPr>
              <a:t> </a:t>
            </a:r>
            <a:r>
              <a:rPr lang="en-US" altLang="zh-CN" sz="1800" b="1">
                <a:solidFill>
                  <a:schemeClr val="accent2"/>
                </a:solidFill>
              </a:rPr>
              <a:t>void print() const;</a:t>
            </a:r>
            <a:r>
              <a:rPr lang="en-US" altLang="zh-CN" sz="1800" b="1"/>
              <a:t> 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</a:t>
            </a:r>
            <a:r>
              <a:rPr lang="en-US" altLang="zh-CN" sz="1800">
                <a:solidFill>
                  <a:srgbClr val="FF3300"/>
                </a:solidFill>
              </a:rPr>
              <a:t>virtual</a:t>
            </a:r>
            <a:r>
              <a:rPr lang="en-US" altLang="zh-CN" sz="1800"/>
              <a:t> double area() const;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</a:t>
            </a:r>
            <a:r>
              <a:rPr lang="en-US" altLang="zh-CN" sz="1800">
                <a:solidFill>
                  <a:srgbClr val="FF3300"/>
                </a:solidFill>
              </a:rPr>
              <a:t>virtual</a:t>
            </a:r>
            <a:r>
              <a:rPr lang="en-US" altLang="zh-CN" sz="1800"/>
              <a:t> double volume() const;</a:t>
            </a:r>
            <a:r>
              <a:rPr lang="en-US" altLang="zh-CN" sz="1800" b="1"/>
              <a:t>         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private:              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  int x, y;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};              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          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#endif </a:t>
            </a:r>
            <a:endParaRPr lang="en-US" altLang="zh-CN" sz="1800" b="1"/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CN"/>
              <a:t>P</a:t>
            </a:r>
            <a:r>
              <a:rPr lang="en-US" altLang="zh-CN">
                <a:solidFill>
                  <a:srgbClr val="FF0000"/>
                </a:solidFill>
              </a:rPr>
              <a:t>oint.cpp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059738" cy="61928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/>
              <a:t>#include "point.h"              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/>
              <a:t>double Point:: area() const { return 0.0; }        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/>
              <a:t>double Point:: volume() const { return 0.0; }                    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/>
              <a:t>Point::Point( int a, int b ) { setPoint( a, b ); }                  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/>
              <a:t>void Point::setPoint( int a, int b )         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/>
              <a:t>{               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/>
              <a:t>   x = a;             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/>
              <a:t>   y = b;             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/>
              <a:t>}               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/>
              <a:t>               </a:t>
            </a:r>
            <a:endParaRPr lang="en-US" altLang="zh-CN" sz="2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void Point::print() const             </a:t>
            </a:r>
            <a:endParaRPr lang="en-US" altLang="zh-CN" sz="280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{ cout &lt;&lt; '[' &lt;&lt; x &lt;&lt; ", " &lt;&lt; y &lt;&lt; ']'; } 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115888"/>
            <a:ext cx="7772400" cy="720725"/>
          </a:xfrm>
        </p:spPr>
        <p:txBody>
          <a:bodyPr/>
          <a:lstStyle/>
          <a:p>
            <a:pPr eaLnBrk="1" hangingPunct="1"/>
            <a:r>
              <a:rPr lang="en-US" altLang="zh-CN"/>
              <a:t>Circ</a:t>
            </a:r>
            <a:r>
              <a:rPr lang="en-US" altLang="zh-CN">
                <a:solidFill>
                  <a:srgbClr val="FF0000"/>
                </a:solidFill>
              </a:rPr>
              <a:t>le.h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7772400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#ifndef CIRCLE_H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#define CIRCLE_H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#include "point.h"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class Circle : public Point {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public: 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Circle( double r = 0.0, int x = 0, int y = 0 );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>
                <a:solidFill>
                  <a:srgbClr val="FF0000"/>
                </a:solidFill>
              </a:rPr>
              <a:t>    </a:t>
            </a:r>
            <a:r>
              <a:rPr lang="en-US" altLang="zh-CN" sz="1800" b="1">
                <a:solidFill>
                  <a:srgbClr val="FF0000"/>
                </a:solidFill>
              </a:rPr>
              <a:t>void setRadius( double );</a:t>
            </a:r>
            <a:r>
              <a:rPr lang="en-US" altLang="zh-CN" sz="1800"/>
              <a:t>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	double getRadius() const;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	</a:t>
            </a:r>
            <a:r>
              <a:rPr lang="en-US" altLang="zh-CN" sz="1800" b="1">
                <a:solidFill>
                  <a:srgbClr val="FF0000"/>
                </a:solidFill>
              </a:rPr>
              <a:t>virtual double area() const;</a:t>
            </a:r>
            <a:r>
              <a:rPr lang="en-US" altLang="zh-CN" sz="1800"/>
              <a:t>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	virtual void printShapeName() const { cout &lt;&lt; "Circle: "; }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	</a:t>
            </a:r>
            <a:r>
              <a:rPr lang="en-US" altLang="zh-CN" sz="1800" b="1">
                <a:solidFill>
                  <a:srgbClr val="FF0000"/>
                </a:solidFill>
              </a:rPr>
              <a:t>virtual void print() const;</a:t>
            </a:r>
            <a:r>
              <a:rPr lang="en-US" altLang="zh-CN" sz="1800"/>
              <a:t>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private: 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	double radius; // radius of Circle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}; 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#endif </a:t>
            </a:r>
            <a:endParaRPr lang="en-US" altLang="zh-CN" sz="1800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CN" b="1"/>
              <a:t>Ci</a:t>
            </a:r>
            <a:r>
              <a:rPr lang="en-US" altLang="zh-CN" b="1">
                <a:solidFill>
                  <a:srgbClr val="FF0000"/>
                </a:solidFill>
              </a:rPr>
              <a:t>rcle.cpp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68413"/>
            <a:ext cx="7847013" cy="54737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1800" b="1"/>
              <a:t>#include "circle.h"              </a:t>
            </a:r>
            <a:endParaRPr lang="en-US" altLang="zh-CN" sz="1800" b="1"/>
          </a:p>
          <a:p>
            <a:pPr eaLnBrk="1" hangingPunct="1">
              <a:buFontTx/>
              <a:buNone/>
            </a:pPr>
            <a:r>
              <a:rPr lang="en-US" altLang="zh-CN" sz="1800" b="1"/>
              <a:t>               </a:t>
            </a:r>
            <a:endParaRPr lang="en-US" altLang="zh-CN" sz="1800" b="1"/>
          </a:p>
          <a:p>
            <a:pPr eaLnBrk="1" hangingPunct="1">
              <a:buFontTx/>
              <a:buNone/>
            </a:pPr>
            <a:r>
              <a:rPr lang="en-US" altLang="zh-CN" sz="1800" b="1"/>
              <a:t>Circle::Circle( double r, int a, int b )  : Point( a, b )</a:t>
            </a:r>
            <a:endParaRPr lang="en-US" altLang="zh-CN" sz="1800" b="1"/>
          </a:p>
          <a:p>
            <a:pPr eaLnBrk="1" hangingPunct="1">
              <a:buFontTx/>
              <a:buNone/>
            </a:pPr>
            <a:r>
              <a:rPr lang="en-US" altLang="zh-CN" sz="1800" b="1"/>
              <a:t>{ setRadius( r ); }           </a:t>
            </a:r>
            <a:endParaRPr lang="en-US" altLang="zh-CN" sz="1800" b="1"/>
          </a:p>
          <a:p>
            <a:pPr eaLnBrk="1" hangingPunct="1">
              <a:buFontTx/>
              <a:buNone/>
            </a:pPr>
            <a:r>
              <a:rPr lang="en-US" altLang="zh-CN" sz="1800" b="1"/>
              <a:t>               </a:t>
            </a:r>
            <a:endParaRPr lang="en-US" altLang="zh-CN" sz="1800" b="1"/>
          </a:p>
          <a:p>
            <a:pPr eaLnBrk="1" hangingPunct="1">
              <a:buFontTx/>
              <a:buNone/>
            </a:pPr>
            <a:r>
              <a:rPr lang="en-US" altLang="zh-CN" sz="1800" b="1"/>
              <a:t>void Circle::setRadius( double r ) { radius = r &gt; 0 ? r : 0; }</a:t>
            </a:r>
            <a:endParaRPr lang="en-US" altLang="zh-CN" sz="1800" b="1"/>
          </a:p>
          <a:p>
            <a:pPr eaLnBrk="1" hangingPunct="1">
              <a:buFontTx/>
              <a:buNone/>
            </a:pPr>
            <a:r>
              <a:rPr lang="en-US" altLang="zh-CN" sz="1800" b="1"/>
              <a:t>               </a:t>
            </a:r>
            <a:endParaRPr lang="en-US" altLang="zh-CN" sz="1800" b="1"/>
          </a:p>
          <a:p>
            <a:pPr eaLnBrk="1" hangingPunct="1">
              <a:buFontTx/>
              <a:buNone/>
            </a:pPr>
            <a:r>
              <a:rPr lang="en-US" altLang="zh-CN" sz="1800" b="1"/>
              <a:t>double Circle::getRadius() const { return radius; }         </a:t>
            </a:r>
            <a:endParaRPr lang="en-US" altLang="zh-CN" sz="1800" b="1"/>
          </a:p>
          <a:p>
            <a:pPr eaLnBrk="1" hangingPunct="1">
              <a:buFontTx/>
              <a:buNone/>
            </a:pPr>
            <a:r>
              <a:rPr lang="en-US" altLang="zh-CN" sz="1800" b="1"/>
              <a:t>               </a:t>
            </a:r>
            <a:endParaRPr lang="en-US" altLang="zh-CN" sz="1800" b="1"/>
          </a:p>
          <a:p>
            <a:pPr eaLnBrk="1" hangingPunct="1">
              <a:buFontTx/>
              <a:buNone/>
            </a:pPr>
            <a:r>
              <a:rPr lang="en-US" altLang="zh-CN" sz="1800" b="1"/>
              <a:t>double Circle::area() const             </a:t>
            </a:r>
            <a:endParaRPr lang="en-US" altLang="zh-CN" sz="1800" b="1"/>
          </a:p>
          <a:p>
            <a:pPr eaLnBrk="1" hangingPunct="1">
              <a:buFontTx/>
              <a:buNone/>
            </a:pPr>
            <a:r>
              <a:rPr lang="en-US" altLang="zh-CN" sz="1800" b="1"/>
              <a:t>{    return 3.14159 * radius * radius;    }        </a:t>
            </a:r>
            <a:endParaRPr lang="en-US" altLang="zh-CN" sz="1800" b="1"/>
          </a:p>
          <a:p>
            <a:pPr eaLnBrk="1" hangingPunct="1">
              <a:buFontTx/>
              <a:buNone/>
            </a:pPr>
            <a:r>
              <a:rPr lang="en-US" altLang="zh-CN" sz="1800" b="1"/>
              <a:t>               </a:t>
            </a:r>
            <a:endParaRPr lang="en-US" altLang="zh-CN" sz="1800" b="1"/>
          </a:p>
          <a:p>
            <a:pPr eaLnBrk="1" hangingPunct="1">
              <a:buFontTx/>
              <a:buNone/>
            </a:pPr>
            <a:r>
              <a:rPr lang="en-US" altLang="zh-CN" sz="1800" b="1"/>
              <a:t>void Circle::print() const             </a:t>
            </a:r>
            <a:endParaRPr lang="en-US" altLang="zh-CN" sz="1800" b="1"/>
          </a:p>
          <a:p>
            <a:pPr eaLnBrk="1" hangingPunct="1">
              <a:buFontTx/>
              <a:buNone/>
            </a:pPr>
            <a:r>
              <a:rPr lang="en-US" altLang="zh-CN" sz="1800" b="1"/>
              <a:t>{          Point::print();         cout &lt;&lt; "; Radius = " &lt;&lt; radius;        </a:t>
            </a:r>
            <a:endParaRPr lang="en-US" altLang="zh-CN" sz="1800" b="1"/>
          </a:p>
          <a:p>
            <a:pPr eaLnBrk="1" hangingPunct="1">
              <a:buFontTx/>
              <a:buNone/>
            </a:pPr>
            <a:r>
              <a:rPr lang="en-US" altLang="zh-CN" sz="1800" b="1"/>
              <a:t>}              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	</a:t>
            </a:r>
            <a:endParaRPr lang="en-US" altLang="zh-CN" sz="1800" b="1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574675"/>
          </a:xfrm>
        </p:spPr>
        <p:txBody>
          <a:bodyPr/>
          <a:lstStyle/>
          <a:p>
            <a:pPr eaLnBrk="1" hangingPunct="1"/>
            <a:r>
              <a:rPr lang="en-US" altLang="zh-CN" sz="4000" b="1"/>
              <a:t>Cylin</a:t>
            </a:r>
            <a:r>
              <a:rPr lang="en-US" altLang="zh-CN" sz="4000" b="1">
                <a:solidFill>
                  <a:srgbClr val="FF0000"/>
                </a:solidFill>
              </a:rPr>
              <a:t>der.h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8163" y="1052513"/>
            <a:ext cx="8064500" cy="59769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#ifndef CYLINDR_H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#define CYLINDR_H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#include "circle.h"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class Cylinder : public Circle {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public: 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	Cylinder( double h = 0.0, double r = 0.0,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	int x = 0, int y = 0 );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	</a:t>
            </a:r>
            <a:r>
              <a:rPr lang="en-US" altLang="zh-CN" sz="1800">
                <a:solidFill>
                  <a:schemeClr val="accent2"/>
                </a:solidFill>
              </a:rPr>
              <a:t>void setHeight( double );</a:t>
            </a:r>
            <a:r>
              <a:rPr lang="en-US" altLang="zh-CN" sz="1800"/>
              <a:t>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	double getHeight();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	</a:t>
            </a:r>
            <a:r>
              <a:rPr lang="en-US" altLang="zh-CN" sz="1800">
                <a:solidFill>
                  <a:srgbClr val="FF3300"/>
                </a:solidFill>
              </a:rPr>
              <a:t>virtual</a:t>
            </a:r>
            <a:r>
              <a:rPr lang="en-US" altLang="zh-CN" sz="1800">
                <a:solidFill>
                  <a:schemeClr val="hlink"/>
                </a:solidFill>
              </a:rPr>
              <a:t> </a:t>
            </a:r>
            <a:r>
              <a:rPr lang="en-US" altLang="zh-CN" sz="1800">
                <a:solidFill>
                  <a:schemeClr val="accent2"/>
                </a:solidFill>
              </a:rPr>
              <a:t>double area() const;</a:t>
            </a:r>
            <a:r>
              <a:rPr lang="en-US" altLang="zh-CN" sz="1800"/>
              <a:t>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	</a:t>
            </a:r>
            <a:r>
              <a:rPr lang="en-US" altLang="zh-CN" sz="1800">
                <a:solidFill>
                  <a:srgbClr val="FF3300"/>
                </a:solidFill>
              </a:rPr>
              <a:t>virtual</a:t>
            </a:r>
            <a:r>
              <a:rPr lang="en-US" altLang="zh-CN" sz="1800"/>
              <a:t> double volume() const;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	</a:t>
            </a:r>
            <a:r>
              <a:rPr lang="en-US" altLang="zh-CN" sz="1800">
                <a:solidFill>
                  <a:srgbClr val="FF3300"/>
                </a:solidFill>
              </a:rPr>
              <a:t>virtual</a:t>
            </a:r>
            <a:r>
              <a:rPr lang="en-US" altLang="zh-CN" sz="1800">
                <a:solidFill>
                  <a:schemeClr val="hlink"/>
                </a:solidFill>
              </a:rPr>
              <a:t> </a:t>
            </a:r>
            <a:r>
              <a:rPr lang="en-US" altLang="zh-CN" sz="1800">
                <a:solidFill>
                  <a:schemeClr val="accent2"/>
                </a:solidFill>
              </a:rPr>
              <a:t>void printShapeName() const {cout &lt;&lt; "Cylinder: ";}</a:t>
            </a:r>
            <a:r>
              <a:rPr lang="en-US" altLang="zh-CN" sz="1800"/>
              <a:t>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	</a:t>
            </a:r>
            <a:r>
              <a:rPr lang="en-US" altLang="zh-CN" sz="1800">
                <a:solidFill>
                  <a:srgbClr val="FF3300"/>
                </a:solidFill>
              </a:rPr>
              <a:t>virtual</a:t>
            </a:r>
            <a:r>
              <a:rPr lang="en-US" altLang="zh-CN" sz="1800"/>
              <a:t> void print() const;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private: 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	double height;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}; 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       </a:t>
            </a:r>
            <a:endParaRPr lang="en-US" altLang="zh-CN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#endif </a:t>
            </a:r>
            <a:endParaRPr lang="en-US" altLang="zh-CN" sz="180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FF0000"/>
                </a:solidFill>
              </a:rPr>
              <a:t>Cylinder.cpp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25525"/>
            <a:ext cx="7772400" cy="5572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#include "cylindr.h"              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               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Cylinder::Cylinder( double h, double r, int x, int y ) : Circle( r, x, y )</a:t>
            </a:r>
            <a:endParaRPr lang="en-US" altLang="zh-CN" sz="16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{ setHeight( h ); }</a:t>
            </a:r>
            <a:r>
              <a:rPr lang="en-US" altLang="zh-CN" sz="1600"/>
              <a:t>           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               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void Cylinder::setHeight( double h )           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{   height = h &gt; 0 ? h : 0; }     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    double Cylinder::getHeight() { return height; }          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               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double Cylinder::area() const             </a:t>
            </a:r>
            <a:endParaRPr lang="en-US" altLang="zh-CN" sz="16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{               </a:t>
            </a:r>
            <a:endParaRPr lang="en-US" altLang="zh-CN" sz="16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     return 2 * Circle::area() + 2 * 3.14159 * getRadius() * height;         </a:t>
            </a:r>
            <a:endParaRPr lang="en-US" altLang="zh-CN" sz="16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}               </a:t>
            </a:r>
            <a:endParaRPr lang="en-US" altLang="zh-CN" sz="16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               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double Cylinder::volume() const             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{  return Circle::area() * height; }          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               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void Cylinder::print() const             </a:t>
            </a:r>
            <a:endParaRPr lang="en-US" altLang="zh-CN" sz="16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{               </a:t>
            </a:r>
            <a:endParaRPr lang="en-US" altLang="zh-CN" sz="16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   Circle::print();               </a:t>
            </a:r>
            <a:endParaRPr lang="en-US" altLang="zh-CN" sz="16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   cout &lt;&lt; "; Height = " &lt;&lt; height;        </a:t>
            </a:r>
            <a:endParaRPr lang="en-US" altLang="zh-CN" sz="160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>
                <a:solidFill>
                  <a:schemeClr val="accent2"/>
                </a:solidFill>
              </a:rPr>
              <a:t>}</a:t>
            </a:r>
            <a:r>
              <a:rPr lang="en-US" altLang="zh-CN" sz="1600"/>
              <a:t>               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576263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main.cpp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737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34143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#include &lt;iostream.h&gt;              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#include &lt;iomanip.h&gt;              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#include "shape.h"              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#include "point.h"              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#include "circle.h"              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#include "cylindr.h"              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    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           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void virtualViaPointer( const Shape * );          </a:t>
            </a:r>
            <a:endParaRPr lang="en-US" altLang="zh-CN" sz="24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/>
              <a:t>void virtualViaReference( const Shape &amp; ); </a:t>
            </a:r>
            <a:endParaRPr lang="en-US" altLang="zh-CN" sz="2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2）</a:t>
            </a:r>
            <a:r>
              <a:rPr lang="zh-CN" altLang="en-US">
                <a:solidFill>
                  <a:srgbClr val="FF0000"/>
                </a:solidFill>
              </a:rPr>
              <a:t>数据抽象</a:t>
            </a:r>
            <a:endParaRPr lang="en-US" altLang="zh-CN">
              <a:solidFill>
                <a:srgbClr val="FF0000"/>
              </a:solidFill>
            </a:endParaRPr>
          </a:p>
          <a:p>
            <a:pPr marL="857250" lvl="1" indent="-457200"/>
            <a:r>
              <a:rPr lang="zh-CN" altLang="zh-CN" b="1"/>
              <a:t>用</a:t>
            </a:r>
            <a:r>
              <a:rPr lang="en-US" altLang="zh-CN" b="1">
                <a:solidFill>
                  <a:srgbClr val="0000CC"/>
                </a:solidFill>
              </a:rPr>
              <a:t>Animal</a:t>
            </a:r>
            <a:r>
              <a:rPr lang="zh-CN" altLang="zh-CN" b="1"/>
              <a:t>表示动物类，用</a:t>
            </a:r>
            <a:r>
              <a:rPr lang="zh-CN" altLang="zh-CN" b="1">
                <a:solidFill>
                  <a:srgbClr val="0000CC"/>
                </a:solidFill>
              </a:rPr>
              <a:t>虚成员函数</a:t>
            </a:r>
            <a:r>
              <a:rPr lang="en-US" altLang="zh-CN" b="1">
                <a:solidFill>
                  <a:srgbClr val="0000CC"/>
                </a:solidFill>
              </a:rPr>
              <a:t>sound</a:t>
            </a:r>
            <a:r>
              <a:rPr lang="zh-CN" altLang="zh-CN" b="1"/>
              <a:t>表示动物会发声这一行为。</a:t>
            </a:r>
            <a:endParaRPr lang="en-US" altLang="zh-CN" b="1"/>
          </a:p>
          <a:p>
            <a:pPr marL="857250" lvl="1" indent="-457200"/>
            <a:r>
              <a:rPr lang="en-US" altLang="zh-CN" b="1">
                <a:solidFill>
                  <a:srgbClr val="0000CC"/>
                </a:solidFill>
              </a:rPr>
              <a:t>Dog</a:t>
            </a:r>
            <a:r>
              <a:rPr lang="zh-CN" altLang="zh-CN" b="1">
                <a:solidFill>
                  <a:srgbClr val="0000CC"/>
                </a:solidFill>
              </a:rPr>
              <a:t>，</a:t>
            </a:r>
            <a:r>
              <a:rPr lang="en-US" altLang="zh-CN" b="1">
                <a:solidFill>
                  <a:srgbClr val="0000CC"/>
                </a:solidFill>
              </a:rPr>
              <a:t>Cat</a:t>
            </a:r>
            <a:r>
              <a:rPr lang="zh-CN" altLang="zh-CN" b="1">
                <a:solidFill>
                  <a:srgbClr val="0000CC"/>
                </a:solidFill>
              </a:rPr>
              <a:t>，</a:t>
            </a:r>
            <a:r>
              <a:rPr lang="en-US" altLang="zh-CN" b="1">
                <a:solidFill>
                  <a:srgbClr val="0000CC"/>
                </a:solidFill>
              </a:rPr>
              <a:t>Wolf</a:t>
            </a:r>
            <a:r>
              <a:rPr lang="zh-CN" altLang="zh-CN" b="1">
                <a:solidFill>
                  <a:srgbClr val="0000CC"/>
                </a:solidFill>
              </a:rPr>
              <a:t>，</a:t>
            </a:r>
            <a:r>
              <a:rPr lang="en-US" altLang="zh-CN" b="1">
                <a:solidFill>
                  <a:srgbClr val="0000CC"/>
                </a:solidFill>
              </a:rPr>
              <a:t>Bird</a:t>
            </a:r>
            <a:r>
              <a:rPr lang="zh-CN" altLang="zh-CN" b="1"/>
              <a:t>则是具体的动物，它们可以继承</a:t>
            </a:r>
            <a:r>
              <a:rPr lang="en-US" altLang="zh-CN" b="1"/>
              <a:t>Animal</a:t>
            </a:r>
            <a:r>
              <a:rPr lang="zh-CN" altLang="zh-CN" b="1"/>
              <a:t>的所有特征和行为。</a:t>
            </a:r>
            <a:endParaRPr lang="en-US" altLang="zh-CN" b="1"/>
          </a:p>
          <a:p>
            <a:pPr marL="857250" lvl="1" indent="-457200"/>
            <a:r>
              <a:rPr lang="zh-CN" altLang="zh-CN" b="1"/>
              <a:t>每类动物能够发出什么声音是明确的，而且各不相同，需要</a:t>
            </a:r>
            <a:r>
              <a:rPr lang="zh-CN" altLang="zh-CN" b="1">
                <a:solidFill>
                  <a:srgbClr val="0000CC"/>
                </a:solidFill>
              </a:rPr>
              <a:t>覆盖（重定义）从</a:t>
            </a:r>
            <a:r>
              <a:rPr lang="en-US" altLang="zh-CN" b="1">
                <a:solidFill>
                  <a:srgbClr val="0000CC"/>
                </a:solidFill>
              </a:rPr>
              <a:t>Animal</a:t>
            </a:r>
            <a:r>
              <a:rPr lang="zh-CN" altLang="zh-CN" b="1">
                <a:solidFill>
                  <a:srgbClr val="0000CC"/>
                </a:solidFill>
              </a:rPr>
              <a:t>继承来的</a:t>
            </a:r>
            <a:r>
              <a:rPr lang="en-US" altLang="zh-CN" b="1">
                <a:solidFill>
                  <a:srgbClr val="0000CC"/>
                </a:solidFill>
              </a:rPr>
              <a:t>sound</a:t>
            </a:r>
            <a:r>
              <a:rPr lang="zh-CN" altLang="zh-CN" b="1">
                <a:solidFill>
                  <a:srgbClr val="0000CC"/>
                </a:solidFill>
              </a:rPr>
              <a:t>成员函数</a:t>
            </a:r>
            <a:r>
              <a:rPr lang="zh-CN" altLang="zh-CN" b="1"/>
              <a:t>。</a:t>
            </a:r>
            <a:endParaRPr lang="en-US" altLang="zh-CN" b="1"/>
          </a:p>
          <a:p>
            <a:pPr marL="857250" lvl="1" indent="-457200"/>
            <a:r>
              <a:rPr lang="en-US" altLang="zh-CN" b="1"/>
              <a:t>Animal</a:t>
            </a:r>
            <a:r>
              <a:rPr lang="zh-CN" altLang="zh-CN" b="1"/>
              <a:t>和</a:t>
            </a:r>
            <a:r>
              <a:rPr lang="en-US" altLang="zh-CN" b="1"/>
              <a:t>Dog</a:t>
            </a:r>
            <a:r>
              <a:rPr lang="zh-CN" altLang="zh-CN" b="1"/>
              <a:t>等动物的继承关系形成了图</a:t>
            </a:r>
            <a:r>
              <a:rPr lang="en-US" altLang="zh-CN" b="1"/>
              <a:t>5-1</a:t>
            </a:r>
            <a:r>
              <a:rPr lang="zh-CN" altLang="zh-CN" b="1"/>
              <a:t>所示的继承层次结构</a:t>
            </a:r>
            <a:endParaRPr lang="en-US" altLang="zh-CN" b="1">
              <a:solidFill>
                <a:srgbClr val="FF0000"/>
              </a:solidFill>
            </a:endParaRPr>
          </a:p>
          <a:p>
            <a:pPr marL="0" indent="0"/>
            <a:endParaRPr lang="zh-CN" alt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5.1.1 </a:t>
            </a:r>
            <a:r>
              <a:rPr lang="zh-CN" altLang="zh-CN" b="1">
                <a:solidFill>
                  <a:srgbClr val="FF0000"/>
                </a:solidFill>
              </a:rPr>
              <a:t>多态</a:t>
            </a:r>
            <a:r>
              <a:rPr lang="zh-CN" altLang="zh-CN" b="1"/>
              <a:t>的概念</a:t>
            </a:r>
            <a:endParaRPr lang="zh-CN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412875"/>
            <a:ext cx="7772400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void virtualViaPointer( const Shape *baseClassPtr )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{ 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baseClassPtr-&gt;printShapeName(); 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baseClassPtr-&gt;print(); 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cout &lt;&lt; "\nArea = " &lt;&lt; baseClassPtr-&gt;area()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&lt;&lt; "\nVolume = " &lt;&lt; baseClassPtr-&gt;volume() &lt;&lt; "\n\n";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} 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 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void virtualViaReference( const Shape &amp;baseClassRef )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{ 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baseClassRef.printShapeName(); 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baseClassRef.print();      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cout &lt;&lt; "\nArea = " &lt;&lt; baseClassRef.area() 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	&lt;&lt; "\nVolume = " &lt;&lt; baseClassRef.volume() &lt;&lt; "\n\n";        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/>
              <a:t>} </a:t>
            </a:r>
            <a:endParaRPr lang="en-US" altLang="zh-CN" sz="2000"/>
          </a:p>
        </p:txBody>
      </p:sp>
      <p:sp>
        <p:nvSpPr>
          <p:cNvPr id="74754" name="Rectangle 3"/>
          <p:cNvSpPr>
            <a:spLocks noGrp="1" noChangeArrowheads="1"/>
          </p:cNvSpPr>
          <p:nvPr>
            <p:ph type="title"/>
          </p:nvPr>
        </p:nvSpPr>
        <p:spPr>
          <a:xfrm>
            <a:off x="684213" y="188913"/>
            <a:ext cx="7772400" cy="719137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rgbClr val="FF0000"/>
                </a:solidFill>
              </a:rPr>
              <a:t>main.cpp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11188" y="1052513"/>
            <a:ext cx="7772400" cy="5114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int main()            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{             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	cout &lt;&lt; setiosflags( ios::fixed | ios::showpoint )       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	&lt;&lt; setprecision( 2 );          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         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	Point point( 7, 11 );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	Circle circle( 3.5, 22, 8 );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	Cylinder cylinder( 10, 3.3, 10, 10 );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         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	point.printShapeName();   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	point.print();    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	cout &lt;&lt; '\n';           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         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	circle.printShapeName();         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	circle.print();       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	cout &lt;&lt; '\n';           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         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	cylinder.printShapeName();          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	cylinder.print();           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	cout &lt;&lt; "\n\n"; </a:t>
            </a:r>
            <a:endParaRPr lang="en-US" altLang="zh-CN" sz="1600" b="1"/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115888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zh-CN" b="1"/>
              <a:t>ma</a:t>
            </a:r>
            <a:r>
              <a:rPr lang="en-US" altLang="zh-CN" b="1">
                <a:solidFill>
                  <a:srgbClr val="FF0000"/>
                </a:solidFill>
              </a:rPr>
              <a:t>in.cpp</a:t>
            </a:r>
            <a:endParaRPr lang="en-US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043487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Shape *arrayOfShapes[ 3 ];       </a:t>
            </a:r>
            <a:endParaRPr lang="en-US" altLang="zh-CN" sz="16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               </a:t>
            </a:r>
            <a:endParaRPr lang="en-US" altLang="zh-CN" sz="16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arrayOfShapes[ 0 ] = &amp;point;           </a:t>
            </a:r>
            <a:endParaRPr lang="en-US" altLang="zh-CN" sz="16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               </a:t>
            </a:r>
            <a:endParaRPr lang="en-US" altLang="zh-CN" sz="16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arrayOfShapes[ 1 ] = &amp;circle;           </a:t>
            </a:r>
            <a:endParaRPr lang="en-US" altLang="zh-CN" sz="16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               </a:t>
            </a:r>
            <a:endParaRPr lang="en-US" altLang="zh-CN" sz="16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arrayOfShapes[ 2 ] = &amp;cylinder;           </a:t>
            </a:r>
            <a:endParaRPr lang="en-US" altLang="zh-CN" sz="16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               </a:t>
            </a:r>
            <a:endParaRPr lang="en-US" altLang="zh-CN" sz="16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cout &lt;&lt; "Virtual function calls made off "        </a:t>
            </a:r>
            <a:endParaRPr lang="en-US" altLang="zh-CN" sz="16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&lt;&lt; "base-class pointers\n";             </a:t>
            </a:r>
            <a:endParaRPr lang="en-US" altLang="zh-CN" sz="16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               </a:t>
            </a:r>
            <a:endParaRPr lang="en-US" altLang="zh-CN" sz="16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>
                <a:solidFill>
                  <a:srgbClr val="0000CC"/>
                </a:solidFill>
              </a:rPr>
              <a:t>for ( int i = 0; i &lt; 3; i++ )     </a:t>
            </a:r>
            <a:endParaRPr lang="en-US" altLang="zh-CN" sz="1600" b="1">
              <a:solidFill>
                <a:srgbClr val="0000CC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>
                <a:solidFill>
                  <a:srgbClr val="0000CC"/>
                </a:solidFill>
              </a:rPr>
              <a:t>virtualViaPointer( arrayOfShapes[ i ] );           </a:t>
            </a:r>
            <a:endParaRPr lang="en-US" altLang="zh-CN" sz="1600" b="1">
              <a:solidFill>
                <a:srgbClr val="0000CC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               </a:t>
            </a:r>
            <a:endParaRPr lang="en-US" altLang="zh-CN" sz="16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cout &lt;&lt; "Virtual function calls made off "        </a:t>
            </a:r>
            <a:endParaRPr lang="en-US" altLang="zh-CN" sz="16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&lt;&lt; "base-class references\n";             </a:t>
            </a:r>
            <a:endParaRPr lang="en-US" altLang="zh-CN" sz="16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               </a:t>
            </a:r>
            <a:endParaRPr lang="en-US" altLang="zh-CN" sz="16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>
                <a:solidFill>
                  <a:srgbClr val="0000CC"/>
                </a:solidFill>
              </a:rPr>
              <a:t>for ( int j = 0; j &lt; 3; j++ )     </a:t>
            </a:r>
            <a:endParaRPr lang="en-US" altLang="zh-CN" sz="1600" b="1">
              <a:solidFill>
                <a:srgbClr val="0000CC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 b="1">
                <a:solidFill>
                  <a:srgbClr val="0000CC"/>
                </a:solidFill>
              </a:rPr>
              <a:t>virtualViaReference( *arrayOfShapes[ j ] );           </a:t>
            </a:r>
            <a:endParaRPr lang="en-US" altLang="zh-CN" sz="1600" b="1">
              <a:solidFill>
                <a:srgbClr val="0000CC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               </a:t>
            </a:r>
            <a:endParaRPr lang="en-US" altLang="zh-CN" sz="160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return 0;              </a:t>
            </a:r>
            <a:endParaRPr lang="en-US" altLang="zh-CN" sz="16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/>
              <a:t>} </a:t>
            </a:r>
            <a:endParaRPr lang="en-US" altLang="zh-CN" sz="1600"/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7772400" cy="647700"/>
          </a:xfrm>
        </p:spPr>
        <p:txBody>
          <a:bodyPr/>
          <a:lstStyle/>
          <a:p>
            <a:pPr eaLnBrk="1" hangingPunct="1"/>
            <a:r>
              <a:rPr lang="en-US" altLang="zh-CN" sz="4000" b="1">
                <a:solidFill>
                  <a:srgbClr val="FF0000"/>
                </a:solidFill>
              </a:rPr>
              <a:t>main.cpp</a:t>
            </a:r>
            <a:endParaRPr lang="en-US" altLang="zh-CN" sz="4000" b="1">
              <a:solidFill>
                <a:srgbClr val="FF0000"/>
              </a:solidFill>
            </a:endParaRPr>
          </a:p>
        </p:txBody>
      </p:sp>
      <p:sp>
        <p:nvSpPr>
          <p:cNvPr id="2" name="对话气泡: 矩形 1"/>
          <p:cNvSpPr/>
          <p:nvPr/>
        </p:nvSpPr>
        <p:spPr>
          <a:xfrm>
            <a:off x="5795963" y="2349500"/>
            <a:ext cx="2663825" cy="1223963"/>
          </a:xfrm>
          <a:prstGeom prst="wedgeRectCallout">
            <a:avLst>
              <a:gd name="adj1" fmla="val -103401"/>
              <a:gd name="adj2" fmla="val 7799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通过基类指针</a:t>
            </a:r>
            <a:r>
              <a:rPr lang="zh-CN" altLang="en-US" sz="2000" b="1">
                <a:solidFill>
                  <a:schemeClr val="tx1"/>
                </a:solidFill>
              </a:rPr>
              <a:t>调用</a:t>
            </a:r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</a:rPr>
              <a:t>个不同派生类对象，实现多态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对话气泡: 矩形 5"/>
          <p:cNvSpPr/>
          <p:nvPr/>
        </p:nvSpPr>
        <p:spPr>
          <a:xfrm>
            <a:off x="5795963" y="3860800"/>
            <a:ext cx="2663825" cy="1223963"/>
          </a:xfrm>
          <a:prstGeom prst="wedgeRectCallout">
            <a:avLst>
              <a:gd name="adj1" fmla="val -103401"/>
              <a:gd name="adj2" fmla="val 77998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000" b="1" dirty="0">
                <a:solidFill>
                  <a:schemeClr val="tx1"/>
                </a:solidFill>
              </a:rPr>
              <a:t>通过基类引用调用</a:t>
            </a:r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</a:rPr>
              <a:t>个不同派生类对象，实现多态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4970" y="12"/>
            <a:ext cx="8229600" cy="811195"/>
          </a:xfrm>
        </p:spPr>
        <p:txBody>
          <a:bodyPr/>
          <a:p>
            <a:r>
              <a:rPr lang="zh-CN" altLang="en-US">
                <a:sym typeface="+mn-ea"/>
              </a:rPr>
              <a:t>抽象</a:t>
            </a:r>
            <a:r>
              <a:rPr lang="zh-CN" altLang="en-US">
                <a:sym typeface="+mn-ea"/>
              </a:rPr>
              <a:t>类编程练习：学习通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3305" y="1076325"/>
            <a:ext cx="7038975" cy="5168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5695" y="6453505"/>
            <a:ext cx="452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12.6 3.5 4.5 8.4 2.0 4.5 3.2 4.5 8.4 </a:t>
            </a:r>
            <a:endParaRPr lang="en-US" altLang="zh-CN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908050"/>
            <a:ext cx="8067675" cy="4752975"/>
          </a:xfrm>
        </p:spPr>
        <p:txBody>
          <a:bodyPr/>
          <a:lstStyle/>
          <a:p>
            <a:pPr eaLnBrk="1" hangingPunct="1">
              <a:buFontTx/>
              <a:buNone/>
            </a:pPr>
            <a:endParaRPr lang="zh-CN" altLang="en-US" b="1">
              <a:solidFill>
                <a:srgbClr val="0000CC"/>
              </a:solidFill>
            </a:endParaRPr>
          </a:p>
          <a:p>
            <a:pPr lvl="1" eaLnBrk="1" hangingPunct="1"/>
            <a:r>
              <a:rPr lang="en-US" altLang="zh-CN" b="1">
                <a:solidFill>
                  <a:srgbClr val="FF0000"/>
                </a:solidFill>
              </a:rPr>
              <a:t>C++</a:t>
            </a:r>
            <a:r>
              <a:rPr lang="zh-CN" altLang="en-US" b="1">
                <a:solidFill>
                  <a:srgbClr val="FF0000"/>
                </a:solidFill>
              </a:rPr>
              <a:t>通过虚函数表来实现虚函数的动态绑定</a:t>
            </a:r>
            <a:r>
              <a:rPr lang="zh-CN" altLang="en-US" b="1"/>
              <a:t>。在编译带有虚函数的类时，</a:t>
            </a:r>
            <a:r>
              <a:rPr lang="en-US" altLang="zh-CN" b="1">
                <a:solidFill>
                  <a:srgbClr val="0000CC"/>
                </a:solidFill>
              </a:rPr>
              <a:t>C++</a:t>
            </a:r>
            <a:r>
              <a:rPr lang="zh-CN" altLang="en-US" b="1">
                <a:solidFill>
                  <a:srgbClr val="0000CC"/>
                </a:solidFill>
              </a:rPr>
              <a:t>将为该类建立一个虚函数表（</a:t>
            </a:r>
            <a:r>
              <a:rPr lang="en-US" altLang="zh-CN" b="1">
                <a:solidFill>
                  <a:srgbClr val="0000CC"/>
                </a:solidFill>
              </a:rPr>
              <a:t>vtable</a:t>
            </a:r>
            <a:r>
              <a:rPr lang="zh-CN" altLang="en-US" b="1">
                <a:solidFill>
                  <a:srgbClr val="0000CC"/>
                </a:solidFill>
              </a:rPr>
              <a:t>），</a:t>
            </a:r>
            <a:r>
              <a:rPr lang="zh-CN" altLang="en-US" b="1"/>
              <a:t>在虚函数表中存放指向本类虚函数的指针，这些指针指向本类的虚函数地址。 </a:t>
            </a:r>
            <a:endParaRPr lang="zh-CN" altLang="en-US" b="1"/>
          </a:p>
          <a:p>
            <a:pPr lvl="1" eaLnBrk="1" hangingPunct="1"/>
            <a:r>
              <a:rPr lang="zh-CN" altLang="en-US" b="1"/>
              <a:t>在有虚函数的类对象中，</a:t>
            </a:r>
            <a:r>
              <a:rPr lang="en-US" altLang="zh-CN" b="1"/>
              <a:t>C++</a:t>
            </a:r>
            <a:r>
              <a:rPr lang="zh-CN" altLang="en-US" b="1"/>
              <a:t>除了为它保存每个数据成员外，</a:t>
            </a:r>
            <a:r>
              <a:rPr lang="zh-CN" altLang="en-US" b="1">
                <a:solidFill>
                  <a:srgbClr val="0000CC"/>
                </a:solidFill>
              </a:rPr>
              <a:t>还保存了一个指向本类虚函数表的指针（</a:t>
            </a:r>
            <a:r>
              <a:rPr lang="en-US" altLang="zh-CN" b="1">
                <a:solidFill>
                  <a:srgbClr val="0000CC"/>
                </a:solidFill>
              </a:rPr>
              <a:t>vptr</a:t>
            </a:r>
            <a:r>
              <a:rPr lang="zh-CN" altLang="en-US" b="1">
                <a:solidFill>
                  <a:srgbClr val="0000CC"/>
                </a:solidFill>
              </a:rPr>
              <a:t>）</a:t>
            </a:r>
            <a:r>
              <a:rPr lang="zh-CN" altLang="en-US" b="1"/>
              <a:t>。</a:t>
            </a:r>
            <a:endParaRPr lang="zh-CN" altLang="en-US" b="1"/>
          </a:p>
        </p:txBody>
      </p:sp>
      <p:sp>
        <p:nvSpPr>
          <p:cNvPr id="7782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0000CC"/>
                </a:solidFill>
              </a:rPr>
              <a:t>补充内容</a:t>
            </a:r>
            <a:r>
              <a:rPr lang="zh-CN" altLang="en-US" b="1"/>
              <a:t>：虚函数</a:t>
            </a:r>
            <a:r>
              <a:rPr lang="zh-CN" altLang="en-US" b="1">
                <a:solidFill>
                  <a:srgbClr val="FF0000"/>
                </a:solidFill>
              </a:rPr>
              <a:t>的实现技术</a:t>
            </a:r>
            <a:r>
              <a:rPr lang="zh-CN" altLang="en-US" b="1"/>
              <a:t> 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49" name="图片 4304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971550" y="3789363"/>
            <a:ext cx="8064500" cy="305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8850" name="文本占位符 43009"/>
          <p:cNvSpPr>
            <a:spLocks noGrp="1" noChangeArrowheads="1"/>
          </p:cNvSpPr>
          <p:nvPr>
            <p:ph idx="4294967295"/>
          </p:nvPr>
        </p:nvSpPr>
        <p:spPr>
          <a:xfrm>
            <a:off x="0" y="404813"/>
            <a:ext cx="8675688" cy="5486400"/>
          </a:xfrm>
        </p:spPr>
        <p:txBody>
          <a:bodyPr/>
          <a:lstStyle/>
          <a:p>
            <a:r>
              <a:rPr lang="en-US" altLang="en-US" sz="2800" b="1" dirty="0" err="1"/>
              <a:t>vptr在对象模型的头还是尾，标准没有规定。因此，不同的compiler，这可能不同。vc</a:t>
            </a:r>
            <a:r>
              <a:rPr lang="en-US" altLang="en-US" sz="2800" b="1" dirty="0"/>
              <a:t>/dev-</a:t>
            </a:r>
            <a:r>
              <a:rPr lang="en-US" altLang="en-US" sz="2800" b="1" dirty="0" err="1"/>
              <a:t>c是放在头的,cfree是放在</a:t>
            </a:r>
            <a:r>
              <a:rPr lang="zh-CN" altLang="en-US" sz="2800" b="1" dirty="0"/>
              <a:t>尾部</a:t>
            </a:r>
            <a:r>
              <a:rPr lang="en-US" altLang="en-US" sz="2800" b="1" dirty="0"/>
              <a:t>的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lvl="2" eaLnBrk="1" hangingPunct="1">
              <a:buFontTx/>
              <a:buNone/>
            </a:pPr>
            <a:r>
              <a:rPr lang="en-US" altLang="zh-CN" sz="2000" b="1" dirty="0"/>
              <a:t>class X{</a:t>
            </a:r>
            <a:endParaRPr lang="en-US" altLang="zh-CN" sz="2000" b="1" dirty="0"/>
          </a:p>
          <a:p>
            <a:pPr lvl="2" eaLnBrk="1" hangingPunct="1">
              <a:buFontTx/>
              <a:buNone/>
            </a:pPr>
            <a:r>
              <a:rPr lang="en-US" altLang="zh-CN" sz="2000" b="1" dirty="0"/>
              <a:t>     int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, j, k;</a:t>
            </a:r>
            <a:endParaRPr lang="en-US" altLang="zh-CN" sz="2000" b="1" dirty="0"/>
          </a:p>
          <a:p>
            <a:pPr lvl="2" eaLnBrk="1" hangingPunct="1">
              <a:buFontTx/>
              <a:buNone/>
            </a:pPr>
            <a:r>
              <a:rPr lang="en-US" altLang="zh-CN" sz="2000" b="1" dirty="0"/>
              <a:t>    virtual f ( ) {};</a:t>
            </a:r>
            <a:endParaRPr lang="en-US" altLang="zh-CN" sz="2000" b="1" dirty="0"/>
          </a:p>
          <a:p>
            <a:pPr lvl="2" eaLnBrk="1" hangingPunct="1">
              <a:buFontTx/>
              <a:buNone/>
            </a:pPr>
            <a:r>
              <a:rPr lang="en-US" altLang="zh-CN" sz="2000" b="1" dirty="0"/>
              <a:t>    virtual g ( ) {}; };</a:t>
            </a:r>
            <a:endParaRPr lang="en-US" altLang="zh-CN" sz="2000" b="1" dirty="0"/>
          </a:p>
          <a:p>
            <a:pPr lvl="2" eaLnBrk="1" hangingPunct="1">
              <a:buFontTx/>
              <a:buNone/>
            </a:pPr>
            <a:r>
              <a:rPr lang="en-US" altLang="zh-CN" sz="2000" b="1" dirty="0"/>
              <a:t>…</a:t>
            </a:r>
            <a:endParaRPr lang="en-US" altLang="zh-CN" sz="2000" b="1" dirty="0"/>
          </a:p>
          <a:p>
            <a:pPr lvl="2" eaLnBrk="1" hangingPunct="1">
              <a:buFontTx/>
              <a:buNone/>
            </a:pPr>
            <a:r>
              <a:rPr lang="en-US" altLang="zh-CN" sz="2000" b="1" dirty="0"/>
              <a:t>X a, b, c;</a:t>
            </a:r>
            <a:endParaRPr lang="en-US" altLang="zh-CN" sz="2000" b="1" dirty="0"/>
          </a:p>
          <a:p>
            <a:pPr lvl="2" eaLnBrk="1" hangingPunct="1">
              <a:buFontTx/>
              <a:buNone/>
            </a:pPr>
            <a:r>
              <a:rPr lang="en-US" altLang="zh-CN" sz="2000" b="1" dirty="0"/>
              <a:t>…</a:t>
            </a:r>
            <a:endParaRPr lang="en-US" altLang="zh-CN" sz="2000" b="1" dirty="0"/>
          </a:p>
          <a:p>
            <a:endParaRPr lang="en-US" altLang="zh-CN" sz="2000" b="1" dirty="0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304800" y="1196975"/>
            <a:ext cx="5203825" cy="5757863"/>
          </a:xfrm>
        </p:spPr>
        <p:txBody>
          <a:bodyPr/>
          <a:lstStyle/>
          <a:p>
            <a:pPr marL="0" eaLnBrk="1" hangingPunct="1">
              <a:buFontTx/>
              <a:buNone/>
            </a:pPr>
            <a:r>
              <a:rPr lang="zh-CN" altLang="en-US" sz="1600" b="1">
                <a:ea typeface="幼圆" panose="02010509060101010101" charset="-122"/>
                <a:cs typeface="幼圆" panose="02010509060101010101" charset="-122"/>
              </a:rPr>
              <a:t>class Base  </a:t>
            </a:r>
            <a:endParaRPr lang="zh-CN" altLang="en-US" sz="1600" b="1">
              <a:ea typeface="幼圆" panose="02010509060101010101" charset="-122"/>
              <a:cs typeface="幼圆" panose="02010509060101010101" charset="-122"/>
            </a:endParaRPr>
          </a:p>
          <a:p>
            <a:pPr marL="0" eaLnBrk="1" hangingPunct="1">
              <a:buFontTx/>
              <a:buNone/>
            </a:pPr>
            <a:r>
              <a:rPr lang="zh-CN" altLang="en-US" sz="1600" b="1">
                <a:ea typeface="幼圆" panose="02010509060101010101" charset="-122"/>
                <a:cs typeface="幼圆" panose="02010509060101010101" charset="-122"/>
              </a:rPr>
              <a:t>{  </a:t>
            </a:r>
            <a:endParaRPr lang="zh-CN" altLang="en-US" sz="1600" b="1">
              <a:ea typeface="幼圆" panose="02010509060101010101" charset="-122"/>
              <a:cs typeface="幼圆" panose="02010509060101010101" charset="-122"/>
            </a:endParaRPr>
          </a:p>
          <a:p>
            <a:pPr marL="0" eaLnBrk="1" hangingPunct="1">
              <a:buFontTx/>
              <a:buNone/>
            </a:pPr>
            <a:r>
              <a:rPr lang="zh-CN" altLang="en-US" sz="1600" b="1">
                <a:ea typeface="幼圆" panose="02010509060101010101" charset="-122"/>
                <a:cs typeface="幼圆" panose="02010509060101010101" charset="-122"/>
              </a:rPr>
              <a:t>    public:  </a:t>
            </a:r>
            <a:endParaRPr lang="zh-CN" altLang="en-US" sz="1600" b="1">
              <a:ea typeface="幼圆" panose="02010509060101010101" charset="-122"/>
              <a:cs typeface="幼圆" panose="02010509060101010101" charset="-122"/>
            </a:endParaRPr>
          </a:p>
          <a:p>
            <a:pPr marL="0" eaLnBrk="1" hangingPunct="1">
              <a:buFontTx/>
              <a:buNone/>
            </a:pPr>
            <a:r>
              <a:rPr lang="zh-CN" altLang="en-US" sz="1600" b="1">
                <a:ea typeface="幼圆" panose="02010509060101010101" charset="-122"/>
                <a:cs typeface="幼圆" panose="02010509060101010101" charset="-122"/>
              </a:rPr>
              <a:t>        Base()  {  </a:t>
            </a:r>
            <a:endParaRPr lang="zh-CN" altLang="en-US" sz="1600" b="1">
              <a:ea typeface="幼圆" panose="02010509060101010101" charset="-122"/>
              <a:cs typeface="幼圆" panose="02010509060101010101" charset="-122"/>
            </a:endParaRPr>
          </a:p>
          <a:p>
            <a:pPr marL="0" eaLnBrk="1" hangingPunct="1">
              <a:buFontTx/>
              <a:buNone/>
            </a:pPr>
            <a:r>
              <a:rPr lang="zh-CN" altLang="en-US" sz="1600" b="1">
                <a:ea typeface="幼圆" panose="02010509060101010101" charset="-122"/>
                <a:cs typeface="幼圆" panose="02010509060101010101" charset="-122"/>
              </a:rPr>
              <a:t>            mBase1 = 101; mBase2 = 102;  </a:t>
            </a:r>
            <a:endParaRPr lang="zh-CN" altLang="en-US" sz="1600" b="1">
              <a:ea typeface="幼圆" panose="02010509060101010101" charset="-122"/>
              <a:cs typeface="幼圆" panose="02010509060101010101" charset="-122"/>
            </a:endParaRPr>
          </a:p>
          <a:p>
            <a:pPr marL="0" eaLnBrk="1" hangingPunct="1">
              <a:buFontTx/>
              <a:buNone/>
            </a:pPr>
            <a:r>
              <a:rPr lang="zh-CN" altLang="en-US" sz="1600" b="1">
                <a:ea typeface="幼圆" panose="02010509060101010101" charset="-122"/>
                <a:cs typeface="幼圆" panose="02010509060101010101" charset="-122"/>
              </a:rPr>
              <a:t>        }  </a:t>
            </a:r>
            <a:endParaRPr lang="zh-CN" altLang="en-US" sz="1600" b="1">
              <a:ea typeface="幼圆" panose="02010509060101010101" charset="-122"/>
              <a:cs typeface="幼圆" panose="02010509060101010101" charset="-122"/>
            </a:endParaRPr>
          </a:p>
          <a:p>
            <a:pPr marL="0" eaLnBrk="1" hangingPunct="1">
              <a:buFontTx/>
              <a:buNone/>
            </a:pPr>
            <a:r>
              <a:rPr lang="zh-CN" altLang="en-US" sz="1600" b="1">
                <a:ea typeface="幼圆" panose="02010509060101010101" charset="-122"/>
                <a:cs typeface="幼圆" panose="02010509060101010101" charset="-122"/>
              </a:rPr>
              <a:t>        virtual void func1()  </a:t>
            </a:r>
            <a:endParaRPr lang="zh-CN" altLang="en-US" sz="1600" b="1">
              <a:ea typeface="幼圆" panose="02010509060101010101" charset="-122"/>
              <a:cs typeface="幼圆" panose="02010509060101010101" charset="-122"/>
            </a:endParaRPr>
          </a:p>
          <a:p>
            <a:pPr marL="0" eaLnBrk="1" hangingPunct="1">
              <a:buFontTx/>
              <a:buNone/>
            </a:pPr>
            <a:r>
              <a:rPr lang="zh-CN" altLang="en-US" sz="1600" b="1">
                <a:ea typeface="幼圆" panose="02010509060101010101" charset="-122"/>
                <a:cs typeface="幼圆" panose="02010509060101010101" charset="-122"/>
              </a:rPr>
              <a:t>        {  cout &lt;&lt; "Base::func1()" &lt;&lt; endl;  </a:t>
            </a:r>
            <a:endParaRPr lang="zh-CN" altLang="en-US" sz="1600" b="1">
              <a:ea typeface="幼圆" panose="02010509060101010101" charset="-122"/>
              <a:cs typeface="幼圆" panose="02010509060101010101" charset="-122"/>
            </a:endParaRPr>
          </a:p>
          <a:p>
            <a:pPr marL="0" eaLnBrk="1" hangingPunct="1">
              <a:buFontTx/>
              <a:buNone/>
            </a:pPr>
            <a:r>
              <a:rPr lang="zh-CN" altLang="en-US" sz="1600" b="1">
                <a:ea typeface="幼圆" panose="02010509060101010101" charset="-122"/>
                <a:cs typeface="幼圆" panose="02010509060101010101" charset="-122"/>
              </a:rPr>
              <a:t>        }  </a:t>
            </a:r>
            <a:endParaRPr lang="zh-CN" altLang="en-US" sz="1600" b="1">
              <a:ea typeface="幼圆" panose="02010509060101010101" charset="-122"/>
              <a:cs typeface="幼圆" panose="02010509060101010101" charset="-122"/>
            </a:endParaRPr>
          </a:p>
          <a:p>
            <a:pPr marL="0" eaLnBrk="1" hangingPunct="1">
              <a:buFontTx/>
              <a:buNone/>
            </a:pPr>
            <a:r>
              <a:rPr lang="zh-CN" altLang="en-US" sz="1600" b="1">
                <a:ea typeface="幼圆" panose="02010509060101010101" charset="-122"/>
                <a:cs typeface="幼圆" panose="02010509060101010101" charset="-122"/>
              </a:rPr>
              <a:t>        virtual void func2()  </a:t>
            </a:r>
            <a:endParaRPr lang="zh-CN" altLang="en-US" sz="1600" b="1">
              <a:ea typeface="幼圆" panose="02010509060101010101" charset="-122"/>
              <a:cs typeface="幼圆" panose="02010509060101010101" charset="-122"/>
            </a:endParaRPr>
          </a:p>
          <a:p>
            <a:pPr marL="0" eaLnBrk="1" hangingPunct="1">
              <a:buFontTx/>
              <a:buNone/>
            </a:pPr>
            <a:r>
              <a:rPr lang="zh-CN" altLang="en-US" sz="1600" b="1">
                <a:ea typeface="幼圆" panose="02010509060101010101" charset="-122"/>
                <a:cs typeface="幼圆" panose="02010509060101010101" charset="-122"/>
              </a:rPr>
              <a:t>        {  cout &lt;&lt; "Base::func2()" &lt;&lt; endl;  </a:t>
            </a:r>
            <a:endParaRPr lang="zh-CN" altLang="en-US" sz="1600" b="1">
              <a:ea typeface="幼圆" panose="02010509060101010101" charset="-122"/>
              <a:cs typeface="幼圆" panose="02010509060101010101" charset="-122"/>
            </a:endParaRPr>
          </a:p>
          <a:p>
            <a:pPr marL="0" eaLnBrk="1" hangingPunct="1">
              <a:buFontTx/>
              <a:buNone/>
            </a:pPr>
            <a:r>
              <a:rPr lang="zh-CN" altLang="en-US" sz="1600" b="1">
                <a:ea typeface="幼圆" panose="02010509060101010101" charset="-122"/>
                <a:cs typeface="幼圆" panose="02010509060101010101" charset="-122"/>
              </a:rPr>
              <a:t>        }  </a:t>
            </a:r>
            <a:endParaRPr lang="zh-CN" altLang="en-US" sz="1600" b="1">
              <a:ea typeface="幼圆" panose="02010509060101010101" charset="-122"/>
              <a:cs typeface="幼圆" panose="02010509060101010101" charset="-122"/>
            </a:endParaRPr>
          </a:p>
          <a:p>
            <a:pPr marL="0" eaLnBrk="1" hangingPunct="1">
              <a:buFontTx/>
              <a:buNone/>
            </a:pPr>
            <a:r>
              <a:rPr lang="zh-CN" altLang="en-US" sz="1600" b="1">
                <a:ea typeface="幼圆" panose="02010509060101010101" charset="-122"/>
                <a:cs typeface="幼圆" panose="02010509060101010101" charset="-122"/>
              </a:rPr>
              <a:t>    private:  </a:t>
            </a:r>
            <a:endParaRPr lang="zh-CN" altLang="en-US" sz="1600" b="1">
              <a:ea typeface="幼圆" panose="02010509060101010101" charset="-122"/>
              <a:cs typeface="幼圆" panose="02010509060101010101" charset="-122"/>
            </a:endParaRPr>
          </a:p>
          <a:p>
            <a:pPr marL="0" eaLnBrk="1" hangingPunct="1">
              <a:buFontTx/>
              <a:buNone/>
            </a:pPr>
            <a:r>
              <a:rPr lang="zh-CN" altLang="en-US" sz="1600" b="1">
                <a:ea typeface="幼圆" panose="02010509060101010101" charset="-122"/>
                <a:cs typeface="幼圆" panose="02010509060101010101" charset="-122"/>
              </a:rPr>
              <a:t>        int mBase1;  </a:t>
            </a:r>
            <a:endParaRPr lang="zh-CN" altLang="en-US" sz="1600" b="1">
              <a:ea typeface="幼圆" panose="02010509060101010101" charset="-122"/>
              <a:cs typeface="幼圆" panose="02010509060101010101" charset="-122"/>
            </a:endParaRPr>
          </a:p>
          <a:p>
            <a:pPr marL="0" eaLnBrk="1" hangingPunct="1">
              <a:buFontTx/>
              <a:buNone/>
            </a:pPr>
            <a:r>
              <a:rPr lang="zh-CN" altLang="en-US" sz="1600" b="1">
                <a:ea typeface="幼圆" panose="02010509060101010101" charset="-122"/>
                <a:cs typeface="幼圆" panose="02010509060101010101" charset="-122"/>
              </a:rPr>
              <a:t>        int mBase2;  </a:t>
            </a:r>
            <a:endParaRPr lang="zh-CN" altLang="en-US" sz="1600" b="1">
              <a:ea typeface="幼圆" panose="02010509060101010101" charset="-122"/>
              <a:cs typeface="幼圆" panose="02010509060101010101" charset="-122"/>
            </a:endParaRPr>
          </a:p>
          <a:p>
            <a:pPr marL="0" eaLnBrk="1" hangingPunct="1">
              <a:buFontTx/>
              <a:buNone/>
            </a:pPr>
            <a:r>
              <a:rPr lang="zh-CN" altLang="en-US" sz="1600" b="1">
                <a:ea typeface="幼圆" panose="02010509060101010101" charset="-122"/>
                <a:cs typeface="幼圆" panose="02010509060101010101" charset="-122"/>
              </a:rPr>
              <a:t>};  </a:t>
            </a:r>
            <a:endParaRPr lang="zh-CN" altLang="en-US" sz="1600" b="1">
              <a:ea typeface="幼圆" panose="02010509060101010101" charset="-122"/>
              <a:cs typeface="幼圆" panose="02010509060101010101" charset="-122"/>
            </a:endParaRPr>
          </a:p>
          <a:p>
            <a:pPr marL="0">
              <a:buFontTx/>
              <a:buNone/>
            </a:pPr>
            <a:r>
              <a:rPr lang="zh-CN" altLang="en-US" sz="1600"/>
              <a:t> </a:t>
            </a:r>
            <a:endParaRPr lang="zh-CN" altLang="en-US" sz="1600"/>
          </a:p>
        </p:txBody>
      </p:sp>
      <p:sp>
        <p:nvSpPr>
          <p:cNvPr id="79874" name="文本框 3"/>
          <p:cNvSpPr txBox="1">
            <a:spLocks noChangeArrowheads="1"/>
          </p:cNvSpPr>
          <p:nvPr/>
        </p:nvSpPr>
        <p:spPr bwMode="auto">
          <a:xfrm>
            <a:off x="4013200" y="765175"/>
            <a:ext cx="5130800" cy="5859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class Derived : public Base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{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public: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    Derived(): Base()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    {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        mDerived1 = 1001;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        mDerived2 = 1002;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    }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    virtual void func2()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    {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        cout &lt;&lt; "Derived::func2()" &lt;&lt; endl;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    }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    virtual void func3()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    {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        cout &lt;&lt; "Derived::func3()" &lt;&lt; endl;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    }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private: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    int mDerived1;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        int mDerived2;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b="1">
                <a:ea typeface="幼圆" panose="02010509060101010101" charset="-122"/>
                <a:cs typeface="幼圆" panose="02010509060101010101" charset="-122"/>
              </a:rPr>
              <a:t>};  </a:t>
            </a:r>
            <a:endParaRPr lang="zh-CN" altLang="en-US" b="1">
              <a:ea typeface="幼圆" panose="02010509060101010101" charset="-122"/>
              <a:cs typeface="幼圆" panose="02010509060101010101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-171450"/>
            <a:ext cx="8229600" cy="1143000"/>
          </a:xfrm>
        </p:spPr>
        <p:txBody>
          <a:bodyPr/>
          <a:lstStyle/>
          <a:p>
            <a:r>
              <a:rPr lang="zh-CN" altLang="en-US" b="1"/>
              <a:t>单继承</a:t>
            </a:r>
            <a:endParaRPr lang="zh-CN" altLang="en-US"/>
          </a:p>
        </p:txBody>
      </p:sp>
      <p:sp>
        <p:nvSpPr>
          <p:cNvPr id="80898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0" y="981075"/>
            <a:ext cx="8893175" cy="1943100"/>
          </a:xfrm>
        </p:spPr>
        <p:txBody>
          <a:bodyPr/>
          <a:lstStyle/>
          <a:p>
            <a:r>
              <a:rPr lang="zh-CN" altLang="en-US" sz="2400" b="1" dirty="0"/>
              <a:t>派生类的虚函数表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单继承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>
              <a:buFontTx/>
              <a:buNone/>
            </a:pPr>
            <a:r>
              <a:rPr lang="zh-CN" altLang="en-US" sz="2400" b="1" dirty="0"/>
              <a:t>   如果派生类</a:t>
            </a:r>
            <a:r>
              <a:rPr lang="zh-CN" altLang="en-US" sz="2400" b="1" dirty="0">
                <a:solidFill>
                  <a:srgbClr val="FF0000"/>
                </a:solidFill>
              </a:rPr>
              <a:t>覆盖了</a:t>
            </a:r>
            <a:r>
              <a:rPr lang="zh-CN" altLang="en-US" sz="2400" b="1" dirty="0"/>
              <a:t>基类的虚函数，则虚函数表登记的是修改后的虚函数代码的首地址，如果有新增虚函数，则在虚函数表后添加新增虚函数代码的首地址。</a:t>
            </a:r>
            <a:endParaRPr lang="en-US" altLang="zh-CN" sz="2400" b="1" dirty="0"/>
          </a:p>
        </p:txBody>
      </p:sp>
      <p:pic>
        <p:nvPicPr>
          <p:cNvPr id="80899" name="图片 16" descr="IMG_259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0" y="2492375"/>
            <a:ext cx="8789988" cy="388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-100013"/>
            <a:ext cx="8229600" cy="1143001"/>
          </a:xfrm>
        </p:spPr>
        <p:txBody>
          <a:bodyPr/>
          <a:lstStyle/>
          <a:p>
            <a:r>
              <a:rPr lang="zh-CN" altLang="en-US" b="1"/>
              <a:t>多重继承</a:t>
            </a:r>
            <a:endParaRPr lang="zh-CN" altLang="en-US" b="1"/>
          </a:p>
        </p:txBody>
      </p:sp>
      <p:sp>
        <p:nvSpPr>
          <p:cNvPr id="8192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0" y="908050"/>
            <a:ext cx="8778875" cy="4064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800" b="1"/>
              <a:t>1）在多重继承下，一个派生类拥有n-1张额外的虚函数表，n表示其上一层的基类的个数。也就是说，在多重继承下，一个派生类会有n个虚函数表。其中一个为主要实例，它与第一个基类共享，其他的为次要实例，与其他基类有关。</a:t>
            </a:r>
            <a:endParaRPr lang="zh-CN" altLang="en-US" sz="2800" b="1"/>
          </a:p>
          <a:p>
            <a:pPr marL="0" indent="0">
              <a:buFontTx/>
              <a:buNone/>
            </a:pPr>
            <a:r>
              <a:rPr lang="zh-CN" altLang="en-US" sz="2800" b="1"/>
              <a:t>2）子类新声明的virtual函数，放在主要实例的虚函数表中。</a:t>
            </a:r>
            <a:endParaRPr lang="zh-CN" altLang="en-US" sz="2800" b="1"/>
          </a:p>
        </p:txBody>
      </p:sp>
      <p:pic>
        <p:nvPicPr>
          <p:cNvPr id="81923" name="图片 19" descr="IMG_26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84213" y="3573463"/>
            <a:ext cx="7229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6227763" y="836613"/>
            <a:ext cx="576262" cy="1428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6227763" y="981075"/>
            <a:ext cx="576262" cy="1428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6227763" y="1081088"/>
            <a:ext cx="576262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kumimoji="1" lang="en-US" altLang="zh-CN" sz="900" b="1">
                <a:latin typeface="Times New Roman" panose="02020603050405020304" pitchFamily="18" charset="0"/>
              </a:rPr>
              <a:t>0</a:t>
            </a:r>
            <a:endParaRPr kumimoji="1" lang="en-US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581" name="Rectangle 5"/>
          <p:cNvSpPr>
            <a:spLocks noChangeArrowheads="1"/>
          </p:cNvSpPr>
          <p:nvPr/>
        </p:nvSpPr>
        <p:spPr bwMode="auto">
          <a:xfrm>
            <a:off x="6227763" y="1268413"/>
            <a:ext cx="576262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kumimoji="1" lang="en-US" altLang="zh-CN" sz="900" b="1">
                <a:latin typeface="Times New Roman" panose="02020603050405020304" pitchFamily="18" charset="0"/>
              </a:rPr>
              <a:t>0</a:t>
            </a:r>
            <a:endParaRPr kumimoji="1" lang="en-US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 flipV="1">
            <a:off x="7885113" y="2205038"/>
            <a:ext cx="720725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900" b="1">
                <a:latin typeface="Times New Roman" panose="02020603050405020304" pitchFamily="18" charset="0"/>
              </a:rPr>
              <a:t>0.0</a:t>
            </a:r>
            <a:endParaRPr kumimoji="1" lang="en-US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8172450" y="2070100"/>
            <a:ext cx="576263" cy="231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900" b="1">
                <a:latin typeface="Times New Roman" panose="02020603050405020304" pitchFamily="18" charset="0"/>
              </a:rPr>
              <a:t>0.0</a:t>
            </a:r>
            <a:endParaRPr kumimoji="1" lang="en-US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586" name="Rectangle 10"/>
          <p:cNvSpPr>
            <a:spLocks noChangeArrowheads="1"/>
          </p:cNvSpPr>
          <p:nvPr/>
        </p:nvSpPr>
        <p:spPr bwMode="auto">
          <a:xfrm>
            <a:off x="6227763" y="2105025"/>
            <a:ext cx="576262" cy="1428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587" name="Rectangle 11"/>
          <p:cNvSpPr>
            <a:spLocks noChangeArrowheads="1"/>
          </p:cNvSpPr>
          <p:nvPr/>
        </p:nvSpPr>
        <p:spPr bwMode="auto">
          <a:xfrm>
            <a:off x="6227763" y="2249488"/>
            <a:ext cx="576262" cy="1428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588" name="Rectangle 12"/>
          <p:cNvSpPr>
            <a:spLocks noChangeArrowheads="1"/>
          </p:cNvSpPr>
          <p:nvPr/>
        </p:nvSpPr>
        <p:spPr bwMode="auto">
          <a:xfrm>
            <a:off x="6227763" y="2349500"/>
            <a:ext cx="576262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endParaRPr kumimoji="1" lang="zh-CN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589" name="Rectangle 13"/>
          <p:cNvSpPr>
            <a:spLocks noChangeArrowheads="1"/>
          </p:cNvSpPr>
          <p:nvPr/>
        </p:nvSpPr>
        <p:spPr bwMode="auto">
          <a:xfrm>
            <a:off x="6227763" y="2536825"/>
            <a:ext cx="576262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endParaRPr kumimoji="1" lang="zh-CN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7956550" y="2349500"/>
            <a:ext cx="792163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200" b="1">
                <a:latin typeface="Times New Roman" panose="02020603050405020304" pitchFamily="18" charset="0"/>
              </a:rPr>
              <a:t>“Point”</a:t>
            </a:r>
            <a:endParaRPr kumimoji="1"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152591" name="Rectangle 15"/>
          <p:cNvSpPr>
            <a:spLocks noChangeArrowheads="1"/>
          </p:cNvSpPr>
          <p:nvPr/>
        </p:nvSpPr>
        <p:spPr bwMode="auto">
          <a:xfrm>
            <a:off x="6227763" y="3689350"/>
            <a:ext cx="576262" cy="1428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592" name="Rectangle 16"/>
          <p:cNvSpPr>
            <a:spLocks noChangeArrowheads="1"/>
          </p:cNvSpPr>
          <p:nvPr/>
        </p:nvSpPr>
        <p:spPr bwMode="auto">
          <a:xfrm>
            <a:off x="6227763" y="3833813"/>
            <a:ext cx="576262" cy="1428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593" name="Rectangle 17"/>
          <p:cNvSpPr>
            <a:spLocks noChangeArrowheads="1"/>
          </p:cNvSpPr>
          <p:nvPr/>
        </p:nvSpPr>
        <p:spPr bwMode="auto">
          <a:xfrm>
            <a:off x="6227763" y="3968750"/>
            <a:ext cx="576262" cy="2317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endParaRPr kumimoji="1" lang="zh-CN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594" name="Rectangle 18"/>
          <p:cNvSpPr>
            <a:spLocks noChangeArrowheads="1"/>
          </p:cNvSpPr>
          <p:nvPr/>
        </p:nvSpPr>
        <p:spPr bwMode="auto">
          <a:xfrm>
            <a:off x="6227763" y="4121150"/>
            <a:ext cx="576262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endParaRPr kumimoji="1" lang="zh-CN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595" name="Line 19"/>
          <p:cNvSpPr>
            <a:spLocks noChangeShapeType="1"/>
          </p:cNvSpPr>
          <p:nvPr/>
        </p:nvSpPr>
        <p:spPr bwMode="auto">
          <a:xfrm flipV="1">
            <a:off x="6515100" y="3754438"/>
            <a:ext cx="1370013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596" name="Line 20"/>
          <p:cNvSpPr>
            <a:spLocks noChangeShapeType="1"/>
          </p:cNvSpPr>
          <p:nvPr/>
        </p:nvSpPr>
        <p:spPr bwMode="auto">
          <a:xfrm>
            <a:off x="6516688" y="3933825"/>
            <a:ext cx="1008062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 type="diamond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597" name="Text Box 21"/>
          <p:cNvSpPr txBox="1">
            <a:spLocks noChangeArrowheads="1"/>
          </p:cNvSpPr>
          <p:nvPr/>
        </p:nvSpPr>
        <p:spPr bwMode="auto">
          <a:xfrm>
            <a:off x="7885113" y="3933825"/>
            <a:ext cx="1008062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anose="02020603050405020304" pitchFamily="18" charset="0"/>
              </a:rPr>
              <a:t>“circle”</a:t>
            </a:r>
            <a:endParaRPr kumimoji="1"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152598" name="Text Box 22"/>
          <p:cNvSpPr txBox="1">
            <a:spLocks noChangeArrowheads="1"/>
          </p:cNvSpPr>
          <p:nvPr/>
        </p:nvSpPr>
        <p:spPr bwMode="auto">
          <a:xfrm>
            <a:off x="6946900" y="3833813"/>
            <a:ext cx="504825" cy="228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900" b="1">
                <a:latin typeface="Times New Roman" panose="02020603050405020304" pitchFamily="18" charset="0"/>
              </a:rPr>
              <a:t>0.0</a:t>
            </a:r>
            <a:endParaRPr kumimoji="1" lang="en-US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599" name="Rectangle 23"/>
          <p:cNvSpPr>
            <a:spLocks noChangeArrowheads="1"/>
          </p:cNvSpPr>
          <p:nvPr/>
        </p:nvSpPr>
        <p:spPr bwMode="auto">
          <a:xfrm>
            <a:off x="6227763" y="5013325"/>
            <a:ext cx="576262" cy="18573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00" name="Rectangle 24"/>
          <p:cNvSpPr>
            <a:spLocks noChangeArrowheads="1"/>
          </p:cNvSpPr>
          <p:nvPr/>
        </p:nvSpPr>
        <p:spPr bwMode="auto">
          <a:xfrm>
            <a:off x="6227763" y="5200650"/>
            <a:ext cx="576262" cy="2444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01" name="Rectangle 25"/>
          <p:cNvSpPr>
            <a:spLocks noChangeArrowheads="1"/>
          </p:cNvSpPr>
          <p:nvPr/>
        </p:nvSpPr>
        <p:spPr bwMode="auto">
          <a:xfrm>
            <a:off x="6227763" y="5445125"/>
            <a:ext cx="576262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endParaRPr kumimoji="1" lang="zh-CN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602" name="Rectangle 26"/>
          <p:cNvSpPr>
            <a:spLocks noChangeArrowheads="1"/>
          </p:cNvSpPr>
          <p:nvPr/>
        </p:nvSpPr>
        <p:spPr bwMode="auto">
          <a:xfrm>
            <a:off x="6227763" y="5661025"/>
            <a:ext cx="576262" cy="2286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endParaRPr kumimoji="1" lang="zh-CN" altLang="zh-CN" sz="900" b="1">
              <a:latin typeface="Times New Roman" panose="02020603050405020304" pitchFamily="18" charset="0"/>
            </a:endParaRPr>
          </a:p>
        </p:txBody>
      </p:sp>
      <p:sp>
        <p:nvSpPr>
          <p:cNvPr id="152603" name="Line 27"/>
          <p:cNvSpPr>
            <a:spLocks noChangeShapeType="1"/>
          </p:cNvSpPr>
          <p:nvPr/>
        </p:nvSpPr>
        <p:spPr bwMode="auto">
          <a:xfrm flipV="1">
            <a:off x="6515100" y="5122863"/>
            <a:ext cx="852488" cy="4762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 type="diamond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82969" name="Line 28"/>
          <p:cNvSpPr>
            <a:spLocks noChangeShapeType="1"/>
          </p:cNvSpPr>
          <p:nvPr/>
        </p:nvSpPr>
        <p:spPr bwMode="auto">
          <a:xfrm flipV="1">
            <a:off x="6515100" y="5341938"/>
            <a:ext cx="1192213" cy="3175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 type="diamond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05" name="Line 29"/>
          <p:cNvSpPr>
            <a:spLocks noChangeShapeType="1"/>
          </p:cNvSpPr>
          <p:nvPr/>
        </p:nvSpPr>
        <p:spPr bwMode="auto">
          <a:xfrm>
            <a:off x="6516688" y="2205038"/>
            <a:ext cx="503237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diamond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06" name="Line 30"/>
          <p:cNvSpPr>
            <a:spLocks noChangeShapeType="1"/>
          </p:cNvSpPr>
          <p:nvPr/>
        </p:nvSpPr>
        <p:spPr bwMode="auto">
          <a:xfrm>
            <a:off x="6516688" y="2319338"/>
            <a:ext cx="719137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 type="diamond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07" name="Line 31"/>
          <p:cNvSpPr>
            <a:spLocks noChangeShapeType="1"/>
          </p:cNvSpPr>
          <p:nvPr/>
        </p:nvSpPr>
        <p:spPr bwMode="auto">
          <a:xfrm flipV="1">
            <a:off x="7019925" y="2176463"/>
            <a:ext cx="1152525" cy="28575"/>
          </a:xfrm>
          <a:prstGeom prst="line">
            <a:avLst/>
          </a:prstGeom>
          <a:noFill/>
          <a:ln w="3175">
            <a:solidFill>
              <a:srgbClr val="FF3300"/>
            </a:solidFill>
            <a:rou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08" name="Line 32"/>
          <p:cNvSpPr>
            <a:spLocks noChangeShapeType="1"/>
          </p:cNvSpPr>
          <p:nvPr/>
        </p:nvSpPr>
        <p:spPr bwMode="auto">
          <a:xfrm>
            <a:off x="7272338" y="2319338"/>
            <a:ext cx="755650" cy="6350"/>
          </a:xfrm>
          <a:prstGeom prst="line">
            <a:avLst/>
          </a:prstGeom>
          <a:noFill/>
          <a:ln w="3175">
            <a:solidFill>
              <a:srgbClr val="FF3300"/>
            </a:solidFill>
            <a:rou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09" name="Line 33"/>
          <p:cNvSpPr>
            <a:spLocks noChangeShapeType="1"/>
          </p:cNvSpPr>
          <p:nvPr/>
        </p:nvSpPr>
        <p:spPr bwMode="auto">
          <a:xfrm flipH="1" flipV="1">
            <a:off x="7202488" y="2349500"/>
            <a:ext cx="33337" cy="1547813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10" name="Text Box 34"/>
          <p:cNvSpPr txBox="1">
            <a:spLocks noChangeArrowheads="1"/>
          </p:cNvSpPr>
          <p:nvPr/>
        </p:nvSpPr>
        <p:spPr bwMode="auto">
          <a:xfrm>
            <a:off x="7885113" y="2565400"/>
            <a:ext cx="792162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200" b="1">
                <a:latin typeface="Times New Roman" panose="02020603050405020304" pitchFamily="18" charset="0"/>
              </a:rPr>
              <a:t>[x,y]</a:t>
            </a:r>
            <a:endParaRPr kumimoji="1"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152611" name="Line 35"/>
          <p:cNvSpPr>
            <a:spLocks noChangeShapeType="1"/>
          </p:cNvSpPr>
          <p:nvPr/>
        </p:nvSpPr>
        <p:spPr bwMode="auto">
          <a:xfrm>
            <a:off x="6516688" y="2492375"/>
            <a:ext cx="1511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12" name="Line 36"/>
          <p:cNvSpPr>
            <a:spLocks noChangeShapeType="1"/>
          </p:cNvSpPr>
          <p:nvPr/>
        </p:nvSpPr>
        <p:spPr bwMode="auto">
          <a:xfrm>
            <a:off x="6516688" y="2708275"/>
            <a:ext cx="1511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13" name="Line 37"/>
          <p:cNvSpPr>
            <a:spLocks noChangeShapeType="1"/>
          </p:cNvSpPr>
          <p:nvPr/>
        </p:nvSpPr>
        <p:spPr bwMode="auto">
          <a:xfrm flipV="1">
            <a:off x="6516688" y="4076700"/>
            <a:ext cx="1370012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14" name="Text Box 38"/>
          <p:cNvSpPr txBox="1">
            <a:spLocks noChangeArrowheads="1"/>
          </p:cNvSpPr>
          <p:nvPr/>
        </p:nvSpPr>
        <p:spPr bwMode="auto">
          <a:xfrm>
            <a:off x="7885113" y="3573463"/>
            <a:ext cx="1008062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anose="02020603050405020304" pitchFamily="18" charset="0"/>
              </a:rPr>
              <a:t>∏r</a:t>
            </a:r>
            <a:r>
              <a:rPr kumimoji="1" lang="en-US" altLang="zh-CN" sz="1400" b="1" baseline="30000">
                <a:latin typeface="Times New Roman" panose="02020603050405020304" pitchFamily="18" charset="0"/>
              </a:rPr>
              <a:t>2</a:t>
            </a:r>
            <a:endParaRPr kumimoji="1" lang="en-US" altLang="zh-CN" sz="1400" b="1" baseline="30000">
              <a:latin typeface="Times New Roman" panose="02020603050405020304" pitchFamily="18" charset="0"/>
            </a:endParaRPr>
          </a:p>
        </p:txBody>
      </p:sp>
      <p:sp>
        <p:nvSpPr>
          <p:cNvPr id="152615" name="Text Box 39"/>
          <p:cNvSpPr txBox="1">
            <a:spLocks noChangeArrowheads="1"/>
          </p:cNvSpPr>
          <p:nvPr/>
        </p:nvSpPr>
        <p:spPr bwMode="auto">
          <a:xfrm>
            <a:off x="7956550" y="4149725"/>
            <a:ext cx="792163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200" b="1">
                <a:latin typeface="Times New Roman" panose="02020603050405020304" pitchFamily="18" charset="0"/>
              </a:rPr>
              <a:t>[x,y],r</a:t>
            </a:r>
            <a:endParaRPr kumimoji="1" lang="en-US" altLang="zh-CN" sz="1200" b="1">
              <a:latin typeface="Times New Roman" panose="02020603050405020304" pitchFamily="18" charset="0"/>
            </a:endParaRPr>
          </a:p>
        </p:txBody>
      </p:sp>
      <p:sp>
        <p:nvSpPr>
          <p:cNvPr id="152616" name="Line 40"/>
          <p:cNvSpPr>
            <a:spLocks noChangeShapeType="1"/>
          </p:cNvSpPr>
          <p:nvPr/>
        </p:nvSpPr>
        <p:spPr bwMode="auto">
          <a:xfrm flipV="1">
            <a:off x="6516688" y="4292600"/>
            <a:ext cx="1370012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diamond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17" name="Text Box 41"/>
          <p:cNvSpPr txBox="1">
            <a:spLocks noChangeArrowheads="1"/>
          </p:cNvSpPr>
          <p:nvPr/>
        </p:nvSpPr>
        <p:spPr bwMode="auto">
          <a:xfrm>
            <a:off x="7092950" y="4941888"/>
            <a:ext cx="1655763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anose="02020603050405020304" pitchFamily="18" charset="0"/>
              </a:rPr>
              <a:t>2∏r</a:t>
            </a:r>
            <a:r>
              <a:rPr kumimoji="1" lang="en-US" altLang="zh-CN" sz="14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1400" b="1">
                <a:latin typeface="Times New Roman" panose="02020603050405020304" pitchFamily="18" charset="0"/>
              </a:rPr>
              <a:t>+</a:t>
            </a:r>
            <a:r>
              <a:rPr kumimoji="1" lang="en-US" altLang="zh-CN" sz="1600" b="1">
                <a:latin typeface="Times New Roman" panose="02020603050405020304" pitchFamily="18" charset="0"/>
              </a:rPr>
              <a:t>2∏rh</a:t>
            </a:r>
            <a:endParaRPr kumimoji="1"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152618" name="Text Box 42"/>
          <p:cNvSpPr txBox="1">
            <a:spLocks noChangeArrowheads="1"/>
          </p:cNvSpPr>
          <p:nvPr/>
        </p:nvSpPr>
        <p:spPr bwMode="auto">
          <a:xfrm>
            <a:off x="7092950" y="5157788"/>
            <a:ext cx="1655763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anose="02020603050405020304" pitchFamily="18" charset="0"/>
              </a:rPr>
              <a:t>∏r</a:t>
            </a:r>
            <a:r>
              <a:rPr kumimoji="1" lang="en-US" altLang="zh-CN" sz="1400" b="1" baseline="30000">
                <a:latin typeface="Times New Roman" panose="02020603050405020304" pitchFamily="18" charset="0"/>
              </a:rPr>
              <a:t>2</a:t>
            </a:r>
            <a:r>
              <a:rPr kumimoji="1" lang="en-US" altLang="zh-CN" sz="1600" b="1">
                <a:latin typeface="Times New Roman" panose="02020603050405020304" pitchFamily="18" charset="0"/>
              </a:rPr>
              <a:t>h</a:t>
            </a:r>
            <a:endParaRPr kumimoji="1"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152619" name="Text Box 43"/>
          <p:cNvSpPr txBox="1">
            <a:spLocks noChangeArrowheads="1"/>
          </p:cNvSpPr>
          <p:nvPr/>
        </p:nvSpPr>
        <p:spPr bwMode="auto">
          <a:xfrm>
            <a:off x="7380288" y="5373688"/>
            <a:ext cx="1008062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anose="02020603050405020304" pitchFamily="18" charset="0"/>
              </a:rPr>
              <a:t>“cylinder”</a:t>
            </a:r>
            <a:endParaRPr kumimoji="1"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152620" name="Line 44"/>
          <p:cNvSpPr>
            <a:spLocks noChangeShapeType="1"/>
          </p:cNvSpPr>
          <p:nvPr/>
        </p:nvSpPr>
        <p:spPr bwMode="auto">
          <a:xfrm flipV="1">
            <a:off x="6516688" y="5516563"/>
            <a:ext cx="1008062" cy="3175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 type="diamond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21" name="Text Box 45"/>
          <p:cNvSpPr txBox="1">
            <a:spLocks noChangeArrowheads="1"/>
          </p:cNvSpPr>
          <p:nvPr/>
        </p:nvSpPr>
        <p:spPr bwMode="auto">
          <a:xfrm>
            <a:off x="7380288" y="5661025"/>
            <a:ext cx="1008062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anose="02020603050405020304" pitchFamily="18" charset="0"/>
              </a:rPr>
              <a:t>[x,y]r,h</a:t>
            </a:r>
            <a:endParaRPr kumimoji="1"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152622" name="Line 46"/>
          <p:cNvSpPr>
            <a:spLocks noChangeShapeType="1"/>
          </p:cNvSpPr>
          <p:nvPr/>
        </p:nvSpPr>
        <p:spPr bwMode="auto">
          <a:xfrm flipV="1">
            <a:off x="6516688" y="5805488"/>
            <a:ext cx="1008062" cy="3175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 type="diamond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23" name="Text Box 47"/>
          <p:cNvSpPr txBox="1">
            <a:spLocks noChangeArrowheads="1"/>
          </p:cNvSpPr>
          <p:nvPr/>
        </p:nvSpPr>
        <p:spPr bwMode="auto">
          <a:xfrm>
            <a:off x="6443663" y="4941888"/>
            <a:ext cx="1223962" cy="842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9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9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900" b="1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endParaRPr kumimoji="1" lang="en-US" altLang="zh-CN" sz="9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900" b="1">
                <a:solidFill>
                  <a:srgbClr val="FF3300"/>
                </a:solidFill>
                <a:latin typeface="Times New Roman" panose="02020603050405020304" pitchFamily="18" charset="0"/>
              </a:rPr>
              <a:t>Psn</a:t>
            </a:r>
            <a:endParaRPr kumimoji="1" lang="en-US" altLang="zh-CN" sz="9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900" b="1">
                <a:solidFill>
                  <a:srgbClr val="FF3300"/>
                </a:solidFill>
                <a:latin typeface="Times New Roman" panose="02020603050405020304" pitchFamily="18" charset="0"/>
              </a:rPr>
              <a:t>pr</a:t>
            </a:r>
            <a:endParaRPr kumimoji="1" lang="en-US" altLang="zh-CN" sz="9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24" name="Text Box 48"/>
          <p:cNvSpPr txBox="1">
            <a:spLocks noChangeArrowheads="1"/>
          </p:cNvSpPr>
          <p:nvPr/>
        </p:nvSpPr>
        <p:spPr bwMode="auto">
          <a:xfrm>
            <a:off x="6443663" y="3573463"/>
            <a:ext cx="1223962" cy="766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800" b="1">
                <a:solidFill>
                  <a:srgbClr val="FF33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8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800" b="1">
                <a:solidFill>
                  <a:srgbClr val="FF3300"/>
                </a:solidFill>
                <a:latin typeface="Times New Roman" panose="02020603050405020304" pitchFamily="18" charset="0"/>
              </a:rPr>
              <a:t>V</a:t>
            </a:r>
            <a:endParaRPr kumimoji="1" lang="en-US" altLang="zh-CN" sz="8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800" b="1">
                <a:solidFill>
                  <a:srgbClr val="FF3300"/>
                </a:solidFill>
                <a:latin typeface="Times New Roman" panose="02020603050405020304" pitchFamily="18" charset="0"/>
              </a:rPr>
              <a:t>Psn</a:t>
            </a:r>
            <a:endParaRPr kumimoji="1" lang="en-US" altLang="zh-CN" sz="8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800" b="1">
                <a:solidFill>
                  <a:srgbClr val="FF3300"/>
                </a:solidFill>
                <a:latin typeface="Times New Roman" panose="02020603050405020304" pitchFamily="18" charset="0"/>
              </a:rPr>
              <a:t>pr</a:t>
            </a:r>
            <a:endParaRPr kumimoji="1" lang="en-US" altLang="zh-CN" sz="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90" name="Text Box 49"/>
          <p:cNvSpPr txBox="1">
            <a:spLocks noChangeArrowheads="1"/>
          </p:cNvSpPr>
          <p:nvPr/>
        </p:nvSpPr>
        <p:spPr bwMode="auto">
          <a:xfrm>
            <a:off x="6443663" y="2060575"/>
            <a:ext cx="1223962" cy="7667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800" b="1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8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800" b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endParaRPr kumimoji="1" lang="en-US" altLang="zh-CN" sz="8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800" b="1">
                <a:solidFill>
                  <a:schemeClr val="hlink"/>
                </a:solidFill>
                <a:latin typeface="Times New Roman" panose="02020603050405020304" pitchFamily="18" charset="0"/>
              </a:rPr>
              <a:t>Psn</a:t>
            </a:r>
            <a:endParaRPr kumimoji="1" lang="en-US" altLang="zh-CN" sz="8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800" b="1">
                <a:solidFill>
                  <a:schemeClr val="hlink"/>
                </a:solidFill>
                <a:latin typeface="Times New Roman" panose="02020603050405020304" pitchFamily="18" charset="0"/>
              </a:rPr>
              <a:t>pr</a:t>
            </a:r>
            <a:endParaRPr kumimoji="1" lang="en-US" altLang="zh-CN" sz="8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26" name="Text Box 50"/>
          <p:cNvSpPr txBox="1">
            <a:spLocks noChangeArrowheads="1"/>
          </p:cNvSpPr>
          <p:nvPr/>
        </p:nvSpPr>
        <p:spPr bwMode="auto">
          <a:xfrm>
            <a:off x="6311900" y="731838"/>
            <a:ext cx="1223963" cy="7667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800" b="1">
                <a:solidFill>
                  <a:schemeClr val="hlink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8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800" b="1">
                <a:solidFill>
                  <a:schemeClr val="hlink"/>
                </a:solidFill>
                <a:latin typeface="Times New Roman" panose="02020603050405020304" pitchFamily="18" charset="0"/>
              </a:rPr>
              <a:t>V</a:t>
            </a:r>
            <a:endParaRPr kumimoji="1" lang="en-US" altLang="zh-CN" sz="8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800" b="1">
                <a:solidFill>
                  <a:schemeClr val="hlink"/>
                </a:solidFill>
                <a:latin typeface="Times New Roman" panose="02020603050405020304" pitchFamily="18" charset="0"/>
              </a:rPr>
              <a:t>Psn</a:t>
            </a:r>
            <a:endParaRPr kumimoji="1" lang="en-US" altLang="zh-CN" sz="800" b="1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ctr">
              <a:spcBef>
                <a:spcPct val="50000"/>
              </a:spcBef>
            </a:pPr>
            <a:r>
              <a:rPr kumimoji="1" lang="en-US" altLang="zh-CN" sz="800" b="1">
                <a:solidFill>
                  <a:schemeClr val="hlink"/>
                </a:solidFill>
                <a:latin typeface="Times New Roman" panose="02020603050405020304" pitchFamily="18" charset="0"/>
              </a:rPr>
              <a:t>pr</a:t>
            </a:r>
            <a:endParaRPr kumimoji="1" lang="en-US" altLang="zh-CN" sz="800" b="1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2627" name="Rectangle 51"/>
          <p:cNvSpPr>
            <a:spLocks noChangeArrowheads="1"/>
          </p:cNvSpPr>
          <p:nvPr/>
        </p:nvSpPr>
        <p:spPr bwMode="auto">
          <a:xfrm>
            <a:off x="395288" y="2238375"/>
            <a:ext cx="1223962" cy="4603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kumimoji="1" lang="en-US" altLang="zh-CN" sz="2400" dirty="0">
                <a:latin typeface="Times New Roman" panose="02020603050405020304" pitchFamily="18" charset="0"/>
              </a:rPr>
              <a:t>&amp;point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52628" name="Rectangle 52"/>
          <p:cNvSpPr>
            <a:spLocks noChangeArrowheads="1"/>
          </p:cNvSpPr>
          <p:nvPr/>
        </p:nvSpPr>
        <p:spPr bwMode="auto">
          <a:xfrm>
            <a:off x="395288" y="2708275"/>
            <a:ext cx="1223962" cy="4603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&amp;circle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2629" name="Rectangle 53"/>
          <p:cNvSpPr>
            <a:spLocks noChangeArrowheads="1"/>
          </p:cNvSpPr>
          <p:nvPr/>
        </p:nvSpPr>
        <p:spPr bwMode="auto">
          <a:xfrm>
            <a:off x="395288" y="3179763"/>
            <a:ext cx="1223962" cy="36988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kumimoji="1" lang="en-US" altLang="zh-CN">
                <a:latin typeface="Times New Roman" panose="02020603050405020304" pitchFamily="18" charset="0"/>
              </a:rPr>
              <a:t>&amp;cylinder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152630" name="Text Box 54"/>
          <p:cNvSpPr txBox="1">
            <a:spLocks noChangeArrowheads="1"/>
          </p:cNvSpPr>
          <p:nvPr/>
        </p:nvSpPr>
        <p:spPr bwMode="auto">
          <a:xfrm>
            <a:off x="-98425" y="2205038"/>
            <a:ext cx="6492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[0]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2631" name="Text Box 55"/>
          <p:cNvSpPr txBox="1">
            <a:spLocks noChangeArrowheads="1"/>
          </p:cNvSpPr>
          <p:nvPr/>
        </p:nvSpPr>
        <p:spPr bwMode="auto">
          <a:xfrm>
            <a:off x="-107950" y="2708275"/>
            <a:ext cx="6492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[1]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2632" name="Text Box 56"/>
          <p:cNvSpPr txBox="1">
            <a:spLocks noChangeArrowheads="1"/>
          </p:cNvSpPr>
          <p:nvPr/>
        </p:nvSpPr>
        <p:spPr bwMode="auto">
          <a:xfrm>
            <a:off x="-107950" y="3141663"/>
            <a:ext cx="6492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anose="02020603050405020304" pitchFamily="18" charset="0"/>
              </a:rPr>
              <a:t>[2]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2633" name="Rectangle 57"/>
          <p:cNvSpPr>
            <a:spLocks noChangeArrowheads="1"/>
          </p:cNvSpPr>
          <p:nvPr/>
        </p:nvSpPr>
        <p:spPr bwMode="auto">
          <a:xfrm>
            <a:off x="3276600" y="1052513"/>
            <a:ext cx="503238" cy="28733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34" name="Rectangle 58"/>
          <p:cNvSpPr>
            <a:spLocks noChangeArrowheads="1"/>
          </p:cNvSpPr>
          <p:nvPr/>
        </p:nvSpPr>
        <p:spPr bwMode="auto">
          <a:xfrm>
            <a:off x="3059113" y="1285875"/>
            <a:ext cx="1008062" cy="4000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kumimoji="1" lang="en-US" altLang="zh-CN" sz="2000">
                <a:latin typeface="Times New Roman" panose="02020603050405020304" pitchFamily="18" charset="0"/>
              </a:rPr>
              <a:t>x=7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52635" name="Rectangle 59"/>
          <p:cNvSpPr>
            <a:spLocks noChangeArrowheads="1"/>
          </p:cNvSpPr>
          <p:nvPr/>
        </p:nvSpPr>
        <p:spPr bwMode="auto">
          <a:xfrm>
            <a:off x="3059113" y="1641475"/>
            <a:ext cx="1008062" cy="4000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kumimoji="1" lang="en-US" altLang="zh-CN" sz="2000">
                <a:latin typeface="Times New Roman" panose="02020603050405020304" pitchFamily="18" charset="0"/>
              </a:rPr>
              <a:t>y=11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52636" name="Rectangle 60"/>
          <p:cNvSpPr>
            <a:spLocks noChangeArrowheads="1"/>
          </p:cNvSpPr>
          <p:nvPr/>
        </p:nvSpPr>
        <p:spPr bwMode="auto">
          <a:xfrm>
            <a:off x="3276600" y="2492375"/>
            <a:ext cx="503238" cy="28733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37" name="Rectangle 61"/>
          <p:cNvSpPr>
            <a:spLocks noChangeArrowheads="1"/>
          </p:cNvSpPr>
          <p:nvPr/>
        </p:nvSpPr>
        <p:spPr bwMode="auto">
          <a:xfrm>
            <a:off x="3059113" y="2725738"/>
            <a:ext cx="1008062" cy="4000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kumimoji="1" lang="en-US" altLang="zh-CN" sz="2000">
                <a:latin typeface="Times New Roman" panose="02020603050405020304" pitchFamily="18" charset="0"/>
              </a:rPr>
              <a:t>x=22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52638" name="Rectangle 62"/>
          <p:cNvSpPr>
            <a:spLocks noChangeArrowheads="1"/>
          </p:cNvSpPr>
          <p:nvPr/>
        </p:nvSpPr>
        <p:spPr bwMode="auto">
          <a:xfrm>
            <a:off x="3059113" y="3013075"/>
            <a:ext cx="1008062" cy="4000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kumimoji="1" lang="en-US" altLang="zh-CN" sz="2000">
                <a:latin typeface="Times New Roman" panose="02020603050405020304" pitchFamily="18" charset="0"/>
              </a:rPr>
              <a:t>y=8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52639" name="Rectangle 63"/>
          <p:cNvSpPr>
            <a:spLocks noChangeArrowheads="1"/>
          </p:cNvSpPr>
          <p:nvPr/>
        </p:nvSpPr>
        <p:spPr bwMode="auto">
          <a:xfrm>
            <a:off x="3276600" y="4364038"/>
            <a:ext cx="503238" cy="28733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40" name="Rectangle 64"/>
          <p:cNvSpPr>
            <a:spLocks noChangeArrowheads="1"/>
          </p:cNvSpPr>
          <p:nvPr/>
        </p:nvSpPr>
        <p:spPr bwMode="auto">
          <a:xfrm>
            <a:off x="3059113" y="4611688"/>
            <a:ext cx="1008062" cy="3698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kumimoji="1" lang="en-US" altLang="zh-CN">
                <a:latin typeface="Times New Roman" panose="02020603050405020304" pitchFamily="18" charset="0"/>
              </a:rPr>
              <a:t>x=10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152641" name="Rectangle 65"/>
          <p:cNvSpPr>
            <a:spLocks noChangeArrowheads="1"/>
          </p:cNvSpPr>
          <p:nvPr/>
        </p:nvSpPr>
        <p:spPr bwMode="auto">
          <a:xfrm>
            <a:off x="3059113" y="4900613"/>
            <a:ext cx="1008062" cy="369887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kumimoji="1" lang="en-US" altLang="zh-CN">
                <a:latin typeface="Times New Roman" panose="02020603050405020304" pitchFamily="18" charset="0"/>
              </a:rPr>
              <a:t>y=10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152642" name="Rectangle 66"/>
          <p:cNvSpPr>
            <a:spLocks noChangeArrowheads="1"/>
          </p:cNvSpPr>
          <p:nvPr/>
        </p:nvSpPr>
        <p:spPr bwMode="auto">
          <a:xfrm>
            <a:off x="3059113" y="3379788"/>
            <a:ext cx="1008062" cy="4000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kumimoji="1" lang="en-US" altLang="zh-CN" sz="2000">
                <a:latin typeface="Times New Roman" panose="02020603050405020304" pitchFamily="18" charset="0"/>
              </a:rPr>
              <a:t>r=3.50</a:t>
            </a:r>
            <a:endParaRPr kumimoji="1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152643" name="Rectangle 67"/>
          <p:cNvSpPr>
            <a:spLocks noChangeArrowheads="1"/>
          </p:cNvSpPr>
          <p:nvPr/>
        </p:nvSpPr>
        <p:spPr bwMode="auto">
          <a:xfrm>
            <a:off x="3059113" y="5187950"/>
            <a:ext cx="1008062" cy="3698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kumimoji="1" lang="en-US" altLang="zh-CN">
                <a:latin typeface="Times New Roman" panose="02020603050405020304" pitchFamily="18" charset="0"/>
              </a:rPr>
              <a:t>r=3.30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152644" name="Rectangle 68"/>
          <p:cNvSpPr>
            <a:spLocks noChangeArrowheads="1"/>
          </p:cNvSpPr>
          <p:nvPr/>
        </p:nvSpPr>
        <p:spPr bwMode="auto">
          <a:xfrm>
            <a:off x="3059113" y="5476875"/>
            <a:ext cx="1008062" cy="369888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kumimoji="1" lang="en-US" altLang="zh-CN">
                <a:latin typeface="Times New Roman" panose="02020603050405020304" pitchFamily="18" charset="0"/>
              </a:rPr>
              <a:t>h=10.0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83010" name="Text Box 69"/>
          <p:cNvSpPr txBox="1">
            <a:spLocks noChangeArrowheads="1"/>
          </p:cNvSpPr>
          <p:nvPr/>
        </p:nvSpPr>
        <p:spPr bwMode="auto">
          <a:xfrm>
            <a:off x="2555875" y="476250"/>
            <a:ext cx="23050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Point point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83011" name="Text Box 70"/>
          <p:cNvSpPr txBox="1">
            <a:spLocks noChangeArrowheads="1"/>
          </p:cNvSpPr>
          <p:nvPr/>
        </p:nvSpPr>
        <p:spPr bwMode="auto">
          <a:xfrm>
            <a:off x="2484438" y="2133600"/>
            <a:ext cx="23050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Circle circle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52647" name="Text Box 71"/>
          <p:cNvSpPr txBox="1">
            <a:spLocks noChangeArrowheads="1"/>
          </p:cNvSpPr>
          <p:nvPr/>
        </p:nvSpPr>
        <p:spPr bwMode="auto">
          <a:xfrm>
            <a:off x="2411413" y="3933825"/>
            <a:ext cx="2305050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Cylinder cylinder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52648" name="Line 72"/>
          <p:cNvSpPr>
            <a:spLocks noChangeShapeType="1"/>
          </p:cNvSpPr>
          <p:nvPr/>
        </p:nvSpPr>
        <p:spPr bwMode="auto">
          <a:xfrm flipV="1">
            <a:off x="1476375" y="1196975"/>
            <a:ext cx="0" cy="12954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diamond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49" name="Line 73"/>
          <p:cNvSpPr>
            <a:spLocks noChangeShapeType="1"/>
          </p:cNvSpPr>
          <p:nvPr/>
        </p:nvSpPr>
        <p:spPr bwMode="auto">
          <a:xfrm>
            <a:off x="1476375" y="1196975"/>
            <a:ext cx="18002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50" name="Line 74"/>
          <p:cNvSpPr>
            <a:spLocks noChangeShapeType="1"/>
          </p:cNvSpPr>
          <p:nvPr/>
        </p:nvSpPr>
        <p:spPr bwMode="auto">
          <a:xfrm>
            <a:off x="3492500" y="1196975"/>
            <a:ext cx="2735263" cy="9366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diamond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51" name="Line 75"/>
          <p:cNvSpPr>
            <a:spLocks noChangeShapeType="1"/>
          </p:cNvSpPr>
          <p:nvPr/>
        </p:nvSpPr>
        <p:spPr bwMode="auto">
          <a:xfrm>
            <a:off x="3492500" y="2565400"/>
            <a:ext cx="2663825" cy="1150938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diamond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52" name="Line 76"/>
          <p:cNvSpPr>
            <a:spLocks noChangeShapeType="1"/>
          </p:cNvSpPr>
          <p:nvPr/>
        </p:nvSpPr>
        <p:spPr bwMode="auto">
          <a:xfrm>
            <a:off x="3563938" y="4437063"/>
            <a:ext cx="2663825" cy="64770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diamond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53" name="Line 77"/>
          <p:cNvSpPr>
            <a:spLocks noChangeShapeType="1"/>
          </p:cNvSpPr>
          <p:nvPr/>
        </p:nvSpPr>
        <p:spPr bwMode="auto">
          <a:xfrm flipV="1">
            <a:off x="1476375" y="2565400"/>
            <a:ext cx="1800225" cy="35877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diamond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54" name="Line 78"/>
          <p:cNvSpPr>
            <a:spLocks noChangeShapeType="1"/>
          </p:cNvSpPr>
          <p:nvPr/>
        </p:nvSpPr>
        <p:spPr bwMode="auto">
          <a:xfrm>
            <a:off x="1476375" y="3355975"/>
            <a:ext cx="1800225" cy="10810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diamond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83020" name="Text Box 79"/>
          <p:cNvSpPr txBox="1">
            <a:spLocks noChangeArrowheads="1"/>
          </p:cNvSpPr>
          <p:nvPr/>
        </p:nvSpPr>
        <p:spPr bwMode="auto">
          <a:xfrm>
            <a:off x="5724525" y="476250"/>
            <a:ext cx="18002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anose="02020603050405020304" pitchFamily="18" charset="0"/>
              </a:rPr>
              <a:t>Shape vtble</a:t>
            </a:r>
            <a:endParaRPr kumimoji="1"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152656" name="Text Box 80"/>
          <p:cNvSpPr txBox="1">
            <a:spLocks noChangeArrowheads="1"/>
          </p:cNvSpPr>
          <p:nvPr/>
        </p:nvSpPr>
        <p:spPr bwMode="auto">
          <a:xfrm>
            <a:off x="5580063" y="1773238"/>
            <a:ext cx="18002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anose="02020603050405020304" pitchFamily="18" charset="0"/>
              </a:rPr>
              <a:t>Point vtble</a:t>
            </a:r>
            <a:endParaRPr kumimoji="1"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152657" name="Text Box 81"/>
          <p:cNvSpPr txBox="1">
            <a:spLocks noChangeArrowheads="1"/>
          </p:cNvSpPr>
          <p:nvPr/>
        </p:nvSpPr>
        <p:spPr bwMode="auto">
          <a:xfrm>
            <a:off x="5724525" y="3357563"/>
            <a:ext cx="18002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anose="02020603050405020304" pitchFamily="18" charset="0"/>
              </a:rPr>
              <a:t>Circle vtble</a:t>
            </a:r>
            <a:endParaRPr kumimoji="1"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152658" name="Text Box 82"/>
          <p:cNvSpPr txBox="1">
            <a:spLocks noChangeArrowheads="1"/>
          </p:cNvSpPr>
          <p:nvPr/>
        </p:nvSpPr>
        <p:spPr bwMode="auto">
          <a:xfrm>
            <a:off x="5795963" y="4724400"/>
            <a:ext cx="1800225" cy="30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400" b="1">
                <a:latin typeface="Times New Roman" panose="02020603050405020304" pitchFamily="18" charset="0"/>
              </a:rPr>
              <a:t>Cylinder vtble</a:t>
            </a:r>
            <a:endParaRPr kumimoji="1" lang="en-US" altLang="zh-CN" sz="1400" b="1">
              <a:latin typeface="Times New Roman" panose="02020603050405020304" pitchFamily="18" charset="0"/>
            </a:endParaRPr>
          </a:p>
        </p:txBody>
      </p:sp>
      <p:sp>
        <p:nvSpPr>
          <p:cNvPr id="152659" name="Rectangle 83"/>
          <p:cNvSpPr>
            <a:spLocks noChangeArrowheads="1"/>
          </p:cNvSpPr>
          <p:nvPr/>
        </p:nvSpPr>
        <p:spPr bwMode="auto">
          <a:xfrm>
            <a:off x="539750" y="5013325"/>
            <a:ext cx="863600" cy="4318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60" name="Text Box 84"/>
          <p:cNvSpPr txBox="1">
            <a:spLocks noChangeArrowheads="1"/>
          </p:cNvSpPr>
          <p:nvPr/>
        </p:nvSpPr>
        <p:spPr bwMode="auto">
          <a:xfrm>
            <a:off x="250825" y="4652963"/>
            <a:ext cx="1728788" cy="396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>
                <a:latin typeface="Times New Roman" panose="02020603050405020304" pitchFamily="18" charset="0"/>
              </a:rPr>
              <a:t>Baseclassptr</a:t>
            </a:r>
            <a:endParaRPr kumimoji="1"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52661" name="Freeform 85"/>
          <p:cNvSpPr/>
          <p:nvPr/>
        </p:nvSpPr>
        <p:spPr bwMode="auto">
          <a:xfrm>
            <a:off x="234950" y="3011488"/>
            <a:ext cx="1625600" cy="2270125"/>
          </a:xfrm>
          <a:custGeom>
            <a:avLst/>
            <a:gdLst>
              <a:gd name="T0" fmla="*/ 2147483647 w 1024"/>
              <a:gd name="T1" fmla="*/ 2147483647 h 1430"/>
              <a:gd name="T2" fmla="*/ 2147483647 w 1024"/>
              <a:gd name="T3" fmla="*/ 0 h 1430"/>
              <a:gd name="T4" fmla="*/ 2147483647 w 1024"/>
              <a:gd name="T5" fmla="*/ 2147483647 h 1430"/>
              <a:gd name="T6" fmla="*/ 2147483647 w 1024"/>
              <a:gd name="T7" fmla="*/ 2147483647 h 1430"/>
              <a:gd name="T8" fmla="*/ 2147483647 w 1024"/>
              <a:gd name="T9" fmla="*/ 2147483647 h 1430"/>
              <a:gd name="T10" fmla="*/ 2147483647 w 1024"/>
              <a:gd name="T11" fmla="*/ 2147483647 h 1430"/>
              <a:gd name="T12" fmla="*/ 2147483647 w 1024"/>
              <a:gd name="T13" fmla="*/ 2147483647 h 1430"/>
              <a:gd name="T14" fmla="*/ 2147483647 w 1024"/>
              <a:gd name="T15" fmla="*/ 2147483647 h 1430"/>
              <a:gd name="T16" fmla="*/ 2147483647 w 1024"/>
              <a:gd name="T17" fmla="*/ 2147483647 h 1430"/>
              <a:gd name="T18" fmla="*/ 2147483647 w 1024"/>
              <a:gd name="T19" fmla="*/ 2147483647 h 1430"/>
              <a:gd name="T20" fmla="*/ 2147483647 w 1024"/>
              <a:gd name="T21" fmla="*/ 2147483647 h 1430"/>
              <a:gd name="T22" fmla="*/ 2147483647 w 1024"/>
              <a:gd name="T23" fmla="*/ 2147483647 h 1430"/>
              <a:gd name="T24" fmla="*/ 2147483647 w 1024"/>
              <a:gd name="T25" fmla="*/ 2147483647 h 1430"/>
              <a:gd name="T26" fmla="*/ 2147483647 w 1024"/>
              <a:gd name="T27" fmla="*/ 2147483647 h 1430"/>
              <a:gd name="T28" fmla="*/ 2147483647 w 1024"/>
              <a:gd name="T29" fmla="*/ 2147483647 h 1430"/>
              <a:gd name="T30" fmla="*/ 2147483647 w 1024"/>
              <a:gd name="T31" fmla="*/ 2147483647 h 1430"/>
              <a:gd name="T32" fmla="*/ 2147483647 w 1024"/>
              <a:gd name="T33" fmla="*/ 2147483647 h 1430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024"/>
              <a:gd name="T52" fmla="*/ 0 h 1430"/>
              <a:gd name="T53" fmla="*/ 1024 w 1024"/>
              <a:gd name="T54" fmla="*/ 1430 h 1430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024" h="1430">
                <a:moveTo>
                  <a:pt x="414" y="34"/>
                </a:moveTo>
                <a:cubicBezTo>
                  <a:pt x="491" y="21"/>
                  <a:pt x="567" y="7"/>
                  <a:pt x="645" y="0"/>
                </a:cubicBezTo>
                <a:cubicBezTo>
                  <a:pt x="713" y="2"/>
                  <a:pt x="780" y="3"/>
                  <a:pt x="848" y="7"/>
                </a:cubicBezTo>
                <a:cubicBezTo>
                  <a:pt x="959" y="14"/>
                  <a:pt x="1011" y="194"/>
                  <a:pt x="1024" y="285"/>
                </a:cubicBezTo>
                <a:cubicBezTo>
                  <a:pt x="1019" y="467"/>
                  <a:pt x="1020" y="587"/>
                  <a:pt x="950" y="746"/>
                </a:cubicBezTo>
                <a:cubicBezTo>
                  <a:pt x="933" y="784"/>
                  <a:pt x="941" y="799"/>
                  <a:pt x="909" y="820"/>
                </a:cubicBezTo>
                <a:cubicBezTo>
                  <a:pt x="864" y="892"/>
                  <a:pt x="754" y="892"/>
                  <a:pt x="679" y="902"/>
                </a:cubicBezTo>
                <a:cubicBezTo>
                  <a:pt x="568" y="934"/>
                  <a:pt x="433" y="937"/>
                  <a:pt x="320" y="942"/>
                </a:cubicBezTo>
                <a:cubicBezTo>
                  <a:pt x="232" y="972"/>
                  <a:pt x="139" y="997"/>
                  <a:pt x="62" y="1051"/>
                </a:cubicBezTo>
                <a:cubicBezTo>
                  <a:pt x="43" y="1106"/>
                  <a:pt x="70" y="1035"/>
                  <a:pt x="42" y="1091"/>
                </a:cubicBezTo>
                <a:cubicBezTo>
                  <a:pt x="31" y="1114"/>
                  <a:pt x="30" y="1137"/>
                  <a:pt x="15" y="1159"/>
                </a:cubicBezTo>
                <a:cubicBezTo>
                  <a:pt x="6" y="1229"/>
                  <a:pt x="0" y="1331"/>
                  <a:pt x="49" y="1390"/>
                </a:cubicBezTo>
                <a:cubicBezTo>
                  <a:pt x="63" y="1407"/>
                  <a:pt x="68" y="1413"/>
                  <a:pt x="89" y="1417"/>
                </a:cubicBezTo>
                <a:cubicBezTo>
                  <a:pt x="114" y="1422"/>
                  <a:pt x="164" y="1430"/>
                  <a:pt x="164" y="1430"/>
                </a:cubicBezTo>
                <a:cubicBezTo>
                  <a:pt x="211" y="1428"/>
                  <a:pt x="259" y="1426"/>
                  <a:pt x="306" y="1423"/>
                </a:cubicBezTo>
                <a:cubicBezTo>
                  <a:pt x="324" y="1422"/>
                  <a:pt x="342" y="1420"/>
                  <a:pt x="360" y="1417"/>
                </a:cubicBezTo>
                <a:cubicBezTo>
                  <a:pt x="371" y="1415"/>
                  <a:pt x="394" y="1410"/>
                  <a:pt x="394" y="1410"/>
                </a:cubicBezTo>
              </a:path>
            </a:pathLst>
          </a:custGeom>
          <a:noFill/>
          <a:ln w="38100" cap="flat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83027" name="Text Box 86"/>
          <p:cNvSpPr txBox="1">
            <a:spLocks noChangeArrowheads="1"/>
          </p:cNvSpPr>
          <p:nvPr/>
        </p:nvSpPr>
        <p:spPr bwMode="auto">
          <a:xfrm>
            <a:off x="107950" y="1989138"/>
            <a:ext cx="1655763" cy="336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1600">
                <a:latin typeface="Times New Roman" panose="02020603050405020304" pitchFamily="18" charset="0"/>
              </a:rPr>
              <a:t>arrayofShape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52663" name="Freeform 87"/>
          <p:cNvSpPr/>
          <p:nvPr/>
        </p:nvSpPr>
        <p:spPr bwMode="auto">
          <a:xfrm>
            <a:off x="1139825" y="2378075"/>
            <a:ext cx="2205038" cy="3033713"/>
          </a:xfrm>
          <a:custGeom>
            <a:avLst/>
            <a:gdLst>
              <a:gd name="T0" fmla="*/ 0 w 1389"/>
              <a:gd name="T1" fmla="*/ 2147483647 h 1911"/>
              <a:gd name="T2" fmla="*/ 2147483647 w 1389"/>
              <a:gd name="T3" fmla="*/ 2147483647 h 1911"/>
              <a:gd name="T4" fmla="*/ 2147483647 w 1389"/>
              <a:gd name="T5" fmla="*/ 2147483647 h 1911"/>
              <a:gd name="T6" fmla="*/ 2147483647 w 1389"/>
              <a:gd name="T7" fmla="*/ 2147483647 h 1911"/>
              <a:gd name="T8" fmla="*/ 2147483647 w 1389"/>
              <a:gd name="T9" fmla="*/ 2147483647 h 1911"/>
              <a:gd name="T10" fmla="*/ 2147483647 w 1389"/>
              <a:gd name="T11" fmla="*/ 2147483647 h 1911"/>
              <a:gd name="T12" fmla="*/ 2147483647 w 1389"/>
              <a:gd name="T13" fmla="*/ 2147483647 h 1911"/>
              <a:gd name="T14" fmla="*/ 2147483647 w 1389"/>
              <a:gd name="T15" fmla="*/ 2147483647 h 1911"/>
              <a:gd name="T16" fmla="*/ 2147483647 w 1389"/>
              <a:gd name="T17" fmla="*/ 2147483647 h 1911"/>
              <a:gd name="T18" fmla="*/ 2147483647 w 1389"/>
              <a:gd name="T19" fmla="*/ 2147483647 h 1911"/>
              <a:gd name="T20" fmla="*/ 2147483647 w 1389"/>
              <a:gd name="T21" fmla="*/ 2147483647 h 1911"/>
              <a:gd name="T22" fmla="*/ 2147483647 w 1389"/>
              <a:gd name="T23" fmla="*/ 2147483647 h 1911"/>
              <a:gd name="T24" fmla="*/ 2147483647 w 1389"/>
              <a:gd name="T25" fmla="*/ 2147483647 h 1911"/>
              <a:gd name="T26" fmla="*/ 2147483647 w 1389"/>
              <a:gd name="T27" fmla="*/ 2147483647 h 1911"/>
              <a:gd name="T28" fmla="*/ 2147483647 w 1389"/>
              <a:gd name="T29" fmla="*/ 2147483647 h 1911"/>
              <a:gd name="T30" fmla="*/ 2147483647 w 1389"/>
              <a:gd name="T31" fmla="*/ 2147483647 h 1911"/>
              <a:gd name="T32" fmla="*/ 2147483647 w 1389"/>
              <a:gd name="T33" fmla="*/ 2147483647 h 1911"/>
              <a:gd name="T34" fmla="*/ 2147483647 w 1389"/>
              <a:gd name="T35" fmla="*/ 2147483647 h 1911"/>
              <a:gd name="T36" fmla="*/ 2147483647 w 1389"/>
              <a:gd name="T37" fmla="*/ 2147483647 h 1911"/>
              <a:gd name="T38" fmla="*/ 2147483647 w 1389"/>
              <a:gd name="T39" fmla="*/ 2147483647 h 1911"/>
              <a:gd name="T40" fmla="*/ 2147483647 w 1389"/>
              <a:gd name="T41" fmla="*/ 2147483647 h 1911"/>
              <a:gd name="T42" fmla="*/ 2147483647 w 1389"/>
              <a:gd name="T43" fmla="*/ 2147483647 h 1911"/>
              <a:gd name="T44" fmla="*/ 2147483647 w 1389"/>
              <a:gd name="T45" fmla="*/ 0 h 1911"/>
              <a:gd name="T46" fmla="*/ 2147483647 w 1389"/>
              <a:gd name="T47" fmla="*/ 2147483647 h 1911"/>
              <a:gd name="T48" fmla="*/ 2147483647 w 1389"/>
              <a:gd name="T49" fmla="*/ 2147483647 h 1911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1389"/>
              <a:gd name="T76" fmla="*/ 0 h 1911"/>
              <a:gd name="T77" fmla="*/ 1389 w 1389"/>
              <a:gd name="T78" fmla="*/ 1911 h 1911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1389" h="1911">
                <a:moveTo>
                  <a:pt x="0" y="1836"/>
                </a:moveTo>
                <a:cubicBezTo>
                  <a:pt x="17" y="1860"/>
                  <a:pt x="32" y="1874"/>
                  <a:pt x="61" y="1883"/>
                </a:cubicBezTo>
                <a:cubicBezTo>
                  <a:pt x="83" y="1898"/>
                  <a:pt x="104" y="1902"/>
                  <a:pt x="129" y="1911"/>
                </a:cubicBezTo>
                <a:cubicBezTo>
                  <a:pt x="226" y="1906"/>
                  <a:pt x="290" y="1909"/>
                  <a:pt x="366" y="1856"/>
                </a:cubicBezTo>
                <a:cubicBezTo>
                  <a:pt x="390" y="1821"/>
                  <a:pt x="427" y="1799"/>
                  <a:pt x="461" y="1775"/>
                </a:cubicBezTo>
                <a:cubicBezTo>
                  <a:pt x="480" y="1748"/>
                  <a:pt x="500" y="1749"/>
                  <a:pt x="522" y="1721"/>
                </a:cubicBezTo>
                <a:cubicBezTo>
                  <a:pt x="583" y="1641"/>
                  <a:pt x="489" y="1744"/>
                  <a:pt x="556" y="1673"/>
                </a:cubicBezTo>
                <a:cubicBezTo>
                  <a:pt x="558" y="1666"/>
                  <a:pt x="559" y="1659"/>
                  <a:pt x="563" y="1653"/>
                </a:cubicBezTo>
                <a:cubicBezTo>
                  <a:pt x="568" y="1645"/>
                  <a:pt x="579" y="1641"/>
                  <a:pt x="583" y="1633"/>
                </a:cubicBezTo>
                <a:cubicBezTo>
                  <a:pt x="591" y="1616"/>
                  <a:pt x="591" y="1597"/>
                  <a:pt x="597" y="1579"/>
                </a:cubicBezTo>
                <a:cubicBezTo>
                  <a:pt x="594" y="1494"/>
                  <a:pt x="598" y="1261"/>
                  <a:pt x="536" y="1165"/>
                </a:cubicBezTo>
                <a:cubicBezTo>
                  <a:pt x="518" y="1077"/>
                  <a:pt x="508" y="960"/>
                  <a:pt x="563" y="881"/>
                </a:cubicBezTo>
                <a:cubicBezTo>
                  <a:pt x="584" y="817"/>
                  <a:pt x="601" y="762"/>
                  <a:pt x="637" y="704"/>
                </a:cubicBezTo>
                <a:cubicBezTo>
                  <a:pt x="660" y="617"/>
                  <a:pt x="627" y="730"/>
                  <a:pt x="658" y="657"/>
                </a:cubicBezTo>
                <a:cubicBezTo>
                  <a:pt x="665" y="640"/>
                  <a:pt x="666" y="621"/>
                  <a:pt x="671" y="603"/>
                </a:cubicBezTo>
                <a:cubicBezTo>
                  <a:pt x="681" y="567"/>
                  <a:pt x="698" y="525"/>
                  <a:pt x="719" y="494"/>
                </a:cubicBezTo>
                <a:cubicBezTo>
                  <a:pt x="730" y="458"/>
                  <a:pt x="744" y="426"/>
                  <a:pt x="759" y="393"/>
                </a:cubicBezTo>
                <a:cubicBezTo>
                  <a:pt x="779" y="348"/>
                  <a:pt x="792" y="296"/>
                  <a:pt x="807" y="250"/>
                </a:cubicBezTo>
                <a:cubicBezTo>
                  <a:pt x="813" y="231"/>
                  <a:pt x="829" y="225"/>
                  <a:pt x="841" y="210"/>
                </a:cubicBezTo>
                <a:cubicBezTo>
                  <a:pt x="860" y="187"/>
                  <a:pt x="855" y="173"/>
                  <a:pt x="881" y="155"/>
                </a:cubicBezTo>
                <a:cubicBezTo>
                  <a:pt x="895" y="115"/>
                  <a:pt x="877" y="153"/>
                  <a:pt x="908" y="122"/>
                </a:cubicBezTo>
                <a:cubicBezTo>
                  <a:pt x="925" y="105"/>
                  <a:pt x="938" y="77"/>
                  <a:pt x="956" y="61"/>
                </a:cubicBezTo>
                <a:cubicBezTo>
                  <a:pt x="1000" y="22"/>
                  <a:pt x="1062" y="12"/>
                  <a:pt x="1118" y="0"/>
                </a:cubicBezTo>
                <a:cubicBezTo>
                  <a:pt x="1180" y="7"/>
                  <a:pt x="1240" y="19"/>
                  <a:pt x="1301" y="27"/>
                </a:cubicBezTo>
                <a:cubicBezTo>
                  <a:pt x="1329" y="35"/>
                  <a:pt x="1377" y="60"/>
                  <a:pt x="1389" y="88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64" name="Oval 88"/>
          <p:cNvSpPr>
            <a:spLocks noChangeArrowheads="1"/>
          </p:cNvSpPr>
          <p:nvPr/>
        </p:nvSpPr>
        <p:spPr bwMode="auto">
          <a:xfrm>
            <a:off x="1309688" y="3879850"/>
            <a:ext cx="403225" cy="612775"/>
          </a:xfrm>
          <a:prstGeom prst="ellipse">
            <a:avLst/>
          </a:prstGeom>
          <a:solidFill>
            <a:srgbClr val="CCFFFF"/>
          </a:solidFill>
          <a:ln w="3175">
            <a:solidFill>
              <a:schemeClr val="bg1"/>
            </a:solidFill>
            <a:rou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1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2665" name="Oval 89"/>
          <p:cNvSpPr>
            <a:spLocks noChangeArrowheads="1"/>
          </p:cNvSpPr>
          <p:nvPr/>
        </p:nvSpPr>
        <p:spPr bwMode="auto">
          <a:xfrm>
            <a:off x="1908175" y="4221163"/>
            <a:ext cx="403225" cy="612775"/>
          </a:xfrm>
          <a:prstGeom prst="ellipse">
            <a:avLst/>
          </a:prstGeom>
          <a:solidFill>
            <a:srgbClr val="CCFFFF"/>
          </a:solidFill>
          <a:ln w="3175">
            <a:solidFill>
              <a:schemeClr val="bg1"/>
            </a:solidFill>
            <a:rou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2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2666" name="Oval 90"/>
          <p:cNvSpPr>
            <a:spLocks noChangeArrowheads="1"/>
          </p:cNvSpPr>
          <p:nvPr/>
        </p:nvSpPr>
        <p:spPr bwMode="auto">
          <a:xfrm>
            <a:off x="4500563" y="2636838"/>
            <a:ext cx="403225" cy="612775"/>
          </a:xfrm>
          <a:prstGeom prst="ellipse">
            <a:avLst/>
          </a:prstGeom>
          <a:solidFill>
            <a:srgbClr val="CCFFFF"/>
          </a:solidFill>
          <a:ln w="3175">
            <a:solidFill>
              <a:schemeClr val="bg1"/>
            </a:solidFill>
            <a:rou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3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2667" name="Freeform 91"/>
          <p:cNvSpPr/>
          <p:nvPr/>
        </p:nvSpPr>
        <p:spPr bwMode="auto">
          <a:xfrm>
            <a:off x="5594350" y="3571875"/>
            <a:ext cx="849313" cy="504825"/>
          </a:xfrm>
          <a:custGeom>
            <a:avLst/>
            <a:gdLst>
              <a:gd name="T0" fmla="*/ 2147483647 w 535"/>
              <a:gd name="T1" fmla="*/ 2147483647 h 318"/>
              <a:gd name="T2" fmla="*/ 2147483647 w 535"/>
              <a:gd name="T3" fmla="*/ 2147483647 h 318"/>
              <a:gd name="T4" fmla="*/ 2147483647 w 535"/>
              <a:gd name="T5" fmla="*/ 2147483647 h 318"/>
              <a:gd name="T6" fmla="*/ 2147483647 w 535"/>
              <a:gd name="T7" fmla="*/ 0 h 318"/>
              <a:gd name="T8" fmla="*/ 2147483647 w 535"/>
              <a:gd name="T9" fmla="*/ 2147483647 h 318"/>
              <a:gd name="T10" fmla="*/ 2147483647 w 535"/>
              <a:gd name="T11" fmla="*/ 2147483647 h 318"/>
              <a:gd name="T12" fmla="*/ 0 w 535"/>
              <a:gd name="T13" fmla="*/ 2147483647 h 318"/>
              <a:gd name="T14" fmla="*/ 2147483647 w 535"/>
              <a:gd name="T15" fmla="*/ 2147483647 h 318"/>
              <a:gd name="T16" fmla="*/ 2147483647 w 535"/>
              <a:gd name="T17" fmla="*/ 2147483647 h 31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35"/>
              <a:gd name="T28" fmla="*/ 0 h 318"/>
              <a:gd name="T29" fmla="*/ 535 w 535"/>
              <a:gd name="T30" fmla="*/ 318 h 31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35" h="318">
                <a:moveTo>
                  <a:pt x="515" y="88"/>
                </a:moveTo>
                <a:cubicBezTo>
                  <a:pt x="493" y="73"/>
                  <a:pt x="470" y="68"/>
                  <a:pt x="447" y="54"/>
                </a:cubicBezTo>
                <a:cubicBezTo>
                  <a:pt x="439" y="49"/>
                  <a:pt x="415" y="30"/>
                  <a:pt x="406" y="27"/>
                </a:cubicBezTo>
                <a:cubicBezTo>
                  <a:pt x="376" y="16"/>
                  <a:pt x="342" y="10"/>
                  <a:pt x="311" y="0"/>
                </a:cubicBezTo>
                <a:cubicBezTo>
                  <a:pt x="173" y="6"/>
                  <a:pt x="150" y="1"/>
                  <a:pt x="47" y="54"/>
                </a:cubicBezTo>
                <a:cubicBezTo>
                  <a:pt x="39" y="77"/>
                  <a:pt x="27" y="95"/>
                  <a:pt x="13" y="115"/>
                </a:cubicBezTo>
                <a:cubicBezTo>
                  <a:pt x="9" y="131"/>
                  <a:pt x="0" y="146"/>
                  <a:pt x="0" y="162"/>
                </a:cubicBezTo>
                <a:cubicBezTo>
                  <a:pt x="0" y="264"/>
                  <a:pt x="161" y="275"/>
                  <a:pt x="230" y="284"/>
                </a:cubicBezTo>
                <a:cubicBezTo>
                  <a:pt x="322" y="316"/>
                  <a:pt x="440" y="318"/>
                  <a:pt x="535" y="318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52668" name="Oval 92"/>
          <p:cNvSpPr>
            <a:spLocks noChangeArrowheads="1"/>
          </p:cNvSpPr>
          <p:nvPr/>
        </p:nvSpPr>
        <p:spPr bwMode="auto">
          <a:xfrm>
            <a:off x="5292725" y="3573463"/>
            <a:ext cx="403225" cy="612775"/>
          </a:xfrm>
          <a:prstGeom prst="ellipse">
            <a:avLst/>
          </a:prstGeom>
          <a:solidFill>
            <a:srgbClr val="CCFFFF"/>
          </a:solidFill>
          <a:ln w="3175">
            <a:solidFill>
              <a:schemeClr val="bg1"/>
            </a:solidFill>
            <a:round/>
          </a:ln>
        </p:spPr>
        <p:txBody>
          <a:bodyPr wrap="none" lIns="92075" tIns="46038" rIns="92075" bIns="46038" anchor="ctr">
            <a:spAutoFit/>
          </a:bodyPr>
          <a:lstStyle/>
          <a:p>
            <a:pPr algn="ctr"/>
            <a:r>
              <a:rPr kumimoji="1" lang="en-US" altLang="zh-CN" sz="2400">
                <a:latin typeface="Times New Roman" panose="02020603050405020304" pitchFamily="18" charset="0"/>
              </a:rPr>
              <a:t>4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152669" name="Oval 93"/>
          <p:cNvSpPr>
            <a:spLocks noChangeArrowheads="1"/>
          </p:cNvSpPr>
          <p:nvPr/>
        </p:nvSpPr>
        <p:spPr bwMode="auto">
          <a:xfrm>
            <a:off x="7181850" y="3733800"/>
            <a:ext cx="368300" cy="441325"/>
          </a:xfrm>
          <a:prstGeom prst="ellipse">
            <a:avLst/>
          </a:prstGeom>
          <a:solidFill>
            <a:srgbClr val="CCFFFF"/>
          </a:solidFill>
          <a:ln w="3175">
            <a:solidFill>
              <a:schemeClr val="bg1"/>
            </a:solidFill>
            <a:round/>
          </a:ln>
        </p:spPr>
        <p:txBody>
          <a:bodyPr lIns="92075" tIns="46038" rIns="92075" bIns="46038" anchor="ctr">
            <a:spAutoFit/>
          </a:bodyPr>
          <a:lstStyle/>
          <a:p>
            <a:pPr algn="ctr"/>
            <a:r>
              <a:rPr kumimoji="1" lang="en-US" altLang="zh-CN" sz="1600">
                <a:latin typeface="Times New Roman" panose="02020603050405020304" pitchFamily="18" charset="0"/>
              </a:rPr>
              <a:t>5</a:t>
            </a:r>
            <a:endParaRPr kumimoji="1"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152670" name="Text Box 94"/>
          <p:cNvSpPr txBox="1">
            <a:spLocks noChangeArrowheads="1"/>
          </p:cNvSpPr>
          <p:nvPr/>
        </p:nvSpPr>
        <p:spPr bwMode="auto">
          <a:xfrm>
            <a:off x="34925" y="44450"/>
            <a:ext cx="2881313" cy="19224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1200" b="1" dirty="0">
                <a:latin typeface="Times New Roman" panose="02020603050405020304" pitchFamily="18" charset="0"/>
              </a:rPr>
              <a:t>图中虚线为调用：</a:t>
            </a:r>
            <a:endParaRPr kumimoji="1" lang="zh-CN" altLang="en-US" sz="1200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2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baseclassPtr</a:t>
            </a:r>
            <a:r>
              <a:rPr kumimoji="1" lang="en-US" altLang="zh-CN" sz="1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-&gt;</a:t>
            </a:r>
            <a:r>
              <a:rPr kumimoji="1" lang="en-US" altLang="zh-CN" sz="1200" b="1" dirty="0" err="1">
                <a:solidFill>
                  <a:schemeClr val="hlink"/>
                </a:solidFill>
                <a:latin typeface="Times New Roman" panose="02020603050405020304" pitchFamily="18" charset="0"/>
              </a:rPr>
              <a:t>printShapeName</a:t>
            </a:r>
            <a:r>
              <a:rPr kumimoji="1" lang="en-US" altLang="zh-CN" sz="1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();</a:t>
            </a:r>
            <a:r>
              <a:rPr kumimoji="1" lang="zh-CN" altLang="en-US" sz="12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的过程</a:t>
            </a:r>
            <a:endParaRPr kumimoji="1" lang="zh-CN" altLang="en-US" sz="1200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、将</a:t>
            </a:r>
            <a:r>
              <a:rPr kumimoji="1" lang="en-US" altLang="zh-CN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&amp;circle</a:t>
            </a:r>
            <a:r>
              <a:rPr kumimoji="1" lang="zh-CN" altLang="en-US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传入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baseClassPtr</a:t>
            </a:r>
            <a:endParaRPr kumimoji="1" lang="en-US" altLang="zh-CN" sz="12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、访问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Cirlce</a:t>
            </a:r>
            <a:r>
              <a:rPr kumimoji="1" lang="zh-CN" altLang="en-US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对象</a:t>
            </a:r>
            <a:endParaRPr kumimoji="1" lang="zh-CN" altLang="en-US" sz="12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、访问</a:t>
            </a:r>
            <a:r>
              <a:rPr kumimoji="1" lang="en-US" altLang="zh-CN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circle</a:t>
            </a:r>
            <a:r>
              <a:rPr kumimoji="1" lang="zh-CN" altLang="en-US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　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vtable</a:t>
            </a:r>
            <a:endParaRPr kumimoji="1" lang="en-US" altLang="zh-CN" sz="12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4</a:t>
            </a:r>
            <a:r>
              <a:rPr kumimoji="1" lang="zh-CN" altLang="en-US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、访问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printShapeName</a:t>
            </a:r>
            <a:r>
              <a:rPr kumimoji="1" lang="zh-CN" altLang="en-US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指针，在Ｖ</a:t>
            </a:r>
            <a:r>
              <a:rPr kumimoji="1" lang="en-US" altLang="zh-CN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tb</a:t>
            </a:r>
            <a:r>
              <a:rPr kumimoji="1" lang="zh-CN" altLang="en-US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中</a:t>
            </a:r>
            <a:endParaRPr kumimoji="1" lang="zh-CN" altLang="en-US" sz="12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5</a:t>
            </a:r>
            <a:r>
              <a:rPr kumimoji="1" lang="zh-CN" altLang="en-US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、执行</a:t>
            </a:r>
            <a:r>
              <a:rPr kumimoji="1" lang="en-US" altLang="zh-CN" sz="1200" b="1" dirty="0" err="1">
                <a:solidFill>
                  <a:srgbClr val="FF3300"/>
                </a:solidFill>
                <a:latin typeface="Times New Roman" panose="02020603050405020304" pitchFamily="18" charset="0"/>
              </a:rPr>
              <a:t>printShapeName</a:t>
            </a:r>
            <a:r>
              <a:rPr kumimoji="1" lang="zh-CN" altLang="en-US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（对</a:t>
            </a:r>
            <a:r>
              <a:rPr kumimoji="1" lang="en-US" altLang="zh-CN" sz="12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circle)</a:t>
            </a:r>
            <a:endParaRPr kumimoji="1" lang="en-US" altLang="zh-CN" sz="12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262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262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2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2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2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2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26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2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2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26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26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2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2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5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52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5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5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52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52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2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5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5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15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52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1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15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15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52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152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15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5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15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3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15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52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5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152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3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8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3" dur="500"/>
                                        <p:tgtEl>
                                          <p:spTgt spid="1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8" dur="500"/>
                                        <p:tgtEl>
                                          <p:spTgt spid="1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526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suction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8" dur="500"/>
                                        <p:tgtEl>
                                          <p:spTgt spid="152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15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152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0" dur="500"/>
                                        <p:tgtEl>
                                          <p:spTgt spid="15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15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8" dur="500"/>
                                        <p:tgtEl>
                                          <p:spTgt spid="15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3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6" dur="500"/>
                                        <p:tgtEl>
                                          <p:spTgt spid="15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52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2" dur="500"/>
                                        <p:tgtEl>
                                          <p:spTgt spid="15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5" dur="500"/>
                                        <p:tgtEl>
                                          <p:spTgt spid="15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15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1" dur="500"/>
                                        <p:tgtEl>
                                          <p:spTgt spid="15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4" dur="500"/>
                                        <p:tgtEl>
                                          <p:spTgt spid="15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00"/>
                                        <p:tgtEl>
                                          <p:spTgt spid="152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2" dur="500"/>
                                        <p:tgtEl>
                                          <p:spTgt spid="15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7" dur="500"/>
                                        <p:tgtEl>
                                          <p:spTgt spid="1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2" dur="500"/>
                                        <p:tgtEl>
                                          <p:spTgt spid="1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7" dur="500"/>
                                        <p:tgtEl>
                                          <p:spTgt spid="15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52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52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8" dur="500"/>
                                        <p:tgtEl>
                                          <p:spTgt spid="152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3" dur="500"/>
                                        <p:tgtEl>
                                          <p:spTgt spid="152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8" dur="500"/>
                                        <p:tgtEl>
                                          <p:spTgt spid="15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1" dur="500"/>
                                        <p:tgtEl>
                                          <p:spTgt spid="152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152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52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2" dur="500" fill="hold"/>
                                        <p:tgtEl>
                                          <p:spTgt spid="152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3" fill="hold">
                      <p:stCondLst>
                        <p:cond delay="indefinite"/>
                      </p:stCondLst>
                      <p:childTnLst>
                        <p:par>
                          <p:cTn id="374" fill="hold">
                            <p:stCondLst>
                              <p:cond delay="0"/>
                            </p:stCondLst>
                            <p:childTnLst>
                              <p:par>
                                <p:cTn id="37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7" dur="500"/>
                                        <p:tgtEl>
                                          <p:spTgt spid="15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52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52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8" dur="500"/>
                                        <p:tgtEl>
                                          <p:spTgt spid="152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9" fill="hold">
                      <p:stCondLst>
                        <p:cond delay="indefinite"/>
                      </p:stCondLst>
                      <p:childTnLst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3" dur="500" fill="hold"/>
                                        <p:tgtEl>
                                          <p:spTgt spid="152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152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9" dur="500"/>
                                        <p:tgtEl>
                                          <p:spTgt spid="1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4" dur="500" fill="hold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500" fill="hold"/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152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152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6" dur="500" fill="hold"/>
                                        <p:tgtEl>
                                          <p:spTgt spid="152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152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8" grpId="0" animBg="1"/>
      <p:bldP spid="152579" grpId="0" animBg="1"/>
      <p:bldP spid="152580" grpId="0" animBg="1"/>
      <p:bldP spid="152581" grpId="0" animBg="1"/>
      <p:bldP spid="152584" grpId="0"/>
      <p:bldP spid="152584" grpId="1"/>
      <p:bldP spid="152585" grpId="0"/>
      <p:bldP spid="152585" grpId="1"/>
      <p:bldP spid="152585" grpId="2"/>
      <p:bldP spid="152586" grpId="0" animBg="1"/>
      <p:bldP spid="152586" grpId="1" animBg="1"/>
      <p:bldP spid="152587" grpId="0" animBg="1"/>
      <p:bldP spid="152588" grpId="0" animBg="1"/>
      <p:bldP spid="152589" grpId="0" animBg="1"/>
      <p:bldP spid="152590" grpId="0"/>
      <p:bldP spid="152591" grpId="0" animBg="1"/>
      <p:bldP spid="152592" grpId="0" animBg="1"/>
      <p:bldP spid="152593" grpId="0" animBg="1"/>
      <p:bldP spid="152594" grpId="0" animBg="1"/>
      <p:bldP spid="152595" grpId="0" animBg="1"/>
      <p:bldP spid="152596" grpId="0" animBg="1"/>
      <p:bldP spid="152597" grpId="0"/>
      <p:bldP spid="152597" grpId="1"/>
      <p:bldP spid="152598" grpId="0"/>
      <p:bldP spid="152599" grpId="0" animBg="1"/>
      <p:bldP spid="152600" grpId="0" animBg="1"/>
      <p:bldP spid="152601" grpId="0" animBg="1"/>
      <p:bldP spid="152602" grpId="0" animBg="1"/>
      <p:bldP spid="152603" grpId="0" animBg="1"/>
      <p:bldP spid="152605" grpId="0" animBg="1"/>
      <p:bldP spid="152606" grpId="0" animBg="1"/>
      <p:bldP spid="152607" grpId="0" animBg="1"/>
      <p:bldP spid="152608" grpId="0" animBg="1"/>
      <p:bldP spid="152609" grpId="0" animBg="1"/>
      <p:bldP spid="152610" grpId="0"/>
      <p:bldP spid="152611" grpId="0" animBg="1"/>
      <p:bldP spid="152612" grpId="0" animBg="1"/>
      <p:bldP spid="152613" grpId="0" animBg="1"/>
      <p:bldP spid="152613" grpId="1" animBg="1"/>
      <p:bldP spid="152614" grpId="0"/>
      <p:bldP spid="152615" grpId="0"/>
      <p:bldP spid="152616" grpId="0" animBg="1"/>
      <p:bldP spid="152617" grpId="0"/>
      <p:bldP spid="152618" grpId="0"/>
      <p:bldP spid="152619" grpId="0"/>
      <p:bldP spid="152620" grpId="0" animBg="1"/>
      <p:bldP spid="152621" grpId="0"/>
      <p:bldP spid="152622" grpId="0" animBg="1"/>
      <p:bldP spid="152623" grpId="0"/>
      <p:bldP spid="152624" grpId="0"/>
      <p:bldP spid="152626" grpId="0"/>
      <p:bldP spid="152627" grpId="0" animBg="1"/>
      <p:bldP spid="152628" grpId="0" animBg="1" build="allAtOnce"/>
      <p:bldP spid="152629" grpId="0" animBg="1"/>
      <p:bldP spid="152630" grpId="0"/>
      <p:bldP spid="152631" grpId="0"/>
      <p:bldP spid="152632" grpId="0"/>
      <p:bldP spid="152633" grpId="0" animBg="1"/>
      <p:bldP spid="152634" grpId="0" animBg="1"/>
      <p:bldP spid="152635" grpId="0" animBg="1"/>
      <p:bldP spid="152636" grpId="0" animBg="1"/>
      <p:bldP spid="152637" grpId="0" animBg="1"/>
      <p:bldP spid="152638" grpId="0" animBg="1"/>
      <p:bldP spid="152639" grpId="0" animBg="1"/>
      <p:bldP spid="152640" grpId="0" animBg="1"/>
      <p:bldP spid="152641" grpId="0" animBg="1"/>
      <p:bldP spid="152642" grpId="0" animBg="1"/>
      <p:bldP spid="152643" grpId="0" animBg="1"/>
      <p:bldP spid="152644" grpId="0" animBg="1"/>
      <p:bldP spid="152647" grpId="0"/>
      <p:bldP spid="152648" grpId="0" animBg="1"/>
      <p:bldP spid="152649" grpId="0" animBg="1"/>
      <p:bldP spid="152650" grpId="0" animBg="1"/>
      <p:bldP spid="152650" grpId="1" animBg="1"/>
      <p:bldP spid="152651" grpId="0" animBg="1"/>
      <p:bldP spid="152651" grpId="1" animBg="1"/>
      <p:bldP spid="152652" grpId="0" animBg="1"/>
      <p:bldP spid="152653" grpId="0" animBg="1"/>
      <p:bldP spid="152654" grpId="0" animBg="1"/>
      <p:bldP spid="152656" grpId="0"/>
      <p:bldP spid="152656" grpId="1"/>
      <p:bldP spid="152657" grpId="0"/>
      <p:bldP spid="152658" grpId="0"/>
      <p:bldP spid="152659" grpId="0" animBg="1"/>
      <p:bldP spid="152660" grpId="0"/>
      <p:bldP spid="152661" grpId="0" animBg="1"/>
      <p:bldP spid="152663" grpId="0" animBg="1"/>
      <p:bldP spid="152664" grpId="0" animBg="1"/>
      <p:bldP spid="152665" grpId="0" animBg="1"/>
      <p:bldP spid="152666" grpId="0" animBg="1"/>
      <p:bldP spid="152667" grpId="0" animBg="1"/>
      <p:bldP spid="152668" grpId="0" animBg="1"/>
      <p:bldP spid="152669" grpId="0" animBg="1"/>
      <p:bldP spid="15267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908050"/>
          </a:xfrm>
        </p:spPr>
        <p:txBody>
          <a:bodyPr/>
          <a:lstStyle/>
          <a:p>
            <a:r>
              <a:rPr lang="zh-CN" altLang="en-US"/>
              <a:t>动物</a:t>
            </a:r>
            <a:r>
              <a:rPr lang="zh-CN" altLang="en-US">
                <a:solidFill>
                  <a:srgbClr val="0000CC"/>
                </a:solidFill>
              </a:rPr>
              <a:t>继承体系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20482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0700" y="981075"/>
            <a:ext cx="8623300" cy="549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对话气泡: 矩形 3"/>
          <p:cNvSpPr/>
          <p:nvPr/>
        </p:nvSpPr>
        <p:spPr>
          <a:xfrm>
            <a:off x="5867400" y="1341438"/>
            <a:ext cx="3006725" cy="1150937"/>
          </a:xfrm>
          <a:prstGeom prst="wedgeRectCallout">
            <a:avLst>
              <a:gd name="adj1" fmla="val -73547"/>
              <a:gd name="adj2" fmla="val 20986"/>
            </a:avLst>
          </a:prstGeom>
          <a:gradFill>
            <a:gsLst>
              <a:gs pos="0">
                <a:srgbClr val="FFFF00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b="1">
                <a:solidFill>
                  <a:srgbClr val="0000CC"/>
                </a:solidFill>
              </a:rPr>
              <a:t>动物有声音，但具体是什么声音却不知道。因此，无法实现这个函数，用虚函数表达这一概念！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6" name="对话气泡: 矩形 5"/>
          <p:cNvSpPr/>
          <p:nvPr/>
        </p:nvSpPr>
        <p:spPr>
          <a:xfrm>
            <a:off x="-9525" y="1484313"/>
            <a:ext cx="3005138" cy="1152525"/>
          </a:xfrm>
          <a:prstGeom prst="wedgeRectCallout">
            <a:avLst>
              <a:gd name="adj1" fmla="val 7867"/>
              <a:gd name="adj2" fmla="val 110121"/>
            </a:avLst>
          </a:prstGeom>
          <a:gradFill>
            <a:gsLst>
              <a:gs pos="0">
                <a:srgbClr val="FFFF00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b="1" dirty="0">
                <a:solidFill>
                  <a:srgbClr val="0000CC"/>
                </a:solidFill>
              </a:rPr>
              <a:t>但是，具体动物类的声音是明确的，它可以实现</a:t>
            </a:r>
            <a:r>
              <a:rPr lang="en-US" altLang="zh-CN" b="1" dirty="0">
                <a:solidFill>
                  <a:srgbClr val="0000CC"/>
                </a:solidFill>
              </a:rPr>
              <a:t>sound</a:t>
            </a:r>
            <a:r>
              <a:rPr lang="zh-CN" altLang="en-US" b="1" dirty="0">
                <a:solidFill>
                  <a:srgbClr val="0000CC"/>
                </a:solidFill>
              </a:rPr>
              <a:t>函数的代码！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  <p:sp>
        <p:nvSpPr>
          <p:cNvPr id="7" name="对话气泡: 矩形 6"/>
          <p:cNvSpPr/>
          <p:nvPr/>
        </p:nvSpPr>
        <p:spPr>
          <a:xfrm>
            <a:off x="1187450" y="4724400"/>
            <a:ext cx="3006725" cy="1944688"/>
          </a:xfrm>
          <a:prstGeom prst="wedgeRectCallout">
            <a:avLst>
              <a:gd name="adj1" fmla="val 90685"/>
              <a:gd name="adj2" fmla="val -9448"/>
            </a:avLst>
          </a:prstGeom>
          <a:gradFill>
            <a:gsLst>
              <a:gs pos="0">
                <a:srgbClr val="FFFF00"/>
              </a:gs>
              <a:gs pos="74000">
                <a:schemeClr val="bg1"/>
              </a:gs>
              <a:gs pos="83000">
                <a:schemeClr val="bg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b="1" dirty="0">
                <a:solidFill>
                  <a:srgbClr val="0000CC"/>
                </a:solidFill>
              </a:rPr>
              <a:t>甚至</a:t>
            </a:r>
            <a:r>
              <a:rPr lang="en-US" altLang="zh-CN" b="1" dirty="0">
                <a:solidFill>
                  <a:srgbClr val="0000CC"/>
                </a:solidFill>
              </a:rPr>
              <a:t>……，</a:t>
            </a:r>
            <a:r>
              <a:rPr lang="zh-CN" altLang="en-US" b="1" dirty="0">
                <a:solidFill>
                  <a:srgbClr val="0000CC"/>
                </a:solidFill>
              </a:rPr>
              <a:t>现有鸟类几万年后变异后的新兴鸟类的声音，通过基类</a:t>
            </a:r>
            <a:r>
              <a:rPr lang="en-US" altLang="zh-CN" b="1" dirty="0">
                <a:solidFill>
                  <a:srgbClr val="0000CC"/>
                </a:solidFill>
              </a:rPr>
              <a:t>Animal</a:t>
            </a:r>
            <a:r>
              <a:rPr lang="zh-CN" altLang="en-US" b="1" dirty="0">
                <a:solidFill>
                  <a:srgbClr val="0000CC"/>
                </a:solidFill>
              </a:rPr>
              <a:t>的指针也可以访问！</a:t>
            </a:r>
            <a:endParaRPr lang="en-US" altLang="zh-CN" b="1" dirty="0">
              <a:solidFill>
                <a:srgbClr val="0000CC"/>
              </a:solidFill>
            </a:endParaRPr>
          </a:p>
          <a:p>
            <a:pPr algn="ctr" eaLnBrk="0" hangingPunct="0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这一特征对程序功能扩展带来极大的方便</a:t>
            </a:r>
            <a:r>
              <a:rPr lang="zh-CN" altLang="en-US" b="1" dirty="0">
                <a:solidFill>
                  <a:srgbClr val="0000CC"/>
                </a:solidFill>
              </a:rPr>
              <a:t>！</a:t>
            </a:r>
            <a:endParaRPr lang="zh-CN" altLang="en-US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792162"/>
          </a:xfrm>
        </p:spPr>
        <p:txBody>
          <a:bodyPr/>
          <a:lstStyle/>
          <a:p>
            <a:pPr eaLnBrk="1" hangingPunct="1"/>
            <a:r>
              <a:rPr lang="en-US" altLang="zh-CN"/>
              <a:t>5.4</a:t>
            </a:r>
            <a:r>
              <a:rPr lang="en-US" altLang="zh-CN" b="1">
                <a:solidFill>
                  <a:schemeClr val="tx1"/>
                </a:solidFill>
              </a:rPr>
              <a:t> </a:t>
            </a:r>
            <a:r>
              <a:rPr lang="zh-CN" altLang="en-US" b="1">
                <a:solidFill>
                  <a:schemeClr val="tx1"/>
                </a:solidFill>
              </a:rPr>
              <a:t>运行时</a:t>
            </a:r>
            <a:r>
              <a:rPr lang="zh-CN" altLang="en-US" b="1">
                <a:solidFill>
                  <a:srgbClr val="FF0000"/>
                </a:solidFill>
              </a:rPr>
              <a:t>类型信息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/>
              <a:t>1</a:t>
            </a:r>
            <a:r>
              <a:rPr lang="zh-CN" altLang="en-US" b="1"/>
              <a:t>、</a:t>
            </a:r>
            <a:r>
              <a:rPr lang="en-US" altLang="zh-CN" b="1"/>
              <a:t>RTTI</a:t>
            </a:r>
            <a:endParaRPr lang="en-US" altLang="zh-CN" b="1"/>
          </a:p>
          <a:p>
            <a:pPr lvl="1" eaLnBrk="1" hangingPunct="1"/>
            <a:r>
              <a:rPr lang="zh-CN" altLang="en-US" b="1"/>
              <a:t>运行时类型信息（</a:t>
            </a:r>
            <a:r>
              <a:rPr lang="en-US" altLang="zh-CN" b="1"/>
              <a:t>Run-time Type Information</a:t>
            </a:r>
            <a:r>
              <a:rPr lang="zh-CN" altLang="en-US" b="1"/>
              <a:t>，</a:t>
            </a:r>
            <a:r>
              <a:rPr lang="en-US" altLang="zh-CN" b="1"/>
              <a:t>RTTI</a:t>
            </a:r>
            <a:r>
              <a:rPr lang="zh-CN" altLang="en-US" b="1"/>
              <a:t>）提供了在程序运行时刻确定对象类型的方法，是面向对象程序语言为解决多态问题而引入的一种语言特性，在最初的非多态程序程序设计语言中，并没有</a:t>
            </a:r>
            <a:r>
              <a:rPr lang="en-US" altLang="zh-CN" b="1"/>
              <a:t>RTTI</a:t>
            </a:r>
            <a:r>
              <a:rPr lang="zh-CN" altLang="en-US" b="1"/>
              <a:t>机制。 </a:t>
            </a:r>
            <a:endParaRPr lang="zh-CN" altLang="en-US" b="1"/>
          </a:p>
          <a:p>
            <a:pPr lvl="1" eaLnBrk="1" hangingPunct="1"/>
            <a:endParaRPr lang="zh-CN" altLang="en-US" b="1"/>
          </a:p>
          <a:p>
            <a:pPr lvl="1" eaLnBrk="1" hangingPunct="1"/>
            <a:r>
              <a:rPr lang="zh-CN" altLang="en-US" b="1"/>
              <a:t>在</a:t>
            </a:r>
            <a:r>
              <a:rPr lang="en-US" altLang="zh-CN" b="1"/>
              <a:t>C++</a:t>
            </a:r>
            <a:r>
              <a:rPr lang="zh-CN" altLang="en-US" b="1"/>
              <a:t>中，用于支持</a:t>
            </a:r>
            <a:r>
              <a:rPr lang="en-US" altLang="zh-CN" b="1"/>
              <a:t>RTTI</a:t>
            </a:r>
            <a:r>
              <a:rPr lang="zh-CN" altLang="en-US" b="1"/>
              <a:t>的运算符有：</a:t>
            </a:r>
            <a:r>
              <a:rPr lang="en-US" altLang="zh-CN" b="1"/>
              <a:t>dynamic_cast</a:t>
            </a:r>
            <a:r>
              <a:rPr lang="zh-CN" altLang="en-US" b="1"/>
              <a:t>，</a:t>
            </a:r>
            <a:r>
              <a:rPr lang="en-US" altLang="zh-CN" b="1"/>
              <a:t>typeid</a:t>
            </a:r>
            <a:r>
              <a:rPr lang="zh-CN" altLang="en-US" b="1"/>
              <a:t>，</a:t>
            </a:r>
            <a:r>
              <a:rPr lang="en-US" altLang="zh-CN" b="1"/>
              <a:t>type_info 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88" y="909003"/>
            <a:ext cx="8874125" cy="5545137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</a:rPr>
              <a:t>、</a:t>
            </a:r>
            <a:r>
              <a:rPr lang="en-US" altLang="zh-CN" sz="2400" b="1" dirty="0" err="1">
                <a:solidFill>
                  <a:srgbClr val="0000CC"/>
                </a:solidFill>
              </a:rPr>
              <a:t>dynamic_cast</a:t>
            </a:r>
            <a:r>
              <a:rPr lang="zh-CN" altLang="en-US" sz="2400" b="1" dirty="0">
                <a:solidFill>
                  <a:srgbClr val="0000CC"/>
                </a:solidFill>
              </a:rPr>
              <a:t>的用途</a:t>
            </a:r>
            <a:endParaRPr lang="zh-CN" altLang="en-US" sz="2400" b="1" dirty="0">
              <a:solidFill>
                <a:srgbClr val="0000CC"/>
              </a:solidFill>
            </a:endParaRPr>
          </a:p>
          <a:p>
            <a:pPr lvl="1" eaLnBrk="1" hangingPunct="1">
              <a:defRPr/>
            </a:pPr>
            <a:r>
              <a:rPr lang="en-US" altLang="zh-CN" sz="2400" b="1" dirty="0" err="1"/>
              <a:t>dynamic_cast</a:t>
            </a:r>
            <a:r>
              <a:rPr lang="zh-CN" altLang="en-US" sz="2400" b="1" dirty="0"/>
              <a:t>是一个强制类型转换操作符，主要用于多态基类的指针或引用与派生类指针或引用之间的转换，它是在程序运行时刻执行的。</a:t>
            </a:r>
            <a:endParaRPr lang="zh-CN" altLang="en-US" sz="2400" b="1" dirty="0"/>
          </a:p>
          <a:p>
            <a:pPr lvl="1" eaLnBrk="1" hangingPunct="1">
              <a:defRPr/>
            </a:pPr>
            <a:r>
              <a:rPr lang="en-US" altLang="zh-CN" sz="2400" b="1" dirty="0" err="1"/>
              <a:t>const_cast</a:t>
            </a:r>
            <a:r>
              <a:rPr lang="zh-CN" altLang="en-US" sz="2400" b="1" dirty="0"/>
              <a:t>、</a:t>
            </a:r>
            <a:r>
              <a:rPr lang="en-US" altLang="zh-CN" sz="2400" b="1" dirty="0" err="1"/>
              <a:t>static_cast</a:t>
            </a:r>
            <a:r>
              <a:rPr lang="zh-CN" altLang="en-US" sz="2400" b="1" dirty="0"/>
              <a:t>和</a:t>
            </a:r>
            <a:r>
              <a:rPr lang="en-US" altLang="zh-CN" sz="2400" b="1" dirty="0" err="1"/>
              <a:t>reinterpret_cast</a:t>
            </a:r>
            <a:r>
              <a:rPr lang="zh-CN" altLang="en-US" sz="2400" b="1" dirty="0"/>
              <a:t>强制类型转换则是在编译时期完成的。</a:t>
            </a:r>
            <a:endParaRPr lang="zh-CN" altLang="en-US" sz="2400" b="1" dirty="0"/>
          </a:p>
          <a:p>
            <a:pPr eaLnBrk="1" hangingPunct="1">
              <a:buFontTx/>
              <a:buNone/>
              <a:defRPr/>
            </a:pPr>
            <a:r>
              <a:rPr lang="en-US" altLang="zh-CN" sz="2400" b="1" dirty="0">
                <a:solidFill>
                  <a:srgbClr val="0000CC"/>
                </a:solidFill>
              </a:rPr>
              <a:t>2</a:t>
            </a:r>
            <a:r>
              <a:rPr lang="zh-CN" altLang="en-US" sz="2400" b="1" dirty="0">
                <a:solidFill>
                  <a:srgbClr val="0000CC"/>
                </a:solidFill>
              </a:rPr>
              <a:t>、 </a:t>
            </a:r>
            <a:r>
              <a:rPr lang="en-US" altLang="zh-CN" sz="2400" b="1" dirty="0" err="1">
                <a:solidFill>
                  <a:srgbClr val="0000CC"/>
                </a:solidFill>
              </a:rPr>
              <a:t>dynamic_cast</a:t>
            </a:r>
            <a:r>
              <a:rPr lang="zh-CN" altLang="en-US" sz="2400" b="1" dirty="0">
                <a:solidFill>
                  <a:srgbClr val="0000CC"/>
                </a:solidFill>
              </a:rPr>
              <a:t>的用法</a:t>
            </a:r>
            <a:endParaRPr lang="zh-CN" altLang="en-US" sz="2400" b="1" dirty="0">
              <a:solidFill>
                <a:srgbClr val="0000CC"/>
              </a:solidFill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dynamic_cast</a:t>
            </a:r>
            <a:r>
              <a:rPr lang="en-US" altLang="zh-CN" sz="2000" b="1" dirty="0">
                <a:solidFill>
                  <a:srgbClr val="FF0000"/>
                </a:solidFill>
              </a:rPr>
              <a:t>&lt;type *&gt;(e)              //</a:t>
            </a:r>
            <a:r>
              <a:rPr lang="zh-CN" altLang="zh-CN" sz="2000" b="1" dirty="0">
                <a:solidFill>
                  <a:srgbClr val="FF0000"/>
                </a:solidFill>
              </a:rPr>
              <a:t>指针转换，</a:t>
            </a:r>
            <a:r>
              <a:rPr lang="en-US" altLang="zh-CN" sz="2000" b="1" dirty="0">
                <a:solidFill>
                  <a:srgbClr val="FF0000"/>
                </a:solidFill>
              </a:rPr>
              <a:t>e</a:t>
            </a:r>
            <a:r>
              <a:rPr lang="zh-CN" altLang="zh-CN" sz="2000" b="1" dirty="0">
                <a:solidFill>
                  <a:srgbClr val="FF0000"/>
                </a:solidFill>
              </a:rPr>
              <a:t>是指针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dynamic_cast</a:t>
            </a:r>
            <a:r>
              <a:rPr lang="en-US" altLang="zh-CN" sz="2000" b="1" dirty="0">
                <a:solidFill>
                  <a:srgbClr val="FF0000"/>
                </a:solidFill>
              </a:rPr>
              <a:t>&lt;type &amp;&gt;(e)             //</a:t>
            </a:r>
            <a:r>
              <a:rPr lang="zh-CN" altLang="zh-CN" sz="2000" b="1" dirty="0">
                <a:solidFill>
                  <a:srgbClr val="FF0000"/>
                </a:solidFill>
              </a:rPr>
              <a:t>引用转换，</a:t>
            </a:r>
            <a:r>
              <a:rPr lang="en-US" altLang="zh-CN" sz="2000" b="1" dirty="0">
                <a:solidFill>
                  <a:srgbClr val="FF0000"/>
                </a:solidFill>
              </a:rPr>
              <a:t>e</a:t>
            </a:r>
            <a:r>
              <a:rPr lang="zh-CN" altLang="zh-CN" sz="2000" b="1" dirty="0">
                <a:solidFill>
                  <a:srgbClr val="FF0000"/>
                </a:solidFill>
              </a:rPr>
              <a:t>必须是左值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400050" lvl="1" indent="0">
              <a:buFontTx/>
              <a:buNone/>
              <a:defRPr/>
            </a:pPr>
            <a:r>
              <a:rPr lang="en-US" altLang="zh-CN" sz="2000" b="1" dirty="0" err="1">
                <a:solidFill>
                  <a:srgbClr val="FF0000"/>
                </a:solidFill>
              </a:rPr>
              <a:t>dynamic_cast</a:t>
            </a:r>
            <a:r>
              <a:rPr lang="en-US" altLang="zh-CN" sz="2000" b="1" dirty="0">
                <a:solidFill>
                  <a:srgbClr val="FF0000"/>
                </a:solidFill>
              </a:rPr>
              <a:t>&lt;type &amp;&amp;&gt;(e)           //</a:t>
            </a:r>
            <a:r>
              <a:rPr lang="zh-CN" altLang="zh-CN" sz="2000" b="1" dirty="0">
                <a:solidFill>
                  <a:srgbClr val="FF0000"/>
                </a:solidFill>
              </a:rPr>
              <a:t>右值转换，</a:t>
            </a:r>
            <a:r>
              <a:rPr lang="en-US" altLang="zh-CN" sz="2000" b="1" dirty="0">
                <a:solidFill>
                  <a:srgbClr val="FF0000"/>
                </a:solidFill>
              </a:rPr>
              <a:t>e</a:t>
            </a:r>
            <a:r>
              <a:rPr lang="zh-CN" altLang="zh-CN" sz="2000" b="1" dirty="0">
                <a:solidFill>
                  <a:srgbClr val="FF0000"/>
                </a:solidFill>
              </a:rPr>
              <a:t>不能是左值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zh-CN" sz="2200" b="1" dirty="0"/>
              <a:t>其中，</a:t>
            </a:r>
            <a:r>
              <a:rPr lang="en-US" altLang="zh-CN" sz="2200" b="1" dirty="0">
                <a:solidFill>
                  <a:srgbClr val="0000CC"/>
                </a:solidFill>
              </a:rPr>
              <a:t>type</a:t>
            </a:r>
            <a:r>
              <a:rPr lang="zh-CN" altLang="zh-CN" sz="2200" b="1" dirty="0">
                <a:solidFill>
                  <a:srgbClr val="0000CC"/>
                </a:solidFill>
              </a:rPr>
              <a:t>必须是类类型</a:t>
            </a:r>
            <a:r>
              <a:rPr lang="zh-CN" altLang="zh-CN" sz="2200" b="1" dirty="0"/>
              <a:t>，通常情况下</a:t>
            </a:r>
            <a:r>
              <a:rPr lang="en-US" altLang="zh-CN" sz="2200" b="1" dirty="0"/>
              <a:t>type</a:t>
            </a:r>
            <a:r>
              <a:rPr lang="zh-CN" altLang="zh-CN" sz="2200" b="1" dirty="0"/>
              <a:t>类型中应该有虚函数</a:t>
            </a:r>
            <a:endParaRPr lang="en-US" altLang="zh-CN" sz="2200" b="1" dirty="0"/>
          </a:p>
          <a:p>
            <a:pPr lvl="1">
              <a:defRPr/>
            </a:pPr>
            <a:r>
              <a:rPr lang="zh-CN" altLang="en-US" sz="2200" b="1" dirty="0"/>
              <a:t>当</a:t>
            </a:r>
            <a:r>
              <a:rPr lang="en-US" altLang="zh-CN" sz="2200" b="1" dirty="0">
                <a:solidFill>
                  <a:srgbClr val="0000CC"/>
                </a:solidFill>
              </a:rPr>
              <a:t>e</a:t>
            </a:r>
            <a:r>
              <a:rPr lang="zh-CN" altLang="en-US" sz="2200" b="1" dirty="0">
                <a:solidFill>
                  <a:srgbClr val="0000CC"/>
                </a:solidFill>
              </a:rPr>
              <a:t>和</a:t>
            </a:r>
            <a:r>
              <a:rPr lang="en-US" altLang="zh-CN" sz="2200" b="1" dirty="0">
                <a:solidFill>
                  <a:srgbClr val="0000CC"/>
                </a:solidFill>
              </a:rPr>
              <a:t>type</a:t>
            </a:r>
            <a:r>
              <a:rPr lang="zh-CN" altLang="en-US" sz="2200" b="1" dirty="0">
                <a:solidFill>
                  <a:srgbClr val="0000CC"/>
                </a:solidFill>
              </a:rPr>
              <a:t>之间是基类和派生类关系时</a:t>
            </a:r>
            <a:r>
              <a:rPr lang="zh-CN" altLang="en-US" sz="2200" b="1" dirty="0"/>
              <a:t>，转换易成功。</a:t>
            </a:r>
            <a:r>
              <a:rPr lang="zh-CN" altLang="zh-CN" sz="2200" b="1" dirty="0"/>
              <a:t>如果</a:t>
            </a:r>
            <a:r>
              <a:rPr lang="zh-CN" altLang="en-US" sz="2200" b="1" dirty="0"/>
              <a:t>指针</a:t>
            </a:r>
            <a:r>
              <a:rPr lang="zh-CN" altLang="zh-CN" sz="2200" b="1" dirty="0"/>
              <a:t>转换失败，</a:t>
            </a:r>
            <a:r>
              <a:rPr lang="en-US" altLang="zh-CN" sz="2200" b="1" dirty="0" err="1"/>
              <a:t>dynamic_cast</a:t>
            </a:r>
            <a:r>
              <a:rPr lang="zh-CN" altLang="zh-CN" sz="2200" b="1" dirty="0"/>
              <a:t>将返回</a:t>
            </a:r>
            <a:r>
              <a:rPr lang="en-US" altLang="zh-CN" sz="2200" b="1" dirty="0"/>
              <a:t>0</a:t>
            </a:r>
            <a:r>
              <a:rPr lang="zh-CN" altLang="zh-CN" sz="2200" b="1" dirty="0"/>
              <a:t>值；引用转换失败，</a:t>
            </a:r>
            <a:r>
              <a:rPr lang="en-US" altLang="zh-CN" sz="2200" b="1" dirty="0" err="1"/>
              <a:t>dynamic_cast</a:t>
            </a:r>
            <a:r>
              <a:rPr lang="zh-CN" altLang="zh-CN" sz="2200" b="1" dirty="0"/>
              <a:t>将会引发异常。</a:t>
            </a:r>
            <a:endParaRPr lang="zh-CN" altLang="zh-CN" sz="2200" b="1" dirty="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13690" y="1270"/>
            <a:ext cx="8229600" cy="811213"/>
          </a:xfrm>
        </p:spPr>
        <p:txBody>
          <a:bodyPr/>
          <a:lstStyle/>
          <a:p>
            <a:r>
              <a:rPr lang="en-US" altLang="zh-CN" b="1"/>
              <a:t>5.4.1  </a:t>
            </a:r>
            <a:r>
              <a:rPr lang="en-US" altLang="zh-CN" b="1">
                <a:solidFill>
                  <a:srgbClr val="FF0000"/>
                </a:solidFill>
              </a:rPr>
              <a:t>dynamic_cast</a:t>
            </a:r>
            <a:endParaRPr lang="zh-CN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2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981075"/>
            <a:ext cx="8507412" cy="46831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3</a:t>
            </a:r>
            <a:r>
              <a:rPr lang="zh-CN" altLang="en-US" b="1" dirty="0"/>
              <a:t>、</a:t>
            </a:r>
            <a:r>
              <a:rPr lang="en-US" altLang="zh-CN" b="1" dirty="0" err="1"/>
              <a:t>dynamic_cast</a:t>
            </a:r>
            <a:r>
              <a:rPr lang="zh-CN" altLang="en-US" b="1" dirty="0"/>
              <a:t>强制类型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向上强制转换、向下强制转换</a:t>
            </a:r>
            <a:endParaRPr lang="zh-CN" altLang="en-US" b="1" dirty="0"/>
          </a:p>
          <a:p>
            <a:pPr lvl="1" eaLnBrk="1" hangingPunct="1"/>
            <a:r>
              <a:rPr lang="zh-CN" altLang="en-US" b="1" dirty="0">
                <a:solidFill>
                  <a:schemeClr val="accent2"/>
                </a:solidFill>
              </a:rPr>
              <a:t>向上转换是指在类的继承层次结构中，从派生类向基类方向的转换，即把派生类对象的指针或引用转换成基类对象的指针或引用，这种转换常用</a:t>
            </a:r>
            <a:r>
              <a:rPr lang="en-US" altLang="zh-CN" b="1" dirty="0">
                <a:solidFill>
                  <a:schemeClr val="accent2"/>
                </a:solidFill>
              </a:rPr>
              <a:t>C++</a:t>
            </a:r>
            <a:r>
              <a:rPr lang="zh-CN" altLang="en-US" b="1" dirty="0">
                <a:solidFill>
                  <a:schemeClr val="accent2"/>
                </a:solidFill>
              </a:rPr>
              <a:t>的默认方式完成。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lvl="1" eaLnBrk="1" hangingPunct="1"/>
            <a:r>
              <a:rPr lang="zh-CN" altLang="en-US" b="1" dirty="0"/>
              <a:t>与向上强制转换的方向相反，向下转换是指在类的继承层次结构中，从基类向派生类方向的转换，即把基类对象的指针或引用转换成派生类对象的指针或引用。</a:t>
            </a:r>
            <a:endParaRPr lang="zh-CN" altLang="en-US" b="1" dirty="0"/>
          </a:p>
          <a:p>
            <a:pPr eaLnBrk="1" hangingPunct="1"/>
            <a:endParaRPr lang="en-US" altLang="zh-CN" b="1" dirty="0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5.4.1  </a:t>
            </a:r>
            <a:r>
              <a:rPr lang="en-US" altLang="zh-CN" b="1">
                <a:solidFill>
                  <a:srgbClr val="FF0000"/>
                </a:solidFill>
              </a:rPr>
              <a:t>dynamic_cast</a:t>
            </a:r>
            <a:endParaRPr lang="zh-CN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095375"/>
            <a:ext cx="8351837" cy="57626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zh-CN" dirty="0">
                <a:solidFill>
                  <a:srgbClr val="0000CC"/>
                </a:solidFill>
              </a:rPr>
              <a:t>【例</a:t>
            </a:r>
            <a:r>
              <a:rPr lang="en-US" altLang="zh-CN" dirty="0">
                <a:solidFill>
                  <a:srgbClr val="0000CC"/>
                </a:solidFill>
              </a:rPr>
              <a:t>5-11</a:t>
            </a:r>
            <a:r>
              <a:rPr lang="zh-CN" altLang="zh-CN" dirty="0">
                <a:solidFill>
                  <a:srgbClr val="0000CC"/>
                </a:solidFill>
              </a:rPr>
              <a:t>】 用</a:t>
            </a:r>
            <a:r>
              <a:rPr lang="en-US" altLang="zh-CN" dirty="0" err="1">
                <a:solidFill>
                  <a:srgbClr val="0000CC"/>
                </a:solidFill>
              </a:rPr>
              <a:t>dynamic_cast</a:t>
            </a:r>
            <a:r>
              <a:rPr lang="zh-CN" altLang="zh-CN" dirty="0">
                <a:solidFill>
                  <a:srgbClr val="0000CC"/>
                </a:solidFill>
              </a:rPr>
              <a:t>实现向上强制转换和向下强制转换。</a:t>
            </a:r>
            <a:endParaRPr lang="zh-CN" altLang="zh-CN" dirty="0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b="1" dirty="0"/>
              <a:t>//Eg5-11.cpp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/>
              <a:t>#include&lt;</a:t>
            </a:r>
            <a:r>
              <a:rPr lang="en-US" altLang="zh-CN" sz="2400" dirty="0" err="1"/>
              <a:t>iostream</a:t>
            </a:r>
            <a:r>
              <a:rPr lang="en-US" altLang="zh-CN" sz="2400" dirty="0"/>
              <a:t>&gt;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/>
              <a:t>using namespace </a:t>
            </a:r>
            <a:r>
              <a:rPr lang="en-US" altLang="zh-CN" sz="2400" dirty="0" err="1"/>
              <a:t>std</a:t>
            </a:r>
            <a:r>
              <a:rPr lang="en-US" altLang="zh-CN" sz="2400" dirty="0"/>
              <a:t>;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/>
              <a:t>class Base{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/>
              <a:t>public: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/>
              <a:t>	virtual void f(){ </a:t>
            </a:r>
            <a:r>
              <a:rPr lang="en-US" altLang="zh-CN" sz="2400" dirty="0" err="1"/>
              <a:t>cout</a:t>
            </a:r>
            <a:r>
              <a:rPr lang="en-US" altLang="zh-CN" sz="2400" dirty="0"/>
              <a:t>&lt;&lt;"f in Base!"&lt;&lt;</a:t>
            </a:r>
            <a:r>
              <a:rPr lang="en-US" altLang="zh-CN" sz="2400" dirty="0" err="1"/>
              <a:t>endl</a:t>
            </a:r>
            <a:r>
              <a:rPr lang="en-US" altLang="zh-CN" sz="2400" dirty="0"/>
              <a:t>; }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400" dirty="0"/>
              <a:t>};</a:t>
            </a:r>
            <a:endParaRPr lang="en-US" altLang="zh-CN" sz="2400" dirty="0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5.4.1  </a:t>
            </a:r>
            <a:r>
              <a:rPr lang="en-US" altLang="zh-CN" b="1">
                <a:solidFill>
                  <a:srgbClr val="FF0000"/>
                </a:solidFill>
              </a:rPr>
              <a:t>dynamic_cast</a:t>
            </a:r>
            <a:endParaRPr lang="zh-CN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7772400" cy="53276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class Derived:public Base{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    void f(){ cout&lt;&lt;"f in Derived!"&lt;&lt;endl; }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}; 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int main(){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    	Base *pb,b;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    	Derived d,*pd;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   	pb=&amp;d; 	</a:t>
            </a:r>
            <a:r>
              <a:rPr lang="en-US" altLang="zh-CN" sz="2000"/>
              <a:t>//</a:t>
            </a:r>
            <a:r>
              <a:rPr lang="zh-CN" altLang="en-US" sz="2000"/>
              <a:t>默认转换，编译时完成，是常用方式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/>
              <a:t>	</a:t>
            </a:r>
            <a:r>
              <a:rPr lang="en-US" altLang="zh-CN" sz="2400"/>
              <a:t>pb-&gt;f();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	pd=&amp;d;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    	pb=dynamic_cast&lt;Base *&gt;(&amp;d);	</a:t>
            </a:r>
            <a:r>
              <a:rPr lang="en-US" altLang="zh-CN" sz="2000"/>
              <a:t>//</a:t>
            </a:r>
            <a:r>
              <a:rPr lang="zh-CN" altLang="en-US" sz="2000"/>
              <a:t>向上转换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/>
              <a:t>	</a:t>
            </a:r>
            <a:r>
              <a:rPr lang="en-US" altLang="zh-CN" sz="2400"/>
              <a:t>pb-&gt;f();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   	pb=dynamic_cast&lt;Base *&gt;(pd);	</a:t>
            </a:r>
            <a:r>
              <a:rPr lang="en-US" altLang="zh-CN" sz="2000"/>
              <a:t>//</a:t>
            </a:r>
            <a:r>
              <a:rPr lang="zh-CN" altLang="en-US" sz="2000"/>
              <a:t>向上转换</a:t>
            </a:r>
            <a:endParaRPr lang="zh-CN" altLang="en-US" sz="20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/>
              <a:t>	</a:t>
            </a:r>
            <a:r>
              <a:rPr lang="en-US" altLang="zh-CN" sz="2400"/>
              <a:t>pb-&gt;f();</a:t>
            </a:r>
            <a:endParaRPr lang="en-US" altLang="zh-CN" sz="24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/>
              <a:t>}</a:t>
            </a:r>
            <a:endParaRPr lang="en-US" altLang="zh-CN" sz="2400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5.4.1  </a:t>
            </a:r>
            <a:r>
              <a:rPr lang="en-US" altLang="zh-CN" b="1">
                <a:solidFill>
                  <a:srgbClr val="FF0000"/>
                </a:solidFill>
              </a:rPr>
              <a:t>dynamic_cast</a:t>
            </a:r>
            <a:endParaRPr lang="zh-CN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1125538"/>
            <a:ext cx="8582025" cy="417512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CN" sz="2800" b="1">
                <a:solidFill>
                  <a:srgbClr val="0000CC"/>
                </a:solidFill>
              </a:rPr>
              <a:t>4．</a:t>
            </a:r>
            <a:r>
              <a:rPr lang="zh-CN" altLang="en-US" sz="2800" b="1">
                <a:solidFill>
                  <a:srgbClr val="0000CC"/>
                </a:solidFill>
              </a:rPr>
              <a:t>隐式转换后只能访问自基类开始就有的虚函数</a:t>
            </a:r>
            <a:endParaRPr lang="en-US" altLang="zh-CN" sz="2800" b="1">
              <a:solidFill>
                <a:srgbClr val="0000CC"/>
              </a:solidFill>
            </a:endParaRPr>
          </a:p>
          <a:p>
            <a:pPr lvl="1" eaLnBrk="1" hangingPunct="1"/>
            <a:r>
              <a:rPr lang="zh-CN" altLang="en-US" sz="2400" b="1"/>
              <a:t>在默认情况下，在类的继承体系结构中，当用基类对象的指针操作派生类对象时，</a:t>
            </a:r>
            <a:r>
              <a:rPr lang="zh-CN" altLang="en-US" sz="2400" b="1">
                <a:solidFill>
                  <a:schemeClr val="accent1"/>
                </a:solidFill>
              </a:rPr>
              <a:t>只能通过该指针访问派生类的虚函数版本（这些虚函数也是基类中的虚函数</a:t>
            </a:r>
            <a:r>
              <a:rPr lang="zh-CN" altLang="en-US" sz="2400" b="1"/>
              <a:t>）。而那些在基类中没有被定义为虚函数，或派生类新增加的函数，通过基类指针是无法访问的。</a:t>
            </a:r>
            <a:endParaRPr lang="zh-CN" altLang="en-US" sz="2400" b="1"/>
          </a:p>
          <a:p>
            <a:pPr marL="0" indent="0" eaLnBrk="1" hangingPunct="1"/>
            <a:endParaRPr lang="zh-CN" altLang="en-US" sz="2800" b="1"/>
          </a:p>
          <a:p>
            <a:pPr marL="0" indent="0">
              <a:buFontTx/>
              <a:buNone/>
            </a:pPr>
            <a:r>
              <a:rPr lang="zh-CN" altLang="zh-CN">
                <a:solidFill>
                  <a:srgbClr val="0000CC"/>
                </a:solidFill>
              </a:rPr>
              <a:t>【例</a:t>
            </a:r>
            <a:r>
              <a:rPr lang="en-US" altLang="zh-CN">
                <a:solidFill>
                  <a:srgbClr val="0000CC"/>
                </a:solidFill>
              </a:rPr>
              <a:t>5-12</a:t>
            </a:r>
            <a:r>
              <a:rPr lang="zh-CN" altLang="zh-CN">
                <a:solidFill>
                  <a:srgbClr val="0000CC"/>
                </a:solidFill>
              </a:rPr>
              <a:t>】 有</a:t>
            </a:r>
            <a:r>
              <a:rPr lang="en-US" altLang="zh-CN">
                <a:solidFill>
                  <a:srgbClr val="0000CC"/>
                </a:solidFill>
              </a:rPr>
              <a:t>3</a:t>
            </a:r>
            <a:r>
              <a:rPr lang="zh-CN" altLang="zh-CN">
                <a:solidFill>
                  <a:srgbClr val="0000CC"/>
                </a:solidFill>
              </a:rPr>
              <a:t>个类，</a:t>
            </a:r>
            <a:r>
              <a:rPr lang="en-US" altLang="zh-CN">
                <a:solidFill>
                  <a:srgbClr val="0000CC"/>
                </a:solidFill>
              </a:rPr>
              <a:t>B</a:t>
            </a:r>
            <a:r>
              <a:rPr lang="zh-CN" altLang="zh-CN">
                <a:solidFill>
                  <a:srgbClr val="0000CC"/>
                </a:solidFill>
              </a:rPr>
              <a:t>是</a:t>
            </a:r>
            <a:r>
              <a:rPr lang="en-US" altLang="zh-CN">
                <a:solidFill>
                  <a:srgbClr val="0000CC"/>
                </a:solidFill>
              </a:rPr>
              <a:t>D1</a:t>
            </a:r>
            <a:r>
              <a:rPr lang="zh-CN" altLang="zh-CN">
                <a:solidFill>
                  <a:srgbClr val="0000CC"/>
                </a:solidFill>
              </a:rPr>
              <a:t>和</a:t>
            </a:r>
            <a:r>
              <a:rPr lang="en-US" altLang="zh-CN">
                <a:solidFill>
                  <a:srgbClr val="0000CC"/>
                </a:solidFill>
              </a:rPr>
              <a:t>D2</a:t>
            </a:r>
            <a:r>
              <a:rPr lang="zh-CN" altLang="zh-CN">
                <a:solidFill>
                  <a:srgbClr val="0000CC"/>
                </a:solidFill>
              </a:rPr>
              <a:t>的基类，通过</a:t>
            </a:r>
            <a:r>
              <a:rPr lang="en-US" altLang="zh-CN">
                <a:solidFill>
                  <a:srgbClr val="0000CC"/>
                </a:solidFill>
              </a:rPr>
              <a:t>B</a:t>
            </a:r>
            <a:r>
              <a:rPr lang="zh-CN" altLang="zh-CN">
                <a:solidFill>
                  <a:srgbClr val="0000CC"/>
                </a:solidFill>
              </a:rPr>
              <a:t>的指针能够访问派生类的虚函数</a:t>
            </a:r>
            <a:r>
              <a:rPr lang="en-US" altLang="zh-CN">
                <a:solidFill>
                  <a:srgbClr val="0000CC"/>
                </a:solidFill>
              </a:rPr>
              <a:t>f</a:t>
            </a:r>
            <a:r>
              <a:rPr lang="zh-CN" altLang="zh-CN">
                <a:solidFill>
                  <a:srgbClr val="0000CC"/>
                </a:solidFill>
              </a:rPr>
              <a:t>。</a:t>
            </a:r>
            <a:endParaRPr lang="zh-CN" altLang="zh-CN">
              <a:solidFill>
                <a:srgbClr val="0000CC"/>
              </a:solidFill>
            </a:endParaRP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5.4.1  </a:t>
            </a:r>
            <a:r>
              <a:rPr lang="en-US" altLang="zh-CN" b="1">
                <a:solidFill>
                  <a:srgbClr val="FF0000"/>
                </a:solidFill>
              </a:rPr>
              <a:t>dynamic_cast</a:t>
            </a:r>
            <a:endParaRPr lang="zh-CN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362950" cy="5619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//Eg5-12.cpp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#include &lt;iostream&gt;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#include &lt;typeinfo&gt;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using namespace std;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class B{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int x;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public: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B(int i){x=i;}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int getx(){return x;}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virtual void f(){cout&lt;&lt;"1: </a:t>
            </a:r>
            <a:r>
              <a:rPr lang="zh-CN" altLang="en-US" sz="2000" b="1"/>
              <a:t>基类</a:t>
            </a:r>
            <a:r>
              <a:rPr lang="en-US" altLang="zh-CN" sz="2000" b="1"/>
              <a:t>B</a:t>
            </a:r>
            <a:r>
              <a:rPr lang="zh-CN" altLang="en-US" sz="2000" b="1"/>
              <a:t>中的</a:t>
            </a:r>
            <a:r>
              <a:rPr lang="en-US" altLang="zh-CN" sz="2000" b="1"/>
              <a:t>f, x="&lt;&lt;x&lt;&lt;endl;}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};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class D1:public B{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int x;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public: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D1(int i):B(i){}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    virtual void f(){ cout&lt;&lt;"2: </a:t>
            </a:r>
            <a:r>
              <a:rPr lang="zh-CN" altLang="en-US" sz="2000" b="1"/>
              <a:t>派生类</a:t>
            </a:r>
            <a:r>
              <a:rPr lang="en-US" altLang="zh-CN" sz="2000" b="1"/>
              <a:t>D1</a:t>
            </a:r>
            <a:r>
              <a:rPr lang="zh-CN" altLang="en-US" sz="2000" b="1"/>
              <a:t>中的</a:t>
            </a:r>
            <a:r>
              <a:rPr lang="en-US" altLang="zh-CN" sz="2000" b="1"/>
              <a:t>f, x="&lt;&lt;getx()&lt;&lt;endl; }</a:t>
            </a:r>
            <a:endParaRPr lang="en-US" altLang="zh-CN" sz="20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/>
              <a:t>};</a:t>
            </a:r>
            <a:endParaRPr lang="en-US" altLang="zh-CN" sz="2000" b="1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5.4.1  </a:t>
            </a:r>
            <a:r>
              <a:rPr lang="en-US" altLang="zh-CN" b="1">
                <a:solidFill>
                  <a:srgbClr val="FF0000"/>
                </a:solidFill>
              </a:rPr>
              <a:t>dynamic_cast</a:t>
            </a:r>
            <a:endParaRPr lang="zh-CN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137525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class D2:public B{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 int x;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public: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 D2(int i):B(i){}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 virtual void f(){ cout&lt;&lt;"3: </a:t>
            </a:r>
            <a:r>
              <a:rPr lang="zh-CN" altLang="en-US" sz="1800" b="1"/>
              <a:t>派生类</a:t>
            </a:r>
            <a:r>
              <a:rPr lang="en-US" altLang="zh-CN" sz="1800" b="1"/>
              <a:t>D2</a:t>
            </a:r>
            <a:r>
              <a:rPr lang="zh-CN" altLang="en-US" sz="1800" b="1"/>
              <a:t>中的</a:t>
            </a:r>
            <a:r>
              <a:rPr lang="en-US" altLang="zh-CN" sz="1800" b="1"/>
              <a:t>f, x="&lt;&lt;getx()&lt;&lt;endl; }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 void g(){ cout&lt;&lt;"4: </a:t>
            </a:r>
            <a:r>
              <a:rPr lang="zh-CN" altLang="en-US" sz="1800" b="1"/>
              <a:t>这是派生类</a:t>
            </a:r>
            <a:r>
              <a:rPr lang="en-US" altLang="zh-CN" sz="1800" b="1"/>
              <a:t>D2</a:t>
            </a:r>
            <a:r>
              <a:rPr lang="zh-CN" altLang="en-US" sz="1800" b="1"/>
              <a:t>特有的函数，其他类都没有！</a:t>
            </a:r>
            <a:r>
              <a:rPr lang="en-US" altLang="zh-CN" sz="1800" b="1"/>
              <a:t>----\n"; }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}; 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void AccessB(B *pb){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 pb-&gt;f();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//  pb-&gt;g();                        //B</a:t>
            </a:r>
            <a:r>
              <a:rPr lang="zh-CN" altLang="en-US" sz="1800" b="1"/>
              <a:t>中没有定义</a:t>
            </a:r>
            <a:r>
              <a:rPr lang="en-US" altLang="zh-CN" sz="1800" b="1"/>
              <a:t>g()</a:t>
            </a:r>
            <a:r>
              <a:rPr lang="zh-CN" altLang="en-US" sz="1800" b="1"/>
              <a:t>为虚函数，不能访问</a:t>
            </a:r>
            <a:endParaRPr lang="zh-CN" altLang="en-US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}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int main(){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B b(1);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D1 d1(2);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D2 d2(3);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AccessB(&amp;b);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AccessB(&amp;d1);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    AccessB(&amp;d2);</a:t>
            </a:r>
            <a:endParaRPr lang="en-US" altLang="zh-CN" sz="18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b="1"/>
              <a:t>}</a:t>
            </a:r>
            <a:endParaRPr lang="en-US" altLang="zh-CN" sz="1800" b="1"/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5.4.1  </a:t>
            </a:r>
            <a:r>
              <a:rPr lang="en-US" altLang="zh-CN" b="1">
                <a:solidFill>
                  <a:srgbClr val="FF0000"/>
                </a:solidFill>
              </a:rPr>
              <a:t>dynamic_cast</a:t>
            </a:r>
            <a:endParaRPr lang="zh-CN" altLang="zh-CN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6350"/>
            <a:ext cx="7810500" cy="782638"/>
          </a:xfrm>
        </p:spPr>
        <p:txBody>
          <a:bodyPr/>
          <a:lstStyle/>
          <a:p>
            <a:pPr algn="l" eaLnBrk="1" hangingPunct="1"/>
            <a:r>
              <a:rPr lang="zh-CN" altLang="en-US" sz="2800"/>
              <a:t>修改</a:t>
            </a:r>
            <a:r>
              <a:rPr lang="en-US" altLang="zh-CN" sz="2800">
                <a:solidFill>
                  <a:srgbClr val="FF0000"/>
                </a:solidFill>
              </a:rPr>
              <a:t>AccessB</a:t>
            </a:r>
            <a:r>
              <a:rPr lang="zh-CN" altLang="en-US" sz="2800">
                <a:solidFill>
                  <a:srgbClr val="FF0000"/>
                </a:solidFill>
              </a:rPr>
              <a:t>，访问正确对象的成员函数！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640763" cy="54006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b="1"/>
              <a:t>利用</a:t>
            </a:r>
            <a:r>
              <a:rPr lang="en-US" altLang="zh-CN" sz="2400" b="1"/>
              <a:t>dynamic_cast</a:t>
            </a:r>
            <a:r>
              <a:rPr lang="zh-CN" altLang="en-US" sz="2400" b="1"/>
              <a:t>将例上例中的</a:t>
            </a:r>
            <a:r>
              <a:rPr lang="en-US" altLang="zh-CN" sz="2400" b="1"/>
              <a:t>AccessB</a:t>
            </a:r>
            <a:r>
              <a:rPr lang="zh-CN" altLang="en-US" sz="2400" b="1"/>
              <a:t>函数改写为下面的形式，其余程序代码不作任何修改，就能够通过基类对象</a:t>
            </a:r>
            <a:r>
              <a:rPr lang="en-US" altLang="zh-CN" sz="2400" b="1"/>
              <a:t>B</a:t>
            </a:r>
            <a:r>
              <a:rPr lang="zh-CN" altLang="en-US" sz="2400" b="1"/>
              <a:t>的指针</a:t>
            </a:r>
            <a:r>
              <a:rPr lang="en-US" altLang="zh-CN" sz="2400" b="1"/>
              <a:t>pb</a:t>
            </a:r>
            <a:r>
              <a:rPr lang="zh-CN" altLang="en-US" sz="2400" b="1"/>
              <a:t>访问到派生类</a:t>
            </a:r>
            <a:r>
              <a:rPr lang="en-US" altLang="zh-CN" sz="2400" b="1"/>
              <a:t>D2</a:t>
            </a:r>
            <a:r>
              <a:rPr lang="zh-CN" altLang="en-US" sz="2400" b="1"/>
              <a:t>新增加的函数</a:t>
            </a:r>
            <a:r>
              <a:rPr lang="en-US" altLang="zh-CN" sz="2400" b="1"/>
              <a:t>g( )</a:t>
            </a:r>
            <a:r>
              <a:rPr lang="zh-CN" altLang="en-US" sz="2400" b="1"/>
              <a:t>。</a:t>
            </a:r>
            <a:endParaRPr lang="zh-CN" altLang="en-US" sz="24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void AccessB(B *pb){</a:t>
            </a: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    D2 *p=dynamic_cast&lt;D2 *&gt;(pb);</a:t>
            </a: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    if(p)                           //</a:t>
            </a:r>
            <a:r>
              <a:rPr lang="zh-CN" altLang="en-US" sz="2400" b="1">
                <a:solidFill>
                  <a:srgbClr val="FF0000"/>
                </a:solidFill>
              </a:rPr>
              <a:t>如果转换成功，就调用</a:t>
            </a:r>
            <a:r>
              <a:rPr lang="en-US" altLang="zh-CN" sz="2400" b="1">
                <a:solidFill>
                  <a:srgbClr val="FF0000"/>
                </a:solidFill>
              </a:rPr>
              <a:t>p-&gt;g()</a:t>
            </a: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        p-&gt;g();</a:t>
            </a: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    else                            //</a:t>
            </a:r>
            <a:r>
              <a:rPr lang="zh-CN" altLang="en-US" sz="2400" b="1">
                <a:solidFill>
                  <a:srgbClr val="FF0000"/>
                </a:solidFill>
              </a:rPr>
              <a:t>如果转换不成功，调用</a:t>
            </a:r>
            <a:r>
              <a:rPr lang="en-US" altLang="zh-CN" sz="2400" b="1">
                <a:solidFill>
                  <a:srgbClr val="FF0000"/>
                </a:solidFill>
              </a:rPr>
              <a:t>pb-&gt;f()</a:t>
            </a: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        pb-&gt;f();</a:t>
            </a: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}</a:t>
            </a:r>
            <a:endParaRPr lang="en-US" altLang="zh-CN" sz="2400" b="1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>
                <a:solidFill>
                  <a:schemeClr val="accent2"/>
                </a:solidFill>
              </a:rPr>
              <a:t>当将</a:t>
            </a:r>
            <a:r>
              <a:rPr lang="en-US" altLang="zh-CN" sz="2000" b="1">
                <a:solidFill>
                  <a:schemeClr val="accent2"/>
                </a:solidFill>
              </a:rPr>
              <a:t>AccessB</a:t>
            </a:r>
            <a:r>
              <a:rPr lang="zh-CN" altLang="en-US" sz="2000" b="1">
                <a:solidFill>
                  <a:schemeClr val="accent2"/>
                </a:solidFill>
              </a:rPr>
              <a:t>改写为上面的形式后，例</a:t>
            </a:r>
            <a:r>
              <a:rPr lang="en-US" altLang="zh-CN" sz="2000" b="1">
                <a:solidFill>
                  <a:schemeClr val="accent2"/>
                </a:solidFill>
              </a:rPr>
              <a:t>5-10</a:t>
            </a:r>
            <a:r>
              <a:rPr lang="zh-CN" altLang="en-US" sz="2000" b="1">
                <a:solidFill>
                  <a:schemeClr val="accent2"/>
                </a:solidFill>
              </a:rPr>
              <a:t>的运行结果如下。</a:t>
            </a:r>
            <a:r>
              <a:rPr lang="zh-CN" altLang="en-US" sz="2000" b="1">
                <a:solidFill>
                  <a:srgbClr val="FF0000"/>
                </a:solidFill>
              </a:rPr>
              <a:t>这就对了</a:t>
            </a:r>
            <a:endParaRPr lang="zh-CN" altLang="en-US" sz="2000" b="1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1: </a:t>
            </a:r>
            <a:r>
              <a:rPr lang="zh-CN" altLang="en-US" sz="2000" b="1"/>
              <a:t>基类</a:t>
            </a:r>
            <a:r>
              <a:rPr lang="en-US" altLang="zh-CN" sz="2000" b="1"/>
              <a:t>B</a:t>
            </a:r>
            <a:r>
              <a:rPr lang="zh-CN" altLang="en-US" sz="2000" b="1"/>
              <a:t>中的</a:t>
            </a:r>
            <a:r>
              <a:rPr lang="en-US" altLang="zh-CN" sz="2000" b="1"/>
              <a:t>f, x=1</a:t>
            </a:r>
            <a:endParaRPr lang="en-US" altLang="zh-CN" sz="20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2: </a:t>
            </a:r>
            <a:r>
              <a:rPr lang="zh-CN" altLang="en-US" sz="2000" b="1"/>
              <a:t>派生类</a:t>
            </a:r>
            <a:r>
              <a:rPr lang="en-US" altLang="zh-CN" sz="2000" b="1"/>
              <a:t>D1</a:t>
            </a:r>
            <a:r>
              <a:rPr lang="zh-CN" altLang="en-US" sz="2000" b="1"/>
              <a:t>中的</a:t>
            </a:r>
            <a:r>
              <a:rPr lang="en-US" altLang="zh-CN" sz="2000" b="1"/>
              <a:t>f, x=2</a:t>
            </a:r>
            <a:endParaRPr lang="en-US" altLang="zh-CN" sz="2000" b="1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/>
              <a:t>4: </a:t>
            </a:r>
            <a:r>
              <a:rPr lang="zh-CN" altLang="en-US" sz="2000" b="1"/>
              <a:t>这是派生类</a:t>
            </a:r>
            <a:r>
              <a:rPr lang="en-US" altLang="zh-CN" sz="2000" b="1"/>
              <a:t>D2</a:t>
            </a:r>
            <a:r>
              <a:rPr lang="zh-CN" altLang="en-US" sz="2000" b="1"/>
              <a:t>特有的函数，其他类都没有！</a:t>
            </a:r>
            <a:r>
              <a:rPr lang="en-US" altLang="zh-CN" sz="2000" b="1"/>
              <a:t>----</a:t>
            </a:r>
            <a:endParaRPr lang="en-US" altLang="zh-CN" sz="20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16523"/>
            <a:ext cx="7772400" cy="647700"/>
          </a:xfrm>
        </p:spPr>
        <p:txBody>
          <a:bodyPr/>
          <a:lstStyle/>
          <a:p>
            <a:r>
              <a:rPr lang="en-US" altLang="zh-CN" b="1"/>
              <a:t>5.4.2  </a:t>
            </a:r>
            <a:r>
              <a:rPr lang="en-US" altLang="zh-CN" b="1">
                <a:solidFill>
                  <a:srgbClr val="FF0000"/>
                </a:solidFill>
              </a:rPr>
              <a:t>typeid</a:t>
            </a:r>
            <a:endParaRPr lang="zh-CN" altLang="zh-CN" b="1">
              <a:solidFill>
                <a:srgbClr val="FF0000"/>
              </a:solidFill>
            </a:endParaRPr>
          </a:p>
        </p:txBody>
      </p:sp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5111750"/>
          </a:xfrm>
        </p:spPr>
        <p:txBody>
          <a:bodyPr/>
          <a:lstStyle/>
          <a:p>
            <a:pPr eaLnBrk="1" hangingPunct="1"/>
            <a:r>
              <a:rPr lang="en-US" altLang="zh-CN" b="1"/>
              <a:t>typeid</a:t>
            </a:r>
            <a:r>
              <a:rPr lang="zh-CN" altLang="en-US" b="1"/>
              <a:t>操作符在程序运行时判定一个对象的真实数据类型，</a:t>
            </a:r>
            <a:r>
              <a:rPr lang="en-US" altLang="zh-CN" b="1"/>
              <a:t>typeid</a:t>
            </a:r>
            <a:r>
              <a:rPr lang="zh-CN" altLang="en-US" b="1"/>
              <a:t>定义于头文件</a:t>
            </a:r>
            <a:r>
              <a:rPr lang="en-US" altLang="zh-CN" b="1"/>
              <a:t>typeinfo</a:t>
            </a:r>
            <a:r>
              <a:rPr lang="zh-CN" altLang="en-US" b="1"/>
              <a:t>中，它的用法如下：</a:t>
            </a:r>
            <a:endParaRPr lang="en-US" altLang="zh-CN" b="1"/>
          </a:p>
          <a:p>
            <a:pPr algn="ctr" eaLnBrk="1" hangingPunct="1">
              <a:buFontTx/>
              <a:buNone/>
            </a:pPr>
            <a:r>
              <a:rPr lang="en-US" altLang="zh-CN" b="1">
                <a:solidFill>
                  <a:srgbClr val="FF0000"/>
                </a:solidFill>
              </a:rPr>
              <a:t>typeid(exp)</a:t>
            </a:r>
            <a:r>
              <a:rPr lang="en-US" altLang="zh-CN" b="1"/>
              <a:t> </a:t>
            </a:r>
            <a:endParaRPr lang="en-US" altLang="zh-CN" b="1"/>
          </a:p>
          <a:p>
            <a:pPr lvl="1" eaLnBrk="1" hangingPunct="1"/>
            <a:r>
              <a:rPr lang="zh-CN" altLang="zh-CN" b="1"/>
              <a:t>其中，</a:t>
            </a:r>
            <a:r>
              <a:rPr lang="en-US" altLang="zh-CN" b="1"/>
              <a:t>exp</a:t>
            </a:r>
            <a:r>
              <a:rPr lang="zh-CN" altLang="zh-CN" b="1"/>
              <a:t>可以是任何表达式，也可以是类对象、指针或引用，</a:t>
            </a:r>
            <a:r>
              <a:rPr lang="en-US" altLang="zh-CN" b="1"/>
              <a:t>typeid</a:t>
            </a:r>
            <a:r>
              <a:rPr lang="zh-CN" altLang="zh-CN" b="1"/>
              <a:t>操作符返回一个</a:t>
            </a:r>
            <a:r>
              <a:rPr lang="en-US" altLang="zh-CN" b="1">
                <a:solidFill>
                  <a:srgbClr val="0000CC"/>
                </a:solidFill>
              </a:rPr>
              <a:t>type_info</a:t>
            </a:r>
            <a:r>
              <a:rPr lang="zh-CN" altLang="zh-CN" b="1">
                <a:solidFill>
                  <a:srgbClr val="0000CC"/>
                </a:solidFill>
              </a:rPr>
              <a:t>类对象的引用</a:t>
            </a:r>
            <a:r>
              <a:rPr lang="zh-CN" altLang="en-US" b="1"/>
              <a:t>；</a:t>
            </a:r>
            <a:endParaRPr lang="en-US" altLang="zh-CN" b="1"/>
          </a:p>
          <a:p>
            <a:pPr lvl="1" eaLnBrk="1" hangingPunct="1"/>
            <a:r>
              <a:rPr lang="en-US" altLang="zh-CN" b="1"/>
              <a:t>type_info</a:t>
            </a:r>
            <a:r>
              <a:rPr lang="zh-CN" altLang="zh-CN" b="1"/>
              <a:t>类也是在头文件</a:t>
            </a:r>
            <a:r>
              <a:rPr lang="en-US" altLang="zh-CN" b="1"/>
              <a:t>typeinfo</a:t>
            </a:r>
            <a:r>
              <a:rPr lang="zh-CN" altLang="zh-CN" b="1"/>
              <a:t>中定义的，包含了一个数据类型的</a:t>
            </a:r>
            <a:r>
              <a:rPr lang="zh-CN" altLang="zh-CN" b="1">
                <a:solidFill>
                  <a:srgbClr val="0000CC"/>
                </a:solidFill>
              </a:rPr>
              <a:t>许多信息</a:t>
            </a:r>
            <a:r>
              <a:rPr lang="zh-CN" altLang="zh-CN" b="1"/>
              <a:t>，该类有一个成员函数</a:t>
            </a:r>
            <a:r>
              <a:rPr lang="en-US" altLang="zh-CN" b="1"/>
              <a:t>name</a:t>
            </a:r>
            <a:r>
              <a:rPr lang="zh-CN" altLang="zh-CN" b="1"/>
              <a:t>，可以用它来获得表达式</a:t>
            </a:r>
            <a:r>
              <a:rPr lang="en-US" altLang="zh-CN" b="1"/>
              <a:t>exp</a:t>
            </a:r>
            <a:r>
              <a:rPr lang="zh-CN" altLang="zh-CN" b="1"/>
              <a:t>的类型名称</a:t>
            </a:r>
            <a:endParaRPr lang="en-US" altLang="zh-CN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5.1.1 </a:t>
            </a:r>
            <a:r>
              <a:rPr lang="zh-CN" altLang="zh-CN" b="1">
                <a:solidFill>
                  <a:srgbClr val="FF0000"/>
                </a:solidFill>
              </a:rPr>
              <a:t>多态</a:t>
            </a:r>
            <a:r>
              <a:rPr lang="zh-CN" altLang="zh-CN" b="1"/>
              <a:t>的概念</a:t>
            </a:r>
            <a:endParaRPr lang="zh-CN" altLang="en-US"/>
          </a:p>
        </p:txBody>
      </p:sp>
      <p:sp>
        <p:nvSpPr>
          <p:cNvPr id="21506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z="2400" b="1">
                <a:solidFill>
                  <a:srgbClr val="0000CC"/>
                </a:solidFill>
              </a:rPr>
              <a:t>据</a:t>
            </a:r>
            <a:r>
              <a:rPr lang="en-US" altLang="zh-CN" sz="2400" b="1">
                <a:solidFill>
                  <a:srgbClr val="0000CC"/>
                </a:solidFill>
              </a:rPr>
              <a:t>Animal</a:t>
            </a:r>
            <a:r>
              <a:rPr lang="zh-CN" altLang="zh-CN" sz="2400" b="1">
                <a:solidFill>
                  <a:srgbClr val="0000CC"/>
                </a:solidFill>
              </a:rPr>
              <a:t>继承体系，可以设计出下面的简易类</a:t>
            </a:r>
            <a:endParaRPr lang="zh-CN" altLang="zh-CN" sz="2400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 b="1"/>
              <a:t>class Animal {      </a:t>
            </a:r>
            <a:r>
              <a:rPr lang="en-US" altLang="zh-CN" sz="2000" b="1">
                <a:solidFill>
                  <a:srgbClr val="0000CC"/>
                </a:solidFill>
              </a:rPr>
              <a:t>//</a:t>
            </a:r>
            <a:r>
              <a:rPr lang="zh-CN" altLang="en-US" sz="2000" b="1">
                <a:solidFill>
                  <a:srgbClr val="0000CC"/>
                </a:solidFill>
              </a:rPr>
              <a:t>不知道动物会怎么叫！</a:t>
            </a:r>
            <a:endParaRPr lang="zh-CN" altLang="zh-CN" sz="2000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 b="1"/>
              <a:t>	public: </a:t>
            </a:r>
            <a:r>
              <a:rPr lang="en-US" altLang="zh-CN" sz="2000" b="1">
                <a:solidFill>
                  <a:srgbClr val="FF0000"/>
                </a:solidFill>
              </a:rPr>
              <a:t>virtual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0000CC"/>
                </a:solidFill>
              </a:rPr>
              <a:t>void sound</a:t>
            </a:r>
            <a:r>
              <a:rPr lang="en-US" altLang="zh-CN" sz="2000" b="1"/>
              <a:t>() { cout &lt;&lt; "unknown!" &lt;&lt; endl; 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class Dog :public Animal {        </a:t>
            </a:r>
            <a:r>
              <a:rPr lang="en-US" altLang="zh-CN" sz="2000" b="1">
                <a:solidFill>
                  <a:srgbClr val="0000CC"/>
                </a:solidFill>
              </a:rPr>
              <a:t>//</a:t>
            </a:r>
            <a:r>
              <a:rPr lang="zh-CN" altLang="en-US" sz="2000" b="1">
                <a:solidFill>
                  <a:srgbClr val="0000CC"/>
                </a:solidFill>
              </a:rPr>
              <a:t>狗儿叫声</a:t>
            </a:r>
            <a:r>
              <a:rPr lang="en-US" altLang="zh-CN" sz="2000" b="1">
                <a:solidFill>
                  <a:srgbClr val="0000CC"/>
                </a:solidFill>
              </a:rPr>
              <a:t>“</a:t>
            </a:r>
            <a:r>
              <a:rPr lang="zh-CN" altLang="en-US" sz="2000" b="1">
                <a:solidFill>
                  <a:srgbClr val="0000CC"/>
                </a:solidFill>
              </a:rPr>
              <a:t>汪汪汪！</a:t>
            </a:r>
            <a:r>
              <a:rPr lang="en-US" altLang="zh-CN" sz="2000" b="1">
                <a:solidFill>
                  <a:srgbClr val="0000CC"/>
                </a:solidFill>
              </a:rPr>
              <a:t>”</a:t>
            </a:r>
            <a:endParaRPr lang="zh-CN" altLang="zh-CN" sz="2000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 b="1"/>
              <a:t>	public:	</a:t>
            </a:r>
            <a:r>
              <a:rPr lang="en-US" altLang="zh-CN" sz="2000" b="1">
                <a:solidFill>
                  <a:srgbClr val="0000CC"/>
                </a:solidFill>
              </a:rPr>
              <a:t>void sound</a:t>
            </a:r>
            <a:r>
              <a:rPr lang="en-US" altLang="zh-CN" sz="2000" b="1"/>
              <a:t>() { cout &lt;&lt; "wang,wang,wang!" &lt;&lt; endl; 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class Cat :public Animal {        </a:t>
            </a:r>
            <a:r>
              <a:rPr lang="en-US" altLang="zh-CN" sz="2000" b="1">
                <a:solidFill>
                  <a:srgbClr val="0000CC"/>
                </a:solidFill>
              </a:rPr>
              <a:t>//</a:t>
            </a:r>
            <a:r>
              <a:rPr lang="zh-CN" altLang="en-US" sz="2000" b="1">
                <a:solidFill>
                  <a:srgbClr val="0000CC"/>
                </a:solidFill>
              </a:rPr>
              <a:t>猫儿叫声</a:t>
            </a:r>
            <a:r>
              <a:rPr lang="en-US" altLang="zh-CN" sz="2000" b="1">
                <a:solidFill>
                  <a:srgbClr val="0000CC"/>
                </a:solidFill>
              </a:rPr>
              <a:t>“”</a:t>
            </a:r>
            <a:r>
              <a:rPr lang="zh-CN" altLang="en-US" sz="2000" b="1">
                <a:solidFill>
                  <a:srgbClr val="0000CC"/>
                </a:solidFill>
              </a:rPr>
              <a:t>喵喵喵！</a:t>
            </a:r>
            <a:endParaRPr lang="zh-CN" altLang="zh-CN" sz="2000" b="1">
              <a:solidFill>
                <a:srgbClr val="0000CC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2000" b="1"/>
              <a:t>	public:	</a:t>
            </a:r>
            <a:r>
              <a:rPr lang="en-US" altLang="zh-CN" sz="2000" b="1">
                <a:solidFill>
                  <a:srgbClr val="0000CC"/>
                </a:solidFill>
              </a:rPr>
              <a:t>void sound</a:t>
            </a:r>
            <a:r>
              <a:rPr lang="en-US" altLang="zh-CN" sz="2000" b="1"/>
              <a:t>() { cout &lt;&lt; "miao,miao,miao!" &lt;&lt; endl; 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class Wlof :public Animal {     </a:t>
            </a:r>
            <a:r>
              <a:rPr lang="en-US" altLang="zh-CN" sz="2000" b="1">
                <a:solidFill>
                  <a:srgbClr val="0000CC"/>
                </a:solidFill>
              </a:rPr>
              <a:t>//</a:t>
            </a:r>
            <a:r>
              <a:rPr lang="zh-CN" altLang="en-US" sz="2000" b="1">
                <a:solidFill>
                  <a:srgbClr val="0000CC"/>
                </a:solidFill>
              </a:rPr>
              <a:t>狼嚎叫声</a:t>
            </a:r>
            <a:r>
              <a:rPr lang="en-US" altLang="zh-CN" sz="2000" b="1">
                <a:solidFill>
                  <a:srgbClr val="0000CC"/>
                </a:solidFill>
              </a:rPr>
              <a:t>“”</a:t>
            </a:r>
            <a:r>
              <a:rPr lang="zh-CN" altLang="en-US" sz="2000" b="1">
                <a:solidFill>
                  <a:srgbClr val="0000CC"/>
                </a:solidFill>
              </a:rPr>
              <a:t>！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public:	</a:t>
            </a:r>
            <a:r>
              <a:rPr lang="en-US" altLang="zh-CN" sz="2000" b="1">
                <a:solidFill>
                  <a:srgbClr val="0000CC"/>
                </a:solidFill>
              </a:rPr>
              <a:t>void sound</a:t>
            </a:r>
            <a:r>
              <a:rPr lang="en-US" altLang="zh-CN" sz="2000" b="1"/>
              <a:t>() { cout &lt;&lt; "wu,wu,wu!" &lt;&lt; endl; }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};</a:t>
            </a:r>
            <a:endParaRPr lang="zh-CN" altLang="zh-CN" sz="2000" b="1"/>
          </a:p>
          <a:p>
            <a:pPr marL="0" indent="0">
              <a:buFontTx/>
              <a:buNone/>
            </a:pPr>
            <a:endParaRPr lang="zh-CN" altLang="en-US" sz="2000" b="1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76250"/>
            <a:ext cx="7772400" cy="5619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zh-CN"/>
              <a:t>【例</a:t>
            </a:r>
            <a:r>
              <a:rPr lang="en-US" altLang="zh-CN"/>
              <a:t>5-13</a:t>
            </a:r>
            <a:r>
              <a:rPr lang="zh-CN" altLang="zh-CN"/>
              <a:t>】 用</a:t>
            </a:r>
            <a:r>
              <a:rPr lang="en-US" altLang="zh-CN"/>
              <a:t>typeid</a:t>
            </a:r>
            <a:r>
              <a:rPr lang="zh-CN" altLang="zh-CN"/>
              <a:t>判定数据的类型</a:t>
            </a:r>
            <a:endParaRPr lang="en-US" altLang="zh-CN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//Eg5-13.cpp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#include &lt;iostream&gt;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using namespace std;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class A{};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int main(){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A a,*p;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A &amp;rA=a;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cout&lt;&lt;"1: "&lt;&lt;typeid(a).name()&lt;&lt;endl;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cout&lt;&lt;"2: "&lt;&lt;typeid(p).name()&lt;&lt;endl;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cout&lt;&lt;"3: "&lt;&lt;typeid(rA).name()&lt;&lt;endl;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cout&lt;&lt;"4: "&lt;&lt;typeid(3).name()&lt;&lt;endl;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cout&lt;&lt;"5: "&lt;&lt;typeid("this is string").name()&lt;&lt;endl;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cout&lt;&lt;"6: "&lt;&lt;typeid(4+9.8).name()&lt;&lt;endl;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}</a:t>
            </a:r>
            <a:endParaRPr lang="en-US" altLang="zh-CN" sz="2400" b="1"/>
          </a:p>
        </p:txBody>
      </p:sp>
      <p:sp>
        <p:nvSpPr>
          <p:cNvPr id="2" name="对话气泡: 矩形 1"/>
          <p:cNvSpPr/>
          <p:nvPr/>
        </p:nvSpPr>
        <p:spPr>
          <a:xfrm>
            <a:off x="6084888" y="1125538"/>
            <a:ext cx="2951162" cy="2663825"/>
          </a:xfrm>
          <a:prstGeom prst="wedgeRectCallout">
            <a:avLst>
              <a:gd name="adj1" fmla="val -48897"/>
              <a:gd name="adj2" fmla="val 800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0" hangingPunct="0">
              <a:defRPr/>
            </a:pPr>
            <a:r>
              <a:rPr lang="zh-CN" altLang="zh-CN" sz="2000" b="1" dirty="0"/>
              <a:t>本程序的运行结果如下：</a:t>
            </a:r>
            <a:endParaRPr lang="zh-CN" altLang="zh-CN" sz="2000" b="1" dirty="0"/>
          </a:p>
          <a:p>
            <a:pPr eaLnBrk="0" hangingPunct="0">
              <a:defRPr/>
            </a:pPr>
            <a:r>
              <a:rPr lang="en-US" altLang="zh-CN" sz="2000" b="1" dirty="0"/>
              <a:t>1: class A</a:t>
            </a:r>
            <a:endParaRPr lang="zh-CN" altLang="zh-CN" sz="2000" b="1" dirty="0"/>
          </a:p>
          <a:p>
            <a:pPr eaLnBrk="0" hangingPunct="0">
              <a:defRPr/>
            </a:pPr>
            <a:r>
              <a:rPr lang="en-US" altLang="zh-CN" sz="2000" b="1" dirty="0"/>
              <a:t>2: class A *</a:t>
            </a:r>
            <a:endParaRPr lang="zh-CN" altLang="zh-CN" sz="2000" b="1" dirty="0"/>
          </a:p>
          <a:p>
            <a:pPr eaLnBrk="0" hangingPunct="0">
              <a:defRPr/>
            </a:pPr>
            <a:r>
              <a:rPr lang="en-US" altLang="zh-CN" sz="2000" b="1" dirty="0"/>
              <a:t>3: class A</a:t>
            </a:r>
            <a:endParaRPr lang="zh-CN" altLang="zh-CN" sz="2000" b="1" dirty="0"/>
          </a:p>
          <a:p>
            <a:pPr eaLnBrk="0" hangingPunct="0">
              <a:defRPr/>
            </a:pPr>
            <a:r>
              <a:rPr lang="en-US" altLang="zh-CN" sz="2000" b="1" dirty="0"/>
              <a:t>4: </a:t>
            </a:r>
            <a:r>
              <a:rPr lang="en-US" altLang="zh-CN" sz="2000" b="1" dirty="0" err="1"/>
              <a:t>int</a:t>
            </a:r>
            <a:endParaRPr lang="zh-CN" altLang="zh-CN" sz="2000" b="1" dirty="0"/>
          </a:p>
          <a:p>
            <a:pPr eaLnBrk="0" hangingPunct="0">
              <a:defRPr/>
            </a:pPr>
            <a:r>
              <a:rPr lang="en-US" altLang="zh-CN" sz="2000" b="1" dirty="0"/>
              <a:t>5: char </a:t>
            </a:r>
            <a:r>
              <a:rPr lang="en-US" altLang="zh-CN" sz="2000" b="1" dirty="0" err="1"/>
              <a:t>const</a:t>
            </a:r>
            <a:r>
              <a:rPr lang="en-US" altLang="zh-CN" sz="2000" b="1" dirty="0"/>
              <a:t> [15]</a:t>
            </a:r>
            <a:endParaRPr lang="zh-CN" altLang="zh-CN" sz="2000" b="1" dirty="0"/>
          </a:p>
          <a:p>
            <a:pPr eaLnBrk="0" hangingPunct="0">
              <a:defRPr/>
            </a:pPr>
            <a:r>
              <a:rPr lang="en-US" altLang="zh-CN" sz="2000" b="1" dirty="0"/>
              <a:t>6: double</a:t>
            </a:r>
            <a:endParaRPr lang="zh-CN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7772400" cy="56197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//Eg5-14.cpp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#include &lt;iostream&gt;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#include &lt;typeinfo&gt;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using namespace std;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class B{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int x;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public: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virtual void f(){ cout&lt;&lt;"1: B::f()"&lt;&lt;endl; }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};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class D1:public B{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public: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    virtual void g(){ cout&lt;&lt;"2: D1::g()"&lt;&lt;endl; }</a:t>
            </a:r>
            <a:endParaRPr lang="en-US" altLang="zh-CN" sz="24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/>
              <a:t>};</a:t>
            </a:r>
            <a:endParaRPr lang="en-US" altLang="zh-CN" sz="2400" b="1"/>
          </a:p>
        </p:txBody>
      </p:sp>
      <p:sp>
        <p:nvSpPr>
          <p:cNvPr id="95234" name="矩形 1"/>
          <p:cNvSpPr>
            <a:spLocks noChangeArrowheads="1"/>
          </p:cNvSpPr>
          <p:nvPr/>
        </p:nvSpPr>
        <p:spPr bwMode="auto">
          <a:xfrm>
            <a:off x="107950" y="115888"/>
            <a:ext cx="8712200" cy="6762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zh-CN" sz="2400" b="1">
                <a:solidFill>
                  <a:srgbClr val="0000CC"/>
                </a:solidFill>
              </a:rPr>
              <a:t>【例</a:t>
            </a:r>
            <a:r>
              <a:rPr lang="en-US" altLang="zh-CN" sz="2400" b="1">
                <a:solidFill>
                  <a:srgbClr val="0000CC"/>
                </a:solidFill>
              </a:rPr>
              <a:t>5-14</a:t>
            </a:r>
            <a:r>
              <a:rPr lang="zh-CN" altLang="zh-CN" sz="2400" b="1">
                <a:solidFill>
                  <a:srgbClr val="0000CC"/>
                </a:solidFill>
              </a:rPr>
              <a:t>】 在多态程序中，利用</a:t>
            </a:r>
            <a:r>
              <a:rPr lang="en-US" altLang="zh-CN" sz="2400" b="1">
                <a:solidFill>
                  <a:srgbClr val="0000CC"/>
                </a:solidFill>
              </a:rPr>
              <a:t>typeid</a:t>
            </a:r>
            <a:r>
              <a:rPr lang="zh-CN" altLang="zh-CN" sz="2400" b="1">
                <a:solidFill>
                  <a:srgbClr val="0000CC"/>
                </a:solidFill>
              </a:rPr>
              <a:t>获取基类指针所指的实际对象，并进行不同的成员函数调用</a:t>
            </a:r>
            <a:endParaRPr lang="en-US" altLang="zh-CN" sz="2400" b="1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6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6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6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6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6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6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6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333375"/>
            <a:ext cx="7772400" cy="626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class D2:public B{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int x;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public: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virtual void f(){ cout&lt;&lt;"3: D2::f() "&lt;&lt;endl; }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void h(){ cout&lt;&lt;"4: D2::h()\n"; }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};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void AccessB(</a:t>
            </a:r>
            <a:r>
              <a:rPr lang="en-US" altLang="zh-CN" sz="1600" b="1">
                <a:solidFill>
                  <a:srgbClr val="0000CC"/>
                </a:solidFill>
              </a:rPr>
              <a:t>B</a:t>
            </a:r>
            <a:r>
              <a:rPr lang="en-US" altLang="zh-CN" sz="1600" b="1"/>
              <a:t> *pb){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if </a:t>
            </a:r>
            <a:r>
              <a:rPr lang="en-US" altLang="zh-CN" sz="1600" b="1">
                <a:solidFill>
                  <a:srgbClr val="FF0000"/>
                </a:solidFill>
              </a:rPr>
              <a:t>(typeid(*pb)==typeid(B</a:t>
            </a:r>
            <a:r>
              <a:rPr lang="en-US" altLang="zh-CN" sz="1600" b="1"/>
              <a:t>))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    pb-&gt;f();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else if (</a:t>
            </a:r>
            <a:r>
              <a:rPr lang="en-US" altLang="zh-CN" sz="1600" b="1">
                <a:solidFill>
                  <a:srgbClr val="FF0000"/>
                </a:solidFill>
              </a:rPr>
              <a:t>typeid(*pb)==typeid(D1</a:t>
            </a:r>
            <a:r>
              <a:rPr lang="en-US" altLang="zh-CN" sz="1600" b="1"/>
              <a:t>)) {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    D1 *</a:t>
            </a:r>
            <a:r>
              <a:rPr lang="en-US" altLang="zh-CN" sz="1600" b="1">
                <a:solidFill>
                  <a:srgbClr val="0000CC"/>
                </a:solidFill>
              </a:rPr>
              <a:t>pd1=dynamic_cast&lt;D1 *&gt;(pb);</a:t>
            </a:r>
            <a:endParaRPr lang="en-US" altLang="zh-CN" sz="16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    pd1-&gt;g();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}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else if (</a:t>
            </a:r>
            <a:r>
              <a:rPr lang="en-US" altLang="zh-CN" sz="1600" b="1">
                <a:solidFill>
                  <a:srgbClr val="FF0000"/>
                </a:solidFill>
              </a:rPr>
              <a:t>typeid(*pb)==typeid(D2</a:t>
            </a:r>
            <a:r>
              <a:rPr lang="en-US" altLang="zh-CN" sz="1600" b="1"/>
              <a:t>)) {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    D2 *</a:t>
            </a:r>
            <a:r>
              <a:rPr lang="en-US" altLang="zh-CN" sz="1600" b="1">
                <a:solidFill>
                  <a:srgbClr val="0000CC"/>
                </a:solidFill>
              </a:rPr>
              <a:t>pd2=dynamic_cast&lt;D2 *&gt;(pb);</a:t>
            </a:r>
            <a:endParaRPr lang="en-US" altLang="zh-CN" sz="1600" b="1">
              <a:solidFill>
                <a:srgbClr val="0000CC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    pd2-&gt;h();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}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}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int main(){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B b;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D1 d1;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D2 d2;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AccessB(&amp;b);    		//</a:t>
            </a:r>
            <a:r>
              <a:rPr lang="zh-CN" altLang="en-US" sz="1600" b="1"/>
              <a:t>输出：        </a:t>
            </a:r>
            <a:r>
              <a:rPr lang="en-US" altLang="zh-CN" sz="1600" b="1"/>
              <a:t>1: B::f()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AccessB(&amp;d1);   	//</a:t>
            </a:r>
            <a:r>
              <a:rPr lang="zh-CN" altLang="en-US" sz="1600" b="1"/>
              <a:t>输出</a:t>
            </a:r>
            <a:r>
              <a:rPr lang="en-US" altLang="zh-CN" sz="1600" b="1"/>
              <a:t>:         2: D1::g()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600" b="1"/>
              <a:t>    AccessB(&amp;d2);   	//</a:t>
            </a:r>
            <a:r>
              <a:rPr lang="zh-CN" altLang="en-US" sz="1600" b="1"/>
              <a:t>输出</a:t>
            </a:r>
            <a:r>
              <a:rPr lang="en-US" altLang="zh-CN" sz="1600" b="1"/>
              <a:t>:         4: D2::h()</a:t>
            </a:r>
            <a:endParaRPr lang="en-US" altLang="zh-CN" sz="1600" b="1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400" b="1"/>
              <a:t>}</a:t>
            </a:r>
            <a:endParaRPr lang="en-US" altLang="zh-CN" sz="1400" b="1"/>
          </a:p>
        </p:txBody>
      </p:sp>
      <p:sp>
        <p:nvSpPr>
          <p:cNvPr id="2" name="对话气泡: 矩形 1"/>
          <p:cNvSpPr/>
          <p:nvPr/>
        </p:nvSpPr>
        <p:spPr>
          <a:xfrm>
            <a:off x="5580063" y="1916113"/>
            <a:ext cx="2736850" cy="1441450"/>
          </a:xfrm>
          <a:prstGeom prst="wedgeRectCallout">
            <a:avLst>
              <a:gd name="adj1" fmla="val -96774"/>
              <a:gd name="adj2" fmla="val 67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zh-CN" altLang="en-US" sz="2400" b="1" dirty="0">
                <a:solidFill>
                  <a:schemeClr val="tx1"/>
                </a:solidFill>
              </a:rPr>
              <a:t>先用</a:t>
            </a:r>
            <a:r>
              <a:rPr lang="en-US" altLang="zh-CN" sz="2400" b="1" dirty="0" err="1">
                <a:solidFill>
                  <a:schemeClr val="tx1"/>
                </a:solidFill>
              </a:rPr>
              <a:t>typeid</a:t>
            </a:r>
            <a:r>
              <a:rPr lang="zh-CN" altLang="en-US" sz="2400" b="1" dirty="0">
                <a:solidFill>
                  <a:schemeClr val="tx1"/>
                </a:solidFill>
              </a:rPr>
              <a:t>识别出类型，再进行强制类型转换就会成功！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7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7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7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7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7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72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7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72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7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72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7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372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72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72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72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372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72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721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72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721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72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721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72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3721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72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3721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721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721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721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721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721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721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3721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3721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标题 1"/>
          <p:cNvSpPr>
            <a:spLocks noGrp="1"/>
          </p:cNvSpPr>
          <p:nvPr>
            <p:ph type="title"/>
          </p:nvPr>
        </p:nvSpPr>
        <p:spPr>
          <a:xfrm>
            <a:off x="467360" y="-27305"/>
            <a:ext cx="8229600" cy="811213"/>
          </a:xfrm>
        </p:spPr>
        <p:txBody>
          <a:bodyPr/>
          <a:lstStyle/>
          <a:p>
            <a:r>
              <a:rPr lang="en-US" altLang="zh-CN" b="1"/>
              <a:t>5.5  </a:t>
            </a:r>
            <a:r>
              <a:rPr lang="zh-CN" altLang="zh-CN" b="1">
                <a:solidFill>
                  <a:srgbClr val="FF0000"/>
                </a:solidFill>
              </a:rPr>
              <a:t>编程实例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3313113" cy="51689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zh-CN" altLang="zh-CN" sz="2400" dirty="0"/>
              <a:t>【例</a:t>
            </a:r>
            <a:r>
              <a:rPr lang="en-US" altLang="zh-CN" sz="2400" dirty="0"/>
              <a:t>5-15</a:t>
            </a:r>
            <a:r>
              <a:rPr lang="zh-CN" altLang="zh-CN" sz="2400" dirty="0"/>
              <a:t>】 现对</a:t>
            </a:r>
            <a:r>
              <a:rPr lang="en-US" altLang="zh-CN" sz="2400" dirty="0"/>
              <a:t>4.10</a:t>
            </a:r>
            <a:r>
              <a:rPr lang="zh-CN" altLang="zh-CN" sz="2400" dirty="0"/>
              <a:t>节的编程实作进行完善，将</a:t>
            </a:r>
            <a:r>
              <a:rPr lang="en-US" altLang="zh-CN" sz="2400" dirty="0" err="1"/>
              <a:t>comFinal</a:t>
            </a:r>
            <a:r>
              <a:rPr lang="zh-CN" altLang="zh-CN" sz="2400" dirty="0"/>
              <a:t>、</a:t>
            </a:r>
            <a:r>
              <a:rPr lang="en-US" altLang="zh-CN" sz="2400" dirty="0"/>
              <a:t>Account</a:t>
            </a:r>
            <a:r>
              <a:rPr lang="zh-CN" altLang="zh-CN" sz="2400" dirty="0"/>
              <a:t>、</a:t>
            </a:r>
            <a:r>
              <a:rPr lang="en-US" altLang="zh-CN" sz="2400" dirty="0"/>
              <a:t>Chemistry</a:t>
            </a:r>
            <a:r>
              <a:rPr lang="zh-CN" altLang="zh-CN" sz="2400" dirty="0"/>
              <a:t>中的成员函数</a:t>
            </a:r>
            <a:r>
              <a:rPr lang="en-US" altLang="zh-CN" sz="2400" dirty="0"/>
              <a:t>show</a:t>
            </a:r>
            <a:r>
              <a:rPr lang="zh-CN" altLang="zh-CN" sz="2400" dirty="0"/>
              <a:t>设计成虚函数，并设计一个访问该类继承结构的接口函数</a:t>
            </a:r>
            <a:r>
              <a:rPr lang="en-US" altLang="zh-CN" sz="2400" dirty="0"/>
              <a:t>display</a:t>
            </a:r>
            <a:r>
              <a:rPr lang="zh-CN" altLang="zh-CN" sz="2400" dirty="0"/>
              <a:t>，此函数通过基类</a:t>
            </a:r>
            <a:r>
              <a:rPr lang="en-US" altLang="zh-CN" sz="2400" dirty="0" err="1"/>
              <a:t>comFinal</a:t>
            </a:r>
            <a:r>
              <a:rPr lang="zh-CN" altLang="zh-CN" sz="2400" dirty="0"/>
              <a:t>对象的指针，访问派生类</a:t>
            </a:r>
            <a:r>
              <a:rPr lang="en-US" altLang="zh-CN" sz="2400" dirty="0"/>
              <a:t>Account</a:t>
            </a:r>
            <a:r>
              <a:rPr lang="zh-CN" altLang="zh-CN" sz="2400" dirty="0"/>
              <a:t>、</a:t>
            </a:r>
            <a:r>
              <a:rPr lang="en-US" altLang="zh-CN" sz="2400" dirty="0"/>
              <a:t>Chemistry</a:t>
            </a:r>
            <a:r>
              <a:rPr lang="zh-CN" altLang="zh-CN" sz="2400" dirty="0"/>
              <a:t>类对象的</a:t>
            </a:r>
            <a:r>
              <a:rPr lang="zh-CN" altLang="zh-CN" sz="2400" b="1" dirty="0">
                <a:solidFill>
                  <a:srgbClr val="FF0000"/>
                </a:solidFill>
              </a:rPr>
              <a:t>虚函数</a:t>
            </a:r>
            <a:r>
              <a:rPr lang="en-US" altLang="zh-CN" sz="2400" b="1" dirty="0">
                <a:solidFill>
                  <a:srgbClr val="FF0000"/>
                </a:solidFill>
              </a:rPr>
              <a:t>show</a:t>
            </a:r>
            <a:r>
              <a:rPr lang="zh-CN" altLang="zh-CN" sz="2400" dirty="0"/>
              <a:t>。</a:t>
            </a:r>
            <a:endParaRPr lang="zh-CN" altLang="zh-CN" sz="2400" dirty="0"/>
          </a:p>
          <a:p>
            <a:pPr>
              <a:defRPr/>
            </a:pPr>
            <a:endParaRPr lang="zh-CN" altLang="en-US" sz="2400" dirty="0"/>
          </a:p>
        </p:txBody>
      </p:sp>
      <p:pic>
        <p:nvPicPr>
          <p:cNvPr id="97283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563938" y="1076325"/>
            <a:ext cx="5256212" cy="537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zh-CN" sz="2400" b="1"/>
              <a:t>实现</a:t>
            </a:r>
            <a:r>
              <a:rPr lang="en-US" altLang="zh-CN" sz="2400" b="1"/>
              <a:t>ComFinal</a:t>
            </a:r>
            <a:r>
              <a:rPr lang="zh-CN" altLang="en-US" sz="2400" b="1"/>
              <a:t>课程管理</a:t>
            </a:r>
            <a:r>
              <a:rPr lang="zh-CN" altLang="zh-CN" sz="2400" b="1"/>
              <a:t>继承结构多态的编程过程如下：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&lt;1&gt; </a:t>
            </a:r>
            <a:r>
              <a:rPr lang="zh-CN" altLang="zh-CN" sz="2400" b="1"/>
              <a:t>打开</a:t>
            </a:r>
            <a:r>
              <a:rPr lang="en-US" altLang="zh-CN" sz="2400" b="1"/>
              <a:t>4.10</a:t>
            </a:r>
            <a:r>
              <a:rPr lang="zh-CN" altLang="zh-CN" sz="2400" b="1"/>
              <a:t>节建立在目录</a:t>
            </a:r>
            <a:r>
              <a:rPr lang="en-US" altLang="zh-CN" sz="2400" b="1"/>
              <a:t>C:\course</a:t>
            </a:r>
            <a:r>
              <a:rPr lang="zh-CN" altLang="zh-CN" sz="2400" b="1"/>
              <a:t>中的工程项目文件</a:t>
            </a:r>
            <a:r>
              <a:rPr lang="en-US" altLang="zh-CN" sz="2400" b="1"/>
              <a:t>   	 	com_main.dsw</a:t>
            </a:r>
            <a:r>
              <a:rPr lang="zh-CN" altLang="zh-CN" sz="2400" b="1"/>
              <a:t>。</a:t>
            </a:r>
            <a:endParaRPr lang="zh-CN" altLang="zh-CN" sz="2400" b="1"/>
          </a:p>
          <a:p>
            <a:pPr marL="0" indent="0">
              <a:buFontTx/>
              <a:buNone/>
            </a:pPr>
            <a:r>
              <a:rPr lang="en-US" altLang="zh-CN" sz="2400" b="1"/>
              <a:t>&lt;2&gt; </a:t>
            </a:r>
            <a:r>
              <a:rPr lang="zh-CN" altLang="en-US" sz="2400" b="1"/>
              <a:t>在</a:t>
            </a:r>
            <a:r>
              <a:rPr lang="en-US" altLang="zh-CN" sz="2400" b="1"/>
              <a:t>comFinal</a:t>
            </a:r>
            <a:r>
              <a:rPr lang="zh-CN" altLang="en-US" sz="2400" b="1"/>
              <a:t>类</a:t>
            </a:r>
            <a:r>
              <a:rPr lang="zh-CN" altLang="zh-CN" sz="2400" b="1"/>
              <a:t>的成员函数</a:t>
            </a:r>
            <a:r>
              <a:rPr lang="en-US" altLang="zh-CN" sz="2400" b="1">
                <a:solidFill>
                  <a:srgbClr val="0000CC"/>
                </a:solidFill>
              </a:rPr>
              <a:t>show</a:t>
            </a:r>
            <a:r>
              <a:rPr lang="zh-CN" altLang="zh-CN" sz="2400" b="1"/>
              <a:t>声明前面加上限定词</a:t>
            </a:r>
            <a:r>
              <a:rPr lang="en-US" altLang="zh-CN" sz="2400" b="1">
                <a:solidFill>
                  <a:srgbClr val="0000CC"/>
                </a:solidFill>
              </a:rPr>
              <a:t>virtual</a:t>
            </a:r>
            <a:r>
              <a:rPr lang="zh-CN" altLang="zh-CN" sz="2400" b="1"/>
              <a:t>：</a:t>
            </a:r>
            <a:endParaRPr lang="zh-CN" altLang="zh-CN" sz="2400" b="1"/>
          </a:p>
          <a:p>
            <a:pPr marL="400050" lvl="1" indent="0"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class comFinal{</a:t>
            </a:r>
            <a:endParaRPr lang="zh-CN" altLang="zh-CN" sz="2400" b="1">
              <a:solidFill>
                <a:srgbClr val="0000CC"/>
              </a:solidFill>
            </a:endParaRPr>
          </a:p>
          <a:p>
            <a:pPr marL="400050" lvl="1" indent="0">
              <a:buFontTx/>
              <a:buNone/>
            </a:pPr>
            <a:r>
              <a:rPr lang="en-US" altLang="zh-CN" sz="2400" b="1"/>
              <a:t>    </a:t>
            </a:r>
            <a:r>
              <a:rPr lang="zh-CN" altLang="zh-CN" sz="2400" b="1"/>
              <a:t>……</a:t>
            </a:r>
            <a:endParaRPr lang="zh-CN" altLang="zh-CN" sz="2400" b="1"/>
          </a:p>
          <a:p>
            <a:pPr marL="400050" lvl="1" indent="0">
              <a:buFontTx/>
              <a:buNone/>
            </a:pPr>
            <a:r>
              <a:rPr lang="en-US" altLang="zh-CN" sz="2400" b="1">
                <a:solidFill>
                  <a:srgbClr val="FF0000"/>
                </a:solidFill>
              </a:rPr>
              <a:t>    virtual  </a:t>
            </a:r>
            <a:r>
              <a:rPr lang="en-US" altLang="zh-CN" sz="2400" b="1"/>
              <a:t>void show();</a:t>
            </a:r>
            <a:endParaRPr lang="zh-CN" altLang="zh-CN" sz="2400" b="1"/>
          </a:p>
          <a:p>
            <a:pPr marL="400050" lvl="1" indent="0">
              <a:buFontTx/>
              <a:buNone/>
            </a:pPr>
            <a:r>
              <a:rPr lang="en-US" altLang="zh-CN" sz="2400" b="1">
                <a:solidFill>
                  <a:srgbClr val="0000CC"/>
                </a:solidFill>
              </a:rPr>
              <a:t>};</a:t>
            </a:r>
            <a:endParaRPr lang="zh-CN" altLang="zh-CN" sz="2400" b="1">
              <a:solidFill>
                <a:srgbClr val="0000CC"/>
              </a:solidFill>
            </a:endParaRPr>
          </a:p>
          <a:p>
            <a:pPr marL="400050" lvl="1" indent="0"/>
            <a:r>
              <a:rPr lang="zh-CN" altLang="zh-CN" sz="2000" b="1"/>
              <a:t>除此之外，</a:t>
            </a:r>
            <a:r>
              <a:rPr lang="en-US" altLang="zh-CN" sz="2000" b="1"/>
              <a:t>comFinal</a:t>
            </a:r>
            <a:r>
              <a:rPr lang="zh-CN" altLang="zh-CN" sz="2000" b="1"/>
              <a:t>、</a:t>
            </a:r>
            <a:r>
              <a:rPr lang="en-US" altLang="zh-CN" sz="2000" b="1"/>
              <a:t>Account</a:t>
            </a:r>
            <a:r>
              <a:rPr lang="zh-CN" altLang="zh-CN" sz="2000" b="1"/>
              <a:t>、</a:t>
            </a:r>
            <a:r>
              <a:rPr lang="en-US" altLang="zh-CN" sz="2000" b="1"/>
              <a:t>Chemistry</a:t>
            </a:r>
            <a:r>
              <a:rPr lang="zh-CN" altLang="zh-CN" sz="2000" b="1"/>
              <a:t>三个类的其他程序代码可不做任何修改。当然，也可以在</a:t>
            </a:r>
            <a:r>
              <a:rPr lang="en-US" altLang="zh-CN" sz="2000" b="1"/>
              <a:t>Account</a:t>
            </a:r>
            <a:r>
              <a:rPr lang="zh-CN" altLang="zh-CN" sz="2000" b="1"/>
              <a:t>、</a:t>
            </a:r>
            <a:r>
              <a:rPr lang="en-US" altLang="zh-CN" sz="2000" b="1"/>
              <a:t>Chemistry</a:t>
            </a:r>
            <a:r>
              <a:rPr lang="zh-CN" altLang="zh-CN" sz="2000" b="1"/>
              <a:t>类的</a:t>
            </a:r>
            <a:r>
              <a:rPr lang="en-US" altLang="zh-CN" sz="2000" b="1"/>
              <a:t>show</a:t>
            </a:r>
            <a:r>
              <a:rPr lang="zh-CN" altLang="zh-CN" sz="2000" b="1"/>
              <a:t>函数声明前面加上限定词</a:t>
            </a:r>
            <a:r>
              <a:rPr lang="en-US" altLang="zh-CN" sz="2000" b="1"/>
              <a:t>virtual</a:t>
            </a:r>
            <a:r>
              <a:rPr lang="zh-CN" altLang="zh-CN" sz="2000" b="1"/>
              <a:t>。由于</a:t>
            </a:r>
            <a:r>
              <a:rPr lang="en-US" altLang="zh-CN" sz="2000" b="1"/>
              <a:t>Account</a:t>
            </a:r>
            <a:r>
              <a:rPr lang="zh-CN" altLang="zh-CN" sz="2000" b="1"/>
              <a:t>、</a:t>
            </a:r>
            <a:r>
              <a:rPr lang="en-US" altLang="zh-CN" sz="2000" b="1"/>
              <a:t>Chemistry</a:t>
            </a:r>
            <a:r>
              <a:rPr lang="zh-CN" altLang="zh-CN" sz="2000" b="1"/>
              <a:t>是</a:t>
            </a:r>
            <a:r>
              <a:rPr lang="en-US" altLang="zh-CN" sz="2000" b="1"/>
              <a:t>comFinal</a:t>
            </a:r>
            <a:r>
              <a:rPr lang="zh-CN" altLang="zh-CN" sz="2000" b="1"/>
              <a:t>的派生类，即使它们的函数</a:t>
            </a:r>
            <a:r>
              <a:rPr lang="en-US" altLang="zh-CN" sz="2000" b="1"/>
              <a:t>show</a:t>
            </a:r>
            <a:r>
              <a:rPr lang="zh-CN" altLang="zh-CN" sz="2000" b="1"/>
              <a:t>前面没有</a:t>
            </a:r>
            <a:r>
              <a:rPr lang="en-US" altLang="zh-CN" sz="2000" b="1"/>
              <a:t>virtual</a:t>
            </a:r>
            <a:r>
              <a:rPr lang="zh-CN" altLang="zh-CN" sz="2000" b="1"/>
              <a:t>，也是虚函数。</a:t>
            </a:r>
            <a:endParaRPr lang="zh-CN" altLang="zh-CN" sz="2000" b="1"/>
          </a:p>
          <a:p>
            <a:pPr marL="0" indent="0">
              <a:buFontTx/>
              <a:buNone/>
            </a:pPr>
            <a:endParaRPr lang="zh-CN" altLang="en-US" sz="2400" b="1"/>
          </a:p>
        </p:txBody>
      </p:sp>
      <p:sp>
        <p:nvSpPr>
          <p:cNvPr id="98306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5.5  </a:t>
            </a:r>
            <a:r>
              <a:rPr lang="zh-CN" altLang="zh-CN" b="1">
                <a:solidFill>
                  <a:srgbClr val="FF0000"/>
                </a:solidFill>
              </a:rPr>
              <a:t>编程实例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5" y="692150"/>
            <a:ext cx="8623300" cy="57816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1600" b="1"/>
              <a:t>//com_main.cpp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#include "comFinal.h"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#include "Chemistry.h"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#include "Account.h"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#include &lt;iostream&gt;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using namespace std;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</a:rPr>
              <a:t>void display(comFinal* p) { p-&gt;show(); }</a:t>
            </a:r>
            <a:endParaRPr lang="zh-CN" altLang="zh-CN" sz="2000" b="1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600" b="1"/>
              <a:t>int main() {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	comFinal *a[3];                             //a</a:t>
            </a:r>
            <a:r>
              <a:rPr lang="zh-CN" altLang="zh-CN" sz="1600" b="1"/>
              <a:t>为基类对象指针的数组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	comFinal c("</a:t>
            </a:r>
            <a:r>
              <a:rPr lang="zh-CN" altLang="zh-CN" sz="1600" b="1"/>
              <a:t>王十</a:t>
            </a:r>
            <a:r>
              <a:rPr lang="en-US" altLang="zh-CN" sz="1600" b="1"/>
              <a:t>", 78, 78, 76);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	Account a1("</a:t>
            </a:r>
            <a:r>
              <a:rPr lang="zh-CN" altLang="zh-CN" sz="1600" b="1"/>
              <a:t>张三星</a:t>
            </a:r>
            <a:r>
              <a:rPr lang="en-US" altLang="zh-CN" sz="1600" b="1"/>
              <a:t>", 98, 78, 97, 67, 87);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	Chemistry c1("</a:t>
            </a:r>
            <a:r>
              <a:rPr lang="zh-CN" altLang="zh-CN" sz="1600" b="1"/>
              <a:t>光红顺</a:t>
            </a:r>
            <a:r>
              <a:rPr lang="en-US" altLang="zh-CN" sz="1600" b="1"/>
              <a:t>", 89, 99, 34, 56, 78);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	a[0] = &amp;c;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	a[1] = &amp;a1;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	a[2] = &amp;c1;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	for (int i = 0; i &lt; 3; i++) {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		cout &lt;&lt; "---------------------a[" &lt;&lt; i &lt;&lt; "]-----------------\n";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		</a:t>
            </a:r>
            <a:r>
              <a:rPr lang="en-US" altLang="zh-CN" sz="2400" b="1">
                <a:solidFill>
                  <a:srgbClr val="FF0000"/>
                </a:solidFill>
              </a:rPr>
              <a:t>display(a[i]);</a:t>
            </a:r>
            <a:endParaRPr lang="zh-CN" altLang="zh-CN" sz="2400" b="1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r>
              <a:rPr lang="en-US" altLang="zh-CN" sz="1600" b="1"/>
              <a:t>	}</a:t>
            </a:r>
            <a:endParaRPr lang="zh-CN" altLang="zh-CN" sz="1600" b="1"/>
          </a:p>
          <a:p>
            <a:pPr marL="0" indent="0">
              <a:buFontTx/>
              <a:buNone/>
            </a:pPr>
            <a:r>
              <a:rPr lang="en-US" altLang="zh-CN" sz="1600" b="1"/>
              <a:t>}</a:t>
            </a:r>
            <a:endParaRPr lang="zh-CN" altLang="en-US" sz="1600" b="1"/>
          </a:p>
        </p:txBody>
      </p:sp>
      <p:sp>
        <p:nvSpPr>
          <p:cNvPr id="99330" name="标题 4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pPr algn="l"/>
            <a:r>
              <a:rPr lang="en-US" altLang="zh-CN" sz="2000" b="1"/>
              <a:t>&lt;3&gt; </a:t>
            </a:r>
            <a:r>
              <a:rPr lang="zh-CN" altLang="zh-CN" sz="2000" b="1"/>
              <a:t>改写主程序。</a:t>
            </a:r>
            <a:br>
              <a:rPr lang="en-US" altLang="zh-CN" sz="2000" b="1"/>
            </a:br>
            <a:r>
              <a:rPr lang="zh-CN" altLang="zh-CN" sz="2000" b="1"/>
              <a:t>改写原来的主文件</a:t>
            </a:r>
            <a:r>
              <a:rPr lang="en-US" altLang="zh-CN" sz="2000" b="1"/>
              <a:t>com_main.cpp，</a:t>
            </a:r>
            <a:r>
              <a:rPr lang="zh-CN" altLang="en-US" sz="2000" b="1"/>
              <a:t>实现</a:t>
            </a:r>
            <a:r>
              <a:rPr lang="zh-CN" altLang="zh-CN" sz="2000" b="1"/>
              <a:t>接口函数</a:t>
            </a:r>
            <a:r>
              <a:rPr lang="en-US" altLang="zh-CN" sz="2000" b="1"/>
              <a:t>display</a:t>
            </a:r>
            <a:r>
              <a:rPr lang="zh-CN" altLang="zh-CN" sz="2000" b="1"/>
              <a:t>和主函数：</a:t>
            </a:r>
            <a:endParaRPr lang="zh-CN" altLang="en-US" sz="2000" b="1"/>
          </a:p>
        </p:txBody>
      </p:sp>
      <p:pic>
        <p:nvPicPr>
          <p:cNvPr id="2051" name="图片 1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08625" y="884238"/>
            <a:ext cx="4487863" cy="597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b="1"/>
              <a:t>动态联编、静态联编</a:t>
            </a:r>
            <a:endParaRPr lang="zh-CN" altLang="en-US" b="1"/>
          </a:p>
          <a:p>
            <a:r>
              <a:rPr lang="zh-CN" altLang="en-US" b="1"/>
              <a:t>多态</a:t>
            </a:r>
            <a:endParaRPr lang="zh-CN" altLang="en-US" b="1"/>
          </a:p>
          <a:p>
            <a:r>
              <a:rPr lang="zh-CN" altLang="en-US" b="1"/>
              <a:t>虚函数的虚特性</a:t>
            </a:r>
            <a:endParaRPr lang="zh-CN" altLang="en-US" b="1"/>
          </a:p>
          <a:p>
            <a:r>
              <a:rPr lang="zh-CN" altLang="en-US" b="1"/>
              <a:t>纯虚函数、抽象类</a:t>
            </a:r>
            <a:endParaRPr lang="zh-CN" altLang="en-US" b="1"/>
          </a:p>
          <a:p>
            <a:r>
              <a:rPr lang="zh-CN" altLang="en-US" b="1"/>
              <a:t>虚函数的动态绑定如何实现</a:t>
            </a:r>
            <a:endParaRPr lang="zh-CN" altLang="en-US" b="1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95288" y="-171450"/>
            <a:ext cx="8229600" cy="1143000"/>
          </a:xfrm>
        </p:spPr>
        <p:txBody>
          <a:bodyPr/>
          <a:lstStyle/>
          <a:p>
            <a:r>
              <a:rPr lang="zh-CN" altLang="en-US"/>
              <a:t>加餐作业</a:t>
            </a:r>
            <a:endParaRPr lang="zh-CN" altLang="en-US"/>
          </a:p>
        </p:txBody>
      </p:sp>
      <p:sp>
        <p:nvSpPr>
          <p:cNvPr id="100354" name="内容占位符 2"/>
          <p:cNvSpPr>
            <a:spLocks noGrp="1" noChangeArrowheads="1"/>
          </p:cNvSpPr>
          <p:nvPr/>
        </p:nvSpPr>
        <p:spPr bwMode="auto">
          <a:xfrm>
            <a:off x="243205" y="1052830"/>
            <a:ext cx="8382000" cy="1905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楷体_GB2312"/>
                <a:ea typeface="楷体_GB2312"/>
                <a:cs typeface="楷体_GB2312"/>
              </a:rPr>
              <a:t>1</a:t>
            </a:r>
            <a:r>
              <a:rPr lang="zh-CN" altLang="en-US" sz="2200" b="1" dirty="0">
                <a:latin typeface="楷体_GB2312"/>
                <a:ea typeface="楷体_GB2312"/>
                <a:cs typeface="楷体_GB2312"/>
              </a:rPr>
              <a:t>。课本</a:t>
            </a:r>
            <a:r>
              <a:rPr lang="en-US" altLang="zh-CN" sz="2200" b="1" dirty="0">
                <a:latin typeface="楷体_GB2312"/>
                <a:ea typeface="楷体_GB2312"/>
                <a:cs typeface="楷体_GB2312"/>
              </a:rPr>
              <a:t>P217-220  4</a:t>
            </a:r>
            <a:r>
              <a:rPr lang="zh-CN" altLang="en-US" sz="2200" b="1" dirty="0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 sz="2200" b="1" dirty="0">
                <a:latin typeface="楷体_GB2312"/>
                <a:ea typeface="楷体_GB2312"/>
                <a:cs typeface="楷体_GB2312"/>
              </a:rPr>
              <a:t>5</a:t>
            </a:r>
            <a:r>
              <a:rPr lang="zh-CN" altLang="en-US" sz="2200" b="1" dirty="0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 sz="2200" b="1" dirty="0">
                <a:latin typeface="楷体_GB2312"/>
                <a:ea typeface="楷体_GB2312"/>
                <a:cs typeface="楷体_GB2312"/>
              </a:rPr>
              <a:t>6</a:t>
            </a:r>
            <a:r>
              <a:rPr lang="zh-CN" altLang="en-US" sz="2200" b="1" dirty="0"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 sz="2200" b="1" dirty="0">
                <a:latin typeface="楷体_GB2312"/>
                <a:ea typeface="楷体_GB2312"/>
                <a:cs typeface="楷体_GB2312"/>
              </a:rPr>
              <a:t>7</a:t>
            </a:r>
            <a:endParaRPr lang="en-US" altLang="zh-CN" sz="2200" b="1" dirty="0">
              <a:latin typeface="楷体_GB2312"/>
              <a:ea typeface="楷体_GB2312"/>
              <a:cs typeface="楷体_GB2312"/>
            </a:endParaRPr>
          </a:p>
          <a:p>
            <a:pPr eaLnBrk="0" hangingPunct="0">
              <a:lnSpc>
                <a:spcPct val="150000"/>
              </a:lnSpc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楷体_GB2312"/>
                <a:ea typeface="楷体_GB2312"/>
                <a:cs typeface="楷体_GB2312"/>
              </a:rPr>
              <a:t>2</a:t>
            </a:r>
            <a:r>
              <a:rPr lang="zh-CN" altLang="en-US" sz="2200" b="1" dirty="0">
                <a:latin typeface="楷体_GB2312"/>
                <a:ea typeface="楷体_GB2312"/>
                <a:cs typeface="楷体_GB2312"/>
              </a:rPr>
              <a:t>。在课堂示例</a:t>
            </a:r>
            <a:r>
              <a:rPr lang="en-US" altLang="zh-CN" sz="2200" b="1" dirty="0">
                <a:latin typeface="楷体_GB2312"/>
                <a:ea typeface="楷体_GB2312"/>
                <a:cs typeface="楷体_GB2312"/>
              </a:rPr>
              <a:t>(</a:t>
            </a:r>
            <a:r>
              <a:rPr lang="en-US" altLang="zh-CN" b="1" dirty="0"/>
              <a:t>Eg5 - </a:t>
            </a:r>
            <a:r>
              <a:rPr lang="zh-CN" altLang="en-US" b="1" dirty="0"/>
              <a:t>补充 抽象类</a:t>
            </a:r>
            <a:r>
              <a:rPr lang="en-US" altLang="zh-CN" sz="2200" b="1" dirty="0">
                <a:latin typeface="楷体_GB2312"/>
                <a:ea typeface="楷体_GB2312"/>
                <a:cs typeface="楷体_GB2312"/>
              </a:rPr>
              <a:t>)</a:t>
            </a:r>
            <a:r>
              <a:rPr lang="zh-CN" altLang="en-US" sz="2200" b="1" dirty="0">
                <a:latin typeface="楷体_GB2312"/>
                <a:ea typeface="楷体_GB2312"/>
                <a:cs typeface="楷体_GB2312"/>
              </a:rPr>
              <a:t>的基础上，新派生出一个三角形类，该类重载</a:t>
            </a:r>
            <a:r>
              <a:rPr lang="en-US" altLang="zh-CN" sz="2200" b="1" dirty="0">
                <a:latin typeface="楷体_GB2312"/>
                <a:ea typeface="楷体_GB2312"/>
                <a:cs typeface="楷体_GB2312"/>
              </a:rPr>
              <a:t>show</a:t>
            </a:r>
            <a:r>
              <a:rPr lang="zh-CN" altLang="en-US" sz="2200" b="1" dirty="0">
                <a:latin typeface="楷体_GB2312"/>
                <a:ea typeface="楷体_GB2312"/>
                <a:cs typeface="楷体_GB2312"/>
              </a:rPr>
              <a:t>接口，用于三角星图形的显示。在</a:t>
            </a:r>
            <a:r>
              <a:rPr lang="en-US" altLang="zh-CN" sz="2200" b="1" dirty="0">
                <a:latin typeface="楷体_GB2312"/>
                <a:ea typeface="楷体_GB2312"/>
                <a:cs typeface="楷体_GB2312"/>
              </a:rPr>
              <a:t>main</a:t>
            </a:r>
            <a:r>
              <a:rPr lang="zh-CN" altLang="en-US" sz="2200" b="1" dirty="0">
                <a:latin typeface="楷体_GB2312"/>
                <a:ea typeface="楷体_GB2312"/>
                <a:cs typeface="楷体_GB2312"/>
              </a:rPr>
              <a:t>函数中创建各个图形对象，绘制出如下图案。</a:t>
            </a:r>
            <a:endParaRPr lang="zh-CN" altLang="en-US" sz="2200" b="1" dirty="0">
              <a:latin typeface="楷体_GB2312"/>
              <a:ea typeface="楷体_GB2312"/>
              <a:cs typeface="楷体_GB2312"/>
            </a:endParaRPr>
          </a:p>
        </p:txBody>
      </p:sp>
      <p:pic>
        <p:nvPicPr>
          <p:cNvPr id="100355" name="Picture 6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35150" y="3400108"/>
            <a:ext cx="37338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内容占位符 2"/>
          <p:cNvSpPr>
            <a:spLocks noGrp="1"/>
          </p:cNvSpPr>
          <p:nvPr>
            <p:ph idx="1"/>
          </p:nvPr>
        </p:nvSpPr>
        <p:spPr>
          <a:xfrm>
            <a:off x="250825" y="1076325"/>
            <a:ext cx="8623300" cy="51689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r>
              <a:rPr lang="en-US" altLang="zh-CN">
                <a:solidFill>
                  <a:srgbClr val="FF0000"/>
                </a:solidFill>
              </a:rPr>
              <a:t>Anmal</a:t>
            </a:r>
            <a:r>
              <a:rPr lang="zh-CN" altLang="en-US">
                <a:solidFill>
                  <a:srgbClr val="FF0000"/>
                </a:solidFill>
              </a:rPr>
              <a:t>的多态实现</a:t>
            </a:r>
            <a:endParaRPr lang="en-US" altLang="zh-CN">
              <a:solidFill>
                <a:srgbClr val="FF0000"/>
              </a:solidFill>
            </a:endParaRPr>
          </a:p>
          <a:p>
            <a:pPr marL="400050" lvl="1" indent="0">
              <a:buFontTx/>
              <a:buNone/>
            </a:pPr>
            <a:r>
              <a:rPr lang="zh-CN" altLang="zh-CN" sz="2400" b="1"/>
              <a:t>多态是指当基类的指针（或引用）绑定到</a:t>
            </a:r>
            <a:r>
              <a:rPr lang="zh-CN" altLang="zh-CN" sz="2400" b="1">
                <a:solidFill>
                  <a:srgbClr val="0000CC"/>
                </a:solidFill>
              </a:rPr>
              <a:t>派生类对象</a:t>
            </a:r>
            <a:r>
              <a:rPr lang="zh-CN" altLang="zh-CN" sz="2400" b="1"/>
              <a:t>上，通过此</a:t>
            </a:r>
            <a:r>
              <a:rPr lang="zh-CN" altLang="zh-CN" sz="2400" b="1">
                <a:solidFill>
                  <a:srgbClr val="0000CC"/>
                </a:solidFill>
              </a:rPr>
              <a:t>指针（引用）调用基类的成员函数</a:t>
            </a:r>
            <a:r>
              <a:rPr lang="zh-CN" altLang="zh-CN" sz="2400" b="1"/>
              <a:t>时，实际上调用到的是该函数在</a:t>
            </a:r>
            <a:r>
              <a:rPr lang="zh-CN" altLang="zh-CN" sz="2400" b="1">
                <a:solidFill>
                  <a:srgbClr val="0000CC"/>
                </a:solidFill>
              </a:rPr>
              <a:t>派生类中的覆盖函数</a:t>
            </a:r>
            <a:r>
              <a:rPr lang="zh-CN" altLang="zh-CN" sz="2400" b="1"/>
              <a:t>版本。</a:t>
            </a:r>
            <a:endParaRPr lang="en-US" altLang="zh-CN" sz="2400" b="1"/>
          </a:p>
          <a:p>
            <a:pPr marL="400050" lvl="1" indent="0"/>
            <a:r>
              <a:rPr lang="zh-CN" altLang="zh-CN" sz="2000" b="1"/>
              <a:t>例如，对于上面的继承结构，下面的</a:t>
            </a:r>
            <a:r>
              <a:rPr lang="en-US" altLang="zh-CN" sz="2000" b="1"/>
              <a:t>pA</a:t>
            </a:r>
            <a:r>
              <a:rPr lang="zh-CN" altLang="zh-CN" sz="2000" b="1"/>
              <a:t>指针实现的就是多态。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int main() {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Animal *pA;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Dog dog;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Cat cat;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Wlof wlof;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pA = &amp;dog; </a:t>
            </a:r>
            <a:r>
              <a:rPr lang="en-US" altLang="zh-CN" sz="2000" b="1">
                <a:solidFill>
                  <a:srgbClr val="FF0000"/>
                </a:solidFill>
              </a:rPr>
              <a:t>pA-&gt;sound();           </a:t>
            </a:r>
            <a:r>
              <a:rPr lang="en-US" altLang="zh-CN" sz="2000" b="1"/>
              <a:t>//pA</a:t>
            </a:r>
            <a:r>
              <a:rPr lang="zh-CN" altLang="zh-CN" sz="2000" b="1"/>
              <a:t>调用</a:t>
            </a:r>
            <a:r>
              <a:rPr lang="en-US" altLang="zh-CN" sz="2000" b="1">
                <a:solidFill>
                  <a:srgbClr val="0000CC"/>
                </a:solidFill>
              </a:rPr>
              <a:t>Dog</a:t>
            </a:r>
            <a:r>
              <a:rPr lang="zh-CN" altLang="zh-CN" sz="2000" b="1"/>
              <a:t>的</a:t>
            </a:r>
            <a:r>
              <a:rPr lang="en-US" altLang="zh-CN" sz="2000" b="1"/>
              <a:t>sound</a:t>
            </a:r>
            <a:r>
              <a:rPr lang="zh-CN" altLang="zh-CN" sz="2000" b="1"/>
              <a:t>函数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pA = &amp;cat; </a:t>
            </a:r>
            <a:r>
              <a:rPr lang="en-US" altLang="zh-CN" sz="2000" b="1">
                <a:solidFill>
                  <a:srgbClr val="FF0000"/>
                </a:solidFill>
              </a:rPr>
              <a:t>pA-&gt;sound();  </a:t>
            </a:r>
            <a:r>
              <a:rPr lang="en-US" altLang="zh-CN" sz="2000" b="1"/>
              <a:t>	//pA</a:t>
            </a:r>
            <a:r>
              <a:rPr lang="zh-CN" altLang="zh-CN" sz="2000" b="1"/>
              <a:t>调用</a:t>
            </a:r>
            <a:r>
              <a:rPr lang="en-US" altLang="zh-CN" sz="2000" b="1">
                <a:solidFill>
                  <a:srgbClr val="0000CC"/>
                </a:solidFill>
              </a:rPr>
              <a:t>Cat</a:t>
            </a:r>
            <a:r>
              <a:rPr lang="zh-CN" altLang="zh-CN" sz="2000" b="1"/>
              <a:t>的</a:t>
            </a:r>
            <a:r>
              <a:rPr lang="en-US" altLang="zh-CN" sz="2000" b="1"/>
              <a:t>sound</a:t>
            </a:r>
            <a:r>
              <a:rPr lang="zh-CN" altLang="zh-CN" sz="2000" b="1"/>
              <a:t>函数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	pA = &amp;wlof; </a:t>
            </a:r>
            <a:r>
              <a:rPr lang="en-US" altLang="zh-CN" sz="2000" b="1">
                <a:solidFill>
                  <a:srgbClr val="FF0000"/>
                </a:solidFill>
              </a:rPr>
              <a:t>pA-&gt;sound();</a:t>
            </a:r>
            <a:r>
              <a:rPr lang="en-US" altLang="zh-CN" sz="2000" b="1"/>
              <a:t>	//pA</a:t>
            </a:r>
            <a:r>
              <a:rPr lang="zh-CN" altLang="zh-CN" sz="2000" b="1"/>
              <a:t>调用</a:t>
            </a:r>
            <a:r>
              <a:rPr lang="en-US" altLang="zh-CN" sz="2000" b="1">
                <a:solidFill>
                  <a:srgbClr val="0000CC"/>
                </a:solidFill>
              </a:rPr>
              <a:t>Wlof</a:t>
            </a:r>
            <a:r>
              <a:rPr lang="zh-CN" altLang="zh-CN" sz="2000" b="1"/>
              <a:t>的</a:t>
            </a:r>
            <a:r>
              <a:rPr lang="en-US" altLang="zh-CN" sz="2000" b="1"/>
              <a:t>sound</a:t>
            </a:r>
            <a:r>
              <a:rPr lang="zh-CN" altLang="zh-CN" sz="2000" b="1"/>
              <a:t>函数</a:t>
            </a:r>
            <a:endParaRPr lang="zh-CN" altLang="zh-CN" sz="2000" b="1"/>
          </a:p>
          <a:p>
            <a:pPr marL="0" indent="0">
              <a:buFontTx/>
              <a:buNone/>
            </a:pPr>
            <a:r>
              <a:rPr lang="en-US" altLang="zh-CN" sz="2000" b="1"/>
              <a:t>}</a:t>
            </a:r>
            <a:endParaRPr lang="zh-CN" altLang="zh-CN" sz="2000" b="1"/>
          </a:p>
          <a:p>
            <a:pPr marL="0" indent="0">
              <a:buFontTx/>
              <a:buNone/>
            </a:pPr>
            <a:endParaRPr lang="zh-CN" altLang="en-US" sz="2000" b="1"/>
          </a:p>
        </p:txBody>
      </p:sp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457200" y="73025"/>
            <a:ext cx="8229600" cy="811213"/>
          </a:xfrm>
        </p:spPr>
        <p:txBody>
          <a:bodyPr/>
          <a:lstStyle/>
          <a:p>
            <a:r>
              <a:rPr lang="en-US" altLang="zh-CN" b="1"/>
              <a:t>5.1.1 </a:t>
            </a:r>
            <a:r>
              <a:rPr lang="zh-CN" altLang="zh-CN" b="1">
                <a:solidFill>
                  <a:srgbClr val="FF0000"/>
                </a:solidFill>
              </a:rPr>
              <a:t>多态</a:t>
            </a:r>
            <a:r>
              <a:rPr lang="zh-CN" altLang="zh-CN" b="1"/>
              <a:t>的概念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8140,&quot;width&quot;:11085}"/>
</p:tagLst>
</file>

<file path=ppt/tags/tag2.xml><?xml version="1.0" encoding="utf-8"?>
<p:tagLst xmlns:p="http://schemas.openxmlformats.org/presentationml/2006/main">
  <p:tag name="KSO_WM_UNIT_PLACING_PICTURE_USER_VIEWPORT" val="{&quot;height&quot;:8139.582677165355,&quot;width&quot;:13579.861417322834}"/>
</p:tagLst>
</file>

<file path=ppt/tags/tag3.xml><?xml version="1.0" encoding="utf-8"?>
<p:tagLst xmlns:p="http://schemas.openxmlformats.org/presentationml/2006/main">
  <p:tag name="KSO_WPP_MARK_KEY" val="b67182b5-f813-44e9-844f-9a530c155284"/>
  <p:tag name="COMMONDATA" val="eyJoZGlkIjoiNjYzODNjMGI2OGMwMmM2YzkyODdiNmY1OTY5ZGEzZmEifQ=="/>
</p:tagLst>
</file>

<file path=ppt/theme/theme1.xml><?xml version="1.0" encoding="utf-8"?>
<a:theme xmlns:a="http://schemas.openxmlformats.org/drawingml/2006/main" name="默认设计模板">
  <a:themeElements>
    <a:clrScheme name="紫红色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26084</Words>
  <Application>WPS 演示</Application>
  <PresentationFormat>全屏显示(4:3)</PresentationFormat>
  <Paragraphs>1384</Paragraphs>
  <Slides>87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04" baseType="lpstr">
      <vt:lpstr>Arial</vt:lpstr>
      <vt:lpstr>宋体</vt:lpstr>
      <vt:lpstr>Wingdings</vt:lpstr>
      <vt:lpstr>汉仪书宋二KW</vt:lpstr>
      <vt:lpstr>Lucida Sans Unicode</vt:lpstr>
      <vt:lpstr>苹方-简</vt:lpstr>
      <vt:lpstr>楷体_GB2312</vt:lpstr>
      <vt:lpstr>Times New Roman</vt:lpstr>
      <vt:lpstr>幼圆</vt:lpstr>
      <vt:lpstr>宋体-简</vt:lpstr>
      <vt:lpstr>楷体_GB2312</vt:lpstr>
      <vt:lpstr>汉仪楷体简</vt:lpstr>
      <vt:lpstr>微软雅黑</vt:lpstr>
      <vt:lpstr>汉仪旗黑</vt:lpstr>
      <vt:lpstr>宋体</vt:lpstr>
      <vt:lpstr>Arial Unicode MS</vt:lpstr>
      <vt:lpstr>默认设计模板</vt:lpstr>
      <vt:lpstr>第5章 多态性</vt:lpstr>
      <vt:lpstr>5.1.1 多态的概念</vt:lpstr>
      <vt:lpstr>5.1.1 多态的概念</vt:lpstr>
      <vt:lpstr>5.1.1 多态的概念</vt:lpstr>
      <vt:lpstr>5.1.1 多态的概念</vt:lpstr>
      <vt:lpstr>5.1.1 多态的概念</vt:lpstr>
      <vt:lpstr>动物继承体系</vt:lpstr>
      <vt:lpstr>5.1.1 多态的概念</vt:lpstr>
      <vt:lpstr>5.1.1 多态的概念</vt:lpstr>
      <vt:lpstr>5.1.1 多态的概念</vt:lpstr>
      <vt:lpstr>5.1.2 多态的意义</vt:lpstr>
      <vt:lpstr>5.1.3 多态与联编</vt:lpstr>
      <vt:lpstr>5.1.3 多态与联编</vt:lpstr>
      <vt:lpstr>5.1.3 多态与联编</vt:lpstr>
      <vt:lpstr>5.2 虚函数 </vt:lpstr>
      <vt:lpstr>5.2.1 虚函数的意义</vt:lpstr>
      <vt:lpstr>5.2.1 虚函数的意义</vt:lpstr>
      <vt:lpstr>数据抽象结果——类继承体系</vt:lpstr>
      <vt:lpstr>人员管理的非虚函数简化实现版本</vt:lpstr>
      <vt:lpstr>人员管理的非虚函数简化实现版本</vt:lpstr>
      <vt:lpstr>5.2.1 虚函数的意义</vt:lpstr>
      <vt:lpstr>5.2.1 虚函数的意义</vt:lpstr>
      <vt:lpstr>5.2.1 虚函数的意义</vt:lpstr>
      <vt:lpstr>5.2.1 虚函数的意义</vt:lpstr>
      <vt:lpstr>5.2.1 虚函数的意义</vt:lpstr>
      <vt:lpstr>5.2.1 虚函数的意义</vt:lpstr>
      <vt:lpstr>5.2.3 虚函数的特性 </vt:lpstr>
      <vt:lpstr>5.2.3 虚函数的特性 </vt:lpstr>
      <vt:lpstr>5.2.3 虚函数的特性 </vt:lpstr>
      <vt:lpstr>5.2.2 虚函数的特性 </vt:lpstr>
      <vt:lpstr>5.2.3 虚函数的特性 </vt:lpstr>
      <vt:lpstr>5.2.3 虚函数的特性 </vt:lpstr>
      <vt:lpstr>5.2.3 虚函数的特性 </vt:lpstr>
      <vt:lpstr>5.2.3 虚函数的特性 </vt:lpstr>
      <vt:lpstr>5.2.3 虚函数的特性 </vt:lpstr>
      <vt:lpstr>5.2.3 虚函数的特性 </vt:lpstr>
      <vt:lpstr>5.3 虚析构函数 </vt:lpstr>
      <vt:lpstr>5.3 虚析构函数 </vt:lpstr>
      <vt:lpstr>PowerPoint 演示文稿</vt:lpstr>
      <vt:lpstr>5.4纯虚函数和抽象类 </vt:lpstr>
      <vt:lpstr>5.4.1 纯虚函数和抽象类 </vt:lpstr>
      <vt:lpstr>5.4.1 纯虚函数和抽象类 </vt:lpstr>
      <vt:lpstr>5.4.1 纯虚函数和抽象类 </vt:lpstr>
      <vt:lpstr>5.4.1 纯虚函数和抽象类 </vt:lpstr>
      <vt:lpstr>5.4.1 纯虚函数和抽象类 </vt:lpstr>
      <vt:lpstr>5.4.2  抽象类的应用</vt:lpstr>
      <vt:lpstr>5.4.2  抽象类的应用</vt:lpstr>
      <vt:lpstr>5.4.2  抽象类的应用</vt:lpstr>
      <vt:lpstr>5.4.2  抽象类的应用</vt:lpstr>
      <vt:lpstr>5.4.2  抽象类的应用</vt:lpstr>
      <vt:lpstr>三种几何图形的成员：红字是必须重定义的虚函数</vt:lpstr>
      <vt:lpstr>Shape.h</vt:lpstr>
      <vt:lpstr>Point.h</vt:lpstr>
      <vt:lpstr>Point.cpp</vt:lpstr>
      <vt:lpstr>Circle.h</vt:lpstr>
      <vt:lpstr>Circle.cpp</vt:lpstr>
      <vt:lpstr>Cylinder.h</vt:lpstr>
      <vt:lpstr>Cylinder.cpp</vt:lpstr>
      <vt:lpstr>main.cpp</vt:lpstr>
      <vt:lpstr>main.cpp</vt:lpstr>
      <vt:lpstr>main.cpp</vt:lpstr>
      <vt:lpstr>main.cpp</vt:lpstr>
      <vt:lpstr>抽象类编程练习：学习通</vt:lpstr>
      <vt:lpstr>补充内容：虚函数的实现技术 </vt:lpstr>
      <vt:lpstr>PowerPoint 演示文稿</vt:lpstr>
      <vt:lpstr>PowerPoint 演示文稿</vt:lpstr>
      <vt:lpstr>单继承</vt:lpstr>
      <vt:lpstr>多重继承</vt:lpstr>
      <vt:lpstr>PowerPoint 演示文稿</vt:lpstr>
      <vt:lpstr>5.4 运行时类型信息</vt:lpstr>
      <vt:lpstr>5.4.1  dynamic_cast</vt:lpstr>
      <vt:lpstr>5.4.1  dynamic_cast</vt:lpstr>
      <vt:lpstr>5.4.1  dynamic_cast</vt:lpstr>
      <vt:lpstr>5.4.1  dynamic_cast</vt:lpstr>
      <vt:lpstr>5.4.1  dynamic_cast</vt:lpstr>
      <vt:lpstr>5.4.1  dynamic_cast</vt:lpstr>
      <vt:lpstr>5.4.1  dynamic_cast</vt:lpstr>
      <vt:lpstr>修改AccessB，访问正确对象的成员函数！</vt:lpstr>
      <vt:lpstr>5.4.2  typeid</vt:lpstr>
      <vt:lpstr>PowerPoint 演示文稿</vt:lpstr>
      <vt:lpstr>PowerPoint 演示文稿</vt:lpstr>
      <vt:lpstr>PowerPoint 演示文稿</vt:lpstr>
      <vt:lpstr>5.5  编程实例</vt:lpstr>
      <vt:lpstr>5.5  编程实例</vt:lpstr>
      <vt:lpstr>&lt;3&gt; 改写主程序。 改写原来的主文件com_main.cpp，实现接口函数display和主函数：</vt:lpstr>
      <vt:lpstr>总结</vt:lpstr>
      <vt:lpstr>加餐作业</vt:lpstr>
    </vt:vector>
  </TitlesOfParts>
  <Company>cq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C++.NET程序设计</dc:title>
  <dc:creator>dk</dc:creator>
  <cp:lastModifiedBy>追殇</cp:lastModifiedBy>
  <cp:revision>416</cp:revision>
  <dcterms:created xsi:type="dcterms:W3CDTF">2023-02-08T06:34:10Z</dcterms:created>
  <dcterms:modified xsi:type="dcterms:W3CDTF">2023-02-08T06:34:10Z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98E2972CC806481796AB699B6BBE9A21</vt:lpwstr>
  </property>
  <property fmtid="{D5CDD505-2E9C-101B-9397-08002B2CF9AE}" pid="3" name="KSOProductBuildVer">
    <vt:lpwstr>2052-4.6.1.7467</vt:lpwstr>
  </property>
</Properties>
</file>