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659" r:id="rId3"/>
    <p:sldId id="584" r:id="rId4"/>
    <p:sldId id="585" r:id="rId5"/>
    <p:sldId id="586" r:id="rId6"/>
    <p:sldId id="587" r:id="rId7"/>
    <p:sldId id="660" r:id="rId9"/>
    <p:sldId id="588" r:id="rId10"/>
    <p:sldId id="661" r:id="rId11"/>
    <p:sldId id="662" r:id="rId12"/>
    <p:sldId id="663" r:id="rId13"/>
    <p:sldId id="664" r:id="rId14"/>
    <p:sldId id="594" r:id="rId15"/>
    <p:sldId id="595" r:id="rId16"/>
    <p:sldId id="665" r:id="rId17"/>
    <p:sldId id="666" r:id="rId18"/>
    <p:sldId id="596" r:id="rId19"/>
    <p:sldId id="667" r:id="rId20"/>
    <p:sldId id="668" r:id="rId21"/>
    <p:sldId id="669" r:id="rId22"/>
    <p:sldId id="670" r:id="rId23"/>
    <p:sldId id="671" r:id="rId24"/>
    <p:sldId id="672" r:id="rId25"/>
    <p:sldId id="673" r:id="rId26"/>
    <p:sldId id="674" r:id="rId27"/>
    <p:sldId id="675" r:id="rId28"/>
    <p:sldId id="600" r:id="rId29"/>
    <p:sldId id="601" r:id="rId30"/>
    <p:sldId id="602" r:id="rId31"/>
    <p:sldId id="603" r:id="rId32"/>
    <p:sldId id="612" r:id="rId33"/>
    <p:sldId id="613" r:id="rId34"/>
    <p:sldId id="614" r:id="rId35"/>
    <p:sldId id="615" r:id="rId36"/>
    <p:sldId id="616" r:id="rId37"/>
    <p:sldId id="617" r:id="rId38"/>
    <p:sldId id="618" r:id="rId39"/>
    <p:sldId id="621" r:id="rId40"/>
    <p:sldId id="622" r:id="rId41"/>
    <p:sldId id="623" r:id="rId42"/>
    <p:sldId id="696" r:id="rId43"/>
    <p:sldId id="676" r:id="rId44"/>
    <p:sldId id="677" r:id="rId45"/>
    <p:sldId id="678" r:id="rId46"/>
    <p:sldId id="679" r:id="rId47"/>
    <p:sldId id="624" r:id="rId48"/>
    <p:sldId id="680" r:id="rId49"/>
    <p:sldId id="681" r:id="rId50"/>
    <p:sldId id="682" r:id="rId51"/>
    <p:sldId id="683" r:id="rId52"/>
    <p:sldId id="684" r:id="rId53"/>
    <p:sldId id="687" r:id="rId54"/>
    <p:sldId id="688" r:id="rId55"/>
    <p:sldId id="689" r:id="rId56"/>
    <p:sldId id="690" r:id="rId57"/>
    <p:sldId id="636" r:id="rId58"/>
    <p:sldId id="691" r:id="rId59"/>
    <p:sldId id="692" r:id="rId60"/>
    <p:sldId id="649" r:id="rId61"/>
    <p:sldId id="650" r:id="rId62"/>
    <p:sldId id="651" r:id="rId63"/>
    <p:sldId id="652" r:id="rId64"/>
    <p:sldId id="693" r:id="rId65"/>
    <p:sldId id="695" r:id="rId66"/>
    <p:sldId id="694" r:id="rId67"/>
    <p:sldId id="305" r:id="rId68"/>
  </p:sldIdLst>
  <p:sldSz cx="9144000" cy="6858000" type="screen4x3"/>
  <p:notesSz cx="6858000" cy="9144000"/>
  <p:custDataLst>
    <p:tags r:id="rId7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  <a:srgbClr val="FFFFFF"/>
    <a:srgbClr val="99FF33"/>
    <a:srgbClr val="CFE5D6"/>
    <a:srgbClr val="C2F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458"/>
    <p:restoredTop sz="93715"/>
  </p:normalViewPr>
  <p:slideViewPr>
    <p:cSldViewPr>
      <p:cViewPr varScale="1">
        <p:scale>
          <a:sx n="100" d="100"/>
          <a:sy n="100" d="100"/>
        </p:scale>
        <p:origin x="-797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243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2" Type="http://schemas.openxmlformats.org/officeDocument/2006/relationships/tags" Target="tags/tag1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" Target="slides/slide5.xml"/><Relationship Id="rId69" Type="http://schemas.openxmlformats.org/officeDocument/2006/relationships/presProps" Target="presProps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E35E9A2-0872-46EF-8BA8-C7573036A58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8" name="文本占位符 2"/>
          <p:cNvSpPr>
            <a:spLocks noGrp="1"/>
          </p:cNvSpPr>
          <p:nvPr>
            <p:ph type="body"/>
          </p:nvPr>
        </p:nvSpPr>
        <p:spPr>
          <a:noFill/>
        </p:spPr>
        <p:txBody>
          <a:bodyPr/>
          <a:lstStyle/>
          <a:p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.*  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成员指针运算符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4" name="文本占位符 2"/>
          <p:cNvSpPr>
            <a:spLocks noGrp="1"/>
          </p:cNvSpPr>
          <p:nvPr>
            <p:ph type="body"/>
          </p:nvPr>
        </p:nvSpPr>
        <p:spPr>
          <a:noFill/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2" name="文本占位符 2"/>
          <p:cNvSpPr>
            <a:spLocks noGrp="1"/>
          </p:cNvSpPr>
          <p:nvPr>
            <p:ph type="body"/>
          </p:nvPr>
        </p:nvSpPr>
        <p:spPr>
          <a:noFill/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0" name="文本占位符 2"/>
          <p:cNvSpPr>
            <a:spLocks noGrp="1"/>
          </p:cNvSpPr>
          <p:nvPr>
            <p:ph type="body"/>
          </p:nvPr>
        </p:nvSpPr>
        <p:spPr>
          <a:noFill/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8" name="文本占位符 2"/>
          <p:cNvSpPr>
            <a:spLocks noGrp="1"/>
          </p:cNvSpPr>
          <p:nvPr>
            <p:ph type="body"/>
          </p:nvPr>
        </p:nvSpPr>
        <p:spPr>
          <a:noFill/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看程序代码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D7441-F0FA-4B50-9F61-4829A01EF38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1904F0-4B26-4ED2-B831-5C346A7966A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3C230-D65F-4BB2-9365-7605AB9801C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7"/>
          <p:cNvCxnSpPr/>
          <p:nvPr/>
        </p:nvCxnSpPr>
        <p:spPr>
          <a:xfrm>
            <a:off x="0" y="841375"/>
            <a:ext cx="8874732" cy="0"/>
          </a:xfrm>
          <a:prstGeom prst="line">
            <a:avLst/>
          </a:prstGeom>
          <a:ln w="15875">
            <a:gradFill flip="none" rotWithShape="1">
              <a:gsLst>
                <a:gs pos="44206">
                  <a:srgbClr val="00B0F0"/>
                </a:gs>
                <a:gs pos="0">
                  <a:schemeClr val="accent4">
                    <a:lumMod val="89000"/>
                  </a:schemeClr>
                </a:gs>
                <a:gs pos="23000">
                  <a:srgbClr val="00B050">
                    <a:alpha val="95000"/>
                  </a:srgbClr>
                </a:gs>
                <a:gs pos="69000">
                  <a:srgbClr val="FF0000"/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3672"/>
            <a:ext cx="8229600" cy="81119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76590"/>
            <a:ext cx="8623212" cy="516863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FEF79-5A59-4917-ABC6-5F2AA4BAC42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86A4C-A2BE-46D5-8E4C-D70637E2C14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F69B6-D666-45F3-AF05-2E338E82287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E4B48-3F3B-46F4-8C99-50B760F5E4D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5"/>
          <p:cNvCxnSpPr/>
          <p:nvPr/>
        </p:nvCxnSpPr>
        <p:spPr>
          <a:xfrm>
            <a:off x="0" y="841375"/>
            <a:ext cx="8874732" cy="0"/>
          </a:xfrm>
          <a:prstGeom prst="line">
            <a:avLst/>
          </a:prstGeom>
          <a:ln w="15875">
            <a:gradFill flip="none" rotWithShape="1">
              <a:gsLst>
                <a:gs pos="44206">
                  <a:srgbClr val="00B0F0"/>
                </a:gs>
                <a:gs pos="0">
                  <a:schemeClr val="accent4">
                    <a:lumMod val="89000"/>
                  </a:schemeClr>
                </a:gs>
                <a:gs pos="23000">
                  <a:srgbClr val="00B050">
                    <a:alpha val="95000"/>
                  </a:srgbClr>
                </a:gs>
                <a:gs pos="69000">
                  <a:srgbClr val="FF0000"/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E3552-A675-4D7A-9CAE-11369DF7D4D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5"/>
          <p:cNvCxnSpPr/>
          <p:nvPr/>
        </p:nvCxnSpPr>
        <p:spPr>
          <a:xfrm>
            <a:off x="250825" y="622300"/>
            <a:ext cx="864235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711E5-0882-4B11-9BBF-57C401677EC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9CB19-43C3-44E5-B0F3-8F07DF991AA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94503-3193-4249-B7B9-D60E09462BB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noProof="1" dirty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DBF2C7F-7559-4FA4-B7A7-76452A315893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aa.operator@(bb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r>
              <a:rPr lang="zh-CN" altLang="zh-CN" b="1"/>
              <a:t>第</a:t>
            </a:r>
            <a:r>
              <a:rPr lang="en-US" altLang="zh-CN"/>
              <a:t>6</a:t>
            </a:r>
            <a:r>
              <a:rPr lang="zh-CN" altLang="zh-CN" b="1"/>
              <a:t>章</a:t>
            </a:r>
            <a:r>
              <a:rPr lang="en-US" altLang="zh-CN" b="1"/>
              <a:t>  </a:t>
            </a:r>
            <a:r>
              <a:rPr lang="zh-CN" altLang="zh-CN" b="1">
                <a:solidFill>
                  <a:srgbClr val="FF0000"/>
                </a:solidFill>
              </a:rPr>
              <a:t>运算符</a:t>
            </a:r>
            <a:r>
              <a:rPr lang="zh-CN" altLang="zh-CN" b="1"/>
              <a:t>重载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76325"/>
            <a:ext cx="8623300" cy="5168900"/>
          </a:xfrm>
        </p:spPr>
        <p:txBody>
          <a:bodyPr/>
          <a:lstStyle/>
          <a:p>
            <a:pPr eaLnBrk="1" hangingPunct="1"/>
            <a:r>
              <a:rPr lang="zh-CN" altLang="en-US" b="1"/>
              <a:t>运算符重载是</a:t>
            </a:r>
            <a:r>
              <a:rPr lang="en-US" altLang="zh-CN" b="1"/>
              <a:t>C++</a:t>
            </a:r>
            <a:r>
              <a:rPr lang="zh-CN" altLang="en-US" b="1"/>
              <a:t>的一项强大功能。通过重载，可以扩展</a:t>
            </a:r>
            <a:r>
              <a:rPr lang="en-US" altLang="zh-CN" b="1"/>
              <a:t>C++</a:t>
            </a:r>
            <a:r>
              <a:rPr lang="zh-CN" altLang="en-US" b="1"/>
              <a:t>运算符的功能，使它们能够操作用户自定义的数据类型，增加程序代码的</a:t>
            </a:r>
            <a:r>
              <a:rPr lang="zh-CN" altLang="en-US" b="1">
                <a:solidFill>
                  <a:srgbClr val="0000CC"/>
                </a:solidFill>
              </a:rPr>
              <a:t>直观性</a:t>
            </a:r>
            <a:r>
              <a:rPr lang="zh-CN" altLang="en-US" b="1"/>
              <a:t>和</a:t>
            </a:r>
            <a:r>
              <a:rPr lang="zh-CN" altLang="en-US" b="1">
                <a:solidFill>
                  <a:srgbClr val="0000CC"/>
                </a:solidFill>
              </a:rPr>
              <a:t>可读性</a:t>
            </a:r>
            <a:r>
              <a:rPr lang="zh-CN" altLang="en-US" b="1"/>
              <a:t>。</a:t>
            </a:r>
            <a:endParaRPr lang="zh-CN" altLang="en-US" b="1"/>
          </a:p>
          <a:p>
            <a:pPr eaLnBrk="1" hangingPunct="1"/>
            <a:r>
              <a:rPr lang="zh-CN" altLang="zh-CN" b="1">
                <a:solidFill>
                  <a:srgbClr val="0000CC"/>
                </a:solidFill>
              </a:rPr>
              <a:t>本章介绍</a:t>
            </a:r>
            <a:r>
              <a:rPr lang="en-US" altLang="zh-CN" b="1">
                <a:solidFill>
                  <a:srgbClr val="0000CC"/>
                </a:solidFill>
              </a:rPr>
              <a:t>C++</a:t>
            </a:r>
            <a:r>
              <a:rPr lang="zh-CN" altLang="zh-CN" b="1">
                <a:solidFill>
                  <a:srgbClr val="0000CC"/>
                </a:solidFill>
              </a:rPr>
              <a:t>运算符重载的相关内容</a:t>
            </a:r>
            <a:r>
              <a:rPr lang="zh-CN" altLang="en-US" b="1"/>
              <a:t>，包括：</a:t>
            </a:r>
            <a:endParaRPr lang="en-US" altLang="zh-CN" b="1"/>
          </a:p>
          <a:p>
            <a:pPr lvl="1" eaLnBrk="1" hangingPunct="1"/>
            <a:r>
              <a:rPr lang="zh-CN" altLang="zh-CN" b="1"/>
              <a:t>以类成员函数、友元和普通函数方式进行运算符重载的方法</a:t>
            </a:r>
            <a:endParaRPr lang="en-US" altLang="zh-CN" b="1"/>
          </a:p>
          <a:p>
            <a:pPr lvl="1" eaLnBrk="1" hangingPunct="1"/>
            <a:r>
              <a:rPr lang="zh-CN" altLang="zh-CN" b="1"/>
              <a:t>输入</a:t>
            </a:r>
            <a:r>
              <a:rPr lang="en-US" altLang="zh-CN" b="1"/>
              <a:t>/</a:t>
            </a:r>
            <a:r>
              <a:rPr lang="zh-CN" altLang="zh-CN" b="1"/>
              <a:t>输出运算符</a:t>
            </a:r>
            <a:r>
              <a:rPr lang="zh-CN" altLang="en-US" b="1"/>
              <a:t>重载</a:t>
            </a:r>
            <a:endParaRPr lang="en-US" altLang="zh-CN" b="1"/>
          </a:p>
          <a:p>
            <a:pPr lvl="1" eaLnBrk="1" hangingPunct="1"/>
            <a:r>
              <a:rPr lang="zh-CN" altLang="en-US" b="1"/>
              <a:t>某</a:t>
            </a:r>
            <a:r>
              <a:rPr lang="zh-CN" altLang="zh-CN" b="1"/>
              <a:t>些特殊运算符</a:t>
            </a:r>
            <a:r>
              <a:rPr lang="zh-CN" altLang="en-US" b="1"/>
              <a:t>，</a:t>
            </a:r>
            <a:r>
              <a:rPr lang="zh-CN" altLang="zh-CN" b="1"/>
              <a:t>如</a:t>
            </a:r>
            <a:r>
              <a:rPr lang="en-US" altLang="zh-CN" b="1"/>
              <a:t>++</a:t>
            </a:r>
            <a:r>
              <a:rPr lang="zh-CN" altLang="zh-CN" b="1"/>
              <a:t>、</a:t>
            </a:r>
            <a:r>
              <a:rPr lang="en-US" altLang="zh-CN" b="1"/>
              <a:t>--</a:t>
            </a:r>
            <a:r>
              <a:rPr lang="zh-CN" altLang="zh-CN" b="1"/>
              <a:t>、</a:t>
            </a:r>
            <a:r>
              <a:rPr lang="en-US" altLang="zh-CN" b="1"/>
              <a:t>[]</a:t>
            </a:r>
            <a:r>
              <a:rPr lang="zh-CN" altLang="zh-CN" b="1"/>
              <a:t>、</a:t>
            </a:r>
            <a:r>
              <a:rPr lang="en-US" altLang="zh-CN" b="1"/>
              <a:t>( )</a:t>
            </a:r>
            <a:r>
              <a:rPr lang="zh-CN" altLang="zh-CN" b="1"/>
              <a:t>等重载。</a:t>
            </a:r>
            <a:endParaRPr lang="zh-CN" altLang="en-US" b="1">
              <a:solidFill>
                <a:schemeClr val="accent2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76325"/>
            <a:ext cx="8623300" cy="5168900"/>
          </a:xfrm>
        </p:spPr>
        <p:txBody>
          <a:bodyPr/>
          <a:lstStyle/>
          <a:p>
            <a:pPr marL="457200" indent="-457200">
              <a:buFont typeface="+mj-ea"/>
              <a:buAutoNum type="circleNumDbPlain" startAt="2"/>
              <a:defRPr/>
            </a:pPr>
            <a:r>
              <a:rPr lang="zh-CN" altLang="zh-CN" sz="2800" b="1" dirty="0">
                <a:solidFill>
                  <a:srgbClr val="FF0000"/>
                </a:solidFill>
              </a:rPr>
              <a:t>友元或普通函数重载运算符</a:t>
            </a:r>
            <a:endParaRPr lang="zh-CN" altLang="zh-CN" sz="2800" b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altLang="zh-CN" sz="2400" b="1" dirty="0"/>
              <a:t>重载</a:t>
            </a:r>
            <a:r>
              <a:rPr lang="zh-CN" altLang="en-US" sz="2400" b="1" dirty="0"/>
              <a:t>为</a:t>
            </a:r>
            <a:r>
              <a:rPr lang="zh-CN" altLang="zh-CN" sz="2400" b="1" dirty="0">
                <a:solidFill>
                  <a:srgbClr val="0000CC"/>
                </a:solidFill>
              </a:rPr>
              <a:t>普通函数或类的友元</a:t>
            </a:r>
            <a:r>
              <a:rPr lang="zh-CN" altLang="zh-CN" sz="2400" b="1" dirty="0"/>
              <a:t>，参数个数就与运算符实际参数个数相同。形式如下：</a:t>
            </a:r>
            <a:endParaRPr lang="zh-CN" altLang="zh-CN" sz="2400" b="1" dirty="0"/>
          </a:p>
          <a:p>
            <a:pPr marL="400050" lvl="1" indent="0">
              <a:buFontTx/>
              <a:buNone/>
              <a:defRPr/>
            </a:pPr>
            <a:r>
              <a:rPr lang="en-US" altLang="zh-CN" sz="2000" b="1" dirty="0">
                <a:solidFill>
                  <a:srgbClr val="0000CC"/>
                </a:solidFill>
                <a:cs typeface="+mn-ea"/>
              </a:rPr>
              <a:t>class Complex{</a:t>
            </a:r>
            <a:endParaRPr lang="zh-CN" altLang="zh-CN" sz="2000" b="1" dirty="0">
              <a:solidFill>
                <a:srgbClr val="0000CC"/>
              </a:solidFill>
              <a:cs typeface="+mn-ea"/>
            </a:endParaRPr>
          </a:p>
          <a:p>
            <a:pPr marL="400050" lvl="1" indent="0">
              <a:buFontTx/>
              <a:buNone/>
              <a:defRPr/>
            </a:pPr>
            <a:r>
              <a:rPr lang="en-US" altLang="zh-CN" sz="2000" b="1" dirty="0">
                <a:solidFill>
                  <a:srgbClr val="0000CC"/>
                </a:solidFill>
                <a:cs typeface="+mn-ea"/>
              </a:rPr>
              <a:t>   </a:t>
            </a:r>
            <a:r>
              <a:rPr lang="zh-CN" altLang="zh-CN" sz="2000" b="1" dirty="0">
                <a:solidFill>
                  <a:srgbClr val="0000CC"/>
                </a:solidFill>
                <a:cs typeface="+mn-ea"/>
              </a:rPr>
              <a:t>……</a:t>
            </a:r>
            <a:endParaRPr lang="zh-CN" altLang="zh-CN" sz="2000" b="1" dirty="0">
              <a:solidFill>
                <a:srgbClr val="0000CC"/>
              </a:solidFill>
              <a:cs typeface="+mn-ea"/>
            </a:endParaRPr>
          </a:p>
          <a:p>
            <a:pPr marL="400050" lvl="1" indent="0">
              <a:buFontTx/>
              <a:buNone/>
              <a:defRPr/>
            </a:pPr>
            <a:r>
              <a:rPr lang="en-US" altLang="zh-CN" sz="2000" b="1" dirty="0">
                <a:solidFill>
                  <a:srgbClr val="0000CC"/>
                </a:solidFill>
                <a:cs typeface="+mn-ea"/>
              </a:rPr>
              <a:t>	   friend Complex operator+(Complex </a:t>
            </a:r>
            <a:r>
              <a:rPr lang="en-US" altLang="zh-CN" sz="2000" b="1" dirty="0" err="1">
                <a:solidFill>
                  <a:srgbClr val="0000CC"/>
                </a:solidFill>
                <a:cs typeface="+mn-ea"/>
              </a:rPr>
              <a:t>a,Complex</a:t>
            </a:r>
            <a:r>
              <a:rPr lang="en-US" altLang="zh-CN" sz="2000" b="1" dirty="0">
                <a:solidFill>
                  <a:srgbClr val="0000CC"/>
                </a:solidFill>
                <a:cs typeface="+mn-ea"/>
              </a:rPr>
              <a:t> b);	</a:t>
            </a:r>
            <a:endParaRPr lang="zh-CN" altLang="zh-CN" sz="2000" b="1" dirty="0">
              <a:solidFill>
                <a:srgbClr val="0000CC"/>
              </a:solidFill>
              <a:cs typeface="+mn-ea"/>
            </a:endParaRPr>
          </a:p>
          <a:p>
            <a:pPr marL="400050" lvl="1" indent="0">
              <a:buFontTx/>
              <a:buNone/>
              <a:defRPr/>
            </a:pPr>
            <a:r>
              <a:rPr lang="en-US" altLang="zh-CN" sz="2000" b="1" dirty="0">
                <a:solidFill>
                  <a:srgbClr val="0000CC"/>
                </a:solidFill>
                <a:cs typeface="+mn-ea"/>
              </a:rPr>
              <a:t>};</a:t>
            </a:r>
            <a:endParaRPr lang="zh-CN" altLang="zh-CN" sz="2000" b="1" dirty="0">
              <a:solidFill>
                <a:srgbClr val="0000CC"/>
              </a:solidFill>
              <a:cs typeface="+mn-ea"/>
            </a:endParaRPr>
          </a:p>
          <a:p>
            <a:pPr marL="400050" lvl="1" indent="0">
              <a:buFontTx/>
              <a:buNone/>
              <a:defRPr/>
            </a:pPr>
            <a:r>
              <a:rPr lang="en-US" altLang="zh-CN" sz="2000" b="1" dirty="0">
                <a:solidFill>
                  <a:srgbClr val="0000CC"/>
                </a:solidFill>
                <a:cs typeface="+mn-ea"/>
              </a:rPr>
              <a:t>Complex  operator+(Complex </a:t>
            </a:r>
            <a:r>
              <a:rPr lang="en-US" altLang="zh-CN" sz="2000" b="1" dirty="0" err="1">
                <a:solidFill>
                  <a:srgbClr val="0000CC"/>
                </a:solidFill>
                <a:cs typeface="+mn-ea"/>
              </a:rPr>
              <a:t>a,Complex</a:t>
            </a:r>
            <a:r>
              <a:rPr lang="en-US" altLang="zh-CN" sz="2000" b="1" dirty="0">
                <a:solidFill>
                  <a:srgbClr val="0000CC"/>
                </a:solidFill>
                <a:cs typeface="+mn-ea"/>
              </a:rPr>
              <a:t> b){</a:t>
            </a:r>
            <a:r>
              <a:rPr lang="zh-CN" altLang="zh-CN" sz="2000" b="1" dirty="0">
                <a:solidFill>
                  <a:srgbClr val="0000CC"/>
                </a:solidFill>
                <a:cs typeface="+mn-ea"/>
              </a:rPr>
              <a:t>……</a:t>
            </a:r>
            <a:r>
              <a:rPr lang="en-US" altLang="zh-CN" sz="2000" b="1" dirty="0">
                <a:solidFill>
                  <a:srgbClr val="0000CC"/>
                </a:solidFill>
                <a:cs typeface="+mn-ea"/>
              </a:rPr>
              <a:t>}     //</a:t>
            </a:r>
            <a:r>
              <a:rPr lang="zh-CN" altLang="zh-CN" sz="2000" b="1" dirty="0">
                <a:solidFill>
                  <a:srgbClr val="0000CC"/>
                </a:solidFill>
                <a:cs typeface="+mn-ea"/>
              </a:rPr>
              <a:t>友元定义</a:t>
            </a:r>
            <a:endParaRPr lang="zh-CN" altLang="zh-CN" sz="2000" b="1" dirty="0">
              <a:solidFill>
                <a:srgbClr val="0000CC"/>
              </a:solidFill>
              <a:cs typeface="+mn-ea"/>
            </a:endParaRPr>
          </a:p>
          <a:p>
            <a:pPr marL="400050" lvl="1" indent="0">
              <a:buFontTx/>
              <a:buNone/>
              <a:defRPr/>
            </a:pPr>
            <a:r>
              <a:rPr lang="en-US" altLang="zh-CN" sz="2000" b="1" dirty="0">
                <a:solidFill>
                  <a:srgbClr val="0000CC"/>
                </a:solidFill>
                <a:cs typeface="+mn-ea"/>
              </a:rPr>
              <a:t>Complex  operator-(Complex </a:t>
            </a:r>
            <a:r>
              <a:rPr lang="en-US" altLang="zh-CN" sz="2000" b="1" dirty="0" err="1">
                <a:solidFill>
                  <a:srgbClr val="0000CC"/>
                </a:solidFill>
                <a:cs typeface="+mn-ea"/>
              </a:rPr>
              <a:t>a,Complex</a:t>
            </a:r>
            <a:r>
              <a:rPr lang="en-US" altLang="zh-CN" sz="2000" b="1" dirty="0">
                <a:solidFill>
                  <a:srgbClr val="0000CC"/>
                </a:solidFill>
                <a:cs typeface="+mn-ea"/>
              </a:rPr>
              <a:t> b){</a:t>
            </a:r>
            <a:r>
              <a:rPr lang="zh-CN" altLang="zh-CN" sz="2000" b="1" dirty="0">
                <a:solidFill>
                  <a:srgbClr val="0000CC"/>
                </a:solidFill>
                <a:cs typeface="+mn-ea"/>
              </a:rPr>
              <a:t>……</a:t>
            </a:r>
            <a:r>
              <a:rPr lang="en-US" altLang="zh-CN" sz="2000" b="1" dirty="0">
                <a:solidFill>
                  <a:srgbClr val="0000CC"/>
                </a:solidFill>
                <a:cs typeface="+mn-ea"/>
              </a:rPr>
              <a:t>}     //</a:t>
            </a:r>
            <a:r>
              <a:rPr lang="zh-CN" altLang="zh-CN" sz="2000" b="1" dirty="0">
                <a:solidFill>
                  <a:srgbClr val="0000CC"/>
                </a:solidFill>
                <a:cs typeface="+mn-ea"/>
              </a:rPr>
              <a:t>普通函数</a:t>
            </a:r>
            <a:endParaRPr lang="zh-CN" altLang="zh-CN" sz="2000" b="1" dirty="0">
              <a:solidFill>
                <a:srgbClr val="0000CC"/>
              </a:solidFill>
              <a:cs typeface="+mn-ea"/>
            </a:endParaRPr>
          </a:p>
          <a:p>
            <a:pPr>
              <a:defRPr/>
            </a:pPr>
            <a:r>
              <a:rPr lang="en-US" altLang="zh-CN" sz="2400" b="1" dirty="0"/>
              <a:t> </a:t>
            </a:r>
            <a:r>
              <a:rPr lang="zh-CN" altLang="zh-CN" sz="2400" b="1" dirty="0"/>
              <a:t>友元和普通函数的区别在于</a:t>
            </a:r>
            <a:r>
              <a:rPr lang="zh-CN" altLang="zh-CN" sz="2400" b="1" dirty="0">
                <a:solidFill>
                  <a:srgbClr val="0000CC"/>
                </a:solidFill>
              </a:rPr>
              <a:t>友元可以直接访问类的私有成员</a:t>
            </a:r>
            <a:r>
              <a:rPr lang="zh-CN" altLang="zh-CN" sz="2400" b="1" dirty="0"/>
              <a:t>，而普通函数</a:t>
            </a:r>
            <a:r>
              <a:rPr lang="zh-CN" altLang="zh-CN" sz="2400" b="1" dirty="0">
                <a:solidFill>
                  <a:srgbClr val="0000CC"/>
                </a:solidFill>
              </a:rPr>
              <a:t>只能通过类的公有成员</a:t>
            </a:r>
            <a:r>
              <a:rPr lang="zh-CN" altLang="zh-CN" sz="2400" b="1" dirty="0"/>
              <a:t>访问其私有成员。</a:t>
            </a:r>
            <a:endParaRPr lang="zh-CN" altLang="zh-CN" sz="2400" b="1" dirty="0"/>
          </a:p>
        </p:txBody>
      </p:sp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pPr eaLnBrk="1" hangingPunct="1"/>
            <a:r>
              <a:rPr lang="en-US" altLang="zh-CN" b="1"/>
              <a:t>6.1 </a:t>
            </a:r>
            <a:r>
              <a:rPr lang="zh-CN" altLang="en-US" b="1"/>
              <a:t>运算符</a:t>
            </a:r>
            <a:r>
              <a:rPr lang="zh-CN" altLang="en-US" b="1">
                <a:solidFill>
                  <a:srgbClr val="FF0000"/>
                </a:solidFill>
              </a:rPr>
              <a:t>重载基础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76325"/>
            <a:ext cx="8623300" cy="5168900"/>
          </a:xfrm>
        </p:spPr>
        <p:txBody>
          <a:bodyPr/>
          <a:lstStyle/>
          <a:p>
            <a:pPr marL="514350" indent="-514350">
              <a:buFont typeface="宋体" panose="02010600030101010101" pitchFamily="2" charset="-122"/>
              <a:buAutoNum type="circleNumDbPlain" startAt="3"/>
            </a:pPr>
            <a:r>
              <a:rPr lang="zh-CN" altLang="zh-CN" sz="2800" b="1">
                <a:solidFill>
                  <a:srgbClr val="FF0000"/>
                </a:solidFill>
              </a:rPr>
              <a:t>重载为成员与非成员函数的选择</a:t>
            </a:r>
            <a:endParaRPr lang="zh-CN" altLang="zh-CN" sz="2800" b="1">
              <a:solidFill>
                <a:srgbClr val="FF0000"/>
              </a:solidFill>
            </a:endParaRPr>
          </a:p>
          <a:p>
            <a:pPr marL="857250" lvl="1" indent="-457200">
              <a:buFontTx/>
              <a:buAutoNum type="alphaLcParenR"/>
            </a:pPr>
            <a:r>
              <a:rPr lang="en-US" altLang="zh-CN" sz="2400" b="1"/>
              <a:t>“=</a:t>
            </a:r>
            <a:r>
              <a:rPr lang="zh-CN" altLang="en-US" sz="2400" b="1"/>
              <a:t>，</a:t>
            </a:r>
            <a:r>
              <a:rPr lang="en-US" altLang="zh-CN" sz="2400" b="1"/>
              <a:t>[ ]</a:t>
            </a:r>
            <a:r>
              <a:rPr lang="zh-CN" altLang="en-US" sz="2400" b="1"/>
              <a:t>，</a:t>
            </a:r>
            <a:r>
              <a:rPr lang="en-US" altLang="zh-CN" sz="2400" b="1"/>
              <a:t>()</a:t>
            </a:r>
            <a:r>
              <a:rPr lang="zh-CN" altLang="en-US" sz="2400" b="1"/>
              <a:t>，</a:t>
            </a:r>
            <a:r>
              <a:rPr lang="en-US" altLang="zh-CN" sz="2400" b="1"/>
              <a:t>-&gt;”</a:t>
            </a:r>
            <a:r>
              <a:rPr lang="zh-CN" altLang="zh-CN" sz="2400" b="1"/>
              <a:t>只能重载为</a:t>
            </a:r>
            <a:r>
              <a:rPr lang="zh-CN" altLang="zh-CN" sz="2400" b="1">
                <a:solidFill>
                  <a:srgbClr val="0000CC"/>
                </a:solidFill>
              </a:rPr>
              <a:t>类成员函数</a:t>
            </a:r>
            <a:r>
              <a:rPr lang="zh-CN" altLang="en-US" sz="2400" b="1"/>
              <a:t>。</a:t>
            </a:r>
            <a:endParaRPr lang="zh-CN" altLang="zh-CN" sz="2400" b="1"/>
          </a:p>
          <a:p>
            <a:pPr marL="857250" lvl="1" indent="-457200">
              <a:buFontTx/>
              <a:buAutoNum type="alphaLcParenR"/>
            </a:pPr>
            <a:r>
              <a:rPr lang="zh-CN" altLang="zh-CN" sz="2400" b="1"/>
              <a:t>一般而言，复合赋值运算符（如</a:t>
            </a:r>
            <a:r>
              <a:rPr lang="en-US" altLang="zh-CN" sz="2400" b="1"/>
              <a:t>+=</a:t>
            </a:r>
            <a:r>
              <a:rPr lang="zh-CN" altLang="zh-CN" sz="2400" b="1"/>
              <a:t>、</a:t>
            </a:r>
            <a:r>
              <a:rPr lang="en-US" altLang="zh-CN" sz="2400" b="1"/>
              <a:t>-=</a:t>
            </a:r>
            <a:r>
              <a:rPr lang="zh-CN" altLang="zh-CN" sz="2400" b="1"/>
              <a:t>、</a:t>
            </a:r>
            <a:r>
              <a:rPr lang="en-US" altLang="zh-CN" sz="2400" b="1"/>
              <a:t>*=</a:t>
            </a:r>
            <a:r>
              <a:rPr lang="zh-CN" altLang="zh-CN" sz="2400" b="1"/>
              <a:t>、</a:t>
            </a:r>
            <a:r>
              <a:rPr lang="en-US" altLang="zh-CN" sz="2400" b="1"/>
              <a:t>/=</a:t>
            </a:r>
            <a:r>
              <a:rPr lang="zh-CN" altLang="zh-CN" sz="2400" b="1"/>
              <a:t>等）</a:t>
            </a:r>
            <a:r>
              <a:rPr lang="zh-CN" altLang="zh-CN" sz="2400" b="1">
                <a:solidFill>
                  <a:srgbClr val="0000CC"/>
                </a:solidFill>
              </a:rPr>
              <a:t>通常应该</a:t>
            </a:r>
            <a:r>
              <a:rPr lang="zh-CN" altLang="zh-CN" sz="2400" b="1">
                <a:solidFill>
                  <a:srgbClr val="FF0000"/>
                </a:solidFill>
              </a:rPr>
              <a:t>重载为类成员</a:t>
            </a:r>
            <a:r>
              <a:rPr lang="zh-CN" altLang="zh-CN" sz="2400" b="1"/>
              <a:t>，但并不是必须这样做（这一点与“</a:t>
            </a:r>
            <a:r>
              <a:rPr lang="en-US" altLang="zh-CN" sz="2400" b="1"/>
              <a:t>=</a:t>
            </a:r>
            <a:r>
              <a:rPr lang="zh-CN" altLang="zh-CN" sz="2400" b="1"/>
              <a:t>”不同）；</a:t>
            </a:r>
            <a:endParaRPr lang="en-US" altLang="zh-CN" sz="2400" b="1"/>
          </a:p>
          <a:p>
            <a:pPr marL="857250" lvl="1" indent="-457200">
              <a:buFontTx/>
              <a:buAutoNum type="alphaLcParenR"/>
            </a:pPr>
            <a:r>
              <a:rPr lang="zh-CN" altLang="zh-CN" sz="2400" b="1"/>
              <a:t>对于要</a:t>
            </a:r>
            <a:r>
              <a:rPr lang="zh-CN" altLang="zh-CN" sz="2400" b="1">
                <a:solidFill>
                  <a:schemeClr val="accent2"/>
                </a:solidFill>
              </a:rPr>
              <a:t>改变对象状态</a:t>
            </a:r>
            <a:r>
              <a:rPr lang="zh-CN" altLang="zh-CN" sz="2400" b="1"/>
              <a:t>的运算符，或者与给定类型密切相关的运算符，如</a:t>
            </a:r>
            <a:r>
              <a:rPr lang="en-US" altLang="zh-CN" sz="2400" b="1">
                <a:solidFill>
                  <a:srgbClr val="0000CC"/>
                </a:solidFill>
              </a:rPr>
              <a:t>++</a:t>
            </a:r>
            <a:r>
              <a:rPr lang="zh-CN" altLang="zh-CN" sz="2400" b="1">
                <a:solidFill>
                  <a:srgbClr val="0000CC"/>
                </a:solidFill>
              </a:rPr>
              <a:t>（自增）、</a:t>
            </a:r>
            <a:r>
              <a:rPr lang="en-US" altLang="zh-CN" sz="2400" b="1">
                <a:solidFill>
                  <a:srgbClr val="0000CC"/>
                </a:solidFill>
              </a:rPr>
              <a:t>--</a:t>
            </a:r>
            <a:r>
              <a:rPr lang="zh-CN" altLang="zh-CN" sz="2400" b="1">
                <a:solidFill>
                  <a:srgbClr val="0000CC"/>
                </a:solidFill>
              </a:rPr>
              <a:t>（自减）、解引用</a:t>
            </a:r>
            <a:r>
              <a:rPr lang="zh-CN" altLang="zh-CN" sz="2400" b="1"/>
              <a:t>运算符，也适宜</a:t>
            </a:r>
            <a:r>
              <a:rPr lang="zh-CN" altLang="zh-CN" sz="2400" b="1">
                <a:solidFill>
                  <a:srgbClr val="0000CC"/>
                </a:solidFill>
              </a:rPr>
              <a:t>重载为</a:t>
            </a:r>
            <a:r>
              <a:rPr lang="zh-CN" altLang="zh-CN" sz="2400" b="1">
                <a:solidFill>
                  <a:srgbClr val="FF0000"/>
                </a:solidFill>
              </a:rPr>
              <a:t>类成员函数</a:t>
            </a:r>
            <a:r>
              <a:rPr lang="zh-CN" altLang="zh-CN" sz="2400" b="1"/>
              <a:t>。</a:t>
            </a:r>
            <a:endParaRPr lang="zh-CN" altLang="zh-CN" sz="2400" b="1"/>
          </a:p>
          <a:p>
            <a:pPr marL="857250" lvl="1" indent="-457200">
              <a:buFontTx/>
              <a:buAutoNum type="alphaLcParenR"/>
            </a:pPr>
            <a:r>
              <a:rPr lang="zh-CN" altLang="zh-CN" sz="2400" b="1"/>
              <a:t>算术运算（</a:t>
            </a:r>
            <a:r>
              <a:rPr lang="en-US" altLang="zh-CN" sz="2400" b="1"/>
              <a:t>+</a:t>
            </a:r>
            <a:r>
              <a:rPr lang="zh-CN" altLang="zh-CN" sz="2400" b="1"/>
              <a:t>、</a:t>
            </a:r>
            <a:r>
              <a:rPr lang="en-US" altLang="zh-CN" sz="2400" b="1"/>
              <a:t>*</a:t>
            </a:r>
            <a:r>
              <a:rPr lang="zh-CN" altLang="zh-CN" sz="2400" b="1"/>
              <a:t>、</a:t>
            </a:r>
            <a:r>
              <a:rPr lang="en-US" altLang="zh-CN" sz="2400" b="1"/>
              <a:t>/</a:t>
            </a:r>
            <a:r>
              <a:rPr lang="zh-CN" altLang="zh-CN" sz="2400" b="1"/>
              <a:t>、</a:t>
            </a:r>
            <a:r>
              <a:rPr lang="en-US" altLang="zh-CN" sz="2400" b="1"/>
              <a:t>-</a:t>
            </a:r>
            <a:r>
              <a:rPr lang="zh-CN" altLang="zh-CN" sz="2400" b="1"/>
              <a:t>等）、相等与否的比较、关系运算、位运算等</a:t>
            </a:r>
            <a:r>
              <a:rPr lang="zh-CN" altLang="zh-CN" sz="2400" b="1">
                <a:solidFill>
                  <a:srgbClr val="0000CC"/>
                </a:solidFill>
              </a:rPr>
              <a:t>运算符具有</a:t>
            </a:r>
            <a:r>
              <a:rPr lang="zh-CN" altLang="zh-CN" sz="2400" b="1">
                <a:solidFill>
                  <a:schemeClr val="accent2"/>
                </a:solidFill>
              </a:rPr>
              <a:t>对称性</a:t>
            </a:r>
            <a:r>
              <a:rPr lang="zh-CN" altLang="zh-CN" sz="2400" b="1"/>
              <a:t>，通常</a:t>
            </a:r>
            <a:r>
              <a:rPr lang="zh-CN" altLang="zh-CN" sz="2400" b="1">
                <a:solidFill>
                  <a:srgbClr val="0000CC"/>
                </a:solidFill>
              </a:rPr>
              <a:t>允许运算符左、右两边的对象进行交换或类型转换</a:t>
            </a:r>
            <a:r>
              <a:rPr lang="zh-CN" altLang="zh-CN" sz="2400" b="1"/>
              <a:t>，则</a:t>
            </a:r>
            <a:r>
              <a:rPr lang="zh-CN" altLang="zh-CN" sz="2400" b="1">
                <a:solidFill>
                  <a:srgbClr val="FF0000"/>
                </a:solidFill>
              </a:rPr>
              <a:t>适宜重载为非成员函数。</a:t>
            </a:r>
            <a:endParaRPr lang="zh-CN" altLang="zh-CN" sz="2400" b="1">
              <a:solidFill>
                <a:srgbClr val="FF0000"/>
              </a:solidFill>
            </a:endParaRPr>
          </a:p>
          <a:p>
            <a:pPr marL="514350" indent="-514350"/>
            <a:endParaRPr lang="zh-CN" altLang="zh-CN" sz="2400" b="1">
              <a:solidFill>
                <a:srgbClr val="FF0000"/>
              </a:solidFill>
            </a:endParaRPr>
          </a:p>
        </p:txBody>
      </p:sp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pPr eaLnBrk="1" hangingPunct="1"/>
            <a:r>
              <a:rPr lang="en-US" altLang="zh-CN" b="1"/>
              <a:t>6.1 </a:t>
            </a:r>
            <a:r>
              <a:rPr lang="zh-CN" altLang="en-US" b="1"/>
              <a:t>运算符</a:t>
            </a:r>
            <a:r>
              <a:rPr lang="zh-CN" altLang="en-US" b="1">
                <a:solidFill>
                  <a:srgbClr val="FF0000"/>
                </a:solidFill>
              </a:rPr>
              <a:t>重载基础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/>
          </p:cNvSpPr>
          <p:nvPr>
            <p:ph type="title"/>
          </p:nvPr>
        </p:nvSpPr>
        <p:spPr>
          <a:xfrm>
            <a:off x="684213" y="188913"/>
            <a:ext cx="7772400" cy="709612"/>
          </a:xfrm>
        </p:spPr>
        <p:txBody>
          <a:bodyPr/>
          <a:lstStyle/>
          <a:p>
            <a:pPr eaLnBrk="1" hangingPunct="1"/>
            <a:r>
              <a:rPr lang="en-US" altLang="zh-CN" b="1"/>
              <a:t>6.2  </a:t>
            </a:r>
            <a:r>
              <a:rPr lang="zh-CN" altLang="en-US" b="1"/>
              <a:t>重载</a:t>
            </a:r>
            <a:r>
              <a:rPr lang="zh-CN" altLang="en-US" b="1">
                <a:solidFill>
                  <a:srgbClr val="FF0000"/>
                </a:solidFill>
              </a:rPr>
              <a:t>二元运算符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>
          <a:xfrm>
            <a:off x="250825" y="1125538"/>
            <a:ext cx="7345363" cy="52562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/>
              <a:t>1</a:t>
            </a:r>
            <a:r>
              <a:rPr lang="zh-CN" altLang="en-US" sz="2800"/>
              <a:t>、</a:t>
            </a:r>
            <a:r>
              <a:rPr lang="zh-CN" altLang="en-US" sz="2800" b="1"/>
              <a:t>二元运算符的调用形式与解析</a:t>
            </a:r>
            <a:endParaRPr lang="zh-CN" altLang="en-US" sz="2800" b="1"/>
          </a:p>
          <a:p>
            <a:pPr lvl="1" eaLnBrk="1" hangingPunct="1">
              <a:buFontTx/>
              <a:buNone/>
            </a:pPr>
            <a:r>
              <a:rPr lang="en-US" altLang="zh-CN" b="1"/>
              <a:t>aa@bb    </a:t>
            </a:r>
            <a:r>
              <a:rPr lang="zh-CN" altLang="en-US" b="1"/>
              <a:t>可解释成  </a:t>
            </a:r>
            <a:r>
              <a:rPr lang="en-US" altLang="zh-CN" b="1">
                <a:solidFill>
                  <a:schemeClr val="accent2"/>
                </a:solidFill>
                <a:hlinkClick r:id="rId1"/>
              </a:rPr>
              <a:t>aa.operator@(bb)</a:t>
            </a:r>
            <a:endParaRPr lang="en-US" altLang="zh-CN" b="1">
              <a:solidFill>
                <a:schemeClr val="accent2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zh-CN" b="1"/>
              <a:t>               </a:t>
            </a:r>
            <a:r>
              <a:rPr lang="zh-CN" altLang="en-US" b="1"/>
              <a:t>或解释成 </a:t>
            </a:r>
            <a:r>
              <a:rPr lang="en-US" altLang="zh-CN" b="1"/>
              <a:t>operator@(aa,bb)</a:t>
            </a:r>
            <a:endParaRPr lang="en-US" altLang="zh-CN" b="1"/>
          </a:p>
          <a:p>
            <a:pPr lvl="1" eaLnBrk="1" hangingPunct="1">
              <a:buFontTx/>
              <a:buNone/>
            </a:pPr>
            <a:endParaRPr lang="zh-CN" altLang="en-US" b="1"/>
          </a:p>
          <a:p>
            <a:pPr lvl="2" eaLnBrk="1" hangingPunct="1">
              <a:buFontTx/>
              <a:buNone/>
            </a:pPr>
            <a:r>
              <a:rPr lang="en-US" altLang="zh-CN" b="1">
                <a:solidFill>
                  <a:schemeClr val="accent2"/>
                </a:solidFill>
              </a:rPr>
              <a:t>class X{</a:t>
            </a:r>
            <a:endParaRPr lang="en-US" altLang="zh-CN" b="1">
              <a:solidFill>
                <a:schemeClr val="accent2"/>
              </a:solidFill>
            </a:endParaRPr>
          </a:p>
          <a:p>
            <a:pPr lvl="2" eaLnBrk="1" hangingPunct="1">
              <a:buFontTx/>
              <a:buNone/>
            </a:pPr>
            <a:r>
              <a:rPr lang="en-US" altLang="zh-CN" b="1">
                <a:solidFill>
                  <a:schemeClr val="accent2"/>
                </a:solidFill>
              </a:rPr>
              <a:t>public:</a:t>
            </a:r>
            <a:endParaRPr lang="en-US" altLang="zh-CN" b="1">
              <a:solidFill>
                <a:schemeClr val="accent2"/>
              </a:solidFill>
            </a:endParaRPr>
          </a:p>
          <a:p>
            <a:pPr lvl="2" eaLnBrk="1" hangingPunct="1">
              <a:buFontTx/>
              <a:buNone/>
            </a:pPr>
            <a:r>
              <a:rPr lang="en-US" altLang="zh-CN" b="1">
                <a:solidFill>
                  <a:schemeClr val="accent2"/>
                </a:solidFill>
              </a:rPr>
              <a:t>	void operator+(int);</a:t>
            </a:r>
            <a:endParaRPr lang="en-US" altLang="zh-CN" b="1">
              <a:solidFill>
                <a:schemeClr val="accent2"/>
              </a:solidFill>
            </a:endParaRPr>
          </a:p>
          <a:p>
            <a:pPr lvl="2" eaLnBrk="1" hangingPunct="1">
              <a:buFontTx/>
              <a:buNone/>
            </a:pPr>
            <a:r>
              <a:rPr lang="en-US" altLang="zh-CN" b="1">
                <a:solidFill>
                  <a:schemeClr val="accent2"/>
                </a:solidFill>
              </a:rPr>
              <a:t>	X(int);</a:t>
            </a:r>
            <a:endParaRPr lang="en-US" altLang="zh-CN" b="1">
              <a:solidFill>
                <a:schemeClr val="accent2"/>
              </a:solidFill>
            </a:endParaRPr>
          </a:p>
          <a:p>
            <a:pPr lvl="2" eaLnBrk="1" hangingPunct="1">
              <a:buFontTx/>
              <a:buNone/>
            </a:pPr>
            <a:r>
              <a:rPr lang="en-US" altLang="zh-CN" b="1">
                <a:solidFill>
                  <a:schemeClr val="accent2"/>
                </a:solidFill>
              </a:rPr>
              <a:t>};</a:t>
            </a:r>
            <a:endParaRPr lang="en-US" altLang="zh-CN" b="1">
              <a:solidFill>
                <a:schemeClr val="accent2"/>
              </a:solidFill>
            </a:endParaRPr>
          </a:p>
          <a:p>
            <a:pPr lvl="2" eaLnBrk="1" hangingPunct="1">
              <a:buFontTx/>
              <a:buNone/>
            </a:pPr>
            <a:r>
              <a:rPr lang="en-US" altLang="zh-CN" b="1">
                <a:solidFill>
                  <a:schemeClr val="accent2"/>
                </a:solidFill>
              </a:rPr>
              <a:t>void operator+(X,X);</a:t>
            </a:r>
            <a:endParaRPr lang="en-US" altLang="zh-CN" b="1">
              <a:solidFill>
                <a:schemeClr val="accent2"/>
              </a:solidFill>
            </a:endParaRPr>
          </a:p>
          <a:p>
            <a:pPr lvl="2" eaLnBrk="1" hangingPunct="1">
              <a:buFontTx/>
              <a:buNone/>
            </a:pPr>
            <a:r>
              <a:rPr lang="en-US" altLang="zh-CN" b="1">
                <a:solidFill>
                  <a:schemeClr val="accent2"/>
                </a:solidFill>
              </a:rPr>
              <a:t>void operator+(X,double);</a:t>
            </a:r>
            <a:endParaRPr lang="en-US" altLang="zh-CN" b="1">
              <a:solidFill>
                <a:schemeClr val="accent2"/>
              </a:solidFill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716463" y="3141663"/>
            <a:ext cx="4568825" cy="3046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lvl="2"/>
            <a:r>
              <a:rPr lang="en-US" altLang="zh-CN" sz="2400" b="1">
                <a:latin typeface="Times New Roman" panose="02020603050405020304" pitchFamily="18" charset="0"/>
              </a:rPr>
              <a:t>void f(X a)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lvl="2"/>
            <a:r>
              <a:rPr lang="en-US" altLang="zh-CN" sz="2400" b="1">
                <a:latin typeface="Times New Roman" panose="02020603050405020304" pitchFamily="18" charset="0"/>
              </a:rPr>
              <a:t>{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lvl="2"/>
            <a:r>
              <a:rPr lang="en-US" altLang="zh-CN" sz="2400" b="1">
                <a:latin typeface="Times New Roman" panose="02020603050405020304" pitchFamily="18" charset="0"/>
              </a:rPr>
              <a:t>   a+2;    //a.operator+(2)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lvl="2"/>
            <a:r>
              <a:rPr lang="en-US" altLang="zh-CN" sz="2400" b="1">
                <a:latin typeface="Times New Roman" panose="02020603050405020304" pitchFamily="18" charset="0"/>
              </a:rPr>
              <a:t>   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2+a;      //operator+(X(2),a)</a:t>
            </a:r>
            <a:endParaRPr lang="en-US" altLang="zh-CN" sz="2400" b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2"/>
            <a:r>
              <a:rPr lang="en-US" altLang="zh-CN" sz="2400" b="1">
                <a:latin typeface="Times New Roman" panose="02020603050405020304" pitchFamily="18" charset="0"/>
              </a:rPr>
              <a:t>  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a+2.0;   //operator+(X,double);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2"/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}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3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9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1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/>
          </p:cNvSpPr>
          <p:nvPr>
            <p:ph type="title"/>
          </p:nvPr>
        </p:nvSpPr>
        <p:spPr>
          <a:xfrm>
            <a:off x="685800" y="25400"/>
            <a:ext cx="7772400" cy="955675"/>
          </a:xfrm>
        </p:spPr>
        <p:txBody>
          <a:bodyPr/>
          <a:lstStyle/>
          <a:p>
            <a:r>
              <a:rPr lang="en-US" altLang="zh-CN" b="1"/>
              <a:t>6.2.1  </a:t>
            </a:r>
            <a:r>
              <a:rPr lang="zh-CN" altLang="zh-CN" b="1"/>
              <a:t>类与</a:t>
            </a:r>
            <a:r>
              <a:rPr lang="zh-CN" altLang="zh-CN" b="1">
                <a:solidFill>
                  <a:srgbClr val="FF0000"/>
                </a:solidFill>
              </a:rPr>
              <a:t>二元运算符</a:t>
            </a:r>
            <a:r>
              <a:rPr lang="zh-CN" altLang="zh-CN" b="1"/>
              <a:t>重载</a:t>
            </a:r>
            <a:endParaRPr lang="zh-CN" altLang="zh-CN" b="1"/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468313" y="1125538"/>
            <a:ext cx="7989887" cy="47545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</a:rPr>
              <a:t>1  </a:t>
            </a:r>
            <a:r>
              <a:rPr lang="zh-CN" altLang="en-US" sz="2800" b="1">
                <a:solidFill>
                  <a:srgbClr val="0000CC"/>
                </a:solidFill>
              </a:rPr>
              <a:t>作为成员函数重载</a:t>
            </a:r>
            <a:endParaRPr lang="zh-CN" altLang="en-US" sz="2800" b="1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000" b="1"/>
              <a:t>作为类的非静态成员函数的二元运算符，只能够</a:t>
            </a:r>
            <a:r>
              <a:rPr lang="zh-CN" altLang="en-US" sz="2000" b="1">
                <a:solidFill>
                  <a:srgbClr val="FF0000"/>
                </a:solidFill>
              </a:rPr>
              <a:t>有一个参数，这个参数是运算符右边的参数</a:t>
            </a:r>
            <a:r>
              <a:rPr lang="zh-CN" altLang="en-US" sz="2000" b="1"/>
              <a:t>，它的第一个参数是通过</a:t>
            </a:r>
            <a:r>
              <a:rPr lang="en-US" altLang="zh-CN" sz="2000" b="1">
                <a:solidFill>
                  <a:srgbClr val="FF0000"/>
                </a:solidFill>
              </a:rPr>
              <a:t>this</a:t>
            </a:r>
            <a:r>
              <a:rPr lang="zh-CN" altLang="en-US" sz="2000" b="1">
                <a:solidFill>
                  <a:srgbClr val="FF0000"/>
                </a:solidFill>
              </a:rPr>
              <a:t>指针</a:t>
            </a:r>
            <a:r>
              <a:rPr lang="zh-CN" altLang="en-US" sz="2000" b="1"/>
              <a:t>传递的，其重载形式类似于下</a:t>
            </a:r>
            <a:r>
              <a:rPr lang="zh-CN" altLang="en-US" sz="2400" b="1"/>
              <a:t>：</a:t>
            </a:r>
            <a:endParaRPr lang="zh-CN" altLang="en-US" sz="2400" b="1"/>
          </a:p>
          <a:p>
            <a:pPr eaLnBrk="1" hangingPunct="1">
              <a:lnSpc>
                <a:spcPct val="90000"/>
              </a:lnSpc>
            </a:pPr>
            <a:endParaRPr lang="zh-CN" altLang="en-US" sz="2400" b="1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>
                <a:solidFill>
                  <a:schemeClr val="accent2"/>
                </a:solidFill>
              </a:rPr>
              <a:t>class X{</a:t>
            </a:r>
            <a:endParaRPr lang="en-US" altLang="zh-CN" sz="2000" b="1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>
                <a:solidFill>
                  <a:schemeClr val="accent2"/>
                </a:solidFill>
              </a:rPr>
              <a:t>……</a:t>
            </a:r>
            <a:endParaRPr lang="en-US" altLang="zh-CN" sz="2000" b="1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>
                <a:solidFill>
                  <a:schemeClr val="accent2"/>
                </a:solidFill>
              </a:rPr>
              <a:t>		T1 operator@(T2 b){ ……};</a:t>
            </a:r>
            <a:endParaRPr lang="en-US" altLang="zh-CN" sz="2000" b="1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>
                <a:solidFill>
                  <a:schemeClr val="accent2"/>
                </a:solidFill>
              </a:rPr>
              <a:t>}</a:t>
            </a:r>
            <a:endParaRPr lang="en-US" altLang="zh-CN" sz="2000" b="1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CN" sz="2000" b="1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000" b="1"/>
              <a:t>其中，</a:t>
            </a:r>
            <a:r>
              <a:rPr lang="en-US" altLang="zh-CN" sz="2000" b="1"/>
              <a:t>T1</a:t>
            </a:r>
            <a:r>
              <a:rPr lang="zh-CN" altLang="en-US" sz="2000" b="1"/>
              <a:t>是运算符函数的</a:t>
            </a:r>
            <a:r>
              <a:rPr lang="zh-CN" altLang="en-US" sz="2000" b="1">
                <a:solidFill>
                  <a:srgbClr val="FF0000"/>
                </a:solidFill>
              </a:rPr>
              <a:t>返回类型</a:t>
            </a:r>
            <a:r>
              <a:rPr lang="zh-CN" altLang="en-US" sz="2000" b="1"/>
              <a:t>，</a:t>
            </a:r>
            <a:r>
              <a:rPr lang="en-US" altLang="zh-CN" sz="2000" b="1"/>
              <a:t>T2</a:t>
            </a:r>
            <a:r>
              <a:rPr lang="zh-CN" altLang="en-US" sz="2000" b="1"/>
              <a:t>是参数的</a:t>
            </a:r>
            <a:r>
              <a:rPr lang="zh-CN" altLang="en-US" sz="2000" b="1">
                <a:solidFill>
                  <a:srgbClr val="FF0000"/>
                </a:solidFill>
              </a:rPr>
              <a:t>类型</a:t>
            </a:r>
            <a:r>
              <a:rPr lang="zh-CN" altLang="en-US" sz="2000" b="1"/>
              <a:t>，原则上</a:t>
            </a:r>
            <a:r>
              <a:rPr lang="en-US" altLang="zh-CN" sz="2000" b="1"/>
              <a:t>T1</a:t>
            </a:r>
            <a:r>
              <a:rPr lang="zh-CN" altLang="en-US" sz="2000" b="1"/>
              <a:t>、</a:t>
            </a:r>
            <a:r>
              <a:rPr lang="en-US" altLang="zh-CN" sz="2000" b="1"/>
              <a:t>T2</a:t>
            </a:r>
            <a:r>
              <a:rPr lang="zh-CN" altLang="en-US" sz="2000" b="1"/>
              <a:t>可以是任何数据类型，</a:t>
            </a:r>
            <a:r>
              <a:rPr lang="zh-CN" altLang="en-US" sz="2000" b="1">
                <a:solidFill>
                  <a:srgbClr val="FF0000"/>
                </a:solidFill>
              </a:rPr>
              <a:t>但</a:t>
            </a:r>
            <a:r>
              <a:rPr lang="zh-CN" altLang="en-US" sz="2000" b="1"/>
              <a:t>事实上</a:t>
            </a:r>
            <a:r>
              <a:rPr lang="zh-CN" altLang="en-US" sz="2000" b="1">
                <a:solidFill>
                  <a:srgbClr val="FF0000"/>
                </a:solidFill>
              </a:rPr>
              <a:t>它们常与</a:t>
            </a:r>
            <a:r>
              <a:rPr lang="en-US" altLang="zh-CN" sz="2000" b="1">
                <a:solidFill>
                  <a:srgbClr val="FF0000"/>
                </a:solidFill>
              </a:rPr>
              <a:t>X</a:t>
            </a:r>
            <a:r>
              <a:rPr lang="zh-CN" altLang="en-US" sz="2000" b="1">
                <a:solidFill>
                  <a:srgbClr val="FF0000"/>
                </a:solidFill>
              </a:rPr>
              <a:t>相同</a:t>
            </a:r>
            <a:r>
              <a:rPr lang="zh-CN" altLang="en-US" sz="2000" b="1"/>
              <a:t>。</a:t>
            </a:r>
            <a:endParaRPr lang="zh-CN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/>
          </p:cNvSpPr>
          <p:nvPr>
            <p:ph idx="1"/>
          </p:nvPr>
        </p:nvSpPr>
        <p:spPr>
          <a:xfrm>
            <a:off x="152400" y="1196975"/>
            <a:ext cx="8839200" cy="48958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</a:rPr>
              <a:t>2</a:t>
            </a:r>
            <a:r>
              <a:rPr lang="zh-CN" altLang="en-US" sz="2800" b="1">
                <a:solidFill>
                  <a:srgbClr val="0000CC"/>
                </a:solidFill>
              </a:rPr>
              <a:t>、作为友元或普通函数重载</a:t>
            </a:r>
            <a:endParaRPr lang="en-US" altLang="zh-CN" sz="2800" b="1">
              <a:solidFill>
                <a:srgbClr val="0000CC"/>
              </a:solidFill>
            </a:endParaRPr>
          </a:p>
          <a:p>
            <a:pPr lvl="1" eaLnBrk="1" hangingPunct="1"/>
            <a:r>
              <a:rPr lang="zh-CN" altLang="en-US" sz="2400" b="1"/>
              <a:t>重载二元运算符为类的友元函数时需要两个参数，其形式如下：</a:t>
            </a:r>
            <a:endParaRPr lang="zh-CN" altLang="en-US" sz="2400" b="1"/>
          </a:p>
          <a:p>
            <a:pPr lvl="1" eaLnBrk="1" hangingPunct="1"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</a:rPr>
              <a:t>class X{</a:t>
            </a:r>
            <a:endParaRPr lang="en-US" altLang="zh-CN" sz="2000" b="1">
              <a:solidFill>
                <a:srgbClr val="FF0000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</a:rPr>
              <a:t>……</a:t>
            </a:r>
            <a:endParaRPr lang="en-US" altLang="zh-CN" sz="2000" b="1">
              <a:solidFill>
                <a:srgbClr val="FF0000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</a:rPr>
              <a:t>	</a:t>
            </a:r>
            <a:r>
              <a:rPr lang="en-US" altLang="zh-CN" sz="2000" b="1">
                <a:solidFill>
                  <a:srgbClr val="0000CC"/>
                </a:solidFill>
              </a:rPr>
              <a:t>	friend T1 operator@(T2 a,T3 b);</a:t>
            </a:r>
            <a:endParaRPr lang="en-US" altLang="zh-CN" sz="2000" b="1">
              <a:solidFill>
                <a:srgbClr val="0000CC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</a:rPr>
              <a:t>}</a:t>
            </a:r>
            <a:endParaRPr lang="en-US" altLang="zh-CN" sz="2000" b="1">
              <a:solidFill>
                <a:srgbClr val="FF0000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zh-CN" sz="2000" b="1">
                <a:solidFill>
                  <a:srgbClr val="0000CC"/>
                </a:solidFill>
              </a:rPr>
              <a:t>T1 operator@(T2 a,T3 b){ ……} //</a:t>
            </a:r>
            <a:r>
              <a:rPr lang="zh-CN" altLang="en-US" sz="2000" b="1">
                <a:solidFill>
                  <a:srgbClr val="0000CC"/>
                </a:solidFill>
              </a:rPr>
              <a:t>友元：可直接访问</a:t>
            </a:r>
            <a:r>
              <a:rPr lang="en-US" altLang="zh-CN" sz="2000" b="1">
                <a:solidFill>
                  <a:srgbClr val="0000CC"/>
                </a:solidFill>
              </a:rPr>
              <a:t>a</a:t>
            </a:r>
            <a:r>
              <a:rPr lang="zh-CN" altLang="en-US" sz="2000" b="1">
                <a:solidFill>
                  <a:srgbClr val="0000CC"/>
                </a:solidFill>
              </a:rPr>
              <a:t>，</a:t>
            </a:r>
            <a:r>
              <a:rPr lang="en-US" altLang="zh-CN" sz="2000" b="1">
                <a:solidFill>
                  <a:srgbClr val="0000CC"/>
                </a:solidFill>
              </a:rPr>
              <a:t>b</a:t>
            </a:r>
            <a:r>
              <a:rPr lang="zh-CN" altLang="en-US" sz="2000" b="1">
                <a:solidFill>
                  <a:srgbClr val="0000CC"/>
                </a:solidFill>
              </a:rPr>
              <a:t>私有成员</a:t>
            </a:r>
            <a:endParaRPr lang="en-US" altLang="zh-CN" sz="2000" b="1">
              <a:solidFill>
                <a:srgbClr val="0000CC"/>
              </a:solidFill>
            </a:endParaRPr>
          </a:p>
          <a:p>
            <a:pPr lvl="1" eaLnBrk="1" hangingPunct="1">
              <a:buFontTx/>
              <a:buNone/>
            </a:pPr>
            <a:endParaRPr lang="en-US" altLang="zh-CN" sz="2000" b="1">
              <a:solidFill>
                <a:srgbClr val="0000CC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</a:rPr>
              <a:t>T1 operator@(T2 a,T3 b){ ……}  //</a:t>
            </a:r>
            <a:r>
              <a:rPr lang="zh-CN" altLang="en-US" sz="2000" b="1">
                <a:solidFill>
                  <a:srgbClr val="FF0000"/>
                </a:solidFill>
              </a:rPr>
              <a:t>普通函数：只能访问</a:t>
            </a:r>
            <a:r>
              <a:rPr lang="en-US" altLang="zh-CN" sz="2000" b="1">
                <a:solidFill>
                  <a:srgbClr val="FF0000"/>
                </a:solidFill>
              </a:rPr>
              <a:t>a,b</a:t>
            </a:r>
            <a:r>
              <a:rPr lang="zh-CN" altLang="en-US" sz="2000" b="1">
                <a:solidFill>
                  <a:srgbClr val="FF0000"/>
                </a:solidFill>
              </a:rPr>
              <a:t>公有成员</a:t>
            </a:r>
            <a:endParaRPr lang="en-US" altLang="zh-CN" sz="2000" b="1">
              <a:solidFill>
                <a:srgbClr val="FF0000"/>
              </a:solidFill>
            </a:endParaRPr>
          </a:p>
          <a:p>
            <a:pPr lvl="1" eaLnBrk="1" hangingPunct="1">
              <a:buFontTx/>
              <a:buNone/>
            </a:pPr>
            <a:endParaRPr lang="en-US" altLang="zh-CN" sz="2000" b="1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400" b="1"/>
              <a:t>T1</a:t>
            </a:r>
            <a:r>
              <a:rPr lang="zh-CN" altLang="en-US" sz="2400" b="1"/>
              <a:t>、</a:t>
            </a:r>
            <a:r>
              <a:rPr lang="en-US" altLang="zh-CN" sz="2400" b="1"/>
              <a:t>T2</a:t>
            </a:r>
            <a:r>
              <a:rPr lang="zh-CN" altLang="en-US" sz="2400" b="1"/>
              <a:t>、</a:t>
            </a:r>
            <a:r>
              <a:rPr lang="en-US" altLang="zh-CN" sz="2400" b="1"/>
              <a:t>T3</a:t>
            </a:r>
            <a:r>
              <a:rPr lang="zh-CN" altLang="en-US" sz="2400" b="1"/>
              <a:t>代表不同的数据类型，</a:t>
            </a:r>
            <a:r>
              <a:rPr lang="zh-CN" altLang="en-US" sz="2400" b="1">
                <a:solidFill>
                  <a:srgbClr val="0000CC"/>
                </a:solidFill>
              </a:rPr>
              <a:t>事实上它们常与类</a:t>
            </a:r>
            <a:r>
              <a:rPr lang="en-US" altLang="zh-CN" sz="2400" b="1">
                <a:solidFill>
                  <a:srgbClr val="0000CC"/>
                </a:solidFill>
              </a:rPr>
              <a:t>X</a:t>
            </a:r>
            <a:r>
              <a:rPr lang="zh-CN" altLang="en-US" sz="2400" b="1">
                <a:solidFill>
                  <a:srgbClr val="0000CC"/>
                </a:solidFill>
              </a:rPr>
              <a:t>相同</a:t>
            </a:r>
            <a:r>
              <a:rPr lang="zh-CN" altLang="en-US" sz="2400" b="1"/>
              <a:t>。</a:t>
            </a:r>
            <a:endParaRPr lang="zh-CN" altLang="en-US" sz="2400" b="1"/>
          </a:p>
        </p:txBody>
      </p:sp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r>
              <a:rPr lang="en-US" altLang="zh-CN" b="1"/>
              <a:t>6.2.1  </a:t>
            </a:r>
            <a:r>
              <a:rPr lang="zh-CN" altLang="zh-CN" b="1"/>
              <a:t>类与</a:t>
            </a:r>
            <a:r>
              <a:rPr lang="zh-CN" altLang="zh-CN" b="1">
                <a:solidFill>
                  <a:srgbClr val="FF0000"/>
                </a:solidFill>
              </a:rPr>
              <a:t>二元运算符</a:t>
            </a:r>
            <a:r>
              <a:rPr lang="zh-CN" altLang="zh-CN" b="1"/>
              <a:t>重载</a:t>
            </a:r>
            <a:endParaRPr lang="zh-CN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76325"/>
            <a:ext cx="8623300" cy="51689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sz="2800" dirty="0">
                <a:solidFill>
                  <a:srgbClr val="0000CC"/>
                </a:solidFill>
              </a:rPr>
              <a:t>3</a:t>
            </a:r>
            <a:r>
              <a:rPr lang="en-US" altLang="zh-CN" sz="2800" b="1" dirty="0">
                <a:solidFill>
                  <a:srgbClr val="0000CC"/>
                </a:solidFill>
              </a:rPr>
              <a:t>、</a:t>
            </a:r>
            <a:r>
              <a:rPr lang="zh-CN" altLang="zh-CN" sz="2800" b="1" dirty="0">
                <a:solidFill>
                  <a:srgbClr val="0000CC"/>
                </a:solidFill>
              </a:rPr>
              <a:t>非静态成员函数、普通函数、友元重载的区别</a:t>
            </a:r>
            <a:endParaRPr lang="zh-CN" altLang="zh-CN" sz="2800" b="1" dirty="0">
              <a:solidFill>
                <a:srgbClr val="0000CC"/>
              </a:solidFill>
            </a:endParaRPr>
          </a:p>
          <a:p>
            <a:pPr marL="457200" indent="-457200">
              <a:buFont typeface="+mj-ea"/>
              <a:buAutoNum type="circleNumDbPlain"/>
              <a:defRPr/>
            </a:pPr>
            <a:r>
              <a:rPr lang="zh-CN" altLang="zh-CN" sz="2400" b="1" dirty="0"/>
              <a:t>以非静态成员函数的方式重载二元运算符时，只能够有一个参数，它实际上是</a:t>
            </a:r>
            <a:r>
              <a:rPr lang="zh-CN" altLang="zh-CN" sz="2400" b="1" dirty="0">
                <a:solidFill>
                  <a:srgbClr val="FF0000"/>
                </a:solidFill>
              </a:rPr>
              <a:t>函数的第二个参数</a:t>
            </a:r>
            <a:r>
              <a:rPr lang="zh-CN" altLang="zh-CN" sz="2400" b="1" dirty="0"/>
              <a:t>（即运算符右边的操作数），其第一个参数（</a:t>
            </a:r>
            <a:r>
              <a:rPr lang="zh-CN" altLang="zh-CN" sz="2400" b="1" dirty="0">
                <a:solidFill>
                  <a:srgbClr val="FF0000"/>
                </a:solidFill>
              </a:rPr>
              <a:t>运算符左边的操作数</a:t>
            </a:r>
            <a:r>
              <a:rPr lang="zh-CN" altLang="zh-CN" sz="2400" b="1" dirty="0"/>
              <a:t>）由</a:t>
            </a:r>
            <a:r>
              <a:rPr lang="en-US" altLang="zh-CN" sz="2400" b="1" dirty="0"/>
              <a:t>C++</a:t>
            </a:r>
            <a:r>
              <a:rPr lang="zh-CN" altLang="zh-CN" sz="2400" b="1" dirty="0"/>
              <a:t>通过</a:t>
            </a:r>
            <a:r>
              <a:rPr lang="en-US" altLang="zh-CN" sz="2400" b="1" dirty="0"/>
              <a:t>this</a:t>
            </a:r>
            <a:r>
              <a:rPr lang="zh-CN" altLang="zh-CN" sz="2400" b="1" dirty="0"/>
              <a:t>指针隐式传递，而作为普通函数和类的友元函数重载时需要两个参数；</a:t>
            </a:r>
            <a:endParaRPr lang="zh-CN" altLang="zh-CN" sz="2400" b="1" dirty="0"/>
          </a:p>
          <a:p>
            <a:pPr marL="457200" indent="-457200">
              <a:buFont typeface="+mj-ea"/>
              <a:buAutoNum type="circleNumDbPlain"/>
              <a:defRPr/>
            </a:pPr>
            <a:r>
              <a:rPr lang="zh-CN" altLang="zh-CN" sz="2400" b="1" dirty="0"/>
              <a:t>调用类的重载运算符时，作为类</a:t>
            </a:r>
            <a:r>
              <a:rPr lang="zh-CN" altLang="zh-CN" sz="2400" b="1" dirty="0">
                <a:solidFill>
                  <a:srgbClr val="FF0000"/>
                </a:solidFill>
              </a:rPr>
              <a:t>成员函数运算符的左参数必须是一个类对象</a:t>
            </a:r>
            <a:r>
              <a:rPr lang="zh-CN" altLang="zh-CN" sz="2400" b="1" dirty="0"/>
              <a:t>，而作为友元或普通函数重载的运算符</a:t>
            </a:r>
            <a:r>
              <a:rPr lang="zh-CN" altLang="zh-CN" sz="2400" b="1" dirty="0">
                <a:solidFill>
                  <a:srgbClr val="FF0000"/>
                </a:solidFill>
              </a:rPr>
              <a:t>则无此限制</a:t>
            </a:r>
            <a:r>
              <a:rPr lang="zh-CN" altLang="zh-CN" sz="2400" b="1" dirty="0"/>
              <a:t>。</a:t>
            </a:r>
            <a:endParaRPr lang="en-US" altLang="zh-CN" sz="2400" b="1" dirty="0"/>
          </a:p>
          <a:p>
            <a:pPr marL="457200" indent="-457200">
              <a:buFont typeface="+mj-ea"/>
              <a:buAutoNum type="circleNumDbPlain"/>
              <a:defRPr/>
            </a:pPr>
            <a:r>
              <a:rPr lang="zh-CN" altLang="en-US" sz="2400" b="1" dirty="0"/>
              <a:t>在某些情况下，只有</a:t>
            </a:r>
            <a:r>
              <a:rPr lang="zh-CN" altLang="en-US" sz="2400" b="1" dirty="0">
                <a:solidFill>
                  <a:srgbClr val="FF0000"/>
                </a:solidFill>
              </a:rPr>
              <a:t>非类成员函数重载</a:t>
            </a:r>
            <a:r>
              <a:rPr lang="zh-CN" altLang="en-US" sz="2400" b="1" dirty="0"/>
              <a:t>才能解决某些特殊情况。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比如</a:t>
            </a:r>
            <a:r>
              <a:rPr lang="en-US" altLang="zh-CN" sz="2400" b="1" dirty="0"/>
              <a:t>&lt;&lt; 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 &gt;&gt;)</a:t>
            </a:r>
            <a:endParaRPr lang="en-US" altLang="zh-CN" sz="2400" b="1" dirty="0"/>
          </a:p>
          <a:p>
            <a:pPr marL="0" indent="0">
              <a:buFontTx/>
              <a:buNone/>
              <a:defRPr/>
            </a:pPr>
            <a:endParaRPr lang="zh-CN" altLang="zh-CN" sz="2400" dirty="0"/>
          </a:p>
          <a:p>
            <a:pPr>
              <a:defRPr/>
            </a:pPr>
            <a:endParaRPr lang="zh-CN" altLang="en-US" sz="2400" dirty="0"/>
          </a:p>
        </p:txBody>
      </p:sp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r>
              <a:rPr lang="en-US" altLang="zh-CN" b="1"/>
              <a:t>6.2.1  </a:t>
            </a:r>
            <a:r>
              <a:rPr lang="zh-CN" altLang="zh-CN" b="1"/>
              <a:t>类与</a:t>
            </a:r>
            <a:r>
              <a:rPr lang="zh-CN" altLang="zh-CN" b="1">
                <a:solidFill>
                  <a:srgbClr val="FF0000"/>
                </a:solidFill>
              </a:rPr>
              <a:t>二元运算符</a:t>
            </a:r>
            <a:r>
              <a:rPr lang="zh-CN" altLang="zh-CN" b="1"/>
              <a:t>重载</a:t>
            </a:r>
            <a:endParaRPr lang="zh-CN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/>
          </p:cNvSpPr>
          <p:nvPr>
            <p:ph idx="1"/>
          </p:nvPr>
        </p:nvSpPr>
        <p:spPr>
          <a:xfrm>
            <a:off x="179388" y="1125538"/>
            <a:ext cx="8856662" cy="573246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zh-CN" sz="2400">
                <a:solidFill>
                  <a:srgbClr val="0000CC"/>
                </a:solidFill>
              </a:rPr>
              <a:t>【例</a:t>
            </a:r>
            <a:r>
              <a:rPr lang="fr-FR" altLang="zh-CN" sz="2400">
                <a:solidFill>
                  <a:srgbClr val="0000CC"/>
                </a:solidFill>
              </a:rPr>
              <a:t>6-1</a:t>
            </a:r>
            <a:r>
              <a:rPr lang="zh-CN" altLang="zh-CN" sz="2400">
                <a:solidFill>
                  <a:srgbClr val="0000CC"/>
                </a:solidFill>
              </a:rPr>
              <a:t>】 </a:t>
            </a:r>
            <a:r>
              <a:rPr lang="zh-CN" altLang="zh-CN" sz="2400" b="1">
                <a:solidFill>
                  <a:srgbClr val="0000CC"/>
                </a:solidFill>
              </a:rPr>
              <a:t>设计复数类</a:t>
            </a:r>
            <a:r>
              <a:rPr lang="fr-FR" altLang="zh-CN" sz="2400" b="1">
                <a:solidFill>
                  <a:srgbClr val="0000CC"/>
                </a:solidFill>
              </a:rPr>
              <a:t>Complex</a:t>
            </a:r>
            <a:r>
              <a:rPr lang="zh-CN" altLang="zh-CN" sz="2400" b="1">
                <a:solidFill>
                  <a:srgbClr val="0000CC"/>
                </a:solidFill>
              </a:rPr>
              <a:t>，利用</a:t>
            </a:r>
            <a:r>
              <a:rPr lang="zh-CN" altLang="zh-CN" sz="2400" b="1">
                <a:solidFill>
                  <a:srgbClr val="FF0000"/>
                </a:solidFill>
              </a:rPr>
              <a:t>成员运算符</a:t>
            </a:r>
            <a:r>
              <a:rPr lang="zh-CN" altLang="zh-CN" sz="2400" b="1">
                <a:solidFill>
                  <a:srgbClr val="0000CC"/>
                </a:solidFill>
              </a:rPr>
              <a:t>函数重载实现复数的加、减运算，用</a:t>
            </a:r>
            <a:r>
              <a:rPr lang="zh-CN" altLang="zh-CN" sz="2400" b="1">
                <a:solidFill>
                  <a:srgbClr val="FF0000"/>
                </a:solidFill>
              </a:rPr>
              <a:t>友元运算符</a:t>
            </a:r>
            <a:r>
              <a:rPr lang="zh-CN" altLang="zh-CN" sz="2400" b="1">
                <a:solidFill>
                  <a:srgbClr val="0000CC"/>
                </a:solidFill>
              </a:rPr>
              <a:t>函数重载实现其乘、除等复数运算。</a:t>
            </a:r>
            <a:endParaRPr lang="zh-CN" altLang="zh-CN" sz="2400" b="1">
              <a:solidFill>
                <a:srgbClr val="0000CC"/>
              </a:solidFill>
            </a:endParaRPr>
          </a:p>
          <a:p>
            <a:pPr marL="0" indent="0">
              <a:buFontTx/>
              <a:buNone/>
            </a:pPr>
            <a:r>
              <a:rPr lang="fr-FR" altLang="zh-CN" sz="1800" b="1"/>
              <a:t>#include&lt;iostream</a:t>
            </a:r>
            <a:r>
              <a:rPr lang="en-US" altLang="zh-CN" sz="1800" b="1"/>
              <a:t>&gt;</a:t>
            </a:r>
            <a:endParaRPr lang="zh-CN" altLang="zh-CN" sz="1800" b="1"/>
          </a:p>
          <a:p>
            <a:pPr marL="0" indent="0">
              <a:buFontTx/>
              <a:buNone/>
            </a:pPr>
            <a:r>
              <a:rPr lang="en-US" altLang="zh-CN" sz="1800" b="1"/>
              <a:t>using namespace std;</a:t>
            </a:r>
            <a:endParaRPr lang="zh-CN" altLang="zh-CN" sz="1800" b="1"/>
          </a:p>
          <a:p>
            <a:pPr marL="0" indent="0">
              <a:buFontTx/>
              <a:buNone/>
            </a:pPr>
            <a:r>
              <a:rPr lang="en-US" altLang="zh-CN" sz="1800" b="1"/>
              <a:t>class Complex {</a:t>
            </a:r>
            <a:endParaRPr lang="zh-CN" altLang="zh-CN" sz="1800" b="1"/>
          </a:p>
          <a:p>
            <a:pPr marL="0" indent="0">
              <a:buFontTx/>
              <a:buNone/>
            </a:pPr>
            <a:r>
              <a:rPr lang="en-US" altLang="zh-CN" sz="1800" b="1"/>
              <a:t>private:</a:t>
            </a:r>
            <a:endParaRPr lang="zh-CN" altLang="zh-CN" sz="1800" b="1"/>
          </a:p>
          <a:p>
            <a:pPr marL="0" indent="0">
              <a:buFontTx/>
              <a:buNone/>
            </a:pPr>
            <a:r>
              <a:rPr lang="en-US" altLang="zh-CN" sz="1800" b="1"/>
              <a:t>    </a:t>
            </a:r>
            <a:r>
              <a:rPr lang="en-US" altLang="zh-CN" sz="1800" b="1">
                <a:solidFill>
                  <a:srgbClr val="FF0000"/>
                </a:solidFill>
              </a:rPr>
              <a:t>double  r, i;</a:t>
            </a:r>
            <a:endParaRPr lang="zh-CN" altLang="zh-CN" sz="1800" b="1"/>
          </a:p>
          <a:p>
            <a:pPr marL="0" indent="0">
              <a:buFontTx/>
              <a:buNone/>
            </a:pPr>
            <a:r>
              <a:rPr lang="en-US" altLang="zh-CN" sz="1800" b="1"/>
              <a:t>public:</a:t>
            </a:r>
            <a:endParaRPr lang="zh-CN" altLang="zh-CN" sz="1800" b="1"/>
          </a:p>
          <a:p>
            <a:pPr marL="0" indent="0">
              <a:buFontTx/>
              <a:buNone/>
            </a:pPr>
            <a:r>
              <a:rPr lang="en-US" altLang="zh-CN" sz="1800" b="1"/>
              <a:t>Complex (double R=0, double I=0):r(R), i(I){ };</a:t>
            </a:r>
            <a:endParaRPr lang="zh-CN" altLang="zh-CN" sz="1800" b="1"/>
          </a:p>
          <a:p>
            <a:pPr marL="0" indent="0">
              <a:buFontTx/>
              <a:buNone/>
            </a:pPr>
            <a:r>
              <a:rPr lang="en-US" altLang="zh-CN" sz="1800" b="1"/>
              <a:t>    Complex operator+(Complex b); 		//L1  </a:t>
            </a:r>
            <a:r>
              <a:rPr lang="zh-CN" altLang="zh-CN" sz="1800" b="1"/>
              <a:t>复数加法</a:t>
            </a:r>
            <a:endParaRPr lang="zh-CN" altLang="zh-CN" sz="1800" b="1"/>
          </a:p>
          <a:p>
            <a:pPr marL="0" indent="0">
              <a:buFontTx/>
              <a:buNone/>
            </a:pPr>
            <a:r>
              <a:rPr lang="en-US" altLang="zh-CN" sz="1800" b="1"/>
              <a:t>    Complex operator-(Complex b); 		//L2  </a:t>
            </a:r>
            <a:r>
              <a:rPr lang="zh-CN" altLang="zh-CN" sz="1800" b="1"/>
              <a:t>复数减法</a:t>
            </a:r>
            <a:endParaRPr lang="zh-CN" altLang="zh-CN" sz="1800" b="1"/>
          </a:p>
          <a:p>
            <a:pPr marL="0" indent="0">
              <a:buFontTx/>
              <a:buNone/>
            </a:pPr>
            <a:r>
              <a:rPr lang="en-US" altLang="zh-CN" sz="1800" b="1"/>
              <a:t>    </a:t>
            </a:r>
            <a:r>
              <a:rPr lang="en-US" altLang="zh-CN" sz="1800" b="1">
                <a:solidFill>
                  <a:srgbClr val="0000CC"/>
                </a:solidFill>
              </a:rPr>
              <a:t>friend	Complex operator*(Complex a,Complex b); 	//L3  </a:t>
            </a:r>
            <a:r>
              <a:rPr lang="zh-CN" altLang="zh-CN" sz="1800" b="1">
                <a:solidFill>
                  <a:srgbClr val="0000CC"/>
                </a:solidFill>
              </a:rPr>
              <a:t>复数乘法</a:t>
            </a:r>
            <a:endParaRPr lang="zh-CN" altLang="zh-CN" sz="1800" b="1">
              <a:solidFill>
                <a:srgbClr val="0000CC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1800" b="1">
                <a:solidFill>
                  <a:srgbClr val="0000CC"/>
                </a:solidFill>
              </a:rPr>
              <a:t>    friend	Complex operator/(Complex a,Complex b); 	//L4  </a:t>
            </a:r>
            <a:r>
              <a:rPr lang="zh-CN" altLang="zh-CN" sz="1800" b="1">
                <a:solidFill>
                  <a:srgbClr val="0000CC"/>
                </a:solidFill>
              </a:rPr>
              <a:t>复数除法</a:t>
            </a:r>
            <a:endParaRPr lang="zh-CN" altLang="zh-CN" sz="1800" b="1">
              <a:solidFill>
                <a:srgbClr val="0000CC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1800" b="1"/>
              <a:t>    void  display();</a:t>
            </a:r>
            <a:endParaRPr lang="en-US" altLang="zh-CN" sz="1800" b="1"/>
          </a:p>
          <a:p>
            <a:pPr marL="0" indent="0">
              <a:buFontTx/>
              <a:buNone/>
            </a:pPr>
            <a:r>
              <a:rPr lang="en-US" altLang="zh-CN" sz="1800" b="1"/>
              <a:t>};</a:t>
            </a:r>
            <a:endParaRPr lang="zh-CN" altLang="zh-CN" sz="1800" b="1"/>
          </a:p>
        </p:txBody>
      </p:sp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r>
              <a:rPr lang="en-US" altLang="zh-CN" b="1"/>
              <a:t>6.2.1  </a:t>
            </a:r>
            <a:r>
              <a:rPr lang="zh-CN" altLang="zh-CN" b="1"/>
              <a:t>类与</a:t>
            </a:r>
            <a:r>
              <a:rPr lang="zh-CN" altLang="zh-CN" b="1">
                <a:solidFill>
                  <a:srgbClr val="FF0000"/>
                </a:solidFill>
              </a:rPr>
              <a:t>二元运算符</a:t>
            </a:r>
            <a:r>
              <a:rPr lang="zh-CN" altLang="zh-CN" b="1"/>
              <a:t>重载</a:t>
            </a:r>
            <a:endParaRPr lang="zh-CN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188913"/>
            <a:ext cx="9005888" cy="64801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000" b="1">
                <a:solidFill>
                  <a:srgbClr val="0000CC"/>
                </a:solidFill>
              </a:rPr>
              <a:t>Complex </a:t>
            </a:r>
            <a:r>
              <a:rPr lang="en-US" altLang="zh-CN" sz="2000" b="1">
                <a:solidFill>
                  <a:srgbClr val="FF0000"/>
                </a:solidFill>
              </a:rPr>
              <a:t>Complex::</a:t>
            </a:r>
            <a:r>
              <a:rPr lang="en-US" altLang="zh-CN" sz="2000" b="1">
                <a:solidFill>
                  <a:srgbClr val="0000CC"/>
                </a:solidFill>
              </a:rPr>
              <a:t>operator +(Complex b){return </a:t>
            </a:r>
            <a:r>
              <a:rPr lang="en-US" altLang="zh-CN" sz="2000" b="1">
                <a:solidFill>
                  <a:srgbClr val="FF0000"/>
                </a:solidFill>
              </a:rPr>
              <a:t>Complex(r+b.r,i+b.i);</a:t>
            </a:r>
            <a:r>
              <a:rPr lang="en-US" altLang="zh-CN" sz="2000" b="1">
                <a:solidFill>
                  <a:srgbClr val="0000CC"/>
                </a:solidFill>
              </a:rPr>
              <a:t>}</a:t>
            </a:r>
            <a:endParaRPr lang="zh-CN" altLang="zh-CN" sz="2000" b="1">
              <a:solidFill>
                <a:srgbClr val="0000CC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2000" b="1">
                <a:solidFill>
                  <a:srgbClr val="0000CC"/>
                </a:solidFill>
              </a:rPr>
              <a:t>Complex </a:t>
            </a:r>
            <a:r>
              <a:rPr lang="en-US" altLang="zh-CN" sz="2000" b="1">
                <a:solidFill>
                  <a:srgbClr val="FF0000"/>
                </a:solidFill>
              </a:rPr>
              <a:t>Complex::</a:t>
            </a:r>
            <a:r>
              <a:rPr lang="en-US" altLang="zh-CN" sz="2000" b="1">
                <a:solidFill>
                  <a:srgbClr val="0000CC"/>
                </a:solidFill>
              </a:rPr>
              <a:t>operator -(Complex b){return </a:t>
            </a:r>
            <a:r>
              <a:rPr lang="en-US" altLang="zh-CN" sz="2000" b="1">
                <a:solidFill>
                  <a:srgbClr val="FF0000"/>
                </a:solidFill>
              </a:rPr>
              <a:t>Complex(r-b.r,i-b.i);</a:t>
            </a:r>
            <a:r>
              <a:rPr lang="en-US" altLang="zh-CN" sz="2000" b="1">
                <a:solidFill>
                  <a:srgbClr val="0000CC"/>
                </a:solidFill>
              </a:rPr>
              <a:t>}</a:t>
            </a:r>
            <a:endParaRPr lang="zh-CN" altLang="zh-CN" sz="2000" b="1">
              <a:solidFill>
                <a:srgbClr val="0000CC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</a:rPr>
              <a:t>Complex operator *(Complex a,Complex b){</a:t>
            </a:r>
            <a:endParaRPr lang="zh-CN" altLang="zh-CN" sz="2000" b="1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2000" b="1"/>
              <a:t>    Complex t;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    t.r=a.r*b.r-a.i*b.i;    t.i=a.r*b.i+a.i*b.r;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    return t;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}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</a:rPr>
              <a:t>Complex operator /(Complex a,Complex b) {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    </a:t>
            </a:r>
            <a:r>
              <a:rPr lang="fr-FR" altLang="zh-CN" sz="2000" b="1"/>
              <a:t>Complex t;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fr-FR" altLang="zh-CN" sz="2000" b="1"/>
              <a:t> </a:t>
            </a:r>
            <a:r>
              <a:rPr lang="en-US" altLang="zh-CN" sz="2000" b="1"/>
              <a:t>   </a:t>
            </a:r>
            <a:r>
              <a:rPr lang="fr-FR" altLang="zh-CN" sz="2000" b="1"/>
              <a:t>double x;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fr-FR" altLang="zh-CN" sz="2000" b="1"/>
              <a:t> </a:t>
            </a:r>
            <a:r>
              <a:rPr lang="en-US" altLang="zh-CN" sz="2000" b="1"/>
              <a:t>   </a:t>
            </a:r>
            <a:r>
              <a:rPr lang="fr-FR" altLang="zh-CN" sz="2000" b="1"/>
              <a:t>x=1/(b.r*b.r+b.i*b.i);    t.r=x*(a.r*b.r+a.i*b.i);    t.i=x*(a.i*b.r-a.r*b.i);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fr-FR" altLang="zh-CN" sz="2000" b="1"/>
              <a:t> </a:t>
            </a:r>
            <a:r>
              <a:rPr lang="en-US" altLang="zh-CN" sz="2000" b="1"/>
              <a:t>   return t;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}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void Complex::display(){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    cout&lt;&lt;r;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    if (i&gt;0) cout&lt;&lt;"+";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    if (i!=0) cout&lt;&lt;i&lt;&lt;"i"&lt;&lt;endl;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}</a:t>
            </a:r>
            <a:endParaRPr lang="zh-CN" altLang="zh-CN" sz="2000" b="1"/>
          </a:p>
          <a:p>
            <a:pPr marL="0" indent="0">
              <a:buFontTx/>
              <a:buNone/>
            </a:pPr>
            <a:endParaRPr lang="zh-CN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内容占位符 2"/>
          <p:cNvSpPr>
            <a:spLocks noGrp="1"/>
          </p:cNvSpPr>
          <p:nvPr>
            <p:ph idx="1"/>
          </p:nvPr>
        </p:nvSpPr>
        <p:spPr>
          <a:xfrm>
            <a:off x="250825" y="1076325"/>
            <a:ext cx="8623300" cy="51689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400"/>
              <a:t>int  main(void) {</a:t>
            </a:r>
            <a:endParaRPr lang="zh-CN" altLang="zh-CN" sz="2400"/>
          </a:p>
          <a:p>
            <a:pPr marL="0" indent="0">
              <a:buFontTx/>
              <a:buNone/>
            </a:pPr>
            <a:r>
              <a:rPr lang="en-US" altLang="zh-CN" sz="2400"/>
              <a:t>	Complex c1(1,2),c2(3,4),c3,c4,c5,c6;</a:t>
            </a:r>
            <a:endParaRPr lang="zh-CN" altLang="zh-CN" sz="2400"/>
          </a:p>
          <a:p>
            <a:pPr marL="0" indent="0">
              <a:buFontTx/>
              <a:buNone/>
            </a:pPr>
            <a:r>
              <a:rPr lang="en-US" altLang="zh-CN" sz="2400"/>
              <a:t>	c3=c1+c2;</a:t>
            </a:r>
            <a:endParaRPr lang="zh-CN" altLang="zh-CN" sz="2400"/>
          </a:p>
          <a:p>
            <a:pPr marL="0" indent="0">
              <a:buFontTx/>
              <a:buNone/>
            </a:pPr>
            <a:r>
              <a:rPr lang="en-US" altLang="zh-CN" sz="2400"/>
              <a:t>	c4=c1-c2;</a:t>
            </a:r>
            <a:endParaRPr lang="zh-CN" altLang="zh-CN" sz="2400"/>
          </a:p>
          <a:p>
            <a:pPr marL="0" indent="0">
              <a:buFontTx/>
              <a:buNone/>
            </a:pPr>
            <a:r>
              <a:rPr lang="en-US" altLang="zh-CN" sz="2400"/>
              <a:t>	c5=c1*c2;</a:t>
            </a:r>
            <a:endParaRPr lang="zh-CN" altLang="zh-CN" sz="2400"/>
          </a:p>
          <a:p>
            <a:pPr marL="0" indent="0">
              <a:buFontTx/>
              <a:buNone/>
            </a:pPr>
            <a:r>
              <a:rPr lang="en-US" altLang="zh-CN" sz="2400"/>
              <a:t>	c6=c1/c2;</a:t>
            </a:r>
            <a:endParaRPr lang="zh-CN" altLang="zh-CN" sz="2400"/>
          </a:p>
          <a:p>
            <a:pPr marL="0" indent="0">
              <a:buFontTx/>
              <a:buNone/>
            </a:pPr>
            <a:r>
              <a:rPr lang="en-US" altLang="zh-CN" sz="2400"/>
              <a:t>	c1.display();</a:t>
            </a:r>
            <a:endParaRPr lang="zh-CN" altLang="zh-CN" sz="2400"/>
          </a:p>
          <a:p>
            <a:pPr marL="0" indent="0">
              <a:buFontTx/>
              <a:buNone/>
            </a:pPr>
            <a:r>
              <a:rPr lang="en-US" altLang="zh-CN" sz="2400"/>
              <a:t>	c2.display();</a:t>
            </a:r>
            <a:endParaRPr lang="zh-CN" altLang="zh-CN" sz="2400"/>
          </a:p>
          <a:p>
            <a:pPr marL="0" indent="0">
              <a:buFontTx/>
              <a:buNone/>
            </a:pPr>
            <a:r>
              <a:rPr lang="en-US" altLang="zh-CN" sz="2400"/>
              <a:t>	c3.display();</a:t>
            </a:r>
            <a:endParaRPr lang="zh-CN" altLang="zh-CN" sz="2400"/>
          </a:p>
          <a:p>
            <a:pPr marL="0" indent="0">
              <a:buFontTx/>
              <a:buNone/>
            </a:pPr>
            <a:r>
              <a:rPr lang="en-US" altLang="zh-CN" sz="2400"/>
              <a:t>	c4.display();</a:t>
            </a:r>
            <a:endParaRPr lang="zh-CN" altLang="zh-CN" sz="2400"/>
          </a:p>
          <a:p>
            <a:pPr marL="0" indent="0">
              <a:buFontTx/>
              <a:buNone/>
            </a:pPr>
            <a:r>
              <a:rPr lang="en-US" altLang="zh-CN" sz="2400"/>
              <a:t>	c5.display();</a:t>
            </a:r>
            <a:endParaRPr lang="zh-CN" altLang="zh-CN" sz="2400"/>
          </a:p>
          <a:p>
            <a:pPr marL="0" indent="0">
              <a:buFontTx/>
              <a:buNone/>
            </a:pPr>
            <a:r>
              <a:rPr lang="en-US" altLang="zh-CN" sz="2400"/>
              <a:t>	c6.display();</a:t>
            </a:r>
            <a:endParaRPr lang="zh-CN" altLang="zh-CN" sz="2400"/>
          </a:p>
          <a:p>
            <a:pPr marL="0" indent="0">
              <a:buFontTx/>
              <a:buNone/>
            </a:pPr>
            <a:r>
              <a:rPr lang="en-US" altLang="zh-CN" sz="2400"/>
              <a:t>}</a:t>
            </a:r>
            <a:endParaRPr lang="zh-CN" altLang="zh-CN" sz="2400"/>
          </a:p>
          <a:p>
            <a:pPr marL="0" indent="0">
              <a:buFontTx/>
              <a:buNone/>
            </a:pPr>
            <a:endParaRPr lang="zh-CN" altLang="en-US" sz="2400"/>
          </a:p>
        </p:txBody>
      </p:sp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r>
              <a:rPr lang="en-US" altLang="zh-CN" b="1"/>
              <a:t>6.2.1  </a:t>
            </a:r>
            <a:r>
              <a:rPr lang="zh-CN" altLang="zh-CN" b="1"/>
              <a:t>类与</a:t>
            </a:r>
            <a:r>
              <a:rPr lang="zh-CN" altLang="zh-CN" b="1">
                <a:solidFill>
                  <a:srgbClr val="FF0000"/>
                </a:solidFill>
              </a:rPr>
              <a:t>二元运算符</a:t>
            </a:r>
            <a:r>
              <a:rPr lang="zh-CN" altLang="zh-CN" b="1"/>
              <a:t>重载</a:t>
            </a:r>
            <a:endParaRPr lang="zh-CN" altLang="zh-CN" b="1"/>
          </a:p>
        </p:txBody>
      </p:sp>
      <p:sp>
        <p:nvSpPr>
          <p:cNvPr id="5" name="对话气泡: 矩形 4"/>
          <p:cNvSpPr/>
          <p:nvPr/>
        </p:nvSpPr>
        <p:spPr>
          <a:xfrm>
            <a:off x="4140200" y="2565400"/>
            <a:ext cx="4546600" cy="3455988"/>
          </a:xfrm>
          <a:prstGeom prst="wedgeRectCallout">
            <a:avLst>
              <a:gd name="adj1" fmla="val -75596"/>
              <a:gd name="adj2" fmla="val -14424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lang="zh-CN" altLang="zh-CN" sz="2800" b="1">
                <a:solidFill>
                  <a:schemeClr val="tx1"/>
                </a:solidFill>
              </a:rPr>
              <a:t>程序的运行结果如下：</a:t>
            </a:r>
            <a:endParaRPr lang="zh-CN" altLang="zh-CN" sz="2800" b="1">
              <a:solidFill>
                <a:schemeClr val="tx1"/>
              </a:solidFill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/>
                </a:solidFill>
              </a:rPr>
              <a:t>1+2i</a:t>
            </a:r>
            <a:endParaRPr lang="zh-CN" altLang="zh-CN" sz="2800" b="1">
              <a:solidFill>
                <a:schemeClr val="tx1"/>
              </a:solidFill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/>
                </a:solidFill>
              </a:rPr>
              <a:t>3+4i</a:t>
            </a:r>
            <a:endParaRPr lang="zh-CN" altLang="zh-CN" sz="2800" b="1">
              <a:solidFill>
                <a:schemeClr val="tx1"/>
              </a:solidFill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/>
                </a:solidFill>
              </a:rPr>
              <a:t>4+6i</a:t>
            </a:r>
            <a:endParaRPr lang="zh-CN" altLang="zh-CN" sz="2800" b="1">
              <a:solidFill>
                <a:schemeClr val="tx1"/>
              </a:solidFill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/>
                </a:solidFill>
              </a:rPr>
              <a:t>-2-2i</a:t>
            </a:r>
            <a:endParaRPr lang="zh-CN" altLang="zh-CN" sz="2800" b="1">
              <a:solidFill>
                <a:schemeClr val="tx1"/>
              </a:solidFill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/>
                </a:solidFill>
              </a:rPr>
              <a:t>-5+10i</a:t>
            </a:r>
            <a:endParaRPr lang="zh-CN" altLang="zh-CN" sz="2800" b="1">
              <a:solidFill>
                <a:schemeClr val="tx1"/>
              </a:solidFill>
            </a:endParaRPr>
          </a:p>
          <a:p>
            <a:pPr eaLnBrk="0" hangingPunct="0">
              <a:defRPr/>
            </a:pPr>
            <a:r>
              <a:rPr lang="en-US" altLang="zh-CN" sz="2800" b="1">
                <a:solidFill>
                  <a:schemeClr val="tx1"/>
                </a:solidFill>
              </a:rPr>
              <a:t>0.44+0.08i</a:t>
            </a:r>
            <a:endParaRPr lang="zh-CN" altLang="zh-CN" sz="28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r>
              <a:rPr lang="en-US" altLang="zh-CN" b="1"/>
              <a:t>6.2.1  </a:t>
            </a:r>
            <a:r>
              <a:rPr lang="zh-CN" altLang="zh-CN" b="1"/>
              <a:t>类与</a:t>
            </a:r>
            <a:r>
              <a:rPr lang="zh-CN" altLang="zh-CN" b="1">
                <a:solidFill>
                  <a:srgbClr val="FF0000"/>
                </a:solidFill>
              </a:rPr>
              <a:t>二元运算符</a:t>
            </a:r>
            <a:r>
              <a:rPr lang="zh-CN" altLang="zh-CN" b="1"/>
              <a:t>重载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76325"/>
            <a:ext cx="8623300" cy="5168900"/>
          </a:xfrm>
        </p:spPr>
        <p:txBody>
          <a:bodyPr/>
          <a:lstStyle/>
          <a:p>
            <a:pPr>
              <a:defRPr/>
            </a:pPr>
            <a:r>
              <a:rPr lang="zh-CN" altLang="zh-CN" sz="2400" b="1" dirty="0">
                <a:solidFill>
                  <a:srgbClr val="FF0000"/>
                </a:solidFill>
              </a:rPr>
              <a:t>对于程序中的运算符调用</a:t>
            </a:r>
            <a:endParaRPr lang="zh-CN" altLang="zh-CN" sz="2400" b="1" dirty="0">
              <a:solidFill>
                <a:srgbClr val="FF0000"/>
              </a:solidFill>
            </a:endParaRPr>
          </a:p>
          <a:p>
            <a:pPr marL="800100" lvl="2" indent="0">
              <a:buFontTx/>
              <a:buNone/>
              <a:defRPr/>
            </a:pPr>
            <a:r>
              <a:rPr lang="en-US" altLang="zh-CN" b="1" dirty="0">
                <a:cs typeface="+mn-ea"/>
              </a:rPr>
              <a:t>c3=c1+c2;</a:t>
            </a:r>
            <a:endParaRPr lang="zh-CN" altLang="zh-CN" b="1" dirty="0">
              <a:cs typeface="+mn-ea"/>
            </a:endParaRPr>
          </a:p>
          <a:p>
            <a:pPr marL="800100" lvl="2" indent="0">
              <a:buFontTx/>
              <a:buNone/>
              <a:defRPr/>
            </a:pPr>
            <a:r>
              <a:rPr lang="en-US" altLang="zh-CN" b="1" dirty="0">
                <a:cs typeface="+mn-ea"/>
              </a:rPr>
              <a:t>c4=c1-c2;</a:t>
            </a:r>
            <a:endParaRPr lang="zh-CN" altLang="zh-CN" b="1" dirty="0">
              <a:cs typeface="+mn-ea"/>
            </a:endParaRPr>
          </a:p>
          <a:p>
            <a:pPr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C++</a:t>
            </a:r>
            <a:r>
              <a:rPr lang="zh-CN" altLang="zh-CN" sz="2400" b="1" dirty="0">
                <a:solidFill>
                  <a:srgbClr val="FF0000"/>
                </a:solidFill>
              </a:rPr>
              <a:t>会将它们转换成下面形式的调用语句：</a:t>
            </a:r>
            <a:endParaRPr lang="zh-CN" altLang="zh-CN" sz="2400" b="1" dirty="0">
              <a:solidFill>
                <a:srgbClr val="FF0000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altLang="zh-CN" sz="2400" b="1" dirty="0"/>
              <a:t>	c3=c1.operator+(c2);     </a:t>
            </a:r>
            <a:endParaRPr lang="zh-CN" altLang="zh-CN" sz="2400" b="1" dirty="0"/>
          </a:p>
          <a:p>
            <a:pPr marL="0" indent="0">
              <a:buFontTx/>
              <a:buNone/>
              <a:defRPr/>
            </a:pPr>
            <a:r>
              <a:rPr lang="en-US" altLang="zh-CN" sz="2400" b="1" dirty="0"/>
              <a:t>	c4=c1.operator-(c2);</a:t>
            </a:r>
            <a:endParaRPr lang="zh-CN" altLang="zh-CN" sz="2400" b="1" dirty="0"/>
          </a:p>
          <a:p>
            <a:pPr lvl="1" indent="-342900">
              <a:defRPr/>
            </a:pPr>
            <a:r>
              <a:rPr lang="zh-CN" altLang="zh-CN" sz="2000" b="1" dirty="0">
                <a:cs typeface="+mn-ea"/>
              </a:rPr>
              <a:t>从形式上看，这两次函数调用只提供了一个参数</a:t>
            </a:r>
            <a:r>
              <a:rPr lang="en-US" altLang="zh-CN" sz="2000" b="1" dirty="0">
                <a:cs typeface="+mn-ea"/>
              </a:rPr>
              <a:t>c2</a:t>
            </a:r>
            <a:r>
              <a:rPr lang="zh-CN" altLang="zh-CN" sz="2000" b="1" dirty="0">
                <a:cs typeface="+mn-ea"/>
              </a:rPr>
              <a:t>，但实际上是两个参数，其左参数虽然没有出现在参数表中，但编译器会通过</a:t>
            </a:r>
            <a:r>
              <a:rPr lang="en-US" altLang="zh-CN" sz="2000" b="1" dirty="0">
                <a:cs typeface="+mn-ea"/>
              </a:rPr>
              <a:t>c1</a:t>
            </a:r>
            <a:r>
              <a:rPr lang="zh-CN" altLang="zh-CN" sz="2000" b="1" dirty="0">
                <a:cs typeface="+mn-ea"/>
              </a:rPr>
              <a:t>对象的</a:t>
            </a:r>
            <a:r>
              <a:rPr lang="en-US" altLang="zh-CN" sz="2000" b="1" dirty="0">
                <a:cs typeface="+mn-ea"/>
              </a:rPr>
              <a:t>this</a:t>
            </a:r>
            <a:r>
              <a:rPr lang="zh-CN" altLang="zh-CN" sz="2000" b="1" dirty="0">
                <a:cs typeface="+mn-ea"/>
              </a:rPr>
              <a:t>指针传递该参数。</a:t>
            </a:r>
            <a:endParaRPr lang="en-US" altLang="zh-CN" sz="2000" b="1" dirty="0">
              <a:cs typeface="+mn-ea"/>
            </a:endParaRPr>
          </a:p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总括</a:t>
            </a:r>
            <a:r>
              <a:rPr lang="zh-CN" altLang="zh-CN" sz="2400" b="1" dirty="0">
                <a:solidFill>
                  <a:srgbClr val="FF0000"/>
                </a:solidFill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</a:rPr>
              <a:t>在程序可用下面两种方式调用</a:t>
            </a:r>
            <a:r>
              <a:rPr lang="zh-CN" altLang="zh-CN" sz="2400" b="1" dirty="0">
                <a:solidFill>
                  <a:srgbClr val="FF0000"/>
                </a:solidFill>
              </a:rPr>
              <a:t>以类成员函数方式重载的二元运算符：</a:t>
            </a:r>
            <a:endParaRPr lang="zh-CN" altLang="zh-CN" sz="2400" b="1" dirty="0">
              <a:solidFill>
                <a:srgbClr val="FF0000"/>
              </a:solidFill>
            </a:endParaRPr>
          </a:p>
          <a:p>
            <a:pPr marL="800100" lvl="2" indent="0">
              <a:buFontTx/>
              <a:buNone/>
              <a:defRPr/>
            </a:pPr>
            <a:r>
              <a:rPr lang="en-US" altLang="zh-CN" b="1" dirty="0">
                <a:cs typeface="+mn-ea"/>
              </a:rPr>
              <a:t>a @ b;                                 //</a:t>
            </a:r>
            <a:r>
              <a:rPr lang="zh-CN" altLang="zh-CN" b="1" dirty="0">
                <a:cs typeface="+mn-ea"/>
              </a:rPr>
              <a:t>隐式调用二元运算符</a:t>
            </a:r>
            <a:r>
              <a:rPr lang="en-US" altLang="zh-CN" b="1" dirty="0">
                <a:cs typeface="+mn-ea"/>
              </a:rPr>
              <a:t>@</a:t>
            </a:r>
            <a:endParaRPr lang="zh-CN" altLang="zh-CN" b="1" dirty="0">
              <a:cs typeface="+mn-ea"/>
            </a:endParaRPr>
          </a:p>
          <a:p>
            <a:pPr marL="800100" lvl="2" indent="0">
              <a:buFontTx/>
              <a:buNone/>
              <a:defRPr/>
            </a:pPr>
            <a:r>
              <a:rPr lang="en-US" altLang="zh-CN" b="1" dirty="0" err="1">
                <a:cs typeface="+mn-ea"/>
              </a:rPr>
              <a:t>a.operator</a:t>
            </a:r>
            <a:r>
              <a:rPr lang="en-US" altLang="zh-CN" b="1" dirty="0">
                <a:cs typeface="+mn-ea"/>
              </a:rPr>
              <a:t>@(b)                   //</a:t>
            </a:r>
            <a:r>
              <a:rPr lang="zh-CN" altLang="zh-CN" b="1" dirty="0">
                <a:cs typeface="+mn-ea"/>
              </a:rPr>
              <a:t>显式调用二元运算符</a:t>
            </a:r>
            <a:r>
              <a:rPr lang="en-US" altLang="zh-CN" b="1" dirty="0">
                <a:cs typeface="+mn-ea"/>
              </a:rPr>
              <a:t>@</a:t>
            </a:r>
            <a:endParaRPr lang="zh-CN" altLang="zh-CN" b="1" dirty="0">
              <a:cs typeface="+mn-ea"/>
            </a:endParaRPr>
          </a:p>
          <a:p>
            <a:pPr>
              <a:defRPr/>
            </a:pPr>
            <a:endParaRPr lang="zh-CN" altLang="zh-CN" sz="2400" dirty="0"/>
          </a:p>
          <a:p>
            <a:pPr marL="0" indent="0">
              <a:buFontTx/>
              <a:buNone/>
              <a:defRPr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/>
          </p:cNvSpPr>
          <p:nvPr>
            <p:ph type="title"/>
          </p:nvPr>
        </p:nvSpPr>
        <p:spPr>
          <a:xfrm>
            <a:off x="673100" y="-19050"/>
            <a:ext cx="7772400" cy="1008063"/>
          </a:xfrm>
        </p:spPr>
        <p:txBody>
          <a:bodyPr/>
          <a:lstStyle/>
          <a:p>
            <a:pPr eaLnBrk="1" hangingPunct="1"/>
            <a:r>
              <a:rPr lang="en-US" altLang="zh-CN" b="1"/>
              <a:t>6.1 </a:t>
            </a:r>
            <a:r>
              <a:rPr lang="zh-CN" altLang="en-US" b="1"/>
              <a:t>运算符</a:t>
            </a:r>
            <a:r>
              <a:rPr lang="zh-CN" altLang="en-US" b="1">
                <a:solidFill>
                  <a:srgbClr val="FF0000"/>
                </a:solidFill>
              </a:rPr>
              <a:t>重载基础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685800" y="1268413"/>
            <a:ext cx="7989888" cy="48275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>
                <a:solidFill>
                  <a:srgbClr val="0000CC"/>
                </a:solidFill>
              </a:rPr>
              <a:t>1</a:t>
            </a:r>
            <a:r>
              <a:rPr lang="zh-CN" altLang="en-US" b="1">
                <a:solidFill>
                  <a:srgbClr val="0000CC"/>
                </a:solidFill>
              </a:rPr>
              <a:t>、运算符重载的概念</a:t>
            </a:r>
            <a:endParaRPr lang="zh-CN" altLang="en-US" b="1">
              <a:solidFill>
                <a:srgbClr val="0000CC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b="1"/>
              <a:t>C++</a:t>
            </a:r>
            <a:r>
              <a:rPr lang="zh-CN" altLang="en-US" b="1"/>
              <a:t>的运算符对语言预定义类型是重载的</a:t>
            </a:r>
            <a:endParaRPr lang="zh-CN" altLang="en-US" b="1"/>
          </a:p>
          <a:p>
            <a:pPr lvl="2" eaLnBrk="1" hangingPunct="1">
              <a:lnSpc>
                <a:spcPct val="90000"/>
              </a:lnSpc>
            </a:pPr>
            <a:r>
              <a:rPr lang="en-US" altLang="zh-CN" b="1"/>
              <a:t>int  i=2+3;</a:t>
            </a:r>
            <a:endParaRPr lang="en-US" altLang="zh-CN" b="1"/>
          </a:p>
          <a:p>
            <a:pPr lvl="2" eaLnBrk="1" hangingPunct="1">
              <a:lnSpc>
                <a:spcPct val="90000"/>
              </a:lnSpc>
            </a:pPr>
            <a:r>
              <a:rPr lang="en-US" altLang="zh-CN" b="1"/>
              <a:t>double  j=2+4.8;</a:t>
            </a:r>
            <a:endParaRPr lang="en-US" altLang="zh-CN" b="1"/>
          </a:p>
          <a:p>
            <a:pPr lvl="2" eaLnBrk="1" hangingPunct="1">
              <a:lnSpc>
                <a:spcPct val="90000"/>
              </a:lnSpc>
            </a:pPr>
            <a:r>
              <a:rPr lang="en-US" altLang="zh-CN" b="1"/>
              <a:t>float  f=float(3.1)+float(2.0);</a:t>
            </a:r>
            <a:endParaRPr lang="en-US" altLang="zh-CN" b="1"/>
          </a:p>
          <a:p>
            <a:pPr lvl="1" eaLnBrk="1" hangingPunct="1">
              <a:lnSpc>
                <a:spcPct val="90000"/>
              </a:lnSpc>
            </a:pPr>
            <a:r>
              <a:rPr lang="zh-CN" altLang="en-US" b="1">
                <a:solidFill>
                  <a:srgbClr val="FF0000"/>
                </a:solidFill>
              </a:rPr>
              <a:t>对于上面的</a:t>
            </a:r>
            <a:r>
              <a:rPr lang="en-US" altLang="zh-CN" b="1">
                <a:solidFill>
                  <a:srgbClr val="FF0000"/>
                </a:solidFill>
              </a:rPr>
              <a:t>3</a:t>
            </a:r>
            <a:r>
              <a:rPr lang="zh-CN" altLang="en-US" b="1">
                <a:solidFill>
                  <a:srgbClr val="FF0000"/>
                </a:solidFill>
              </a:rPr>
              <a:t>个加法表达式，</a:t>
            </a:r>
            <a:r>
              <a:rPr lang="en-US" altLang="zh-CN" b="1">
                <a:solidFill>
                  <a:srgbClr val="FF0000"/>
                </a:solidFill>
              </a:rPr>
              <a:t>C++</a:t>
            </a:r>
            <a:r>
              <a:rPr lang="zh-CN" altLang="en-US" b="1">
                <a:solidFill>
                  <a:srgbClr val="FF0000"/>
                </a:solidFill>
              </a:rPr>
              <a:t>系统提供了类似于下面形式的运算符重载函数：</a:t>
            </a:r>
            <a:endParaRPr lang="zh-CN" altLang="en-US" b="1">
              <a:solidFill>
                <a:srgbClr val="FF0000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b="1"/>
              <a:t>int  operator+(int,int);</a:t>
            </a:r>
            <a:endParaRPr lang="en-US" altLang="zh-CN" b="1"/>
          </a:p>
          <a:p>
            <a:pPr lvl="2" eaLnBrk="1" hangingPunct="1">
              <a:lnSpc>
                <a:spcPct val="90000"/>
              </a:lnSpc>
            </a:pPr>
            <a:r>
              <a:rPr lang="en-US" altLang="zh-CN" b="1"/>
              <a:t>double  operator+(int,double);</a:t>
            </a:r>
            <a:endParaRPr lang="en-US" altLang="zh-CN" b="1"/>
          </a:p>
          <a:p>
            <a:pPr lvl="2" eaLnBrk="1" hangingPunct="1">
              <a:lnSpc>
                <a:spcPct val="90000"/>
              </a:lnSpc>
            </a:pPr>
            <a:r>
              <a:rPr lang="en-US" altLang="zh-CN" b="1"/>
              <a:t>float  operator+(float,float);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76325"/>
            <a:ext cx="8623300" cy="5168900"/>
          </a:xfrm>
        </p:spPr>
        <p:txBody>
          <a:bodyPr/>
          <a:lstStyle/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对于</a:t>
            </a:r>
            <a:r>
              <a:rPr lang="en-US" altLang="zh-CN" sz="2400" b="1" dirty="0">
                <a:solidFill>
                  <a:srgbClr val="FF0000"/>
                </a:solidFill>
              </a:rPr>
              <a:t>c5</a:t>
            </a:r>
            <a:r>
              <a:rPr lang="zh-CN" altLang="zh-CN" sz="2400" b="1" dirty="0">
                <a:solidFill>
                  <a:srgbClr val="FF0000"/>
                </a:solidFill>
              </a:rPr>
              <a:t>和</a:t>
            </a:r>
            <a:r>
              <a:rPr lang="en-US" altLang="zh-CN" sz="2400" b="1" dirty="0">
                <a:solidFill>
                  <a:srgbClr val="FF0000"/>
                </a:solidFill>
              </a:rPr>
              <a:t>c6</a:t>
            </a:r>
            <a:r>
              <a:rPr lang="zh-CN" altLang="zh-CN" sz="2400" b="1" dirty="0">
                <a:solidFill>
                  <a:srgbClr val="FF0000"/>
                </a:solidFill>
              </a:rPr>
              <a:t>的计算</a:t>
            </a:r>
            <a:r>
              <a:rPr lang="zh-CN" altLang="en-US" sz="2400" b="1" dirty="0">
                <a:solidFill>
                  <a:srgbClr val="FF0000"/>
                </a:solidFill>
              </a:rPr>
              <a:t>语句：</a:t>
            </a:r>
            <a:endParaRPr lang="zh-CN" altLang="zh-CN" sz="2400" b="1" dirty="0">
              <a:solidFill>
                <a:srgbClr val="FF0000"/>
              </a:solidFill>
            </a:endParaRPr>
          </a:p>
          <a:p>
            <a:pPr marL="914400" lvl="2" indent="0">
              <a:buFontTx/>
              <a:buNone/>
              <a:defRPr/>
            </a:pPr>
            <a:r>
              <a:rPr lang="en-US" altLang="zh-CN" b="1" dirty="0">
                <a:cs typeface="+mn-ea"/>
              </a:rPr>
              <a:t>c5=c1*c2;</a:t>
            </a:r>
            <a:endParaRPr lang="zh-CN" altLang="zh-CN" b="1" dirty="0">
              <a:cs typeface="+mn-ea"/>
            </a:endParaRPr>
          </a:p>
          <a:p>
            <a:pPr marL="914400" lvl="2" indent="0">
              <a:buFontTx/>
              <a:buNone/>
              <a:defRPr/>
            </a:pPr>
            <a:r>
              <a:rPr lang="en-US" altLang="zh-CN" b="1" dirty="0">
                <a:cs typeface="+mn-ea"/>
              </a:rPr>
              <a:t>c6=c1/c2;</a:t>
            </a:r>
            <a:endParaRPr lang="zh-CN" altLang="zh-CN" b="1" dirty="0">
              <a:cs typeface="+mn-ea"/>
            </a:endParaRPr>
          </a:p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因为</a:t>
            </a:r>
            <a:r>
              <a:rPr lang="zh-CN" altLang="zh-CN" sz="2400" b="1" dirty="0">
                <a:solidFill>
                  <a:srgbClr val="FF0000"/>
                </a:solidFill>
              </a:rPr>
              <a:t>“</a:t>
            </a:r>
            <a:r>
              <a:rPr lang="en-US" altLang="zh-CN" sz="2400" b="1" dirty="0">
                <a:solidFill>
                  <a:srgbClr val="FF0000"/>
                </a:solidFill>
              </a:rPr>
              <a:t>*</a:t>
            </a:r>
            <a:r>
              <a:rPr lang="zh-CN" altLang="zh-CN" sz="2400" b="1" dirty="0">
                <a:solidFill>
                  <a:srgbClr val="FF0000"/>
                </a:solidFill>
              </a:rPr>
              <a:t>”和“</a:t>
            </a:r>
            <a:r>
              <a:rPr lang="en-US" altLang="zh-CN" sz="2400" b="1" dirty="0">
                <a:solidFill>
                  <a:srgbClr val="FF0000"/>
                </a:solidFill>
              </a:rPr>
              <a:t>/</a:t>
            </a:r>
            <a:r>
              <a:rPr lang="zh-CN" altLang="zh-CN" sz="2400" b="1" dirty="0">
                <a:solidFill>
                  <a:srgbClr val="FF0000"/>
                </a:solidFill>
              </a:rPr>
              <a:t>”</a:t>
            </a:r>
            <a:r>
              <a:rPr lang="zh-CN" altLang="en-US" sz="2400" b="1" dirty="0">
                <a:solidFill>
                  <a:srgbClr val="FF0000"/>
                </a:solidFill>
              </a:rPr>
              <a:t>通过友元</a:t>
            </a:r>
            <a:r>
              <a:rPr lang="zh-CN" altLang="zh-CN" sz="2400" b="1" dirty="0">
                <a:solidFill>
                  <a:srgbClr val="FF0000"/>
                </a:solidFill>
              </a:rPr>
              <a:t>重载实现的，</a:t>
            </a:r>
            <a:r>
              <a:rPr lang="en-US" altLang="zh-CN" sz="2400" b="1" dirty="0">
                <a:solidFill>
                  <a:srgbClr val="FF0000"/>
                </a:solidFill>
              </a:rPr>
              <a:t>C++</a:t>
            </a:r>
            <a:r>
              <a:rPr lang="zh-CN" altLang="zh-CN" sz="2400" b="1" dirty="0">
                <a:solidFill>
                  <a:srgbClr val="FF0000"/>
                </a:solidFill>
              </a:rPr>
              <a:t>编译器会将它们转换成下面的函数调用形式：</a:t>
            </a:r>
            <a:endParaRPr lang="zh-CN" altLang="zh-CN" sz="2400" b="1" dirty="0">
              <a:solidFill>
                <a:srgbClr val="FF0000"/>
              </a:solidFill>
            </a:endParaRPr>
          </a:p>
          <a:p>
            <a:pPr marL="800100" lvl="2" indent="0">
              <a:buFontTx/>
              <a:buNone/>
              <a:defRPr/>
            </a:pPr>
            <a:r>
              <a:rPr lang="en-US" altLang="zh-CN" b="1" dirty="0">
                <a:cs typeface="+mn-ea"/>
              </a:rPr>
              <a:t>c5=operator*(c1,c2);</a:t>
            </a:r>
            <a:endParaRPr lang="zh-CN" altLang="zh-CN" b="1" dirty="0">
              <a:cs typeface="+mn-ea"/>
            </a:endParaRPr>
          </a:p>
          <a:p>
            <a:pPr marL="800100" lvl="2" indent="0">
              <a:buFontTx/>
              <a:buNone/>
              <a:defRPr/>
            </a:pPr>
            <a:r>
              <a:rPr lang="en-US" altLang="zh-CN" b="1" dirty="0">
                <a:cs typeface="+mn-ea"/>
              </a:rPr>
              <a:t>c6=operator/(c1,c2);</a:t>
            </a:r>
            <a:endParaRPr lang="en-US" altLang="zh-CN" b="1" dirty="0">
              <a:cs typeface="+mn-ea"/>
            </a:endParaRPr>
          </a:p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总括：以</a:t>
            </a:r>
            <a:r>
              <a:rPr lang="zh-CN" altLang="zh-CN" sz="2400" b="1" dirty="0">
                <a:solidFill>
                  <a:srgbClr val="FF0000"/>
                </a:solidFill>
              </a:rPr>
              <a:t>友元</a:t>
            </a:r>
            <a:r>
              <a:rPr lang="zh-CN" altLang="en-US" sz="2400" b="1" dirty="0">
                <a:solidFill>
                  <a:srgbClr val="FF0000"/>
                </a:solidFill>
              </a:rPr>
              <a:t>重载</a:t>
            </a:r>
            <a:r>
              <a:rPr lang="zh-CN" altLang="zh-CN" sz="2400" b="1" dirty="0">
                <a:solidFill>
                  <a:srgbClr val="FF0000"/>
                </a:solidFill>
              </a:rPr>
              <a:t>运算符函数</a:t>
            </a:r>
            <a:r>
              <a:rPr lang="zh-CN" altLang="en-US" sz="2400" b="1" dirty="0">
                <a:solidFill>
                  <a:srgbClr val="FF0000"/>
                </a:solidFill>
              </a:rPr>
              <a:t>在程序中可用</a:t>
            </a:r>
            <a:r>
              <a:rPr lang="zh-CN" altLang="zh-CN" sz="2400" b="1" dirty="0">
                <a:solidFill>
                  <a:srgbClr val="FF0000"/>
                </a:solidFill>
              </a:rPr>
              <a:t>下面两种形式</a:t>
            </a:r>
            <a:r>
              <a:rPr lang="zh-CN" altLang="en-US" sz="2400" b="1" dirty="0">
                <a:solidFill>
                  <a:srgbClr val="FF0000"/>
                </a:solidFill>
              </a:rPr>
              <a:t>进行调用</a:t>
            </a:r>
            <a:r>
              <a:rPr lang="zh-CN" altLang="zh-CN" sz="2400" b="1" dirty="0">
                <a:solidFill>
                  <a:srgbClr val="FF0000"/>
                </a:solidFill>
              </a:rPr>
              <a:t>：</a:t>
            </a:r>
            <a:endParaRPr lang="zh-CN" altLang="zh-CN" sz="2400" b="1" dirty="0">
              <a:solidFill>
                <a:srgbClr val="FF0000"/>
              </a:solidFill>
            </a:endParaRPr>
          </a:p>
          <a:p>
            <a:pPr marL="800100" lvl="2" indent="0">
              <a:buFontTx/>
              <a:buNone/>
              <a:defRPr/>
            </a:pPr>
            <a:r>
              <a:rPr lang="en-US" altLang="zh-CN" b="1" dirty="0" err="1">
                <a:cs typeface="+mn-ea"/>
              </a:rPr>
              <a:t>a@b</a:t>
            </a:r>
            <a:r>
              <a:rPr lang="en-US" altLang="zh-CN" b="1" dirty="0">
                <a:cs typeface="+mn-ea"/>
              </a:rPr>
              <a:t>;                           // </a:t>
            </a:r>
            <a:r>
              <a:rPr lang="zh-CN" altLang="zh-CN" b="1" dirty="0">
                <a:cs typeface="+mn-ea"/>
              </a:rPr>
              <a:t>隐式调用二元运算符</a:t>
            </a:r>
            <a:r>
              <a:rPr lang="en-US" altLang="zh-CN" b="1" dirty="0">
                <a:cs typeface="+mn-ea"/>
              </a:rPr>
              <a:t>@</a:t>
            </a:r>
            <a:endParaRPr lang="zh-CN" altLang="zh-CN" b="1" dirty="0">
              <a:cs typeface="+mn-ea"/>
            </a:endParaRPr>
          </a:p>
          <a:p>
            <a:pPr marL="800100" lvl="2" indent="0">
              <a:buFontTx/>
              <a:buNone/>
              <a:defRPr/>
            </a:pPr>
            <a:r>
              <a:rPr lang="en-US" altLang="zh-CN" b="1" dirty="0">
                <a:cs typeface="+mn-ea"/>
              </a:rPr>
              <a:t>operator@(</a:t>
            </a:r>
            <a:r>
              <a:rPr lang="en-US" altLang="zh-CN" b="1" dirty="0" err="1">
                <a:cs typeface="+mn-ea"/>
              </a:rPr>
              <a:t>a,b</a:t>
            </a:r>
            <a:r>
              <a:rPr lang="en-US" altLang="zh-CN" b="1" dirty="0">
                <a:cs typeface="+mn-ea"/>
              </a:rPr>
              <a:t>)            // </a:t>
            </a:r>
            <a:r>
              <a:rPr lang="zh-CN" altLang="zh-CN" b="1" dirty="0">
                <a:cs typeface="+mn-ea"/>
              </a:rPr>
              <a:t>显式调用二元运算符</a:t>
            </a:r>
            <a:r>
              <a:rPr lang="en-US" altLang="zh-CN" b="1" dirty="0">
                <a:cs typeface="+mn-ea"/>
              </a:rPr>
              <a:t>@</a:t>
            </a:r>
            <a:endParaRPr lang="zh-CN" altLang="zh-CN" b="1" dirty="0">
              <a:cs typeface="+mn-ea"/>
            </a:endParaRPr>
          </a:p>
          <a:p>
            <a:pPr marL="400050" lvl="1" indent="0">
              <a:buFontTx/>
              <a:buNone/>
              <a:defRPr/>
            </a:pPr>
            <a:endParaRPr lang="zh-CN" altLang="zh-CN" dirty="0">
              <a:cs typeface="+mn-ea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35842" name="Rectangle 2"/>
          <p:cNvSpPr>
            <a:spLocks noGrp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r>
              <a:rPr lang="en-US" altLang="zh-CN" b="1"/>
              <a:t>6.2.1  </a:t>
            </a:r>
            <a:r>
              <a:rPr lang="zh-CN" altLang="zh-CN" b="1"/>
              <a:t>类与</a:t>
            </a:r>
            <a:r>
              <a:rPr lang="zh-CN" altLang="zh-CN" b="1">
                <a:solidFill>
                  <a:srgbClr val="FF0000"/>
                </a:solidFill>
              </a:rPr>
              <a:t>二元运算符</a:t>
            </a:r>
            <a:r>
              <a:rPr lang="zh-CN" altLang="zh-CN" b="1"/>
              <a:t>重载</a:t>
            </a:r>
            <a:endParaRPr lang="zh-CN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r>
              <a:rPr lang="en-US" altLang="zh-CN" sz="2800" b="1"/>
              <a:t>6.2.2  </a:t>
            </a:r>
            <a:r>
              <a:rPr lang="zh-CN" altLang="zh-CN" sz="2800" b="1">
                <a:solidFill>
                  <a:srgbClr val="FF0000"/>
                </a:solidFill>
              </a:rPr>
              <a:t>非类成员方式</a:t>
            </a:r>
            <a:r>
              <a:rPr lang="zh-CN" altLang="zh-CN" sz="2800" b="1"/>
              <a:t>重载二元运算符的特殊用途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76325"/>
            <a:ext cx="8713788" cy="51689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sz="2400" b="1" dirty="0">
                <a:solidFill>
                  <a:srgbClr val="0000CC"/>
                </a:solidFill>
              </a:rPr>
              <a:t>1、</a:t>
            </a:r>
            <a:r>
              <a:rPr lang="zh-CN" altLang="en-US" sz="2400" b="1" dirty="0">
                <a:solidFill>
                  <a:srgbClr val="0000CC"/>
                </a:solidFill>
              </a:rPr>
              <a:t>解决运算符左、右操作数据的</a:t>
            </a:r>
            <a:r>
              <a:rPr lang="zh-CN" altLang="en-US" sz="2400" b="1" dirty="0">
                <a:solidFill>
                  <a:srgbClr val="FF0000"/>
                </a:solidFill>
              </a:rPr>
              <a:t>次序交换</a:t>
            </a:r>
            <a:r>
              <a:rPr lang="zh-CN" altLang="en-US" sz="2400" b="1" dirty="0">
                <a:solidFill>
                  <a:srgbClr val="0000CC"/>
                </a:solidFill>
              </a:rPr>
              <a:t>问题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 lvl="1">
              <a:defRPr/>
            </a:pPr>
            <a:r>
              <a:rPr lang="zh-CN" altLang="zh-CN" sz="2400" b="1" dirty="0">
                <a:cs typeface="+mn-ea"/>
              </a:rPr>
              <a:t>对于不要求返回左值且可以交换参数次序的运算符函数（如</a:t>
            </a:r>
            <a:r>
              <a:rPr lang="en-US" altLang="zh-CN" sz="2400" b="1" dirty="0">
                <a:cs typeface="+mn-ea"/>
              </a:rPr>
              <a:t>+</a:t>
            </a:r>
            <a:r>
              <a:rPr lang="zh-CN" altLang="zh-CN" sz="2400" b="1" dirty="0">
                <a:cs typeface="+mn-ea"/>
              </a:rPr>
              <a:t>、</a:t>
            </a:r>
            <a:r>
              <a:rPr lang="en-US" altLang="zh-CN" sz="2400" b="1" dirty="0">
                <a:cs typeface="+mn-ea"/>
                <a:sym typeface="Symbol" panose="05050102010706020507" pitchFamily="18" charset="2"/>
              </a:rPr>
              <a:t></a:t>
            </a:r>
            <a:r>
              <a:rPr lang="zh-CN" altLang="zh-CN" sz="2400" b="1" dirty="0">
                <a:cs typeface="+mn-ea"/>
              </a:rPr>
              <a:t>、</a:t>
            </a:r>
            <a:r>
              <a:rPr lang="en-US" altLang="zh-CN" sz="2400" b="1" dirty="0">
                <a:cs typeface="+mn-ea"/>
              </a:rPr>
              <a:t>*</a:t>
            </a:r>
            <a:r>
              <a:rPr lang="zh-CN" altLang="zh-CN" sz="2400" b="1" dirty="0">
                <a:cs typeface="+mn-ea"/>
              </a:rPr>
              <a:t>、</a:t>
            </a:r>
            <a:r>
              <a:rPr lang="en-US" altLang="zh-CN" sz="2400" b="1" dirty="0">
                <a:cs typeface="+mn-ea"/>
              </a:rPr>
              <a:t>/ </a:t>
            </a:r>
            <a:r>
              <a:rPr lang="zh-CN" altLang="zh-CN" sz="2400" b="1" dirty="0">
                <a:cs typeface="+mn-ea"/>
              </a:rPr>
              <a:t>等运算符），最好用</a:t>
            </a:r>
            <a:r>
              <a:rPr lang="zh-CN" altLang="zh-CN" sz="2400" b="1" dirty="0">
                <a:solidFill>
                  <a:srgbClr val="FF0000"/>
                </a:solidFill>
                <a:cs typeface="+mn-ea"/>
              </a:rPr>
              <a:t>非成员形式</a:t>
            </a:r>
            <a:r>
              <a:rPr lang="zh-CN" altLang="zh-CN" sz="2400" b="1" dirty="0">
                <a:cs typeface="+mn-ea"/>
              </a:rPr>
              <a:t>（包括友元和普通函数）重载它。</a:t>
            </a:r>
            <a:endParaRPr lang="en-US" altLang="zh-CN" sz="2400" b="1" dirty="0">
              <a:cs typeface="+mn-ea"/>
            </a:endParaRPr>
          </a:p>
          <a:p>
            <a:pPr lvl="1">
              <a:defRPr/>
            </a:pPr>
            <a:r>
              <a:rPr lang="zh-CN" altLang="en-US" sz="2400" b="1" dirty="0">
                <a:cs typeface="+mn-ea"/>
              </a:rPr>
              <a:t>原因是</a:t>
            </a:r>
            <a:r>
              <a:rPr lang="zh-CN" altLang="zh-CN" sz="2400" b="1" dirty="0">
                <a:cs typeface="+mn-ea"/>
              </a:rPr>
              <a:t>在用运算符计算表达式的值时，如果参数的类型与运算符需要的类型不匹配，</a:t>
            </a:r>
            <a:r>
              <a:rPr lang="en-US" altLang="zh-CN" sz="2400" b="1" dirty="0">
                <a:cs typeface="+mn-ea"/>
              </a:rPr>
              <a:t>C++</a:t>
            </a:r>
            <a:r>
              <a:rPr lang="zh-CN" altLang="zh-CN" sz="2400" b="1" dirty="0">
                <a:cs typeface="+mn-ea"/>
              </a:rPr>
              <a:t>会</a:t>
            </a:r>
            <a:r>
              <a:rPr lang="zh-CN" altLang="zh-CN" sz="2400" b="1" dirty="0">
                <a:solidFill>
                  <a:srgbClr val="FF0000"/>
                </a:solidFill>
                <a:cs typeface="+mn-ea"/>
              </a:rPr>
              <a:t>对参数进行隐式转换</a:t>
            </a:r>
            <a:r>
              <a:rPr lang="zh-CN" altLang="zh-CN" sz="2400" b="1" dirty="0">
                <a:cs typeface="+mn-ea"/>
              </a:rPr>
              <a:t>。</a:t>
            </a:r>
            <a:endParaRPr lang="en-US" altLang="zh-CN" sz="2400" b="1" dirty="0">
              <a:cs typeface="+mn-ea"/>
            </a:endParaRPr>
          </a:p>
          <a:p>
            <a:pPr marL="0" indent="0">
              <a:buFontTx/>
              <a:buNone/>
              <a:defRPr/>
            </a:pPr>
            <a:r>
              <a:rPr lang="en-US" altLang="zh-CN" sz="2400" b="1" dirty="0">
                <a:solidFill>
                  <a:srgbClr val="0000CC"/>
                </a:solidFill>
              </a:rPr>
              <a:t>2、</a:t>
            </a:r>
            <a:r>
              <a:rPr lang="zh-CN" altLang="en-US" sz="2400" b="1" dirty="0">
                <a:solidFill>
                  <a:srgbClr val="0000CC"/>
                </a:solidFill>
              </a:rPr>
              <a:t>解决运算符左操作数据的类型转换问题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 lvl="1">
              <a:defRPr/>
            </a:pPr>
            <a:r>
              <a:rPr lang="zh-CN" altLang="zh-CN" sz="2400" b="1" dirty="0">
                <a:cs typeface="+mn-ea"/>
              </a:rPr>
              <a:t>在调用重载的二元运算符函数时，如果第</a:t>
            </a:r>
            <a:r>
              <a:rPr lang="en-US" altLang="zh-CN" sz="2400" b="1" dirty="0">
                <a:cs typeface="+mn-ea"/>
              </a:rPr>
              <a:t>2</a:t>
            </a:r>
            <a:r>
              <a:rPr lang="zh-CN" altLang="zh-CN" sz="2400" b="1" dirty="0">
                <a:cs typeface="+mn-ea"/>
              </a:rPr>
              <a:t>个实参与形参的类型不匹配，</a:t>
            </a:r>
            <a:r>
              <a:rPr lang="en-US" altLang="zh-CN" sz="2400" b="1" dirty="0">
                <a:cs typeface="+mn-ea"/>
              </a:rPr>
              <a:t>C++</a:t>
            </a:r>
            <a:r>
              <a:rPr lang="zh-CN" altLang="zh-CN" sz="2400" b="1" dirty="0">
                <a:cs typeface="+mn-ea"/>
              </a:rPr>
              <a:t>将进行</a:t>
            </a:r>
            <a:r>
              <a:rPr lang="zh-CN" altLang="zh-CN" sz="2400" b="1" dirty="0">
                <a:solidFill>
                  <a:srgbClr val="FF0000"/>
                </a:solidFill>
                <a:cs typeface="+mn-ea"/>
              </a:rPr>
              <a:t>所有可能的隐式类型</a:t>
            </a:r>
            <a:r>
              <a:rPr lang="zh-CN" altLang="zh-CN" sz="2400" b="1" dirty="0">
                <a:cs typeface="+mn-ea"/>
              </a:rPr>
              <a:t>转换。</a:t>
            </a:r>
            <a:endParaRPr lang="en-US" altLang="zh-CN" sz="2400" b="1" dirty="0">
              <a:cs typeface="+mn-ea"/>
            </a:endParaRPr>
          </a:p>
          <a:p>
            <a:pPr lvl="1">
              <a:defRPr/>
            </a:pPr>
            <a:r>
              <a:rPr lang="zh-CN" altLang="zh-CN" sz="2400" b="1" dirty="0">
                <a:cs typeface="+mn-ea"/>
              </a:rPr>
              <a:t>对于第一个参数，就要分情况了：对于非类成员的重载运算符函数，</a:t>
            </a:r>
            <a:r>
              <a:rPr lang="en-US" altLang="zh-CN" sz="2400" b="1" dirty="0">
                <a:cs typeface="+mn-ea"/>
              </a:rPr>
              <a:t>C++</a:t>
            </a:r>
            <a:r>
              <a:rPr lang="zh-CN" altLang="zh-CN" sz="2400" b="1" dirty="0">
                <a:cs typeface="+mn-ea"/>
              </a:rPr>
              <a:t>编译器在参数不匹配的情况下将</a:t>
            </a:r>
            <a:r>
              <a:rPr lang="zh-CN" altLang="zh-CN" sz="2400" b="1" dirty="0">
                <a:solidFill>
                  <a:srgbClr val="FF0000"/>
                </a:solidFill>
                <a:cs typeface="+mn-ea"/>
              </a:rPr>
              <a:t>对第一个参数进行隐式类型转换</a:t>
            </a:r>
            <a:r>
              <a:rPr lang="zh-CN" altLang="en-US" sz="2400" b="1" dirty="0">
                <a:cs typeface="+mn-ea"/>
              </a:rPr>
              <a:t>；</a:t>
            </a:r>
            <a:r>
              <a:rPr lang="zh-CN" altLang="zh-CN" sz="2400" b="1" dirty="0">
                <a:cs typeface="+mn-ea"/>
              </a:rPr>
              <a:t>但不会</a:t>
            </a:r>
            <a:r>
              <a:rPr lang="zh-CN" altLang="zh-CN" sz="2400" b="1" dirty="0">
                <a:solidFill>
                  <a:srgbClr val="0000CC"/>
                </a:solidFill>
                <a:cs typeface="+mn-ea"/>
              </a:rPr>
              <a:t>对类成员运算符函数</a:t>
            </a:r>
            <a:r>
              <a:rPr lang="zh-CN" altLang="zh-CN" sz="2400" b="1" dirty="0">
                <a:cs typeface="+mn-ea"/>
              </a:rPr>
              <a:t>的第一个参数进行任何隐式类型转换。</a:t>
            </a:r>
            <a:endParaRPr lang="zh-CN" altLang="zh-CN" sz="2400" b="1" dirty="0">
              <a:cs typeface="+mn-ea"/>
            </a:endParaRPr>
          </a:p>
          <a:p>
            <a:pPr>
              <a:defRPr/>
            </a:pP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76325"/>
            <a:ext cx="8623300" cy="530542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zh-CN" altLang="zh-CN" sz="2400" b="1" dirty="0">
                <a:solidFill>
                  <a:srgbClr val="0000CC"/>
                </a:solidFill>
              </a:rPr>
              <a:t>【例</a:t>
            </a:r>
            <a:r>
              <a:rPr lang="en-US" altLang="zh-CN" sz="2400" b="1" dirty="0">
                <a:solidFill>
                  <a:srgbClr val="0000CC"/>
                </a:solidFill>
              </a:rPr>
              <a:t>6-2</a:t>
            </a:r>
            <a:r>
              <a:rPr lang="zh-CN" altLang="zh-CN" sz="2400" b="1" dirty="0">
                <a:solidFill>
                  <a:srgbClr val="0000CC"/>
                </a:solidFill>
              </a:rPr>
              <a:t>】 </a:t>
            </a:r>
            <a:r>
              <a:rPr lang="zh-CN" altLang="en-US" sz="2400" b="1" dirty="0">
                <a:solidFill>
                  <a:srgbClr val="0000CC"/>
                </a:solidFill>
              </a:rPr>
              <a:t>设计复数类</a:t>
            </a:r>
            <a:r>
              <a:rPr lang="en-US" altLang="zh-CN" sz="2400" b="1" dirty="0">
                <a:solidFill>
                  <a:srgbClr val="0000CC"/>
                </a:solidFill>
              </a:rPr>
              <a:t>Complex</a:t>
            </a:r>
            <a:r>
              <a:rPr lang="zh-CN" altLang="en-US" sz="2400" b="1" dirty="0">
                <a:solidFill>
                  <a:srgbClr val="0000CC"/>
                </a:solidFill>
              </a:rPr>
              <a:t>，使它能够实现下列</a:t>
            </a:r>
            <a:r>
              <a:rPr lang="en-US" altLang="zh-CN" sz="2400" b="1" dirty="0">
                <a:solidFill>
                  <a:srgbClr val="0000CC"/>
                </a:solidFill>
              </a:rPr>
              <a:t>L1，L2</a:t>
            </a:r>
            <a:r>
              <a:rPr lang="zh-CN" altLang="en-US" sz="2400" b="1" dirty="0">
                <a:solidFill>
                  <a:srgbClr val="0000CC"/>
                </a:solidFill>
              </a:rPr>
              <a:t>式的加法运算。</a:t>
            </a:r>
            <a:endParaRPr lang="zh-CN" altLang="zh-CN" sz="2400" b="1" dirty="0">
              <a:solidFill>
                <a:srgbClr val="0000CC"/>
              </a:solidFill>
            </a:endParaRPr>
          </a:p>
          <a:p>
            <a:pPr marL="400050" lvl="1" indent="0">
              <a:buFontTx/>
              <a:buNone/>
              <a:defRPr/>
            </a:pPr>
            <a:r>
              <a:rPr lang="en-US" altLang="zh-CN" sz="2000" dirty="0">
                <a:cs typeface="+mn-ea"/>
              </a:rPr>
              <a:t>int main(){</a:t>
            </a:r>
            <a:endParaRPr lang="zh-CN" altLang="zh-CN" sz="2000" dirty="0">
              <a:cs typeface="+mn-ea"/>
            </a:endParaRPr>
          </a:p>
          <a:p>
            <a:pPr marL="800100" lvl="2" indent="0">
              <a:buFontTx/>
              <a:buNone/>
              <a:defRPr/>
            </a:pPr>
            <a:r>
              <a:rPr lang="en-US" altLang="zh-CN" sz="2000" dirty="0">
                <a:cs typeface="+mn-ea"/>
              </a:rPr>
              <a:t>Complex c1,c2(1,2);</a:t>
            </a:r>
            <a:endParaRPr lang="zh-CN" altLang="zh-CN" sz="2000" dirty="0">
              <a:cs typeface="+mn-ea"/>
            </a:endParaRPr>
          </a:p>
          <a:p>
            <a:pPr marL="800100" lvl="2" indent="0">
              <a:buFontTx/>
              <a:buNone/>
              <a:defRPr/>
            </a:pPr>
            <a:r>
              <a:rPr lang="en-US" altLang="zh-CN" sz="2000" b="1" dirty="0">
                <a:solidFill>
                  <a:srgbClr val="FF0000"/>
                </a:solidFill>
                <a:cs typeface="+mn-ea"/>
              </a:rPr>
              <a:t>c1=c2+2;				//L1</a:t>
            </a:r>
            <a:endParaRPr lang="zh-CN" altLang="zh-CN" sz="2000" b="1" dirty="0">
              <a:solidFill>
                <a:srgbClr val="FF0000"/>
              </a:solidFill>
              <a:cs typeface="+mn-ea"/>
            </a:endParaRPr>
          </a:p>
          <a:p>
            <a:pPr marL="800100" lvl="2" indent="0">
              <a:buFontTx/>
              <a:buNone/>
              <a:defRPr/>
            </a:pPr>
            <a:r>
              <a:rPr lang="en-US" altLang="zh-CN" sz="2000" dirty="0">
                <a:cs typeface="+mn-ea"/>
              </a:rPr>
              <a:t>c1.display();</a:t>
            </a:r>
            <a:endParaRPr lang="zh-CN" altLang="zh-CN" sz="2000" dirty="0">
              <a:cs typeface="+mn-ea"/>
            </a:endParaRPr>
          </a:p>
          <a:p>
            <a:pPr marL="800100" lvl="2" indent="0">
              <a:buFontTx/>
              <a:buNone/>
              <a:defRPr/>
            </a:pPr>
            <a:r>
              <a:rPr lang="en-US" altLang="zh-CN" sz="2000" b="1" dirty="0">
                <a:solidFill>
                  <a:srgbClr val="FF0000"/>
                </a:solidFill>
                <a:cs typeface="+mn-ea"/>
              </a:rPr>
              <a:t>c1=2+c2;				//L2</a:t>
            </a:r>
            <a:endParaRPr lang="zh-CN" altLang="zh-CN" sz="2000" b="1" dirty="0">
              <a:solidFill>
                <a:srgbClr val="FF0000"/>
              </a:solidFill>
              <a:cs typeface="+mn-ea"/>
            </a:endParaRPr>
          </a:p>
          <a:p>
            <a:pPr marL="800100" lvl="2" indent="0">
              <a:buFontTx/>
              <a:buNone/>
              <a:defRPr/>
            </a:pPr>
            <a:r>
              <a:rPr lang="en-US" altLang="zh-CN" sz="2000" dirty="0">
                <a:cs typeface="+mn-ea"/>
              </a:rPr>
              <a:t>c1.display();</a:t>
            </a:r>
            <a:endParaRPr lang="zh-CN" altLang="zh-CN" sz="2000" dirty="0">
              <a:cs typeface="+mn-ea"/>
            </a:endParaRPr>
          </a:p>
          <a:p>
            <a:pPr marL="400050" lvl="1" indent="0">
              <a:buFontTx/>
              <a:buNone/>
              <a:defRPr/>
            </a:pPr>
            <a:r>
              <a:rPr lang="en-US" altLang="zh-CN" sz="2000" dirty="0">
                <a:cs typeface="+mn-ea"/>
              </a:rPr>
              <a:t>}</a:t>
            </a:r>
            <a:endParaRPr lang="zh-CN" altLang="zh-CN" sz="2000" dirty="0">
              <a:cs typeface="+mn-ea"/>
            </a:endParaRPr>
          </a:p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问题分析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altLang="zh-CN" sz="2000" b="1" dirty="0">
                <a:cs typeface="+mn-ea"/>
              </a:rPr>
              <a:t>L1</a:t>
            </a:r>
            <a:r>
              <a:rPr lang="zh-CN" altLang="en-US" sz="2000" b="1" dirty="0">
                <a:cs typeface="+mn-ea"/>
              </a:rPr>
              <a:t>和</a:t>
            </a:r>
            <a:r>
              <a:rPr lang="en-US" altLang="zh-CN" sz="2000" b="1" dirty="0">
                <a:cs typeface="+mn-ea"/>
              </a:rPr>
              <a:t>L2</a:t>
            </a:r>
            <a:r>
              <a:rPr lang="zh-CN" altLang="en-US" sz="2000" b="1" dirty="0">
                <a:cs typeface="+mn-ea"/>
              </a:rPr>
              <a:t>两条语句是数学中的常见运算，</a:t>
            </a:r>
            <a:r>
              <a:rPr lang="en-US" altLang="zh-CN" sz="2000" b="1" dirty="0">
                <a:cs typeface="+mn-ea"/>
              </a:rPr>
              <a:t>“+、-、×</a:t>
            </a:r>
            <a:r>
              <a:rPr lang="zh-CN" altLang="en-US" sz="2000" b="1" dirty="0">
                <a:cs typeface="+mn-ea"/>
              </a:rPr>
              <a:t>、</a:t>
            </a:r>
            <a:r>
              <a:rPr lang="en-US" altLang="zh-CN" sz="2000" b="1" dirty="0">
                <a:cs typeface="+mn-ea"/>
              </a:rPr>
              <a:t>/”</a:t>
            </a:r>
            <a:r>
              <a:rPr lang="zh-CN" altLang="en-US" sz="2000" b="1" dirty="0">
                <a:cs typeface="+mn-ea"/>
              </a:rPr>
              <a:t>等运算的两个操作数可以交换次序。如果用类成员方式重载</a:t>
            </a:r>
            <a:r>
              <a:rPr lang="en-US" altLang="zh-CN" sz="2000" b="1" dirty="0">
                <a:cs typeface="+mn-ea"/>
              </a:rPr>
              <a:t>“+”，</a:t>
            </a:r>
            <a:r>
              <a:rPr lang="zh-CN" altLang="en-US" sz="2000" b="1" dirty="0">
                <a:cs typeface="+mn-ea"/>
              </a:rPr>
              <a:t>则只能完成</a:t>
            </a:r>
            <a:r>
              <a:rPr lang="en-US" altLang="zh-CN" sz="2000" b="1" dirty="0">
                <a:cs typeface="+mn-ea"/>
              </a:rPr>
              <a:t>L1</a:t>
            </a:r>
            <a:r>
              <a:rPr lang="zh-CN" altLang="en-US" sz="2000" b="1" dirty="0">
                <a:cs typeface="+mn-ea"/>
              </a:rPr>
              <a:t>语句的运算，</a:t>
            </a:r>
            <a:r>
              <a:rPr lang="en-US" altLang="zh-CN" sz="2000" b="1" dirty="0">
                <a:cs typeface="+mn-ea"/>
              </a:rPr>
              <a:t>L2</a:t>
            </a:r>
            <a:r>
              <a:rPr lang="zh-CN" altLang="en-US" sz="2000" b="1" dirty="0">
                <a:cs typeface="+mn-ea"/>
              </a:rPr>
              <a:t>语句则不能实现。</a:t>
            </a:r>
            <a:endParaRPr lang="en-US" altLang="zh-CN" sz="2000" b="1" dirty="0">
              <a:cs typeface="+mn-ea"/>
            </a:endParaRPr>
          </a:p>
          <a:p>
            <a:pPr lvl="1">
              <a:defRPr/>
            </a:pPr>
            <a:r>
              <a:rPr lang="zh-CN" altLang="en-US" sz="2000" b="1" dirty="0">
                <a:cs typeface="+mn-ea"/>
              </a:rPr>
              <a:t>解决这样的问题，可以用友元重载</a:t>
            </a:r>
            <a:r>
              <a:rPr lang="en-US" altLang="zh-CN" sz="2000" b="1" dirty="0">
                <a:cs typeface="+mn-ea"/>
              </a:rPr>
              <a:t>“+”</a:t>
            </a:r>
            <a:r>
              <a:rPr lang="zh-CN" altLang="en-US" sz="2000" b="1" dirty="0">
                <a:cs typeface="+mn-ea"/>
              </a:rPr>
              <a:t>运算符。</a:t>
            </a:r>
            <a:endParaRPr lang="zh-CN" altLang="en-US" sz="2000" b="1" dirty="0">
              <a:cs typeface="+mn-ea"/>
            </a:endParaRPr>
          </a:p>
        </p:txBody>
      </p:sp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r>
              <a:rPr lang="en-US" altLang="zh-CN" sz="2800" b="1"/>
              <a:t>6.2.2  </a:t>
            </a:r>
            <a:r>
              <a:rPr lang="zh-CN" altLang="zh-CN" sz="2800" b="1">
                <a:solidFill>
                  <a:srgbClr val="FF0000"/>
                </a:solidFill>
              </a:rPr>
              <a:t>非类成员方式</a:t>
            </a:r>
            <a:r>
              <a:rPr lang="zh-CN" altLang="zh-CN" sz="2800" b="1"/>
              <a:t>重载二元运算符的特殊用途</a:t>
            </a:r>
            <a:endParaRPr lang="zh-CN" altLang="en-US"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25400"/>
            <a:ext cx="8623300" cy="68326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400" b="1"/>
              <a:t>#include &lt;iostream&gt;</a:t>
            </a:r>
            <a:endParaRPr lang="zh-CN" altLang="zh-CN" sz="2400" b="1"/>
          </a:p>
          <a:p>
            <a:pPr marL="0" indent="0">
              <a:buFontTx/>
              <a:buNone/>
            </a:pPr>
            <a:r>
              <a:rPr lang="en-US" altLang="zh-CN" sz="2400" b="1"/>
              <a:t>using namespace std;</a:t>
            </a:r>
            <a:endParaRPr lang="zh-CN" altLang="zh-CN" sz="2400" b="1"/>
          </a:p>
          <a:p>
            <a:pPr marL="0" indent="0">
              <a:buFontTx/>
              <a:buNone/>
            </a:pPr>
            <a:r>
              <a:rPr lang="en-US" altLang="zh-CN" sz="2400" b="1"/>
              <a:t>class Complex {</a:t>
            </a:r>
            <a:endParaRPr lang="zh-CN" altLang="zh-CN" sz="2400" b="1"/>
          </a:p>
          <a:p>
            <a:pPr marL="0" indent="0">
              <a:buFontTx/>
              <a:buNone/>
            </a:pPr>
            <a:r>
              <a:rPr lang="en-US" altLang="zh-CN" sz="2400" b="1"/>
              <a:t>private:</a:t>
            </a:r>
            <a:endParaRPr lang="zh-CN" altLang="zh-CN" sz="2400" b="1"/>
          </a:p>
          <a:p>
            <a:pPr marL="0" indent="0">
              <a:buFontTx/>
              <a:buNone/>
            </a:pPr>
            <a:r>
              <a:rPr lang="en-US" altLang="zh-CN" sz="2400" b="1"/>
              <a:t>	double  r, i;</a:t>
            </a:r>
            <a:endParaRPr lang="zh-CN" altLang="zh-CN" sz="2400" b="1"/>
          </a:p>
          <a:p>
            <a:pPr marL="0" indent="0">
              <a:buFontTx/>
              <a:buNone/>
            </a:pPr>
            <a:r>
              <a:rPr lang="en-US" altLang="zh-CN" sz="2400" b="1"/>
              <a:t>public:</a:t>
            </a:r>
            <a:endParaRPr lang="zh-CN" altLang="zh-CN" sz="2400" b="1"/>
          </a:p>
          <a:p>
            <a:pPr marL="0" indent="0">
              <a:buFontTx/>
              <a:buNone/>
            </a:pPr>
            <a:r>
              <a:rPr lang="en-US" altLang="zh-CN" sz="2400" b="1"/>
              <a:t>	Complex(double R = 0, double I = 0) :r(R), i(I) {};</a:t>
            </a:r>
            <a:endParaRPr lang="zh-CN" altLang="zh-CN" sz="2400" b="1"/>
          </a:p>
          <a:p>
            <a:pPr marL="0" indent="0">
              <a:buFontTx/>
              <a:buNone/>
            </a:pPr>
            <a:r>
              <a:rPr lang="en-US" altLang="zh-CN" sz="2400" b="1"/>
              <a:t>	friend Complex </a:t>
            </a:r>
            <a:r>
              <a:rPr lang="en-US" altLang="zh-CN" sz="2400" b="1">
                <a:solidFill>
                  <a:srgbClr val="0000CC"/>
                </a:solidFill>
              </a:rPr>
              <a:t>operator+</a:t>
            </a:r>
            <a:r>
              <a:rPr lang="en-US" altLang="zh-CN" sz="2400" b="1"/>
              <a:t>(</a:t>
            </a:r>
            <a:r>
              <a:rPr lang="en-US" altLang="zh-CN" sz="2400" b="1">
                <a:solidFill>
                  <a:srgbClr val="FF0000"/>
                </a:solidFill>
              </a:rPr>
              <a:t>Complex </a:t>
            </a:r>
            <a:r>
              <a:rPr lang="en-US" altLang="zh-CN" sz="2400" b="1"/>
              <a:t>a, </a:t>
            </a:r>
            <a:r>
              <a:rPr lang="en-US" altLang="zh-CN" sz="2400" b="1">
                <a:solidFill>
                  <a:srgbClr val="FF0000"/>
                </a:solidFill>
              </a:rPr>
              <a:t>double</a:t>
            </a:r>
            <a:r>
              <a:rPr lang="en-US" altLang="zh-CN" sz="2400" b="1"/>
              <a:t> b) {</a:t>
            </a:r>
            <a:endParaRPr lang="zh-CN" altLang="zh-CN" sz="2400" b="1"/>
          </a:p>
          <a:p>
            <a:pPr marL="0" indent="0">
              <a:buFontTx/>
              <a:buNone/>
            </a:pPr>
            <a:r>
              <a:rPr lang="en-US" altLang="zh-CN" sz="2400" b="1"/>
              <a:t>		return Complex(a.r + b, a.i);</a:t>
            </a:r>
            <a:endParaRPr lang="zh-CN" altLang="zh-CN" sz="2400" b="1"/>
          </a:p>
          <a:p>
            <a:pPr marL="0" indent="0">
              <a:buFontTx/>
              <a:buNone/>
            </a:pPr>
            <a:r>
              <a:rPr lang="en-US" altLang="zh-CN" sz="2400" b="1"/>
              <a:t>	}</a:t>
            </a:r>
            <a:endParaRPr lang="zh-CN" altLang="zh-CN" sz="2400" b="1"/>
          </a:p>
          <a:p>
            <a:pPr marL="0" indent="0">
              <a:buFontTx/>
              <a:buNone/>
            </a:pPr>
            <a:r>
              <a:rPr lang="en-US" altLang="zh-CN" sz="2400" b="1"/>
              <a:t>	friend Complex </a:t>
            </a:r>
            <a:r>
              <a:rPr lang="en-US" altLang="zh-CN" sz="2400" b="1">
                <a:solidFill>
                  <a:srgbClr val="0000CC"/>
                </a:solidFill>
              </a:rPr>
              <a:t>operator+</a:t>
            </a:r>
            <a:r>
              <a:rPr lang="en-US" altLang="zh-CN" sz="2400" b="1"/>
              <a:t>(</a:t>
            </a:r>
            <a:r>
              <a:rPr lang="en-US" altLang="zh-CN" sz="2400" b="1">
                <a:solidFill>
                  <a:srgbClr val="FF0000"/>
                </a:solidFill>
              </a:rPr>
              <a:t>double</a:t>
            </a:r>
            <a:r>
              <a:rPr lang="en-US" altLang="zh-CN" sz="2400" b="1"/>
              <a:t> a, </a:t>
            </a:r>
            <a:r>
              <a:rPr lang="en-US" altLang="zh-CN" sz="2400" b="1">
                <a:solidFill>
                  <a:srgbClr val="FF0000"/>
                </a:solidFill>
              </a:rPr>
              <a:t>Complex</a:t>
            </a:r>
            <a:r>
              <a:rPr lang="en-US" altLang="zh-CN" sz="2400" b="1"/>
              <a:t> b) {</a:t>
            </a:r>
            <a:endParaRPr lang="zh-CN" altLang="zh-CN" sz="2400" b="1"/>
          </a:p>
          <a:p>
            <a:pPr marL="0" indent="0">
              <a:buFontTx/>
              <a:buNone/>
            </a:pPr>
            <a:r>
              <a:rPr lang="en-US" altLang="zh-CN" sz="2400" b="1"/>
              <a:t>		return Complex(a + b.r, b.i);</a:t>
            </a:r>
            <a:endParaRPr lang="zh-CN" altLang="zh-CN" sz="2400" b="1"/>
          </a:p>
          <a:p>
            <a:pPr marL="0" indent="0">
              <a:buFontTx/>
              <a:buNone/>
            </a:pPr>
            <a:r>
              <a:rPr lang="en-US" altLang="zh-CN" sz="2400" b="1"/>
              <a:t>	}</a:t>
            </a:r>
            <a:endParaRPr lang="zh-CN" altLang="zh-CN" sz="2400" b="1"/>
          </a:p>
          <a:p>
            <a:pPr marL="0" indent="0">
              <a:buFontTx/>
              <a:buNone/>
            </a:pPr>
            <a:r>
              <a:rPr lang="en-US" altLang="zh-CN" sz="2400" b="1"/>
              <a:t>	void  display();</a:t>
            </a:r>
            <a:endParaRPr lang="zh-CN" altLang="zh-CN" sz="2400" b="1"/>
          </a:p>
          <a:p>
            <a:pPr marL="0" indent="0">
              <a:buFontTx/>
              <a:buNone/>
            </a:pPr>
            <a:r>
              <a:rPr lang="en-US" altLang="zh-CN" sz="2400" b="1"/>
              <a:t>};</a:t>
            </a:r>
            <a:endParaRPr lang="zh-CN" altLang="zh-CN" sz="2400" b="1"/>
          </a:p>
          <a:p>
            <a:pPr marL="0" indent="0">
              <a:buFontTx/>
              <a:buNone/>
            </a:pPr>
            <a:endParaRPr lang="zh-CN" altLang="en-US" sz="2400" b="1"/>
          </a:p>
        </p:txBody>
      </p:sp>
      <p:sp>
        <p:nvSpPr>
          <p:cNvPr id="2" name="对话气泡: 矩形 1"/>
          <p:cNvSpPr/>
          <p:nvPr/>
        </p:nvSpPr>
        <p:spPr>
          <a:xfrm>
            <a:off x="5391150" y="242888"/>
            <a:ext cx="3394075" cy="1889125"/>
          </a:xfrm>
          <a:prstGeom prst="wedgeRectCallout">
            <a:avLst>
              <a:gd name="adj1" fmla="val 23864"/>
              <a:gd name="adj2" fmla="val 107021"/>
            </a:avLst>
          </a:prstGeom>
          <a:gradFill>
            <a:gsLst>
              <a:gs pos="53488">
                <a:srgbClr val="FFFFFF"/>
              </a:gs>
              <a:gs pos="83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解决方案一：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ctr" eaLnBrk="0" hangingPunct="0">
              <a:defRPr/>
            </a:pPr>
            <a:endParaRPr lang="en-US" altLang="zh-CN" sz="2400" b="1" dirty="0">
              <a:solidFill>
                <a:schemeClr val="tx1"/>
              </a:solidFill>
            </a:endParaRPr>
          </a:p>
          <a:p>
            <a:pPr algn="ctr" eaLnBrk="0" hangingPunct="0"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直接用两个友元函数</a:t>
            </a:r>
            <a:r>
              <a:rPr lang="zh-CN" altLang="en-US" sz="2400" b="1" dirty="0">
                <a:solidFill>
                  <a:srgbClr val="0000CC"/>
                </a:solidFill>
              </a:rPr>
              <a:t>对不同类型参数</a:t>
            </a:r>
            <a:r>
              <a:rPr lang="zh-CN" altLang="en-US" sz="2400" b="1" dirty="0">
                <a:solidFill>
                  <a:schemeClr val="tx1"/>
                </a:solidFill>
              </a:rPr>
              <a:t>进行运算的加法运算符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内容占位符 2"/>
          <p:cNvSpPr>
            <a:spLocks noGrp="1"/>
          </p:cNvSpPr>
          <p:nvPr>
            <p:ph idx="1"/>
          </p:nvPr>
        </p:nvSpPr>
        <p:spPr>
          <a:xfrm>
            <a:off x="250825" y="1076325"/>
            <a:ext cx="8623300" cy="51689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400" b="1"/>
              <a:t>void Complex::display() {</a:t>
            </a:r>
            <a:endParaRPr lang="zh-CN" altLang="zh-CN" sz="2400" b="1"/>
          </a:p>
          <a:p>
            <a:pPr marL="0" indent="0">
              <a:buFontTx/>
              <a:buNone/>
            </a:pPr>
            <a:r>
              <a:rPr lang="en-US" altLang="zh-CN" sz="2400" b="1"/>
              <a:t>	cout &lt;&lt; r;</a:t>
            </a:r>
            <a:endParaRPr lang="zh-CN" altLang="zh-CN" sz="2400" b="1"/>
          </a:p>
          <a:p>
            <a:pPr marL="0" indent="0">
              <a:buFontTx/>
              <a:buNone/>
            </a:pPr>
            <a:r>
              <a:rPr lang="en-US" altLang="zh-CN" sz="2400" b="1"/>
              <a:t>	if (i&gt;0)  cout &lt;&lt; "+";</a:t>
            </a:r>
            <a:endParaRPr lang="zh-CN" altLang="zh-CN" sz="2400" b="1"/>
          </a:p>
          <a:p>
            <a:pPr marL="0" indent="0">
              <a:buFontTx/>
              <a:buNone/>
            </a:pPr>
            <a:r>
              <a:rPr lang="en-US" altLang="zh-CN" sz="2400" b="1"/>
              <a:t>	if (i != 0)  cout &lt;&lt; i &lt;&lt; "i" &lt;&lt; endl;</a:t>
            </a:r>
            <a:endParaRPr lang="zh-CN" altLang="zh-CN" sz="2400" b="1"/>
          </a:p>
          <a:p>
            <a:pPr marL="0" indent="0">
              <a:buFontTx/>
              <a:buNone/>
            </a:pPr>
            <a:r>
              <a:rPr lang="en-US" altLang="zh-CN" sz="2400" b="1"/>
              <a:t>}</a:t>
            </a:r>
            <a:endParaRPr lang="zh-CN" altLang="zh-CN" sz="2400" b="1"/>
          </a:p>
          <a:p>
            <a:pPr marL="0" indent="0">
              <a:buFontTx/>
              <a:buNone/>
            </a:pPr>
            <a:r>
              <a:rPr lang="en-US" altLang="zh-CN" sz="2400" b="1"/>
              <a:t>int main(void)</a:t>
            </a:r>
            <a:endParaRPr lang="zh-CN" altLang="zh-CN" sz="2400" b="1"/>
          </a:p>
          <a:p>
            <a:pPr marL="0" indent="0">
              <a:buFontTx/>
              <a:buNone/>
            </a:pPr>
            <a:r>
              <a:rPr lang="en-US" altLang="zh-CN" sz="2400" b="1"/>
              <a:t>{</a:t>
            </a:r>
            <a:endParaRPr lang="zh-CN" altLang="zh-CN" sz="2400" b="1"/>
          </a:p>
          <a:p>
            <a:pPr marL="0" indent="0">
              <a:buFontTx/>
              <a:buNone/>
            </a:pPr>
            <a:r>
              <a:rPr lang="en-US" altLang="zh-CN" sz="2400" b="1"/>
              <a:t>	Complex c1(1, 2), c2;</a:t>
            </a:r>
            <a:endParaRPr lang="zh-CN" altLang="zh-CN" sz="2400" b="1"/>
          </a:p>
          <a:p>
            <a:pPr marL="0" indent="0">
              <a:buFontTx/>
              <a:buNone/>
            </a:pPr>
            <a:r>
              <a:rPr lang="en-US" altLang="zh-CN" sz="2400" b="1"/>
              <a:t>	c2 = c1 + 5;</a:t>
            </a:r>
            <a:endParaRPr lang="zh-CN" altLang="zh-CN" sz="2400" b="1"/>
          </a:p>
          <a:p>
            <a:pPr marL="0" indent="0">
              <a:buFontTx/>
              <a:buNone/>
            </a:pPr>
            <a:r>
              <a:rPr lang="en-US" altLang="zh-CN" sz="2400" b="1"/>
              <a:t>	c2.display();                //</a:t>
            </a:r>
            <a:r>
              <a:rPr lang="zh-CN" altLang="zh-CN" sz="2400" b="1"/>
              <a:t>输出：</a:t>
            </a:r>
            <a:r>
              <a:rPr lang="en-US" altLang="zh-CN" sz="2400" b="1"/>
              <a:t>6+2i</a:t>
            </a:r>
            <a:endParaRPr lang="zh-CN" altLang="zh-CN" sz="2400" b="1"/>
          </a:p>
          <a:p>
            <a:pPr marL="0" indent="0">
              <a:buFontTx/>
              <a:buNone/>
            </a:pPr>
            <a:r>
              <a:rPr lang="en-US" altLang="zh-CN" sz="2400" b="1"/>
              <a:t>	c2 = 5 + c1;</a:t>
            </a:r>
            <a:endParaRPr lang="zh-CN" altLang="zh-CN" sz="2400" b="1"/>
          </a:p>
          <a:p>
            <a:pPr marL="0" indent="0">
              <a:buFontTx/>
              <a:buNone/>
            </a:pPr>
            <a:r>
              <a:rPr lang="en-US" altLang="zh-CN" sz="2400" b="1"/>
              <a:t>	c2.display();                //</a:t>
            </a:r>
            <a:r>
              <a:rPr lang="zh-CN" altLang="zh-CN" sz="2400" b="1"/>
              <a:t>输出：</a:t>
            </a:r>
            <a:r>
              <a:rPr lang="en-US" altLang="zh-CN" sz="2400" b="1"/>
              <a:t>6+2i</a:t>
            </a:r>
            <a:endParaRPr lang="zh-CN" altLang="zh-CN" sz="2400" b="1"/>
          </a:p>
          <a:p>
            <a:pPr marL="0" indent="0">
              <a:buFontTx/>
              <a:buNone/>
            </a:pPr>
            <a:r>
              <a:rPr lang="en-US" altLang="zh-CN" sz="2400" b="1"/>
              <a:t>}</a:t>
            </a:r>
            <a:endParaRPr lang="zh-CN" altLang="en-US" sz="2400" b="1"/>
          </a:p>
        </p:txBody>
      </p:sp>
      <p:sp>
        <p:nvSpPr>
          <p:cNvPr id="39938" name="标题 1"/>
          <p:cNvSpPr>
            <a:spLocks noGrp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r>
              <a:rPr lang="en-US" altLang="zh-CN" sz="2800" b="1"/>
              <a:t>6.2.2  </a:t>
            </a:r>
            <a:r>
              <a:rPr lang="zh-CN" altLang="zh-CN" sz="2800" b="1">
                <a:solidFill>
                  <a:srgbClr val="FF0000"/>
                </a:solidFill>
              </a:rPr>
              <a:t>非类成员方式</a:t>
            </a:r>
            <a:r>
              <a:rPr lang="zh-CN" altLang="zh-CN" sz="2800" b="1"/>
              <a:t>重载二元运算符的特殊用途</a:t>
            </a:r>
            <a:endParaRPr lang="zh-CN" altLang="en-US" sz="2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16205"/>
            <a:ext cx="8653145" cy="620395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1600" b="1"/>
              <a:t>#include &lt;iostream&gt;</a:t>
            </a:r>
            <a:endParaRPr lang="en-US" altLang="zh-CN" sz="1600" b="1"/>
          </a:p>
          <a:p>
            <a:pPr marL="0" indent="0">
              <a:buFontTx/>
              <a:buNone/>
            </a:pPr>
            <a:r>
              <a:rPr lang="en-US" altLang="zh-CN" sz="1600" b="1"/>
              <a:t>using namespace std;</a:t>
            </a:r>
            <a:endParaRPr lang="en-US" altLang="zh-CN" sz="1600" b="1"/>
          </a:p>
          <a:p>
            <a:pPr marL="0" indent="0">
              <a:buFontTx/>
              <a:buNone/>
            </a:pPr>
            <a:r>
              <a:rPr lang="en-US" altLang="zh-CN" sz="1600" b="1"/>
              <a:t>class Complex {</a:t>
            </a:r>
            <a:endParaRPr lang="en-US" altLang="zh-CN" sz="1600" b="1"/>
          </a:p>
          <a:p>
            <a:pPr marL="0" indent="0">
              <a:buFontTx/>
              <a:buNone/>
            </a:pPr>
            <a:r>
              <a:rPr lang="en-US" altLang="zh-CN" sz="1600" b="1"/>
              <a:t>private:</a:t>
            </a:r>
            <a:endParaRPr lang="en-US" altLang="zh-CN" sz="1600" b="1"/>
          </a:p>
          <a:p>
            <a:pPr marL="0" indent="0">
              <a:buFontTx/>
              <a:buNone/>
            </a:pPr>
            <a:r>
              <a:rPr lang="en-US" altLang="zh-CN" sz="1600" b="1"/>
              <a:t>double  r, i;</a:t>
            </a:r>
            <a:endParaRPr lang="en-US" altLang="zh-CN" sz="1600" b="1"/>
          </a:p>
          <a:p>
            <a:pPr marL="0" indent="0">
              <a:buFontTx/>
              <a:buNone/>
            </a:pPr>
            <a:r>
              <a:rPr lang="en-US" altLang="zh-CN" sz="1600" b="1"/>
              <a:t>public:</a:t>
            </a:r>
            <a:endParaRPr lang="en-US" altLang="zh-CN" sz="1600" b="1"/>
          </a:p>
          <a:p>
            <a:pPr marL="0" indent="0">
              <a:buFontTx/>
              <a:buNone/>
            </a:pPr>
            <a:r>
              <a:rPr lang="pt-BR" altLang="zh-CN" sz="1600" b="1">
                <a:solidFill>
                  <a:srgbClr val="0000CC"/>
                </a:solidFill>
              </a:rPr>
              <a:t>Complex(double R = 0, double I = 0) :r(R), i(I) {};</a:t>
            </a:r>
            <a:endParaRPr lang="pt-BR" altLang="zh-CN" sz="1600" b="1">
              <a:solidFill>
                <a:srgbClr val="0000CC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1600" b="1"/>
              <a:t>friend Complex </a:t>
            </a:r>
            <a:r>
              <a:rPr lang="en-US" altLang="zh-CN" sz="1600" b="1">
                <a:solidFill>
                  <a:srgbClr val="0000CC"/>
                </a:solidFill>
              </a:rPr>
              <a:t>operator+</a:t>
            </a:r>
            <a:r>
              <a:rPr lang="en-US" altLang="zh-CN" sz="1600" b="1"/>
              <a:t>(</a:t>
            </a:r>
            <a:r>
              <a:rPr lang="en-US" altLang="zh-CN" sz="1600" b="1">
                <a:solidFill>
                  <a:srgbClr val="FF0000"/>
                </a:solidFill>
              </a:rPr>
              <a:t>Complex</a:t>
            </a:r>
            <a:r>
              <a:rPr lang="en-US" altLang="zh-CN" sz="1600" b="1"/>
              <a:t> a, </a:t>
            </a:r>
            <a:r>
              <a:rPr lang="en-US" altLang="zh-CN" sz="1600" b="1">
                <a:solidFill>
                  <a:srgbClr val="FF0000"/>
                </a:solidFill>
              </a:rPr>
              <a:t>Complex</a:t>
            </a:r>
            <a:r>
              <a:rPr lang="en-US" altLang="zh-CN" sz="1600" b="1"/>
              <a:t> b)</a:t>
            </a:r>
            <a:endParaRPr lang="en-US" altLang="zh-CN" sz="1600" b="1"/>
          </a:p>
          <a:p>
            <a:pPr marL="0" indent="0">
              <a:buFontTx/>
              <a:buNone/>
            </a:pPr>
            <a:r>
              <a:rPr lang="en-US" altLang="zh-CN" sz="1600" b="1"/>
              <a:t> {          return Complex(a.r + b.r, a.i+b.i);  }</a:t>
            </a:r>
            <a:endParaRPr lang="en-US" altLang="zh-CN" sz="1600" b="1"/>
          </a:p>
          <a:p>
            <a:pPr marL="0" indent="0">
              <a:buFontTx/>
              <a:buNone/>
            </a:pPr>
            <a:r>
              <a:rPr lang="en-US" altLang="zh-CN" sz="1600" b="1"/>
              <a:t>void  display();</a:t>
            </a:r>
            <a:endParaRPr lang="en-US" altLang="zh-CN" sz="1600" b="1"/>
          </a:p>
          <a:p>
            <a:pPr marL="0" indent="0">
              <a:buFontTx/>
              <a:buNone/>
            </a:pPr>
            <a:r>
              <a:rPr lang="en-US" altLang="zh-CN" sz="1600" b="1"/>
              <a:t>};</a:t>
            </a:r>
            <a:endParaRPr lang="en-US" altLang="zh-CN" sz="1600" b="1"/>
          </a:p>
          <a:p>
            <a:pPr marL="0" indent="0">
              <a:buFontTx/>
              <a:buNone/>
            </a:pPr>
            <a:r>
              <a:rPr lang="en-US" altLang="zh-CN" sz="1600" b="1"/>
              <a:t>void Complex::display() {</a:t>
            </a:r>
            <a:endParaRPr lang="en-US" altLang="zh-CN" sz="1600" b="1"/>
          </a:p>
          <a:p>
            <a:pPr marL="0" indent="0">
              <a:buFontTx/>
              <a:buNone/>
            </a:pPr>
            <a:r>
              <a:rPr lang="en-US" altLang="zh-CN" sz="1600" b="1"/>
              <a:t>         cout &lt;&lt; r;</a:t>
            </a:r>
            <a:endParaRPr lang="en-US" altLang="zh-CN" sz="1600" b="1"/>
          </a:p>
          <a:p>
            <a:pPr marL="0" indent="0">
              <a:buFontTx/>
              <a:buNone/>
            </a:pPr>
            <a:r>
              <a:rPr lang="en-US" altLang="zh-CN" sz="1600" b="1"/>
              <a:t>         if (i&gt;0)  cout &lt;&lt; "+";</a:t>
            </a:r>
            <a:endParaRPr lang="en-US" altLang="zh-CN" sz="1600" b="1"/>
          </a:p>
          <a:p>
            <a:pPr marL="0" indent="0">
              <a:buFontTx/>
              <a:buNone/>
            </a:pPr>
            <a:r>
              <a:rPr lang="en-US" altLang="zh-CN" sz="1600" b="1"/>
              <a:t>        if (i != 0)  cout &lt;&lt; i &lt;&lt; "i" &lt;&lt; endl;</a:t>
            </a:r>
            <a:endParaRPr lang="en-US" altLang="zh-CN" sz="1600" b="1"/>
          </a:p>
          <a:p>
            <a:pPr marL="0" indent="0">
              <a:buFontTx/>
              <a:buNone/>
            </a:pPr>
            <a:r>
              <a:rPr lang="en-US" altLang="zh-CN" sz="1600" b="1"/>
              <a:t>}</a:t>
            </a:r>
            <a:endParaRPr lang="en-US" altLang="zh-CN" sz="1600" b="1"/>
          </a:p>
          <a:p>
            <a:pPr marL="0" indent="0">
              <a:buFontTx/>
              <a:buNone/>
            </a:pPr>
            <a:r>
              <a:rPr lang="en-US" altLang="zh-CN" sz="1600" b="1"/>
              <a:t>int main(void){</a:t>
            </a:r>
            <a:endParaRPr lang="en-US" altLang="zh-CN" sz="1600" b="1"/>
          </a:p>
          <a:p>
            <a:pPr marL="400050" lvl="1" indent="0">
              <a:buFontTx/>
              <a:buNone/>
            </a:pPr>
            <a:r>
              <a:rPr lang="en-US" altLang="zh-CN" sz="1600" b="1"/>
              <a:t>Complex c1(1, 2), c2;</a:t>
            </a:r>
            <a:endParaRPr lang="en-US" altLang="zh-CN" sz="1600" b="1"/>
          </a:p>
          <a:p>
            <a:pPr marL="400050" lvl="1" indent="0">
              <a:buFontTx/>
              <a:buNone/>
            </a:pPr>
            <a:r>
              <a:rPr lang="en-US" altLang="zh-CN" sz="1600" b="1"/>
              <a:t>c2 = c1 + 5;</a:t>
            </a:r>
            <a:endParaRPr lang="en-US" altLang="zh-CN" sz="1600" b="1"/>
          </a:p>
          <a:p>
            <a:pPr marL="400050" lvl="1" indent="0">
              <a:buFontTx/>
              <a:buNone/>
            </a:pPr>
            <a:r>
              <a:rPr lang="en-US" altLang="zh-CN" sz="1600" b="1"/>
              <a:t>c2.display();                //</a:t>
            </a:r>
            <a:r>
              <a:rPr lang="zh-CN" altLang="en-US" sz="1600" b="1"/>
              <a:t>输出：</a:t>
            </a:r>
            <a:r>
              <a:rPr lang="en-US" altLang="zh-CN" sz="1600" b="1"/>
              <a:t>6+2i</a:t>
            </a:r>
            <a:endParaRPr lang="en-US" altLang="zh-CN" sz="1600" b="1"/>
          </a:p>
          <a:p>
            <a:pPr marL="400050" lvl="1" indent="0">
              <a:buFontTx/>
              <a:buNone/>
            </a:pPr>
            <a:r>
              <a:rPr lang="en-US" altLang="zh-CN" sz="1600" b="1"/>
              <a:t>c2 = 5 + c1;</a:t>
            </a:r>
            <a:endParaRPr lang="en-US" altLang="zh-CN" sz="1600" b="1"/>
          </a:p>
          <a:p>
            <a:pPr marL="400050" lvl="1" indent="0">
              <a:buFontTx/>
              <a:buNone/>
            </a:pPr>
            <a:r>
              <a:rPr lang="en-US" altLang="zh-CN" sz="1600" b="1"/>
              <a:t>c2.display();                //</a:t>
            </a:r>
            <a:r>
              <a:rPr lang="zh-CN" altLang="en-US" sz="1600" b="1"/>
              <a:t>输出：</a:t>
            </a:r>
            <a:r>
              <a:rPr lang="en-US" altLang="zh-CN" sz="1600" b="1"/>
              <a:t>6+2i</a:t>
            </a:r>
            <a:endParaRPr lang="en-US" altLang="zh-CN" sz="1600" b="1"/>
          </a:p>
          <a:p>
            <a:pPr marL="0" indent="0">
              <a:buFontTx/>
              <a:buNone/>
            </a:pPr>
            <a:r>
              <a:rPr lang="en-US" altLang="zh-CN" sz="1600" b="1"/>
              <a:t>}</a:t>
            </a:r>
            <a:endParaRPr lang="zh-CN" altLang="en-US" sz="1600" b="1"/>
          </a:p>
        </p:txBody>
      </p:sp>
      <p:sp>
        <p:nvSpPr>
          <p:cNvPr id="4" name="对话气泡: 矩形 3"/>
          <p:cNvSpPr/>
          <p:nvPr/>
        </p:nvSpPr>
        <p:spPr>
          <a:xfrm>
            <a:off x="5651500" y="1339850"/>
            <a:ext cx="3359150" cy="4854575"/>
          </a:xfrm>
          <a:prstGeom prst="wedgeRectCallout">
            <a:avLst>
              <a:gd name="adj1" fmla="val -70481"/>
              <a:gd name="adj2" fmla="val -29441"/>
            </a:avLst>
          </a:prstGeom>
          <a:gradFill>
            <a:gsLst>
              <a:gs pos="53488">
                <a:srgbClr val="FFFFFF"/>
              </a:gs>
              <a:gs pos="83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解决方案二：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ctr" eaLnBrk="0" hangingPunct="0">
              <a:defRPr/>
            </a:pPr>
            <a:endParaRPr lang="en-US" altLang="zh-CN" sz="2400" b="1" dirty="0">
              <a:solidFill>
                <a:schemeClr val="tx1"/>
              </a:solidFill>
            </a:endParaRPr>
          </a:p>
          <a:p>
            <a:pPr algn="ctr" eaLnBrk="0" hangingPunct="0"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通过</a:t>
            </a:r>
            <a:r>
              <a:rPr lang="en-US" altLang="zh-CN" sz="2400" b="1" dirty="0">
                <a:solidFill>
                  <a:schemeClr val="tx1"/>
                </a:solidFill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</a:rPr>
              <a:t>个友元函数重载对两个</a:t>
            </a:r>
            <a:r>
              <a:rPr lang="en-US" altLang="zh-CN" sz="2400" b="1" dirty="0">
                <a:solidFill>
                  <a:schemeClr val="tx1"/>
                </a:solidFill>
              </a:rPr>
              <a:t>Complex</a:t>
            </a:r>
            <a:r>
              <a:rPr lang="zh-CN" altLang="en-US" sz="2400" b="1" dirty="0">
                <a:solidFill>
                  <a:schemeClr val="tx1"/>
                </a:solidFill>
              </a:rPr>
              <a:t>类型相加的加法运算符函数。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ctr" eaLnBrk="0" hangingPunct="0"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这种方案要求：</a:t>
            </a:r>
            <a:r>
              <a:rPr lang="zh-CN" altLang="en-US" sz="2400" b="1" dirty="0">
                <a:solidFill>
                  <a:srgbClr val="FF0000"/>
                </a:solidFill>
              </a:rPr>
              <a:t>类应具有能够接受一个参数的构造函数</a:t>
            </a:r>
            <a:r>
              <a:rPr lang="zh-CN" altLang="en-US" sz="2400" b="1" dirty="0">
                <a:solidFill>
                  <a:srgbClr val="0000CC"/>
                </a:solidFill>
              </a:rPr>
              <a:t>，此构造函数具有将此参数转换为类类型的能力</a:t>
            </a:r>
            <a:r>
              <a:rPr lang="zh-CN" altLang="en-US" sz="2400" b="1" dirty="0">
                <a:solidFill>
                  <a:schemeClr val="tx1"/>
                </a:solidFill>
              </a:rPr>
              <a:t>！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/>
          </p:cNvSpPr>
          <p:nvPr>
            <p:ph type="title"/>
          </p:nvPr>
        </p:nvSpPr>
        <p:spPr>
          <a:xfrm>
            <a:off x="684213" y="188913"/>
            <a:ext cx="7772400" cy="719137"/>
          </a:xfrm>
        </p:spPr>
        <p:txBody>
          <a:bodyPr/>
          <a:lstStyle/>
          <a:p>
            <a:pPr eaLnBrk="1" hangingPunct="1"/>
            <a:r>
              <a:rPr lang="en-US" altLang="zh-CN" b="1"/>
              <a:t>6.3  </a:t>
            </a:r>
            <a:r>
              <a:rPr lang="zh-CN" altLang="en-US" b="1"/>
              <a:t>重载</a:t>
            </a:r>
            <a:r>
              <a:rPr lang="zh-CN" altLang="en-US" b="1">
                <a:solidFill>
                  <a:srgbClr val="FF0000"/>
                </a:solidFill>
              </a:rPr>
              <a:t>一元运算符</a:t>
            </a:r>
            <a:r>
              <a:rPr lang="zh-CN" altLang="en-US" b="1"/>
              <a:t> </a:t>
            </a:r>
            <a:endParaRPr lang="zh-CN" altLang="en-US" b="1"/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>
          <a:xfrm>
            <a:off x="684213" y="1052513"/>
            <a:ext cx="7772400" cy="51133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</a:rPr>
              <a:t>1</a:t>
            </a:r>
            <a:r>
              <a:rPr lang="zh-CN" altLang="en-US" sz="2800" b="1">
                <a:solidFill>
                  <a:srgbClr val="0000CC"/>
                </a:solidFill>
              </a:rPr>
              <a:t>、一元运算的概念</a:t>
            </a:r>
            <a:endParaRPr lang="zh-CN" altLang="en-US" sz="2800" b="1">
              <a:solidFill>
                <a:srgbClr val="0000CC"/>
              </a:solidFill>
            </a:endParaRPr>
          </a:p>
          <a:p>
            <a:pPr lvl="1" eaLnBrk="1" hangingPunct="1">
              <a:buFontTx/>
              <a:buNone/>
            </a:pPr>
            <a:r>
              <a:rPr lang="zh-CN" altLang="en-US" sz="2400" b="1"/>
              <a:t>一元运算符只需要一个运算参数，如取地址运算符（</a:t>
            </a:r>
            <a:r>
              <a:rPr lang="en-US" altLang="zh-CN" sz="2400" b="1"/>
              <a:t>&amp;</a:t>
            </a:r>
            <a:r>
              <a:rPr lang="zh-CN" altLang="en-US" sz="2400" b="1"/>
              <a:t>）、负数（</a:t>
            </a:r>
            <a:r>
              <a:rPr lang="zh-CN" altLang="en-US" sz="2400" b="1">
                <a:sym typeface="Symbol" panose="05050102010706020507" pitchFamily="18" charset="2"/>
              </a:rPr>
              <a:t></a:t>
            </a:r>
            <a:r>
              <a:rPr lang="zh-CN" altLang="en-US" sz="2400" b="1"/>
              <a:t>）、自增加（</a:t>
            </a:r>
            <a:r>
              <a:rPr lang="en-US" altLang="zh-CN" sz="2400" b="1"/>
              <a:t>++</a:t>
            </a:r>
            <a:r>
              <a:rPr lang="zh-CN" altLang="en-US" sz="2400" b="1"/>
              <a:t>）等。</a:t>
            </a:r>
            <a:endParaRPr lang="zh-CN" altLang="en-US" sz="2400"/>
          </a:p>
          <a:p>
            <a:pPr eaLnBrk="1" hangingPunct="1"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</a:rPr>
              <a:t>2</a:t>
            </a:r>
            <a:r>
              <a:rPr lang="zh-CN" altLang="en-US" sz="2800" b="1">
                <a:solidFill>
                  <a:srgbClr val="0000CC"/>
                </a:solidFill>
              </a:rPr>
              <a:t>、一元运算符常见调用形式</a:t>
            </a:r>
            <a:endParaRPr lang="zh-CN" altLang="en-US" sz="2800" b="1">
              <a:solidFill>
                <a:srgbClr val="0000CC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</a:rPr>
              <a:t>@a     </a:t>
            </a:r>
            <a:r>
              <a:rPr lang="zh-CN" altLang="en-US" sz="2400" b="1">
                <a:solidFill>
                  <a:srgbClr val="FF0000"/>
                </a:solidFill>
              </a:rPr>
              <a:t>或    </a:t>
            </a:r>
            <a:r>
              <a:rPr lang="en-US" altLang="zh-CN" sz="2400" b="1">
                <a:solidFill>
                  <a:srgbClr val="FF0000"/>
                </a:solidFill>
              </a:rPr>
              <a:t>a@ 		//</a:t>
            </a:r>
            <a:r>
              <a:rPr lang="zh-CN" altLang="en-US" sz="2400" b="1">
                <a:solidFill>
                  <a:srgbClr val="FF0000"/>
                </a:solidFill>
              </a:rPr>
              <a:t>隐式调用形式</a:t>
            </a:r>
            <a:endParaRPr lang="zh-CN" altLang="en-US" sz="2400" b="1">
              <a:solidFill>
                <a:srgbClr val="FF0000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</a:rPr>
              <a:t>a.operator@()               //</a:t>
            </a:r>
            <a:r>
              <a:rPr lang="zh-CN" altLang="en-US" sz="2400" b="1">
                <a:solidFill>
                  <a:srgbClr val="FF0000"/>
                </a:solidFill>
              </a:rPr>
              <a:t>显式调用一元运算符</a:t>
            </a:r>
            <a:r>
              <a:rPr lang="en-US" altLang="zh-CN" sz="2400" b="1">
                <a:solidFill>
                  <a:srgbClr val="FF0000"/>
                </a:solidFill>
              </a:rPr>
              <a:t>@</a:t>
            </a:r>
            <a:endParaRPr lang="en-US" altLang="zh-CN" sz="240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z="2400" b="1"/>
              <a:t>其中的</a:t>
            </a:r>
            <a:r>
              <a:rPr lang="en-US" altLang="zh-CN" sz="2400" b="1"/>
              <a:t>@</a:t>
            </a:r>
            <a:r>
              <a:rPr lang="zh-CN" altLang="en-US" sz="2400" b="1"/>
              <a:t>代表一元运算符，</a:t>
            </a:r>
            <a:r>
              <a:rPr lang="en-US" altLang="zh-CN" sz="2400" b="1"/>
              <a:t>a</a:t>
            </a:r>
            <a:r>
              <a:rPr lang="zh-CN" altLang="en-US" sz="2400" b="1"/>
              <a:t>代表操作数。</a:t>
            </a:r>
            <a:endParaRPr lang="zh-CN" altLang="en-US" sz="2400" b="1"/>
          </a:p>
          <a:p>
            <a:pPr lvl="2" eaLnBrk="1" hangingPunct="1">
              <a:buFontTx/>
              <a:buNone/>
            </a:pPr>
            <a:r>
              <a:rPr lang="en-US" altLang="zh-CN" sz="2000" b="1"/>
              <a:t>@a</a:t>
            </a:r>
            <a:r>
              <a:rPr lang="zh-CN" altLang="en-US" sz="2000" b="1"/>
              <a:t>代表前缀一元运算，如“</a:t>
            </a:r>
            <a:r>
              <a:rPr lang="en-US" altLang="zh-CN" sz="2000" b="1"/>
              <a:t>++a”</a:t>
            </a:r>
            <a:r>
              <a:rPr lang="zh-CN" altLang="en-US" sz="2000" b="1"/>
              <a:t>；</a:t>
            </a:r>
            <a:endParaRPr lang="zh-CN" altLang="en-US" sz="2000" b="1"/>
          </a:p>
          <a:p>
            <a:pPr lvl="2" eaLnBrk="1" hangingPunct="1">
              <a:buFontTx/>
              <a:buNone/>
            </a:pPr>
            <a:r>
              <a:rPr lang="en-US" altLang="zh-CN" sz="2000" b="1"/>
              <a:t>a@</a:t>
            </a:r>
            <a:r>
              <a:rPr lang="zh-CN" altLang="en-US" sz="2000" b="1"/>
              <a:t>表示后缀运算，如“</a:t>
            </a:r>
            <a:r>
              <a:rPr lang="en-US" altLang="zh-CN" sz="2000" b="1"/>
              <a:t>a++”</a:t>
            </a:r>
            <a:r>
              <a:rPr lang="zh-CN" altLang="en-US" sz="2000" b="1"/>
              <a:t>。</a:t>
            </a:r>
            <a:endParaRPr lang="zh-CN" altLang="en-US" sz="2000" b="1"/>
          </a:p>
          <a:p>
            <a:pPr eaLnBrk="1" hangingPunct="1"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</a:rPr>
              <a:t>3</a:t>
            </a:r>
            <a:r>
              <a:rPr lang="zh-CN" altLang="en-US" sz="2800" b="1">
                <a:solidFill>
                  <a:srgbClr val="0000CC"/>
                </a:solidFill>
              </a:rPr>
              <a:t>、</a:t>
            </a:r>
            <a:r>
              <a:rPr lang="en-US" altLang="zh-CN" sz="2800" b="1">
                <a:solidFill>
                  <a:srgbClr val="0000CC"/>
                </a:solidFill>
              </a:rPr>
              <a:t>@a</a:t>
            </a:r>
            <a:r>
              <a:rPr lang="zh-CN" altLang="en-US" sz="2800" b="1">
                <a:solidFill>
                  <a:srgbClr val="0000CC"/>
                </a:solidFill>
              </a:rPr>
              <a:t>将被</a:t>
            </a:r>
            <a:r>
              <a:rPr lang="en-US" altLang="zh-CN" sz="2800" b="1">
                <a:solidFill>
                  <a:srgbClr val="0000CC"/>
                </a:solidFill>
              </a:rPr>
              <a:t>C++</a:t>
            </a:r>
            <a:r>
              <a:rPr lang="zh-CN" altLang="en-US" sz="2800" b="1">
                <a:solidFill>
                  <a:srgbClr val="0000CC"/>
                </a:solidFill>
              </a:rPr>
              <a:t>解释为下面的形式之一</a:t>
            </a:r>
            <a:endParaRPr lang="zh-CN" altLang="en-US" sz="2800" b="1">
              <a:solidFill>
                <a:srgbClr val="0000CC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a.operator@()</a:t>
            </a:r>
            <a:r>
              <a:rPr lang="en-US" altLang="zh-CN" sz="2400"/>
              <a:t>  //</a:t>
            </a:r>
            <a:r>
              <a:rPr lang="zh-CN" altLang="en-US" sz="2400"/>
              <a:t>成员重载</a:t>
            </a:r>
            <a:endParaRPr lang="en-US" altLang="zh-CN" sz="2400"/>
          </a:p>
          <a:p>
            <a:pPr lvl="1" eaLnBrk="1" hangingPunct="1">
              <a:buFontTx/>
              <a:buNone/>
            </a:pPr>
            <a:r>
              <a:rPr lang="en-US" altLang="zh-CN" sz="2400"/>
              <a:t>operator@(a)      //</a:t>
            </a:r>
            <a:r>
              <a:rPr lang="zh-CN" altLang="en-US" sz="2400"/>
              <a:t>友元重载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981075"/>
          </a:xfrm>
        </p:spPr>
        <p:txBody>
          <a:bodyPr/>
          <a:lstStyle/>
          <a:p>
            <a:r>
              <a:rPr lang="en-US" altLang="zh-CN" b="1"/>
              <a:t>6.3.1  </a:t>
            </a:r>
            <a:r>
              <a:rPr lang="zh-CN" altLang="zh-CN" b="1">
                <a:solidFill>
                  <a:srgbClr val="FF0000"/>
                </a:solidFill>
              </a:rPr>
              <a:t>作为成员</a:t>
            </a:r>
            <a:r>
              <a:rPr lang="zh-CN" altLang="zh-CN" b="1"/>
              <a:t>函数重载</a:t>
            </a:r>
            <a:endParaRPr lang="zh-CN" altLang="zh-CN" b="1"/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xfrm>
            <a:off x="673100" y="1196975"/>
            <a:ext cx="7772400" cy="48275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b="1"/>
              <a:t>一元运算符作为类成员函数重载时不需要参数，其形式如下：</a:t>
            </a:r>
            <a:endParaRPr lang="zh-CN" altLang="en-US" sz="2800" b="1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b="1">
                <a:solidFill>
                  <a:schemeClr val="accent2"/>
                </a:solidFill>
              </a:rPr>
              <a:t>class X{</a:t>
            </a:r>
            <a:endParaRPr lang="en-US" altLang="zh-CN" sz="2400" b="1">
              <a:solidFill>
                <a:schemeClr val="accent2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b="1">
                <a:solidFill>
                  <a:schemeClr val="accent2"/>
                </a:solidFill>
              </a:rPr>
              <a:t>……</a:t>
            </a:r>
            <a:endParaRPr lang="en-US" altLang="zh-CN" sz="2400" b="1">
              <a:solidFill>
                <a:schemeClr val="accent2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b="1">
                <a:solidFill>
                  <a:schemeClr val="accent2"/>
                </a:solidFill>
              </a:rPr>
              <a:t>		T operator@(){……};</a:t>
            </a:r>
            <a:endParaRPr lang="en-US" altLang="zh-CN" sz="2400" b="1">
              <a:solidFill>
                <a:schemeClr val="accent2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b="1">
                <a:solidFill>
                  <a:schemeClr val="accent2"/>
                </a:solidFill>
              </a:rPr>
              <a:t>}</a:t>
            </a:r>
            <a:endParaRPr lang="en-US" altLang="zh-CN" sz="2400" b="1">
              <a:solidFill>
                <a:schemeClr val="accent2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zh-CN" sz="2400" b="1">
              <a:solidFill>
                <a:schemeClr val="accent2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b="1">
                <a:solidFill>
                  <a:srgbClr val="0000CC"/>
                </a:solidFill>
              </a:rPr>
              <a:t>T</a:t>
            </a:r>
            <a:r>
              <a:rPr lang="zh-CN" altLang="en-US" sz="2400" b="1">
                <a:solidFill>
                  <a:srgbClr val="0000CC"/>
                </a:solidFill>
              </a:rPr>
              <a:t>是运算符</a:t>
            </a:r>
            <a:r>
              <a:rPr lang="en-US" altLang="zh-CN" sz="2400" b="1">
                <a:solidFill>
                  <a:srgbClr val="0000CC"/>
                </a:solidFill>
              </a:rPr>
              <a:t>@</a:t>
            </a:r>
            <a:r>
              <a:rPr lang="zh-CN" altLang="en-US" sz="2400" b="1">
                <a:solidFill>
                  <a:srgbClr val="0000CC"/>
                </a:solidFill>
              </a:rPr>
              <a:t>的返回类型。从形式上看，作为类成员函数重载的一元运算符没有参数，但实际上它包含了一个隐含参数，即调用对象的</a:t>
            </a:r>
            <a:r>
              <a:rPr lang="en-US" altLang="zh-CN" sz="2400" b="1">
                <a:solidFill>
                  <a:srgbClr val="FF0000"/>
                </a:solidFill>
              </a:rPr>
              <a:t>this</a:t>
            </a:r>
            <a:r>
              <a:rPr lang="zh-CN" altLang="en-US" sz="2400" b="1">
                <a:solidFill>
                  <a:srgbClr val="0000CC"/>
                </a:solidFill>
              </a:rPr>
              <a:t>指针。</a:t>
            </a:r>
            <a:endParaRPr lang="en-US" altLang="zh-CN" sz="2400" b="1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zh-CN" sz="2800" b="1"/>
              <a:t>像</a:t>
            </a:r>
            <a:r>
              <a:rPr lang="en-US" altLang="zh-CN" sz="2800" b="1"/>
              <a:t>++</a:t>
            </a:r>
            <a:r>
              <a:rPr lang="zh-CN" altLang="zh-CN" sz="2800" b="1"/>
              <a:t>、</a:t>
            </a:r>
            <a:r>
              <a:rPr lang="en-US" altLang="zh-CN" sz="2800" b="1"/>
              <a:t>--</a:t>
            </a:r>
            <a:r>
              <a:rPr lang="zh-CN" altLang="zh-CN" sz="2800" b="1"/>
              <a:t>这样能够实现连续自增、自减的运算符，其重载函数应该</a:t>
            </a:r>
            <a:r>
              <a:rPr lang="zh-CN" altLang="zh-CN" sz="2800" b="1">
                <a:solidFill>
                  <a:srgbClr val="FF0000"/>
                </a:solidFill>
              </a:rPr>
              <a:t>返回对象的引用</a:t>
            </a:r>
            <a:r>
              <a:rPr lang="zh-CN" altLang="zh-CN" sz="2800" b="1">
                <a:solidFill>
                  <a:srgbClr val="0000CC"/>
                </a:solidFill>
              </a:rPr>
              <a:t>。否则，就不能实现对象的连续运算。</a:t>
            </a:r>
            <a:endParaRPr lang="zh-CN" altLang="zh-CN" sz="2800" b="1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2800" b="1"/>
          </a:p>
          <a:p>
            <a:pPr eaLnBrk="1" hangingPunct="1">
              <a:lnSpc>
                <a:spcPct val="80000"/>
              </a:lnSpc>
            </a:pP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256213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zh-CN" altLang="zh-CN" sz="2400" dirty="0"/>
              <a:t>【例</a:t>
            </a:r>
            <a:r>
              <a:rPr lang="en-US" altLang="zh-CN" sz="2400" dirty="0"/>
              <a:t>6-3</a:t>
            </a:r>
            <a:r>
              <a:rPr lang="zh-CN" altLang="zh-CN" sz="2400" dirty="0"/>
              <a:t>】 </a:t>
            </a:r>
            <a:r>
              <a:rPr lang="zh-CN" altLang="zh-CN" sz="2400" b="1" dirty="0"/>
              <a:t>设计一个时间类</a:t>
            </a:r>
            <a:r>
              <a:rPr lang="en-US" altLang="zh-CN" sz="2400" b="1" dirty="0"/>
              <a:t>Time</a:t>
            </a:r>
            <a:r>
              <a:rPr lang="zh-CN" altLang="zh-CN" sz="2400" b="1" dirty="0"/>
              <a:t>，能够完成秒钟的自增运算。</a:t>
            </a:r>
            <a:endParaRPr lang="zh-CN" altLang="zh-CN" sz="24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1800" b="1" dirty="0"/>
              <a:t>//Eg6-3.cpp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1800" b="1" dirty="0"/>
              <a:t>#include&lt;</a:t>
            </a:r>
            <a:r>
              <a:rPr lang="en-US" altLang="zh-CN" sz="1800" b="1" dirty="0" err="1"/>
              <a:t>iostream</a:t>
            </a:r>
            <a:r>
              <a:rPr lang="en-US" altLang="zh-CN" sz="1800" b="1" dirty="0"/>
              <a:t>&gt;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1800" b="1" dirty="0"/>
              <a:t>using namespace </a:t>
            </a:r>
            <a:r>
              <a:rPr lang="en-US" altLang="zh-CN" sz="1800" b="1" dirty="0" err="1"/>
              <a:t>std</a:t>
            </a:r>
            <a:r>
              <a:rPr lang="en-US" altLang="zh-CN" sz="1800" b="1" dirty="0"/>
              <a:t>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1800" b="1" dirty="0"/>
              <a:t>class Time{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1800" b="1" dirty="0"/>
              <a:t>private:</a:t>
            </a:r>
            <a:endParaRPr lang="en-US" altLang="zh-CN" sz="1800" b="1" dirty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1600" b="1" dirty="0" err="1">
                <a:cs typeface="+mn-ea"/>
              </a:rPr>
              <a:t>int</a:t>
            </a:r>
            <a:r>
              <a:rPr lang="en-US" altLang="zh-CN" sz="1600" b="1" dirty="0">
                <a:cs typeface="+mn-ea"/>
              </a:rPr>
              <a:t> </a:t>
            </a:r>
            <a:r>
              <a:rPr lang="en-US" altLang="zh-CN" sz="1600" b="1" dirty="0" err="1">
                <a:cs typeface="+mn-ea"/>
              </a:rPr>
              <a:t>hour,minute,second</a:t>
            </a:r>
            <a:r>
              <a:rPr lang="en-US" altLang="zh-CN" sz="1600" b="1" dirty="0">
                <a:cs typeface="+mn-ea"/>
              </a:rPr>
              <a:t>;</a:t>
            </a:r>
            <a:endParaRPr lang="en-US" altLang="zh-CN" sz="1600" b="1" dirty="0">
              <a:cs typeface="+mn-ea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1800" b="1" dirty="0"/>
              <a:t>public:</a:t>
            </a:r>
            <a:endParaRPr lang="en-US" altLang="zh-CN" sz="1800" b="1" dirty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1600" b="1" dirty="0">
                <a:cs typeface="+mn-ea"/>
              </a:rPr>
              <a:t>Time(</a:t>
            </a:r>
            <a:r>
              <a:rPr lang="en-US" altLang="zh-CN" sz="1600" b="1" dirty="0" err="1">
                <a:cs typeface="+mn-ea"/>
              </a:rPr>
              <a:t>int</a:t>
            </a:r>
            <a:r>
              <a:rPr lang="en-US" altLang="zh-CN" sz="1600" b="1" dirty="0">
                <a:cs typeface="+mn-ea"/>
              </a:rPr>
              <a:t> </a:t>
            </a:r>
            <a:r>
              <a:rPr lang="en-US" altLang="zh-CN" sz="1600" b="1" dirty="0" err="1">
                <a:cs typeface="+mn-ea"/>
              </a:rPr>
              <a:t>h,int</a:t>
            </a:r>
            <a:r>
              <a:rPr lang="en-US" altLang="zh-CN" sz="1600" b="1" dirty="0">
                <a:cs typeface="+mn-ea"/>
              </a:rPr>
              <a:t> </a:t>
            </a:r>
            <a:r>
              <a:rPr lang="en-US" altLang="zh-CN" sz="1600" b="1" dirty="0" err="1">
                <a:cs typeface="+mn-ea"/>
              </a:rPr>
              <a:t>m,int</a:t>
            </a:r>
            <a:r>
              <a:rPr lang="en-US" altLang="zh-CN" sz="1600" b="1" dirty="0">
                <a:cs typeface="+mn-ea"/>
              </a:rPr>
              <a:t> s);</a:t>
            </a:r>
            <a:endParaRPr lang="en-US" altLang="zh-CN" sz="1600" b="1" dirty="0">
              <a:cs typeface="+mn-ea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1600" b="1" dirty="0">
                <a:cs typeface="+mn-ea"/>
              </a:rPr>
              <a:t>Time&amp; operator++();</a:t>
            </a:r>
            <a:endParaRPr lang="en-US" altLang="zh-CN" sz="1600" b="1" dirty="0">
              <a:cs typeface="+mn-ea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1600" b="1" dirty="0">
                <a:cs typeface="+mn-ea"/>
              </a:rPr>
              <a:t>void display();</a:t>
            </a:r>
            <a:endParaRPr lang="en-US" altLang="zh-CN" sz="1600" b="1" dirty="0">
              <a:cs typeface="+mn-ea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1800" b="1" dirty="0"/>
              <a:t>};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1800" b="1" dirty="0"/>
              <a:t>Time::Time(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h,int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m,int</a:t>
            </a:r>
            <a:r>
              <a:rPr lang="en-US" altLang="zh-CN" sz="1800" b="1" dirty="0"/>
              <a:t> s) {</a:t>
            </a:r>
            <a:endParaRPr lang="en-US" altLang="zh-CN" sz="1800" b="1" dirty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1600" b="1" dirty="0">
                <a:cs typeface="+mn-ea"/>
              </a:rPr>
              <a:t>hour=h;</a:t>
            </a:r>
            <a:endParaRPr lang="en-US" altLang="zh-CN" sz="1600" b="1" dirty="0">
              <a:cs typeface="+mn-ea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1600" b="1" dirty="0">
                <a:cs typeface="+mn-ea"/>
              </a:rPr>
              <a:t>minute=m;</a:t>
            </a:r>
            <a:endParaRPr lang="en-US" altLang="zh-CN" sz="1600" b="1" dirty="0">
              <a:cs typeface="+mn-ea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1600" b="1" dirty="0">
                <a:cs typeface="+mn-ea"/>
              </a:rPr>
              <a:t>second=s;</a:t>
            </a:r>
            <a:endParaRPr lang="en-US" altLang="zh-CN" sz="1600" b="1" dirty="0">
              <a:cs typeface="+mn-ea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1600" b="1" dirty="0">
                <a:solidFill>
                  <a:srgbClr val="0000CC"/>
                </a:solidFill>
                <a:cs typeface="+mn-ea"/>
              </a:rPr>
              <a:t>if(hour&gt;=24) hour=0;</a:t>
            </a:r>
            <a:r>
              <a:rPr lang="en-US" altLang="zh-CN" sz="1600" b="1" dirty="0">
                <a:cs typeface="+mn-ea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cs typeface="+mn-ea"/>
              </a:rPr>
              <a:t>              	//</a:t>
            </a:r>
            <a:r>
              <a:rPr lang="zh-CN" altLang="en-US" sz="1600" b="1" dirty="0">
                <a:solidFill>
                  <a:srgbClr val="FF0000"/>
                </a:solidFill>
                <a:cs typeface="+mn-ea"/>
              </a:rPr>
              <a:t>若初始小时超过</a:t>
            </a:r>
            <a:r>
              <a:rPr lang="en-US" altLang="zh-CN" sz="1600" b="1" dirty="0">
                <a:solidFill>
                  <a:srgbClr val="FF0000"/>
                </a:solidFill>
                <a:cs typeface="+mn-ea"/>
              </a:rPr>
              <a:t>24</a:t>
            </a:r>
            <a:r>
              <a:rPr lang="zh-CN" altLang="en-US" sz="1600" b="1" dirty="0">
                <a:solidFill>
                  <a:srgbClr val="FF0000"/>
                </a:solidFill>
                <a:cs typeface="+mn-ea"/>
              </a:rPr>
              <a:t>，重置为</a:t>
            </a:r>
            <a:r>
              <a:rPr lang="en-US" altLang="zh-CN" sz="1600" b="1" dirty="0">
                <a:solidFill>
                  <a:srgbClr val="FF0000"/>
                </a:solidFill>
                <a:cs typeface="+mn-ea"/>
              </a:rPr>
              <a:t>0</a:t>
            </a:r>
            <a:endParaRPr lang="en-US" altLang="zh-CN" sz="1600" b="1" dirty="0">
              <a:solidFill>
                <a:srgbClr val="FF0000"/>
              </a:solidFill>
              <a:cs typeface="+mn-ea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1600" b="1" dirty="0">
                <a:solidFill>
                  <a:srgbClr val="0000CC"/>
                </a:solidFill>
                <a:cs typeface="+mn-ea"/>
              </a:rPr>
              <a:t>if(minute&gt;=60) minute=0; </a:t>
            </a:r>
            <a:r>
              <a:rPr lang="en-US" altLang="zh-CN" sz="1600" b="1" dirty="0">
                <a:solidFill>
                  <a:srgbClr val="FF0000"/>
                </a:solidFill>
                <a:cs typeface="+mn-ea"/>
              </a:rPr>
              <a:t>           	//</a:t>
            </a:r>
            <a:r>
              <a:rPr lang="zh-CN" altLang="en-US" sz="1600" b="1" dirty="0">
                <a:solidFill>
                  <a:srgbClr val="FF0000"/>
                </a:solidFill>
                <a:cs typeface="+mn-ea"/>
              </a:rPr>
              <a:t>若初始分钟超过</a:t>
            </a:r>
            <a:r>
              <a:rPr lang="en-US" altLang="zh-CN" sz="1600" b="1" dirty="0">
                <a:solidFill>
                  <a:srgbClr val="FF0000"/>
                </a:solidFill>
                <a:cs typeface="+mn-ea"/>
              </a:rPr>
              <a:t>60</a:t>
            </a:r>
            <a:r>
              <a:rPr lang="zh-CN" altLang="en-US" sz="1600" b="1" dirty="0">
                <a:solidFill>
                  <a:srgbClr val="FF0000"/>
                </a:solidFill>
                <a:cs typeface="+mn-ea"/>
              </a:rPr>
              <a:t>，重置为</a:t>
            </a:r>
            <a:r>
              <a:rPr lang="en-US" altLang="zh-CN" sz="1600" b="1" dirty="0">
                <a:solidFill>
                  <a:srgbClr val="FF0000"/>
                </a:solidFill>
                <a:cs typeface="+mn-ea"/>
              </a:rPr>
              <a:t>0</a:t>
            </a:r>
            <a:endParaRPr lang="en-US" altLang="zh-CN" sz="1600" b="1" dirty="0">
              <a:solidFill>
                <a:srgbClr val="FF0000"/>
              </a:solidFill>
              <a:cs typeface="+mn-ea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1600" b="1" dirty="0">
                <a:solidFill>
                  <a:srgbClr val="0000CC"/>
                </a:solidFill>
                <a:cs typeface="+mn-ea"/>
              </a:rPr>
              <a:t>if(second&gt;=60) second=0;   </a:t>
            </a:r>
            <a:r>
              <a:rPr lang="en-US" altLang="zh-CN" sz="1600" b="1" dirty="0">
                <a:solidFill>
                  <a:srgbClr val="FF0000"/>
                </a:solidFill>
                <a:cs typeface="+mn-ea"/>
              </a:rPr>
              <a:t>         	//</a:t>
            </a:r>
            <a:r>
              <a:rPr lang="zh-CN" altLang="en-US" sz="1600" b="1" dirty="0">
                <a:solidFill>
                  <a:srgbClr val="FF0000"/>
                </a:solidFill>
                <a:cs typeface="+mn-ea"/>
              </a:rPr>
              <a:t>若初始秒钟超过</a:t>
            </a:r>
            <a:r>
              <a:rPr lang="en-US" altLang="zh-CN" sz="1600" b="1" dirty="0">
                <a:solidFill>
                  <a:srgbClr val="FF0000"/>
                </a:solidFill>
                <a:cs typeface="+mn-ea"/>
              </a:rPr>
              <a:t>60</a:t>
            </a:r>
            <a:r>
              <a:rPr lang="zh-CN" altLang="en-US" sz="1600" b="1" dirty="0">
                <a:solidFill>
                  <a:srgbClr val="FF0000"/>
                </a:solidFill>
                <a:cs typeface="+mn-ea"/>
              </a:rPr>
              <a:t>，重置为</a:t>
            </a:r>
            <a:r>
              <a:rPr lang="en-US" altLang="zh-CN" sz="1600" b="1" dirty="0">
                <a:solidFill>
                  <a:srgbClr val="FF0000"/>
                </a:solidFill>
                <a:cs typeface="+mn-ea"/>
              </a:rPr>
              <a:t>0</a:t>
            </a:r>
            <a:endParaRPr lang="en-US" altLang="zh-CN" sz="1600" b="1" dirty="0">
              <a:cs typeface="+mn-ea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1800" b="1" dirty="0"/>
              <a:t>}</a:t>
            </a:r>
            <a:endParaRPr lang="en-US" altLang="zh-CN" sz="1800" b="1" dirty="0"/>
          </a:p>
        </p:txBody>
      </p:sp>
      <p:sp>
        <p:nvSpPr>
          <p:cNvPr id="46082" name="Rectangle 2"/>
          <p:cNvSpPr>
            <a:spLocks noGrp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r>
              <a:rPr lang="en-US" altLang="zh-CN" b="1"/>
              <a:t>6.3.1  </a:t>
            </a:r>
            <a:r>
              <a:rPr lang="zh-CN" altLang="zh-CN" b="1">
                <a:solidFill>
                  <a:srgbClr val="FF0000"/>
                </a:solidFill>
              </a:rPr>
              <a:t>作为成员</a:t>
            </a:r>
            <a:r>
              <a:rPr lang="zh-CN" altLang="zh-CN" b="1"/>
              <a:t>函数重载</a:t>
            </a:r>
            <a:endParaRPr lang="zh-CN" altLang="zh-CN"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/>
          </p:cNvSpPr>
          <p:nvPr>
            <p:ph idx="1"/>
          </p:nvPr>
        </p:nvSpPr>
        <p:spPr>
          <a:xfrm>
            <a:off x="611188" y="115888"/>
            <a:ext cx="7772400" cy="6308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solidFill>
                  <a:srgbClr val="0000CC"/>
                </a:solidFill>
              </a:rPr>
              <a:t>Time &amp;</a:t>
            </a:r>
            <a:r>
              <a:rPr lang="en-US" altLang="zh-CN" sz="2000" b="1"/>
              <a:t>Time::operator ++(){</a:t>
            </a:r>
            <a:endParaRPr lang="en-US" altLang="zh-CN" sz="2000" b="1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++second;</a:t>
            </a:r>
            <a:endParaRPr lang="en-US" altLang="zh-CN" sz="2000" b="1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if(second&gt;=60) {</a:t>
            </a:r>
            <a:endParaRPr lang="en-US" altLang="zh-CN" sz="2000" b="1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second=0;</a:t>
            </a:r>
            <a:endParaRPr lang="en-US" altLang="zh-CN" sz="2000" b="1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++minute;</a:t>
            </a:r>
            <a:endParaRPr lang="en-US" altLang="zh-CN" sz="2000" b="1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if(minute&gt;=60){ minute=0;   ++hour;</a:t>
            </a:r>
            <a:endParaRPr lang="en-US" altLang="zh-CN" sz="2000" b="1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       if(hour&gt;=24)  hour=0;</a:t>
            </a:r>
            <a:endParaRPr lang="en-US" altLang="zh-CN" sz="2000" b="1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			}</a:t>
            </a:r>
            <a:endParaRPr lang="en-US" altLang="zh-CN" sz="2000" b="1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		}</a:t>
            </a:r>
            <a:endParaRPr lang="en-US" altLang="zh-CN" sz="2000" b="1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		</a:t>
            </a:r>
            <a:r>
              <a:rPr lang="en-US" altLang="zh-CN" sz="2000" b="1">
                <a:solidFill>
                  <a:srgbClr val="0000CC"/>
                </a:solidFill>
              </a:rPr>
              <a:t>return *this;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}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void Time::display(){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		cout&lt;&lt;hour&lt;&lt;":"&lt;&lt;minute&lt;&lt;":"&lt;&lt;second&lt;&lt;endl; }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int main(){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		Time t1(23,59,59);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		t1.display();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		</a:t>
            </a:r>
            <a:r>
              <a:rPr lang="en-US" altLang="zh-CN" sz="2000" b="1">
                <a:solidFill>
                  <a:srgbClr val="0000CC"/>
                </a:solidFill>
              </a:rPr>
              <a:t>++ ++t1;    </a:t>
            </a:r>
            <a:r>
              <a:rPr lang="en-US" altLang="zh-CN" sz="2000" b="1"/>
              <a:t>                    //</a:t>
            </a:r>
            <a:r>
              <a:rPr lang="zh-CN" altLang="en-US" sz="2000" b="1"/>
              <a:t>隐式调用方式</a:t>
            </a:r>
            <a:endParaRPr lang="zh-CN" altLang="en-US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/>
              <a:t>		</a:t>
            </a:r>
            <a:r>
              <a:rPr lang="en-US" altLang="zh-CN" sz="2000" b="1"/>
              <a:t>t1.display(); 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		</a:t>
            </a:r>
            <a:r>
              <a:rPr lang="en-US" altLang="zh-CN" sz="2000" b="1">
                <a:solidFill>
                  <a:srgbClr val="FF0000"/>
                </a:solidFill>
              </a:rPr>
              <a:t>t1.operator ++(); </a:t>
            </a:r>
            <a:r>
              <a:rPr lang="en-US" altLang="zh-CN" sz="2000" b="1"/>
              <a:t>          //</a:t>
            </a:r>
            <a:r>
              <a:rPr lang="zh-CN" altLang="en-US" sz="2000" b="1"/>
              <a:t>显式调用方式</a:t>
            </a:r>
            <a:endParaRPr lang="zh-CN" altLang="en-US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/>
              <a:t>		</a:t>
            </a:r>
            <a:r>
              <a:rPr lang="en-US" altLang="zh-CN" sz="2000" b="1"/>
              <a:t>t1.display();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}</a:t>
            </a:r>
            <a:endParaRPr lang="en-US" altLang="zh-CN" sz="2000" b="1"/>
          </a:p>
        </p:txBody>
      </p:sp>
      <p:sp>
        <p:nvSpPr>
          <p:cNvPr id="2" name="对话气泡: 矩形 1"/>
          <p:cNvSpPr/>
          <p:nvPr/>
        </p:nvSpPr>
        <p:spPr>
          <a:xfrm>
            <a:off x="6142038" y="908050"/>
            <a:ext cx="2751137" cy="2089150"/>
          </a:xfrm>
          <a:prstGeom prst="wedgeRectCallout">
            <a:avLst>
              <a:gd name="adj1" fmla="val -47687"/>
              <a:gd name="adj2" fmla="val 94924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lang="zh-CN" altLang="zh-CN" sz="2000" dirty="0"/>
              <a:t>本程序的运行结果如下：</a:t>
            </a:r>
            <a:endParaRPr lang="zh-CN" altLang="zh-CN" sz="2000" dirty="0"/>
          </a:p>
          <a:p>
            <a:pPr eaLnBrk="0" hangingPunct="0">
              <a:defRPr/>
            </a:pPr>
            <a:r>
              <a:rPr lang="en-US" altLang="zh-CN" sz="2000" dirty="0"/>
              <a:t>23:59:59</a:t>
            </a:r>
            <a:endParaRPr lang="zh-CN" altLang="zh-CN" sz="2000" dirty="0"/>
          </a:p>
          <a:p>
            <a:pPr eaLnBrk="0" hangingPunct="0">
              <a:defRPr/>
            </a:pPr>
            <a:r>
              <a:rPr lang="en-US" altLang="zh-CN" sz="2000" dirty="0"/>
              <a:t>0:0:1</a:t>
            </a:r>
            <a:endParaRPr lang="zh-CN" altLang="zh-CN" sz="2000" dirty="0"/>
          </a:p>
          <a:p>
            <a:pPr eaLnBrk="0" hangingPunct="0">
              <a:defRPr/>
            </a:pPr>
            <a:r>
              <a:rPr lang="en-US" altLang="zh-CN" sz="2000" dirty="0"/>
              <a:t>0:0:2</a:t>
            </a:r>
            <a:endParaRPr lang="zh-CN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3"/>
          <p:cNvSpPr>
            <a:spLocks noGrp="1"/>
          </p:cNvSpPr>
          <p:nvPr>
            <p:ph idx="1"/>
          </p:nvPr>
        </p:nvSpPr>
        <p:spPr>
          <a:xfrm>
            <a:off x="-17463" y="981075"/>
            <a:ext cx="7772401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b="1">
                <a:solidFill>
                  <a:srgbClr val="0000CC"/>
                </a:solidFill>
              </a:rPr>
              <a:t>C++</a:t>
            </a:r>
            <a:r>
              <a:rPr lang="zh-CN" altLang="en-US" sz="2800" b="1">
                <a:solidFill>
                  <a:srgbClr val="0000CC"/>
                </a:solidFill>
              </a:rPr>
              <a:t>允许程序员通过重载扩展运算符的功能</a:t>
            </a:r>
            <a:endParaRPr lang="en-US" altLang="zh-CN" sz="2800" b="1">
              <a:solidFill>
                <a:srgbClr val="0000CC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/>
              <a:t>使重载后的运算符能够对用户自定义的数据类型进行运算。比如，设有复数类</a:t>
            </a:r>
            <a:r>
              <a:rPr lang="en-US" altLang="zh-CN" sz="2400" b="1"/>
              <a:t>Complex</a:t>
            </a:r>
            <a:r>
              <a:rPr lang="zh-CN" altLang="en-US" sz="2400" b="1"/>
              <a:t>，其形式如下：</a:t>
            </a:r>
            <a:endParaRPr lang="zh-CN" altLang="en-US" sz="2400" b="1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b="1">
                <a:solidFill>
                  <a:srgbClr val="FF0000"/>
                </a:solidFill>
              </a:rPr>
              <a:t>class Complex{</a:t>
            </a:r>
            <a:endParaRPr lang="en-US" altLang="zh-CN" b="1">
              <a:solidFill>
                <a:srgbClr val="FF0000"/>
              </a:solidFill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b="1">
                <a:solidFill>
                  <a:srgbClr val="FF0000"/>
                </a:solidFill>
              </a:rPr>
              <a:t>		double real,image;</a:t>
            </a:r>
            <a:endParaRPr lang="en-US" altLang="zh-CN" b="1">
              <a:solidFill>
                <a:srgbClr val="FF0000"/>
              </a:solidFill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b="1">
                <a:solidFill>
                  <a:srgbClr val="FF0000"/>
                </a:solidFill>
              </a:rPr>
              <a:t>public:</a:t>
            </a:r>
            <a:endParaRPr lang="en-US" altLang="zh-CN" b="1">
              <a:solidFill>
                <a:srgbClr val="FF0000"/>
              </a:solidFill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b="1">
                <a:solidFill>
                  <a:srgbClr val="FF0000"/>
                </a:solidFill>
              </a:rPr>
              <a:t>......</a:t>
            </a:r>
            <a:endParaRPr lang="en-US" altLang="zh-CN" b="1">
              <a:solidFill>
                <a:srgbClr val="FF0000"/>
              </a:solidFill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b="1">
                <a:solidFill>
                  <a:srgbClr val="FF0000"/>
                </a:solidFill>
              </a:rPr>
              <a:t>};</a:t>
            </a:r>
            <a:endParaRPr lang="en-US" altLang="zh-CN" b="1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/>
              <a:t>假设要实现下面两个复数相加的运算。</a:t>
            </a:r>
            <a:endParaRPr lang="zh-CN" altLang="en-US" sz="2400" b="1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b="1"/>
              <a:t>Complex  c1,c2,c3</a:t>
            </a:r>
            <a:r>
              <a:rPr lang="zh-CN" altLang="en-US" b="1"/>
              <a:t>；</a:t>
            </a:r>
            <a:endParaRPr lang="zh-CN" altLang="en-US" b="1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b="1"/>
              <a:t>……</a:t>
            </a:r>
            <a:endParaRPr lang="en-US" altLang="zh-CN" b="1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b="1">
                <a:solidFill>
                  <a:srgbClr val="FF0000"/>
                </a:solidFill>
              </a:rPr>
              <a:t>c1=c2+c3;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pPr eaLnBrk="1" hangingPunct="1"/>
            <a:r>
              <a:rPr lang="en-US" altLang="zh-CN" b="1"/>
              <a:t>6.1 </a:t>
            </a:r>
            <a:r>
              <a:rPr lang="zh-CN" altLang="en-US" b="1"/>
              <a:t>运算符</a:t>
            </a:r>
            <a:r>
              <a:rPr lang="zh-CN" altLang="en-US" b="1">
                <a:solidFill>
                  <a:srgbClr val="FF0000"/>
                </a:solidFill>
              </a:rPr>
              <a:t>重载基础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对话气泡: 矩形 2"/>
          <p:cNvSpPr/>
          <p:nvPr/>
        </p:nvSpPr>
        <p:spPr>
          <a:xfrm>
            <a:off x="3779838" y="4652963"/>
            <a:ext cx="5184775" cy="1824037"/>
          </a:xfrm>
          <a:prstGeom prst="wedgeRectCallout">
            <a:avLst>
              <a:gd name="adj1" fmla="val -75372"/>
              <a:gd name="adj2" fmla="val 3934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zh-CN" altLang="en-US" sz="2000" b="1" dirty="0">
                <a:solidFill>
                  <a:srgbClr val="0000CC"/>
                </a:solidFill>
              </a:rPr>
              <a:t>这条语句是错误的，除非用下面的方法重载</a:t>
            </a:r>
            <a:r>
              <a:rPr lang="en-US" altLang="zh-CN" sz="2000" b="1" dirty="0">
                <a:solidFill>
                  <a:srgbClr val="0000CC"/>
                </a:solidFill>
              </a:rPr>
              <a:t>“+”</a:t>
            </a:r>
            <a:r>
              <a:rPr lang="zh-CN" altLang="en-US" sz="2000" b="1" dirty="0">
                <a:solidFill>
                  <a:srgbClr val="0000CC"/>
                </a:solidFill>
              </a:rPr>
              <a:t>运算符，为它增加复数相加的运算能力</a:t>
            </a:r>
            <a:r>
              <a:rPr lang="zh-CN" altLang="en-US" b="1" dirty="0">
                <a:solidFill>
                  <a:srgbClr val="0000CC"/>
                </a:solidFill>
              </a:rPr>
              <a:t>：</a:t>
            </a:r>
            <a:endParaRPr lang="en-US" altLang="zh-CN" b="1" dirty="0">
              <a:solidFill>
                <a:srgbClr val="0000CC"/>
              </a:solidFill>
            </a:endParaRPr>
          </a:p>
          <a:p>
            <a:pPr algn="ctr" eaLnBrk="0" hangingPunct="0">
              <a:defRPr/>
            </a:pPr>
            <a:r>
              <a:rPr lang="en-US" altLang="zh-CN" b="1" dirty="0">
                <a:solidFill>
                  <a:srgbClr val="0000CC"/>
                </a:solidFill>
              </a:rPr>
              <a:t>Complex  operator+(Complex c1,Complex c2)</a:t>
            </a:r>
            <a:endParaRPr lang="en-US" altLang="zh-CN" b="1" dirty="0">
              <a:solidFill>
                <a:srgbClr val="0000CC"/>
              </a:solidFill>
            </a:endParaRPr>
          </a:p>
          <a:p>
            <a:pPr algn="ctr" eaLnBrk="0" hangingPunct="0">
              <a:defRPr/>
            </a:pPr>
            <a:r>
              <a:rPr lang="en-US" altLang="zh-CN" b="1" dirty="0">
                <a:solidFill>
                  <a:srgbClr val="0000CC"/>
                </a:solidFill>
              </a:rPr>
              <a:t>{</a:t>
            </a:r>
            <a:r>
              <a:rPr lang="zh-CN" altLang="zh-CN" b="1" dirty="0">
                <a:solidFill>
                  <a:srgbClr val="0000CC"/>
                </a:solidFill>
              </a:rPr>
              <a:t>……</a:t>
            </a:r>
            <a:r>
              <a:rPr lang="en-US" altLang="zh-CN" b="1" dirty="0">
                <a:solidFill>
                  <a:srgbClr val="0000CC"/>
                </a:solidFill>
              </a:rPr>
              <a:t>}</a:t>
            </a:r>
            <a:endParaRPr lang="zh-CN" altLang="zh-CN" b="1" dirty="0">
              <a:solidFill>
                <a:srgbClr val="0000CC"/>
              </a:solidFill>
            </a:endParaRPr>
          </a:p>
          <a:p>
            <a:pPr algn="ctr" eaLnBrk="0" hangingPunct="0">
              <a:defRPr/>
            </a:pPr>
            <a:endParaRPr lang="zh-CN" altLang="en-US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/>
          </p:cNvSpPr>
          <p:nvPr>
            <p:ph type="title"/>
          </p:nvPr>
        </p:nvSpPr>
        <p:spPr>
          <a:xfrm>
            <a:off x="469900" y="9525"/>
            <a:ext cx="7988300" cy="971550"/>
          </a:xfrm>
        </p:spPr>
        <p:txBody>
          <a:bodyPr/>
          <a:lstStyle/>
          <a:p>
            <a:r>
              <a:rPr lang="en-US" altLang="zh-CN" b="1"/>
              <a:t>6.3.2  </a:t>
            </a:r>
            <a:r>
              <a:rPr lang="zh-CN" altLang="zh-CN" b="1"/>
              <a:t>作为</a:t>
            </a:r>
            <a:r>
              <a:rPr lang="zh-CN" altLang="zh-CN" b="1">
                <a:solidFill>
                  <a:srgbClr val="FF0000"/>
                </a:solidFill>
              </a:rPr>
              <a:t>友元函数</a:t>
            </a:r>
            <a:r>
              <a:rPr lang="zh-CN" altLang="zh-CN" b="1"/>
              <a:t>重载</a:t>
            </a:r>
            <a:endParaRPr lang="zh-CN" altLang="zh-CN" b="1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24863" cy="46831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000CC"/>
                </a:solidFill>
              </a:rPr>
              <a:t>用友元函数重载一元运算符时需要一个参数。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zh-CN" altLang="zh-CN" sz="2800" dirty="0"/>
              <a:t>【例</a:t>
            </a:r>
            <a:r>
              <a:rPr lang="en-US" altLang="zh-CN" sz="2800" dirty="0"/>
              <a:t>6-4</a:t>
            </a:r>
            <a:r>
              <a:rPr lang="zh-CN" altLang="zh-CN" sz="2800" dirty="0"/>
              <a:t>】</a:t>
            </a:r>
            <a:r>
              <a:rPr lang="zh-CN" altLang="zh-CN" sz="2800" b="1" dirty="0"/>
              <a:t> 用友元重载</a:t>
            </a:r>
            <a:r>
              <a:rPr lang="en-US" altLang="zh-CN" sz="2800" b="1" dirty="0"/>
              <a:t>Time</a:t>
            </a:r>
            <a:r>
              <a:rPr lang="zh-CN" altLang="zh-CN" sz="2800" b="1" dirty="0"/>
              <a:t>类的自增运算符</a:t>
            </a:r>
            <a:r>
              <a:rPr lang="en-US" altLang="zh-CN" sz="2800" b="1" dirty="0"/>
              <a:t>++</a:t>
            </a:r>
            <a:r>
              <a:rPr lang="zh-CN" altLang="zh-CN" sz="2800" b="1" dirty="0"/>
              <a:t>。</a:t>
            </a:r>
            <a:endParaRPr lang="zh-CN" altLang="zh-CN" sz="2800" dirty="0"/>
          </a:p>
          <a:p>
            <a:pPr eaLnBrk="1" hangingPunct="1">
              <a:buFontTx/>
              <a:buNone/>
              <a:defRPr/>
            </a:pPr>
            <a:r>
              <a:rPr lang="en-US" altLang="zh-CN" sz="2800" b="1" dirty="0"/>
              <a:t>//Eg6-4.cpp</a:t>
            </a:r>
            <a:endParaRPr lang="en-US" altLang="zh-CN" sz="2800" b="1" dirty="0"/>
          </a:p>
          <a:p>
            <a:pPr eaLnBrk="1" hangingPunct="1">
              <a:buFontTx/>
              <a:buNone/>
              <a:defRPr/>
            </a:pPr>
            <a:r>
              <a:rPr lang="en-US" altLang="zh-CN" sz="2800" b="1" dirty="0"/>
              <a:t>class Time{</a:t>
            </a:r>
            <a:endParaRPr lang="en-US" altLang="zh-CN" sz="2800" b="1" dirty="0"/>
          </a:p>
          <a:p>
            <a:pPr eaLnBrk="1" hangingPunct="1">
              <a:buFontTx/>
              <a:buNone/>
              <a:defRPr/>
            </a:pPr>
            <a:r>
              <a:rPr lang="en-US" altLang="zh-CN" sz="2800" b="1" dirty="0"/>
              <a:t>		……                   //</a:t>
            </a:r>
            <a:r>
              <a:rPr lang="zh-CN" altLang="en-US" sz="2800" b="1" dirty="0"/>
              <a:t>省略的代码与例</a:t>
            </a:r>
            <a:r>
              <a:rPr lang="en-US" altLang="zh-CN" sz="2800" b="1" dirty="0"/>
              <a:t>6-3</a:t>
            </a:r>
            <a:r>
              <a:rPr lang="zh-CN" altLang="en-US" sz="2800" b="1" dirty="0"/>
              <a:t>相同</a:t>
            </a:r>
            <a:endParaRPr lang="zh-CN" altLang="en-US" sz="2800" b="1" dirty="0"/>
          </a:p>
          <a:p>
            <a:pPr eaLnBrk="1" hangingPunct="1">
              <a:buFontTx/>
              <a:buNone/>
              <a:defRPr/>
            </a:pPr>
            <a:r>
              <a:rPr lang="zh-CN" altLang="en-US" sz="2800" b="1" dirty="0"/>
              <a:t>		</a:t>
            </a:r>
            <a:r>
              <a:rPr lang="en-US" altLang="zh-CN" sz="2800" b="1" dirty="0"/>
              <a:t>friend Time &amp; operator++(Time &amp;t);</a:t>
            </a:r>
            <a:endParaRPr lang="en-US" altLang="zh-CN" sz="2800" b="1" dirty="0"/>
          </a:p>
          <a:p>
            <a:pPr eaLnBrk="1" hangingPunct="1">
              <a:buFontTx/>
              <a:buNone/>
              <a:defRPr/>
            </a:pPr>
            <a:r>
              <a:rPr lang="en-US" altLang="zh-CN" sz="2800" b="1" dirty="0"/>
              <a:t>};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/>
          </p:cNvSpPr>
          <p:nvPr>
            <p:ph idx="1"/>
          </p:nvPr>
        </p:nvSpPr>
        <p:spPr>
          <a:xfrm>
            <a:off x="395288" y="1052513"/>
            <a:ext cx="7772400" cy="62642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Time &amp; operator ++(</a:t>
            </a:r>
            <a:r>
              <a:rPr lang="en-US" altLang="zh-CN" sz="1800" b="1">
                <a:solidFill>
                  <a:srgbClr val="0000CC"/>
                </a:solidFill>
              </a:rPr>
              <a:t>Time &amp;t</a:t>
            </a:r>
            <a:r>
              <a:rPr lang="en-US" altLang="zh-CN" sz="1800" b="1"/>
              <a:t>) {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		++t.second;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		if(t.second&gt;=60){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			t.second=0;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			++t.minute;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			if(t.minute&gt;=60){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				t.minute=0;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				++t.hour;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				if(t.hour&gt;=24)  t.hour=0;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			}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		}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		</a:t>
            </a:r>
            <a:r>
              <a:rPr lang="en-US" altLang="zh-CN" sz="1800" b="1">
                <a:solidFill>
                  <a:srgbClr val="0000CC"/>
                </a:solidFill>
              </a:rPr>
              <a:t>return t;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}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int main(){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		Time t1(23,59,59);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		t1.display();</a:t>
            </a:r>
            <a:endParaRPr lang="en-US" altLang="zh-CN" sz="1800" b="1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solidFill>
                  <a:schemeClr val="accent2"/>
                </a:solidFill>
              </a:rPr>
              <a:t>	</a:t>
            </a:r>
            <a:r>
              <a:rPr lang="en-US" altLang="zh-CN" sz="1800" b="1">
                <a:solidFill>
                  <a:srgbClr val="0000CC"/>
                </a:solidFill>
              </a:rPr>
              <a:t>	++ ++ t1;                       			//</a:t>
            </a:r>
            <a:r>
              <a:rPr lang="zh-CN" altLang="en-US" sz="1800" b="1">
                <a:solidFill>
                  <a:srgbClr val="0000CC"/>
                </a:solidFill>
              </a:rPr>
              <a:t>隐式调用方式</a:t>
            </a:r>
            <a:endParaRPr lang="zh-CN" altLang="en-US" sz="1800" b="1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b="1">
                <a:solidFill>
                  <a:schemeClr val="accent2"/>
                </a:solidFill>
              </a:rPr>
              <a:t>		</a:t>
            </a:r>
            <a:r>
              <a:rPr lang="en-US" altLang="zh-CN" sz="1800" b="1">
                <a:solidFill>
                  <a:schemeClr val="accent2"/>
                </a:solidFill>
              </a:rPr>
              <a:t>t1.display();</a:t>
            </a:r>
            <a:endParaRPr lang="en-US" altLang="zh-CN" sz="1800" b="1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solidFill>
                  <a:schemeClr val="accent2"/>
                </a:solidFill>
              </a:rPr>
              <a:t>	</a:t>
            </a:r>
            <a:r>
              <a:rPr lang="en-US" altLang="zh-CN" sz="1800" b="1">
                <a:solidFill>
                  <a:srgbClr val="0000CC"/>
                </a:solidFill>
              </a:rPr>
              <a:t>	operator++(t1);              			//</a:t>
            </a:r>
            <a:r>
              <a:rPr lang="zh-CN" altLang="en-US" sz="1800" b="1">
                <a:solidFill>
                  <a:srgbClr val="0000CC"/>
                </a:solidFill>
              </a:rPr>
              <a:t>显式调用方式</a:t>
            </a:r>
            <a:endParaRPr lang="zh-CN" altLang="en-US" sz="1800" b="1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b="1">
                <a:solidFill>
                  <a:schemeClr val="accent2"/>
                </a:solidFill>
              </a:rPr>
              <a:t>		</a:t>
            </a:r>
            <a:r>
              <a:rPr lang="en-US" altLang="zh-CN" sz="1800" b="1">
                <a:solidFill>
                  <a:schemeClr val="accent2"/>
                </a:solidFill>
              </a:rPr>
              <a:t>t1.display();</a:t>
            </a:r>
            <a:endParaRPr lang="en-US" altLang="zh-CN" sz="1800" b="1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solidFill>
                  <a:schemeClr val="accent2"/>
                </a:solidFill>
              </a:rPr>
              <a:t>}</a:t>
            </a:r>
            <a:endParaRPr lang="en-US" altLang="zh-CN" sz="1800" b="1">
              <a:solidFill>
                <a:schemeClr val="accent2"/>
              </a:solidFill>
            </a:endParaRPr>
          </a:p>
        </p:txBody>
      </p:sp>
      <p:sp>
        <p:nvSpPr>
          <p:cNvPr id="4" name="对话气泡: 矩形 3"/>
          <p:cNvSpPr/>
          <p:nvPr/>
        </p:nvSpPr>
        <p:spPr>
          <a:xfrm>
            <a:off x="6227763" y="1616075"/>
            <a:ext cx="2749550" cy="2087563"/>
          </a:xfrm>
          <a:prstGeom prst="wedgeRectCallout">
            <a:avLst>
              <a:gd name="adj1" fmla="val -47687"/>
              <a:gd name="adj2" fmla="val 94924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lang="zh-CN" altLang="zh-CN" sz="2000" b="1" dirty="0"/>
              <a:t>本程序的运行结果：</a:t>
            </a:r>
            <a:endParaRPr lang="zh-CN" altLang="zh-CN" sz="2000" b="1" dirty="0"/>
          </a:p>
          <a:p>
            <a:pPr eaLnBrk="0" hangingPunct="0">
              <a:defRPr/>
            </a:pPr>
            <a:r>
              <a:rPr lang="en-US" altLang="zh-CN" sz="2000" b="1" dirty="0"/>
              <a:t>23:59:59</a:t>
            </a:r>
            <a:endParaRPr lang="zh-CN" altLang="zh-CN" sz="2000" b="1" dirty="0"/>
          </a:p>
          <a:p>
            <a:pPr eaLnBrk="0" hangingPunct="0">
              <a:defRPr/>
            </a:pPr>
            <a:r>
              <a:rPr lang="en-US" altLang="zh-CN" sz="2000" b="1" dirty="0"/>
              <a:t>0:0:1</a:t>
            </a:r>
            <a:endParaRPr lang="zh-CN" altLang="zh-CN" sz="2000" b="1" dirty="0"/>
          </a:p>
          <a:p>
            <a:pPr eaLnBrk="0" hangingPunct="0">
              <a:defRPr/>
            </a:pPr>
            <a:r>
              <a:rPr lang="en-US" altLang="zh-CN" sz="2000" b="1" dirty="0"/>
              <a:t>0:0:2</a:t>
            </a:r>
            <a:endParaRPr lang="en-US" altLang="zh-CN" sz="2000" b="1" dirty="0"/>
          </a:p>
          <a:p>
            <a:pPr eaLnBrk="0" hangingPunct="0">
              <a:defRPr/>
            </a:pPr>
            <a:r>
              <a:rPr lang="zh-CN" altLang="en-US" sz="2000" b="1" dirty="0"/>
              <a:t>此结果与例</a:t>
            </a:r>
            <a:r>
              <a:rPr lang="en-US" altLang="zh-CN" sz="2000" b="1" dirty="0"/>
              <a:t>6-3</a:t>
            </a:r>
            <a:r>
              <a:rPr lang="zh-CN" altLang="en-US" sz="2000" b="1" dirty="0"/>
              <a:t>完全相同</a:t>
            </a:r>
            <a:endParaRPr lang="zh-CN" altLang="zh-CN" sz="2000" b="1" dirty="0"/>
          </a:p>
        </p:txBody>
      </p:sp>
      <p:sp>
        <p:nvSpPr>
          <p:cNvPr id="49155" name="Rectangle 2"/>
          <p:cNvSpPr>
            <a:spLocks noGrp="1"/>
          </p:cNvSpPr>
          <p:nvPr>
            <p:ph type="title"/>
          </p:nvPr>
        </p:nvSpPr>
        <p:spPr>
          <a:xfrm>
            <a:off x="469900" y="9525"/>
            <a:ext cx="7988300" cy="971550"/>
          </a:xfrm>
        </p:spPr>
        <p:txBody>
          <a:bodyPr/>
          <a:lstStyle/>
          <a:p>
            <a:r>
              <a:rPr lang="en-US" altLang="zh-CN" b="1"/>
              <a:t>6.3.2  </a:t>
            </a:r>
            <a:r>
              <a:rPr lang="zh-CN" altLang="zh-CN" b="1"/>
              <a:t>作为</a:t>
            </a:r>
            <a:r>
              <a:rPr lang="zh-CN" altLang="zh-CN" b="1">
                <a:solidFill>
                  <a:srgbClr val="FF0000"/>
                </a:solidFill>
              </a:rPr>
              <a:t>友元函数</a:t>
            </a:r>
            <a:r>
              <a:rPr lang="zh-CN" altLang="zh-CN" b="1"/>
              <a:t>重载</a:t>
            </a:r>
            <a:endParaRPr lang="zh-CN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3"/>
          <p:cNvSpPr>
            <a:spLocks noGrp="1"/>
          </p:cNvSpPr>
          <p:nvPr>
            <p:ph idx="1"/>
          </p:nvPr>
        </p:nvSpPr>
        <p:spPr>
          <a:xfrm>
            <a:off x="685800" y="1196975"/>
            <a:ext cx="7772400" cy="4899025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0000CC"/>
                </a:solidFill>
              </a:rPr>
              <a:t>非类成员重载</a:t>
            </a:r>
            <a:r>
              <a:rPr lang="en-US" altLang="zh-CN" b="1">
                <a:solidFill>
                  <a:srgbClr val="0000CC"/>
                </a:solidFill>
              </a:rPr>
              <a:t>++、--</a:t>
            </a:r>
            <a:r>
              <a:rPr lang="zh-CN" altLang="en-US" b="1">
                <a:solidFill>
                  <a:srgbClr val="0000CC"/>
                </a:solidFill>
              </a:rPr>
              <a:t>等的注意事项</a:t>
            </a:r>
            <a:endParaRPr lang="en-US" altLang="zh-CN" b="1">
              <a:solidFill>
                <a:srgbClr val="0000CC"/>
              </a:solidFill>
            </a:endParaRPr>
          </a:p>
          <a:p>
            <a:pPr lvl="1" eaLnBrk="1" hangingPunct="1"/>
            <a:r>
              <a:rPr lang="zh-CN" altLang="en-US" b="1"/>
              <a:t>在用友元和普通函数重载</a:t>
            </a:r>
            <a:r>
              <a:rPr lang="en-US" altLang="zh-CN" b="1"/>
              <a:t>++</a:t>
            </a:r>
            <a:r>
              <a:rPr lang="zh-CN" altLang="en-US" b="1"/>
              <a:t>、</a:t>
            </a:r>
            <a:r>
              <a:rPr lang="en-US" altLang="zh-CN" b="1"/>
              <a:t>--</a:t>
            </a:r>
            <a:r>
              <a:rPr lang="zh-CN" altLang="en-US" b="1"/>
              <a:t>这类一元运算符函数时，如果用</a:t>
            </a:r>
            <a:r>
              <a:rPr lang="zh-CN" altLang="en-US" b="1">
                <a:solidFill>
                  <a:srgbClr val="0000CC"/>
                </a:solidFill>
              </a:rPr>
              <a:t>值传递</a:t>
            </a:r>
            <a:r>
              <a:rPr lang="zh-CN" altLang="en-US" b="1"/>
              <a:t>的方式设置函数的参数，就可能会发生错误，不能把运算结果返回给调用对象 。也就实现不了自增或自减运算</a:t>
            </a:r>
            <a:r>
              <a:rPr lang="en-US" altLang="zh-CN" b="1"/>
              <a:t>.</a:t>
            </a:r>
            <a:endParaRPr lang="en-US" altLang="zh-CN" b="1"/>
          </a:p>
          <a:p>
            <a:pPr lvl="1" eaLnBrk="1" hangingPunct="1"/>
            <a:r>
              <a:rPr lang="zh-CN" altLang="en-US" b="1"/>
              <a:t>所以通常用</a:t>
            </a:r>
            <a:r>
              <a:rPr lang="zh-CN" altLang="en-US" b="1">
                <a:solidFill>
                  <a:srgbClr val="0000CC"/>
                </a:solidFill>
              </a:rPr>
              <a:t>引用传递</a:t>
            </a:r>
            <a:r>
              <a:rPr lang="zh-CN" altLang="en-US" b="1"/>
              <a:t>参数。</a:t>
            </a:r>
            <a:endParaRPr lang="en-US" altLang="zh-CN" b="1"/>
          </a:p>
          <a:p>
            <a:pPr eaLnBrk="1" hangingPunct="1"/>
            <a:endParaRPr lang="zh-CN" altLang="en-US" b="1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74663" y="33338"/>
            <a:ext cx="7988300" cy="9715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b="1" kern="0" dirty="0"/>
              <a:t>6.3.2  </a:t>
            </a:r>
            <a:r>
              <a:rPr lang="zh-CN" altLang="zh-CN" b="1" kern="0" dirty="0"/>
              <a:t>作为</a:t>
            </a:r>
            <a:r>
              <a:rPr lang="zh-CN" altLang="zh-CN" b="1" kern="0" dirty="0">
                <a:solidFill>
                  <a:srgbClr val="FF0000"/>
                </a:solidFill>
              </a:rPr>
              <a:t>友元函数</a:t>
            </a:r>
            <a:r>
              <a:rPr lang="zh-CN" altLang="zh-CN" b="1" kern="0" dirty="0"/>
              <a:t>重载</a:t>
            </a:r>
            <a:endParaRPr lang="zh-CN" altLang="zh-CN" b="1" kern="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/>
          </p:cNvSpPr>
          <p:nvPr>
            <p:ph type="title"/>
          </p:nvPr>
        </p:nvSpPr>
        <p:spPr>
          <a:xfrm>
            <a:off x="684213" y="260350"/>
            <a:ext cx="7772400" cy="587375"/>
          </a:xfrm>
        </p:spPr>
        <p:txBody>
          <a:bodyPr/>
          <a:lstStyle/>
          <a:p>
            <a:pPr eaLnBrk="1" hangingPunct="1"/>
            <a:r>
              <a:rPr lang="zh-CN" altLang="en-US" sz="4000"/>
              <a:t>重载</a:t>
            </a:r>
            <a:r>
              <a:rPr lang="en-US" altLang="zh-CN" sz="4000"/>
              <a:t>++</a:t>
            </a:r>
            <a:r>
              <a:rPr lang="zh-CN" altLang="en-US" sz="4000"/>
              <a:t>运算符的</a:t>
            </a:r>
            <a:r>
              <a:rPr lang="zh-CN" altLang="en-US" sz="4000" b="1">
                <a:solidFill>
                  <a:srgbClr val="FF0000"/>
                </a:solidFill>
              </a:rPr>
              <a:t>错误</a:t>
            </a:r>
            <a:r>
              <a:rPr lang="zh-CN" altLang="en-US" sz="4000"/>
              <a:t>例子 </a:t>
            </a:r>
            <a:endParaRPr lang="zh-CN" altLang="en-US" sz="400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08050"/>
            <a:ext cx="7772400" cy="5616575"/>
          </a:xfrm>
        </p:spPr>
        <p:txBody>
          <a:bodyPr/>
          <a:lstStyle/>
          <a:p>
            <a:pPr>
              <a:defRPr/>
            </a:pPr>
            <a:r>
              <a:rPr lang="zh-CN" altLang="zh-CN" sz="2000" b="1" dirty="0">
                <a:solidFill>
                  <a:srgbClr val="0000CC"/>
                </a:solidFill>
              </a:rPr>
              <a:t>将例</a:t>
            </a:r>
            <a:r>
              <a:rPr lang="en-US" altLang="zh-CN" sz="2000" b="1" dirty="0">
                <a:solidFill>
                  <a:srgbClr val="0000CC"/>
                </a:solidFill>
              </a:rPr>
              <a:t>6-4</a:t>
            </a:r>
            <a:r>
              <a:rPr lang="zh-CN" altLang="zh-CN" sz="2000" b="1" dirty="0">
                <a:solidFill>
                  <a:srgbClr val="0000CC"/>
                </a:solidFill>
              </a:rPr>
              <a:t>中的</a:t>
            </a:r>
            <a:r>
              <a:rPr lang="en-US" altLang="zh-CN" sz="2000" b="1" dirty="0">
                <a:solidFill>
                  <a:srgbClr val="0000CC"/>
                </a:solidFill>
              </a:rPr>
              <a:t>++</a:t>
            </a:r>
            <a:r>
              <a:rPr lang="zh-CN" altLang="zh-CN" sz="2000" b="1" dirty="0">
                <a:solidFill>
                  <a:srgbClr val="0000CC"/>
                </a:solidFill>
              </a:rPr>
              <a:t>运算符函数改为下面的重载形式：</a:t>
            </a:r>
            <a:endParaRPr lang="zh-CN" altLang="zh-CN" sz="2000" b="1" dirty="0">
              <a:solidFill>
                <a:srgbClr val="0000CC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altLang="zh-CN" sz="1800" b="1" dirty="0"/>
              <a:t>class Time{</a:t>
            </a:r>
            <a:endParaRPr lang="zh-CN" altLang="zh-CN" sz="1800" b="1" dirty="0"/>
          </a:p>
          <a:p>
            <a:pPr marL="0" indent="0">
              <a:buFontTx/>
              <a:buNone/>
              <a:defRPr/>
            </a:pPr>
            <a:r>
              <a:rPr lang="en-US" altLang="zh-CN" sz="1800" b="1" dirty="0"/>
              <a:t>          </a:t>
            </a:r>
            <a:r>
              <a:rPr lang="zh-CN" altLang="zh-CN" sz="1800" b="1" dirty="0"/>
              <a:t>……</a:t>
            </a:r>
            <a:r>
              <a:rPr lang="en-US" altLang="zh-CN" sz="1800" b="1" dirty="0"/>
              <a:t>      //Time</a:t>
            </a:r>
            <a:r>
              <a:rPr lang="zh-CN" altLang="zh-CN" sz="1800" b="1" dirty="0"/>
              <a:t>类的其余代码同例</a:t>
            </a:r>
            <a:r>
              <a:rPr lang="en-US" altLang="zh-CN" sz="1800" b="1" dirty="0"/>
              <a:t>6-4</a:t>
            </a:r>
            <a:endParaRPr lang="zh-CN" altLang="zh-CN" sz="1800" b="1" dirty="0"/>
          </a:p>
          <a:p>
            <a:pPr marL="0" indent="0">
              <a:buFontTx/>
              <a:buNone/>
              <a:defRPr/>
            </a:pPr>
            <a:r>
              <a:rPr lang="en-US" altLang="zh-CN" sz="1800" b="1" dirty="0">
                <a:solidFill>
                  <a:srgbClr val="FF0000"/>
                </a:solidFill>
              </a:rPr>
              <a:t>         friend Time operator++(Time t);   </a:t>
            </a:r>
            <a:endParaRPr lang="zh-CN" altLang="zh-CN" sz="1800" b="1" dirty="0">
              <a:solidFill>
                <a:srgbClr val="FF0000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altLang="zh-CN" sz="1800" b="1" dirty="0"/>
              <a:t>};</a:t>
            </a:r>
            <a:endParaRPr lang="zh-CN" altLang="zh-CN" sz="1800" b="1" dirty="0"/>
          </a:p>
          <a:p>
            <a:pPr marL="0" indent="0">
              <a:buFontTx/>
              <a:buNone/>
              <a:defRPr/>
            </a:pPr>
            <a:r>
              <a:rPr lang="en-US" altLang="zh-CN" sz="1800" b="1" dirty="0"/>
              <a:t>Time operator++(Time t){</a:t>
            </a:r>
            <a:endParaRPr lang="zh-CN" altLang="zh-CN" sz="1800" b="1" dirty="0"/>
          </a:p>
          <a:p>
            <a:pPr marL="0" indent="0">
              <a:buFontTx/>
              <a:buNone/>
              <a:defRPr/>
            </a:pPr>
            <a:r>
              <a:rPr lang="en-US" altLang="zh-CN" sz="1800" b="1" dirty="0"/>
              <a:t>         </a:t>
            </a:r>
            <a:r>
              <a:rPr lang="zh-CN" altLang="zh-CN" sz="1800" b="1" dirty="0"/>
              <a:t>……</a:t>
            </a:r>
            <a:r>
              <a:rPr lang="en-US" altLang="zh-CN" sz="1800" b="1" dirty="0"/>
              <a:t>             //</a:t>
            </a:r>
            <a:r>
              <a:rPr lang="zh-CN" altLang="zh-CN" sz="1800" b="1" dirty="0"/>
              <a:t>省略的程序代码同例</a:t>
            </a:r>
            <a:r>
              <a:rPr lang="en-US" altLang="zh-CN" sz="1800" b="1" dirty="0"/>
              <a:t>6-4</a:t>
            </a:r>
            <a:r>
              <a:rPr lang="zh-CN" altLang="zh-CN" sz="1800" b="1" dirty="0"/>
              <a:t>的</a:t>
            </a:r>
            <a:r>
              <a:rPr lang="en-US" altLang="zh-CN" sz="1800" b="1" dirty="0"/>
              <a:t> operator ++(Time &amp;t)</a:t>
            </a:r>
            <a:endParaRPr lang="zh-CN" altLang="zh-CN" sz="1800" b="1" dirty="0"/>
          </a:p>
          <a:p>
            <a:pPr marL="0" indent="0">
              <a:buFontTx/>
              <a:buNone/>
              <a:defRPr/>
            </a:pPr>
            <a:r>
              <a:rPr lang="en-US" altLang="zh-CN" sz="1800" b="1" dirty="0"/>
              <a:t>         return t;</a:t>
            </a:r>
            <a:endParaRPr lang="zh-CN" altLang="zh-CN" sz="1800" b="1" dirty="0"/>
          </a:p>
          <a:p>
            <a:pPr marL="0" indent="0">
              <a:buFontTx/>
              <a:buNone/>
              <a:defRPr/>
            </a:pPr>
            <a:r>
              <a:rPr lang="en-US" altLang="zh-CN" sz="1800" b="1" dirty="0"/>
              <a:t>}</a:t>
            </a:r>
            <a:endParaRPr lang="zh-CN" altLang="zh-CN" sz="1800" b="1" dirty="0"/>
          </a:p>
          <a:p>
            <a:pPr marL="0" indent="0">
              <a:buFontTx/>
              <a:buNone/>
              <a:defRPr/>
            </a:pPr>
            <a:r>
              <a:rPr lang="zh-CN" altLang="zh-CN" sz="1800" b="1" dirty="0"/>
              <a:t>……</a:t>
            </a:r>
            <a:endParaRPr lang="zh-CN" altLang="zh-CN" sz="1800" b="1" dirty="0"/>
          </a:p>
          <a:p>
            <a:pPr marL="0" indent="0">
              <a:buFontTx/>
              <a:buNone/>
              <a:defRPr/>
            </a:pPr>
            <a:r>
              <a:rPr lang="en-US" altLang="zh-CN" sz="1800" b="1" dirty="0"/>
              <a:t>int main(){</a:t>
            </a:r>
            <a:endParaRPr lang="zh-CN" altLang="zh-CN" sz="1800" b="1" dirty="0"/>
          </a:p>
          <a:p>
            <a:pPr marL="0" indent="0">
              <a:buFontTx/>
              <a:buNone/>
              <a:defRPr/>
            </a:pPr>
            <a:r>
              <a:rPr lang="en-US" altLang="zh-CN" sz="1800" b="1" dirty="0"/>
              <a:t>        Time t1(23,59,59);</a:t>
            </a:r>
            <a:endParaRPr lang="zh-CN" altLang="zh-CN" sz="1800" b="1" dirty="0"/>
          </a:p>
          <a:p>
            <a:pPr marL="0" indent="0">
              <a:buFontTx/>
              <a:buNone/>
              <a:defRPr/>
            </a:pPr>
            <a:r>
              <a:rPr lang="en-US" altLang="zh-CN" sz="1800" b="1" dirty="0"/>
              <a:t>        t1.display();</a:t>
            </a:r>
            <a:endParaRPr lang="zh-CN" altLang="zh-CN" sz="1800" b="1" dirty="0"/>
          </a:p>
          <a:p>
            <a:pPr marL="0" indent="0">
              <a:buFontTx/>
              <a:buNone/>
              <a:defRPr/>
            </a:pPr>
            <a:r>
              <a:rPr lang="en-US" altLang="zh-CN" sz="1800" b="1" dirty="0"/>
              <a:t>        ++ ++ t1;</a:t>
            </a:r>
            <a:endParaRPr lang="zh-CN" altLang="zh-CN" sz="1800" b="1" dirty="0"/>
          </a:p>
          <a:p>
            <a:pPr marL="0" indent="0">
              <a:buFontTx/>
              <a:buNone/>
              <a:defRPr/>
            </a:pPr>
            <a:r>
              <a:rPr lang="en-US" altLang="zh-CN" sz="1800" b="1" dirty="0"/>
              <a:t>        t1.display();</a:t>
            </a:r>
            <a:endParaRPr lang="zh-CN" altLang="zh-CN" sz="1800" b="1" dirty="0"/>
          </a:p>
          <a:p>
            <a:pPr marL="0" indent="0">
              <a:buFontTx/>
              <a:buNone/>
              <a:defRPr/>
            </a:pPr>
            <a:r>
              <a:rPr lang="en-US" altLang="zh-CN" sz="1800" b="1" dirty="0"/>
              <a:t>        operator++(t1);</a:t>
            </a:r>
            <a:endParaRPr lang="zh-CN" altLang="zh-CN" sz="1800" b="1" dirty="0"/>
          </a:p>
          <a:p>
            <a:pPr marL="0" indent="0">
              <a:buFontTx/>
              <a:buNone/>
              <a:defRPr/>
            </a:pPr>
            <a:r>
              <a:rPr lang="en-US" altLang="zh-CN" sz="1800" b="1" dirty="0"/>
              <a:t>        t1.display();</a:t>
            </a:r>
            <a:endParaRPr lang="zh-CN" altLang="zh-CN" sz="1800" b="1" dirty="0"/>
          </a:p>
          <a:p>
            <a:pPr marL="0" indent="0">
              <a:buFontTx/>
              <a:buNone/>
              <a:defRPr/>
            </a:pPr>
            <a:r>
              <a:rPr lang="en-US" altLang="zh-CN" sz="1800" b="1" dirty="0"/>
              <a:t>}</a:t>
            </a:r>
            <a:endParaRPr lang="zh-CN" altLang="zh-CN" sz="1800" b="1" dirty="0"/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altLang="zh-CN" sz="1800" b="1" dirty="0"/>
          </a:p>
        </p:txBody>
      </p:sp>
      <p:sp>
        <p:nvSpPr>
          <p:cNvPr id="43012" name="AutoShape 4"/>
          <p:cNvSpPr>
            <a:spLocks noChangeArrowheads="1"/>
          </p:cNvSpPr>
          <p:nvPr/>
        </p:nvSpPr>
        <p:spPr bwMode="auto">
          <a:xfrm>
            <a:off x="5219700" y="3429000"/>
            <a:ext cx="3924300" cy="2952750"/>
          </a:xfrm>
          <a:prstGeom prst="wedgeRoundRectCallout">
            <a:avLst>
              <a:gd name="adj1" fmla="val -103282"/>
              <a:gd name="adj2" fmla="val 14694"/>
              <a:gd name="adj3" fmla="val 16667"/>
            </a:avLst>
          </a:prstGeom>
          <a:solidFill>
            <a:schemeClr val="tx1"/>
          </a:solidFill>
          <a:ln w="3175">
            <a:solidFill>
              <a:schemeClr val="bg1"/>
            </a:solidFill>
            <a:miter lim="800000"/>
          </a:ln>
        </p:spPr>
        <p:txBody>
          <a:bodyPr lIns="92075" tIns="46038" rIns="92075" bIns="46038" anchor="ctr"/>
          <a:lstStyle/>
          <a:p>
            <a:pPr eaLnBrk="0" hangingPunct="0">
              <a:spcBef>
                <a:spcPct val="20000"/>
              </a:spcBef>
              <a:buFontTx/>
              <a:buChar char="•"/>
            </a:pPr>
            <a:r>
              <a:rPr lang="zh-CN" altLang="zh-CN" sz="2000" b="1">
                <a:solidFill>
                  <a:schemeClr val="bg1"/>
                </a:solidFill>
              </a:rPr>
              <a:t>本程序的运行结果如下</a:t>
            </a:r>
            <a:endParaRPr lang="en-US" altLang="zh-CN" sz="2000" b="1">
              <a:solidFill>
                <a:schemeClr val="bg1"/>
              </a:solidFill>
            </a:endParaRPr>
          </a:p>
          <a:p>
            <a:pPr eaLnBrk="0" hangingPunct="0">
              <a:spcBef>
                <a:spcPct val="20000"/>
              </a:spcBef>
              <a:buFontTx/>
              <a:buChar char="•"/>
            </a:pPr>
            <a:endParaRPr lang="zh-CN" altLang="zh-CN" sz="2000" b="1">
              <a:solidFill>
                <a:schemeClr val="bg1"/>
              </a:solidFill>
            </a:endParaRPr>
          </a:p>
          <a:p>
            <a:pPr marL="742950" lvl="1" indent="-285750" eaLnBrk="0" hangingPunct="0">
              <a:spcBef>
                <a:spcPct val="2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23:59:59</a:t>
            </a:r>
            <a:endParaRPr lang="zh-CN" altLang="zh-CN" sz="2000" b="1">
              <a:solidFill>
                <a:schemeClr val="bg1"/>
              </a:solidFill>
            </a:endParaRPr>
          </a:p>
          <a:p>
            <a:pPr marL="742950" lvl="1" indent="-285750" eaLnBrk="0" hangingPunct="0">
              <a:spcBef>
                <a:spcPct val="2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23:59:59</a:t>
            </a:r>
            <a:endParaRPr lang="zh-CN" altLang="zh-CN" sz="2000" b="1">
              <a:solidFill>
                <a:schemeClr val="bg1"/>
              </a:solidFill>
            </a:endParaRPr>
          </a:p>
          <a:p>
            <a:pPr marL="742950" lvl="1" indent="-285750" eaLnBrk="0" hangingPunct="0">
              <a:spcBef>
                <a:spcPct val="2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23:59:59</a:t>
            </a:r>
            <a:endParaRPr lang="en-US" altLang="zh-CN" sz="2000" b="1">
              <a:solidFill>
                <a:schemeClr val="bg1"/>
              </a:solidFill>
            </a:endParaRPr>
          </a:p>
          <a:p>
            <a:pPr eaLnBrk="0" hangingPunct="0">
              <a:spcBef>
                <a:spcPct val="20000"/>
              </a:spcBef>
              <a:buFontTx/>
              <a:buChar char="•"/>
            </a:pPr>
            <a:endParaRPr lang="en-US" altLang="zh-CN" sz="2000" b="1">
              <a:solidFill>
                <a:schemeClr val="bg1"/>
              </a:solidFill>
            </a:endParaRPr>
          </a:p>
          <a:p>
            <a:pPr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000" b="1">
                <a:solidFill>
                  <a:schemeClr val="bg1"/>
                </a:solidFill>
              </a:rPr>
              <a:t>试分析此结果的由来！</a:t>
            </a:r>
            <a:endParaRPr lang="en-US" altLang="zh-CN" sz="2000" b="1">
              <a:solidFill>
                <a:schemeClr val="bg1"/>
              </a:solidFill>
            </a:endParaRPr>
          </a:p>
          <a:p>
            <a:pPr eaLnBrk="0" hangingPunct="0">
              <a:spcBef>
                <a:spcPct val="20000"/>
              </a:spcBef>
              <a:buFontTx/>
              <a:buChar char="•"/>
            </a:pPr>
            <a:endParaRPr lang="zh-CN" altLang="zh-CN" sz="2000" b="1">
              <a:solidFill>
                <a:schemeClr val="bg1"/>
              </a:solidFill>
            </a:endParaRPr>
          </a:p>
        </p:txBody>
      </p:sp>
      <p:sp>
        <p:nvSpPr>
          <p:cNvPr id="2" name="对话气泡: 矩形 1"/>
          <p:cNvSpPr/>
          <p:nvPr/>
        </p:nvSpPr>
        <p:spPr>
          <a:xfrm>
            <a:off x="5651500" y="1412875"/>
            <a:ext cx="3024188" cy="936625"/>
          </a:xfrm>
          <a:prstGeom prst="wedgeRectCallout">
            <a:avLst>
              <a:gd name="adj1" fmla="val -77885"/>
              <a:gd name="adj2" fmla="val 28524"/>
            </a:avLst>
          </a:prstGeom>
          <a:gradFill>
            <a:gsLst>
              <a:gs pos="53488">
                <a:srgbClr val="FFFFFF"/>
              </a:gs>
              <a:gs pos="83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zh-CN" altLang="en-US" b="1">
                <a:solidFill>
                  <a:srgbClr val="FF0000"/>
                </a:solidFill>
              </a:rPr>
              <a:t>注意：形参和函数返回值都是值类型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nimBg="1"/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/>
          </p:cNvSpPr>
          <p:nvPr>
            <p:ph type="title"/>
          </p:nvPr>
        </p:nvSpPr>
        <p:spPr>
          <a:xfrm>
            <a:off x="685800" y="188913"/>
            <a:ext cx="7772400" cy="647700"/>
          </a:xfrm>
        </p:spPr>
        <p:txBody>
          <a:bodyPr/>
          <a:lstStyle/>
          <a:p>
            <a:pPr eaLnBrk="1" hangingPunct="1"/>
            <a:r>
              <a:rPr lang="en-US" altLang="zh-CN" b="1"/>
              <a:t>6.4  </a:t>
            </a:r>
            <a:r>
              <a:rPr lang="zh-CN" altLang="en-US" b="1"/>
              <a:t>特殊</a:t>
            </a:r>
            <a:r>
              <a:rPr lang="zh-CN" altLang="en-US" b="1">
                <a:solidFill>
                  <a:srgbClr val="FF0000"/>
                </a:solidFill>
              </a:rPr>
              <a:t>运算符重载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196975"/>
            <a:ext cx="7989887" cy="4538663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800" b="1" dirty="0">
                <a:solidFill>
                  <a:srgbClr val="0000CC"/>
                </a:solidFill>
              </a:rPr>
              <a:t>6.4.1  </a:t>
            </a:r>
            <a:r>
              <a:rPr lang="zh-CN" altLang="en-US" sz="2800" b="1" dirty="0">
                <a:solidFill>
                  <a:srgbClr val="0000CC"/>
                </a:solidFill>
              </a:rPr>
              <a:t>运算符</a:t>
            </a:r>
            <a:r>
              <a:rPr lang="en-US" altLang="zh-CN" sz="2800" b="1" dirty="0">
                <a:solidFill>
                  <a:srgbClr val="0000CC"/>
                </a:solidFill>
              </a:rPr>
              <a:t>++</a:t>
            </a:r>
            <a:r>
              <a:rPr lang="zh-CN" altLang="en-US" sz="2800" b="1" dirty="0">
                <a:solidFill>
                  <a:srgbClr val="0000CC"/>
                </a:solidFill>
              </a:rPr>
              <a:t>和</a:t>
            </a:r>
            <a:r>
              <a:rPr lang="en-US" altLang="zh-CN" sz="2800" b="1" dirty="0">
                <a:solidFill>
                  <a:srgbClr val="0000CC"/>
                </a:solidFill>
              </a:rPr>
              <a:t>--</a:t>
            </a:r>
            <a:r>
              <a:rPr lang="zh-CN" altLang="en-US" sz="2800" b="1" dirty="0">
                <a:solidFill>
                  <a:srgbClr val="0000CC"/>
                </a:solidFill>
              </a:rPr>
              <a:t>的重载</a:t>
            </a:r>
            <a:endParaRPr lang="zh-CN" altLang="en-US" sz="2800" b="1" dirty="0">
              <a:solidFill>
                <a:srgbClr val="0000CC"/>
              </a:solidFill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1、</a:t>
            </a:r>
            <a:r>
              <a:rPr lang="zh-CN" altLang="en-US" sz="2400" b="1" dirty="0">
                <a:solidFill>
                  <a:srgbClr val="FF0000"/>
                </a:solidFill>
              </a:rPr>
              <a:t>特殊性：区分前缀、后缀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b="1" dirty="0">
                <a:cs typeface="+mn-ea"/>
              </a:rPr>
              <a:t>++x;    			//</a:t>
            </a:r>
            <a:r>
              <a:rPr lang="zh-CN" altLang="en-US" sz="2400" b="1" dirty="0">
                <a:solidFill>
                  <a:srgbClr val="0000CC"/>
                </a:solidFill>
                <a:cs typeface="+mn-ea"/>
              </a:rPr>
              <a:t>前</a:t>
            </a:r>
            <a:r>
              <a:rPr lang="zh-CN" altLang="en-US" sz="2400" b="1" dirty="0">
                <a:cs typeface="+mn-ea"/>
              </a:rPr>
              <a:t>自增</a:t>
            </a:r>
            <a:endParaRPr lang="zh-CN" altLang="en-US" sz="2400" b="1" dirty="0">
              <a:cs typeface="+mn-ea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b="1" dirty="0">
                <a:cs typeface="+mn-ea"/>
              </a:rPr>
              <a:t>x++;    			//</a:t>
            </a:r>
            <a:r>
              <a:rPr lang="zh-CN" altLang="en-US" sz="2400" b="1" dirty="0">
                <a:cs typeface="+mn-ea"/>
              </a:rPr>
              <a:t>后自增</a:t>
            </a:r>
            <a:endParaRPr lang="zh-CN" altLang="en-US" sz="2400" b="1" dirty="0">
              <a:cs typeface="+mn-ea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b="1" dirty="0">
                <a:cs typeface="+mn-ea"/>
              </a:rPr>
              <a:t>--x;     				//</a:t>
            </a:r>
            <a:r>
              <a:rPr lang="zh-CN" altLang="en-US" sz="2400" b="1" dirty="0">
                <a:solidFill>
                  <a:srgbClr val="0000CC"/>
                </a:solidFill>
                <a:cs typeface="+mn-ea"/>
              </a:rPr>
              <a:t>前</a:t>
            </a:r>
            <a:r>
              <a:rPr lang="zh-CN" altLang="en-US" sz="2400" b="1" dirty="0">
                <a:cs typeface="+mn-ea"/>
              </a:rPr>
              <a:t>自减</a:t>
            </a:r>
            <a:endParaRPr lang="zh-CN" altLang="en-US" sz="2400" b="1" dirty="0">
              <a:cs typeface="+mn-ea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b="1" dirty="0">
                <a:cs typeface="+mn-ea"/>
              </a:rPr>
              <a:t>x--;     				//</a:t>
            </a:r>
            <a:r>
              <a:rPr lang="zh-CN" altLang="en-US" sz="2400" b="1" dirty="0">
                <a:cs typeface="+mn-ea"/>
              </a:rPr>
              <a:t>后自减</a:t>
            </a:r>
            <a:endParaRPr lang="zh-CN" altLang="en-US" sz="2400" b="1" dirty="0">
              <a:cs typeface="+mn-ea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2、</a:t>
            </a:r>
            <a:r>
              <a:rPr lang="zh-CN" altLang="en-US" sz="2400" b="1" dirty="0">
                <a:solidFill>
                  <a:srgbClr val="FF0000"/>
                </a:solidFill>
              </a:rPr>
              <a:t>将它们重载为类的成员函数时就会都是下面的形式：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b="1" dirty="0"/>
              <a:t>class X{</a:t>
            </a:r>
            <a:endParaRPr lang="en-US" altLang="zh-CN" sz="24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b="1" dirty="0">
                <a:solidFill>
                  <a:schemeClr val="accent2"/>
                </a:solidFill>
              </a:rPr>
              <a:t>    ……</a:t>
            </a:r>
            <a:endParaRPr lang="en-US" altLang="zh-CN" sz="2400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b="1" dirty="0">
                <a:solidFill>
                  <a:schemeClr val="accent2"/>
                </a:solidFill>
              </a:rPr>
              <a:t>  	X operator++(){……};     	//</a:t>
            </a:r>
            <a:r>
              <a:rPr lang="zh-CN" altLang="en-US" sz="2400" b="1" dirty="0">
                <a:solidFill>
                  <a:schemeClr val="accent2"/>
                </a:solidFill>
              </a:rPr>
              <a:t>前自增</a:t>
            </a:r>
            <a:endParaRPr lang="zh-CN" altLang="en-US" sz="2400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US" sz="2400" b="1" dirty="0">
                <a:solidFill>
                  <a:schemeClr val="accent2"/>
                </a:solidFill>
              </a:rPr>
              <a:t>  	</a:t>
            </a:r>
            <a:r>
              <a:rPr lang="en-US" altLang="zh-CN" sz="2400" b="1" dirty="0">
                <a:solidFill>
                  <a:schemeClr val="accent2"/>
                </a:solidFill>
              </a:rPr>
              <a:t>X operator++(){……};     	//</a:t>
            </a:r>
            <a:r>
              <a:rPr lang="zh-CN" altLang="en-US" sz="2400" b="1" dirty="0">
                <a:solidFill>
                  <a:schemeClr val="accent2"/>
                </a:solidFill>
              </a:rPr>
              <a:t>后自增</a:t>
            </a:r>
            <a:endParaRPr lang="zh-CN" altLang="en-US" sz="2400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b="1" dirty="0"/>
              <a:t>}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/>
          </p:cNvSpPr>
          <p:nvPr>
            <p:ph type="title"/>
          </p:nvPr>
        </p:nvSpPr>
        <p:spPr>
          <a:xfrm>
            <a:off x="684213" y="115888"/>
            <a:ext cx="7772400" cy="865187"/>
          </a:xfrm>
        </p:spPr>
        <p:txBody>
          <a:bodyPr/>
          <a:lstStyle/>
          <a:p>
            <a:pPr eaLnBrk="1" hangingPunct="1"/>
            <a:r>
              <a:rPr lang="en-US" altLang="zh-CN" b="1"/>
              <a:t>6.4.1  </a:t>
            </a:r>
            <a:r>
              <a:rPr lang="zh-CN" altLang="en-US" b="1"/>
              <a:t>运算符</a:t>
            </a:r>
            <a:r>
              <a:rPr lang="en-US" altLang="zh-CN" b="1">
                <a:solidFill>
                  <a:srgbClr val="FF0000"/>
                </a:solidFill>
              </a:rPr>
              <a:t>++</a:t>
            </a:r>
            <a:r>
              <a:rPr lang="zh-CN" altLang="en-US" b="1">
                <a:solidFill>
                  <a:srgbClr val="FF0000"/>
                </a:solidFill>
              </a:rPr>
              <a:t>和</a:t>
            </a:r>
            <a:r>
              <a:rPr lang="en-US" altLang="zh-CN" b="1">
                <a:solidFill>
                  <a:srgbClr val="FF0000"/>
                </a:solidFill>
              </a:rPr>
              <a:t>--</a:t>
            </a:r>
            <a:r>
              <a:rPr lang="zh-CN" altLang="en-US" b="1">
                <a:solidFill>
                  <a:srgbClr val="FF0000"/>
                </a:solidFill>
              </a:rPr>
              <a:t>的重载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196975"/>
            <a:ext cx="8713787" cy="489902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3、</a:t>
            </a:r>
            <a:r>
              <a:rPr lang="zh-CN" altLang="en-US" b="1" dirty="0">
                <a:solidFill>
                  <a:srgbClr val="FF0000"/>
                </a:solidFill>
              </a:rPr>
              <a:t>重载为友元运算符，将都是下面的形式：</a:t>
            </a:r>
            <a:endParaRPr lang="zh-CN" altLang="en-US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b="1" dirty="0"/>
              <a:t>class X{</a:t>
            </a:r>
            <a:endParaRPr lang="en-US" altLang="zh-CN" b="1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800" b="1" dirty="0"/>
              <a:t>  	</a:t>
            </a:r>
            <a:r>
              <a:rPr lang="en-US" altLang="zh-CN" sz="2800" b="1" dirty="0">
                <a:solidFill>
                  <a:schemeClr val="accent2"/>
                </a:solidFill>
              </a:rPr>
              <a:t>friend X operator++(X&amp; o);   //</a:t>
            </a:r>
            <a:r>
              <a:rPr lang="zh-CN" altLang="en-US" sz="2800" b="1" dirty="0">
                <a:solidFill>
                  <a:schemeClr val="accent2"/>
                </a:solidFill>
              </a:rPr>
              <a:t>前自增的友元声明</a:t>
            </a:r>
            <a:endParaRPr lang="zh-CN" altLang="en-US" sz="2800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800" b="1" dirty="0">
                <a:solidFill>
                  <a:schemeClr val="accent2"/>
                </a:solidFill>
              </a:rPr>
              <a:t>  	</a:t>
            </a:r>
            <a:r>
              <a:rPr lang="en-US" altLang="zh-CN" sz="2800" b="1" dirty="0">
                <a:solidFill>
                  <a:schemeClr val="accent2"/>
                </a:solidFill>
              </a:rPr>
              <a:t>friend X operator++(X&amp; o);   //</a:t>
            </a:r>
            <a:r>
              <a:rPr lang="zh-CN" altLang="en-US" sz="2800" b="1" dirty="0">
                <a:solidFill>
                  <a:schemeClr val="accent2"/>
                </a:solidFill>
              </a:rPr>
              <a:t>后自增的友元声明</a:t>
            </a:r>
            <a:endParaRPr lang="zh-CN" altLang="en-US" sz="2800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b="1" dirty="0"/>
              <a:t>}</a:t>
            </a:r>
            <a:endParaRPr lang="en-US" altLang="zh-CN" b="1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4、</a:t>
            </a:r>
            <a:r>
              <a:rPr lang="zh-CN" altLang="en-US" b="1" dirty="0">
                <a:solidFill>
                  <a:srgbClr val="0000CC"/>
                </a:solidFill>
              </a:rPr>
              <a:t>问题？</a:t>
            </a:r>
            <a:endParaRPr lang="zh-CN" altLang="en-US" b="1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b="1" dirty="0">
                <a:solidFill>
                  <a:srgbClr val="FF0000"/>
                </a:solidFill>
                <a:cs typeface="+mn-ea"/>
              </a:rPr>
              <a:t>无法区分</a:t>
            </a:r>
            <a:r>
              <a:rPr lang="zh-CN" altLang="en-US" b="1" dirty="0">
                <a:cs typeface="+mn-ea"/>
              </a:rPr>
              <a:t>到底是前自增还是后自增运算！</a:t>
            </a:r>
            <a:endParaRPr lang="en-US" altLang="zh-CN" b="1" dirty="0">
              <a:cs typeface="+mn-ea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b="1" dirty="0">
                <a:cs typeface="+mn-ea"/>
              </a:rPr>
              <a:t>同样的问题发生在自减运算符身上：</a:t>
            </a:r>
            <a:r>
              <a:rPr lang="en-US" altLang="zh-CN" b="1" dirty="0">
                <a:cs typeface="+mn-ea"/>
              </a:rPr>
              <a:t>--</a:t>
            </a:r>
            <a:endParaRPr lang="en-US" altLang="zh-CN" b="1" dirty="0"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idx="1"/>
          </p:nvPr>
        </p:nvSpPr>
        <p:spPr>
          <a:xfrm>
            <a:off x="6350" y="34925"/>
            <a:ext cx="9115425" cy="758190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5、</a:t>
            </a:r>
            <a:r>
              <a:rPr lang="zh-CN" altLang="en-US" b="1" dirty="0">
                <a:solidFill>
                  <a:srgbClr val="FF0000"/>
                </a:solidFill>
              </a:rPr>
              <a:t>解决方案</a:t>
            </a:r>
            <a:endParaRPr lang="en-US" altLang="zh-CN" b="1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altLang="zh-CN" sz="2400" b="1" dirty="0"/>
              <a:t>C++</a:t>
            </a:r>
            <a:r>
              <a:rPr lang="zh-CN" altLang="en-US" sz="2400" b="1" dirty="0"/>
              <a:t>编译器通过在运算符函数参数表中是否</a:t>
            </a:r>
            <a:r>
              <a:rPr lang="zh-CN" altLang="en-US" sz="2400" b="1" dirty="0">
                <a:solidFill>
                  <a:srgbClr val="0000CC"/>
                </a:solidFill>
              </a:rPr>
              <a:t>插入关键字</a:t>
            </a:r>
            <a:r>
              <a:rPr lang="en-US" altLang="zh-CN" sz="2400" b="1" dirty="0" err="1">
                <a:solidFill>
                  <a:srgbClr val="0000CC"/>
                </a:solidFill>
              </a:rPr>
              <a:t>int</a:t>
            </a:r>
            <a:r>
              <a:rPr lang="en-US" altLang="zh-CN" sz="2400" b="1" dirty="0">
                <a:solidFill>
                  <a:srgbClr val="0000CC"/>
                </a:solidFill>
              </a:rPr>
              <a:t> </a:t>
            </a:r>
            <a:r>
              <a:rPr lang="zh-CN" altLang="en-US" sz="2400" b="1" dirty="0"/>
              <a:t>来区分这两种方式。</a:t>
            </a:r>
            <a:endParaRPr lang="zh-CN" altLang="en-US" sz="2400" b="1" dirty="0"/>
          </a:p>
          <a:p>
            <a:pPr eaLnBrk="1" hangingPunct="1">
              <a:defRPr/>
            </a:pPr>
            <a:r>
              <a:rPr lang="zh-CN" altLang="en-US" sz="2400" b="1" dirty="0"/>
              <a:t>自减前缀</a:t>
            </a:r>
            <a:endParaRPr lang="zh-CN" altLang="en-US" sz="2400" b="1" dirty="0"/>
          </a:p>
          <a:p>
            <a:pPr lvl="1" algn="just" eaLnBrk="1" hangingPunct="1">
              <a:buFontTx/>
              <a:buNone/>
              <a:defRPr/>
            </a:pPr>
            <a:r>
              <a:rPr lang="zh-CN" altLang="en-US" sz="2400" b="1" dirty="0">
                <a:latin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altLang="zh-CN" sz="2400" b="1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operator -- ();   </a:t>
            </a:r>
            <a:endParaRPr lang="en-US" altLang="zh-CN" sz="24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CN" sz="2400" b="1" dirty="0">
                <a:latin typeface="Tahoma" panose="020B0604030504040204" pitchFamily="34" charset="0"/>
                <a:cs typeface="Tahoma" panose="020B0604030504040204" pitchFamily="34" charset="0"/>
              </a:rPr>
              <a:t>	operator -- (X &amp; x);</a:t>
            </a:r>
            <a:endParaRPr lang="en-US" altLang="zh-CN" sz="2400" b="1" dirty="0">
              <a:cs typeface="+mn-ea"/>
            </a:endParaRPr>
          </a:p>
          <a:p>
            <a:pPr eaLnBrk="1" hangingPunct="1">
              <a:defRPr/>
            </a:pPr>
            <a:r>
              <a:rPr lang="zh-CN" altLang="en-US" sz="2400" b="1" dirty="0"/>
              <a:t>自减</a:t>
            </a:r>
            <a:r>
              <a:rPr lang="zh-CN" altLang="en-US" sz="2400" b="1" dirty="0">
                <a:solidFill>
                  <a:srgbClr val="FF0000"/>
                </a:solidFill>
              </a:rPr>
              <a:t>后缀</a:t>
            </a:r>
            <a:r>
              <a:rPr lang="zh-CN" altLang="en-US" sz="2400" b="1" dirty="0"/>
              <a:t>：</a:t>
            </a:r>
            <a:r>
              <a:rPr lang="zh-CN" altLang="en-US" sz="2400" b="1" dirty="0">
                <a:solidFill>
                  <a:srgbClr val="FF0000"/>
                </a:solidFill>
              </a:rPr>
              <a:t>加入一个无用的类型参数，表示</a:t>
            </a:r>
            <a:r>
              <a:rPr lang="zh-CN" altLang="en-US" sz="2400" b="1" dirty="0">
                <a:solidFill>
                  <a:schemeClr val="tx1"/>
                </a:solidFill>
              </a:rPr>
              <a:t>后缀</a:t>
            </a:r>
            <a:endParaRPr lang="zh-CN" altLang="en-US" sz="2400" b="1" dirty="0"/>
          </a:p>
          <a:p>
            <a:pPr lvl="1" algn="just" eaLnBrk="1" hangingPunct="1">
              <a:buFontTx/>
              <a:buNone/>
              <a:defRPr/>
            </a:pPr>
            <a:r>
              <a:rPr lang="zh-CN" altLang="en-US" sz="2400" b="1" dirty="0">
                <a:latin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altLang="zh-CN" sz="2400" b="1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operator -- (</a:t>
            </a:r>
            <a:r>
              <a:rPr lang="en-US" altLang="zh-CN" sz="2400" b="1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CN" sz="2400" b="1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);</a:t>
            </a:r>
            <a:endParaRPr lang="en-US" altLang="zh-CN" sz="24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CN" sz="2400" b="1" dirty="0">
                <a:latin typeface="Tahoma" panose="020B0604030504040204" pitchFamily="34" charset="0"/>
                <a:cs typeface="Tahoma" panose="020B0604030504040204" pitchFamily="34" charset="0"/>
              </a:rPr>
              <a:t>	operator -- (X &amp; x, </a:t>
            </a:r>
            <a:r>
              <a:rPr lang="en-US" altLang="zh-CN" sz="2400" b="1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CN" sz="2400" b="1" dirty="0">
                <a:latin typeface="Tahoma" panose="020B0604030504040204" pitchFamily="34" charset="0"/>
                <a:cs typeface="Tahoma" panose="020B0604030504040204" pitchFamily="34" charset="0"/>
              </a:rPr>
              <a:t>);</a:t>
            </a:r>
            <a:endParaRPr lang="en-US" altLang="zh-CN" sz="24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defRPr/>
            </a:pPr>
            <a:r>
              <a:rPr lang="zh-CN" altLang="en-US" sz="2400" b="1" dirty="0">
                <a:sym typeface="+mn-ea"/>
              </a:rPr>
              <a:t>自增前缀</a:t>
            </a:r>
            <a:endParaRPr lang="zh-CN" altLang="en-US" sz="2400" b="1" dirty="0"/>
          </a:p>
          <a:p>
            <a:pPr lvl="1" algn="just" eaLnBrk="1" hangingPunct="1">
              <a:buFontTx/>
              <a:buNone/>
              <a:defRPr/>
            </a:pPr>
            <a:r>
              <a:rPr lang="zh-CN" altLang="en-US" sz="2400" b="1" dirty="0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	</a:t>
            </a:r>
            <a:r>
              <a:rPr lang="en-US" altLang="zh-CN" sz="2400" b="1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operator ++ ();</a:t>
            </a:r>
            <a:endParaRPr lang="en-US" altLang="zh-CN" sz="24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CN" sz="2400" b="1" dirty="0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	operator ++ (X &amp; x);</a:t>
            </a:r>
            <a:endParaRPr lang="en-US" altLang="zh-CN" sz="2400" b="1" dirty="0">
              <a:cs typeface="+mn-ea"/>
            </a:endParaRPr>
          </a:p>
          <a:p>
            <a:pPr eaLnBrk="1" hangingPunct="1">
              <a:defRPr/>
            </a:pPr>
            <a:r>
              <a:rPr lang="zh-CN" altLang="en-US" sz="2400" b="1" dirty="0">
                <a:sym typeface="+mn-ea"/>
              </a:rPr>
              <a:t>自增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后缀</a:t>
            </a:r>
            <a:r>
              <a:rPr lang="en-US" altLang="zh-CN" sz="2400" b="1" dirty="0">
                <a:sym typeface="+mn-ea"/>
              </a:rPr>
              <a:t>:  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加入一个无用的类型参数，表示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后缀 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 </a:t>
            </a:r>
            <a:endParaRPr lang="zh-CN" altLang="en-US" sz="2400" b="1" dirty="0"/>
          </a:p>
          <a:p>
            <a:pPr lvl="1" algn="just" eaLnBrk="1" hangingPunct="1">
              <a:buFontTx/>
              <a:buNone/>
              <a:defRPr/>
            </a:pPr>
            <a:r>
              <a:rPr lang="zh-CN" altLang="en-US" sz="2400" b="1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	</a:t>
            </a:r>
            <a:r>
              <a:rPr lang="en-US" altLang="zh-CN" sz="2400" b="1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operator ++ (</a:t>
            </a:r>
            <a:r>
              <a:rPr lang="en-US" altLang="zh-CN" sz="2400" b="1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int</a:t>
            </a:r>
            <a:r>
              <a:rPr lang="en-US" altLang="zh-CN" sz="2400" b="1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);</a:t>
            </a:r>
            <a:endParaRPr lang="en-US" altLang="zh-CN" sz="24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CN" sz="2400" b="1" dirty="0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	operator ++ (X &amp; x, </a:t>
            </a:r>
            <a:r>
              <a:rPr lang="en-US" altLang="zh-CN" sz="2400" b="1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int</a:t>
            </a:r>
            <a:r>
              <a:rPr lang="en-US" altLang="zh-CN" sz="2400" b="1" dirty="0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);</a:t>
            </a:r>
            <a:endParaRPr lang="en-US" altLang="zh-CN" sz="24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 eaLnBrk="1" hangingPunct="1">
              <a:buFontTx/>
              <a:buNone/>
              <a:defRPr/>
            </a:pPr>
            <a:endParaRPr lang="en-US" altLang="zh-CN" sz="2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/>
          </p:cNvSpPr>
          <p:nvPr>
            <p:ph idx="1"/>
          </p:nvPr>
        </p:nvSpPr>
        <p:spPr>
          <a:xfrm>
            <a:off x="0" y="333375"/>
            <a:ext cx="8748713" cy="619125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zh-CN" sz="2000" b="1"/>
              <a:t>【例</a:t>
            </a:r>
            <a:r>
              <a:rPr lang="en-US" altLang="zh-CN" sz="2000" b="1"/>
              <a:t>6-5</a:t>
            </a:r>
            <a:r>
              <a:rPr lang="zh-CN" altLang="zh-CN" sz="2000" b="1"/>
              <a:t>】 设计一个计数器</a:t>
            </a:r>
            <a:r>
              <a:rPr lang="en-US" altLang="zh-CN" sz="2000" b="1"/>
              <a:t>counter</a:t>
            </a:r>
            <a:r>
              <a:rPr lang="zh-CN" altLang="zh-CN" sz="2000" b="1"/>
              <a:t>，用数据成员</a:t>
            </a:r>
            <a:r>
              <a:rPr lang="en-US" altLang="zh-CN" sz="2000" b="1"/>
              <a:t>n</a:t>
            </a:r>
            <a:r>
              <a:rPr lang="zh-CN" altLang="zh-CN" sz="2000" b="1"/>
              <a:t>保存计算器的值，用类成员重载自增运算符实现计数器的自增，用友元重载实现计数器的自减。</a:t>
            </a:r>
            <a:endParaRPr lang="zh-CN" altLang="zh-CN" sz="2000" b="1"/>
          </a:p>
          <a:p>
            <a:pPr marL="0" indent="0">
              <a:buFontTx/>
              <a:buNone/>
            </a:pPr>
            <a:endParaRPr lang="en-US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//Eg6-5.cpp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#include&lt;iostream&gt;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using namespace std;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class Counter {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private: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	int n;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public: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	Counter(int i = 0) { n = i; }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	Counter&amp; operator++();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	</a:t>
            </a:r>
            <a:r>
              <a:rPr lang="en-US" altLang="zh-CN" sz="2000" b="1">
                <a:solidFill>
                  <a:srgbClr val="0000CC"/>
                </a:solidFill>
              </a:rPr>
              <a:t>Counter operator++(int);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	friend Counter&amp; operator--(Counter &amp;c);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	</a:t>
            </a:r>
            <a:r>
              <a:rPr lang="en-US" altLang="zh-CN" sz="2000" b="1">
                <a:solidFill>
                  <a:srgbClr val="0000CC"/>
                </a:solidFill>
              </a:rPr>
              <a:t>friend Counter operator--(Counter &amp;c, int);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	void display();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};</a:t>
            </a:r>
            <a:endParaRPr lang="zh-CN" altLang="zh-CN" sz="2000"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/>
          </p:cNvSpPr>
          <p:nvPr>
            <p:ph idx="1"/>
          </p:nvPr>
        </p:nvSpPr>
        <p:spPr>
          <a:xfrm>
            <a:off x="563563" y="200025"/>
            <a:ext cx="8189912" cy="65627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000" b="1"/>
              <a:t>Counter&amp; Counter::operator++() {   //</a:t>
            </a:r>
            <a:r>
              <a:rPr lang="zh-CN" altLang="en-US" sz="2000" b="1"/>
              <a:t>前缀成员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	++n;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	return *this;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}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Counter Counter::operator++(int) {    </a:t>
            </a:r>
            <a:r>
              <a:rPr lang="en-US" altLang="zh-CN" sz="2000" b="1">
                <a:solidFill>
                  <a:srgbClr val="0000CC"/>
                </a:solidFill>
              </a:rPr>
              <a:t>//</a:t>
            </a:r>
            <a:r>
              <a:rPr lang="zh-CN" altLang="en-US" sz="2000" b="1">
                <a:solidFill>
                  <a:srgbClr val="0000CC"/>
                </a:solidFill>
              </a:rPr>
              <a:t>后缀  </a:t>
            </a:r>
            <a:r>
              <a:rPr lang="zh-CN" altLang="en-US" sz="2000" b="1">
                <a:sym typeface="+mn-ea"/>
              </a:rPr>
              <a:t>成员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	Counter t(*this);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	n++;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	return t;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}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Counter&amp; operator--(Counter &amp;c) {   //</a:t>
            </a:r>
            <a:r>
              <a:rPr lang="zh-CN" altLang="en-US" sz="2000" b="1">
                <a:sym typeface="+mn-ea"/>
              </a:rPr>
              <a:t>前缀</a:t>
            </a:r>
            <a:r>
              <a:rPr lang="zh-CN" altLang="en-US" sz="2000" b="1"/>
              <a:t>友元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	--c.n;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	return c;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}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Counter operator--(Counter &amp;c, int) { </a:t>
            </a:r>
            <a:r>
              <a:rPr lang="en-US" altLang="zh-CN" sz="2000" b="1">
                <a:sym typeface="+mn-ea"/>
              </a:rPr>
              <a:t>   </a:t>
            </a:r>
            <a:r>
              <a:rPr lang="en-US" altLang="zh-CN" sz="2000" b="1">
                <a:solidFill>
                  <a:srgbClr val="0000CC"/>
                </a:solidFill>
                <a:sym typeface="+mn-ea"/>
              </a:rPr>
              <a:t>//</a:t>
            </a:r>
            <a:r>
              <a:rPr lang="zh-CN" altLang="en-US" sz="2000" b="1">
                <a:solidFill>
                  <a:srgbClr val="0000CC"/>
                </a:solidFill>
                <a:sym typeface="+mn-ea"/>
              </a:rPr>
              <a:t>后缀  </a:t>
            </a:r>
            <a:r>
              <a:rPr lang="zh-CN" altLang="en-US" sz="2000" b="1">
                <a:sym typeface="+mn-ea"/>
              </a:rPr>
              <a:t>友元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	Counter temp(c);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	c.n--;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	return temp;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}</a:t>
            </a:r>
            <a:endParaRPr lang="en-US" altLang="zh-CN" sz="2000" b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/>
          </p:cNvSpPr>
          <p:nvPr>
            <p:ph idx="1"/>
          </p:nvPr>
        </p:nvSpPr>
        <p:spPr>
          <a:xfrm>
            <a:off x="38100" y="1196975"/>
            <a:ext cx="7797800" cy="55467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000" b="1"/>
              <a:t>void Counter::display() {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	cout &lt;&lt; "counter number = " &lt;&lt; n &lt;&lt; endl;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}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int main() {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	Counter a;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	++a;                	//</a:t>
            </a:r>
            <a:r>
              <a:rPr lang="zh-CN" altLang="zh-CN" sz="2000" b="1"/>
              <a:t>调用</a:t>
            </a:r>
            <a:r>
              <a:rPr lang="en-US" altLang="zh-CN" sz="2000" b="1"/>
              <a:t>Counter::operator++()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	a.display();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	</a:t>
            </a:r>
            <a:r>
              <a:rPr lang="en-US" altLang="zh-CN" sz="2000" b="1">
                <a:solidFill>
                  <a:srgbClr val="FF0000"/>
                </a:solidFill>
              </a:rPr>
              <a:t>a++;                	//</a:t>
            </a:r>
            <a:r>
              <a:rPr lang="zh-CN" altLang="zh-CN" sz="2000" b="1">
                <a:solidFill>
                  <a:srgbClr val="FF0000"/>
                </a:solidFill>
              </a:rPr>
              <a:t>调用</a:t>
            </a:r>
            <a:r>
              <a:rPr lang="en-US" altLang="zh-CN" sz="2000" b="1">
                <a:solidFill>
                  <a:srgbClr val="FF0000"/>
                </a:solidFill>
              </a:rPr>
              <a:t>Counter::operator++(int)</a:t>
            </a:r>
            <a:endParaRPr lang="zh-CN" altLang="zh-CN" sz="2000" b="1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2000" b="1"/>
              <a:t>	a.display();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	--a;                 	//</a:t>
            </a:r>
            <a:r>
              <a:rPr lang="zh-CN" altLang="zh-CN" sz="2000" b="1"/>
              <a:t>调用</a:t>
            </a:r>
            <a:r>
              <a:rPr lang="en-US" altLang="zh-CN" sz="2000" b="1"/>
              <a:t>operator--(Counter &amp;c)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	a.display();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	</a:t>
            </a:r>
            <a:r>
              <a:rPr lang="en-US" altLang="zh-CN" sz="2000" b="1">
                <a:solidFill>
                  <a:srgbClr val="FF0000"/>
                </a:solidFill>
              </a:rPr>
              <a:t>a-- ;                 	//</a:t>
            </a:r>
            <a:r>
              <a:rPr lang="zh-CN" altLang="zh-CN" sz="2000" b="1">
                <a:solidFill>
                  <a:srgbClr val="FF0000"/>
                </a:solidFill>
              </a:rPr>
              <a:t>调用</a:t>
            </a:r>
            <a:r>
              <a:rPr lang="en-US" altLang="zh-CN" sz="2000" b="1">
                <a:solidFill>
                  <a:srgbClr val="FF0000"/>
                </a:solidFill>
              </a:rPr>
              <a:t>operator--(Counter &amp;c,int)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	a.display();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}</a:t>
            </a:r>
            <a:endParaRPr lang="zh-CN" altLang="zh-CN" sz="2000" b="1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altLang="zh-CN" sz="2000" b="1"/>
          </a:p>
        </p:txBody>
      </p:sp>
      <p:sp>
        <p:nvSpPr>
          <p:cNvPr id="58370" name="Rectangle 2"/>
          <p:cNvSpPr>
            <a:spLocks noGrp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pPr eaLnBrk="1" hangingPunct="1"/>
            <a:r>
              <a:rPr lang="en-US" altLang="zh-CN" b="1"/>
              <a:t>6.4.1  </a:t>
            </a:r>
            <a:r>
              <a:rPr lang="zh-CN" altLang="en-US" b="1"/>
              <a:t>运算符</a:t>
            </a:r>
            <a:r>
              <a:rPr lang="en-US" altLang="zh-CN" b="1">
                <a:solidFill>
                  <a:srgbClr val="FF0000"/>
                </a:solidFill>
              </a:rPr>
              <a:t>++</a:t>
            </a:r>
            <a:r>
              <a:rPr lang="zh-CN" altLang="en-US" b="1">
                <a:solidFill>
                  <a:srgbClr val="FF0000"/>
                </a:solidFill>
              </a:rPr>
              <a:t>和</a:t>
            </a:r>
            <a:r>
              <a:rPr lang="en-US" altLang="zh-CN" b="1">
                <a:solidFill>
                  <a:srgbClr val="FF0000"/>
                </a:solidFill>
              </a:rPr>
              <a:t>--</a:t>
            </a:r>
            <a:r>
              <a:rPr lang="zh-CN" altLang="en-US" b="1">
                <a:solidFill>
                  <a:srgbClr val="FF0000"/>
                </a:solidFill>
              </a:rPr>
              <a:t>的重载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4025"/>
          <a:stretch>
            <a:fillRect/>
          </a:stretch>
        </p:blipFill>
        <p:spPr bwMode="auto">
          <a:xfrm>
            <a:off x="4140200" y="1841500"/>
            <a:ext cx="4451350" cy="122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/>
          </p:cNvSpPr>
          <p:nvPr>
            <p:ph idx="1"/>
          </p:nvPr>
        </p:nvSpPr>
        <p:spPr>
          <a:xfrm>
            <a:off x="444500" y="1268413"/>
            <a:ext cx="8229600" cy="3959225"/>
          </a:xfrm>
        </p:spPr>
        <p:txBody>
          <a:bodyPr/>
          <a:lstStyle/>
          <a:p>
            <a:pPr eaLnBrk="1" hangingPunct="1"/>
            <a:r>
              <a:rPr lang="en-US" altLang="zh-CN" b="1"/>
              <a:t>why?</a:t>
            </a:r>
            <a:endParaRPr lang="en-US" altLang="zh-CN" b="1"/>
          </a:p>
          <a:p>
            <a:pPr lvl="1" eaLnBrk="1" hangingPunct="1"/>
            <a:r>
              <a:rPr lang="zh-CN" altLang="en-US" b="1"/>
              <a:t>使程序便于编写和阅读</a:t>
            </a:r>
            <a:endParaRPr lang="zh-CN" altLang="en-US" b="1"/>
          </a:p>
          <a:p>
            <a:pPr lvl="1" eaLnBrk="1" hangingPunct="1"/>
            <a:r>
              <a:rPr lang="zh-CN" altLang="en-US" b="1"/>
              <a:t>使程序定义类型与语言内建类型更一致</a:t>
            </a:r>
            <a:endParaRPr lang="zh-CN" altLang="en-US" b="1"/>
          </a:p>
          <a:p>
            <a:pPr eaLnBrk="1" hangingPunct="1"/>
            <a:r>
              <a:rPr lang="en-US" altLang="zh-CN" b="1"/>
              <a:t>how?</a:t>
            </a:r>
            <a:endParaRPr lang="en-US" altLang="zh-CN" b="1"/>
          </a:p>
          <a:p>
            <a:pPr lvl="1" eaLnBrk="1" hangingPunct="1"/>
            <a:r>
              <a:rPr lang="zh-CN" altLang="en-US" b="1"/>
              <a:t>使用特殊的成员函数</a:t>
            </a:r>
            <a:endParaRPr lang="zh-CN" altLang="en-US" b="1"/>
          </a:p>
          <a:p>
            <a:pPr lvl="1" eaLnBrk="1" hangingPunct="1"/>
            <a:r>
              <a:rPr lang="zh-CN" altLang="en-US" b="1"/>
              <a:t>使用自由函数，一般为友元</a:t>
            </a:r>
            <a:endParaRPr lang="zh-CN" altLang="en-US" b="1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73100" y="-19050"/>
            <a:ext cx="7772400" cy="1008063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kern="0" dirty="0"/>
              <a:t>6.1 </a:t>
            </a:r>
            <a:r>
              <a:rPr lang="zh-CN" altLang="en-US" b="1" kern="0" dirty="0"/>
              <a:t>运算符</a:t>
            </a:r>
            <a:r>
              <a:rPr lang="zh-CN" altLang="en-US" b="1" kern="0" dirty="0">
                <a:solidFill>
                  <a:srgbClr val="FF0000"/>
                </a:solidFill>
              </a:rPr>
              <a:t>重载基础</a:t>
            </a:r>
            <a:endParaRPr lang="zh-CN" altLang="en-US" b="1" kern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学习通</a:t>
            </a:r>
            <a:r>
              <a:rPr lang="en-US" altLang="zh-CN" b="1" dirty="0" smtClean="0"/>
              <a:t>--</a:t>
            </a:r>
            <a:r>
              <a:rPr lang="zh-CN" altLang="en-US" b="1" dirty="0" smtClean="0"/>
              <a:t>写出类实现程序</a:t>
            </a:r>
            <a:endParaRPr lang="zh-CN" altLang="en-US" b="1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b="1" dirty="0"/>
              <a:t>#include&lt;</a:t>
            </a:r>
            <a:r>
              <a:rPr lang="en-US" altLang="zh-CN" sz="2000" b="1" dirty="0" err="1"/>
              <a:t>iostream</a:t>
            </a:r>
            <a:r>
              <a:rPr lang="en-US" altLang="zh-CN" sz="2000" b="1" dirty="0"/>
              <a:t>&gt;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using namespace </a:t>
            </a:r>
            <a:r>
              <a:rPr lang="en-US" altLang="zh-CN" sz="2000" b="1" dirty="0" err="1"/>
              <a:t>std</a:t>
            </a:r>
            <a:r>
              <a:rPr lang="en-US" altLang="zh-CN" sz="2000" b="1" dirty="0"/>
              <a:t>;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class Complex{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private: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real;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image;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public: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	Complex(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r = 0,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= 0);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smtClean="0"/>
              <a:t>Complex </a:t>
            </a:r>
            <a:r>
              <a:rPr lang="en-US" altLang="zh-CN" sz="2000" b="1" dirty="0"/>
              <a:t>operator -();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	Complex operator ++(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); //</a:t>
            </a:r>
            <a:r>
              <a:rPr lang="zh-CN" altLang="en-US" sz="2000" b="1" dirty="0"/>
              <a:t>后置，填空</a:t>
            </a:r>
            <a:endParaRPr lang="zh-CN" altLang="en-US" sz="2000" b="1" dirty="0"/>
          </a:p>
          <a:p>
            <a:pPr marL="0" indent="0"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Complex&amp; operator --(); //</a:t>
            </a:r>
            <a:r>
              <a:rPr lang="zh-CN" altLang="en-US" sz="2000" b="1" dirty="0"/>
              <a:t>前置，填空</a:t>
            </a:r>
            <a:endParaRPr lang="zh-CN" altLang="en-US" sz="2000" b="1" dirty="0"/>
          </a:p>
          <a:p>
            <a:pPr marL="0" indent="0">
              <a:buNone/>
            </a:pPr>
            <a:r>
              <a:rPr lang="zh-CN" altLang="en-US" sz="2000" b="1" dirty="0"/>
              <a:t>	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b="1" dirty="0" smtClean="0"/>
              <a:t>};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435975" cy="58054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800" b="1" dirty="0">
                <a:solidFill>
                  <a:srgbClr val="0000CC"/>
                </a:solidFill>
              </a:rPr>
              <a:t>1、</a:t>
            </a:r>
            <a:r>
              <a:rPr lang="zh-CN" altLang="en-US" sz="2800" b="1" dirty="0">
                <a:solidFill>
                  <a:srgbClr val="0000CC"/>
                </a:solidFill>
              </a:rPr>
              <a:t>重载下标运算符</a:t>
            </a:r>
            <a:r>
              <a:rPr lang="en-US" altLang="zh-CN" sz="2800" b="1" dirty="0">
                <a:solidFill>
                  <a:srgbClr val="0000CC"/>
                </a:solidFill>
              </a:rPr>
              <a:t>[]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zh-CN" altLang="en-US" sz="2200" b="1" dirty="0">
                <a:solidFill>
                  <a:srgbClr val="FF0000"/>
                </a:solidFill>
              </a:rPr>
              <a:t>（</a:t>
            </a:r>
            <a:r>
              <a:rPr lang="en-US" altLang="zh-CN" sz="2200" b="1" dirty="0">
                <a:solidFill>
                  <a:srgbClr val="FF0000"/>
                </a:solidFill>
              </a:rPr>
              <a:t>1）</a:t>
            </a:r>
            <a:r>
              <a:rPr lang="zh-CN" altLang="en-US" sz="2200" b="1" dirty="0">
                <a:solidFill>
                  <a:srgbClr val="FF0000"/>
                </a:solidFill>
              </a:rPr>
              <a:t>重载原因</a:t>
            </a:r>
            <a:endParaRPr lang="en-US" altLang="zh-CN" sz="2200" b="1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zh-CN" sz="2000" b="1" dirty="0">
                <a:cs typeface="+mn-ea"/>
              </a:rPr>
              <a:t>在</a:t>
            </a:r>
            <a:r>
              <a:rPr lang="en-US" altLang="zh-CN" sz="2000" b="1" dirty="0">
                <a:cs typeface="+mn-ea"/>
              </a:rPr>
              <a:t>C/C++</a:t>
            </a:r>
            <a:r>
              <a:rPr lang="zh-CN" altLang="zh-CN" sz="2000" b="1" dirty="0">
                <a:cs typeface="+mn-ea"/>
              </a:rPr>
              <a:t>中，数组不具有检测下标值范围的功能，</a:t>
            </a:r>
            <a:r>
              <a:rPr lang="zh-CN" altLang="en-US" sz="2000" b="1" dirty="0">
                <a:cs typeface="+mn-ea"/>
              </a:rPr>
              <a:t>容易产生数组访问下标越界的错误</a:t>
            </a:r>
            <a:r>
              <a:rPr lang="zh-CN" altLang="zh-CN" sz="2000" b="1" dirty="0">
                <a:cs typeface="+mn-ea"/>
              </a:rPr>
              <a:t>。</a:t>
            </a:r>
            <a:r>
              <a:rPr lang="zh-CN" altLang="en-US" sz="2000" b="1" dirty="0">
                <a:cs typeface="+mn-ea"/>
              </a:rPr>
              <a:t>通过</a:t>
            </a:r>
            <a:r>
              <a:rPr lang="zh-CN" altLang="zh-CN" sz="2000" b="1" dirty="0">
                <a:cs typeface="+mn-ea"/>
              </a:rPr>
              <a:t>下标运算符</a:t>
            </a:r>
            <a:r>
              <a:rPr lang="en-US" altLang="zh-CN" sz="2000" b="1" dirty="0">
                <a:cs typeface="+mn-ea"/>
              </a:rPr>
              <a:t>[]</a:t>
            </a:r>
            <a:r>
              <a:rPr lang="zh-CN" altLang="en-US" sz="2000" b="1" dirty="0">
                <a:cs typeface="+mn-ea"/>
              </a:rPr>
              <a:t>重载，</a:t>
            </a:r>
            <a:r>
              <a:rPr lang="zh-CN" altLang="zh-CN" sz="2000" b="1" dirty="0">
                <a:cs typeface="+mn-ea"/>
              </a:rPr>
              <a:t>可以</a:t>
            </a:r>
            <a:r>
              <a:rPr lang="zh-CN" altLang="en-US" sz="2000" b="1" dirty="0">
                <a:cs typeface="+mn-ea"/>
              </a:rPr>
              <a:t>在访问数组元素题进行</a:t>
            </a:r>
            <a:r>
              <a:rPr lang="zh-CN" altLang="zh-CN" sz="2000" b="1" dirty="0">
                <a:solidFill>
                  <a:srgbClr val="0000CC"/>
                </a:solidFill>
                <a:cs typeface="+mn-ea"/>
              </a:rPr>
              <a:t>下标值</a:t>
            </a:r>
            <a:r>
              <a:rPr lang="zh-CN" altLang="en-US" sz="2000" b="1" dirty="0">
                <a:solidFill>
                  <a:srgbClr val="0000CC"/>
                </a:solidFill>
                <a:cs typeface="+mn-ea"/>
              </a:rPr>
              <a:t>检测，禁止越界访问</a:t>
            </a:r>
            <a:r>
              <a:rPr lang="zh-CN" altLang="zh-CN" sz="2000" b="1" dirty="0">
                <a:cs typeface="+mn-ea"/>
              </a:rPr>
              <a:t>。</a:t>
            </a:r>
            <a:endParaRPr lang="en-US" altLang="zh-CN" sz="2000" b="1" dirty="0">
              <a:solidFill>
                <a:srgbClr val="0000CC"/>
              </a:solidFill>
              <a:cs typeface="+mn-ea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200" b="1" dirty="0">
                <a:solidFill>
                  <a:srgbClr val="FF0000"/>
                </a:solidFill>
              </a:rPr>
              <a:t>（</a:t>
            </a:r>
            <a:r>
              <a:rPr lang="en-US" altLang="zh-CN" sz="2200" b="1" dirty="0">
                <a:solidFill>
                  <a:srgbClr val="FF0000"/>
                </a:solidFill>
              </a:rPr>
              <a:t>2）[]</a:t>
            </a:r>
            <a:r>
              <a:rPr lang="zh-CN" altLang="en-US" sz="2200" b="1" dirty="0">
                <a:solidFill>
                  <a:srgbClr val="FF0000"/>
                </a:solidFill>
              </a:rPr>
              <a:t>二元运算符的重载形式如下：</a:t>
            </a:r>
            <a:endParaRPr lang="zh-CN" altLang="en-US" sz="2200" b="1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>
                <a:cs typeface="+mn-ea"/>
              </a:rPr>
              <a:t>class X{</a:t>
            </a:r>
            <a:endParaRPr lang="en-US" altLang="zh-CN" sz="2000" b="1" dirty="0">
              <a:cs typeface="+mn-ea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>
                <a:cs typeface="+mn-ea"/>
              </a:rPr>
              <a:t>……</a:t>
            </a:r>
            <a:endParaRPr lang="en-US" altLang="zh-CN" sz="2000" b="1" dirty="0">
              <a:cs typeface="+mn-ea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>
                <a:cs typeface="+mn-ea"/>
              </a:rPr>
              <a:t>		X&amp; operator[](</a:t>
            </a:r>
            <a:r>
              <a:rPr lang="en-US" altLang="zh-CN" sz="2000" b="1" dirty="0" err="1">
                <a:cs typeface="+mn-ea"/>
              </a:rPr>
              <a:t>int</a:t>
            </a:r>
            <a:r>
              <a:rPr lang="en-US" altLang="zh-CN" sz="2000" b="1" dirty="0">
                <a:cs typeface="+mn-ea"/>
              </a:rPr>
              <a:t> n);</a:t>
            </a:r>
            <a:endParaRPr lang="en-US" altLang="zh-CN" sz="2000" b="1" dirty="0">
              <a:cs typeface="+mn-ea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>
                <a:cs typeface="+mn-ea"/>
              </a:rPr>
              <a:t>}</a:t>
            </a:r>
            <a:r>
              <a:rPr lang="zh-CN" altLang="en-US" sz="2000" b="1" dirty="0">
                <a:cs typeface="+mn-ea"/>
              </a:rPr>
              <a:t>；</a:t>
            </a:r>
            <a:endParaRPr lang="zh-CN" altLang="en-US" sz="2000" b="1" dirty="0">
              <a:cs typeface="+mn-ea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200" b="1" dirty="0">
                <a:solidFill>
                  <a:srgbClr val="FF0000"/>
                </a:solidFill>
              </a:rPr>
              <a:t>（</a:t>
            </a:r>
            <a:r>
              <a:rPr lang="en-US" altLang="zh-CN" sz="2200" b="1" dirty="0">
                <a:solidFill>
                  <a:srgbClr val="FF0000"/>
                </a:solidFill>
              </a:rPr>
              <a:t>3）</a:t>
            </a:r>
            <a:r>
              <a:rPr lang="zh-CN" altLang="en-US" sz="2200" b="1" dirty="0">
                <a:solidFill>
                  <a:srgbClr val="FF0000"/>
                </a:solidFill>
              </a:rPr>
              <a:t>重载</a:t>
            </a:r>
            <a:r>
              <a:rPr lang="en-US" altLang="zh-CN" sz="2200" b="1" dirty="0">
                <a:solidFill>
                  <a:srgbClr val="FF0000"/>
                </a:solidFill>
              </a:rPr>
              <a:t>[]</a:t>
            </a:r>
            <a:r>
              <a:rPr lang="zh-CN" altLang="en-US" sz="2200" b="1" dirty="0">
                <a:solidFill>
                  <a:srgbClr val="FF0000"/>
                </a:solidFill>
              </a:rPr>
              <a:t>需要注意的问题</a:t>
            </a:r>
            <a:endParaRPr lang="zh-CN" altLang="en-US" sz="2200" b="1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1800" b="1" dirty="0">
                <a:cs typeface="+mn-ea"/>
              </a:rPr>
              <a:t>① </a:t>
            </a:r>
            <a:r>
              <a:rPr lang="en-US" altLang="zh-CN" sz="1800" b="1" dirty="0">
                <a:cs typeface="+mn-ea"/>
              </a:rPr>
              <a:t>[ ]</a:t>
            </a:r>
            <a:r>
              <a:rPr lang="zh-CN" altLang="en-US" sz="1800" b="1" dirty="0">
                <a:cs typeface="+mn-ea"/>
              </a:rPr>
              <a:t>是一个二元运算符，其第</a:t>
            </a:r>
            <a:r>
              <a:rPr lang="en-US" altLang="zh-CN" sz="1800" b="1" dirty="0">
                <a:cs typeface="+mn-ea"/>
              </a:rPr>
              <a:t>1</a:t>
            </a:r>
            <a:r>
              <a:rPr lang="zh-CN" altLang="en-US" sz="1800" b="1" dirty="0">
                <a:cs typeface="+mn-ea"/>
              </a:rPr>
              <a:t>个参数是通过对象的</a:t>
            </a:r>
            <a:r>
              <a:rPr lang="en-US" altLang="zh-CN" sz="1800" b="1" dirty="0">
                <a:cs typeface="+mn-ea"/>
              </a:rPr>
              <a:t>this</a:t>
            </a:r>
            <a:r>
              <a:rPr lang="zh-CN" altLang="en-US" sz="1800" b="1" dirty="0">
                <a:cs typeface="+mn-ea"/>
              </a:rPr>
              <a:t>指针传递的，第</a:t>
            </a:r>
            <a:r>
              <a:rPr lang="en-US" altLang="zh-CN" sz="1800" b="1" dirty="0">
                <a:cs typeface="+mn-ea"/>
              </a:rPr>
              <a:t>2</a:t>
            </a:r>
            <a:r>
              <a:rPr lang="zh-CN" altLang="en-US" sz="1800" b="1" dirty="0">
                <a:cs typeface="+mn-ea"/>
              </a:rPr>
              <a:t>个参数代表数组的下标</a:t>
            </a:r>
            <a:endParaRPr lang="zh-CN" altLang="en-US" sz="1800" b="1" dirty="0">
              <a:cs typeface="+mn-ea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1800" b="1" dirty="0">
                <a:cs typeface="+mn-ea"/>
              </a:rPr>
              <a:t>② 由于</a:t>
            </a:r>
            <a:r>
              <a:rPr lang="en-US" altLang="zh-CN" sz="1800" b="1" dirty="0">
                <a:cs typeface="+mn-ea"/>
              </a:rPr>
              <a:t>[ ]</a:t>
            </a:r>
            <a:r>
              <a:rPr lang="zh-CN" altLang="en-US" sz="1800" b="1" dirty="0">
                <a:cs typeface="+mn-ea"/>
              </a:rPr>
              <a:t>既可以出现在赋值符“</a:t>
            </a:r>
            <a:r>
              <a:rPr lang="en-US" altLang="zh-CN" sz="1800" b="1" dirty="0">
                <a:cs typeface="+mn-ea"/>
              </a:rPr>
              <a:t>=”</a:t>
            </a:r>
            <a:r>
              <a:rPr lang="zh-CN" altLang="en-US" sz="1800" b="1" dirty="0">
                <a:cs typeface="+mn-ea"/>
              </a:rPr>
              <a:t>的左边，也可以出现在赋值符“</a:t>
            </a:r>
            <a:r>
              <a:rPr lang="en-US" altLang="zh-CN" sz="1800" b="1" dirty="0">
                <a:cs typeface="+mn-ea"/>
              </a:rPr>
              <a:t>=”</a:t>
            </a:r>
            <a:r>
              <a:rPr lang="zh-CN" altLang="en-US" sz="1800" b="1" dirty="0">
                <a:cs typeface="+mn-ea"/>
              </a:rPr>
              <a:t>的右边，所以重载运算符</a:t>
            </a:r>
            <a:r>
              <a:rPr lang="en-US" altLang="zh-CN" sz="1800" b="1" dirty="0">
                <a:cs typeface="+mn-ea"/>
              </a:rPr>
              <a:t>[ ]</a:t>
            </a:r>
            <a:r>
              <a:rPr lang="zh-CN" altLang="en-US" sz="1800" b="1" dirty="0">
                <a:cs typeface="+mn-ea"/>
              </a:rPr>
              <a:t>时常</a:t>
            </a:r>
            <a:r>
              <a:rPr lang="zh-CN" altLang="en-US" sz="1800" b="1" dirty="0">
                <a:solidFill>
                  <a:srgbClr val="0000CC"/>
                </a:solidFill>
                <a:cs typeface="+mn-ea"/>
              </a:rPr>
              <a:t>返回引用</a:t>
            </a:r>
            <a:r>
              <a:rPr lang="zh-CN" altLang="en-US" sz="1800" b="1" dirty="0">
                <a:cs typeface="+mn-ea"/>
              </a:rPr>
              <a:t>。</a:t>
            </a:r>
            <a:endParaRPr lang="zh-CN" altLang="en-US" sz="1800" b="1" dirty="0">
              <a:cs typeface="+mn-ea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1800" b="1" dirty="0">
                <a:cs typeface="+mn-ea"/>
              </a:rPr>
              <a:t>③ </a:t>
            </a:r>
            <a:r>
              <a:rPr lang="en-US" altLang="zh-CN" sz="1800" b="1" dirty="0">
                <a:cs typeface="+mn-ea"/>
              </a:rPr>
              <a:t>[ ]</a:t>
            </a:r>
            <a:r>
              <a:rPr lang="zh-CN" altLang="en-US" sz="1800" b="1" dirty="0">
                <a:cs typeface="+mn-ea"/>
              </a:rPr>
              <a:t>只能被重载为</a:t>
            </a:r>
            <a:r>
              <a:rPr lang="zh-CN" altLang="en-US" sz="1800" b="1" dirty="0">
                <a:solidFill>
                  <a:srgbClr val="0000CC"/>
                </a:solidFill>
                <a:cs typeface="+mn-ea"/>
              </a:rPr>
              <a:t>类的非静态成员函数</a:t>
            </a:r>
            <a:r>
              <a:rPr lang="zh-CN" altLang="en-US" sz="1800" b="1" dirty="0">
                <a:cs typeface="+mn-ea"/>
              </a:rPr>
              <a:t>，不能被重载为友元和普通函数。</a:t>
            </a:r>
            <a:endParaRPr lang="zh-CN" altLang="en-US" sz="1800" b="1" dirty="0">
              <a:cs typeface="+mn-ea"/>
            </a:endParaRPr>
          </a:p>
        </p:txBody>
      </p:sp>
      <p:sp>
        <p:nvSpPr>
          <p:cNvPr id="59394" name="Rectangle 3"/>
          <p:cNvSpPr>
            <a:spLocks noGrp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r>
              <a:rPr lang="en-US" altLang="zh-CN" b="1"/>
              <a:t>6.4.2  </a:t>
            </a:r>
            <a:r>
              <a:rPr lang="zh-CN" altLang="zh-CN" b="1"/>
              <a:t>下标</a:t>
            </a:r>
            <a:r>
              <a:rPr lang="en-US" altLang="zh-CN" b="1"/>
              <a:t>[]</a:t>
            </a:r>
            <a:r>
              <a:rPr lang="zh-CN" altLang="zh-CN" b="1"/>
              <a:t>和</a:t>
            </a:r>
            <a:r>
              <a:rPr lang="zh-CN" altLang="zh-CN" b="1">
                <a:solidFill>
                  <a:srgbClr val="FF0000"/>
                </a:solidFill>
              </a:rPr>
              <a:t>赋值运算符</a:t>
            </a:r>
            <a:r>
              <a:rPr lang="en-US" altLang="zh-CN" b="1">
                <a:solidFill>
                  <a:srgbClr val="FF0000"/>
                </a:solidFill>
              </a:rPr>
              <a:t>=</a:t>
            </a:r>
            <a:endParaRPr lang="zh-CN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0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0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0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/>
          </p:cNvSpPr>
          <p:nvPr>
            <p:ph idx="1"/>
          </p:nvPr>
        </p:nvSpPr>
        <p:spPr>
          <a:xfrm>
            <a:off x="0" y="1123950"/>
            <a:ext cx="8458200" cy="53292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【</a:t>
            </a:r>
            <a:r>
              <a:rPr lang="zh-CN" altLang="en-US" sz="2000" b="1"/>
              <a:t>例</a:t>
            </a:r>
            <a:r>
              <a:rPr lang="en-US" altLang="zh-CN" sz="2000" b="1"/>
              <a:t>6-6】  </a:t>
            </a:r>
            <a:r>
              <a:rPr lang="zh-CN" altLang="en-US" sz="2000" b="1"/>
              <a:t>设计一个工资管理类，它能根据职工的姓名录入和查询职工的工资，每个职工的基本数据有职工姓名和工资。</a:t>
            </a:r>
            <a:endParaRPr lang="zh-CN" altLang="en-US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#include &lt;iostream&gt;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#include &lt;string&gt;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using namespace std;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struct </a:t>
            </a:r>
            <a:r>
              <a:rPr lang="en-US" altLang="zh-CN" sz="2000" b="1">
                <a:solidFill>
                  <a:srgbClr val="FF0000"/>
                </a:solidFill>
              </a:rPr>
              <a:t>Person</a:t>
            </a:r>
            <a:r>
              <a:rPr lang="en-US" altLang="zh-CN" sz="2000" b="1"/>
              <a:t>{                		//</a:t>
            </a:r>
            <a:r>
              <a:rPr lang="zh-CN" altLang="en-US" sz="2000" b="1"/>
              <a:t>职工基本信息的结构</a:t>
            </a:r>
            <a:endParaRPr lang="zh-CN" altLang="en-US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/>
              <a:t>		</a:t>
            </a:r>
            <a:r>
              <a:rPr lang="en-US" altLang="zh-CN" sz="2000" b="1"/>
              <a:t>double salary;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		char *name;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};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class </a:t>
            </a:r>
            <a:r>
              <a:rPr lang="en-US" altLang="zh-CN" sz="2000" b="1">
                <a:solidFill>
                  <a:srgbClr val="FF0000"/>
                </a:solidFill>
              </a:rPr>
              <a:t>SalaryManage</a:t>
            </a:r>
            <a:r>
              <a:rPr lang="en-US" altLang="zh-CN" sz="2000" b="1"/>
              <a:t>{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		Person *employ;          	 //</a:t>
            </a:r>
            <a:r>
              <a:rPr lang="zh-CN" altLang="en-US" sz="2000" b="1"/>
              <a:t>存放职工信息的数组</a:t>
            </a:r>
            <a:endParaRPr lang="zh-CN" altLang="en-US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/>
              <a:t>		</a:t>
            </a:r>
            <a:r>
              <a:rPr lang="en-US" altLang="zh-CN" sz="2000" b="1"/>
              <a:t>int max;                  		//</a:t>
            </a:r>
            <a:r>
              <a:rPr lang="zh-CN" altLang="en-US" sz="2000" b="1"/>
              <a:t>数组下标上界</a:t>
            </a:r>
            <a:endParaRPr lang="zh-CN" altLang="en-US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/>
              <a:t>		</a:t>
            </a:r>
            <a:r>
              <a:rPr lang="en-US" altLang="zh-CN" sz="2000" b="1"/>
              <a:t>int n;                    		//</a:t>
            </a:r>
            <a:r>
              <a:rPr lang="zh-CN" altLang="en-US" sz="2000" b="1"/>
              <a:t>数组中的实际职工人数</a:t>
            </a:r>
            <a:endParaRPr lang="zh-CN" altLang="en-US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public: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		SalaryManage(int Max=0){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		max=Max;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		n=0;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		employ=new Person[max];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	}</a:t>
            </a:r>
            <a:endParaRPr lang="en-US" altLang="zh-CN" sz="2000" b="1"/>
          </a:p>
        </p:txBody>
      </p:sp>
      <p:sp>
        <p:nvSpPr>
          <p:cNvPr id="60418" name="Rectangle 3"/>
          <p:cNvSpPr>
            <a:spLocks noGrp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r>
              <a:rPr lang="en-US" altLang="zh-CN" b="1"/>
              <a:t>6.4.2  </a:t>
            </a:r>
            <a:r>
              <a:rPr lang="zh-CN" altLang="zh-CN" b="1"/>
              <a:t>下标</a:t>
            </a:r>
            <a:r>
              <a:rPr lang="en-US" altLang="zh-CN" b="1"/>
              <a:t>[]</a:t>
            </a:r>
            <a:r>
              <a:rPr lang="zh-CN" altLang="zh-CN" b="1"/>
              <a:t>和</a:t>
            </a:r>
            <a:r>
              <a:rPr lang="zh-CN" altLang="zh-CN" b="1">
                <a:solidFill>
                  <a:srgbClr val="FF0000"/>
                </a:solidFill>
              </a:rPr>
              <a:t>赋值运算符</a:t>
            </a:r>
            <a:r>
              <a:rPr lang="en-US" altLang="zh-CN" b="1">
                <a:solidFill>
                  <a:srgbClr val="FF0000"/>
                </a:solidFill>
              </a:rPr>
              <a:t>=</a:t>
            </a:r>
            <a:endParaRPr lang="zh-CN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194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charRg st="194" end="2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215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443">
                                            <p:txEl>
                                              <p:charRg st="215" end="2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256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1443">
                                            <p:txEl>
                                              <p:charRg st="256" end="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295" end="3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1443">
                                            <p:txEl>
                                              <p:charRg st="295" end="3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338" end="3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1443">
                                            <p:txEl>
                                              <p:charRg st="338" end="3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346" end="3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443">
                                            <p:txEl>
                                              <p:charRg st="346" end="3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374" end="3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1443">
                                            <p:txEl>
                                              <p:charRg st="374" end="3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385" end="3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1443">
                                            <p:txEl>
                                              <p:charRg st="385" end="3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392" end="4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1443">
                                            <p:txEl>
                                              <p:charRg st="392" end="4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418" end="4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61443">
                                            <p:txEl>
                                              <p:charRg st="418" end="4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/>
          </p:cNvSpPr>
          <p:nvPr>
            <p:ph idx="1"/>
          </p:nvPr>
        </p:nvSpPr>
        <p:spPr>
          <a:xfrm>
            <a:off x="323850" y="1125538"/>
            <a:ext cx="8569325" cy="53276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double</a:t>
            </a:r>
            <a:r>
              <a:rPr lang="en-US" altLang="zh-CN" sz="2000" b="1">
                <a:solidFill>
                  <a:srgbClr val="FF0000"/>
                </a:solidFill>
              </a:rPr>
              <a:t>&amp;  operator[]</a:t>
            </a:r>
            <a:r>
              <a:rPr lang="en-US" altLang="zh-CN" sz="2000" b="1"/>
              <a:t>(</a:t>
            </a:r>
            <a:r>
              <a:rPr lang="en-US" altLang="zh-CN" sz="2000" b="1">
                <a:solidFill>
                  <a:srgbClr val="FF0000"/>
                </a:solidFill>
              </a:rPr>
              <a:t>const </a:t>
            </a:r>
            <a:r>
              <a:rPr lang="en-US" altLang="zh-CN" sz="2000" b="1"/>
              <a:t>char *Name) {       	//</a:t>
            </a:r>
            <a:r>
              <a:rPr lang="zh-CN" altLang="en-US" sz="2000" b="1"/>
              <a:t>重载</a:t>
            </a:r>
            <a:r>
              <a:rPr lang="en-US" altLang="zh-CN" sz="2000" b="1"/>
              <a:t>[]</a:t>
            </a:r>
            <a:r>
              <a:rPr lang="zh-CN" altLang="en-US" sz="2000" b="1"/>
              <a:t>，返回引用</a:t>
            </a:r>
            <a:endParaRPr lang="zh-CN" altLang="en-US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/>
              <a:t>		</a:t>
            </a:r>
            <a:r>
              <a:rPr lang="en-US" altLang="zh-CN" sz="2000" b="1"/>
              <a:t>Person *p;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		for(p=employ;p&lt;employ+n;p++)      	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			if(strcmp(p-&gt;name,Name)==0) 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				return p-&gt;salary;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		p=employ + n++; 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		p-&gt;name=new char[strlen(Name)+1];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		strcpy(p-&gt;name,Name);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		p-&gt;salary=0;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		return p-&gt;salary;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	}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	</a:t>
            </a:r>
            <a:r>
              <a:rPr lang="en-US" altLang="zh-CN" sz="2000" b="1">
                <a:solidFill>
                  <a:schemeClr val="accent2"/>
                </a:solidFill>
              </a:rPr>
              <a:t>void display(){      								for(int i=0;i&lt;n;i++)</a:t>
            </a:r>
            <a:endParaRPr lang="en-US" altLang="zh-CN" sz="2000" b="1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solidFill>
                  <a:schemeClr val="accent2"/>
                </a:solidFill>
              </a:rPr>
              <a:t>			cout&lt;&lt;employ[i].name&lt;&lt;"   "&lt;&lt;employ[i].salary&lt;&lt;endl;</a:t>
            </a:r>
            <a:endParaRPr lang="en-US" altLang="zh-CN" sz="2000" b="1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solidFill>
                  <a:schemeClr val="accent2"/>
                </a:solidFill>
              </a:rPr>
              <a:t>	}</a:t>
            </a:r>
            <a:endParaRPr lang="en-US" altLang="zh-CN" sz="2000" b="1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}</a:t>
            </a:r>
            <a:r>
              <a:rPr lang="zh-CN" altLang="en-US" sz="2000" b="1"/>
              <a:t>；</a:t>
            </a:r>
            <a:endParaRPr lang="zh-CN" altLang="en-US" sz="2000" b="1"/>
          </a:p>
        </p:txBody>
      </p:sp>
      <p:sp>
        <p:nvSpPr>
          <p:cNvPr id="61442" name="Rectangle 3"/>
          <p:cNvSpPr>
            <a:spLocks noGrp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r>
              <a:rPr lang="en-US" altLang="zh-CN" b="1"/>
              <a:t>6.4.2  </a:t>
            </a:r>
            <a:r>
              <a:rPr lang="zh-CN" altLang="zh-CN" b="1"/>
              <a:t>下标</a:t>
            </a:r>
            <a:r>
              <a:rPr lang="en-US" altLang="zh-CN" b="1"/>
              <a:t>[]</a:t>
            </a:r>
            <a:r>
              <a:rPr lang="zh-CN" altLang="zh-CN" b="1"/>
              <a:t>和</a:t>
            </a:r>
            <a:r>
              <a:rPr lang="zh-CN" altLang="zh-CN" b="1">
                <a:solidFill>
                  <a:srgbClr val="FF0000"/>
                </a:solidFill>
              </a:rPr>
              <a:t>赋值运算符</a:t>
            </a:r>
            <a:r>
              <a:rPr lang="en-US" altLang="zh-CN" b="1">
                <a:solidFill>
                  <a:srgbClr val="FF0000"/>
                </a:solidFill>
              </a:rPr>
              <a:t>=</a:t>
            </a:r>
            <a:endParaRPr lang="zh-CN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2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2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3"/>
          <p:cNvSpPr>
            <a:spLocks noGrp="1"/>
          </p:cNvSpPr>
          <p:nvPr>
            <p:ph idx="1"/>
          </p:nvPr>
        </p:nvSpPr>
        <p:spPr>
          <a:xfrm>
            <a:off x="685800" y="1341438"/>
            <a:ext cx="7772400" cy="47545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int main(){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		SalaryManage s(3);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		s["</a:t>
            </a:r>
            <a:r>
              <a:rPr lang="zh-CN" altLang="en-US" sz="2400" b="1"/>
              <a:t>杜一为</a:t>
            </a:r>
            <a:r>
              <a:rPr lang="en-US" altLang="zh-CN" sz="2400" b="1"/>
              <a:t>"]=2188.88; 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		s["</a:t>
            </a:r>
            <a:r>
              <a:rPr lang="zh-CN" altLang="en-US" sz="2400" b="1"/>
              <a:t>李海山</a:t>
            </a:r>
            <a:r>
              <a:rPr lang="en-US" altLang="zh-CN" sz="2400" b="1"/>
              <a:t>"]=1230.07;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		s["</a:t>
            </a:r>
            <a:r>
              <a:rPr lang="zh-CN" altLang="en-US" sz="2400" b="1"/>
              <a:t>张军民</a:t>
            </a:r>
            <a:r>
              <a:rPr lang="en-US" altLang="zh-CN" sz="2400" b="1"/>
              <a:t>"]=3200.97;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		cout&lt;&lt;"</a:t>
            </a:r>
            <a:r>
              <a:rPr lang="zh-CN" altLang="en-US" sz="2400" b="1"/>
              <a:t>杜一为</a:t>
            </a:r>
            <a:r>
              <a:rPr lang="en-US" altLang="zh-CN" sz="2400" b="1"/>
              <a:t>\t"&lt;&lt;s["</a:t>
            </a:r>
            <a:r>
              <a:rPr lang="zh-CN" altLang="en-US" sz="2400" b="1"/>
              <a:t>杜一为</a:t>
            </a:r>
            <a:r>
              <a:rPr lang="en-US" altLang="zh-CN" sz="2400" b="1"/>
              <a:t>"]&lt;&lt;endl;     			cout&lt;&lt;"</a:t>
            </a:r>
            <a:r>
              <a:rPr lang="zh-CN" altLang="en-US" sz="2400" b="1"/>
              <a:t>李海山</a:t>
            </a:r>
            <a:r>
              <a:rPr lang="en-US" altLang="zh-CN" sz="2400" b="1"/>
              <a:t>\t"&lt;&lt;s["</a:t>
            </a:r>
            <a:r>
              <a:rPr lang="zh-CN" altLang="en-US" sz="2400" b="1"/>
              <a:t>李海山</a:t>
            </a:r>
            <a:r>
              <a:rPr lang="en-US" altLang="zh-CN" sz="2400" b="1"/>
              <a:t>"]&lt;&lt;endl;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		cout&lt;&lt;"</a:t>
            </a:r>
            <a:r>
              <a:rPr lang="zh-CN" altLang="en-US" sz="2400" b="1"/>
              <a:t>张军民</a:t>
            </a:r>
            <a:r>
              <a:rPr lang="en-US" altLang="zh-CN" sz="2400" b="1"/>
              <a:t>\t"&lt;&lt;s["</a:t>
            </a:r>
            <a:r>
              <a:rPr lang="zh-CN" altLang="en-US" sz="2400" b="1"/>
              <a:t>张军民</a:t>
            </a:r>
            <a:r>
              <a:rPr lang="en-US" altLang="zh-CN" sz="2400" b="1"/>
              <a:t>"]&lt;&lt;endl;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	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		cout&lt;&lt;"-------</a:t>
            </a:r>
            <a:r>
              <a:rPr lang="zh-CN" altLang="en-US" sz="2400" b="1"/>
              <a:t>下为</a:t>
            </a:r>
            <a:r>
              <a:rPr lang="en-US" altLang="zh-CN" sz="2400" b="1"/>
              <a:t>display</a:t>
            </a:r>
            <a:r>
              <a:rPr lang="zh-CN" altLang="en-US" sz="2400" b="1"/>
              <a:t>的输出</a:t>
            </a:r>
            <a:r>
              <a:rPr lang="en-US" altLang="zh-CN" sz="2400" b="1"/>
              <a:t>--------\n\n";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		s.display();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}</a:t>
            </a:r>
            <a:endParaRPr lang="en-US" altLang="zh-CN" sz="2400" b="1"/>
          </a:p>
        </p:txBody>
      </p:sp>
      <p:sp>
        <p:nvSpPr>
          <p:cNvPr id="62466" name="Rectangle 3"/>
          <p:cNvSpPr>
            <a:spLocks noGrp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r>
              <a:rPr lang="en-US" altLang="zh-CN" b="1"/>
              <a:t>6.4.2  </a:t>
            </a:r>
            <a:r>
              <a:rPr lang="zh-CN" altLang="zh-CN" b="1"/>
              <a:t>下标</a:t>
            </a:r>
            <a:r>
              <a:rPr lang="en-US" altLang="zh-CN" b="1"/>
              <a:t>[]</a:t>
            </a:r>
            <a:r>
              <a:rPr lang="zh-CN" altLang="zh-CN" b="1"/>
              <a:t>和</a:t>
            </a:r>
            <a:r>
              <a:rPr lang="zh-CN" altLang="zh-CN" b="1">
                <a:solidFill>
                  <a:srgbClr val="FF0000"/>
                </a:solidFill>
              </a:rPr>
              <a:t>赋值运算符</a:t>
            </a:r>
            <a:r>
              <a:rPr lang="en-US" altLang="zh-CN" b="1">
                <a:solidFill>
                  <a:srgbClr val="FF0000"/>
                </a:solidFill>
              </a:rPr>
              <a:t>=</a:t>
            </a:r>
            <a:endParaRPr lang="zh-CN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idx="1"/>
          </p:nvPr>
        </p:nvSpPr>
        <p:spPr>
          <a:xfrm>
            <a:off x="179388" y="1073150"/>
            <a:ext cx="8640762" cy="55959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>
                <a:solidFill>
                  <a:srgbClr val="0000CC"/>
                </a:solidFill>
              </a:rPr>
              <a:t>2</a:t>
            </a:r>
            <a:r>
              <a:rPr lang="zh-CN" altLang="zh-CN" b="1">
                <a:solidFill>
                  <a:srgbClr val="0000CC"/>
                </a:solidFill>
              </a:rPr>
              <a:t>．重载赋值运算符</a:t>
            </a:r>
            <a:r>
              <a:rPr lang="en-US" altLang="zh-CN" b="1">
                <a:solidFill>
                  <a:srgbClr val="0000CC"/>
                </a:solidFill>
              </a:rPr>
              <a:t>=</a:t>
            </a:r>
            <a:endParaRPr lang="en-US" altLang="zh-CN" b="1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1）</a:t>
            </a:r>
            <a:r>
              <a:rPr lang="zh-CN" altLang="en-US" b="1">
                <a:solidFill>
                  <a:srgbClr val="FF0000"/>
                </a:solidFill>
              </a:rPr>
              <a:t>赋值运算符“</a:t>
            </a:r>
            <a:r>
              <a:rPr lang="en-US" altLang="zh-CN" b="1">
                <a:solidFill>
                  <a:srgbClr val="FF0000"/>
                </a:solidFill>
              </a:rPr>
              <a:t>=”</a:t>
            </a:r>
            <a:r>
              <a:rPr lang="zh-CN" altLang="en-US" b="1">
                <a:solidFill>
                  <a:srgbClr val="FF0000"/>
                </a:solidFill>
              </a:rPr>
              <a:t>的重载特殊性</a:t>
            </a:r>
            <a:endParaRPr lang="zh-CN" altLang="en-US" b="1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/>
              <a:t>赋值运算进行时将调用此运算符</a:t>
            </a:r>
            <a:endParaRPr lang="zh-CN" altLang="en-US" sz="2400" b="1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/>
              <a:t>只能用成员函数重载</a:t>
            </a:r>
            <a:endParaRPr lang="zh-CN" altLang="en-US" sz="2400" b="1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/>
              <a:t>“=”</a:t>
            </a:r>
            <a:r>
              <a:rPr lang="zh-CN" altLang="en-US" sz="2400" b="1"/>
              <a:t>应用</a:t>
            </a:r>
            <a:r>
              <a:rPr lang="zh-CN" altLang="zh-CN" sz="2400" b="1"/>
              <a:t>场合较多。在设计类时若没有为它提供赋值运算符成员函数，编译器会自动为它合成一个默认的赋值运算符函数。</a:t>
            </a:r>
            <a:endParaRPr lang="en-US" altLang="zh-CN" sz="24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2）</a:t>
            </a:r>
            <a:r>
              <a:rPr lang="zh-CN" altLang="en-US" b="1">
                <a:solidFill>
                  <a:srgbClr val="FF0000"/>
                </a:solidFill>
              </a:rPr>
              <a:t>什么时侯需要重载</a:t>
            </a:r>
            <a:r>
              <a:rPr lang="en-US" altLang="zh-CN" b="1">
                <a:solidFill>
                  <a:srgbClr val="FF0000"/>
                </a:solidFill>
              </a:rPr>
              <a:t>“=”</a:t>
            </a:r>
            <a:endParaRPr lang="en-US" altLang="zh-CN" b="1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zh-CN" sz="2400" b="1"/>
              <a:t>如果该类对象没有分配动态存储空间，默认赋值运算符函数能够正确完成对象的赋值拷贝</a:t>
            </a:r>
            <a:r>
              <a:rPr lang="zh-CN" altLang="en-US" sz="2400" b="1"/>
              <a:t>。</a:t>
            </a:r>
            <a:r>
              <a:rPr lang="zh-CN" altLang="zh-CN" sz="2400" b="1">
                <a:solidFill>
                  <a:srgbClr val="0000CC"/>
                </a:solidFill>
              </a:rPr>
              <a:t>如果对象构造时分配了动态存储空间，默认赋值运算符函数多数时候都不能正确地进行对象的赋值拷贝</a:t>
            </a:r>
            <a:r>
              <a:rPr lang="zh-CN" altLang="zh-CN" sz="2400" b="1"/>
              <a:t>，需要为类重载赋值运算符函数。</a:t>
            </a:r>
            <a:endParaRPr lang="en-US" altLang="zh-CN" sz="2400" b="1"/>
          </a:p>
          <a:p>
            <a:pPr lvl="1" eaLnBrk="1" hangingPunct="1">
              <a:lnSpc>
                <a:spcPct val="90000"/>
              </a:lnSpc>
            </a:pPr>
            <a:r>
              <a:rPr lang="zh-CN" altLang="zh-CN" sz="2400" b="1"/>
              <a:t>关于重载赋值运算符函数的详细内容</a:t>
            </a:r>
            <a:r>
              <a:rPr lang="zh-CN" altLang="en-US" sz="2400" b="1"/>
              <a:t>，</a:t>
            </a:r>
            <a:r>
              <a:rPr lang="zh-CN" altLang="zh-CN" sz="2400" b="1"/>
              <a:t>请参</a:t>
            </a:r>
            <a:r>
              <a:rPr lang="en-US" altLang="zh-CN" sz="2400" b="1"/>
              <a:t>3.7.1</a:t>
            </a:r>
            <a:r>
              <a:rPr lang="zh-CN" altLang="zh-CN" sz="2400" b="1"/>
              <a:t>节</a:t>
            </a:r>
            <a:endParaRPr lang="zh-CN" altLang="zh-CN" sz="2000" b="1"/>
          </a:p>
        </p:txBody>
      </p:sp>
      <p:sp>
        <p:nvSpPr>
          <p:cNvPr id="63490" name="Rectangle 3"/>
          <p:cNvSpPr>
            <a:spLocks noGrp="1"/>
          </p:cNvSpPr>
          <p:nvPr>
            <p:ph type="title"/>
          </p:nvPr>
        </p:nvSpPr>
        <p:spPr>
          <a:xfrm>
            <a:off x="781050" y="0"/>
            <a:ext cx="7772400" cy="865188"/>
          </a:xfrm>
        </p:spPr>
        <p:txBody>
          <a:bodyPr/>
          <a:lstStyle/>
          <a:p>
            <a:r>
              <a:rPr lang="en-US" altLang="zh-CN" b="1"/>
              <a:t>6.4.2  </a:t>
            </a:r>
            <a:r>
              <a:rPr lang="zh-CN" altLang="zh-CN" b="1"/>
              <a:t>下标</a:t>
            </a:r>
            <a:r>
              <a:rPr lang="en-US" altLang="zh-CN" b="1"/>
              <a:t>[]</a:t>
            </a:r>
            <a:r>
              <a:rPr lang="zh-CN" altLang="zh-CN" b="1"/>
              <a:t>和</a:t>
            </a:r>
            <a:r>
              <a:rPr lang="zh-CN" altLang="zh-CN" b="1">
                <a:solidFill>
                  <a:srgbClr val="FF0000"/>
                </a:solidFill>
              </a:rPr>
              <a:t>赋值运算符</a:t>
            </a:r>
            <a:r>
              <a:rPr lang="en-US" altLang="zh-CN" b="1">
                <a:solidFill>
                  <a:srgbClr val="FF0000"/>
                </a:solidFill>
              </a:rPr>
              <a:t>=</a:t>
            </a:r>
            <a:endParaRPr lang="zh-CN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/>
          </p:cNvSpPr>
          <p:nvPr>
            <p:ph idx="1"/>
          </p:nvPr>
        </p:nvSpPr>
        <p:spPr>
          <a:xfrm>
            <a:off x="468313" y="1196975"/>
            <a:ext cx="8424862" cy="45370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1</a:t>
            </a:r>
            <a:r>
              <a:rPr lang="zh-CN" altLang="en-US" b="1" dirty="0">
                <a:solidFill>
                  <a:srgbClr val="0000CC"/>
                </a:solidFill>
              </a:rPr>
              <a:t>、关于类型转换运算</a:t>
            </a:r>
            <a:endParaRPr lang="zh-CN" altLang="en-US" b="1" dirty="0">
              <a:solidFill>
                <a:srgbClr val="0000CC"/>
              </a:solidFill>
            </a:endParaRPr>
          </a:p>
          <a:p>
            <a:pPr lvl="1" eaLnBrk="1" hangingPunct="1"/>
            <a:r>
              <a:rPr lang="en-US" altLang="zh-CN" b="1" dirty="0"/>
              <a:t>C++</a:t>
            </a:r>
            <a:r>
              <a:rPr lang="zh-CN" altLang="en-US" b="1" dirty="0"/>
              <a:t>是强类型语言，类型转换经常发生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两种类型转换</a:t>
            </a:r>
            <a:endParaRPr lang="zh-CN" altLang="en-US" b="1" dirty="0"/>
          </a:p>
          <a:p>
            <a:pPr lvl="2" eaLnBrk="1" hangingPunct="1"/>
            <a:r>
              <a:rPr lang="zh-CN" altLang="en-US" b="1" dirty="0"/>
              <a:t>隐式类型转换</a:t>
            </a:r>
            <a:r>
              <a:rPr lang="en-US" altLang="zh-CN" b="1" dirty="0"/>
              <a:t>implicit conversion</a:t>
            </a:r>
            <a:endParaRPr lang="en-US" altLang="zh-CN" b="1" dirty="0"/>
          </a:p>
          <a:p>
            <a:pPr lvl="2" eaLnBrk="1" hangingPunct="1"/>
            <a:r>
              <a:rPr lang="zh-CN" altLang="en-US" b="1" dirty="0"/>
              <a:t>显式类型转换</a:t>
            </a:r>
            <a:r>
              <a:rPr lang="en-US" altLang="zh-CN" b="1" dirty="0"/>
              <a:t>explicit conversion</a:t>
            </a:r>
            <a:endParaRPr lang="en-US" altLang="zh-CN" b="1" dirty="0"/>
          </a:p>
          <a:p>
            <a:pPr lvl="1" eaLnBrk="1" hangingPunct="1"/>
            <a:r>
              <a:rPr lang="zh-CN" altLang="en-US" b="1" dirty="0">
                <a:solidFill>
                  <a:schemeClr val="accent2"/>
                </a:solidFill>
              </a:rPr>
              <a:t>隐式类型转换发生的时机</a:t>
            </a:r>
            <a:endParaRPr lang="zh-CN" altLang="en-US" b="1" dirty="0">
              <a:solidFill>
                <a:schemeClr val="accent2"/>
              </a:solidFill>
            </a:endParaRPr>
          </a:p>
          <a:p>
            <a:pPr lvl="2" eaLnBrk="1" hangingPunct="1"/>
            <a:r>
              <a:rPr lang="zh-CN" altLang="en-US" b="1" dirty="0">
                <a:solidFill>
                  <a:schemeClr val="accent2"/>
                </a:solidFill>
              </a:rPr>
              <a:t>赋值</a:t>
            </a:r>
            <a:endParaRPr lang="zh-CN" altLang="en-US" b="1" dirty="0">
              <a:solidFill>
                <a:schemeClr val="accent2"/>
              </a:solidFill>
            </a:endParaRPr>
          </a:p>
          <a:p>
            <a:pPr lvl="2" eaLnBrk="1" hangingPunct="1"/>
            <a:r>
              <a:rPr lang="zh-CN" altLang="en-US" b="1" dirty="0">
                <a:solidFill>
                  <a:schemeClr val="accent2"/>
                </a:solidFill>
              </a:rPr>
              <a:t>函数调用</a:t>
            </a:r>
            <a:endParaRPr lang="zh-CN" altLang="en-US" b="1" dirty="0">
              <a:solidFill>
                <a:schemeClr val="accent2"/>
              </a:solidFill>
            </a:endParaRPr>
          </a:p>
          <a:p>
            <a:pPr lvl="2" eaLnBrk="1" hangingPunct="1"/>
            <a:r>
              <a:rPr lang="zh-CN" altLang="en-US" b="1" dirty="0">
                <a:solidFill>
                  <a:schemeClr val="accent2"/>
                </a:solidFill>
              </a:rPr>
              <a:t>函数返回值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66562" name="Rectangle 3"/>
          <p:cNvSpPr>
            <a:spLocks noGrp="1"/>
          </p:cNvSpPr>
          <p:nvPr>
            <p:ph type="title"/>
          </p:nvPr>
        </p:nvSpPr>
        <p:spPr>
          <a:xfrm>
            <a:off x="696913" y="0"/>
            <a:ext cx="7772400" cy="935038"/>
          </a:xfrm>
        </p:spPr>
        <p:txBody>
          <a:bodyPr/>
          <a:lstStyle/>
          <a:p>
            <a:pPr eaLnBrk="1" hangingPunct="1"/>
            <a:r>
              <a:rPr lang="en-US" altLang="zh-CN" b="1"/>
              <a:t>6.4.3  </a:t>
            </a:r>
            <a:r>
              <a:rPr lang="zh-CN" altLang="en-US" b="1">
                <a:solidFill>
                  <a:srgbClr val="FF0000"/>
                </a:solidFill>
              </a:rPr>
              <a:t>类型转换运算符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8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8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8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/>
          </p:cNvSpPr>
          <p:nvPr>
            <p:ph idx="1"/>
          </p:nvPr>
        </p:nvSpPr>
        <p:spPr>
          <a:xfrm>
            <a:off x="684530" y="1196975"/>
            <a:ext cx="7982585" cy="512318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zh-CN" altLang="en-US" b="1" dirty="0"/>
              <a:t>隐式</a:t>
            </a:r>
            <a:r>
              <a:rPr lang="zh-CN" altLang="en-US" b="1" dirty="0">
                <a:solidFill>
                  <a:srgbClr val="0000CC"/>
                </a:solidFill>
              </a:rPr>
              <a:t>类型</a:t>
            </a:r>
            <a:r>
              <a:rPr lang="zh-CN" altLang="en-US" b="1" dirty="0"/>
              <a:t>转换示例</a:t>
            </a:r>
            <a:endParaRPr lang="zh-CN" altLang="en-US" b="1" dirty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class X</a:t>
            </a:r>
            <a:endParaRPr lang="en-US" altLang="zh-CN" sz="2000" b="1" dirty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{	public:		</a:t>
            </a:r>
            <a:endParaRPr lang="en-US" altLang="zh-CN" sz="2000" b="1" dirty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		</a:t>
            </a:r>
            <a:r>
              <a:rPr lang="en-US" altLang="zh-CN" sz="2000" b="1" dirty="0">
                <a:solidFill>
                  <a:srgbClr val="0000CC"/>
                </a:solidFill>
              </a:rPr>
              <a:t>X (</a:t>
            </a:r>
            <a:r>
              <a:rPr lang="en-US" altLang="zh-CN" sz="2000" b="1" dirty="0" err="1">
                <a:solidFill>
                  <a:srgbClr val="0000CC"/>
                </a:solidFill>
              </a:rPr>
              <a:t>int</a:t>
            </a:r>
            <a:r>
              <a:rPr lang="en-US" altLang="zh-CN" sz="2000" b="1" dirty="0">
                <a:solidFill>
                  <a:srgbClr val="0000CC"/>
                </a:solidFill>
              </a:rPr>
              <a:t>) {};</a:t>
            </a:r>
            <a:endParaRPr lang="en-US" altLang="zh-CN" sz="2000" b="1" dirty="0">
              <a:solidFill>
                <a:srgbClr val="0000CC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};</a:t>
            </a:r>
            <a:endParaRPr lang="en-US" altLang="zh-CN" sz="2000" b="1" dirty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X f (X) { </a:t>
            </a:r>
            <a:r>
              <a:rPr lang="en-US" altLang="zh-CN" sz="2000" b="1" dirty="0">
                <a:solidFill>
                  <a:srgbClr val="FF0000"/>
                </a:solidFill>
              </a:rPr>
              <a:t>return 1</a:t>
            </a:r>
            <a:r>
              <a:rPr lang="en-US" altLang="zh-CN" sz="2000" b="1" dirty="0"/>
              <a:t>;}             //</a:t>
            </a:r>
            <a:r>
              <a:rPr lang="zh-CN" altLang="en-US" sz="2000" b="1" dirty="0"/>
              <a:t>将</a:t>
            </a:r>
            <a:r>
              <a:rPr lang="en-US" altLang="zh-CN" sz="2000" b="1" dirty="0" err="1"/>
              <a:t>int</a:t>
            </a:r>
            <a:r>
              <a:rPr lang="zh-CN" altLang="en-US" sz="2000" b="1" dirty="0"/>
              <a:t>转换成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类型</a:t>
            </a:r>
            <a:endParaRPr lang="en-US" altLang="zh-CN" sz="2000" b="1" dirty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int main (void)</a:t>
            </a:r>
            <a:endParaRPr lang="en-US" altLang="zh-CN" sz="2000" b="1" dirty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{</a:t>
            </a:r>
            <a:endParaRPr lang="en-US" altLang="zh-CN" sz="2000" b="1" dirty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	  </a:t>
            </a:r>
            <a:r>
              <a:rPr lang="en-US" altLang="zh-CN" sz="2000" b="1" dirty="0" err="1">
                <a:solidFill>
                  <a:srgbClr val="FF0000"/>
                </a:solidFill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i</a:t>
            </a:r>
            <a:r>
              <a:rPr lang="en-US" altLang="zh-CN" sz="2000" b="1" dirty="0">
                <a:solidFill>
                  <a:srgbClr val="FF0000"/>
                </a:solidFill>
              </a:rPr>
              <a:t> = 'a';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	  X </a:t>
            </a:r>
            <a:r>
              <a:rPr lang="en-US" altLang="zh-CN" sz="2000" b="1" dirty="0" err="1">
                <a:solidFill>
                  <a:srgbClr val="FF0000"/>
                </a:solidFill>
              </a:rPr>
              <a:t>obj</a:t>
            </a:r>
            <a:r>
              <a:rPr lang="en-US" altLang="zh-CN" sz="2000" b="1" dirty="0">
                <a:solidFill>
                  <a:srgbClr val="FF0000"/>
                </a:solidFill>
              </a:rPr>
              <a:t> = f (</a:t>
            </a:r>
            <a:r>
              <a:rPr lang="en-US" altLang="zh-CN" sz="2000" b="1" dirty="0" err="1">
                <a:solidFill>
                  <a:schemeClr val="tx1"/>
                </a:solidFill>
              </a:rPr>
              <a:t>i</a:t>
            </a:r>
            <a:r>
              <a:rPr lang="en-US" altLang="zh-CN" sz="2000" b="1" dirty="0">
                <a:solidFill>
                  <a:srgbClr val="FF0000"/>
                </a:solidFill>
              </a:rPr>
              <a:t>);                  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	  f (</a:t>
            </a:r>
            <a:r>
              <a:rPr lang="en-US" altLang="zh-CN" sz="2000" b="1" dirty="0">
                <a:solidFill>
                  <a:schemeClr val="tx1"/>
                </a:solidFill>
              </a:rPr>
              <a:t>'b'</a:t>
            </a:r>
            <a:r>
              <a:rPr lang="en-US" altLang="zh-CN" sz="2000" b="1" dirty="0">
                <a:solidFill>
                  <a:srgbClr val="FF0000"/>
                </a:solidFill>
              </a:rPr>
              <a:t>);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}</a:t>
            </a:r>
            <a:endParaRPr lang="en-US" altLang="zh-CN" sz="2000" b="1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b="1" dirty="0"/>
              <a:t>显示类型转换</a:t>
            </a:r>
            <a:endParaRPr lang="zh-CN" altLang="en-US" b="1" dirty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b="1" dirty="0"/>
              <a:t>long </a:t>
            </a:r>
            <a:r>
              <a:rPr lang="en-US" altLang="zh-CN" b="1" dirty="0" err="1"/>
              <a:t>i</a:t>
            </a:r>
            <a:r>
              <a:rPr lang="en-US" altLang="zh-CN" b="1" dirty="0"/>
              <a:t> = (long) 1234;</a:t>
            </a:r>
            <a:endParaRPr lang="en-US" altLang="zh-CN" b="1" dirty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b="1" dirty="0"/>
              <a:t>long </a:t>
            </a:r>
            <a:r>
              <a:rPr lang="en-US" altLang="zh-CN" b="1" dirty="0" err="1"/>
              <a:t>i</a:t>
            </a:r>
            <a:r>
              <a:rPr lang="en-US" altLang="zh-CN" b="1" dirty="0"/>
              <a:t> = long (1234);</a:t>
            </a:r>
            <a:endParaRPr lang="en-US" altLang="zh-CN" b="1" dirty="0"/>
          </a:p>
        </p:txBody>
      </p:sp>
      <p:sp>
        <p:nvSpPr>
          <p:cNvPr id="67586" name="Rectangle 3"/>
          <p:cNvSpPr>
            <a:spLocks noGrp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pPr eaLnBrk="1" hangingPunct="1"/>
            <a:r>
              <a:rPr lang="en-US" altLang="zh-CN" b="1"/>
              <a:t>6.4.3  </a:t>
            </a:r>
            <a:r>
              <a:rPr lang="zh-CN" altLang="en-US" b="1">
                <a:solidFill>
                  <a:srgbClr val="FF0000"/>
                </a:solidFill>
              </a:rPr>
              <a:t>类型转换运算符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/>
          </p:cNvSpPr>
          <p:nvPr>
            <p:ph idx="1"/>
          </p:nvPr>
        </p:nvSpPr>
        <p:spPr>
          <a:xfrm>
            <a:off x="250825" y="1125538"/>
            <a:ext cx="8435975" cy="532765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0000CC"/>
                </a:solidFill>
              </a:rPr>
              <a:t>2</a:t>
            </a:r>
            <a:r>
              <a:rPr lang="zh-CN" altLang="en-US" sz="2400" b="1" dirty="0">
                <a:solidFill>
                  <a:srgbClr val="0000CC"/>
                </a:solidFill>
              </a:rPr>
              <a:t>、</a:t>
            </a:r>
            <a:r>
              <a:rPr lang="zh-CN" altLang="zh-CN" b="1" dirty="0">
                <a:solidFill>
                  <a:srgbClr val="0000CC"/>
                </a:solidFill>
              </a:rPr>
              <a:t>用构造函数实现类的类型转换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若将</a:t>
            </a:r>
            <a:r>
              <a:rPr lang="zh-CN" altLang="en-US" sz="2400" b="1" dirty="0">
                <a:solidFill>
                  <a:srgbClr val="FF0000"/>
                </a:solidFill>
              </a:rPr>
              <a:t>类</a:t>
            </a:r>
            <a:r>
              <a:rPr lang="en-US" altLang="zh-CN" sz="2400" b="1" dirty="0">
                <a:solidFill>
                  <a:srgbClr val="FF0000"/>
                </a:solidFill>
              </a:rPr>
              <a:t>Y</a:t>
            </a:r>
            <a:r>
              <a:rPr lang="zh-CN" altLang="en-US" sz="2400" b="1" dirty="0"/>
              <a:t>转换成</a:t>
            </a:r>
            <a:r>
              <a:rPr lang="zh-CN" altLang="en-US" sz="2400" b="1" dirty="0">
                <a:solidFill>
                  <a:srgbClr val="FF0000"/>
                </a:solidFill>
              </a:rPr>
              <a:t>类</a:t>
            </a:r>
            <a:r>
              <a:rPr lang="en-US" altLang="zh-CN" sz="2400" b="1" dirty="0">
                <a:solidFill>
                  <a:srgbClr val="FF0000"/>
                </a:solidFill>
              </a:rPr>
              <a:t>X</a:t>
            </a:r>
            <a:r>
              <a:rPr lang="zh-CN" altLang="en-US" sz="2400" b="1" dirty="0"/>
              <a:t>类型，用如下形式的构造函数</a:t>
            </a:r>
            <a:endParaRPr lang="zh-CN" altLang="en-US" sz="2400" b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class X </a:t>
            </a:r>
            <a:endParaRPr lang="en-US" altLang="zh-CN" sz="2400" b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{</a:t>
            </a:r>
            <a:endParaRPr lang="en-US" altLang="zh-CN" sz="2400" b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	   public: X (</a:t>
            </a:r>
            <a:r>
              <a:rPr lang="en-US" altLang="zh-CN" sz="2400" b="1" dirty="0">
                <a:solidFill>
                  <a:srgbClr val="FF0000"/>
                </a:solidFill>
              </a:rPr>
              <a:t>Y y</a:t>
            </a:r>
            <a:r>
              <a:rPr lang="en-US" altLang="zh-CN" sz="2400" b="1" dirty="0"/>
              <a:t>) {……};</a:t>
            </a:r>
            <a:endParaRPr lang="en-US" altLang="zh-CN" sz="2400" b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};</a:t>
            </a:r>
            <a:endParaRPr lang="en-US" altLang="zh-CN" sz="2400" b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…</a:t>
            </a:r>
            <a:endParaRPr lang="en-US" altLang="zh-CN" sz="2400" b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Y </a:t>
            </a:r>
            <a:r>
              <a:rPr lang="en-US" altLang="zh-CN" sz="2400" b="1" dirty="0" err="1"/>
              <a:t>y</a:t>
            </a:r>
            <a:r>
              <a:rPr lang="en-US" altLang="zh-CN" sz="2400" b="1" dirty="0"/>
              <a:t>;</a:t>
            </a:r>
            <a:endParaRPr lang="en-US" altLang="zh-CN" sz="2400" b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X x1 </a:t>
            </a:r>
            <a:r>
              <a:rPr lang="en-US" altLang="zh-CN" sz="2400" b="1" dirty="0">
                <a:solidFill>
                  <a:srgbClr val="FF0000"/>
                </a:solidFill>
              </a:rPr>
              <a:t>= y</a:t>
            </a:r>
            <a:r>
              <a:rPr lang="en-US" altLang="zh-CN" sz="2400" b="1" dirty="0"/>
              <a:t>;</a:t>
            </a:r>
            <a:endParaRPr lang="en-US" altLang="zh-CN" sz="2400" b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X x2</a:t>
            </a:r>
            <a:r>
              <a:rPr lang="en-US" altLang="zh-CN" sz="2400" b="1" dirty="0">
                <a:solidFill>
                  <a:srgbClr val="FF0000"/>
                </a:solidFill>
              </a:rPr>
              <a:t>(y)</a:t>
            </a:r>
            <a:r>
              <a:rPr lang="en-US" altLang="zh-CN" sz="2400" b="1" dirty="0"/>
              <a:t>;</a:t>
            </a:r>
            <a:endParaRPr lang="en-US" altLang="zh-CN" sz="2400" b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x1 </a:t>
            </a:r>
            <a:r>
              <a:rPr lang="en-US" altLang="zh-CN" sz="2400" b="1" dirty="0">
                <a:solidFill>
                  <a:srgbClr val="FF0000"/>
                </a:solidFill>
              </a:rPr>
              <a:t>= y</a:t>
            </a:r>
            <a:r>
              <a:rPr lang="en-US" altLang="zh-CN" sz="2400" b="1" dirty="0"/>
              <a:t>;</a:t>
            </a:r>
            <a:endParaRPr lang="en-US" altLang="zh-CN" sz="2400" b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……</a:t>
            </a:r>
            <a:endParaRPr lang="en-US" altLang="zh-CN" sz="2400" b="1" dirty="0"/>
          </a:p>
        </p:txBody>
      </p:sp>
      <p:sp>
        <p:nvSpPr>
          <p:cNvPr id="68610" name="Rectangle 3"/>
          <p:cNvSpPr>
            <a:spLocks noGrp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pPr eaLnBrk="1" hangingPunct="1"/>
            <a:r>
              <a:rPr lang="en-US" altLang="zh-CN" b="1"/>
              <a:t>6.4.3  </a:t>
            </a:r>
            <a:r>
              <a:rPr lang="zh-CN" altLang="en-US" b="1">
                <a:solidFill>
                  <a:srgbClr val="FF0000"/>
                </a:solidFill>
              </a:rPr>
              <a:t>类型转换运算符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/>
          </p:cNvSpPr>
          <p:nvPr>
            <p:ph idx="1"/>
          </p:nvPr>
        </p:nvSpPr>
        <p:spPr>
          <a:xfrm>
            <a:off x="395288" y="333375"/>
            <a:ext cx="8497887" cy="59769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zh-CN" sz="2400"/>
              <a:t>【</a:t>
            </a:r>
            <a:r>
              <a:rPr lang="zh-CN" altLang="zh-CN" sz="2400" b="1"/>
              <a:t>例</a:t>
            </a:r>
            <a:r>
              <a:rPr lang="en-US" altLang="zh-CN" sz="2400" b="1"/>
              <a:t>6-7</a:t>
            </a:r>
            <a:r>
              <a:rPr lang="zh-CN" altLang="zh-CN" sz="2400" b="1"/>
              <a:t>】 有日期类</a:t>
            </a:r>
            <a:r>
              <a:rPr lang="en-US" altLang="zh-CN" sz="2400" b="1"/>
              <a:t>Date</a:t>
            </a:r>
            <a:r>
              <a:rPr lang="zh-CN" altLang="zh-CN" sz="2400" b="1"/>
              <a:t>，设计其构造函数，能够将整型数据转换成一个</a:t>
            </a:r>
            <a:r>
              <a:rPr lang="en-US" altLang="zh-CN" sz="2400" b="1"/>
              <a:t>Date</a:t>
            </a:r>
            <a:r>
              <a:rPr lang="zh-CN" altLang="zh-CN" sz="2400" b="1"/>
              <a:t>类的对象。</a:t>
            </a:r>
            <a:endParaRPr lang="zh-CN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#include &lt;iostream&gt;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using namespace std;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class Date{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private: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		int year,month,day;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public: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		Date(</a:t>
            </a:r>
            <a:r>
              <a:rPr lang="en-US" altLang="zh-CN" sz="2000" b="1">
                <a:solidFill>
                  <a:srgbClr val="0000CC"/>
                </a:solidFill>
              </a:rPr>
              <a:t>int yy=1900,int mm=1,int dd=1</a:t>
            </a:r>
            <a:r>
              <a:rPr lang="en-US" altLang="zh-CN" sz="2000" b="1"/>
              <a:t>){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                      year=yy;  month=mm; day=dd;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              }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		void Show(){cout&lt;&lt;year&lt;&lt;"-"&lt;&lt;month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                                            &lt;&lt;"- "&lt;&lt;day&lt;&lt;endl;}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};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void main(){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		Date d(2000,10,11);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		d.Show();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		</a:t>
            </a:r>
            <a:r>
              <a:rPr lang="en-US" altLang="zh-CN" sz="2000" b="1">
                <a:solidFill>
                  <a:srgbClr val="FF0000"/>
                </a:solidFill>
              </a:rPr>
              <a:t>d=2006;</a:t>
            </a:r>
            <a:endParaRPr lang="en-US" altLang="zh-CN" sz="2000" b="1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		d.Show();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}</a:t>
            </a:r>
            <a:endParaRPr lang="en-US" altLang="zh-CN" sz="2000" b="1"/>
          </a:p>
        </p:txBody>
      </p:sp>
      <p:sp>
        <p:nvSpPr>
          <p:cNvPr id="2" name="对话气泡: 矩形 1"/>
          <p:cNvSpPr/>
          <p:nvPr/>
        </p:nvSpPr>
        <p:spPr>
          <a:xfrm>
            <a:off x="5219700" y="4797425"/>
            <a:ext cx="3529013" cy="1223963"/>
          </a:xfrm>
          <a:prstGeom prst="wedgeRectCallout">
            <a:avLst>
              <a:gd name="adj1" fmla="val -130155"/>
              <a:gd name="adj2" fmla="val 23863"/>
            </a:avLst>
          </a:prstGeom>
          <a:gradFill>
            <a:gsLst>
              <a:gs pos="53488">
                <a:srgbClr val="FFFFFF"/>
              </a:gs>
              <a:gs pos="83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zh-CN" altLang="en-US" sz="2800" b="1" dirty="0">
                <a:solidFill>
                  <a:schemeClr val="tx1"/>
                </a:solidFill>
              </a:rPr>
              <a:t>将调用构造函数将</a:t>
            </a:r>
            <a:r>
              <a:rPr lang="en-US" altLang="zh-CN" sz="2800" b="1" dirty="0">
                <a:solidFill>
                  <a:schemeClr val="tx1"/>
                </a:solidFill>
              </a:rPr>
              <a:t>2006</a:t>
            </a:r>
            <a:r>
              <a:rPr lang="zh-CN" altLang="en-US" sz="2800" b="1" dirty="0">
                <a:solidFill>
                  <a:schemeClr val="tx1"/>
                </a:solidFill>
              </a:rPr>
              <a:t>转换成</a:t>
            </a:r>
            <a:r>
              <a:rPr lang="en-US" altLang="zh-CN" sz="2800" b="1" dirty="0">
                <a:solidFill>
                  <a:schemeClr val="tx1"/>
                </a:solidFill>
              </a:rPr>
              <a:t>Date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395288" y="1125538"/>
            <a:ext cx="8280400" cy="5483225"/>
          </a:xfrm>
        </p:spPr>
        <p:txBody>
          <a:bodyPr/>
          <a:lstStyle/>
          <a:p>
            <a:pPr marL="514350" indent="-514350" eaLnBrk="1" hangingPunct="1">
              <a:lnSpc>
                <a:spcPct val="80000"/>
              </a:lnSpc>
              <a:buFontTx/>
              <a:buAutoNum type="arabicPeriod" startAt="2"/>
              <a:defRPr/>
            </a:pPr>
            <a:r>
              <a:rPr lang="zh-CN" altLang="en-US" b="1" dirty="0">
                <a:solidFill>
                  <a:srgbClr val="0000CC"/>
                </a:solidFill>
              </a:rPr>
              <a:t>运算符重载限制</a:t>
            </a:r>
            <a:endParaRPr lang="en-US" altLang="zh-CN" b="1" dirty="0">
              <a:solidFill>
                <a:srgbClr val="0000CC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zh-CN" altLang="zh-CN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zh-CN" sz="2400" b="1" dirty="0">
                <a:solidFill>
                  <a:srgbClr val="FF0000"/>
                </a:solidFill>
              </a:rPr>
              <a:t>）</a:t>
            </a:r>
            <a:r>
              <a:rPr lang="zh-CN" altLang="zh-CN" sz="2400" b="1" dirty="0">
                <a:solidFill>
                  <a:srgbClr val="0000CC"/>
                </a:solidFill>
              </a:rPr>
              <a:t>可以重载</a:t>
            </a:r>
            <a:r>
              <a:rPr lang="zh-CN" altLang="zh-CN" sz="2400" b="1" dirty="0">
                <a:solidFill>
                  <a:srgbClr val="FF0000"/>
                </a:solidFill>
              </a:rPr>
              <a:t>的运算符</a:t>
            </a:r>
            <a:endParaRPr lang="zh-CN" altLang="zh-CN" sz="2400" b="1" dirty="0">
              <a:solidFill>
                <a:srgbClr val="FF0000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zh-CN" altLang="zh-CN" sz="2400" b="1" dirty="0">
                <a:solidFill>
                  <a:srgbClr val="FF0000"/>
                </a:solidFill>
              </a:rPr>
              <a:t>预定义的</a:t>
            </a:r>
            <a:r>
              <a:rPr lang="zh-CN" altLang="zh-CN" sz="2400" b="1" dirty="0"/>
              <a:t>运算符才能够被重载，这些运算符如下</a:t>
            </a:r>
            <a:r>
              <a:rPr lang="zh-CN" altLang="zh-CN" sz="2400" dirty="0"/>
              <a:t>：</a:t>
            </a:r>
            <a:endParaRPr lang="zh-CN" altLang="zh-CN" sz="2400" dirty="0"/>
          </a:p>
          <a:p>
            <a:pPr marL="0" indent="0">
              <a:buFontTx/>
              <a:buNone/>
              <a:defRPr/>
            </a:pPr>
            <a:r>
              <a:rPr lang="en-US" altLang="zh-CN" sz="2400" b="1" dirty="0"/>
              <a:t>+ 	-	*	/	%	^	&amp;	|	~</a:t>
            </a:r>
            <a:endParaRPr lang="zh-CN" altLang="zh-CN" sz="2400" b="1" dirty="0"/>
          </a:p>
          <a:p>
            <a:pPr marL="0" indent="0">
              <a:buFontTx/>
              <a:buNone/>
              <a:defRPr/>
            </a:pPr>
            <a:r>
              <a:rPr lang="en-US" altLang="zh-CN" sz="2400" b="1" dirty="0"/>
              <a:t>! 	</a:t>
            </a:r>
            <a:r>
              <a:rPr lang="zh-CN" altLang="zh-CN" sz="2400" b="1" dirty="0"/>
              <a:t>，</a:t>
            </a:r>
            <a:r>
              <a:rPr lang="en-US" altLang="zh-CN" sz="2400" b="1" dirty="0"/>
              <a:t>	=	&lt;	&gt;	&lt;=	&gt;=	++	--</a:t>
            </a:r>
            <a:endParaRPr lang="zh-CN" altLang="zh-CN" sz="2400" b="1" dirty="0"/>
          </a:p>
          <a:p>
            <a:pPr marL="0" indent="0">
              <a:buFontTx/>
              <a:buNone/>
              <a:defRPr/>
            </a:pPr>
            <a:r>
              <a:rPr lang="en-US" altLang="zh-CN" sz="2400" b="1" dirty="0"/>
              <a:t>&lt;&lt;	&gt;&gt;	==	!=	&amp;&amp;	||	+=	-=	/=</a:t>
            </a:r>
            <a:endParaRPr lang="zh-CN" altLang="zh-CN" sz="2400" b="1" dirty="0"/>
          </a:p>
          <a:p>
            <a:pPr marL="0" indent="0">
              <a:buFontTx/>
              <a:buNone/>
              <a:defRPr/>
            </a:pPr>
            <a:r>
              <a:rPr lang="en-US" altLang="zh-CN" sz="2400" b="1" dirty="0"/>
              <a:t>%=	^=	&amp;=	|=	*=	&lt;&lt;=	&gt;&gt;=	[ ]	()</a:t>
            </a:r>
            <a:endParaRPr lang="zh-CN" altLang="zh-CN" sz="2400" b="1" dirty="0"/>
          </a:p>
          <a:p>
            <a:pPr marL="0" indent="0">
              <a:buFontTx/>
              <a:buNone/>
              <a:defRPr/>
            </a:pPr>
            <a:r>
              <a:rPr lang="en-US" altLang="zh-CN" sz="2400" b="1" dirty="0"/>
              <a:t>-&gt;	-&gt;*	new	new[]	 delete  delete[]</a:t>
            </a:r>
            <a:endParaRPr lang="en-US" altLang="zh-CN" sz="2400" b="1" dirty="0"/>
          </a:p>
          <a:p>
            <a:pPr marL="0" indent="0">
              <a:buFontTx/>
              <a:buNone/>
              <a:defRPr/>
            </a:pPr>
            <a:r>
              <a:rPr lang="zh-CN" altLang="zh-CN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zh-CN" altLang="zh-CN" sz="2400" b="1" dirty="0">
                <a:solidFill>
                  <a:srgbClr val="FF0000"/>
                </a:solidFill>
              </a:rPr>
              <a:t>）</a:t>
            </a:r>
            <a:r>
              <a:rPr lang="zh-CN" altLang="zh-CN" sz="2400" b="1" dirty="0">
                <a:solidFill>
                  <a:srgbClr val="0000CC"/>
                </a:solidFill>
              </a:rPr>
              <a:t>不能被重载</a:t>
            </a:r>
            <a:r>
              <a:rPr lang="zh-CN" altLang="zh-CN" sz="2400" b="1" dirty="0">
                <a:solidFill>
                  <a:srgbClr val="FF0000"/>
                </a:solidFill>
              </a:rPr>
              <a:t>的运算符</a:t>
            </a:r>
            <a:endParaRPr lang="zh-CN" altLang="zh-CN" sz="2400" b="1" dirty="0">
              <a:solidFill>
                <a:srgbClr val="FF0000"/>
              </a:solidFill>
            </a:endParaRPr>
          </a:p>
          <a:p>
            <a:pPr marL="800100" lvl="2" indent="0">
              <a:buFontTx/>
              <a:buNone/>
              <a:defRPr/>
            </a:pPr>
            <a:r>
              <a:rPr lang="en-US" altLang="zh-CN" b="1" dirty="0">
                <a:cs typeface="+mn-ea"/>
              </a:rPr>
              <a:t>.   	.*   	   ::  	     ?: </a:t>
            </a:r>
            <a:endParaRPr lang="zh-CN" altLang="zh-CN" dirty="0">
              <a:cs typeface="+mn-ea"/>
            </a:endParaRPr>
          </a:p>
          <a:p>
            <a:pPr marL="0" indent="0">
              <a:buFontTx/>
              <a:buNone/>
              <a:defRPr/>
            </a:pPr>
            <a:r>
              <a:rPr lang="zh-CN" altLang="zh-CN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r>
              <a:rPr lang="zh-CN" altLang="zh-CN" sz="2400" b="1" dirty="0">
                <a:solidFill>
                  <a:srgbClr val="FF0000"/>
                </a:solidFill>
              </a:rPr>
              <a:t>）</a:t>
            </a:r>
            <a:r>
              <a:rPr lang="zh-CN" altLang="zh-CN" sz="2400" b="1" dirty="0">
                <a:solidFill>
                  <a:srgbClr val="0000CC"/>
                </a:solidFill>
              </a:rPr>
              <a:t>只能</a:t>
            </a:r>
            <a:r>
              <a:rPr lang="zh-CN" altLang="zh-CN" sz="2400" b="1" dirty="0">
                <a:solidFill>
                  <a:srgbClr val="FF0000"/>
                </a:solidFill>
              </a:rPr>
              <a:t>被重载为</a:t>
            </a:r>
            <a:r>
              <a:rPr lang="zh-CN" altLang="zh-CN" sz="2400" b="1" dirty="0">
                <a:solidFill>
                  <a:srgbClr val="0000CC"/>
                </a:solidFill>
              </a:rPr>
              <a:t>类成员函数</a:t>
            </a:r>
            <a:r>
              <a:rPr lang="zh-CN" altLang="zh-CN" sz="2400" b="1" dirty="0">
                <a:solidFill>
                  <a:srgbClr val="FF0000"/>
                </a:solidFill>
              </a:rPr>
              <a:t>的运算符</a:t>
            </a:r>
            <a:endParaRPr lang="zh-CN" altLang="zh-CN" sz="2400" b="1" dirty="0">
              <a:solidFill>
                <a:srgbClr val="FF0000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altLang="zh-CN" sz="2400" dirty="0"/>
              <a:t>        =		[ ]	  ( )	    -&gt;</a:t>
            </a:r>
            <a:endParaRPr lang="zh-CN" altLang="zh-CN" sz="2400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73100" y="-19050"/>
            <a:ext cx="7772400" cy="1008063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kern="0" dirty="0"/>
              <a:t>6.1 </a:t>
            </a:r>
            <a:r>
              <a:rPr lang="zh-CN" altLang="en-US" b="1" kern="0" dirty="0"/>
              <a:t>运算符</a:t>
            </a:r>
            <a:r>
              <a:rPr lang="zh-CN" altLang="en-US" b="1" kern="0" dirty="0">
                <a:solidFill>
                  <a:srgbClr val="FF0000"/>
                </a:solidFill>
              </a:rPr>
              <a:t>重载基础</a:t>
            </a:r>
            <a:endParaRPr lang="zh-CN" altLang="en-US" b="1" kern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/>
          </p:cNvSpPr>
          <p:nvPr>
            <p:ph idx="1"/>
          </p:nvPr>
        </p:nvSpPr>
        <p:spPr>
          <a:xfrm>
            <a:off x="250825" y="1125538"/>
            <a:ext cx="8205788" cy="5486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3. </a:t>
            </a:r>
            <a:r>
              <a:rPr lang="zh-CN" altLang="en-US" b="1" dirty="0">
                <a:solidFill>
                  <a:srgbClr val="0000CC"/>
                </a:solidFill>
              </a:rPr>
              <a:t>类型转换运算符</a:t>
            </a:r>
            <a:endParaRPr lang="zh-CN" altLang="en-US" b="1" dirty="0">
              <a:solidFill>
                <a:srgbClr val="0000CC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用于将</a:t>
            </a:r>
            <a:r>
              <a:rPr lang="zh-CN" altLang="en-US" sz="2400" b="1" dirty="0">
                <a:solidFill>
                  <a:srgbClr val="FF0000"/>
                </a:solidFill>
              </a:rPr>
              <a:t>类</a:t>
            </a:r>
            <a:r>
              <a:rPr lang="en-US" altLang="zh-CN" sz="2400" b="1" dirty="0">
                <a:solidFill>
                  <a:srgbClr val="FF0000"/>
                </a:solidFill>
              </a:rPr>
              <a:t>X</a:t>
            </a:r>
            <a:r>
              <a:rPr lang="zh-CN" altLang="en-US" sz="2400" b="1" dirty="0"/>
              <a:t>转换为</a:t>
            </a:r>
            <a:r>
              <a:rPr lang="zh-CN" altLang="en-US" sz="2400" b="1" dirty="0">
                <a:solidFill>
                  <a:srgbClr val="FF0000"/>
                </a:solidFill>
              </a:rPr>
              <a:t>类</a:t>
            </a:r>
            <a:r>
              <a:rPr lang="en-US" altLang="zh-CN" sz="2400" b="1" dirty="0">
                <a:solidFill>
                  <a:srgbClr val="FF0000"/>
                </a:solidFill>
              </a:rPr>
              <a:t>Y</a:t>
            </a:r>
            <a:r>
              <a:rPr lang="zh-CN" altLang="en-US" sz="2400" b="1" dirty="0"/>
              <a:t>类型。语法</a:t>
            </a:r>
            <a:endParaRPr lang="zh-CN" altLang="en-US" sz="2400" b="1" dirty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b="1" dirty="0"/>
              <a:t>class X</a:t>
            </a:r>
            <a:endParaRPr lang="en-US" altLang="zh-CN" b="1" dirty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b="1" dirty="0"/>
              <a:t>{</a:t>
            </a:r>
            <a:endParaRPr lang="en-US" altLang="zh-CN" b="1" dirty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b="1" dirty="0"/>
              <a:t>		public: </a:t>
            </a:r>
            <a:r>
              <a:rPr lang="en-US" altLang="zh-CN" b="1" dirty="0">
                <a:solidFill>
                  <a:srgbClr val="FF0000"/>
                </a:solidFill>
              </a:rPr>
              <a:t>operator Y ( ) 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b="1" dirty="0"/>
              <a:t>		{	……</a:t>
            </a:r>
            <a:endParaRPr lang="en-US" altLang="zh-CN" b="1" dirty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b="1" dirty="0"/>
              <a:t>			return   Y</a:t>
            </a:r>
            <a:r>
              <a:rPr lang="zh-CN" altLang="en-US" b="1" dirty="0"/>
              <a:t>类型的数据；</a:t>
            </a:r>
            <a:r>
              <a:rPr lang="en-US" altLang="zh-CN" b="1" dirty="0"/>
              <a:t>};</a:t>
            </a:r>
            <a:endParaRPr lang="en-US" altLang="zh-CN" b="1" dirty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b="1" dirty="0"/>
              <a:t>};</a:t>
            </a:r>
            <a:endParaRPr lang="en-US" altLang="zh-CN" b="1" dirty="0"/>
          </a:p>
          <a:p>
            <a:pPr lvl="1" eaLnBrk="1" hangingPunct="1"/>
            <a:r>
              <a:rPr lang="zh-CN" altLang="en-US" sz="2400" b="1" dirty="0"/>
              <a:t>类型转换函数</a:t>
            </a:r>
            <a:r>
              <a:rPr lang="zh-CN" altLang="en-US" sz="2400" b="1" dirty="0">
                <a:solidFill>
                  <a:srgbClr val="FF0000"/>
                </a:solidFill>
              </a:rPr>
              <a:t>没有参数</a:t>
            </a:r>
            <a:r>
              <a:rPr lang="zh-CN" altLang="en-US" sz="2400" b="1" dirty="0"/>
              <a:t>，</a:t>
            </a:r>
            <a:r>
              <a:rPr lang="zh-CN" altLang="en-US" sz="2400" b="1" dirty="0">
                <a:solidFill>
                  <a:srgbClr val="FF0000"/>
                </a:solidFill>
              </a:rPr>
              <a:t>没有返回类型</a:t>
            </a:r>
            <a:r>
              <a:rPr lang="zh-CN" altLang="en-US" sz="2400" b="1" dirty="0"/>
              <a:t>。</a:t>
            </a:r>
            <a:endParaRPr lang="zh-CN" altLang="en-US" sz="2400" b="1" dirty="0">
              <a:sym typeface="Wingdings" panose="05000000000000000000" pitchFamily="2" charset="2"/>
            </a:endParaRPr>
          </a:p>
          <a:p>
            <a:pPr lvl="1" eaLnBrk="1" hangingPunct="1"/>
            <a:r>
              <a:rPr lang="zh-CN" altLang="en-US" sz="2400" b="1" dirty="0"/>
              <a:t>类型转换函数必须</a:t>
            </a:r>
            <a:r>
              <a:rPr lang="zh-CN" altLang="en-US" sz="2400" b="1" dirty="0">
                <a:solidFill>
                  <a:srgbClr val="FF0000"/>
                </a:solidFill>
              </a:rPr>
              <a:t>返回将要转换成的</a:t>
            </a:r>
            <a:r>
              <a:rPr lang="en-US" altLang="zh-CN" sz="2400" b="1" dirty="0">
                <a:solidFill>
                  <a:srgbClr val="FF0000"/>
                </a:solidFill>
              </a:rPr>
              <a:t>type</a:t>
            </a:r>
            <a:r>
              <a:rPr lang="zh-CN" altLang="en-US" sz="2400" b="1" dirty="0">
                <a:solidFill>
                  <a:srgbClr val="FF0000"/>
                </a:solidFill>
              </a:rPr>
              <a:t>类型数据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/>
              <a:t>一旦定义类型转换运算符，就可以显示或隐式地进行类型转换，如同系统预定义的类型转换一样。</a:t>
            </a:r>
            <a:endParaRPr lang="zh-CN" altLang="en-US" sz="2400" b="1" dirty="0"/>
          </a:p>
        </p:txBody>
      </p:sp>
      <p:sp>
        <p:nvSpPr>
          <p:cNvPr id="70658" name="Rectangle 3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811213"/>
          </a:xfrm>
        </p:spPr>
        <p:txBody>
          <a:bodyPr/>
          <a:lstStyle/>
          <a:p>
            <a:pPr eaLnBrk="1" hangingPunct="1"/>
            <a:r>
              <a:rPr lang="en-US" altLang="zh-CN" b="1"/>
              <a:t>6.4.3  </a:t>
            </a:r>
            <a:r>
              <a:rPr lang="zh-CN" altLang="en-US" b="1">
                <a:solidFill>
                  <a:srgbClr val="FF0000"/>
                </a:solidFill>
              </a:rPr>
              <a:t>类型转换运算符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4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4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7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47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47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47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47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47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47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47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47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47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47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47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47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/>
          </p:cNvSpPr>
          <p:nvPr>
            <p:ph idx="1"/>
          </p:nvPr>
        </p:nvSpPr>
        <p:spPr>
          <a:xfrm>
            <a:off x="0" y="404813"/>
            <a:ext cx="9144000" cy="54038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</a:rPr>
              <a:t>【</a:t>
            </a:r>
            <a:r>
              <a:rPr lang="zh-CN" altLang="en-US" sz="2800" b="1">
                <a:solidFill>
                  <a:srgbClr val="0000CC"/>
                </a:solidFill>
              </a:rPr>
              <a:t>例</a:t>
            </a:r>
            <a:r>
              <a:rPr lang="en-US" altLang="zh-CN" sz="2800" b="1">
                <a:solidFill>
                  <a:srgbClr val="0000CC"/>
                </a:solidFill>
              </a:rPr>
              <a:t>6-8】  </a:t>
            </a:r>
            <a:r>
              <a:rPr lang="zh-CN" altLang="en-US" sz="2800" b="1">
                <a:solidFill>
                  <a:srgbClr val="0000CC"/>
                </a:solidFill>
              </a:rPr>
              <a:t>有一个类</a:t>
            </a:r>
            <a:r>
              <a:rPr lang="en-US" altLang="zh-CN" sz="2800" b="1">
                <a:solidFill>
                  <a:srgbClr val="0000CC"/>
                </a:solidFill>
              </a:rPr>
              <a:t>Circle</a:t>
            </a:r>
            <a:r>
              <a:rPr lang="zh-CN" altLang="en-US" sz="2800" b="1">
                <a:solidFill>
                  <a:srgbClr val="0000CC"/>
                </a:solidFill>
              </a:rPr>
              <a:t>，设计该类的类型转换函数，当将</a:t>
            </a:r>
            <a:r>
              <a:rPr lang="en-US" altLang="zh-CN" sz="2800" b="1">
                <a:solidFill>
                  <a:srgbClr val="0000CC"/>
                </a:solidFill>
              </a:rPr>
              <a:t>Circle</a:t>
            </a:r>
            <a:r>
              <a:rPr lang="zh-CN" altLang="en-US" sz="2800" b="1">
                <a:solidFill>
                  <a:srgbClr val="0000CC"/>
                </a:solidFill>
              </a:rPr>
              <a:t>对象转换成</a:t>
            </a:r>
            <a:r>
              <a:rPr lang="en-US" altLang="zh-CN" sz="2800" b="1">
                <a:solidFill>
                  <a:srgbClr val="0000CC"/>
                </a:solidFill>
              </a:rPr>
              <a:t>int</a:t>
            </a:r>
            <a:r>
              <a:rPr lang="zh-CN" altLang="en-US" sz="2800" b="1">
                <a:solidFill>
                  <a:srgbClr val="0000CC"/>
                </a:solidFill>
              </a:rPr>
              <a:t>型时，返回圆的半径；当将它转换成</a:t>
            </a:r>
            <a:r>
              <a:rPr lang="en-US" altLang="zh-CN" sz="2800" b="1">
                <a:solidFill>
                  <a:srgbClr val="0000CC"/>
                </a:solidFill>
              </a:rPr>
              <a:t>double</a:t>
            </a:r>
            <a:r>
              <a:rPr lang="zh-CN" altLang="en-US" sz="2800" b="1">
                <a:solidFill>
                  <a:srgbClr val="0000CC"/>
                </a:solidFill>
              </a:rPr>
              <a:t>型时，就返回圆的周长；当将它转换成</a:t>
            </a:r>
            <a:r>
              <a:rPr lang="en-US" altLang="zh-CN" sz="2800" b="1">
                <a:solidFill>
                  <a:srgbClr val="0000CC"/>
                </a:solidFill>
              </a:rPr>
              <a:t>float</a:t>
            </a:r>
            <a:r>
              <a:rPr lang="zh-CN" altLang="en-US" sz="2800" b="1">
                <a:solidFill>
                  <a:srgbClr val="0000CC"/>
                </a:solidFill>
              </a:rPr>
              <a:t>型时，就返回圆的面积。</a:t>
            </a:r>
            <a:endParaRPr lang="zh-CN" altLang="en-US" sz="2800" b="1">
              <a:solidFill>
                <a:srgbClr val="0000CC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//Eg6-8.cpp</a:t>
            </a:r>
            <a:endParaRPr lang="en-US" altLang="zh-CN" sz="2400" b="1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#include &lt;iostream&gt;</a:t>
            </a:r>
            <a:endParaRPr lang="en-US" altLang="zh-CN" sz="2400" b="1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using namespace std;</a:t>
            </a:r>
            <a:endParaRPr lang="en-US" altLang="zh-CN" sz="2400" b="1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class Circle{</a:t>
            </a:r>
            <a:endParaRPr lang="en-US" altLang="zh-CN" sz="2400" b="1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private:</a:t>
            </a:r>
            <a:endParaRPr lang="en-US" altLang="zh-CN" sz="2400" b="1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		double x,y,r;</a:t>
            </a:r>
            <a:endParaRPr lang="en-US" altLang="zh-CN" sz="2400" b="1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public:</a:t>
            </a:r>
            <a:endParaRPr lang="en-US" altLang="zh-CN" sz="2400" b="1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		Circle(double x1,double y1,double r1){ x=x1;y=y1;r=r1; }</a:t>
            </a:r>
            <a:endParaRPr lang="en-US" altLang="zh-CN" sz="2400" b="1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		operator </a:t>
            </a:r>
            <a:r>
              <a:rPr lang="en-US" altLang="zh-CN" sz="2400" b="1">
                <a:solidFill>
                  <a:srgbClr val="FF0000"/>
                </a:solidFill>
              </a:rPr>
              <a:t>int()</a:t>
            </a:r>
            <a:r>
              <a:rPr lang="en-US" altLang="zh-CN" sz="2400" b="1"/>
              <a:t>{return int(r);}</a:t>
            </a:r>
            <a:endParaRPr lang="en-US" altLang="zh-CN" sz="2400" b="1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		operator </a:t>
            </a:r>
            <a:r>
              <a:rPr lang="en-US" altLang="zh-CN" sz="2400" b="1">
                <a:solidFill>
                  <a:srgbClr val="FF0000"/>
                </a:solidFill>
              </a:rPr>
              <a:t>double(){</a:t>
            </a:r>
            <a:r>
              <a:rPr lang="en-US" altLang="zh-CN" sz="2400" b="1"/>
              <a:t>return 2*3.14*r;}</a:t>
            </a:r>
            <a:endParaRPr lang="en-US" altLang="zh-CN" sz="2400" b="1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		operator </a:t>
            </a:r>
            <a:r>
              <a:rPr lang="en-US" altLang="zh-CN" sz="2400" b="1">
                <a:solidFill>
                  <a:srgbClr val="FF0000"/>
                </a:solidFill>
              </a:rPr>
              <a:t>float()</a:t>
            </a:r>
            <a:r>
              <a:rPr lang="en-US" altLang="zh-CN" sz="2400" b="1"/>
              <a:t>{return (float)3.14*r*r;}</a:t>
            </a:r>
            <a:endParaRPr lang="en-US" altLang="zh-CN" sz="2400" b="1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};</a:t>
            </a:r>
            <a:endParaRPr lang="en-US" altLang="zh-CN" sz="2400" b="1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/>
          </p:cNvSpPr>
          <p:nvPr>
            <p:ph idx="1"/>
          </p:nvPr>
        </p:nvSpPr>
        <p:spPr>
          <a:xfrm>
            <a:off x="179388" y="1238250"/>
            <a:ext cx="8569325" cy="56197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int main(){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		Circle c(2.3,3.4,2.5);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		</a:t>
            </a:r>
            <a:r>
              <a:rPr lang="en-US" altLang="zh-CN" sz="2800" b="1" dirty="0" err="1">
                <a:solidFill>
                  <a:srgbClr val="FF0000"/>
                </a:solidFill>
              </a:rPr>
              <a:t>int</a:t>
            </a:r>
            <a:r>
              <a:rPr lang="en-US" altLang="zh-CN" sz="2800" b="1" dirty="0">
                <a:solidFill>
                  <a:srgbClr val="FF0000"/>
                </a:solidFill>
              </a:rPr>
              <a:t> r=c;     </a:t>
            </a:r>
            <a:r>
              <a:rPr lang="en-US" altLang="zh-CN" sz="2000" b="1" dirty="0"/>
              <a:t>//</a:t>
            </a:r>
            <a:r>
              <a:rPr lang="zh-CN" altLang="en-US" sz="2000" b="1" dirty="0"/>
              <a:t>隐式调用</a:t>
            </a:r>
            <a:r>
              <a:rPr lang="en-US" altLang="zh-CN" sz="2000" b="1" dirty="0"/>
              <a:t>operator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()</a:t>
            </a:r>
            <a:r>
              <a:rPr lang="zh-CN" altLang="en-US" sz="2000" b="1" dirty="0"/>
              <a:t>，将</a:t>
            </a:r>
            <a:r>
              <a:rPr lang="en-US" altLang="zh-CN" sz="2000" b="1" dirty="0"/>
              <a:t>Circle</a:t>
            </a:r>
            <a:r>
              <a:rPr lang="zh-CN" altLang="en-US" sz="2000" b="1" dirty="0"/>
              <a:t>类型转换成</a:t>
            </a:r>
            <a:r>
              <a:rPr lang="en-US" altLang="zh-CN" sz="2000" b="1" dirty="0" err="1"/>
              <a:t>int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		</a:t>
            </a:r>
            <a:r>
              <a:rPr lang="en-US" altLang="zh-CN" sz="2800" b="1" dirty="0">
                <a:solidFill>
                  <a:srgbClr val="FF0000"/>
                </a:solidFill>
              </a:rPr>
              <a:t>double length=c</a:t>
            </a:r>
            <a:r>
              <a:rPr lang="en-US" altLang="zh-CN" sz="2800" b="1" dirty="0"/>
              <a:t>;   </a:t>
            </a:r>
            <a:r>
              <a:rPr lang="en-US" altLang="zh-CN" sz="1600" b="1" dirty="0"/>
              <a:t>//</a:t>
            </a:r>
            <a:r>
              <a:rPr lang="zh-CN" altLang="en-US" sz="2000" b="1" dirty="0"/>
              <a:t>隐式</a:t>
            </a:r>
            <a:r>
              <a:rPr lang="zh-CN" altLang="en-US" sz="1600" b="1" dirty="0"/>
              <a:t>调用</a:t>
            </a:r>
            <a:r>
              <a:rPr lang="en-US" altLang="zh-CN" sz="1600" b="1" dirty="0"/>
              <a:t>operator double()</a:t>
            </a:r>
            <a:r>
              <a:rPr lang="zh-CN" altLang="en-US" sz="1600" b="1" dirty="0"/>
              <a:t>，转换成</a:t>
            </a:r>
            <a:r>
              <a:rPr lang="en-US" altLang="zh-CN" sz="1600" b="1" dirty="0"/>
              <a:t>double</a:t>
            </a:r>
            <a:endParaRPr lang="en-US" altLang="zh-CN" sz="16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		</a:t>
            </a:r>
            <a:r>
              <a:rPr lang="en-US" altLang="zh-CN" sz="2800" b="1" dirty="0">
                <a:solidFill>
                  <a:srgbClr val="FF0000"/>
                </a:solidFill>
              </a:rPr>
              <a:t>float area=c;   </a:t>
            </a:r>
            <a:r>
              <a:rPr lang="en-US" altLang="zh-CN" sz="1600" b="1" dirty="0"/>
              <a:t>//</a:t>
            </a:r>
            <a:r>
              <a:rPr lang="zh-CN" altLang="en-US" sz="2000" b="1" dirty="0"/>
              <a:t>隐式</a:t>
            </a:r>
            <a:r>
              <a:rPr lang="zh-CN" altLang="en-US" sz="1600" b="1" dirty="0"/>
              <a:t>调用</a:t>
            </a:r>
            <a:r>
              <a:rPr lang="en-US" altLang="zh-CN" sz="1600" b="1" dirty="0"/>
              <a:t>operator float()</a:t>
            </a:r>
            <a:r>
              <a:rPr lang="zh-CN" altLang="en-US" sz="1600" b="1" dirty="0"/>
              <a:t>，将</a:t>
            </a:r>
            <a:r>
              <a:rPr lang="en-US" altLang="zh-CN" sz="1600" b="1" dirty="0"/>
              <a:t>Circle</a:t>
            </a:r>
            <a:r>
              <a:rPr lang="zh-CN" altLang="en-US" sz="1600" b="1" dirty="0"/>
              <a:t>类型转换成</a:t>
            </a:r>
            <a:r>
              <a:rPr lang="en-US" altLang="zh-CN" sz="1600" b="1" dirty="0"/>
              <a:t>float</a:t>
            </a:r>
            <a:endParaRPr lang="en-US" altLang="zh-CN" sz="16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		</a:t>
            </a:r>
            <a:r>
              <a:rPr lang="en-US" altLang="zh-CN" sz="2800" b="1" dirty="0">
                <a:solidFill>
                  <a:srgbClr val="FF0000"/>
                </a:solidFill>
              </a:rPr>
              <a:t>double </a:t>
            </a:r>
            <a:r>
              <a:rPr lang="en-US" altLang="zh-CN" sz="2800" b="1" dirty="0" err="1">
                <a:solidFill>
                  <a:srgbClr val="FF0000"/>
                </a:solidFill>
              </a:rPr>
              <a:t>len</a:t>
            </a:r>
            <a:r>
              <a:rPr lang="en-US" altLang="zh-CN" sz="2800" b="1" dirty="0">
                <a:solidFill>
                  <a:srgbClr val="FF0000"/>
                </a:solidFill>
              </a:rPr>
              <a:t>=(double) c;</a:t>
            </a:r>
            <a:r>
              <a:rPr lang="en-US" altLang="zh-CN" sz="1400" b="1" dirty="0">
                <a:solidFill>
                  <a:srgbClr val="FF0000"/>
                </a:solidFill>
              </a:rPr>
              <a:t>//</a:t>
            </a:r>
            <a:r>
              <a:rPr lang="zh-CN" altLang="en-US" sz="1400" b="1" dirty="0"/>
              <a:t>将</a:t>
            </a:r>
            <a:r>
              <a:rPr lang="en-US" altLang="zh-CN" sz="1400" b="1" dirty="0" err="1"/>
              <a:t>Cirlce</a:t>
            </a:r>
            <a:r>
              <a:rPr lang="zh-CN" altLang="en-US" sz="1400" b="1" dirty="0"/>
              <a:t>类型对象</a:t>
            </a:r>
            <a:r>
              <a:rPr lang="zh-CN" altLang="en-US" sz="1400" b="1" dirty="0">
                <a:solidFill>
                  <a:srgbClr val="0000CC"/>
                </a:solidFill>
              </a:rPr>
              <a:t>强制转换成</a:t>
            </a:r>
            <a:r>
              <a:rPr lang="en-US" altLang="zh-CN" sz="1400" b="1" dirty="0"/>
              <a:t>double</a:t>
            </a:r>
            <a:endParaRPr lang="en-US" altLang="zh-CN" sz="14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		</a:t>
            </a:r>
            <a:r>
              <a:rPr lang="en-US" altLang="zh-CN" sz="2800" b="1" dirty="0" err="1"/>
              <a:t>cout</a:t>
            </a:r>
            <a:r>
              <a:rPr lang="en-US" altLang="zh-CN" sz="2800" b="1" dirty="0"/>
              <a:t>&lt;&lt;r&lt;&lt;</a:t>
            </a:r>
            <a:r>
              <a:rPr lang="en-US" altLang="zh-CN" sz="2800" b="1" dirty="0" err="1"/>
              <a:t>endl</a:t>
            </a:r>
            <a:r>
              <a:rPr lang="en-US" altLang="zh-CN" sz="2800" b="1" dirty="0"/>
              <a:t>;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		</a:t>
            </a:r>
            <a:r>
              <a:rPr lang="en-US" altLang="zh-CN" sz="2800" b="1" dirty="0" err="1"/>
              <a:t>cout</a:t>
            </a:r>
            <a:r>
              <a:rPr lang="en-US" altLang="zh-CN" sz="2800" b="1" dirty="0"/>
              <a:t>&lt;&lt;length&lt;&lt;</a:t>
            </a:r>
            <a:r>
              <a:rPr lang="en-US" altLang="zh-CN" sz="2800" b="1" dirty="0" err="1"/>
              <a:t>endl</a:t>
            </a:r>
            <a:r>
              <a:rPr lang="en-US" altLang="zh-CN" sz="2800" b="1" dirty="0"/>
              <a:t>;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		</a:t>
            </a:r>
            <a:r>
              <a:rPr lang="en-US" altLang="zh-CN" sz="2800" b="1" dirty="0" err="1"/>
              <a:t>cout</a:t>
            </a:r>
            <a:r>
              <a:rPr lang="en-US" altLang="zh-CN" sz="2800" b="1" dirty="0"/>
              <a:t>&lt;&lt;</a:t>
            </a:r>
            <a:r>
              <a:rPr lang="en-US" altLang="zh-CN" sz="2800" b="1" dirty="0" err="1"/>
              <a:t>len</a:t>
            </a:r>
            <a:r>
              <a:rPr lang="en-US" altLang="zh-CN" sz="2800" b="1" dirty="0"/>
              <a:t>&lt;&lt;</a:t>
            </a:r>
            <a:r>
              <a:rPr lang="en-US" altLang="zh-CN" sz="2800" b="1" dirty="0" err="1"/>
              <a:t>endl</a:t>
            </a:r>
            <a:r>
              <a:rPr lang="en-US" altLang="zh-CN" sz="2800" b="1" dirty="0"/>
              <a:t>;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		</a:t>
            </a:r>
            <a:r>
              <a:rPr lang="en-US" altLang="zh-CN" sz="2800" b="1" dirty="0" err="1"/>
              <a:t>cout</a:t>
            </a:r>
            <a:r>
              <a:rPr lang="en-US" altLang="zh-CN" sz="2800" b="1" dirty="0"/>
              <a:t>&lt;&lt;area&lt;&lt;</a:t>
            </a:r>
            <a:r>
              <a:rPr lang="en-US" altLang="zh-CN" sz="2800" b="1" dirty="0" err="1"/>
              <a:t>endl</a:t>
            </a:r>
            <a:r>
              <a:rPr lang="en-US" altLang="zh-CN" sz="2800" b="1" dirty="0"/>
              <a:t>;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}</a:t>
            </a:r>
            <a:endParaRPr lang="en-US" altLang="zh-CN" sz="2800" b="1" dirty="0"/>
          </a:p>
        </p:txBody>
      </p:sp>
      <p:sp>
        <p:nvSpPr>
          <p:cNvPr id="72706" name="Rectangle 3"/>
          <p:cNvSpPr>
            <a:spLocks noGrp="1"/>
          </p:cNvSpPr>
          <p:nvPr>
            <p:ph type="title"/>
          </p:nvPr>
        </p:nvSpPr>
        <p:spPr>
          <a:xfrm>
            <a:off x="539750" y="115888"/>
            <a:ext cx="8229600" cy="811212"/>
          </a:xfrm>
        </p:spPr>
        <p:txBody>
          <a:bodyPr/>
          <a:lstStyle/>
          <a:p>
            <a:pPr eaLnBrk="1" hangingPunct="1"/>
            <a:r>
              <a:rPr lang="en-US" altLang="zh-CN" b="1"/>
              <a:t>6.4.3  </a:t>
            </a:r>
            <a:r>
              <a:rPr lang="zh-CN" altLang="en-US" b="1">
                <a:solidFill>
                  <a:srgbClr val="FF0000"/>
                </a:solidFill>
              </a:rPr>
              <a:t>类型转换运算符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580063" y="4149725"/>
            <a:ext cx="214312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8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8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8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88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88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88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88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88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88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88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88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88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内容占位符 2"/>
          <p:cNvSpPr>
            <a:spLocks noGrp="1"/>
          </p:cNvSpPr>
          <p:nvPr>
            <p:ph idx="1"/>
          </p:nvPr>
        </p:nvSpPr>
        <p:spPr>
          <a:xfrm>
            <a:off x="250825" y="1076325"/>
            <a:ext cx="8623300" cy="51689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4</a:t>
            </a:r>
            <a:r>
              <a:rPr lang="zh-CN" altLang="zh-CN" b="1" dirty="0">
                <a:solidFill>
                  <a:srgbClr val="0000CC"/>
                </a:solidFill>
              </a:rPr>
              <a:t>．类型转换的二义性问题</a:t>
            </a:r>
            <a:endParaRPr lang="zh-CN" altLang="zh-CN" b="1" dirty="0">
              <a:solidFill>
                <a:srgbClr val="0000CC"/>
              </a:solidFill>
            </a:endParaRPr>
          </a:p>
          <a:p>
            <a:pPr marL="0" indent="0"/>
            <a:r>
              <a:rPr lang="zh-CN" altLang="zh-CN" sz="2400" b="1" dirty="0"/>
              <a:t>无论是定义</a:t>
            </a:r>
            <a:r>
              <a:rPr lang="zh-CN" altLang="zh-CN" sz="2400" b="1" dirty="0">
                <a:solidFill>
                  <a:srgbClr val="0000CC"/>
                </a:solidFill>
              </a:rPr>
              <a:t>把其它类型</a:t>
            </a:r>
            <a:r>
              <a:rPr lang="zh-CN" altLang="zh-CN" sz="2400" b="1" dirty="0"/>
              <a:t>转换成</a:t>
            </a:r>
            <a:r>
              <a:rPr lang="zh-CN" altLang="zh-CN" sz="2400" b="1" dirty="0">
                <a:solidFill>
                  <a:srgbClr val="0000CC"/>
                </a:solidFill>
              </a:rPr>
              <a:t>类类型</a:t>
            </a:r>
            <a:r>
              <a:rPr lang="zh-CN" altLang="zh-CN" sz="2400" b="1" dirty="0"/>
              <a:t>的构造函数，还是定义把</a:t>
            </a:r>
            <a:r>
              <a:rPr lang="zh-CN" altLang="zh-CN" sz="2400" b="1" dirty="0">
                <a:solidFill>
                  <a:srgbClr val="0000CC"/>
                </a:solidFill>
              </a:rPr>
              <a:t>类类型</a:t>
            </a:r>
            <a:r>
              <a:rPr lang="zh-CN" altLang="zh-CN" sz="2400" b="1" dirty="0"/>
              <a:t>转换成</a:t>
            </a:r>
            <a:r>
              <a:rPr lang="zh-CN" altLang="zh-CN" sz="2400" b="1" dirty="0">
                <a:solidFill>
                  <a:srgbClr val="0000CC"/>
                </a:solidFill>
              </a:rPr>
              <a:t>其它类型</a:t>
            </a:r>
            <a:r>
              <a:rPr lang="zh-CN" altLang="zh-CN" sz="2400" b="1" dirty="0"/>
              <a:t>的类型转换运算符函数，都要注意避免转换函数的</a:t>
            </a:r>
            <a:r>
              <a:rPr lang="zh-CN" altLang="zh-CN" sz="2400" b="1" dirty="0">
                <a:solidFill>
                  <a:srgbClr val="FF0000"/>
                </a:solidFill>
              </a:rPr>
              <a:t>二义性</a:t>
            </a:r>
            <a:r>
              <a:rPr lang="zh-CN" altLang="zh-CN" sz="2400" b="1" dirty="0"/>
              <a:t>问题。</a:t>
            </a:r>
            <a:endParaRPr lang="en-US" altLang="zh-CN" sz="2400" b="1" dirty="0"/>
          </a:p>
          <a:p>
            <a:pPr marL="0" indent="0"/>
            <a:r>
              <a:rPr lang="zh-CN" altLang="zh-CN" sz="2400" b="1" dirty="0"/>
              <a:t>最常见的情况是</a:t>
            </a:r>
            <a:r>
              <a:rPr lang="zh-CN" altLang="zh-CN" sz="2400" b="1" dirty="0">
                <a:solidFill>
                  <a:srgbClr val="FF0000"/>
                </a:solidFill>
              </a:rPr>
              <a:t>定义</a:t>
            </a:r>
            <a:r>
              <a:rPr lang="zh-CN" altLang="zh-CN" sz="2400" b="1" dirty="0">
                <a:solidFill>
                  <a:srgbClr val="0000CC"/>
                </a:solidFill>
              </a:rPr>
              <a:t>多个参数都是数值类型</a:t>
            </a:r>
            <a:r>
              <a:rPr lang="zh-CN" altLang="zh-CN" sz="2400" b="1" dirty="0">
                <a:solidFill>
                  <a:srgbClr val="FF0000"/>
                </a:solidFill>
              </a:rPr>
              <a:t>的构造函数</a:t>
            </a:r>
            <a:r>
              <a:rPr lang="zh-CN" altLang="zh-CN" sz="2400" b="1" dirty="0"/>
              <a:t>，或者定义</a:t>
            </a:r>
            <a:r>
              <a:rPr lang="zh-CN" altLang="zh-CN" sz="2400" b="1" dirty="0">
                <a:solidFill>
                  <a:srgbClr val="FF0000"/>
                </a:solidFill>
              </a:rPr>
              <a:t>了</a:t>
            </a:r>
            <a:r>
              <a:rPr lang="zh-CN" altLang="zh-CN" sz="2400" b="1" dirty="0">
                <a:solidFill>
                  <a:srgbClr val="0000CC"/>
                </a:solidFill>
              </a:rPr>
              <a:t>多个目标类型都是数值类型</a:t>
            </a:r>
            <a:r>
              <a:rPr lang="zh-CN" altLang="zh-CN" sz="2400" b="1" dirty="0">
                <a:solidFill>
                  <a:srgbClr val="FF0000"/>
                </a:solidFill>
              </a:rPr>
              <a:t>的类型转换函数</a:t>
            </a:r>
            <a:r>
              <a:rPr lang="zh-CN" altLang="zh-CN" sz="2400" b="1" dirty="0"/>
              <a:t>。</a:t>
            </a:r>
            <a:endParaRPr lang="zh-CN" altLang="en-US" sz="2400" b="1" dirty="0"/>
          </a:p>
          <a:p>
            <a:pPr marL="0" indent="0"/>
            <a:endParaRPr lang="zh-CN" altLang="zh-CN" sz="2400" b="1" dirty="0"/>
          </a:p>
          <a:p>
            <a:pPr marL="0" indent="0">
              <a:buFontTx/>
              <a:buNone/>
            </a:pPr>
            <a:r>
              <a:rPr lang="zh-CN" altLang="zh-CN" b="1" dirty="0"/>
              <a:t>【例</a:t>
            </a:r>
            <a:r>
              <a:rPr lang="en-US" altLang="zh-CN" b="1" dirty="0"/>
              <a:t>6-9</a:t>
            </a:r>
            <a:r>
              <a:rPr lang="zh-CN" altLang="zh-CN" b="1" dirty="0"/>
              <a:t>】类</a:t>
            </a:r>
            <a:r>
              <a:rPr lang="en-US" altLang="zh-CN" b="1" dirty="0"/>
              <a:t>B</a:t>
            </a:r>
            <a:r>
              <a:rPr lang="zh-CN" altLang="zh-CN" b="1" dirty="0"/>
              <a:t>同时设置了</a:t>
            </a:r>
            <a:r>
              <a:rPr lang="en-US" altLang="zh-CN" b="1" dirty="0"/>
              <a:t>float</a:t>
            </a:r>
            <a:r>
              <a:rPr lang="zh-CN" altLang="zh-CN" b="1" dirty="0"/>
              <a:t>和</a:t>
            </a:r>
            <a:r>
              <a:rPr lang="en-US" altLang="zh-CN" b="1" dirty="0"/>
              <a:t>double</a:t>
            </a:r>
            <a:r>
              <a:rPr lang="zh-CN" altLang="zh-CN" b="1" dirty="0"/>
              <a:t>类型参数的构造函数，以及将类</a:t>
            </a:r>
            <a:r>
              <a:rPr lang="en-US" altLang="zh-CN" b="1" dirty="0"/>
              <a:t>B</a:t>
            </a:r>
            <a:r>
              <a:rPr lang="zh-CN" altLang="zh-CN" b="1" dirty="0"/>
              <a:t>转换成</a:t>
            </a:r>
            <a:r>
              <a:rPr lang="en-US" altLang="zh-CN" b="1" dirty="0" err="1"/>
              <a:t>int</a:t>
            </a:r>
            <a:r>
              <a:rPr lang="zh-CN" altLang="zh-CN" b="1" dirty="0"/>
              <a:t>和</a:t>
            </a:r>
            <a:r>
              <a:rPr lang="en-US" altLang="zh-CN" b="1" dirty="0"/>
              <a:t>float</a:t>
            </a:r>
            <a:r>
              <a:rPr lang="zh-CN" altLang="zh-CN" b="1" dirty="0"/>
              <a:t>的类型转换函数，容易引发二义性问题。</a:t>
            </a:r>
            <a:endParaRPr lang="zh-CN" altLang="zh-CN" b="1" dirty="0"/>
          </a:p>
          <a:p>
            <a:pPr marL="0" indent="0"/>
            <a:endParaRPr lang="zh-CN" altLang="en-US" b="1" dirty="0"/>
          </a:p>
        </p:txBody>
      </p:sp>
      <p:sp>
        <p:nvSpPr>
          <p:cNvPr id="73730" name="Rectangle 3"/>
          <p:cNvSpPr>
            <a:spLocks noGrp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pPr eaLnBrk="1" hangingPunct="1"/>
            <a:r>
              <a:rPr lang="en-US" altLang="zh-CN" b="1"/>
              <a:t>6.4.3  </a:t>
            </a:r>
            <a:r>
              <a:rPr lang="zh-CN" altLang="en-US" b="1">
                <a:solidFill>
                  <a:srgbClr val="FF0000"/>
                </a:solidFill>
              </a:rPr>
              <a:t>类型转换运算符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76325"/>
            <a:ext cx="8713788" cy="54483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000" b="1"/>
              <a:t>#include &lt;iostream&gt;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using namespace std;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class B {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	double x;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public: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	</a:t>
            </a:r>
            <a:r>
              <a:rPr lang="en-US" altLang="zh-CN" sz="2000" b="1">
                <a:solidFill>
                  <a:srgbClr val="FF0000"/>
                </a:solidFill>
              </a:rPr>
              <a:t>B(float a = 0) </a:t>
            </a:r>
            <a:r>
              <a:rPr lang="en-US" altLang="zh-CN" sz="2000" b="1"/>
              <a:t>:x(a) {}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	</a:t>
            </a:r>
            <a:r>
              <a:rPr lang="en-US" altLang="zh-CN" sz="2000" b="1">
                <a:solidFill>
                  <a:srgbClr val="FF0000"/>
                </a:solidFill>
              </a:rPr>
              <a:t>B(double b=0.0) </a:t>
            </a:r>
            <a:r>
              <a:rPr lang="en-US" altLang="zh-CN" sz="2000" b="1"/>
              <a:t>:x(b) {}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	operator </a:t>
            </a:r>
            <a:r>
              <a:rPr lang="en-US" altLang="zh-CN" sz="2000" b="1">
                <a:solidFill>
                  <a:srgbClr val="0000CC"/>
                </a:solidFill>
              </a:rPr>
              <a:t>int() </a:t>
            </a:r>
            <a:r>
              <a:rPr lang="en-US" altLang="zh-CN" sz="2000" b="1"/>
              <a:t>{ return x; }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	operator </a:t>
            </a:r>
            <a:r>
              <a:rPr lang="en-US" altLang="zh-CN" sz="2000" b="1">
                <a:solidFill>
                  <a:srgbClr val="0000CC"/>
                </a:solidFill>
              </a:rPr>
              <a:t>float() </a:t>
            </a:r>
            <a:r>
              <a:rPr lang="en-US" altLang="zh-CN" sz="2000" b="1"/>
              <a:t>{ return x; }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};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void f(long l) { cout &lt;&lt; l &lt;&lt; endl; }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int main() {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/>
              <a:t>	</a:t>
            </a:r>
            <a:r>
              <a:rPr lang="en-US" altLang="zh-CN" sz="2000" b="1">
                <a:solidFill>
                  <a:srgbClr val="FF0000"/>
                </a:solidFill>
              </a:rPr>
              <a:t>B b(4);        //L1</a:t>
            </a:r>
            <a:r>
              <a:rPr lang="zh-CN" altLang="zh-CN" sz="2000" b="1">
                <a:solidFill>
                  <a:srgbClr val="FF0000"/>
                </a:solidFill>
              </a:rPr>
              <a:t>，无法确定调用</a:t>
            </a:r>
            <a:r>
              <a:rPr lang="en-US" altLang="zh-CN" sz="2000" b="1">
                <a:solidFill>
                  <a:srgbClr val="FF0000"/>
                </a:solidFill>
              </a:rPr>
              <a:t>B::B(float)</a:t>
            </a:r>
            <a:r>
              <a:rPr lang="zh-CN" altLang="zh-CN" sz="2000" b="1">
                <a:solidFill>
                  <a:srgbClr val="FF0000"/>
                </a:solidFill>
              </a:rPr>
              <a:t>还是</a:t>
            </a:r>
            <a:r>
              <a:rPr lang="en-US" altLang="zh-CN" sz="2000" b="1">
                <a:solidFill>
                  <a:srgbClr val="FF0000"/>
                </a:solidFill>
              </a:rPr>
              <a:t>B::B(double)</a:t>
            </a:r>
            <a:endParaRPr lang="zh-CN" altLang="zh-CN" sz="2000" b="1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</a:rPr>
              <a:t>	</a:t>
            </a:r>
            <a:r>
              <a:rPr lang="en-US" altLang="zh-CN" sz="2000" b="1">
                <a:solidFill>
                  <a:srgbClr val="0000CC"/>
                </a:solidFill>
              </a:rPr>
              <a:t>f(b);            //L2</a:t>
            </a:r>
            <a:r>
              <a:rPr lang="zh-CN" altLang="zh-CN" sz="2000" b="1">
                <a:solidFill>
                  <a:srgbClr val="0000CC"/>
                </a:solidFill>
              </a:rPr>
              <a:t>，无法确定调用</a:t>
            </a:r>
            <a:r>
              <a:rPr lang="en-US" altLang="zh-CN" sz="2000" b="1">
                <a:solidFill>
                  <a:srgbClr val="0000CC"/>
                </a:solidFill>
              </a:rPr>
              <a:t>operator int()</a:t>
            </a:r>
            <a:r>
              <a:rPr lang="zh-CN" altLang="zh-CN" sz="2000" b="1">
                <a:solidFill>
                  <a:srgbClr val="0000CC"/>
                </a:solidFill>
              </a:rPr>
              <a:t>还是</a:t>
            </a:r>
            <a:r>
              <a:rPr lang="en-US" altLang="zh-CN" sz="2000" b="1">
                <a:solidFill>
                  <a:srgbClr val="0000CC"/>
                </a:solidFill>
              </a:rPr>
              <a:t>operator float()</a:t>
            </a:r>
            <a:endParaRPr lang="zh-CN" altLang="zh-CN" sz="2000">
              <a:solidFill>
                <a:srgbClr val="0000CC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2000"/>
              <a:t>}</a:t>
            </a:r>
            <a:endParaRPr lang="zh-CN" altLang="en-US" sz="2000"/>
          </a:p>
        </p:txBody>
      </p:sp>
      <p:sp>
        <p:nvSpPr>
          <p:cNvPr id="74754" name="Rectangle 3"/>
          <p:cNvSpPr>
            <a:spLocks noGrp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pPr eaLnBrk="1" hangingPunct="1"/>
            <a:r>
              <a:rPr lang="en-US" altLang="zh-CN" b="1"/>
              <a:t>6.4.3  </a:t>
            </a:r>
            <a:r>
              <a:rPr lang="zh-CN" altLang="en-US" b="1">
                <a:solidFill>
                  <a:srgbClr val="FF0000"/>
                </a:solidFill>
              </a:rPr>
              <a:t>类型转换运算符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/>
          </p:cNvSpPr>
          <p:nvPr>
            <p:ph type="title"/>
          </p:nvPr>
        </p:nvSpPr>
        <p:spPr>
          <a:xfrm>
            <a:off x="685800" y="33338"/>
            <a:ext cx="7772400" cy="935037"/>
          </a:xfrm>
        </p:spPr>
        <p:txBody>
          <a:bodyPr/>
          <a:lstStyle/>
          <a:p>
            <a:r>
              <a:rPr lang="en-US" altLang="zh-CN" b="1"/>
              <a:t>6.4.4 </a:t>
            </a:r>
            <a:r>
              <a:rPr lang="zh-CN" altLang="zh-CN" b="1">
                <a:solidFill>
                  <a:srgbClr val="FF0000"/>
                </a:solidFill>
              </a:rPr>
              <a:t>函数调用运算符</a:t>
            </a:r>
            <a:r>
              <a:rPr lang="zh-CN" altLang="zh-CN" b="1"/>
              <a:t>重载</a:t>
            </a:r>
            <a:endParaRPr lang="zh-CN" altLang="zh-CN" b="1"/>
          </a:p>
        </p:txBody>
      </p:sp>
      <p:sp>
        <p:nvSpPr>
          <p:cNvPr id="64515" name="Rectangle 3"/>
          <p:cNvSpPr>
            <a:spLocks noGrp="1"/>
          </p:cNvSpPr>
          <p:nvPr>
            <p:ph idx="1"/>
          </p:nvPr>
        </p:nvSpPr>
        <p:spPr>
          <a:xfrm>
            <a:off x="685800" y="1125538"/>
            <a:ext cx="8062913" cy="53276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1</a:t>
            </a:r>
            <a:r>
              <a:rPr lang="zh-CN" altLang="en-US" sz="2800" b="1" dirty="0"/>
              <a:t>、运算符</a:t>
            </a:r>
            <a:r>
              <a:rPr lang="en-US" altLang="zh-CN" sz="2800" b="1" dirty="0"/>
              <a:t>( )</a:t>
            </a:r>
            <a:r>
              <a:rPr lang="zh-CN" altLang="en-US" sz="2800" b="1" dirty="0"/>
              <a:t>是函数调用运算符，也能被重载。且只能被重载为类的成员函数。</a:t>
            </a:r>
            <a:endParaRPr lang="zh-CN" altLang="en-US" sz="28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2</a:t>
            </a:r>
            <a:r>
              <a:rPr lang="zh-CN" altLang="en-US" sz="2800" b="1" dirty="0">
                <a:solidFill>
                  <a:srgbClr val="0000CC"/>
                </a:solidFill>
              </a:rPr>
              <a:t>、运算符</a:t>
            </a:r>
            <a:r>
              <a:rPr lang="en-US" altLang="zh-CN" sz="2800" b="1" dirty="0">
                <a:solidFill>
                  <a:srgbClr val="0000CC"/>
                </a:solidFill>
              </a:rPr>
              <a:t>( )</a:t>
            </a:r>
            <a:r>
              <a:rPr lang="zh-CN" altLang="en-US" sz="2800" b="1" dirty="0">
                <a:solidFill>
                  <a:srgbClr val="0000CC"/>
                </a:solidFill>
              </a:rPr>
              <a:t>的重载形式如下：</a:t>
            </a:r>
            <a:endParaRPr lang="zh-CN" altLang="en-US" sz="2800" b="1" dirty="0">
              <a:solidFill>
                <a:srgbClr val="0000CC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class X{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……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		X&amp; </a:t>
            </a:r>
            <a:r>
              <a:rPr lang="en-US" altLang="zh-CN" sz="2400" b="1" dirty="0">
                <a:solidFill>
                  <a:srgbClr val="0000CC"/>
                </a:solidFill>
              </a:rPr>
              <a:t>operator(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</a:rPr>
              <a:t>)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</a:rPr>
              <a:t>参数表</a:t>
            </a:r>
            <a:r>
              <a:rPr lang="en-US" altLang="zh-CN" sz="2400" b="1" dirty="0">
                <a:solidFill>
                  <a:srgbClr val="FF0000"/>
                </a:solidFill>
              </a:rPr>
              <a:t>);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}</a:t>
            </a:r>
            <a:r>
              <a:rPr lang="zh-CN" altLang="en-US" sz="2400" b="1" dirty="0">
                <a:solidFill>
                  <a:srgbClr val="FF0000"/>
                </a:solidFill>
              </a:rPr>
              <a:t>；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其中的参数表可以包括任意多个参数。</a:t>
            </a:r>
            <a:endParaRPr lang="zh-CN" altLang="en-US" sz="24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3</a:t>
            </a:r>
            <a:r>
              <a:rPr lang="zh-CN" altLang="en-US" sz="2800" b="1" dirty="0">
                <a:solidFill>
                  <a:srgbClr val="0000CC"/>
                </a:solidFill>
              </a:rPr>
              <a:t>、运算符</a:t>
            </a:r>
            <a:r>
              <a:rPr lang="en-US" altLang="zh-CN" sz="2800" b="1" dirty="0">
                <a:solidFill>
                  <a:srgbClr val="0000CC"/>
                </a:solidFill>
              </a:rPr>
              <a:t>( )</a:t>
            </a:r>
            <a:r>
              <a:rPr lang="zh-CN" altLang="en-US" sz="2800" b="1" dirty="0">
                <a:solidFill>
                  <a:srgbClr val="0000CC"/>
                </a:solidFill>
              </a:rPr>
              <a:t>的调用形式如下：</a:t>
            </a:r>
            <a:endParaRPr lang="zh-CN" altLang="en-US" sz="2800" b="1" dirty="0">
              <a:solidFill>
                <a:srgbClr val="0000CC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X </a:t>
            </a:r>
            <a:r>
              <a:rPr lang="en-US" altLang="zh-CN" sz="2400" b="1" dirty="0" err="1">
                <a:solidFill>
                  <a:schemeClr val="accent2"/>
                </a:solidFill>
              </a:rPr>
              <a:t>Obj</a:t>
            </a:r>
            <a:r>
              <a:rPr lang="en-US" altLang="zh-CN" sz="2400" b="1" dirty="0">
                <a:solidFill>
                  <a:schemeClr val="accent2"/>
                </a:solidFill>
              </a:rPr>
              <a:t>;              		//</a:t>
            </a:r>
            <a:r>
              <a:rPr lang="zh-CN" altLang="en-US" sz="2400" b="1" dirty="0">
                <a:solidFill>
                  <a:schemeClr val="accent2"/>
                </a:solidFill>
              </a:rPr>
              <a:t>对象定义</a:t>
            </a:r>
            <a:endParaRPr lang="zh-CN" altLang="en-US" sz="2400" b="1" dirty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err="1">
                <a:solidFill>
                  <a:schemeClr val="accent2"/>
                </a:solidFill>
              </a:rPr>
              <a:t>Obj</a:t>
            </a:r>
            <a:r>
              <a:rPr lang="en-US" altLang="zh-CN" sz="2400" b="1" dirty="0">
                <a:solidFill>
                  <a:schemeClr val="accent2"/>
                </a:solidFill>
              </a:rPr>
              <a:t>()(</a:t>
            </a:r>
            <a:r>
              <a:rPr lang="zh-CN" altLang="en-US" sz="2400" b="1" dirty="0">
                <a:solidFill>
                  <a:schemeClr val="accent2"/>
                </a:solidFill>
              </a:rPr>
              <a:t>参数表</a:t>
            </a:r>
            <a:r>
              <a:rPr lang="en-US" altLang="zh-CN" sz="2400" b="1" dirty="0">
                <a:solidFill>
                  <a:schemeClr val="accent2"/>
                </a:solidFill>
              </a:rPr>
              <a:t>);  		//</a:t>
            </a:r>
            <a:r>
              <a:rPr lang="zh-CN" altLang="en-US" sz="2400" b="1" dirty="0">
                <a:solidFill>
                  <a:schemeClr val="accent2"/>
                </a:solidFill>
              </a:rPr>
              <a:t>显式，调用形式</a:t>
            </a:r>
            <a:r>
              <a:rPr lang="en-US" altLang="zh-CN" sz="2400" b="1" dirty="0">
                <a:solidFill>
                  <a:schemeClr val="accent2"/>
                </a:solidFill>
              </a:rPr>
              <a:t>1</a:t>
            </a:r>
            <a:endParaRPr lang="en-US" altLang="zh-CN" sz="2400" b="1" dirty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err="1">
                <a:solidFill>
                  <a:schemeClr val="accent2"/>
                </a:solidFill>
              </a:rPr>
              <a:t>Obj</a:t>
            </a:r>
            <a:r>
              <a:rPr lang="en-US" altLang="zh-CN" sz="2400" b="1" dirty="0">
                <a:solidFill>
                  <a:schemeClr val="accent2"/>
                </a:solidFill>
              </a:rPr>
              <a:t>(</a:t>
            </a:r>
            <a:r>
              <a:rPr lang="zh-CN" altLang="en-US" sz="2400" b="1" dirty="0">
                <a:solidFill>
                  <a:schemeClr val="accent2"/>
                </a:solidFill>
              </a:rPr>
              <a:t>参数表</a:t>
            </a:r>
            <a:r>
              <a:rPr lang="en-US" altLang="zh-CN" sz="2400" b="1" dirty="0">
                <a:solidFill>
                  <a:schemeClr val="accent2"/>
                </a:solidFill>
              </a:rPr>
              <a:t>);       	//</a:t>
            </a:r>
            <a:r>
              <a:rPr lang="zh-CN" altLang="en-US" sz="2400" b="1" dirty="0">
                <a:solidFill>
                  <a:schemeClr val="accent2"/>
                </a:solidFill>
              </a:rPr>
              <a:t>隐式，调用形式</a:t>
            </a:r>
            <a:r>
              <a:rPr lang="en-US" altLang="zh-CN" sz="2400" b="1" dirty="0">
                <a:solidFill>
                  <a:schemeClr val="accent2"/>
                </a:solidFill>
              </a:rPr>
              <a:t>2</a:t>
            </a:r>
            <a:endParaRPr lang="en-US" altLang="zh-CN" sz="24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4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4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76325"/>
            <a:ext cx="8623300" cy="51689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zh-CN" altLang="zh-CN" sz="2400" b="1" dirty="0">
                <a:solidFill>
                  <a:srgbClr val="0000CC"/>
                </a:solidFill>
              </a:rPr>
              <a:t>【例</a:t>
            </a:r>
            <a:r>
              <a:rPr lang="en-US" altLang="zh-CN" sz="2400" b="1" dirty="0">
                <a:solidFill>
                  <a:srgbClr val="0000CC"/>
                </a:solidFill>
              </a:rPr>
              <a:t>6-10</a:t>
            </a:r>
            <a:r>
              <a:rPr lang="zh-CN" altLang="zh-CN" sz="2400" b="1" dirty="0">
                <a:solidFill>
                  <a:srgbClr val="0000CC"/>
                </a:solidFill>
              </a:rPr>
              <a:t>】设计点类</a:t>
            </a:r>
            <a:r>
              <a:rPr lang="en-US" altLang="zh-CN" sz="2400" b="1" dirty="0">
                <a:solidFill>
                  <a:srgbClr val="0000CC"/>
                </a:solidFill>
              </a:rPr>
              <a:t>Point</a:t>
            </a:r>
            <a:r>
              <a:rPr lang="zh-CN" altLang="zh-CN" sz="2400" b="1" dirty="0">
                <a:solidFill>
                  <a:srgbClr val="0000CC"/>
                </a:solidFill>
              </a:rPr>
              <a:t>，具有表示坐标位置的数据成员</a:t>
            </a:r>
            <a:r>
              <a:rPr lang="en-US" altLang="zh-CN" sz="2400" b="1" dirty="0">
                <a:solidFill>
                  <a:srgbClr val="0000CC"/>
                </a:solidFill>
              </a:rPr>
              <a:t>x</a:t>
            </a:r>
            <a:r>
              <a:rPr lang="zh-CN" altLang="zh-CN" sz="2400" b="1" dirty="0">
                <a:solidFill>
                  <a:srgbClr val="0000CC"/>
                </a:solidFill>
              </a:rPr>
              <a:t>，</a:t>
            </a:r>
            <a:r>
              <a:rPr lang="en-US" altLang="zh-CN" sz="2400" b="1" dirty="0">
                <a:solidFill>
                  <a:srgbClr val="0000CC"/>
                </a:solidFill>
              </a:rPr>
              <a:t>y</a:t>
            </a:r>
            <a:r>
              <a:rPr lang="zh-CN" altLang="zh-CN" sz="2400" b="1" dirty="0">
                <a:solidFill>
                  <a:srgbClr val="0000CC"/>
                </a:solidFill>
              </a:rPr>
              <a:t>，重载函数调用运算符，其功能是可以用指定的参数移动坐标</a:t>
            </a:r>
            <a:r>
              <a:rPr lang="en-US" altLang="zh-CN" sz="2400" b="1" dirty="0">
                <a:solidFill>
                  <a:srgbClr val="0000CC"/>
                </a:solidFill>
              </a:rPr>
              <a:t>x</a:t>
            </a:r>
            <a:r>
              <a:rPr lang="zh-CN" altLang="zh-CN" sz="2400" b="1" dirty="0">
                <a:solidFill>
                  <a:srgbClr val="0000CC"/>
                </a:solidFill>
              </a:rPr>
              <a:t>、</a:t>
            </a:r>
            <a:r>
              <a:rPr lang="en-US" altLang="zh-CN" sz="2400" b="1" dirty="0">
                <a:solidFill>
                  <a:srgbClr val="0000CC"/>
                </a:solidFill>
              </a:rPr>
              <a:t>y</a:t>
            </a:r>
            <a:r>
              <a:rPr lang="zh-CN" altLang="zh-CN" sz="2400" b="1" dirty="0">
                <a:solidFill>
                  <a:srgbClr val="0000CC"/>
                </a:solidFill>
              </a:rPr>
              <a:t>，或者输出点的坐标值。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altLang="zh-CN" sz="2400" b="1" dirty="0"/>
              <a:t>#include&lt;</a:t>
            </a:r>
            <a:r>
              <a:rPr lang="en-US" altLang="zh-CN" sz="2400" b="1" dirty="0" err="1"/>
              <a:t>iostream</a:t>
            </a:r>
            <a:r>
              <a:rPr lang="en-US" altLang="zh-CN" sz="2400" b="1" dirty="0"/>
              <a:t>&gt;         </a:t>
            </a:r>
            <a:endParaRPr lang="zh-CN" altLang="zh-CN" sz="2400" b="1" dirty="0"/>
          </a:p>
          <a:p>
            <a:pPr marL="0" indent="0">
              <a:buFontTx/>
              <a:buNone/>
              <a:defRPr/>
            </a:pPr>
            <a:r>
              <a:rPr lang="en-US" altLang="zh-CN" sz="2400" b="1" dirty="0"/>
              <a:t>using namespace </a:t>
            </a:r>
            <a:r>
              <a:rPr lang="en-US" altLang="zh-CN" sz="2400" b="1" dirty="0" err="1"/>
              <a:t>std</a:t>
            </a:r>
            <a:r>
              <a:rPr lang="en-US" altLang="zh-CN" sz="2400" b="1" dirty="0"/>
              <a:t>;</a:t>
            </a:r>
            <a:endParaRPr lang="zh-CN" altLang="zh-CN" sz="2400" b="1" dirty="0"/>
          </a:p>
          <a:p>
            <a:pPr marL="0" indent="0">
              <a:buFontTx/>
              <a:buNone/>
              <a:defRPr/>
            </a:pPr>
            <a:r>
              <a:rPr lang="en-US" altLang="zh-CN" sz="2400" b="1" dirty="0"/>
              <a:t>class Point{</a:t>
            </a:r>
            <a:endParaRPr lang="zh-CN" altLang="zh-CN" sz="2400" b="1" dirty="0"/>
          </a:p>
          <a:p>
            <a:pPr marL="0" indent="0">
              <a:buFontTx/>
              <a:buNone/>
              <a:defRPr/>
            </a:pPr>
            <a:r>
              <a:rPr lang="en-US" altLang="zh-CN" sz="2400" b="1" dirty="0"/>
              <a:t>public:</a:t>
            </a:r>
            <a:endParaRPr lang="zh-CN" altLang="zh-CN" sz="2400" b="1" dirty="0"/>
          </a:p>
          <a:p>
            <a:pPr marL="0" indent="0">
              <a:buFontTx/>
              <a:buNone/>
              <a:defRPr/>
            </a:pPr>
            <a:r>
              <a:rPr lang="en-US" altLang="zh-CN" sz="2400" b="1" dirty="0"/>
              <a:t>	Point(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a=0,int b=0):x(a),y(b){  }</a:t>
            </a:r>
            <a:endParaRPr lang="zh-CN" altLang="zh-CN" sz="2400" b="1" dirty="0"/>
          </a:p>
          <a:p>
            <a:pPr marL="0" indent="0">
              <a:buFontTx/>
              <a:buNone/>
              <a:defRPr/>
            </a:pPr>
            <a:r>
              <a:rPr lang="en-US" altLang="zh-CN" sz="2400" b="1" dirty="0"/>
              <a:t>	Point </a:t>
            </a:r>
            <a:r>
              <a:rPr lang="en-US" altLang="zh-CN" sz="2400" b="1" dirty="0">
                <a:solidFill>
                  <a:srgbClr val="FF0000"/>
                </a:solidFill>
              </a:rPr>
              <a:t>&amp;operator()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dx,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dy</a:t>
            </a:r>
            <a:r>
              <a:rPr lang="en-US" altLang="zh-CN" sz="2400" b="1" dirty="0"/>
              <a:t>){    //</a:t>
            </a:r>
            <a:r>
              <a:rPr lang="zh-CN" altLang="zh-CN" sz="2400" b="1" dirty="0"/>
              <a:t>函数调用运算符</a:t>
            </a:r>
            <a:endParaRPr lang="zh-CN" altLang="zh-CN" sz="2400" b="1" dirty="0"/>
          </a:p>
          <a:p>
            <a:pPr marL="0" indent="0">
              <a:buFontTx/>
              <a:buNone/>
              <a:defRPr/>
            </a:pPr>
            <a:r>
              <a:rPr lang="en-US" altLang="zh-CN" sz="2400" b="1" dirty="0"/>
              <a:t>		x += dx; y += </a:t>
            </a:r>
            <a:r>
              <a:rPr lang="en-US" altLang="zh-CN" sz="2400" b="1" dirty="0" err="1"/>
              <a:t>dy</a:t>
            </a:r>
            <a:r>
              <a:rPr lang="en-US" altLang="zh-CN" sz="2400" b="1" dirty="0"/>
              <a:t>; </a:t>
            </a:r>
            <a:endParaRPr lang="zh-CN" altLang="zh-CN" sz="2400" b="1" dirty="0"/>
          </a:p>
          <a:p>
            <a:pPr marL="0" indent="0">
              <a:buFontTx/>
              <a:buNone/>
              <a:defRPr/>
            </a:pPr>
            <a:r>
              <a:rPr lang="en-US" altLang="zh-CN" sz="2400" b="1" dirty="0"/>
              <a:t>		return *this;	</a:t>
            </a:r>
            <a:endParaRPr lang="zh-CN" altLang="zh-CN" sz="2400" b="1" dirty="0"/>
          </a:p>
          <a:p>
            <a:pPr marL="0" indent="0">
              <a:buFontTx/>
              <a:buNone/>
              <a:defRPr/>
            </a:pPr>
            <a:r>
              <a:rPr lang="en-US" altLang="zh-CN" sz="2400" b="1" dirty="0"/>
              <a:t>	}	</a:t>
            </a:r>
            <a:endParaRPr lang="zh-CN" altLang="zh-CN" sz="2400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76802" name="Rectangle 2"/>
          <p:cNvSpPr>
            <a:spLocks noGrp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r>
              <a:rPr lang="en-US" altLang="zh-CN" b="1"/>
              <a:t>6.4.4 </a:t>
            </a:r>
            <a:r>
              <a:rPr lang="zh-CN" altLang="zh-CN" b="1">
                <a:solidFill>
                  <a:srgbClr val="FF0000"/>
                </a:solidFill>
              </a:rPr>
              <a:t>函数调用运算符</a:t>
            </a:r>
            <a:r>
              <a:rPr lang="zh-CN" altLang="zh-CN" b="1"/>
              <a:t>重载</a:t>
            </a:r>
            <a:endParaRPr lang="zh-CN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88913"/>
            <a:ext cx="8947150" cy="655161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000" b="1"/>
              <a:t>            Point </a:t>
            </a:r>
            <a:r>
              <a:rPr lang="en-US" altLang="zh-CN" sz="2000" b="1">
                <a:solidFill>
                  <a:srgbClr val="FF0000"/>
                </a:solidFill>
              </a:rPr>
              <a:t>operator()(int dxy) </a:t>
            </a:r>
            <a:r>
              <a:rPr lang="en-US" altLang="zh-CN" sz="2000" b="1"/>
              <a:t>{                          //</a:t>
            </a:r>
            <a:r>
              <a:rPr lang="zh-CN" altLang="zh-CN" sz="2000" b="1"/>
              <a:t>函数调用运算符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		x += dxy; y += dxy; 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		return *this; 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	}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	</a:t>
            </a:r>
            <a:r>
              <a:rPr lang="en-US" altLang="zh-CN" sz="2000" b="1">
                <a:solidFill>
                  <a:srgbClr val="FF0000"/>
                </a:solidFill>
              </a:rPr>
              <a:t>void operator()() </a:t>
            </a:r>
            <a:r>
              <a:rPr lang="en-US" altLang="zh-CN" sz="2000" b="1"/>
              <a:t>{                                 //</a:t>
            </a:r>
            <a:r>
              <a:rPr lang="zh-CN" altLang="zh-CN" sz="2000" b="1"/>
              <a:t>函数调用运算符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		cout &lt;&lt; "[" &lt;&lt; x &lt;&lt; "," &lt;&lt; y &lt;&lt; "]" &lt;&lt; endl; 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	}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private: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	int x, y;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};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int main()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{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	Point pt,pt2(2,2);   //L1</a:t>
            </a:r>
            <a:r>
              <a:rPr lang="zh-CN" altLang="zh-CN" sz="2000" b="1"/>
              <a:t>，调用</a:t>
            </a:r>
            <a:r>
              <a:rPr lang="en-US" altLang="zh-CN" sz="2000" b="1"/>
              <a:t>Point::Point()</a:t>
            </a:r>
            <a:r>
              <a:rPr lang="zh-CN" altLang="zh-CN" sz="2000" b="1"/>
              <a:t>和</a:t>
            </a:r>
            <a:r>
              <a:rPr lang="en-US" altLang="zh-CN" sz="2000" b="1"/>
              <a:t>Point::Point(int,int)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	</a:t>
            </a:r>
            <a:r>
              <a:rPr lang="en-US" altLang="zh-CN" sz="2000" b="1">
                <a:solidFill>
                  <a:srgbClr val="0000CC"/>
                </a:solidFill>
              </a:rPr>
              <a:t>pt=pt2(3,6)</a:t>
            </a:r>
            <a:r>
              <a:rPr lang="en-US" altLang="zh-CN" sz="2000" b="1"/>
              <a:t>;          //L2</a:t>
            </a:r>
            <a:r>
              <a:rPr lang="zh-CN" altLang="zh-CN" sz="2000" b="1"/>
              <a:t>，调用</a:t>
            </a:r>
            <a:r>
              <a:rPr lang="en-US" altLang="zh-CN" sz="2000" b="1">
                <a:solidFill>
                  <a:srgbClr val="0000CC"/>
                </a:solidFill>
              </a:rPr>
              <a:t>Point::operator()(int,int)</a:t>
            </a:r>
            <a:endParaRPr lang="zh-CN" altLang="zh-CN" sz="2000" b="1">
              <a:solidFill>
                <a:srgbClr val="0000CC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2000" b="1"/>
              <a:t>	</a:t>
            </a:r>
            <a:r>
              <a:rPr lang="en-US" altLang="zh-CN" sz="2000" b="1">
                <a:solidFill>
                  <a:srgbClr val="0000CC"/>
                </a:solidFill>
              </a:rPr>
              <a:t>pt();                  </a:t>
            </a:r>
            <a:r>
              <a:rPr lang="en-US" altLang="zh-CN" sz="2000" b="1"/>
              <a:t>//L3</a:t>
            </a:r>
            <a:r>
              <a:rPr lang="zh-CN" altLang="zh-CN" sz="2000" b="1"/>
              <a:t>，调用</a:t>
            </a:r>
            <a:r>
              <a:rPr lang="en-US" altLang="zh-CN" sz="2000" b="1">
                <a:solidFill>
                  <a:srgbClr val="0000CC"/>
                </a:solidFill>
              </a:rPr>
              <a:t>Point::operator()</a:t>
            </a:r>
            <a:r>
              <a:rPr lang="zh-CN" altLang="zh-CN" sz="2000" b="1"/>
              <a:t>，输出：</a:t>
            </a:r>
            <a:r>
              <a:rPr lang="en-US" altLang="zh-CN" sz="2000" b="1"/>
              <a:t>[5</a:t>
            </a:r>
            <a:r>
              <a:rPr lang="zh-CN" altLang="zh-CN" sz="2000" b="1"/>
              <a:t>，</a:t>
            </a:r>
            <a:r>
              <a:rPr lang="en-US" altLang="zh-CN" sz="2000" b="1"/>
              <a:t>8]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	</a:t>
            </a:r>
            <a:r>
              <a:rPr lang="en-US" altLang="zh-CN" sz="2000" b="1">
                <a:solidFill>
                  <a:srgbClr val="0000CC"/>
                </a:solidFill>
              </a:rPr>
              <a:t>pt2(6);                </a:t>
            </a:r>
            <a:r>
              <a:rPr lang="en-US" altLang="zh-CN" sz="2000" b="1"/>
              <a:t>//L4</a:t>
            </a:r>
            <a:r>
              <a:rPr lang="zh-CN" altLang="zh-CN" sz="2000" b="1"/>
              <a:t>，调用</a:t>
            </a:r>
            <a:r>
              <a:rPr lang="en-US" altLang="zh-CN" sz="2000" b="1">
                <a:solidFill>
                  <a:srgbClr val="0000CC"/>
                </a:solidFill>
              </a:rPr>
              <a:t>Point::operator()(int)</a:t>
            </a:r>
            <a:endParaRPr lang="zh-CN" altLang="zh-CN" sz="2000" b="1">
              <a:solidFill>
                <a:srgbClr val="0000CC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2000" b="1"/>
              <a:t>	</a:t>
            </a:r>
            <a:r>
              <a:rPr lang="en-US" altLang="zh-CN" sz="2000" b="1">
                <a:solidFill>
                  <a:srgbClr val="0000CC"/>
                </a:solidFill>
              </a:rPr>
              <a:t>pt2();                 </a:t>
            </a:r>
            <a:r>
              <a:rPr lang="en-US" altLang="zh-CN" sz="2000" b="1"/>
              <a:t>//L5</a:t>
            </a:r>
            <a:r>
              <a:rPr lang="zh-CN" altLang="zh-CN" sz="2000" b="1"/>
              <a:t>，</a:t>
            </a:r>
            <a:r>
              <a:rPr lang="zh-CN" altLang="zh-CN" sz="2000" b="1">
                <a:solidFill>
                  <a:srgbClr val="0000CC"/>
                </a:solidFill>
              </a:rPr>
              <a:t>调用</a:t>
            </a:r>
            <a:r>
              <a:rPr lang="en-US" altLang="zh-CN" sz="2000" b="1">
                <a:solidFill>
                  <a:srgbClr val="0000CC"/>
                </a:solidFill>
              </a:rPr>
              <a:t>Point::operator()</a:t>
            </a:r>
            <a:r>
              <a:rPr lang="zh-CN" altLang="zh-CN" sz="2000" b="1"/>
              <a:t>，输出：</a:t>
            </a:r>
            <a:r>
              <a:rPr lang="en-US" altLang="zh-CN" sz="2000" b="1"/>
              <a:t>[11</a:t>
            </a:r>
            <a:r>
              <a:rPr lang="zh-CN" altLang="zh-CN" sz="2000" b="1"/>
              <a:t>，</a:t>
            </a:r>
            <a:r>
              <a:rPr lang="en-US" altLang="zh-CN" sz="2000" b="1"/>
              <a:t>14]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}</a:t>
            </a:r>
            <a:endParaRPr lang="zh-CN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863600"/>
          </a:xfrm>
        </p:spPr>
        <p:txBody>
          <a:bodyPr/>
          <a:lstStyle/>
          <a:p>
            <a:pPr eaLnBrk="1" hangingPunct="1"/>
            <a:r>
              <a:rPr lang="en-US" altLang="zh-CN" b="1"/>
              <a:t>6.5  </a:t>
            </a:r>
            <a:r>
              <a:rPr lang="zh-CN" altLang="en-US" b="1"/>
              <a:t>输入</a:t>
            </a:r>
            <a:r>
              <a:rPr lang="en-US" altLang="zh-CN" b="1"/>
              <a:t>/</a:t>
            </a:r>
            <a:r>
              <a:rPr lang="zh-CN" altLang="en-US" b="1">
                <a:solidFill>
                  <a:srgbClr val="FF0000"/>
                </a:solidFill>
              </a:rPr>
              <a:t>输出运算符</a:t>
            </a:r>
            <a:r>
              <a:rPr lang="zh-CN" altLang="en-US" b="1"/>
              <a:t>重载</a:t>
            </a:r>
            <a:endParaRPr lang="zh-CN" altLang="en-US" b="1"/>
          </a:p>
        </p:txBody>
      </p:sp>
      <p:sp>
        <p:nvSpPr>
          <p:cNvPr id="77827" name="Rectangle 3"/>
          <p:cNvSpPr>
            <a:spLocks noGrp="1"/>
          </p:cNvSpPr>
          <p:nvPr>
            <p:ph idx="1"/>
          </p:nvPr>
        </p:nvSpPr>
        <p:spPr>
          <a:xfrm>
            <a:off x="468313" y="1125538"/>
            <a:ext cx="8351837" cy="51831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6.6.1  </a:t>
            </a:r>
            <a:r>
              <a:rPr lang="zh-CN" altLang="en-US" b="1" dirty="0">
                <a:solidFill>
                  <a:srgbClr val="0000CC"/>
                </a:solidFill>
              </a:rPr>
              <a:t>重载输出运算符</a:t>
            </a:r>
            <a:r>
              <a:rPr lang="en-US" altLang="zh-CN" b="1" dirty="0">
                <a:solidFill>
                  <a:srgbClr val="0000CC"/>
                </a:solidFill>
              </a:rPr>
              <a:t>&lt;&lt;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/>
              <a:t>输出运算符</a:t>
            </a:r>
            <a:r>
              <a:rPr lang="en-US" altLang="zh-CN" sz="2400" b="1" dirty="0"/>
              <a:t>&lt;&lt;</a:t>
            </a:r>
            <a:r>
              <a:rPr lang="zh-CN" altLang="en-US" sz="2400" b="1" dirty="0"/>
              <a:t>也称为插入运算符，通过输出运算符</a:t>
            </a:r>
            <a:r>
              <a:rPr lang="en-US" altLang="zh-CN" sz="2400" b="1" dirty="0"/>
              <a:t>&lt;&lt;</a:t>
            </a:r>
            <a:r>
              <a:rPr lang="zh-CN" altLang="en-US" sz="2400" b="1" dirty="0"/>
              <a:t>的重载可以实现用户自定义数据类型的输出。</a:t>
            </a:r>
            <a:endParaRPr lang="zh-CN" altLang="en-US" sz="2400" b="1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>
                <a:solidFill>
                  <a:srgbClr val="0000CC"/>
                </a:solidFill>
              </a:rPr>
              <a:t>&lt;&lt;</a:t>
            </a:r>
            <a:r>
              <a:rPr lang="zh-CN" altLang="en-US" sz="2800" b="1" dirty="0">
                <a:solidFill>
                  <a:srgbClr val="0000CC"/>
                </a:solidFill>
              </a:rPr>
              <a:t>的重载语法</a:t>
            </a:r>
            <a:endParaRPr lang="zh-CN" altLang="en-US" sz="2800" b="1" dirty="0">
              <a:solidFill>
                <a:srgbClr val="0000CC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err="1"/>
              <a:t>ostream</a:t>
            </a:r>
            <a:r>
              <a:rPr lang="en-US" altLang="zh-CN" sz="2400" b="1" dirty="0">
                <a:solidFill>
                  <a:srgbClr val="FF0000"/>
                </a:solidFill>
              </a:rPr>
              <a:t>&amp; </a:t>
            </a:r>
            <a:r>
              <a:rPr lang="en-US" altLang="zh-CN" sz="2400" b="1" dirty="0"/>
              <a:t>operator&lt;&lt;(</a:t>
            </a:r>
            <a:r>
              <a:rPr lang="en-US" altLang="zh-CN" sz="2400" b="1" dirty="0" err="1"/>
              <a:t>ostream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&amp;</a:t>
            </a:r>
            <a:r>
              <a:rPr lang="en-US" altLang="zh-CN" sz="2400" b="1" dirty="0" err="1"/>
              <a:t>os,classType</a:t>
            </a:r>
            <a:r>
              <a:rPr lang="en-US" altLang="zh-CN" sz="2400" b="1" dirty="0"/>
              <a:t> object) {</a:t>
            </a:r>
            <a:endParaRPr lang="en-US" altLang="zh-CN" sz="2400" b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    	……</a:t>
            </a:r>
            <a:endParaRPr lang="en-US" altLang="zh-CN" sz="2400" b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		         </a:t>
            </a:r>
            <a:r>
              <a:rPr lang="en-US" altLang="zh-CN" sz="2400" b="1" dirty="0" err="1"/>
              <a:t>os</a:t>
            </a:r>
            <a:r>
              <a:rPr lang="en-US" altLang="zh-CN" sz="2400" b="1" dirty="0"/>
              <a:t>&lt;&lt; …    	//</a:t>
            </a:r>
            <a:r>
              <a:rPr lang="zh-CN" altLang="en-US" sz="2400" b="1" dirty="0"/>
              <a:t>输出对象的实际成员数据  </a:t>
            </a:r>
            <a:endParaRPr lang="zh-CN" altLang="en-US" sz="2400" b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		        </a:t>
            </a:r>
            <a:r>
              <a:rPr lang="en-US" altLang="zh-CN" sz="2400" b="1" dirty="0"/>
              <a:t>return </a:t>
            </a:r>
            <a:r>
              <a:rPr lang="en-US" altLang="zh-CN" sz="2400" b="1" dirty="0" err="1"/>
              <a:t>os</a:t>
            </a:r>
            <a:r>
              <a:rPr lang="en-US" altLang="zh-CN" sz="2400" b="1" dirty="0"/>
              <a:t>;  	//</a:t>
            </a:r>
            <a:r>
              <a:rPr lang="zh-CN" altLang="en-US" sz="2400" b="1" dirty="0"/>
              <a:t>返回</a:t>
            </a:r>
            <a:r>
              <a:rPr lang="en-US" altLang="zh-CN" sz="2400" b="1" dirty="0" err="1"/>
              <a:t>ostream</a:t>
            </a:r>
            <a:r>
              <a:rPr lang="zh-CN" altLang="en-US" sz="2400" b="1" dirty="0"/>
              <a:t>对象</a:t>
            </a:r>
            <a:endParaRPr lang="zh-CN" altLang="en-US" sz="2400" b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}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/>
          </p:cNvSpPr>
          <p:nvPr>
            <p:ph idx="1"/>
          </p:nvPr>
        </p:nvSpPr>
        <p:spPr>
          <a:xfrm>
            <a:off x="250825" y="1412875"/>
            <a:ext cx="8713788" cy="4683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>
                <a:solidFill>
                  <a:srgbClr val="0000CC"/>
                </a:solidFill>
              </a:rPr>
              <a:t>输入运算符</a:t>
            </a:r>
            <a:r>
              <a:rPr lang="en-US" altLang="zh-CN" b="1">
                <a:solidFill>
                  <a:srgbClr val="0000CC"/>
                </a:solidFill>
              </a:rPr>
              <a:t>&gt;&gt;</a:t>
            </a:r>
            <a:r>
              <a:rPr lang="zh-CN" altLang="en-US" b="1">
                <a:solidFill>
                  <a:srgbClr val="0000CC"/>
                </a:solidFill>
              </a:rPr>
              <a:t>也称为</a:t>
            </a:r>
            <a:r>
              <a:rPr lang="zh-CN" altLang="en-US" b="1">
                <a:solidFill>
                  <a:srgbClr val="FF0000"/>
                </a:solidFill>
              </a:rPr>
              <a:t>提取运算符</a:t>
            </a:r>
            <a:r>
              <a:rPr lang="zh-CN" altLang="en-US" b="1">
                <a:solidFill>
                  <a:srgbClr val="0000CC"/>
                </a:solidFill>
              </a:rPr>
              <a:t>，用于输入数据。通过输入运算符</a:t>
            </a:r>
            <a:r>
              <a:rPr lang="en-US" altLang="zh-CN" b="1">
                <a:solidFill>
                  <a:srgbClr val="0000CC"/>
                </a:solidFill>
              </a:rPr>
              <a:t>&gt;&gt;</a:t>
            </a:r>
            <a:r>
              <a:rPr lang="zh-CN" altLang="en-US" b="1">
                <a:solidFill>
                  <a:srgbClr val="0000CC"/>
                </a:solidFill>
              </a:rPr>
              <a:t>的重载，就能够用它输入用户自定义的数据类型</a:t>
            </a:r>
            <a:endParaRPr lang="zh-CN" altLang="en-US" b="1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b="1">
                <a:solidFill>
                  <a:srgbClr val="FF0000"/>
                </a:solidFill>
              </a:rPr>
              <a:t>&gt;&gt;</a:t>
            </a:r>
            <a:r>
              <a:rPr lang="zh-CN" altLang="en-US" sz="2800" b="1">
                <a:solidFill>
                  <a:srgbClr val="FF0000"/>
                </a:solidFill>
              </a:rPr>
              <a:t>的重载语法</a:t>
            </a:r>
            <a:endParaRPr lang="zh-CN" altLang="en-US" sz="2800" b="1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/>
              <a:t>istream</a:t>
            </a:r>
            <a:r>
              <a:rPr lang="en-US" altLang="zh-CN" sz="2400" b="1">
                <a:solidFill>
                  <a:srgbClr val="FF0000"/>
                </a:solidFill>
              </a:rPr>
              <a:t>&amp; </a:t>
            </a:r>
            <a:r>
              <a:rPr lang="en-US" altLang="zh-CN" sz="2400" b="1"/>
              <a:t>operator&gt;&gt;(istream </a:t>
            </a:r>
            <a:r>
              <a:rPr lang="en-US" altLang="zh-CN" sz="2400" b="1">
                <a:solidFill>
                  <a:srgbClr val="FF0000"/>
                </a:solidFill>
              </a:rPr>
              <a:t>&amp;</a:t>
            </a:r>
            <a:r>
              <a:rPr lang="en-US" altLang="zh-CN" sz="2400" b="1"/>
              <a:t>is,class_name &amp;object) </a:t>
            </a:r>
            <a:endParaRPr lang="en-US" altLang="zh-CN" sz="2400" b="1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/>
              <a:t>{</a:t>
            </a:r>
            <a:endParaRPr lang="en-US" altLang="zh-CN" sz="2400" b="1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/>
              <a:t> 	 ……</a:t>
            </a:r>
            <a:endParaRPr lang="en-US" altLang="zh-CN" sz="2400" b="1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/>
              <a:t>		is&gt;&gt; …    	//</a:t>
            </a:r>
            <a:r>
              <a:rPr lang="zh-CN" altLang="en-US" sz="2400" b="1"/>
              <a:t>输入对象</a:t>
            </a:r>
            <a:r>
              <a:rPr lang="en-US" altLang="zh-CN" sz="2400" b="1"/>
              <a:t>object</a:t>
            </a:r>
            <a:r>
              <a:rPr lang="zh-CN" altLang="en-US" sz="2400" b="1"/>
              <a:t>的实际成员数据  </a:t>
            </a:r>
            <a:endParaRPr lang="zh-CN" altLang="en-US" sz="2400" b="1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400" b="1"/>
              <a:t>		</a:t>
            </a:r>
            <a:r>
              <a:rPr lang="en-US" altLang="zh-CN" sz="2400" b="1"/>
              <a:t>return is;   	//</a:t>
            </a:r>
            <a:r>
              <a:rPr lang="zh-CN" altLang="en-US" sz="2400" b="1"/>
              <a:t>返回</a:t>
            </a:r>
            <a:r>
              <a:rPr lang="en-US" altLang="zh-CN" sz="2400" b="1"/>
              <a:t>istream</a:t>
            </a:r>
            <a:r>
              <a:rPr lang="zh-CN" altLang="en-US" sz="2400" b="1"/>
              <a:t>对象</a:t>
            </a:r>
            <a:endParaRPr lang="zh-CN" altLang="en-US" sz="2400" b="1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/>
              <a:t>}</a:t>
            </a:r>
            <a:endParaRPr lang="en-US" altLang="zh-CN" sz="2400" b="1"/>
          </a:p>
        </p:txBody>
      </p:sp>
      <p:sp>
        <p:nvSpPr>
          <p:cNvPr id="79874" name="标题 1"/>
          <p:cNvSpPr>
            <a:spLocks noGrp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r>
              <a:rPr lang="en-US" altLang="zh-CN" b="1"/>
              <a:t>6.5.2  </a:t>
            </a:r>
            <a:r>
              <a:rPr lang="zh-CN" altLang="en-US" b="1"/>
              <a:t>重载</a:t>
            </a:r>
            <a:r>
              <a:rPr lang="zh-CN" altLang="en-US" b="1">
                <a:solidFill>
                  <a:srgbClr val="FF0000"/>
                </a:solidFill>
              </a:rPr>
              <a:t>输入运算符</a:t>
            </a:r>
            <a:r>
              <a:rPr lang="en-US" altLang="zh-CN" b="1"/>
              <a:t>&gt;&gt;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76325"/>
            <a:ext cx="8623300" cy="51689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zh-CN" b="1">
                <a:solidFill>
                  <a:srgbClr val="0000CC"/>
                </a:solidFill>
              </a:rPr>
              <a:t>（</a:t>
            </a:r>
            <a:r>
              <a:rPr lang="en-US" altLang="zh-CN" b="1">
                <a:solidFill>
                  <a:srgbClr val="0000CC"/>
                </a:solidFill>
              </a:rPr>
              <a:t>4</a:t>
            </a:r>
            <a:r>
              <a:rPr lang="zh-CN" altLang="zh-CN" b="1">
                <a:solidFill>
                  <a:srgbClr val="0000CC"/>
                </a:solidFill>
              </a:rPr>
              <a:t>）运算符重载过程中的限定条件</a:t>
            </a:r>
            <a:endParaRPr lang="zh-CN" altLang="zh-CN" b="1">
              <a:solidFill>
                <a:srgbClr val="0000CC"/>
              </a:solidFill>
            </a:endParaRPr>
          </a:p>
          <a:p>
            <a:pPr marL="0" indent="0">
              <a:buFontTx/>
              <a:buNone/>
            </a:pPr>
            <a:r>
              <a:rPr lang="zh-CN" altLang="zh-CN" sz="2400" b="1"/>
              <a:t>① 不能改变运算符的</a:t>
            </a:r>
            <a:r>
              <a:rPr lang="zh-CN" altLang="zh-CN" sz="2400" b="1">
                <a:solidFill>
                  <a:srgbClr val="0000CC"/>
                </a:solidFill>
              </a:rPr>
              <a:t>优先级</a:t>
            </a:r>
            <a:r>
              <a:rPr lang="zh-CN" altLang="zh-CN" sz="2400" b="1"/>
              <a:t>。</a:t>
            </a:r>
            <a:endParaRPr lang="zh-CN" altLang="zh-CN" sz="2400" b="1"/>
          </a:p>
          <a:p>
            <a:pPr marL="0" indent="0">
              <a:buFontTx/>
              <a:buNone/>
            </a:pPr>
            <a:r>
              <a:rPr lang="zh-CN" altLang="zh-CN" sz="2400" b="1"/>
              <a:t>② 不能改变运算符的</a:t>
            </a:r>
            <a:r>
              <a:rPr lang="zh-CN" altLang="zh-CN" sz="2400" b="1">
                <a:solidFill>
                  <a:srgbClr val="0000CC"/>
                </a:solidFill>
              </a:rPr>
              <a:t>结合顺序</a:t>
            </a:r>
            <a:r>
              <a:rPr lang="zh-CN" altLang="zh-CN" sz="2400" b="1"/>
              <a:t>（如</a:t>
            </a:r>
            <a:r>
              <a:rPr lang="en-US" altLang="zh-CN" sz="2400" b="1"/>
              <a:t>+</a:t>
            </a:r>
            <a:r>
              <a:rPr lang="zh-CN" altLang="zh-CN" sz="2400" b="1"/>
              <a:t>、</a:t>
            </a:r>
            <a:r>
              <a:rPr lang="en-US" altLang="zh-CN" sz="2400" b="1"/>
              <a:t>-</a:t>
            </a:r>
            <a:r>
              <a:rPr lang="zh-CN" altLang="zh-CN" sz="2400" b="1"/>
              <a:t>、</a:t>
            </a:r>
            <a:r>
              <a:rPr lang="en-US" altLang="zh-CN" sz="2400" b="1"/>
              <a:t>*</a:t>
            </a:r>
            <a:r>
              <a:rPr lang="zh-CN" altLang="zh-CN" sz="2400" b="1"/>
              <a:t>、</a:t>
            </a:r>
            <a:r>
              <a:rPr lang="en-US" altLang="zh-CN" sz="2400" b="1"/>
              <a:t>/ </a:t>
            </a:r>
            <a:r>
              <a:rPr lang="zh-CN" altLang="zh-CN" sz="2400" b="1"/>
              <a:t>等运算符按照从左到右结合，这个顺序不能改变）。</a:t>
            </a:r>
            <a:endParaRPr lang="zh-CN" altLang="zh-CN" sz="2400" b="1"/>
          </a:p>
          <a:p>
            <a:pPr marL="0" indent="0">
              <a:buFontTx/>
              <a:buNone/>
            </a:pPr>
            <a:r>
              <a:rPr lang="zh-CN" altLang="zh-CN" sz="2400" b="1"/>
              <a:t>③ 重载运算符</a:t>
            </a:r>
            <a:r>
              <a:rPr lang="zh-CN" altLang="zh-CN" sz="2400" b="1">
                <a:solidFill>
                  <a:srgbClr val="0000CC"/>
                </a:solidFill>
              </a:rPr>
              <a:t>不能使用默认参数</a:t>
            </a:r>
            <a:r>
              <a:rPr lang="zh-CN" altLang="zh-CN" sz="2400" b="1"/>
              <a:t>。</a:t>
            </a:r>
            <a:endParaRPr lang="zh-CN" altLang="zh-CN" sz="2400" b="1"/>
          </a:p>
          <a:p>
            <a:pPr marL="0" indent="0">
              <a:buFontTx/>
              <a:buNone/>
            </a:pPr>
            <a:r>
              <a:rPr lang="zh-CN" altLang="zh-CN" sz="2400" b="1"/>
              <a:t>④ 不能改变运算符所需要的</a:t>
            </a:r>
            <a:r>
              <a:rPr lang="zh-CN" altLang="zh-CN" sz="2400" b="1">
                <a:solidFill>
                  <a:srgbClr val="0000CC"/>
                </a:solidFill>
              </a:rPr>
              <a:t>参数个数</a:t>
            </a:r>
            <a:r>
              <a:rPr lang="zh-CN" altLang="zh-CN" sz="2400" b="1"/>
              <a:t>。</a:t>
            </a:r>
            <a:endParaRPr lang="zh-CN" altLang="zh-CN" sz="2400" b="1"/>
          </a:p>
          <a:p>
            <a:pPr marL="0" indent="0">
              <a:buFontTx/>
              <a:buNone/>
            </a:pPr>
            <a:r>
              <a:rPr lang="zh-CN" altLang="zh-CN" sz="2400" b="1"/>
              <a:t>⑤ 不能创造新运算符，只能重载</a:t>
            </a:r>
            <a:r>
              <a:rPr lang="zh-CN" altLang="zh-CN" sz="2400" b="1">
                <a:solidFill>
                  <a:srgbClr val="0000CC"/>
                </a:solidFill>
              </a:rPr>
              <a:t>系统已有的运算符</a:t>
            </a:r>
            <a:r>
              <a:rPr lang="zh-CN" altLang="zh-CN" sz="2400" b="1"/>
              <a:t>。</a:t>
            </a:r>
            <a:endParaRPr lang="zh-CN" altLang="zh-CN" sz="2400" b="1"/>
          </a:p>
          <a:p>
            <a:pPr marL="0" indent="0">
              <a:buFontTx/>
              <a:buNone/>
            </a:pPr>
            <a:r>
              <a:rPr lang="zh-CN" altLang="zh-CN" sz="2400" b="1"/>
              <a:t>⑥ 不能改变运算符的</a:t>
            </a:r>
            <a:r>
              <a:rPr lang="zh-CN" altLang="zh-CN" sz="2400" b="1">
                <a:solidFill>
                  <a:srgbClr val="0000CC"/>
                </a:solidFill>
              </a:rPr>
              <a:t>原有含义</a:t>
            </a:r>
            <a:r>
              <a:rPr lang="zh-CN" altLang="zh-CN" sz="2400" b="1"/>
              <a:t>。</a:t>
            </a:r>
            <a:endParaRPr lang="zh-CN" altLang="zh-CN" sz="2400" b="1"/>
          </a:p>
          <a:p>
            <a:pPr marL="0" indent="0">
              <a:buFontTx/>
              <a:buNone/>
            </a:pPr>
            <a:r>
              <a:rPr lang="zh-CN" altLang="zh-CN" sz="2400" b="1"/>
              <a:t>⑦ 若运算符被重载为类的成员函数，则只能是</a:t>
            </a:r>
            <a:r>
              <a:rPr lang="zh-CN" altLang="zh-CN" sz="2400" b="1">
                <a:solidFill>
                  <a:srgbClr val="0000CC"/>
                </a:solidFill>
              </a:rPr>
              <a:t>非静态的成员函数</a:t>
            </a:r>
            <a:r>
              <a:rPr lang="zh-CN" altLang="zh-CN" sz="2400" b="1"/>
              <a:t>。</a:t>
            </a:r>
            <a:endParaRPr lang="zh-CN" altLang="zh-CN" sz="2400" b="1"/>
          </a:p>
          <a:p>
            <a:pPr marL="0" indent="0">
              <a:buFontTx/>
              <a:buNone/>
            </a:pPr>
            <a:endParaRPr lang="zh-CN" altLang="en-US" sz="2400" b="1"/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pPr eaLnBrk="1" hangingPunct="1"/>
            <a:r>
              <a:rPr lang="en-US" altLang="zh-CN" b="1"/>
              <a:t>6.1 </a:t>
            </a:r>
            <a:r>
              <a:rPr lang="zh-CN" altLang="en-US" b="1"/>
              <a:t>运算符</a:t>
            </a:r>
            <a:r>
              <a:rPr lang="zh-CN" altLang="en-US" b="1">
                <a:solidFill>
                  <a:srgbClr val="FF0000"/>
                </a:solidFill>
              </a:rPr>
              <a:t>重载基础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/>
          </p:cNvSpPr>
          <p:nvPr>
            <p:ph type="title"/>
          </p:nvPr>
        </p:nvSpPr>
        <p:spPr>
          <a:xfrm>
            <a:off x="684213" y="0"/>
            <a:ext cx="7772400" cy="863600"/>
          </a:xfrm>
        </p:spPr>
        <p:txBody>
          <a:bodyPr/>
          <a:lstStyle/>
          <a:p>
            <a:r>
              <a:rPr lang="en-US" altLang="zh-CN" b="1"/>
              <a:t>6.5.3  </a:t>
            </a:r>
            <a:r>
              <a:rPr lang="en-US" altLang="zh-CN" b="1">
                <a:solidFill>
                  <a:srgbClr val="FF0000"/>
                </a:solidFill>
              </a:rPr>
              <a:t>&gt;&gt;</a:t>
            </a:r>
            <a:r>
              <a:rPr lang="zh-CN" altLang="zh-CN" b="1">
                <a:solidFill>
                  <a:srgbClr val="FF0000"/>
                </a:solidFill>
              </a:rPr>
              <a:t>和</a:t>
            </a:r>
            <a:r>
              <a:rPr lang="en-US" altLang="zh-CN" b="1">
                <a:solidFill>
                  <a:srgbClr val="FF0000"/>
                </a:solidFill>
              </a:rPr>
              <a:t>&lt;&lt;</a:t>
            </a:r>
            <a:r>
              <a:rPr lang="zh-CN" altLang="zh-CN" b="1"/>
              <a:t>重载的应用</a:t>
            </a:r>
            <a:endParaRPr lang="zh-CN" altLang="zh-CN" b="1"/>
          </a:p>
        </p:txBody>
      </p:sp>
      <p:sp>
        <p:nvSpPr>
          <p:cNvPr id="80898" name="Rectangle 3"/>
          <p:cNvSpPr>
            <a:spLocks noGrp="1"/>
          </p:cNvSpPr>
          <p:nvPr>
            <p:ph idx="1"/>
          </p:nvPr>
        </p:nvSpPr>
        <p:spPr>
          <a:xfrm>
            <a:off x="92075" y="647700"/>
            <a:ext cx="9002713" cy="547211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zh-CN" sz="2000" b="1">
                <a:solidFill>
                  <a:srgbClr val="0000CC"/>
                </a:solidFill>
              </a:rPr>
              <a:t>【例</a:t>
            </a:r>
            <a:r>
              <a:rPr lang="en-US" altLang="zh-CN" sz="2000" b="1">
                <a:solidFill>
                  <a:srgbClr val="0000CC"/>
                </a:solidFill>
              </a:rPr>
              <a:t>6-11</a:t>
            </a:r>
            <a:r>
              <a:rPr lang="zh-CN" altLang="zh-CN" sz="2000" b="1">
                <a:solidFill>
                  <a:srgbClr val="0000CC"/>
                </a:solidFill>
              </a:rPr>
              <a:t>】 有一销售人员类</a:t>
            </a:r>
            <a:r>
              <a:rPr lang="en-US" altLang="zh-CN" sz="2000" b="1">
                <a:solidFill>
                  <a:srgbClr val="0000CC"/>
                </a:solidFill>
              </a:rPr>
              <a:t>Sales</a:t>
            </a:r>
            <a:r>
              <a:rPr lang="zh-CN" altLang="zh-CN" sz="2000" b="1">
                <a:solidFill>
                  <a:srgbClr val="0000CC"/>
                </a:solidFill>
              </a:rPr>
              <a:t>，其数据成员有姓名</a:t>
            </a:r>
            <a:r>
              <a:rPr lang="en-US" altLang="zh-CN" sz="2000" b="1">
                <a:solidFill>
                  <a:srgbClr val="0000CC"/>
                </a:solidFill>
              </a:rPr>
              <a:t>name</a:t>
            </a:r>
            <a:r>
              <a:rPr lang="zh-CN" altLang="zh-CN" sz="2000" b="1">
                <a:solidFill>
                  <a:srgbClr val="0000CC"/>
                </a:solidFill>
              </a:rPr>
              <a:t>，身份证号</a:t>
            </a:r>
            <a:r>
              <a:rPr lang="en-US" altLang="zh-CN" sz="2000" b="1">
                <a:solidFill>
                  <a:srgbClr val="0000CC"/>
                </a:solidFill>
              </a:rPr>
              <a:t>id</a:t>
            </a:r>
            <a:r>
              <a:rPr lang="zh-CN" altLang="zh-CN" sz="2000" b="1">
                <a:solidFill>
                  <a:srgbClr val="0000CC"/>
                </a:solidFill>
              </a:rPr>
              <a:t>，年龄</a:t>
            </a:r>
            <a:r>
              <a:rPr lang="en-US" altLang="zh-CN" sz="2000" b="1">
                <a:solidFill>
                  <a:srgbClr val="0000CC"/>
                </a:solidFill>
              </a:rPr>
              <a:t>age</a:t>
            </a:r>
            <a:r>
              <a:rPr lang="zh-CN" altLang="zh-CN" sz="2000" b="1">
                <a:solidFill>
                  <a:srgbClr val="0000CC"/>
                </a:solidFill>
              </a:rPr>
              <a:t>。重载输入输出运算符实现对</a:t>
            </a:r>
            <a:r>
              <a:rPr lang="en-US" altLang="zh-CN" sz="2000" b="1">
                <a:solidFill>
                  <a:srgbClr val="0000CC"/>
                </a:solidFill>
              </a:rPr>
              <a:t>Sales</a:t>
            </a:r>
            <a:r>
              <a:rPr lang="zh-CN" altLang="zh-CN" sz="2000" b="1">
                <a:solidFill>
                  <a:srgbClr val="0000CC"/>
                </a:solidFill>
              </a:rPr>
              <a:t>类数据成员的输入和输出。</a:t>
            </a:r>
            <a:endParaRPr lang="zh-CN" altLang="zh-CN" sz="2000" b="1">
              <a:solidFill>
                <a:srgbClr val="0000CC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2000" b="1"/>
              <a:t>//Eg6-11.cpp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#include&lt;iostream&gt;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#include&lt;string&gt;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using namespace std;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class Sales{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private: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		char name[10];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		char id[18];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		int age;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public: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		Sales(char *Name,char *ID,int Age);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		</a:t>
            </a:r>
            <a:r>
              <a:rPr lang="en-US" altLang="zh-CN" sz="2000" b="1">
                <a:solidFill>
                  <a:srgbClr val="0000CC"/>
                </a:solidFill>
              </a:rPr>
              <a:t>friend	ostream &amp;operator&lt;&lt;(ostream &amp;os,Sales &amp;s);</a:t>
            </a:r>
            <a:r>
              <a:rPr lang="en-US" altLang="zh-CN" sz="2000" b="1"/>
              <a:t>	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		</a:t>
            </a:r>
            <a:r>
              <a:rPr lang="en-US" altLang="zh-CN" sz="2000" b="1">
                <a:solidFill>
                  <a:srgbClr val="FF0000"/>
                </a:solidFill>
              </a:rPr>
              <a:t>friend	istream &amp;operator&gt;&gt;(istream &amp;is,Sales &amp;s);</a:t>
            </a:r>
            <a:r>
              <a:rPr lang="en-US" altLang="zh-CN" sz="2000" b="1"/>
              <a:t>	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};</a:t>
            </a:r>
            <a:endParaRPr lang="zh-CN" altLang="zh-CN" sz="2000" b="1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altLang="zh-CN" sz="1800" b="1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052513"/>
            <a:ext cx="8874125" cy="580548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000" b="1"/>
              <a:t>Sales::Sales(char *Name,char *ID,int Age) {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		strcpy(name,Name);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		strcpy(id,ID);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		age=Age;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}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ostream&amp; operator&lt;&lt;(ostream &amp;os,Sales &amp;s) {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		os&lt;&lt;s.name&lt;&lt;"\t";                 	//</a:t>
            </a:r>
            <a:r>
              <a:rPr lang="zh-CN" altLang="zh-CN" sz="2000" b="1"/>
              <a:t>输出姓名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		os&lt;&lt;s.id&lt;&lt;"\t";                    	//</a:t>
            </a:r>
            <a:r>
              <a:rPr lang="zh-CN" altLang="zh-CN" sz="2000" b="1"/>
              <a:t>输出身份证号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		os&lt;&lt;s.age&lt;&lt;endl;                  	//</a:t>
            </a:r>
            <a:r>
              <a:rPr lang="zh-CN" altLang="zh-CN" sz="2000" b="1"/>
              <a:t>输出年龄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		return os;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}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istream &amp;operator&gt;&gt;(istream &amp;is,Sales &amp;s) {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		cout&lt;&lt;"</a:t>
            </a:r>
            <a:r>
              <a:rPr lang="zh-CN" altLang="zh-CN" sz="2000" b="1"/>
              <a:t>输入雇员的姓名，身份证号，年龄</a:t>
            </a:r>
            <a:r>
              <a:rPr lang="en-US" altLang="zh-CN" sz="2000" b="1"/>
              <a:t>"&lt;&lt;endl;  			is&gt;&gt;s.name&gt;&gt;s.id&gt;&gt;s.age;       //</a:t>
            </a:r>
            <a:r>
              <a:rPr lang="zh-CN" altLang="zh-CN" sz="2000" b="1"/>
              <a:t>数据成员数据输入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		return is;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}</a:t>
            </a:r>
            <a:endParaRPr lang="zh-CN" altLang="zh-CN" sz="2000" b="1"/>
          </a:p>
          <a:p>
            <a:pPr marL="0" indent="0">
              <a:buFontTx/>
              <a:buNone/>
            </a:pPr>
            <a:endParaRPr lang="zh-CN" altLang="en-US" sz="2000" b="1"/>
          </a:p>
        </p:txBody>
      </p:sp>
      <p:sp>
        <p:nvSpPr>
          <p:cNvPr id="81922" name="Rectangle 2"/>
          <p:cNvSpPr>
            <a:spLocks noGrp="1"/>
          </p:cNvSpPr>
          <p:nvPr>
            <p:ph type="title"/>
          </p:nvPr>
        </p:nvSpPr>
        <p:spPr>
          <a:xfrm>
            <a:off x="684213" y="0"/>
            <a:ext cx="7772400" cy="863600"/>
          </a:xfrm>
        </p:spPr>
        <p:txBody>
          <a:bodyPr/>
          <a:lstStyle/>
          <a:p>
            <a:r>
              <a:rPr lang="en-US" altLang="zh-CN" b="1"/>
              <a:t>6.5.3  </a:t>
            </a:r>
            <a:r>
              <a:rPr lang="en-US" altLang="zh-CN" b="1">
                <a:solidFill>
                  <a:srgbClr val="FF0000"/>
                </a:solidFill>
              </a:rPr>
              <a:t>&gt;&gt;</a:t>
            </a:r>
            <a:r>
              <a:rPr lang="zh-CN" altLang="zh-CN" b="1">
                <a:solidFill>
                  <a:srgbClr val="FF0000"/>
                </a:solidFill>
              </a:rPr>
              <a:t>和</a:t>
            </a:r>
            <a:r>
              <a:rPr lang="en-US" altLang="zh-CN" b="1">
                <a:solidFill>
                  <a:srgbClr val="FF0000"/>
                </a:solidFill>
              </a:rPr>
              <a:t>&lt;&lt;</a:t>
            </a:r>
            <a:r>
              <a:rPr lang="zh-CN" altLang="zh-CN" b="1"/>
              <a:t>重载的应用</a:t>
            </a:r>
            <a:endParaRPr lang="zh-CN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内容占位符 2"/>
          <p:cNvSpPr>
            <a:spLocks noGrp="1"/>
          </p:cNvSpPr>
          <p:nvPr>
            <p:ph idx="1"/>
          </p:nvPr>
        </p:nvSpPr>
        <p:spPr>
          <a:xfrm>
            <a:off x="250825" y="1076325"/>
            <a:ext cx="8623300" cy="32162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400" b="1"/>
              <a:t>int main(){</a:t>
            </a:r>
            <a:endParaRPr lang="zh-CN" altLang="zh-CN" sz="2400" b="1"/>
          </a:p>
          <a:p>
            <a:pPr marL="0" indent="0">
              <a:buFontTx/>
              <a:buNone/>
            </a:pPr>
            <a:r>
              <a:rPr lang="en-US" altLang="zh-CN" sz="2400" b="1"/>
              <a:t>	Sales s1("</a:t>
            </a:r>
            <a:r>
              <a:rPr lang="zh-CN" altLang="zh-CN" sz="2400" b="1"/>
              <a:t>杜康</a:t>
            </a:r>
            <a:r>
              <a:rPr lang="en-US" altLang="zh-CN" sz="2400" b="1"/>
              <a:t>","214198012111711",40);   		</a:t>
            </a:r>
            <a:endParaRPr lang="zh-CN" altLang="zh-CN" sz="2400" b="1"/>
          </a:p>
          <a:p>
            <a:pPr marL="0" indent="0">
              <a:buFontTx/>
              <a:buNone/>
            </a:pPr>
            <a:r>
              <a:rPr lang="en-US" altLang="zh-CN" sz="2400" b="1"/>
              <a:t>	cout&lt;&lt;s1;                             	</a:t>
            </a:r>
            <a:endParaRPr lang="zh-CN" altLang="zh-CN" sz="2400" b="1"/>
          </a:p>
          <a:p>
            <a:pPr marL="0" indent="0">
              <a:buFontTx/>
              <a:buNone/>
            </a:pPr>
            <a:r>
              <a:rPr lang="en-US" altLang="zh-CN" sz="2400" b="1"/>
              <a:t>	cout&lt;&lt;endl;                           	</a:t>
            </a:r>
            <a:endParaRPr lang="zh-CN" altLang="zh-CN" sz="2400" b="1"/>
          </a:p>
          <a:p>
            <a:pPr marL="0" indent="0">
              <a:buFontTx/>
              <a:buNone/>
            </a:pPr>
            <a:r>
              <a:rPr lang="en-US" altLang="zh-CN" sz="2400" b="1"/>
              <a:t>	cin&gt;&gt;s1;                              </a:t>
            </a:r>
            <a:endParaRPr lang="zh-CN" altLang="zh-CN" sz="2400" b="1"/>
          </a:p>
          <a:p>
            <a:pPr marL="0" indent="0">
              <a:buFontTx/>
              <a:buNone/>
            </a:pPr>
            <a:r>
              <a:rPr lang="en-US" altLang="zh-CN" sz="2400" b="1"/>
              <a:t>	cout&lt;&lt;s1;                             </a:t>
            </a:r>
            <a:endParaRPr lang="zh-CN" altLang="zh-CN" sz="2400" b="1"/>
          </a:p>
          <a:p>
            <a:pPr marL="0" indent="0">
              <a:buFontTx/>
              <a:buNone/>
            </a:pPr>
            <a:r>
              <a:rPr lang="en-US" altLang="zh-CN" sz="2400" b="1"/>
              <a:t>}</a:t>
            </a:r>
            <a:endParaRPr lang="zh-CN" altLang="zh-CN" sz="2400" b="1"/>
          </a:p>
          <a:p>
            <a:pPr marL="0" indent="0">
              <a:buFontTx/>
              <a:buNone/>
            </a:pPr>
            <a:endParaRPr lang="zh-CN" altLang="en-US" sz="1800" b="1"/>
          </a:p>
        </p:txBody>
      </p:sp>
      <p:sp>
        <p:nvSpPr>
          <p:cNvPr id="82946" name="Rectangle 2"/>
          <p:cNvSpPr>
            <a:spLocks noGrp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r>
              <a:rPr lang="en-US" altLang="zh-CN" b="1"/>
              <a:t>6.5.3  </a:t>
            </a:r>
            <a:r>
              <a:rPr lang="en-US" altLang="zh-CN" b="1">
                <a:solidFill>
                  <a:srgbClr val="FF0000"/>
                </a:solidFill>
              </a:rPr>
              <a:t>&gt;&gt;</a:t>
            </a:r>
            <a:r>
              <a:rPr lang="zh-CN" altLang="zh-CN" b="1">
                <a:solidFill>
                  <a:srgbClr val="FF0000"/>
                </a:solidFill>
              </a:rPr>
              <a:t>和</a:t>
            </a:r>
            <a:r>
              <a:rPr lang="en-US" altLang="zh-CN" b="1">
                <a:solidFill>
                  <a:srgbClr val="FF0000"/>
                </a:solidFill>
              </a:rPr>
              <a:t>&lt;&lt;</a:t>
            </a:r>
            <a:r>
              <a:rPr lang="zh-CN" altLang="zh-CN" b="1"/>
              <a:t>重载的应用</a:t>
            </a:r>
            <a:endParaRPr lang="zh-CN" altLang="zh-CN" b="1"/>
          </a:p>
        </p:txBody>
      </p:sp>
      <p:sp>
        <p:nvSpPr>
          <p:cNvPr id="5" name="对话气泡: 矩形 4"/>
          <p:cNvSpPr/>
          <p:nvPr/>
        </p:nvSpPr>
        <p:spPr>
          <a:xfrm>
            <a:off x="4284663" y="3284538"/>
            <a:ext cx="4859337" cy="2881312"/>
          </a:xfrm>
          <a:prstGeom prst="wedgeRectCallout">
            <a:avLst>
              <a:gd name="adj1" fmla="val -72811"/>
              <a:gd name="adj2" fmla="val -595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lang="zh-CN" altLang="zh-CN" sz="2400" b="1"/>
              <a:t>程序运行结果如下：</a:t>
            </a:r>
            <a:endParaRPr lang="zh-CN" altLang="zh-CN" sz="2400" b="1"/>
          </a:p>
          <a:p>
            <a:pPr eaLnBrk="0" hangingPunct="0">
              <a:defRPr/>
            </a:pPr>
            <a:r>
              <a:rPr lang="zh-CN" altLang="zh-CN" sz="2400" b="1"/>
              <a:t>杜康</a:t>
            </a:r>
            <a:r>
              <a:rPr lang="en-US" altLang="zh-CN" sz="2400" b="1"/>
              <a:t>	214198012111711	40                </a:t>
            </a:r>
            <a:endParaRPr lang="zh-CN" altLang="zh-CN" sz="2400" b="1"/>
          </a:p>
          <a:p>
            <a:pPr eaLnBrk="0" hangingPunct="0">
              <a:defRPr/>
            </a:pPr>
            <a:r>
              <a:rPr lang="zh-CN" altLang="zh-CN" sz="2400" b="1"/>
              <a:t>输入雇员的姓名，身份证号，年龄</a:t>
            </a:r>
            <a:endParaRPr lang="zh-CN" altLang="zh-CN" sz="2400" b="1"/>
          </a:p>
          <a:p>
            <a:pPr eaLnBrk="0" hangingPunct="0">
              <a:defRPr/>
            </a:pPr>
            <a:r>
              <a:rPr lang="en-US" altLang="zh-CN" sz="2400" b="1"/>
              <a:t>Tom 100 23</a:t>
            </a:r>
            <a:endParaRPr lang="zh-CN" altLang="zh-CN" sz="2400" b="1"/>
          </a:p>
          <a:p>
            <a:pPr eaLnBrk="0" hangingPunct="0">
              <a:defRPr/>
            </a:pPr>
            <a:r>
              <a:rPr lang="en-US" altLang="zh-CN" sz="2400" b="1"/>
              <a:t>Tom		100		23</a:t>
            </a:r>
            <a:endParaRPr lang="zh-CN" altLang="zh-CN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学习通</a:t>
            </a:r>
            <a:r>
              <a:rPr lang="en-US" altLang="zh-CN" dirty="0" smtClean="0"/>
              <a:t>---</a:t>
            </a:r>
            <a:r>
              <a:rPr lang="zh-CN" altLang="en-US" dirty="0" smtClean="0"/>
              <a:t>类实现程序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27940" y="1076325"/>
            <a:ext cx="9462135" cy="51689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1" dirty="0"/>
              <a:t>#include&lt;</a:t>
            </a:r>
            <a:r>
              <a:rPr lang="en-US" altLang="zh-CN" sz="1800" b="1" dirty="0" err="1"/>
              <a:t>iostream</a:t>
            </a:r>
            <a:r>
              <a:rPr lang="en-US" altLang="zh-CN" sz="1800" b="1" dirty="0"/>
              <a:t>&gt;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using namespace </a:t>
            </a:r>
            <a:r>
              <a:rPr lang="en-US" altLang="zh-CN" sz="1800" b="1" dirty="0" err="1"/>
              <a:t>std</a:t>
            </a:r>
            <a:r>
              <a:rPr lang="en-US" altLang="zh-CN" sz="1800" b="1" dirty="0"/>
              <a:t>;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class Complex{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private: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real;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image;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public: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	Complex(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r = 0,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 = 0);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	Complex operator +(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Complex&amp; c);  //</a:t>
            </a:r>
            <a:r>
              <a:rPr lang="zh-CN" altLang="en-US" sz="1800" b="1" dirty="0"/>
              <a:t>填空</a:t>
            </a:r>
            <a:endParaRPr lang="zh-CN" altLang="en-US" sz="1800" b="1" dirty="0"/>
          </a:p>
          <a:p>
            <a:pPr marL="0" indent="0">
              <a:buNone/>
            </a:pPr>
            <a:r>
              <a:rPr lang="zh-CN" altLang="en-US" sz="1800" b="1" dirty="0"/>
              <a:t>	</a:t>
            </a:r>
            <a:r>
              <a:rPr lang="en-US" altLang="zh-CN" sz="1800" b="1" dirty="0"/>
              <a:t>friend </a:t>
            </a:r>
            <a:r>
              <a:rPr lang="en-US" altLang="zh-CN" sz="1800" b="1" dirty="0" err="1"/>
              <a:t>ostream</a:t>
            </a:r>
            <a:r>
              <a:rPr lang="en-US" altLang="zh-CN" sz="1800" b="1" dirty="0"/>
              <a:t>&amp; operator &lt;&lt;(</a:t>
            </a:r>
            <a:r>
              <a:rPr lang="en-US" altLang="zh-CN" sz="1800" b="1" dirty="0" err="1"/>
              <a:t>ostream</a:t>
            </a:r>
            <a:r>
              <a:rPr lang="en-US" altLang="zh-CN" sz="1800" b="1" dirty="0"/>
              <a:t> &amp;</a:t>
            </a:r>
            <a:r>
              <a:rPr lang="en-US" altLang="zh-CN" sz="1800" b="1" dirty="0" err="1"/>
              <a:t>os</a:t>
            </a:r>
            <a:r>
              <a:rPr lang="en-US" altLang="zh-CN" sz="1800" b="1" dirty="0"/>
              <a:t>, 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Complex&amp; c); //</a:t>
            </a:r>
            <a:r>
              <a:rPr lang="zh-CN" altLang="en-US" sz="1800" b="1" dirty="0"/>
              <a:t>填空</a:t>
            </a:r>
            <a:endParaRPr lang="zh-CN" altLang="en-US" sz="1800" b="1" dirty="0"/>
          </a:p>
          <a:p>
            <a:pPr marL="0" indent="0">
              <a:buNone/>
            </a:pPr>
            <a:r>
              <a:rPr lang="zh-CN" altLang="en-US" sz="1800" b="1" dirty="0"/>
              <a:t>	</a:t>
            </a:r>
            <a:r>
              <a:rPr lang="en-US" altLang="zh-CN" sz="1800" b="1" dirty="0"/>
              <a:t>friend Complex operator +(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l_op</a:t>
            </a:r>
            <a:r>
              <a:rPr lang="en-US" altLang="zh-CN" sz="1800" b="1" dirty="0"/>
              <a:t>, Complex </a:t>
            </a:r>
            <a:r>
              <a:rPr lang="en-US" altLang="zh-CN" sz="1800" b="1" dirty="0" err="1"/>
              <a:t>r_op</a:t>
            </a:r>
            <a:r>
              <a:rPr lang="en-US" altLang="zh-CN" sz="1800" b="1" dirty="0"/>
              <a:t>);      </a:t>
            </a:r>
            <a:r>
              <a:rPr lang="en-US" altLang="zh-CN" sz="1800" b="1" dirty="0" smtClean="0"/>
              <a:t>//</a:t>
            </a:r>
            <a:r>
              <a:rPr lang="zh-CN" altLang="en-US" sz="1800" b="1" dirty="0"/>
              <a:t>填空</a:t>
            </a:r>
            <a:endParaRPr lang="zh-CN" altLang="en-US" sz="1800" b="1" dirty="0"/>
          </a:p>
          <a:p>
            <a:pPr marL="0" indent="0">
              <a:buNone/>
            </a:pPr>
            <a:r>
              <a:rPr lang="zh-CN" altLang="en-US" sz="1800" b="1" dirty="0"/>
              <a:t>	</a:t>
            </a:r>
            <a:r>
              <a:rPr lang="en-US" altLang="zh-CN" sz="1800" b="1" dirty="0"/>
              <a:t>friend Complex operator -(</a:t>
            </a:r>
            <a:r>
              <a:rPr lang="en-US" altLang="zh-CN" sz="1800" b="1" dirty="0" err="1"/>
              <a:t>const</a:t>
            </a:r>
            <a:r>
              <a:rPr lang="en-US" altLang="zh-CN" sz="1800" b="1" dirty="0"/>
              <a:t> Complex&amp; c1,const Complex&amp; c2); </a:t>
            </a:r>
            <a:r>
              <a:rPr lang="en-US" altLang="zh-CN" sz="1800" b="1" dirty="0" smtClean="0"/>
              <a:t> //</a:t>
            </a:r>
            <a:r>
              <a:rPr lang="zh-CN" altLang="en-US" sz="1800" b="1" dirty="0"/>
              <a:t>填空</a:t>
            </a:r>
            <a:endParaRPr lang="zh-CN" altLang="en-US" sz="1800" b="1" dirty="0"/>
          </a:p>
          <a:p>
            <a:pPr marL="0" indent="0">
              <a:buNone/>
            </a:pPr>
            <a:r>
              <a:rPr lang="en-US" altLang="zh-CN" sz="1800" b="1" dirty="0"/>
              <a:t>};</a:t>
            </a:r>
            <a:endParaRPr lang="zh-CN" altLang="en-US" sz="1800" b="1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/>
          </p:cNvSpPr>
          <p:nvPr>
            <p:ph type="title"/>
          </p:nvPr>
        </p:nvSpPr>
        <p:spPr>
          <a:xfrm>
            <a:off x="323528" y="-171400"/>
            <a:ext cx="8229600" cy="1143000"/>
          </a:xfrm>
        </p:spPr>
        <p:txBody>
          <a:bodyPr/>
          <a:lstStyle/>
          <a:p>
            <a:r>
              <a:rPr lang="zh-CN" altLang="en-US" b="1" dirty="0"/>
              <a:t>加餐作业</a:t>
            </a:r>
            <a:endParaRPr lang="zh-CN" altLang="en-US" b="1" dirty="0"/>
          </a:p>
        </p:txBody>
      </p:sp>
      <p:sp>
        <p:nvSpPr>
          <p:cNvPr id="8397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/>
              <a:t>P244-246      5 </a:t>
            </a:r>
            <a:r>
              <a:rPr lang="zh-CN" altLang="en-US"/>
              <a:t>、</a:t>
            </a:r>
            <a:r>
              <a:rPr lang="en-US" altLang="zh-CN"/>
              <a:t>6 </a:t>
            </a:r>
            <a:r>
              <a:rPr lang="zh-CN" altLang="en-US"/>
              <a:t>、</a:t>
            </a:r>
            <a:r>
              <a:rPr lang="en-US" altLang="zh-CN"/>
              <a:t>7</a:t>
            </a:r>
            <a:endParaRPr lang="en-US" altLang="zh-CN"/>
          </a:p>
        </p:txBody>
      </p:sp>
      <p:pic>
        <p:nvPicPr>
          <p:cNvPr id="4" name="图片 3"/>
          <p:cNvPicPr/>
          <p:nvPr/>
        </p:nvPicPr>
        <p:blipFill rotWithShape="1">
          <a:blip r:embed="rId1"/>
          <a:srcRect t="14013"/>
          <a:stretch>
            <a:fillRect/>
          </a:stretch>
        </p:blipFill>
        <p:spPr>
          <a:xfrm>
            <a:off x="1403648" y="2780928"/>
            <a:ext cx="5278120" cy="3011309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WordArt 2"/>
          <p:cNvSpPr>
            <a:spLocks noTextEdit="1"/>
          </p:cNvSpPr>
          <p:nvPr/>
        </p:nvSpPr>
        <p:spPr bwMode="auto">
          <a:xfrm>
            <a:off x="971550" y="549275"/>
            <a:ext cx="4752975" cy="3455988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altLang="zh-CN" sz="9600" kern="10">
                <a:ln w="9525">
                  <a:rou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Blackadder ITC" panose="04020505051007020D02"/>
              </a:rPr>
              <a:t>The End</a:t>
            </a:r>
            <a:endParaRPr lang="zh-CN" altLang="en-US" sz="9600" kern="10">
              <a:ln w="9525">
                <a:rou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Blackadder ITC" panose="04020505051007020D02"/>
            </a:endParaRPr>
          </a:p>
        </p:txBody>
      </p:sp>
      <p:sp>
        <p:nvSpPr>
          <p:cNvPr id="71683" name="WordArt 3"/>
          <p:cNvSpPr>
            <a:spLocks noTextEdit="1"/>
          </p:cNvSpPr>
          <p:nvPr/>
        </p:nvSpPr>
        <p:spPr bwMode="auto">
          <a:xfrm>
            <a:off x="3492500" y="3573463"/>
            <a:ext cx="4679950" cy="1511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4400" kern="10">
                <a:ln w="12700">
                  <a:solidFill>
                    <a:srgbClr val="EAEAEA"/>
                  </a:solidFill>
                  <a:rou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谢谢大家！</a:t>
            </a:r>
            <a:endParaRPr lang="zh-CN" altLang="en-US" sz="4400" kern="10">
              <a:ln w="12700">
                <a:solidFill>
                  <a:srgbClr val="EAEAEA"/>
                </a:solidFill>
                <a:rou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>
                    <a:alpha val="79999"/>
                  </a:srgbClr>
                </a:outerShdw>
              </a:effectLst>
              <a:latin typeface="方正舒体" panose="02010601030101010101" charset="-122"/>
              <a:ea typeface="方正舒体" panose="02010601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animBg="1"/>
      <p:bldP spid="7168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71475" y="1125538"/>
            <a:ext cx="8507413" cy="496887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800" b="1" dirty="0">
                <a:solidFill>
                  <a:srgbClr val="0000CC"/>
                </a:solidFill>
              </a:rPr>
              <a:t>3、</a:t>
            </a:r>
            <a:r>
              <a:rPr lang="zh-CN" altLang="en-US" sz="2800" b="1" dirty="0">
                <a:solidFill>
                  <a:srgbClr val="0000CC"/>
                </a:solidFill>
              </a:rPr>
              <a:t>运算符重载的语法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b="1" dirty="0"/>
              <a:t>运算符可以</a:t>
            </a:r>
            <a:r>
              <a:rPr lang="zh-CN" altLang="en-US" sz="2400" b="1" dirty="0">
                <a:solidFill>
                  <a:srgbClr val="0000CC"/>
                </a:solidFill>
              </a:rPr>
              <a:t>非类成员的普通形式</a:t>
            </a:r>
            <a:r>
              <a:rPr lang="zh-CN" altLang="en-US" sz="2400" b="1" dirty="0"/>
              <a:t>重载，运算符的计算结果是值，因此运算符函数是要返回值的函数。其重载的语法形式如下：</a:t>
            </a:r>
            <a:endParaRPr lang="zh-CN" altLang="en-US" sz="2400" b="1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zh-CN" altLang="en-US" sz="2400" b="1" dirty="0"/>
          </a:p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返回类型  </a:t>
            </a:r>
            <a:r>
              <a:rPr lang="en-US" altLang="zh-CN" sz="2400" b="1" dirty="0">
                <a:solidFill>
                  <a:srgbClr val="FF0000"/>
                </a:solidFill>
              </a:rPr>
              <a:t>operator</a:t>
            </a:r>
            <a:r>
              <a:rPr lang="en-US" altLang="zh-CN" sz="2400" b="1" dirty="0">
                <a:solidFill>
                  <a:srgbClr val="0000CC"/>
                </a:solidFill>
              </a:rPr>
              <a:t>@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</a:rPr>
              <a:t>参数表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b="1" dirty="0"/>
              <a:t>其中，</a:t>
            </a:r>
            <a:r>
              <a:rPr lang="en-US" altLang="zh-CN" sz="2400" b="1" dirty="0"/>
              <a:t>operator</a:t>
            </a:r>
            <a:r>
              <a:rPr lang="zh-CN" altLang="en-US" sz="2400" b="1" dirty="0"/>
              <a:t>是</a:t>
            </a:r>
            <a:r>
              <a:rPr lang="en-US" altLang="zh-CN" sz="2400" b="1" dirty="0"/>
              <a:t>C++</a:t>
            </a:r>
            <a:r>
              <a:rPr lang="zh-CN" altLang="en-US" sz="2400" b="1" dirty="0"/>
              <a:t>的保留关键字，表示运算符函数。</a:t>
            </a:r>
            <a:r>
              <a:rPr lang="en-US" altLang="zh-CN" sz="2400" b="1" dirty="0"/>
              <a:t>@</a:t>
            </a:r>
            <a:r>
              <a:rPr lang="zh-CN" altLang="en-US" sz="2400" b="1" dirty="0"/>
              <a:t>代表要重载的运算符，它可以是前面列举的可重载运算符中的任何一个。例如，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400" b="1" dirty="0"/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dirty="0" err="1">
                <a:solidFill>
                  <a:srgbClr val="0000CC"/>
                </a:solidFill>
                <a:cs typeface="+mn-ea"/>
              </a:rPr>
              <a:t>int</a:t>
            </a:r>
            <a:r>
              <a:rPr lang="en-US" altLang="zh-CN" dirty="0">
                <a:solidFill>
                  <a:srgbClr val="0000CC"/>
                </a:solidFill>
                <a:cs typeface="+mn-ea"/>
              </a:rPr>
              <a:t>  operator-(</a:t>
            </a:r>
            <a:r>
              <a:rPr lang="en-US" altLang="zh-CN" dirty="0" err="1">
                <a:solidFill>
                  <a:srgbClr val="0000CC"/>
                </a:solidFill>
                <a:cs typeface="+mn-ea"/>
              </a:rPr>
              <a:t>int</a:t>
            </a:r>
            <a:r>
              <a:rPr lang="en-US" altLang="zh-CN" dirty="0">
                <a:solidFill>
                  <a:srgbClr val="0000CC"/>
                </a:solidFill>
                <a:cs typeface="+mn-ea"/>
              </a:rPr>
              <a:t> </a:t>
            </a:r>
            <a:r>
              <a:rPr lang="en-US" altLang="zh-CN" dirty="0" err="1">
                <a:solidFill>
                  <a:srgbClr val="0000CC"/>
                </a:solidFill>
                <a:cs typeface="+mn-ea"/>
              </a:rPr>
              <a:t>a,int</a:t>
            </a:r>
            <a:r>
              <a:rPr lang="en-US" altLang="zh-CN" dirty="0">
                <a:solidFill>
                  <a:srgbClr val="0000CC"/>
                </a:solidFill>
                <a:cs typeface="+mn-ea"/>
              </a:rPr>
              <a:t> b){return </a:t>
            </a:r>
            <a:r>
              <a:rPr lang="en-US" altLang="zh-CN" dirty="0" err="1">
                <a:solidFill>
                  <a:srgbClr val="0000CC"/>
                </a:solidFill>
                <a:cs typeface="+mn-ea"/>
              </a:rPr>
              <a:t>a</a:t>
            </a:r>
            <a:r>
              <a:rPr lang="en-US" altLang="zh-CN" dirty="0" err="1">
                <a:solidFill>
                  <a:srgbClr val="0000CC"/>
                </a:solidFill>
                <a:cs typeface="+mn-ea"/>
                <a:sym typeface="Symbol" panose="05050102010706020507" pitchFamily="18" charset="2"/>
              </a:rPr>
              <a:t></a:t>
            </a:r>
            <a:r>
              <a:rPr lang="en-US" altLang="zh-CN" dirty="0" err="1">
                <a:solidFill>
                  <a:srgbClr val="0000CC"/>
                </a:solidFill>
                <a:cs typeface="+mn-ea"/>
              </a:rPr>
              <a:t>b</a:t>
            </a:r>
            <a:r>
              <a:rPr lang="en-US" altLang="zh-CN" dirty="0">
                <a:solidFill>
                  <a:srgbClr val="0000CC"/>
                </a:solidFill>
                <a:cs typeface="+mn-ea"/>
              </a:rPr>
              <a:t>;}</a:t>
            </a:r>
            <a:endParaRPr lang="zh-CN" altLang="zh-CN" dirty="0">
              <a:solidFill>
                <a:srgbClr val="0000CC"/>
              </a:solidFill>
              <a:cs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zh-CN" altLang="en-US" sz="2400" b="1" dirty="0"/>
          </a:p>
        </p:txBody>
      </p:sp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pPr eaLnBrk="1" hangingPunct="1"/>
            <a:r>
              <a:rPr lang="en-US" altLang="zh-CN" b="1"/>
              <a:t>6.1 </a:t>
            </a:r>
            <a:r>
              <a:rPr lang="zh-CN" altLang="en-US" b="1"/>
              <a:t>运算符</a:t>
            </a:r>
            <a:r>
              <a:rPr lang="zh-CN" altLang="en-US" b="1">
                <a:solidFill>
                  <a:srgbClr val="FF0000"/>
                </a:solidFill>
              </a:rPr>
              <a:t>重载基础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1052513"/>
            <a:ext cx="8623300" cy="54721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b="1" dirty="0">
                <a:solidFill>
                  <a:srgbClr val="0000CC"/>
                </a:solidFill>
              </a:rPr>
              <a:t>3</a:t>
            </a:r>
            <a:r>
              <a:rPr lang="zh-CN" altLang="zh-CN" b="1" dirty="0">
                <a:solidFill>
                  <a:srgbClr val="0000CC"/>
                </a:solidFill>
              </a:rPr>
              <a:t>．与类相关的运算符重载方式</a:t>
            </a:r>
            <a:endParaRPr lang="zh-CN" altLang="zh-CN" b="1" dirty="0">
              <a:solidFill>
                <a:srgbClr val="0000CC"/>
              </a:solidFill>
            </a:endParaRPr>
          </a:p>
          <a:p>
            <a:pPr marL="457200" lvl="1" indent="0">
              <a:buFontTx/>
              <a:buNone/>
              <a:defRPr/>
            </a:pPr>
            <a:r>
              <a:rPr lang="zh-CN" altLang="en-US" b="1" dirty="0">
                <a:cs typeface="+mn-ea"/>
              </a:rPr>
              <a:t>（</a:t>
            </a:r>
            <a:r>
              <a:rPr lang="en-US" altLang="zh-CN" b="1" dirty="0">
                <a:cs typeface="+mn-ea"/>
              </a:rPr>
              <a:t>1）</a:t>
            </a:r>
            <a:r>
              <a:rPr lang="zh-CN" altLang="en-US" b="1" dirty="0">
                <a:cs typeface="+mn-ea"/>
              </a:rPr>
              <a:t>编译器为</a:t>
            </a:r>
            <a:r>
              <a:rPr lang="zh-CN" altLang="en-US" b="1" dirty="0">
                <a:solidFill>
                  <a:srgbClr val="0000CC"/>
                </a:solidFill>
                <a:cs typeface="+mn-ea"/>
              </a:rPr>
              <a:t>类合成的默认运算符</a:t>
            </a:r>
            <a:r>
              <a:rPr lang="zh-CN" altLang="en-US" b="1" dirty="0">
                <a:cs typeface="+mn-ea"/>
              </a:rPr>
              <a:t>重载</a:t>
            </a:r>
            <a:endParaRPr lang="en-US" altLang="zh-CN" b="1" dirty="0">
              <a:cs typeface="+mn-ea"/>
            </a:endParaRPr>
          </a:p>
          <a:p>
            <a:pPr lvl="2">
              <a:defRPr/>
            </a:pPr>
            <a:r>
              <a:rPr lang="zh-CN" altLang="zh-CN" b="1" dirty="0">
                <a:cs typeface="+mn-ea"/>
              </a:rPr>
              <a:t>赋值运算（</a:t>
            </a:r>
            <a:r>
              <a:rPr lang="en-US" altLang="zh-CN" b="1" dirty="0">
                <a:cs typeface="+mn-ea"/>
              </a:rPr>
              <a:t>=</a:t>
            </a:r>
            <a:r>
              <a:rPr lang="zh-CN" altLang="zh-CN" b="1" dirty="0">
                <a:cs typeface="+mn-ea"/>
              </a:rPr>
              <a:t>）</a:t>
            </a:r>
            <a:endParaRPr lang="en-US" altLang="zh-CN" b="1" dirty="0">
              <a:cs typeface="+mn-ea"/>
            </a:endParaRPr>
          </a:p>
          <a:p>
            <a:pPr lvl="2">
              <a:defRPr/>
            </a:pPr>
            <a:r>
              <a:rPr lang="zh-CN" altLang="zh-CN" b="1" dirty="0">
                <a:cs typeface="+mn-ea"/>
              </a:rPr>
              <a:t>取类对象地址的运算符（</a:t>
            </a:r>
            <a:r>
              <a:rPr lang="en-US" altLang="zh-CN" b="1" dirty="0">
                <a:cs typeface="+mn-ea"/>
              </a:rPr>
              <a:t>&amp;</a:t>
            </a:r>
            <a:r>
              <a:rPr lang="zh-CN" altLang="zh-CN" b="1" dirty="0">
                <a:cs typeface="+mn-ea"/>
              </a:rPr>
              <a:t>），</a:t>
            </a:r>
            <a:endParaRPr lang="en-US" altLang="zh-CN" b="1" dirty="0">
              <a:cs typeface="+mn-ea"/>
            </a:endParaRPr>
          </a:p>
          <a:p>
            <a:pPr lvl="2">
              <a:defRPr/>
            </a:pPr>
            <a:r>
              <a:rPr lang="zh-CN" altLang="zh-CN" b="1" dirty="0">
                <a:cs typeface="+mn-ea"/>
              </a:rPr>
              <a:t>成员访问运算符（如“</a:t>
            </a:r>
            <a:r>
              <a:rPr lang="en-US" altLang="zh-CN" b="1" dirty="0">
                <a:cs typeface="+mn-ea"/>
              </a:rPr>
              <a:t>-&gt;</a:t>
            </a:r>
            <a:r>
              <a:rPr lang="zh-CN" altLang="zh-CN" b="1" dirty="0">
                <a:cs typeface="+mn-ea"/>
              </a:rPr>
              <a:t>”）。</a:t>
            </a:r>
            <a:endParaRPr lang="en-US" altLang="zh-CN" b="1" dirty="0">
              <a:cs typeface="+mn-ea"/>
            </a:endParaRPr>
          </a:p>
          <a:p>
            <a:pPr lvl="1">
              <a:defRPr/>
            </a:pPr>
            <a:r>
              <a:rPr lang="zh-CN" altLang="zh-CN" b="1" dirty="0">
                <a:solidFill>
                  <a:srgbClr val="0000CC"/>
                </a:solidFill>
                <a:cs typeface="+mn-ea"/>
              </a:rPr>
              <a:t>这些运算符</a:t>
            </a:r>
            <a:r>
              <a:rPr lang="zh-CN" altLang="zh-CN" b="1" dirty="0">
                <a:cs typeface="+mn-ea"/>
              </a:rPr>
              <a:t>不需要重载就可以使用</a:t>
            </a:r>
            <a:r>
              <a:rPr lang="zh-CN" altLang="en-US" b="1" dirty="0">
                <a:cs typeface="+mn-ea"/>
              </a:rPr>
              <a:t>，而</a:t>
            </a:r>
            <a:r>
              <a:rPr lang="zh-CN" altLang="en-US" b="1" dirty="0">
                <a:solidFill>
                  <a:srgbClr val="FF0000"/>
                </a:solidFill>
                <a:cs typeface="+mn-ea"/>
              </a:rPr>
              <a:t>其它运算符则只有重载了才能够应用</a:t>
            </a:r>
            <a:r>
              <a:rPr lang="zh-CN" altLang="en-US" b="1" dirty="0">
                <a:cs typeface="+mn-ea"/>
              </a:rPr>
              <a:t>。</a:t>
            </a:r>
            <a:endParaRPr lang="en-US" altLang="zh-CN" b="1" dirty="0">
              <a:cs typeface="+mn-ea"/>
            </a:endParaRPr>
          </a:p>
          <a:p>
            <a:pPr marL="457200" lvl="1" indent="0">
              <a:buFontTx/>
              <a:buNone/>
              <a:defRPr/>
            </a:pPr>
            <a:r>
              <a:rPr lang="zh-CN" altLang="en-US" b="1" dirty="0">
                <a:cs typeface="+mn-ea"/>
              </a:rPr>
              <a:t>（</a:t>
            </a:r>
            <a:r>
              <a:rPr lang="en-US" altLang="zh-CN" b="1" dirty="0">
                <a:cs typeface="+mn-ea"/>
              </a:rPr>
              <a:t>2）</a:t>
            </a:r>
            <a:r>
              <a:rPr lang="zh-CN" altLang="en-US" b="1" dirty="0">
                <a:cs typeface="+mn-ea"/>
              </a:rPr>
              <a:t>类运算符重载方式</a:t>
            </a:r>
            <a:endParaRPr lang="en-US" altLang="zh-CN" b="1" dirty="0">
              <a:cs typeface="+mn-ea"/>
            </a:endParaRPr>
          </a:p>
          <a:p>
            <a:pPr lvl="2">
              <a:defRPr/>
            </a:pPr>
            <a:r>
              <a:rPr lang="zh-CN" altLang="zh-CN" b="1" dirty="0">
                <a:cs typeface="+mn-ea"/>
              </a:rPr>
              <a:t>重载为类的</a:t>
            </a:r>
            <a:r>
              <a:rPr lang="zh-CN" altLang="zh-CN" b="1" dirty="0">
                <a:solidFill>
                  <a:srgbClr val="0000CC"/>
                </a:solidFill>
                <a:cs typeface="+mn-ea"/>
              </a:rPr>
              <a:t>非静态成员</a:t>
            </a:r>
            <a:r>
              <a:rPr lang="zh-CN" altLang="zh-CN" b="1" dirty="0">
                <a:cs typeface="+mn-ea"/>
              </a:rPr>
              <a:t>函数</a:t>
            </a:r>
            <a:endParaRPr lang="en-US" altLang="zh-CN" b="1" dirty="0">
              <a:cs typeface="+mn-ea"/>
            </a:endParaRPr>
          </a:p>
          <a:p>
            <a:pPr lvl="2">
              <a:defRPr/>
            </a:pPr>
            <a:r>
              <a:rPr lang="zh-CN" altLang="zh-CN" b="1" dirty="0">
                <a:cs typeface="+mn-ea"/>
              </a:rPr>
              <a:t>重载为类的</a:t>
            </a:r>
            <a:r>
              <a:rPr lang="zh-CN" altLang="zh-CN" b="1" dirty="0">
                <a:solidFill>
                  <a:srgbClr val="0000CC"/>
                </a:solidFill>
                <a:cs typeface="+mn-ea"/>
              </a:rPr>
              <a:t>友元函数</a:t>
            </a:r>
            <a:endParaRPr lang="en-US" altLang="zh-CN" b="1" dirty="0">
              <a:cs typeface="+mn-ea"/>
            </a:endParaRPr>
          </a:p>
          <a:p>
            <a:pPr lvl="2">
              <a:defRPr/>
            </a:pPr>
            <a:r>
              <a:rPr lang="zh-CN" altLang="zh-CN" b="1" dirty="0">
                <a:cs typeface="+mn-ea"/>
              </a:rPr>
              <a:t>重载为</a:t>
            </a:r>
            <a:r>
              <a:rPr lang="zh-CN" altLang="zh-CN" b="1" dirty="0">
                <a:solidFill>
                  <a:srgbClr val="0000CC"/>
                </a:solidFill>
                <a:cs typeface="+mn-ea"/>
              </a:rPr>
              <a:t>普通函数</a:t>
            </a:r>
            <a:endParaRPr lang="zh-CN" altLang="zh-CN" b="1" dirty="0">
              <a:cs typeface="+mn-ea"/>
            </a:endParaRPr>
          </a:p>
          <a:p>
            <a:pPr marL="457200" lvl="1" indent="0">
              <a:buFontTx/>
              <a:buNone/>
              <a:defRPr/>
            </a:pPr>
            <a:endParaRPr lang="zh-CN" altLang="en-US" b="1" dirty="0">
              <a:cs typeface="+mn-ea"/>
            </a:endParaRPr>
          </a:p>
        </p:txBody>
      </p:sp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pPr eaLnBrk="1" hangingPunct="1"/>
            <a:r>
              <a:rPr lang="en-US" altLang="zh-CN" b="1"/>
              <a:t>6.1 </a:t>
            </a:r>
            <a:r>
              <a:rPr lang="zh-CN" altLang="en-US" b="1"/>
              <a:t>运算符</a:t>
            </a:r>
            <a:r>
              <a:rPr lang="zh-CN" altLang="en-US" b="1">
                <a:solidFill>
                  <a:srgbClr val="FF0000"/>
                </a:solidFill>
              </a:rPr>
              <a:t>重载基础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76325"/>
            <a:ext cx="8640763" cy="5194300"/>
          </a:xfrm>
        </p:spPr>
        <p:txBody>
          <a:bodyPr/>
          <a:lstStyle/>
          <a:p>
            <a:pPr marL="457200" indent="-457200">
              <a:buFont typeface="+mj-ea"/>
              <a:buAutoNum type="circleNumDbPlain"/>
              <a:defRPr/>
            </a:pPr>
            <a:r>
              <a:rPr lang="zh-CN" altLang="zh-CN" sz="2800" b="1" dirty="0">
                <a:solidFill>
                  <a:srgbClr val="FF0000"/>
                </a:solidFill>
              </a:rPr>
              <a:t>非静态成员函数的重载运算符</a:t>
            </a:r>
            <a:endParaRPr lang="zh-CN" altLang="zh-CN" sz="2800" b="1" dirty="0">
              <a:solidFill>
                <a:srgbClr val="FF0000"/>
              </a:solidFill>
            </a:endParaRPr>
          </a:p>
          <a:p>
            <a:pPr marL="685800" lvl="1">
              <a:defRPr/>
            </a:pPr>
            <a:r>
              <a:rPr lang="zh-CN" altLang="en-US" sz="2000" b="1" dirty="0">
                <a:cs typeface="+mn-ea"/>
              </a:rPr>
              <a:t>运算符重载为类成员函数时，其第</a:t>
            </a:r>
            <a:r>
              <a:rPr lang="en-US" altLang="zh-CN" sz="2000" b="1" dirty="0">
                <a:cs typeface="+mn-ea"/>
              </a:rPr>
              <a:t>1</a:t>
            </a:r>
            <a:r>
              <a:rPr lang="zh-CN" altLang="en-US" sz="2000" b="1" dirty="0">
                <a:cs typeface="+mn-ea"/>
              </a:rPr>
              <a:t>个参数是由编译器通过</a:t>
            </a:r>
            <a:r>
              <a:rPr lang="en-US" altLang="zh-CN" sz="2000" b="1" dirty="0">
                <a:solidFill>
                  <a:srgbClr val="0000CC"/>
                </a:solidFill>
                <a:cs typeface="+mn-ea"/>
              </a:rPr>
              <a:t>this</a:t>
            </a:r>
            <a:r>
              <a:rPr lang="zh-CN" altLang="en-US" sz="2000" b="1" dirty="0">
                <a:solidFill>
                  <a:srgbClr val="0000CC"/>
                </a:solidFill>
                <a:cs typeface="+mn-ea"/>
              </a:rPr>
              <a:t>指针</a:t>
            </a:r>
            <a:r>
              <a:rPr lang="zh-CN" altLang="en-US" sz="2000" b="1" dirty="0">
                <a:cs typeface="+mn-ea"/>
              </a:rPr>
              <a:t>隐式传递，因此</a:t>
            </a:r>
            <a:r>
              <a:rPr lang="zh-CN" altLang="zh-CN" sz="2000" b="1" dirty="0">
                <a:cs typeface="+mn-ea"/>
              </a:rPr>
              <a:t>其参数个数要比该运算符实际的参数个数</a:t>
            </a:r>
            <a:r>
              <a:rPr lang="zh-CN" altLang="zh-CN" sz="2000" b="1" dirty="0">
                <a:solidFill>
                  <a:srgbClr val="0000CC"/>
                </a:solidFill>
                <a:cs typeface="+mn-ea"/>
              </a:rPr>
              <a:t>少一个</a:t>
            </a:r>
            <a:r>
              <a:rPr lang="zh-CN" altLang="zh-CN" sz="2000" b="1" dirty="0">
                <a:cs typeface="+mn-ea"/>
              </a:rPr>
              <a:t>。</a:t>
            </a:r>
            <a:r>
              <a:rPr lang="zh-CN" altLang="en-US" sz="2000" b="1" dirty="0">
                <a:cs typeface="+mn-ea"/>
              </a:rPr>
              <a:t>例如</a:t>
            </a:r>
            <a:endParaRPr lang="en-US" altLang="zh-CN" sz="2000" b="1" dirty="0">
              <a:cs typeface="+mn-ea"/>
            </a:endParaRPr>
          </a:p>
          <a:p>
            <a:pPr marL="400050" lvl="1" indent="0">
              <a:buFontTx/>
              <a:buNone/>
              <a:defRPr/>
            </a:pPr>
            <a:r>
              <a:rPr lang="en-US" altLang="zh-CN" sz="2000" b="1" dirty="0">
                <a:cs typeface="+mn-ea"/>
              </a:rPr>
              <a:t>class Complex{</a:t>
            </a:r>
            <a:endParaRPr lang="zh-CN" altLang="zh-CN" sz="2000" b="1" dirty="0">
              <a:cs typeface="+mn-ea"/>
            </a:endParaRPr>
          </a:p>
          <a:p>
            <a:pPr marL="400050" lvl="1" indent="0">
              <a:buFontTx/>
              <a:buNone/>
              <a:defRPr/>
            </a:pPr>
            <a:r>
              <a:rPr lang="en-US" altLang="zh-CN" sz="2000" b="1" dirty="0">
                <a:cs typeface="+mn-ea"/>
              </a:rPr>
              <a:t>	    double </a:t>
            </a:r>
            <a:r>
              <a:rPr lang="en-US" altLang="zh-CN" sz="2000" b="1" dirty="0" err="1">
                <a:cs typeface="+mn-ea"/>
              </a:rPr>
              <a:t>real,image</a:t>
            </a:r>
            <a:r>
              <a:rPr lang="en-US" altLang="zh-CN" sz="2000" b="1" dirty="0">
                <a:cs typeface="+mn-ea"/>
              </a:rPr>
              <a:t>;</a:t>
            </a:r>
            <a:endParaRPr lang="zh-CN" altLang="zh-CN" sz="2000" b="1" dirty="0">
              <a:cs typeface="+mn-ea"/>
            </a:endParaRPr>
          </a:p>
          <a:p>
            <a:pPr marL="400050" lvl="1" indent="0">
              <a:buFontTx/>
              <a:buNone/>
              <a:defRPr/>
            </a:pPr>
            <a:r>
              <a:rPr lang="en-US" altLang="zh-CN" sz="2000" b="1" dirty="0">
                <a:cs typeface="+mn-ea"/>
              </a:rPr>
              <a:t>  public:</a:t>
            </a:r>
            <a:endParaRPr lang="zh-CN" altLang="zh-CN" sz="2000" b="1" dirty="0">
              <a:cs typeface="+mn-ea"/>
            </a:endParaRPr>
          </a:p>
          <a:p>
            <a:pPr marL="400050" lvl="1" indent="0">
              <a:buFontTx/>
              <a:buNone/>
              <a:defRPr/>
            </a:pPr>
            <a:r>
              <a:rPr lang="en-US" altLang="zh-CN" sz="2000" b="1" dirty="0">
                <a:cs typeface="+mn-ea"/>
              </a:rPr>
              <a:t>	</a:t>
            </a:r>
            <a:r>
              <a:rPr lang="en-US" altLang="zh-CN" sz="2000" b="1" dirty="0">
                <a:solidFill>
                  <a:srgbClr val="0000CC"/>
                </a:solidFill>
                <a:cs typeface="+mn-ea"/>
              </a:rPr>
              <a:t>    Complex operator+(Complex x){</a:t>
            </a:r>
            <a:r>
              <a:rPr lang="zh-CN" altLang="zh-CN" sz="2000" b="1" dirty="0">
                <a:solidFill>
                  <a:srgbClr val="0000CC"/>
                </a:solidFill>
                <a:cs typeface="+mn-ea"/>
              </a:rPr>
              <a:t>……</a:t>
            </a:r>
            <a:r>
              <a:rPr lang="en-US" altLang="zh-CN" sz="2000" b="1" dirty="0">
                <a:solidFill>
                  <a:srgbClr val="0000CC"/>
                </a:solidFill>
                <a:cs typeface="+mn-ea"/>
              </a:rPr>
              <a:t>}</a:t>
            </a:r>
            <a:endParaRPr lang="zh-CN" altLang="zh-CN" sz="2000" b="1" dirty="0">
              <a:solidFill>
                <a:srgbClr val="0000CC"/>
              </a:solidFill>
              <a:cs typeface="+mn-ea"/>
            </a:endParaRPr>
          </a:p>
          <a:p>
            <a:pPr marL="400050" lvl="1" indent="0">
              <a:buFontTx/>
              <a:buNone/>
              <a:defRPr/>
            </a:pPr>
            <a:r>
              <a:rPr lang="en-US" altLang="zh-CN" sz="2000" b="1" dirty="0">
                <a:cs typeface="+mn-ea"/>
              </a:rPr>
              <a:t>           </a:t>
            </a:r>
            <a:r>
              <a:rPr lang="zh-CN" altLang="zh-CN" sz="2000" b="1" dirty="0">
                <a:cs typeface="+mn-ea"/>
              </a:rPr>
              <a:t>……</a:t>
            </a:r>
            <a:endParaRPr lang="zh-CN" altLang="zh-CN" sz="2000" b="1" dirty="0">
              <a:cs typeface="+mn-ea"/>
            </a:endParaRPr>
          </a:p>
          <a:p>
            <a:pPr marL="400050" lvl="1" indent="0">
              <a:buFontTx/>
              <a:buNone/>
              <a:defRPr/>
            </a:pPr>
            <a:r>
              <a:rPr lang="en-US" altLang="zh-CN" sz="2000" b="1" dirty="0">
                <a:cs typeface="+mn-ea"/>
              </a:rPr>
              <a:t> };</a:t>
            </a:r>
            <a:endParaRPr lang="zh-CN" altLang="zh-CN" sz="2000" b="1" dirty="0">
              <a:cs typeface="+mn-ea"/>
            </a:endParaRPr>
          </a:p>
          <a:p>
            <a:pPr marL="0" indent="0">
              <a:buFontTx/>
              <a:buNone/>
              <a:defRPr/>
            </a:pPr>
            <a:r>
              <a:rPr lang="en-US" altLang="zh-CN" sz="2000" b="1" dirty="0"/>
              <a:t>      Complex </a:t>
            </a:r>
            <a:r>
              <a:rPr lang="en-US" altLang="zh-CN" sz="2000" b="1" dirty="0" err="1"/>
              <a:t>a,b,c</a:t>
            </a:r>
            <a:r>
              <a:rPr lang="en-US" altLang="zh-CN" sz="2000" b="1" dirty="0"/>
              <a:t>;</a:t>
            </a:r>
            <a:endParaRPr lang="en-US" altLang="zh-CN" sz="2000" b="1" dirty="0"/>
          </a:p>
          <a:p>
            <a:pPr marL="0" indent="0">
              <a:buFontTx/>
              <a:buNone/>
              <a:defRPr/>
            </a:pPr>
            <a:r>
              <a:rPr lang="en-US" altLang="zh-CN" sz="2000" b="1" dirty="0"/>
              <a:t>      a=</a:t>
            </a:r>
            <a:r>
              <a:rPr lang="en-US" altLang="zh-CN" sz="2000" b="1" dirty="0" err="1"/>
              <a:t>b</a:t>
            </a:r>
            <a:r>
              <a:rPr lang="en-US" altLang="zh-CN" sz="2000" b="1" dirty="0" err="1">
                <a:solidFill>
                  <a:srgbClr val="0000CC"/>
                </a:solidFill>
              </a:rPr>
              <a:t>+</a:t>
            </a:r>
            <a:r>
              <a:rPr lang="en-US" altLang="zh-CN" sz="2000" b="1" dirty="0" err="1"/>
              <a:t>c</a:t>
            </a:r>
            <a:r>
              <a:rPr lang="en-US" altLang="zh-CN" sz="2000" b="1" dirty="0"/>
              <a:t>;</a:t>
            </a:r>
            <a:endParaRPr lang="en-US" altLang="zh-CN" sz="2000" b="1" dirty="0"/>
          </a:p>
          <a:p>
            <a:pPr marL="0" indent="0">
              <a:buFontTx/>
              <a:buNone/>
              <a:defRPr/>
            </a:pPr>
            <a:r>
              <a:rPr lang="en-US" altLang="zh-CN" sz="2000" b="1" dirty="0" err="1"/>
              <a:t>b+c</a:t>
            </a:r>
            <a:r>
              <a:rPr lang="zh-CN" altLang="en-US" sz="2000" b="1" dirty="0"/>
              <a:t>调用了</a:t>
            </a:r>
            <a:r>
              <a:rPr lang="zh-CN" altLang="en-US" sz="2000" b="1" dirty="0">
                <a:solidFill>
                  <a:srgbClr val="0000CC"/>
                </a:solidFill>
              </a:rPr>
              <a:t>重载运算符</a:t>
            </a:r>
            <a:r>
              <a:rPr lang="en-US" altLang="zh-CN" sz="2000" b="1" dirty="0">
                <a:solidFill>
                  <a:srgbClr val="0000CC"/>
                </a:solidFill>
              </a:rPr>
              <a:t>+</a:t>
            </a:r>
            <a:r>
              <a:rPr lang="en-US" altLang="zh-CN" sz="2000" b="1" dirty="0"/>
              <a:t>，</a:t>
            </a:r>
            <a:r>
              <a:rPr lang="zh-CN" altLang="en-US" sz="2000" b="1" dirty="0"/>
              <a:t>参数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传递给了隐式参数</a:t>
            </a:r>
            <a:r>
              <a:rPr lang="en-US" altLang="zh-CN" sz="2000" b="1" dirty="0"/>
              <a:t>this</a:t>
            </a:r>
            <a:r>
              <a:rPr lang="zh-CN" altLang="en-US" sz="2000" b="1" dirty="0"/>
              <a:t>，而</a:t>
            </a:r>
            <a:r>
              <a:rPr lang="en-US" altLang="zh-CN" sz="2000" b="1" dirty="0"/>
              <a:t>+</a:t>
            </a:r>
            <a:r>
              <a:rPr lang="zh-CN" altLang="en-US" sz="2000" b="1" dirty="0"/>
              <a:t>运算符函数是隐式参数的成员函数，语句</a:t>
            </a:r>
            <a:r>
              <a:rPr lang="en-US" altLang="zh-CN" sz="2000" b="1" dirty="0"/>
              <a:t>“a=</a:t>
            </a:r>
            <a:r>
              <a:rPr lang="en-US" altLang="zh-CN" sz="2000" b="1" dirty="0" err="1"/>
              <a:t>b+c</a:t>
            </a:r>
            <a:r>
              <a:rPr lang="zh-CN" altLang="en-US" sz="2000" b="1" dirty="0"/>
              <a:t>；</a:t>
            </a:r>
            <a:r>
              <a:rPr lang="en-US" altLang="zh-CN" sz="2000" b="1" dirty="0"/>
              <a:t>”</a:t>
            </a:r>
            <a:r>
              <a:rPr lang="zh-CN" altLang="en-US" sz="2000" b="1" dirty="0"/>
              <a:t>与</a:t>
            </a:r>
            <a:r>
              <a:rPr lang="en-US" altLang="zh-CN" sz="2000" b="1" dirty="0"/>
              <a:t>“a=</a:t>
            </a:r>
            <a:r>
              <a:rPr lang="en-US" altLang="zh-CN" sz="2000" b="1" dirty="0" err="1"/>
              <a:t>b.operator</a:t>
            </a:r>
            <a:r>
              <a:rPr lang="en-US" altLang="zh-CN" sz="2000" b="1" dirty="0"/>
              <a:t>+(c);”</a:t>
            </a:r>
            <a:r>
              <a:rPr lang="zh-CN" altLang="en-US" sz="2000" b="1" dirty="0"/>
              <a:t>等价</a:t>
            </a:r>
            <a:endParaRPr lang="zh-CN" altLang="en-US" sz="2000" b="1" dirty="0"/>
          </a:p>
        </p:txBody>
      </p:sp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pPr eaLnBrk="1" hangingPunct="1"/>
            <a:r>
              <a:rPr lang="en-US" altLang="zh-CN" b="1"/>
              <a:t>6.1 </a:t>
            </a:r>
            <a:r>
              <a:rPr lang="zh-CN" altLang="en-US" b="1"/>
              <a:t>运算符</a:t>
            </a:r>
            <a:r>
              <a:rPr lang="zh-CN" altLang="en-US" b="1">
                <a:solidFill>
                  <a:srgbClr val="FF0000"/>
                </a:solidFill>
              </a:rPr>
              <a:t>重载基础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NjYzODNjMGI2OGMwMmM2YzkyODdiNmY1OTY5ZGEzZmEifQ=="/>
</p:tagLst>
</file>

<file path=ppt/theme/theme1.xml><?xml version="1.0" encoding="utf-8"?>
<a:theme xmlns:a="http://schemas.openxmlformats.org/drawingml/2006/main" name="默认设计模板">
  <a:themeElements>
    <a:clrScheme name="紫红色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18085</Words>
  <Application>WPS 演示</Application>
  <PresentationFormat>全屏显示(4:3)</PresentationFormat>
  <Paragraphs>1007</Paragraphs>
  <Slides>65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6" baseType="lpstr">
      <vt:lpstr>Arial</vt:lpstr>
      <vt:lpstr>宋体</vt:lpstr>
      <vt:lpstr>Wingdings</vt:lpstr>
      <vt:lpstr>Symbol</vt:lpstr>
      <vt:lpstr>微软雅黑</vt:lpstr>
      <vt:lpstr>Arial Unicode MS</vt:lpstr>
      <vt:lpstr>Times New Roman</vt:lpstr>
      <vt:lpstr>Tahoma</vt:lpstr>
      <vt:lpstr>Blackadder ITC</vt:lpstr>
      <vt:lpstr>方正舒体</vt:lpstr>
      <vt:lpstr>默认设计模板</vt:lpstr>
      <vt:lpstr>第6章  运算符重载</vt:lpstr>
      <vt:lpstr>6.1 运算符重载基础</vt:lpstr>
      <vt:lpstr>6.1 运算符重载基础</vt:lpstr>
      <vt:lpstr>PowerPoint 演示文稿</vt:lpstr>
      <vt:lpstr>PowerPoint 演示文稿</vt:lpstr>
      <vt:lpstr>6.1 运算符重载基础</vt:lpstr>
      <vt:lpstr>6.1 运算符重载基础</vt:lpstr>
      <vt:lpstr>6.1 运算符重载基础</vt:lpstr>
      <vt:lpstr>6.1 运算符重载基础</vt:lpstr>
      <vt:lpstr>6.1 运算符重载基础</vt:lpstr>
      <vt:lpstr>6.1 运算符重载基础</vt:lpstr>
      <vt:lpstr>6.2  重载二元运算符</vt:lpstr>
      <vt:lpstr>6.2.1  类与二元运算符重载</vt:lpstr>
      <vt:lpstr>6.2.1  类与二元运算符重载</vt:lpstr>
      <vt:lpstr>6.2.1  类与二元运算符重载</vt:lpstr>
      <vt:lpstr>6.2.1  类与二元运算符重载</vt:lpstr>
      <vt:lpstr>PowerPoint 演示文稿</vt:lpstr>
      <vt:lpstr>6.2.1  类与二元运算符重载</vt:lpstr>
      <vt:lpstr>6.2.1  类与二元运算符重载</vt:lpstr>
      <vt:lpstr>6.2.1  类与二元运算符重载</vt:lpstr>
      <vt:lpstr>6.2.2  非类成员方式重载二元运算符的特殊用途</vt:lpstr>
      <vt:lpstr>6.2.2  非类成员方式重载二元运算符的特殊用途</vt:lpstr>
      <vt:lpstr>PowerPoint 演示文稿</vt:lpstr>
      <vt:lpstr>6.2.2  非类成员方式重载二元运算符的特殊用途</vt:lpstr>
      <vt:lpstr>PowerPoint 演示文稿</vt:lpstr>
      <vt:lpstr>6.3  重载一元运算符 </vt:lpstr>
      <vt:lpstr>6.3.1  作为成员函数重载</vt:lpstr>
      <vt:lpstr>6.3.1  作为成员函数重载</vt:lpstr>
      <vt:lpstr>PowerPoint 演示文稿</vt:lpstr>
      <vt:lpstr>6.3.2  作为友元函数重载</vt:lpstr>
      <vt:lpstr>6.3.2  作为友元函数重载</vt:lpstr>
      <vt:lpstr>PowerPoint 演示文稿</vt:lpstr>
      <vt:lpstr>重载++运算符的错误例子 </vt:lpstr>
      <vt:lpstr>6.4  特殊运算符重载</vt:lpstr>
      <vt:lpstr>6.4.1  运算符++和--的重载</vt:lpstr>
      <vt:lpstr>PowerPoint 演示文稿</vt:lpstr>
      <vt:lpstr>PowerPoint 演示文稿</vt:lpstr>
      <vt:lpstr>PowerPoint 演示文稿</vt:lpstr>
      <vt:lpstr>6.4.1  运算符++和--的重载</vt:lpstr>
      <vt:lpstr>程序填空</vt:lpstr>
      <vt:lpstr>6.4.2  下标[]和赋值运算符=</vt:lpstr>
      <vt:lpstr>6.4.2  下标[]和赋值运算符=</vt:lpstr>
      <vt:lpstr>6.4.2  下标[]和赋值运算符=</vt:lpstr>
      <vt:lpstr>6.4.2  下标[]和赋值运算符=</vt:lpstr>
      <vt:lpstr>6.4.2  下标[]和赋值运算符=</vt:lpstr>
      <vt:lpstr>6.4.3  类型转换运算符</vt:lpstr>
      <vt:lpstr>6.4.3  类型转换运算符</vt:lpstr>
      <vt:lpstr>6.4.3  类型转换运算符</vt:lpstr>
      <vt:lpstr>PowerPoint 演示文稿</vt:lpstr>
      <vt:lpstr>6.4.3  类型转换运算符</vt:lpstr>
      <vt:lpstr>PowerPoint 演示文稿</vt:lpstr>
      <vt:lpstr>6.4.3  类型转换运算符</vt:lpstr>
      <vt:lpstr>6.4.3  类型转换运算符</vt:lpstr>
      <vt:lpstr>6.4.3  类型转换运算符</vt:lpstr>
      <vt:lpstr>6.4.4 函数调用运算符重载</vt:lpstr>
      <vt:lpstr>6.4.4 函数调用运算符重载</vt:lpstr>
      <vt:lpstr>PowerPoint 演示文稿</vt:lpstr>
      <vt:lpstr>6.5  输入/输出运算符重载</vt:lpstr>
      <vt:lpstr>6.5.2  重载输入运算符&gt;&gt;</vt:lpstr>
      <vt:lpstr>6.5.3  &gt;&gt;和&lt;&lt;重载的应用</vt:lpstr>
      <vt:lpstr>6.5.3  &gt;&gt;和&lt;&lt;重载的应用</vt:lpstr>
      <vt:lpstr>6.5.3  &gt;&gt;和&lt;&lt;重载的应用</vt:lpstr>
      <vt:lpstr>程序填空</vt:lpstr>
      <vt:lpstr>加餐作业</vt:lpstr>
      <vt:lpstr>PowerPoint 演示文稿</vt:lpstr>
    </vt:vector>
  </TitlesOfParts>
  <Company>cq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C++.NET程序设计</dc:title>
  <dc:creator>dk</dc:creator>
  <cp:lastModifiedBy>lct001</cp:lastModifiedBy>
  <cp:revision>450</cp:revision>
  <dcterms:created xsi:type="dcterms:W3CDTF">2009-10-08T06:48:00Z</dcterms:created>
  <dcterms:modified xsi:type="dcterms:W3CDTF">2022-11-24T02:48:51Z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7FEBC91A25914C4797927A78E493A495</vt:lpwstr>
  </property>
</Properties>
</file>