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8" r:id="rId2"/>
    <p:sldId id="260" r:id="rId3"/>
    <p:sldId id="261" r:id="rId4"/>
    <p:sldId id="391" r:id="rId5"/>
    <p:sldId id="266" r:id="rId6"/>
    <p:sldId id="267" r:id="rId7"/>
    <p:sldId id="294" r:id="rId8"/>
    <p:sldId id="269" r:id="rId9"/>
    <p:sldId id="270" r:id="rId10"/>
    <p:sldId id="295" r:id="rId11"/>
    <p:sldId id="271" r:id="rId12"/>
    <p:sldId id="303" r:id="rId13"/>
    <p:sldId id="304" r:id="rId14"/>
    <p:sldId id="305" r:id="rId15"/>
    <p:sldId id="307" r:id="rId16"/>
    <p:sldId id="308" r:id="rId17"/>
    <p:sldId id="309" r:id="rId18"/>
    <p:sldId id="310" r:id="rId19"/>
    <p:sldId id="311" r:id="rId20"/>
    <p:sldId id="312" r:id="rId21"/>
    <p:sldId id="306" r:id="rId22"/>
    <p:sldId id="313" r:id="rId23"/>
    <p:sldId id="314" r:id="rId24"/>
    <p:sldId id="272" r:id="rId25"/>
    <p:sldId id="316" r:id="rId26"/>
    <p:sldId id="317" r:id="rId27"/>
    <p:sldId id="318" r:id="rId28"/>
    <p:sldId id="315" r:id="rId29"/>
    <p:sldId id="319" r:id="rId30"/>
    <p:sldId id="320" r:id="rId31"/>
    <p:sldId id="321" r:id="rId32"/>
    <p:sldId id="322" r:id="rId33"/>
    <p:sldId id="323" r:id="rId34"/>
    <p:sldId id="273" r:id="rId35"/>
    <p:sldId id="274" r:id="rId36"/>
    <p:sldId id="275" r:id="rId37"/>
    <p:sldId id="276" r:id="rId38"/>
    <p:sldId id="277" r:id="rId39"/>
    <p:sldId id="278" r:id="rId40"/>
    <p:sldId id="279" r:id="rId41"/>
    <p:sldId id="280" r:id="rId42"/>
    <p:sldId id="281" r:id="rId43"/>
    <p:sldId id="324" r:id="rId44"/>
    <p:sldId id="282" r:id="rId45"/>
    <p:sldId id="283" r:id="rId46"/>
    <p:sldId id="284" r:id="rId47"/>
    <p:sldId id="392" r:id="rId4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33CC33"/>
    <a:srgbClr val="FF66FF"/>
    <a:srgbClr val="CCFFCC"/>
    <a:srgbClr val="FFCC99"/>
    <a:srgbClr val="000066"/>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5" autoAdjust="0"/>
    <p:restoredTop sz="76799" autoAdjust="0"/>
  </p:normalViewPr>
  <p:slideViewPr>
    <p:cSldViewPr>
      <p:cViewPr varScale="1">
        <p:scale>
          <a:sx n="46" d="100"/>
          <a:sy n="46" d="100"/>
        </p:scale>
        <p:origin x="11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第8章---MFC概论</a:t>
            </a:r>
          </a:p>
        </p:txBody>
      </p:sp>
      <p:sp>
        <p:nvSpPr>
          <p:cNvPr id="1556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56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1556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E122C68-A603-4E96-8841-2B3C5AA7427C}" type="slidenum">
              <a:rPr lang="en-US" altLang="zh-CN"/>
              <a:pPr/>
              <a:t>‹#›</a:t>
            </a:fld>
            <a:endParaRPr lang="en-US" altLang="zh-CN"/>
          </a:p>
        </p:txBody>
      </p:sp>
    </p:spTree>
    <p:extLst>
      <p:ext uri="{BB962C8B-B14F-4D97-AF65-F5344CB8AC3E}">
        <p14:creationId xmlns:p14="http://schemas.microsoft.com/office/powerpoint/2010/main" val="232811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第8章---MFC概论</a:t>
            </a:r>
          </a:p>
        </p:txBody>
      </p:sp>
      <p:sp>
        <p:nvSpPr>
          <p:cNvPr id="1536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53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1536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4EDA9C0-3D9A-4C86-AD28-74C70E1D2FAD}" type="slidenum">
              <a:rPr lang="en-US" altLang="zh-CN"/>
              <a:pPr/>
              <a:t>‹#›</a:t>
            </a:fld>
            <a:endParaRPr lang="en-US" altLang="zh-CN"/>
          </a:p>
        </p:txBody>
      </p:sp>
    </p:spTree>
    <p:extLst>
      <p:ext uri="{BB962C8B-B14F-4D97-AF65-F5344CB8AC3E}">
        <p14:creationId xmlns:p14="http://schemas.microsoft.com/office/powerpoint/2010/main" val="2119468685"/>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第8章---MFC概论</a:t>
            </a:r>
            <a:endParaRPr lang="en-US" altLang="zh-CN"/>
          </a:p>
        </p:txBody>
      </p:sp>
      <p:sp>
        <p:nvSpPr>
          <p:cNvPr id="5" name="页脚占位符 4"/>
          <p:cNvSpPr>
            <a:spLocks noGrp="1"/>
          </p:cNvSpPr>
          <p:nvPr>
            <p:ph type="ftr" sz="quarter" idx="11"/>
          </p:nvPr>
        </p:nvSpPr>
        <p:spPr/>
        <p:txBody>
          <a:bodyPr/>
          <a:lstStyle/>
          <a:p>
            <a:r>
              <a:rPr lang="en-US" altLang="zh-CN" smtClean="0"/>
              <a:t>清华大学计算机与信息管理中心--黄维通</a:t>
            </a:r>
            <a:endParaRPr lang="en-US" altLang="zh-CN"/>
          </a:p>
        </p:txBody>
      </p:sp>
      <p:sp>
        <p:nvSpPr>
          <p:cNvPr id="6" name="灯片编号占位符 5"/>
          <p:cNvSpPr>
            <a:spLocks noGrp="1"/>
          </p:cNvSpPr>
          <p:nvPr>
            <p:ph type="sldNum" sz="quarter" idx="12"/>
          </p:nvPr>
        </p:nvSpPr>
        <p:spPr/>
        <p:txBody>
          <a:bodyPr/>
          <a:lstStyle/>
          <a:p>
            <a:fld id="{54EDA9C0-3D9A-4C86-AD28-74C70E1D2FAD}" type="slidenum">
              <a:rPr lang="en-US" altLang="zh-CN" smtClean="0"/>
              <a:pPr/>
              <a:t>29</a:t>
            </a:fld>
            <a:endParaRPr lang="en-US" altLang="zh-CN"/>
          </a:p>
        </p:txBody>
      </p:sp>
    </p:spTree>
    <p:extLst>
      <p:ext uri="{BB962C8B-B14F-4D97-AF65-F5344CB8AC3E}">
        <p14:creationId xmlns:p14="http://schemas.microsoft.com/office/powerpoint/2010/main" val="212425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030201-E74A-462F-9E9D-B32B30326684}" type="slidenum">
              <a:rPr lang="en-US" altLang="zh-CN"/>
              <a:pPr/>
              <a:t>‹#›</a:t>
            </a:fld>
            <a:endParaRPr lang="en-US" altLang="zh-CN"/>
          </a:p>
        </p:txBody>
      </p:sp>
    </p:spTree>
    <p:extLst>
      <p:ext uri="{BB962C8B-B14F-4D97-AF65-F5344CB8AC3E}">
        <p14:creationId xmlns:p14="http://schemas.microsoft.com/office/powerpoint/2010/main" val="188686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3A0526-4604-4344-83D0-4CDDD427EE2E}" type="slidenum">
              <a:rPr lang="en-US" altLang="zh-CN"/>
              <a:pPr/>
              <a:t>‹#›</a:t>
            </a:fld>
            <a:endParaRPr lang="en-US" altLang="zh-CN"/>
          </a:p>
        </p:txBody>
      </p:sp>
    </p:spTree>
    <p:extLst>
      <p:ext uri="{BB962C8B-B14F-4D97-AF65-F5344CB8AC3E}">
        <p14:creationId xmlns:p14="http://schemas.microsoft.com/office/powerpoint/2010/main" val="391762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1A57731-29A3-4D46-ACCB-4E2AA5954513}" type="slidenum">
              <a:rPr lang="en-US" altLang="zh-CN"/>
              <a:pPr/>
              <a:t>‹#›</a:t>
            </a:fld>
            <a:endParaRPr lang="en-US" altLang="zh-CN"/>
          </a:p>
        </p:txBody>
      </p:sp>
    </p:spTree>
    <p:extLst>
      <p:ext uri="{BB962C8B-B14F-4D97-AF65-F5344CB8AC3E}">
        <p14:creationId xmlns:p14="http://schemas.microsoft.com/office/powerpoint/2010/main" val="106330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EAE7CE-6593-4F59-A373-5D886C7C7E2D}" type="slidenum">
              <a:rPr lang="en-US" altLang="zh-CN"/>
              <a:pPr/>
              <a:t>‹#›</a:t>
            </a:fld>
            <a:endParaRPr lang="en-US" altLang="zh-CN"/>
          </a:p>
        </p:txBody>
      </p:sp>
    </p:spTree>
    <p:extLst>
      <p:ext uri="{BB962C8B-B14F-4D97-AF65-F5344CB8AC3E}">
        <p14:creationId xmlns:p14="http://schemas.microsoft.com/office/powerpoint/2010/main" val="408191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960F32-F59A-449D-B950-CCA2E10E8214}" type="slidenum">
              <a:rPr lang="en-US" altLang="zh-CN"/>
              <a:pPr/>
              <a:t>‹#›</a:t>
            </a:fld>
            <a:endParaRPr lang="en-US" altLang="zh-CN"/>
          </a:p>
        </p:txBody>
      </p:sp>
    </p:spTree>
    <p:extLst>
      <p:ext uri="{BB962C8B-B14F-4D97-AF65-F5344CB8AC3E}">
        <p14:creationId xmlns:p14="http://schemas.microsoft.com/office/powerpoint/2010/main" val="294702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5E4E0AA-FFCF-4BFC-84E8-D76D663EA94B}" type="slidenum">
              <a:rPr lang="en-US" altLang="zh-CN"/>
              <a:pPr/>
              <a:t>‹#›</a:t>
            </a:fld>
            <a:endParaRPr lang="en-US" altLang="zh-CN"/>
          </a:p>
        </p:txBody>
      </p:sp>
    </p:spTree>
    <p:extLst>
      <p:ext uri="{BB962C8B-B14F-4D97-AF65-F5344CB8AC3E}">
        <p14:creationId xmlns:p14="http://schemas.microsoft.com/office/powerpoint/2010/main" val="367207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49618FC-6CB1-4EE6-81BE-701157F57B9D}" type="slidenum">
              <a:rPr lang="en-US" altLang="zh-CN"/>
              <a:pPr/>
              <a:t>‹#›</a:t>
            </a:fld>
            <a:endParaRPr lang="en-US" altLang="zh-CN"/>
          </a:p>
        </p:txBody>
      </p:sp>
    </p:spTree>
    <p:extLst>
      <p:ext uri="{BB962C8B-B14F-4D97-AF65-F5344CB8AC3E}">
        <p14:creationId xmlns:p14="http://schemas.microsoft.com/office/powerpoint/2010/main" val="27639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5625693-88B4-4A11-BD2D-7C0603929902}" type="slidenum">
              <a:rPr lang="en-US" altLang="zh-CN"/>
              <a:pPr/>
              <a:t>‹#›</a:t>
            </a:fld>
            <a:endParaRPr lang="en-US" altLang="zh-CN"/>
          </a:p>
        </p:txBody>
      </p:sp>
    </p:spTree>
    <p:extLst>
      <p:ext uri="{BB962C8B-B14F-4D97-AF65-F5344CB8AC3E}">
        <p14:creationId xmlns:p14="http://schemas.microsoft.com/office/powerpoint/2010/main" val="393957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1666A0-E803-4946-BFDC-D937D7D0A00F}" type="slidenum">
              <a:rPr lang="en-US" altLang="zh-CN"/>
              <a:pPr/>
              <a:t>‹#›</a:t>
            </a:fld>
            <a:endParaRPr lang="en-US" altLang="zh-CN"/>
          </a:p>
        </p:txBody>
      </p:sp>
    </p:spTree>
    <p:extLst>
      <p:ext uri="{BB962C8B-B14F-4D97-AF65-F5344CB8AC3E}">
        <p14:creationId xmlns:p14="http://schemas.microsoft.com/office/powerpoint/2010/main" val="294632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092C284-556B-4785-9480-129EFCABA475}" type="slidenum">
              <a:rPr lang="en-US" altLang="zh-CN"/>
              <a:pPr/>
              <a:t>‹#›</a:t>
            </a:fld>
            <a:endParaRPr lang="en-US" altLang="zh-CN"/>
          </a:p>
        </p:txBody>
      </p:sp>
    </p:spTree>
    <p:extLst>
      <p:ext uri="{BB962C8B-B14F-4D97-AF65-F5344CB8AC3E}">
        <p14:creationId xmlns:p14="http://schemas.microsoft.com/office/powerpoint/2010/main" val="151768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CBBCB2C-D9C2-4A70-A783-B6D20E666D2E}" type="slidenum">
              <a:rPr lang="en-US" altLang="zh-CN"/>
              <a:pPr/>
              <a:t>‹#›</a:t>
            </a:fld>
            <a:endParaRPr lang="en-US" altLang="zh-CN"/>
          </a:p>
        </p:txBody>
      </p:sp>
    </p:spTree>
    <p:extLst>
      <p:ext uri="{BB962C8B-B14F-4D97-AF65-F5344CB8AC3E}">
        <p14:creationId xmlns:p14="http://schemas.microsoft.com/office/powerpoint/2010/main" val="15378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A41D12B-1C64-4300-B8E0-B2F3FA1ACDFC}"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msdn.microsoft.com/zh-cn/library/ms644934.aspx" TargetMode="External"/><Relationship Id="rId2" Type="http://schemas.openxmlformats.org/officeDocument/2006/relationships/hyperlink" Target="http://msdn.microsoft.com/zh-cn/library/ms644955.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E52E529-F884-47E2-905B-2A784EDC9330}" type="slidenum">
              <a:rPr lang="en-US" altLang="zh-CN"/>
              <a:pPr/>
              <a:t>1</a:t>
            </a:fld>
            <a:endParaRPr lang="en-US" altLang="zh-CN"/>
          </a:p>
        </p:txBody>
      </p:sp>
      <p:sp>
        <p:nvSpPr>
          <p:cNvPr id="90114" name="Rectangle 2"/>
          <p:cNvSpPr>
            <a:spLocks noGrp="1" noChangeArrowheads="1"/>
          </p:cNvSpPr>
          <p:nvPr>
            <p:ph type="title"/>
          </p:nvPr>
        </p:nvSpPr>
        <p:spPr>
          <a:xfrm>
            <a:off x="685800" y="2667000"/>
            <a:ext cx="7772400" cy="1143000"/>
          </a:xfrm>
        </p:spPr>
        <p:txBody>
          <a:bodyPr/>
          <a:lstStyle/>
          <a:p>
            <a:r>
              <a:rPr lang="zh-CN" altLang="en-US" sz="6000" b="1" dirty="0" smtClean="0"/>
              <a:t>第</a:t>
            </a:r>
            <a:r>
              <a:rPr lang="en-US" altLang="zh-CN" sz="6000" b="1" dirty="0" smtClean="0"/>
              <a:t>7</a:t>
            </a:r>
            <a:r>
              <a:rPr lang="zh-CN" altLang="en-US" sz="6000" b="1" dirty="0" smtClean="0"/>
              <a:t>章   </a:t>
            </a:r>
            <a:r>
              <a:rPr lang="en-US" altLang="zh-CN" sz="6000" b="1" dirty="0"/>
              <a:t>MFC</a:t>
            </a:r>
            <a:r>
              <a:rPr lang="zh-CN" altLang="en-US" sz="6000" b="1" dirty="0"/>
              <a:t>基础知识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6424"/>
            <a:ext cx="8640960" cy="1227762"/>
          </a:xfrm>
        </p:spPr>
        <p:txBody>
          <a:bodyPr/>
          <a:lstStyle/>
          <a:p>
            <a:pPr algn="l"/>
            <a:r>
              <a:rPr lang="zh-CN" altLang="en-US" sz="3600" dirty="0" smtClean="0"/>
              <a:t>                         </a:t>
            </a:r>
            <a:r>
              <a:rPr lang="zh-CN" altLang="en-US" sz="3600" b="1" dirty="0" smtClean="0"/>
              <a:t>关于</a:t>
            </a:r>
            <a:r>
              <a:rPr lang="en-US" altLang="zh-CN" sz="3600" b="1" dirty="0" err="1" smtClean="0"/>
              <a:t>CObject</a:t>
            </a:r>
            <a:r>
              <a:rPr lang="zh-CN" altLang="en-US" sz="3600" b="1" dirty="0" smtClean="0"/>
              <a:t>类</a:t>
            </a:r>
            <a:r>
              <a:rPr lang="en-US" altLang="zh-CN" sz="3600" dirty="0"/>
              <a:t/>
            </a:r>
            <a:br>
              <a:rPr lang="en-US" altLang="zh-CN" sz="3600" dirty="0"/>
            </a:br>
            <a:r>
              <a:rPr lang="zh-CN" altLang="en-US" sz="3200" b="1" dirty="0" smtClean="0"/>
              <a:t>公用方法：</a:t>
            </a:r>
            <a:endParaRPr lang="zh-CN" altLang="en-US" sz="32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10</a:t>
            </a:fld>
            <a:endParaRPr lang="en-US" altLang="zh-CN"/>
          </a:p>
        </p:txBody>
      </p:sp>
      <p:sp>
        <p:nvSpPr>
          <p:cNvPr id="6" name="文本框 5"/>
          <p:cNvSpPr txBox="1"/>
          <p:nvPr/>
        </p:nvSpPr>
        <p:spPr>
          <a:xfrm>
            <a:off x="198157" y="6309320"/>
            <a:ext cx="7470187" cy="461665"/>
          </a:xfrm>
          <a:prstGeom prst="rect">
            <a:avLst/>
          </a:prstGeom>
          <a:noFill/>
        </p:spPr>
        <p:txBody>
          <a:bodyPr wrap="none" rtlCol="0">
            <a:spAutoFit/>
          </a:bodyPr>
          <a:lstStyle/>
          <a:p>
            <a:r>
              <a:rPr lang="en-US" altLang="zh-CN" b="1" dirty="0">
                <a:solidFill>
                  <a:srgbClr val="66FFFF"/>
                </a:solidFill>
              </a:rPr>
              <a:t>http://msdn.microsoft.com/zh-cn/library/7k3448yy.aspx</a:t>
            </a:r>
            <a:endParaRPr lang="zh-CN" altLang="en-US" b="1" dirty="0">
              <a:solidFill>
                <a:srgbClr val="66FFFF"/>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86134703"/>
              </p:ext>
            </p:extLst>
          </p:nvPr>
        </p:nvGraphicFramePr>
        <p:xfrm>
          <a:off x="215037" y="1264186"/>
          <a:ext cx="8568952" cy="3024336"/>
        </p:xfrm>
        <a:graphic>
          <a:graphicData uri="http://schemas.openxmlformats.org/drawingml/2006/table">
            <a:tbl>
              <a:tblPr firstRow="1" firstCol="1" bandRow="1">
                <a:tableStyleId>{5C22544A-7EE6-4342-B048-85BDC9FD1C3A}</a:tableStyleId>
              </a:tblPr>
              <a:tblGrid>
                <a:gridCol w="2448272"/>
                <a:gridCol w="6120680"/>
              </a:tblGrid>
              <a:tr h="432048">
                <a:tc>
                  <a:txBody>
                    <a:bodyPr/>
                    <a:lstStyle/>
                    <a:p>
                      <a:pPr algn="ctr">
                        <a:spcAft>
                          <a:spcPts val="0"/>
                        </a:spcAft>
                      </a:pPr>
                      <a:r>
                        <a:rPr lang="en-US" sz="2400" b="1" kern="100" dirty="0">
                          <a:solidFill>
                            <a:srgbClr val="FFFF00"/>
                          </a:solidFill>
                          <a:effectLst/>
                          <a:latin typeface="+mn-lt"/>
                        </a:rPr>
                        <a:t>Name</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ctr">
                        <a:spcAft>
                          <a:spcPts val="0"/>
                        </a:spcAft>
                      </a:pPr>
                      <a:r>
                        <a:rPr lang="en-US" sz="2400" b="1" kern="100" dirty="0">
                          <a:solidFill>
                            <a:srgbClr val="FFFF00"/>
                          </a:solidFill>
                          <a:effectLst/>
                          <a:latin typeface="+mn-lt"/>
                        </a:rPr>
                        <a:t>Description</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r h="432048">
                <a:tc>
                  <a:txBody>
                    <a:bodyPr/>
                    <a:lstStyle/>
                    <a:p>
                      <a:pPr algn="just">
                        <a:spcAft>
                          <a:spcPts val="0"/>
                        </a:spcAft>
                      </a:pPr>
                      <a:r>
                        <a:rPr lang="en-US" sz="2400" b="1" u="none" strike="noStrike" kern="100" dirty="0" err="1">
                          <a:solidFill>
                            <a:srgbClr val="FFFF00"/>
                          </a:solidFill>
                          <a:effectLst/>
                          <a:latin typeface="+mn-lt"/>
                        </a:rPr>
                        <a:t>AssertValid</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400" b="1" kern="100" dirty="0">
                          <a:solidFill>
                            <a:srgbClr val="FFFF00"/>
                          </a:solidFill>
                          <a:effectLst/>
                          <a:latin typeface="+mn-lt"/>
                        </a:rPr>
                        <a:t>验证对象有效性</a:t>
                      </a:r>
                      <a:r>
                        <a:rPr lang="en-US" sz="2400" b="1" kern="100" dirty="0">
                          <a:solidFill>
                            <a:srgbClr val="FFFF00"/>
                          </a:solidFill>
                          <a:effectLst/>
                          <a:latin typeface="+mn-lt"/>
                        </a:rPr>
                        <a:t>.</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r h="432048">
                <a:tc>
                  <a:txBody>
                    <a:bodyPr/>
                    <a:lstStyle/>
                    <a:p>
                      <a:pPr algn="just">
                        <a:spcAft>
                          <a:spcPts val="0"/>
                        </a:spcAft>
                      </a:pPr>
                      <a:r>
                        <a:rPr lang="en-US" sz="2400" b="1" u="none" strike="noStrike" kern="100" dirty="0">
                          <a:solidFill>
                            <a:srgbClr val="FFFF00"/>
                          </a:solidFill>
                          <a:effectLst/>
                          <a:latin typeface="+mn-lt"/>
                        </a:rPr>
                        <a:t>Dump</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400" b="1" kern="100">
                          <a:solidFill>
                            <a:srgbClr val="FFFF00"/>
                          </a:solidFill>
                          <a:effectLst/>
                          <a:latin typeface="+mn-lt"/>
                        </a:rPr>
                        <a:t>将对象的内容转储到</a:t>
                      </a:r>
                      <a:r>
                        <a:rPr lang="en-US" sz="2400" b="1" kern="100">
                          <a:solidFill>
                            <a:srgbClr val="FFFF00"/>
                          </a:solidFill>
                          <a:effectLst/>
                          <a:latin typeface="+mn-lt"/>
                        </a:rPr>
                        <a:t>CDumpContext</a:t>
                      </a:r>
                      <a:r>
                        <a:rPr lang="zh-CN" sz="2400" b="1" kern="100">
                          <a:solidFill>
                            <a:srgbClr val="FFFF00"/>
                          </a:solidFill>
                          <a:effectLst/>
                          <a:latin typeface="+mn-lt"/>
                        </a:rPr>
                        <a:t>对象中</a:t>
                      </a:r>
                      <a:endParaRPr lang="zh-CN" sz="2400" b="1" kern="10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r h="432048">
                <a:tc>
                  <a:txBody>
                    <a:bodyPr/>
                    <a:lstStyle/>
                    <a:p>
                      <a:pPr algn="just">
                        <a:spcAft>
                          <a:spcPts val="0"/>
                        </a:spcAft>
                      </a:pPr>
                      <a:r>
                        <a:rPr lang="en-US" sz="2400" b="1" u="none" strike="noStrike" kern="100" dirty="0" err="1">
                          <a:solidFill>
                            <a:srgbClr val="FFFF00"/>
                          </a:solidFill>
                          <a:effectLst/>
                          <a:latin typeface="+mn-lt"/>
                        </a:rPr>
                        <a:t>GetRuntimeClass</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400" b="1" kern="100">
                          <a:solidFill>
                            <a:srgbClr val="FFFF00"/>
                          </a:solidFill>
                          <a:effectLst/>
                          <a:latin typeface="+mn-lt"/>
                        </a:rPr>
                        <a:t>返回对应该对象类的</a:t>
                      </a:r>
                      <a:r>
                        <a:rPr lang="en-US" sz="2400" b="1" kern="100">
                          <a:solidFill>
                            <a:srgbClr val="FFFF00"/>
                          </a:solidFill>
                          <a:effectLst/>
                          <a:latin typeface="+mn-lt"/>
                        </a:rPr>
                        <a:t>CRuntimeClass</a:t>
                      </a:r>
                      <a:r>
                        <a:rPr lang="zh-CN" sz="2400" b="1" kern="100">
                          <a:solidFill>
                            <a:srgbClr val="FFFF00"/>
                          </a:solidFill>
                          <a:effectLst/>
                          <a:latin typeface="+mn-lt"/>
                        </a:rPr>
                        <a:t>结构</a:t>
                      </a:r>
                      <a:endParaRPr lang="zh-CN" sz="2400" b="1" kern="10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r h="432048">
                <a:tc>
                  <a:txBody>
                    <a:bodyPr/>
                    <a:lstStyle/>
                    <a:p>
                      <a:pPr algn="just">
                        <a:spcAft>
                          <a:spcPts val="0"/>
                        </a:spcAft>
                      </a:pPr>
                      <a:r>
                        <a:rPr lang="en-US" sz="2400" b="1" u="none" strike="noStrike" kern="100" dirty="0" err="1">
                          <a:solidFill>
                            <a:srgbClr val="FFFF00"/>
                          </a:solidFill>
                          <a:effectLst/>
                          <a:latin typeface="+mn-lt"/>
                        </a:rPr>
                        <a:t>IsKindOf</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400" b="1" kern="100" dirty="0">
                          <a:solidFill>
                            <a:srgbClr val="FFFF00"/>
                          </a:solidFill>
                          <a:effectLst/>
                          <a:latin typeface="+mn-lt"/>
                        </a:rPr>
                        <a:t>测试该对象是否与指定类相关联</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r h="432048">
                <a:tc>
                  <a:txBody>
                    <a:bodyPr/>
                    <a:lstStyle/>
                    <a:p>
                      <a:pPr algn="just">
                        <a:spcAft>
                          <a:spcPts val="0"/>
                        </a:spcAft>
                      </a:pPr>
                      <a:r>
                        <a:rPr lang="en-US" sz="2400" b="1" u="none" strike="noStrike" kern="100" dirty="0" err="1">
                          <a:solidFill>
                            <a:srgbClr val="FFFF00"/>
                          </a:solidFill>
                          <a:effectLst/>
                          <a:latin typeface="+mn-lt"/>
                        </a:rPr>
                        <a:t>IsSerializable</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400" b="1" kern="100">
                          <a:solidFill>
                            <a:srgbClr val="FFFF00"/>
                          </a:solidFill>
                          <a:effectLst/>
                          <a:latin typeface="+mn-lt"/>
                        </a:rPr>
                        <a:t>检查对象是否可以被串行化</a:t>
                      </a:r>
                      <a:endParaRPr lang="zh-CN" sz="2400" b="1" kern="10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r h="432048">
                <a:tc>
                  <a:txBody>
                    <a:bodyPr/>
                    <a:lstStyle/>
                    <a:p>
                      <a:pPr algn="just">
                        <a:spcAft>
                          <a:spcPts val="0"/>
                        </a:spcAft>
                      </a:pPr>
                      <a:r>
                        <a:rPr lang="en-US" sz="2400" b="1" u="none" strike="noStrike" kern="100" dirty="0">
                          <a:solidFill>
                            <a:srgbClr val="FFFF00"/>
                          </a:solidFill>
                          <a:effectLst/>
                          <a:latin typeface="+mn-lt"/>
                        </a:rPr>
                        <a:t>Serialize</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400" b="1" kern="100" dirty="0">
                          <a:solidFill>
                            <a:srgbClr val="FFFF00"/>
                          </a:solidFill>
                          <a:effectLst/>
                          <a:latin typeface="+mn-lt"/>
                        </a:rPr>
                        <a:t>从档案文件中读取或写入该对象</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bl>
          </a:graphicData>
        </a:graphic>
      </p:graphicFrame>
      <p:sp>
        <p:nvSpPr>
          <p:cNvPr id="8" name="文本框 7"/>
          <p:cNvSpPr txBox="1"/>
          <p:nvPr/>
        </p:nvSpPr>
        <p:spPr>
          <a:xfrm>
            <a:off x="179512" y="4365104"/>
            <a:ext cx="1627369" cy="523220"/>
          </a:xfrm>
          <a:prstGeom prst="rect">
            <a:avLst/>
          </a:prstGeom>
          <a:noFill/>
        </p:spPr>
        <p:txBody>
          <a:bodyPr wrap="none" rtlCol="0">
            <a:spAutoFit/>
          </a:bodyPr>
          <a:lstStyle/>
          <a:p>
            <a:r>
              <a:rPr lang="zh-CN" altLang="en-US" sz="2800" b="1" dirty="0" smtClean="0"/>
              <a:t>公用操作</a:t>
            </a:r>
            <a:endParaRPr lang="zh-CN" altLang="en-US" sz="2800" b="1" dirty="0"/>
          </a:p>
        </p:txBody>
      </p:sp>
      <p:graphicFrame>
        <p:nvGraphicFramePr>
          <p:cNvPr id="9" name="表格 8"/>
          <p:cNvGraphicFramePr>
            <a:graphicFrameLocks noGrp="1"/>
          </p:cNvGraphicFramePr>
          <p:nvPr>
            <p:extLst>
              <p:ext uri="{D42A27DB-BD31-4B8C-83A1-F6EECF244321}">
                <p14:modId xmlns:p14="http://schemas.microsoft.com/office/powerpoint/2010/main" val="90922862"/>
              </p:ext>
            </p:extLst>
          </p:nvPr>
        </p:nvGraphicFramePr>
        <p:xfrm>
          <a:off x="179512" y="4869160"/>
          <a:ext cx="8568952" cy="1463040"/>
        </p:xfrm>
        <a:graphic>
          <a:graphicData uri="http://schemas.openxmlformats.org/drawingml/2006/table">
            <a:tbl>
              <a:tblPr firstRow="1" firstCol="1" bandRow="1">
                <a:tableStyleId>{5C22544A-7EE6-4342-B048-85BDC9FD1C3A}</a:tableStyleId>
              </a:tblPr>
              <a:tblGrid>
                <a:gridCol w="2448272"/>
                <a:gridCol w="6120680"/>
              </a:tblGrid>
              <a:tr h="354992">
                <a:tc>
                  <a:txBody>
                    <a:bodyPr/>
                    <a:lstStyle/>
                    <a:p>
                      <a:pPr algn="ctr">
                        <a:spcAft>
                          <a:spcPts val="0"/>
                        </a:spcAft>
                      </a:pPr>
                      <a:r>
                        <a:rPr lang="en-US" sz="2400" b="1" kern="100" dirty="0">
                          <a:solidFill>
                            <a:srgbClr val="FFFF00"/>
                          </a:solidFill>
                          <a:effectLst/>
                          <a:latin typeface="+mn-lt"/>
                        </a:rPr>
                        <a:t>Name</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ctr">
                        <a:spcAft>
                          <a:spcPts val="0"/>
                        </a:spcAft>
                      </a:pPr>
                      <a:r>
                        <a:rPr lang="en-US" sz="2400" b="1" kern="100" dirty="0">
                          <a:solidFill>
                            <a:srgbClr val="FFFF00"/>
                          </a:solidFill>
                          <a:effectLst/>
                          <a:latin typeface="+mn-lt"/>
                        </a:rPr>
                        <a:t>Description</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r h="354992">
                <a:tc>
                  <a:txBody>
                    <a:bodyPr/>
                    <a:lstStyle/>
                    <a:p>
                      <a:pPr algn="just">
                        <a:spcAft>
                          <a:spcPts val="0"/>
                        </a:spcAft>
                      </a:pPr>
                      <a:r>
                        <a:rPr lang="en-US" sz="2400" b="1" u="none" strike="noStrike" kern="100" dirty="0">
                          <a:solidFill>
                            <a:srgbClr val="FFFF00"/>
                          </a:solidFill>
                          <a:effectLst/>
                          <a:latin typeface="+mn-lt"/>
                        </a:rPr>
                        <a:t>operator delete</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400" b="1" kern="100">
                          <a:solidFill>
                            <a:srgbClr val="FFFF00"/>
                          </a:solidFill>
                          <a:effectLst/>
                          <a:latin typeface="+mn-lt"/>
                        </a:rPr>
                        <a:t>释放无用的内存块</a:t>
                      </a:r>
                      <a:endParaRPr lang="zh-CN" sz="2400" b="1" kern="10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r h="709985">
                <a:tc>
                  <a:txBody>
                    <a:bodyPr/>
                    <a:lstStyle/>
                    <a:p>
                      <a:pPr algn="just">
                        <a:spcAft>
                          <a:spcPts val="0"/>
                        </a:spcAft>
                      </a:pPr>
                      <a:r>
                        <a:rPr lang="en-US" sz="2400" b="1" u="none" strike="noStrike" kern="100" dirty="0">
                          <a:solidFill>
                            <a:srgbClr val="FFFF00"/>
                          </a:solidFill>
                          <a:effectLst/>
                          <a:latin typeface="+mn-lt"/>
                        </a:rPr>
                        <a:t>operator new</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400" b="1" kern="100" dirty="0">
                          <a:solidFill>
                            <a:srgbClr val="FFFF00"/>
                          </a:solidFill>
                          <a:effectLst/>
                          <a:latin typeface="+mn-lt"/>
                        </a:rPr>
                        <a:t>分配一个大小为</a:t>
                      </a:r>
                      <a:r>
                        <a:rPr lang="en-US" sz="2400" b="1" kern="100" dirty="0" err="1">
                          <a:solidFill>
                            <a:srgbClr val="FFFF00"/>
                          </a:solidFill>
                          <a:effectLst/>
                          <a:latin typeface="+mn-lt"/>
                        </a:rPr>
                        <a:t>nSize</a:t>
                      </a:r>
                      <a:r>
                        <a:rPr lang="zh-CN" sz="2400" b="1" kern="100" dirty="0">
                          <a:solidFill>
                            <a:srgbClr val="FFFF00"/>
                          </a:solidFill>
                          <a:effectLst/>
                          <a:latin typeface="+mn-lt"/>
                        </a:rPr>
                        <a:t>字节的内存空间，并且记录</a:t>
                      </a:r>
                      <a:r>
                        <a:rPr lang="en-US" sz="2400" b="1" kern="100" dirty="0">
                          <a:solidFill>
                            <a:srgbClr val="FFFF00"/>
                          </a:solidFill>
                          <a:effectLst/>
                          <a:latin typeface="+mn-lt"/>
                        </a:rPr>
                        <a:t>new</a:t>
                      </a:r>
                      <a:r>
                        <a:rPr lang="zh-CN" sz="2400" b="1" kern="100" dirty="0">
                          <a:solidFill>
                            <a:srgbClr val="FFFF00"/>
                          </a:solidFill>
                          <a:effectLst/>
                          <a:latin typeface="+mn-lt"/>
                        </a:rPr>
                        <a:t>操作符在文件中的位置</a:t>
                      </a:r>
                      <a:endParaRPr lang="zh-CN" sz="2400" b="1" kern="100" dirty="0">
                        <a:solidFill>
                          <a:srgbClr val="FFFF00"/>
                        </a:solidFill>
                        <a:effectLst/>
                        <a:latin typeface="+mn-lt"/>
                        <a:ea typeface="宋体" panose="02010600030101010101" pitchFamily="2" charset="-122"/>
                        <a:cs typeface="Times New Roman" panose="02020603050405020304" pitchFamily="18" charset="0"/>
                      </a:endParaRPr>
                    </a:p>
                  </a:txBody>
                  <a:tcPr marL="68580" marR="68580" marT="0" marB="0">
                    <a:noFill/>
                  </a:tcPr>
                </a:tc>
              </a:tr>
            </a:tbl>
          </a:graphicData>
        </a:graphic>
      </p:graphicFrame>
    </p:spTree>
    <p:extLst>
      <p:ext uri="{BB962C8B-B14F-4D97-AF65-F5344CB8AC3E}">
        <p14:creationId xmlns:p14="http://schemas.microsoft.com/office/powerpoint/2010/main" val="3740134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fld id="{CEDA9F6E-8E34-4068-BE52-F4F41F34586E}" type="slidenum">
              <a:rPr lang="en-US" altLang="zh-CN"/>
              <a:pPr/>
              <a:t>11</a:t>
            </a:fld>
            <a:endParaRPr lang="en-US" altLang="zh-CN"/>
          </a:p>
        </p:txBody>
      </p:sp>
      <p:sp>
        <p:nvSpPr>
          <p:cNvPr id="103426" name="Rectangle 2"/>
          <p:cNvSpPr>
            <a:spLocks noGrp="1" noChangeArrowheads="1"/>
          </p:cNvSpPr>
          <p:nvPr>
            <p:ph type="title"/>
          </p:nvPr>
        </p:nvSpPr>
        <p:spPr>
          <a:xfrm>
            <a:off x="0" y="0"/>
            <a:ext cx="7772400" cy="838200"/>
          </a:xfrm>
        </p:spPr>
        <p:txBody>
          <a:bodyPr/>
          <a:lstStyle/>
          <a:p>
            <a:r>
              <a:rPr lang="en-US" altLang="zh-CN" b="1" dirty="0" smtClean="0"/>
              <a:t>7.2.3</a:t>
            </a:r>
            <a:r>
              <a:rPr lang="zh-CN" altLang="en-US" b="1" dirty="0" smtClean="0">
                <a:latin typeface="宋体" panose="02010600030101010101" pitchFamily="2" charset="-122"/>
              </a:rPr>
              <a:t>应用程序结构</a:t>
            </a:r>
            <a:r>
              <a:rPr lang="zh-CN" altLang="en-US" b="1" dirty="0">
                <a:latin typeface="宋体" panose="02010600030101010101" pitchFamily="2" charset="-122"/>
              </a:rPr>
              <a:t>类</a:t>
            </a:r>
            <a:r>
              <a:rPr lang="zh-CN" altLang="en-US" b="1" dirty="0"/>
              <a:t> </a:t>
            </a:r>
          </a:p>
        </p:txBody>
      </p:sp>
      <p:grpSp>
        <p:nvGrpSpPr>
          <p:cNvPr id="103429" name="Group 5"/>
          <p:cNvGrpSpPr>
            <a:grpSpLocks/>
          </p:cNvGrpSpPr>
          <p:nvPr/>
        </p:nvGrpSpPr>
        <p:grpSpPr bwMode="auto">
          <a:xfrm>
            <a:off x="205680" y="4270275"/>
            <a:ext cx="8686800" cy="1751013"/>
            <a:chOff x="144" y="2005"/>
            <a:chExt cx="5472" cy="1103"/>
          </a:xfrm>
        </p:grpSpPr>
        <p:sp>
          <p:nvSpPr>
            <p:cNvPr id="103430" name="Text Box 6"/>
            <p:cNvSpPr txBox="1">
              <a:spLocks noChangeArrowheads="1"/>
            </p:cNvSpPr>
            <p:nvPr/>
          </p:nvSpPr>
          <p:spPr bwMode="auto">
            <a:xfrm>
              <a:off x="144" y="2005"/>
              <a:ext cx="2982"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b="1" dirty="0">
                  <a:solidFill>
                    <a:srgbClr val="000066"/>
                  </a:solidFill>
                  <a:latin typeface="宋体" panose="02010600030101010101" pitchFamily="2" charset="-122"/>
                </a:rPr>
                <a:t>1</a:t>
              </a:r>
              <a:r>
                <a:rPr lang="zh-CN" altLang="en-US" b="1" dirty="0">
                  <a:solidFill>
                    <a:srgbClr val="000066"/>
                  </a:solidFill>
                  <a:latin typeface="宋体" panose="02010600030101010101" pitchFamily="2" charset="-122"/>
                </a:rPr>
                <a:t>．命令相关类：</a:t>
              </a:r>
              <a:r>
                <a:rPr lang="en-US" altLang="zh-CN" b="1" dirty="0" err="1">
                  <a:solidFill>
                    <a:srgbClr val="000066"/>
                  </a:solidFill>
                  <a:latin typeface="宋体" panose="02010600030101010101" pitchFamily="2" charset="-122"/>
                </a:rPr>
                <a:t>CCmdTarget</a:t>
              </a:r>
              <a:r>
                <a:rPr lang="zh-CN" altLang="en-US" b="1" dirty="0">
                  <a:solidFill>
                    <a:srgbClr val="000066"/>
                  </a:solidFill>
                  <a:latin typeface="宋体" panose="02010600030101010101" pitchFamily="2" charset="-122"/>
                </a:rPr>
                <a:t>类</a:t>
              </a:r>
            </a:p>
          </p:txBody>
        </p:sp>
        <p:sp>
          <p:nvSpPr>
            <p:cNvPr id="103431" name="Text Box 7"/>
            <p:cNvSpPr txBox="1">
              <a:spLocks noChangeArrowheads="1"/>
            </p:cNvSpPr>
            <p:nvPr/>
          </p:nvSpPr>
          <p:spPr bwMode="auto">
            <a:xfrm>
              <a:off x="144" y="2352"/>
              <a:ext cx="5472" cy="756"/>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b="1" dirty="0">
                  <a:solidFill>
                    <a:srgbClr val="000066"/>
                  </a:solidFill>
                  <a:latin typeface="宋体" panose="02010600030101010101" pitchFamily="2" charset="-122"/>
                </a:rPr>
                <a:t>该类是</a:t>
              </a:r>
              <a:r>
                <a:rPr lang="en-US" altLang="zh-CN" b="1" dirty="0" err="1">
                  <a:solidFill>
                    <a:srgbClr val="000066"/>
                  </a:solidFill>
                  <a:latin typeface="宋体" panose="02010600030101010101" pitchFamily="2" charset="-122"/>
                </a:rPr>
                <a:t>CObject</a:t>
              </a:r>
              <a:r>
                <a:rPr lang="zh-CN" altLang="en-US" b="1" dirty="0">
                  <a:solidFill>
                    <a:srgbClr val="000066"/>
                  </a:solidFill>
                  <a:latin typeface="宋体" panose="02010600030101010101" pitchFamily="2" charset="-122"/>
                </a:rPr>
                <a:t>的子类，它是</a:t>
              </a:r>
              <a:r>
                <a:rPr lang="en-US" altLang="zh-CN" b="1" dirty="0">
                  <a:solidFill>
                    <a:srgbClr val="000066"/>
                  </a:solidFill>
                  <a:latin typeface="宋体" panose="02010600030101010101" pitchFamily="2" charset="-122"/>
                </a:rPr>
                <a:t>MFC</a:t>
              </a:r>
              <a:r>
                <a:rPr lang="zh-CN" altLang="en-US" b="1" dirty="0">
                  <a:solidFill>
                    <a:srgbClr val="000066"/>
                  </a:solidFill>
                  <a:latin typeface="宋体" panose="02010600030101010101" pitchFamily="2" charset="-122"/>
                </a:rPr>
                <a:t>库中所有具有消息映射属性的基类。消息映射规定了当一对象接收到消息命令时，应调用哪一个函数对该消息进行处理</a:t>
              </a:r>
            </a:p>
          </p:txBody>
        </p:sp>
      </p:grpSp>
      <p:grpSp>
        <p:nvGrpSpPr>
          <p:cNvPr id="103435" name="Group 11"/>
          <p:cNvGrpSpPr>
            <a:grpSpLocks/>
          </p:cNvGrpSpPr>
          <p:nvPr/>
        </p:nvGrpSpPr>
        <p:grpSpPr bwMode="auto">
          <a:xfrm>
            <a:off x="4425752" y="1148904"/>
            <a:ext cx="4506913" cy="2027237"/>
            <a:chOff x="2832" y="353"/>
            <a:chExt cx="2839" cy="1277"/>
          </a:xfrm>
        </p:grpSpPr>
        <p:sp>
          <p:nvSpPr>
            <p:cNvPr id="103436" name="Rectangle 12"/>
            <p:cNvSpPr>
              <a:spLocks noChangeArrowheads="1"/>
            </p:cNvSpPr>
            <p:nvPr/>
          </p:nvSpPr>
          <p:spPr bwMode="auto">
            <a:xfrm>
              <a:off x="2832" y="730"/>
              <a:ext cx="1104" cy="48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200" b="1">
                  <a:solidFill>
                    <a:srgbClr val="000066"/>
                  </a:solidFill>
                  <a:latin typeface="宋体" panose="02010600030101010101" pitchFamily="2" charset="-122"/>
                </a:rPr>
                <a:t>应用程序体系结构类</a:t>
              </a:r>
            </a:p>
          </p:txBody>
        </p:sp>
        <p:grpSp>
          <p:nvGrpSpPr>
            <p:cNvPr id="103437" name="Group 13"/>
            <p:cNvGrpSpPr>
              <a:grpSpLocks/>
            </p:cNvGrpSpPr>
            <p:nvPr/>
          </p:nvGrpSpPr>
          <p:grpSpPr bwMode="auto">
            <a:xfrm>
              <a:off x="4128" y="353"/>
              <a:ext cx="1543" cy="1277"/>
              <a:chOff x="4128" y="353"/>
              <a:chExt cx="1543" cy="1277"/>
            </a:xfrm>
          </p:grpSpPr>
          <p:sp>
            <p:nvSpPr>
              <p:cNvPr id="103438" name="Rectangle 14"/>
              <p:cNvSpPr>
                <a:spLocks noChangeArrowheads="1"/>
              </p:cNvSpPr>
              <p:nvPr/>
            </p:nvSpPr>
            <p:spPr bwMode="auto">
              <a:xfrm>
                <a:off x="4128" y="353"/>
                <a:ext cx="1179" cy="26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200" b="1">
                    <a:solidFill>
                      <a:srgbClr val="000066"/>
                    </a:solidFill>
                    <a:latin typeface="宋体" panose="02010600030101010101" pitchFamily="2" charset="-122"/>
                  </a:rPr>
                  <a:t>1.</a:t>
                </a:r>
                <a:r>
                  <a:rPr lang="zh-CN" altLang="en-US" sz="2200" b="1">
                    <a:solidFill>
                      <a:srgbClr val="000066"/>
                    </a:solidFill>
                    <a:latin typeface="宋体" panose="02010600030101010101" pitchFamily="2" charset="-122"/>
                  </a:rPr>
                  <a:t>命令相关类</a:t>
                </a:r>
              </a:p>
            </p:txBody>
          </p:sp>
          <p:sp>
            <p:nvSpPr>
              <p:cNvPr id="103439" name="Rectangle 15"/>
              <p:cNvSpPr>
                <a:spLocks noChangeArrowheads="1"/>
              </p:cNvSpPr>
              <p:nvPr/>
            </p:nvSpPr>
            <p:spPr bwMode="auto">
              <a:xfrm>
                <a:off x="4138" y="689"/>
                <a:ext cx="1533" cy="26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200" b="1">
                    <a:solidFill>
                      <a:srgbClr val="000066"/>
                    </a:solidFill>
                    <a:latin typeface="宋体" panose="02010600030101010101" pitchFamily="2" charset="-122"/>
                  </a:rPr>
                  <a:t>2.</a:t>
                </a:r>
                <a:r>
                  <a:rPr lang="zh-CN" altLang="en-US" sz="2200" b="1">
                    <a:solidFill>
                      <a:srgbClr val="000066"/>
                    </a:solidFill>
                    <a:latin typeface="宋体" panose="02010600030101010101" pitchFamily="2" charset="-122"/>
                  </a:rPr>
                  <a:t>窗口应用程序类</a:t>
                </a:r>
              </a:p>
            </p:txBody>
          </p:sp>
          <p:sp>
            <p:nvSpPr>
              <p:cNvPr id="103440" name="Rectangle 16"/>
              <p:cNvSpPr>
                <a:spLocks noChangeArrowheads="1"/>
              </p:cNvSpPr>
              <p:nvPr/>
            </p:nvSpPr>
            <p:spPr bwMode="auto">
              <a:xfrm>
                <a:off x="4142" y="1025"/>
                <a:ext cx="1091" cy="26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200" b="1">
                    <a:solidFill>
                      <a:srgbClr val="000066"/>
                    </a:solidFill>
                    <a:latin typeface="宋体" panose="02010600030101010101" pitchFamily="2" charset="-122"/>
                  </a:rPr>
                  <a:t>3.</a:t>
                </a:r>
                <a:r>
                  <a:rPr lang="zh-CN" altLang="en-US" sz="2200" b="1">
                    <a:solidFill>
                      <a:srgbClr val="000066"/>
                    </a:solidFill>
                    <a:latin typeface="宋体" panose="02010600030101010101" pitchFamily="2" charset="-122"/>
                  </a:rPr>
                  <a:t>文档</a:t>
                </a:r>
                <a:r>
                  <a:rPr lang="en-US" altLang="zh-CN" sz="2200" b="1">
                    <a:solidFill>
                      <a:srgbClr val="000066"/>
                    </a:solidFill>
                    <a:latin typeface="宋体" panose="02010600030101010101" pitchFamily="2" charset="-122"/>
                  </a:rPr>
                  <a:t>/</a:t>
                </a:r>
                <a:r>
                  <a:rPr lang="zh-CN" altLang="en-US" sz="2200" b="1">
                    <a:solidFill>
                      <a:srgbClr val="000066"/>
                    </a:solidFill>
                    <a:latin typeface="宋体" panose="02010600030101010101" pitchFamily="2" charset="-122"/>
                  </a:rPr>
                  <a:t>视类</a:t>
                </a:r>
              </a:p>
            </p:txBody>
          </p:sp>
          <p:sp>
            <p:nvSpPr>
              <p:cNvPr id="103441" name="Rectangle 17"/>
              <p:cNvSpPr>
                <a:spLocks noChangeArrowheads="1"/>
              </p:cNvSpPr>
              <p:nvPr/>
            </p:nvSpPr>
            <p:spPr bwMode="auto">
              <a:xfrm>
                <a:off x="4144" y="1361"/>
                <a:ext cx="1002" cy="26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200" b="1">
                    <a:solidFill>
                      <a:srgbClr val="000066"/>
                    </a:solidFill>
                    <a:latin typeface="宋体" panose="02010600030101010101" pitchFamily="2" charset="-122"/>
                  </a:rPr>
                  <a:t>4.</a:t>
                </a:r>
                <a:r>
                  <a:rPr lang="zh-CN" altLang="en-US" sz="2200" b="1">
                    <a:solidFill>
                      <a:srgbClr val="000066"/>
                    </a:solidFill>
                    <a:latin typeface="宋体" panose="02010600030101010101" pitchFamily="2" charset="-122"/>
                  </a:rPr>
                  <a:t>线程基类</a:t>
                </a:r>
              </a:p>
            </p:txBody>
          </p:sp>
        </p:grpSp>
        <p:sp>
          <p:nvSpPr>
            <p:cNvPr id="103442" name="AutoShape 18"/>
            <p:cNvSpPr>
              <a:spLocks/>
            </p:cNvSpPr>
            <p:nvPr/>
          </p:nvSpPr>
          <p:spPr bwMode="auto">
            <a:xfrm>
              <a:off x="3936" y="432"/>
              <a:ext cx="144" cy="1104"/>
            </a:xfrm>
            <a:prstGeom prst="leftBrace">
              <a:avLst>
                <a:gd name="adj1" fmla="val 63889"/>
                <a:gd name="adj2" fmla="val 50000"/>
              </a:avLst>
            </a:prstGeom>
            <a:noFill/>
            <a:ln w="57150">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3443" name="Group 19"/>
          <p:cNvGrpSpPr>
            <a:grpSpLocks/>
          </p:cNvGrpSpPr>
          <p:nvPr/>
        </p:nvGrpSpPr>
        <p:grpSpPr bwMode="auto">
          <a:xfrm>
            <a:off x="539552" y="1423541"/>
            <a:ext cx="4953000" cy="2149475"/>
            <a:chOff x="336" y="432"/>
            <a:chExt cx="3120" cy="1354"/>
          </a:xfrm>
        </p:grpSpPr>
        <p:sp>
          <p:nvSpPr>
            <p:cNvPr id="103444" name="Text Box 20"/>
            <p:cNvSpPr txBox="1">
              <a:spLocks noChangeArrowheads="1"/>
            </p:cNvSpPr>
            <p:nvPr/>
          </p:nvSpPr>
          <p:spPr bwMode="auto">
            <a:xfrm>
              <a:off x="2016" y="1152"/>
              <a:ext cx="1440" cy="634"/>
            </a:xfrm>
            <a:prstGeom prst="rect">
              <a:avLst/>
            </a:prstGeom>
            <a:gradFill rotWithShape="0">
              <a:gsLst>
                <a:gs pos="0">
                  <a:srgbClr val="CCFFCC"/>
                </a:gs>
                <a:gs pos="50000">
                  <a:srgbClr val="FFFFCC"/>
                </a:gs>
                <a:gs pos="100000">
                  <a:srgbClr val="CCFFCC"/>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sz="2000" b="1">
                  <a:solidFill>
                    <a:srgbClr val="000066"/>
                  </a:solidFill>
                  <a:latin typeface="宋体" panose="02010600030101010101" pitchFamily="2" charset="-122"/>
                </a:rPr>
                <a:t>编写程序的任务是填充框架，添加应用程序专用的功能</a:t>
              </a:r>
              <a:endParaRPr lang="zh-CN" altLang="en-US" sz="2000" b="1">
                <a:solidFill>
                  <a:srgbClr val="000066"/>
                </a:solidFill>
              </a:endParaRPr>
            </a:p>
          </p:txBody>
        </p:sp>
        <p:sp>
          <p:nvSpPr>
            <p:cNvPr id="103445" name="AutoShape 21"/>
            <p:cNvSpPr>
              <a:spLocks noChangeArrowheads="1"/>
            </p:cNvSpPr>
            <p:nvPr/>
          </p:nvSpPr>
          <p:spPr bwMode="auto">
            <a:xfrm>
              <a:off x="336" y="432"/>
              <a:ext cx="1536" cy="816"/>
            </a:xfrm>
            <a:prstGeom prst="wedgeRoundRectCallout">
              <a:avLst>
                <a:gd name="adj1" fmla="val 107551"/>
                <a:gd name="adj2" fmla="val -16421"/>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a:solidFill>
                    <a:srgbClr val="000066"/>
                  </a:solidFill>
                  <a:latin typeface="宋体" panose="02010600030101010101" pitchFamily="2" charset="-122"/>
                </a:rPr>
                <a:t>用于构造应用程</a:t>
              </a:r>
            </a:p>
            <a:p>
              <a:pPr algn="ctr" eaLnBrk="0" hangingPunct="0"/>
              <a:r>
                <a:rPr lang="zh-CN" altLang="en-US" sz="2000" b="1">
                  <a:solidFill>
                    <a:srgbClr val="000066"/>
                  </a:solidFill>
                  <a:latin typeface="宋体" panose="02010600030101010101" pitchFamily="2" charset="-122"/>
                </a:rPr>
                <a:t>序框架的结构，</a:t>
              </a:r>
            </a:p>
            <a:p>
              <a:pPr algn="ctr" eaLnBrk="0" hangingPunct="0"/>
              <a:r>
                <a:rPr lang="zh-CN" altLang="en-US" sz="2000" b="1">
                  <a:solidFill>
                    <a:srgbClr val="000066"/>
                  </a:solidFill>
                  <a:latin typeface="宋体" panose="02010600030101010101" pitchFamily="2" charset="-122"/>
                </a:rPr>
                <a:t>提供多数应用程</a:t>
              </a:r>
            </a:p>
            <a:p>
              <a:pPr algn="ctr" eaLnBrk="0" hangingPunct="0"/>
              <a:r>
                <a:rPr lang="zh-CN" altLang="en-US" sz="2000" b="1">
                  <a:solidFill>
                    <a:srgbClr val="000066"/>
                  </a:solidFill>
                  <a:latin typeface="宋体" panose="02010600030101010101" pitchFamily="2" charset="-122"/>
                </a:rPr>
                <a:t>序公用的功能</a:t>
              </a:r>
            </a:p>
          </p:txBody>
        </p:sp>
        <p:sp>
          <p:nvSpPr>
            <p:cNvPr id="103446" name="AutoShape 22"/>
            <p:cNvSpPr>
              <a:spLocks noChangeArrowheads="1"/>
            </p:cNvSpPr>
            <p:nvPr/>
          </p:nvSpPr>
          <p:spPr bwMode="auto">
            <a:xfrm rot="19260000">
              <a:off x="2304" y="864"/>
              <a:ext cx="528" cy="240"/>
            </a:xfrm>
            <a:prstGeom prst="notchedRightArrow">
              <a:avLst>
                <a:gd name="adj1" fmla="val 50000"/>
                <a:gd name="adj2" fmla="val 55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3443"/>
                                        </p:tgtEl>
                                        <p:attrNameLst>
                                          <p:attrName>style.visibility</p:attrName>
                                        </p:attrNameLst>
                                      </p:cBhvr>
                                      <p:to>
                                        <p:strVal val="visible"/>
                                      </p:to>
                                    </p:set>
                                    <p:anim calcmode="lin" valueType="num">
                                      <p:cBhvr additive="base">
                                        <p:cTn id="7" dur="500" fill="hold"/>
                                        <p:tgtEl>
                                          <p:spTgt spid="103443"/>
                                        </p:tgtEl>
                                        <p:attrNameLst>
                                          <p:attrName>ppt_x</p:attrName>
                                        </p:attrNameLst>
                                      </p:cBhvr>
                                      <p:tavLst>
                                        <p:tav tm="0">
                                          <p:val>
                                            <p:strVal val="0-#ppt_w/2"/>
                                          </p:val>
                                        </p:tav>
                                        <p:tav tm="100000">
                                          <p:val>
                                            <p:strVal val="#ppt_x"/>
                                          </p:val>
                                        </p:tav>
                                      </p:tavLst>
                                    </p:anim>
                                    <p:anim calcmode="lin" valueType="num">
                                      <p:cBhvr additive="base">
                                        <p:cTn id="8" dur="500" fill="hold"/>
                                        <p:tgtEl>
                                          <p:spTgt spid="1034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3429"/>
                                        </p:tgtEl>
                                        <p:attrNameLst>
                                          <p:attrName>style.visibility</p:attrName>
                                        </p:attrNameLst>
                                      </p:cBhvr>
                                      <p:to>
                                        <p:strVal val="visible"/>
                                      </p:to>
                                    </p:set>
                                    <p:animEffect transition="in" filter="blinds(horizontal)">
                                      <p:cBhvr>
                                        <p:cTn id="13"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16632"/>
            <a:ext cx="7772400" cy="587152"/>
          </a:xfrm>
        </p:spPr>
        <p:txBody>
          <a:bodyPr/>
          <a:lstStyle/>
          <a:p>
            <a:r>
              <a:rPr lang="en-US" altLang="zh-CN" sz="3600" b="1" dirty="0" err="1">
                <a:solidFill>
                  <a:srgbClr val="FFFF00"/>
                </a:solidFill>
                <a:latin typeface="宋体" panose="02010600030101010101" pitchFamily="2" charset="-122"/>
              </a:rPr>
              <a:t>CCmdTarget</a:t>
            </a:r>
            <a:r>
              <a:rPr lang="zh-CN" altLang="en-US" sz="3600" b="1" dirty="0" smtClean="0">
                <a:solidFill>
                  <a:srgbClr val="FFFF00"/>
                </a:solidFill>
                <a:latin typeface="宋体" panose="02010600030101010101" pitchFamily="2" charset="-122"/>
              </a:rPr>
              <a:t>类成员函数</a:t>
            </a:r>
            <a:r>
              <a:rPr lang="en-US" altLang="zh-CN" sz="3600" b="1" dirty="0" smtClean="0">
                <a:solidFill>
                  <a:srgbClr val="FFFF00"/>
                </a:solidFill>
                <a:latin typeface="宋体" panose="02010600030101010101" pitchFamily="2" charset="-122"/>
              </a:rPr>
              <a:t>(</a:t>
            </a:r>
            <a:r>
              <a:rPr lang="zh-CN" altLang="en-US" sz="3600" b="1" dirty="0" smtClean="0">
                <a:solidFill>
                  <a:srgbClr val="FFFF00"/>
                </a:solidFill>
                <a:latin typeface="宋体" panose="02010600030101010101" pitchFamily="2" charset="-122"/>
              </a:rPr>
              <a:t>详见</a:t>
            </a:r>
            <a:r>
              <a:rPr lang="en-US" altLang="zh-CN" sz="3600" dirty="0" err="1"/>
              <a:t>afxwin.h</a:t>
            </a:r>
            <a:r>
              <a:rPr lang="en-US" altLang="zh-CN" sz="3600" b="1" dirty="0" smtClean="0">
                <a:solidFill>
                  <a:srgbClr val="FFFF00"/>
                </a:solidFill>
                <a:latin typeface="宋体" panose="02010600030101010101" pitchFamily="2" charset="-122"/>
              </a:rPr>
              <a:t>)</a:t>
            </a:r>
            <a:endParaRPr lang="zh-CN" altLang="en-US" sz="3600" dirty="0">
              <a:solidFill>
                <a:srgbClr val="FFFF00"/>
              </a:solidFill>
            </a:endParaRPr>
          </a:p>
        </p:txBody>
      </p:sp>
      <p:sp>
        <p:nvSpPr>
          <p:cNvPr id="3" name="内容占位符 2"/>
          <p:cNvSpPr>
            <a:spLocks noGrp="1"/>
          </p:cNvSpPr>
          <p:nvPr>
            <p:ph idx="1"/>
          </p:nvPr>
        </p:nvSpPr>
        <p:spPr>
          <a:xfrm>
            <a:off x="35496" y="908720"/>
            <a:ext cx="9036496" cy="5796880"/>
          </a:xfrm>
        </p:spPr>
        <p:txBody>
          <a:bodyPr/>
          <a:lstStyle/>
          <a:p>
            <a:pPr>
              <a:lnSpc>
                <a:spcPct val="150000"/>
              </a:lnSpc>
            </a:pPr>
            <a:r>
              <a:rPr lang="en-US" altLang="zh-CN" sz="2400" b="1" dirty="0" err="1" smtClean="0"/>
              <a:t>BeginWaitCursor</a:t>
            </a:r>
            <a:r>
              <a:rPr lang="en-US" altLang="zh-CN" sz="2400" b="1" dirty="0" smtClean="0"/>
              <a:t>		</a:t>
            </a:r>
            <a:r>
              <a:rPr lang="zh-CN" altLang="en-US" sz="2400" b="1" dirty="0" smtClean="0"/>
              <a:t>显示沙漏</a:t>
            </a:r>
            <a:r>
              <a:rPr lang="zh-CN" altLang="en-US" sz="2400" b="1" dirty="0"/>
              <a:t>光标。</a:t>
            </a:r>
          </a:p>
          <a:p>
            <a:pPr>
              <a:lnSpc>
                <a:spcPct val="150000"/>
              </a:lnSpc>
            </a:pPr>
            <a:r>
              <a:rPr lang="en-US" altLang="zh-CN" sz="2400" b="1" dirty="0" err="1" smtClean="0"/>
              <a:t>DoOleVerb</a:t>
            </a:r>
            <a:r>
              <a:rPr lang="en-US" altLang="zh-CN" sz="2400" b="1" dirty="0" smtClean="0"/>
              <a:t>			</a:t>
            </a:r>
            <a:r>
              <a:rPr lang="zh-CN" altLang="en-US" sz="2400" b="1" dirty="0" smtClean="0"/>
              <a:t>执行</a:t>
            </a:r>
            <a:r>
              <a:rPr lang="en-US" altLang="zh-CN" sz="2400" b="1" dirty="0" smtClean="0"/>
              <a:t>OLE</a:t>
            </a:r>
            <a:r>
              <a:rPr lang="zh-CN" altLang="en-US" sz="2400" b="1" dirty="0" smtClean="0"/>
              <a:t>指定</a:t>
            </a:r>
            <a:r>
              <a:rPr lang="zh-CN" altLang="en-US" sz="2400" b="1" dirty="0"/>
              <a:t>的</a:t>
            </a:r>
            <a:r>
              <a:rPr lang="zh-CN" altLang="en-US" sz="2400" b="1" dirty="0" smtClean="0"/>
              <a:t>事件。</a:t>
            </a:r>
            <a:endParaRPr lang="zh-CN" altLang="en-US" sz="2400" b="1" dirty="0"/>
          </a:p>
          <a:p>
            <a:pPr>
              <a:lnSpc>
                <a:spcPct val="150000"/>
              </a:lnSpc>
            </a:pPr>
            <a:r>
              <a:rPr lang="en-US" altLang="zh-CN" sz="2400" b="1" dirty="0" err="1" smtClean="0"/>
              <a:t>EnableAutomation</a:t>
            </a:r>
            <a:r>
              <a:rPr lang="en-US" altLang="zh-CN" sz="2400" b="1" dirty="0" smtClean="0"/>
              <a:t>	</a:t>
            </a:r>
            <a:r>
              <a:rPr lang="zh-CN" altLang="en-US" sz="2400" b="1" dirty="0" smtClean="0"/>
              <a:t>允许</a:t>
            </a:r>
            <a:r>
              <a:rPr lang="en-US" altLang="zh-CN" sz="2400" dirty="0" err="1"/>
              <a:t>CCmdTarget</a:t>
            </a:r>
            <a:r>
              <a:rPr lang="zh-CN" altLang="en-US" sz="2400" b="1" dirty="0" smtClean="0"/>
              <a:t>对象</a:t>
            </a:r>
            <a:r>
              <a:rPr lang="zh-CN" altLang="en-US" sz="2400" b="1" dirty="0"/>
              <a:t>的</a:t>
            </a:r>
            <a:r>
              <a:rPr lang="en-US" altLang="zh-CN" sz="2400" b="1" dirty="0"/>
              <a:t>OLE</a:t>
            </a:r>
            <a:r>
              <a:rPr lang="zh-CN" altLang="en-US" sz="2400" b="1" dirty="0"/>
              <a:t>自动化。</a:t>
            </a:r>
          </a:p>
          <a:p>
            <a:pPr>
              <a:lnSpc>
                <a:spcPct val="150000"/>
              </a:lnSpc>
            </a:pPr>
            <a:r>
              <a:rPr lang="en-US" altLang="zh-CN" sz="2400" b="1" dirty="0" err="1" smtClean="0"/>
              <a:t>EnableConnections</a:t>
            </a:r>
            <a:r>
              <a:rPr lang="en-US" altLang="zh-CN" sz="2400" b="1" dirty="0" smtClean="0"/>
              <a:t>	</a:t>
            </a:r>
            <a:r>
              <a:rPr lang="zh-CN" altLang="en-US" sz="2400" b="1" dirty="0" smtClean="0"/>
              <a:t>启用连接点事件。</a:t>
            </a:r>
            <a:endParaRPr lang="zh-CN" altLang="en-US" sz="2400" b="1" dirty="0"/>
          </a:p>
          <a:p>
            <a:pPr>
              <a:lnSpc>
                <a:spcPct val="150000"/>
              </a:lnSpc>
            </a:pPr>
            <a:r>
              <a:rPr lang="en-US" altLang="zh-CN" sz="2400" b="1" dirty="0" err="1" smtClean="0"/>
              <a:t>EnableTypeLib</a:t>
            </a:r>
            <a:r>
              <a:rPr lang="en-US" altLang="zh-CN" sz="2400" b="1" dirty="0" smtClean="0"/>
              <a:t>		</a:t>
            </a:r>
            <a:r>
              <a:rPr lang="zh-CN" altLang="en-US" sz="2400" b="1" dirty="0" smtClean="0"/>
              <a:t>启用</a:t>
            </a:r>
            <a:r>
              <a:rPr lang="zh-CN" altLang="en-US" sz="2400" b="1" dirty="0"/>
              <a:t>目标类型库。</a:t>
            </a:r>
          </a:p>
          <a:p>
            <a:pPr>
              <a:lnSpc>
                <a:spcPct val="150000"/>
              </a:lnSpc>
            </a:pPr>
            <a:r>
              <a:rPr lang="en-US" altLang="zh-CN" sz="2400" b="1" dirty="0" err="1"/>
              <a:t>EndWaitCursor</a:t>
            </a:r>
            <a:r>
              <a:rPr lang="en-US" altLang="zh-CN" sz="2400" b="1" dirty="0"/>
              <a:t> </a:t>
            </a:r>
            <a:r>
              <a:rPr lang="en-US" altLang="zh-CN" sz="2400" b="1" dirty="0" smtClean="0"/>
              <a:t>		</a:t>
            </a:r>
            <a:r>
              <a:rPr lang="zh-CN" altLang="en-US" sz="2400" b="1" dirty="0" smtClean="0"/>
              <a:t>返回</a:t>
            </a:r>
            <a:r>
              <a:rPr lang="zh-CN" altLang="en-US" sz="2400" b="1" dirty="0"/>
              <a:t>到以前的光标。</a:t>
            </a:r>
          </a:p>
          <a:p>
            <a:pPr>
              <a:lnSpc>
                <a:spcPct val="150000"/>
              </a:lnSpc>
            </a:pPr>
            <a:r>
              <a:rPr lang="en-US" altLang="zh-CN" sz="2400" b="1" dirty="0" err="1" smtClean="0"/>
              <a:t>EnumOleVerbs</a:t>
            </a:r>
            <a:r>
              <a:rPr lang="en-US" altLang="zh-CN" sz="2400" b="1" dirty="0" smtClean="0"/>
              <a:t>		</a:t>
            </a:r>
            <a:r>
              <a:rPr lang="zh-CN" altLang="en-US" sz="2400" b="1" dirty="0" smtClean="0"/>
              <a:t>枚举</a:t>
            </a:r>
            <a:r>
              <a:rPr lang="zh-CN" altLang="en-US" sz="2400" b="1" dirty="0"/>
              <a:t>对象的</a:t>
            </a:r>
            <a:r>
              <a:rPr lang="en-US" altLang="zh-CN" sz="2400" b="1" dirty="0" smtClean="0"/>
              <a:t>OLE</a:t>
            </a:r>
            <a:r>
              <a:rPr lang="zh-CN" altLang="en-US" sz="2400" b="1" dirty="0" smtClean="0"/>
              <a:t>。</a:t>
            </a:r>
            <a:endParaRPr lang="zh-CN" altLang="en-US" sz="2400" b="1" dirty="0"/>
          </a:p>
          <a:p>
            <a:pPr>
              <a:lnSpc>
                <a:spcPct val="150000"/>
              </a:lnSpc>
            </a:pPr>
            <a:r>
              <a:rPr lang="en-US" altLang="zh-CN" sz="2400" b="1" dirty="0" err="1" smtClean="0"/>
              <a:t>FromIDispatch</a:t>
            </a:r>
            <a:r>
              <a:rPr lang="en-US" altLang="zh-CN" sz="2400" b="1" dirty="0" smtClean="0"/>
              <a:t>		</a:t>
            </a:r>
            <a:r>
              <a:rPr lang="zh-CN" altLang="en-US" sz="2000" b="1" dirty="0" smtClean="0"/>
              <a:t>返回与</a:t>
            </a:r>
            <a:r>
              <a:rPr lang="en-US" altLang="zh-CN" sz="2000" b="1" dirty="0" err="1" smtClean="0">
                <a:solidFill>
                  <a:srgbClr val="FFFF00"/>
                </a:solidFill>
                <a:latin typeface="宋体" panose="02010600030101010101" pitchFamily="2" charset="-122"/>
              </a:rPr>
              <a:t>CCmdTarget</a:t>
            </a:r>
            <a:r>
              <a:rPr lang="zh-CN" altLang="en-US" sz="2000" b="1" dirty="0" smtClean="0">
                <a:solidFill>
                  <a:srgbClr val="FFFF00"/>
                </a:solidFill>
                <a:latin typeface="宋体" panose="02010600030101010101" pitchFamily="2" charset="-122"/>
              </a:rPr>
              <a:t>有关的</a:t>
            </a:r>
            <a:r>
              <a:rPr lang="en-US" altLang="zh-CN" sz="2000" dirty="0" err="1" smtClean="0"/>
              <a:t>IDispatch</a:t>
            </a:r>
            <a:r>
              <a:rPr lang="zh-CN" altLang="en-US" sz="2000" b="1" dirty="0" smtClean="0"/>
              <a:t>对象的指针</a:t>
            </a:r>
            <a:endParaRPr lang="zh-CN" altLang="en-US" sz="2000" b="1" dirty="0"/>
          </a:p>
          <a:p>
            <a:pPr>
              <a:lnSpc>
                <a:spcPct val="150000"/>
              </a:lnSpc>
            </a:pPr>
            <a:r>
              <a:rPr lang="en-US" altLang="zh-CN" sz="2400" b="1" dirty="0" err="1" smtClean="0"/>
              <a:t>GetDispatchIID</a:t>
            </a:r>
            <a:r>
              <a:rPr lang="en-US" altLang="zh-CN" sz="2400" b="1" dirty="0" smtClean="0"/>
              <a:t>		</a:t>
            </a:r>
            <a:r>
              <a:rPr lang="zh-CN" altLang="en-US" sz="2000" b="1" dirty="0"/>
              <a:t>返回与</a:t>
            </a:r>
            <a:r>
              <a:rPr lang="en-US" altLang="zh-CN" sz="2000" b="1" dirty="0" err="1" smtClean="0"/>
              <a:t>IDispatch</a:t>
            </a:r>
            <a:r>
              <a:rPr lang="zh-CN" altLang="en-US" sz="2000" b="1" dirty="0" smtClean="0"/>
              <a:t>有关</a:t>
            </a:r>
            <a:r>
              <a:rPr lang="zh-CN" altLang="en-US" sz="2000" b="1" dirty="0"/>
              <a:t>的</a:t>
            </a:r>
            <a:r>
              <a:rPr lang="en-US" altLang="zh-CN" sz="2000" b="1" dirty="0" err="1" smtClean="0"/>
              <a:t>CCmdTarget</a:t>
            </a:r>
            <a:r>
              <a:rPr lang="zh-CN" altLang="en-US" sz="2000" b="1" dirty="0" smtClean="0"/>
              <a:t>对象指针</a:t>
            </a:r>
            <a:endParaRPr lang="en-US" altLang="zh-CN" sz="2000" b="1" dirty="0"/>
          </a:p>
        </p:txBody>
      </p:sp>
    </p:spTree>
    <p:extLst>
      <p:ext uri="{BB962C8B-B14F-4D97-AF65-F5344CB8AC3E}">
        <p14:creationId xmlns:p14="http://schemas.microsoft.com/office/powerpoint/2010/main" val="925057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88640"/>
            <a:ext cx="9144000" cy="6408712"/>
          </a:xfrm>
        </p:spPr>
        <p:txBody>
          <a:bodyPr/>
          <a:lstStyle/>
          <a:p>
            <a:pPr>
              <a:lnSpc>
                <a:spcPct val="150000"/>
              </a:lnSpc>
            </a:pPr>
            <a:r>
              <a:rPr lang="en-US" altLang="zh-CN" sz="2400" b="1" dirty="0" err="1" smtClean="0"/>
              <a:t>GetIDispatch</a:t>
            </a:r>
            <a:r>
              <a:rPr lang="en-US" altLang="zh-CN" sz="2400" b="1" dirty="0" smtClean="0"/>
              <a:t>		</a:t>
            </a:r>
            <a:r>
              <a:rPr lang="zh-CN" altLang="en-US" sz="2400" b="1" dirty="0" smtClean="0"/>
              <a:t>返回</a:t>
            </a:r>
            <a:r>
              <a:rPr lang="zh-CN" altLang="en-US" sz="2400" b="1" dirty="0"/>
              <a:t>指向 </a:t>
            </a:r>
            <a:r>
              <a:rPr lang="en-US" altLang="zh-CN" sz="2400" b="1" dirty="0" err="1"/>
              <a:t>IDispatch</a:t>
            </a:r>
            <a:r>
              <a:rPr lang="en-US" altLang="zh-CN" sz="2400" b="1" dirty="0"/>
              <a:t> </a:t>
            </a:r>
            <a:r>
              <a:rPr lang="zh-CN" altLang="en-US" sz="2400" b="1" dirty="0"/>
              <a:t>对象与  对象。</a:t>
            </a:r>
          </a:p>
          <a:p>
            <a:pPr>
              <a:lnSpc>
                <a:spcPct val="150000"/>
              </a:lnSpc>
            </a:pPr>
            <a:r>
              <a:rPr lang="en-US" altLang="zh-CN" sz="2400" b="1" dirty="0" err="1" smtClean="0"/>
              <a:t>GetTypeInfoCount</a:t>
            </a:r>
            <a:r>
              <a:rPr lang="en-US" altLang="zh-CN" sz="2400" b="1" dirty="0" smtClean="0"/>
              <a:t>	</a:t>
            </a:r>
            <a:r>
              <a:rPr lang="zh-CN" altLang="en-US" sz="2400" b="1" dirty="0"/>
              <a:t>获取一个对象提供的类型信息</a:t>
            </a:r>
            <a:r>
              <a:rPr lang="zh-CN" altLang="en-US" sz="2400" b="1" dirty="0" smtClean="0"/>
              <a:t>接口数目</a:t>
            </a:r>
            <a:endParaRPr lang="zh-CN" altLang="en-US" sz="2400" b="1" dirty="0"/>
          </a:p>
          <a:p>
            <a:pPr>
              <a:lnSpc>
                <a:spcPct val="150000"/>
              </a:lnSpc>
            </a:pPr>
            <a:r>
              <a:rPr lang="en-US" altLang="zh-CN" sz="2400" b="1" dirty="0" err="1" smtClean="0"/>
              <a:t>GetTypeInfoOfGuid</a:t>
            </a:r>
            <a:r>
              <a:rPr lang="en-US" altLang="zh-CN" sz="2400" b="1" dirty="0" smtClean="0"/>
              <a:t>	</a:t>
            </a:r>
            <a:r>
              <a:rPr lang="zh-CN" altLang="en-US" sz="2400" b="1" dirty="0"/>
              <a:t>获取对应于指定的</a:t>
            </a:r>
            <a:r>
              <a:rPr lang="en-US" altLang="zh-CN" sz="2400" b="1" dirty="0"/>
              <a:t>GUID</a:t>
            </a:r>
            <a:r>
              <a:rPr lang="zh-CN" altLang="en-US" sz="2400" b="1" dirty="0"/>
              <a:t>的类描述</a:t>
            </a:r>
          </a:p>
          <a:p>
            <a:pPr>
              <a:lnSpc>
                <a:spcPct val="150000"/>
              </a:lnSpc>
            </a:pPr>
            <a:r>
              <a:rPr lang="en-US" altLang="zh-CN" sz="2400" b="1" dirty="0" err="1" smtClean="0"/>
              <a:t>GetTypeLib</a:t>
            </a:r>
            <a:r>
              <a:rPr lang="en-US" altLang="zh-CN" sz="2400" b="1" dirty="0" smtClean="0"/>
              <a:t>		</a:t>
            </a:r>
            <a:r>
              <a:rPr lang="zh-CN" altLang="en-US" sz="2400" b="1" dirty="0" smtClean="0"/>
              <a:t>具有</a:t>
            </a:r>
            <a:r>
              <a:rPr lang="zh-CN" altLang="en-US" sz="2400" b="1" dirty="0"/>
              <a:t>指针类型库。</a:t>
            </a:r>
          </a:p>
          <a:p>
            <a:pPr>
              <a:lnSpc>
                <a:spcPct val="150000"/>
              </a:lnSpc>
            </a:pPr>
            <a:r>
              <a:rPr lang="en-US" altLang="zh-CN" sz="2400" b="1" dirty="0" err="1" smtClean="0"/>
              <a:t>GetTypeLibCache</a:t>
            </a:r>
            <a:r>
              <a:rPr lang="en-US" altLang="zh-CN" sz="2400" b="1" dirty="0" smtClean="0"/>
              <a:t>		</a:t>
            </a:r>
            <a:r>
              <a:rPr lang="zh-CN" altLang="en-US" sz="2400" b="1" dirty="0" smtClean="0"/>
              <a:t>获取</a:t>
            </a:r>
            <a:r>
              <a:rPr lang="zh-CN" altLang="en-US" sz="2400" b="1" dirty="0"/>
              <a:t>该类型库缓存。</a:t>
            </a:r>
          </a:p>
          <a:p>
            <a:pPr>
              <a:lnSpc>
                <a:spcPct val="150000"/>
              </a:lnSpc>
            </a:pPr>
            <a:r>
              <a:rPr lang="en-US" altLang="zh-CN" sz="2400" b="1" dirty="0" err="1" smtClean="0"/>
              <a:t>IsInvokeAllowed</a:t>
            </a:r>
            <a:r>
              <a:rPr lang="en-US" altLang="zh-CN" sz="2400" b="1" dirty="0" smtClean="0"/>
              <a:t>		</a:t>
            </a:r>
            <a:r>
              <a:rPr lang="zh-CN" altLang="en-US" sz="2400" b="1" dirty="0" smtClean="0"/>
              <a:t>启用</a:t>
            </a:r>
            <a:r>
              <a:rPr lang="zh-CN" altLang="en-US" sz="2400" b="1" dirty="0"/>
              <a:t>自动化方法调用。</a:t>
            </a:r>
          </a:p>
          <a:p>
            <a:pPr>
              <a:lnSpc>
                <a:spcPct val="150000"/>
              </a:lnSpc>
            </a:pPr>
            <a:r>
              <a:rPr lang="en-US" altLang="zh-CN" sz="2400" b="1" dirty="0" err="1" smtClean="0"/>
              <a:t>IsResultExpected</a:t>
            </a:r>
            <a:r>
              <a:rPr lang="en-US" altLang="zh-CN" sz="2400" b="1" dirty="0" smtClean="0"/>
              <a:t>		</a:t>
            </a:r>
            <a:r>
              <a:rPr lang="zh-CN" altLang="en-US" sz="2400" b="1" dirty="0" smtClean="0"/>
              <a:t>如果</a:t>
            </a:r>
            <a:r>
              <a:rPr lang="zh-CN" altLang="en-US" sz="2400" b="1" dirty="0"/>
              <a:t>自动化功能应返回值，则返回非</a:t>
            </a:r>
            <a:r>
              <a:rPr lang="zh-CN" altLang="en-US" sz="2400" b="1" dirty="0" smtClean="0"/>
              <a:t>零</a:t>
            </a:r>
            <a:endParaRPr lang="zh-CN" altLang="en-US" sz="2400" b="1" dirty="0"/>
          </a:p>
          <a:p>
            <a:pPr>
              <a:lnSpc>
                <a:spcPct val="150000"/>
              </a:lnSpc>
            </a:pPr>
            <a:r>
              <a:rPr lang="en-US" altLang="zh-CN" sz="2400" b="1" dirty="0" err="1" smtClean="0"/>
              <a:t>OnCmdMsg</a:t>
            </a:r>
            <a:r>
              <a:rPr lang="en-US" altLang="zh-CN" sz="2400" b="1" dirty="0" smtClean="0"/>
              <a:t>		</a:t>
            </a:r>
            <a:r>
              <a:rPr lang="zh-CN" altLang="en-US" sz="1800" b="1" dirty="0"/>
              <a:t>用来传递和发送消息、更新用户界面对象的</a:t>
            </a:r>
            <a:r>
              <a:rPr lang="zh-CN" altLang="en-US" sz="1800" b="1" dirty="0" smtClean="0"/>
              <a:t>状态</a:t>
            </a:r>
            <a:endParaRPr lang="zh-CN" altLang="en-US" sz="1800" b="1" dirty="0"/>
          </a:p>
          <a:p>
            <a:pPr>
              <a:lnSpc>
                <a:spcPct val="150000"/>
              </a:lnSpc>
            </a:pPr>
            <a:r>
              <a:rPr lang="en-US" altLang="zh-CN" sz="2400" b="1" dirty="0" err="1" smtClean="0"/>
              <a:t>OnFinalRelease</a:t>
            </a:r>
            <a:r>
              <a:rPr lang="en-US" altLang="zh-CN" sz="2400" b="1" dirty="0" smtClean="0"/>
              <a:t>	</a:t>
            </a:r>
            <a:r>
              <a:rPr lang="en-US" altLang="zh-CN" sz="2400" b="1" dirty="0"/>
              <a:t>	</a:t>
            </a:r>
            <a:r>
              <a:rPr lang="zh-CN" altLang="en-US" sz="2400" b="1" dirty="0" smtClean="0"/>
              <a:t>在最后的</a:t>
            </a:r>
            <a:r>
              <a:rPr lang="en-US" altLang="zh-CN" sz="2400" b="1" dirty="0" smtClean="0"/>
              <a:t>OLE</a:t>
            </a:r>
            <a:r>
              <a:rPr lang="zh-CN" altLang="en-US" sz="2400" b="1" dirty="0"/>
              <a:t>引用被</a:t>
            </a:r>
            <a:r>
              <a:rPr lang="zh-CN" altLang="en-US" sz="2400" b="1"/>
              <a:t>释放</a:t>
            </a:r>
            <a:r>
              <a:rPr lang="zh-CN" altLang="en-US" sz="2400" b="1" smtClean="0"/>
              <a:t>后进行清理</a:t>
            </a:r>
            <a:r>
              <a:rPr lang="zh-CN" altLang="en-US" sz="2400" b="1" dirty="0"/>
              <a:t>。</a:t>
            </a:r>
          </a:p>
          <a:p>
            <a:pPr>
              <a:lnSpc>
                <a:spcPct val="150000"/>
              </a:lnSpc>
            </a:pPr>
            <a:r>
              <a:rPr lang="en-US" altLang="zh-CN" sz="2400" b="1" dirty="0" err="1" smtClean="0"/>
              <a:t>RestoreWaitCursor</a:t>
            </a:r>
            <a:r>
              <a:rPr lang="en-US" altLang="zh-CN" sz="2400" b="1" dirty="0" smtClean="0"/>
              <a:t>	</a:t>
            </a:r>
            <a:r>
              <a:rPr lang="zh-CN" altLang="en-US" sz="2400" b="1" dirty="0" smtClean="0"/>
              <a:t>还原</a:t>
            </a:r>
            <a:r>
              <a:rPr lang="zh-CN" altLang="en-US" sz="2400" b="1" dirty="0"/>
              <a:t>一个沙漏光标。</a:t>
            </a:r>
          </a:p>
        </p:txBody>
      </p:sp>
    </p:spTree>
    <p:extLst>
      <p:ext uri="{BB962C8B-B14F-4D97-AF65-F5344CB8AC3E}">
        <p14:creationId xmlns:p14="http://schemas.microsoft.com/office/powerpoint/2010/main" val="2559295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4"/>
          <p:cNvSpPr txBox="1">
            <a:spLocks noChangeArrowheads="1"/>
          </p:cNvSpPr>
          <p:nvPr/>
        </p:nvSpPr>
        <p:spPr bwMode="auto">
          <a:xfrm>
            <a:off x="152400" y="188640"/>
            <a:ext cx="4733925" cy="519113"/>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800" b="1" dirty="0">
                <a:solidFill>
                  <a:srgbClr val="000066"/>
                </a:solidFill>
                <a:latin typeface="宋体" panose="02010600030101010101" pitchFamily="2" charset="-122"/>
              </a:rPr>
              <a:t>2</a:t>
            </a:r>
            <a:r>
              <a:rPr lang="zh-CN" altLang="en-US" sz="2800" b="1" dirty="0">
                <a:solidFill>
                  <a:srgbClr val="000066"/>
                </a:solidFill>
                <a:latin typeface="宋体" panose="02010600030101010101" pitchFamily="2" charset="-122"/>
              </a:rPr>
              <a:t>．线程基类：</a:t>
            </a:r>
            <a:r>
              <a:rPr lang="en-US" altLang="zh-CN" sz="2800" b="1" dirty="0" err="1">
                <a:solidFill>
                  <a:srgbClr val="000066"/>
                </a:solidFill>
                <a:latin typeface="宋体" panose="02010600030101010101" pitchFamily="2" charset="-122"/>
              </a:rPr>
              <a:t>CWinThread</a:t>
            </a:r>
            <a:r>
              <a:rPr lang="zh-CN" altLang="en-US" sz="2800" b="1" dirty="0">
                <a:solidFill>
                  <a:srgbClr val="000066"/>
                </a:solidFill>
                <a:latin typeface="宋体" panose="02010600030101010101" pitchFamily="2" charset="-122"/>
              </a:rPr>
              <a:t>类</a:t>
            </a:r>
          </a:p>
        </p:txBody>
      </p:sp>
      <p:sp>
        <p:nvSpPr>
          <p:cNvPr id="6" name="Text Box 25"/>
          <p:cNvSpPr txBox="1">
            <a:spLocks noChangeArrowheads="1"/>
          </p:cNvSpPr>
          <p:nvPr/>
        </p:nvSpPr>
        <p:spPr bwMode="auto">
          <a:xfrm>
            <a:off x="152400" y="798240"/>
            <a:ext cx="8686800" cy="946150"/>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800" b="1" dirty="0">
                <a:solidFill>
                  <a:srgbClr val="000066"/>
                </a:solidFill>
                <a:latin typeface="宋体" panose="02010600030101010101" pitchFamily="2" charset="-122"/>
              </a:rPr>
              <a:t>所有线程的基类，可直接使用。</a:t>
            </a:r>
            <a:r>
              <a:rPr lang="en-US" altLang="zh-CN" sz="2800" b="1" dirty="0" err="1">
                <a:solidFill>
                  <a:srgbClr val="000066"/>
                </a:solidFill>
                <a:latin typeface="宋体" panose="02010600030101010101" pitchFamily="2" charset="-122"/>
              </a:rPr>
              <a:t>CWinApp</a:t>
            </a:r>
            <a:r>
              <a:rPr lang="zh-CN" altLang="en-US" sz="2800" b="1" dirty="0">
                <a:solidFill>
                  <a:srgbClr val="000066"/>
                </a:solidFill>
                <a:latin typeface="宋体" panose="02010600030101010101" pitchFamily="2" charset="-122"/>
              </a:rPr>
              <a:t>类就是从</a:t>
            </a:r>
            <a:r>
              <a:rPr lang="en-US" altLang="zh-CN" sz="2800" b="1" dirty="0" err="1">
                <a:solidFill>
                  <a:srgbClr val="000066"/>
                </a:solidFill>
                <a:latin typeface="宋体" panose="02010600030101010101" pitchFamily="2" charset="-122"/>
              </a:rPr>
              <a:t>CWinThread</a:t>
            </a:r>
            <a:r>
              <a:rPr lang="zh-CN" altLang="en-US" sz="2800" b="1" dirty="0">
                <a:solidFill>
                  <a:srgbClr val="000066"/>
                </a:solidFill>
                <a:latin typeface="宋体" panose="02010600030101010101" pitchFamily="2" charset="-122"/>
              </a:rPr>
              <a:t>类中派生出来的</a:t>
            </a:r>
          </a:p>
        </p:txBody>
      </p:sp>
      <p:sp>
        <p:nvSpPr>
          <p:cNvPr id="9" name="文本框 8"/>
          <p:cNvSpPr txBox="1"/>
          <p:nvPr/>
        </p:nvSpPr>
        <p:spPr>
          <a:xfrm>
            <a:off x="152400" y="1834877"/>
            <a:ext cx="8825742" cy="4524315"/>
          </a:xfrm>
          <a:prstGeom prst="rect">
            <a:avLst/>
          </a:prstGeom>
          <a:noFill/>
        </p:spPr>
        <p:txBody>
          <a:bodyPr wrap="square" rtlCol="0">
            <a:spAutoFit/>
          </a:bodyPr>
          <a:lstStyle/>
          <a:p>
            <a:r>
              <a:rPr lang="zh-CN" altLang="en-US" b="1" dirty="0" smtClean="0"/>
              <a:t>        先来了解一下线程和进程的概念：</a:t>
            </a:r>
            <a:r>
              <a:rPr lang="en-US" altLang="zh-CN" b="1" dirty="0" smtClean="0"/>
              <a:t>进程</a:t>
            </a:r>
            <a:r>
              <a:rPr lang="zh-CN" altLang="zh-CN" b="1" dirty="0"/>
              <a:t>（</a:t>
            </a:r>
            <a:r>
              <a:rPr lang="en-US" altLang="zh-CN" b="1" dirty="0"/>
              <a:t>process</a:t>
            </a:r>
            <a:r>
              <a:rPr lang="zh-CN" altLang="zh-CN" b="1" dirty="0"/>
              <a:t>）和</a:t>
            </a:r>
            <a:r>
              <a:rPr lang="en-US" altLang="zh-CN" b="1" dirty="0"/>
              <a:t>线程</a:t>
            </a:r>
            <a:r>
              <a:rPr lang="zh-CN" altLang="zh-CN" b="1" dirty="0"/>
              <a:t>（</a:t>
            </a:r>
            <a:r>
              <a:rPr lang="en-US" altLang="zh-CN" b="1" dirty="0"/>
              <a:t>thread</a:t>
            </a:r>
            <a:r>
              <a:rPr lang="zh-CN" altLang="zh-CN" b="1" dirty="0"/>
              <a:t>）是操作系统的基本</a:t>
            </a:r>
            <a:r>
              <a:rPr lang="zh-CN" altLang="zh-CN" b="1" dirty="0" smtClean="0"/>
              <a:t>概念。</a:t>
            </a:r>
            <a:endParaRPr lang="en-US" altLang="zh-CN" b="1" dirty="0" smtClean="0"/>
          </a:p>
          <a:p>
            <a:r>
              <a:rPr lang="zh-CN" altLang="en-US" b="1" dirty="0" smtClean="0"/>
              <a:t>        </a:t>
            </a:r>
            <a:r>
              <a:rPr lang="zh-CN" altLang="en-US" b="1" dirty="0" smtClean="0">
                <a:solidFill>
                  <a:srgbClr val="00B0F0"/>
                </a:solidFill>
              </a:rPr>
              <a:t>进程</a:t>
            </a:r>
            <a:r>
              <a:rPr lang="zh-CN" altLang="en-US" b="1" dirty="0" smtClean="0"/>
              <a:t>是</a:t>
            </a:r>
            <a:r>
              <a:rPr lang="zh-CN" altLang="en-US" b="1" dirty="0"/>
              <a:t>一块包含了某些资源的内存区域。操作系统利用进程把它的工作划分为一些功能单元</a:t>
            </a:r>
            <a:r>
              <a:rPr lang="zh-CN" altLang="en-US" b="1" dirty="0" smtClean="0"/>
              <a:t>。进程</a:t>
            </a:r>
            <a:r>
              <a:rPr lang="zh-CN" altLang="en-US" b="1" dirty="0"/>
              <a:t>中所包含的一个或多个执行单元称为</a:t>
            </a:r>
            <a:r>
              <a:rPr lang="zh-CN" altLang="en-US" b="1" dirty="0" smtClean="0"/>
              <a:t>线程。</a:t>
            </a:r>
            <a:r>
              <a:rPr lang="zh-CN" altLang="en-US" b="1" dirty="0"/>
              <a:t>进程还拥有一个私有的虚拟地址空间，该空间仅能被它所包含的线程访问。</a:t>
            </a:r>
          </a:p>
          <a:p>
            <a:r>
              <a:rPr lang="zh-CN" altLang="en-US" b="1" dirty="0" smtClean="0"/>
              <a:t>        </a:t>
            </a:r>
            <a:r>
              <a:rPr lang="zh-CN" altLang="en-US" b="1" dirty="0" smtClean="0">
                <a:solidFill>
                  <a:srgbClr val="00B0F0"/>
                </a:solidFill>
              </a:rPr>
              <a:t>线程</a:t>
            </a:r>
            <a:r>
              <a:rPr lang="zh-CN" altLang="en-US" b="1" dirty="0"/>
              <a:t>只能归属于一个进程并且它只能访问该进程所拥有的资源。当操作系统创建一个进程后，该进程会自动申请一个名为主线程或首要线程的线程</a:t>
            </a:r>
            <a:r>
              <a:rPr lang="zh-CN" altLang="en-US" b="1" dirty="0" smtClean="0"/>
              <a:t>。</a:t>
            </a:r>
            <a:endParaRPr lang="zh-CN" altLang="en-US" b="1" dirty="0"/>
          </a:p>
          <a:p>
            <a:r>
              <a:rPr lang="zh-CN" altLang="en-US" b="1" dirty="0" smtClean="0"/>
              <a:t>        </a:t>
            </a:r>
            <a:r>
              <a:rPr lang="zh-CN" altLang="en-US" b="1" dirty="0" smtClean="0">
                <a:solidFill>
                  <a:srgbClr val="00B0F0"/>
                </a:solidFill>
              </a:rPr>
              <a:t>应用程序</a:t>
            </a:r>
            <a:r>
              <a:rPr lang="zh-CN" altLang="en-US" b="1" dirty="0"/>
              <a:t>（</a:t>
            </a:r>
            <a:r>
              <a:rPr lang="en-US" altLang="zh-CN" b="1" dirty="0"/>
              <a:t>application</a:t>
            </a:r>
            <a:r>
              <a:rPr lang="zh-CN" altLang="en-US" b="1" dirty="0"/>
              <a:t>）是由一个或多个相互协作的进程组成的。例如，</a:t>
            </a:r>
            <a:r>
              <a:rPr lang="en-US" altLang="zh-CN" b="1" dirty="0"/>
              <a:t>Visual Studio</a:t>
            </a:r>
            <a:r>
              <a:rPr lang="zh-CN" altLang="en-US" b="1" dirty="0"/>
              <a:t>开发环境就是利用一个进程编辑源文件，并利用另一个进程完成编译工作的应用程序</a:t>
            </a:r>
            <a:r>
              <a:rPr lang="zh-CN" altLang="en-US" b="1" dirty="0" smtClean="0"/>
              <a:t>。</a:t>
            </a:r>
            <a:endParaRPr lang="zh-CN" altLang="en-US" b="1" dirty="0"/>
          </a:p>
        </p:txBody>
      </p:sp>
    </p:spTree>
    <p:extLst>
      <p:ext uri="{BB962C8B-B14F-4D97-AF65-F5344CB8AC3E}">
        <p14:creationId xmlns:p14="http://schemas.microsoft.com/office/powerpoint/2010/main" val="455912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15</a:t>
            </a:fld>
            <a:endParaRPr lang="en-US" altLang="zh-CN"/>
          </a:p>
        </p:txBody>
      </p:sp>
      <p:sp>
        <p:nvSpPr>
          <p:cNvPr id="5" name="文本框 4"/>
          <p:cNvSpPr txBox="1"/>
          <p:nvPr/>
        </p:nvSpPr>
        <p:spPr>
          <a:xfrm>
            <a:off x="179512" y="5620"/>
            <a:ext cx="8849730" cy="461665"/>
          </a:xfrm>
          <a:prstGeom prst="rect">
            <a:avLst/>
          </a:prstGeom>
          <a:noFill/>
        </p:spPr>
        <p:txBody>
          <a:bodyPr wrap="none" rtlCol="0">
            <a:spAutoFit/>
          </a:bodyPr>
          <a:lstStyle/>
          <a:p>
            <a:r>
              <a:rPr lang="en-US" altLang="zh-CN" dirty="0"/>
              <a:t>http://www.ruanyifeng.com/blog/2013/04/processes_and_threads.html</a:t>
            </a:r>
            <a:endParaRPr lang="zh-CN" altLang="en-US" dirty="0"/>
          </a:p>
        </p:txBody>
      </p:sp>
      <p:grpSp>
        <p:nvGrpSpPr>
          <p:cNvPr id="10" name="组合 9"/>
          <p:cNvGrpSpPr/>
          <p:nvPr/>
        </p:nvGrpSpPr>
        <p:grpSpPr>
          <a:xfrm>
            <a:off x="179512" y="486817"/>
            <a:ext cx="8781349" cy="1384995"/>
            <a:chOff x="247893" y="486817"/>
            <a:chExt cx="8781349" cy="1384995"/>
          </a:xfrm>
        </p:grpSpPr>
        <p:pic>
          <p:nvPicPr>
            <p:cNvPr id="6" name="图片 5" descr="http://image.beekka.com/blog/201304/bg2013042401.jpg"/>
            <p:cNvPicPr/>
            <p:nvPr/>
          </p:nvPicPr>
          <p:blipFill>
            <a:blip r:embed="rId2">
              <a:extLst>
                <a:ext uri="{28A0092B-C50C-407E-A947-70E740481C1C}">
                  <a14:useLocalDpi xmlns:a14="http://schemas.microsoft.com/office/drawing/2010/main" val="0"/>
                </a:ext>
              </a:extLst>
            </a:blip>
            <a:srcRect/>
            <a:stretch>
              <a:fillRect/>
            </a:stretch>
          </p:blipFill>
          <p:spPr bwMode="auto">
            <a:xfrm>
              <a:off x="247893" y="486817"/>
              <a:ext cx="3384376" cy="1384995"/>
            </a:xfrm>
            <a:prstGeom prst="rect">
              <a:avLst/>
            </a:prstGeom>
            <a:noFill/>
            <a:ln>
              <a:noFill/>
            </a:ln>
          </p:spPr>
        </p:pic>
        <p:sp>
          <p:nvSpPr>
            <p:cNvPr id="7" name="文本框 6"/>
            <p:cNvSpPr txBox="1"/>
            <p:nvPr/>
          </p:nvSpPr>
          <p:spPr>
            <a:xfrm>
              <a:off x="3563888" y="486817"/>
              <a:ext cx="5465354" cy="1384995"/>
            </a:xfrm>
            <a:prstGeom prst="rect">
              <a:avLst/>
            </a:prstGeom>
            <a:noFill/>
          </p:spPr>
          <p:txBody>
            <a:bodyPr wrap="square" rtlCol="0">
              <a:spAutoFit/>
            </a:bodyPr>
            <a:lstStyle/>
            <a:p>
              <a:r>
                <a:rPr lang="en-US" altLang="zh-CN" sz="2800" b="1" dirty="0" smtClean="0">
                  <a:latin typeface="+mn-lt"/>
                </a:rPr>
                <a:t>        </a:t>
              </a:r>
              <a:r>
                <a:rPr lang="zh-CN" altLang="zh-CN" sz="2800" b="1" dirty="0" smtClean="0">
                  <a:latin typeface="+mn-lt"/>
                </a:rPr>
                <a:t>计算机</a:t>
              </a:r>
              <a:r>
                <a:rPr lang="zh-CN" altLang="zh-CN" sz="2800" b="1" dirty="0">
                  <a:latin typeface="+mn-lt"/>
                </a:rPr>
                <a:t>的核心是</a:t>
              </a:r>
              <a:r>
                <a:rPr lang="en-US" altLang="zh-CN" sz="2800" b="1" dirty="0">
                  <a:latin typeface="+mn-lt"/>
                </a:rPr>
                <a:t>CPU</a:t>
              </a:r>
              <a:r>
                <a:rPr lang="zh-CN" altLang="zh-CN" sz="2800" b="1" dirty="0">
                  <a:latin typeface="+mn-lt"/>
                </a:rPr>
                <a:t>，它承担了所有的计算任务。它就像一座工厂，时刻在运行</a:t>
              </a:r>
              <a:r>
                <a:rPr lang="zh-CN" altLang="zh-CN" sz="2800" b="1" dirty="0" smtClean="0">
                  <a:latin typeface="+mn-lt"/>
                </a:rPr>
                <a:t>。</a:t>
              </a:r>
              <a:endParaRPr lang="zh-CN" altLang="en-US" sz="2800" b="1" dirty="0">
                <a:latin typeface="+mn-lt"/>
              </a:endParaRPr>
            </a:p>
          </p:txBody>
        </p:sp>
      </p:grpSp>
      <p:grpSp>
        <p:nvGrpSpPr>
          <p:cNvPr id="11" name="组合 10"/>
          <p:cNvGrpSpPr/>
          <p:nvPr/>
        </p:nvGrpSpPr>
        <p:grpSpPr>
          <a:xfrm>
            <a:off x="214326" y="1964606"/>
            <a:ext cx="8746535" cy="2246769"/>
            <a:chOff x="214326" y="1964606"/>
            <a:chExt cx="8746535" cy="2246769"/>
          </a:xfrm>
        </p:grpSpPr>
        <p:pic>
          <p:nvPicPr>
            <p:cNvPr id="8" name="图片 7" descr="http://image.beekka.com/blog/201304/bg2013042402.png"/>
            <p:cNvPicPr/>
            <p:nvPr/>
          </p:nvPicPr>
          <p:blipFill>
            <a:blip r:embed="rId3">
              <a:extLst>
                <a:ext uri="{28A0092B-C50C-407E-A947-70E740481C1C}">
                  <a14:useLocalDpi xmlns:a14="http://schemas.microsoft.com/office/drawing/2010/main" val="0"/>
                </a:ext>
              </a:extLst>
            </a:blip>
            <a:srcRect/>
            <a:stretch>
              <a:fillRect/>
            </a:stretch>
          </p:blipFill>
          <p:spPr bwMode="auto">
            <a:xfrm>
              <a:off x="214326" y="1964606"/>
              <a:ext cx="3349562" cy="2246769"/>
            </a:xfrm>
            <a:prstGeom prst="rect">
              <a:avLst/>
            </a:prstGeom>
            <a:noFill/>
            <a:ln>
              <a:noFill/>
            </a:ln>
          </p:spPr>
        </p:pic>
        <p:sp>
          <p:nvSpPr>
            <p:cNvPr id="9" name="文本框 8"/>
            <p:cNvSpPr txBox="1"/>
            <p:nvPr/>
          </p:nvSpPr>
          <p:spPr>
            <a:xfrm>
              <a:off x="3632269" y="1964606"/>
              <a:ext cx="5328592" cy="2246769"/>
            </a:xfrm>
            <a:prstGeom prst="rect">
              <a:avLst/>
            </a:prstGeom>
            <a:noFill/>
          </p:spPr>
          <p:txBody>
            <a:bodyPr wrap="square" rtlCol="0">
              <a:spAutoFit/>
            </a:bodyPr>
            <a:lstStyle/>
            <a:p>
              <a:r>
                <a:rPr lang="en-US" altLang="zh-CN" sz="2800" b="1" dirty="0" smtClean="0"/>
                <a:t>       </a:t>
              </a:r>
              <a:r>
                <a:rPr lang="zh-CN" altLang="zh-CN" sz="2800" b="1" dirty="0" smtClean="0"/>
                <a:t>假定</a:t>
              </a:r>
              <a:r>
                <a:rPr lang="zh-CN" altLang="zh-CN" sz="2800" b="1" dirty="0"/>
                <a:t>工厂的电力有限，一次只能</a:t>
              </a:r>
              <a:r>
                <a:rPr lang="zh-CN" altLang="zh-CN" sz="2800" b="1" dirty="0" smtClean="0"/>
                <a:t>供一</a:t>
              </a:r>
              <a:r>
                <a:rPr lang="zh-CN" altLang="zh-CN" sz="2800" b="1" dirty="0"/>
                <a:t>个车间使用。也就是说，一个车间开工的时候，其他车间都必须停工。背后的含义就是，单个</a:t>
              </a:r>
              <a:r>
                <a:rPr lang="en-US" altLang="zh-CN" sz="2800" b="1" dirty="0"/>
                <a:t>CPU</a:t>
              </a:r>
              <a:r>
                <a:rPr lang="zh-CN" altLang="zh-CN" sz="2800" b="1" dirty="0"/>
                <a:t>一次只能运行一个任务</a:t>
              </a:r>
              <a:r>
                <a:rPr lang="zh-CN" altLang="zh-CN" sz="2800" b="1" dirty="0" smtClean="0"/>
                <a:t>。</a:t>
              </a:r>
              <a:endParaRPr lang="zh-CN" altLang="en-US" sz="2800" b="1" dirty="0"/>
            </a:p>
          </p:txBody>
        </p:sp>
      </p:grpSp>
      <p:grpSp>
        <p:nvGrpSpPr>
          <p:cNvPr id="14" name="组合 13"/>
          <p:cNvGrpSpPr/>
          <p:nvPr/>
        </p:nvGrpSpPr>
        <p:grpSpPr>
          <a:xfrm>
            <a:off x="214326" y="4581128"/>
            <a:ext cx="8746535" cy="1815882"/>
            <a:chOff x="214326" y="4581128"/>
            <a:chExt cx="8746535" cy="1815882"/>
          </a:xfrm>
        </p:grpSpPr>
        <p:pic>
          <p:nvPicPr>
            <p:cNvPr id="12" name="图片 11" descr="http://image.beekka.com/blog/201304/bg2013042403.jpg"/>
            <p:cNvPicPr/>
            <p:nvPr/>
          </p:nvPicPr>
          <p:blipFill>
            <a:blip r:embed="rId4">
              <a:extLst>
                <a:ext uri="{28A0092B-C50C-407E-A947-70E740481C1C}">
                  <a14:useLocalDpi xmlns:a14="http://schemas.microsoft.com/office/drawing/2010/main" val="0"/>
                </a:ext>
              </a:extLst>
            </a:blip>
            <a:srcRect/>
            <a:stretch>
              <a:fillRect/>
            </a:stretch>
          </p:blipFill>
          <p:spPr bwMode="auto">
            <a:xfrm>
              <a:off x="214326" y="4581128"/>
              <a:ext cx="3281181" cy="1815882"/>
            </a:xfrm>
            <a:prstGeom prst="rect">
              <a:avLst/>
            </a:prstGeom>
            <a:noFill/>
            <a:ln>
              <a:noFill/>
            </a:ln>
          </p:spPr>
        </p:pic>
        <p:sp>
          <p:nvSpPr>
            <p:cNvPr id="13" name="文本框 12"/>
            <p:cNvSpPr txBox="1"/>
            <p:nvPr/>
          </p:nvSpPr>
          <p:spPr>
            <a:xfrm>
              <a:off x="3632269" y="4581128"/>
              <a:ext cx="5328592" cy="1815882"/>
            </a:xfrm>
            <a:prstGeom prst="rect">
              <a:avLst/>
            </a:prstGeom>
            <a:noFill/>
          </p:spPr>
          <p:txBody>
            <a:bodyPr wrap="square" rtlCol="0">
              <a:spAutoFit/>
            </a:bodyPr>
            <a:lstStyle/>
            <a:p>
              <a:r>
                <a:rPr lang="en-US" altLang="zh-CN" sz="2800" b="1" dirty="0" smtClean="0"/>
                <a:t>        </a:t>
              </a:r>
              <a:r>
                <a:rPr lang="zh-CN" altLang="zh-CN" sz="2800" b="1" dirty="0" smtClean="0"/>
                <a:t>进程</a:t>
              </a:r>
              <a:r>
                <a:rPr lang="zh-CN" altLang="zh-CN" sz="2800" b="1" dirty="0"/>
                <a:t>就好比工厂的车间，它代表</a:t>
              </a:r>
              <a:r>
                <a:rPr lang="en-US" altLang="zh-CN" sz="2800" b="1" dirty="0"/>
                <a:t>CPU</a:t>
              </a:r>
              <a:r>
                <a:rPr lang="zh-CN" altLang="zh-CN" sz="2800" b="1" dirty="0"/>
                <a:t>所能处理的单个任务。任一时刻，</a:t>
              </a:r>
              <a:r>
                <a:rPr lang="en-US" altLang="zh-CN" sz="2800" b="1" dirty="0"/>
                <a:t>CPU</a:t>
              </a:r>
              <a:r>
                <a:rPr lang="zh-CN" altLang="zh-CN" sz="2800" b="1" dirty="0"/>
                <a:t>总是运行一个进程，其他进程处于非运行状态</a:t>
              </a:r>
              <a:r>
                <a:rPr lang="zh-CN" altLang="zh-CN" sz="2800" b="1" dirty="0" smtClean="0"/>
                <a:t>。</a:t>
              </a:r>
              <a:endParaRPr lang="zh-CN" altLang="en-US" sz="2800" b="1" dirty="0"/>
            </a:p>
          </p:txBody>
        </p:sp>
      </p:grpSp>
    </p:spTree>
    <p:extLst>
      <p:ext uri="{BB962C8B-B14F-4D97-AF65-F5344CB8AC3E}">
        <p14:creationId xmlns:p14="http://schemas.microsoft.com/office/powerpoint/2010/main" val="86946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1)">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16</a:t>
            </a:fld>
            <a:endParaRPr lang="en-US" altLang="zh-CN"/>
          </a:p>
        </p:txBody>
      </p:sp>
      <p:grpSp>
        <p:nvGrpSpPr>
          <p:cNvPr id="7" name="组合 6"/>
          <p:cNvGrpSpPr/>
          <p:nvPr/>
        </p:nvGrpSpPr>
        <p:grpSpPr>
          <a:xfrm>
            <a:off x="179512" y="116631"/>
            <a:ext cx="6696744" cy="3634877"/>
            <a:chOff x="179512" y="260648"/>
            <a:chExt cx="10163805" cy="3986138"/>
          </a:xfrm>
        </p:grpSpPr>
        <p:pic>
          <p:nvPicPr>
            <p:cNvPr id="5" name="图片 4" descr="http://image.beekka.com/blog/201304/bg2013042404.jpg"/>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6373688" cy="3986138"/>
            </a:xfrm>
            <a:prstGeom prst="rect">
              <a:avLst/>
            </a:prstGeom>
            <a:noFill/>
            <a:ln>
              <a:noFill/>
            </a:ln>
          </p:spPr>
        </p:pic>
        <p:sp>
          <p:nvSpPr>
            <p:cNvPr id="6" name="文本框 5"/>
            <p:cNvSpPr txBox="1"/>
            <p:nvPr/>
          </p:nvSpPr>
          <p:spPr>
            <a:xfrm>
              <a:off x="6866125" y="476943"/>
              <a:ext cx="3477192" cy="3553546"/>
            </a:xfrm>
            <a:prstGeom prst="rect">
              <a:avLst/>
            </a:prstGeom>
            <a:noFill/>
          </p:spPr>
          <p:txBody>
            <a:bodyPr wrap="square" rtlCol="0">
              <a:spAutoFit/>
            </a:bodyPr>
            <a:lstStyle/>
            <a:p>
              <a:r>
                <a:rPr lang="en-US" altLang="zh-CN" sz="2800" b="1" dirty="0" smtClean="0"/>
                <a:t>    </a:t>
              </a:r>
              <a:r>
                <a:rPr lang="zh-CN" altLang="zh-CN" sz="2800" b="1" dirty="0" smtClean="0"/>
                <a:t>一</a:t>
              </a:r>
              <a:r>
                <a:rPr lang="zh-CN" altLang="zh-CN" sz="2800" b="1" dirty="0"/>
                <a:t>个车间里，可以有很多工人。他们协同完成一个</a:t>
              </a:r>
              <a:r>
                <a:rPr lang="zh-CN" altLang="zh-CN" sz="2800" b="1" dirty="0" smtClean="0"/>
                <a:t>任务</a:t>
              </a:r>
              <a:endParaRPr lang="zh-CN" altLang="en-US" sz="2800" b="1" dirty="0"/>
            </a:p>
          </p:txBody>
        </p:sp>
      </p:grpSp>
      <p:grpSp>
        <p:nvGrpSpPr>
          <p:cNvPr id="10" name="组合 9"/>
          <p:cNvGrpSpPr/>
          <p:nvPr/>
        </p:nvGrpSpPr>
        <p:grpSpPr>
          <a:xfrm>
            <a:off x="4139952" y="3933056"/>
            <a:ext cx="4534272" cy="2611970"/>
            <a:chOff x="162817" y="4221088"/>
            <a:chExt cx="4301127" cy="2264956"/>
          </a:xfrm>
        </p:grpSpPr>
        <p:pic>
          <p:nvPicPr>
            <p:cNvPr id="8" name="图片 7" descr="http://image.beekka.com/blog/201304/bg2013042405.jpg"/>
            <p:cNvPicPr/>
            <p:nvPr/>
          </p:nvPicPr>
          <p:blipFill>
            <a:blip r:embed="rId3">
              <a:extLst>
                <a:ext uri="{28A0092B-C50C-407E-A947-70E740481C1C}">
                  <a14:useLocalDpi xmlns:a14="http://schemas.microsoft.com/office/drawing/2010/main" val="0"/>
                </a:ext>
              </a:extLst>
            </a:blip>
            <a:srcRect/>
            <a:stretch>
              <a:fillRect/>
            </a:stretch>
          </p:blipFill>
          <p:spPr bwMode="auto">
            <a:xfrm>
              <a:off x="162817" y="4221088"/>
              <a:ext cx="1744887" cy="2264956"/>
            </a:xfrm>
            <a:prstGeom prst="rect">
              <a:avLst/>
            </a:prstGeom>
            <a:noFill/>
            <a:ln>
              <a:noFill/>
            </a:ln>
          </p:spPr>
        </p:pic>
        <p:sp>
          <p:nvSpPr>
            <p:cNvPr id="9" name="文本框 8"/>
            <p:cNvSpPr txBox="1"/>
            <p:nvPr/>
          </p:nvSpPr>
          <p:spPr>
            <a:xfrm>
              <a:off x="2034164" y="4221088"/>
              <a:ext cx="2429780" cy="2246769"/>
            </a:xfrm>
            <a:prstGeom prst="rect">
              <a:avLst/>
            </a:prstGeom>
            <a:noFill/>
          </p:spPr>
          <p:txBody>
            <a:bodyPr wrap="square" rtlCol="0">
              <a:spAutoFit/>
            </a:bodyPr>
            <a:lstStyle/>
            <a:p>
              <a:r>
                <a:rPr lang="en-US" altLang="zh-CN" sz="2800" b="1" dirty="0" smtClean="0"/>
                <a:t>        </a:t>
              </a:r>
              <a:r>
                <a:rPr lang="zh-CN" altLang="zh-CN" sz="2800" b="1" dirty="0" smtClean="0"/>
                <a:t>线程</a:t>
              </a:r>
              <a:r>
                <a:rPr lang="zh-CN" altLang="zh-CN" sz="2800" b="1" dirty="0"/>
                <a:t>就好比车间里的工人。一个进程可以包括多个线程</a:t>
              </a:r>
              <a:r>
                <a:rPr lang="zh-CN" altLang="zh-CN" sz="2800" b="1" dirty="0" smtClean="0"/>
                <a:t>。</a:t>
              </a:r>
              <a:endParaRPr lang="zh-CN" altLang="en-US" sz="2800" b="1" dirty="0"/>
            </a:p>
          </p:txBody>
        </p:sp>
      </p:grpSp>
    </p:spTree>
    <p:extLst>
      <p:ext uri="{BB962C8B-B14F-4D97-AF65-F5344CB8AC3E}">
        <p14:creationId xmlns:p14="http://schemas.microsoft.com/office/powerpoint/2010/main" val="118817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186" y="116632"/>
            <a:ext cx="8932302" cy="2677656"/>
            <a:chOff x="32186" y="116632"/>
            <a:chExt cx="8932302" cy="2677656"/>
          </a:xfrm>
        </p:grpSpPr>
        <p:pic>
          <p:nvPicPr>
            <p:cNvPr id="5" name="图片 4" descr="http://image.beekka.com/blog/201304/bg2013042406.png"/>
            <p:cNvPicPr/>
            <p:nvPr/>
          </p:nvPicPr>
          <p:blipFill>
            <a:blip r:embed="rId2">
              <a:extLst>
                <a:ext uri="{28A0092B-C50C-407E-A947-70E740481C1C}">
                  <a14:useLocalDpi xmlns:a14="http://schemas.microsoft.com/office/drawing/2010/main" val="0"/>
                </a:ext>
              </a:extLst>
            </a:blip>
            <a:srcRect/>
            <a:stretch>
              <a:fillRect/>
            </a:stretch>
          </p:blipFill>
          <p:spPr bwMode="auto">
            <a:xfrm>
              <a:off x="32186" y="116632"/>
              <a:ext cx="4179774" cy="2677656"/>
            </a:xfrm>
            <a:prstGeom prst="rect">
              <a:avLst/>
            </a:prstGeom>
            <a:noFill/>
            <a:ln>
              <a:noFill/>
            </a:ln>
          </p:spPr>
        </p:pic>
        <p:sp>
          <p:nvSpPr>
            <p:cNvPr id="6" name="文本框 5"/>
            <p:cNvSpPr txBox="1"/>
            <p:nvPr/>
          </p:nvSpPr>
          <p:spPr>
            <a:xfrm>
              <a:off x="4355976" y="116632"/>
              <a:ext cx="4608512" cy="2677656"/>
            </a:xfrm>
            <a:prstGeom prst="rect">
              <a:avLst/>
            </a:prstGeom>
            <a:noFill/>
          </p:spPr>
          <p:txBody>
            <a:bodyPr wrap="square" rtlCol="0">
              <a:spAutoFit/>
            </a:bodyPr>
            <a:lstStyle/>
            <a:p>
              <a:r>
                <a:rPr lang="en-US" altLang="zh-CN" sz="2800" b="1" dirty="0" smtClean="0"/>
                <a:t>        </a:t>
              </a:r>
              <a:r>
                <a:rPr lang="zh-CN" altLang="zh-CN" sz="2800" b="1" dirty="0" smtClean="0"/>
                <a:t>车间</a:t>
              </a:r>
              <a:r>
                <a:rPr lang="zh-CN" altLang="zh-CN" sz="2800" b="1" dirty="0"/>
                <a:t>的空间是工人们共享的，比如许多房间是每个工人都可以进出的。这象征一个进程的内存空间是共享的，每个线程都可以使用这些共享内存</a:t>
              </a:r>
              <a:r>
                <a:rPr lang="zh-CN" altLang="zh-CN" sz="2800" b="1" dirty="0" smtClean="0"/>
                <a:t>。</a:t>
              </a:r>
              <a:endParaRPr lang="zh-CN" altLang="en-US" sz="2800" b="1" dirty="0"/>
            </a:p>
          </p:txBody>
        </p:sp>
      </p:grpSp>
      <p:grpSp>
        <p:nvGrpSpPr>
          <p:cNvPr id="10" name="组合 9"/>
          <p:cNvGrpSpPr/>
          <p:nvPr/>
        </p:nvGrpSpPr>
        <p:grpSpPr>
          <a:xfrm>
            <a:off x="43626" y="3140967"/>
            <a:ext cx="8920862" cy="3108544"/>
            <a:chOff x="43626" y="3140967"/>
            <a:chExt cx="8920862" cy="3108544"/>
          </a:xfrm>
        </p:grpSpPr>
        <p:pic>
          <p:nvPicPr>
            <p:cNvPr id="8" name="图片 7" descr="http://image.beekka.com/blog/201304/bg2013042407.jpg"/>
            <p:cNvPicPr/>
            <p:nvPr/>
          </p:nvPicPr>
          <p:blipFill>
            <a:blip r:embed="rId3">
              <a:extLst>
                <a:ext uri="{28A0092B-C50C-407E-A947-70E740481C1C}">
                  <a14:useLocalDpi xmlns:a14="http://schemas.microsoft.com/office/drawing/2010/main" val="0"/>
                </a:ext>
              </a:extLst>
            </a:blip>
            <a:srcRect/>
            <a:stretch>
              <a:fillRect/>
            </a:stretch>
          </p:blipFill>
          <p:spPr bwMode="auto">
            <a:xfrm>
              <a:off x="43626" y="3140967"/>
              <a:ext cx="4168334" cy="3108543"/>
            </a:xfrm>
            <a:prstGeom prst="rect">
              <a:avLst/>
            </a:prstGeom>
            <a:noFill/>
            <a:ln>
              <a:noFill/>
            </a:ln>
          </p:spPr>
        </p:pic>
        <p:sp>
          <p:nvSpPr>
            <p:cNvPr id="9" name="文本框 8"/>
            <p:cNvSpPr txBox="1"/>
            <p:nvPr/>
          </p:nvSpPr>
          <p:spPr>
            <a:xfrm>
              <a:off x="4427985" y="3140968"/>
              <a:ext cx="4536503" cy="3108543"/>
            </a:xfrm>
            <a:prstGeom prst="rect">
              <a:avLst/>
            </a:prstGeom>
            <a:noFill/>
          </p:spPr>
          <p:txBody>
            <a:bodyPr wrap="square" rtlCol="0">
              <a:spAutoFit/>
            </a:bodyPr>
            <a:lstStyle/>
            <a:p>
              <a:r>
                <a:rPr lang="zh-CN" altLang="en-US" sz="2800" b="1" dirty="0" smtClean="0"/>
                <a:t>但</a:t>
              </a:r>
              <a:r>
                <a:rPr lang="zh-CN" altLang="zh-CN" sz="2800" b="1" dirty="0" smtClean="0"/>
                <a:t>每</a:t>
              </a:r>
              <a:r>
                <a:rPr lang="zh-CN" altLang="zh-CN" sz="2800" b="1" dirty="0"/>
                <a:t>间房间的大小不同，有些房间最多只能容纳一个人，比如厕所。里面有人的时候，其他人就不能</a:t>
              </a:r>
              <a:r>
                <a:rPr lang="zh-CN" altLang="zh-CN" sz="2800" b="1" dirty="0" smtClean="0"/>
                <a:t>进去。</a:t>
              </a:r>
              <a:r>
                <a:rPr lang="zh-CN" altLang="zh-CN" sz="2800" b="1" dirty="0"/>
                <a:t>这代表一个线程使用某些共享内存时，其他线程必须等它结束，才能使用这一块内存</a:t>
              </a:r>
              <a:r>
                <a:rPr lang="zh-CN" altLang="zh-CN" sz="2800" b="1" dirty="0" smtClean="0"/>
                <a:t>。</a:t>
              </a:r>
              <a:endParaRPr lang="zh-CN" altLang="en-US" sz="2800" b="1" dirty="0"/>
            </a:p>
          </p:txBody>
        </p:sp>
      </p:grpSp>
    </p:spTree>
    <p:extLst>
      <p:ext uri="{BB962C8B-B14F-4D97-AF65-F5344CB8AC3E}">
        <p14:creationId xmlns:p14="http://schemas.microsoft.com/office/powerpoint/2010/main" val="412626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79512" y="182881"/>
            <a:ext cx="8784976" cy="1821642"/>
            <a:chOff x="179512" y="182881"/>
            <a:chExt cx="8784976" cy="1821642"/>
          </a:xfrm>
        </p:grpSpPr>
        <p:pic>
          <p:nvPicPr>
            <p:cNvPr id="5" name="图片 4" descr="http://image.beekka.com/blog/201304/bg2013042408.jpg"/>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2881"/>
              <a:ext cx="2160240" cy="1821642"/>
            </a:xfrm>
            <a:prstGeom prst="rect">
              <a:avLst/>
            </a:prstGeom>
            <a:noFill/>
            <a:ln>
              <a:noFill/>
            </a:ln>
          </p:spPr>
        </p:pic>
        <p:sp>
          <p:nvSpPr>
            <p:cNvPr id="6" name="文本框 5"/>
            <p:cNvSpPr txBox="1"/>
            <p:nvPr/>
          </p:nvSpPr>
          <p:spPr>
            <a:xfrm>
              <a:off x="2483768" y="188640"/>
              <a:ext cx="6480720" cy="1815882"/>
            </a:xfrm>
            <a:prstGeom prst="rect">
              <a:avLst/>
            </a:prstGeom>
            <a:noFill/>
          </p:spPr>
          <p:txBody>
            <a:bodyPr wrap="square" rtlCol="0">
              <a:spAutoFit/>
            </a:bodyPr>
            <a:lstStyle/>
            <a:p>
              <a:r>
                <a:rPr lang="zh-CN" altLang="en-US" sz="2800" b="1" dirty="0" smtClean="0">
                  <a:latin typeface="+mn-lt"/>
                </a:rPr>
                <a:t>为</a:t>
              </a:r>
              <a:r>
                <a:rPr lang="zh-CN" altLang="zh-CN" sz="2800" b="1" dirty="0" smtClean="0">
                  <a:latin typeface="+mn-lt"/>
                </a:rPr>
                <a:t>防止</a:t>
              </a:r>
              <a:r>
                <a:rPr lang="zh-CN" altLang="zh-CN" sz="2800" b="1" dirty="0">
                  <a:latin typeface="+mn-lt"/>
                </a:rPr>
                <a:t>他人</a:t>
              </a:r>
              <a:r>
                <a:rPr lang="zh-CN" altLang="zh-CN" sz="2800" b="1" dirty="0" smtClean="0">
                  <a:latin typeface="+mn-lt"/>
                </a:rPr>
                <a:t>进入</a:t>
              </a:r>
              <a:r>
                <a:rPr lang="zh-CN" altLang="en-US" sz="2800" b="1" dirty="0" smtClean="0">
                  <a:latin typeface="+mn-lt"/>
                </a:rPr>
                <a:t>可以在</a:t>
              </a:r>
              <a:r>
                <a:rPr lang="zh-CN" altLang="zh-CN" sz="2800" b="1" dirty="0" smtClean="0">
                  <a:latin typeface="+mn-lt"/>
                </a:rPr>
                <a:t>门口加把</a:t>
              </a:r>
              <a:r>
                <a:rPr lang="zh-CN" altLang="zh-CN" sz="2800" b="1" dirty="0">
                  <a:latin typeface="+mn-lt"/>
                </a:rPr>
                <a:t>锁。先到的人锁上门，后到的</a:t>
              </a:r>
              <a:r>
                <a:rPr lang="zh-CN" altLang="zh-CN" sz="2800" b="1" dirty="0" smtClean="0">
                  <a:latin typeface="+mn-lt"/>
                </a:rPr>
                <a:t>人就</a:t>
              </a:r>
              <a:r>
                <a:rPr lang="zh-CN" altLang="zh-CN" sz="2800" b="1" dirty="0">
                  <a:latin typeface="+mn-lt"/>
                </a:rPr>
                <a:t>在门口排队，等锁打开再进去。这就</a:t>
              </a:r>
              <a:r>
                <a:rPr lang="zh-CN" altLang="zh-CN" sz="2800" b="1" dirty="0" smtClean="0">
                  <a:latin typeface="+mn-lt"/>
                </a:rPr>
                <a:t>叫</a:t>
              </a:r>
              <a:r>
                <a:rPr lang="zh-CN" altLang="en-US" sz="2800" b="1" dirty="0" smtClean="0">
                  <a:latin typeface="+mn-lt"/>
                </a:rPr>
                <a:t>“</a:t>
              </a:r>
              <a:r>
                <a:rPr lang="en-US" altLang="zh-CN" sz="2800" b="1" dirty="0" smtClean="0">
                  <a:latin typeface="+mn-lt"/>
                </a:rPr>
                <a:t>互斥锁</a:t>
              </a:r>
              <a:r>
                <a:rPr lang="zh-CN" altLang="en-US" sz="2800" b="1" dirty="0" smtClean="0">
                  <a:latin typeface="+mn-lt"/>
                </a:rPr>
                <a:t>”</a:t>
              </a:r>
              <a:r>
                <a:rPr lang="zh-CN" altLang="zh-CN" sz="2800" b="1" dirty="0" smtClean="0">
                  <a:latin typeface="+mn-lt"/>
                </a:rPr>
                <a:t>，</a:t>
              </a:r>
              <a:r>
                <a:rPr lang="zh-CN" altLang="zh-CN" sz="2800" b="1" dirty="0">
                  <a:latin typeface="+mn-lt"/>
                </a:rPr>
                <a:t>防止多个线程同时读写某一块内存区域</a:t>
              </a:r>
              <a:r>
                <a:rPr lang="zh-CN" altLang="zh-CN" sz="2800" b="1" dirty="0" smtClean="0">
                  <a:latin typeface="+mn-lt"/>
                </a:rPr>
                <a:t>。</a:t>
              </a:r>
              <a:endParaRPr lang="zh-CN" altLang="en-US" sz="2800" b="1" dirty="0">
                <a:latin typeface="+mn-lt"/>
              </a:endParaRPr>
            </a:p>
          </p:txBody>
        </p:sp>
      </p:grpSp>
      <p:grpSp>
        <p:nvGrpSpPr>
          <p:cNvPr id="10" name="组合 9"/>
          <p:cNvGrpSpPr/>
          <p:nvPr/>
        </p:nvGrpSpPr>
        <p:grpSpPr>
          <a:xfrm>
            <a:off x="179512" y="2326010"/>
            <a:ext cx="8784976" cy="2246769"/>
            <a:chOff x="179512" y="2326010"/>
            <a:chExt cx="8784976" cy="2246769"/>
          </a:xfrm>
        </p:grpSpPr>
        <p:pic>
          <p:nvPicPr>
            <p:cNvPr id="8" name="图片 7" descr="http://image.beekka.com/blog/201304/bg2013042409.jpg"/>
            <p:cNvPicPr/>
            <p:nvPr/>
          </p:nvPicPr>
          <p:blipFill>
            <a:blip r:embed="rId3">
              <a:extLst>
                <a:ext uri="{28A0092B-C50C-407E-A947-70E740481C1C}">
                  <a14:useLocalDpi xmlns:a14="http://schemas.microsoft.com/office/drawing/2010/main" val="0"/>
                </a:ext>
              </a:extLst>
            </a:blip>
            <a:srcRect/>
            <a:stretch>
              <a:fillRect/>
            </a:stretch>
          </p:blipFill>
          <p:spPr bwMode="auto">
            <a:xfrm>
              <a:off x="179512" y="2326010"/>
              <a:ext cx="3384376" cy="2246769"/>
            </a:xfrm>
            <a:prstGeom prst="rect">
              <a:avLst/>
            </a:prstGeom>
            <a:noFill/>
            <a:ln>
              <a:noFill/>
            </a:ln>
          </p:spPr>
        </p:pic>
        <p:sp>
          <p:nvSpPr>
            <p:cNvPr id="9" name="文本框 8"/>
            <p:cNvSpPr txBox="1"/>
            <p:nvPr/>
          </p:nvSpPr>
          <p:spPr>
            <a:xfrm>
              <a:off x="3707905" y="2326010"/>
              <a:ext cx="5256583" cy="2246769"/>
            </a:xfrm>
            <a:prstGeom prst="rect">
              <a:avLst/>
            </a:prstGeom>
            <a:noFill/>
          </p:spPr>
          <p:txBody>
            <a:bodyPr wrap="square" rtlCol="0">
              <a:spAutoFit/>
            </a:bodyPr>
            <a:lstStyle/>
            <a:p>
              <a:r>
                <a:rPr lang="zh-CN" altLang="zh-CN" sz="2800" b="1" dirty="0" smtClean="0">
                  <a:latin typeface="+mn-lt"/>
                </a:rPr>
                <a:t>还</a:t>
              </a:r>
              <a:r>
                <a:rPr lang="zh-CN" altLang="zh-CN" sz="2800" b="1" dirty="0">
                  <a:latin typeface="+mn-lt"/>
                </a:rPr>
                <a:t>有些房间，可以同时容纳</a:t>
              </a:r>
              <a:r>
                <a:rPr lang="en-US" altLang="zh-CN" sz="2800" b="1" dirty="0">
                  <a:latin typeface="+mn-lt"/>
                </a:rPr>
                <a:t>n</a:t>
              </a:r>
              <a:r>
                <a:rPr lang="zh-CN" altLang="zh-CN" sz="2800" b="1" dirty="0">
                  <a:latin typeface="+mn-lt"/>
                </a:rPr>
                <a:t>个人，比如厨房。也就是说，如果人数大于</a:t>
              </a:r>
              <a:r>
                <a:rPr lang="en-US" altLang="zh-CN" sz="2800" b="1" dirty="0">
                  <a:latin typeface="+mn-lt"/>
                </a:rPr>
                <a:t>n</a:t>
              </a:r>
              <a:r>
                <a:rPr lang="zh-CN" altLang="zh-CN" sz="2800" b="1" dirty="0">
                  <a:latin typeface="+mn-lt"/>
                </a:rPr>
                <a:t>，多出来的人只能在外面等着。这好比某些内存区域，只能供给固定数目的线程使用</a:t>
              </a:r>
              <a:r>
                <a:rPr lang="zh-CN" altLang="zh-CN" sz="2800" b="1" dirty="0" smtClean="0">
                  <a:latin typeface="+mn-lt"/>
                </a:rPr>
                <a:t>。</a:t>
              </a:r>
              <a:endParaRPr lang="zh-CN" altLang="en-US" sz="2800" b="1" dirty="0">
                <a:latin typeface="+mn-lt"/>
              </a:endParaRPr>
            </a:p>
          </p:txBody>
        </p:sp>
      </p:grpSp>
      <p:grpSp>
        <p:nvGrpSpPr>
          <p:cNvPr id="13" name="组合 12"/>
          <p:cNvGrpSpPr/>
          <p:nvPr/>
        </p:nvGrpSpPr>
        <p:grpSpPr>
          <a:xfrm>
            <a:off x="179512" y="4730368"/>
            <a:ext cx="8813596" cy="1938992"/>
            <a:chOff x="179512" y="4730368"/>
            <a:chExt cx="8813596" cy="1938992"/>
          </a:xfrm>
        </p:grpSpPr>
        <p:pic>
          <p:nvPicPr>
            <p:cNvPr id="11" name="图片 10" descr="http://image.beekka.com/blog/201304/bg2013042410.jpg"/>
            <p:cNvPicPr/>
            <p:nvPr/>
          </p:nvPicPr>
          <p:blipFill>
            <a:blip r:embed="rId4">
              <a:extLst>
                <a:ext uri="{28A0092B-C50C-407E-A947-70E740481C1C}">
                  <a14:useLocalDpi xmlns:a14="http://schemas.microsoft.com/office/drawing/2010/main" val="0"/>
                </a:ext>
              </a:extLst>
            </a:blip>
            <a:srcRect/>
            <a:stretch>
              <a:fillRect/>
            </a:stretch>
          </p:blipFill>
          <p:spPr bwMode="auto">
            <a:xfrm>
              <a:off x="179512" y="4730368"/>
              <a:ext cx="2304256" cy="1938992"/>
            </a:xfrm>
            <a:prstGeom prst="rect">
              <a:avLst/>
            </a:prstGeom>
            <a:noFill/>
            <a:ln>
              <a:noFill/>
            </a:ln>
          </p:spPr>
        </p:pic>
        <p:sp>
          <p:nvSpPr>
            <p:cNvPr id="12" name="文本框 11"/>
            <p:cNvSpPr txBox="1"/>
            <p:nvPr/>
          </p:nvSpPr>
          <p:spPr>
            <a:xfrm>
              <a:off x="2483768" y="4730368"/>
              <a:ext cx="6509340" cy="1938992"/>
            </a:xfrm>
            <a:prstGeom prst="rect">
              <a:avLst/>
            </a:prstGeom>
            <a:noFill/>
          </p:spPr>
          <p:txBody>
            <a:bodyPr wrap="square" rtlCol="0">
              <a:spAutoFit/>
            </a:bodyPr>
            <a:lstStyle/>
            <a:p>
              <a:r>
                <a:rPr lang="en-US" altLang="zh-CN" b="1" dirty="0" smtClean="0"/>
                <a:t>        </a:t>
              </a:r>
              <a:r>
                <a:rPr lang="zh-CN" altLang="zh-CN" b="1" dirty="0" smtClean="0"/>
                <a:t>这时</a:t>
              </a:r>
              <a:r>
                <a:rPr lang="zh-CN" altLang="zh-CN" b="1" dirty="0"/>
                <a:t>的解决方法，就是在门口挂</a:t>
              </a:r>
              <a:r>
                <a:rPr lang="en-US" altLang="zh-CN" b="1" dirty="0"/>
                <a:t>n</a:t>
              </a:r>
              <a:r>
                <a:rPr lang="zh-CN" altLang="zh-CN" b="1" dirty="0"/>
                <a:t>把钥匙。进去的人就取一把钥匙，出来时再把钥匙挂回原处。后到的人发现钥匙架空了，就知道必须在门口排队等着了。这种做法</a:t>
              </a:r>
              <a:r>
                <a:rPr lang="zh-CN" altLang="zh-CN" b="1" dirty="0" smtClean="0"/>
                <a:t>叫做</a:t>
              </a:r>
              <a:r>
                <a:rPr lang="zh-CN" altLang="en-US" b="1" dirty="0" smtClean="0"/>
                <a:t>“</a:t>
              </a:r>
              <a:r>
                <a:rPr lang="en-US" altLang="zh-CN" b="1" dirty="0" smtClean="0"/>
                <a:t>信号量</a:t>
              </a:r>
              <a:r>
                <a:rPr lang="zh-CN" altLang="en-US" b="1" dirty="0" smtClean="0"/>
                <a:t>”</a:t>
              </a:r>
              <a:r>
                <a:rPr lang="zh-CN" altLang="zh-CN" b="1" dirty="0" smtClean="0"/>
                <a:t>，</a:t>
              </a:r>
              <a:r>
                <a:rPr lang="zh-CN" altLang="zh-CN" b="1" dirty="0"/>
                <a:t>用来保证多个线程不会互相冲突</a:t>
              </a:r>
              <a:r>
                <a:rPr lang="zh-CN" altLang="zh-CN" b="1" dirty="0" smtClean="0"/>
                <a:t>。</a:t>
              </a:r>
              <a:endParaRPr lang="zh-CN" altLang="en-US" b="1" dirty="0"/>
            </a:p>
          </p:txBody>
        </p:sp>
      </p:grpSp>
    </p:spTree>
    <p:extLst>
      <p:ext uri="{BB962C8B-B14F-4D97-AF65-F5344CB8AC3E}">
        <p14:creationId xmlns:p14="http://schemas.microsoft.com/office/powerpoint/2010/main" val="170751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7504" y="188640"/>
            <a:ext cx="9001000" cy="3546642"/>
            <a:chOff x="107504" y="188640"/>
            <a:chExt cx="9001000" cy="3546642"/>
          </a:xfrm>
        </p:grpSpPr>
        <p:pic>
          <p:nvPicPr>
            <p:cNvPr id="5" name="图片 4" descr="http://image.beekka.com/blog/201304/bg2013042411.png"/>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5852"/>
              <a:ext cx="2736304" cy="3539430"/>
            </a:xfrm>
            <a:prstGeom prst="rect">
              <a:avLst/>
            </a:prstGeom>
            <a:noFill/>
            <a:ln>
              <a:noFill/>
            </a:ln>
          </p:spPr>
        </p:pic>
        <p:sp>
          <p:nvSpPr>
            <p:cNvPr id="6" name="文本框 5"/>
            <p:cNvSpPr txBox="1"/>
            <p:nvPr/>
          </p:nvSpPr>
          <p:spPr>
            <a:xfrm>
              <a:off x="2843808" y="188640"/>
              <a:ext cx="6264696" cy="3217664"/>
            </a:xfrm>
            <a:prstGeom prst="rect">
              <a:avLst/>
            </a:prstGeom>
            <a:noFill/>
          </p:spPr>
          <p:txBody>
            <a:bodyPr wrap="square" rtlCol="0">
              <a:spAutoFit/>
            </a:bodyPr>
            <a:lstStyle/>
            <a:p>
              <a:r>
                <a:rPr lang="zh-CN" altLang="zh-CN" sz="2800" b="1" dirty="0"/>
                <a:t>操作系统的设计，因此可以</a:t>
              </a:r>
              <a:r>
                <a:rPr lang="zh-CN" altLang="zh-CN" sz="2800" b="1" dirty="0" smtClean="0"/>
                <a:t>归结</a:t>
              </a:r>
              <a:r>
                <a:rPr lang="zh-CN" altLang="en-US" sz="2800" b="1" dirty="0" smtClean="0"/>
                <a:t>如下：</a:t>
              </a:r>
              <a:endParaRPr lang="zh-CN" altLang="zh-CN" sz="2800" b="1" dirty="0"/>
            </a:p>
            <a:p>
              <a:r>
                <a:rPr lang="en-US" altLang="zh-CN" sz="2800" b="1" dirty="0" smtClean="0"/>
                <a:t>(1)</a:t>
              </a:r>
              <a:r>
                <a:rPr lang="zh-CN" altLang="zh-CN" sz="2800" b="1" dirty="0" smtClean="0"/>
                <a:t>以</a:t>
              </a:r>
              <a:r>
                <a:rPr lang="zh-CN" altLang="zh-CN" sz="2800" b="1" dirty="0"/>
                <a:t>多进程形式，允许多个任务同时运行；</a:t>
              </a:r>
            </a:p>
            <a:p>
              <a:r>
                <a:rPr lang="en-US" altLang="zh-CN" sz="2800" b="1" dirty="0" smtClean="0"/>
                <a:t>(2)</a:t>
              </a:r>
              <a:r>
                <a:rPr lang="zh-CN" altLang="zh-CN" sz="2800" b="1" dirty="0" smtClean="0"/>
                <a:t>以</a:t>
              </a:r>
              <a:r>
                <a:rPr lang="zh-CN" altLang="zh-CN" sz="2800" b="1" dirty="0"/>
                <a:t>多线程形式，允许单个任务分成不同的部分运行；</a:t>
              </a:r>
            </a:p>
            <a:p>
              <a:r>
                <a:rPr lang="en-US" altLang="zh-CN" sz="2800" b="1" dirty="0" smtClean="0"/>
                <a:t>(3)</a:t>
              </a:r>
              <a:r>
                <a:rPr lang="zh-CN" altLang="zh-CN" sz="2800" b="1" dirty="0" smtClean="0"/>
                <a:t>提供</a:t>
              </a:r>
              <a:r>
                <a:rPr lang="zh-CN" altLang="zh-CN" sz="2800" b="1" dirty="0"/>
                <a:t>协调机制，一方面防止进程之间和线程之间产生冲突，另一方面允许进程之间和线程之间共享资源。</a:t>
              </a:r>
              <a:endParaRPr lang="zh-CN" altLang="en-US" sz="2800" b="1" dirty="0"/>
            </a:p>
          </p:txBody>
        </p:sp>
      </p:grpSp>
      <p:sp>
        <p:nvSpPr>
          <p:cNvPr id="8" name="文本框 7"/>
          <p:cNvSpPr txBox="1"/>
          <p:nvPr/>
        </p:nvSpPr>
        <p:spPr>
          <a:xfrm>
            <a:off x="142811" y="3933056"/>
            <a:ext cx="8856984" cy="2677656"/>
          </a:xfrm>
          <a:prstGeom prst="rect">
            <a:avLst/>
          </a:prstGeom>
          <a:noFill/>
        </p:spPr>
        <p:txBody>
          <a:bodyPr wrap="square" rtlCol="0">
            <a:spAutoFit/>
          </a:bodyPr>
          <a:lstStyle/>
          <a:p>
            <a:r>
              <a:rPr lang="zh-CN" altLang="en-US" b="1" dirty="0" smtClean="0">
                <a:latin typeface="+mn-lt"/>
              </a:rPr>
              <a:t>        </a:t>
            </a:r>
            <a:r>
              <a:rPr lang="zh-CN" altLang="en-US" b="1" dirty="0" smtClean="0">
                <a:solidFill>
                  <a:srgbClr val="66FFFF"/>
                </a:solidFill>
                <a:latin typeface="+mn-lt"/>
              </a:rPr>
              <a:t>线程死锁</a:t>
            </a:r>
            <a:r>
              <a:rPr lang="zh-CN" altLang="en-US" b="1" dirty="0">
                <a:latin typeface="+mn-lt"/>
              </a:rPr>
              <a:t>指的是由于两个或多个执行单元之间相互等待对方结束而引起阻塞的情况。例如：</a:t>
            </a:r>
          </a:p>
          <a:p>
            <a:r>
              <a:rPr lang="zh-CN" altLang="en-US" b="1" dirty="0">
                <a:latin typeface="+mn-lt"/>
              </a:rPr>
              <a:t>一个线程</a:t>
            </a:r>
            <a:r>
              <a:rPr lang="en-US" altLang="zh-CN" b="1" dirty="0">
                <a:latin typeface="+mn-lt"/>
              </a:rPr>
              <a:t>T1</a:t>
            </a:r>
            <a:r>
              <a:rPr lang="zh-CN" altLang="en-US" b="1" dirty="0">
                <a:latin typeface="+mn-lt"/>
              </a:rPr>
              <a:t>获得了对资源</a:t>
            </a:r>
            <a:r>
              <a:rPr lang="en-US" altLang="zh-CN" b="1" dirty="0">
                <a:latin typeface="+mn-lt"/>
              </a:rPr>
              <a:t>R1</a:t>
            </a:r>
            <a:r>
              <a:rPr lang="zh-CN" altLang="en-US" b="1" dirty="0">
                <a:latin typeface="+mn-lt"/>
              </a:rPr>
              <a:t>的访问权。</a:t>
            </a:r>
          </a:p>
          <a:p>
            <a:r>
              <a:rPr lang="zh-CN" altLang="en-US" b="1" dirty="0">
                <a:latin typeface="+mn-lt"/>
              </a:rPr>
              <a:t>一个线程</a:t>
            </a:r>
            <a:r>
              <a:rPr lang="en-US" altLang="zh-CN" b="1" dirty="0">
                <a:latin typeface="+mn-lt"/>
              </a:rPr>
              <a:t>T2</a:t>
            </a:r>
            <a:r>
              <a:rPr lang="zh-CN" altLang="en-US" b="1" dirty="0">
                <a:latin typeface="+mn-lt"/>
              </a:rPr>
              <a:t>获得了对资源</a:t>
            </a:r>
            <a:r>
              <a:rPr lang="en-US" altLang="zh-CN" b="1" dirty="0">
                <a:latin typeface="+mn-lt"/>
              </a:rPr>
              <a:t>R2</a:t>
            </a:r>
            <a:r>
              <a:rPr lang="zh-CN" altLang="en-US" b="1" dirty="0">
                <a:latin typeface="+mn-lt"/>
              </a:rPr>
              <a:t>的访问权。</a:t>
            </a:r>
          </a:p>
          <a:p>
            <a:r>
              <a:rPr lang="en-US" altLang="zh-CN" b="1" dirty="0">
                <a:latin typeface="+mn-lt"/>
              </a:rPr>
              <a:t>T1</a:t>
            </a:r>
            <a:r>
              <a:rPr lang="zh-CN" altLang="en-US" b="1" dirty="0">
                <a:latin typeface="+mn-lt"/>
              </a:rPr>
              <a:t>请求对</a:t>
            </a:r>
            <a:r>
              <a:rPr lang="en-US" altLang="zh-CN" b="1" dirty="0">
                <a:latin typeface="+mn-lt"/>
              </a:rPr>
              <a:t>R2</a:t>
            </a:r>
            <a:r>
              <a:rPr lang="zh-CN" altLang="en-US" b="1" dirty="0">
                <a:latin typeface="+mn-lt"/>
              </a:rPr>
              <a:t>的访问权但是由于此权力被</a:t>
            </a:r>
            <a:r>
              <a:rPr lang="en-US" altLang="zh-CN" b="1" dirty="0">
                <a:latin typeface="+mn-lt"/>
              </a:rPr>
              <a:t>T2</a:t>
            </a:r>
            <a:r>
              <a:rPr lang="zh-CN" altLang="en-US" b="1" dirty="0">
                <a:latin typeface="+mn-lt"/>
              </a:rPr>
              <a:t>所占而不得不等待。</a:t>
            </a:r>
          </a:p>
          <a:p>
            <a:r>
              <a:rPr lang="en-US" altLang="zh-CN" b="1" dirty="0">
                <a:latin typeface="+mn-lt"/>
              </a:rPr>
              <a:t>T2</a:t>
            </a:r>
            <a:r>
              <a:rPr lang="zh-CN" altLang="en-US" b="1" dirty="0">
                <a:latin typeface="+mn-lt"/>
              </a:rPr>
              <a:t>请求对</a:t>
            </a:r>
            <a:r>
              <a:rPr lang="en-US" altLang="zh-CN" b="1" dirty="0">
                <a:latin typeface="+mn-lt"/>
              </a:rPr>
              <a:t>R1</a:t>
            </a:r>
            <a:r>
              <a:rPr lang="zh-CN" altLang="en-US" b="1" dirty="0">
                <a:latin typeface="+mn-lt"/>
              </a:rPr>
              <a:t>的访问权但是由于此权力被</a:t>
            </a:r>
            <a:r>
              <a:rPr lang="en-US" altLang="zh-CN" b="1" dirty="0">
                <a:latin typeface="+mn-lt"/>
              </a:rPr>
              <a:t>T1</a:t>
            </a:r>
            <a:r>
              <a:rPr lang="zh-CN" altLang="en-US" b="1" dirty="0">
                <a:latin typeface="+mn-lt"/>
              </a:rPr>
              <a:t>所占而不得不等待。</a:t>
            </a:r>
          </a:p>
          <a:p>
            <a:r>
              <a:rPr lang="en-US" altLang="zh-CN" b="1" dirty="0">
                <a:latin typeface="+mn-lt"/>
              </a:rPr>
              <a:t>T1</a:t>
            </a:r>
            <a:r>
              <a:rPr lang="zh-CN" altLang="en-US" b="1" dirty="0">
                <a:latin typeface="+mn-lt"/>
              </a:rPr>
              <a:t>和</a:t>
            </a:r>
            <a:r>
              <a:rPr lang="en-US" altLang="zh-CN" b="1" dirty="0">
                <a:latin typeface="+mn-lt"/>
              </a:rPr>
              <a:t>T2</a:t>
            </a:r>
            <a:r>
              <a:rPr lang="zh-CN" altLang="en-US" b="1" dirty="0">
                <a:latin typeface="+mn-lt"/>
              </a:rPr>
              <a:t>将永远维持等待状态，此时我们陷入了死锁的处境</a:t>
            </a:r>
            <a:r>
              <a:rPr lang="zh-CN" altLang="en-US" b="1" dirty="0" smtClean="0">
                <a:latin typeface="+mn-lt"/>
              </a:rPr>
              <a:t>！</a:t>
            </a:r>
            <a:endParaRPr lang="zh-CN" altLang="en-US" b="1" dirty="0">
              <a:latin typeface="+mn-lt"/>
            </a:endParaRPr>
          </a:p>
        </p:txBody>
      </p:sp>
    </p:spTree>
    <p:extLst>
      <p:ext uri="{BB962C8B-B14F-4D97-AF65-F5344CB8AC3E}">
        <p14:creationId xmlns:p14="http://schemas.microsoft.com/office/powerpoint/2010/main" val="279923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1443F64-0AE2-48A2-9633-4A5C33498360}" type="slidenum">
              <a:rPr lang="en-US" altLang="zh-CN"/>
              <a:pPr/>
              <a:t>2</a:t>
            </a:fld>
            <a:endParaRPr lang="en-US" altLang="zh-CN"/>
          </a:p>
        </p:txBody>
      </p:sp>
      <p:sp>
        <p:nvSpPr>
          <p:cNvPr id="92162" name="Rectangle 2"/>
          <p:cNvSpPr>
            <a:spLocks noGrp="1" noChangeArrowheads="1"/>
          </p:cNvSpPr>
          <p:nvPr>
            <p:ph type="title"/>
          </p:nvPr>
        </p:nvSpPr>
        <p:spPr>
          <a:xfrm>
            <a:off x="685800" y="2564904"/>
            <a:ext cx="7772400" cy="797768"/>
          </a:xfrm>
        </p:spPr>
        <p:txBody>
          <a:bodyPr/>
          <a:lstStyle/>
          <a:p>
            <a:r>
              <a:rPr lang="en-US" altLang="zh-CN" b="1" dirty="0" smtClean="0"/>
              <a:t>7.1 </a:t>
            </a:r>
            <a:r>
              <a:rPr lang="en-US" altLang="zh-CN" b="1" dirty="0"/>
              <a:t>MFC</a:t>
            </a:r>
            <a:r>
              <a:rPr lang="zh-CN" altLang="en-US" b="1" dirty="0">
                <a:latin typeface="宋体" panose="02010600030101010101" pitchFamily="2" charset="-122"/>
              </a:rPr>
              <a:t>概述</a:t>
            </a:r>
            <a:r>
              <a:rPr lang="zh-CN" altLang="en-US" b="1"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3" y="379685"/>
            <a:ext cx="8881751" cy="6001643"/>
          </a:xfrm>
          <a:prstGeom prst="rect">
            <a:avLst/>
          </a:prstGeom>
          <a:noFill/>
        </p:spPr>
        <p:txBody>
          <a:bodyPr wrap="square" rtlCol="0">
            <a:spAutoFit/>
          </a:bodyPr>
          <a:lstStyle/>
          <a:p>
            <a:r>
              <a:rPr lang="zh-CN" altLang="en-US" b="1" dirty="0" smtClean="0">
                <a:latin typeface="+mn-lt"/>
              </a:rPr>
              <a:t>        这种</a:t>
            </a:r>
            <a:r>
              <a:rPr lang="zh-CN" altLang="en-US" b="1" dirty="0">
                <a:latin typeface="+mn-lt"/>
              </a:rPr>
              <a:t>问题</a:t>
            </a:r>
            <a:r>
              <a:rPr lang="zh-CN" altLang="en-US" b="1" dirty="0" smtClean="0">
                <a:latin typeface="+mn-lt"/>
              </a:rPr>
              <a:t>比所</a:t>
            </a:r>
            <a:r>
              <a:rPr lang="zh-CN" altLang="en-US" b="1" dirty="0">
                <a:latin typeface="+mn-lt"/>
              </a:rPr>
              <a:t>遇到的大多数的</a:t>
            </a:r>
            <a:r>
              <a:rPr lang="en-US" altLang="zh-CN" b="1" dirty="0">
                <a:latin typeface="+mn-lt"/>
              </a:rPr>
              <a:t>bug</a:t>
            </a:r>
            <a:r>
              <a:rPr lang="zh-CN" altLang="en-US" b="1" dirty="0">
                <a:latin typeface="+mn-lt"/>
              </a:rPr>
              <a:t>都要隐秘，针对此问题主要有三种解决方案：</a:t>
            </a:r>
          </a:p>
          <a:p>
            <a:pPr marL="342900" indent="-342900" latinLnBrk="1">
              <a:buFont typeface="Arial" panose="020B0604020202020204" pitchFamily="34" charset="0"/>
              <a:buChar char="•"/>
            </a:pPr>
            <a:r>
              <a:rPr lang="zh-CN" altLang="en-US" b="1" dirty="0">
                <a:latin typeface="+mn-lt"/>
              </a:rPr>
              <a:t>在同一时刻不允许一个线程访问多个资源。</a:t>
            </a:r>
          </a:p>
          <a:p>
            <a:pPr marL="342900" indent="-342900" latinLnBrk="1">
              <a:buFont typeface="Arial" panose="020B0604020202020204" pitchFamily="34" charset="0"/>
              <a:buChar char="•"/>
            </a:pPr>
            <a:r>
              <a:rPr lang="zh-CN" altLang="en-US" b="1" dirty="0">
                <a:latin typeface="+mn-lt"/>
              </a:rPr>
              <a:t>为资源访问权的获取定义一个关系顺序。换句话说，当一个线程已经获得了</a:t>
            </a:r>
            <a:r>
              <a:rPr lang="en-US" altLang="zh-CN" b="1" dirty="0">
                <a:latin typeface="+mn-lt"/>
              </a:rPr>
              <a:t>R1</a:t>
            </a:r>
            <a:r>
              <a:rPr lang="zh-CN" altLang="en-US" b="1" dirty="0">
                <a:latin typeface="+mn-lt"/>
              </a:rPr>
              <a:t>的访问权后，将无法获得</a:t>
            </a:r>
            <a:r>
              <a:rPr lang="en-US" altLang="zh-CN" b="1" dirty="0">
                <a:latin typeface="+mn-lt"/>
              </a:rPr>
              <a:t>R2</a:t>
            </a:r>
            <a:r>
              <a:rPr lang="zh-CN" altLang="en-US" b="1" dirty="0">
                <a:latin typeface="+mn-lt"/>
              </a:rPr>
              <a:t>的访问权。当然，访问权的释放必须遵循相反的顺序。</a:t>
            </a:r>
          </a:p>
          <a:p>
            <a:pPr marL="342900" indent="-342900" latinLnBrk="1">
              <a:buFont typeface="Arial" panose="020B0604020202020204" pitchFamily="34" charset="0"/>
              <a:buChar char="•"/>
            </a:pPr>
            <a:r>
              <a:rPr lang="zh-CN" altLang="en-US" b="1" dirty="0">
                <a:latin typeface="+mn-lt"/>
              </a:rPr>
              <a:t>为所有访问资源的请求系统地定义一个最大等待时间（超时时间），并妥善处理请求失败的情况</a:t>
            </a:r>
            <a:r>
              <a:rPr lang="zh-CN" altLang="en-US" b="1" dirty="0" smtClean="0">
                <a:latin typeface="+mn-lt"/>
              </a:rPr>
              <a:t>。</a:t>
            </a:r>
            <a:endParaRPr lang="en-US" altLang="zh-CN" b="1" dirty="0" smtClean="0">
              <a:latin typeface="+mn-lt"/>
            </a:endParaRPr>
          </a:p>
          <a:p>
            <a:pPr latinLnBrk="1"/>
            <a:r>
              <a:rPr lang="en-US" altLang="zh-CN" b="1" dirty="0">
                <a:latin typeface="+mn-lt"/>
              </a:rPr>
              <a:t> </a:t>
            </a:r>
            <a:r>
              <a:rPr lang="en-US" altLang="zh-CN" b="1" dirty="0" smtClean="0">
                <a:latin typeface="+mn-lt"/>
              </a:rPr>
              <a:t>       </a:t>
            </a:r>
          </a:p>
          <a:p>
            <a:pPr latinLnBrk="1"/>
            <a:r>
              <a:rPr lang="en-US" altLang="zh-CN" b="1" dirty="0">
                <a:latin typeface="+mn-lt"/>
              </a:rPr>
              <a:t> </a:t>
            </a:r>
            <a:r>
              <a:rPr lang="en-US" altLang="zh-CN" b="1" dirty="0" smtClean="0">
                <a:latin typeface="+mn-lt"/>
              </a:rPr>
              <a:t>       </a:t>
            </a:r>
            <a:r>
              <a:rPr lang="zh-CN" altLang="en-US" b="1" dirty="0" smtClean="0">
                <a:latin typeface="+mn-lt"/>
              </a:rPr>
              <a:t>前</a:t>
            </a:r>
            <a:r>
              <a:rPr lang="zh-CN" altLang="en-US" b="1" dirty="0">
                <a:latin typeface="+mn-lt"/>
              </a:rPr>
              <a:t>两种技术效率更高但是也更加难于实现。事实上，它们都需要很强的约束，而这点随着应用程序的演变将越来越难以维护。尽管如此，使用这些技术不会存在失败的情况。</a:t>
            </a:r>
          </a:p>
          <a:p>
            <a:r>
              <a:rPr lang="zh-CN" altLang="en-US" b="1" dirty="0" smtClean="0">
                <a:latin typeface="+mn-lt"/>
              </a:rPr>
              <a:t>       大</a:t>
            </a:r>
            <a:r>
              <a:rPr lang="zh-CN" altLang="en-US" b="1" dirty="0">
                <a:latin typeface="+mn-lt"/>
              </a:rPr>
              <a:t>的项目通常使用第三种方法。事实上，如果项目很大，一般来说它会使用大量的资源。在这种情况下，资源之间发生冲突的概率很低，也就意味着失败的情况会比较罕见。我们认为这是一种乐观的方法</a:t>
            </a:r>
            <a:r>
              <a:rPr lang="zh-CN" altLang="en-US" b="1" dirty="0" smtClean="0">
                <a:latin typeface="+mn-lt"/>
              </a:rPr>
              <a:t>。</a:t>
            </a:r>
            <a:endParaRPr lang="zh-CN" altLang="en-US" b="1" dirty="0">
              <a:latin typeface="+mn-lt"/>
            </a:endParaRPr>
          </a:p>
        </p:txBody>
      </p:sp>
    </p:spTree>
    <p:extLst>
      <p:ext uri="{BB962C8B-B14F-4D97-AF65-F5344CB8AC3E}">
        <p14:creationId xmlns:p14="http://schemas.microsoft.com/office/powerpoint/2010/main" val="2532671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21</a:t>
            </a:fld>
            <a:endParaRPr lang="en-US" altLang="zh-CN"/>
          </a:p>
        </p:txBody>
      </p:sp>
      <p:sp>
        <p:nvSpPr>
          <p:cNvPr id="5" name="文本框 4"/>
          <p:cNvSpPr txBox="1"/>
          <p:nvPr/>
        </p:nvSpPr>
        <p:spPr>
          <a:xfrm>
            <a:off x="80392" y="1222049"/>
            <a:ext cx="8812088" cy="4708981"/>
          </a:xfrm>
          <a:prstGeom prst="rect">
            <a:avLst/>
          </a:prstGeom>
          <a:noFill/>
        </p:spPr>
        <p:txBody>
          <a:bodyPr wrap="square" rtlCol="0">
            <a:spAutoFit/>
          </a:bodyPr>
          <a:lstStyle/>
          <a:p>
            <a:pPr>
              <a:lnSpc>
                <a:spcPct val="150000"/>
              </a:lnSpc>
            </a:pPr>
            <a:r>
              <a:rPr lang="en-US" altLang="zh-CN" b="1" dirty="0" err="1" smtClean="0"/>
              <a:t>CreateThread</a:t>
            </a:r>
            <a:r>
              <a:rPr lang="en-US" altLang="zh-CN" b="1" dirty="0" smtClean="0"/>
              <a:t>	</a:t>
            </a:r>
            <a:r>
              <a:rPr lang="zh-CN" altLang="en-US" b="1" dirty="0" smtClean="0"/>
              <a:t>开始 </a:t>
            </a:r>
            <a:r>
              <a:rPr lang="en-US" altLang="zh-CN" b="1" dirty="0" err="1"/>
              <a:t>CWinThread</a:t>
            </a:r>
            <a:r>
              <a:rPr lang="en-US" altLang="zh-CN" b="1" dirty="0"/>
              <a:t> </a:t>
            </a:r>
            <a:r>
              <a:rPr lang="zh-CN" altLang="en-US" b="1" dirty="0"/>
              <a:t>对象的</a:t>
            </a:r>
            <a:r>
              <a:rPr lang="zh-CN" altLang="en-US" b="1" dirty="0" smtClean="0"/>
              <a:t>执行</a:t>
            </a:r>
            <a:endParaRPr lang="zh-CN" altLang="en-US" b="1" dirty="0"/>
          </a:p>
          <a:p>
            <a:r>
              <a:rPr lang="en-US" altLang="zh-CN" b="1" dirty="0" err="1" smtClean="0"/>
              <a:t>ExitInstance</a:t>
            </a:r>
            <a:r>
              <a:rPr lang="en-US" altLang="zh-CN" b="1" dirty="0" smtClean="0"/>
              <a:t>		</a:t>
            </a:r>
            <a:r>
              <a:rPr lang="zh-CN" altLang="en-US" b="1" dirty="0"/>
              <a:t>进行线程终止时的清理</a:t>
            </a:r>
            <a:r>
              <a:rPr lang="zh-CN" altLang="en-US" b="1" dirty="0" smtClean="0"/>
              <a:t>工作</a:t>
            </a:r>
            <a:endParaRPr lang="zh-CN" altLang="en-US" b="1" dirty="0"/>
          </a:p>
          <a:p>
            <a:pPr>
              <a:lnSpc>
                <a:spcPct val="150000"/>
              </a:lnSpc>
            </a:pPr>
            <a:r>
              <a:rPr lang="en-US" altLang="zh-CN" b="1" dirty="0" err="1" smtClean="0"/>
              <a:t>GetMainWnd</a:t>
            </a:r>
            <a:r>
              <a:rPr lang="en-US" altLang="zh-CN" b="1" dirty="0" smtClean="0"/>
              <a:t>		</a:t>
            </a:r>
            <a:r>
              <a:rPr lang="zh-CN" altLang="en-US" b="1" dirty="0"/>
              <a:t>查询指向线程主窗口的</a:t>
            </a:r>
            <a:r>
              <a:rPr lang="zh-CN" altLang="en-US" b="1" dirty="0" smtClean="0"/>
              <a:t>指针</a:t>
            </a:r>
            <a:endParaRPr lang="zh-CN" altLang="en-US" b="1" dirty="0"/>
          </a:p>
          <a:p>
            <a:pPr>
              <a:lnSpc>
                <a:spcPct val="150000"/>
              </a:lnSpc>
            </a:pPr>
            <a:r>
              <a:rPr lang="en-US" altLang="zh-CN" b="1" dirty="0" err="1" smtClean="0"/>
              <a:t>GetThreadPriority</a:t>
            </a:r>
            <a:r>
              <a:rPr lang="en-US" altLang="zh-CN" b="1" dirty="0" smtClean="0"/>
              <a:t>	</a:t>
            </a:r>
            <a:r>
              <a:rPr lang="zh-CN" altLang="en-US" b="1" dirty="0" smtClean="0"/>
              <a:t>获取</a:t>
            </a:r>
            <a:r>
              <a:rPr lang="zh-CN" altLang="en-US" b="1" dirty="0"/>
              <a:t>当前线程的</a:t>
            </a:r>
            <a:r>
              <a:rPr lang="zh-CN" altLang="en-US" b="1" dirty="0" smtClean="0"/>
              <a:t>优先级</a:t>
            </a:r>
            <a:endParaRPr lang="zh-CN" altLang="en-US" b="1" dirty="0"/>
          </a:p>
          <a:p>
            <a:pPr>
              <a:lnSpc>
                <a:spcPct val="150000"/>
              </a:lnSpc>
            </a:pPr>
            <a:r>
              <a:rPr lang="en-US" altLang="zh-CN" b="1" dirty="0" err="1" smtClean="0"/>
              <a:t>InitInstance</a:t>
            </a:r>
            <a:r>
              <a:rPr lang="en-US" altLang="zh-CN" b="1" dirty="0" smtClean="0"/>
              <a:t>		</a:t>
            </a:r>
            <a:r>
              <a:rPr lang="zh-CN" altLang="en-US" b="1" dirty="0"/>
              <a:t>实现线程实例的</a:t>
            </a:r>
            <a:r>
              <a:rPr lang="zh-CN" altLang="en-US" b="1" dirty="0" smtClean="0"/>
              <a:t>初始化</a:t>
            </a:r>
            <a:endParaRPr lang="zh-CN" altLang="en-US" b="1" dirty="0"/>
          </a:p>
          <a:p>
            <a:r>
              <a:rPr lang="en-US" altLang="zh-CN" b="1" dirty="0" err="1" smtClean="0"/>
              <a:t>IsIdleMessage</a:t>
            </a:r>
            <a:r>
              <a:rPr lang="en-US" altLang="zh-CN" b="1" dirty="0" smtClean="0"/>
              <a:t>	</a:t>
            </a:r>
            <a:r>
              <a:rPr lang="zh-CN" altLang="en-US" b="1" dirty="0"/>
              <a:t>检测特定的</a:t>
            </a:r>
            <a:r>
              <a:rPr lang="zh-CN" altLang="en-US" b="1" dirty="0" smtClean="0"/>
              <a:t>消息</a:t>
            </a:r>
            <a:endParaRPr lang="zh-CN" altLang="en-US" b="1" dirty="0"/>
          </a:p>
          <a:p>
            <a:pPr>
              <a:lnSpc>
                <a:spcPct val="150000"/>
              </a:lnSpc>
            </a:pPr>
            <a:r>
              <a:rPr lang="en-US" altLang="zh-CN" b="1" dirty="0" err="1" smtClean="0"/>
              <a:t>OnIdle</a:t>
            </a:r>
            <a:r>
              <a:rPr lang="en-US" altLang="zh-CN" b="1" dirty="0" smtClean="0"/>
              <a:t>		</a:t>
            </a:r>
            <a:r>
              <a:rPr lang="zh-CN" altLang="en-US" b="1" dirty="0"/>
              <a:t>进行线程特定的空闲</a:t>
            </a:r>
            <a:r>
              <a:rPr lang="zh-CN" altLang="en-US" b="1" dirty="0" smtClean="0"/>
              <a:t>操作</a:t>
            </a:r>
            <a:endParaRPr lang="zh-CN" altLang="en-US" b="1" dirty="0"/>
          </a:p>
          <a:p>
            <a:r>
              <a:rPr lang="en-US" altLang="zh-CN" b="1" dirty="0" err="1" smtClean="0"/>
              <a:t>PostThreadMessage</a:t>
            </a:r>
            <a:r>
              <a:rPr lang="en-US" altLang="zh-CN" b="1" dirty="0" smtClean="0"/>
              <a:t>	</a:t>
            </a:r>
            <a:r>
              <a:rPr lang="zh-CN" altLang="en-US" sz="1800" b="1" dirty="0"/>
              <a:t>截获线程消息和命令处理函数出现的所有未处理</a:t>
            </a:r>
            <a:r>
              <a:rPr lang="zh-CN" altLang="en-US" sz="1800" b="1" dirty="0" smtClean="0"/>
              <a:t>的异常</a:t>
            </a:r>
            <a:endParaRPr lang="zh-CN" altLang="en-US" b="1" dirty="0"/>
          </a:p>
          <a:p>
            <a:r>
              <a:rPr lang="en-US" altLang="zh-CN" b="1" dirty="0" err="1" smtClean="0"/>
              <a:t>PreTranslateMessage</a:t>
            </a:r>
            <a:r>
              <a:rPr lang="en-US" altLang="zh-CN" b="1" dirty="0" smtClean="0"/>
              <a:t>  </a:t>
            </a:r>
            <a:r>
              <a:rPr lang="zh-CN" altLang="en-US" sz="1800" b="1" dirty="0" smtClean="0"/>
              <a:t>在</a:t>
            </a:r>
            <a:r>
              <a:rPr lang="zh-CN" altLang="en-US" sz="1800" b="1" dirty="0"/>
              <a:t>消息被发送</a:t>
            </a:r>
            <a:r>
              <a:rPr lang="zh-CN" altLang="en-US" sz="1800" b="1" dirty="0" smtClean="0"/>
              <a:t>到</a:t>
            </a:r>
            <a:r>
              <a:rPr lang="en-US" altLang="zh-CN" sz="1800" b="1" dirty="0" smtClean="0"/>
              <a:t>Windows</a:t>
            </a:r>
            <a:r>
              <a:rPr lang="zh-CN" altLang="en-US" sz="1800" b="1" dirty="0" smtClean="0"/>
              <a:t>函数</a:t>
            </a:r>
            <a:r>
              <a:rPr lang="en-US" altLang="zh-CN" sz="1800" b="1" dirty="0" err="1" smtClean="0"/>
              <a:t>TranslateMessage</a:t>
            </a:r>
            <a:r>
              <a:rPr lang="zh-CN" altLang="en-US" sz="1800" b="1" dirty="0" smtClean="0"/>
              <a:t>和</a:t>
            </a:r>
            <a:r>
              <a:rPr lang="en-US" altLang="zh-CN" sz="1800" b="1" dirty="0" err="1" smtClean="0"/>
              <a:t>DispatchMessage</a:t>
            </a:r>
            <a:r>
              <a:rPr lang="zh-CN" altLang="en-US" sz="1800" b="1" dirty="0" smtClean="0"/>
              <a:t>之前</a:t>
            </a:r>
            <a:r>
              <a:rPr lang="zh-CN" altLang="en-US" sz="1800" b="1" dirty="0"/>
              <a:t>过滤消息</a:t>
            </a:r>
          </a:p>
        </p:txBody>
      </p:sp>
      <p:sp>
        <p:nvSpPr>
          <p:cNvPr id="6" name="文本框 5"/>
          <p:cNvSpPr txBox="1"/>
          <p:nvPr/>
        </p:nvSpPr>
        <p:spPr>
          <a:xfrm>
            <a:off x="251520" y="188640"/>
            <a:ext cx="8640960" cy="1015663"/>
          </a:xfrm>
          <a:prstGeom prst="rect">
            <a:avLst/>
          </a:prstGeom>
          <a:noFill/>
        </p:spPr>
        <p:txBody>
          <a:bodyPr wrap="square" rtlCol="0">
            <a:spAutoFit/>
          </a:bodyPr>
          <a:lstStyle/>
          <a:p>
            <a:r>
              <a:rPr lang="en-US" altLang="zh-CN" sz="3200" b="1" dirty="0" err="1">
                <a:solidFill>
                  <a:srgbClr val="66FFFF"/>
                </a:solidFill>
                <a:latin typeface="宋体" panose="02010600030101010101" pitchFamily="2" charset="-122"/>
              </a:rPr>
              <a:t>CWinThread</a:t>
            </a:r>
            <a:r>
              <a:rPr lang="zh-CN" altLang="en-US" sz="3200" b="1" dirty="0" smtClean="0">
                <a:solidFill>
                  <a:srgbClr val="66FFFF"/>
                </a:solidFill>
                <a:latin typeface="宋体" panose="02010600030101010101" pitchFamily="2" charset="-122"/>
              </a:rPr>
              <a:t>类构造函数：</a:t>
            </a:r>
            <a:endParaRPr lang="en-US" altLang="zh-CN" sz="3200" b="1" dirty="0" smtClean="0">
              <a:solidFill>
                <a:srgbClr val="66FFFF"/>
              </a:solidFill>
              <a:latin typeface="宋体" panose="02010600030101010101" pitchFamily="2" charset="-122"/>
            </a:endParaRPr>
          </a:p>
          <a:p>
            <a:r>
              <a:rPr lang="en-US" altLang="zh-CN" sz="2800" dirty="0">
                <a:solidFill>
                  <a:srgbClr val="66FFFF"/>
                </a:solidFill>
              </a:rPr>
              <a:t>http://msdn.microsoft.com/zh-cn/library/48xz4yz9.aspx</a:t>
            </a:r>
            <a:endParaRPr lang="zh-CN" altLang="en-US" sz="2800" dirty="0">
              <a:solidFill>
                <a:srgbClr val="66FFFF"/>
              </a:solidFill>
            </a:endParaRPr>
          </a:p>
        </p:txBody>
      </p:sp>
    </p:spTree>
    <p:extLst>
      <p:ext uri="{BB962C8B-B14F-4D97-AF65-F5344CB8AC3E}">
        <p14:creationId xmlns:p14="http://schemas.microsoft.com/office/powerpoint/2010/main" val="3467387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22</a:t>
            </a:fld>
            <a:endParaRPr lang="en-US" altLang="zh-CN"/>
          </a:p>
        </p:txBody>
      </p:sp>
      <p:sp>
        <p:nvSpPr>
          <p:cNvPr id="5" name="文本框 4"/>
          <p:cNvSpPr txBox="1"/>
          <p:nvPr/>
        </p:nvSpPr>
        <p:spPr>
          <a:xfrm>
            <a:off x="77017" y="654943"/>
            <a:ext cx="8959479" cy="4154984"/>
          </a:xfrm>
          <a:prstGeom prst="rect">
            <a:avLst/>
          </a:prstGeom>
          <a:noFill/>
        </p:spPr>
        <p:txBody>
          <a:bodyPr wrap="square" rtlCol="0">
            <a:spAutoFit/>
          </a:bodyPr>
          <a:lstStyle/>
          <a:p>
            <a:pPr>
              <a:lnSpc>
                <a:spcPct val="150000"/>
              </a:lnSpc>
            </a:pPr>
            <a:r>
              <a:rPr lang="en-US" altLang="zh-CN" b="1" dirty="0" err="1" smtClean="0">
                <a:solidFill>
                  <a:srgbClr val="FFC000"/>
                </a:solidFill>
                <a:latin typeface="+mn-lt"/>
              </a:rPr>
              <a:t>TranslateMessage</a:t>
            </a:r>
            <a:r>
              <a:rPr lang="en-US" altLang="zh-CN" b="1" dirty="0" smtClean="0">
                <a:solidFill>
                  <a:srgbClr val="FFC000"/>
                </a:solidFill>
                <a:latin typeface="+mn-lt"/>
              </a:rPr>
              <a:t> </a:t>
            </a:r>
            <a:r>
              <a:rPr lang="zh-CN" altLang="en-US" b="1" dirty="0">
                <a:solidFill>
                  <a:srgbClr val="FFC000"/>
                </a:solidFill>
                <a:latin typeface="+mn-lt"/>
              </a:rPr>
              <a:t>和 </a:t>
            </a:r>
            <a:r>
              <a:rPr lang="en-US" altLang="zh-CN" b="1" dirty="0" err="1">
                <a:solidFill>
                  <a:srgbClr val="FFC000"/>
                </a:solidFill>
                <a:latin typeface="+mn-lt"/>
              </a:rPr>
              <a:t>DispatchMessage</a:t>
            </a:r>
            <a:r>
              <a:rPr lang="zh-CN" altLang="en-US" b="1" dirty="0">
                <a:solidFill>
                  <a:srgbClr val="FFC000"/>
                </a:solidFill>
                <a:latin typeface="+mn-lt"/>
              </a:rPr>
              <a:t>。</a:t>
            </a:r>
          </a:p>
          <a:p>
            <a:pPr>
              <a:lnSpc>
                <a:spcPct val="150000"/>
              </a:lnSpc>
            </a:pPr>
            <a:r>
              <a:rPr lang="en-US" altLang="zh-CN" b="1" dirty="0" err="1" smtClean="0">
                <a:latin typeface="+mn-lt"/>
              </a:rPr>
              <a:t>ProcessMessageFilter</a:t>
            </a:r>
            <a:r>
              <a:rPr lang="en-US" altLang="zh-CN" b="1" dirty="0" smtClean="0">
                <a:latin typeface="+mn-lt"/>
              </a:rPr>
              <a:t>	</a:t>
            </a:r>
            <a:r>
              <a:rPr lang="zh-CN" altLang="en-US" sz="2000" b="1" dirty="0"/>
              <a:t>在特定的消息到达应用程序之前截获</a:t>
            </a:r>
            <a:r>
              <a:rPr lang="zh-CN" altLang="en-US" sz="2000" b="1" dirty="0" smtClean="0"/>
              <a:t>消息</a:t>
            </a:r>
            <a:endParaRPr lang="zh-CN" altLang="en-US" sz="2000" b="1" dirty="0">
              <a:latin typeface="+mn-lt"/>
            </a:endParaRPr>
          </a:p>
          <a:p>
            <a:r>
              <a:rPr lang="en-US" altLang="zh-CN" b="1" dirty="0" err="1" smtClean="0">
                <a:latin typeface="+mn-lt"/>
              </a:rPr>
              <a:t>ProcessWndProcException</a:t>
            </a:r>
            <a:r>
              <a:rPr lang="en-US" altLang="zh-CN" b="1" dirty="0" smtClean="0">
                <a:latin typeface="+mn-lt"/>
              </a:rPr>
              <a:t>	</a:t>
            </a:r>
            <a:r>
              <a:rPr lang="zh-CN" altLang="en-US" sz="1600" b="1" dirty="0"/>
              <a:t>截获线程消息和命令处理函数出现的所有未处理</a:t>
            </a:r>
            <a:r>
              <a:rPr lang="zh-CN" altLang="en-US" sz="1600" b="1" dirty="0" smtClean="0"/>
              <a:t>的异常</a:t>
            </a:r>
            <a:endParaRPr lang="zh-CN" altLang="en-US" sz="1600" b="1" dirty="0"/>
          </a:p>
          <a:p>
            <a:pPr>
              <a:lnSpc>
                <a:spcPct val="150000"/>
              </a:lnSpc>
            </a:pPr>
            <a:r>
              <a:rPr lang="en-US" altLang="zh-CN" b="1" dirty="0" err="1" smtClean="0">
                <a:latin typeface="+mn-lt"/>
              </a:rPr>
              <a:t>PumpMessage</a:t>
            </a:r>
            <a:r>
              <a:rPr lang="en-US" altLang="zh-CN" b="1" dirty="0" smtClean="0">
                <a:latin typeface="+mn-lt"/>
              </a:rPr>
              <a:t>		</a:t>
            </a:r>
            <a:r>
              <a:rPr lang="zh-CN" altLang="en-US" b="1" dirty="0" smtClean="0">
                <a:latin typeface="+mn-lt"/>
              </a:rPr>
              <a:t>包含</a:t>
            </a:r>
            <a:r>
              <a:rPr lang="zh-CN" altLang="en-US" b="1" dirty="0">
                <a:latin typeface="+mn-lt"/>
              </a:rPr>
              <a:t>线程的消息</a:t>
            </a:r>
            <a:r>
              <a:rPr lang="zh-CN" altLang="en-US" b="1" dirty="0" smtClean="0">
                <a:latin typeface="+mn-lt"/>
              </a:rPr>
              <a:t>循环</a:t>
            </a:r>
            <a:endParaRPr lang="zh-CN" altLang="en-US" b="1" dirty="0">
              <a:latin typeface="+mn-lt"/>
            </a:endParaRPr>
          </a:p>
          <a:p>
            <a:pPr>
              <a:lnSpc>
                <a:spcPct val="150000"/>
              </a:lnSpc>
            </a:pPr>
            <a:r>
              <a:rPr lang="en-US" altLang="zh-CN" b="1" dirty="0" err="1" smtClean="0">
                <a:latin typeface="+mn-lt"/>
              </a:rPr>
              <a:t>ResumeThread</a:t>
            </a:r>
            <a:r>
              <a:rPr lang="en-US" altLang="zh-CN" b="1" dirty="0" smtClean="0">
                <a:latin typeface="+mn-lt"/>
              </a:rPr>
              <a:t>		</a:t>
            </a:r>
            <a:r>
              <a:rPr lang="zh-CN" altLang="en-US" b="1" dirty="0" smtClean="0">
                <a:latin typeface="+mn-lt"/>
              </a:rPr>
              <a:t>递减</a:t>
            </a:r>
            <a:r>
              <a:rPr lang="zh-CN" altLang="en-US" b="1" dirty="0">
                <a:latin typeface="+mn-lt"/>
              </a:rPr>
              <a:t>线程的挂起</a:t>
            </a:r>
            <a:r>
              <a:rPr lang="zh-CN" altLang="en-US" b="1" dirty="0" smtClean="0">
                <a:latin typeface="+mn-lt"/>
              </a:rPr>
              <a:t>计数</a:t>
            </a:r>
            <a:endParaRPr lang="zh-CN" altLang="en-US" b="1" dirty="0">
              <a:latin typeface="+mn-lt"/>
            </a:endParaRPr>
          </a:p>
          <a:p>
            <a:r>
              <a:rPr lang="en-US" altLang="zh-CN" b="1" dirty="0" smtClean="0">
                <a:latin typeface="+mn-lt"/>
              </a:rPr>
              <a:t>Run	</a:t>
            </a:r>
            <a:r>
              <a:rPr lang="zh-CN" altLang="en-US" sz="2000" b="1" dirty="0"/>
              <a:t>线程的具有消息收发功能的控制函数</a:t>
            </a:r>
            <a:r>
              <a:rPr lang="zh-CN" altLang="en-US" sz="2000" b="1" dirty="0" smtClean="0"/>
              <a:t>，可</a:t>
            </a:r>
            <a:r>
              <a:rPr lang="zh-CN" altLang="en-US" sz="2000" b="1" dirty="0"/>
              <a:t>重载以</a:t>
            </a:r>
            <a:r>
              <a:rPr lang="zh-CN" altLang="en-US" sz="2000" b="1" dirty="0" smtClean="0"/>
              <a:t>定制缺省</a:t>
            </a:r>
            <a:r>
              <a:rPr lang="zh-CN" altLang="en-US" sz="2000" b="1" dirty="0"/>
              <a:t>的消息循环</a:t>
            </a:r>
          </a:p>
          <a:p>
            <a:pPr>
              <a:lnSpc>
                <a:spcPct val="150000"/>
              </a:lnSpc>
            </a:pPr>
            <a:r>
              <a:rPr lang="en-US" altLang="zh-CN" b="1" dirty="0" err="1" smtClean="0">
                <a:latin typeface="+mn-lt"/>
              </a:rPr>
              <a:t>SetThreadPriority</a:t>
            </a:r>
            <a:r>
              <a:rPr lang="en-US" altLang="zh-CN" b="1" dirty="0" smtClean="0">
                <a:latin typeface="+mn-lt"/>
              </a:rPr>
              <a:t>		</a:t>
            </a:r>
            <a:r>
              <a:rPr lang="zh-CN" altLang="en-US" b="1" dirty="0" smtClean="0">
                <a:latin typeface="+mn-lt"/>
              </a:rPr>
              <a:t>设置</a:t>
            </a:r>
            <a:r>
              <a:rPr lang="zh-CN" altLang="en-US" b="1" dirty="0">
                <a:latin typeface="+mn-lt"/>
              </a:rPr>
              <a:t>当前线程的</a:t>
            </a:r>
            <a:r>
              <a:rPr lang="zh-CN" altLang="en-US" b="1" dirty="0" smtClean="0">
                <a:latin typeface="+mn-lt"/>
              </a:rPr>
              <a:t>优先级</a:t>
            </a:r>
            <a:endParaRPr lang="zh-CN" altLang="en-US" b="1" dirty="0">
              <a:latin typeface="+mn-lt"/>
            </a:endParaRPr>
          </a:p>
          <a:p>
            <a:pPr>
              <a:lnSpc>
                <a:spcPct val="150000"/>
              </a:lnSpc>
            </a:pPr>
            <a:r>
              <a:rPr lang="en-US" altLang="zh-CN" b="1" dirty="0" err="1" smtClean="0">
                <a:latin typeface="+mn-lt"/>
              </a:rPr>
              <a:t>SuspendThread</a:t>
            </a:r>
            <a:r>
              <a:rPr lang="en-US" altLang="zh-CN" b="1" dirty="0" smtClean="0">
                <a:latin typeface="+mn-lt"/>
              </a:rPr>
              <a:t>		</a:t>
            </a:r>
            <a:r>
              <a:rPr lang="zh-CN" altLang="en-US" b="1" dirty="0" smtClean="0">
                <a:latin typeface="+mn-lt"/>
              </a:rPr>
              <a:t>增加</a:t>
            </a:r>
            <a:r>
              <a:rPr lang="zh-CN" altLang="en-US" b="1" dirty="0"/>
              <a:t>一个</a:t>
            </a:r>
            <a:r>
              <a:rPr lang="zh-CN" altLang="en-US" b="1" dirty="0" smtClean="0">
                <a:latin typeface="+mn-lt"/>
              </a:rPr>
              <a:t>线程</a:t>
            </a:r>
            <a:r>
              <a:rPr lang="zh-CN" altLang="en-US" b="1" dirty="0">
                <a:latin typeface="+mn-lt"/>
              </a:rPr>
              <a:t>的挂起</a:t>
            </a:r>
            <a:r>
              <a:rPr lang="zh-CN" altLang="en-US" b="1" dirty="0" smtClean="0">
                <a:latin typeface="+mn-lt"/>
              </a:rPr>
              <a:t>计数</a:t>
            </a:r>
            <a:endParaRPr lang="zh-CN" altLang="en-US" b="1" dirty="0">
              <a:latin typeface="+mn-lt"/>
            </a:endParaRPr>
          </a:p>
        </p:txBody>
      </p:sp>
    </p:spTree>
    <p:extLst>
      <p:ext uri="{BB962C8B-B14F-4D97-AF65-F5344CB8AC3E}">
        <p14:creationId xmlns:p14="http://schemas.microsoft.com/office/powerpoint/2010/main" val="3208652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448" y="260648"/>
            <a:ext cx="417646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smtClean="0">
                <a:ln>
                  <a:noFill/>
                </a:ln>
                <a:solidFill>
                  <a:srgbClr val="66FFFF"/>
                </a:solidFill>
                <a:effectLst/>
                <a:latin typeface="Microsoft YaHei UI" panose="020B0503020204020204" pitchFamily="34" charset="-122"/>
                <a:ea typeface="Microsoft YaHei UI" panose="020B0503020204020204" pitchFamily="34" charset="-122"/>
              </a:rPr>
              <a:t>  公共数据成员</a:t>
            </a:r>
            <a:r>
              <a:rPr kumimoji="0" lang="zh-CN" altLang="en-US" sz="3600" b="0" i="0" u="none" strike="noStrike" cap="none" normalizeH="0" baseline="0" dirty="0" smtClean="0">
                <a:ln>
                  <a:noFill/>
                </a:ln>
                <a:solidFill>
                  <a:srgbClr val="66FFFF"/>
                </a:solidFill>
                <a:effectLst/>
                <a:latin typeface="Microsoft YaHei UI" panose="020B0503020204020204" pitchFamily="34" charset="-122"/>
                <a:ea typeface="Microsoft YaHei UI" panose="020B0503020204020204" pitchFamily="34" charset="-122"/>
              </a:rPr>
              <a:t>：</a:t>
            </a:r>
            <a:endParaRPr kumimoji="0" lang="zh-CN" altLang="zh-CN" sz="3600" b="0" i="0" u="none" strike="noStrike" cap="none" normalizeH="0" baseline="0" dirty="0" smtClean="0">
              <a:ln>
                <a:noFill/>
              </a:ln>
              <a:solidFill>
                <a:srgbClr val="66FFFF"/>
              </a:solidFill>
              <a:effectLst/>
              <a:latin typeface="Microsoft YaHei UI" panose="020B0503020204020204" pitchFamily="34" charset="-122"/>
              <a:ea typeface="Microsoft YaHei UI"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66218634"/>
              </p:ext>
            </p:extLst>
          </p:nvPr>
        </p:nvGraphicFramePr>
        <p:xfrm>
          <a:off x="179512" y="1268760"/>
          <a:ext cx="8673008" cy="3338408"/>
        </p:xfrm>
        <a:graphic>
          <a:graphicData uri="http://schemas.openxmlformats.org/drawingml/2006/table">
            <a:tbl>
              <a:tblPr firstRow="1" firstCol="1" bandRow="1">
                <a:tableStyleId>{5C22544A-7EE6-4342-B048-85BDC9FD1C3A}</a:tableStyleId>
              </a:tblPr>
              <a:tblGrid>
                <a:gridCol w="3104008"/>
                <a:gridCol w="5569000"/>
              </a:tblGrid>
              <a:tr h="415084">
                <a:tc>
                  <a:txBody>
                    <a:bodyPr/>
                    <a:lstStyle/>
                    <a:p>
                      <a:pPr algn="ctr">
                        <a:spcAft>
                          <a:spcPts val="0"/>
                        </a:spcAft>
                      </a:pPr>
                      <a:r>
                        <a:rPr lang="zh-CN" sz="2800" b="1" kern="100" dirty="0">
                          <a:solidFill>
                            <a:srgbClr val="66FFFF"/>
                          </a:solidFill>
                          <a:effectLst/>
                        </a:rPr>
                        <a:t>名称</a:t>
                      </a:r>
                      <a:endParaRPr lang="zh-CN" sz="28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ctr">
                        <a:spcAft>
                          <a:spcPts val="0"/>
                        </a:spcAft>
                      </a:pPr>
                      <a:r>
                        <a:rPr lang="zh-CN" sz="2800" b="1" kern="100" dirty="0">
                          <a:solidFill>
                            <a:srgbClr val="66FFFF"/>
                          </a:solidFill>
                          <a:effectLst/>
                        </a:rPr>
                        <a:t>说明</a:t>
                      </a:r>
                      <a:endParaRPr lang="zh-CN" sz="28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467661">
                <a:tc>
                  <a:txBody>
                    <a:bodyPr/>
                    <a:lstStyle/>
                    <a:p>
                      <a:pPr algn="just">
                        <a:spcAft>
                          <a:spcPts val="0"/>
                        </a:spcAft>
                      </a:pPr>
                      <a:r>
                        <a:rPr lang="en-US" sz="2800" b="1" kern="100">
                          <a:solidFill>
                            <a:srgbClr val="66FFFF"/>
                          </a:solidFill>
                          <a:effectLst/>
                        </a:rPr>
                        <a:t>m_bAutoDelete</a:t>
                      </a:r>
                      <a:endParaRPr lang="zh-CN" sz="28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marL="0" algn="just" defTabSz="914400" rtl="0" eaLnBrk="1" latinLnBrk="0" hangingPunct="1">
                        <a:spcAft>
                          <a:spcPts val="0"/>
                        </a:spcAft>
                      </a:pPr>
                      <a:r>
                        <a:rPr lang="zh-CN" altLang="en-US" sz="2800" b="1" kern="100" dirty="0" smtClean="0">
                          <a:solidFill>
                            <a:srgbClr val="66FFFF"/>
                          </a:solidFill>
                          <a:effectLst/>
                          <a:latin typeface="+mn-lt"/>
                          <a:ea typeface="+mn-ea"/>
                          <a:cs typeface="+mn-cs"/>
                        </a:rPr>
                        <a:t>指定线程结束时是否要销毁对象</a:t>
                      </a:r>
                      <a:endParaRPr lang="zh-CN" sz="2800" b="1" kern="100" dirty="0">
                        <a:solidFill>
                          <a:srgbClr val="66FFFF"/>
                        </a:solidFill>
                        <a:effectLst/>
                        <a:latin typeface="+mn-lt"/>
                        <a:ea typeface="+mn-ea"/>
                        <a:cs typeface="+mn-cs"/>
                      </a:endParaRPr>
                    </a:p>
                  </a:txBody>
                  <a:tcPr marL="68580" marR="68580" marT="0" marB="0">
                    <a:noFill/>
                  </a:tcPr>
                </a:tc>
              </a:tr>
              <a:tr h="498101">
                <a:tc>
                  <a:txBody>
                    <a:bodyPr/>
                    <a:lstStyle/>
                    <a:p>
                      <a:pPr algn="just">
                        <a:spcAft>
                          <a:spcPts val="0"/>
                        </a:spcAft>
                      </a:pPr>
                      <a:r>
                        <a:rPr lang="en-US" sz="2800" b="1" kern="100">
                          <a:solidFill>
                            <a:srgbClr val="66FFFF"/>
                          </a:solidFill>
                          <a:effectLst/>
                        </a:rPr>
                        <a:t>m_hThread</a:t>
                      </a:r>
                      <a:endParaRPr lang="zh-CN" sz="28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marL="0" algn="just" defTabSz="914400" rtl="0" eaLnBrk="1" latinLnBrk="0" hangingPunct="1">
                        <a:spcAft>
                          <a:spcPts val="0"/>
                        </a:spcAft>
                      </a:pPr>
                      <a:r>
                        <a:rPr lang="zh-CN" sz="2800" b="1" kern="100" dirty="0" smtClean="0">
                          <a:solidFill>
                            <a:srgbClr val="66FFFF"/>
                          </a:solidFill>
                          <a:effectLst/>
                          <a:latin typeface="+mn-lt"/>
                          <a:ea typeface="+mn-ea"/>
                          <a:cs typeface="+mn-cs"/>
                        </a:rPr>
                        <a:t>当前</a:t>
                      </a:r>
                      <a:r>
                        <a:rPr lang="zh-CN" sz="2800" b="1" kern="100" dirty="0">
                          <a:solidFill>
                            <a:srgbClr val="66FFFF"/>
                          </a:solidFill>
                          <a:effectLst/>
                          <a:latin typeface="+mn-lt"/>
                          <a:ea typeface="+mn-ea"/>
                          <a:cs typeface="+mn-cs"/>
                        </a:rPr>
                        <a:t>线程的</a:t>
                      </a:r>
                      <a:r>
                        <a:rPr lang="zh-CN" sz="2800" b="1" kern="100" dirty="0" smtClean="0">
                          <a:solidFill>
                            <a:srgbClr val="66FFFF"/>
                          </a:solidFill>
                          <a:effectLst/>
                          <a:latin typeface="+mn-lt"/>
                          <a:ea typeface="+mn-ea"/>
                          <a:cs typeface="+mn-cs"/>
                        </a:rPr>
                        <a:t>句柄</a:t>
                      </a:r>
                      <a:endParaRPr lang="zh-CN" sz="2800" b="1" kern="100" dirty="0">
                        <a:solidFill>
                          <a:srgbClr val="66FFFF"/>
                        </a:solidFill>
                        <a:effectLst/>
                        <a:latin typeface="+mn-lt"/>
                        <a:ea typeface="+mn-ea"/>
                        <a:cs typeface="+mn-cs"/>
                      </a:endParaRPr>
                    </a:p>
                  </a:txBody>
                  <a:tcPr marL="68580" marR="68580" marT="0" marB="0">
                    <a:noFill/>
                  </a:tcPr>
                </a:tc>
              </a:tr>
              <a:tr h="412317">
                <a:tc>
                  <a:txBody>
                    <a:bodyPr/>
                    <a:lstStyle/>
                    <a:p>
                      <a:pPr algn="just">
                        <a:spcAft>
                          <a:spcPts val="0"/>
                        </a:spcAft>
                      </a:pPr>
                      <a:r>
                        <a:rPr lang="en-US" sz="2800" b="1" kern="100" dirty="0" err="1">
                          <a:solidFill>
                            <a:srgbClr val="66FFFF"/>
                          </a:solidFill>
                          <a:effectLst/>
                        </a:rPr>
                        <a:t>m_nThreadID</a:t>
                      </a:r>
                      <a:endParaRPr lang="zh-CN" sz="28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marL="0" algn="just" defTabSz="914400" rtl="0" eaLnBrk="1" latinLnBrk="0" hangingPunct="1">
                        <a:spcAft>
                          <a:spcPts val="0"/>
                        </a:spcAft>
                      </a:pPr>
                      <a:r>
                        <a:rPr lang="zh-CN" sz="2800" b="1" kern="100" dirty="0">
                          <a:solidFill>
                            <a:srgbClr val="66FFFF"/>
                          </a:solidFill>
                          <a:effectLst/>
                          <a:latin typeface="+mn-lt"/>
                          <a:ea typeface="+mn-ea"/>
                          <a:cs typeface="+mn-cs"/>
                        </a:rPr>
                        <a:t>当前线程的</a:t>
                      </a:r>
                      <a:r>
                        <a:rPr lang="en-US" sz="2800" b="1" kern="100" dirty="0" smtClean="0">
                          <a:solidFill>
                            <a:srgbClr val="66FFFF"/>
                          </a:solidFill>
                          <a:effectLst/>
                          <a:latin typeface="+mn-lt"/>
                          <a:ea typeface="+mn-ea"/>
                          <a:cs typeface="+mn-cs"/>
                        </a:rPr>
                        <a:t>ID</a:t>
                      </a:r>
                      <a:endParaRPr lang="zh-CN" sz="2800" b="1" kern="100" dirty="0">
                        <a:solidFill>
                          <a:srgbClr val="66FFFF"/>
                        </a:solidFill>
                        <a:effectLst/>
                        <a:latin typeface="+mn-lt"/>
                        <a:ea typeface="+mn-ea"/>
                        <a:cs typeface="+mn-cs"/>
                      </a:endParaRPr>
                    </a:p>
                  </a:txBody>
                  <a:tcPr marL="68580" marR="68580" marT="0" marB="0">
                    <a:noFill/>
                  </a:tcPr>
                </a:tc>
              </a:tr>
              <a:tr h="879977">
                <a:tc>
                  <a:txBody>
                    <a:bodyPr/>
                    <a:lstStyle/>
                    <a:p>
                      <a:pPr algn="just">
                        <a:spcAft>
                          <a:spcPts val="0"/>
                        </a:spcAft>
                      </a:pPr>
                      <a:r>
                        <a:rPr lang="en-US" sz="2800" b="1" kern="100">
                          <a:solidFill>
                            <a:srgbClr val="66FFFF"/>
                          </a:solidFill>
                          <a:effectLst/>
                        </a:rPr>
                        <a:t>m_pActiveWnd</a:t>
                      </a:r>
                      <a:endParaRPr lang="zh-CN" sz="28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marL="0" algn="just" defTabSz="914400" rtl="0" eaLnBrk="1" latinLnBrk="0" hangingPunct="1">
                        <a:spcAft>
                          <a:spcPts val="0"/>
                        </a:spcAft>
                      </a:pPr>
                      <a:r>
                        <a:rPr lang="zh-CN" altLang="en-US" sz="2800" b="1" kern="100" dirty="0" smtClean="0">
                          <a:solidFill>
                            <a:srgbClr val="66FFFF"/>
                          </a:solidFill>
                          <a:effectLst/>
                          <a:latin typeface="+mn-lt"/>
                          <a:ea typeface="+mn-ea"/>
                          <a:cs typeface="+mn-cs"/>
                        </a:rPr>
                        <a:t>当一个</a:t>
                      </a:r>
                      <a:r>
                        <a:rPr lang="en-US" altLang="zh-CN" sz="2800" b="1" kern="100" dirty="0" smtClean="0">
                          <a:solidFill>
                            <a:srgbClr val="66FFFF"/>
                          </a:solidFill>
                          <a:effectLst/>
                          <a:latin typeface="+mn-lt"/>
                          <a:ea typeface="+mn-ea"/>
                          <a:cs typeface="+mn-cs"/>
                        </a:rPr>
                        <a:t>OLE</a:t>
                      </a:r>
                      <a:r>
                        <a:rPr lang="zh-CN" altLang="en-US" sz="2800" b="1" kern="100" dirty="0" smtClean="0">
                          <a:solidFill>
                            <a:srgbClr val="66FFFF"/>
                          </a:solidFill>
                          <a:effectLst/>
                          <a:latin typeface="+mn-lt"/>
                          <a:ea typeface="+mn-ea"/>
                          <a:cs typeface="+mn-cs"/>
                        </a:rPr>
                        <a:t>服务器被现场激活时指向容器应用程序的主窗口</a:t>
                      </a:r>
                      <a:endParaRPr lang="zh-CN" altLang="en-US" sz="2800" b="1" kern="100" dirty="0">
                        <a:solidFill>
                          <a:srgbClr val="66FFFF"/>
                        </a:solidFill>
                        <a:effectLst/>
                        <a:latin typeface="+mn-lt"/>
                        <a:ea typeface="+mn-ea"/>
                        <a:cs typeface="+mn-cs"/>
                      </a:endParaRPr>
                    </a:p>
                  </a:txBody>
                  <a:tcPr marL="68580" marR="68580" marT="0" marB="0">
                    <a:noFill/>
                  </a:tcPr>
                </a:tc>
              </a:tr>
              <a:tr h="639229">
                <a:tc>
                  <a:txBody>
                    <a:bodyPr/>
                    <a:lstStyle/>
                    <a:p>
                      <a:pPr algn="just">
                        <a:spcAft>
                          <a:spcPts val="0"/>
                        </a:spcAft>
                      </a:pPr>
                      <a:r>
                        <a:rPr lang="en-US" sz="2800" b="1" kern="100" dirty="0" err="1">
                          <a:solidFill>
                            <a:srgbClr val="66FFFF"/>
                          </a:solidFill>
                          <a:effectLst/>
                        </a:rPr>
                        <a:t>m_pMainWnd</a:t>
                      </a:r>
                      <a:endParaRPr lang="zh-CN" sz="28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marL="0" algn="just" defTabSz="914400" rtl="0" eaLnBrk="1" latinLnBrk="0" hangingPunct="1">
                        <a:spcAft>
                          <a:spcPts val="0"/>
                        </a:spcAft>
                      </a:pPr>
                      <a:r>
                        <a:rPr lang="zh-CN" altLang="en-US" sz="2800" b="1" kern="100" dirty="0" smtClean="0">
                          <a:solidFill>
                            <a:srgbClr val="66FFFF"/>
                          </a:solidFill>
                          <a:effectLst/>
                          <a:latin typeface="+mn-lt"/>
                          <a:ea typeface="+mn-ea"/>
                          <a:cs typeface="+mn-cs"/>
                        </a:rPr>
                        <a:t>保存指向应用程序的主窗口的指针</a:t>
                      </a:r>
                      <a:endParaRPr lang="zh-CN" sz="2800" b="1" kern="100" dirty="0">
                        <a:solidFill>
                          <a:srgbClr val="66FFFF"/>
                        </a:solidFill>
                        <a:effectLst/>
                        <a:latin typeface="+mn-lt"/>
                        <a:ea typeface="+mn-ea"/>
                        <a:cs typeface="+mn-cs"/>
                      </a:endParaRPr>
                    </a:p>
                  </a:txBody>
                  <a:tcPr marL="68580" marR="68580" marT="0" marB="0">
                    <a:noFill/>
                  </a:tcPr>
                </a:tc>
              </a:tr>
            </a:tbl>
          </a:graphicData>
        </a:graphic>
      </p:graphicFrame>
    </p:spTree>
    <p:extLst>
      <p:ext uri="{BB962C8B-B14F-4D97-AF65-F5344CB8AC3E}">
        <p14:creationId xmlns:p14="http://schemas.microsoft.com/office/powerpoint/2010/main" val="1062538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0969B891-5B57-4F17-9814-14F3FEA4AD04}" type="slidenum">
              <a:rPr lang="en-US" altLang="zh-CN"/>
              <a:pPr/>
              <a:t>24</a:t>
            </a:fld>
            <a:endParaRPr lang="en-US" altLang="zh-CN"/>
          </a:p>
        </p:txBody>
      </p:sp>
      <p:grpSp>
        <p:nvGrpSpPr>
          <p:cNvPr id="104458" name="Group 10"/>
          <p:cNvGrpSpPr>
            <a:grpSpLocks/>
          </p:cNvGrpSpPr>
          <p:nvPr/>
        </p:nvGrpSpPr>
        <p:grpSpPr bwMode="auto">
          <a:xfrm>
            <a:off x="251520" y="188640"/>
            <a:ext cx="8550275" cy="2417761"/>
            <a:chOff x="144" y="3115"/>
            <a:chExt cx="5386" cy="1523"/>
          </a:xfrm>
        </p:grpSpPr>
        <p:sp>
          <p:nvSpPr>
            <p:cNvPr id="104459" name="Text Box 11"/>
            <p:cNvSpPr txBox="1">
              <a:spLocks noChangeArrowheads="1"/>
            </p:cNvSpPr>
            <p:nvPr/>
          </p:nvSpPr>
          <p:spPr bwMode="auto">
            <a:xfrm>
              <a:off x="144" y="3115"/>
              <a:ext cx="3270" cy="327"/>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dirty="0">
                  <a:solidFill>
                    <a:srgbClr val="000066"/>
                  </a:solidFill>
                  <a:latin typeface="宋体" panose="02010600030101010101" pitchFamily="2" charset="-122"/>
                </a:rPr>
                <a:t>3</a:t>
              </a:r>
              <a:r>
                <a:rPr lang="zh-CN" altLang="en-US" sz="2800" b="1" dirty="0">
                  <a:solidFill>
                    <a:srgbClr val="000066"/>
                  </a:solidFill>
                  <a:latin typeface="宋体" panose="02010600030101010101" pitchFamily="2" charset="-122"/>
                </a:rPr>
                <a:t>．窗口应用程序类：</a:t>
              </a:r>
              <a:r>
                <a:rPr lang="en-US" altLang="zh-CN" sz="2800" b="1" dirty="0" err="1">
                  <a:solidFill>
                    <a:srgbClr val="000066"/>
                  </a:solidFill>
                  <a:latin typeface="宋体" panose="02010600030101010101" pitchFamily="2" charset="-122"/>
                </a:rPr>
                <a:t>CWinApp</a:t>
              </a:r>
              <a:r>
                <a:rPr lang="zh-CN" altLang="en-US" sz="2800" b="1" dirty="0">
                  <a:solidFill>
                    <a:srgbClr val="000066"/>
                  </a:solidFill>
                  <a:latin typeface="宋体" panose="02010600030101010101" pitchFamily="2" charset="-122"/>
                </a:rPr>
                <a:t>类</a:t>
              </a:r>
            </a:p>
          </p:txBody>
        </p:sp>
        <p:sp>
          <p:nvSpPr>
            <p:cNvPr id="104460" name="Text Box 12"/>
            <p:cNvSpPr txBox="1">
              <a:spLocks noChangeArrowheads="1"/>
            </p:cNvSpPr>
            <p:nvPr/>
          </p:nvSpPr>
          <p:spPr bwMode="auto">
            <a:xfrm>
              <a:off x="144" y="3504"/>
              <a:ext cx="5386" cy="1134"/>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en-US" altLang="zh-CN" sz="2800" b="1">
                  <a:solidFill>
                    <a:srgbClr val="000066"/>
                  </a:solidFill>
                  <a:latin typeface="宋体" panose="02010600030101010101" pitchFamily="2" charset="-122"/>
                </a:rPr>
                <a:t>    </a:t>
              </a:r>
              <a:r>
                <a:rPr lang="zh-CN" altLang="en-US" sz="2800" b="1">
                  <a:solidFill>
                    <a:srgbClr val="000066"/>
                  </a:solidFill>
                  <a:latin typeface="宋体" panose="02010600030101010101" pitchFamily="2" charset="-122"/>
                </a:rPr>
                <a:t>每个应用程序有且只有一个应用程序对象，在运行程序中该对象与其它对象相互协调，该对象从</a:t>
              </a:r>
              <a:r>
                <a:rPr lang="en-US" altLang="zh-CN" sz="2800" b="1">
                  <a:solidFill>
                    <a:srgbClr val="000066"/>
                  </a:solidFill>
                  <a:latin typeface="宋体" panose="02010600030101010101" pitchFamily="2" charset="-122"/>
                </a:rPr>
                <a:t>CWinApp</a:t>
              </a:r>
              <a:r>
                <a:rPr lang="zh-CN" altLang="en-US" sz="2800" b="1">
                  <a:solidFill>
                    <a:srgbClr val="000066"/>
                  </a:solidFill>
                  <a:latin typeface="宋体" panose="02010600030101010101" pitchFamily="2" charset="-122"/>
                </a:rPr>
                <a:t>类中派生出来。</a:t>
              </a:r>
              <a:r>
                <a:rPr lang="en-US" altLang="zh-CN" sz="2800" b="1">
                  <a:solidFill>
                    <a:srgbClr val="000066"/>
                  </a:solidFill>
                  <a:latin typeface="宋体" panose="02010600030101010101" pitchFamily="2" charset="-122"/>
                </a:rPr>
                <a:t>CWinApp</a:t>
              </a:r>
              <a:r>
                <a:rPr lang="zh-CN" altLang="en-US" sz="2800" b="1">
                  <a:solidFill>
                    <a:srgbClr val="000066"/>
                  </a:solidFill>
                  <a:latin typeface="宋体" panose="02010600030101010101" pitchFamily="2" charset="-122"/>
                </a:rPr>
                <a:t>类封装了初始化、运行、终止应用程序的代码。</a:t>
              </a:r>
              <a:endParaRPr lang="zh-CN" altLang="en-US" sz="2800" b="1">
                <a:solidFill>
                  <a:srgbClr val="000066"/>
                </a:solidFill>
              </a:endParaRPr>
            </a:p>
          </p:txBody>
        </p:sp>
      </p:grpSp>
      <p:sp>
        <p:nvSpPr>
          <p:cNvPr id="2" name="文本框 1"/>
          <p:cNvSpPr txBox="1"/>
          <p:nvPr/>
        </p:nvSpPr>
        <p:spPr>
          <a:xfrm>
            <a:off x="244377" y="2924944"/>
            <a:ext cx="8730210" cy="523220"/>
          </a:xfrm>
          <a:prstGeom prst="rect">
            <a:avLst/>
          </a:prstGeom>
          <a:noFill/>
        </p:spPr>
        <p:txBody>
          <a:bodyPr wrap="none" rtlCol="0">
            <a:spAutoFit/>
          </a:bodyPr>
          <a:lstStyle/>
          <a:p>
            <a:r>
              <a:rPr lang="en-US" altLang="zh-CN" sz="2800" b="1" dirty="0"/>
              <a:t>http://msdn.microsoft.com/zh-cn/library/362kaah4.aspx</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8"/>
                                        </p:tgtEl>
                                        <p:attrNameLst>
                                          <p:attrName>style.visibility</p:attrName>
                                        </p:attrNameLst>
                                      </p:cBhvr>
                                      <p:to>
                                        <p:strVal val="visible"/>
                                      </p:to>
                                    </p:set>
                                    <p:animEffect transition="in" filter="blinds(horizontal)">
                                      <p:cBhvr>
                                        <p:cTn id="7" dur="500"/>
                                        <p:tgtEl>
                                          <p:spTgt spid="104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7772400" cy="631858"/>
          </a:xfrm>
        </p:spPr>
        <p:txBody>
          <a:bodyPr/>
          <a:lstStyle/>
          <a:p>
            <a:pPr algn="l"/>
            <a:r>
              <a:rPr lang="zh-CN" altLang="en-US" sz="3200" b="1" dirty="0" smtClean="0"/>
              <a:t>公共方法：</a:t>
            </a:r>
            <a:endParaRPr lang="zh-CN" altLang="en-US" sz="3200" b="1" dirty="0"/>
          </a:p>
        </p:txBody>
      </p:sp>
      <p:graphicFrame>
        <p:nvGraphicFramePr>
          <p:cNvPr id="5" name="表格 4"/>
          <p:cNvGraphicFramePr>
            <a:graphicFrameLocks noGrp="1"/>
          </p:cNvGraphicFramePr>
          <p:nvPr>
            <p:extLst>
              <p:ext uri="{D42A27DB-BD31-4B8C-83A1-F6EECF244321}">
                <p14:modId xmlns:p14="http://schemas.microsoft.com/office/powerpoint/2010/main" val="1116742"/>
              </p:ext>
            </p:extLst>
          </p:nvPr>
        </p:nvGraphicFramePr>
        <p:xfrm>
          <a:off x="162134" y="820567"/>
          <a:ext cx="8874362" cy="5486400"/>
        </p:xfrm>
        <a:graphic>
          <a:graphicData uri="http://schemas.openxmlformats.org/drawingml/2006/table">
            <a:tbl>
              <a:tblPr firstRow="1" firstCol="1" bandRow="1">
                <a:tableStyleId>{5C22544A-7EE6-4342-B048-85BDC9FD1C3A}</a:tableStyleId>
              </a:tblPr>
              <a:tblGrid>
                <a:gridCol w="3761794"/>
                <a:gridCol w="5112568"/>
              </a:tblGrid>
              <a:tr h="292648">
                <a:tc>
                  <a:txBody>
                    <a:bodyPr/>
                    <a:lstStyle/>
                    <a:p>
                      <a:pPr algn="just">
                        <a:spcAft>
                          <a:spcPts val="0"/>
                        </a:spcAft>
                      </a:pPr>
                      <a:r>
                        <a:rPr lang="zh-CN" sz="2000" b="1" kern="100" dirty="0">
                          <a:solidFill>
                            <a:srgbClr val="66FFFF"/>
                          </a:solidFill>
                          <a:effectLst/>
                        </a:rPr>
                        <a:t>名称</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a:solidFill>
                            <a:srgbClr val="66FFFF"/>
                          </a:solidFill>
                          <a:effectLst/>
                        </a:rPr>
                        <a:t>说明</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CloseAllDocuments</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关闭所有打开的</a:t>
                      </a:r>
                      <a:r>
                        <a:rPr lang="zh-CN" sz="2000" b="1" kern="100" dirty="0" smtClean="0">
                          <a:solidFill>
                            <a:srgbClr val="66FFFF"/>
                          </a:solidFill>
                          <a:effectLst/>
                        </a:rPr>
                        <a:t>文档</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CreatePrinterDC</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创建一个打印机</a:t>
                      </a:r>
                      <a:r>
                        <a:rPr lang="zh-CN" sz="2000" b="1" kern="100" dirty="0" smtClean="0">
                          <a:solidFill>
                            <a:srgbClr val="66FFFF"/>
                          </a:solidFill>
                          <a:effectLst/>
                        </a:rPr>
                        <a:t>上下文</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DoWaitCursor</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打开和关闭等待</a:t>
                      </a:r>
                      <a:r>
                        <a:rPr lang="zh-CN" sz="2000" b="1" kern="100" dirty="0" smtClean="0">
                          <a:solidFill>
                            <a:srgbClr val="66FFFF"/>
                          </a:solidFill>
                          <a:effectLst/>
                        </a:rPr>
                        <a:t>光标</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EnableTaskbarInteraction</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启用任务栏</a:t>
                      </a:r>
                      <a:r>
                        <a:rPr lang="zh-CN" sz="2000" b="1" kern="100" dirty="0" smtClean="0">
                          <a:solidFill>
                            <a:srgbClr val="66FFFF"/>
                          </a:solidFill>
                          <a:effectLst/>
                        </a:rPr>
                        <a:t>交互</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GetPrinterDeviceDefaults</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检索默认</a:t>
                      </a:r>
                      <a:r>
                        <a:rPr lang="zh-CN" sz="2000" b="1" kern="100" dirty="0" smtClean="0">
                          <a:solidFill>
                            <a:srgbClr val="66FFFF"/>
                          </a:solidFill>
                          <a:effectLst/>
                        </a:rPr>
                        <a:t>打印机</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HideApplication</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在结束所有文档之前，隐藏</a:t>
                      </a:r>
                      <a:r>
                        <a:rPr lang="zh-CN" sz="2000" b="1" kern="100" dirty="0" smtClean="0">
                          <a:solidFill>
                            <a:srgbClr val="66FFFF"/>
                          </a:solidFill>
                          <a:effectLst/>
                        </a:rPr>
                        <a:t>应用程序</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LoadCursor</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smtClean="0">
                          <a:solidFill>
                            <a:srgbClr val="66FFFF"/>
                          </a:solidFill>
                          <a:effectLst/>
                        </a:rPr>
                        <a:t>加载一种光标资源</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LoadIcon</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加载一个图标</a:t>
                      </a:r>
                      <a:r>
                        <a:rPr lang="zh-CN" sz="2000" b="1" kern="100" dirty="0" smtClean="0">
                          <a:solidFill>
                            <a:srgbClr val="66FFFF"/>
                          </a:solidFill>
                          <a:effectLst/>
                        </a:rPr>
                        <a:t>资源</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OnIdle</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执行特定于应用程序空闲时间处理的</a:t>
                      </a:r>
                      <a:r>
                        <a:rPr lang="zh-CN" sz="2000" b="1" kern="100" dirty="0" smtClean="0">
                          <a:solidFill>
                            <a:srgbClr val="66FFFF"/>
                          </a:solidFill>
                          <a:effectLst/>
                        </a:rPr>
                        <a:t>重写</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OpenDocumentFile</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调用由框架打开文档从</a:t>
                      </a:r>
                      <a:r>
                        <a:rPr lang="zh-CN" sz="2000" b="1" kern="100" dirty="0" smtClean="0">
                          <a:solidFill>
                            <a:srgbClr val="66FFFF"/>
                          </a:solidFill>
                          <a:effectLst/>
                        </a:rPr>
                        <a:t>文件</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ParseCommandLine</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分析各个参数和标志。</a:t>
                      </a:r>
                      <a:r>
                        <a:rPr lang="zh-CN" sz="2000" b="1" kern="100" dirty="0" smtClean="0">
                          <a:solidFill>
                            <a:srgbClr val="66FFFF"/>
                          </a:solidFill>
                          <a:effectLst/>
                        </a:rPr>
                        <a:t>命令行</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585297">
                <a:tc>
                  <a:txBody>
                    <a:bodyPr/>
                    <a:lstStyle/>
                    <a:p>
                      <a:pPr algn="just">
                        <a:spcAft>
                          <a:spcPts val="0"/>
                        </a:spcAft>
                      </a:pPr>
                      <a:r>
                        <a:rPr lang="en-US" sz="2000" b="1" kern="100">
                          <a:solidFill>
                            <a:srgbClr val="66FFFF"/>
                          </a:solidFill>
                          <a:effectLst/>
                        </a:rPr>
                        <a:t>PreTranslateMessage</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筛选器消息，并在调度到</a:t>
                      </a:r>
                      <a:r>
                        <a:rPr lang="en-US" sz="2000" b="1" kern="100" dirty="0">
                          <a:solidFill>
                            <a:srgbClr val="66FFFF"/>
                          </a:solidFill>
                          <a:effectLst/>
                        </a:rPr>
                        <a:t>Windows</a:t>
                      </a:r>
                      <a:r>
                        <a:rPr lang="zh-CN" sz="2000" b="1" kern="100" dirty="0">
                          <a:solidFill>
                            <a:srgbClr val="66FFFF"/>
                          </a:solidFill>
                          <a:effectLst/>
                        </a:rPr>
                        <a:t>之前函数</a:t>
                      </a:r>
                      <a:r>
                        <a:rPr lang="en-US" sz="2000" b="1" kern="100" dirty="0">
                          <a:solidFill>
                            <a:srgbClr val="66FFFF"/>
                          </a:solidFill>
                          <a:effectLst/>
                        </a:rPr>
                        <a:t> </a:t>
                      </a:r>
                      <a:r>
                        <a:rPr lang="en-US" sz="2000" b="1" u="sng" kern="100" dirty="0" err="1">
                          <a:solidFill>
                            <a:srgbClr val="66FFFF"/>
                          </a:solidFill>
                          <a:effectLst/>
                          <a:hlinkClick r:id="rId2"/>
                        </a:rPr>
                        <a:t>TranslateMessage</a:t>
                      </a:r>
                      <a:r>
                        <a:rPr lang="en-US" sz="2000" b="1" kern="100" dirty="0">
                          <a:solidFill>
                            <a:srgbClr val="66FFFF"/>
                          </a:solidFill>
                          <a:effectLst/>
                        </a:rPr>
                        <a:t> </a:t>
                      </a:r>
                      <a:r>
                        <a:rPr lang="zh-CN" sz="2000" b="1" kern="100" dirty="0">
                          <a:solidFill>
                            <a:srgbClr val="66FFFF"/>
                          </a:solidFill>
                          <a:effectLst/>
                        </a:rPr>
                        <a:t>和</a:t>
                      </a:r>
                      <a:r>
                        <a:rPr lang="en-US" sz="2000" b="1" kern="100" dirty="0">
                          <a:solidFill>
                            <a:srgbClr val="66FFFF"/>
                          </a:solidFill>
                          <a:effectLst/>
                        </a:rPr>
                        <a:t> </a:t>
                      </a:r>
                      <a:r>
                        <a:rPr lang="en-US" sz="2000" b="1" u="sng" kern="100" dirty="0" err="1" smtClean="0">
                          <a:solidFill>
                            <a:srgbClr val="66FFFF"/>
                          </a:solidFill>
                          <a:effectLst/>
                          <a:hlinkClick r:id="rId3"/>
                        </a:rPr>
                        <a:t>DispatchMessage</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ProcessMessageFilter</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截获某些消息，然后在到达</a:t>
                      </a:r>
                      <a:r>
                        <a:rPr lang="zh-CN" sz="2000" b="1" kern="100" dirty="0" smtClean="0">
                          <a:solidFill>
                            <a:srgbClr val="66FFFF"/>
                          </a:solidFill>
                          <a:effectLst/>
                        </a:rPr>
                        <a:t>应用程序</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ProcessShellCommand</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处理命令行参数和</a:t>
                      </a:r>
                      <a:r>
                        <a:rPr lang="zh-CN" sz="2000" b="1" kern="100" dirty="0" smtClean="0">
                          <a:solidFill>
                            <a:srgbClr val="66FFFF"/>
                          </a:solidFill>
                          <a:effectLst/>
                        </a:rPr>
                        <a:t>标志</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WinHelp</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调用</a:t>
                      </a:r>
                      <a:r>
                        <a:rPr lang="en-US" sz="2000" b="1" kern="100" dirty="0">
                          <a:solidFill>
                            <a:srgbClr val="66FFFF"/>
                          </a:solidFill>
                          <a:effectLst/>
                        </a:rPr>
                        <a:t> </a:t>
                      </a:r>
                      <a:r>
                        <a:rPr lang="en-US" sz="2000" b="1" kern="100" dirty="0" err="1">
                          <a:solidFill>
                            <a:srgbClr val="66FFFF"/>
                          </a:solidFill>
                          <a:effectLst/>
                        </a:rPr>
                        <a:t>WinHelp</a:t>
                      </a:r>
                      <a:r>
                        <a:rPr lang="en-US" sz="2000" b="1" kern="100" dirty="0">
                          <a:solidFill>
                            <a:srgbClr val="66FFFF"/>
                          </a:solidFill>
                          <a:effectLst/>
                        </a:rPr>
                        <a:t> Windows</a:t>
                      </a:r>
                      <a:r>
                        <a:rPr lang="zh-CN" sz="2000" b="1" kern="100" dirty="0" smtClean="0">
                          <a:solidFill>
                            <a:srgbClr val="66FFFF"/>
                          </a:solidFill>
                          <a:effectLst/>
                        </a:rPr>
                        <a:t>功能</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WriteProfileString</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写入项的字符串在应用程序的</a:t>
                      </a:r>
                      <a:r>
                        <a:rPr lang="en-US" sz="2000" b="1" kern="100" dirty="0">
                          <a:solidFill>
                            <a:srgbClr val="66FFFF"/>
                          </a:solidFill>
                          <a:effectLst/>
                        </a:rPr>
                        <a:t>.INI</a:t>
                      </a:r>
                      <a:r>
                        <a:rPr lang="zh-CN" sz="2000" b="1" kern="100" dirty="0" smtClean="0">
                          <a:solidFill>
                            <a:srgbClr val="66FFFF"/>
                          </a:solidFill>
                          <a:effectLst/>
                        </a:rPr>
                        <a:t>文件</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bl>
          </a:graphicData>
        </a:graphic>
      </p:graphicFrame>
    </p:spTree>
    <p:extLst>
      <p:ext uri="{BB962C8B-B14F-4D97-AF65-F5344CB8AC3E}">
        <p14:creationId xmlns:p14="http://schemas.microsoft.com/office/powerpoint/2010/main" val="3447967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2880320" cy="703866"/>
          </a:xfrm>
        </p:spPr>
        <p:txBody>
          <a:bodyPr/>
          <a:lstStyle/>
          <a:p>
            <a:pPr algn="l"/>
            <a:r>
              <a:rPr lang="zh-CN" altLang="en-US" sz="2800" b="1" dirty="0" smtClean="0"/>
              <a:t>受保护的方法：</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88435088"/>
              </p:ext>
            </p:extLst>
          </p:nvPr>
        </p:nvGraphicFramePr>
        <p:xfrm>
          <a:off x="90809" y="692696"/>
          <a:ext cx="8928992" cy="6096000"/>
        </p:xfrm>
        <a:graphic>
          <a:graphicData uri="http://schemas.openxmlformats.org/drawingml/2006/table">
            <a:tbl>
              <a:tblPr firstRow="1" firstCol="1" bandRow="1">
                <a:tableStyleId>{5C22544A-7EE6-4342-B048-85BDC9FD1C3A}</a:tableStyleId>
              </a:tblPr>
              <a:tblGrid>
                <a:gridCol w="2880320"/>
                <a:gridCol w="6048672"/>
              </a:tblGrid>
              <a:tr h="292648">
                <a:tc>
                  <a:txBody>
                    <a:bodyPr/>
                    <a:lstStyle/>
                    <a:p>
                      <a:pPr algn="just">
                        <a:spcAft>
                          <a:spcPts val="0"/>
                        </a:spcAft>
                      </a:pPr>
                      <a:r>
                        <a:rPr lang="zh-CN" sz="2000" b="1" kern="100" dirty="0">
                          <a:solidFill>
                            <a:srgbClr val="66FFFF"/>
                          </a:solidFill>
                          <a:effectLst/>
                        </a:rPr>
                        <a:t>名称</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说明</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EnableShellOpen</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允许用户从打开</a:t>
                      </a:r>
                      <a:r>
                        <a:rPr lang="en-US" sz="2000" b="1" kern="100" dirty="0">
                          <a:solidFill>
                            <a:srgbClr val="66FFFF"/>
                          </a:solidFill>
                          <a:effectLst/>
                        </a:rPr>
                        <a:t>Windows</a:t>
                      </a:r>
                      <a:r>
                        <a:rPr lang="zh-CN" sz="2000" b="1" kern="100" dirty="0">
                          <a:solidFill>
                            <a:srgbClr val="66FFFF"/>
                          </a:solidFill>
                          <a:effectLst/>
                        </a:rPr>
                        <a:t>文件管理器的数据</a:t>
                      </a:r>
                      <a:r>
                        <a:rPr lang="zh-CN" sz="2000" b="1" kern="100" dirty="0" smtClean="0">
                          <a:solidFill>
                            <a:srgbClr val="66FFFF"/>
                          </a:solidFill>
                          <a:effectLst/>
                        </a:rPr>
                        <a:t>文件</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LoadStdProfileSettings</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加载标准</a:t>
                      </a:r>
                      <a:r>
                        <a:rPr lang="en-US" sz="2000" b="1" kern="100" dirty="0">
                          <a:solidFill>
                            <a:srgbClr val="66FFFF"/>
                          </a:solidFill>
                          <a:effectLst/>
                        </a:rPr>
                        <a:t>.INI</a:t>
                      </a:r>
                      <a:r>
                        <a:rPr lang="zh-CN" sz="2000" b="1" kern="100" dirty="0">
                          <a:solidFill>
                            <a:srgbClr val="66FFFF"/>
                          </a:solidFill>
                          <a:effectLst/>
                        </a:rPr>
                        <a:t>文件设置并启用</a:t>
                      </a:r>
                      <a:r>
                        <a:rPr lang="en-US" sz="2000" b="1" kern="100" dirty="0">
                          <a:solidFill>
                            <a:srgbClr val="66FFFF"/>
                          </a:solidFill>
                          <a:effectLst/>
                        </a:rPr>
                        <a:t>MRU</a:t>
                      </a:r>
                      <a:r>
                        <a:rPr lang="zh-CN" sz="2000" b="1" kern="100" dirty="0">
                          <a:solidFill>
                            <a:srgbClr val="66FFFF"/>
                          </a:solidFill>
                          <a:effectLst/>
                        </a:rPr>
                        <a:t>文件列表</a:t>
                      </a:r>
                      <a:r>
                        <a:rPr lang="zh-CN" sz="2000" b="1" kern="100" dirty="0" smtClean="0">
                          <a:solidFill>
                            <a:srgbClr val="66FFFF"/>
                          </a:solidFill>
                          <a:effectLst/>
                        </a:rPr>
                        <a:t>功能</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OnContextHelp</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在应用程序中处理</a:t>
                      </a:r>
                      <a:r>
                        <a:rPr lang="en-US" sz="2000" b="1" kern="100" dirty="0">
                          <a:solidFill>
                            <a:srgbClr val="66FFFF"/>
                          </a:solidFill>
                          <a:effectLst/>
                        </a:rPr>
                        <a:t>SHIFT+F1</a:t>
                      </a:r>
                      <a:r>
                        <a:rPr lang="zh-CN" sz="2000" b="1" kern="100" dirty="0" smtClean="0">
                          <a:solidFill>
                            <a:srgbClr val="66FFFF"/>
                          </a:solidFill>
                          <a:effectLst/>
                        </a:rPr>
                        <a:t>帮助</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OnFileNew</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实现</a:t>
                      </a:r>
                      <a:r>
                        <a:rPr lang="en-US" sz="2000" b="1" kern="100" dirty="0">
                          <a:solidFill>
                            <a:srgbClr val="66FFFF"/>
                          </a:solidFill>
                          <a:effectLst/>
                        </a:rPr>
                        <a:t> ID_FILE_NEW </a:t>
                      </a:r>
                      <a:r>
                        <a:rPr lang="zh-CN" sz="2000" b="1" kern="100" dirty="0" smtClean="0">
                          <a:solidFill>
                            <a:srgbClr val="66FFFF"/>
                          </a:solidFill>
                          <a:effectLst/>
                        </a:rPr>
                        <a:t>命令</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OnFileOpen</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实现</a:t>
                      </a:r>
                      <a:r>
                        <a:rPr lang="en-US" sz="2000" b="1" kern="100" dirty="0">
                          <a:solidFill>
                            <a:srgbClr val="66FFFF"/>
                          </a:solidFill>
                          <a:effectLst/>
                        </a:rPr>
                        <a:t> ID_FILE_OPEN </a:t>
                      </a:r>
                      <a:r>
                        <a:rPr lang="zh-CN" sz="2000" b="1" kern="100" dirty="0" smtClean="0">
                          <a:solidFill>
                            <a:srgbClr val="66FFFF"/>
                          </a:solidFill>
                          <a:effectLst/>
                        </a:rPr>
                        <a:t>命令</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OnFilePrintSetup</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实现</a:t>
                      </a:r>
                      <a:r>
                        <a:rPr lang="en-US" sz="2000" b="1" kern="100" dirty="0">
                          <a:solidFill>
                            <a:srgbClr val="66FFFF"/>
                          </a:solidFill>
                          <a:effectLst/>
                        </a:rPr>
                        <a:t> ID_FILE_PRINT_SETUP </a:t>
                      </a:r>
                      <a:r>
                        <a:rPr lang="zh-CN" sz="2000" b="1" kern="100" dirty="0" smtClean="0">
                          <a:solidFill>
                            <a:srgbClr val="66FFFF"/>
                          </a:solidFill>
                          <a:effectLst/>
                        </a:rPr>
                        <a:t>命令</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OnHelp</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在应用程序中处理</a:t>
                      </a:r>
                      <a:r>
                        <a:rPr lang="en-US" sz="2000" b="1" kern="100" dirty="0">
                          <a:solidFill>
                            <a:srgbClr val="66FFFF"/>
                          </a:solidFill>
                          <a:effectLst/>
                        </a:rPr>
                        <a:t>F1</a:t>
                      </a:r>
                      <a:r>
                        <a:rPr lang="zh-CN" sz="2000" b="1" kern="100" dirty="0">
                          <a:solidFill>
                            <a:srgbClr val="66FFFF"/>
                          </a:solidFill>
                          <a:effectLst/>
                        </a:rPr>
                        <a:t>帮助</a:t>
                      </a:r>
                      <a:r>
                        <a:rPr lang="en-US" sz="2000" b="1" kern="100" dirty="0">
                          <a:solidFill>
                            <a:srgbClr val="66FFFF"/>
                          </a:solidFill>
                          <a:effectLst/>
                        </a:rPr>
                        <a:t>(</a:t>
                      </a:r>
                      <a:r>
                        <a:rPr lang="zh-CN" sz="2000" b="1" kern="100" dirty="0">
                          <a:solidFill>
                            <a:srgbClr val="66FFFF"/>
                          </a:solidFill>
                          <a:effectLst/>
                        </a:rPr>
                        <a:t>使用当前上下文</a:t>
                      </a:r>
                      <a:r>
                        <a:rPr lang="zh-CN" sz="2000" b="1" kern="100" dirty="0" smtClean="0">
                          <a:solidFill>
                            <a:srgbClr val="66FFFF"/>
                          </a:solidFill>
                          <a:effectLst/>
                        </a:rPr>
                        <a:t>）</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OnHelpFinder</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处理</a:t>
                      </a:r>
                      <a:r>
                        <a:rPr lang="en-US" sz="2000" b="1" kern="100" dirty="0">
                          <a:solidFill>
                            <a:srgbClr val="66FFFF"/>
                          </a:solidFill>
                          <a:effectLst/>
                        </a:rPr>
                        <a:t> ID_HELP_FINDER </a:t>
                      </a:r>
                      <a:r>
                        <a:rPr lang="zh-CN" sz="2000" b="1" kern="100" dirty="0">
                          <a:solidFill>
                            <a:srgbClr val="66FFFF"/>
                          </a:solidFill>
                          <a:effectLst/>
                        </a:rPr>
                        <a:t>和</a:t>
                      </a:r>
                      <a:r>
                        <a:rPr lang="en-US" sz="2000" b="1" kern="100" dirty="0">
                          <a:solidFill>
                            <a:srgbClr val="66FFFF"/>
                          </a:solidFill>
                          <a:effectLst/>
                        </a:rPr>
                        <a:t> ID_DEFAULT_HELP </a:t>
                      </a:r>
                      <a:r>
                        <a:rPr lang="zh-CN" sz="2000" b="1" kern="100" dirty="0" smtClean="0">
                          <a:solidFill>
                            <a:srgbClr val="66FFFF"/>
                          </a:solidFill>
                          <a:effectLst/>
                        </a:rPr>
                        <a:t>命令</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OnHelpIndex</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处理</a:t>
                      </a:r>
                      <a:r>
                        <a:rPr lang="en-US" sz="2000" b="1" kern="100" dirty="0">
                          <a:solidFill>
                            <a:srgbClr val="66FFFF"/>
                          </a:solidFill>
                          <a:effectLst/>
                        </a:rPr>
                        <a:t> ID_HELP_INDEX </a:t>
                      </a:r>
                      <a:r>
                        <a:rPr lang="zh-CN" sz="2000" b="1" kern="100" dirty="0">
                          <a:solidFill>
                            <a:srgbClr val="66FFFF"/>
                          </a:solidFill>
                          <a:effectLst/>
                        </a:rPr>
                        <a:t>命令并提供一个默认的帮助</a:t>
                      </a:r>
                      <a:r>
                        <a:rPr lang="zh-CN" sz="2000" b="1" kern="100" dirty="0" smtClean="0">
                          <a:solidFill>
                            <a:srgbClr val="66FFFF"/>
                          </a:solidFill>
                          <a:effectLst/>
                        </a:rPr>
                        <a:t>主题</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OnHelpUsing</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处理</a:t>
                      </a:r>
                      <a:r>
                        <a:rPr lang="en-US" sz="2000" b="1" kern="100" dirty="0">
                          <a:solidFill>
                            <a:srgbClr val="66FFFF"/>
                          </a:solidFill>
                          <a:effectLst/>
                        </a:rPr>
                        <a:t> ID_HELP_USING </a:t>
                      </a:r>
                      <a:r>
                        <a:rPr lang="zh-CN" sz="2000" b="1" kern="100" dirty="0" smtClean="0">
                          <a:solidFill>
                            <a:srgbClr val="66FFFF"/>
                          </a:solidFill>
                          <a:effectLst/>
                        </a:rPr>
                        <a:t>命令</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RegisterShellFileTypes</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a:solidFill>
                            <a:srgbClr val="66FFFF"/>
                          </a:solidFill>
                          <a:effectLst/>
                        </a:rPr>
                        <a:t>注册所有应用程序的</a:t>
                      </a:r>
                      <a:r>
                        <a:rPr lang="en-US" sz="2000" b="1" kern="100">
                          <a:solidFill>
                            <a:srgbClr val="66FFFF"/>
                          </a:solidFill>
                          <a:effectLst/>
                        </a:rPr>
                        <a:t>Windows</a:t>
                      </a:r>
                      <a:r>
                        <a:rPr lang="zh-CN" sz="2000" b="1" kern="100">
                          <a:solidFill>
                            <a:srgbClr val="66FFFF"/>
                          </a:solidFill>
                          <a:effectLst/>
                        </a:rPr>
                        <a:t>文件管理器的文件类型。</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877945">
                <a:tc>
                  <a:txBody>
                    <a:bodyPr/>
                    <a:lstStyle/>
                    <a:p>
                      <a:pPr algn="just">
                        <a:spcAft>
                          <a:spcPts val="0"/>
                        </a:spcAft>
                      </a:pPr>
                      <a:r>
                        <a:rPr lang="en-US" sz="2000" b="1" kern="100">
                          <a:solidFill>
                            <a:srgbClr val="66FFFF"/>
                          </a:solidFill>
                          <a:effectLst/>
                        </a:rPr>
                        <a:t>SetAppID</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显式设置应用程序用户应用程序的设计</a:t>
                      </a:r>
                      <a:r>
                        <a:rPr lang="en-US" sz="2000" b="1" kern="100" dirty="0">
                          <a:solidFill>
                            <a:srgbClr val="66FFFF"/>
                          </a:solidFill>
                          <a:effectLst/>
                        </a:rPr>
                        <a:t>ID</a:t>
                      </a:r>
                      <a:r>
                        <a:rPr lang="zh-CN" sz="2000" b="1" kern="100" dirty="0">
                          <a:solidFill>
                            <a:srgbClr val="66FFFF"/>
                          </a:solidFill>
                          <a:effectLst/>
                        </a:rPr>
                        <a:t>。</a:t>
                      </a:r>
                      <a:r>
                        <a:rPr lang="en-US" sz="2000" b="1" kern="100" dirty="0">
                          <a:solidFill>
                            <a:srgbClr val="66FFFF"/>
                          </a:solidFill>
                          <a:effectLst/>
                        </a:rPr>
                        <a:t> </a:t>
                      </a:r>
                      <a:r>
                        <a:rPr lang="zh-CN" sz="2000" b="1" kern="100" dirty="0">
                          <a:solidFill>
                            <a:srgbClr val="66FFFF"/>
                          </a:solidFill>
                          <a:effectLst/>
                        </a:rPr>
                        <a:t>应调用此方法，将所有用户界面呈现给用户之前</a:t>
                      </a:r>
                      <a:r>
                        <a:rPr lang="en-US" sz="2000" b="1" kern="100" dirty="0">
                          <a:solidFill>
                            <a:srgbClr val="66FFFF"/>
                          </a:solidFill>
                          <a:effectLst/>
                        </a:rPr>
                        <a:t>(</a:t>
                      </a:r>
                      <a:r>
                        <a:rPr lang="zh-CN" sz="2000" b="1" kern="100" dirty="0">
                          <a:solidFill>
                            <a:srgbClr val="66FFFF"/>
                          </a:solidFill>
                          <a:effectLst/>
                        </a:rPr>
                        <a:t>最好的位置是应用程序构造函数</a:t>
                      </a:r>
                      <a:r>
                        <a:rPr lang="zh-CN" sz="2000" b="1" kern="100" dirty="0" smtClean="0">
                          <a:solidFill>
                            <a:srgbClr val="66FFFF"/>
                          </a:solidFill>
                          <a:effectLst/>
                        </a:rPr>
                        <a:t>）</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92648">
                <a:tc>
                  <a:txBody>
                    <a:bodyPr/>
                    <a:lstStyle/>
                    <a:p>
                      <a:pPr algn="just">
                        <a:spcAft>
                          <a:spcPts val="0"/>
                        </a:spcAft>
                      </a:pPr>
                      <a:r>
                        <a:rPr lang="en-US" sz="2000" b="1" kern="100">
                          <a:solidFill>
                            <a:srgbClr val="66FFFF"/>
                          </a:solidFill>
                          <a:effectLst/>
                        </a:rPr>
                        <a:t>SetRegistryKey</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在注册表中导致应用程序设置中而不是</a:t>
                      </a:r>
                      <a:r>
                        <a:rPr lang="en-US" sz="2000" b="1" kern="100" dirty="0">
                          <a:solidFill>
                            <a:srgbClr val="66FFFF"/>
                          </a:solidFill>
                          <a:effectLst/>
                        </a:rPr>
                        <a:t>.INI</a:t>
                      </a:r>
                      <a:r>
                        <a:rPr lang="zh-CN" sz="2000" b="1" kern="100" dirty="0" smtClean="0">
                          <a:solidFill>
                            <a:srgbClr val="66FFFF"/>
                          </a:solidFill>
                          <a:effectLst/>
                        </a:rPr>
                        <a:t>文件</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585297">
                <a:tc>
                  <a:txBody>
                    <a:bodyPr/>
                    <a:lstStyle/>
                    <a:p>
                      <a:pPr algn="just">
                        <a:spcAft>
                          <a:spcPts val="0"/>
                        </a:spcAft>
                      </a:pPr>
                      <a:r>
                        <a:rPr lang="en-US" sz="2000" b="1" kern="100">
                          <a:solidFill>
                            <a:srgbClr val="66FFFF"/>
                          </a:solidFill>
                          <a:effectLst/>
                        </a:rPr>
                        <a:t>UnregisterShellFileTypes</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zh-CN" sz="2000" b="1" kern="100" dirty="0">
                          <a:solidFill>
                            <a:srgbClr val="66FFFF"/>
                          </a:solidFill>
                          <a:effectLst/>
                        </a:rPr>
                        <a:t>取消任何应用程序中使用</a:t>
                      </a:r>
                      <a:r>
                        <a:rPr lang="en-US" sz="2000" b="1" kern="100" dirty="0">
                          <a:solidFill>
                            <a:srgbClr val="66FFFF"/>
                          </a:solidFill>
                          <a:effectLst/>
                        </a:rPr>
                        <a:t>Windows</a:t>
                      </a:r>
                      <a:r>
                        <a:rPr lang="zh-CN" sz="2000" b="1" kern="100" dirty="0">
                          <a:solidFill>
                            <a:srgbClr val="66FFFF"/>
                          </a:solidFill>
                          <a:effectLst/>
                        </a:rPr>
                        <a:t>文件管理器的</a:t>
                      </a:r>
                      <a:r>
                        <a:rPr lang="zh-CN" sz="2000" b="1" kern="100" dirty="0" smtClean="0">
                          <a:solidFill>
                            <a:srgbClr val="66FFFF"/>
                          </a:solidFill>
                          <a:effectLst/>
                        </a:rPr>
                        <a:t>文件类型</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bl>
          </a:graphicData>
        </a:graphic>
      </p:graphicFrame>
    </p:spTree>
    <p:extLst>
      <p:ext uri="{BB962C8B-B14F-4D97-AF65-F5344CB8AC3E}">
        <p14:creationId xmlns:p14="http://schemas.microsoft.com/office/powerpoint/2010/main" val="539153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2736304" cy="574204"/>
          </a:xfrm>
        </p:spPr>
        <p:txBody>
          <a:bodyPr/>
          <a:lstStyle/>
          <a:p>
            <a:pPr algn="l"/>
            <a:r>
              <a:rPr lang="zh-CN" altLang="en-US" sz="2800" b="1" dirty="0" smtClean="0"/>
              <a:t>公共数据成员：</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2614191598"/>
              </p:ext>
            </p:extLst>
          </p:nvPr>
        </p:nvGraphicFramePr>
        <p:xfrm>
          <a:off x="107504" y="853404"/>
          <a:ext cx="8856984" cy="5156200"/>
        </p:xfrm>
        <a:graphic>
          <a:graphicData uri="http://schemas.openxmlformats.org/drawingml/2006/table">
            <a:tbl>
              <a:tblPr firstRow="1" firstCol="1" bandRow="1">
                <a:tableStyleId>{5C22544A-7EE6-4342-B048-85BDC9FD1C3A}</a:tableStyleId>
              </a:tblPr>
              <a:tblGrid>
                <a:gridCol w="2476953"/>
                <a:gridCol w="6380031"/>
              </a:tblGrid>
              <a:tr h="0">
                <a:tc>
                  <a:txBody>
                    <a:bodyPr/>
                    <a:lstStyle/>
                    <a:p>
                      <a:pPr algn="just">
                        <a:lnSpc>
                          <a:spcPts val="2900"/>
                        </a:lnSpc>
                        <a:spcAft>
                          <a:spcPts val="0"/>
                        </a:spcAft>
                      </a:pPr>
                      <a:r>
                        <a:rPr lang="zh-CN" sz="2000" b="1" kern="100" dirty="0">
                          <a:solidFill>
                            <a:srgbClr val="66FFFF"/>
                          </a:solidFill>
                          <a:effectLst/>
                        </a:rPr>
                        <a:t>名称</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sz="2000" b="1" kern="100">
                          <a:solidFill>
                            <a:srgbClr val="66FFFF"/>
                          </a:solidFill>
                          <a:effectLst/>
                        </a:rPr>
                        <a:t>说明</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m_bHelpMode</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altLang="zh-CN" sz="1800" b="1" kern="1200" dirty="0" smtClean="0">
                          <a:solidFill>
                            <a:srgbClr val="66FFFF"/>
                          </a:solidFill>
                          <a:effectLst/>
                          <a:latin typeface="+mn-lt"/>
                          <a:ea typeface="+mn-ea"/>
                          <a:cs typeface="+mn-cs"/>
                        </a:rPr>
                        <a:t>指明用户是否处于</a:t>
                      </a:r>
                      <a:r>
                        <a:rPr lang="en-US" altLang="zh-CN" sz="1800" b="1" kern="1200" dirty="0" smtClean="0">
                          <a:solidFill>
                            <a:srgbClr val="66FFFF"/>
                          </a:solidFill>
                          <a:effectLst/>
                          <a:latin typeface="+mn-lt"/>
                          <a:ea typeface="+mn-ea"/>
                          <a:cs typeface="+mn-cs"/>
                        </a:rPr>
                        <a:t>Help</a:t>
                      </a:r>
                      <a:r>
                        <a:rPr lang="zh-CN" altLang="zh-CN" sz="1800" b="1" kern="1200" dirty="0" smtClean="0">
                          <a:solidFill>
                            <a:srgbClr val="66FFFF"/>
                          </a:solidFill>
                          <a:effectLst/>
                          <a:latin typeface="+mn-lt"/>
                          <a:ea typeface="+mn-ea"/>
                          <a:cs typeface="+mn-cs"/>
                        </a:rPr>
                        <a:t>上下文模式（通常用</a:t>
                      </a:r>
                      <a:r>
                        <a:rPr lang="en-US" altLang="zh-CN" sz="1800" b="1" kern="1200" dirty="0" smtClean="0">
                          <a:solidFill>
                            <a:srgbClr val="66FFFF"/>
                          </a:solidFill>
                          <a:effectLst/>
                          <a:latin typeface="+mn-lt"/>
                          <a:ea typeface="+mn-ea"/>
                          <a:cs typeface="+mn-cs"/>
                        </a:rPr>
                        <a:t>SHIFT+F1</a:t>
                      </a:r>
                      <a:r>
                        <a:rPr lang="zh-CN" altLang="zh-CN" sz="1800" b="1" kern="1200" dirty="0" smtClean="0">
                          <a:solidFill>
                            <a:srgbClr val="66FFFF"/>
                          </a:solidFill>
                          <a:effectLst/>
                          <a:latin typeface="+mn-lt"/>
                          <a:ea typeface="+mn-ea"/>
                          <a:cs typeface="+mn-cs"/>
                        </a:rPr>
                        <a:t>激活）</a:t>
                      </a:r>
                      <a:r>
                        <a:rPr lang="en-US" altLang="zh-CN" sz="1800" b="1" kern="1200" dirty="0" smtClean="0">
                          <a:solidFill>
                            <a:srgbClr val="66FFFF"/>
                          </a:solidFill>
                          <a:effectLst/>
                          <a:latin typeface="+mn-lt"/>
                          <a:ea typeface="+mn-ea"/>
                          <a:cs typeface="+mn-cs"/>
                        </a:rPr>
                        <a:t> </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a:solidFill>
                            <a:srgbClr val="66FFFF"/>
                          </a:solidFill>
                          <a:effectLst/>
                        </a:rPr>
                        <a:t>m_eHelpType</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sz="2000" b="1" kern="100" dirty="0">
                          <a:solidFill>
                            <a:srgbClr val="66FFFF"/>
                          </a:solidFill>
                          <a:effectLst/>
                        </a:rPr>
                        <a:t>指定应用程序使用的帮助的</a:t>
                      </a:r>
                      <a:r>
                        <a:rPr lang="zh-CN" sz="2000" b="1" kern="100" dirty="0" smtClean="0">
                          <a:solidFill>
                            <a:srgbClr val="66FFFF"/>
                          </a:solidFill>
                          <a:effectLst/>
                        </a:rPr>
                        <a:t>类型</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m_hInstance</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sz="2000" b="1" kern="100" dirty="0">
                          <a:solidFill>
                            <a:srgbClr val="66FFFF"/>
                          </a:solidFill>
                          <a:effectLst/>
                        </a:rPr>
                        <a:t>标识应用程序的当前</a:t>
                      </a:r>
                      <a:r>
                        <a:rPr lang="zh-CN" sz="2000" b="1" kern="100" dirty="0" smtClean="0">
                          <a:solidFill>
                            <a:srgbClr val="66FFFF"/>
                          </a:solidFill>
                          <a:effectLst/>
                        </a:rPr>
                        <a:t>实例</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m_lpCmdLine</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altLang="zh-CN" sz="1800" b="1" kern="1200" dirty="0" smtClean="0">
                          <a:solidFill>
                            <a:srgbClr val="66FFFF"/>
                          </a:solidFill>
                          <a:effectLst/>
                          <a:latin typeface="+mn-lt"/>
                          <a:ea typeface="+mn-ea"/>
                          <a:cs typeface="+mn-cs"/>
                        </a:rPr>
                        <a:t>指向一个以</a:t>
                      </a:r>
                      <a:r>
                        <a:rPr lang="en-US" altLang="zh-CN" sz="1800" b="1" kern="1200" dirty="0" smtClean="0">
                          <a:solidFill>
                            <a:srgbClr val="66FFFF"/>
                          </a:solidFill>
                          <a:effectLst/>
                          <a:latin typeface="+mn-lt"/>
                          <a:ea typeface="+mn-ea"/>
                          <a:cs typeface="+mn-cs"/>
                        </a:rPr>
                        <a:t>null</a:t>
                      </a:r>
                      <a:r>
                        <a:rPr lang="zh-CN" altLang="zh-CN" sz="1800" b="1" kern="1200" dirty="0" smtClean="0">
                          <a:solidFill>
                            <a:srgbClr val="66FFFF"/>
                          </a:solidFill>
                          <a:effectLst/>
                          <a:latin typeface="+mn-lt"/>
                          <a:ea typeface="+mn-ea"/>
                          <a:cs typeface="+mn-cs"/>
                        </a:rPr>
                        <a:t>结尾的字符串，指定了应用程序的命令行</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m_nCmdShow</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altLang="zh-CN" sz="1800" b="1" kern="1200" dirty="0" smtClean="0">
                          <a:solidFill>
                            <a:srgbClr val="66FFFF"/>
                          </a:solidFill>
                          <a:effectLst/>
                          <a:latin typeface="+mn-lt"/>
                          <a:ea typeface="+mn-ea"/>
                          <a:cs typeface="+mn-cs"/>
                        </a:rPr>
                        <a:t>指定最初如何显示窗口</a:t>
                      </a:r>
                      <a:r>
                        <a:rPr lang="en-US" altLang="zh-CN" sz="1800" b="1" kern="1200" dirty="0" smtClean="0">
                          <a:solidFill>
                            <a:srgbClr val="66FFFF"/>
                          </a:solidFill>
                          <a:effectLst/>
                          <a:latin typeface="+mn-lt"/>
                          <a:ea typeface="+mn-ea"/>
                          <a:cs typeface="+mn-cs"/>
                        </a:rPr>
                        <a:t> </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m_pActiveWnd</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altLang="zh-CN" sz="1800" b="1" kern="1200" dirty="0" smtClean="0">
                          <a:solidFill>
                            <a:srgbClr val="66FFFF"/>
                          </a:solidFill>
                          <a:effectLst/>
                          <a:latin typeface="+mn-lt"/>
                          <a:ea typeface="+mn-ea"/>
                          <a:cs typeface="+mn-cs"/>
                        </a:rPr>
                        <a:t>当一个</a:t>
                      </a:r>
                      <a:r>
                        <a:rPr lang="en-US" altLang="zh-CN" sz="1800" b="1" kern="1200" dirty="0" smtClean="0">
                          <a:solidFill>
                            <a:srgbClr val="66FFFF"/>
                          </a:solidFill>
                          <a:effectLst/>
                          <a:latin typeface="+mn-lt"/>
                          <a:ea typeface="+mn-ea"/>
                          <a:cs typeface="+mn-cs"/>
                        </a:rPr>
                        <a:t>OLE</a:t>
                      </a:r>
                      <a:r>
                        <a:rPr lang="zh-CN" altLang="zh-CN" sz="1800" b="1" kern="1200" dirty="0" smtClean="0">
                          <a:solidFill>
                            <a:srgbClr val="66FFFF"/>
                          </a:solidFill>
                          <a:effectLst/>
                          <a:latin typeface="+mn-lt"/>
                          <a:ea typeface="+mn-ea"/>
                          <a:cs typeface="+mn-cs"/>
                        </a:rPr>
                        <a:t>服务器是现场可激活时，它指向容器应用程序的主窗口</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a:solidFill>
                            <a:srgbClr val="66FFFF"/>
                          </a:solidFill>
                          <a:effectLst/>
                        </a:rPr>
                        <a:t>m_pszAppID</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sz="2000" b="1" kern="100" dirty="0">
                          <a:solidFill>
                            <a:srgbClr val="66FFFF"/>
                          </a:solidFill>
                          <a:effectLst/>
                        </a:rPr>
                        <a:t>应用程序用户模型</a:t>
                      </a:r>
                      <a:r>
                        <a:rPr lang="en-US" sz="2000" b="1" kern="100" dirty="0" smtClean="0">
                          <a:solidFill>
                            <a:srgbClr val="66FFFF"/>
                          </a:solidFill>
                          <a:effectLst/>
                        </a:rPr>
                        <a:t>ID</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m_pszAppName</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sz="2000" b="1" kern="100" dirty="0">
                          <a:solidFill>
                            <a:srgbClr val="66FFFF"/>
                          </a:solidFill>
                          <a:effectLst/>
                        </a:rPr>
                        <a:t>指定应用程序的</a:t>
                      </a:r>
                      <a:r>
                        <a:rPr lang="zh-CN" sz="2000" b="1" kern="100" dirty="0" smtClean="0">
                          <a:solidFill>
                            <a:srgbClr val="66FFFF"/>
                          </a:solidFill>
                          <a:effectLst/>
                        </a:rPr>
                        <a:t>名称</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m_pszExeName</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sz="2000" b="1" kern="100" dirty="0">
                          <a:solidFill>
                            <a:srgbClr val="66FFFF"/>
                          </a:solidFill>
                          <a:effectLst/>
                        </a:rPr>
                        <a:t>应用程序的模块</a:t>
                      </a:r>
                      <a:r>
                        <a:rPr lang="zh-CN" sz="2000" b="1" kern="100" dirty="0" smtClean="0">
                          <a:solidFill>
                            <a:srgbClr val="66FFFF"/>
                          </a:solidFill>
                          <a:effectLst/>
                        </a:rPr>
                        <a:t>名称</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m_pszHelpFilePath</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sz="2000" b="1" kern="100" dirty="0">
                          <a:solidFill>
                            <a:srgbClr val="66FFFF"/>
                          </a:solidFill>
                          <a:effectLst/>
                        </a:rPr>
                        <a:t>应用程序的帮助文件的</a:t>
                      </a:r>
                      <a:r>
                        <a:rPr lang="zh-CN" sz="2000" b="1" kern="100" dirty="0" smtClean="0">
                          <a:solidFill>
                            <a:srgbClr val="66FFFF"/>
                          </a:solidFill>
                          <a:effectLst/>
                        </a:rPr>
                        <a:t>路径</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m_pszProfileName</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sz="2000" b="1" kern="100" dirty="0">
                          <a:solidFill>
                            <a:srgbClr val="66FFFF"/>
                          </a:solidFill>
                          <a:effectLst/>
                        </a:rPr>
                        <a:t>应用程序的</a:t>
                      </a:r>
                      <a:r>
                        <a:rPr lang="en-US" sz="2000" b="1" kern="100" dirty="0">
                          <a:solidFill>
                            <a:srgbClr val="66FFFF"/>
                          </a:solidFill>
                          <a:effectLst/>
                        </a:rPr>
                        <a:t>.INI</a:t>
                      </a:r>
                      <a:r>
                        <a:rPr lang="zh-CN" sz="2000" b="1" kern="100" dirty="0" smtClean="0">
                          <a:solidFill>
                            <a:srgbClr val="66FFFF"/>
                          </a:solidFill>
                          <a:effectLst/>
                        </a:rPr>
                        <a:t>文件名</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0">
                <a:tc>
                  <a:txBody>
                    <a:bodyPr/>
                    <a:lstStyle/>
                    <a:p>
                      <a:pPr algn="just">
                        <a:lnSpc>
                          <a:spcPts val="2900"/>
                        </a:lnSpc>
                        <a:spcAft>
                          <a:spcPts val="0"/>
                        </a:spcAft>
                      </a:pPr>
                      <a:r>
                        <a:rPr lang="en-US" sz="2000" b="1" kern="100" dirty="0" err="1">
                          <a:solidFill>
                            <a:srgbClr val="66FFFF"/>
                          </a:solidFill>
                          <a:effectLst/>
                        </a:rPr>
                        <a:t>m_pszRegistryKey</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lnSpc>
                          <a:spcPts val="2900"/>
                        </a:lnSpc>
                        <a:spcAft>
                          <a:spcPts val="0"/>
                        </a:spcAft>
                      </a:pPr>
                      <a:r>
                        <a:rPr lang="zh-CN" altLang="zh-CN" sz="1800" b="1" kern="1200" dirty="0" smtClean="0">
                          <a:solidFill>
                            <a:srgbClr val="66FFFF"/>
                          </a:solidFill>
                          <a:effectLst/>
                          <a:latin typeface="+mn-lt"/>
                          <a:ea typeface="+mn-ea"/>
                          <a:cs typeface="+mn-cs"/>
                        </a:rPr>
                        <a:t>用于确定保存应用程序主要设置的完整的注册表键</a:t>
                      </a:r>
                      <a:r>
                        <a:rPr lang="en-US" altLang="zh-CN" sz="1800" b="1" kern="1200" dirty="0" smtClean="0">
                          <a:solidFill>
                            <a:srgbClr val="66FFFF"/>
                          </a:solidFill>
                          <a:effectLst/>
                          <a:latin typeface="+mn-lt"/>
                          <a:ea typeface="+mn-ea"/>
                          <a:cs typeface="+mn-cs"/>
                        </a:rPr>
                        <a:t> </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bl>
          </a:graphicData>
        </a:graphic>
      </p:graphicFrame>
    </p:spTree>
    <p:extLst>
      <p:ext uri="{BB962C8B-B14F-4D97-AF65-F5344CB8AC3E}">
        <p14:creationId xmlns:p14="http://schemas.microsoft.com/office/powerpoint/2010/main" val="1745747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179512" y="260648"/>
            <a:ext cx="8458200" cy="2116138"/>
            <a:chOff x="240" y="172"/>
            <a:chExt cx="5328" cy="1333"/>
          </a:xfrm>
        </p:grpSpPr>
        <p:sp>
          <p:nvSpPr>
            <p:cNvPr id="6" name="Text Box 5"/>
            <p:cNvSpPr txBox="1">
              <a:spLocks noChangeArrowheads="1"/>
            </p:cNvSpPr>
            <p:nvPr/>
          </p:nvSpPr>
          <p:spPr bwMode="auto">
            <a:xfrm>
              <a:off x="240" y="172"/>
              <a:ext cx="1467" cy="327"/>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800" b="1" dirty="0">
                  <a:solidFill>
                    <a:srgbClr val="000066"/>
                  </a:solidFill>
                  <a:latin typeface="宋体" panose="02010600030101010101" pitchFamily="2" charset="-122"/>
                </a:rPr>
                <a:t>4</a:t>
              </a:r>
              <a:r>
                <a:rPr lang="zh-CN" altLang="en-US" sz="2800" b="1" dirty="0">
                  <a:solidFill>
                    <a:srgbClr val="000066"/>
                  </a:solidFill>
                  <a:latin typeface="宋体" panose="02010600030101010101" pitchFamily="2" charset="-122"/>
                </a:rPr>
                <a:t>．文档</a:t>
              </a:r>
              <a:r>
                <a:rPr lang="en-US" altLang="zh-CN" sz="2800" b="1" dirty="0">
                  <a:solidFill>
                    <a:srgbClr val="000066"/>
                  </a:solidFill>
                  <a:latin typeface="宋体" panose="02010600030101010101" pitchFamily="2" charset="-122"/>
                </a:rPr>
                <a:t>/</a:t>
              </a:r>
              <a:r>
                <a:rPr lang="zh-CN" altLang="en-US" sz="2800" b="1" dirty="0">
                  <a:solidFill>
                    <a:srgbClr val="000066"/>
                  </a:solidFill>
                  <a:latin typeface="宋体" panose="02010600030101010101" pitchFamily="2" charset="-122"/>
                </a:rPr>
                <a:t>视类</a:t>
              </a:r>
            </a:p>
          </p:txBody>
        </p:sp>
        <p:sp>
          <p:nvSpPr>
            <p:cNvPr id="7" name="Text Box 6"/>
            <p:cNvSpPr txBox="1">
              <a:spLocks noChangeArrowheads="1"/>
            </p:cNvSpPr>
            <p:nvPr/>
          </p:nvSpPr>
          <p:spPr bwMode="auto">
            <a:xfrm>
              <a:off x="240" y="559"/>
              <a:ext cx="5328" cy="946"/>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pPr>
              <a:r>
                <a:rPr lang="en-US" altLang="zh-CN" sz="2800" b="1" dirty="0">
                  <a:solidFill>
                    <a:srgbClr val="000066"/>
                  </a:solidFill>
                  <a:latin typeface="宋体" panose="02010600030101010101" pitchFamily="2" charset="-122"/>
                </a:rPr>
                <a:t>    </a:t>
              </a:r>
              <a:r>
                <a:rPr lang="zh-CN" altLang="en-US" sz="2800" b="1" dirty="0">
                  <a:solidFill>
                    <a:srgbClr val="000066"/>
                  </a:solidFill>
                  <a:latin typeface="宋体" panose="02010600030101010101" pitchFamily="2" charset="-122"/>
                </a:rPr>
                <a:t>文档对象由文档模板对象创建，管理应用程序的数据。</a:t>
              </a:r>
              <a:r>
                <a:rPr lang="zh-CN" altLang="en-US" sz="2800" b="1" dirty="0" smtClean="0">
                  <a:solidFill>
                    <a:srgbClr val="000066"/>
                  </a:solidFill>
                  <a:latin typeface="宋体" panose="02010600030101010101" pitchFamily="2" charset="-122"/>
                </a:rPr>
                <a:t>视图对象</a:t>
              </a:r>
              <a:r>
                <a:rPr lang="zh-CN" altLang="en-US" sz="2800" b="1" dirty="0">
                  <a:solidFill>
                    <a:srgbClr val="000066"/>
                  </a:solidFill>
                  <a:latin typeface="宋体" panose="02010600030101010101" pitchFamily="2" charset="-122"/>
                </a:rPr>
                <a:t>表示一个窗口的客户区，显示文档数据并允许用户与之交互</a:t>
              </a:r>
            </a:p>
          </p:txBody>
        </p:sp>
      </p:grpSp>
      <p:sp>
        <p:nvSpPr>
          <p:cNvPr id="8" name="文本框 7"/>
          <p:cNvSpPr txBox="1"/>
          <p:nvPr/>
        </p:nvSpPr>
        <p:spPr>
          <a:xfrm>
            <a:off x="179512" y="2852936"/>
            <a:ext cx="8776633" cy="1200329"/>
          </a:xfrm>
          <a:prstGeom prst="rect">
            <a:avLst/>
          </a:prstGeom>
          <a:noFill/>
        </p:spPr>
        <p:txBody>
          <a:bodyPr wrap="none" rtlCol="0">
            <a:spAutoFit/>
          </a:bodyPr>
          <a:lstStyle/>
          <a:p>
            <a:r>
              <a:rPr lang="zh-CN" altLang="en-US" b="1" dirty="0" smtClean="0"/>
              <a:t>文档类：</a:t>
            </a:r>
            <a:r>
              <a:rPr lang="en-US" altLang="zh-CN" b="1" dirty="0" smtClean="0"/>
              <a:t>http</a:t>
            </a:r>
            <a:r>
              <a:rPr lang="en-US" altLang="zh-CN" b="1" dirty="0"/>
              <a:t>://</a:t>
            </a:r>
            <a:r>
              <a:rPr lang="en-US" altLang="zh-CN" b="1" dirty="0" smtClean="0"/>
              <a:t>msdn.microsoft.com/zh-cn/library/y59b487w.aspx</a:t>
            </a:r>
          </a:p>
          <a:p>
            <a:r>
              <a:rPr lang="zh-CN" altLang="en-US" b="1" dirty="0"/>
              <a:t>视图</a:t>
            </a:r>
            <a:r>
              <a:rPr lang="zh-CN" altLang="en-US" b="1" dirty="0" smtClean="0"/>
              <a:t>类：</a:t>
            </a:r>
            <a:r>
              <a:rPr lang="en-US" altLang="zh-CN" b="1" dirty="0"/>
              <a:t>http://</a:t>
            </a:r>
            <a:r>
              <a:rPr lang="en-US" altLang="zh-CN" b="1" dirty="0" smtClean="0"/>
              <a:t>msdn.microsoft.com/zh-cn/library/ezc3635w.aspx</a:t>
            </a:r>
          </a:p>
          <a:p>
            <a:r>
              <a:rPr lang="en-US" altLang="zh-CN" b="1" dirty="0" smtClean="0"/>
              <a:t>                http</a:t>
            </a:r>
            <a:r>
              <a:rPr lang="en-US" altLang="zh-CN" b="1" dirty="0"/>
              <a:t>://msdn.microsoft.com/en-us/library/ezc3635w.aspx</a:t>
            </a:r>
            <a:endParaRPr lang="zh-CN" altLang="en-US" b="1" dirty="0"/>
          </a:p>
        </p:txBody>
      </p:sp>
    </p:spTree>
    <p:extLst>
      <p:ext uri="{BB962C8B-B14F-4D97-AF65-F5344CB8AC3E}">
        <p14:creationId xmlns:p14="http://schemas.microsoft.com/office/powerpoint/2010/main" val="14728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3456384" cy="703866"/>
          </a:xfrm>
        </p:spPr>
        <p:txBody>
          <a:bodyPr/>
          <a:lstStyle/>
          <a:p>
            <a:pPr algn="l"/>
            <a:r>
              <a:rPr lang="zh-CN" altLang="en-US" sz="2800" b="1" dirty="0" smtClean="0"/>
              <a:t>文档类的公共方法：</a:t>
            </a:r>
            <a:endParaRPr lang="zh-CN"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4016839597"/>
              </p:ext>
            </p:extLst>
          </p:nvPr>
        </p:nvGraphicFramePr>
        <p:xfrm>
          <a:off x="323528" y="836712"/>
          <a:ext cx="8496944" cy="5893850"/>
        </p:xfrm>
        <a:graphic>
          <a:graphicData uri="http://schemas.openxmlformats.org/drawingml/2006/table">
            <a:tbl>
              <a:tblPr firstRow="1" firstCol="1" bandRow="1">
                <a:tableStyleId>{5C22544A-7EE6-4342-B048-85BDC9FD1C3A}</a:tableStyleId>
              </a:tblPr>
              <a:tblGrid>
                <a:gridCol w="4032448"/>
                <a:gridCol w="4464496"/>
              </a:tblGrid>
              <a:tr h="192554">
                <a:tc>
                  <a:txBody>
                    <a:bodyPr/>
                    <a:lstStyle/>
                    <a:p>
                      <a:pPr algn="ctr">
                        <a:lnSpc>
                          <a:spcPts val="1800"/>
                        </a:lnSpc>
                        <a:spcAft>
                          <a:spcPts val="0"/>
                        </a:spcAft>
                      </a:pPr>
                      <a:r>
                        <a:rPr lang="zh-CN" sz="2000" b="1" kern="100" dirty="0">
                          <a:solidFill>
                            <a:srgbClr val="66FFFF"/>
                          </a:solidFill>
                          <a:effectLst/>
                        </a:rPr>
                        <a:t>名称</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chor="ctr">
                    <a:noFill/>
                  </a:tcPr>
                </a:tc>
                <a:tc>
                  <a:txBody>
                    <a:bodyPr/>
                    <a:lstStyle/>
                    <a:p>
                      <a:pPr algn="ctr">
                        <a:lnSpc>
                          <a:spcPts val="1800"/>
                        </a:lnSpc>
                        <a:spcAft>
                          <a:spcPts val="0"/>
                        </a:spcAft>
                      </a:pPr>
                      <a:r>
                        <a:rPr lang="zh-CN" sz="2000" b="1" kern="100" dirty="0">
                          <a:solidFill>
                            <a:srgbClr val="66FFFF"/>
                          </a:solidFill>
                          <a:effectLst/>
                        </a:rPr>
                        <a:t>说明</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chor="ctr">
                    <a:noFill/>
                  </a:tcPr>
                </a:tc>
              </a:tr>
              <a:tr h="192554">
                <a:tc>
                  <a:txBody>
                    <a:bodyPr/>
                    <a:lstStyle/>
                    <a:p>
                      <a:pPr algn="just">
                        <a:lnSpc>
                          <a:spcPts val="1800"/>
                        </a:lnSpc>
                        <a:spcAft>
                          <a:spcPts val="0"/>
                        </a:spcAft>
                      </a:pPr>
                      <a:r>
                        <a:rPr lang="en-US" sz="2000" b="1" kern="100">
                          <a:solidFill>
                            <a:srgbClr val="66FFFF"/>
                          </a:solidFill>
                          <a:effectLst/>
                        </a:rPr>
                        <a:t>GetPathName</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返回文档的数据文件的</a:t>
                      </a:r>
                      <a:r>
                        <a:rPr lang="zh-CN" sz="2000" b="1" kern="100" dirty="0" smtClean="0">
                          <a:solidFill>
                            <a:srgbClr val="66FFFF"/>
                          </a:solidFill>
                          <a:effectLst/>
                        </a:rPr>
                        <a:t>路径</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a:solidFill>
                            <a:srgbClr val="66FFFF"/>
                          </a:solidFill>
                          <a:effectLst/>
                        </a:rPr>
                        <a:t>GetTitle</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返回文档的</a:t>
                      </a:r>
                      <a:r>
                        <a:rPr lang="zh-CN" sz="2000" b="1" kern="100" dirty="0" smtClean="0">
                          <a:solidFill>
                            <a:srgbClr val="66FFFF"/>
                          </a:solidFill>
                          <a:effectLst/>
                        </a:rPr>
                        <a:t>标题</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a:solidFill>
                            <a:srgbClr val="66FFFF"/>
                          </a:solidFill>
                          <a:effectLst/>
                        </a:rPr>
                        <a:t>InitializeSearchContent</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调用初始化搜索处理程序的搜索</a:t>
                      </a:r>
                      <a:r>
                        <a:rPr lang="zh-CN" sz="2000" b="1" kern="100" dirty="0" smtClean="0">
                          <a:solidFill>
                            <a:srgbClr val="66FFFF"/>
                          </a:solidFill>
                          <a:effectLst/>
                        </a:rPr>
                        <a:t>目录</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a:solidFill>
                            <a:srgbClr val="66FFFF"/>
                          </a:solidFill>
                          <a:effectLst/>
                        </a:rPr>
                        <a:t>IsModified</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a:solidFill>
                            <a:srgbClr val="66FFFF"/>
                          </a:solidFill>
                          <a:effectLst/>
                        </a:rPr>
                        <a:t>指示是否已修改文档，则它上次保存了。</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dirty="0" err="1">
                          <a:solidFill>
                            <a:srgbClr val="66FFFF"/>
                          </a:solidFill>
                          <a:effectLst/>
                        </a:rPr>
                        <a:t>OnCloseDocument</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smtClean="0">
                          <a:solidFill>
                            <a:srgbClr val="66FFFF"/>
                          </a:solidFill>
                          <a:effectLst/>
                        </a:rPr>
                        <a:t>关闭文档</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a:solidFill>
                            <a:srgbClr val="66FFFF"/>
                          </a:solidFill>
                          <a:effectLst/>
                        </a:rPr>
                        <a:t>OnNewDocument</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smtClean="0">
                          <a:solidFill>
                            <a:srgbClr val="66FFFF"/>
                          </a:solidFill>
                          <a:effectLst/>
                        </a:rPr>
                        <a:t>创建</a:t>
                      </a:r>
                      <a:r>
                        <a:rPr lang="zh-CN" sz="2000" b="1" kern="100" dirty="0">
                          <a:solidFill>
                            <a:srgbClr val="66FFFF"/>
                          </a:solidFill>
                          <a:effectLst/>
                        </a:rPr>
                        <a:t>新</a:t>
                      </a:r>
                      <a:r>
                        <a:rPr lang="zh-CN" sz="2000" b="1" kern="100" dirty="0" smtClean="0">
                          <a:solidFill>
                            <a:srgbClr val="66FFFF"/>
                          </a:solidFill>
                          <a:effectLst/>
                        </a:rPr>
                        <a:t>文档</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a:solidFill>
                            <a:srgbClr val="66FFFF"/>
                          </a:solidFill>
                          <a:effectLst/>
                        </a:rPr>
                        <a:t>OnOpenDocument</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smtClean="0">
                          <a:solidFill>
                            <a:srgbClr val="66FFFF"/>
                          </a:solidFill>
                          <a:effectLst/>
                        </a:rPr>
                        <a:t>打开</a:t>
                      </a:r>
                      <a:r>
                        <a:rPr lang="zh-CN" sz="2000" b="1" kern="100" dirty="0">
                          <a:solidFill>
                            <a:srgbClr val="66FFFF"/>
                          </a:solidFill>
                          <a:effectLst/>
                        </a:rPr>
                        <a:t>现有</a:t>
                      </a:r>
                      <a:r>
                        <a:rPr lang="zh-CN" sz="2000" b="1" kern="100" dirty="0" smtClean="0">
                          <a:solidFill>
                            <a:srgbClr val="66FFFF"/>
                          </a:solidFill>
                          <a:effectLst/>
                        </a:rPr>
                        <a:t>文档</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280459">
                <a:tc>
                  <a:txBody>
                    <a:bodyPr/>
                    <a:lstStyle/>
                    <a:p>
                      <a:pPr algn="just">
                        <a:lnSpc>
                          <a:spcPts val="1800"/>
                        </a:lnSpc>
                        <a:spcAft>
                          <a:spcPts val="0"/>
                        </a:spcAft>
                      </a:pPr>
                      <a:r>
                        <a:rPr lang="en-US" sz="2000" b="1" kern="100">
                          <a:solidFill>
                            <a:srgbClr val="66FFFF"/>
                          </a:solidFill>
                          <a:effectLst/>
                        </a:rPr>
                        <a:t>OnPreviewHandlerQueryFocus</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处理预览处理程序调用返回</a:t>
                      </a:r>
                      <a:r>
                        <a:rPr lang="en-US" sz="2000" b="1" kern="100" dirty="0" err="1">
                          <a:solidFill>
                            <a:srgbClr val="66FFFF"/>
                          </a:solidFill>
                          <a:effectLst/>
                        </a:rPr>
                        <a:t>GetFocus</a:t>
                      </a:r>
                      <a:r>
                        <a:rPr lang="zh-CN" sz="2000" b="1" kern="100" dirty="0">
                          <a:solidFill>
                            <a:srgbClr val="66FFFF"/>
                          </a:solidFill>
                          <a:effectLst/>
                        </a:rPr>
                        <a:t>功能的</a:t>
                      </a:r>
                      <a:r>
                        <a:rPr lang="en-US" sz="2000" b="1" kern="100" dirty="0" smtClean="0">
                          <a:solidFill>
                            <a:srgbClr val="66FFFF"/>
                          </a:solidFill>
                          <a:effectLst/>
                        </a:rPr>
                        <a:t>HWND</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280459">
                <a:tc>
                  <a:txBody>
                    <a:bodyPr/>
                    <a:lstStyle/>
                    <a:p>
                      <a:pPr algn="just">
                        <a:lnSpc>
                          <a:spcPts val="1800"/>
                        </a:lnSpc>
                        <a:spcAft>
                          <a:spcPts val="0"/>
                        </a:spcAft>
                      </a:pPr>
                      <a:r>
                        <a:rPr lang="en-US" sz="2000" b="1" kern="100" dirty="0" err="1">
                          <a:solidFill>
                            <a:srgbClr val="66FFFF"/>
                          </a:solidFill>
                          <a:effectLst/>
                        </a:rPr>
                        <a:t>OnRichPreviewBackColorChanged</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smtClean="0">
                          <a:solidFill>
                            <a:srgbClr val="66FFFF"/>
                          </a:solidFill>
                          <a:effectLst/>
                        </a:rPr>
                        <a:t>更改</a:t>
                      </a:r>
                      <a:r>
                        <a:rPr lang="zh-CN" altLang="en-US" sz="2000" b="1" kern="100" dirty="0" smtClean="0">
                          <a:solidFill>
                            <a:srgbClr val="66FFFF"/>
                          </a:solidFill>
                          <a:effectLst/>
                        </a:rPr>
                        <a:t>背景色</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280459">
                <a:tc>
                  <a:txBody>
                    <a:bodyPr/>
                    <a:lstStyle/>
                    <a:p>
                      <a:pPr algn="just">
                        <a:lnSpc>
                          <a:spcPts val="1800"/>
                        </a:lnSpc>
                        <a:spcAft>
                          <a:spcPts val="0"/>
                        </a:spcAft>
                      </a:pPr>
                      <a:r>
                        <a:rPr lang="en-US" sz="2000" b="1" kern="100" dirty="0" err="1">
                          <a:solidFill>
                            <a:srgbClr val="66FFFF"/>
                          </a:solidFill>
                          <a:effectLst/>
                        </a:rPr>
                        <a:t>OnRichPreviewFontChanged</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marL="0" marR="0" indent="0" algn="just" defTabSz="914400" rtl="0" eaLnBrk="1" fontAlgn="auto" latinLnBrk="0" hangingPunct="1">
                        <a:lnSpc>
                          <a:spcPts val="1800"/>
                        </a:lnSpc>
                        <a:spcBef>
                          <a:spcPts val="0"/>
                        </a:spcBef>
                        <a:spcAft>
                          <a:spcPts val="0"/>
                        </a:spcAft>
                        <a:buClrTx/>
                        <a:buSzTx/>
                        <a:buFontTx/>
                        <a:buNone/>
                        <a:tabLst/>
                        <a:defRPr/>
                      </a:pPr>
                      <a:r>
                        <a:rPr lang="zh-CN" altLang="zh-CN" sz="2000" b="1" kern="100" dirty="0" smtClean="0">
                          <a:solidFill>
                            <a:srgbClr val="66FFFF"/>
                          </a:solidFill>
                          <a:effectLst/>
                        </a:rPr>
                        <a:t>更改</a:t>
                      </a:r>
                      <a:r>
                        <a:rPr lang="zh-CN" sz="2000" b="1" kern="100" dirty="0" smtClean="0">
                          <a:solidFill>
                            <a:srgbClr val="66FFFF"/>
                          </a:solidFill>
                          <a:effectLst/>
                        </a:rPr>
                        <a:t>字体</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a:solidFill>
                            <a:srgbClr val="66FFFF"/>
                          </a:solidFill>
                          <a:effectLst/>
                        </a:rPr>
                        <a:t>OnSaveDocument</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调用将文档保存到</a:t>
                      </a:r>
                      <a:r>
                        <a:rPr lang="zh-CN" sz="2000" b="1" kern="100" dirty="0" smtClean="0">
                          <a:solidFill>
                            <a:srgbClr val="66FFFF"/>
                          </a:solidFill>
                          <a:effectLst/>
                        </a:rPr>
                        <a:t>磁盘</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dirty="0" err="1">
                          <a:solidFill>
                            <a:srgbClr val="66FFFF"/>
                          </a:solidFill>
                          <a:effectLst/>
                        </a:rPr>
                        <a:t>PreCloseFrame</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在框架窗口之前调用</a:t>
                      </a:r>
                      <a:r>
                        <a:rPr lang="zh-CN" sz="2000" b="1" kern="100" dirty="0" smtClean="0">
                          <a:solidFill>
                            <a:srgbClr val="66FFFF"/>
                          </a:solidFill>
                          <a:effectLst/>
                        </a:rPr>
                        <a:t>关闭</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dirty="0" err="1">
                          <a:solidFill>
                            <a:srgbClr val="66FFFF"/>
                          </a:solidFill>
                          <a:effectLst/>
                        </a:rPr>
                        <a:t>ReleaseFile</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显示文件使其可供其他</a:t>
                      </a:r>
                      <a:r>
                        <a:rPr lang="zh-CN" sz="2000" b="1" kern="100" dirty="0" smtClean="0">
                          <a:solidFill>
                            <a:srgbClr val="66FFFF"/>
                          </a:solidFill>
                          <a:effectLst/>
                        </a:rPr>
                        <a:t>应用程序</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a:solidFill>
                            <a:srgbClr val="66FFFF"/>
                          </a:solidFill>
                          <a:effectLst/>
                        </a:rPr>
                        <a:t>SetPathName</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设置文档使用的数据文件的</a:t>
                      </a:r>
                      <a:r>
                        <a:rPr lang="zh-CN" sz="2000" b="1" kern="100" dirty="0" smtClean="0">
                          <a:solidFill>
                            <a:srgbClr val="66FFFF"/>
                          </a:solidFill>
                          <a:effectLst/>
                        </a:rPr>
                        <a:t>路径</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a:solidFill>
                            <a:srgbClr val="66FFFF"/>
                          </a:solidFill>
                          <a:effectLst/>
                        </a:rPr>
                        <a:t>SetTitle</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设置文档的</a:t>
                      </a:r>
                      <a:r>
                        <a:rPr lang="zh-CN" sz="2000" b="1" kern="100" dirty="0" smtClean="0">
                          <a:solidFill>
                            <a:srgbClr val="66FFFF"/>
                          </a:solidFill>
                          <a:effectLst/>
                        </a:rPr>
                        <a:t>标题</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r h="192554">
                <a:tc>
                  <a:txBody>
                    <a:bodyPr/>
                    <a:lstStyle/>
                    <a:p>
                      <a:pPr algn="just">
                        <a:lnSpc>
                          <a:spcPts val="1800"/>
                        </a:lnSpc>
                        <a:spcAft>
                          <a:spcPts val="0"/>
                        </a:spcAft>
                      </a:pPr>
                      <a:r>
                        <a:rPr lang="en-US" sz="2000" b="1" kern="100">
                          <a:solidFill>
                            <a:srgbClr val="66FFFF"/>
                          </a:solidFill>
                          <a:effectLst/>
                        </a:rPr>
                        <a:t>UpdateAllViews</a:t>
                      </a:r>
                      <a:endParaRPr lang="zh-CN" sz="2000" b="1" kern="10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c>
                  <a:txBody>
                    <a:bodyPr/>
                    <a:lstStyle/>
                    <a:p>
                      <a:pPr algn="just">
                        <a:lnSpc>
                          <a:spcPts val="1800"/>
                        </a:lnSpc>
                        <a:spcAft>
                          <a:spcPts val="0"/>
                        </a:spcAft>
                      </a:pPr>
                      <a:r>
                        <a:rPr lang="zh-CN" sz="2000" b="1" kern="100" dirty="0">
                          <a:solidFill>
                            <a:srgbClr val="66FFFF"/>
                          </a:solidFill>
                          <a:effectLst/>
                        </a:rPr>
                        <a:t>更新所有</a:t>
                      </a:r>
                      <a:r>
                        <a:rPr lang="zh-CN" sz="2000" b="1" kern="100" dirty="0" smtClean="0">
                          <a:solidFill>
                            <a:srgbClr val="66FFFF"/>
                          </a:solidFill>
                          <a:effectLst/>
                        </a:rPr>
                        <a:t>视图</a:t>
                      </a:r>
                      <a:endParaRPr lang="zh-CN" sz="2000" b="1" kern="100" dirty="0">
                        <a:solidFill>
                          <a:srgbClr val="66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41860" marR="41860" marT="52325" marB="52325">
                    <a:noFill/>
                  </a:tcPr>
                </a:tc>
              </a:tr>
            </a:tbl>
          </a:graphicData>
        </a:graphic>
      </p:graphicFrame>
    </p:spTree>
    <p:extLst>
      <p:ext uri="{BB962C8B-B14F-4D97-AF65-F5344CB8AC3E}">
        <p14:creationId xmlns:p14="http://schemas.microsoft.com/office/powerpoint/2010/main" val="93171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1AF82F06-21FF-42D1-939D-FFEB4FE64F41}" type="slidenum">
              <a:rPr lang="en-US" altLang="zh-CN"/>
              <a:pPr/>
              <a:t>3</a:t>
            </a:fld>
            <a:endParaRPr lang="en-US" altLang="zh-CN"/>
          </a:p>
        </p:txBody>
      </p:sp>
      <p:sp>
        <p:nvSpPr>
          <p:cNvPr id="93189" name="Text Box 5"/>
          <p:cNvSpPr txBox="1">
            <a:spLocks noChangeArrowheads="1"/>
          </p:cNvSpPr>
          <p:nvPr/>
        </p:nvSpPr>
        <p:spPr bwMode="auto">
          <a:xfrm>
            <a:off x="1143000" y="4869160"/>
            <a:ext cx="5410200" cy="466725"/>
          </a:xfrm>
          <a:prstGeom prst="rect">
            <a:avLst/>
          </a:prstGeom>
          <a:solidFill>
            <a:schemeClr val="bg1"/>
          </a:solidFill>
          <a:ln w="9525">
            <a:solidFill>
              <a:schemeClr val="tx1"/>
            </a:solidFill>
            <a:miter lim="800000"/>
            <a:headEnd/>
            <a:tailEnd/>
          </a:ln>
        </p:spPr>
        <p:txBody>
          <a:bodyPr>
            <a:spAutoFit/>
          </a:bodyPr>
          <a:lstStyle/>
          <a:p>
            <a:pPr eaLnBrk="0" hangingPunct="0"/>
            <a:r>
              <a:rPr lang="en-US" altLang="zh-CN" b="1" dirty="0">
                <a:latin typeface="宋体" panose="02010600030101010101" pitchFamily="2" charset="-122"/>
              </a:rPr>
              <a:t>MFC</a:t>
            </a:r>
            <a:r>
              <a:rPr lang="zh-CN" altLang="en-US" b="1" dirty="0">
                <a:latin typeface="宋体" panose="02010600030101010101" pitchFamily="2" charset="-122"/>
              </a:rPr>
              <a:t>还很好地保持了程序的向下兼容性</a:t>
            </a:r>
            <a:endParaRPr lang="zh-CN" altLang="en-US" b="1" dirty="0"/>
          </a:p>
        </p:txBody>
      </p:sp>
      <p:sp>
        <p:nvSpPr>
          <p:cNvPr id="93190" name="Text Box 6"/>
          <p:cNvSpPr txBox="1">
            <a:spLocks noChangeArrowheads="1"/>
          </p:cNvSpPr>
          <p:nvPr/>
        </p:nvSpPr>
        <p:spPr bwMode="auto">
          <a:xfrm>
            <a:off x="1066800" y="657225"/>
            <a:ext cx="1600200" cy="1562100"/>
          </a:xfrm>
          <a:prstGeom prst="rect">
            <a:avLst/>
          </a:prstGeom>
          <a:solidFill>
            <a:schemeClr val="bg1"/>
          </a:solidFill>
          <a:ln w="9525">
            <a:solidFill>
              <a:schemeClr val="tx1"/>
            </a:solidFill>
            <a:miter lim="800000"/>
            <a:headEnd/>
            <a:tailEnd/>
          </a:ln>
        </p:spPr>
        <p:txBody>
          <a:bodyPr>
            <a:spAutoFit/>
          </a:bodyPr>
          <a:lstStyle/>
          <a:p>
            <a:r>
              <a:rPr lang="zh-CN" altLang="en-US" b="1" dirty="0">
                <a:latin typeface="宋体" panose="02010600030101010101" pitchFamily="2" charset="-122"/>
              </a:rPr>
              <a:t>是用来编写</a:t>
            </a:r>
            <a:r>
              <a:rPr lang="en-US" altLang="zh-CN" b="1" dirty="0">
                <a:latin typeface="宋体" panose="02010600030101010101" pitchFamily="2" charset="-122"/>
              </a:rPr>
              <a:t>Windows</a:t>
            </a:r>
            <a:r>
              <a:rPr lang="zh-CN" altLang="en-US" b="1" dirty="0">
                <a:latin typeface="宋体" panose="02010600030101010101" pitchFamily="2" charset="-122"/>
              </a:rPr>
              <a:t>应用程序的</a:t>
            </a:r>
            <a:r>
              <a:rPr lang="en-US" altLang="zh-CN" b="1" dirty="0">
                <a:latin typeface="宋体" panose="02010600030101010101" pitchFamily="2" charset="-122"/>
              </a:rPr>
              <a:t>C++</a:t>
            </a:r>
            <a:r>
              <a:rPr lang="zh-CN" altLang="en-US" b="1" dirty="0">
                <a:latin typeface="宋体" panose="02010600030101010101" pitchFamily="2" charset="-122"/>
              </a:rPr>
              <a:t>类集</a:t>
            </a:r>
          </a:p>
        </p:txBody>
      </p:sp>
      <p:grpSp>
        <p:nvGrpSpPr>
          <p:cNvPr id="93191" name="Group 7"/>
          <p:cNvGrpSpPr>
            <a:grpSpLocks/>
          </p:cNvGrpSpPr>
          <p:nvPr/>
        </p:nvGrpSpPr>
        <p:grpSpPr bwMode="auto">
          <a:xfrm>
            <a:off x="2667000" y="249238"/>
            <a:ext cx="5186363" cy="2274887"/>
            <a:chOff x="1680" y="157"/>
            <a:chExt cx="3267" cy="1433"/>
          </a:xfrm>
        </p:grpSpPr>
        <p:sp>
          <p:nvSpPr>
            <p:cNvPr id="93192" name="Text Box 8"/>
            <p:cNvSpPr txBox="1">
              <a:spLocks noChangeArrowheads="1"/>
            </p:cNvSpPr>
            <p:nvPr/>
          </p:nvSpPr>
          <p:spPr bwMode="auto">
            <a:xfrm>
              <a:off x="1920" y="157"/>
              <a:ext cx="1473" cy="294"/>
            </a:xfrm>
            <a:prstGeom prst="rect">
              <a:avLst/>
            </a:prstGeom>
            <a:gradFill rotWithShape="0">
              <a:gsLst>
                <a:gs pos="0">
                  <a:srgbClr val="CCFFFF"/>
                </a:gs>
                <a:gs pos="50000">
                  <a:srgbClr val="FFFFFF"/>
                </a:gs>
                <a:gs pos="100000">
                  <a:srgbClr val="CCFFFF"/>
                </a:gs>
              </a:gsLst>
              <a:lin ang="0" scaled="1"/>
            </a:gradFill>
            <a:ln w="9525">
              <a:solidFill>
                <a:schemeClr val="tx1"/>
              </a:solidFill>
              <a:miter lim="800000"/>
              <a:headEnd/>
              <a:tailEnd/>
            </a:ln>
          </p:spPr>
          <p:txBody>
            <a:bodyPr wrap="none">
              <a:spAutoFit/>
            </a:bodyPr>
            <a:lstStyle/>
            <a:p>
              <a:r>
                <a:rPr lang="zh-CN" altLang="en-US" b="1">
                  <a:solidFill>
                    <a:schemeClr val="bg1"/>
                  </a:solidFill>
                  <a:latin typeface="宋体" panose="02010600030101010101" pitchFamily="2" charset="-122"/>
                </a:rPr>
                <a:t>以层次结构组织</a:t>
              </a:r>
            </a:p>
          </p:txBody>
        </p:sp>
        <p:sp>
          <p:nvSpPr>
            <p:cNvPr id="93193" name="Text Box 9"/>
            <p:cNvSpPr txBox="1">
              <a:spLocks noChangeArrowheads="1"/>
            </p:cNvSpPr>
            <p:nvPr/>
          </p:nvSpPr>
          <p:spPr bwMode="auto">
            <a:xfrm>
              <a:off x="1920" y="528"/>
              <a:ext cx="1957" cy="294"/>
            </a:xfrm>
            <a:prstGeom prst="rect">
              <a:avLst/>
            </a:prstGeom>
            <a:gradFill rotWithShape="0">
              <a:gsLst>
                <a:gs pos="0">
                  <a:srgbClr val="CCFFFF"/>
                </a:gs>
                <a:gs pos="50000">
                  <a:srgbClr val="FFFFFF"/>
                </a:gs>
                <a:gs pos="100000">
                  <a:srgbClr val="CCFFFF"/>
                </a:gs>
              </a:gsLst>
              <a:lin ang="0" scaled="1"/>
            </a:gradFill>
            <a:ln w="9525">
              <a:solidFill>
                <a:schemeClr val="tx1"/>
              </a:solidFill>
              <a:miter lim="800000"/>
              <a:headEnd/>
              <a:tailEnd/>
            </a:ln>
          </p:spPr>
          <p:txBody>
            <a:bodyPr wrap="none">
              <a:spAutoFit/>
            </a:bodyPr>
            <a:lstStyle/>
            <a:p>
              <a:r>
                <a:rPr lang="zh-CN" altLang="en-US" b="1">
                  <a:solidFill>
                    <a:schemeClr val="bg1"/>
                  </a:solidFill>
                  <a:latin typeface="宋体" panose="02010600030101010101" pitchFamily="2" charset="-122"/>
                </a:rPr>
                <a:t>封装了大部分</a:t>
              </a:r>
              <a:r>
                <a:rPr lang="en-US" altLang="zh-CN" b="1">
                  <a:solidFill>
                    <a:schemeClr val="bg1"/>
                  </a:solidFill>
                  <a:latin typeface="宋体" panose="02010600030101010101" pitchFamily="2" charset="-122"/>
                </a:rPr>
                <a:t>API</a:t>
              </a:r>
              <a:r>
                <a:rPr lang="zh-CN" altLang="en-US" b="1">
                  <a:solidFill>
                    <a:schemeClr val="bg1"/>
                  </a:solidFill>
                  <a:latin typeface="宋体" panose="02010600030101010101" pitchFamily="2" charset="-122"/>
                </a:rPr>
                <a:t>函数</a:t>
              </a:r>
            </a:p>
          </p:txBody>
        </p:sp>
        <p:sp>
          <p:nvSpPr>
            <p:cNvPr id="93194" name="Text Box 10"/>
            <p:cNvSpPr txBox="1">
              <a:spLocks noChangeArrowheads="1"/>
            </p:cNvSpPr>
            <p:nvPr/>
          </p:nvSpPr>
          <p:spPr bwMode="auto">
            <a:xfrm>
              <a:off x="1930" y="912"/>
              <a:ext cx="3017" cy="294"/>
            </a:xfrm>
            <a:prstGeom prst="rect">
              <a:avLst/>
            </a:prstGeom>
            <a:gradFill rotWithShape="0">
              <a:gsLst>
                <a:gs pos="0">
                  <a:srgbClr val="CCFFFF"/>
                </a:gs>
                <a:gs pos="50000">
                  <a:srgbClr val="FFFFFF"/>
                </a:gs>
                <a:gs pos="100000">
                  <a:srgbClr val="CCFFFF"/>
                </a:gs>
              </a:gsLst>
              <a:lin ang="0" scaled="1"/>
            </a:gradFill>
            <a:ln w="9525">
              <a:solidFill>
                <a:schemeClr val="tx1"/>
              </a:solidFill>
              <a:miter lim="800000"/>
              <a:headEnd/>
              <a:tailEnd/>
            </a:ln>
          </p:spPr>
          <p:txBody>
            <a:bodyPr wrap="none">
              <a:spAutoFit/>
            </a:bodyPr>
            <a:lstStyle/>
            <a:p>
              <a:r>
                <a:rPr lang="zh-CN" altLang="en-US" b="1">
                  <a:solidFill>
                    <a:schemeClr val="bg1"/>
                  </a:solidFill>
                  <a:latin typeface="宋体" panose="02010600030101010101" pitchFamily="2" charset="-122"/>
                </a:rPr>
                <a:t>提供了图形环境下应用程序的框架</a:t>
              </a:r>
            </a:p>
          </p:txBody>
        </p:sp>
        <p:sp>
          <p:nvSpPr>
            <p:cNvPr id="93195" name="Text Box 11"/>
            <p:cNvSpPr txBox="1">
              <a:spLocks noChangeArrowheads="1"/>
            </p:cNvSpPr>
            <p:nvPr/>
          </p:nvSpPr>
          <p:spPr bwMode="auto">
            <a:xfrm>
              <a:off x="1958" y="1296"/>
              <a:ext cx="2438" cy="294"/>
            </a:xfrm>
            <a:prstGeom prst="rect">
              <a:avLst/>
            </a:prstGeom>
            <a:gradFill rotWithShape="0">
              <a:gsLst>
                <a:gs pos="0">
                  <a:srgbClr val="CCFFFF"/>
                </a:gs>
                <a:gs pos="50000">
                  <a:srgbClr val="FFFFFF"/>
                </a:gs>
                <a:gs pos="100000">
                  <a:srgbClr val="CCFFFF"/>
                </a:gs>
              </a:gsLst>
              <a:lin ang="0" scaled="1"/>
            </a:gradFill>
            <a:ln w="9525">
              <a:solidFill>
                <a:schemeClr val="tx1"/>
              </a:solidFill>
              <a:miter lim="800000"/>
              <a:headEnd/>
              <a:tailEnd/>
            </a:ln>
          </p:spPr>
          <p:txBody>
            <a:bodyPr wrap="none">
              <a:spAutoFit/>
            </a:bodyPr>
            <a:lstStyle/>
            <a:p>
              <a:r>
                <a:rPr lang="zh-CN" altLang="en-US" b="1">
                  <a:solidFill>
                    <a:schemeClr val="bg1"/>
                  </a:solidFill>
                  <a:latin typeface="宋体" panose="02010600030101010101" pitchFamily="2" charset="-122"/>
                </a:rPr>
                <a:t>提供了创建应用程序的组件</a:t>
              </a:r>
            </a:p>
          </p:txBody>
        </p:sp>
        <p:sp>
          <p:nvSpPr>
            <p:cNvPr id="93196" name="AutoShape 12"/>
            <p:cNvSpPr>
              <a:spLocks/>
            </p:cNvSpPr>
            <p:nvPr/>
          </p:nvSpPr>
          <p:spPr bwMode="auto">
            <a:xfrm>
              <a:off x="1680" y="336"/>
              <a:ext cx="192" cy="1152"/>
            </a:xfrm>
            <a:prstGeom prst="leftBrace">
              <a:avLst>
                <a:gd name="adj1" fmla="val 50000"/>
                <a:gd name="adj2" fmla="val 50000"/>
              </a:avLst>
            </a:prstGeom>
            <a:noFill/>
            <a:ln w="539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sp>
        <p:nvSpPr>
          <p:cNvPr id="93197" name="Text Box 13"/>
          <p:cNvSpPr txBox="1">
            <a:spLocks noChangeArrowheads="1"/>
          </p:cNvSpPr>
          <p:nvPr/>
        </p:nvSpPr>
        <p:spPr bwMode="auto">
          <a:xfrm>
            <a:off x="1066800" y="2780928"/>
            <a:ext cx="7853363" cy="466725"/>
          </a:xfrm>
          <a:prstGeom prst="rect">
            <a:avLst/>
          </a:prstGeom>
          <a:solidFill>
            <a:schemeClr val="bg1"/>
          </a:solidFill>
          <a:ln w="9525">
            <a:solidFill>
              <a:schemeClr val="tx1"/>
            </a:solidFill>
            <a:miter lim="800000"/>
            <a:headEnd/>
            <a:tailEnd/>
          </a:ln>
        </p:spPr>
        <p:txBody>
          <a:bodyPr wrap="none">
            <a:spAutoFit/>
          </a:bodyPr>
          <a:lstStyle/>
          <a:p>
            <a:pPr eaLnBrk="0" hangingPunct="0"/>
            <a:r>
              <a:rPr lang="zh-CN" altLang="en-US" b="1" dirty="0">
                <a:latin typeface="宋体" panose="02010600030101010101" pitchFamily="2" charset="-122"/>
              </a:rPr>
              <a:t>提供了大量的基类供程序员根据不同的应用环境进行扩充</a:t>
            </a:r>
            <a:endParaRPr lang="zh-CN" altLang="en-US" b="1" dirty="0"/>
          </a:p>
        </p:txBody>
      </p:sp>
      <p:sp>
        <p:nvSpPr>
          <p:cNvPr id="93198" name="Text Box 14"/>
          <p:cNvSpPr txBox="1">
            <a:spLocks noChangeArrowheads="1"/>
          </p:cNvSpPr>
          <p:nvPr/>
        </p:nvSpPr>
        <p:spPr bwMode="auto">
          <a:xfrm>
            <a:off x="1111250" y="3501008"/>
            <a:ext cx="6627813" cy="466725"/>
          </a:xfrm>
          <a:prstGeom prst="rect">
            <a:avLst/>
          </a:prstGeom>
          <a:solidFill>
            <a:schemeClr val="bg1"/>
          </a:solidFill>
          <a:ln w="9525">
            <a:solidFill>
              <a:schemeClr val="tx1"/>
            </a:solidFill>
            <a:miter lim="800000"/>
            <a:headEnd/>
            <a:tailEnd/>
          </a:ln>
        </p:spPr>
        <p:txBody>
          <a:bodyPr wrap="none">
            <a:spAutoFit/>
          </a:bodyPr>
          <a:lstStyle/>
          <a:p>
            <a:r>
              <a:rPr lang="zh-CN" altLang="en-US" b="1" dirty="0">
                <a:latin typeface="宋体" panose="02010600030101010101" pitchFamily="2" charset="-122"/>
              </a:rPr>
              <a:t>允许在编程过程中自定义和扩展应用程序中的类</a:t>
            </a:r>
          </a:p>
        </p:txBody>
      </p:sp>
      <p:sp>
        <p:nvSpPr>
          <p:cNvPr id="93199" name="Text Box 15"/>
          <p:cNvSpPr txBox="1">
            <a:spLocks noChangeArrowheads="1"/>
          </p:cNvSpPr>
          <p:nvPr/>
        </p:nvSpPr>
        <p:spPr bwMode="auto">
          <a:xfrm>
            <a:off x="1111250" y="4186411"/>
            <a:ext cx="5095875" cy="466725"/>
          </a:xfrm>
          <a:prstGeom prst="rect">
            <a:avLst/>
          </a:prstGeom>
          <a:solidFill>
            <a:schemeClr val="bg1"/>
          </a:solidFill>
          <a:ln w="9525">
            <a:solidFill>
              <a:schemeClr val="tx1"/>
            </a:solidFill>
            <a:miter lim="800000"/>
            <a:headEnd/>
            <a:tailEnd/>
          </a:ln>
        </p:spPr>
        <p:txBody>
          <a:bodyPr wrap="none">
            <a:spAutoFit/>
          </a:bodyPr>
          <a:lstStyle/>
          <a:p>
            <a:r>
              <a:rPr lang="zh-CN" altLang="en-US" b="1" dirty="0"/>
              <a:t>较好的移植性，</a:t>
            </a:r>
            <a:r>
              <a:rPr lang="zh-CN" altLang="en-US" b="1" dirty="0">
                <a:latin typeface="宋体" panose="02010600030101010101" pitchFamily="2" charset="-122"/>
              </a:rPr>
              <a:t>可移植于众多的平台</a:t>
            </a:r>
          </a:p>
        </p:txBody>
      </p:sp>
      <p:grpSp>
        <p:nvGrpSpPr>
          <p:cNvPr id="93200" name="Group 16"/>
          <p:cNvGrpSpPr>
            <a:grpSpLocks/>
          </p:cNvGrpSpPr>
          <p:nvPr/>
        </p:nvGrpSpPr>
        <p:grpSpPr bwMode="auto">
          <a:xfrm>
            <a:off x="152400" y="1219200"/>
            <a:ext cx="838200" cy="3865984"/>
            <a:chOff x="96" y="768"/>
            <a:chExt cx="528" cy="3024"/>
          </a:xfrm>
        </p:grpSpPr>
        <p:sp>
          <p:nvSpPr>
            <p:cNvPr id="93201" name="Text Box 17"/>
            <p:cNvSpPr txBox="1">
              <a:spLocks noChangeArrowheads="1"/>
            </p:cNvSpPr>
            <p:nvPr/>
          </p:nvSpPr>
          <p:spPr bwMode="auto">
            <a:xfrm>
              <a:off x="96" y="2112"/>
              <a:ext cx="413" cy="294"/>
            </a:xfrm>
            <a:prstGeom prst="rect">
              <a:avLst/>
            </a:prstGeom>
            <a:gradFill rotWithShape="0">
              <a:gsLst>
                <a:gs pos="0">
                  <a:srgbClr val="CCFFFF"/>
                </a:gs>
                <a:gs pos="50000">
                  <a:srgbClr val="FFFFFF"/>
                </a:gs>
                <a:gs pos="100000">
                  <a:srgbClr val="CCFFFF"/>
                </a:gs>
              </a:gsLst>
              <a:lin ang="2700000" scaled="1"/>
            </a:gradFill>
            <a:ln w="9525">
              <a:solidFill>
                <a:schemeClr val="tx1"/>
              </a:solidFill>
              <a:miter lim="800000"/>
              <a:headEnd/>
              <a:tailEnd/>
            </a:ln>
          </p:spPr>
          <p:txBody>
            <a:bodyPr wrap="none">
              <a:spAutoFit/>
            </a:bodyPr>
            <a:lstStyle/>
            <a:p>
              <a:r>
                <a:rPr lang="en-US" altLang="zh-CN" b="1">
                  <a:solidFill>
                    <a:schemeClr val="accent2"/>
                  </a:solidFill>
                  <a:latin typeface="宋体" panose="02010600030101010101" pitchFamily="2" charset="-122"/>
                </a:rPr>
                <a:t>MFC</a:t>
              </a:r>
            </a:p>
          </p:txBody>
        </p:sp>
        <p:sp>
          <p:nvSpPr>
            <p:cNvPr id="93202" name="AutoShape 18"/>
            <p:cNvSpPr>
              <a:spLocks/>
            </p:cNvSpPr>
            <p:nvPr/>
          </p:nvSpPr>
          <p:spPr bwMode="auto">
            <a:xfrm>
              <a:off x="528" y="768"/>
              <a:ext cx="96" cy="3024"/>
            </a:xfrm>
            <a:prstGeom prst="leftBrace">
              <a:avLst>
                <a:gd name="adj1" fmla="val 262500"/>
                <a:gd name="adj2" fmla="val 50000"/>
              </a:avLst>
            </a:prstGeom>
            <a:noFill/>
            <a:ln w="5715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sp>
        <p:nvSpPr>
          <p:cNvPr id="2" name="矩形 1"/>
          <p:cNvSpPr/>
          <p:nvPr/>
        </p:nvSpPr>
        <p:spPr>
          <a:xfrm>
            <a:off x="152400" y="5648128"/>
            <a:ext cx="8884095" cy="830997"/>
          </a:xfrm>
          <a:prstGeom prst="rect">
            <a:avLst/>
          </a:prstGeom>
          <a:solidFill>
            <a:schemeClr val="tx1">
              <a:lumMod val="20000"/>
              <a:lumOff val="80000"/>
            </a:schemeClr>
          </a:solidFill>
        </p:spPr>
        <p:txBody>
          <a:bodyPr wrap="square">
            <a:spAutoFit/>
          </a:bodyPr>
          <a:lstStyle/>
          <a:p>
            <a:r>
              <a:rPr lang="zh-CN" altLang="en-US" dirty="0" smtClean="0">
                <a:solidFill>
                  <a:srgbClr val="000066"/>
                </a:solidFill>
                <a:latin typeface="+mn-lt"/>
              </a:rPr>
              <a:t>http://msdn.microsoft.com/zh-cn/library/vstudio/bk77x1wx(v=vs.110).aspx</a:t>
            </a:r>
            <a:endParaRPr lang="zh-CN" altLang="en-US" dirty="0">
              <a:solidFill>
                <a:srgbClr val="000066"/>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93200"/>
                                        </p:tgtEl>
                                        <p:attrNameLst>
                                          <p:attrName>style.visibility</p:attrName>
                                        </p:attrNameLst>
                                      </p:cBhvr>
                                      <p:to>
                                        <p:strVal val="visible"/>
                                      </p:to>
                                    </p:set>
                                    <p:animEffect transition="in" filter="barn(outHorizontal)">
                                      <p:cBhvr>
                                        <p:cTn id="7" dur="500"/>
                                        <p:tgtEl>
                                          <p:spTgt spid="93200"/>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93190"/>
                                        </p:tgtEl>
                                        <p:attrNameLst>
                                          <p:attrName>style.visibility</p:attrName>
                                        </p:attrNameLst>
                                      </p:cBhvr>
                                      <p:to>
                                        <p:strVal val="visible"/>
                                      </p:to>
                                    </p:set>
                                    <p:animEffect transition="in" filter="barn(outHorizontal)">
                                      <p:cBhvr>
                                        <p:cTn id="11" dur="500"/>
                                        <p:tgtEl>
                                          <p:spTgt spid="93190"/>
                                        </p:tgtEl>
                                      </p:cBhvr>
                                    </p:animEffect>
                                  </p:childTnLst>
                                </p:cTn>
                              </p:par>
                            </p:childTnLst>
                          </p:cTn>
                        </p:par>
                        <p:par>
                          <p:cTn id="12" fill="hold" nodeType="afterGroup">
                            <p:stCondLst>
                              <p:cond delay="1000"/>
                            </p:stCondLst>
                            <p:childTnLst>
                              <p:par>
                                <p:cTn id="13" presetID="16" presetClass="entr" presetSubtype="42" fill="hold" nodeType="afterEffect">
                                  <p:stCondLst>
                                    <p:cond delay="0"/>
                                  </p:stCondLst>
                                  <p:childTnLst>
                                    <p:set>
                                      <p:cBhvr>
                                        <p:cTn id="14" dur="1" fill="hold">
                                          <p:stCondLst>
                                            <p:cond delay="0"/>
                                          </p:stCondLst>
                                        </p:cTn>
                                        <p:tgtEl>
                                          <p:spTgt spid="93191"/>
                                        </p:tgtEl>
                                        <p:attrNameLst>
                                          <p:attrName>style.visibility</p:attrName>
                                        </p:attrNameLst>
                                      </p:cBhvr>
                                      <p:to>
                                        <p:strVal val="visible"/>
                                      </p:to>
                                    </p:set>
                                    <p:animEffect transition="in" filter="barn(outHorizontal)">
                                      <p:cBhvr>
                                        <p:cTn id="15" dur="500"/>
                                        <p:tgtEl>
                                          <p:spTgt spid="931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93197"/>
                                        </p:tgtEl>
                                        <p:attrNameLst>
                                          <p:attrName>style.visibility</p:attrName>
                                        </p:attrNameLst>
                                      </p:cBhvr>
                                      <p:to>
                                        <p:strVal val="visible"/>
                                      </p:to>
                                    </p:set>
                                    <p:animEffect transition="in" filter="barn(outHorizontal)">
                                      <p:cBhvr>
                                        <p:cTn id="20" dur="500"/>
                                        <p:tgtEl>
                                          <p:spTgt spid="931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93198"/>
                                        </p:tgtEl>
                                        <p:attrNameLst>
                                          <p:attrName>style.visibility</p:attrName>
                                        </p:attrNameLst>
                                      </p:cBhvr>
                                      <p:to>
                                        <p:strVal val="visible"/>
                                      </p:to>
                                    </p:set>
                                    <p:animEffect transition="in" filter="barn(outHorizontal)">
                                      <p:cBhvr>
                                        <p:cTn id="25" dur="500"/>
                                        <p:tgtEl>
                                          <p:spTgt spid="931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93199"/>
                                        </p:tgtEl>
                                        <p:attrNameLst>
                                          <p:attrName>style.visibility</p:attrName>
                                        </p:attrNameLst>
                                      </p:cBhvr>
                                      <p:to>
                                        <p:strVal val="visible"/>
                                      </p:to>
                                    </p:set>
                                    <p:animEffect transition="in" filter="barn(outHorizontal)">
                                      <p:cBhvr>
                                        <p:cTn id="30" dur="500"/>
                                        <p:tgtEl>
                                          <p:spTgt spid="9319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93189"/>
                                        </p:tgtEl>
                                        <p:attrNameLst>
                                          <p:attrName>style.visibility</p:attrName>
                                        </p:attrNameLst>
                                      </p:cBhvr>
                                      <p:to>
                                        <p:strVal val="visible"/>
                                      </p:to>
                                    </p:set>
                                    <p:animEffect transition="in" filter="barn(outHorizontal)">
                                      <p:cBhvr>
                                        <p:cTn id="35"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animBg="1" autoUpdateAnimBg="0"/>
      <p:bldP spid="93190" grpId="0" animBg="1" autoUpdateAnimBg="0"/>
      <p:bldP spid="93197" grpId="0" animBg="1" autoUpdateAnimBg="0"/>
      <p:bldP spid="93198" grpId="0" animBg="1" autoUpdateAnimBg="0"/>
      <p:bldP spid="93199"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3960440" cy="646212"/>
          </a:xfrm>
        </p:spPr>
        <p:txBody>
          <a:bodyPr/>
          <a:lstStyle/>
          <a:p>
            <a:pPr algn="l"/>
            <a:r>
              <a:rPr lang="zh-CN" altLang="en-US" sz="2800" b="1" dirty="0" smtClean="0"/>
              <a:t>视图类的公共方法：</a:t>
            </a: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30</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332699907"/>
              </p:ext>
            </p:extLst>
          </p:nvPr>
        </p:nvGraphicFramePr>
        <p:xfrm>
          <a:off x="211450" y="692696"/>
          <a:ext cx="8753037" cy="5852160"/>
        </p:xfrm>
        <a:graphic>
          <a:graphicData uri="http://schemas.openxmlformats.org/drawingml/2006/table">
            <a:tbl>
              <a:tblPr firstRow="1" firstCol="1" bandRow="1">
                <a:tableStyleId>{5C22544A-7EE6-4342-B048-85BDC9FD1C3A}</a:tableStyleId>
              </a:tblPr>
              <a:tblGrid>
                <a:gridCol w="2632358"/>
                <a:gridCol w="6120679"/>
              </a:tblGrid>
              <a:tr h="128587">
                <a:tc>
                  <a:txBody>
                    <a:bodyPr/>
                    <a:lstStyle/>
                    <a:p>
                      <a:pPr algn="ctr">
                        <a:spcAft>
                          <a:spcPts val="0"/>
                        </a:spcAft>
                      </a:pPr>
                      <a:r>
                        <a:rPr lang="en-US" sz="2400" b="1" kern="100" dirty="0">
                          <a:solidFill>
                            <a:srgbClr val="FFFF00"/>
                          </a:solidFill>
                          <a:effectLst/>
                        </a:rPr>
                        <a:t>Name</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ctr">
                        <a:spcAft>
                          <a:spcPts val="0"/>
                        </a:spcAft>
                      </a:pPr>
                      <a:r>
                        <a:rPr lang="en-US" sz="2400" b="1" kern="100" dirty="0">
                          <a:solidFill>
                            <a:srgbClr val="FFFF00"/>
                          </a:solidFill>
                          <a:effectLst/>
                        </a:rPr>
                        <a:t>Description</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385762">
                <a:tc>
                  <a:txBody>
                    <a:bodyPr/>
                    <a:lstStyle/>
                    <a:p>
                      <a:pPr algn="just">
                        <a:spcAft>
                          <a:spcPts val="0"/>
                        </a:spcAft>
                      </a:pPr>
                      <a:r>
                        <a:rPr lang="en-US" sz="2400" b="1" kern="100">
                          <a:solidFill>
                            <a:srgbClr val="FFFF00"/>
                          </a:solidFill>
                          <a:effectLst/>
                        </a:rPr>
                        <a:t>DoPreparePrinting</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Displays Print dialog box and creates printer device context; call when overriding the OnPreparePrinting member function.</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257175">
                <a:tc>
                  <a:txBody>
                    <a:bodyPr/>
                    <a:lstStyle/>
                    <a:p>
                      <a:pPr algn="just">
                        <a:spcAft>
                          <a:spcPts val="0"/>
                        </a:spcAft>
                      </a:pPr>
                      <a:r>
                        <a:rPr lang="en-US" sz="2400" b="1" kern="100">
                          <a:solidFill>
                            <a:srgbClr val="FFFF00"/>
                          </a:solidFill>
                          <a:effectLst/>
                        </a:rPr>
                        <a:t>GetDocument</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Returns the document associated with the view.</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257175">
                <a:tc>
                  <a:txBody>
                    <a:bodyPr/>
                    <a:lstStyle/>
                    <a:p>
                      <a:pPr algn="just">
                        <a:spcAft>
                          <a:spcPts val="0"/>
                        </a:spcAft>
                      </a:pPr>
                      <a:r>
                        <a:rPr lang="en-US" sz="2400" b="1" kern="100">
                          <a:solidFill>
                            <a:srgbClr val="FFFF00"/>
                          </a:solidFill>
                          <a:effectLst/>
                        </a:rPr>
                        <a:t>IsSelected</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Tests whether a document item is selected. Required for OLE support.</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257175">
                <a:tc>
                  <a:txBody>
                    <a:bodyPr/>
                    <a:lstStyle/>
                    <a:p>
                      <a:pPr algn="just">
                        <a:spcAft>
                          <a:spcPts val="0"/>
                        </a:spcAft>
                      </a:pPr>
                      <a:r>
                        <a:rPr lang="en-US" sz="2400" b="1" kern="100">
                          <a:solidFill>
                            <a:srgbClr val="FFFF00"/>
                          </a:solidFill>
                          <a:effectLst/>
                        </a:rPr>
                        <a:t>OnDragEnter</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Called when an item is first dragged into the drag-and-drop region of a view.</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257175">
                <a:tc>
                  <a:txBody>
                    <a:bodyPr/>
                    <a:lstStyle/>
                    <a:p>
                      <a:pPr algn="just">
                        <a:spcAft>
                          <a:spcPts val="0"/>
                        </a:spcAft>
                      </a:pPr>
                      <a:r>
                        <a:rPr lang="en-US" sz="2400" b="1" kern="100">
                          <a:solidFill>
                            <a:srgbClr val="FFFF00"/>
                          </a:solidFill>
                          <a:effectLst/>
                        </a:rPr>
                        <a:t>OnDragLeave</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Called when a dragged item leaves the drag-and-drop region of a view.</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257175">
                <a:tc>
                  <a:txBody>
                    <a:bodyPr/>
                    <a:lstStyle/>
                    <a:p>
                      <a:pPr algn="just">
                        <a:spcAft>
                          <a:spcPts val="0"/>
                        </a:spcAft>
                      </a:pPr>
                      <a:r>
                        <a:rPr lang="en-US" sz="2400" b="1" kern="100">
                          <a:solidFill>
                            <a:srgbClr val="FFFF00"/>
                          </a:solidFill>
                          <a:effectLst/>
                        </a:rPr>
                        <a:t>OnDragOver</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Called when an item is dragged over the drag-and-drop region of a view.</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257175">
                <a:tc>
                  <a:txBody>
                    <a:bodyPr/>
                    <a:lstStyle/>
                    <a:p>
                      <a:pPr algn="just">
                        <a:spcAft>
                          <a:spcPts val="0"/>
                        </a:spcAft>
                      </a:pPr>
                      <a:r>
                        <a:rPr lang="en-US" sz="2400" b="1" kern="100">
                          <a:solidFill>
                            <a:srgbClr val="FFFF00"/>
                          </a:solidFill>
                          <a:effectLst/>
                        </a:rPr>
                        <a:t>OnDragScroll</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dirty="0">
                          <a:solidFill>
                            <a:srgbClr val="FFFF00"/>
                          </a:solidFill>
                          <a:effectLst/>
                        </a:rPr>
                        <a:t>Called to determine whether the cursor is dragged into the scroll region of the window.</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bl>
          </a:graphicData>
        </a:graphic>
      </p:graphicFrame>
    </p:spTree>
    <p:extLst>
      <p:ext uri="{BB962C8B-B14F-4D97-AF65-F5344CB8AC3E}">
        <p14:creationId xmlns:p14="http://schemas.microsoft.com/office/powerpoint/2010/main" val="133643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340910153"/>
              </p:ext>
            </p:extLst>
          </p:nvPr>
        </p:nvGraphicFramePr>
        <p:xfrm>
          <a:off x="107504" y="260648"/>
          <a:ext cx="8784976" cy="6217920"/>
        </p:xfrm>
        <a:graphic>
          <a:graphicData uri="http://schemas.openxmlformats.org/drawingml/2006/table">
            <a:tbl>
              <a:tblPr firstRow="1" firstCol="1" bandRow="1">
                <a:tableStyleId>{5C22544A-7EE6-4342-B048-85BDC9FD1C3A}</a:tableStyleId>
              </a:tblPr>
              <a:tblGrid>
                <a:gridCol w="2436170"/>
                <a:gridCol w="6348806"/>
              </a:tblGrid>
              <a:tr h="128587">
                <a:tc>
                  <a:txBody>
                    <a:bodyPr/>
                    <a:lstStyle/>
                    <a:p>
                      <a:pPr algn="just">
                        <a:spcAft>
                          <a:spcPts val="0"/>
                        </a:spcAft>
                      </a:pPr>
                      <a:r>
                        <a:rPr lang="en-US" sz="2400" b="1" kern="100" dirty="0">
                          <a:solidFill>
                            <a:srgbClr val="FFFF00"/>
                          </a:solidFill>
                          <a:effectLst/>
                        </a:rPr>
                        <a:t>Name</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Description</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385762">
                <a:tc>
                  <a:txBody>
                    <a:bodyPr/>
                    <a:lstStyle/>
                    <a:p>
                      <a:pPr algn="just">
                        <a:spcAft>
                          <a:spcPts val="0"/>
                        </a:spcAft>
                      </a:pPr>
                      <a:r>
                        <a:rPr lang="en-US" sz="2400" b="1" kern="100" dirty="0" err="1">
                          <a:solidFill>
                            <a:srgbClr val="FFFF00"/>
                          </a:solidFill>
                          <a:effectLst/>
                        </a:rPr>
                        <a:t>OnDrop</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Called when an item has been dropped into the drag-and-drop region of a view, default handler.</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385762">
                <a:tc>
                  <a:txBody>
                    <a:bodyPr/>
                    <a:lstStyle/>
                    <a:p>
                      <a:pPr algn="just">
                        <a:spcAft>
                          <a:spcPts val="0"/>
                        </a:spcAft>
                      </a:pPr>
                      <a:r>
                        <a:rPr lang="en-US" sz="2400" b="1" kern="100">
                          <a:solidFill>
                            <a:srgbClr val="FFFF00"/>
                          </a:solidFill>
                          <a:effectLst/>
                        </a:rPr>
                        <a:t>OnDropEx</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Called when an item has been dropped into the drag-and-drop region of a view, primary handler.</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257175">
                <a:tc>
                  <a:txBody>
                    <a:bodyPr/>
                    <a:lstStyle/>
                    <a:p>
                      <a:pPr algn="just">
                        <a:spcAft>
                          <a:spcPts val="0"/>
                        </a:spcAft>
                      </a:pPr>
                      <a:r>
                        <a:rPr lang="en-US" sz="2400" b="1" kern="100">
                          <a:solidFill>
                            <a:srgbClr val="FFFF00"/>
                          </a:solidFill>
                          <a:effectLst/>
                        </a:rPr>
                        <a:t>OnInitialUpdate</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Called after a view is first attached to a document.</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514350">
                <a:tc>
                  <a:txBody>
                    <a:bodyPr/>
                    <a:lstStyle/>
                    <a:p>
                      <a:pPr algn="just">
                        <a:spcAft>
                          <a:spcPts val="0"/>
                        </a:spcAft>
                      </a:pPr>
                      <a:r>
                        <a:rPr lang="en-US" sz="2400" b="1" kern="100">
                          <a:solidFill>
                            <a:srgbClr val="FFFF00"/>
                          </a:solidFill>
                          <a:effectLst/>
                        </a:rPr>
                        <a:t>OnPrepareDC</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Called before the OnDraw member function is called for screen display or the OnPrint member function is called for printing or print preview.</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257175">
                <a:tc>
                  <a:txBody>
                    <a:bodyPr/>
                    <a:lstStyle/>
                    <a:p>
                      <a:pPr algn="just">
                        <a:spcAft>
                          <a:spcPts val="0"/>
                        </a:spcAft>
                      </a:pPr>
                      <a:r>
                        <a:rPr lang="en-US" sz="2400" b="1" kern="100">
                          <a:solidFill>
                            <a:srgbClr val="FFFF00"/>
                          </a:solidFill>
                          <a:effectLst/>
                        </a:rPr>
                        <a:t>OnScroll</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a:solidFill>
                            <a:srgbClr val="FFFF00"/>
                          </a:solidFill>
                          <a:effectLst/>
                        </a:rPr>
                        <a:t>Called when OLE items are dragged beyond the borders of the view.</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r h="257175">
                <a:tc>
                  <a:txBody>
                    <a:bodyPr/>
                    <a:lstStyle/>
                    <a:p>
                      <a:pPr algn="just">
                        <a:spcAft>
                          <a:spcPts val="0"/>
                        </a:spcAft>
                      </a:pPr>
                      <a:r>
                        <a:rPr lang="en-US" sz="2400" b="1" kern="100">
                          <a:solidFill>
                            <a:srgbClr val="FFFF00"/>
                          </a:solidFill>
                          <a:effectLst/>
                        </a:rPr>
                        <a:t>OnScrollBy</a:t>
                      </a:r>
                      <a:endParaRPr lang="zh-CN" sz="24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c>
                  <a:txBody>
                    <a:bodyPr/>
                    <a:lstStyle/>
                    <a:p>
                      <a:pPr algn="just">
                        <a:spcAft>
                          <a:spcPts val="0"/>
                        </a:spcAft>
                      </a:pPr>
                      <a:r>
                        <a:rPr lang="en-US" sz="2400" b="1" kern="100" dirty="0">
                          <a:solidFill>
                            <a:srgbClr val="FFFF00"/>
                          </a:solidFill>
                          <a:effectLst/>
                        </a:rPr>
                        <a:t>Called when a view containing active in-place OLE items is scrolled.</a:t>
                      </a:r>
                      <a:endParaRPr lang="zh-CN" sz="24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5109" marR="55109" marT="0" marB="0">
                    <a:noFill/>
                  </a:tcPr>
                </a:tc>
              </a:tr>
            </a:tbl>
          </a:graphicData>
        </a:graphic>
      </p:graphicFrame>
    </p:spTree>
    <p:extLst>
      <p:ext uri="{BB962C8B-B14F-4D97-AF65-F5344CB8AC3E}">
        <p14:creationId xmlns:p14="http://schemas.microsoft.com/office/powerpoint/2010/main" val="2759139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2950096" cy="371128"/>
          </a:xfrm>
        </p:spPr>
        <p:txBody>
          <a:bodyPr/>
          <a:lstStyle/>
          <a:p>
            <a:r>
              <a:rPr lang="zh-CN" altLang="en-US" sz="2800" b="1" dirty="0" smtClean="0"/>
              <a:t>视类的保护方法</a:t>
            </a: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32</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984593945"/>
              </p:ext>
            </p:extLst>
          </p:nvPr>
        </p:nvGraphicFramePr>
        <p:xfrm>
          <a:off x="323528" y="764652"/>
          <a:ext cx="8640960" cy="5832700"/>
        </p:xfrm>
        <a:graphic>
          <a:graphicData uri="http://schemas.openxmlformats.org/drawingml/2006/table">
            <a:tbl>
              <a:tblPr firstRow="1" firstCol="1" bandRow="1">
                <a:tableStyleId>{5C22544A-7EE6-4342-B048-85BDC9FD1C3A}</a:tableStyleId>
              </a:tblPr>
              <a:tblGrid>
                <a:gridCol w="2376264"/>
                <a:gridCol w="6264696"/>
              </a:tblGrid>
              <a:tr h="304748">
                <a:tc>
                  <a:txBody>
                    <a:bodyPr/>
                    <a:lstStyle/>
                    <a:p>
                      <a:pPr algn="just">
                        <a:spcAft>
                          <a:spcPts val="0"/>
                        </a:spcAft>
                      </a:pPr>
                      <a:r>
                        <a:rPr lang="en-US" sz="2000" b="1" kern="100" dirty="0">
                          <a:solidFill>
                            <a:srgbClr val="FFFF00"/>
                          </a:solidFill>
                          <a:effectLst/>
                        </a:rPr>
                        <a:t>Name</a:t>
                      </a:r>
                      <a:endParaRPr lang="zh-CN" sz="20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a:solidFill>
                            <a:srgbClr val="FFFF00"/>
                          </a:solidFill>
                          <a:effectLst/>
                        </a:rPr>
                        <a:t>Description</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703364">
                <a:tc>
                  <a:txBody>
                    <a:bodyPr/>
                    <a:lstStyle/>
                    <a:p>
                      <a:pPr algn="just">
                        <a:spcAft>
                          <a:spcPts val="0"/>
                        </a:spcAft>
                      </a:pPr>
                      <a:r>
                        <a:rPr lang="en-US" sz="2000" b="1" kern="100" dirty="0" err="1">
                          <a:solidFill>
                            <a:srgbClr val="FFFF00"/>
                          </a:solidFill>
                          <a:effectLst/>
                        </a:rPr>
                        <a:t>OnActivateFrame</a:t>
                      </a:r>
                      <a:endParaRPr lang="zh-CN" sz="20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dirty="0">
                          <a:solidFill>
                            <a:srgbClr val="FFFF00"/>
                          </a:solidFill>
                          <a:effectLst/>
                        </a:rPr>
                        <a:t>Called when the frame window containing the view is activated or deactivated.</a:t>
                      </a:r>
                      <a:endParaRPr lang="zh-CN" sz="20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288032">
                <a:tc>
                  <a:txBody>
                    <a:bodyPr/>
                    <a:lstStyle/>
                    <a:p>
                      <a:pPr algn="just">
                        <a:spcAft>
                          <a:spcPts val="0"/>
                        </a:spcAft>
                      </a:pPr>
                      <a:r>
                        <a:rPr lang="en-US" sz="2000" b="1" kern="100">
                          <a:solidFill>
                            <a:srgbClr val="FFFF00"/>
                          </a:solidFill>
                          <a:effectLst/>
                        </a:rPr>
                        <a:t>OnActivateView</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a:solidFill>
                            <a:srgbClr val="FFFF00"/>
                          </a:solidFill>
                          <a:effectLst/>
                        </a:rPr>
                        <a:t>Called when a view is activated.</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703312">
                <a:tc>
                  <a:txBody>
                    <a:bodyPr/>
                    <a:lstStyle/>
                    <a:p>
                      <a:pPr algn="just">
                        <a:spcAft>
                          <a:spcPts val="0"/>
                        </a:spcAft>
                      </a:pPr>
                      <a:r>
                        <a:rPr lang="en-US" sz="2000" b="1" kern="100">
                          <a:solidFill>
                            <a:srgbClr val="FFFF00"/>
                          </a:solidFill>
                          <a:effectLst/>
                        </a:rPr>
                        <a:t>OnBeginPrinting</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a:solidFill>
                            <a:srgbClr val="FFFF00"/>
                          </a:solidFill>
                          <a:effectLst/>
                        </a:rPr>
                        <a:t>Called when a print job begins; override to allocate graphics device interface (GDI) resources.</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1008112">
                <a:tc>
                  <a:txBody>
                    <a:bodyPr/>
                    <a:lstStyle/>
                    <a:p>
                      <a:pPr algn="just">
                        <a:spcAft>
                          <a:spcPts val="0"/>
                        </a:spcAft>
                      </a:pPr>
                      <a:r>
                        <a:rPr lang="en-US" sz="2000" b="1" kern="100">
                          <a:solidFill>
                            <a:srgbClr val="FFFF00"/>
                          </a:solidFill>
                          <a:effectLst/>
                        </a:rPr>
                        <a:t>OnDraw</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a:solidFill>
                            <a:srgbClr val="FFFF00"/>
                          </a:solidFill>
                          <a:effectLst/>
                        </a:rPr>
                        <a:t>Called to render an image of the document for screen display, printing, or print preview. Implementation required.</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648072">
                <a:tc>
                  <a:txBody>
                    <a:bodyPr/>
                    <a:lstStyle/>
                    <a:p>
                      <a:pPr algn="just">
                        <a:spcAft>
                          <a:spcPts val="0"/>
                        </a:spcAft>
                      </a:pPr>
                      <a:r>
                        <a:rPr lang="en-US" sz="2000" b="1" kern="100">
                          <a:solidFill>
                            <a:srgbClr val="FFFF00"/>
                          </a:solidFill>
                          <a:effectLst/>
                        </a:rPr>
                        <a:t>OnEndPrinting</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a:solidFill>
                            <a:srgbClr val="FFFF00"/>
                          </a:solidFill>
                          <a:effectLst/>
                        </a:rPr>
                        <a:t>Called when a print job ends; override to deallocate GDI resources.</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360040">
                <a:tc>
                  <a:txBody>
                    <a:bodyPr/>
                    <a:lstStyle/>
                    <a:p>
                      <a:pPr algn="just">
                        <a:spcAft>
                          <a:spcPts val="0"/>
                        </a:spcAft>
                      </a:pPr>
                      <a:r>
                        <a:rPr lang="en-US" sz="2000" b="1" kern="100">
                          <a:solidFill>
                            <a:srgbClr val="FFFF00"/>
                          </a:solidFill>
                          <a:effectLst/>
                        </a:rPr>
                        <a:t>OnEndPrintPreview</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a:solidFill>
                            <a:srgbClr val="FFFF00"/>
                          </a:solidFill>
                          <a:effectLst/>
                        </a:rPr>
                        <a:t>Called when preview mode is exited.</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720080">
                <a:tc>
                  <a:txBody>
                    <a:bodyPr/>
                    <a:lstStyle/>
                    <a:p>
                      <a:pPr algn="just">
                        <a:spcAft>
                          <a:spcPts val="0"/>
                        </a:spcAft>
                      </a:pPr>
                      <a:r>
                        <a:rPr lang="en-US" sz="2000" b="1" kern="100">
                          <a:solidFill>
                            <a:srgbClr val="FFFF00"/>
                          </a:solidFill>
                          <a:effectLst/>
                        </a:rPr>
                        <a:t>OnPreparePrinting</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a:solidFill>
                            <a:srgbClr val="FFFF00"/>
                          </a:solidFill>
                          <a:effectLst/>
                        </a:rPr>
                        <a:t>Called before a document is printed or previewed; override to initialize Print dialog box.</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360040">
                <a:tc>
                  <a:txBody>
                    <a:bodyPr/>
                    <a:lstStyle/>
                    <a:p>
                      <a:pPr algn="just">
                        <a:spcAft>
                          <a:spcPts val="0"/>
                        </a:spcAft>
                      </a:pPr>
                      <a:r>
                        <a:rPr lang="en-US" sz="2000" b="1" kern="100">
                          <a:solidFill>
                            <a:srgbClr val="FFFF00"/>
                          </a:solidFill>
                          <a:effectLst/>
                        </a:rPr>
                        <a:t>OnPrint</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a:solidFill>
                            <a:srgbClr val="FFFF00"/>
                          </a:solidFill>
                          <a:effectLst/>
                        </a:rPr>
                        <a:t>Called to print or preview a page of the document.</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r h="720080">
                <a:tc>
                  <a:txBody>
                    <a:bodyPr/>
                    <a:lstStyle/>
                    <a:p>
                      <a:pPr algn="just">
                        <a:spcAft>
                          <a:spcPts val="0"/>
                        </a:spcAft>
                      </a:pPr>
                      <a:r>
                        <a:rPr lang="en-US" sz="2000" b="1" kern="100">
                          <a:solidFill>
                            <a:srgbClr val="FFFF00"/>
                          </a:solidFill>
                          <a:effectLst/>
                        </a:rPr>
                        <a:t>OnUpdate</a:t>
                      </a:r>
                      <a:endParaRPr lang="zh-CN" sz="2000" b="1" kern="10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c>
                  <a:txBody>
                    <a:bodyPr/>
                    <a:lstStyle/>
                    <a:p>
                      <a:pPr algn="just">
                        <a:spcAft>
                          <a:spcPts val="0"/>
                        </a:spcAft>
                      </a:pPr>
                      <a:r>
                        <a:rPr lang="en-US" sz="2000" b="1" kern="100" dirty="0">
                          <a:solidFill>
                            <a:srgbClr val="FFFF00"/>
                          </a:solidFill>
                          <a:effectLst/>
                        </a:rPr>
                        <a:t>Called to notify a view that its document has been modified.</a:t>
                      </a:r>
                      <a:endParaRPr lang="zh-CN" sz="2000" b="1" kern="100" dirty="0">
                        <a:solidFill>
                          <a:srgbClr val="FFFF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oFill/>
                  </a:tcPr>
                </a:tc>
              </a:tr>
            </a:tbl>
          </a:graphicData>
        </a:graphic>
      </p:graphicFrame>
    </p:spTree>
    <p:extLst>
      <p:ext uri="{BB962C8B-B14F-4D97-AF65-F5344CB8AC3E}">
        <p14:creationId xmlns:p14="http://schemas.microsoft.com/office/powerpoint/2010/main" val="11221416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4174232" cy="443136"/>
          </a:xfrm>
        </p:spPr>
        <p:txBody>
          <a:bodyPr/>
          <a:lstStyle/>
          <a:p>
            <a:r>
              <a:rPr lang="en-US" altLang="zh-CN" sz="2800" b="1" dirty="0" err="1" smtClean="0"/>
              <a:t>CView</a:t>
            </a:r>
            <a:r>
              <a:rPr lang="zh-CN" altLang="en-US" sz="2800" b="1" dirty="0" smtClean="0"/>
              <a:t>类还派生了如下类：</a:t>
            </a:r>
            <a:endParaRPr lang="zh-CN" altLang="en-US" sz="2800" b="1" dirty="0"/>
          </a:p>
        </p:txBody>
      </p:sp>
      <p:sp>
        <p:nvSpPr>
          <p:cNvPr id="3" name="内容占位符 2"/>
          <p:cNvSpPr>
            <a:spLocks noGrp="1"/>
          </p:cNvSpPr>
          <p:nvPr>
            <p:ph idx="1"/>
          </p:nvPr>
        </p:nvSpPr>
        <p:spPr>
          <a:xfrm>
            <a:off x="158518" y="764704"/>
            <a:ext cx="8805970" cy="5832648"/>
          </a:xfrm>
        </p:spPr>
        <p:txBody>
          <a:bodyPr/>
          <a:lstStyle/>
          <a:p>
            <a:pPr lvl="0">
              <a:lnSpc>
                <a:spcPts val="3000"/>
              </a:lnSpc>
            </a:pPr>
            <a:r>
              <a:rPr lang="en-US" altLang="zh-CN" sz="2800" b="1" dirty="0" smtClean="0"/>
              <a:t>CCtrlView</a:t>
            </a:r>
            <a:r>
              <a:rPr lang="zh-CN" altLang="en-US" sz="2800" b="1" dirty="0" smtClean="0"/>
              <a:t>：允许使用树、列表、编辑控件视图结构</a:t>
            </a:r>
            <a:endParaRPr lang="zh-CN" altLang="zh-CN" sz="2800" b="1" dirty="0"/>
          </a:p>
          <a:p>
            <a:pPr lvl="0">
              <a:lnSpc>
                <a:spcPts val="3000"/>
              </a:lnSpc>
            </a:pPr>
            <a:r>
              <a:rPr lang="en-US" altLang="zh-CN" sz="2800" b="1" dirty="0" smtClean="0"/>
              <a:t>CDaoRecordView</a:t>
            </a:r>
            <a:r>
              <a:rPr lang="zh-CN" altLang="en-US" sz="2800" b="1" dirty="0" smtClean="0"/>
              <a:t>：在</a:t>
            </a:r>
            <a:r>
              <a:rPr lang="zh-CN" altLang="en-US" sz="2800" b="1" dirty="0"/>
              <a:t>对话框中显示数据记录</a:t>
            </a:r>
            <a:endParaRPr lang="zh-CN" altLang="zh-CN" sz="2800" b="1" dirty="0"/>
          </a:p>
          <a:p>
            <a:pPr lvl="0">
              <a:lnSpc>
                <a:spcPts val="3000"/>
              </a:lnSpc>
            </a:pPr>
            <a:r>
              <a:rPr lang="en-US" altLang="zh-CN" sz="2800" b="1" dirty="0" smtClean="0"/>
              <a:t>CEditView</a:t>
            </a:r>
            <a:r>
              <a:rPr lang="zh-CN" altLang="en-US" sz="2800" b="1" dirty="0" smtClean="0"/>
              <a:t>：使用</a:t>
            </a:r>
            <a:r>
              <a:rPr lang="zh-CN" altLang="en-US" sz="2800" b="1" dirty="0"/>
              <a:t>单行或多行编辑框</a:t>
            </a:r>
            <a:endParaRPr lang="zh-CN" altLang="zh-CN" sz="2800" b="1" dirty="0"/>
          </a:p>
          <a:p>
            <a:pPr lvl="0">
              <a:lnSpc>
                <a:spcPts val="3000"/>
              </a:lnSpc>
            </a:pPr>
            <a:r>
              <a:rPr lang="en-US" altLang="zh-CN" sz="2800" b="1" dirty="0" smtClean="0"/>
              <a:t>CFormView</a:t>
            </a:r>
            <a:r>
              <a:rPr lang="zh-CN" altLang="en-US" sz="2800" b="1" dirty="0" smtClean="0"/>
              <a:t>：包含</a:t>
            </a:r>
            <a:r>
              <a:rPr lang="zh-CN" altLang="en-US" sz="2800" b="1" dirty="0"/>
              <a:t>对话框的控件和基于对话框模板资源的一个滚动视图</a:t>
            </a:r>
            <a:r>
              <a:rPr lang="en-US" altLang="zh-CN" sz="2800" b="1" dirty="0"/>
              <a:t>.</a:t>
            </a:r>
            <a:endParaRPr lang="zh-CN" altLang="zh-CN" sz="2800" b="1" dirty="0"/>
          </a:p>
          <a:p>
            <a:pPr lvl="0">
              <a:lnSpc>
                <a:spcPts val="3000"/>
              </a:lnSpc>
            </a:pPr>
            <a:r>
              <a:rPr lang="en-US" altLang="zh-CN" sz="2800" b="1" dirty="0" smtClean="0"/>
              <a:t>CListView</a:t>
            </a:r>
            <a:r>
              <a:rPr lang="zh-CN" altLang="en-US" sz="2800" b="1" dirty="0" smtClean="0"/>
              <a:t>：允许</a:t>
            </a:r>
            <a:r>
              <a:rPr lang="zh-CN" altLang="en-US" sz="2800" b="1" dirty="0"/>
              <a:t>使用带有列表框控件的文档</a:t>
            </a:r>
            <a:r>
              <a:rPr lang="en-US" altLang="zh-CN" sz="2800" b="1" dirty="0"/>
              <a:t>-</a:t>
            </a:r>
            <a:r>
              <a:rPr lang="zh-CN" altLang="en-US" sz="2800" b="1" dirty="0"/>
              <a:t>视图类视图</a:t>
            </a:r>
            <a:r>
              <a:rPr lang="en-US" altLang="zh-CN" sz="2800" b="1" dirty="0"/>
              <a:t>.</a:t>
            </a:r>
            <a:endParaRPr lang="zh-CN" altLang="zh-CN" sz="2800" b="1" dirty="0"/>
          </a:p>
          <a:p>
            <a:pPr lvl="0">
              <a:lnSpc>
                <a:spcPts val="3000"/>
              </a:lnSpc>
            </a:pPr>
            <a:r>
              <a:rPr lang="en-US" altLang="zh-CN" sz="2800" b="1" dirty="0" smtClean="0"/>
              <a:t>CRecordView</a:t>
            </a:r>
            <a:r>
              <a:rPr lang="zh-CN" altLang="en-US" sz="2800" b="1" dirty="0" smtClean="0"/>
              <a:t>：在</a:t>
            </a:r>
            <a:r>
              <a:rPr lang="zh-CN" altLang="en-US" sz="2800" b="1" dirty="0"/>
              <a:t>对话框中显示数据记录的视图</a:t>
            </a:r>
            <a:endParaRPr lang="zh-CN" altLang="zh-CN" sz="2800" b="1" dirty="0"/>
          </a:p>
          <a:p>
            <a:pPr lvl="0">
              <a:lnSpc>
                <a:spcPts val="3000"/>
              </a:lnSpc>
            </a:pPr>
            <a:r>
              <a:rPr lang="en-US" altLang="zh-CN" sz="2800" b="1" dirty="0" smtClean="0"/>
              <a:t>CRichEditView</a:t>
            </a:r>
            <a:r>
              <a:rPr lang="zh-CN" altLang="en-US" sz="2800" b="1" dirty="0" smtClean="0"/>
              <a:t>：允许</a:t>
            </a:r>
            <a:r>
              <a:rPr lang="zh-CN" altLang="en-US" sz="2800" b="1" dirty="0"/>
              <a:t>使用</a:t>
            </a:r>
            <a:r>
              <a:rPr lang="en-US" altLang="zh-CN" sz="2800" b="1" dirty="0" err="1"/>
              <a:t>RichEdit</a:t>
            </a:r>
            <a:r>
              <a:rPr lang="zh-CN" altLang="en-US" sz="2800" b="1" dirty="0"/>
              <a:t>控件的文档视图类的视图</a:t>
            </a:r>
            <a:endParaRPr lang="zh-CN" altLang="zh-CN" sz="2800" b="1" dirty="0"/>
          </a:p>
          <a:p>
            <a:pPr lvl="0">
              <a:lnSpc>
                <a:spcPts val="3000"/>
              </a:lnSpc>
            </a:pPr>
            <a:r>
              <a:rPr lang="en-US" altLang="zh-CN" sz="2800" b="1" dirty="0" smtClean="0"/>
              <a:t>CScrollView</a:t>
            </a:r>
            <a:r>
              <a:rPr lang="zh-CN" altLang="en-US" sz="2800" b="1" dirty="0" smtClean="0"/>
              <a:t>：自动</a:t>
            </a:r>
            <a:r>
              <a:rPr lang="zh-CN" altLang="en-US" sz="2800" b="1" dirty="0"/>
              <a:t>提供滚动条支持的视图</a:t>
            </a:r>
            <a:endParaRPr lang="zh-CN" altLang="zh-CN" sz="2800" b="1" dirty="0"/>
          </a:p>
          <a:p>
            <a:pPr lvl="0">
              <a:lnSpc>
                <a:spcPts val="3000"/>
              </a:lnSpc>
            </a:pPr>
            <a:r>
              <a:rPr lang="en-US" altLang="zh-CN" sz="2800" b="1" dirty="0" smtClean="0"/>
              <a:t>CTreeView</a:t>
            </a:r>
            <a:r>
              <a:rPr lang="zh-CN" altLang="en-US" sz="2800" b="1" dirty="0" smtClean="0"/>
              <a:t>：允许使用树状控件的文档视图架构的视图</a:t>
            </a:r>
            <a:endParaRPr lang="zh-CN" altLang="zh-CN" sz="2800" b="1" dirty="0"/>
          </a:p>
          <a:p>
            <a:pPr>
              <a:lnSpc>
                <a:spcPts val="3000"/>
              </a:lnSpc>
            </a:pPr>
            <a:endParaRPr lang="zh-CN" altLang="en-US" sz="2800" b="1"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33</a:t>
            </a:fld>
            <a:endParaRPr lang="en-US" altLang="zh-CN"/>
          </a:p>
        </p:txBody>
      </p:sp>
    </p:spTree>
    <p:extLst>
      <p:ext uri="{BB962C8B-B14F-4D97-AF65-F5344CB8AC3E}">
        <p14:creationId xmlns:p14="http://schemas.microsoft.com/office/powerpoint/2010/main" val="90556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F0310F2-6958-4CE8-9402-E890FB6DC6B4}" type="slidenum">
              <a:rPr lang="en-US" altLang="zh-CN"/>
              <a:pPr/>
              <a:t>34</a:t>
            </a:fld>
            <a:endParaRPr lang="en-US" altLang="zh-CN"/>
          </a:p>
        </p:txBody>
      </p:sp>
      <p:sp>
        <p:nvSpPr>
          <p:cNvPr id="105475" name="Rectangle 3"/>
          <p:cNvSpPr>
            <a:spLocks noGrp="1" noChangeArrowheads="1"/>
          </p:cNvSpPr>
          <p:nvPr>
            <p:ph type="body" idx="1"/>
          </p:nvPr>
        </p:nvSpPr>
        <p:spPr>
          <a:xfrm>
            <a:off x="385192" y="533400"/>
            <a:ext cx="8435280" cy="5791200"/>
          </a:xfrm>
        </p:spPr>
        <p:txBody>
          <a:bodyPr/>
          <a:lstStyle/>
          <a:p>
            <a:pPr marL="0" indent="0">
              <a:lnSpc>
                <a:spcPct val="90000"/>
              </a:lnSpc>
              <a:buNone/>
            </a:pPr>
            <a:r>
              <a:rPr lang="zh-CN" altLang="en-US" b="1" dirty="0" smtClean="0">
                <a:solidFill>
                  <a:schemeClr val="accent1"/>
                </a:solidFill>
                <a:latin typeface="Arial Narrow" panose="020B0606020202030204" pitchFamily="34" charset="0"/>
              </a:rPr>
              <a:t>        在</a:t>
            </a:r>
            <a:r>
              <a:rPr lang="en-US" altLang="zh-CN" b="1" dirty="0" err="1">
                <a:solidFill>
                  <a:schemeClr val="accent1"/>
                </a:solidFill>
                <a:latin typeface="Arial Narrow" panose="020B0606020202030204" pitchFamily="34" charset="0"/>
              </a:rPr>
              <a:t>CWinApp</a:t>
            </a:r>
            <a:r>
              <a:rPr lang="zh-CN" altLang="en-US" b="1" dirty="0">
                <a:solidFill>
                  <a:schemeClr val="accent1"/>
                </a:solidFill>
                <a:latin typeface="Arial Narrow" panose="020B0606020202030204" pitchFamily="34" charset="0"/>
              </a:rPr>
              <a:t>中定义的部分函数的功能有时也可以通过</a:t>
            </a:r>
            <a:r>
              <a:rPr lang="en-US" altLang="zh-CN" b="1" dirty="0">
                <a:solidFill>
                  <a:schemeClr val="accent1"/>
                </a:solidFill>
                <a:latin typeface="Arial Narrow" panose="020B0606020202030204" pitchFamily="34" charset="0"/>
              </a:rPr>
              <a:t>MFC</a:t>
            </a:r>
            <a:r>
              <a:rPr lang="zh-CN" altLang="en-US" b="1" dirty="0">
                <a:solidFill>
                  <a:schemeClr val="accent1"/>
                </a:solidFill>
                <a:latin typeface="Arial Narrow" panose="020B0606020202030204" pitchFamily="34" charset="0"/>
              </a:rPr>
              <a:t>提供的全局函数来实现，这些全局函数一般都以</a:t>
            </a:r>
            <a:r>
              <a:rPr lang="en-US" altLang="zh-CN" b="1" dirty="0" err="1">
                <a:solidFill>
                  <a:schemeClr val="accent1"/>
                </a:solidFill>
                <a:latin typeface="Arial Narrow" panose="020B0606020202030204" pitchFamily="34" charset="0"/>
              </a:rPr>
              <a:t>Afx</a:t>
            </a:r>
            <a:r>
              <a:rPr lang="zh-CN" altLang="en-US" b="1" dirty="0">
                <a:solidFill>
                  <a:schemeClr val="accent1"/>
                </a:solidFill>
                <a:latin typeface="Arial Narrow" panose="020B0606020202030204" pitchFamily="34" charset="0"/>
              </a:rPr>
              <a:t>为前缀。</a:t>
            </a:r>
          </a:p>
          <a:p>
            <a:pPr marL="0" indent="0">
              <a:lnSpc>
                <a:spcPct val="90000"/>
              </a:lnSpc>
              <a:buNone/>
            </a:pPr>
            <a:r>
              <a:rPr lang="zh-CN" altLang="en-US" b="1" dirty="0" smtClean="0">
                <a:solidFill>
                  <a:schemeClr val="accent1"/>
                </a:solidFill>
                <a:latin typeface="Arial Narrow" panose="020B0606020202030204" pitchFamily="34" charset="0"/>
              </a:rPr>
              <a:t>        例如</a:t>
            </a:r>
            <a:r>
              <a:rPr lang="zh-CN" altLang="en-US" b="1" dirty="0">
                <a:solidFill>
                  <a:schemeClr val="accent1"/>
                </a:solidFill>
                <a:latin typeface="Arial Narrow" panose="020B0606020202030204" pitchFamily="34" charset="0"/>
              </a:rPr>
              <a:t>调用</a:t>
            </a:r>
            <a:r>
              <a:rPr lang="en-US" altLang="zh-CN" b="1" dirty="0" err="1">
                <a:solidFill>
                  <a:schemeClr val="accent1"/>
                </a:solidFill>
                <a:latin typeface="Arial Narrow" panose="020B0606020202030204" pitchFamily="34" charset="0"/>
              </a:rPr>
              <a:t>AfxMessageBox</a:t>
            </a:r>
            <a:r>
              <a:rPr lang="zh-CN" altLang="en-US" b="1" dirty="0">
                <a:solidFill>
                  <a:schemeClr val="accent1"/>
                </a:solidFill>
                <a:latin typeface="Arial Narrow" panose="020B0606020202030204" pitchFamily="34" charset="0"/>
              </a:rPr>
              <a:t>函数将弹出一个消息框，其功能与</a:t>
            </a:r>
            <a:r>
              <a:rPr lang="en-US" altLang="zh-CN" b="1" dirty="0" err="1">
                <a:solidFill>
                  <a:schemeClr val="accent1"/>
                </a:solidFill>
                <a:latin typeface="Arial Narrow" panose="020B0606020202030204" pitchFamily="34" charset="0"/>
              </a:rPr>
              <a:t>CWinApp</a:t>
            </a:r>
            <a:r>
              <a:rPr lang="zh-CN" altLang="en-US" b="1" dirty="0">
                <a:solidFill>
                  <a:schemeClr val="accent1"/>
                </a:solidFill>
                <a:latin typeface="Arial Narrow" panose="020B0606020202030204" pitchFamily="34" charset="0"/>
              </a:rPr>
              <a:t>中的</a:t>
            </a:r>
            <a:r>
              <a:rPr lang="en-US" altLang="zh-CN" b="1" dirty="0" err="1">
                <a:solidFill>
                  <a:schemeClr val="accent1"/>
                </a:solidFill>
                <a:latin typeface="Arial Narrow" panose="020B0606020202030204" pitchFamily="34" charset="0"/>
              </a:rPr>
              <a:t>DoMessageBox</a:t>
            </a:r>
            <a:r>
              <a:rPr lang="zh-CN" altLang="en-US" b="1" dirty="0">
                <a:solidFill>
                  <a:schemeClr val="accent1"/>
                </a:solidFill>
                <a:latin typeface="Arial Narrow" panose="020B0606020202030204" pitchFamily="34" charset="0"/>
              </a:rPr>
              <a:t>相同。</a:t>
            </a:r>
            <a:r>
              <a:rPr lang="en-US" altLang="zh-CN" b="1" dirty="0" err="1">
                <a:solidFill>
                  <a:schemeClr val="accent1"/>
                </a:solidFill>
                <a:latin typeface="Arial Narrow" panose="020B0606020202030204" pitchFamily="34" charset="0"/>
              </a:rPr>
              <a:t>AfxMessageBox</a:t>
            </a:r>
            <a:r>
              <a:rPr lang="zh-CN" altLang="en-US" b="1" dirty="0">
                <a:solidFill>
                  <a:schemeClr val="accent1"/>
                </a:solidFill>
                <a:latin typeface="Arial Narrow" panose="020B0606020202030204" pitchFamily="34" charset="0"/>
              </a:rPr>
              <a:t>原型如下：</a:t>
            </a:r>
          </a:p>
          <a:p>
            <a:pPr>
              <a:lnSpc>
                <a:spcPct val="90000"/>
              </a:lnSpc>
              <a:buFontTx/>
              <a:buNone/>
            </a:pPr>
            <a:r>
              <a:rPr lang="en-US" altLang="zh-CN" b="1" dirty="0" err="1">
                <a:latin typeface="Arial Narrow" panose="020B0606020202030204" pitchFamily="34" charset="0"/>
              </a:rPr>
              <a:t>int</a:t>
            </a:r>
            <a:r>
              <a:rPr lang="en-US" altLang="zh-CN" b="1" dirty="0">
                <a:latin typeface="Arial Narrow" panose="020B0606020202030204" pitchFamily="34" charset="0"/>
              </a:rPr>
              <a:t> </a:t>
            </a:r>
            <a:r>
              <a:rPr lang="en-US" altLang="zh-CN" b="1" dirty="0" err="1">
                <a:latin typeface="Arial Narrow" panose="020B0606020202030204" pitchFamily="34" charset="0"/>
              </a:rPr>
              <a:t>AfxMessageBox</a:t>
            </a:r>
            <a:endParaRPr lang="en-US" altLang="zh-CN" b="1" dirty="0">
              <a:latin typeface="Arial Narrow" panose="020B0606020202030204" pitchFamily="34" charset="0"/>
            </a:endParaRPr>
          </a:p>
          <a:p>
            <a:pPr>
              <a:lnSpc>
                <a:spcPct val="90000"/>
              </a:lnSpc>
              <a:buFontTx/>
              <a:buNone/>
            </a:pPr>
            <a:r>
              <a:rPr lang="en-US" altLang="zh-CN" b="1" dirty="0">
                <a:latin typeface="Arial Narrow" panose="020B0606020202030204" pitchFamily="34" charset="0"/>
              </a:rPr>
              <a:t>( LPCTSTR </a:t>
            </a:r>
            <a:r>
              <a:rPr lang="en-US" altLang="zh-CN" b="1" dirty="0" err="1">
                <a:latin typeface="Arial Narrow" panose="020B0606020202030204" pitchFamily="34" charset="0"/>
              </a:rPr>
              <a:t>lpszText</a:t>
            </a:r>
            <a:r>
              <a:rPr lang="en-US" altLang="zh-CN" b="1" dirty="0">
                <a:latin typeface="Arial Narrow" panose="020B0606020202030204" pitchFamily="34" charset="0"/>
              </a:rPr>
              <a:t>,</a:t>
            </a:r>
          </a:p>
          <a:p>
            <a:pPr>
              <a:lnSpc>
                <a:spcPct val="90000"/>
              </a:lnSpc>
              <a:buFontTx/>
              <a:buNone/>
            </a:pPr>
            <a:r>
              <a:rPr lang="en-US" altLang="zh-CN" b="1" dirty="0">
                <a:latin typeface="Arial Narrow" panose="020B0606020202030204" pitchFamily="34" charset="0"/>
              </a:rPr>
              <a:t>  UINT </a:t>
            </a:r>
            <a:r>
              <a:rPr lang="en-US" altLang="zh-CN" b="1" dirty="0" err="1">
                <a:latin typeface="Arial Narrow" panose="020B0606020202030204" pitchFamily="34" charset="0"/>
              </a:rPr>
              <a:t>nType</a:t>
            </a:r>
            <a:r>
              <a:rPr lang="en-US" altLang="zh-CN" b="1" dirty="0">
                <a:latin typeface="Arial Narrow" panose="020B0606020202030204" pitchFamily="34" charset="0"/>
              </a:rPr>
              <a:t> = MB_OK, </a:t>
            </a:r>
          </a:p>
          <a:p>
            <a:pPr>
              <a:lnSpc>
                <a:spcPct val="90000"/>
              </a:lnSpc>
              <a:buFontTx/>
              <a:buNone/>
            </a:pPr>
            <a:r>
              <a:rPr lang="en-US" altLang="zh-CN" b="1" dirty="0">
                <a:latin typeface="Arial Narrow" panose="020B0606020202030204" pitchFamily="34" charset="0"/>
              </a:rPr>
              <a:t>  UINT </a:t>
            </a:r>
            <a:r>
              <a:rPr lang="en-US" altLang="zh-CN" b="1" dirty="0" err="1">
                <a:latin typeface="Arial Narrow" panose="020B0606020202030204" pitchFamily="34" charset="0"/>
              </a:rPr>
              <a:t>nIDHelp</a:t>
            </a:r>
            <a:r>
              <a:rPr lang="en-US" altLang="zh-CN" b="1" dirty="0">
                <a:latin typeface="Arial Narrow" panose="020B0606020202030204" pitchFamily="34" charset="0"/>
              </a:rPr>
              <a:t> = 0</a:t>
            </a:r>
          </a:p>
          <a:p>
            <a:pPr>
              <a:lnSpc>
                <a:spcPct val="90000"/>
              </a:lnSpc>
              <a:buFontTx/>
              <a:buNone/>
            </a:pPr>
            <a:r>
              <a:rPr lang="en-US" altLang="zh-CN" b="1" dirty="0">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fld id="{713BBF3F-5326-4676-B455-21C7E7E2BC6B}" type="slidenum">
              <a:rPr lang="en-US" altLang="zh-CN"/>
              <a:pPr/>
              <a:t>35</a:t>
            </a:fld>
            <a:endParaRPr lang="en-US" altLang="zh-CN"/>
          </a:p>
        </p:txBody>
      </p:sp>
      <p:sp>
        <p:nvSpPr>
          <p:cNvPr id="106498" name="Rectangle 2"/>
          <p:cNvSpPr>
            <a:spLocks noGrp="1" noChangeArrowheads="1"/>
          </p:cNvSpPr>
          <p:nvPr>
            <p:ph type="title"/>
          </p:nvPr>
        </p:nvSpPr>
        <p:spPr>
          <a:xfrm>
            <a:off x="685800" y="44624"/>
            <a:ext cx="7772400" cy="762000"/>
          </a:xfrm>
        </p:spPr>
        <p:txBody>
          <a:bodyPr/>
          <a:lstStyle/>
          <a:p>
            <a:r>
              <a:rPr lang="en-US" altLang="zh-CN" b="1" dirty="0" smtClean="0"/>
              <a:t>7.2.4 </a:t>
            </a:r>
            <a:r>
              <a:rPr lang="zh-CN" altLang="en-US" b="1" dirty="0">
                <a:latin typeface="宋体" panose="02010600030101010101" pitchFamily="2" charset="-122"/>
              </a:rPr>
              <a:t>可视对象类</a:t>
            </a:r>
            <a:r>
              <a:rPr lang="zh-CN" altLang="en-US" b="1" dirty="0"/>
              <a:t> </a:t>
            </a:r>
          </a:p>
        </p:txBody>
      </p:sp>
      <p:grpSp>
        <p:nvGrpSpPr>
          <p:cNvPr id="106500" name="Group 4"/>
          <p:cNvGrpSpPr>
            <a:grpSpLocks/>
          </p:cNvGrpSpPr>
          <p:nvPr/>
        </p:nvGrpSpPr>
        <p:grpSpPr bwMode="auto">
          <a:xfrm>
            <a:off x="238125" y="3908425"/>
            <a:ext cx="8601075" cy="2797175"/>
            <a:chOff x="150" y="2324"/>
            <a:chExt cx="5418" cy="1762"/>
          </a:xfrm>
        </p:grpSpPr>
        <p:sp>
          <p:nvSpPr>
            <p:cNvPr id="106501" name="Text Box 5"/>
            <p:cNvSpPr txBox="1">
              <a:spLocks noChangeArrowheads="1"/>
            </p:cNvSpPr>
            <p:nvPr/>
          </p:nvSpPr>
          <p:spPr bwMode="auto">
            <a:xfrm>
              <a:off x="150" y="2324"/>
              <a:ext cx="1663"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rgbClr val="000066"/>
                  </a:solidFill>
                  <a:latin typeface="宋体" panose="02010600030101010101" pitchFamily="2" charset="-122"/>
                </a:rPr>
                <a:t>2</a:t>
              </a:r>
              <a:r>
                <a:rPr lang="zh-CN" altLang="en-US" b="1">
                  <a:solidFill>
                    <a:srgbClr val="000066"/>
                  </a:solidFill>
                  <a:latin typeface="宋体" panose="02010600030101010101" pitchFamily="2" charset="-122"/>
                </a:rPr>
                <a:t>．视类：</a:t>
              </a:r>
              <a:r>
                <a:rPr lang="en-US" altLang="zh-CN" b="1">
                  <a:solidFill>
                    <a:srgbClr val="000066"/>
                  </a:solidFill>
                  <a:latin typeface="宋体" panose="02010600030101010101" pitchFamily="2" charset="-122"/>
                </a:rPr>
                <a:t>CView</a:t>
              </a:r>
              <a:r>
                <a:rPr lang="zh-CN" altLang="en-US" b="1">
                  <a:solidFill>
                    <a:srgbClr val="000066"/>
                  </a:solidFill>
                  <a:latin typeface="宋体" panose="02010600030101010101" pitchFamily="2" charset="-122"/>
                </a:rPr>
                <a:t>类</a:t>
              </a:r>
            </a:p>
          </p:txBody>
        </p:sp>
        <p:sp>
          <p:nvSpPr>
            <p:cNvPr id="106502" name="Text Box 6"/>
            <p:cNvSpPr txBox="1">
              <a:spLocks noChangeArrowheads="1"/>
            </p:cNvSpPr>
            <p:nvPr/>
          </p:nvSpPr>
          <p:spPr bwMode="auto">
            <a:xfrm>
              <a:off x="150" y="2632"/>
              <a:ext cx="5418" cy="1454"/>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r>
                <a:rPr lang="zh-CN" altLang="en-US" b="1" dirty="0">
                  <a:solidFill>
                    <a:srgbClr val="000066"/>
                  </a:solidFill>
                  <a:latin typeface="宋体" panose="02010600030101010101" pitchFamily="2" charset="-122"/>
                </a:rPr>
                <a:t>该类表示框架窗口的客户区和显示文档数据并接收输入的客户区，其派生类主要有如下几种：</a:t>
              </a:r>
            </a:p>
            <a:p>
              <a:pPr lvl="2" eaLnBrk="0" hangingPunct="0">
                <a:buFont typeface="Wingdings" panose="05000000000000000000" pitchFamily="2" charset="2"/>
                <a:buChar char="l"/>
              </a:pPr>
              <a:r>
                <a:rPr lang="en-US" altLang="zh-CN" b="1" dirty="0">
                  <a:solidFill>
                    <a:srgbClr val="000066"/>
                  </a:solidFill>
                  <a:latin typeface="宋体" panose="02010600030101010101" pitchFamily="2" charset="-122"/>
                </a:rPr>
                <a:t>CScrollView</a:t>
              </a:r>
              <a:r>
                <a:rPr lang="zh-CN" altLang="en-US" b="1" dirty="0">
                  <a:solidFill>
                    <a:srgbClr val="000066"/>
                  </a:solidFill>
                  <a:latin typeface="宋体" panose="02010600030101010101" pitchFamily="2" charset="-122"/>
                </a:rPr>
                <a:t>：具有滚动功能的视的基类</a:t>
              </a:r>
            </a:p>
            <a:p>
              <a:pPr lvl="2" eaLnBrk="0" hangingPunct="0">
                <a:buFont typeface="Wingdings" panose="05000000000000000000" pitchFamily="2" charset="2"/>
                <a:buChar char="l"/>
              </a:pPr>
              <a:r>
                <a:rPr lang="en-US" altLang="zh-CN" b="1" dirty="0">
                  <a:solidFill>
                    <a:srgbClr val="000066"/>
                  </a:solidFill>
                  <a:latin typeface="宋体" panose="02010600030101010101" pitchFamily="2" charset="-122"/>
                </a:rPr>
                <a:t>CFormView</a:t>
              </a:r>
              <a:r>
                <a:rPr lang="zh-CN" altLang="en-US" b="1" dirty="0">
                  <a:solidFill>
                    <a:srgbClr val="000066"/>
                  </a:solidFill>
                  <a:latin typeface="宋体" panose="02010600030101010101" pitchFamily="2" charset="-122"/>
                </a:rPr>
                <a:t>：其布局在对话资源中定义的滚动视</a:t>
              </a:r>
            </a:p>
            <a:p>
              <a:pPr lvl="2" eaLnBrk="0" hangingPunct="0">
                <a:buFont typeface="Wingdings" panose="05000000000000000000" pitchFamily="2" charset="2"/>
                <a:buChar char="l"/>
              </a:pPr>
              <a:r>
                <a:rPr lang="en-US" altLang="zh-CN" b="1" dirty="0">
                  <a:solidFill>
                    <a:srgbClr val="000066"/>
                  </a:solidFill>
                  <a:latin typeface="宋体" panose="02010600030101010101" pitchFamily="2" charset="-122"/>
                </a:rPr>
                <a:t>CEditView</a:t>
              </a:r>
              <a:r>
                <a:rPr lang="zh-CN" altLang="en-US" b="1" dirty="0">
                  <a:solidFill>
                    <a:srgbClr val="000066"/>
                  </a:solidFill>
                  <a:latin typeface="宋体" panose="02010600030101010101" pitchFamily="2" charset="-122"/>
                </a:rPr>
                <a:t>：具有文本编辑、查找、替换和滚动功能的视</a:t>
              </a:r>
            </a:p>
          </p:txBody>
        </p:sp>
      </p:grpSp>
      <p:sp>
        <p:nvSpPr>
          <p:cNvPr id="106505" name="Text Box 9"/>
          <p:cNvSpPr txBox="1">
            <a:spLocks noChangeArrowheads="1"/>
          </p:cNvSpPr>
          <p:nvPr/>
        </p:nvSpPr>
        <p:spPr bwMode="auto">
          <a:xfrm>
            <a:off x="304800" y="1011238"/>
            <a:ext cx="2792413" cy="45720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chemeClr val="accent2"/>
                </a:solidFill>
                <a:latin typeface="宋体" panose="02010600030101010101" pitchFamily="2" charset="-122"/>
              </a:rPr>
              <a:t>1</a:t>
            </a:r>
            <a:r>
              <a:rPr lang="zh-CN" altLang="en-US" b="1">
                <a:solidFill>
                  <a:schemeClr val="accent2"/>
                </a:solidFill>
                <a:latin typeface="宋体" panose="02010600030101010101" pitchFamily="2" charset="-122"/>
              </a:rPr>
              <a:t>．窗口类：</a:t>
            </a:r>
            <a:r>
              <a:rPr lang="en-US" altLang="zh-CN" b="1">
                <a:solidFill>
                  <a:schemeClr val="accent2"/>
                </a:solidFill>
                <a:latin typeface="宋体" panose="02010600030101010101" pitchFamily="2" charset="-122"/>
              </a:rPr>
              <a:t>CWnd</a:t>
            </a:r>
            <a:r>
              <a:rPr lang="zh-CN" altLang="en-US" b="1">
                <a:solidFill>
                  <a:schemeClr val="accent2"/>
                </a:solidFill>
                <a:latin typeface="宋体" panose="02010600030101010101" pitchFamily="2" charset="-122"/>
              </a:rPr>
              <a:t>类</a:t>
            </a:r>
          </a:p>
        </p:txBody>
      </p:sp>
      <p:sp>
        <p:nvSpPr>
          <p:cNvPr id="106506" name="Text Box 10"/>
          <p:cNvSpPr txBox="1">
            <a:spLocks noChangeArrowheads="1"/>
          </p:cNvSpPr>
          <p:nvPr/>
        </p:nvSpPr>
        <p:spPr bwMode="auto">
          <a:xfrm>
            <a:off x="304800" y="1676400"/>
            <a:ext cx="3200400" cy="1096963"/>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200" b="1" dirty="0" err="1">
                <a:solidFill>
                  <a:srgbClr val="000066"/>
                </a:solidFill>
                <a:latin typeface="宋体" panose="02010600030101010101" pitchFamily="2" charset="-122"/>
              </a:rPr>
              <a:t>CWnd</a:t>
            </a:r>
            <a:r>
              <a:rPr lang="zh-CN" altLang="en-US" sz="2200" b="1" dirty="0">
                <a:solidFill>
                  <a:srgbClr val="000066"/>
                </a:solidFill>
                <a:latin typeface="宋体" panose="02010600030101010101" pitchFamily="2" charset="-122"/>
              </a:rPr>
              <a:t>提供了</a:t>
            </a:r>
            <a:r>
              <a:rPr lang="en-US" altLang="zh-CN" sz="2200" b="1" dirty="0">
                <a:solidFill>
                  <a:srgbClr val="000066"/>
                </a:solidFill>
                <a:latin typeface="宋体" panose="02010600030101010101" pitchFamily="2" charset="-122"/>
              </a:rPr>
              <a:t>MFC</a:t>
            </a:r>
            <a:r>
              <a:rPr lang="zh-CN" altLang="en-US" sz="2200" b="1" dirty="0">
                <a:solidFill>
                  <a:srgbClr val="000066"/>
                </a:solidFill>
                <a:latin typeface="宋体" panose="02010600030101010101" pitchFamily="2" charset="-122"/>
              </a:rPr>
              <a:t>中所有窗口类的基本功能，是</a:t>
            </a:r>
            <a:r>
              <a:rPr lang="en-US" altLang="zh-CN" sz="2200" b="1" dirty="0" err="1">
                <a:solidFill>
                  <a:srgbClr val="000066"/>
                </a:solidFill>
                <a:latin typeface="宋体" panose="02010600030101010101" pitchFamily="2" charset="-122"/>
              </a:rPr>
              <a:t>CCmdTarget</a:t>
            </a:r>
            <a:r>
              <a:rPr lang="zh-CN" altLang="en-US" sz="2200" b="1" dirty="0">
                <a:solidFill>
                  <a:srgbClr val="000066"/>
                </a:solidFill>
                <a:latin typeface="宋体" panose="02010600030101010101" pitchFamily="2" charset="-122"/>
              </a:rPr>
              <a:t>类的子类</a:t>
            </a:r>
          </a:p>
        </p:txBody>
      </p:sp>
      <p:grpSp>
        <p:nvGrpSpPr>
          <p:cNvPr id="106507" name="Group 11"/>
          <p:cNvGrpSpPr>
            <a:grpSpLocks/>
          </p:cNvGrpSpPr>
          <p:nvPr/>
        </p:nvGrpSpPr>
        <p:grpSpPr bwMode="auto">
          <a:xfrm>
            <a:off x="3657600" y="1219200"/>
            <a:ext cx="5181600" cy="1920875"/>
            <a:chOff x="2496" y="768"/>
            <a:chExt cx="3264" cy="1210"/>
          </a:xfrm>
        </p:grpSpPr>
        <p:sp>
          <p:nvSpPr>
            <p:cNvPr id="106508" name="Rectangle 12"/>
            <p:cNvSpPr>
              <a:spLocks noChangeArrowheads="1"/>
            </p:cNvSpPr>
            <p:nvPr/>
          </p:nvSpPr>
          <p:spPr bwMode="auto">
            <a:xfrm>
              <a:off x="2496" y="1056"/>
              <a:ext cx="1008" cy="63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solidFill>
                    <a:srgbClr val="000066"/>
                  </a:solidFill>
                  <a:latin typeface="宋体" panose="02010600030101010101" pitchFamily="2" charset="-122"/>
                </a:rPr>
                <a:t>创建</a:t>
              </a:r>
              <a:r>
                <a:rPr lang="en-US" altLang="zh-CN" sz="2000" b="1">
                  <a:solidFill>
                    <a:srgbClr val="000066"/>
                  </a:solidFill>
                  <a:latin typeface="宋体" panose="02010600030101010101" pitchFamily="2" charset="-122"/>
                </a:rPr>
                <a:t>Windows</a:t>
              </a:r>
              <a:r>
                <a:rPr lang="zh-CN" altLang="en-US" sz="2000" b="1">
                  <a:solidFill>
                    <a:srgbClr val="000066"/>
                  </a:solidFill>
                  <a:latin typeface="宋体" panose="02010600030101010101" pitchFamily="2" charset="-122"/>
                </a:rPr>
                <a:t>窗口要分两步进行</a:t>
              </a:r>
            </a:p>
          </p:txBody>
        </p:sp>
        <p:sp>
          <p:nvSpPr>
            <p:cNvPr id="106509" name="Rectangle 13"/>
            <p:cNvSpPr>
              <a:spLocks noChangeArrowheads="1"/>
            </p:cNvSpPr>
            <p:nvPr/>
          </p:nvSpPr>
          <p:spPr bwMode="auto">
            <a:xfrm>
              <a:off x="3696" y="768"/>
              <a:ext cx="1440" cy="44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solidFill>
                    <a:srgbClr val="000066"/>
                  </a:solidFill>
                  <a:latin typeface="宋体" panose="02010600030101010101" pitchFamily="2" charset="-122"/>
                </a:rPr>
                <a:t>引入构造函数，构造一个</a:t>
              </a:r>
              <a:r>
                <a:rPr lang="en-US" altLang="zh-CN" sz="2000" b="1">
                  <a:solidFill>
                    <a:srgbClr val="000066"/>
                  </a:solidFill>
                  <a:latin typeface="宋体" panose="02010600030101010101" pitchFamily="2" charset="-122"/>
                </a:rPr>
                <a:t>CWnd</a:t>
              </a:r>
              <a:r>
                <a:rPr lang="zh-CN" altLang="en-US" sz="2000" b="1">
                  <a:solidFill>
                    <a:srgbClr val="000066"/>
                  </a:solidFill>
                  <a:latin typeface="宋体" panose="02010600030101010101" pitchFamily="2" charset="-122"/>
                </a:rPr>
                <a:t>对象</a:t>
              </a:r>
            </a:p>
          </p:txBody>
        </p:sp>
        <p:sp>
          <p:nvSpPr>
            <p:cNvPr id="106510" name="Rectangle 14"/>
            <p:cNvSpPr>
              <a:spLocks noChangeArrowheads="1"/>
            </p:cNvSpPr>
            <p:nvPr/>
          </p:nvSpPr>
          <p:spPr bwMode="auto">
            <a:xfrm>
              <a:off x="3696" y="1536"/>
              <a:ext cx="2064" cy="44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solidFill>
                    <a:srgbClr val="000066"/>
                  </a:solidFill>
                  <a:latin typeface="宋体" panose="02010600030101010101" pitchFamily="2" charset="-122"/>
                </a:rPr>
                <a:t>调用</a:t>
              </a:r>
              <a:r>
                <a:rPr lang="en-US" altLang="zh-CN" sz="2000" b="1">
                  <a:solidFill>
                    <a:srgbClr val="000066"/>
                  </a:solidFill>
                  <a:latin typeface="宋体" panose="02010600030101010101" pitchFamily="2" charset="-122"/>
                </a:rPr>
                <a:t>Create</a:t>
              </a:r>
              <a:r>
                <a:rPr lang="zh-CN" altLang="en-US" sz="2000" b="1">
                  <a:solidFill>
                    <a:srgbClr val="000066"/>
                  </a:solidFill>
                  <a:latin typeface="宋体" panose="02010600030101010101" pitchFamily="2" charset="-122"/>
                </a:rPr>
                <a:t>建立</a:t>
              </a:r>
              <a:r>
                <a:rPr lang="en-US" altLang="zh-CN" sz="2000" b="1">
                  <a:solidFill>
                    <a:srgbClr val="000066"/>
                  </a:solidFill>
                  <a:latin typeface="宋体" panose="02010600030101010101" pitchFamily="2" charset="-122"/>
                </a:rPr>
                <a:t>Windows</a:t>
              </a:r>
              <a:r>
                <a:rPr lang="zh-CN" altLang="en-US" sz="2000" b="1">
                  <a:solidFill>
                    <a:srgbClr val="000066"/>
                  </a:solidFill>
                  <a:latin typeface="宋体" panose="02010600030101010101" pitchFamily="2" charset="-122"/>
                </a:rPr>
                <a:t>窗口，并将它连到</a:t>
              </a:r>
              <a:r>
                <a:rPr lang="en-US" altLang="zh-CN" sz="2000" b="1">
                  <a:solidFill>
                    <a:srgbClr val="000066"/>
                  </a:solidFill>
                  <a:latin typeface="宋体" panose="02010600030101010101" pitchFamily="2" charset="-122"/>
                </a:rPr>
                <a:t>CWnd</a:t>
              </a:r>
              <a:r>
                <a:rPr lang="zh-CN" altLang="en-US" sz="2000" b="1">
                  <a:solidFill>
                    <a:srgbClr val="000066"/>
                  </a:solidFill>
                  <a:latin typeface="宋体" panose="02010600030101010101" pitchFamily="2" charset="-122"/>
                </a:rPr>
                <a:t>对象上</a:t>
              </a:r>
            </a:p>
          </p:txBody>
        </p:sp>
        <p:sp>
          <p:nvSpPr>
            <p:cNvPr id="106511" name="AutoShape 15"/>
            <p:cNvSpPr>
              <a:spLocks/>
            </p:cNvSpPr>
            <p:nvPr/>
          </p:nvSpPr>
          <p:spPr bwMode="auto">
            <a:xfrm>
              <a:off x="3504" y="864"/>
              <a:ext cx="144" cy="960"/>
            </a:xfrm>
            <a:prstGeom prst="leftBrace">
              <a:avLst>
                <a:gd name="adj1" fmla="val 55556"/>
                <a:gd name="adj2" fmla="val 50000"/>
              </a:avLst>
            </a:prstGeom>
            <a:noFill/>
            <a:ln w="57150">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文本框 1"/>
          <p:cNvSpPr txBox="1"/>
          <p:nvPr/>
        </p:nvSpPr>
        <p:spPr>
          <a:xfrm>
            <a:off x="334387" y="3218912"/>
            <a:ext cx="7437485" cy="461665"/>
          </a:xfrm>
          <a:prstGeom prst="rect">
            <a:avLst/>
          </a:prstGeom>
          <a:noFill/>
        </p:spPr>
        <p:txBody>
          <a:bodyPr wrap="none" rtlCol="0">
            <a:spAutoFit/>
          </a:bodyPr>
          <a:lstStyle/>
          <a:p>
            <a:r>
              <a:rPr lang="en-US" altLang="zh-CN" b="1" dirty="0"/>
              <a:t>http://msdn.microsoft.com/en-us/library/1xb05f0h.aspx</a:t>
            </a:r>
            <a:endParaRPr lang="zh-CN" alt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a:xfrm>
            <a:off x="6553200" y="6104384"/>
            <a:ext cx="1905000" cy="457200"/>
          </a:xfrm>
        </p:spPr>
        <p:txBody>
          <a:bodyPr/>
          <a:lstStyle/>
          <a:p>
            <a:fld id="{AB8F292D-043A-4F55-A4A1-D30F133C8731}" type="slidenum">
              <a:rPr lang="en-US" altLang="zh-CN"/>
              <a:pPr/>
              <a:t>36</a:t>
            </a:fld>
            <a:endParaRPr lang="en-US" altLang="zh-CN"/>
          </a:p>
        </p:txBody>
      </p:sp>
      <p:grpSp>
        <p:nvGrpSpPr>
          <p:cNvPr id="107524" name="Group 4"/>
          <p:cNvGrpSpPr>
            <a:grpSpLocks/>
          </p:cNvGrpSpPr>
          <p:nvPr/>
        </p:nvGrpSpPr>
        <p:grpSpPr bwMode="auto">
          <a:xfrm>
            <a:off x="107951" y="260648"/>
            <a:ext cx="8688388" cy="2474913"/>
            <a:chOff x="68" y="259"/>
            <a:chExt cx="5473" cy="1559"/>
          </a:xfrm>
        </p:grpSpPr>
        <p:sp>
          <p:nvSpPr>
            <p:cNvPr id="107525" name="Text Box 5"/>
            <p:cNvSpPr txBox="1">
              <a:spLocks noChangeArrowheads="1"/>
            </p:cNvSpPr>
            <p:nvPr/>
          </p:nvSpPr>
          <p:spPr bwMode="auto">
            <a:xfrm>
              <a:off x="68" y="259"/>
              <a:ext cx="2720" cy="404"/>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600" b="1" dirty="0">
                  <a:solidFill>
                    <a:srgbClr val="000066"/>
                  </a:solidFill>
                  <a:latin typeface="宋体" panose="02010600030101010101" pitchFamily="2" charset="-122"/>
                </a:rPr>
                <a:t>3</a:t>
              </a:r>
              <a:r>
                <a:rPr lang="zh-CN" altLang="en-US" sz="3600" b="1" dirty="0">
                  <a:solidFill>
                    <a:srgbClr val="000066"/>
                  </a:solidFill>
                  <a:latin typeface="宋体" panose="02010600030101010101" pitchFamily="2" charset="-122"/>
                </a:rPr>
                <a:t>．菜单类：</a:t>
              </a:r>
              <a:r>
                <a:rPr lang="en-US" altLang="zh-CN" sz="3600" b="1" dirty="0" err="1">
                  <a:solidFill>
                    <a:srgbClr val="000066"/>
                  </a:solidFill>
                  <a:latin typeface="宋体" panose="02010600030101010101" pitchFamily="2" charset="-122"/>
                </a:rPr>
                <a:t>CMenu</a:t>
              </a:r>
              <a:r>
                <a:rPr lang="zh-CN" altLang="en-US" sz="3600" b="1" dirty="0">
                  <a:solidFill>
                    <a:srgbClr val="000066"/>
                  </a:solidFill>
                  <a:latin typeface="宋体" panose="02010600030101010101" pitchFamily="2" charset="-122"/>
                </a:rPr>
                <a:t>类</a:t>
              </a:r>
            </a:p>
          </p:txBody>
        </p:sp>
        <p:sp>
          <p:nvSpPr>
            <p:cNvPr id="107526" name="Text Box 6"/>
            <p:cNvSpPr txBox="1">
              <a:spLocks noChangeArrowheads="1"/>
            </p:cNvSpPr>
            <p:nvPr/>
          </p:nvSpPr>
          <p:spPr bwMode="auto">
            <a:xfrm>
              <a:off x="79" y="713"/>
              <a:ext cx="5462" cy="110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800" b="1" dirty="0">
                  <a:solidFill>
                    <a:srgbClr val="000066"/>
                  </a:solidFill>
                  <a:latin typeface="宋体" panose="02010600030101010101" pitchFamily="2" charset="-122"/>
                </a:rPr>
                <a:t>该类是</a:t>
              </a:r>
              <a:r>
                <a:rPr lang="en-US" altLang="zh-CN" sz="2800" b="1" dirty="0" err="1">
                  <a:solidFill>
                    <a:srgbClr val="000066"/>
                  </a:solidFill>
                  <a:latin typeface="宋体" panose="02010600030101010101" pitchFamily="2" charset="-122"/>
                </a:rPr>
                <a:t>CObject</a:t>
              </a:r>
              <a:r>
                <a:rPr lang="zh-CN" altLang="en-US" sz="2800" b="1" dirty="0">
                  <a:solidFill>
                    <a:srgbClr val="000066"/>
                  </a:solidFill>
                  <a:latin typeface="宋体" panose="02010600030101010101" pitchFamily="2" charset="-122"/>
                </a:rPr>
                <a:t>类的子类，用于管理菜单。它是一个</a:t>
              </a:r>
              <a:r>
                <a:rPr lang="en-US" altLang="zh-CN" sz="2800" b="1" dirty="0">
                  <a:solidFill>
                    <a:srgbClr val="000066"/>
                  </a:solidFill>
                  <a:latin typeface="宋体" panose="02010600030101010101" pitchFamily="2" charset="-122"/>
                </a:rPr>
                <a:t>Windows </a:t>
              </a:r>
              <a:r>
                <a:rPr lang="en-US" altLang="zh-CN" sz="2800" b="1" dirty="0" err="1">
                  <a:solidFill>
                    <a:srgbClr val="000066"/>
                  </a:solidFill>
                  <a:latin typeface="宋体" panose="02010600030101010101" pitchFamily="2" charset="-122"/>
                </a:rPr>
                <a:t>HMenu</a:t>
              </a:r>
              <a:r>
                <a:rPr lang="zh-CN" altLang="en-US" sz="2800" b="1" dirty="0">
                  <a:solidFill>
                    <a:srgbClr val="000066"/>
                  </a:solidFill>
                  <a:latin typeface="宋体" panose="02010600030101010101" pitchFamily="2" charset="-122"/>
                </a:rPr>
                <a:t>的封装，提供了与窗口有关的菜单资源建立、修改、跟踪及删除的成员函数</a:t>
              </a:r>
              <a:r>
                <a:rPr lang="zh-CN" altLang="en-US" sz="2800" b="1" dirty="0" smtClean="0">
                  <a:solidFill>
                    <a:srgbClr val="000066"/>
                  </a:solidFill>
                  <a:latin typeface="宋体" panose="02010600030101010101" pitchFamily="2" charset="-122"/>
                </a:rPr>
                <a:t>。</a:t>
              </a:r>
              <a:endParaRPr lang="en-US" altLang="zh-CN" sz="2800" b="1" dirty="0" smtClean="0">
                <a:solidFill>
                  <a:srgbClr val="000066"/>
                </a:solidFill>
                <a:latin typeface="宋体" panose="02010600030101010101" pitchFamily="2" charset="-122"/>
              </a:endParaRPr>
            </a:p>
            <a:p>
              <a:r>
                <a:rPr lang="en-US" altLang="zh-CN" b="1" dirty="0">
                  <a:solidFill>
                    <a:srgbClr val="000066"/>
                  </a:solidFill>
                  <a:latin typeface="宋体" panose="02010600030101010101" pitchFamily="2" charset="-122"/>
                </a:rPr>
                <a:t>http://msdn.microsoft.com/en-us/library/d0s49351.aspx</a:t>
              </a:r>
              <a:endParaRPr lang="zh-CN" altLang="en-US" b="1" dirty="0">
                <a:solidFill>
                  <a:srgbClr val="000066"/>
                </a:solidFill>
                <a:latin typeface="宋体" panose="02010600030101010101" pitchFamily="2" charset="-122"/>
              </a:endParaRPr>
            </a:p>
          </p:txBody>
        </p:sp>
      </p:grpSp>
      <p:grpSp>
        <p:nvGrpSpPr>
          <p:cNvPr id="107527" name="Group 7"/>
          <p:cNvGrpSpPr>
            <a:grpSpLocks/>
          </p:cNvGrpSpPr>
          <p:nvPr/>
        </p:nvGrpSpPr>
        <p:grpSpPr bwMode="auto">
          <a:xfrm>
            <a:off x="139700" y="3297121"/>
            <a:ext cx="8534400" cy="2906713"/>
            <a:chOff x="192" y="2225"/>
            <a:chExt cx="5376" cy="1831"/>
          </a:xfrm>
        </p:grpSpPr>
        <p:sp>
          <p:nvSpPr>
            <p:cNvPr id="107528" name="Text Box 8"/>
            <p:cNvSpPr txBox="1">
              <a:spLocks noChangeArrowheads="1"/>
            </p:cNvSpPr>
            <p:nvPr/>
          </p:nvSpPr>
          <p:spPr bwMode="auto">
            <a:xfrm>
              <a:off x="204" y="2225"/>
              <a:ext cx="3299" cy="404"/>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600" b="1" dirty="0">
                  <a:solidFill>
                    <a:srgbClr val="000066"/>
                  </a:solidFill>
                  <a:latin typeface="宋体" panose="02010600030101010101" pitchFamily="2" charset="-122"/>
                </a:rPr>
                <a:t>4</a:t>
              </a:r>
              <a:r>
                <a:rPr lang="zh-CN" altLang="en-US" sz="3600" b="1" dirty="0">
                  <a:solidFill>
                    <a:srgbClr val="000066"/>
                  </a:solidFill>
                  <a:latin typeface="宋体" panose="02010600030101010101" pitchFamily="2" charset="-122"/>
                </a:rPr>
                <a:t>．对话框类：</a:t>
              </a:r>
              <a:r>
                <a:rPr lang="en-US" altLang="zh-CN" sz="3600" b="1" dirty="0" err="1">
                  <a:solidFill>
                    <a:srgbClr val="000066"/>
                  </a:solidFill>
                  <a:latin typeface="宋体" panose="02010600030101010101" pitchFamily="2" charset="-122"/>
                </a:rPr>
                <a:t>CDialog</a:t>
              </a:r>
              <a:r>
                <a:rPr lang="zh-CN" altLang="en-US" sz="3600" b="1" dirty="0">
                  <a:solidFill>
                    <a:srgbClr val="000066"/>
                  </a:solidFill>
                  <a:latin typeface="宋体" panose="02010600030101010101" pitchFamily="2" charset="-122"/>
                </a:rPr>
                <a:t>类</a:t>
              </a:r>
            </a:p>
          </p:txBody>
        </p:sp>
        <p:sp>
          <p:nvSpPr>
            <p:cNvPr id="107529" name="Text Box 9"/>
            <p:cNvSpPr txBox="1">
              <a:spLocks noChangeArrowheads="1"/>
            </p:cNvSpPr>
            <p:nvPr/>
          </p:nvSpPr>
          <p:spPr bwMode="auto">
            <a:xfrm>
              <a:off x="192" y="2679"/>
              <a:ext cx="5376" cy="1377"/>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dirty="0">
                  <a:solidFill>
                    <a:srgbClr val="000066"/>
                  </a:solidFill>
                  <a:latin typeface="宋体" panose="02010600030101010101" pitchFamily="2" charset="-122"/>
                </a:rPr>
                <a:t>由于对话框是一个特殊的窗口，所以该类是从</a:t>
              </a:r>
              <a:r>
                <a:rPr lang="en-US" altLang="zh-CN" sz="2800" b="1" dirty="0" err="1">
                  <a:solidFill>
                    <a:srgbClr val="000066"/>
                  </a:solidFill>
                  <a:latin typeface="宋体" panose="02010600030101010101" pitchFamily="2" charset="-122"/>
                </a:rPr>
                <a:t>CWnd</a:t>
              </a:r>
              <a:r>
                <a:rPr lang="zh-CN" altLang="en-US" sz="2800" b="1" dirty="0">
                  <a:solidFill>
                    <a:srgbClr val="000066"/>
                  </a:solidFill>
                  <a:latin typeface="宋体" panose="02010600030101010101" pitchFamily="2" charset="-122"/>
                </a:rPr>
                <a:t>类中派生出来的。对话框子层次结构包括通用对话框类</a:t>
              </a:r>
              <a:r>
                <a:rPr lang="en-US" altLang="zh-CN" sz="2800" b="1" dirty="0" err="1">
                  <a:solidFill>
                    <a:srgbClr val="000066"/>
                  </a:solidFill>
                  <a:latin typeface="宋体" panose="02010600030101010101" pitchFamily="2" charset="-122"/>
                </a:rPr>
                <a:t>CDialog</a:t>
              </a:r>
              <a:r>
                <a:rPr lang="zh-CN" altLang="en-US" sz="2800" b="1" dirty="0">
                  <a:solidFill>
                    <a:srgbClr val="000066"/>
                  </a:solidFill>
                  <a:latin typeface="宋体" panose="02010600030101010101" pitchFamily="2" charset="-122"/>
                </a:rPr>
                <a:t>以及支持文件选择、颜色选择、字体选择、打印、替换文本的公共对话框子类</a:t>
              </a:r>
              <a:r>
                <a:rPr lang="zh-CN" altLang="en-US" sz="2800" b="1" dirty="0" smtClean="0">
                  <a:solidFill>
                    <a:srgbClr val="000066"/>
                  </a:solidFill>
                  <a:latin typeface="宋体" panose="02010600030101010101" pitchFamily="2" charset="-122"/>
                </a:rPr>
                <a:t>。</a:t>
              </a:r>
              <a:endParaRPr lang="en-US" altLang="zh-CN" sz="2800" b="1" dirty="0" smtClean="0">
                <a:solidFill>
                  <a:srgbClr val="000066"/>
                </a:solidFill>
                <a:latin typeface="宋体" panose="02010600030101010101" pitchFamily="2" charset="-122"/>
              </a:endParaRPr>
            </a:p>
            <a:p>
              <a:r>
                <a:rPr lang="en-US" altLang="zh-CN" b="1" dirty="0">
                  <a:solidFill>
                    <a:srgbClr val="000066"/>
                  </a:solidFill>
                  <a:latin typeface="宋体" panose="02010600030101010101" pitchFamily="2" charset="-122"/>
                </a:rPr>
                <a:t>http://msdn.microsoft.com/en-us/library/132s802t.aspx</a:t>
              </a:r>
              <a:endParaRPr lang="zh-CN" altLang="en-US" b="1" dirty="0">
                <a:solidFill>
                  <a:srgbClr val="000066"/>
                </a:solidFill>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ox(in)">
                                      <p:cBhvr>
                                        <p:cTn id="7" dur="500"/>
                                        <p:tgtEl>
                                          <p:spTgt spid="107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07527"/>
                                        </p:tgtEl>
                                        <p:attrNameLst>
                                          <p:attrName>style.visibility</p:attrName>
                                        </p:attrNameLst>
                                      </p:cBhvr>
                                      <p:to>
                                        <p:strVal val="visible"/>
                                      </p:to>
                                    </p:set>
                                    <p:animEffect transition="in" filter="box(out)">
                                      <p:cBhvr>
                                        <p:cTn id="12" dur="500"/>
                                        <p:tgtEl>
                                          <p:spTgt spid="107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a:xfrm>
            <a:off x="6553200" y="6230242"/>
            <a:ext cx="1905000" cy="457200"/>
          </a:xfrm>
        </p:spPr>
        <p:txBody>
          <a:bodyPr/>
          <a:lstStyle/>
          <a:p>
            <a:fld id="{F54F2FA3-0208-489F-B3AA-5AB7C63716F0}" type="slidenum">
              <a:rPr lang="en-US" altLang="zh-CN"/>
              <a:pPr/>
              <a:t>37</a:t>
            </a:fld>
            <a:endParaRPr lang="en-US" altLang="zh-CN"/>
          </a:p>
        </p:txBody>
      </p:sp>
      <p:grpSp>
        <p:nvGrpSpPr>
          <p:cNvPr id="108548" name="Group 4"/>
          <p:cNvGrpSpPr>
            <a:grpSpLocks/>
          </p:cNvGrpSpPr>
          <p:nvPr/>
        </p:nvGrpSpPr>
        <p:grpSpPr bwMode="auto">
          <a:xfrm>
            <a:off x="304800" y="350838"/>
            <a:ext cx="8534400" cy="2640013"/>
            <a:chOff x="192" y="221"/>
            <a:chExt cx="5376" cy="1663"/>
          </a:xfrm>
        </p:grpSpPr>
        <p:sp>
          <p:nvSpPr>
            <p:cNvPr id="108549" name="Text Box 5"/>
            <p:cNvSpPr txBox="1">
              <a:spLocks noChangeArrowheads="1"/>
            </p:cNvSpPr>
            <p:nvPr/>
          </p:nvSpPr>
          <p:spPr bwMode="auto">
            <a:xfrm>
              <a:off x="204" y="221"/>
              <a:ext cx="1561" cy="442"/>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4000" b="1" dirty="0">
                  <a:solidFill>
                    <a:srgbClr val="000066"/>
                  </a:solidFill>
                  <a:latin typeface="宋体" panose="02010600030101010101" pitchFamily="2" charset="-122"/>
                </a:rPr>
                <a:t>5</a:t>
              </a:r>
              <a:r>
                <a:rPr lang="zh-CN" altLang="en-US" sz="4000" b="1" dirty="0">
                  <a:solidFill>
                    <a:srgbClr val="000066"/>
                  </a:solidFill>
                  <a:latin typeface="宋体" panose="02010600030101010101" pitchFamily="2" charset="-122"/>
                </a:rPr>
                <a:t>．控件类</a:t>
              </a:r>
            </a:p>
          </p:txBody>
        </p:sp>
        <p:sp>
          <p:nvSpPr>
            <p:cNvPr id="108550" name="Text Box 6"/>
            <p:cNvSpPr txBox="1">
              <a:spLocks noChangeArrowheads="1"/>
            </p:cNvSpPr>
            <p:nvPr/>
          </p:nvSpPr>
          <p:spPr bwMode="auto">
            <a:xfrm>
              <a:off x="192" y="740"/>
              <a:ext cx="5376" cy="1144"/>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dirty="0">
                  <a:solidFill>
                    <a:srgbClr val="000066"/>
                  </a:solidFill>
                  <a:latin typeface="宋体" panose="02010600030101010101" pitchFamily="2" charset="-122"/>
                </a:rPr>
                <a:t>    </a:t>
              </a:r>
              <a:r>
                <a:rPr lang="zh-CN" altLang="en-US" sz="2800" b="1" dirty="0">
                  <a:solidFill>
                    <a:srgbClr val="000066"/>
                  </a:solidFill>
                  <a:latin typeface="宋体" panose="02010600030101010101" pitchFamily="2" charset="-122"/>
                </a:rPr>
                <a:t>控件子层次结构包括若干类，使用这些类可建立静态文本、命令按钮、位图按钮、列表框、组合框、滚动条、编辑框等。这些直观控件为</a:t>
              </a:r>
              <a:r>
                <a:rPr lang="en-US" altLang="zh-CN" sz="2800" b="1" dirty="0">
                  <a:solidFill>
                    <a:srgbClr val="000066"/>
                  </a:solidFill>
                  <a:latin typeface="宋体" panose="02010600030101010101" pitchFamily="2" charset="-122"/>
                </a:rPr>
                <a:t>Windows</a:t>
              </a:r>
              <a:r>
                <a:rPr lang="zh-CN" altLang="en-US" sz="2800" b="1" dirty="0">
                  <a:solidFill>
                    <a:srgbClr val="000066"/>
                  </a:solidFill>
                  <a:latin typeface="宋体" panose="02010600030101010101" pitchFamily="2" charset="-122"/>
                </a:rPr>
                <a:t>应用程序提供了各种输入和显示界面。</a:t>
              </a:r>
            </a:p>
          </p:txBody>
        </p:sp>
      </p:grpSp>
      <p:grpSp>
        <p:nvGrpSpPr>
          <p:cNvPr id="108551" name="Group 7"/>
          <p:cNvGrpSpPr>
            <a:grpSpLocks/>
          </p:cNvGrpSpPr>
          <p:nvPr/>
        </p:nvGrpSpPr>
        <p:grpSpPr bwMode="auto">
          <a:xfrm>
            <a:off x="288925" y="3284115"/>
            <a:ext cx="8474075" cy="3467101"/>
            <a:chOff x="182" y="1990"/>
            <a:chExt cx="5338" cy="2184"/>
          </a:xfrm>
        </p:grpSpPr>
        <p:sp>
          <p:nvSpPr>
            <p:cNvPr id="108552" name="Text Box 8"/>
            <p:cNvSpPr txBox="1">
              <a:spLocks noChangeArrowheads="1"/>
            </p:cNvSpPr>
            <p:nvPr/>
          </p:nvSpPr>
          <p:spPr bwMode="auto">
            <a:xfrm>
              <a:off x="182" y="1990"/>
              <a:ext cx="4295" cy="442"/>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4000" b="1">
                  <a:solidFill>
                    <a:srgbClr val="000066"/>
                  </a:solidFill>
                  <a:latin typeface="宋体" panose="02010600030101010101" pitchFamily="2" charset="-122"/>
                </a:rPr>
                <a:t>6</a:t>
              </a:r>
              <a:r>
                <a:rPr lang="zh-CN" altLang="en-US" sz="4000" b="1">
                  <a:solidFill>
                    <a:srgbClr val="000066"/>
                  </a:solidFill>
                  <a:latin typeface="宋体" panose="02010600030101010101" pitchFamily="2" charset="-122"/>
                </a:rPr>
                <a:t>．控件条类：</a:t>
              </a:r>
              <a:r>
                <a:rPr lang="en-US" altLang="zh-CN" sz="4000" b="1">
                  <a:solidFill>
                    <a:srgbClr val="000066"/>
                  </a:solidFill>
                  <a:latin typeface="宋体" panose="02010600030101010101" pitchFamily="2" charset="-122"/>
                </a:rPr>
                <a:t>CControlBar</a:t>
              </a:r>
              <a:r>
                <a:rPr lang="zh-CN" altLang="en-US" sz="4000" b="1">
                  <a:solidFill>
                    <a:srgbClr val="000066"/>
                  </a:solidFill>
                  <a:latin typeface="宋体" panose="02010600030101010101" pitchFamily="2" charset="-122"/>
                </a:rPr>
                <a:t>类</a:t>
              </a:r>
            </a:p>
          </p:txBody>
        </p:sp>
        <p:sp>
          <p:nvSpPr>
            <p:cNvPr id="108553" name="Text Box 9"/>
            <p:cNvSpPr txBox="1">
              <a:spLocks noChangeArrowheads="1"/>
            </p:cNvSpPr>
            <p:nvPr/>
          </p:nvSpPr>
          <p:spPr bwMode="auto">
            <a:xfrm>
              <a:off x="192" y="2526"/>
              <a:ext cx="5328" cy="1648"/>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dirty="0">
                  <a:solidFill>
                    <a:srgbClr val="000066"/>
                  </a:solidFill>
                  <a:latin typeface="宋体" panose="02010600030101010101" pitchFamily="2" charset="-122"/>
                </a:rPr>
                <a:t>    </a:t>
              </a:r>
              <a:r>
                <a:rPr lang="zh-CN" altLang="en-US" sz="2800" b="1" dirty="0">
                  <a:solidFill>
                    <a:srgbClr val="000066"/>
                  </a:solidFill>
                  <a:latin typeface="宋体" panose="02010600030101010101" pitchFamily="2" charset="-122"/>
                </a:rPr>
                <a:t>控件条子层次结构为工具条、状态条、对话条和分割窗口建立模型。该类是</a:t>
              </a:r>
              <a:r>
                <a:rPr lang="en-US" altLang="zh-CN" sz="2800" b="1" dirty="0" err="1">
                  <a:solidFill>
                    <a:srgbClr val="000066"/>
                  </a:solidFill>
                  <a:latin typeface="宋体" panose="02010600030101010101" pitchFamily="2" charset="-122"/>
                </a:rPr>
                <a:t>CToolBar</a:t>
              </a:r>
              <a:r>
                <a:rPr lang="zh-CN" altLang="en-US" sz="2800" b="1" dirty="0">
                  <a:solidFill>
                    <a:srgbClr val="000066"/>
                  </a:solidFill>
                  <a:latin typeface="宋体" panose="02010600030101010101" pitchFamily="2" charset="-122"/>
                </a:rPr>
                <a:t>、</a:t>
              </a:r>
              <a:r>
                <a:rPr lang="en-US" altLang="zh-CN" sz="2800" b="1" dirty="0" err="1">
                  <a:solidFill>
                    <a:srgbClr val="000066"/>
                  </a:solidFill>
                  <a:latin typeface="宋体" panose="02010600030101010101" pitchFamily="2" charset="-122"/>
                </a:rPr>
                <a:t>CStatusBar</a:t>
              </a:r>
              <a:r>
                <a:rPr lang="zh-CN" altLang="en-US" sz="2800" b="1" dirty="0">
                  <a:solidFill>
                    <a:srgbClr val="000066"/>
                  </a:solidFill>
                  <a:latin typeface="宋体" panose="02010600030101010101" pitchFamily="2" charset="-122"/>
                </a:rPr>
                <a:t>、</a:t>
              </a:r>
              <a:r>
                <a:rPr lang="en-US" altLang="zh-CN" sz="2800" b="1" dirty="0" err="1">
                  <a:solidFill>
                    <a:srgbClr val="000066"/>
                  </a:solidFill>
                  <a:latin typeface="宋体" panose="02010600030101010101" pitchFamily="2" charset="-122"/>
                </a:rPr>
                <a:t>CDialogBar</a:t>
              </a:r>
              <a:r>
                <a:rPr lang="zh-CN" altLang="en-US" sz="2800" b="1" dirty="0">
                  <a:solidFill>
                    <a:srgbClr val="000066"/>
                  </a:solidFill>
                  <a:latin typeface="宋体" panose="02010600030101010101" pitchFamily="2" charset="-122"/>
                </a:rPr>
                <a:t>的基类，负责管理工具条、状态条、对话条的一些成员函数。控件条指的是连接在主窗口框架的顶部或底部的小</a:t>
              </a:r>
              <a:r>
                <a:rPr lang="zh-CN" altLang="en-US" sz="2800" b="1" dirty="0" smtClean="0">
                  <a:solidFill>
                    <a:srgbClr val="000066"/>
                  </a:solidFill>
                  <a:latin typeface="宋体" panose="02010600030101010101" pitchFamily="2" charset="-122"/>
                </a:rPr>
                <a:t>窗口</a:t>
              </a:r>
              <a:endParaRPr lang="en-US" altLang="zh-CN" sz="2800" b="1" dirty="0" smtClean="0">
                <a:solidFill>
                  <a:srgbClr val="000066"/>
                </a:solidFill>
                <a:latin typeface="宋体" panose="02010600030101010101" pitchFamily="2" charset="-122"/>
              </a:endParaRPr>
            </a:p>
            <a:p>
              <a:r>
                <a:rPr lang="en-US" altLang="zh-CN" b="1" dirty="0">
                  <a:solidFill>
                    <a:srgbClr val="000066"/>
                  </a:solidFill>
                  <a:latin typeface="宋体" panose="02010600030101010101" pitchFamily="2" charset="-122"/>
                </a:rPr>
                <a:t>http://msdn.microsoft.com/en-us/library/946eh8h7.aspx</a:t>
              </a:r>
              <a:endParaRPr lang="zh-CN" altLang="en-US" b="1" dirty="0">
                <a:solidFill>
                  <a:srgbClr val="000066"/>
                </a:solidFill>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checkerboard(across)">
                                      <p:cBhvr>
                                        <p:cTn id="7" dur="500"/>
                                        <p:tgtEl>
                                          <p:spTgt spid="10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08551"/>
                                        </p:tgtEl>
                                        <p:attrNameLst>
                                          <p:attrName>style.visibility</p:attrName>
                                        </p:attrNameLst>
                                      </p:cBhvr>
                                      <p:to>
                                        <p:strVal val="visible"/>
                                      </p:to>
                                    </p:set>
                                    <p:animEffect transition="in" filter="checkerboard(down)">
                                      <p:cBhvr>
                                        <p:cTn id="12"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0B9E6A4A-6346-40E6-A7F6-9D671D051225}" type="slidenum">
              <a:rPr lang="en-US" altLang="zh-CN"/>
              <a:pPr/>
              <a:t>38</a:t>
            </a:fld>
            <a:endParaRPr lang="en-US" altLang="zh-CN"/>
          </a:p>
        </p:txBody>
      </p:sp>
      <p:grpSp>
        <p:nvGrpSpPr>
          <p:cNvPr id="109572" name="Group 4"/>
          <p:cNvGrpSpPr>
            <a:grpSpLocks/>
          </p:cNvGrpSpPr>
          <p:nvPr/>
        </p:nvGrpSpPr>
        <p:grpSpPr bwMode="auto">
          <a:xfrm>
            <a:off x="342900" y="198658"/>
            <a:ext cx="8477250" cy="2657476"/>
            <a:chOff x="216" y="134"/>
            <a:chExt cx="5340" cy="1674"/>
          </a:xfrm>
        </p:grpSpPr>
        <p:sp>
          <p:nvSpPr>
            <p:cNvPr id="109573" name="Text Box 5"/>
            <p:cNvSpPr txBox="1">
              <a:spLocks noChangeArrowheads="1"/>
            </p:cNvSpPr>
            <p:nvPr/>
          </p:nvSpPr>
          <p:spPr bwMode="auto">
            <a:xfrm>
              <a:off x="230" y="134"/>
              <a:ext cx="4455" cy="442"/>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4000" b="1">
                  <a:solidFill>
                    <a:srgbClr val="000066"/>
                  </a:solidFill>
                  <a:latin typeface="宋体" panose="02010600030101010101" pitchFamily="2" charset="-122"/>
                </a:rPr>
                <a:t>7</a:t>
              </a:r>
              <a:r>
                <a:rPr lang="zh-CN" altLang="en-US" sz="4000" b="1">
                  <a:solidFill>
                    <a:srgbClr val="000066"/>
                  </a:solidFill>
                  <a:latin typeface="宋体" panose="02010600030101010101" pitchFamily="2" charset="-122"/>
                </a:rPr>
                <a:t>．绘画对象类：</a:t>
              </a:r>
              <a:r>
                <a:rPr lang="en-US" altLang="zh-CN" sz="4000" b="1">
                  <a:solidFill>
                    <a:srgbClr val="000066"/>
                  </a:solidFill>
                  <a:latin typeface="宋体" panose="02010600030101010101" pitchFamily="2" charset="-122"/>
                </a:rPr>
                <a:t>CGdiObject</a:t>
              </a:r>
              <a:r>
                <a:rPr lang="zh-CN" altLang="en-US" sz="4000" b="1">
                  <a:solidFill>
                    <a:srgbClr val="000066"/>
                  </a:solidFill>
                  <a:latin typeface="宋体" panose="02010600030101010101" pitchFamily="2" charset="-122"/>
                </a:rPr>
                <a:t>类</a:t>
              </a:r>
            </a:p>
          </p:txBody>
        </p:sp>
        <p:sp>
          <p:nvSpPr>
            <p:cNvPr id="109574" name="Text Box 6"/>
            <p:cNvSpPr txBox="1">
              <a:spLocks noChangeArrowheads="1"/>
            </p:cNvSpPr>
            <p:nvPr/>
          </p:nvSpPr>
          <p:spPr bwMode="auto">
            <a:xfrm>
              <a:off x="216" y="703"/>
              <a:ext cx="5340" cy="1105"/>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800" b="1" dirty="0">
                  <a:solidFill>
                    <a:srgbClr val="000066"/>
                  </a:solidFill>
                  <a:latin typeface="宋体" panose="02010600030101010101" pitchFamily="2" charset="-122"/>
                </a:rPr>
                <a:t>图形绘画对象子层次结构以</a:t>
              </a:r>
              <a:r>
                <a:rPr lang="en-US" altLang="zh-CN" sz="2800" b="1" dirty="0" err="1">
                  <a:solidFill>
                    <a:srgbClr val="000066"/>
                  </a:solidFill>
                  <a:latin typeface="宋体" panose="02010600030101010101" pitchFamily="2" charset="-122"/>
                </a:rPr>
                <a:t>CGdiObject</a:t>
              </a:r>
              <a:r>
                <a:rPr lang="zh-CN" altLang="en-US" sz="2800" b="1" dirty="0">
                  <a:solidFill>
                    <a:srgbClr val="000066"/>
                  </a:solidFill>
                  <a:latin typeface="宋体" panose="02010600030101010101" pitchFamily="2" charset="-122"/>
                </a:rPr>
                <a:t>类为根类，可用于建立绘画对象模型，如画笔、刷子、字体、位图、调色板等</a:t>
              </a:r>
              <a:r>
                <a:rPr lang="zh-CN" altLang="en-US" sz="2800" b="1" dirty="0" smtClean="0">
                  <a:solidFill>
                    <a:srgbClr val="000066"/>
                  </a:solidFill>
                  <a:latin typeface="宋体" panose="02010600030101010101" pitchFamily="2" charset="-122"/>
                </a:rPr>
                <a:t>。</a:t>
              </a:r>
              <a:endParaRPr lang="en-US" altLang="zh-CN" sz="2800" b="1" dirty="0" smtClean="0">
                <a:solidFill>
                  <a:srgbClr val="000066"/>
                </a:solidFill>
                <a:latin typeface="宋体" panose="02010600030101010101" pitchFamily="2" charset="-122"/>
              </a:endParaRPr>
            </a:p>
            <a:p>
              <a:r>
                <a:rPr lang="en-US" altLang="zh-CN" b="1" dirty="0">
                  <a:solidFill>
                    <a:srgbClr val="000066"/>
                  </a:solidFill>
                  <a:latin typeface="宋体" panose="02010600030101010101" pitchFamily="2" charset="-122"/>
                </a:rPr>
                <a:t>http://msdn.microsoft.com/en-us/library/e1af4h6d.aspx</a:t>
              </a:r>
              <a:endParaRPr lang="zh-CN" altLang="en-US" b="1" dirty="0">
                <a:solidFill>
                  <a:srgbClr val="000066"/>
                </a:solidFill>
                <a:latin typeface="宋体" panose="02010600030101010101" pitchFamily="2" charset="-122"/>
              </a:endParaRPr>
            </a:p>
          </p:txBody>
        </p:sp>
      </p:grpSp>
      <p:grpSp>
        <p:nvGrpSpPr>
          <p:cNvPr id="109575" name="Group 7"/>
          <p:cNvGrpSpPr>
            <a:grpSpLocks/>
          </p:cNvGrpSpPr>
          <p:nvPr/>
        </p:nvGrpSpPr>
        <p:grpSpPr bwMode="auto">
          <a:xfrm>
            <a:off x="342900" y="3647776"/>
            <a:ext cx="8477250" cy="2949576"/>
            <a:chOff x="221" y="2081"/>
            <a:chExt cx="5340" cy="1858"/>
          </a:xfrm>
        </p:grpSpPr>
        <p:sp>
          <p:nvSpPr>
            <p:cNvPr id="109576" name="Text Box 8"/>
            <p:cNvSpPr txBox="1">
              <a:spLocks noChangeArrowheads="1"/>
            </p:cNvSpPr>
            <p:nvPr/>
          </p:nvSpPr>
          <p:spPr bwMode="auto">
            <a:xfrm>
              <a:off x="221" y="2081"/>
              <a:ext cx="3649" cy="442"/>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4000" b="1" dirty="0">
                  <a:solidFill>
                    <a:srgbClr val="000066"/>
                  </a:solidFill>
                  <a:latin typeface="宋体" panose="02010600030101010101" pitchFamily="2" charset="-122"/>
                </a:rPr>
                <a:t>8</a:t>
              </a:r>
              <a:r>
                <a:rPr lang="zh-CN" altLang="en-US" sz="4000" b="1" dirty="0">
                  <a:solidFill>
                    <a:srgbClr val="000066"/>
                  </a:solidFill>
                  <a:latin typeface="宋体" panose="02010600030101010101" pitchFamily="2" charset="-122"/>
                </a:rPr>
                <a:t>．设备描述表类：</a:t>
              </a:r>
              <a:r>
                <a:rPr lang="en-US" altLang="zh-CN" sz="4000" b="1" dirty="0">
                  <a:solidFill>
                    <a:srgbClr val="000066"/>
                  </a:solidFill>
                  <a:latin typeface="宋体" panose="02010600030101010101" pitchFamily="2" charset="-122"/>
                </a:rPr>
                <a:t>CDC</a:t>
              </a:r>
              <a:r>
                <a:rPr lang="zh-CN" altLang="en-US" sz="4000" b="1" dirty="0">
                  <a:solidFill>
                    <a:srgbClr val="000066"/>
                  </a:solidFill>
                  <a:latin typeface="宋体" panose="02010600030101010101" pitchFamily="2" charset="-122"/>
                </a:rPr>
                <a:t>类</a:t>
              </a:r>
            </a:p>
          </p:txBody>
        </p:sp>
        <p:sp>
          <p:nvSpPr>
            <p:cNvPr id="109577" name="Text Box 9"/>
            <p:cNvSpPr txBox="1">
              <a:spLocks noChangeArrowheads="1"/>
            </p:cNvSpPr>
            <p:nvPr/>
          </p:nvSpPr>
          <p:spPr bwMode="auto">
            <a:xfrm>
              <a:off x="221" y="2562"/>
              <a:ext cx="5340" cy="1377"/>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800" b="1" dirty="0">
                  <a:solidFill>
                    <a:srgbClr val="000066"/>
                  </a:solidFill>
                  <a:latin typeface="宋体" panose="02010600030101010101" pitchFamily="2" charset="-122"/>
                </a:rPr>
                <a:t>该类及其子类支持设备描述表对象，是</a:t>
              </a:r>
              <a:r>
                <a:rPr lang="en-US" altLang="zh-CN" sz="2800" b="1" dirty="0" err="1">
                  <a:solidFill>
                    <a:srgbClr val="000066"/>
                  </a:solidFill>
                  <a:latin typeface="宋体" panose="02010600030101010101" pitchFamily="2" charset="-122"/>
                </a:rPr>
                <a:t>CObject</a:t>
              </a:r>
              <a:r>
                <a:rPr lang="zh-CN" altLang="en-US" sz="2800" b="1" dirty="0">
                  <a:solidFill>
                    <a:srgbClr val="000066"/>
                  </a:solidFill>
                  <a:latin typeface="宋体" panose="02010600030101010101" pitchFamily="2" charset="-122"/>
                </a:rPr>
                <a:t>类的子类。</a:t>
              </a:r>
              <a:r>
                <a:rPr lang="en-US" altLang="zh-CN" sz="2800" b="1" dirty="0">
                  <a:solidFill>
                    <a:srgbClr val="000066"/>
                  </a:solidFill>
                  <a:latin typeface="宋体" panose="02010600030101010101" pitchFamily="2" charset="-122"/>
                </a:rPr>
                <a:t>CDC</a:t>
              </a:r>
              <a:r>
                <a:rPr lang="zh-CN" altLang="en-US" sz="2800" b="1" dirty="0">
                  <a:solidFill>
                    <a:srgbClr val="000066"/>
                  </a:solidFill>
                  <a:latin typeface="宋体" panose="02010600030101010101" pitchFamily="2" charset="-122"/>
                </a:rPr>
                <a:t>类是一个较大的类，包括许多成员函数，如映射函数、绘画工具函数、区域函数等，通过</a:t>
              </a:r>
              <a:r>
                <a:rPr lang="en-US" altLang="zh-CN" sz="2800" b="1" dirty="0">
                  <a:solidFill>
                    <a:srgbClr val="000066"/>
                  </a:solidFill>
                  <a:latin typeface="宋体" panose="02010600030101010101" pitchFamily="2" charset="-122"/>
                </a:rPr>
                <a:t>CDC</a:t>
              </a:r>
              <a:r>
                <a:rPr lang="zh-CN" altLang="en-US" sz="2800" b="1" dirty="0">
                  <a:solidFill>
                    <a:srgbClr val="000066"/>
                  </a:solidFill>
                  <a:latin typeface="宋体" panose="02010600030101010101" pitchFamily="2" charset="-122"/>
                </a:rPr>
                <a:t>对象的成员函数可以完成所有的绘画</a:t>
              </a:r>
              <a:r>
                <a:rPr lang="zh-CN" altLang="en-US" sz="2800" b="1" dirty="0" smtClean="0">
                  <a:solidFill>
                    <a:srgbClr val="000066"/>
                  </a:solidFill>
                  <a:latin typeface="宋体" panose="02010600030101010101" pitchFamily="2" charset="-122"/>
                </a:rPr>
                <a:t>工作。</a:t>
              </a:r>
              <a:endParaRPr lang="en-US" altLang="zh-CN" sz="2800" b="1" dirty="0" smtClean="0">
                <a:solidFill>
                  <a:srgbClr val="000066"/>
                </a:solidFill>
                <a:latin typeface="宋体" panose="02010600030101010101" pitchFamily="2" charset="-122"/>
              </a:endParaRPr>
            </a:p>
            <a:p>
              <a:r>
                <a:rPr lang="en-US" altLang="zh-CN" b="1" dirty="0">
                  <a:solidFill>
                    <a:srgbClr val="000066"/>
                  </a:solidFill>
                  <a:latin typeface="宋体" panose="02010600030101010101" pitchFamily="2" charset="-122"/>
                </a:rPr>
                <a:t>http://msdn.microsoft.com/en-us/library/fxhhde73.aspx</a:t>
              </a:r>
              <a:endParaRPr lang="zh-CN" altLang="en-US" b="1" dirty="0">
                <a:solidFill>
                  <a:srgbClr val="000066"/>
                </a:solidFill>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checkerboard(across)">
                                      <p:cBhvr>
                                        <p:cTn id="7" dur="500"/>
                                        <p:tgtEl>
                                          <p:spTgt spid="109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109575"/>
                                        </p:tgtEl>
                                        <p:attrNameLst>
                                          <p:attrName>style.visibility</p:attrName>
                                        </p:attrNameLst>
                                      </p:cBhvr>
                                      <p:to>
                                        <p:strVal val="visible"/>
                                      </p:to>
                                    </p:set>
                                    <p:animEffect transition="in" filter="checkerboard(down)">
                                      <p:cBhvr>
                                        <p:cTn id="12" dur="500"/>
                                        <p:tgtEl>
                                          <p:spTgt spid="109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0DE96D25-88FB-44AC-B138-62A17911D882}" type="slidenum">
              <a:rPr lang="en-US" altLang="zh-CN"/>
              <a:pPr/>
              <a:t>39</a:t>
            </a:fld>
            <a:endParaRPr lang="en-US" altLang="zh-CN"/>
          </a:p>
        </p:txBody>
      </p:sp>
      <p:sp>
        <p:nvSpPr>
          <p:cNvPr id="110594" name="Rectangle 2"/>
          <p:cNvSpPr>
            <a:spLocks noGrp="1" noChangeArrowheads="1"/>
          </p:cNvSpPr>
          <p:nvPr>
            <p:ph type="title"/>
          </p:nvPr>
        </p:nvSpPr>
        <p:spPr>
          <a:xfrm>
            <a:off x="637735" y="122238"/>
            <a:ext cx="7772400" cy="762000"/>
          </a:xfrm>
        </p:spPr>
        <p:txBody>
          <a:bodyPr/>
          <a:lstStyle/>
          <a:p>
            <a:r>
              <a:rPr lang="en-US" altLang="zh-CN" b="1" dirty="0" smtClean="0"/>
              <a:t>7.2.5 </a:t>
            </a:r>
            <a:r>
              <a:rPr lang="zh-CN" altLang="en-US" b="1" dirty="0">
                <a:latin typeface="宋体" panose="02010600030101010101" pitchFamily="2" charset="-122"/>
              </a:rPr>
              <a:t>通用类</a:t>
            </a:r>
            <a:r>
              <a:rPr lang="zh-CN" altLang="en-US" b="1" dirty="0"/>
              <a:t> </a:t>
            </a:r>
          </a:p>
        </p:txBody>
      </p:sp>
      <p:sp>
        <p:nvSpPr>
          <p:cNvPr id="110596" name="Text Box 4"/>
          <p:cNvSpPr txBox="1">
            <a:spLocks noChangeArrowheads="1"/>
          </p:cNvSpPr>
          <p:nvPr/>
        </p:nvSpPr>
        <p:spPr bwMode="auto">
          <a:xfrm>
            <a:off x="457200" y="1143000"/>
            <a:ext cx="8507413" cy="830997"/>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b="1" dirty="0">
                <a:solidFill>
                  <a:srgbClr val="000066"/>
                </a:solidFill>
                <a:latin typeface="宋体" panose="02010600030101010101" pitchFamily="2" charset="-122"/>
              </a:rPr>
              <a:t>此类提供了许多通用服务，例如文件</a:t>
            </a:r>
            <a:r>
              <a:rPr lang="en-US" altLang="zh-CN" b="1" dirty="0">
                <a:solidFill>
                  <a:srgbClr val="000066"/>
                </a:solidFill>
                <a:latin typeface="宋体" panose="02010600030101010101" pitchFamily="2" charset="-122"/>
              </a:rPr>
              <a:t>I/O</a:t>
            </a:r>
            <a:r>
              <a:rPr lang="zh-CN" altLang="en-US" b="1" dirty="0">
                <a:solidFill>
                  <a:srgbClr val="000066"/>
                </a:solidFill>
                <a:latin typeface="宋体" panose="02010600030101010101" pitchFamily="2" charset="-122"/>
              </a:rPr>
              <a:t>、诊断和异常处理等，此外还包括如数组和列表等存放数据集的类</a:t>
            </a:r>
          </a:p>
        </p:txBody>
      </p:sp>
      <p:grpSp>
        <p:nvGrpSpPr>
          <p:cNvPr id="110597" name="Group 5"/>
          <p:cNvGrpSpPr>
            <a:grpSpLocks/>
          </p:cNvGrpSpPr>
          <p:nvPr/>
        </p:nvGrpSpPr>
        <p:grpSpPr bwMode="auto">
          <a:xfrm>
            <a:off x="152400" y="2459038"/>
            <a:ext cx="8812213" cy="3271837"/>
            <a:chOff x="96" y="1549"/>
            <a:chExt cx="5551" cy="2061"/>
          </a:xfrm>
        </p:grpSpPr>
        <p:sp>
          <p:nvSpPr>
            <p:cNvPr id="110598" name="Text Box 6"/>
            <p:cNvSpPr txBox="1">
              <a:spLocks noChangeArrowheads="1"/>
            </p:cNvSpPr>
            <p:nvPr/>
          </p:nvSpPr>
          <p:spPr bwMode="auto">
            <a:xfrm>
              <a:off x="288" y="1549"/>
              <a:ext cx="3018" cy="28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rgbClr val="000066"/>
                  </a:solidFill>
                  <a:latin typeface="宋体" panose="02010600030101010101" pitchFamily="2" charset="-122"/>
                </a:rPr>
                <a:t>1</a:t>
              </a:r>
              <a:r>
                <a:rPr lang="zh-CN" altLang="en-US" b="1">
                  <a:solidFill>
                    <a:srgbClr val="000066"/>
                  </a:solidFill>
                  <a:latin typeface="宋体" panose="02010600030101010101" pitchFamily="2" charset="-122"/>
                </a:rPr>
                <a:t>．文件类：</a:t>
              </a:r>
              <a:r>
                <a:rPr lang="en-US" altLang="zh-CN" b="1">
                  <a:solidFill>
                    <a:srgbClr val="000066"/>
                  </a:solidFill>
                  <a:latin typeface="宋体" panose="02010600030101010101" pitchFamily="2" charset="-122"/>
                </a:rPr>
                <a:t>CFile</a:t>
              </a:r>
              <a:r>
                <a:rPr lang="zh-CN" altLang="en-US" b="1">
                  <a:solidFill>
                    <a:srgbClr val="000066"/>
                  </a:solidFill>
                  <a:latin typeface="宋体" panose="02010600030101010101" pitchFamily="2" charset="-122"/>
                </a:rPr>
                <a:t>类和</a:t>
              </a:r>
              <a:r>
                <a:rPr lang="en-US" altLang="zh-CN" b="1">
                  <a:solidFill>
                    <a:srgbClr val="000066"/>
                  </a:solidFill>
                  <a:latin typeface="宋体" panose="02010600030101010101" pitchFamily="2" charset="-122"/>
                </a:rPr>
                <a:t>CArchive</a:t>
              </a:r>
              <a:r>
                <a:rPr lang="zh-CN" altLang="en-US" b="1">
                  <a:solidFill>
                    <a:srgbClr val="000066"/>
                  </a:solidFill>
                  <a:latin typeface="宋体" panose="02010600030101010101" pitchFamily="2" charset="-122"/>
                </a:rPr>
                <a:t>类</a:t>
              </a:r>
            </a:p>
          </p:txBody>
        </p:sp>
        <p:sp>
          <p:nvSpPr>
            <p:cNvPr id="110599" name="Text Box 7"/>
            <p:cNvSpPr txBox="1">
              <a:spLocks noChangeArrowheads="1"/>
            </p:cNvSpPr>
            <p:nvPr/>
          </p:nvSpPr>
          <p:spPr bwMode="auto">
            <a:xfrm>
              <a:off x="3408" y="1574"/>
              <a:ext cx="2239" cy="2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000" b="1">
                  <a:solidFill>
                    <a:srgbClr val="000066"/>
                  </a:solidFill>
                  <a:latin typeface="宋体" panose="02010600030101010101" pitchFamily="2" charset="-122"/>
                </a:rPr>
                <a:t>用以编写输入输出处理函数</a:t>
              </a:r>
            </a:p>
          </p:txBody>
        </p:sp>
        <p:sp>
          <p:nvSpPr>
            <p:cNvPr id="110600" name="Text Box 8"/>
            <p:cNvSpPr txBox="1">
              <a:spLocks noChangeArrowheads="1"/>
            </p:cNvSpPr>
            <p:nvPr/>
          </p:nvSpPr>
          <p:spPr bwMode="auto">
            <a:xfrm>
              <a:off x="282" y="2208"/>
              <a:ext cx="2341" cy="28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rgbClr val="000066"/>
                  </a:solidFill>
                  <a:latin typeface="宋体" panose="02010600030101010101" pitchFamily="2" charset="-122"/>
                </a:rPr>
                <a:t>2</a:t>
              </a:r>
              <a:r>
                <a:rPr lang="zh-CN" altLang="en-US" b="1">
                  <a:solidFill>
                    <a:srgbClr val="000066"/>
                  </a:solidFill>
                  <a:latin typeface="宋体" panose="02010600030101010101" pitchFamily="2" charset="-122"/>
                </a:rPr>
                <a:t>．异常类：</a:t>
              </a:r>
              <a:r>
                <a:rPr lang="en-US" altLang="zh-CN" b="1">
                  <a:solidFill>
                    <a:srgbClr val="000066"/>
                  </a:solidFill>
                  <a:latin typeface="宋体" panose="02010600030101010101" pitchFamily="2" charset="-122"/>
                </a:rPr>
                <a:t>CException</a:t>
              </a:r>
              <a:r>
                <a:rPr lang="zh-CN" altLang="en-US" b="1">
                  <a:solidFill>
                    <a:srgbClr val="000066"/>
                  </a:solidFill>
                  <a:latin typeface="宋体" panose="02010600030101010101" pitchFamily="2" charset="-122"/>
                </a:rPr>
                <a:t>类</a:t>
              </a:r>
            </a:p>
          </p:txBody>
        </p:sp>
        <p:sp>
          <p:nvSpPr>
            <p:cNvPr id="110601" name="Text Box 9"/>
            <p:cNvSpPr txBox="1">
              <a:spLocks noChangeArrowheads="1"/>
            </p:cNvSpPr>
            <p:nvPr/>
          </p:nvSpPr>
          <p:spPr bwMode="auto">
            <a:xfrm>
              <a:off x="2784" y="2064"/>
              <a:ext cx="2863" cy="634"/>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000" b="1" dirty="0">
                  <a:solidFill>
                    <a:srgbClr val="000066"/>
                  </a:solidFill>
                  <a:latin typeface="宋体" panose="02010600030101010101" pitchFamily="2" charset="-122"/>
                </a:rPr>
                <a:t>是所有异常情况的基类。不能直接建立</a:t>
              </a:r>
              <a:r>
                <a:rPr lang="en-US" altLang="zh-CN" sz="2000" b="1" dirty="0" err="1">
                  <a:solidFill>
                    <a:srgbClr val="000066"/>
                  </a:solidFill>
                  <a:latin typeface="宋体" panose="02010600030101010101" pitchFamily="2" charset="-122"/>
                </a:rPr>
                <a:t>CException</a:t>
              </a:r>
              <a:r>
                <a:rPr lang="zh-CN" altLang="en-US" sz="2000" b="1" dirty="0">
                  <a:solidFill>
                    <a:srgbClr val="000066"/>
                  </a:solidFill>
                  <a:latin typeface="宋体" panose="02010600030101010101" pitchFamily="2" charset="-122"/>
                </a:rPr>
                <a:t>对象，只能建立派生类的对象，用派生类来捕获指定的异常情况</a:t>
              </a:r>
            </a:p>
          </p:txBody>
        </p:sp>
        <p:sp>
          <p:nvSpPr>
            <p:cNvPr id="110602" name="Text Box 10"/>
            <p:cNvSpPr txBox="1">
              <a:spLocks noChangeArrowheads="1"/>
            </p:cNvSpPr>
            <p:nvPr/>
          </p:nvSpPr>
          <p:spPr bwMode="auto">
            <a:xfrm>
              <a:off x="288" y="3120"/>
              <a:ext cx="1371" cy="28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a:solidFill>
                    <a:srgbClr val="000066"/>
                  </a:solidFill>
                  <a:latin typeface="宋体" panose="02010600030101010101" pitchFamily="2" charset="-122"/>
                </a:rPr>
                <a:t>3</a:t>
              </a:r>
              <a:r>
                <a:rPr lang="zh-CN" altLang="en-US" b="1">
                  <a:solidFill>
                    <a:srgbClr val="000066"/>
                  </a:solidFill>
                  <a:latin typeface="宋体" panose="02010600030101010101" pitchFamily="2" charset="-122"/>
                </a:rPr>
                <a:t>．模板收集类</a:t>
              </a:r>
            </a:p>
          </p:txBody>
        </p:sp>
        <p:sp>
          <p:nvSpPr>
            <p:cNvPr id="110603" name="Text Box 11"/>
            <p:cNvSpPr txBox="1">
              <a:spLocks noChangeArrowheads="1"/>
            </p:cNvSpPr>
            <p:nvPr/>
          </p:nvSpPr>
          <p:spPr bwMode="auto">
            <a:xfrm>
              <a:off x="1872" y="2976"/>
              <a:ext cx="3775" cy="634"/>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000" b="1" dirty="0">
                  <a:solidFill>
                    <a:srgbClr val="000066"/>
                  </a:solidFill>
                  <a:latin typeface="宋体" panose="02010600030101010101" pitchFamily="2" charset="-122"/>
                </a:rPr>
                <a:t>这些类可以将多种对象存放到数组、列表和</a:t>
              </a:r>
              <a:r>
                <a:rPr lang="zh-CN" altLang="en-US" sz="2000" b="1" dirty="0">
                  <a:solidFill>
                    <a:srgbClr val="000066"/>
                  </a:solidFill>
                </a:rPr>
                <a:t>“</a:t>
              </a:r>
              <a:r>
                <a:rPr lang="zh-CN" altLang="en-US" sz="2000" b="1" dirty="0">
                  <a:solidFill>
                    <a:srgbClr val="000066"/>
                  </a:solidFill>
                  <a:latin typeface="宋体" panose="02010600030101010101" pitchFamily="2" charset="-122"/>
                </a:rPr>
                <a:t> 映射</a:t>
              </a:r>
              <a:r>
                <a:rPr lang="zh-CN" altLang="en-US" sz="2000" b="1" dirty="0">
                  <a:solidFill>
                    <a:srgbClr val="000066"/>
                  </a:solidFill>
                </a:rPr>
                <a:t>”</a:t>
              </a:r>
              <a:r>
                <a:rPr lang="zh-CN" altLang="en-US" sz="2000" b="1" dirty="0">
                  <a:solidFill>
                    <a:srgbClr val="000066"/>
                  </a:solidFill>
                  <a:latin typeface="宋体" panose="02010600030101010101" pitchFamily="2" charset="-122"/>
                </a:rPr>
                <a:t>中。但这些收集类是模板，它们的参数确定了存放在集合中的对象类型。</a:t>
              </a:r>
            </a:p>
          </p:txBody>
        </p:sp>
        <p:sp>
          <p:nvSpPr>
            <p:cNvPr id="110604" name="AutoShape 12"/>
            <p:cNvSpPr>
              <a:spLocks/>
            </p:cNvSpPr>
            <p:nvPr/>
          </p:nvSpPr>
          <p:spPr bwMode="auto">
            <a:xfrm>
              <a:off x="96" y="1632"/>
              <a:ext cx="192" cy="1680"/>
            </a:xfrm>
            <a:prstGeom prst="leftBrace">
              <a:avLst>
                <a:gd name="adj1" fmla="val 72917"/>
                <a:gd name="adj2" fmla="val 50000"/>
              </a:avLst>
            </a:prstGeom>
            <a:noFill/>
            <a:ln w="57150">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 calcmode="lin" valueType="num">
                                      <p:cBhvr additive="base">
                                        <p:cTn id="7" dur="500" fill="hold"/>
                                        <p:tgtEl>
                                          <p:spTgt spid="110596"/>
                                        </p:tgtEl>
                                        <p:attrNameLst>
                                          <p:attrName>ppt_x</p:attrName>
                                        </p:attrNameLst>
                                      </p:cBhvr>
                                      <p:tavLst>
                                        <p:tav tm="0">
                                          <p:val>
                                            <p:strVal val="0-#ppt_w/2"/>
                                          </p:val>
                                        </p:tav>
                                        <p:tav tm="100000">
                                          <p:val>
                                            <p:strVal val="#ppt_x"/>
                                          </p:val>
                                        </p:tav>
                                      </p:tavLst>
                                    </p:anim>
                                    <p:anim calcmode="lin" valueType="num">
                                      <p:cBhvr additive="base">
                                        <p:cTn id="8" dur="500" fill="hold"/>
                                        <p:tgtEl>
                                          <p:spTgt spid="1105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0597"/>
                                        </p:tgtEl>
                                        <p:attrNameLst>
                                          <p:attrName>style.visibility</p:attrName>
                                        </p:attrNameLst>
                                      </p:cBhvr>
                                      <p:to>
                                        <p:strVal val="visible"/>
                                      </p:to>
                                    </p:set>
                                    <p:anim calcmode="lin" valueType="num">
                                      <p:cBhvr additive="base">
                                        <p:cTn id="13" dur="500" fill="hold"/>
                                        <p:tgtEl>
                                          <p:spTgt spid="110597"/>
                                        </p:tgtEl>
                                        <p:attrNameLst>
                                          <p:attrName>ppt_x</p:attrName>
                                        </p:attrNameLst>
                                      </p:cBhvr>
                                      <p:tavLst>
                                        <p:tav tm="0">
                                          <p:val>
                                            <p:strVal val="0-#ppt_w/2"/>
                                          </p:val>
                                        </p:tav>
                                        <p:tav tm="100000">
                                          <p:val>
                                            <p:strVal val="#ppt_x"/>
                                          </p:val>
                                        </p:tav>
                                      </p:tavLst>
                                    </p:anim>
                                    <p:anim calcmode="lin" valueType="num">
                                      <p:cBhvr additive="base">
                                        <p:cTn id="14" dur="500" fill="hold"/>
                                        <p:tgtEl>
                                          <p:spTgt spid="1105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79512" y="476672"/>
            <a:ext cx="8784976"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FontTx/>
              <a:buNone/>
            </a:pPr>
            <a:endParaRPr lang="zh-CN" altLang="en-US" b="1" dirty="0" smtClean="0">
              <a:latin typeface="宋体" panose="02010600030101010101" pitchFamily="2" charset="-122"/>
            </a:endParaRPr>
          </a:p>
          <a:p>
            <a:pPr marL="0" indent="0">
              <a:lnSpc>
                <a:spcPct val="90000"/>
              </a:lnSpc>
              <a:buFontTx/>
              <a:buNone/>
            </a:pPr>
            <a:r>
              <a:rPr lang="zh-CN" altLang="en-US" b="1" dirty="0" smtClean="0">
                <a:latin typeface="宋体" panose="02010600030101010101" pitchFamily="2" charset="-122"/>
              </a:rPr>
              <a:t>    </a:t>
            </a:r>
            <a:r>
              <a:rPr lang="en-US" altLang="zh-CN" b="1" dirty="0" smtClean="0">
                <a:latin typeface="宋体" panose="02010600030101010101" pitchFamily="2" charset="-122"/>
              </a:rPr>
              <a:t>MFC</a:t>
            </a:r>
            <a:r>
              <a:rPr lang="zh-CN" altLang="en-US" b="1" dirty="0" smtClean="0">
                <a:latin typeface="宋体" panose="02010600030101010101" pitchFamily="2" charset="-122"/>
              </a:rPr>
              <a:t>不仅为用户提供了 </a:t>
            </a:r>
            <a:r>
              <a:rPr lang="en-US" altLang="zh-CN" b="1" dirty="0" smtClean="0">
                <a:latin typeface="宋体" panose="02010600030101010101" pitchFamily="2" charset="-122"/>
              </a:rPr>
              <a:t>Windows</a:t>
            </a:r>
            <a:r>
              <a:rPr lang="zh-CN" altLang="en-US" b="1" dirty="0" smtClean="0">
                <a:latin typeface="宋体" panose="02010600030101010101" pitchFamily="2" charset="-122"/>
              </a:rPr>
              <a:t>图形环境下应用程序的框架，而且还提供了创建应用程序的组件。</a:t>
            </a:r>
            <a:endParaRPr lang="en-US" altLang="zh-CN" b="1" dirty="0" smtClean="0">
              <a:latin typeface="宋体" panose="02010600030101010101" pitchFamily="2" charset="-122"/>
            </a:endParaRPr>
          </a:p>
          <a:p>
            <a:pPr>
              <a:lnSpc>
                <a:spcPct val="90000"/>
              </a:lnSpc>
              <a:buFontTx/>
              <a:buNone/>
            </a:pPr>
            <a:endParaRPr lang="en-US" altLang="zh-CN" b="1" dirty="0" smtClean="0">
              <a:latin typeface="宋体" panose="02010600030101010101" pitchFamily="2" charset="-122"/>
            </a:endParaRPr>
          </a:p>
          <a:p>
            <a:pPr marL="0" indent="0">
              <a:lnSpc>
                <a:spcPct val="90000"/>
              </a:lnSpc>
              <a:buFontTx/>
              <a:buNone/>
            </a:pPr>
            <a:r>
              <a:rPr lang="en-US" altLang="zh-CN" b="1" dirty="0" smtClean="0"/>
              <a:t>        MFC</a:t>
            </a:r>
            <a:r>
              <a:rPr lang="zh-CN" altLang="en-US" b="1" dirty="0" smtClean="0"/>
              <a:t>框架是一种有效的方法实现在</a:t>
            </a:r>
            <a:r>
              <a:rPr lang="en-US" altLang="zh-CN" sz="2800" b="1" dirty="0" smtClean="0"/>
              <a:t>Windows</a:t>
            </a:r>
            <a:r>
              <a:rPr lang="zh-CN" altLang="en-US" b="1" dirty="0" smtClean="0"/>
              <a:t>上编程。 它使代码更具可迁移性，提供易于访问“困难编程的”用户界面元素和技术如</a:t>
            </a:r>
            <a:r>
              <a:rPr lang="en-US" altLang="zh-CN" b="1" dirty="0" smtClean="0"/>
              <a:t>OLE </a:t>
            </a:r>
            <a:r>
              <a:rPr lang="zh-CN" altLang="en-US" b="1" dirty="0" smtClean="0"/>
              <a:t>和 </a:t>
            </a:r>
            <a:r>
              <a:rPr lang="en-US" altLang="zh-CN" b="1" dirty="0" smtClean="0"/>
              <a:t>Internet </a:t>
            </a:r>
            <a:r>
              <a:rPr lang="zh-CN" altLang="en-US" b="1" dirty="0" smtClean="0"/>
              <a:t>编程。 此外，</a:t>
            </a:r>
            <a:r>
              <a:rPr lang="en-US" altLang="zh-CN" b="1" dirty="0" smtClean="0"/>
              <a:t>MFC </a:t>
            </a:r>
            <a:r>
              <a:rPr lang="zh-CN" altLang="en-US" b="1" dirty="0" smtClean="0"/>
              <a:t>通过数据访问对象 </a:t>
            </a:r>
            <a:r>
              <a:rPr lang="en-US" altLang="zh-CN" b="1" dirty="0" smtClean="0"/>
              <a:t>(DAO) </a:t>
            </a:r>
            <a:r>
              <a:rPr lang="zh-CN" altLang="en-US" b="1" dirty="0" smtClean="0"/>
              <a:t>和开放式数据库连接 </a:t>
            </a:r>
            <a:r>
              <a:rPr lang="en-US" altLang="zh-CN" b="1" dirty="0" smtClean="0"/>
              <a:t>(ODBC) </a:t>
            </a:r>
            <a:r>
              <a:rPr lang="zh-CN" altLang="en-US" b="1" dirty="0" smtClean="0"/>
              <a:t>简化数据库编程，通过</a:t>
            </a:r>
            <a:r>
              <a:rPr lang="en-US" altLang="zh-CN" b="1" dirty="0" smtClean="0"/>
              <a:t>Windows</a:t>
            </a:r>
            <a:r>
              <a:rPr lang="zh-CN" altLang="en-US" b="1" dirty="0" smtClean="0"/>
              <a:t>网络套接字简化网络编程。</a:t>
            </a:r>
            <a:endParaRPr lang="zh-CN" altLang="en-US" b="1" dirty="0"/>
          </a:p>
        </p:txBody>
      </p:sp>
    </p:spTree>
    <p:extLst>
      <p:ext uri="{BB962C8B-B14F-4D97-AF65-F5344CB8AC3E}">
        <p14:creationId xmlns:p14="http://schemas.microsoft.com/office/powerpoint/2010/main" val="6520091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601046D-94F5-44EE-A515-A06BCD99CB37}" type="slidenum">
              <a:rPr lang="en-US" altLang="zh-CN"/>
              <a:pPr/>
              <a:t>40</a:t>
            </a:fld>
            <a:endParaRPr lang="en-US" altLang="zh-CN"/>
          </a:p>
        </p:txBody>
      </p:sp>
      <p:sp>
        <p:nvSpPr>
          <p:cNvPr id="111619" name="Rectangle 3"/>
          <p:cNvSpPr>
            <a:spLocks noGrp="1" noChangeArrowheads="1"/>
          </p:cNvSpPr>
          <p:nvPr>
            <p:ph type="body" idx="1"/>
          </p:nvPr>
        </p:nvSpPr>
        <p:spPr>
          <a:xfrm>
            <a:off x="381000" y="533400"/>
            <a:ext cx="8382000" cy="5486400"/>
          </a:xfrm>
        </p:spPr>
        <p:txBody>
          <a:bodyPr/>
          <a:lstStyle/>
          <a:p>
            <a:pPr algn="just">
              <a:lnSpc>
                <a:spcPct val="90000"/>
              </a:lnSpc>
              <a:buFontTx/>
              <a:buNone/>
            </a:pPr>
            <a:r>
              <a:rPr lang="en-US" altLang="zh-CN" b="1" dirty="0" err="1"/>
              <a:t>CException</a:t>
            </a:r>
            <a:r>
              <a:rPr lang="zh-CN" altLang="en-US" b="1" dirty="0"/>
              <a:t>的派生类如下。</a:t>
            </a:r>
          </a:p>
          <a:p>
            <a:pPr>
              <a:lnSpc>
                <a:spcPct val="90000"/>
              </a:lnSpc>
            </a:pPr>
            <a:r>
              <a:rPr lang="en-US" altLang="zh-CN" b="1" dirty="0" err="1">
                <a:latin typeface="宋体" panose="02010600030101010101" pitchFamily="2" charset="-122"/>
              </a:rPr>
              <a:t>CNotSupportedException</a:t>
            </a:r>
            <a:r>
              <a:rPr lang="zh-CN" altLang="en-US" b="1" dirty="0">
                <a:latin typeface="宋体" panose="02010600030101010101" pitchFamily="2" charset="-122"/>
              </a:rPr>
              <a:t>：不支持服务异常</a:t>
            </a:r>
            <a:endParaRPr lang="zh-CN" altLang="en-US" b="1" dirty="0"/>
          </a:p>
          <a:p>
            <a:pPr>
              <a:lnSpc>
                <a:spcPct val="90000"/>
              </a:lnSpc>
            </a:pPr>
            <a:r>
              <a:rPr lang="en-US" altLang="zh-CN" b="1" dirty="0" err="1">
                <a:latin typeface="宋体" panose="02010600030101010101" pitchFamily="2" charset="-122"/>
              </a:rPr>
              <a:t>CMemoryException</a:t>
            </a:r>
            <a:r>
              <a:rPr lang="zh-CN" altLang="en-US" b="1" dirty="0">
                <a:latin typeface="宋体" panose="02010600030101010101" pitchFamily="2" charset="-122"/>
              </a:rPr>
              <a:t>：内存异常</a:t>
            </a:r>
            <a:endParaRPr lang="zh-CN" altLang="en-US" b="1" dirty="0"/>
          </a:p>
          <a:p>
            <a:pPr>
              <a:lnSpc>
                <a:spcPct val="90000"/>
              </a:lnSpc>
            </a:pPr>
            <a:r>
              <a:rPr lang="en-US" altLang="zh-CN" b="1" dirty="0" err="1">
                <a:latin typeface="宋体" panose="02010600030101010101" pitchFamily="2" charset="-122"/>
              </a:rPr>
              <a:t>CFileException</a:t>
            </a:r>
            <a:r>
              <a:rPr lang="zh-CN" altLang="en-US" b="1" dirty="0">
                <a:latin typeface="宋体" panose="02010600030101010101" pitchFamily="2" charset="-122"/>
              </a:rPr>
              <a:t>：文件异常</a:t>
            </a:r>
            <a:endParaRPr lang="zh-CN" altLang="en-US" b="1" dirty="0"/>
          </a:p>
          <a:p>
            <a:pPr>
              <a:lnSpc>
                <a:spcPct val="90000"/>
              </a:lnSpc>
            </a:pPr>
            <a:r>
              <a:rPr lang="en-US" altLang="zh-CN" b="1" dirty="0" err="1">
                <a:latin typeface="宋体" panose="02010600030101010101" pitchFamily="2" charset="-122"/>
              </a:rPr>
              <a:t>CResourceException</a:t>
            </a:r>
            <a:r>
              <a:rPr lang="zh-CN" altLang="en-US" b="1" dirty="0">
                <a:latin typeface="宋体" panose="02010600030101010101" pitchFamily="2" charset="-122"/>
              </a:rPr>
              <a:t>：资源异常</a:t>
            </a:r>
            <a:endParaRPr lang="zh-CN" altLang="en-US" b="1" dirty="0"/>
          </a:p>
          <a:p>
            <a:pPr>
              <a:lnSpc>
                <a:spcPct val="90000"/>
              </a:lnSpc>
            </a:pPr>
            <a:r>
              <a:rPr lang="en-US" altLang="zh-CN" b="1" dirty="0" err="1">
                <a:latin typeface="宋体" panose="02010600030101010101" pitchFamily="2" charset="-122"/>
              </a:rPr>
              <a:t>COleException</a:t>
            </a:r>
            <a:r>
              <a:rPr lang="zh-CN" altLang="en-US" b="1" dirty="0">
                <a:latin typeface="宋体" panose="02010600030101010101" pitchFamily="2" charset="-122"/>
              </a:rPr>
              <a:t>：</a:t>
            </a:r>
            <a:r>
              <a:rPr lang="en-US" altLang="zh-CN" b="1" dirty="0">
                <a:latin typeface="宋体" panose="02010600030101010101" pitchFamily="2" charset="-122"/>
              </a:rPr>
              <a:t>OLE</a:t>
            </a:r>
            <a:r>
              <a:rPr lang="zh-CN" altLang="en-US" b="1" dirty="0">
                <a:latin typeface="宋体" panose="02010600030101010101" pitchFamily="2" charset="-122"/>
              </a:rPr>
              <a:t>异常</a:t>
            </a:r>
            <a:endParaRPr lang="zh-CN" altLang="en-US" b="1" dirty="0"/>
          </a:p>
          <a:p>
            <a:pPr>
              <a:lnSpc>
                <a:spcPct val="90000"/>
              </a:lnSpc>
            </a:pPr>
            <a:r>
              <a:rPr lang="en-US" altLang="zh-CN" b="1" dirty="0" err="1">
                <a:latin typeface="宋体" panose="02010600030101010101" pitchFamily="2" charset="-122"/>
              </a:rPr>
              <a:t>CArchiveException</a:t>
            </a:r>
            <a:r>
              <a:rPr lang="zh-CN" altLang="en-US" b="1" dirty="0">
                <a:latin typeface="宋体" panose="02010600030101010101" pitchFamily="2" charset="-122"/>
              </a:rPr>
              <a:t>：档案异常</a:t>
            </a:r>
            <a:endParaRPr lang="zh-CN" altLang="en-US" b="1" dirty="0"/>
          </a:p>
          <a:p>
            <a:pPr>
              <a:lnSpc>
                <a:spcPct val="90000"/>
              </a:lnSpc>
            </a:pPr>
            <a:r>
              <a:rPr lang="en-US" altLang="zh-CN" b="1" dirty="0" err="1">
                <a:latin typeface="宋体" panose="02010600030101010101" pitchFamily="2" charset="-122"/>
              </a:rPr>
              <a:t>CDaoException</a:t>
            </a:r>
            <a:r>
              <a:rPr lang="zh-CN" altLang="en-US" b="1" dirty="0">
                <a:latin typeface="宋体" panose="02010600030101010101" pitchFamily="2" charset="-122"/>
              </a:rPr>
              <a:t>：基于</a:t>
            </a:r>
            <a:r>
              <a:rPr lang="en-US" altLang="zh-CN" b="1" dirty="0">
                <a:latin typeface="宋体" panose="02010600030101010101" pitchFamily="2" charset="-122"/>
              </a:rPr>
              <a:t>DAO</a:t>
            </a:r>
            <a:r>
              <a:rPr lang="zh-CN" altLang="en-US" b="1" dirty="0">
                <a:latin typeface="宋体" panose="02010600030101010101" pitchFamily="2" charset="-122"/>
              </a:rPr>
              <a:t>的数据库类异常</a:t>
            </a:r>
            <a:endParaRPr lang="zh-CN" altLang="en-US" b="1" dirty="0"/>
          </a:p>
          <a:p>
            <a:pPr>
              <a:lnSpc>
                <a:spcPct val="90000"/>
              </a:lnSpc>
            </a:pPr>
            <a:r>
              <a:rPr lang="en-US" altLang="zh-CN" b="1" dirty="0" err="1">
                <a:latin typeface="宋体" panose="02010600030101010101" pitchFamily="2" charset="-122"/>
              </a:rPr>
              <a:t>CDBException</a:t>
            </a:r>
            <a:r>
              <a:rPr lang="zh-CN" altLang="en-US" b="1" dirty="0">
                <a:latin typeface="宋体" panose="02010600030101010101" pitchFamily="2" charset="-122"/>
              </a:rPr>
              <a:t>：数据库类异常</a:t>
            </a:r>
            <a:endParaRPr lang="zh-CN" altLang="en-US" b="1" dirty="0"/>
          </a:p>
          <a:p>
            <a:pPr>
              <a:lnSpc>
                <a:spcPct val="90000"/>
              </a:lnSpc>
            </a:pPr>
            <a:r>
              <a:rPr lang="en-US" altLang="zh-CN" b="1" dirty="0" err="1">
                <a:latin typeface="宋体" panose="02010600030101010101" pitchFamily="2" charset="-122"/>
              </a:rPr>
              <a:t>CUserException</a:t>
            </a:r>
            <a:r>
              <a:rPr lang="zh-CN" altLang="en-US" b="1" dirty="0">
                <a:latin typeface="宋体" panose="02010600030101010101" pitchFamily="2" charset="-122"/>
              </a:rPr>
              <a:t>：终端用户操作异常</a:t>
            </a:r>
            <a:endParaRPr lang="zh-CN" altLang="en-US"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DFD297C-DC2B-4502-9824-1CC479698CF9}" type="slidenum">
              <a:rPr lang="en-US" altLang="zh-CN"/>
              <a:pPr/>
              <a:t>41</a:t>
            </a:fld>
            <a:endParaRPr lang="en-US" altLang="zh-CN"/>
          </a:p>
        </p:txBody>
      </p:sp>
      <p:sp>
        <p:nvSpPr>
          <p:cNvPr id="112643" name="Rectangle 3"/>
          <p:cNvSpPr>
            <a:spLocks noGrp="1" noChangeArrowheads="1"/>
          </p:cNvSpPr>
          <p:nvPr>
            <p:ph type="body" idx="1"/>
          </p:nvPr>
        </p:nvSpPr>
        <p:spPr>
          <a:xfrm>
            <a:off x="228600" y="304800"/>
            <a:ext cx="8686800" cy="6324600"/>
          </a:xfrm>
        </p:spPr>
        <p:txBody>
          <a:bodyPr/>
          <a:lstStyle/>
          <a:p>
            <a:pPr>
              <a:lnSpc>
                <a:spcPct val="90000"/>
              </a:lnSpc>
              <a:buFontTx/>
              <a:buNone/>
            </a:pPr>
            <a:r>
              <a:rPr lang="zh-CN" altLang="en-US" b="1">
                <a:latin typeface="宋体" panose="02010600030101010101" pitchFamily="2" charset="-122"/>
              </a:rPr>
              <a:t>产生异常的原因描述将储存在异常对象的</a:t>
            </a:r>
            <a:r>
              <a:rPr lang="en-US" altLang="zh-CN" b="1">
                <a:latin typeface="宋体" panose="02010600030101010101" pitchFamily="2" charset="-122"/>
              </a:rPr>
              <a:t>m_cause</a:t>
            </a:r>
            <a:r>
              <a:rPr lang="zh-CN" altLang="en-US" b="1">
                <a:latin typeface="宋体" panose="02010600030101010101" pitchFamily="2" charset="-122"/>
              </a:rPr>
              <a:t>数据成员中。</a:t>
            </a:r>
          </a:p>
          <a:p>
            <a:pPr>
              <a:lnSpc>
                <a:spcPct val="90000"/>
              </a:lnSpc>
              <a:buFontTx/>
              <a:buNone/>
            </a:pPr>
            <a:r>
              <a:rPr lang="zh-CN" altLang="en-US" b="1">
                <a:latin typeface="宋体" panose="02010600030101010101" pitchFamily="2" charset="-122"/>
              </a:rPr>
              <a:t>例如</a:t>
            </a:r>
            <a:r>
              <a:rPr lang="en-US" altLang="zh-CN" b="1">
                <a:latin typeface="宋体" panose="02010600030101010101" pitchFamily="2" charset="-122"/>
              </a:rPr>
              <a:t>CArchiveException </a:t>
            </a:r>
            <a:r>
              <a:rPr lang="zh-CN" altLang="en-US" b="1">
                <a:latin typeface="宋体" panose="02010600030101010101" pitchFamily="2" charset="-122"/>
              </a:rPr>
              <a:t>类的</a:t>
            </a:r>
            <a:r>
              <a:rPr lang="en-US" altLang="zh-CN" b="1">
                <a:latin typeface="宋体" panose="02010600030101010101" pitchFamily="2" charset="-122"/>
              </a:rPr>
              <a:t>m_cause</a:t>
            </a:r>
            <a:r>
              <a:rPr lang="zh-CN" altLang="en-US" b="1">
                <a:latin typeface="宋体" panose="02010600030101010101" pitchFamily="2" charset="-122"/>
              </a:rPr>
              <a:t>数据成员的可能值如下：</a:t>
            </a:r>
          </a:p>
          <a:p>
            <a:pPr>
              <a:lnSpc>
                <a:spcPct val="90000"/>
              </a:lnSpc>
            </a:pPr>
            <a:r>
              <a:rPr lang="en-US" altLang="zh-CN" b="1">
                <a:solidFill>
                  <a:srgbClr val="66FFFF"/>
                </a:solidFill>
                <a:latin typeface="宋体" panose="02010600030101010101" pitchFamily="2" charset="-122"/>
              </a:rPr>
              <a:t>badClass:</a:t>
            </a:r>
            <a:r>
              <a:rPr lang="zh-CN" altLang="en-US" b="1">
                <a:solidFill>
                  <a:srgbClr val="66FFFF"/>
                </a:solidFill>
                <a:latin typeface="宋体" panose="02010600030101010101" pitchFamily="2" charset="-122"/>
              </a:rPr>
              <a:t>不能读错误对象类型中的内容</a:t>
            </a:r>
            <a:endParaRPr lang="zh-CN" altLang="en-US" b="1">
              <a:solidFill>
                <a:srgbClr val="66FFFF"/>
              </a:solidFill>
            </a:endParaRPr>
          </a:p>
          <a:p>
            <a:pPr>
              <a:lnSpc>
                <a:spcPct val="90000"/>
              </a:lnSpc>
            </a:pPr>
            <a:r>
              <a:rPr lang="en-US" altLang="zh-CN" b="1">
                <a:solidFill>
                  <a:srgbClr val="66FFFF"/>
                </a:solidFill>
                <a:latin typeface="宋体" panose="02010600030101010101" pitchFamily="2" charset="-122"/>
              </a:rPr>
              <a:t>badIndex:</a:t>
            </a:r>
            <a:r>
              <a:rPr lang="zh-CN" altLang="en-US" b="1">
                <a:solidFill>
                  <a:srgbClr val="66FFFF"/>
                </a:solidFill>
                <a:latin typeface="宋体" panose="02010600030101010101" pitchFamily="2" charset="-122"/>
              </a:rPr>
              <a:t>无效文件格式</a:t>
            </a:r>
            <a:endParaRPr lang="zh-CN" altLang="en-US" b="1">
              <a:solidFill>
                <a:srgbClr val="66FFFF"/>
              </a:solidFill>
            </a:endParaRPr>
          </a:p>
          <a:p>
            <a:pPr>
              <a:lnSpc>
                <a:spcPct val="90000"/>
              </a:lnSpc>
            </a:pPr>
            <a:r>
              <a:rPr lang="en-US" altLang="zh-CN" b="1">
                <a:solidFill>
                  <a:srgbClr val="66FFFF"/>
                </a:solidFill>
                <a:latin typeface="宋体" panose="02010600030101010101" pitchFamily="2" charset="-122"/>
              </a:rPr>
              <a:t>badSchema:</a:t>
            </a:r>
            <a:r>
              <a:rPr lang="zh-CN" altLang="en-US" b="1">
                <a:solidFill>
                  <a:srgbClr val="66FFFF"/>
                </a:solidFill>
                <a:latin typeface="宋体" panose="02010600030101010101" pitchFamily="2" charset="-122"/>
              </a:rPr>
              <a:t>无效对象版本</a:t>
            </a:r>
            <a:endParaRPr lang="zh-CN" altLang="en-US" b="1">
              <a:solidFill>
                <a:srgbClr val="66FFFF"/>
              </a:solidFill>
            </a:endParaRPr>
          </a:p>
          <a:p>
            <a:pPr>
              <a:lnSpc>
                <a:spcPct val="90000"/>
              </a:lnSpc>
            </a:pPr>
            <a:r>
              <a:rPr lang="en-US" altLang="zh-CN" b="1">
                <a:solidFill>
                  <a:srgbClr val="66FFFF"/>
                </a:solidFill>
                <a:latin typeface="宋体" panose="02010600030101010101" pitchFamily="2" charset="-122"/>
              </a:rPr>
              <a:t>endOfFile:</a:t>
            </a:r>
            <a:r>
              <a:rPr lang="zh-CN" altLang="en-US" b="1">
                <a:solidFill>
                  <a:srgbClr val="66FFFF"/>
                </a:solidFill>
                <a:latin typeface="宋体" panose="02010600030101010101" pitchFamily="2" charset="-122"/>
              </a:rPr>
              <a:t>到达文件尾</a:t>
            </a:r>
            <a:endParaRPr lang="zh-CN" altLang="en-US" b="1">
              <a:solidFill>
                <a:srgbClr val="66FFFF"/>
              </a:solidFill>
            </a:endParaRPr>
          </a:p>
          <a:p>
            <a:pPr>
              <a:lnSpc>
                <a:spcPct val="90000"/>
              </a:lnSpc>
            </a:pPr>
            <a:r>
              <a:rPr lang="en-US" altLang="zh-CN" b="1">
                <a:solidFill>
                  <a:srgbClr val="66FFFF"/>
                </a:solidFill>
                <a:latin typeface="宋体" panose="02010600030101010101" pitchFamily="2" charset="-122"/>
              </a:rPr>
              <a:t>Generic:</a:t>
            </a:r>
            <a:r>
              <a:rPr lang="zh-CN" altLang="en-US" b="1">
                <a:solidFill>
                  <a:srgbClr val="66FFFF"/>
                </a:solidFill>
                <a:latin typeface="宋体" panose="02010600030101010101" pitchFamily="2" charset="-122"/>
              </a:rPr>
              <a:t>不明异常</a:t>
            </a:r>
            <a:endParaRPr lang="zh-CN" altLang="en-US" b="1">
              <a:solidFill>
                <a:srgbClr val="66FFFF"/>
              </a:solidFill>
            </a:endParaRPr>
          </a:p>
          <a:p>
            <a:pPr>
              <a:lnSpc>
                <a:spcPct val="90000"/>
              </a:lnSpc>
            </a:pPr>
            <a:r>
              <a:rPr lang="en-US" altLang="zh-CN" b="1">
                <a:solidFill>
                  <a:srgbClr val="66FFFF"/>
                </a:solidFill>
                <a:latin typeface="宋体" panose="02010600030101010101" pitchFamily="2" charset="-122"/>
              </a:rPr>
              <a:t>None:</a:t>
            </a:r>
            <a:r>
              <a:rPr lang="zh-CN" altLang="en-US" b="1">
                <a:solidFill>
                  <a:srgbClr val="66FFFF"/>
                </a:solidFill>
                <a:latin typeface="宋体" panose="02010600030101010101" pitchFamily="2" charset="-122"/>
              </a:rPr>
              <a:t>无异常</a:t>
            </a:r>
            <a:endParaRPr lang="zh-CN" altLang="en-US" b="1">
              <a:solidFill>
                <a:srgbClr val="66FFFF"/>
              </a:solidFill>
            </a:endParaRPr>
          </a:p>
          <a:p>
            <a:pPr>
              <a:lnSpc>
                <a:spcPct val="90000"/>
              </a:lnSpc>
            </a:pPr>
            <a:r>
              <a:rPr lang="en-US" altLang="zh-CN" b="1">
                <a:solidFill>
                  <a:srgbClr val="66FFFF"/>
                </a:solidFill>
                <a:latin typeface="宋体" panose="02010600030101010101" pitchFamily="2" charset="-122"/>
              </a:rPr>
              <a:t>readOnly:</a:t>
            </a:r>
            <a:r>
              <a:rPr lang="zh-CN" altLang="en-US" b="1">
                <a:solidFill>
                  <a:srgbClr val="66FFFF"/>
                </a:solidFill>
                <a:latin typeface="宋体" panose="02010600030101010101" pitchFamily="2" charset="-122"/>
              </a:rPr>
              <a:t>试图向只读文件进行写操作</a:t>
            </a:r>
            <a:endParaRPr lang="zh-CN" altLang="en-US" b="1">
              <a:solidFill>
                <a:srgbClr val="66FFFF"/>
              </a:solidFill>
            </a:endParaRPr>
          </a:p>
          <a:p>
            <a:pPr>
              <a:lnSpc>
                <a:spcPct val="90000"/>
              </a:lnSpc>
            </a:pPr>
            <a:r>
              <a:rPr lang="en-US" altLang="zh-CN" b="1">
                <a:solidFill>
                  <a:srgbClr val="66FFFF"/>
                </a:solidFill>
                <a:latin typeface="宋体" panose="02010600030101010101" pitchFamily="2" charset="-122"/>
              </a:rPr>
              <a:t>writeOnly:</a:t>
            </a:r>
            <a:r>
              <a:rPr lang="zh-CN" altLang="en-US" b="1">
                <a:solidFill>
                  <a:srgbClr val="66FFFF"/>
                </a:solidFill>
                <a:latin typeface="宋体" panose="02010600030101010101" pitchFamily="2" charset="-122"/>
              </a:rPr>
              <a:t>试图向只写文件进行读操作</a:t>
            </a:r>
            <a:endParaRPr lang="zh-CN" altLang="en-US" b="1">
              <a:solidFill>
                <a:srgbClr val="66FFFF"/>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fld id="{F42E6EB2-3107-40E1-8D4C-96E6D4155025}" type="slidenum">
              <a:rPr lang="en-US" altLang="zh-CN"/>
              <a:pPr/>
              <a:t>42</a:t>
            </a:fld>
            <a:endParaRPr lang="en-US" altLang="zh-CN"/>
          </a:p>
        </p:txBody>
      </p:sp>
      <p:sp>
        <p:nvSpPr>
          <p:cNvPr id="113666" name="Rectangle 2"/>
          <p:cNvSpPr>
            <a:spLocks noGrp="1" noChangeArrowheads="1"/>
          </p:cNvSpPr>
          <p:nvPr>
            <p:ph type="title"/>
          </p:nvPr>
        </p:nvSpPr>
        <p:spPr>
          <a:xfrm>
            <a:off x="685800" y="107804"/>
            <a:ext cx="7772400" cy="914400"/>
          </a:xfrm>
        </p:spPr>
        <p:txBody>
          <a:bodyPr/>
          <a:lstStyle/>
          <a:p>
            <a:r>
              <a:rPr lang="en-US" altLang="zh-CN" b="1" dirty="0" smtClean="0"/>
              <a:t>7.2.6 </a:t>
            </a:r>
            <a:r>
              <a:rPr lang="en-US" altLang="zh-CN" b="1" dirty="0"/>
              <a:t>OLE</a:t>
            </a:r>
            <a:r>
              <a:rPr lang="zh-CN" altLang="en-US" b="1" dirty="0">
                <a:latin typeface="宋体" panose="02010600030101010101" pitchFamily="2" charset="-122"/>
              </a:rPr>
              <a:t>类</a:t>
            </a:r>
            <a:r>
              <a:rPr lang="zh-CN" altLang="en-US" b="1" dirty="0"/>
              <a:t> </a:t>
            </a:r>
          </a:p>
        </p:txBody>
      </p:sp>
      <p:grpSp>
        <p:nvGrpSpPr>
          <p:cNvPr id="113668" name="Group 4"/>
          <p:cNvGrpSpPr>
            <a:grpSpLocks/>
          </p:cNvGrpSpPr>
          <p:nvPr/>
        </p:nvGrpSpPr>
        <p:grpSpPr bwMode="auto">
          <a:xfrm>
            <a:off x="533400" y="1219200"/>
            <a:ext cx="8072169" cy="3055938"/>
            <a:chOff x="192" y="643"/>
            <a:chExt cx="4310" cy="1925"/>
          </a:xfrm>
        </p:grpSpPr>
        <p:sp>
          <p:nvSpPr>
            <p:cNvPr id="113669" name="Text Box 5"/>
            <p:cNvSpPr txBox="1">
              <a:spLocks noChangeArrowheads="1"/>
            </p:cNvSpPr>
            <p:nvPr/>
          </p:nvSpPr>
          <p:spPr bwMode="auto">
            <a:xfrm>
              <a:off x="192" y="1104"/>
              <a:ext cx="1546" cy="756"/>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b="1" dirty="0">
                  <a:solidFill>
                    <a:srgbClr val="000066"/>
                  </a:solidFill>
                  <a:latin typeface="宋体" panose="02010600030101010101" pitchFamily="2" charset="-122"/>
                </a:rPr>
                <a:t>对象连接与嵌入子层次结构为支持</a:t>
              </a:r>
              <a:r>
                <a:rPr lang="en-US" altLang="zh-CN" b="1" dirty="0">
                  <a:solidFill>
                    <a:srgbClr val="000066"/>
                  </a:solidFill>
                  <a:latin typeface="宋体" panose="02010600030101010101" pitchFamily="2" charset="-122"/>
                </a:rPr>
                <a:t>OLE</a:t>
              </a:r>
              <a:r>
                <a:rPr lang="zh-CN" altLang="en-US" b="1" dirty="0">
                  <a:solidFill>
                    <a:srgbClr val="000066"/>
                  </a:solidFill>
                  <a:latin typeface="宋体" panose="02010600030101010101" pitchFamily="2" charset="-122"/>
                </a:rPr>
                <a:t>提供</a:t>
              </a:r>
              <a:r>
                <a:rPr lang="zh-CN" altLang="en-US" b="1" dirty="0" smtClean="0">
                  <a:solidFill>
                    <a:srgbClr val="000066"/>
                  </a:solidFill>
                  <a:latin typeface="宋体" panose="02010600030101010101" pitchFamily="2" charset="-122"/>
                </a:rPr>
                <a:t>了很多类</a:t>
              </a:r>
              <a:endParaRPr lang="zh-CN" altLang="en-US" b="1" dirty="0">
                <a:solidFill>
                  <a:srgbClr val="000066"/>
                </a:solidFill>
                <a:latin typeface="宋体" panose="02010600030101010101" pitchFamily="2" charset="-122"/>
              </a:endParaRPr>
            </a:p>
          </p:txBody>
        </p:sp>
        <p:grpSp>
          <p:nvGrpSpPr>
            <p:cNvPr id="113670" name="Group 6"/>
            <p:cNvGrpSpPr>
              <a:grpSpLocks/>
            </p:cNvGrpSpPr>
            <p:nvPr/>
          </p:nvGrpSpPr>
          <p:grpSpPr bwMode="auto">
            <a:xfrm>
              <a:off x="1920" y="643"/>
              <a:ext cx="2582" cy="1925"/>
              <a:chOff x="1920" y="643"/>
              <a:chExt cx="2582" cy="1925"/>
            </a:xfrm>
          </p:grpSpPr>
          <p:grpSp>
            <p:nvGrpSpPr>
              <p:cNvPr id="113671" name="Group 7"/>
              <p:cNvGrpSpPr>
                <a:grpSpLocks/>
              </p:cNvGrpSpPr>
              <p:nvPr/>
            </p:nvGrpSpPr>
            <p:grpSpPr bwMode="auto">
              <a:xfrm>
                <a:off x="1920" y="643"/>
                <a:ext cx="2582" cy="617"/>
                <a:chOff x="1920" y="643"/>
                <a:chExt cx="2338" cy="617"/>
              </a:xfrm>
            </p:grpSpPr>
            <p:sp>
              <p:nvSpPr>
                <p:cNvPr id="113672" name="Text Box 8"/>
                <p:cNvSpPr txBox="1">
                  <a:spLocks noChangeArrowheads="1"/>
                </p:cNvSpPr>
                <p:nvPr/>
              </p:nvSpPr>
              <p:spPr bwMode="auto">
                <a:xfrm>
                  <a:off x="1920" y="768"/>
                  <a:ext cx="778"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b="1">
                      <a:solidFill>
                        <a:srgbClr val="000066"/>
                      </a:solidFill>
                      <a:latin typeface="宋体" panose="02010600030101010101" pitchFamily="2" charset="-122"/>
                    </a:rPr>
                    <a:t>普通类</a:t>
                  </a:r>
                </a:p>
              </p:txBody>
            </p:sp>
            <p:sp>
              <p:nvSpPr>
                <p:cNvPr id="113673" name="Text Box 9"/>
                <p:cNvSpPr txBox="1">
                  <a:spLocks noChangeArrowheads="1"/>
                </p:cNvSpPr>
                <p:nvPr/>
              </p:nvSpPr>
              <p:spPr bwMode="auto">
                <a:xfrm>
                  <a:off x="2900" y="643"/>
                  <a:ext cx="1358" cy="617"/>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lnSpc>
                      <a:spcPct val="80000"/>
                    </a:lnSpc>
                  </a:pPr>
                  <a:r>
                    <a:rPr lang="en-US" altLang="zh-CN" b="1">
                      <a:solidFill>
                        <a:srgbClr val="000066"/>
                      </a:solidFill>
                      <a:latin typeface="宋体" panose="02010600030101010101" pitchFamily="2" charset="-122"/>
                    </a:rPr>
                    <a:t>COleDocuemnt</a:t>
                  </a:r>
                </a:p>
                <a:p>
                  <a:pPr eaLnBrk="0" hangingPunct="0">
                    <a:lnSpc>
                      <a:spcPct val="80000"/>
                    </a:lnSpc>
                  </a:pPr>
                  <a:r>
                    <a:rPr lang="en-US" altLang="zh-CN" b="1">
                      <a:solidFill>
                        <a:srgbClr val="000066"/>
                      </a:solidFill>
                      <a:latin typeface="宋体" panose="02010600030101010101" pitchFamily="2" charset="-122"/>
                    </a:rPr>
                    <a:t>COleItem</a:t>
                  </a:r>
                </a:p>
                <a:p>
                  <a:pPr eaLnBrk="0" hangingPunct="0">
                    <a:lnSpc>
                      <a:spcPct val="80000"/>
                    </a:lnSpc>
                  </a:pPr>
                  <a:r>
                    <a:rPr lang="en-US" altLang="zh-CN" b="1">
                      <a:solidFill>
                        <a:srgbClr val="000066"/>
                      </a:solidFill>
                      <a:latin typeface="宋体" panose="02010600030101010101" pitchFamily="2" charset="-122"/>
                    </a:rPr>
                    <a:t>COleException</a:t>
                  </a:r>
                </a:p>
              </p:txBody>
            </p:sp>
            <p:sp>
              <p:nvSpPr>
                <p:cNvPr id="113674" name="Line 10"/>
                <p:cNvSpPr>
                  <a:spLocks noChangeShapeType="1"/>
                </p:cNvSpPr>
                <p:nvPr/>
              </p:nvSpPr>
              <p:spPr bwMode="auto">
                <a:xfrm>
                  <a:off x="2688" y="912"/>
                  <a:ext cx="192"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675" name="Group 11"/>
              <p:cNvGrpSpPr>
                <a:grpSpLocks/>
              </p:cNvGrpSpPr>
              <p:nvPr/>
            </p:nvGrpSpPr>
            <p:grpSpPr bwMode="auto">
              <a:xfrm>
                <a:off x="1920" y="1291"/>
                <a:ext cx="2582" cy="426"/>
                <a:chOff x="1968" y="1291"/>
                <a:chExt cx="2290" cy="426"/>
              </a:xfrm>
            </p:grpSpPr>
            <p:sp>
              <p:nvSpPr>
                <p:cNvPr id="113676" name="Text Box 12"/>
                <p:cNvSpPr txBox="1">
                  <a:spLocks noChangeArrowheads="1"/>
                </p:cNvSpPr>
                <p:nvPr/>
              </p:nvSpPr>
              <p:spPr bwMode="auto">
                <a:xfrm>
                  <a:off x="1968" y="1296"/>
                  <a:ext cx="730"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b="1">
                      <a:solidFill>
                        <a:srgbClr val="000066"/>
                      </a:solidFill>
                      <a:latin typeface="宋体" panose="02010600030101010101" pitchFamily="2" charset="-122"/>
                    </a:rPr>
                    <a:t>客户类</a:t>
                  </a:r>
                </a:p>
              </p:txBody>
            </p:sp>
            <p:sp>
              <p:nvSpPr>
                <p:cNvPr id="113677" name="Text Box 13"/>
                <p:cNvSpPr txBox="1">
                  <a:spLocks noChangeArrowheads="1"/>
                </p:cNvSpPr>
                <p:nvPr/>
              </p:nvSpPr>
              <p:spPr bwMode="auto">
                <a:xfrm>
                  <a:off x="2914" y="1291"/>
                  <a:ext cx="1344" cy="426"/>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80000"/>
                    </a:lnSpc>
                  </a:pPr>
                  <a:r>
                    <a:rPr lang="en-US" altLang="zh-CN" b="1" dirty="0" err="1">
                      <a:solidFill>
                        <a:srgbClr val="000066"/>
                      </a:solidFill>
                      <a:latin typeface="宋体" panose="02010600030101010101" pitchFamily="2" charset="-122"/>
                    </a:rPr>
                    <a:t>COleClientDoc</a:t>
                  </a:r>
                  <a:endParaRPr lang="en-US" altLang="zh-CN" b="1" dirty="0">
                    <a:solidFill>
                      <a:srgbClr val="000066"/>
                    </a:solidFill>
                    <a:latin typeface="宋体" panose="02010600030101010101" pitchFamily="2" charset="-122"/>
                  </a:endParaRPr>
                </a:p>
                <a:p>
                  <a:pPr eaLnBrk="0" hangingPunct="0">
                    <a:lnSpc>
                      <a:spcPct val="80000"/>
                    </a:lnSpc>
                  </a:pPr>
                  <a:r>
                    <a:rPr lang="en-US" altLang="zh-CN" b="1" dirty="0" err="1">
                      <a:solidFill>
                        <a:srgbClr val="000066"/>
                      </a:solidFill>
                      <a:latin typeface="宋体" panose="02010600030101010101" pitchFamily="2" charset="-122"/>
                    </a:rPr>
                    <a:t>COleClientItem</a:t>
                  </a:r>
                  <a:endParaRPr lang="en-US" altLang="zh-CN" b="1" dirty="0">
                    <a:solidFill>
                      <a:srgbClr val="000066"/>
                    </a:solidFill>
                    <a:latin typeface="宋体" panose="02010600030101010101" pitchFamily="2" charset="-122"/>
                  </a:endParaRPr>
                </a:p>
              </p:txBody>
            </p:sp>
            <p:sp>
              <p:nvSpPr>
                <p:cNvPr id="113678" name="Line 14"/>
                <p:cNvSpPr>
                  <a:spLocks noChangeShapeType="1"/>
                </p:cNvSpPr>
                <p:nvPr/>
              </p:nvSpPr>
              <p:spPr bwMode="auto">
                <a:xfrm>
                  <a:off x="2688" y="1440"/>
                  <a:ext cx="192"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3679" name="Group 15"/>
              <p:cNvGrpSpPr>
                <a:grpSpLocks/>
              </p:cNvGrpSpPr>
              <p:nvPr/>
            </p:nvGrpSpPr>
            <p:grpSpPr bwMode="auto">
              <a:xfrm>
                <a:off x="1968" y="1774"/>
                <a:ext cx="2533" cy="794"/>
                <a:chOff x="1968" y="1658"/>
                <a:chExt cx="2533" cy="794"/>
              </a:xfrm>
            </p:grpSpPr>
            <p:sp>
              <p:nvSpPr>
                <p:cNvPr id="113680" name="Text Box 16"/>
                <p:cNvSpPr txBox="1">
                  <a:spLocks noChangeArrowheads="1"/>
                </p:cNvSpPr>
                <p:nvPr/>
              </p:nvSpPr>
              <p:spPr bwMode="auto">
                <a:xfrm>
                  <a:off x="1968" y="1824"/>
                  <a:ext cx="922"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b="1">
                      <a:solidFill>
                        <a:srgbClr val="000066"/>
                      </a:solidFill>
                      <a:latin typeface="宋体" panose="02010600030101010101" pitchFamily="2" charset="-122"/>
                    </a:rPr>
                    <a:t>服务器类</a:t>
                  </a:r>
                </a:p>
              </p:txBody>
            </p:sp>
            <p:sp>
              <p:nvSpPr>
                <p:cNvPr id="113681" name="Text Box 17"/>
                <p:cNvSpPr txBox="1">
                  <a:spLocks noChangeArrowheads="1"/>
                </p:cNvSpPr>
                <p:nvPr/>
              </p:nvSpPr>
              <p:spPr bwMode="auto">
                <a:xfrm>
                  <a:off x="3191" y="1658"/>
                  <a:ext cx="1310" cy="794"/>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lnSpc>
                      <a:spcPct val="80000"/>
                    </a:lnSpc>
                  </a:pPr>
                  <a:r>
                    <a:rPr lang="en-US" altLang="zh-CN" b="1">
                      <a:solidFill>
                        <a:srgbClr val="000066"/>
                      </a:solidFill>
                      <a:latin typeface="宋体" panose="02010600030101010101" pitchFamily="2" charset="-122"/>
                    </a:rPr>
                    <a:t>COleServer</a:t>
                  </a:r>
                </a:p>
                <a:p>
                  <a:pPr eaLnBrk="0" hangingPunct="0">
                    <a:lnSpc>
                      <a:spcPct val="80000"/>
                    </a:lnSpc>
                  </a:pPr>
                  <a:r>
                    <a:rPr lang="en-US" altLang="zh-CN" b="1">
                      <a:solidFill>
                        <a:srgbClr val="000066"/>
                      </a:solidFill>
                      <a:latin typeface="宋体" panose="02010600030101010101" pitchFamily="2" charset="-122"/>
                    </a:rPr>
                    <a:t>COleTemplate</a:t>
                  </a:r>
                </a:p>
                <a:p>
                  <a:pPr eaLnBrk="0" hangingPunct="0">
                    <a:lnSpc>
                      <a:spcPct val="80000"/>
                    </a:lnSpc>
                  </a:pPr>
                  <a:r>
                    <a:rPr lang="en-US" altLang="zh-CN" b="1">
                      <a:solidFill>
                        <a:srgbClr val="000066"/>
                      </a:solidFill>
                      <a:latin typeface="宋体" panose="02010600030101010101" pitchFamily="2" charset="-122"/>
                    </a:rPr>
                    <a:t>COleServerDoc</a:t>
                  </a:r>
                </a:p>
                <a:p>
                  <a:pPr eaLnBrk="0" hangingPunct="0">
                    <a:lnSpc>
                      <a:spcPct val="80000"/>
                    </a:lnSpc>
                  </a:pPr>
                  <a:r>
                    <a:rPr lang="en-US" altLang="zh-CN" b="1">
                      <a:solidFill>
                        <a:srgbClr val="000066"/>
                      </a:solidFill>
                      <a:latin typeface="宋体" panose="02010600030101010101" pitchFamily="2" charset="-122"/>
                    </a:rPr>
                    <a:t>COleServerItem</a:t>
                  </a:r>
                </a:p>
              </p:txBody>
            </p:sp>
            <p:sp>
              <p:nvSpPr>
                <p:cNvPr id="113682" name="Line 18"/>
                <p:cNvSpPr>
                  <a:spLocks noChangeShapeType="1"/>
                </p:cNvSpPr>
                <p:nvPr/>
              </p:nvSpPr>
              <p:spPr bwMode="auto">
                <a:xfrm>
                  <a:off x="2880" y="1968"/>
                  <a:ext cx="288"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3683" name="AutoShape 19"/>
            <p:cNvSpPr>
              <a:spLocks/>
            </p:cNvSpPr>
            <p:nvPr/>
          </p:nvSpPr>
          <p:spPr bwMode="auto">
            <a:xfrm>
              <a:off x="1776" y="912"/>
              <a:ext cx="144" cy="1152"/>
            </a:xfrm>
            <a:prstGeom prst="leftBrace">
              <a:avLst>
                <a:gd name="adj1" fmla="val 66667"/>
                <a:gd name="adj2" fmla="val 50000"/>
              </a:avLst>
            </a:prstGeom>
            <a:noFill/>
            <a:ln w="38100">
              <a:solidFill>
                <a:srgbClr val="FFFF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684" name="Text Box 20"/>
          <p:cNvSpPr txBox="1">
            <a:spLocks noChangeArrowheads="1"/>
          </p:cNvSpPr>
          <p:nvPr/>
        </p:nvSpPr>
        <p:spPr bwMode="auto">
          <a:xfrm>
            <a:off x="228600" y="4495800"/>
            <a:ext cx="87026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宋体" panose="02010600030101010101" pitchFamily="2" charset="-122"/>
              </a:rPr>
              <a:t>MFC</a:t>
            </a:r>
            <a:r>
              <a:rPr lang="zh-CN" altLang="en-US" sz="2800" b="1" dirty="0">
                <a:latin typeface="宋体" panose="02010600030101010101" pitchFamily="2" charset="-122"/>
              </a:rPr>
              <a:t>中提供了对</a:t>
            </a:r>
            <a:r>
              <a:rPr lang="en-US" altLang="zh-CN" sz="2800" b="1" dirty="0">
                <a:latin typeface="宋体" panose="02010600030101010101" pitchFamily="2" charset="-122"/>
              </a:rPr>
              <a:t>OLE</a:t>
            </a:r>
            <a:r>
              <a:rPr lang="zh-CN" altLang="en-US" sz="2800" b="1" dirty="0">
                <a:latin typeface="宋体" panose="02010600030101010101" pitchFamily="2" charset="-122"/>
              </a:rPr>
              <a:t>技术体系的全方位的支持。它提供了</a:t>
            </a:r>
            <a:r>
              <a:rPr lang="en-US" altLang="zh-CN" sz="2800" b="1" dirty="0">
                <a:latin typeface="宋体" panose="02010600030101010101" pitchFamily="2" charset="-122"/>
              </a:rPr>
              <a:t>OLE</a:t>
            </a:r>
            <a:r>
              <a:rPr lang="zh-CN" altLang="en-US" sz="2800" b="1" dirty="0">
                <a:latin typeface="宋体" panose="02010600030101010101" pitchFamily="2" charset="-122"/>
              </a:rPr>
              <a:t>基类、可视编辑容器类、可视编辑服务器类、数据传送类、</a:t>
            </a:r>
            <a:r>
              <a:rPr lang="en-US" altLang="zh-CN" sz="2800" b="1" dirty="0">
                <a:latin typeface="宋体" panose="02010600030101010101" pitchFamily="2" charset="-122"/>
              </a:rPr>
              <a:t>OLE</a:t>
            </a:r>
            <a:r>
              <a:rPr lang="zh-CN" altLang="en-US" sz="2800" b="1" dirty="0">
                <a:latin typeface="宋体" panose="02010600030101010101" pitchFamily="2" charset="-122"/>
              </a:rPr>
              <a:t>对话类和杂项类等六种类来封装</a:t>
            </a:r>
            <a:r>
              <a:rPr lang="en-US" altLang="zh-CN" sz="2800" b="1" dirty="0">
                <a:latin typeface="宋体" panose="02010600030101010101" pitchFamily="2" charset="-122"/>
              </a:rPr>
              <a:t>OLE</a:t>
            </a:r>
            <a:r>
              <a:rPr lang="zh-CN" altLang="en-US" sz="2800" b="1" dirty="0">
                <a:latin typeface="宋体" panose="02010600030101010101" pitchFamily="2" charset="-122"/>
              </a:rPr>
              <a:t>技术。</a:t>
            </a:r>
            <a:endParaRPr lang="zh-CN" altLang="en-US" sz="28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43</a:t>
            </a:fld>
            <a:endParaRPr lang="en-US" altLang="zh-CN"/>
          </a:p>
        </p:txBody>
      </p:sp>
      <p:sp>
        <p:nvSpPr>
          <p:cNvPr id="6" name="内容占位符 5"/>
          <p:cNvSpPr>
            <a:spLocks noGrp="1"/>
          </p:cNvSpPr>
          <p:nvPr>
            <p:ph idx="1"/>
          </p:nvPr>
        </p:nvSpPr>
        <p:spPr>
          <a:xfrm>
            <a:off x="2846" y="188640"/>
            <a:ext cx="4104456" cy="6387897"/>
          </a:xfrm>
        </p:spPr>
        <p:txBody>
          <a:bodyPr/>
          <a:lstStyle/>
          <a:p>
            <a:pPr>
              <a:lnSpc>
                <a:spcPts val="2000"/>
              </a:lnSpc>
            </a:pPr>
            <a:r>
              <a:rPr lang="en-US" altLang="zh-CN" sz="2000" b="1" dirty="0" err="1"/>
              <a:t>COleBusyDialog</a:t>
            </a:r>
            <a:r>
              <a:rPr lang="en-US" altLang="zh-CN" sz="2000" b="1" dirty="0"/>
              <a:t> Class</a:t>
            </a:r>
          </a:p>
          <a:p>
            <a:pPr>
              <a:lnSpc>
                <a:spcPts val="2000"/>
              </a:lnSpc>
            </a:pPr>
            <a:r>
              <a:rPr lang="en-US" altLang="zh-CN" sz="2000" b="1" dirty="0" err="1"/>
              <a:t>COleChangeIconDialog</a:t>
            </a:r>
            <a:r>
              <a:rPr lang="en-US" altLang="zh-CN" sz="2000" b="1" dirty="0"/>
              <a:t> Class</a:t>
            </a:r>
          </a:p>
          <a:p>
            <a:pPr>
              <a:lnSpc>
                <a:spcPts val="2000"/>
              </a:lnSpc>
            </a:pPr>
            <a:r>
              <a:rPr lang="en-US" altLang="zh-CN" sz="2000" b="1" dirty="0" err="1"/>
              <a:t>COleChangeSourceDialog</a:t>
            </a:r>
            <a:r>
              <a:rPr lang="en-US" altLang="zh-CN" sz="2000" b="1" dirty="0"/>
              <a:t> Class</a:t>
            </a:r>
          </a:p>
          <a:p>
            <a:pPr>
              <a:lnSpc>
                <a:spcPts val="2000"/>
              </a:lnSpc>
            </a:pPr>
            <a:r>
              <a:rPr lang="en-US" altLang="zh-CN" sz="2000" b="1" dirty="0" err="1"/>
              <a:t>COleClientItem</a:t>
            </a:r>
            <a:r>
              <a:rPr lang="en-US" altLang="zh-CN" sz="2000" b="1" dirty="0"/>
              <a:t> Class</a:t>
            </a:r>
          </a:p>
          <a:p>
            <a:pPr>
              <a:lnSpc>
                <a:spcPts val="2000"/>
              </a:lnSpc>
            </a:pPr>
            <a:r>
              <a:rPr lang="en-US" altLang="zh-CN" sz="2000" b="1" dirty="0" err="1"/>
              <a:t>COleCmdUI</a:t>
            </a:r>
            <a:r>
              <a:rPr lang="en-US" altLang="zh-CN" sz="2000" b="1" dirty="0"/>
              <a:t> Class</a:t>
            </a:r>
          </a:p>
          <a:p>
            <a:pPr>
              <a:lnSpc>
                <a:spcPts val="2000"/>
              </a:lnSpc>
            </a:pPr>
            <a:r>
              <a:rPr lang="en-US" altLang="zh-CN" sz="2000" b="1" dirty="0" err="1"/>
              <a:t>COleControl</a:t>
            </a:r>
            <a:r>
              <a:rPr lang="en-US" altLang="zh-CN" sz="2000" b="1" dirty="0"/>
              <a:t> Class</a:t>
            </a:r>
          </a:p>
          <a:p>
            <a:pPr>
              <a:lnSpc>
                <a:spcPts val="2000"/>
              </a:lnSpc>
            </a:pPr>
            <a:r>
              <a:rPr lang="en-US" altLang="zh-CN" sz="2000" b="1" dirty="0" err="1"/>
              <a:t>COleControlContainer</a:t>
            </a:r>
            <a:r>
              <a:rPr lang="en-US" altLang="zh-CN" sz="2000" b="1" dirty="0"/>
              <a:t> Class</a:t>
            </a:r>
          </a:p>
          <a:p>
            <a:pPr>
              <a:lnSpc>
                <a:spcPts val="2000"/>
              </a:lnSpc>
            </a:pPr>
            <a:r>
              <a:rPr lang="en-US" altLang="zh-CN" sz="2000" b="1" dirty="0" err="1"/>
              <a:t>COleControlModule</a:t>
            </a:r>
            <a:r>
              <a:rPr lang="en-US" altLang="zh-CN" sz="2000" b="1" dirty="0"/>
              <a:t> Class</a:t>
            </a:r>
          </a:p>
          <a:p>
            <a:pPr>
              <a:lnSpc>
                <a:spcPts val="2000"/>
              </a:lnSpc>
            </a:pPr>
            <a:r>
              <a:rPr lang="en-US" altLang="zh-CN" sz="2000" b="1" dirty="0" err="1"/>
              <a:t>COleControlSite</a:t>
            </a:r>
            <a:r>
              <a:rPr lang="en-US" altLang="zh-CN" sz="2000" b="1" dirty="0"/>
              <a:t> Class</a:t>
            </a:r>
          </a:p>
          <a:p>
            <a:pPr>
              <a:lnSpc>
                <a:spcPts val="2000"/>
              </a:lnSpc>
            </a:pPr>
            <a:r>
              <a:rPr lang="en-US" altLang="zh-CN" sz="2000" b="1" dirty="0" err="1"/>
              <a:t>COleConvertDialog</a:t>
            </a:r>
            <a:r>
              <a:rPr lang="en-US" altLang="zh-CN" sz="2000" b="1" dirty="0"/>
              <a:t> Class</a:t>
            </a:r>
          </a:p>
          <a:p>
            <a:pPr>
              <a:lnSpc>
                <a:spcPts val="2000"/>
              </a:lnSpc>
            </a:pPr>
            <a:r>
              <a:rPr lang="en-US" altLang="zh-CN" sz="2000" b="1" dirty="0" err="1"/>
              <a:t>COleCurrency</a:t>
            </a:r>
            <a:r>
              <a:rPr lang="en-US" altLang="zh-CN" sz="2000" b="1" dirty="0"/>
              <a:t> Class</a:t>
            </a:r>
          </a:p>
          <a:p>
            <a:pPr>
              <a:lnSpc>
                <a:spcPts val="2000"/>
              </a:lnSpc>
            </a:pPr>
            <a:r>
              <a:rPr lang="en-US" altLang="zh-CN" sz="2000" b="1" dirty="0" err="1"/>
              <a:t>COleDataObject</a:t>
            </a:r>
            <a:r>
              <a:rPr lang="en-US" altLang="zh-CN" sz="2000" b="1" dirty="0"/>
              <a:t> Class</a:t>
            </a:r>
          </a:p>
          <a:p>
            <a:pPr>
              <a:lnSpc>
                <a:spcPts val="2000"/>
              </a:lnSpc>
            </a:pPr>
            <a:r>
              <a:rPr lang="en-US" altLang="zh-CN" sz="2000" b="1" dirty="0" err="1"/>
              <a:t>COleDataSource</a:t>
            </a:r>
            <a:r>
              <a:rPr lang="en-US" altLang="zh-CN" sz="2000" b="1" dirty="0"/>
              <a:t> Class</a:t>
            </a:r>
          </a:p>
          <a:p>
            <a:pPr>
              <a:lnSpc>
                <a:spcPts val="2000"/>
              </a:lnSpc>
            </a:pPr>
            <a:r>
              <a:rPr lang="en-US" altLang="zh-CN" sz="2000" b="1" dirty="0" err="1"/>
              <a:t>COleDBRecordView</a:t>
            </a:r>
            <a:r>
              <a:rPr lang="en-US" altLang="zh-CN" sz="2000" b="1" dirty="0"/>
              <a:t> Class</a:t>
            </a:r>
          </a:p>
          <a:p>
            <a:pPr>
              <a:lnSpc>
                <a:spcPts val="2000"/>
              </a:lnSpc>
            </a:pPr>
            <a:r>
              <a:rPr lang="en-US" altLang="zh-CN" sz="2000" b="1" dirty="0" err="1"/>
              <a:t>COleDialog</a:t>
            </a:r>
            <a:r>
              <a:rPr lang="en-US" altLang="zh-CN" sz="2000" b="1" dirty="0"/>
              <a:t> </a:t>
            </a:r>
            <a:r>
              <a:rPr lang="en-US" altLang="zh-CN" sz="2000" b="1" dirty="0" smtClean="0"/>
              <a:t>Class</a:t>
            </a:r>
          </a:p>
          <a:p>
            <a:pPr>
              <a:lnSpc>
                <a:spcPts val="2000"/>
              </a:lnSpc>
            </a:pPr>
            <a:r>
              <a:rPr lang="en-US" altLang="zh-CN" sz="2000" b="1" dirty="0" err="1"/>
              <a:t>COleDispatchDriver</a:t>
            </a:r>
            <a:r>
              <a:rPr lang="en-US" altLang="zh-CN" sz="2000" b="1" dirty="0"/>
              <a:t> Class</a:t>
            </a:r>
          </a:p>
          <a:p>
            <a:pPr>
              <a:lnSpc>
                <a:spcPts val="2000"/>
              </a:lnSpc>
            </a:pPr>
            <a:r>
              <a:rPr lang="en-US" altLang="zh-CN" sz="2000" b="1" dirty="0" err="1"/>
              <a:t>COleDispatchException</a:t>
            </a:r>
            <a:r>
              <a:rPr lang="en-US" altLang="zh-CN" sz="2000" b="1" dirty="0"/>
              <a:t> Class</a:t>
            </a:r>
          </a:p>
          <a:p>
            <a:pPr>
              <a:lnSpc>
                <a:spcPts val="2000"/>
              </a:lnSpc>
            </a:pPr>
            <a:r>
              <a:rPr lang="en-US" altLang="zh-CN" sz="2000" b="1" dirty="0" err="1"/>
              <a:t>COleDocObjectItem</a:t>
            </a:r>
            <a:r>
              <a:rPr lang="en-US" altLang="zh-CN" sz="2000" b="1" dirty="0"/>
              <a:t> Class</a:t>
            </a:r>
          </a:p>
          <a:p>
            <a:pPr>
              <a:lnSpc>
                <a:spcPts val="2000"/>
              </a:lnSpc>
            </a:pPr>
            <a:r>
              <a:rPr lang="en-US" altLang="zh-CN" sz="2000" b="1" dirty="0" err="1"/>
              <a:t>COleDocument</a:t>
            </a:r>
            <a:r>
              <a:rPr lang="en-US" altLang="zh-CN" sz="2000" b="1" dirty="0"/>
              <a:t> </a:t>
            </a:r>
            <a:r>
              <a:rPr lang="en-US" altLang="zh-CN" sz="2000" b="1" dirty="0" smtClean="0"/>
              <a:t>Class</a:t>
            </a:r>
          </a:p>
          <a:p>
            <a:pPr>
              <a:lnSpc>
                <a:spcPts val="2000"/>
              </a:lnSpc>
            </a:pPr>
            <a:r>
              <a:rPr lang="en-US" altLang="zh-CN" sz="2000" b="1" dirty="0" err="1"/>
              <a:t>COleDropSource</a:t>
            </a:r>
            <a:r>
              <a:rPr lang="en-US" altLang="zh-CN" sz="2000" b="1" dirty="0"/>
              <a:t> Class</a:t>
            </a:r>
          </a:p>
          <a:p>
            <a:pPr marL="0" indent="0">
              <a:lnSpc>
                <a:spcPts val="2000"/>
              </a:lnSpc>
              <a:buNone/>
            </a:pPr>
            <a:endParaRPr lang="en-US" altLang="zh-CN" sz="2000" b="1" dirty="0"/>
          </a:p>
          <a:p>
            <a:pPr>
              <a:lnSpc>
                <a:spcPts val="2000"/>
              </a:lnSpc>
            </a:pPr>
            <a:endParaRPr lang="en-US" altLang="zh-CN" sz="2000" b="1" dirty="0"/>
          </a:p>
        </p:txBody>
      </p:sp>
      <p:sp>
        <p:nvSpPr>
          <p:cNvPr id="5" name="内容占位符 5"/>
          <p:cNvSpPr txBox="1">
            <a:spLocks/>
          </p:cNvSpPr>
          <p:nvPr/>
        </p:nvSpPr>
        <p:spPr bwMode="auto">
          <a:xfrm>
            <a:off x="4860032" y="188640"/>
            <a:ext cx="4176464" cy="6352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US" altLang="zh-CN" sz="2000" b="1" dirty="0" err="1" smtClean="0"/>
              <a:t>COleDropTarget</a:t>
            </a:r>
            <a:r>
              <a:rPr lang="en-US" altLang="zh-CN" sz="2000" b="1" dirty="0" smtClean="0"/>
              <a:t> Class</a:t>
            </a:r>
          </a:p>
          <a:p>
            <a:pPr>
              <a:lnSpc>
                <a:spcPts val="2000"/>
              </a:lnSpc>
            </a:pPr>
            <a:r>
              <a:rPr lang="en-US" altLang="zh-CN" sz="2000" b="1" dirty="0" err="1" smtClean="0"/>
              <a:t>COleException</a:t>
            </a:r>
            <a:r>
              <a:rPr lang="en-US" altLang="zh-CN" sz="2000" b="1" dirty="0" smtClean="0"/>
              <a:t> Class</a:t>
            </a:r>
          </a:p>
          <a:p>
            <a:pPr>
              <a:lnSpc>
                <a:spcPts val="2000"/>
              </a:lnSpc>
            </a:pPr>
            <a:r>
              <a:rPr lang="en-US" altLang="zh-CN" sz="2000" b="1" dirty="0" err="1" smtClean="0"/>
              <a:t>COleInsertDialog</a:t>
            </a:r>
            <a:r>
              <a:rPr lang="en-US" altLang="zh-CN" sz="2000" b="1" dirty="0" smtClean="0"/>
              <a:t> Class</a:t>
            </a:r>
          </a:p>
          <a:p>
            <a:pPr>
              <a:lnSpc>
                <a:spcPts val="2000"/>
              </a:lnSpc>
            </a:pPr>
            <a:r>
              <a:rPr lang="en-US" altLang="zh-CN" sz="2000" b="1" dirty="0" err="1" smtClean="0"/>
              <a:t>COleIPFrameWnd</a:t>
            </a:r>
            <a:r>
              <a:rPr lang="en-US" altLang="zh-CN" sz="2000" b="1" dirty="0" smtClean="0"/>
              <a:t> Class</a:t>
            </a:r>
          </a:p>
          <a:p>
            <a:pPr>
              <a:lnSpc>
                <a:spcPts val="2000"/>
              </a:lnSpc>
            </a:pPr>
            <a:r>
              <a:rPr lang="en-US" altLang="zh-CN" sz="2000" b="1" dirty="0" err="1" smtClean="0"/>
              <a:t>COleIPFrameWndEx</a:t>
            </a:r>
            <a:r>
              <a:rPr lang="en-US" altLang="zh-CN" sz="2000" b="1" dirty="0" smtClean="0"/>
              <a:t> Class</a:t>
            </a:r>
          </a:p>
          <a:p>
            <a:pPr>
              <a:lnSpc>
                <a:spcPts val="2000"/>
              </a:lnSpc>
            </a:pPr>
            <a:r>
              <a:rPr lang="en-US" altLang="zh-CN" sz="2000" b="1" dirty="0" err="1" smtClean="0"/>
              <a:t>COleLinkingDoc</a:t>
            </a:r>
            <a:r>
              <a:rPr lang="en-US" altLang="zh-CN" sz="2000" b="1" dirty="0" smtClean="0"/>
              <a:t> Class</a:t>
            </a:r>
          </a:p>
          <a:p>
            <a:pPr>
              <a:lnSpc>
                <a:spcPts val="2000"/>
              </a:lnSpc>
            </a:pPr>
            <a:r>
              <a:rPr lang="en-US" altLang="zh-CN" sz="2000" b="1" dirty="0" err="1" smtClean="0"/>
              <a:t>COleLinksDialog</a:t>
            </a:r>
            <a:r>
              <a:rPr lang="en-US" altLang="zh-CN" sz="2000" b="1" dirty="0" smtClean="0"/>
              <a:t> Class</a:t>
            </a:r>
          </a:p>
          <a:p>
            <a:pPr>
              <a:lnSpc>
                <a:spcPts val="2000"/>
              </a:lnSpc>
            </a:pPr>
            <a:r>
              <a:rPr lang="en-US" altLang="zh-CN" sz="2000" b="1" dirty="0" err="1" smtClean="0"/>
              <a:t>COleMessageFilter</a:t>
            </a:r>
            <a:r>
              <a:rPr lang="en-US" altLang="zh-CN" sz="2000" b="1" dirty="0" smtClean="0"/>
              <a:t> Class</a:t>
            </a:r>
          </a:p>
          <a:p>
            <a:pPr>
              <a:lnSpc>
                <a:spcPts val="2000"/>
              </a:lnSpc>
            </a:pPr>
            <a:r>
              <a:rPr lang="en-US" altLang="zh-CN" sz="2000" b="1" dirty="0" err="1" smtClean="0"/>
              <a:t>COleObjectFactory</a:t>
            </a:r>
            <a:r>
              <a:rPr lang="en-US" altLang="zh-CN" sz="2000" b="1" dirty="0" smtClean="0"/>
              <a:t> Class</a:t>
            </a:r>
          </a:p>
          <a:p>
            <a:pPr>
              <a:lnSpc>
                <a:spcPts val="2000"/>
              </a:lnSpc>
            </a:pPr>
            <a:r>
              <a:rPr lang="en-US" altLang="zh-CN" sz="2000" b="1" dirty="0" err="1" smtClean="0"/>
              <a:t>COlePasteSpecialDialog</a:t>
            </a:r>
            <a:r>
              <a:rPr lang="en-US" altLang="zh-CN" sz="2000" b="1" dirty="0" smtClean="0"/>
              <a:t> Class</a:t>
            </a:r>
          </a:p>
          <a:p>
            <a:pPr>
              <a:lnSpc>
                <a:spcPts val="2000"/>
              </a:lnSpc>
            </a:pPr>
            <a:r>
              <a:rPr lang="en-US" altLang="zh-CN" sz="2000" b="1" dirty="0" err="1" smtClean="0"/>
              <a:t>COlePropertiesDialog</a:t>
            </a:r>
            <a:r>
              <a:rPr lang="en-US" altLang="zh-CN" sz="2000" b="1" dirty="0" smtClean="0"/>
              <a:t> Class</a:t>
            </a:r>
          </a:p>
          <a:p>
            <a:pPr>
              <a:lnSpc>
                <a:spcPts val="2000"/>
              </a:lnSpc>
            </a:pPr>
            <a:r>
              <a:rPr lang="en-US" altLang="zh-CN" sz="2000" b="1" dirty="0" err="1" smtClean="0"/>
              <a:t>COlePropertyPage</a:t>
            </a:r>
            <a:r>
              <a:rPr lang="en-US" altLang="zh-CN" sz="2000" b="1" dirty="0" smtClean="0"/>
              <a:t> Class</a:t>
            </a:r>
          </a:p>
          <a:p>
            <a:pPr>
              <a:lnSpc>
                <a:spcPts val="2000"/>
              </a:lnSpc>
            </a:pPr>
            <a:r>
              <a:rPr lang="en-US" altLang="zh-CN" sz="2000" b="1" dirty="0" err="1" smtClean="0"/>
              <a:t>COleResizeBar</a:t>
            </a:r>
            <a:r>
              <a:rPr lang="en-US" altLang="zh-CN" sz="2000" b="1" dirty="0" smtClean="0"/>
              <a:t> Class</a:t>
            </a:r>
          </a:p>
          <a:p>
            <a:pPr>
              <a:lnSpc>
                <a:spcPts val="2000"/>
              </a:lnSpc>
            </a:pPr>
            <a:r>
              <a:rPr lang="en-US" altLang="zh-CN" sz="2000" b="1" dirty="0" err="1" smtClean="0"/>
              <a:t>COleSafeArray</a:t>
            </a:r>
            <a:r>
              <a:rPr lang="en-US" altLang="zh-CN" sz="2000" b="1" dirty="0" smtClean="0"/>
              <a:t> Class</a:t>
            </a:r>
          </a:p>
          <a:p>
            <a:pPr>
              <a:lnSpc>
                <a:spcPts val="2000"/>
              </a:lnSpc>
            </a:pPr>
            <a:r>
              <a:rPr lang="en-US" altLang="zh-CN" sz="2000" b="1" dirty="0" err="1" smtClean="0"/>
              <a:t>COleServerDoc</a:t>
            </a:r>
            <a:r>
              <a:rPr lang="en-US" altLang="zh-CN" sz="2000" b="1" dirty="0" smtClean="0"/>
              <a:t> Class</a:t>
            </a:r>
          </a:p>
          <a:p>
            <a:pPr>
              <a:lnSpc>
                <a:spcPts val="2000"/>
              </a:lnSpc>
            </a:pPr>
            <a:r>
              <a:rPr lang="en-US" altLang="zh-CN" sz="2000" b="1" dirty="0" err="1" smtClean="0"/>
              <a:t>COleServerItem</a:t>
            </a:r>
            <a:r>
              <a:rPr lang="en-US" altLang="zh-CN" sz="2000" b="1" dirty="0" smtClean="0"/>
              <a:t> Class</a:t>
            </a:r>
          </a:p>
          <a:p>
            <a:pPr>
              <a:lnSpc>
                <a:spcPts val="2000"/>
              </a:lnSpc>
            </a:pPr>
            <a:r>
              <a:rPr lang="en-US" altLang="zh-CN" sz="2000" b="1" dirty="0" err="1" smtClean="0"/>
              <a:t>COleStreamFile</a:t>
            </a:r>
            <a:r>
              <a:rPr lang="en-US" altLang="zh-CN" sz="2000" b="1" dirty="0" smtClean="0"/>
              <a:t> Class</a:t>
            </a:r>
          </a:p>
          <a:p>
            <a:pPr>
              <a:lnSpc>
                <a:spcPts val="2000"/>
              </a:lnSpc>
            </a:pPr>
            <a:r>
              <a:rPr lang="en-US" altLang="zh-CN" sz="2000" b="1" dirty="0" err="1" smtClean="0"/>
              <a:t>COleTemplateServer</a:t>
            </a:r>
            <a:r>
              <a:rPr lang="en-US" altLang="zh-CN" sz="2000" b="1" dirty="0" smtClean="0"/>
              <a:t> Class</a:t>
            </a:r>
          </a:p>
          <a:p>
            <a:pPr>
              <a:lnSpc>
                <a:spcPts val="2000"/>
              </a:lnSpc>
            </a:pPr>
            <a:r>
              <a:rPr lang="en-US" altLang="zh-CN" sz="2000" b="1" dirty="0" err="1" smtClean="0"/>
              <a:t>COleUpdateDialog</a:t>
            </a:r>
            <a:r>
              <a:rPr lang="en-US" altLang="zh-CN" sz="2000" b="1" dirty="0" smtClean="0"/>
              <a:t> Class</a:t>
            </a:r>
          </a:p>
          <a:p>
            <a:pPr>
              <a:lnSpc>
                <a:spcPts val="2000"/>
              </a:lnSpc>
            </a:pPr>
            <a:r>
              <a:rPr lang="en-US" altLang="zh-CN" sz="2000" b="1" dirty="0" err="1" smtClean="0"/>
              <a:t>COleVariant</a:t>
            </a:r>
            <a:r>
              <a:rPr lang="en-US" altLang="zh-CN" sz="2000" b="1" dirty="0" smtClean="0"/>
              <a:t> Class</a:t>
            </a:r>
          </a:p>
          <a:p>
            <a:pPr>
              <a:lnSpc>
                <a:spcPts val="2000"/>
              </a:lnSpc>
            </a:pPr>
            <a:endParaRPr lang="zh-CN" altLang="en-US" sz="2000" b="1" dirty="0"/>
          </a:p>
        </p:txBody>
      </p:sp>
    </p:spTree>
    <p:extLst>
      <p:ext uri="{BB962C8B-B14F-4D97-AF65-F5344CB8AC3E}">
        <p14:creationId xmlns:p14="http://schemas.microsoft.com/office/powerpoint/2010/main" val="2511666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5C6E155A-C145-44E9-B8CE-963F35F270CA}" type="slidenum">
              <a:rPr lang="en-US" altLang="zh-CN"/>
              <a:pPr/>
              <a:t>44</a:t>
            </a:fld>
            <a:endParaRPr lang="en-US" altLang="zh-CN"/>
          </a:p>
        </p:txBody>
      </p:sp>
      <p:sp>
        <p:nvSpPr>
          <p:cNvPr id="114690" name="Rectangle 2"/>
          <p:cNvSpPr>
            <a:spLocks noGrp="1" noChangeArrowheads="1"/>
          </p:cNvSpPr>
          <p:nvPr>
            <p:ph type="title"/>
          </p:nvPr>
        </p:nvSpPr>
        <p:spPr>
          <a:xfrm>
            <a:off x="685800" y="304800"/>
            <a:ext cx="7772400" cy="685800"/>
          </a:xfrm>
        </p:spPr>
        <p:txBody>
          <a:bodyPr/>
          <a:lstStyle/>
          <a:p>
            <a:r>
              <a:rPr lang="en-US" altLang="zh-CN" b="1" dirty="0" smtClean="0"/>
              <a:t>7.2.7  </a:t>
            </a:r>
            <a:r>
              <a:rPr lang="en-US" altLang="zh-CN" b="1" dirty="0"/>
              <a:t>ODBC</a:t>
            </a:r>
            <a:r>
              <a:rPr lang="zh-CN" altLang="en-US" b="1" dirty="0">
                <a:latin typeface="宋体" panose="02010600030101010101" pitchFamily="2" charset="-122"/>
              </a:rPr>
              <a:t>数据库类</a:t>
            </a:r>
            <a:r>
              <a:rPr lang="zh-CN" altLang="en-US" b="1" dirty="0"/>
              <a:t> </a:t>
            </a:r>
          </a:p>
        </p:txBody>
      </p:sp>
      <p:sp>
        <p:nvSpPr>
          <p:cNvPr id="114693" name="Text Box 5"/>
          <p:cNvSpPr txBox="1">
            <a:spLocks noChangeArrowheads="1"/>
          </p:cNvSpPr>
          <p:nvPr/>
        </p:nvSpPr>
        <p:spPr bwMode="auto">
          <a:xfrm>
            <a:off x="381000" y="2209800"/>
            <a:ext cx="1082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t>数据库类</a:t>
            </a:r>
          </a:p>
        </p:txBody>
      </p:sp>
      <p:sp>
        <p:nvSpPr>
          <p:cNvPr id="114694" name="Text Box 6"/>
          <p:cNvSpPr txBox="1">
            <a:spLocks noChangeArrowheads="1"/>
          </p:cNvSpPr>
          <p:nvPr/>
        </p:nvSpPr>
        <p:spPr bwMode="auto">
          <a:xfrm>
            <a:off x="1698674" y="1368084"/>
            <a:ext cx="71024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err="1">
                <a:latin typeface="Arial Narrow" panose="020B0606020202030204" pitchFamily="34" charset="0"/>
              </a:rPr>
              <a:t>CDatabase</a:t>
            </a:r>
            <a:r>
              <a:rPr lang="zh-CN" altLang="en-US" sz="2800" b="1" dirty="0">
                <a:latin typeface="Arial Narrow" panose="020B0606020202030204" pitchFamily="34" charset="0"/>
              </a:rPr>
              <a:t>：封装对数据源的连接，通过此连接应用程序可在该数据源上进行</a:t>
            </a:r>
            <a:r>
              <a:rPr lang="zh-CN" altLang="en-US" sz="2800" b="1" dirty="0" smtClean="0">
                <a:latin typeface="Arial Narrow" panose="020B0606020202030204" pitchFamily="34" charset="0"/>
              </a:rPr>
              <a:t>操作</a:t>
            </a:r>
            <a:endParaRPr lang="en-US" altLang="zh-CN" sz="2800" b="1" dirty="0" smtClean="0">
              <a:latin typeface="Arial Narrow" panose="020B0606020202030204" pitchFamily="34" charset="0"/>
            </a:endParaRPr>
          </a:p>
          <a:p>
            <a:r>
              <a:rPr lang="en-US" altLang="zh-CN" b="1" dirty="0">
                <a:latin typeface="Arial Narrow" panose="020B0606020202030204" pitchFamily="34" charset="0"/>
              </a:rPr>
              <a:t>http://msdn.microsoft.com/en-us/library/2dhc1abk.aspx</a:t>
            </a:r>
            <a:endParaRPr lang="zh-CN" altLang="en-US" b="1" dirty="0">
              <a:latin typeface="Arial Narrow" panose="020B0606020202030204" pitchFamily="34" charset="0"/>
            </a:endParaRPr>
          </a:p>
        </p:txBody>
      </p:sp>
      <p:sp>
        <p:nvSpPr>
          <p:cNvPr id="114695" name="Text Box 7"/>
          <p:cNvSpPr txBox="1">
            <a:spLocks noChangeArrowheads="1"/>
          </p:cNvSpPr>
          <p:nvPr/>
        </p:nvSpPr>
        <p:spPr bwMode="auto">
          <a:xfrm>
            <a:off x="1698674" y="3069007"/>
            <a:ext cx="6934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err="1">
                <a:latin typeface="Arial Narrow" panose="020B0606020202030204" pitchFamily="34" charset="0"/>
              </a:rPr>
              <a:t>CRecordset</a:t>
            </a:r>
            <a:r>
              <a:rPr lang="zh-CN" altLang="en-US" sz="2800" b="1" dirty="0">
                <a:latin typeface="Arial Narrow" panose="020B0606020202030204" pitchFamily="34" charset="0"/>
              </a:rPr>
              <a:t>：封装了从数据源选出的</a:t>
            </a:r>
            <a:r>
              <a:rPr lang="zh-CN" altLang="en-US" sz="2800" b="1" dirty="0" smtClean="0">
                <a:latin typeface="Arial Narrow" panose="020B0606020202030204" pitchFamily="34" charset="0"/>
              </a:rPr>
              <a:t>记录</a:t>
            </a:r>
            <a:endParaRPr lang="en-US" altLang="zh-CN" sz="2800" b="1" dirty="0" smtClean="0">
              <a:latin typeface="Arial Narrow" panose="020B0606020202030204" pitchFamily="34" charset="0"/>
            </a:endParaRPr>
          </a:p>
          <a:p>
            <a:r>
              <a:rPr lang="en-US" altLang="zh-CN" b="1" dirty="0">
                <a:latin typeface="Arial Narrow" panose="020B0606020202030204" pitchFamily="34" charset="0"/>
              </a:rPr>
              <a:t>http://msdn.microsoft.com/en-us/library/92bcy0kw.aspx</a:t>
            </a:r>
            <a:endParaRPr lang="zh-CN" altLang="en-US" b="1" dirty="0">
              <a:latin typeface="Arial Narrow" panose="020B0606020202030204" pitchFamily="34" charset="0"/>
            </a:endParaRPr>
          </a:p>
        </p:txBody>
      </p:sp>
      <p:sp>
        <p:nvSpPr>
          <p:cNvPr id="114696" name="AutoShape 8"/>
          <p:cNvSpPr>
            <a:spLocks/>
          </p:cNvSpPr>
          <p:nvPr/>
        </p:nvSpPr>
        <p:spPr bwMode="auto">
          <a:xfrm>
            <a:off x="1371600" y="1981200"/>
            <a:ext cx="304800" cy="1524000"/>
          </a:xfrm>
          <a:prstGeom prst="leftBrace">
            <a:avLst>
              <a:gd name="adj1" fmla="val 4166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7" name="AutoShape 9"/>
          <p:cNvSpPr>
            <a:spLocks noChangeArrowheads="1"/>
          </p:cNvSpPr>
          <p:nvPr/>
        </p:nvSpPr>
        <p:spPr bwMode="auto">
          <a:xfrm>
            <a:off x="1698674" y="3810000"/>
            <a:ext cx="6172200" cy="289560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a:solidFill>
                  <a:srgbClr val="003300"/>
                </a:solidFill>
              </a:rPr>
              <a:t>这些类面向</a:t>
            </a:r>
            <a:r>
              <a:rPr lang="en-US" altLang="zh-CN" sz="2800" b="1">
                <a:solidFill>
                  <a:srgbClr val="003300"/>
                </a:solidFill>
              </a:rPr>
              <a:t>ODBC</a:t>
            </a:r>
          </a:p>
          <a:p>
            <a:pPr algn="ctr"/>
            <a:r>
              <a:rPr lang="zh-CN" altLang="en-US" sz="2800" b="1">
                <a:solidFill>
                  <a:srgbClr val="003300"/>
                </a:solidFill>
              </a:rPr>
              <a:t>且封装了</a:t>
            </a:r>
            <a:r>
              <a:rPr lang="en-US" altLang="zh-CN" sz="2800" b="1">
                <a:solidFill>
                  <a:srgbClr val="003300"/>
                </a:solidFill>
              </a:rPr>
              <a:t>ODBC API</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44D7CF0-2AF7-4041-91CA-878C41D5D86C}" type="slidenum">
              <a:rPr lang="en-US" altLang="zh-CN"/>
              <a:pPr/>
              <a:t>45</a:t>
            </a:fld>
            <a:endParaRPr lang="en-US" altLang="zh-CN"/>
          </a:p>
        </p:txBody>
      </p:sp>
      <p:sp>
        <p:nvSpPr>
          <p:cNvPr id="115716" name="Rectangle 4"/>
          <p:cNvSpPr>
            <a:spLocks noGrp="1" noChangeArrowheads="1"/>
          </p:cNvSpPr>
          <p:nvPr>
            <p:ph type="body" idx="1"/>
          </p:nvPr>
        </p:nvSpPr>
        <p:spPr>
          <a:xfrm>
            <a:off x="1020885" y="762000"/>
            <a:ext cx="7974956" cy="6096000"/>
          </a:xfrm>
          <a:noFill/>
          <a:ln/>
        </p:spPr>
        <p:txBody>
          <a:bodyPr/>
          <a:lstStyle/>
          <a:p>
            <a:pPr marL="0" indent="0" algn="just">
              <a:lnSpc>
                <a:spcPct val="90000"/>
              </a:lnSpc>
              <a:buNone/>
            </a:pPr>
            <a:r>
              <a:rPr lang="en-US" altLang="zh-CN" sz="2800" b="1" dirty="0"/>
              <a:t>CRecordView</a:t>
            </a:r>
            <a:r>
              <a:rPr lang="zh-CN" altLang="en-US" sz="2800" b="1" dirty="0"/>
              <a:t>：由</a:t>
            </a:r>
            <a:r>
              <a:rPr lang="en-US" altLang="zh-CN" sz="2800" b="1" dirty="0"/>
              <a:t>CFormView</a:t>
            </a:r>
            <a:r>
              <a:rPr lang="zh-CN" altLang="en-US" sz="2800" b="1" dirty="0"/>
              <a:t>派生，该类将记录集对象连接到显示当前记录的字段值的一个表单视图来简化操作。</a:t>
            </a:r>
          </a:p>
          <a:p>
            <a:pPr algn="just">
              <a:lnSpc>
                <a:spcPct val="90000"/>
              </a:lnSpc>
              <a:buFontTx/>
              <a:buNone/>
            </a:pPr>
            <a:endParaRPr lang="zh-CN" altLang="en-US" sz="2800" b="1" dirty="0"/>
          </a:p>
          <a:p>
            <a:pPr marL="0" indent="0" algn="just">
              <a:lnSpc>
                <a:spcPct val="90000"/>
              </a:lnSpc>
              <a:buNone/>
            </a:pPr>
            <a:r>
              <a:rPr lang="en-US" altLang="zh-CN" sz="2800" b="1" dirty="0" err="1"/>
              <a:t>CFieldExchange</a:t>
            </a:r>
            <a:r>
              <a:rPr lang="zh-CN" altLang="en-US" sz="2800" b="1" dirty="0"/>
              <a:t>：提供上下文信息，支持在字段数据成员、记录对象的参数数据成员及数据源上的对应列表之间进行数据交换</a:t>
            </a:r>
          </a:p>
          <a:p>
            <a:pPr algn="just">
              <a:lnSpc>
                <a:spcPct val="90000"/>
              </a:lnSpc>
              <a:buFontTx/>
              <a:buNone/>
            </a:pPr>
            <a:endParaRPr lang="zh-CN" altLang="en-US" sz="2800" b="1" dirty="0"/>
          </a:p>
          <a:p>
            <a:pPr marL="0" indent="0" algn="just">
              <a:lnSpc>
                <a:spcPct val="90000"/>
              </a:lnSpc>
              <a:buNone/>
            </a:pPr>
            <a:r>
              <a:rPr lang="en-US" altLang="zh-CN" sz="2800" b="1" dirty="0" err="1"/>
              <a:t>CLongBinary</a:t>
            </a:r>
            <a:r>
              <a:rPr lang="zh-CN" altLang="en-US" sz="2800" b="1" dirty="0"/>
              <a:t>：封装一存储句柄，用于存储二进制的对象，例如位图等</a:t>
            </a:r>
          </a:p>
          <a:p>
            <a:pPr algn="just">
              <a:lnSpc>
                <a:spcPct val="90000"/>
              </a:lnSpc>
              <a:buFontTx/>
              <a:buNone/>
            </a:pPr>
            <a:endParaRPr lang="zh-CN" altLang="en-US" sz="2800" b="1" dirty="0"/>
          </a:p>
          <a:p>
            <a:pPr marL="0" indent="0" algn="just">
              <a:lnSpc>
                <a:spcPct val="90000"/>
              </a:lnSpc>
              <a:buNone/>
            </a:pPr>
            <a:r>
              <a:rPr lang="en-US" altLang="zh-CN" sz="2800" b="1" dirty="0" err="1"/>
              <a:t>CDBException</a:t>
            </a:r>
            <a:r>
              <a:rPr lang="zh-CN" altLang="en-US" sz="2800" b="1" dirty="0"/>
              <a:t>：记录数据存取处理过程中的失败产生的异常 </a:t>
            </a:r>
          </a:p>
        </p:txBody>
      </p:sp>
      <p:sp>
        <p:nvSpPr>
          <p:cNvPr id="115717" name="Text Box 5"/>
          <p:cNvSpPr txBox="1">
            <a:spLocks noChangeArrowheads="1"/>
          </p:cNvSpPr>
          <p:nvPr/>
        </p:nvSpPr>
        <p:spPr bwMode="auto">
          <a:xfrm>
            <a:off x="179512" y="1585118"/>
            <a:ext cx="576759"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3200" b="1" dirty="0"/>
              <a:t>常见数据库类</a:t>
            </a:r>
          </a:p>
        </p:txBody>
      </p:sp>
      <p:sp>
        <p:nvSpPr>
          <p:cNvPr id="115718" name="AutoShape 6"/>
          <p:cNvSpPr>
            <a:spLocks/>
          </p:cNvSpPr>
          <p:nvPr/>
        </p:nvSpPr>
        <p:spPr bwMode="auto">
          <a:xfrm>
            <a:off x="765014" y="609598"/>
            <a:ext cx="215900" cy="5051425"/>
          </a:xfrm>
          <a:prstGeom prst="leftBrace">
            <a:avLst>
              <a:gd name="adj1" fmla="val 19497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圆角矩形标注 1"/>
          <p:cNvSpPr/>
          <p:nvPr/>
        </p:nvSpPr>
        <p:spPr bwMode="auto">
          <a:xfrm>
            <a:off x="5004048" y="83098"/>
            <a:ext cx="3983227" cy="609598"/>
          </a:xfrm>
          <a:prstGeom prst="wedgeRoundRectCallout">
            <a:avLst>
              <a:gd name="adj1" fmla="val -94605"/>
              <a:gd name="adj2" fmla="val 8457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nSpc>
                <a:spcPts val="2000"/>
              </a:lnSpc>
            </a:pPr>
            <a:r>
              <a:rPr lang="en-US" altLang="zh-CN" sz="2000" dirty="0" err="1" smtClean="0">
                <a:solidFill>
                  <a:srgbClr val="FF0000"/>
                </a:solidFill>
              </a:rPr>
              <a:t>IsOnFirstRecord</a:t>
            </a:r>
            <a:r>
              <a:rPr lang="zh-CN" altLang="en-US" sz="2000" dirty="0" smtClean="0">
                <a:solidFill>
                  <a:srgbClr val="FF0000"/>
                </a:solidFill>
              </a:rPr>
              <a:t>、</a:t>
            </a:r>
            <a:r>
              <a:rPr lang="en-US" altLang="zh-CN" sz="2000" dirty="0" err="1" smtClean="0">
                <a:solidFill>
                  <a:srgbClr val="FF0000"/>
                </a:solidFill>
              </a:rPr>
              <a:t>IsOnLastRecord</a:t>
            </a:r>
            <a:endParaRPr lang="en-US" altLang="zh-CN" sz="2000" dirty="0">
              <a:solidFill>
                <a:srgbClr val="FF0000"/>
              </a:solidFill>
            </a:endParaRPr>
          </a:p>
          <a:p>
            <a:pPr>
              <a:lnSpc>
                <a:spcPts val="2000"/>
              </a:lnSpc>
            </a:pPr>
            <a:r>
              <a:rPr lang="en-US" altLang="zh-CN" sz="2000" dirty="0" err="1" smtClean="0">
                <a:solidFill>
                  <a:srgbClr val="FF0000"/>
                </a:solidFill>
              </a:rPr>
              <a:t>OnGetRecordset</a:t>
            </a:r>
            <a:r>
              <a:rPr lang="zh-CN" altLang="en-US" sz="2000" dirty="0" smtClean="0">
                <a:solidFill>
                  <a:srgbClr val="FF0000"/>
                </a:solidFill>
              </a:rPr>
              <a:t>、</a:t>
            </a:r>
            <a:r>
              <a:rPr lang="en-US" altLang="zh-CN" sz="2000" dirty="0" err="1" smtClean="0">
                <a:solidFill>
                  <a:srgbClr val="FF0000"/>
                </a:solidFill>
              </a:rPr>
              <a:t>OnMove</a:t>
            </a:r>
            <a:endParaRPr kumimoji="1" lang="zh-CN" altLang="en-US" sz="2000" b="0" i="0" u="none" strike="noStrike" cap="none" normalizeH="0" baseline="0" dirty="0" smtClean="0">
              <a:ln>
                <a:noFill/>
              </a:ln>
              <a:solidFill>
                <a:srgbClr val="FF0000"/>
              </a:solidFill>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B7E3110F-A138-4ADF-8688-B9EAF61A29B3}" type="slidenum">
              <a:rPr lang="en-US" altLang="zh-CN"/>
              <a:pPr/>
              <a:t>46</a:t>
            </a:fld>
            <a:endParaRPr lang="en-US" altLang="zh-CN"/>
          </a:p>
        </p:txBody>
      </p:sp>
      <p:sp>
        <p:nvSpPr>
          <p:cNvPr id="116738" name="Rectangle 2"/>
          <p:cNvSpPr>
            <a:spLocks noGrp="1" noChangeArrowheads="1"/>
          </p:cNvSpPr>
          <p:nvPr>
            <p:ph type="title"/>
          </p:nvPr>
        </p:nvSpPr>
        <p:spPr>
          <a:xfrm>
            <a:off x="457200" y="152400"/>
            <a:ext cx="8077200" cy="838200"/>
          </a:xfrm>
        </p:spPr>
        <p:txBody>
          <a:bodyPr/>
          <a:lstStyle/>
          <a:p>
            <a:r>
              <a:rPr lang="en-US" altLang="zh-CN" b="1" dirty="0" smtClean="0"/>
              <a:t>7.3 </a:t>
            </a:r>
            <a:r>
              <a:rPr lang="en-US" altLang="zh-CN" b="1" dirty="0" smtClean="0"/>
              <a:t>MFC </a:t>
            </a:r>
            <a:r>
              <a:rPr lang="zh-CN" altLang="en-US" b="1" dirty="0"/>
              <a:t>中全局函数和全局变量</a:t>
            </a:r>
          </a:p>
        </p:txBody>
      </p:sp>
      <p:sp>
        <p:nvSpPr>
          <p:cNvPr id="116739" name="Rectangle 3"/>
          <p:cNvSpPr>
            <a:spLocks noGrp="1" noChangeArrowheads="1"/>
          </p:cNvSpPr>
          <p:nvPr>
            <p:ph type="body" idx="1"/>
          </p:nvPr>
        </p:nvSpPr>
        <p:spPr>
          <a:xfrm>
            <a:off x="381000" y="1219200"/>
            <a:ext cx="8458200" cy="1524000"/>
          </a:xfrm>
        </p:spPr>
        <p:txBody>
          <a:bodyPr/>
          <a:lstStyle/>
          <a:p>
            <a:pPr>
              <a:lnSpc>
                <a:spcPct val="90000"/>
              </a:lnSpc>
              <a:buFontTx/>
              <a:buNone/>
            </a:pPr>
            <a:r>
              <a:rPr lang="zh-CN" altLang="en-US" b="1">
                <a:latin typeface="宋体" panose="02010600030101010101" pitchFamily="2" charset="-122"/>
              </a:rPr>
              <a:t>以</a:t>
            </a:r>
            <a:r>
              <a:rPr lang="en-US" altLang="zh-CN" b="1">
                <a:latin typeface="Arial Narrow" panose="020B0606020202030204" pitchFamily="34" charset="0"/>
              </a:rPr>
              <a:t>Afx</a:t>
            </a:r>
            <a:r>
              <a:rPr lang="zh-CN" altLang="en-US" b="1">
                <a:latin typeface="宋体" panose="02010600030101010101" pitchFamily="2" charset="-122"/>
              </a:rPr>
              <a:t>为前缀的函数</a:t>
            </a:r>
            <a:r>
              <a:rPr lang="en-US" altLang="zh-CN" b="1">
                <a:latin typeface="宋体" panose="02010600030101010101" pitchFamily="2" charset="-122"/>
              </a:rPr>
              <a:t>(</a:t>
            </a:r>
            <a:r>
              <a:rPr lang="zh-CN" altLang="en-US" b="1">
                <a:latin typeface="宋体" panose="02010600030101010101" pitchFamily="2" charset="-122"/>
              </a:rPr>
              <a:t>数据库类函数和</a:t>
            </a:r>
            <a:r>
              <a:rPr lang="en-US" altLang="zh-CN" b="1">
                <a:latin typeface="Arial Narrow" panose="020B0606020202030204" pitchFamily="34" charset="0"/>
              </a:rPr>
              <a:t>DDX</a:t>
            </a:r>
            <a:r>
              <a:rPr lang="zh-CN" altLang="en-US" b="1">
                <a:latin typeface="宋体" panose="02010600030101010101" pitchFamily="2" charset="-122"/>
              </a:rPr>
              <a:t>函数除外</a:t>
            </a:r>
            <a:r>
              <a:rPr lang="en-US" altLang="zh-CN" b="1">
                <a:latin typeface="宋体" panose="02010600030101010101" pitchFamily="2" charset="-122"/>
              </a:rPr>
              <a:t>)</a:t>
            </a:r>
            <a:r>
              <a:rPr lang="zh-CN" altLang="en-US" b="1">
                <a:latin typeface="宋体" panose="02010600030101010101" pitchFamily="2" charset="-122"/>
              </a:rPr>
              <a:t>和变量，在目前的版本中，都表示全局函数或全局变量。</a:t>
            </a:r>
            <a:r>
              <a:rPr lang="zh-CN" altLang="en-US" b="1"/>
              <a:t> </a:t>
            </a:r>
          </a:p>
        </p:txBody>
      </p:sp>
      <p:sp>
        <p:nvSpPr>
          <p:cNvPr id="116740" name="Text Box 4"/>
          <p:cNvSpPr txBox="1">
            <a:spLocks noChangeArrowheads="1"/>
          </p:cNvSpPr>
          <p:nvPr/>
        </p:nvSpPr>
        <p:spPr bwMode="auto">
          <a:xfrm>
            <a:off x="304800" y="3352800"/>
            <a:ext cx="8001000" cy="302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Arial Narrow" panose="020B0606020202030204" pitchFamily="34" charset="0"/>
              </a:rPr>
              <a:t>AfxAbort</a:t>
            </a:r>
            <a:r>
              <a:rPr lang="zh-CN" altLang="en-US" b="1">
                <a:latin typeface="Arial Narrow" panose="020B0606020202030204" pitchFamily="34" charset="0"/>
              </a:rPr>
              <a:t>：		无条件终止一个应用程序</a:t>
            </a:r>
          </a:p>
          <a:p>
            <a:r>
              <a:rPr lang="en-US" altLang="zh-CN" b="1">
                <a:latin typeface="Arial Narrow" panose="020B0606020202030204" pitchFamily="34" charset="0"/>
              </a:rPr>
              <a:t>AfxBeginThread</a:t>
            </a:r>
            <a:r>
              <a:rPr lang="zh-CN" altLang="en-US" b="1">
                <a:latin typeface="Arial Narrow" panose="020B0606020202030204" pitchFamily="34" charset="0"/>
              </a:rPr>
              <a:t>：	创建一个新线程并执行它</a:t>
            </a:r>
          </a:p>
          <a:p>
            <a:r>
              <a:rPr lang="en-US" altLang="zh-CN" b="1">
                <a:latin typeface="Arial Narrow" panose="020B0606020202030204" pitchFamily="34" charset="0"/>
              </a:rPr>
              <a:t>AfxEndThread</a:t>
            </a:r>
            <a:r>
              <a:rPr lang="zh-CN" altLang="en-US" b="1">
                <a:latin typeface="Arial Narrow" panose="020B0606020202030204" pitchFamily="34" charset="0"/>
              </a:rPr>
              <a:t>：	终止当前正在执行的线程</a:t>
            </a:r>
          </a:p>
          <a:p>
            <a:r>
              <a:rPr lang="en-US" altLang="zh-CN" b="1">
                <a:latin typeface="Arial Narrow" panose="020B0606020202030204" pitchFamily="34" charset="0"/>
              </a:rPr>
              <a:t>AfxFormatString</a:t>
            </a:r>
            <a:r>
              <a:rPr lang="zh-CN" altLang="en-US" b="1">
                <a:latin typeface="Arial Narrow" panose="020B0606020202030204" pitchFamily="34" charset="0"/>
              </a:rPr>
              <a:t>：	格式化字符串</a:t>
            </a:r>
          </a:p>
          <a:p>
            <a:r>
              <a:rPr lang="en-US" altLang="zh-CN" b="1">
                <a:latin typeface="Arial Narrow" panose="020B0606020202030204" pitchFamily="34" charset="0"/>
              </a:rPr>
              <a:t>AfxMessageBox</a:t>
            </a:r>
            <a:r>
              <a:rPr lang="zh-CN" altLang="en-US" b="1">
                <a:latin typeface="Arial Narrow" panose="020B0606020202030204" pitchFamily="34" charset="0"/>
              </a:rPr>
              <a:t>：	显示一个</a:t>
            </a:r>
            <a:r>
              <a:rPr lang="en-US" altLang="zh-CN" b="1">
                <a:latin typeface="Arial Narrow" panose="020B0606020202030204" pitchFamily="34" charset="0"/>
              </a:rPr>
              <a:t>Windows</a:t>
            </a:r>
            <a:r>
              <a:rPr lang="zh-CN" altLang="en-US" b="1">
                <a:latin typeface="Arial Narrow" panose="020B0606020202030204" pitchFamily="34" charset="0"/>
              </a:rPr>
              <a:t>消息框</a:t>
            </a:r>
          </a:p>
          <a:p>
            <a:r>
              <a:rPr lang="en-US" altLang="zh-CN" b="1">
                <a:latin typeface="Arial Narrow" panose="020B0606020202030204" pitchFamily="34" charset="0"/>
              </a:rPr>
              <a:t>Afx</a:t>
            </a:r>
            <a:r>
              <a:rPr lang="en-US" altLang="zh-TW" b="1">
                <a:latin typeface="Arial Narrow" panose="020B0606020202030204" pitchFamily="34" charset="0"/>
              </a:rPr>
              <a:t>GetApp</a:t>
            </a:r>
            <a:r>
              <a:rPr lang="zh-CN" altLang="en-US" b="1">
                <a:latin typeface="Arial Narrow" panose="020B0606020202030204" pitchFamily="34" charset="0"/>
              </a:rPr>
              <a:t>：		返回当前应用程序对象的指针</a:t>
            </a:r>
          </a:p>
          <a:p>
            <a:r>
              <a:rPr lang="en-US" altLang="zh-CN" b="1">
                <a:latin typeface="Arial Narrow" panose="020B0606020202030204" pitchFamily="34" charset="0"/>
              </a:rPr>
              <a:t>Afx</a:t>
            </a:r>
            <a:r>
              <a:rPr lang="en-US" altLang="zh-TW" b="1">
                <a:latin typeface="Arial Narrow" panose="020B0606020202030204" pitchFamily="34" charset="0"/>
              </a:rPr>
              <a:t>Get</a:t>
            </a:r>
            <a:r>
              <a:rPr lang="en-US" altLang="zh-CN" b="1">
                <a:latin typeface="Arial Narrow" panose="020B0606020202030204" pitchFamily="34" charset="0"/>
              </a:rPr>
              <a:t>InstanceHandle</a:t>
            </a:r>
            <a:r>
              <a:rPr lang="zh-CN" altLang="en-US" b="1">
                <a:latin typeface="Arial Narrow" panose="020B0606020202030204" pitchFamily="34" charset="0"/>
              </a:rPr>
              <a:t>：返回标识当前应用程序对象的句柄</a:t>
            </a:r>
          </a:p>
          <a:p>
            <a:r>
              <a:rPr lang="en-US" altLang="zh-CN" b="1">
                <a:latin typeface="Arial Narrow" panose="020B0606020202030204" pitchFamily="34" charset="0"/>
              </a:rPr>
              <a:t>AfxRegisterWndClass</a:t>
            </a:r>
            <a:r>
              <a:rPr lang="zh-CN" altLang="en-US" b="1">
                <a:latin typeface="Arial Narrow" panose="020B0606020202030204" pitchFamily="34" charset="0"/>
              </a:rPr>
              <a:t>：注册用于创建</a:t>
            </a:r>
            <a:r>
              <a:rPr lang="en-US" altLang="zh-CN" b="1">
                <a:latin typeface="Arial Narrow" panose="020B0606020202030204" pitchFamily="34" charset="0"/>
              </a:rPr>
              <a:t>Windows</a:t>
            </a:r>
            <a:r>
              <a:rPr lang="zh-CN" altLang="en-US" b="1">
                <a:latin typeface="Arial Narrow" panose="020B0606020202030204" pitchFamily="34" charset="0"/>
              </a:rPr>
              <a:t>窗口的窗口类</a:t>
            </a:r>
          </a:p>
        </p:txBody>
      </p:sp>
      <p:sp>
        <p:nvSpPr>
          <p:cNvPr id="116741" name="AutoShape 5"/>
          <p:cNvSpPr>
            <a:spLocks noChangeArrowheads="1"/>
          </p:cNvSpPr>
          <p:nvPr/>
        </p:nvSpPr>
        <p:spPr bwMode="auto">
          <a:xfrm>
            <a:off x="5181600" y="2438400"/>
            <a:ext cx="2590800" cy="609600"/>
          </a:xfrm>
          <a:prstGeom prst="wedgeRoundRectCallout">
            <a:avLst>
              <a:gd name="adj1" fmla="val -53185"/>
              <a:gd name="adj2" fmla="val 9921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a:solidFill>
                  <a:srgbClr val="003300"/>
                </a:solidFill>
              </a:rPr>
              <a:t>常见全局函数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60648"/>
            <a:ext cx="7772400" cy="731168"/>
          </a:xfrm>
        </p:spPr>
        <p:txBody>
          <a:bodyPr/>
          <a:lstStyle/>
          <a:p>
            <a:r>
              <a:rPr lang="en-US" altLang="zh-CN" b="1" dirty="0"/>
              <a:t>7.4 </a:t>
            </a:r>
            <a:r>
              <a:rPr lang="en-US" altLang="zh-CN" b="1" dirty="0" smtClean="0"/>
              <a:t> </a:t>
            </a:r>
            <a:r>
              <a:rPr lang="zh-CN" altLang="zh-CN" b="1" dirty="0" smtClean="0"/>
              <a:t>应</a:t>
            </a:r>
            <a:r>
              <a:rPr lang="zh-CN" altLang="zh-CN" b="1" dirty="0"/>
              <a:t>用程序向</a:t>
            </a:r>
            <a:r>
              <a:rPr lang="zh-CN" altLang="zh-CN" b="1" dirty="0" smtClean="0"/>
              <a:t>导</a:t>
            </a:r>
            <a:endParaRPr lang="zh-CN" altLang="en-US" dirty="0"/>
          </a:p>
        </p:txBody>
      </p:sp>
      <p:sp>
        <p:nvSpPr>
          <p:cNvPr id="4" name="灯片编号占位符 3"/>
          <p:cNvSpPr>
            <a:spLocks noGrp="1"/>
          </p:cNvSpPr>
          <p:nvPr>
            <p:ph type="sldNum" sz="quarter" idx="12"/>
          </p:nvPr>
        </p:nvSpPr>
        <p:spPr/>
        <p:txBody>
          <a:bodyPr/>
          <a:lstStyle/>
          <a:p>
            <a:fld id="{FFEAE7CE-6593-4F59-A373-5D886C7C7E2D}" type="slidenum">
              <a:rPr lang="en-US" altLang="zh-CN" smtClean="0"/>
              <a:pPr/>
              <a:t>47</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048657"/>
            <a:ext cx="6705600" cy="5428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27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9A2D5A5-C689-4653-91C6-BF1511BF3549}" type="slidenum">
              <a:rPr lang="en-US" altLang="zh-CN"/>
              <a:pPr/>
              <a:t>5</a:t>
            </a:fld>
            <a:endParaRPr lang="en-US" altLang="zh-CN"/>
          </a:p>
        </p:txBody>
      </p:sp>
      <p:sp>
        <p:nvSpPr>
          <p:cNvPr id="98306" name="Rectangle 2"/>
          <p:cNvSpPr>
            <a:spLocks noGrp="1" noChangeArrowheads="1"/>
          </p:cNvSpPr>
          <p:nvPr>
            <p:ph type="title"/>
          </p:nvPr>
        </p:nvSpPr>
        <p:spPr>
          <a:xfrm>
            <a:off x="762000" y="2438400"/>
            <a:ext cx="7772400" cy="1371600"/>
          </a:xfrm>
        </p:spPr>
        <p:txBody>
          <a:bodyPr/>
          <a:lstStyle/>
          <a:p>
            <a:r>
              <a:rPr lang="en-US" altLang="zh-CN" b="1" dirty="0" smtClean="0"/>
              <a:t>7</a:t>
            </a:r>
            <a:r>
              <a:rPr lang="en-US" altLang="zh-CN" b="1" dirty="0" smtClean="0"/>
              <a:t>.2  </a:t>
            </a:r>
            <a:r>
              <a:rPr lang="en-US" altLang="zh-CN" b="1" dirty="0"/>
              <a:t>MFC</a:t>
            </a:r>
            <a:r>
              <a:rPr lang="zh-CN" altLang="en-US" b="1" dirty="0">
                <a:latin typeface="宋体" panose="02010600030101010101" pitchFamily="2" charset="-122"/>
              </a:rPr>
              <a:t>类的组织结构及主要的类的简介</a:t>
            </a:r>
            <a:r>
              <a:rPr lang="zh-CN" altLang="en-US" b="1" dirty="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6C37163-A79E-40E9-A3AE-F7297EF2142E}" type="slidenum">
              <a:rPr lang="en-US" altLang="zh-CN"/>
              <a:pPr/>
              <a:t>6</a:t>
            </a:fld>
            <a:endParaRPr lang="en-US" altLang="zh-CN"/>
          </a:p>
        </p:txBody>
      </p:sp>
      <p:sp>
        <p:nvSpPr>
          <p:cNvPr id="99330" name="Rectangle 2"/>
          <p:cNvSpPr>
            <a:spLocks noGrp="1" noChangeArrowheads="1"/>
          </p:cNvSpPr>
          <p:nvPr>
            <p:ph type="title"/>
          </p:nvPr>
        </p:nvSpPr>
        <p:spPr>
          <a:xfrm>
            <a:off x="685800" y="107261"/>
            <a:ext cx="7772400" cy="441419"/>
          </a:xfrm>
        </p:spPr>
        <p:txBody>
          <a:bodyPr/>
          <a:lstStyle/>
          <a:p>
            <a:r>
              <a:rPr lang="en-US" altLang="zh-CN" b="1" dirty="0" smtClean="0"/>
              <a:t>7</a:t>
            </a:r>
            <a:r>
              <a:rPr lang="en-US" altLang="zh-CN" b="1" dirty="0" smtClean="0"/>
              <a:t>.2.1 </a:t>
            </a:r>
            <a:r>
              <a:rPr lang="en-US" altLang="zh-CN" b="1" dirty="0"/>
              <a:t>MFC</a:t>
            </a:r>
            <a:r>
              <a:rPr lang="zh-CN" altLang="en-US" b="1" dirty="0">
                <a:latin typeface="宋体" panose="02010600030101010101" pitchFamily="2" charset="-122"/>
              </a:rPr>
              <a:t>类的组织结构</a:t>
            </a:r>
            <a:r>
              <a:rPr lang="zh-CN" altLang="en-US" b="1" dirty="0"/>
              <a:t>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96" y="1145203"/>
            <a:ext cx="6377153" cy="5560397"/>
          </a:xfrm>
          <a:prstGeom prst="rect">
            <a:avLst/>
          </a:prstGeom>
        </p:spPr>
      </p:pic>
      <p:sp>
        <p:nvSpPr>
          <p:cNvPr id="7" name="矩形 6"/>
          <p:cNvSpPr/>
          <p:nvPr/>
        </p:nvSpPr>
        <p:spPr>
          <a:xfrm>
            <a:off x="151496" y="663079"/>
            <a:ext cx="8740984" cy="461665"/>
          </a:xfrm>
          <a:prstGeom prst="rect">
            <a:avLst/>
          </a:prstGeom>
          <a:solidFill>
            <a:schemeClr val="bg1">
              <a:lumMod val="20000"/>
              <a:lumOff val="80000"/>
            </a:schemeClr>
          </a:solidFill>
        </p:spPr>
        <p:txBody>
          <a:bodyPr wrap="square">
            <a:spAutoFit/>
          </a:bodyPr>
          <a:lstStyle/>
          <a:p>
            <a:r>
              <a:rPr lang="zh-CN" altLang="en-US" b="1" dirty="0">
                <a:solidFill>
                  <a:srgbClr val="FF0000"/>
                </a:solidFill>
              </a:rPr>
              <a:t>http://msdn.microsoft.com/zh-cn/library/ws8s10w4.aspx</a:t>
            </a:r>
          </a:p>
        </p:txBody>
      </p:sp>
      <p:sp>
        <p:nvSpPr>
          <p:cNvPr id="8" name="云形标注 7"/>
          <p:cNvSpPr/>
          <p:nvPr/>
        </p:nvSpPr>
        <p:spPr bwMode="auto">
          <a:xfrm>
            <a:off x="6553200" y="2420888"/>
            <a:ext cx="2590799" cy="3168352"/>
          </a:xfrm>
          <a:prstGeom prst="cloudCallout">
            <a:avLst>
              <a:gd name="adj1" fmla="val -34488"/>
              <a:gd name="adj2" fmla="val -8884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看不清楚？上网查大图，网络学堂也给了层次结构图</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FEAE7CE-6593-4F59-A373-5D886C7C7E2D}" type="slidenum">
              <a:rPr lang="en-US" altLang="zh-CN" smtClean="0"/>
              <a:pPr/>
              <a:t>7</a:t>
            </a:fld>
            <a:endParaRPr lang="en-US" altLang="zh-CN"/>
          </a:p>
        </p:txBody>
      </p:sp>
      <p:pic>
        <p:nvPicPr>
          <p:cNvPr id="9" name="图片 8"/>
          <p:cNvPicPr>
            <a:picLocks noChangeAspect="1"/>
          </p:cNvPicPr>
          <p:nvPr/>
        </p:nvPicPr>
        <p:blipFill>
          <a:blip r:embed="rId2"/>
          <a:stretch>
            <a:fillRect/>
          </a:stretch>
        </p:blipFill>
        <p:spPr>
          <a:xfrm>
            <a:off x="0" y="681312"/>
            <a:ext cx="9144000" cy="6160304"/>
          </a:xfrm>
          <a:prstGeom prst="rect">
            <a:avLst/>
          </a:prstGeom>
        </p:spPr>
      </p:pic>
      <p:sp>
        <p:nvSpPr>
          <p:cNvPr id="8" name="矩形 7"/>
          <p:cNvSpPr/>
          <p:nvPr/>
        </p:nvSpPr>
        <p:spPr>
          <a:xfrm>
            <a:off x="1691680" y="6351711"/>
            <a:ext cx="7452320" cy="461665"/>
          </a:xfrm>
          <a:prstGeom prst="rect">
            <a:avLst/>
          </a:prstGeom>
        </p:spPr>
        <p:txBody>
          <a:bodyPr wrap="square">
            <a:spAutoFit/>
          </a:bodyPr>
          <a:lstStyle/>
          <a:p>
            <a:r>
              <a:rPr lang="zh-CN" altLang="en-US" b="1" dirty="0">
                <a:solidFill>
                  <a:srgbClr val="FF0000"/>
                </a:solidFill>
              </a:rPr>
              <a:t>http://msdn.microsoft.com/zh-cn/library/37f1f848.aspx</a:t>
            </a:r>
          </a:p>
        </p:txBody>
      </p:sp>
      <p:sp>
        <p:nvSpPr>
          <p:cNvPr id="5" name="Text Box 31"/>
          <p:cNvSpPr txBox="1">
            <a:spLocks noChangeArrowheads="1"/>
          </p:cNvSpPr>
          <p:nvPr/>
        </p:nvSpPr>
        <p:spPr bwMode="auto">
          <a:xfrm>
            <a:off x="1431918" y="193589"/>
            <a:ext cx="7026282"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zh-CN" sz="3600" b="1" dirty="0">
                <a:latin typeface="Arial Narrow" panose="020B0606020202030204" pitchFamily="34" charset="0"/>
              </a:rPr>
              <a:t>MFC</a:t>
            </a:r>
            <a:r>
              <a:rPr lang="zh-CN" altLang="en-US" sz="3600" b="1" dirty="0">
                <a:latin typeface="Arial Narrow" panose="020B0606020202030204" pitchFamily="34" charset="0"/>
              </a:rPr>
              <a:t>库中的类按层次关系划分类</a:t>
            </a:r>
            <a:r>
              <a:rPr lang="zh-CN" altLang="en-US" sz="3600" b="1" dirty="0" smtClean="0">
                <a:latin typeface="Arial Narrow" panose="020B0606020202030204" pitchFamily="34" charset="0"/>
              </a:rPr>
              <a:t>：</a:t>
            </a:r>
            <a:endParaRPr lang="zh-CN" altLang="en-US" sz="3600" b="1" dirty="0">
              <a:latin typeface="Arial Narrow" panose="020B0606020202030204" pitchFamily="34" charset="0"/>
            </a:endParaRPr>
          </a:p>
        </p:txBody>
      </p:sp>
    </p:spTree>
    <p:extLst>
      <p:ext uri="{BB962C8B-B14F-4D97-AF65-F5344CB8AC3E}">
        <p14:creationId xmlns:p14="http://schemas.microsoft.com/office/powerpoint/2010/main" val="311464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a:spLocks noGrp="1"/>
          </p:cNvSpPr>
          <p:nvPr>
            <p:ph type="sldNum" sz="quarter" idx="12"/>
          </p:nvPr>
        </p:nvSpPr>
        <p:spPr/>
        <p:txBody>
          <a:bodyPr/>
          <a:lstStyle/>
          <a:p>
            <a:fld id="{4EFE65E4-8B29-4A70-B0B6-9116EF8E3EE6}" type="slidenum">
              <a:rPr lang="en-US" altLang="zh-CN"/>
              <a:pPr/>
              <a:t>8</a:t>
            </a:fld>
            <a:endParaRPr lang="en-US" altLang="zh-CN"/>
          </a:p>
        </p:txBody>
      </p:sp>
      <p:sp>
        <p:nvSpPr>
          <p:cNvPr id="101378" name="Rectangle 2"/>
          <p:cNvSpPr>
            <a:spLocks noGrp="1" noChangeArrowheads="1"/>
          </p:cNvSpPr>
          <p:nvPr>
            <p:ph type="title"/>
          </p:nvPr>
        </p:nvSpPr>
        <p:spPr>
          <a:xfrm>
            <a:off x="685800" y="304800"/>
            <a:ext cx="7772400" cy="685800"/>
          </a:xfrm>
        </p:spPr>
        <p:txBody>
          <a:bodyPr/>
          <a:lstStyle/>
          <a:p>
            <a:r>
              <a:rPr lang="en-US" altLang="zh-CN" b="1" dirty="0" smtClean="0"/>
              <a:t>7.2.2  </a:t>
            </a:r>
            <a:r>
              <a:rPr lang="zh-CN" altLang="en-US" b="1" dirty="0">
                <a:latin typeface="宋体" panose="02010600030101010101" pitchFamily="2" charset="-122"/>
              </a:rPr>
              <a:t>根类</a:t>
            </a:r>
            <a:r>
              <a:rPr lang="en-US" altLang="zh-CN" b="1" dirty="0">
                <a:latin typeface="宋体" panose="02010600030101010101" pitchFamily="2" charset="-122"/>
              </a:rPr>
              <a:t>--</a:t>
            </a:r>
            <a:r>
              <a:rPr lang="en-US" altLang="zh-CN" b="1" dirty="0" err="1">
                <a:latin typeface="宋体" panose="02010600030101010101" pitchFamily="2" charset="-122"/>
                <a:cs typeface="Times New Roman" panose="02020603050405020304" pitchFamily="18" charset="0"/>
              </a:rPr>
              <a:t>CObject</a:t>
            </a:r>
            <a:r>
              <a:rPr lang="en-US" altLang="zh-CN" b="1" dirty="0">
                <a:latin typeface="宋体" panose="02010600030101010101" pitchFamily="2" charset="-122"/>
              </a:rPr>
              <a:t> </a:t>
            </a:r>
            <a:r>
              <a:rPr lang="en-US" altLang="zh-CN" b="1" dirty="0"/>
              <a:t> </a:t>
            </a:r>
          </a:p>
        </p:txBody>
      </p:sp>
      <p:grpSp>
        <p:nvGrpSpPr>
          <p:cNvPr id="101381" name="Group 5"/>
          <p:cNvGrpSpPr>
            <a:grpSpLocks/>
          </p:cNvGrpSpPr>
          <p:nvPr/>
        </p:nvGrpSpPr>
        <p:grpSpPr bwMode="auto">
          <a:xfrm>
            <a:off x="107373" y="1141413"/>
            <a:ext cx="5455227" cy="2668587"/>
            <a:chOff x="264" y="1056"/>
            <a:chExt cx="3240" cy="1353"/>
          </a:xfrm>
        </p:grpSpPr>
        <p:sp>
          <p:nvSpPr>
            <p:cNvPr id="101382" name="Text Box 6"/>
            <p:cNvSpPr txBox="1">
              <a:spLocks noChangeArrowheads="1"/>
            </p:cNvSpPr>
            <p:nvPr/>
          </p:nvSpPr>
          <p:spPr bwMode="auto">
            <a:xfrm>
              <a:off x="264" y="1296"/>
              <a:ext cx="1800" cy="827"/>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r>
                <a:rPr lang="zh-CN" altLang="en-US" sz="2000" b="1" dirty="0" smtClean="0">
                  <a:solidFill>
                    <a:schemeClr val="bg1"/>
                  </a:solidFill>
                  <a:latin typeface="宋体" panose="02010600030101010101" pitchFamily="2" charset="-122"/>
                </a:rPr>
                <a:t>是大多数</a:t>
              </a:r>
              <a:r>
                <a:rPr lang="en-US" altLang="zh-CN" sz="2000" b="1" dirty="0" smtClean="0">
                  <a:solidFill>
                    <a:schemeClr val="bg1"/>
                  </a:solidFill>
                  <a:latin typeface="宋体" panose="02010600030101010101" pitchFamily="2" charset="-122"/>
                </a:rPr>
                <a:t>MFC</a:t>
              </a:r>
              <a:r>
                <a:rPr lang="zh-CN" altLang="en-US" sz="2000" b="1" dirty="0" smtClean="0">
                  <a:solidFill>
                    <a:schemeClr val="bg1"/>
                  </a:solidFill>
                  <a:latin typeface="宋体" panose="02010600030101010101" pitchFamily="2" charset="-122"/>
                </a:rPr>
                <a:t>类</a:t>
              </a:r>
              <a:r>
                <a:rPr lang="zh-CN" altLang="en-US" sz="2000" b="1" dirty="0">
                  <a:solidFill>
                    <a:schemeClr val="bg1"/>
                  </a:solidFill>
                  <a:latin typeface="宋体" panose="02010600030101010101" pitchFamily="2" charset="-122"/>
                </a:rPr>
                <a:t>的基类</a:t>
              </a:r>
              <a:r>
                <a:rPr lang="zh-CN" altLang="en-US" sz="2000" b="1" dirty="0" smtClean="0">
                  <a:solidFill>
                    <a:schemeClr val="bg1"/>
                  </a:solidFill>
                  <a:latin typeface="宋体" panose="02010600030101010101" pitchFamily="2" charset="-122"/>
                </a:rPr>
                <a:t>。</a:t>
              </a:r>
              <a:r>
                <a:rPr lang="zh-CN" altLang="en-US" sz="2000" b="1" dirty="0">
                  <a:solidFill>
                    <a:schemeClr val="bg1"/>
                  </a:solidFill>
                  <a:latin typeface="宋体" panose="02010600030101010101" pitchFamily="2" charset="-122"/>
                </a:rPr>
                <a:t>串行化</a:t>
              </a:r>
              <a:r>
                <a:rPr lang="zh-CN" altLang="en-US" sz="2000" b="1" dirty="0" smtClean="0">
                  <a:solidFill>
                    <a:schemeClr val="bg1"/>
                  </a:solidFill>
                  <a:latin typeface="宋体" panose="02010600030101010101" pitchFamily="2" charset="-122"/>
                </a:rPr>
                <a:t>数据</a:t>
              </a:r>
              <a:r>
                <a:rPr lang="zh-CN" altLang="en-US" sz="2000" b="1" dirty="0">
                  <a:solidFill>
                    <a:schemeClr val="bg1"/>
                  </a:solidFill>
                  <a:latin typeface="宋体" panose="02010600030101010101" pitchFamily="2" charset="-122"/>
                </a:rPr>
                <a:t>并获取有关类支持的运行时</a:t>
              </a:r>
              <a:r>
                <a:rPr lang="zh-CN" altLang="en-US" sz="2000" b="1" dirty="0" smtClean="0">
                  <a:solidFill>
                    <a:schemeClr val="bg1"/>
                  </a:solidFill>
                  <a:latin typeface="宋体" panose="02010600030101010101" pitchFamily="2" charset="-122"/>
                </a:rPr>
                <a:t>信息，是</a:t>
              </a:r>
              <a:r>
                <a:rPr lang="zh-CN" altLang="en-US" sz="2000" b="1" dirty="0">
                  <a:solidFill>
                    <a:schemeClr val="bg1"/>
                  </a:solidFill>
                  <a:latin typeface="宋体" panose="02010600030101010101" pitchFamily="2" charset="-122"/>
                </a:rPr>
                <a:t>抽象基类。它提供了许多编程所需的公共操作。</a:t>
              </a:r>
              <a:endParaRPr lang="zh-CN" altLang="en-US" b="1" dirty="0">
                <a:solidFill>
                  <a:schemeClr val="bg1"/>
                </a:solidFill>
                <a:latin typeface="宋体" panose="02010600030101010101" pitchFamily="2" charset="-122"/>
              </a:endParaRPr>
            </a:p>
          </p:txBody>
        </p:sp>
        <p:grpSp>
          <p:nvGrpSpPr>
            <p:cNvPr id="101383" name="Group 7"/>
            <p:cNvGrpSpPr>
              <a:grpSpLocks/>
            </p:cNvGrpSpPr>
            <p:nvPr/>
          </p:nvGrpSpPr>
          <p:grpSpPr bwMode="auto">
            <a:xfrm>
              <a:off x="2304" y="1056"/>
              <a:ext cx="1200" cy="1353"/>
              <a:chOff x="2304" y="1056"/>
              <a:chExt cx="1200" cy="1353"/>
            </a:xfrm>
          </p:grpSpPr>
          <p:sp>
            <p:nvSpPr>
              <p:cNvPr id="101384" name="Text Box 8"/>
              <p:cNvSpPr txBox="1">
                <a:spLocks noChangeArrowheads="1"/>
              </p:cNvSpPr>
              <p:nvPr/>
            </p:nvSpPr>
            <p:spPr bwMode="auto">
              <a:xfrm>
                <a:off x="2304" y="1056"/>
                <a:ext cx="1008" cy="201"/>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sz="2000" b="1">
                    <a:solidFill>
                      <a:schemeClr val="bg1"/>
                    </a:solidFill>
                    <a:latin typeface="宋体" panose="02010600030101010101" pitchFamily="2" charset="-122"/>
                  </a:rPr>
                  <a:t>对象的建立</a:t>
                </a:r>
                <a:endParaRPr lang="zh-CN" altLang="en-US" sz="2000" b="1">
                  <a:solidFill>
                    <a:schemeClr val="bg1"/>
                  </a:solidFill>
                </a:endParaRPr>
              </a:p>
            </p:txBody>
          </p:sp>
          <p:sp>
            <p:nvSpPr>
              <p:cNvPr id="101385" name="Text Box 9"/>
              <p:cNvSpPr txBox="1">
                <a:spLocks noChangeArrowheads="1"/>
              </p:cNvSpPr>
              <p:nvPr/>
            </p:nvSpPr>
            <p:spPr bwMode="auto">
              <a:xfrm>
                <a:off x="2304" y="1344"/>
                <a:ext cx="960" cy="201"/>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sz="2000" b="1">
                    <a:solidFill>
                      <a:schemeClr val="bg1"/>
                    </a:solidFill>
                    <a:latin typeface="宋体" panose="02010600030101010101" pitchFamily="2" charset="-122"/>
                  </a:rPr>
                  <a:t>对象的删除</a:t>
                </a:r>
                <a:endParaRPr lang="zh-CN" altLang="en-US" sz="2000" b="1">
                  <a:solidFill>
                    <a:schemeClr val="bg1"/>
                  </a:solidFill>
                </a:endParaRPr>
              </a:p>
            </p:txBody>
          </p:sp>
          <p:sp>
            <p:nvSpPr>
              <p:cNvPr id="101386" name="Text Box 10"/>
              <p:cNvSpPr txBox="1">
                <a:spLocks noChangeArrowheads="1"/>
              </p:cNvSpPr>
              <p:nvPr/>
            </p:nvSpPr>
            <p:spPr bwMode="auto">
              <a:xfrm>
                <a:off x="2304" y="1920"/>
                <a:ext cx="1031" cy="201"/>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sz="2000" b="1">
                    <a:solidFill>
                      <a:schemeClr val="bg1"/>
                    </a:solidFill>
                    <a:latin typeface="宋体" panose="02010600030101010101" pitchFamily="2" charset="-122"/>
                  </a:rPr>
                  <a:t>运行时信息</a:t>
                </a:r>
                <a:endParaRPr lang="zh-CN" altLang="en-US" sz="2000" b="1">
                  <a:solidFill>
                    <a:schemeClr val="bg1"/>
                  </a:solidFill>
                </a:endParaRPr>
              </a:p>
            </p:txBody>
          </p:sp>
          <p:sp>
            <p:nvSpPr>
              <p:cNvPr id="101387" name="Text Box 11"/>
              <p:cNvSpPr txBox="1">
                <a:spLocks noChangeArrowheads="1"/>
              </p:cNvSpPr>
              <p:nvPr/>
            </p:nvSpPr>
            <p:spPr bwMode="auto">
              <a:xfrm>
                <a:off x="2304" y="2208"/>
                <a:ext cx="1200" cy="201"/>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sz="2000" b="1">
                    <a:solidFill>
                      <a:schemeClr val="bg1"/>
                    </a:solidFill>
                    <a:latin typeface="宋体" panose="02010600030101010101" pitchFamily="2" charset="-122"/>
                  </a:rPr>
                  <a:t>对象诊断输出</a:t>
                </a:r>
                <a:endParaRPr lang="zh-CN" altLang="en-US" sz="2000" b="1">
                  <a:solidFill>
                    <a:schemeClr val="bg1"/>
                  </a:solidFill>
                </a:endParaRPr>
              </a:p>
            </p:txBody>
          </p:sp>
          <p:sp>
            <p:nvSpPr>
              <p:cNvPr id="101388" name="Text Box 12"/>
              <p:cNvSpPr txBox="1">
                <a:spLocks noChangeArrowheads="1"/>
              </p:cNvSpPr>
              <p:nvPr/>
            </p:nvSpPr>
            <p:spPr bwMode="auto">
              <a:xfrm>
                <a:off x="2304" y="1632"/>
                <a:ext cx="1031" cy="202"/>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r>
                  <a:rPr lang="zh-CN" altLang="en-US" sz="2000" b="1" dirty="0">
                    <a:solidFill>
                      <a:schemeClr val="bg1"/>
                    </a:solidFill>
                    <a:latin typeface="宋体" panose="02010600030101010101" pitchFamily="2" charset="-122"/>
                  </a:rPr>
                  <a:t>串行化支持</a:t>
                </a:r>
                <a:endParaRPr lang="zh-CN" altLang="en-US" sz="2000" b="1" dirty="0">
                  <a:solidFill>
                    <a:schemeClr val="bg1"/>
                  </a:solidFill>
                </a:endParaRPr>
              </a:p>
            </p:txBody>
          </p:sp>
        </p:grpSp>
        <p:sp>
          <p:nvSpPr>
            <p:cNvPr id="101389" name="AutoShape 13"/>
            <p:cNvSpPr>
              <a:spLocks/>
            </p:cNvSpPr>
            <p:nvPr/>
          </p:nvSpPr>
          <p:spPr bwMode="auto">
            <a:xfrm>
              <a:off x="2112" y="1152"/>
              <a:ext cx="144" cy="1152"/>
            </a:xfrm>
            <a:prstGeom prst="leftBrace">
              <a:avLst>
                <a:gd name="adj1" fmla="val 66667"/>
                <a:gd name="adj2" fmla="val 50000"/>
              </a:avLst>
            </a:prstGeom>
            <a:noFill/>
            <a:ln w="57150">
              <a:solidFill>
                <a:srgbClr val="66FFFF"/>
              </a:solidFill>
              <a:round/>
              <a:headEnd/>
              <a:tailEnd/>
            </a:ln>
          </p:spPr>
          <p:txBody>
            <a:bodyPr wrap="none" anchor="ctr"/>
            <a:lstStyle/>
            <a:p>
              <a:endParaRPr lang="zh-CN" altLang="en-US"/>
            </a:p>
          </p:txBody>
        </p:sp>
      </p:grpSp>
      <p:grpSp>
        <p:nvGrpSpPr>
          <p:cNvPr id="101390" name="Group 14"/>
          <p:cNvGrpSpPr>
            <a:grpSpLocks/>
          </p:cNvGrpSpPr>
          <p:nvPr/>
        </p:nvGrpSpPr>
        <p:grpSpPr bwMode="auto">
          <a:xfrm>
            <a:off x="228600" y="3851275"/>
            <a:ext cx="4876800" cy="1558925"/>
            <a:chOff x="384" y="2522"/>
            <a:chExt cx="2676" cy="982"/>
          </a:xfrm>
        </p:grpSpPr>
        <p:sp>
          <p:nvSpPr>
            <p:cNvPr id="101391" name="Text Box 15"/>
            <p:cNvSpPr txBox="1">
              <a:spLocks noChangeArrowheads="1"/>
            </p:cNvSpPr>
            <p:nvPr/>
          </p:nvSpPr>
          <p:spPr bwMode="auto">
            <a:xfrm>
              <a:off x="1488" y="2522"/>
              <a:ext cx="1572" cy="982"/>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80000"/>
                </a:lnSpc>
              </a:pPr>
              <a:r>
                <a:rPr lang="zh-CN" altLang="en-US" sz="2000" b="1">
                  <a:solidFill>
                    <a:srgbClr val="000066"/>
                  </a:solidFill>
                  <a:latin typeface="宋体" panose="02010600030101010101" pitchFamily="2" charset="-122"/>
                </a:rPr>
                <a:t>应用程序和线程支持类</a:t>
              </a:r>
            </a:p>
            <a:p>
              <a:pPr>
                <a:lnSpc>
                  <a:spcPct val="80000"/>
                </a:lnSpc>
              </a:pPr>
              <a:r>
                <a:rPr lang="zh-CN" altLang="en-US" sz="2000" b="1">
                  <a:solidFill>
                    <a:srgbClr val="000066"/>
                  </a:solidFill>
                  <a:latin typeface="宋体" panose="02010600030101010101" pitchFamily="2" charset="-122"/>
                </a:rPr>
                <a:t>命令相关类</a:t>
              </a:r>
            </a:p>
            <a:p>
              <a:pPr>
                <a:lnSpc>
                  <a:spcPct val="80000"/>
                </a:lnSpc>
              </a:pPr>
              <a:r>
                <a:rPr lang="zh-CN" altLang="en-US" sz="2000" b="1">
                  <a:solidFill>
                    <a:srgbClr val="000066"/>
                  </a:solidFill>
                  <a:latin typeface="宋体" panose="02010600030101010101" pitchFamily="2" charset="-122"/>
                </a:rPr>
                <a:t>文档类</a:t>
              </a:r>
            </a:p>
            <a:p>
              <a:pPr>
                <a:lnSpc>
                  <a:spcPct val="80000"/>
                </a:lnSpc>
              </a:pPr>
              <a:r>
                <a:rPr lang="zh-CN" altLang="en-US" sz="2000" b="1">
                  <a:solidFill>
                    <a:srgbClr val="000066"/>
                  </a:solidFill>
                  <a:latin typeface="宋体" panose="02010600030101010101" pitchFamily="2" charset="-122"/>
                </a:rPr>
                <a:t>文档模板类</a:t>
              </a:r>
            </a:p>
            <a:p>
              <a:pPr>
                <a:lnSpc>
                  <a:spcPct val="80000"/>
                </a:lnSpc>
              </a:pPr>
              <a:r>
                <a:rPr lang="zh-CN" altLang="en-US" sz="2000" b="1">
                  <a:solidFill>
                    <a:srgbClr val="000066"/>
                  </a:solidFill>
                  <a:latin typeface="宋体" panose="02010600030101010101" pitchFamily="2" charset="-122"/>
                </a:rPr>
                <a:t>视类</a:t>
              </a:r>
              <a:r>
                <a:rPr lang="en-US" altLang="zh-CN" sz="2000" b="1">
                  <a:solidFill>
                    <a:srgbClr val="000066"/>
                  </a:solidFill>
                  <a:latin typeface="宋体" panose="02010600030101010101" pitchFamily="2" charset="-122"/>
                </a:rPr>
                <a:t>(</a:t>
              </a:r>
              <a:r>
                <a:rPr lang="zh-CN" altLang="en-US" sz="2000" b="1">
                  <a:solidFill>
                    <a:srgbClr val="000066"/>
                  </a:solidFill>
                  <a:latin typeface="宋体" panose="02010600030101010101" pitchFamily="2" charset="-122"/>
                </a:rPr>
                <a:t>体系结构</a:t>
              </a:r>
              <a:r>
                <a:rPr lang="en-US" altLang="zh-CN" sz="2000" b="1">
                  <a:solidFill>
                    <a:srgbClr val="000066"/>
                  </a:solidFill>
                  <a:latin typeface="宋体" panose="02010600030101010101" pitchFamily="2" charset="-122"/>
                </a:rPr>
                <a:t>)</a:t>
              </a:r>
            </a:p>
            <a:p>
              <a:pPr>
                <a:lnSpc>
                  <a:spcPct val="80000"/>
                </a:lnSpc>
              </a:pPr>
              <a:r>
                <a:rPr lang="zh-CN" altLang="en-US" sz="2000" b="1">
                  <a:solidFill>
                    <a:srgbClr val="000066"/>
                  </a:solidFill>
                  <a:latin typeface="宋体" panose="02010600030101010101" pitchFamily="2" charset="-122"/>
                </a:rPr>
                <a:t>框架窗口</a:t>
              </a:r>
              <a:r>
                <a:rPr lang="en-US" altLang="zh-CN" sz="2000" b="1">
                  <a:solidFill>
                    <a:srgbClr val="000066"/>
                  </a:solidFill>
                  <a:latin typeface="宋体" panose="02010600030101010101" pitchFamily="2" charset="-122"/>
                </a:rPr>
                <a:t>(</a:t>
              </a:r>
              <a:r>
                <a:rPr lang="zh-CN" altLang="en-US" sz="2000" b="1">
                  <a:solidFill>
                    <a:srgbClr val="000066"/>
                  </a:solidFill>
                  <a:latin typeface="宋体" panose="02010600030101010101" pitchFamily="2" charset="-122"/>
                </a:rPr>
                <a:t>体系结构</a:t>
              </a:r>
              <a:r>
                <a:rPr lang="en-US" altLang="zh-CN" sz="2000" b="1">
                  <a:solidFill>
                    <a:srgbClr val="000066"/>
                  </a:solidFill>
                  <a:latin typeface="宋体" panose="02010600030101010101" pitchFamily="2" charset="-122"/>
                </a:rPr>
                <a:t>)</a:t>
              </a:r>
            </a:p>
          </p:txBody>
        </p:sp>
        <p:sp>
          <p:nvSpPr>
            <p:cNvPr id="101392" name="Text Box 16"/>
            <p:cNvSpPr txBox="1">
              <a:spLocks noChangeArrowheads="1"/>
            </p:cNvSpPr>
            <p:nvPr/>
          </p:nvSpPr>
          <p:spPr bwMode="auto">
            <a:xfrm>
              <a:off x="384" y="2784"/>
              <a:ext cx="920" cy="442"/>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000" b="1">
                  <a:solidFill>
                    <a:srgbClr val="000066"/>
                  </a:solidFill>
                  <a:latin typeface="宋体" panose="02010600030101010101" pitchFamily="2" charset="-122"/>
                </a:rPr>
                <a:t>应用程序体系结构类</a:t>
              </a:r>
            </a:p>
          </p:txBody>
        </p:sp>
        <p:sp>
          <p:nvSpPr>
            <p:cNvPr id="101393" name="AutoShape 17"/>
            <p:cNvSpPr>
              <a:spLocks/>
            </p:cNvSpPr>
            <p:nvPr/>
          </p:nvSpPr>
          <p:spPr bwMode="auto">
            <a:xfrm>
              <a:off x="1344" y="2592"/>
              <a:ext cx="96" cy="768"/>
            </a:xfrm>
            <a:prstGeom prst="leftBrace">
              <a:avLst>
                <a:gd name="adj1" fmla="val 66667"/>
                <a:gd name="adj2" fmla="val 50000"/>
              </a:avLst>
            </a:prstGeom>
            <a:noFill/>
            <a:ln w="60325">
              <a:solidFill>
                <a:srgbClr val="66FFFF"/>
              </a:solidFill>
              <a:round/>
              <a:headEnd/>
              <a:tailEnd/>
            </a:ln>
          </p:spPr>
          <p:txBody>
            <a:bodyPr wrap="none" anchor="ctr"/>
            <a:lstStyle/>
            <a:p>
              <a:endParaRPr lang="zh-CN" altLang="en-US"/>
            </a:p>
          </p:txBody>
        </p:sp>
      </p:grpSp>
      <p:grpSp>
        <p:nvGrpSpPr>
          <p:cNvPr id="101394" name="Group 18"/>
          <p:cNvGrpSpPr>
            <a:grpSpLocks/>
          </p:cNvGrpSpPr>
          <p:nvPr/>
        </p:nvGrpSpPr>
        <p:grpSpPr bwMode="auto">
          <a:xfrm>
            <a:off x="381000" y="5694363"/>
            <a:ext cx="4313238" cy="1069975"/>
            <a:chOff x="384" y="3587"/>
            <a:chExt cx="2717" cy="674"/>
          </a:xfrm>
        </p:grpSpPr>
        <p:sp>
          <p:nvSpPr>
            <p:cNvPr id="101395" name="Text Box 19"/>
            <p:cNvSpPr txBox="1">
              <a:spLocks noChangeArrowheads="1"/>
            </p:cNvSpPr>
            <p:nvPr/>
          </p:nvSpPr>
          <p:spPr bwMode="auto">
            <a:xfrm>
              <a:off x="384" y="3648"/>
              <a:ext cx="960" cy="442"/>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000" b="1">
                  <a:solidFill>
                    <a:srgbClr val="000066"/>
                  </a:solidFill>
                  <a:latin typeface="宋体" panose="02010600030101010101" pitchFamily="2" charset="-122"/>
                </a:rPr>
                <a:t>窗口、对话框和控件类</a:t>
              </a:r>
            </a:p>
          </p:txBody>
        </p:sp>
        <p:sp>
          <p:nvSpPr>
            <p:cNvPr id="101396" name="Text Box 20"/>
            <p:cNvSpPr txBox="1">
              <a:spLocks noChangeArrowheads="1"/>
            </p:cNvSpPr>
            <p:nvPr/>
          </p:nvSpPr>
          <p:spPr bwMode="auto">
            <a:xfrm>
              <a:off x="1536" y="3587"/>
              <a:ext cx="1565" cy="674"/>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80000"/>
                </a:lnSpc>
              </a:pPr>
              <a:r>
                <a:rPr lang="zh-CN" altLang="en-US" sz="2000" b="1">
                  <a:solidFill>
                    <a:srgbClr val="000066"/>
                  </a:solidFill>
                  <a:latin typeface="宋体" panose="02010600030101010101" pitchFamily="2" charset="-122"/>
                </a:rPr>
                <a:t>框架窗口类（窗口）</a:t>
              </a:r>
            </a:p>
            <a:p>
              <a:pPr>
                <a:lnSpc>
                  <a:spcPct val="80000"/>
                </a:lnSpc>
              </a:pPr>
              <a:r>
                <a:rPr lang="zh-CN" altLang="en-US" sz="2000" b="1">
                  <a:solidFill>
                    <a:srgbClr val="000066"/>
                  </a:solidFill>
                  <a:latin typeface="宋体" panose="02010600030101010101" pitchFamily="2" charset="-122"/>
                </a:rPr>
                <a:t>视类（窗口）</a:t>
              </a:r>
            </a:p>
            <a:p>
              <a:pPr>
                <a:lnSpc>
                  <a:spcPct val="80000"/>
                </a:lnSpc>
              </a:pPr>
              <a:r>
                <a:rPr lang="zh-CN" altLang="en-US" sz="2000" b="1">
                  <a:solidFill>
                    <a:srgbClr val="000066"/>
                  </a:solidFill>
                  <a:latin typeface="宋体" panose="02010600030101010101" pitchFamily="2" charset="-122"/>
                </a:rPr>
                <a:t>对话框类</a:t>
              </a:r>
            </a:p>
            <a:p>
              <a:pPr>
                <a:lnSpc>
                  <a:spcPct val="80000"/>
                </a:lnSpc>
              </a:pPr>
              <a:r>
                <a:rPr lang="zh-CN" altLang="en-US" sz="2000" b="1">
                  <a:solidFill>
                    <a:srgbClr val="000066"/>
                  </a:solidFill>
                  <a:latin typeface="宋体" panose="02010600030101010101" pitchFamily="2" charset="-122"/>
                </a:rPr>
                <a:t>控件条类</a:t>
              </a:r>
            </a:p>
          </p:txBody>
        </p:sp>
        <p:sp>
          <p:nvSpPr>
            <p:cNvPr id="101397" name="AutoShape 21"/>
            <p:cNvSpPr>
              <a:spLocks/>
            </p:cNvSpPr>
            <p:nvPr/>
          </p:nvSpPr>
          <p:spPr bwMode="auto">
            <a:xfrm>
              <a:off x="1392" y="3614"/>
              <a:ext cx="96" cy="528"/>
            </a:xfrm>
            <a:prstGeom prst="leftBrace">
              <a:avLst>
                <a:gd name="adj1" fmla="val 45833"/>
                <a:gd name="adj2" fmla="val 50000"/>
              </a:avLst>
            </a:prstGeom>
            <a:noFill/>
            <a:ln w="53975">
              <a:solidFill>
                <a:srgbClr val="66FFFF"/>
              </a:solidFill>
              <a:round/>
              <a:headEnd/>
              <a:tailEnd/>
            </a:ln>
          </p:spPr>
          <p:txBody>
            <a:bodyPr wrap="none" anchor="ctr"/>
            <a:lstStyle/>
            <a:p>
              <a:endParaRPr lang="zh-CN" altLang="en-US"/>
            </a:p>
          </p:txBody>
        </p:sp>
      </p:grpSp>
      <p:grpSp>
        <p:nvGrpSpPr>
          <p:cNvPr id="101398" name="Group 22"/>
          <p:cNvGrpSpPr>
            <a:grpSpLocks/>
          </p:cNvGrpSpPr>
          <p:nvPr/>
        </p:nvGrpSpPr>
        <p:grpSpPr bwMode="auto">
          <a:xfrm>
            <a:off x="5618163" y="2362202"/>
            <a:ext cx="3525837" cy="706612"/>
            <a:chOff x="3936" y="1440"/>
            <a:chExt cx="2221" cy="366"/>
          </a:xfrm>
        </p:grpSpPr>
        <p:sp>
          <p:nvSpPr>
            <p:cNvPr id="101399" name="Text Box 23"/>
            <p:cNvSpPr txBox="1">
              <a:spLocks noChangeArrowheads="1"/>
            </p:cNvSpPr>
            <p:nvPr/>
          </p:nvSpPr>
          <p:spPr bwMode="auto">
            <a:xfrm>
              <a:off x="3936" y="1440"/>
              <a:ext cx="624" cy="363"/>
            </a:xfrm>
            <a:prstGeom prst="rect">
              <a:avLst/>
            </a:prstGeom>
            <a:gradFill rotWithShape="0">
              <a:gsLst>
                <a:gs pos="0">
                  <a:srgbClr val="CCFFFF"/>
                </a:gs>
                <a:gs pos="50000">
                  <a:srgbClr val="FFFFFF"/>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000" b="1">
                  <a:solidFill>
                    <a:schemeClr val="bg1"/>
                  </a:solidFill>
                  <a:latin typeface="宋体" panose="02010600030101010101" pitchFamily="2" charset="-122"/>
                </a:rPr>
                <a:t>绘图和打印类</a:t>
              </a:r>
            </a:p>
          </p:txBody>
        </p:sp>
        <p:sp>
          <p:nvSpPr>
            <p:cNvPr id="101400" name="Text Box 24"/>
            <p:cNvSpPr txBox="1">
              <a:spLocks noChangeArrowheads="1"/>
            </p:cNvSpPr>
            <p:nvPr/>
          </p:nvSpPr>
          <p:spPr bwMode="auto">
            <a:xfrm>
              <a:off x="4752" y="1440"/>
              <a:ext cx="1405" cy="363"/>
            </a:xfrm>
            <a:prstGeom prst="rect">
              <a:avLst/>
            </a:prstGeom>
            <a:gradFill rotWithShape="0">
              <a:gsLst>
                <a:gs pos="0">
                  <a:srgbClr val="CCFFFF"/>
                </a:gs>
                <a:gs pos="50000">
                  <a:srgbClr val="FFFFFF"/>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dirty="0">
                  <a:solidFill>
                    <a:schemeClr val="bg1"/>
                  </a:solidFill>
                  <a:latin typeface="宋体" panose="02010600030101010101" pitchFamily="2" charset="-122"/>
                </a:rPr>
                <a:t>输出</a:t>
              </a:r>
              <a:r>
                <a:rPr lang="en-US" altLang="zh-CN" sz="2000" b="1" dirty="0">
                  <a:solidFill>
                    <a:schemeClr val="bg1"/>
                  </a:solidFill>
                  <a:latin typeface="宋体" panose="02010600030101010101" pitchFamily="2" charset="-122"/>
                </a:rPr>
                <a:t>(</a:t>
              </a:r>
              <a:r>
                <a:rPr lang="zh-CN" altLang="en-US" sz="2000" b="1" dirty="0">
                  <a:solidFill>
                    <a:schemeClr val="bg1"/>
                  </a:solidFill>
                  <a:latin typeface="宋体" panose="02010600030101010101" pitchFamily="2" charset="-122"/>
                </a:rPr>
                <a:t>设备相关</a:t>
              </a:r>
              <a:r>
                <a:rPr lang="en-US" altLang="zh-CN" sz="2000" b="1" dirty="0">
                  <a:solidFill>
                    <a:schemeClr val="bg1"/>
                  </a:solidFill>
                  <a:latin typeface="宋体" panose="02010600030101010101" pitchFamily="2" charset="-122"/>
                </a:rPr>
                <a:t>)</a:t>
              </a:r>
              <a:r>
                <a:rPr lang="zh-CN" altLang="en-US" sz="2000" b="1" dirty="0" smtClean="0">
                  <a:solidFill>
                    <a:schemeClr val="bg1"/>
                  </a:solidFill>
                  <a:latin typeface="宋体" panose="02010600030101010101" pitchFamily="2" charset="-122"/>
                </a:rPr>
                <a:t>类</a:t>
              </a:r>
            </a:p>
            <a:p>
              <a:r>
                <a:rPr lang="zh-CN" altLang="en-US" sz="2000" b="1" dirty="0" smtClean="0">
                  <a:solidFill>
                    <a:schemeClr val="bg1"/>
                  </a:solidFill>
                  <a:latin typeface="宋体" panose="02010600030101010101" pitchFamily="2" charset="-122"/>
                </a:rPr>
                <a:t>绘图工具类</a:t>
              </a:r>
              <a:endParaRPr lang="zh-CN" altLang="en-US" b="1" dirty="0">
                <a:solidFill>
                  <a:schemeClr val="bg1"/>
                </a:solidFill>
                <a:latin typeface="宋体" panose="02010600030101010101" pitchFamily="2" charset="-122"/>
              </a:endParaRPr>
            </a:p>
          </p:txBody>
        </p:sp>
        <p:sp>
          <p:nvSpPr>
            <p:cNvPr id="101401" name="AutoShape 25"/>
            <p:cNvSpPr>
              <a:spLocks/>
            </p:cNvSpPr>
            <p:nvPr/>
          </p:nvSpPr>
          <p:spPr bwMode="auto">
            <a:xfrm>
              <a:off x="4597" y="1470"/>
              <a:ext cx="131" cy="336"/>
            </a:xfrm>
            <a:prstGeom prst="leftBrace">
              <a:avLst>
                <a:gd name="adj1" fmla="val 19444"/>
                <a:gd name="adj2" fmla="val 50000"/>
              </a:avLst>
            </a:prstGeom>
            <a:noFill/>
            <a:ln w="53975">
              <a:solidFill>
                <a:srgbClr val="66FFFF"/>
              </a:solidFill>
              <a:round/>
              <a:headEnd/>
              <a:tailEnd/>
            </a:ln>
          </p:spPr>
          <p:txBody>
            <a:bodyPr wrap="none" anchor="ctr"/>
            <a:lstStyle/>
            <a:p>
              <a:endParaRPr lang="zh-CN" altLang="en-US"/>
            </a:p>
          </p:txBody>
        </p:sp>
      </p:grpSp>
      <p:grpSp>
        <p:nvGrpSpPr>
          <p:cNvPr id="101403" name="Group 27"/>
          <p:cNvGrpSpPr>
            <a:grpSpLocks/>
          </p:cNvGrpSpPr>
          <p:nvPr/>
        </p:nvGrpSpPr>
        <p:grpSpPr bwMode="auto">
          <a:xfrm>
            <a:off x="5357813" y="5943600"/>
            <a:ext cx="3709987" cy="749300"/>
            <a:chOff x="230" y="3272"/>
            <a:chExt cx="2337" cy="472"/>
          </a:xfrm>
        </p:grpSpPr>
        <p:sp>
          <p:nvSpPr>
            <p:cNvPr id="101404" name="Text Box 28"/>
            <p:cNvSpPr txBox="1">
              <a:spLocks noChangeArrowheads="1"/>
            </p:cNvSpPr>
            <p:nvPr/>
          </p:nvSpPr>
          <p:spPr bwMode="auto">
            <a:xfrm>
              <a:off x="230" y="3360"/>
              <a:ext cx="1565" cy="25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a:solidFill>
                    <a:srgbClr val="000066"/>
                  </a:solidFill>
                  <a:latin typeface="宋体" panose="02010600030101010101" pitchFamily="2" charset="-122"/>
                </a:rPr>
                <a:t>数组、列表和映射类</a:t>
              </a:r>
            </a:p>
          </p:txBody>
        </p:sp>
        <p:sp>
          <p:nvSpPr>
            <p:cNvPr id="101405" name="Text Box 29"/>
            <p:cNvSpPr txBox="1">
              <a:spLocks noChangeArrowheads="1"/>
            </p:cNvSpPr>
            <p:nvPr/>
          </p:nvSpPr>
          <p:spPr bwMode="auto">
            <a:xfrm>
              <a:off x="2016" y="3272"/>
              <a:ext cx="551" cy="472"/>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nSpc>
                  <a:spcPct val="80000"/>
                </a:lnSpc>
              </a:pPr>
              <a:r>
                <a:rPr lang="zh-CN" altLang="en-US" sz="1800" b="1">
                  <a:solidFill>
                    <a:srgbClr val="000066"/>
                  </a:solidFill>
                  <a:latin typeface="宋体" panose="02010600030101010101" pitchFamily="2" charset="-122"/>
                </a:rPr>
                <a:t>数组类</a:t>
              </a:r>
            </a:p>
            <a:p>
              <a:pPr>
                <a:lnSpc>
                  <a:spcPct val="80000"/>
                </a:lnSpc>
              </a:pPr>
              <a:r>
                <a:rPr lang="zh-CN" altLang="en-US" sz="1800" b="1">
                  <a:solidFill>
                    <a:srgbClr val="000066"/>
                  </a:solidFill>
                  <a:latin typeface="宋体" panose="02010600030101010101" pitchFamily="2" charset="-122"/>
                </a:rPr>
                <a:t>列表类</a:t>
              </a:r>
            </a:p>
            <a:p>
              <a:pPr>
                <a:lnSpc>
                  <a:spcPct val="80000"/>
                </a:lnSpc>
              </a:pPr>
              <a:r>
                <a:rPr lang="zh-CN" altLang="en-US" sz="1800" b="1">
                  <a:solidFill>
                    <a:srgbClr val="000066"/>
                  </a:solidFill>
                  <a:latin typeface="宋体" panose="02010600030101010101" pitchFamily="2" charset="-122"/>
                </a:rPr>
                <a:t>映射类</a:t>
              </a:r>
            </a:p>
          </p:txBody>
        </p:sp>
        <p:sp>
          <p:nvSpPr>
            <p:cNvPr id="101406" name="AutoShape 30"/>
            <p:cNvSpPr>
              <a:spLocks/>
            </p:cNvSpPr>
            <p:nvPr/>
          </p:nvSpPr>
          <p:spPr bwMode="auto">
            <a:xfrm>
              <a:off x="1824" y="3312"/>
              <a:ext cx="144" cy="336"/>
            </a:xfrm>
            <a:prstGeom prst="leftBrace">
              <a:avLst>
                <a:gd name="adj1" fmla="val 19444"/>
                <a:gd name="adj2" fmla="val 50000"/>
              </a:avLst>
            </a:prstGeom>
            <a:noFill/>
            <a:ln w="53975">
              <a:solidFill>
                <a:srgbClr val="66FFFF"/>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1381"/>
                                        </p:tgtEl>
                                        <p:attrNameLst>
                                          <p:attrName>style.visibility</p:attrName>
                                        </p:attrNameLst>
                                      </p:cBhvr>
                                      <p:to>
                                        <p:strVal val="visible"/>
                                      </p:to>
                                    </p:set>
                                    <p:anim calcmode="lin" valueType="num">
                                      <p:cBhvr additive="base">
                                        <p:cTn id="7" dur="500" fill="hold"/>
                                        <p:tgtEl>
                                          <p:spTgt spid="101381"/>
                                        </p:tgtEl>
                                        <p:attrNameLst>
                                          <p:attrName>ppt_x</p:attrName>
                                        </p:attrNameLst>
                                      </p:cBhvr>
                                      <p:tavLst>
                                        <p:tav tm="0">
                                          <p:val>
                                            <p:strVal val="0-#ppt_w/2"/>
                                          </p:val>
                                        </p:tav>
                                        <p:tav tm="100000">
                                          <p:val>
                                            <p:strVal val="#ppt_x"/>
                                          </p:val>
                                        </p:tav>
                                      </p:tavLst>
                                    </p:anim>
                                    <p:anim calcmode="lin" valueType="num">
                                      <p:cBhvr additive="base">
                                        <p:cTn id="8" dur="500" fill="hold"/>
                                        <p:tgtEl>
                                          <p:spTgt spid="1013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1390"/>
                                        </p:tgtEl>
                                        <p:attrNameLst>
                                          <p:attrName>style.visibility</p:attrName>
                                        </p:attrNameLst>
                                      </p:cBhvr>
                                      <p:to>
                                        <p:strVal val="visible"/>
                                      </p:to>
                                    </p:set>
                                    <p:anim calcmode="lin" valueType="num">
                                      <p:cBhvr additive="base">
                                        <p:cTn id="13" dur="500" fill="hold"/>
                                        <p:tgtEl>
                                          <p:spTgt spid="101390"/>
                                        </p:tgtEl>
                                        <p:attrNameLst>
                                          <p:attrName>ppt_x</p:attrName>
                                        </p:attrNameLst>
                                      </p:cBhvr>
                                      <p:tavLst>
                                        <p:tav tm="0">
                                          <p:val>
                                            <p:strVal val="0-#ppt_w/2"/>
                                          </p:val>
                                        </p:tav>
                                        <p:tav tm="100000">
                                          <p:val>
                                            <p:strVal val="#ppt_x"/>
                                          </p:val>
                                        </p:tav>
                                      </p:tavLst>
                                    </p:anim>
                                    <p:anim calcmode="lin" valueType="num">
                                      <p:cBhvr additive="base">
                                        <p:cTn id="14" dur="500" fill="hold"/>
                                        <p:tgtEl>
                                          <p:spTgt spid="1013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1394"/>
                                        </p:tgtEl>
                                        <p:attrNameLst>
                                          <p:attrName>style.visibility</p:attrName>
                                        </p:attrNameLst>
                                      </p:cBhvr>
                                      <p:to>
                                        <p:strVal val="visible"/>
                                      </p:to>
                                    </p:set>
                                    <p:anim calcmode="lin" valueType="num">
                                      <p:cBhvr additive="base">
                                        <p:cTn id="19" dur="500" fill="hold"/>
                                        <p:tgtEl>
                                          <p:spTgt spid="101394"/>
                                        </p:tgtEl>
                                        <p:attrNameLst>
                                          <p:attrName>ppt_x</p:attrName>
                                        </p:attrNameLst>
                                      </p:cBhvr>
                                      <p:tavLst>
                                        <p:tav tm="0">
                                          <p:val>
                                            <p:strVal val="0-#ppt_w/2"/>
                                          </p:val>
                                        </p:tav>
                                        <p:tav tm="100000">
                                          <p:val>
                                            <p:strVal val="#ppt_x"/>
                                          </p:val>
                                        </p:tav>
                                      </p:tavLst>
                                    </p:anim>
                                    <p:anim calcmode="lin" valueType="num">
                                      <p:cBhvr additive="base">
                                        <p:cTn id="20" dur="500" fill="hold"/>
                                        <p:tgtEl>
                                          <p:spTgt spid="1013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1398"/>
                                        </p:tgtEl>
                                        <p:attrNameLst>
                                          <p:attrName>style.visibility</p:attrName>
                                        </p:attrNameLst>
                                      </p:cBhvr>
                                      <p:to>
                                        <p:strVal val="visible"/>
                                      </p:to>
                                    </p:set>
                                    <p:anim calcmode="lin" valueType="num">
                                      <p:cBhvr additive="base">
                                        <p:cTn id="25" dur="500" fill="hold"/>
                                        <p:tgtEl>
                                          <p:spTgt spid="101398"/>
                                        </p:tgtEl>
                                        <p:attrNameLst>
                                          <p:attrName>ppt_x</p:attrName>
                                        </p:attrNameLst>
                                      </p:cBhvr>
                                      <p:tavLst>
                                        <p:tav tm="0">
                                          <p:val>
                                            <p:strVal val="0-#ppt_w/2"/>
                                          </p:val>
                                        </p:tav>
                                        <p:tav tm="100000">
                                          <p:val>
                                            <p:strVal val="#ppt_x"/>
                                          </p:val>
                                        </p:tav>
                                      </p:tavLst>
                                    </p:anim>
                                    <p:anim calcmode="lin" valueType="num">
                                      <p:cBhvr additive="base">
                                        <p:cTn id="26" dur="500" fill="hold"/>
                                        <p:tgtEl>
                                          <p:spTgt spid="1013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1403"/>
                                        </p:tgtEl>
                                        <p:attrNameLst>
                                          <p:attrName>style.visibility</p:attrName>
                                        </p:attrNameLst>
                                      </p:cBhvr>
                                      <p:to>
                                        <p:strVal val="visible"/>
                                      </p:to>
                                    </p:set>
                                    <p:anim calcmode="lin" valueType="num">
                                      <p:cBhvr additive="base">
                                        <p:cTn id="31" dur="500" fill="hold"/>
                                        <p:tgtEl>
                                          <p:spTgt spid="101403"/>
                                        </p:tgtEl>
                                        <p:attrNameLst>
                                          <p:attrName>ppt_x</p:attrName>
                                        </p:attrNameLst>
                                      </p:cBhvr>
                                      <p:tavLst>
                                        <p:tav tm="0">
                                          <p:val>
                                            <p:strVal val="0-#ppt_w/2"/>
                                          </p:val>
                                        </p:tav>
                                        <p:tav tm="100000">
                                          <p:val>
                                            <p:strVal val="#ppt_x"/>
                                          </p:val>
                                        </p:tav>
                                      </p:tavLst>
                                    </p:anim>
                                    <p:anim calcmode="lin" valueType="num">
                                      <p:cBhvr additive="base">
                                        <p:cTn id="32" dur="500" fill="hold"/>
                                        <p:tgtEl>
                                          <p:spTgt spid="1014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324FACC6-F8EE-43C5-9A32-516CEE582E18}" type="slidenum">
              <a:rPr lang="en-US" altLang="zh-CN"/>
              <a:pPr/>
              <a:t>9</a:t>
            </a:fld>
            <a:endParaRPr lang="en-US" altLang="zh-CN"/>
          </a:p>
        </p:txBody>
      </p:sp>
      <p:grpSp>
        <p:nvGrpSpPr>
          <p:cNvPr id="102404" name="Group 4"/>
          <p:cNvGrpSpPr>
            <a:grpSpLocks/>
          </p:cNvGrpSpPr>
          <p:nvPr/>
        </p:nvGrpSpPr>
        <p:grpSpPr bwMode="auto">
          <a:xfrm>
            <a:off x="323528" y="1392238"/>
            <a:ext cx="4295775" cy="977900"/>
            <a:chOff x="182" y="209"/>
            <a:chExt cx="2441" cy="616"/>
          </a:xfrm>
        </p:grpSpPr>
        <p:sp>
          <p:nvSpPr>
            <p:cNvPr id="102405" name="Text Box 5"/>
            <p:cNvSpPr txBox="1">
              <a:spLocks noChangeArrowheads="1"/>
            </p:cNvSpPr>
            <p:nvPr/>
          </p:nvSpPr>
          <p:spPr bwMode="auto">
            <a:xfrm>
              <a:off x="182" y="341"/>
              <a:ext cx="1329" cy="294"/>
            </a:xfrm>
            <a:prstGeom prst="rect">
              <a:avLst/>
            </a:prstGeom>
            <a:solidFill>
              <a:srgbClr val="CCFFFF"/>
            </a:solidFill>
            <a:ln w="9525">
              <a:solidFill>
                <a:schemeClr val="tx1"/>
              </a:solidFill>
              <a:miter lim="800000"/>
              <a:headEnd/>
              <a:tailEnd/>
            </a:ln>
          </p:spPr>
          <p:txBody>
            <a:bodyPr wrap="none">
              <a:spAutoFit/>
            </a:bodyPr>
            <a:lstStyle/>
            <a:p>
              <a:r>
                <a:rPr lang="zh-CN" altLang="en-US" b="1">
                  <a:solidFill>
                    <a:srgbClr val="000066"/>
                  </a:solidFill>
                  <a:latin typeface="宋体" panose="02010600030101010101" pitchFamily="2" charset="-122"/>
                </a:rPr>
                <a:t>文件和数据库类</a:t>
              </a:r>
            </a:p>
          </p:txBody>
        </p:sp>
        <p:sp>
          <p:nvSpPr>
            <p:cNvPr id="102406" name="Text Box 6"/>
            <p:cNvSpPr txBox="1">
              <a:spLocks noChangeArrowheads="1"/>
            </p:cNvSpPr>
            <p:nvPr/>
          </p:nvSpPr>
          <p:spPr bwMode="auto">
            <a:xfrm>
              <a:off x="1728" y="209"/>
              <a:ext cx="895" cy="616"/>
            </a:xfrm>
            <a:prstGeom prst="rect">
              <a:avLst/>
            </a:prstGeom>
            <a:solidFill>
              <a:srgbClr val="CCFFFF"/>
            </a:solidFill>
            <a:ln w="9525">
              <a:solidFill>
                <a:schemeClr val="tx1"/>
              </a:solidFill>
              <a:miter lim="800000"/>
              <a:headEnd/>
              <a:tailEnd/>
            </a:ln>
          </p:spPr>
          <p:txBody>
            <a:bodyPr wrap="none">
              <a:spAutoFit/>
            </a:bodyPr>
            <a:lstStyle/>
            <a:p>
              <a:pPr>
                <a:lnSpc>
                  <a:spcPct val="80000"/>
                </a:lnSpc>
              </a:pPr>
              <a:r>
                <a:rPr lang="zh-CN" altLang="en-US" b="1">
                  <a:solidFill>
                    <a:srgbClr val="000066"/>
                  </a:solidFill>
                  <a:latin typeface="宋体" panose="02010600030101010101" pitchFamily="2" charset="-122"/>
                </a:rPr>
                <a:t>文件</a:t>
              </a:r>
              <a:r>
                <a:rPr lang="en-US" altLang="zh-CN" b="1">
                  <a:solidFill>
                    <a:srgbClr val="000066"/>
                  </a:solidFill>
                  <a:latin typeface="宋体" panose="02010600030101010101" pitchFamily="2" charset="-122"/>
                </a:rPr>
                <a:t>I/O</a:t>
              </a:r>
              <a:r>
                <a:rPr lang="zh-CN" altLang="en-US" b="1">
                  <a:solidFill>
                    <a:srgbClr val="000066"/>
                  </a:solidFill>
                  <a:latin typeface="宋体" panose="02010600030101010101" pitchFamily="2" charset="-122"/>
                </a:rPr>
                <a:t>类</a:t>
              </a:r>
            </a:p>
            <a:p>
              <a:pPr>
                <a:lnSpc>
                  <a:spcPct val="80000"/>
                </a:lnSpc>
              </a:pPr>
              <a:r>
                <a:rPr lang="en-US" altLang="zh-CN" b="1">
                  <a:solidFill>
                    <a:srgbClr val="000066"/>
                  </a:solidFill>
                  <a:latin typeface="宋体" panose="02010600030101010101" pitchFamily="2" charset="-122"/>
                </a:rPr>
                <a:t>DAO</a:t>
              </a:r>
              <a:r>
                <a:rPr lang="zh-CN" altLang="en-US" b="1">
                  <a:solidFill>
                    <a:srgbClr val="000066"/>
                  </a:solidFill>
                  <a:latin typeface="宋体" panose="02010600030101010101" pitchFamily="2" charset="-122"/>
                </a:rPr>
                <a:t>类</a:t>
              </a:r>
            </a:p>
            <a:p>
              <a:pPr>
                <a:lnSpc>
                  <a:spcPct val="80000"/>
                </a:lnSpc>
              </a:pPr>
              <a:r>
                <a:rPr lang="en-US" altLang="zh-CN" b="1">
                  <a:solidFill>
                    <a:srgbClr val="000066"/>
                  </a:solidFill>
                  <a:latin typeface="宋体" panose="02010600030101010101" pitchFamily="2" charset="-122"/>
                </a:rPr>
                <a:t>ODBC</a:t>
              </a:r>
              <a:r>
                <a:rPr lang="zh-CN" altLang="en-US" b="1">
                  <a:solidFill>
                    <a:srgbClr val="000066"/>
                  </a:solidFill>
                  <a:latin typeface="宋体" panose="02010600030101010101" pitchFamily="2" charset="-122"/>
                </a:rPr>
                <a:t>类</a:t>
              </a:r>
            </a:p>
          </p:txBody>
        </p:sp>
        <p:sp>
          <p:nvSpPr>
            <p:cNvPr id="102407" name="AutoShape 7"/>
            <p:cNvSpPr>
              <a:spLocks/>
            </p:cNvSpPr>
            <p:nvPr/>
          </p:nvSpPr>
          <p:spPr bwMode="auto">
            <a:xfrm>
              <a:off x="1567" y="336"/>
              <a:ext cx="129" cy="336"/>
            </a:xfrm>
            <a:prstGeom prst="leftBrace">
              <a:avLst>
                <a:gd name="adj1" fmla="val 14583"/>
                <a:gd name="adj2" fmla="val 50000"/>
              </a:avLst>
            </a:prstGeom>
            <a:noFill/>
            <a:ln w="539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grpSp>
        <p:nvGrpSpPr>
          <p:cNvPr id="102408" name="Group 8"/>
          <p:cNvGrpSpPr>
            <a:grpSpLocks/>
          </p:cNvGrpSpPr>
          <p:nvPr/>
        </p:nvGrpSpPr>
        <p:grpSpPr bwMode="auto">
          <a:xfrm>
            <a:off x="347860" y="5522913"/>
            <a:ext cx="6332538" cy="977900"/>
            <a:chOff x="144" y="766"/>
            <a:chExt cx="3532" cy="616"/>
          </a:xfrm>
        </p:grpSpPr>
        <p:sp>
          <p:nvSpPr>
            <p:cNvPr id="102409" name="Text Box 9"/>
            <p:cNvSpPr txBox="1">
              <a:spLocks noChangeArrowheads="1"/>
            </p:cNvSpPr>
            <p:nvPr/>
          </p:nvSpPr>
          <p:spPr bwMode="auto">
            <a:xfrm>
              <a:off x="144" y="927"/>
              <a:ext cx="1820" cy="294"/>
            </a:xfrm>
            <a:prstGeom prst="rect">
              <a:avLst/>
            </a:prstGeom>
            <a:solidFill>
              <a:srgbClr val="FFFFCC"/>
            </a:solidFill>
            <a:ln w="9525">
              <a:solidFill>
                <a:schemeClr val="tx1"/>
              </a:solidFill>
              <a:miter lim="800000"/>
              <a:headEnd/>
              <a:tailEnd/>
            </a:ln>
          </p:spPr>
          <p:txBody>
            <a:bodyPr wrap="none">
              <a:spAutoFit/>
            </a:bodyPr>
            <a:lstStyle/>
            <a:p>
              <a:r>
                <a:rPr lang="en-US" altLang="zh-CN" b="1">
                  <a:solidFill>
                    <a:srgbClr val="000066"/>
                  </a:solidFill>
                  <a:latin typeface="宋体" panose="02010600030101010101" pitchFamily="2" charset="-122"/>
                </a:rPr>
                <a:t>Internet</a:t>
              </a:r>
              <a:r>
                <a:rPr lang="zh-CN" altLang="en-US" b="1">
                  <a:solidFill>
                    <a:srgbClr val="000066"/>
                  </a:solidFill>
                  <a:latin typeface="宋体" panose="02010600030101010101" pitchFamily="2" charset="-122"/>
                </a:rPr>
                <a:t>和网络工作类</a:t>
              </a:r>
            </a:p>
          </p:txBody>
        </p:sp>
        <p:sp>
          <p:nvSpPr>
            <p:cNvPr id="102410" name="Text Box 10"/>
            <p:cNvSpPr txBox="1">
              <a:spLocks noChangeArrowheads="1"/>
            </p:cNvSpPr>
            <p:nvPr/>
          </p:nvSpPr>
          <p:spPr bwMode="auto">
            <a:xfrm>
              <a:off x="2208" y="766"/>
              <a:ext cx="1468" cy="616"/>
            </a:xfrm>
            <a:prstGeom prst="rect">
              <a:avLst/>
            </a:prstGeom>
            <a:solidFill>
              <a:srgbClr val="FFFFCC"/>
            </a:solidFill>
            <a:ln w="9525">
              <a:solidFill>
                <a:schemeClr val="tx1"/>
              </a:solidFill>
              <a:miter lim="800000"/>
              <a:headEnd/>
              <a:tailEnd/>
            </a:ln>
          </p:spPr>
          <p:txBody>
            <a:bodyPr wrap="none">
              <a:spAutoFit/>
            </a:bodyPr>
            <a:lstStyle/>
            <a:p>
              <a:pPr>
                <a:lnSpc>
                  <a:spcPct val="80000"/>
                </a:lnSpc>
              </a:pPr>
              <a:r>
                <a:rPr lang="en-US" altLang="zh-CN" b="1">
                  <a:solidFill>
                    <a:srgbClr val="000066"/>
                  </a:solidFill>
                  <a:latin typeface="宋体" panose="02010600030101010101" pitchFamily="2" charset="-122"/>
                </a:rPr>
                <a:t>ISAPI</a:t>
              </a:r>
              <a:r>
                <a:rPr lang="zh-CN" altLang="en-US" b="1">
                  <a:solidFill>
                    <a:srgbClr val="000066"/>
                  </a:solidFill>
                  <a:latin typeface="宋体" panose="02010600030101010101" pitchFamily="2" charset="-122"/>
                </a:rPr>
                <a:t>类</a:t>
              </a:r>
            </a:p>
            <a:p>
              <a:pPr>
                <a:lnSpc>
                  <a:spcPct val="80000"/>
                </a:lnSpc>
              </a:pPr>
              <a:r>
                <a:rPr lang="en-US" altLang="zh-CN" b="1">
                  <a:solidFill>
                    <a:srgbClr val="000066"/>
                  </a:solidFill>
                  <a:latin typeface="宋体" panose="02010600030101010101" pitchFamily="2" charset="-122"/>
                </a:rPr>
                <a:t>Windows Socket</a:t>
              </a:r>
              <a:r>
                <a:rPr lang="zh-CN" altLang="en-US" b="1">
                  <a:solidFill>
                    <a:srgbClr val="000066"/>
                  </a:solidFill>
                  <a:latin typeface="宋体" panose="02010600030101010101" pitchFamily="2" charset="-122"/>
                </a:rPr>
                <a:t>类</a:t>
              </a:r>
            </a:p>
            <a:p>
              <a:pPr>
                <a:lnSpc>
                  <a:spcPct val="80000"/>
                </a:lnSpc>
              </a:pPr>
              <a:r>
                <a:rPr lang="en-US" altLang="zh-CN" b="1">
                  <a:solidFill>
                    <a:srgbClr val="000066"/>
                  </a:solidFill>
                  <a:latin typeface="宋体" panose="02010600030101010101" pitchFamily="2" charset="-122"/>
                </a:rPr>
                <a:t>Win32 Internet</a:t>
              </a:r>
              <a:r>
                <a:rPr lang="zh-CN" altLang="en-US" b="1">
                  <a:solidFill>
                    <a:srgbClr val="000066"/>
                  </a:solidFill>
                  <a:latin typeface="宋体" panose="02010600030101010101" pitchFamily="2" charset="-122"/>
                </a:rPr>
                <a:t>类</a:t>
              </a:r>
            </a:p>
          </p:txBody>
        </p:sp>
        <p:sp>
          <p:nvSpPr>
            <p:cNvPr id="102411" name="AutoShape 11"/>
            <p:cNvSpPr>
              <a:spLocks/>
            </p:cNvSpPr>
            <p:nvPr/>
          </p:nvSpPr>
          <p:spPr bwMode="auto">
            <a:xfrm>
              <a:off x="2016" y="864"/>
              <a:ext cx="144" cy="384"/>
            </a:xfrm>
            <a:prstGeom prst="leftBrace">
              <a:avLst>
                <a:gd name="adj1" fmla="val 22222"/>
                <a:gd name="adj2" fmla="val 50000"/>
              </a:avLst>
            </a:prstGeom>
            <a:noFill/>
            <a:ln w="5397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grpSp>
        <p:nvGrpSpPr>
          <p:cNvPr id="102412" name="Group 12"/>
          <p:cNvGrpSpPr>
            <a:grpSpLocks/>
          </p:cNvGrpSpPr>
          <p:nvPr/>
        </p:nvGrpSpPr>
        <p:grpSpPr bwMode="auto">
          <a:xfrm>
            <a:off x="4467040" y="1835150"/>
            <a:ext cx="4402138" cy="3059113"/>
            <a:chOff x="182" y="1381"/>
            <a:chExt cx="2773" cy="1927"/>
          </a:xfrm>
        </p:grpSpPr>
        <p:sp>
          <p:nvSpPr>
            <p:cNvPr id="102413" name="Text Box 13"/>
            <p:cNvSpPr txBox="1">
              <a:spLocks noChangeArrowheads="1"/>
            </p:cNvSpPr>
            <p:nvPr/>
          </p:nvSpPr>
          <p:spPr bwMode="auto">
            <a:xfrm>
              <a:off x="182" y="2114"/>
              <a:ext cx="606" cy="294"/>
            </a:xfrm>
            <a:prstGeom prst="rect">
              <a:avLst/>
            </a:prstGeom>
            <a:solidFill>
              <a:schemeClr val="accent1"/>
            </a:solidFill>
            <a:ln w="9525">
              <a:solidFill>
                <a:schemeClr val="tx1"/>
              </a:solidFill>
              <a:miter lim="800000"/>
              <a:headEnd/>
              <a:tailEnd/>
            </a:ln>
          </p:spPr>
          <p:txBody>
            <a:bodyPr wrap="none">
              <a:spAutoFit/>
            </a:bodyPr>
            <a:lstStyle/>
            <a:p>
              <a:r>
                <a:rPr lang="en-US" altLang="zh-CN" b="1">
                  <a:solidFill>
                    <a:srgbClr val="000066"/>
                  </a:solidFill>
                  <a:latin typeface="宋体" panose="02010600030101010101" pitchFamily="2" charset="-122"/>
                </a:rPr>
                <a:t>OLE</a:t>
              </a:r>
              <a:r>
                <a:rPr lang="zh-CN" altLang="en-US" b="1">
                  <a:solidFill>
                    <a:srgbClr val="000066"/>
                  </a:solidFill>
                  <a:latin typeface="宋体" panose="02010600030101010101" pitchFamily="2" charset="-122"/>
                </a:rPr>
                <a:t>类</a:t>
              </a:r>
            </a:p>
          </p:txBody>
        </p:sp>
        <p:sp>
          <p:nvSpPr>
            <p:cNvPr id="102414" name="Text Box 14"/>
            <p:cNvSpPr txBox="1">
              <a:spLocks noChangeArrowheads="1"/>
            </p:cNvSpPr>
            <p:nvPr/>
          </p:nvSpPr>
          <p:spPr bwMode="auto">
            <a:xfrm>
              <a:off x="998" y="1381"/>
              <a:ext cx="1957" cy="1927"/>
            </a:xfrm>
            <a:prstGeom prst="rect">
              <a:avLst/>
            </a:prstGeom>
            <a:solidFill>
              <a:schemeClr val="accent1"/>
            </a:solidFill>
            <a:ln w="9525">
              <a:solidFill>
                <a:schemeClr val="tx1"/>
              </a:solidFill>
              <a:miter lim="800000"/>
              <a:headEnd/>
              <a:tailEnd/>
            </a:ln>
          </p:spPr>
          <p:txBody>
            <a:bodyPr wrap="none">
              <a:spAutoFit/>
            </a:bodyPr>
            <a:lstStyle/>
            <a:p>
              <a:pPr>
                <a:lnSpc>
                  <a:spcPct val="90000"/>
                </a:lnSpc>
              </a:pPr>
              <a:r>
                <a:rPr lang="en-US" altLang="zh-CN" b="1" dirty="0">
                  <a:solidFill>
                    <a:srgbClr val="000066"/>
                  </a:solidFill>
                  <a:latin typeface="宋体" panose="02010600030101010101" pitchFamily="2" charset="-122"/>
                </a:rPr>
                <a:t>OLE</a:t>
              </a:r>
              <a:r>
                <a:rPr lang="zh-CN" altLang="en-US" b="1" dirty="0">
                  <a:solidFill>
                    <a:srgbClr val="000066"/>
                  </a:solidFill>
                  <a:latin typeface="宋体" panose="02010600030101010101" pitchFamily="2" charset="-122"/>
                </a:rPr>
                <a:t>容器类</a:t>
              </a:r>
            </a:p>
            <a:p>
              <a:pPr>
                <a:lnSpc>
                  <a:spcPct val="90000"/>
                </a:lnSpc>
              </a:pPr>
              <a:r>
                <a:rPr lang="en-US" altLang="zh-CN" b="1" dirty="0">
                  <a:solidFill>
                    <a:srgbClr val="000066"/>
                  </a:solidFill>
                  <a:latin typeface="宋体" panose="02010600030101010101" pitchFamily="2" charset="-122"/>
                </a:rPr>
                <a:t>OLE</a:t>
              </a:r>
              <a:r>
                <a:rPr lang="zh-CN" altLang="en-US" b="1" dirty="0">
                  <a:solidFill>
                    <a:srgbClr val="000066"/>
                  </a:solidFill>
                  <a:latin typeface="宋体" panose="02010600030101010101" pitchFamily="2" charset="-122"/>
                </a:rPr>
                <a:t>服务器类</a:t>
              </a:r>
            </a:p>
            <a:p>
              <a:pPr>
                <a:lnSpc>
                  <a:spcPct val="90000"/>
                </a:lnSpc>
              </a:pPr>
              <a:r>
                <a:rPr lang="en-US" altLang="zh-CN" b="1" dirty="0">
                  <a:solidFill>
                    <a:srgbClr val="000066"/>
                  </a:solidFill>
                  <a:latin typeface="宋体" panose="02010600030101010101" pitchFamily="2" charset="-122"/>
                </a:rPr>
                <a:t>OLE</a:t>
              </a:r>
              <a:r>
                <a:rPr lang="zh-CN" altLang="en-US" b="1" dirty="0">
                  <a:solidFill>
                    <a:srgbClr val="000066"/>
                  </a:solidFill>
                  <a:latin typeface="宋体" panose="02010600030101010101" pitchFamily="2" charset="-122"/>
                </a:rPr>
                <a:t>拖放和数据传输类</a:t>
              </a:r>
            </a:p>
            <a:p>
              <a:pPr>
                <a:lnSpc>
                  <a:spcPct val="90000"/>
                </a:lnSpc>
              </a:pPr>
              <a:r>
                <a:rPr lang="en-US" altLang="zh-CN" b="1" dirty="0">
                  <a:solidFill>
                    <a:srgbClr val="000066"/>
                  </a:solidFill>
                  <a:latin typeface="宋体" panose="02010600030101010101" pitchFamily="2" charset="-122"/>
                </a:rPr>
                <a:t>OLE</a:t>
              </a:r>
              <a:r>
                <a:rPr lang="zh-CN" altLang="en-US" b="1" dirty="0">
                  <a:solidFill>
                    <a:srgbClr val="000066"/>
                  </a:solidFill>
                  <a:latin typeface="宋体" panose="02010600030101010101" pitchFamily="2" charset="-122"/>
                </a:rPr>
                <a:t>普通对话框类</a:t>
              </a:r>
            </a:p>
            <a:p>
              <a:pPr>
                <a:lnSpc>
                  <a:spcPct val="90000"/>
                </a:lnSpc>
              </a:pPr>
              <a:r>
                <a:rPr lang="en-US" altLang="zh-CN" b="1" dirty="0">
                  <a:solidFill>
                    <a:srgbClr val="000066"/>
                  </a:solidFill>
                  <a:latin typeface="宋体" panose="02010600030101010101" pitchFamily="2" charset="-122"/>
                </a:rPr>
                <a:t>OLE</a:t>
              </a:r>
              <a:r>
                <a:rPr lang="zh-CN" altLang="en-US" b="1" dirty="0">
                  <a:solidFill>
                    <a:srgbClr val="000066"/>
                  </a:solidFill>
                  <a:latin typeface="宋体" panose="02010600030101010101" pitchFamily="2" charset="-122"/>
                </a:rPr>
                <a:t>动画类</a:t>
              </a:r>
            </a:p>
            <a:p>
              <a:pPr>
                <a:lnSpc>
                  <a:spcPct val="90000"/>
                </a:lnSpc>
              </a:pPr>
              <a:r>
                <a:rPr lang="en-US" altLang="zh-CN" b="1" dirty="0">
                  <a:solidFill>
                    <a:srgbClr val="000066"/>
                  </a:solidFill>
                  <a:latin typeface="宋体" panose="02010600030101010101" pitchFamily="2" charset="-122"/>
                </a:rPr>
                <a:t>OLE</a:t>
              </a:r>
              <a:r>
                <a:rPr lang="zh-CN" altLang="en-US" b="1" dirty="0">
                  <a:solidFill>
                    <a:srgbClr val="000066"/>
                  </a:solidFill>
                  <a:latin typeface="宋体" panose="02010600030101010101" pitchFamily="2" charset="-122"/>
                </a:rPr>
                <a:t>动画类</a:t>
              </a:r>
            </a:p>
            <a:p>
              <a:pPr>
                <a:lnSpc>
                  <a:spcPct val="90000"/>
                </a:lnSpc>
              </a:pPr>
              <a:r>
                <a:rPr lang="en-US" altLang="zh-CN" b="1" dirty="0">
                  <a:solidFill>
                    <a:srgbClr val="000066"/>
                  </a:solidFill>
                  <a:latin typeface="宋体" panose="02010600030101010101" pitchFamily="2" charset="-122"/>
                </a:rPr>
                <a:t>OLE</a:t>
              </a:r>
              <a:r>
                <a:rPr lang="zh-CN" altLang="en-US" b="1" dirty="0">
                  <a:solidFill>
                    <a:srgbClr val="000066"/>
                  </a:solidFill>
                  <a:latin typeface="宋体" panose="02010600030101010101" pitchFamily="2" charset="-122"/>
                </a:rPr>
                <a:t>控件类</a:t>
              </a:r>
            </a:p>
            <a:p>
              <a:pPr>
                <a:lnSpc>
                  <a:spcPct val="90000"/>
                </a:lnSpc>
              </a:pPr>
              <a:r>
                <a:rPr lang="zh-CN" altLang="en-US" b="1" dirty="0">
                  <a:solidFill>
                    <a:srgbClr val="000066"/>
                  </a:solidFill>
                  <a:latin typeface="宋体" panose="02010600030101010101" pitchFamily="2" charset="-122"/>
                </a:rPr>
                <a:t>活动文档类</a:t>
              </a:r>
            </a:p>
            <a:p>
              <a:pPr>
                <a:lnSpc>
                  <a:spcPct val="90000"/>
                </a:lnSpc>
              </a:pPr>
              <a:r>
                <a:rPr lang="zh-CN" altLang="en-US" b="1" dirty="0">
                  <a:solidFill>
                    <a:srgbClr val="000066"/>
                  </a:solidFill>
                  <a:latin typeface="宋体" panose="02010600030101010101" pitchFamily="2" charset="-122"/>
                </a:rPr>
                <a:t>其他文档类</a:t>
              </a:r>
            </a:p>
          </p:txBody>
        </p:sp>
        <p:sp>
          <p:nvSpPr>
            <p:cNvPr id="102415" name="AutoShape 15"/>
            <p:cNvSpPr>
              <a:spLocks/>
            </p:cNvSpPr>
            <p:nvPr/>
          </p:nvSpPr>
          <p:spPr bwMode="auto">
            <a:xfrm>
              <a:off x="827" y="1488"/>
              <a:ext cx="192" cy="1536"/>
            </a:xfrm>
            <a:prstGeom prst="leftBrace">
              <a:avLst>
                <a:gd name="adj1" fmla="val 66667"/>
                <a:gd name="adj2" fmla="val 50000"/>
              </a:avLst>
            </a:prstGeom>
            <a:noFill/>
            <a:ln w="53975">
              <a:solidFill>
                <a:schemeClr val="tx1"/>
              </a:solidFill>
              <a:round/>
              <a:headEnd/>
              <a:tailEnd/>
            </a:ln>
          </p:spPr>
          <p:txBody>
            <a:bodyPr wrap="none" anchor="ctr"/>
            <a:lstStyle/>
            <a:p>
              <a:endParaRPr lang="zh-CN" altLang="en-US"/>
            </a:p>
          </p:txBody>
        </p:sp>
      </p:grpSp>
      <p:grpSp>
        <p:nvGrpSpPr>
          <p:cNvPr id="102416" name="Group 16"/>
          <p:cNvGrpSpPr>
            <a:grpSpLocks/>
          </p:cNvGrpSpPr>
          <p:nvPr/>
        </p:nvGrpSpPr>
        <p:grpSpPr bwMode="auto">
          <a:xfrm>
            <a:off x="247328" y="173038"/>
            <a:ext cx="4109087" cy="831850"/>
            <a:chOff x="192" y="3211"/>
            <a:chExt cx="2318" cy="524"/>
          </a:xfrm>
        </p:grpSpPr>
        <p:sp>
          <p:nvSpPr>
            <p:cNvPr id="102417" name="Text Box 17"/>
            <p:cNvSpPr txBox="1">
              <a:spLocks noChangeArrowheads="1"/>
            </p:cNvSpPr>
            <p:nvPr/>
          </p:nvSpPr>
          <p:spPr bwMode="auto">
            <a:xfrm>
              <a:off x="192" y="3279"/>
              <a:ext cx="1146" cy="294"/>
            </a:xfrm>
            <a:prstGeom prst="rect">
              <a:avLst/>
            </a:prstGeom>
            <a:solidFill>
              <a:schemeClr val="accent1"/>
            </a:solidFill>
            <a:ln w="9525">
              <a:solidFill>
                <a:schemeClr val="tx1"/>
              </a:solidFill>
              <a:miter lim="800000"/>
              <a:headEnd/>
              <a:tailEnd/>
            </a:ln>
          </p:spPr>
          <p:txBody>
            <a:bodyPr wrap="none">
              <a:spAutoFit/>
            </a:bodyPr>
            <a:lstStyle/>
            <a:p>
              <a:r>
                <a:rPr lang="zh-CN" altLang="en-US" b="1">
                  <a:solidFill>
                    <a:srgbClr val="000066"/>
                  </a:solidFill>
                  <a:latin typeface="宋体" panose="02010600030101010101" pitchFamily="2" charset="-122"/>
                </a:rPr>
                <a:t>调试和异常类</a:t>
              </a:r>
            </a:p>
          </p:txBody>
        </p:sp>
        <p:sp>
          <p:nvSpPr>
            <p:cNvPr id="102418" name="Text Box 18"/>
            <p:cNvSpPr txBox="1">
              <a:spLocks noChangeArrowheads="1"/>
            </p:cNvSpPr>
            <p:nvPr/>
          </p:nvSpPr>
          <p:spPr bwMode="auto">
            <a:xfrm>
              <a:off x="1536" y="3211"/>
              <a:ext cx="974" cy="524"/>
            </a:xfrm>
            <a:prstGeom prst="rect">
              <a:avLst/>
            </a:prstGeom>
            <a:solidFill>
              <a:schemeClr val="accent1"/>
            </a:solidFill>
            <a:ln w="9525">
              <a:solidFill>
                <a:schemeClr val="tx1"/>
              </a:solidFill>
              <a:miter lim="800000"/>
              <a:headEnd/>
              <a:tailEnd/>
            </a:ln>
          </p:spPr>
          <p:txBody>
            <a:bodyPr wrap="none">
              <a:spAutoFit/>
            </a:bodyPr>
            <a:lstStyle/>
            <a:p>
              <a:r>
                <a:rPr lang="zh-CN" altLang="en-US" b="1" dirty="0">
                  <a:solidFill>
                    <a:srgbClr val="000066"/>
                  </a:solidFill>
                  <a:latin typeface="宋体" panose="02010600030101010101" pitchFamily="2" charset="-122"/>
                </a:rPr>
                <a:t>调试支持类</a:t>
              </a:r>
            </a:p>
            <a:p>
              <a:r>
                <a:rPr lang="zh-CN" altLang="en-US" b="1" dirty="0">
                  <a:solidFill>
                    <a:srgbClr val="000066"/>
                  </a:solidFill>
                  <a:latin typeface="宋体" panose="02010600030101010101" pitchFamily="2" charset="-122"/>
                </a:rPr>
                <a:t>异常类</a:t>
              </a:r>
            </a:p>
          </p:txBody>
        </p:sp>
        <p:sp>
          <p:nvSpPr>
            <p:cNvPr id="102419" name="AutoShape 19"/>
            <p:cNvSpPr>
              <a:spLocks/>
            </p:cNvSpPr>
            <p:nvPr/>
          </p:nvSpPr>
          <p:spPr bwMode="auto">
            <a:xfrm>
              <a:off x="1392" y="3312"/>
              <a:ext cx="102" cy="288"/>
            </a:xfrm>
            <a:prstGeom prst="leftBrace">
              <a:avLst>
                <a:gd name="adj1" fmla="val 12500"/>
                <a:gd name="adj2" fmla="val 50000"/>
              </a:avLst>
            </a:prstGeom>
            <a:noFill/>
            <a:ln w="53975">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12"/>
                                        </p:tgtEl>
                                        <p:attrNameLst>
                                          <p:attrName>style.visibility</p:attrName>
                                        </p:attrNameLst>
                                      </p:cBhvr>
                                      <p:to>
                                        <p:strVal val="visible"/>
                                      </p:to>
                                    </p:set>
                                    <p:animEffect transition="in" filter="blinds(horizontal)">
                                      <p:cBhvr>
                                        <p:cTn id="7" dur="500"/>
                                        <p:tgtEl>
                                          <p:spTgt spid="102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16"/>
                                        </p:tgtEl>
                                        <p:attrNameLst>
                                          <p:attrName>style.visibility</p:attrName>
                                        </p:attrNameLst>
                                      </p:cBhvr>
                                      <p:to>
                                        <p:strVal val="visible"/>
                                      </p:to>
                                    </p:set>
                                    <p:animEffect transition="in" filter="blinds(horizontal)">
                                      <p:cBhvr>
                                        <p:cTn id="12" dur="500"/>
                                        <p:tgtEl>
                                          <p:spTgt spid="1024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04"/>
                                        </p:tgtEl>
                                        <p:attrNameLst>
                                          <p:attrName>style.visibility</p:attrName>
                                        </p:attrNameLst>
                                      </p:cBhvr>
                                      <p:to>
                                        <p:strVal val="visible"/>
                                      </p:to>
                                    </p:set>
                                    <p:animEffect transition="in" filter="blinds(horizontal)">
                                      <p:cBhvr>
                                        <p:cTn id="17" dur="500"/>
                                        <p:tgtEl>
                                          <p:spTgt spid="1024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08"/>
                                        </p:tgtEl>
                                        <p:attrNameLst>
                                          <p:attrName>style.visibility</p:attrName>
                                        </p:attrNameLst>
                                      </p:cBhvr>
                                      <p:to>
                                        <p:strVal val="visible"/>
                                      </p:to>
                                    </p:set>
                                    <p:animEffect transition="in" filter="blinds(horizontal)">
                                      <p:cBhvr>
                                        <p:cTn id="22" dur="500"/>
                                        <p:tgtEl>
                                          <p:spTgt spid="102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808080"/>
      </a:dk1>
      <a:lt1>
        <a:srgbClr val="FFFF00"/>
      </a:lt1>
      <a:dk2>
        <a:srgbClr val="000099"/>
      </a:dk2>
      <a:lt2>
        <a:srgbClr val="FFFF00"/>
      </a:lt2>
      <a:accent1>
        <a:srgbClr val="FFFFFF"/>
      </a:accent1>
      <a:accent2>
        <a:srgbClr val="3333CC"/>
      </a:accent2>
      <a:accent3>
        <a:srgbClr val="AAAACA"/>
      </a:accent3>
      <a:accent4>
        <a:srgbClr val="DADA00"/>
      </a:accent4>
      <a:accent5>
        <a:srgbClr val="FFFFFF"/>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txDef>
      <a:spPr>
        <a:noFill/>
      </a:spPr>
      <a:bodyPr wrap="square" rtlCol="0">
        <a:spAutoFit/>
      </a:bodyPr>
      <a:lstStyle>
        <a:defPPr>
          <a:defRPr b="1" kern="100" dirty="0" smtClean="0">
            <a:solidFill>
              <a:srgbClr val="FF0000"/>
            </a:solidFill>
          </a:defRPr>
        </a:defPPr>
      </a:lst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2440</TotalTime>
  <Words>5743</Words>
  <Application>Microsoft Office PowerPoint</Application>
  <PresentationFormat>全屏显示(4:3)</PresentationFormat>
  <Paragraphs>574</Paragraphs>
  <Slides>47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Microsoft YaHei UI</vt:lpstr>
      <vt:lpstr>宋体</vt:lpstr>
      <vt:lpstr>Arial</vt:lpstr>
      <vt:lpstr>Arial Narrow</vt:lpstr>
      <vt:lpstr>Calibri</vt:lpstr>
      <vt:lpstr>Times New Roman</vt:lpstr>
      <vt:lpstr>Wingdings</vt:lpstr>
      <vt:lpstr>默认设计模板</vt:lpstr>
      <vt:lpstr>第7章   MFC基础知识 </vt:lpstr>
      <vt:lpstr>7.1 MFC概述 </vt:lpstr>
      <vt:lpstr>PowerPoint 演示文稿</vt:lpstr>
      <vt:lpstr>PowerPoint 演示文稿</vt:lpstr>
      <vt:lpstr>7.2  MFC类的组织结构及主要的类的简介 </vt:lpstr>
      <vt:lpstr>7.2.1 MFC类的组织结构 </vt:lpstr>
      <vt:lpstr>PowerPoint 演示文稿</vt:lpstr>
      <vt:lpstr>7.2.2  根类--CObject  </vt:lpstr>
      <vt:lpstr>PowerPoint 演示文稿</vt:lpstr>
      <vt:lpstr>                         关于CObject类 公用方法：</vt:lpstr>
      <vt:lpstr>7.2.3应用程序结构类 </vt:lpstr>
      <vt:lpstr>CCmdTarget类成员函数(详见afxwin.h)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公共方法：</vt:lpstr>
      <vt:lpstr>受保护的方法：</vt:lpstr>
      <vt:lpstr>公共数据成员：</vt:lpstr>
      <vt:lpstr>PowerPoint 演示文稿</vt:lpstr>
      <vt:lpstr>文档类的公共方法：</vt:lpstr>
      <vt:lpstr>视图类的公共方法：</vt:lpstr>
      <vt:lpstr>PowerPoint 演示文稿</vt:lpstr>
      <vt:lpstr>视类的保护方法</vt:lpstr>
      <vt:lpstr>CView类还派生了如下类：</vt:lpstr>
      <vt:lpstr>PowerPoint 演示文稿</vt:lpstr>
      <vt:lpstr>7.2.4 可视对象类 </vt:lpstr>
      <vt:lpstr>PowerPoint 演示文稿</vt:lpstr>
      <vt:lpstr>PowerPoint 演示文稿</vt:lpstr>
      <vt:lpstr>PowerPoint 演示文稿</vt:lpstr>
      <vt:lpstr>7.2.5 通用类 </vt:lpstr>
      <vt:lpstr>PowerPoint 演示文稿</vt:lpstr>
      <vt:lpstr>PowerPoint 演示文稿</vt:lpstr>
      <vt:lpstr>7.2.6 OLE类 </vt:lpstr>
      <vt:lpstr>PowerPoint 演示文稿</vt:lpstr>
      <vt:lpstr>7.2.7  ODBC数据库类 </vt:lpstr>
      <vt:lpstr>PowerPoint 演示文稿</vt:lpstr>
      <vt:lpstr>7.3 MFC 中全局函数和全局变量</vt:lpstr>
      <vt:lpstr>7.4  应用程序向导</vt:lpstr>
    </vt:vector>
  </TitlesOfParts>
  <Company>Tsinghua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Huangwt</dc:creator>
  <cp:lastModifiedBy>hrx</cp:lastModifiedBy>
  <cp:revision>611</cp:revision>
  <dcterms:created xsi:type="dcterms:W3CDTF">2004-02-22T14:27:57Z</dcterms:created>
  <dcterms:modified xsi:type="dcterms:W3CDTF">2016-08-06T14:12:16Z</dcterms:modified>
</cp:coreProperties>
</file>