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64" r:id="rId2"/>
    <p:sldId id="265" r:id="rId3"/>
    <p:sldId id="307" r:id="rId4"/>
    <p:sldId id="296" r:id="rId5"/>
    <p:sldId id="297" r:id="rId6"/>
    <p:sldId id="303" r:id="rId7"/>
    <p:sldId id="305" r:id="rId8"/>
    <p:sldId id="259" r:id="rId9"/>
    <p:sldId id="266" r:id="rId10"/>
    <p:sldId id="269" r:id="rId11"/>
    <p:sldId id="272" r:id="rId12"/>
    <p:sldId id="267" r:id="rId13"/>
    <p:sldId id="273" r:id="rId14"/>
    <p:sldId id="270" r:id="rId15"/>
    <p:sldId id="271" r:id="rId16"/>
    <p:sldId id="277" r:id="rId17"/>
    <p:sldId id="278" r:id="rId18"/>
    <p:sldId id="261" r:id="rId19"/>
    <p:sldId id="262" r:id="rId20"/>
    <p:sldId id="281" r:id="rId21"/>
    <p:sldId id="282" r:id="rId22"/>
    <p:sldId id="283" r:id="rId23"/>
    <p:sldId id="284" r:id="rId24"/>
    <p:sldId id="285" r:id="rId25"/>
    <p:sldId id="293" r:id="rId26"/>
    <p:sldId id="287" r:id="rId27"/>
    <p:sldId id="288" r:id="rId28"/>
    <p:sldId id="289" r:id="rId29"/>
    <p:sldId id="290" r:id="rId30"/>
    <p:sldId id="291" r:id="rId31"/>
    <p:sldId id="294" r:id="rId32"/>
    <p:sldId id="306" r:id="rId3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>
          <p15:clr>
            <a:srgbClr val="A4A3A4"/>
          </p15:clr>
        </p15:guide>
        <p15:guide id="2" pos="2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24C05"/>
    <a:srgbClr val="E28700"/>
    <a:srgbClr val="FF05FF"/>
    <a:srgbClr val="00008A"/>
    <a:srgbClr val="0000CC"/>
    <a:srgbClr val="003399"/>
    <a:srgbClr val="01FFFF"/>
    <a:srgbClr val="33CC33"/>
    <a:srgbClr val="E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50" autoAdjust="0"/>
    <p:restoredTop sz="90929"/>
  </p:normalViewPr>
  <p:slideViewPr>
    <p:cSldViewPr>
      <p:cViewPr varScale="1">
        <p:scale>
          <a:sx n="102" d="100"/>
          <a:sy n="102" d="100"/>
        </p:scale>
        <p:origin x="552" y="78"/>
      </p:cViewPr>
      <p:guideLst>
        <p:guide orient="horz" pos="3840"/>
        <p:guide pos="2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3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68F517B-5A5A-4CD6-B3CE-CEC3F37B14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97964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3C86D29-317D-4DA4-B1B1-94370872D8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71357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B073ED7-8510-4FBB-9D53-9FE7921D97BF}" type="slidenum">
              <a:rPr lang="en-US" altLang="zh-CN" smtClean="0"/>
              <a:pPr>
                <a:spcBef>
                  <a:spcPct val="0"/>
                </a:spcBef>
              </a:pPr>
              <a:t>11</a:t>
            </a:fld>
            <a:endParaRPr lang="en-US" altLang="zh-CN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986260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937EB19-CCFD-4326-91D5-BA641AD21130}" type="slidenum">
              <a:rPr lang="en-US" altLang="zh-CN" sz="1200" smtClean="0"/>
              <a:pPr/>
              <a:t>27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4113740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53175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2009.9</a:t>
            </a:r>
          </a:p>
        </p:txBody>
      </p:sp>
    </p:spTree>
    <p:extLst>
      <p:ext uri="{BB962C8B-B14F-4D97-AF65-F5344CB8AC3E}">
        <p14:creationId xmlns:p14="http://schemas.microsoft.com/office/powerpoint/2010/main" val="3402622399"/>
      </p:ext>
    </p:extLst>
  </p:cSld>
  <p:clrMapOvr>
    <a:masterClrMapping/>
  </p:clrMapOvr>
  <p:transition advClick="0">
    <p:pull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16490"/>
      </p:ext>
    </p:extLst>
  </p:cSld>
  <p:clrMapOvr>
    <a:masterClrMapping/>
  </p:clrMapOvr>
  <p:transition advClick="0">
    <p:pull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247650"/>
            <a:ext cx="2076450" cy="5924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47650"/>
            <a:ext cx="6076950" cy="5924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747"/>
      </p:ext>
    </p:extLst>
  </p:cSld>
  <p:clrMapOvr>
    <a:masterClrMapping/>
  </p:clrMapOvr>
  <p:transition advClick="0">
    <p:pull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53175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2009.9</a:t>
            </a:r>
          </a:p>
        </p:txBody>
      </p:sp>
    </p:spTree>
    <p:extLst>
      <p:ext uri="{BB962C8B-B14F-4D97-AF65-F5344CB8AC3E}">
        <p14:creationId xmlns:p14="http://schemas.microsoft.com/office/powerpoint/2010/main" val="3486354480"/>
      </p:ext>
    </p:extLst>
  </p:cSld>
  <p:clrMapOvr>
    <a:masterClrMapping/>
  </p:clrMapOvr>
  <p:transition advClick="0">
    <p:pull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53175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2009.9</a:t>
            </a:r>
          </a:p>
        </p:txBody>
      </p:sp>
    </p:spTree>
    <p:extLst>
      <p:ext uri="{BB962C8B-B14F-4D97-AF65-F5344CB8AC3E}">
        <p14:creationId xmlns:p14="http://schemas.microsoft.com/office/powerpoint/2010/main" val="3607364776"/>
      </p:ext>
    </p:extLst>
  </p:cSld>
  <p:clrMapOvr>
    <a:masterClrMapping/>
  </p:clrMapOvr>
  <p:transition advClick="0">
    <p:pull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53175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2009.9</a:t>
            </a:r>
          </a:p>
        </p:txBody>
      </p:sp>
    </p:spTree>
    <p:extLst>
      <p:ext uri="{BB962C8B-B14F-4D97-AF65-F5344CB8AC3E}">
        <p14:creationId xmlns:p14="http://schemas.microsoft.com/office/powerpoint/2010/main" val="2470606410"/>
      </p:ext>
    </p:extLst>
  </p:cSld>
  <p:clrMapOvr>
    <a:masterClrMapping/>
  </p:clrMapOvr>
  <p:transition advClick="0">
    <p:pull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53175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2009.9</a:t>
            </a:r>
          </a:p>
        </p:txBody>
      </p:sp>
    </p:spTree>
    <p:extLst>
      <p:ext uri="{BB962C8B-B14F-4D97-AF65-F5344CB8AC3E}">
        <p14:creationId xmlns:p14="http://schemas.microsoft.com/office/powerpoint/2010/main" val="2891150008"/>
      </p:ext>
    </p:extLst>
  </p:cSld>
  <p:clrMapOvr>
    <a:masterClrMapping/>
  </p:clrMapOvr>
  <p:transition advClick="0">
    <p:pull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82185"/>
      </p:ext>
    </p:extLst>
  </p:cSld>
  <p:clrMapOvr>
    <a:masterClrMapping/>
  </p:clrMapOvr>
  <p:transition advClick="0">
    <p:pull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729472"/>
      </p:ext>
    </p:extLst>
  </p:cSld>
  <p:clrMapOvr>
    <a:masterClrMapping/>
  </p:clrMapOvr>
  <p:transition advClick="0">
    <p:pull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4959793"/>
      </p:ext>
    </p:extLst>
  </p:cSld>
  <p:clrMapOvr>
    <a:masterClrMapping/>
  </p:clrMapOvr>
  <p:transition advClick="0">
    <p:pull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1852325"/>
      </p:ext>
    </p:extLst>
  </p:cSld>
  <p:clrMapOvr>
    <a:masterClrMapping/>
  </p:clrMapOvr>
  <p:transition advClick="0">
    <p:pull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3886200" y="247650"/>
            <a:ext cx="5105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9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028" name="图片 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376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ransition advClick="0">
    <p:pull dir="rd"/>
  </p:transition>
  <p:timing>
    <p:tnLst>
      <p:par>
        <p:cTn id="1" dur="indefinite" restart="never" nodeType="tmRoot"/>
      </p:par>
    </p:tnLst>
  </p:timing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>
    <p:pull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europ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381000"/>
            <a:ext cx="9144000" cy="609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>
    <p:pull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3" descr="arab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0"/>
            <a:ext cx="62166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1143000" y="0"/>
            <a:ext cx="381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/>
          </a:p>
        </p:txBody>
      </p:sp>
    </p:spTree>
  </p:cSld>
  <p:clrMapOvr>
    <a:masterClrMapping/>
  </p:clrMapOvr>
  <p:transition advClick="0">
    <p:pull dir="r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3" descr="Giza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57213"/>
            <a:ext cx="3581400" cy="264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4" descr="G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600" y="593725"/>
            <a:ext cx="3530600" cy="260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6" descr="M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779838"/>
            <a:ext cx="3581400" cy="239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8" descr="K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768725"/>
            <a:ext cx="3581400" cy="240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>
    <p:pull dir="r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4"/>
          <p:cNvSpPr txBox="1">
            <a:spLocks noChangeArrowheads="1"/>
          </p:cNvSpPr>
          <p:nvPr/>
        </p:nvSpPr>
        <p:spPr bwMode="auto">
          <a:xfrm>
            <a:off x="3519488" y="115888"/>
            <a:ext cx="26368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chemeClr val="bg1"/>
                </a:solidFill>
              </a:rPr>
              <a:t>印 度 泰 姬 陵</a:t>
            </a:r>
          </a:p>
        </p:txBody>
      </p:sp>
      <p:pic>
        <p:nvPicPr>
          <p:cNvPr id="27651" name="Picture 3" descr="泰姬陵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620713"/>
            <a:ext cx="8353425" cy="626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>
    <p:pull dir="r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in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446088"/>
            <a:ext cx="9163050" cy="610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>
    <p:pull dir="r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7" descr="europe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369888"/>
            <a:ext cx="9163050" cy="610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>
    <p:pull dir="r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2209800" y="2971800"/>
            <a:ext cx="6629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◆</a:t>
            </a:r>
            <a:r>
              <a:rPr lang="en-US" altLang="zh-CN" sz="200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zh-CN" altLang="en-US" sz="240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机器语言）程序员所看到的计算机的属性，即概念性结构与功能特性。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2209800" y="4572000"/>
            <a:ext cx="5257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◆</a:t>
            </a:r>
            <a:r>
              <a:rPr lang="en-US" altLang="zh-CN" sz="200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计算机系统软硬件的交界面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2209800" y="4038600"/>
            <a:ext cx="563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◆</a:t>
            </a:r>
            <a:r>
              <a:rPr lang="en-US" altLang="zh-CN" sz="200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Amdahl</a:t>
            </a:r>
            <a:r>
              <a:rPr lang="en-US" altLang="zh-CN" sz="240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于</a:t>
            </a:r>
            <a:r>
              <a:rPr lang="en-US" altLang="zh-CN" sz="240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1964</a:t>
            </a:r>
            <a:r>
              <a:rPr lang="zh-CN" altLang="en-US" sz="240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年提出（</a:t>
            </a:r>
            <a:r>
              <a:rPr lang="en-US" altLang="zh-CN" sz="240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IBM 360</a:t>
            </a:r>
            <a:r>
              <a:rPr lang="zh-CN" altLang="en-US" sz="240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30725" name="Text Box 6"/>
          <p:cNvSpPr txBox="1">
            <a:spLocks noChangeArrowheads="1"/>
          </p:cNvSpPr>
          <p:nvPr/>
        </p:nvSpPr>
        <p:spPr bwMode="auto">
          <a:xfrm>
            <a:off x="1885950" y="1600200"/>
            <a:ext cx="5810250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3600">
                <a:solidFill>
                  <a:srgbClr val="EE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Computer Architecture</a:t>
            </a:r>
          </a:p>
        </p:txBody>
      </p:sp>
      <p:sp>
        <p:nvSpPr>
          <p:cNvPr id="30726" name="Text Box 7"/>
          <p:cNvSpPr txBox="1">
            <a:spLocks noChangeArrowheads="1"/>
          </p:cNvSpPr>
          <p:nvPr/>
        </p:nvSpPr>
        <p:spPr bwMode="auto">
          <a:xfrm>
            <a:off x="1981200" y="2286000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传统定义</a:t>
            </a:r>
          </a:p>
        </p:txBody>
      </p:sp>
    </p:spTree>
  </p:cSld>
  <p:clrMapOvr>
    <a:masterClrMapping/>
  </p:clrMapOvr>
  <p:transition advClick="0">
    <p:pull dir="r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1924050" y="3048000"/>
            <a:ext cx="723900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　 指令集结构（</a:t>
            </a:r>
            <a:r>
              <a:rPr lang="en-US" altLang="zh-CN" sz="240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Instruction Set Architecture</a:t>
            </a:r>
            <a:r>
              <a:rPr lang="zh-CN" altLang="en-US" sz="240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＋</a:t>
            </a:r>
            <a:r>
              <a:rPr lang="zh-CN" altLang="en-US" sz="240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计算机组织（</a:t>
            </a:r>
            <a:r>
              <a:rPr lang="en-US" altLang="zh-CN" sz="240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Organization</a:t>
            </a:r>
            <a:r>
              <a:rPr lang="zh-CN" altLang="en-US" sz="240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＋</a:t>
            </a:r>
            <a:r>
              <a:rPr lang="zh-CN" altLang="en-US" sz="240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计算机实现（</a:t>
            </a:r>
            <a:r>
              <a:rPr lang="en-US" altLang="zh-CN" sz="240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Implementation</a:t>
            </a:r>
            <a:r>
              <a:rPr lang="zh-CN" altLang="en-US" sz="240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1676400" y="1600200"/>
            <a:ext cx="5810250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3600">
                <a:solidFill>
                  <a:srgbClr val="EE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Computer Architecture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1771650" y="2286000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广义定义</a:t>
            </a:r>
          </a:p>
        </p:txBody>
      </p:sp>
    </p:spTree>
  </p:cSld>
  <p:clrMapOvr>
    <a:masterClrMapping/>
  </p:clrMapOvr>
  <p:transition advClick="0">
    <p:pull dir="r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6"/>
          <p:cNvSpPr>
            <a:spLocks noChangeArrowheads="1"/>
          </p:cNvSpPr>
          <p:nvPr/>
        </p:nvSpPr>
        <p:spPr bwMode="auto">
          <a:xfrm>
            <a:off x="1905000" y="1847850"/>
            <a:ext cx="6843713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 </a:t>
            </a:r>
            <a:r>
              <a:rPr lang="zh-CN" altLang="en-US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计算机组织：</a:t>
            </a:r>
            <a:r>
              <a:rPr lang="zh-CN" altLang="en-US" sz="240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计算机体系结构的逻辑实现。</a:t>
            </a:r>
          </a:p>
          <a:p>
            <a:pPr eaLnBrk="1" hangingPunct="1">
              <a:lnSpc>
                <a:spcPct val="200000"/>
              </a:lnSpc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lang="zh-CN" altLang="en-US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计算机实现：</a:t>
            </a:r>
            <a:r>
              <a:rPr lang="zh-CN" altLang="en-US" sz="240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计算机组织的物理实现。</a:t>
            </a:r>
          </a:p>
          <a:p>
            <a:pPr eaLnBrk="1" hangingPunct="1">
              <a:lnSpc>
                <a:spcPct val="200000"/>
              </a:lnSpc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一种体系结构可以有多种组织。</a:t>
            </a:r>
            <a:br>
              <a:rPr lang="zh-CN" altLang="en-US" sz="240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40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一种组织可以有多种物理实现。</a:t>
            </a:r>
          </a:p>
        </p:txBody>
      </p:sp>
    </p:spTree>
  </p:cSld>
  <p:clrMapOvr>
    <a:masterClrMapping/>
  </p:clrMapOvr>
  <p:transition advClick="0">
    <p:pull dir="r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2736850" y="1962150"/>
            <a:ext cx="365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◆</a:t>
            </a:r>
            <a:r>
              <a:rPr lang="en-US" altLang="zh-CN" sz="2000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rPr>
              <a:t>体系结构比较重要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2736850" y="2400300"/>
            <a:ext cx="4495800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  <a:defRPr/>
            </a:pPr>
            <a:r>
              <a:rPr lang="en-US" altLang="zh-CN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◆</a:t>
            </a:r>
            <a:r>
              <a:rPr lang="en-US" altLang="zh-CN" sz="2000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rPr>
              <a:t>从系统这一级来看计算机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2736850" y="39243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◆</a:t>
            </a:r>
            <a:r>
              <a:rPr lang="en-US" altLang="zh-CN" sz="2000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rPr>
              <a:t>建立整机系统概念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2736850" y="4457700"/>
            <a:ext cx="419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◆</a:t>
            </a:r>
            <a:r>
              <a:rPr lang="en-US" altLang="zh-CN" sz="2000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rPr>
              <a:t>总体设计（设计策略）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2736850" y="49530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◆</a:t>
            </a:r>
            <a:r>
              <a:rPr lang="en-US" altLang="zh-CN" sz="2000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rPr>
              <a:t>站得高，看得远，讲得透</a:t>
            </a:r>
          </a:p>
        </p:txBody>
      </p:sp>
      <p:sp>
        <p:nvSpPr>
          <p:cNvPr id="33799" name="Text Box 8"/>
          <p:cNvSpPr txBox="1">
            <a:spLocks noChangeArrowheads="1"/>
          </p:cNvSpPr>
          <p:nvPr/>
        </p:nvSpPr>
        <p:spPr bwMode="auto">
          <a:xfrm>
            <a:off x="3194050" y="3009900"/>
            <a:ext cx="228600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rgbClr val="33CC33"/>
              </a:buClr>
            </a:pPr>
            <a:r>
              <a:rPr lang="en-US" altLang="zh-CN" sz="240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总体结构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rgbClr val="33CC33"/>
              </a:buClr>
            </a:pPr>
            <a:r>
              <a:rPr lang="zh-CN" altLang="en-US" sz="240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总工程师</a:t>
            </a:r>
          </a:p>
        </p:txBody>
      </p:sp>
      <p:sp>
        <p:nvSpPr>
          <p:cNvPr id="33800" name="Text Box 14"/>
          <p:cNvSpPr txBox="1">
            <a:spLocks noChangeArrowheads="1"/>
          </p:cNvSpPr>
          <p:nvPr/>
        </p:nvSpPr>
        <p:spPr bwMode="auto">
          <a:xfrm>
            <a:off x="2051050" y="1333500"/>
            <a:ext cx="4648200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EE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本课程的意义</a:t>
            </a:r>
          </a:p>
        </p:txBody>
      </p:sp>
    </p:spTree>
  </p:cSld>
  <p:clrMapOvr>
    <a:masterClrMapping/>
  </p:clrMapOvr>
  <p:transition advClick="0">
    <p:pull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026" descr="tit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900" y="1524000"/>
            <a:ext cx="44672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286000" y="2859088"/>
            <a:ext cx="4572000" cy="224631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32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张晨曦</a:t>
            </a:r>
            <a:endParaRPr lang="en-US" altLang="zh-CN" sz="32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eaLnBrk="1" hangingPunct="1">
              <a:spcBef>
                <a:spcPct val="50000"/>
              </a:spcBef>
              <a:defRPr/>
            </a:pPr>
            <a:endParaRPr lang="en-US" altLang="zh-CN" b="1" dirty="0">
              <a:solidFill>
                <a:srgbClr val="FFFF00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eaLnBrk="1" hangingPunct="1">
              <a:spcBef>
                <a:spcPct val="50000"/>
              </a:spcBef>
              <a:defRPr/>
            </a:pPr>
            <a:endParaRPr lang="en-US" altLang="zh-CN" b="1" dirty="0">
              <a:solidFill>
                <a:srgbClr val="FFFF00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同济大学软件学院</a:t>
            </a:r>
          </a:p>
        </p:txBody>
      </p:sp>
    </p:spTree>
  </p:cSld>
  <p:clrMapOvr>
    <a:masterClrMapping/>
  </p:clrMapOvr>
  <p:transition advClick="0">
    <p:pull dir="r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3209925"/>
          </a:xfrm>
          <a:noFill/>
        </p:spPr>
        <p:txBody>
          <a:bodyPr/>
          <a:lstStyle/>
          <a:p>
            <a:pPr algn="ctr" eaLnBrk="1" hangingPunct="1">
              <a:spcAft>
                <a:spcPct val="50000"/>
              </a:spcAft>
              <a:buFontTx/>
              <a:buNone/>
            </a:pPr>
            <a:r>
              <a:rPr lang="zh-CN" altLang="en-US" sz="2800" smtClean="0">
                <a:solidFill>
                  <a:srgbClr val="EE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教学方法</a:t>
            </a:r>
          </a:p>
          <a:p>
            <a:pPr eaLnBrk="1" hangingPunct="1">
              <a:spcAft>
                <a:spcPct val="50000"/>
              </a:spcAft>
              <a:buFontTx/>
              <a:buNone/>
            </a:pPr>
            <a:r>
              <a:rPr lang="en-US" altLang="zh-CN" sz="240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 </a:t>
            </a:r>
            <a:r>
              <a:rPr lang="zh-CN" altLang="en-US" sz="240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形象化教学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smtClean="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动画解析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smtClean="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关联类比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smtClean="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交互模拟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953000"/>
          </a:xfrm>
        </p:spPr>
        <p:txBody>
          <a:bodyPr/>
          <a:lstStyle/>
          <a:p>
            <a:pPr eaLnBrk="1" hangingPunct="1">
              <a:lnSpc>
                <a:spcPct val="140000"/>
              </a:lnSpc>
              <a:spcAft>
                <a:spcPct val="50000"/>
              </a:spcAft>
              <a:buFontTx/>
              <a:buNone/>
            </a:pPr>
            <a:r>
              <a:rPr lang="zh-CN" altLang="en-US" sz="240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	动画解析教学法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sz="2400" smtClean="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用动画系统地、细致地解析教学内容，把动态的讲解过程展现在学生的眼前；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sz="2400" smtClean="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教师对讲授内容充分提炼、对要传递的信息精心设计和安排，在此基础上请专业人员制作；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sz="2400" smtClean="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简练的语言、有效的动作；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sz="2400" smtClean="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突出核心思想。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11188" y="1658938"/>
            <a:ext cx="7847012" cy="3570287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Aft>
                <a:spcPct val="50000"/>
              </a:spcAft>
              <a:buFontTx/>
              <a:buNone/>
            </a:pPr>
            <a:r>
              <a:rPr lang="zh-CN" altLang="en-US" sz="2400" smtClean="0">
                <a:solidFill>
                  <a:srgbClr val="003399"/>
                </a:solidFill>
                <a:ea typeface="黑体" panose="02010609060101010101" pitchFamily="49" charset="-122"/>
              </a:rPr>
              <a:t>实践表明，达到了以下目的：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smtClean="0">
                <a:solidFill>
                  <a:srgbClr val="003399"/>
                </a:solidFill>
                <a:ea typeface="黑体" panose="02010609060101010101" pitchFamily="49" charset="-122"/>
              </a:rPr>
              <a:t>使抽象、难懂的教学内容变得直观、易懂和容易掌握；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smtClean="0">
                <a:solidFill>
                  <a:srgbClr val="003399"/>
                </a:solidFill>
                <a:ea typeface="黑体" panose="02010609060101010101" pitchFamily="49" charset="-122"/>
              </a:rPr>
              <a:t>有效地提高教学效率和效果；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smtClean="0">
                <a:solidFill>
                  <a:srgbClr val="003399"/>
                </a:solidFill>
                <a:ea typeface="黑体" panose="02010609060101010101" pitchFamily="49" charset="-122"/>
              </a:rPr>
              <a:t>便于学生自主学习。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196975"/>
            <a:ext cx="7772400" cy="4953000"/>
          </a:xfrm>
        </p:spPr>
        <p:txBody>
          <a:bodyPr/>
          <a:lstStyle/>
          <a:p>
            <a:pPr eaLnBrk="1" hangingPunct="1">
              <a:spcAft>
                <a:spcPct val="50000"/>
              </a:spcAft>
              <a:buFontTx/>
              <a:buNone/>
            </a:pPr>
            <a:r>
              <a:rPr lang="zh-CN" altLang="en-US" sz="240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	关联类比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zh-CN" altLang="en-US" sz="2400" smtClean="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把一些概念、设计策略和思想等与现实生活中的生动事例进行关联和类比。例如：</a:t>
            </a:r>
          </a:p>
          <a:p>
            <a:pPr lvl="1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smtClean="0">
                <a:solidFill>
                  <a:srgbClr val="CE009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映象算法</a:t>
            </a:r>
            <a:r>
              <a:rPr lang="zh-CN" altLang="en-US" sz="240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smtClean="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── 阅览室位置分配问题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zh-CN" altLang="en-US" sz="2400" smtClean="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所有位置都可以随便坐？每个人只有一个位置可以坐？每个人只能去某个指定的阅览室，但在这个阅览室是所有位置都可以随便坐？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smtClean="0">
                <a:solidFill>
                  <a:srgbClr val="CE009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替换算法</a:t>
            </a:r>
            <a:r>
              <a:rPr lang="zh-CN" altLang="en-US" sz="240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smtClean="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── 官位问题：若来了一位新官，要替换掉一个老官，谁下？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zh-CN" altLang="en-US" sz="2400" smtClean="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抽签？轮流坐庄？看过去的业绩？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571625"/>
            <a:ext cx="7772400" cy="4953000"/>
          </a:xfrm>
        </p:spPr>
        <p:txBody>
          <a:bodyPr/>
          <a:lstStyle/>
          <a:p>
            <a:pPr lvl="1" eaLnBrk="1" hangingPunct="1">
              <a:lnSpc>
                <a:spcPct val="130000"/>
              </a:lnSpc>
            </a:pPr>
            <a:r>
              <a:rPr lang="zh-CN" altLang="en-US" sz="2400" smtClean="0">
                <a:solidFill>
                  <a:srgbClr val="CE009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大概率事件优先</a:t>
            </a: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smtClean="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── 好钢用在刀刃上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smtClean="0">
                <a:solidFill>
                  <a:srgbClr val="CE009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流水线技术</a:t>
            </a: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smtClean="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── 工业生产流水线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smtClean="0">
                <a:solidFill>
                  <a:srgbClr val="CE009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局部性原理</a:t>
            </a: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smtClean="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── </a:t>
            </a:r>
            <a:r>
              <a:rPr lang="en-US" altLang="zh-CN" sz="2400" smtClean="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Windows </a:t>
            </a:r>
            <a:r>
              <a:rPr lang="zh-CN" altLang="en-US" sz="2400" smtClean="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桌面（把最近常用的程序拖到桌面上），衣柜（不同季节里放的是不同的服装），网页的缓冲。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z="2400" smtClean="0">
                <a:solidFill>
                  <a:srgbClr val="CE009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Tomasulo</a:t>
            </a:r>
            <a:r>
              <a:rPr lang="zh-CN" altLang="en-US" sz="2400" smtClean="0">
                <a:solidFill>
                  <a:srgbClr val="CE009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lang="en-US" altLang="zh-CN" sz="2400" smtClean="0">
                <a:solidFill>
                  <a:srgbClr val="003399"/>
                </a:solidFill>
                <a:ea typeface="黑体" panose="02010609060101010101" pitchFamily="49" charset="-122"/>
              </a:rPr>
              <a:t>——</a:t>
            </a:r>
            <a:r>
              <a:rPr lang="zh-CN" altLang="en-US" sz="2400" smtClean="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工厂车间加工任务调度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z="2400" smtClean="0">
                <a:solidFill>
                  <a:srgbClr val="CE009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Amdahl</a:t>
            </a:r>
            <a:r>
              <a:rPr lang="zh-CN" altLang="en-US" sz="2400" smtClean="0">
                <a:solidFill>
                  <a:srgbClr val="CE009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定律</a:t>
            </a: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smtClean="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── 要有全局观念，通盘考虑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00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6553200" y="4419600"/>
            <a:ext cx="1219200" cy="1600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/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1524000" y="2133600"/>
            <a:ext cx="838200" cy="685800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2895600" y="2133600"/>
            <a:ext cx="838200" cy="68580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/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4267200" y="2133600"/>
            <a:ext cx="838200" cy="685800"/>
          </a:xfrm>
          <a:prstGeom prst="rect">
            <a:avLst/>
          </a:prstGeom>
          <a:solidFill>
            <a:srgbClr val="66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/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5638800" y="2133600"/>
            <a:ext cx="838200" cy="685800"/>
          </a:xfrm>
          <a:prstGeom prst="rect">
            <a:avLst/>
          </a:prstGeom>
          <a:solidFill>
            <a:srgbClr val="FF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/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7010400" y="2133600"/>
            <a:ext cx="838200" cy="685800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/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3886200" y="4876800"/>
            <a:ext cx="1219200" cy="1143000"/>
          </a:xfrm>
          <a:prstGeom prst="rect">
            <a:avLst/>
          </a:prstGeom>
          <a:solidFill>
            <a:srgbClr val="E287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/>
          </a:p>
        </p:txBody>
      </p:sp>
      <p:sp>
        <p:nvSpPr>
          <p:cNvPr id="38921" name="Text Box 9"/>
          <p:cNvSpPr txBox="1">
            <a:spLocks noChangeArrowheads="1"/>
          </p:cNvSpPr>
          <p:nvPr/>
        </p:nvSpPr>
        <p:spPr bwMode="auto">
          <a:xfrm>
            <a:off x="2209800" y="5029200"/>
            <a:ext cx="1447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任务分发和调度</a:t>
            </a:r>
          </a:p>
        </p:txBody>
      </p: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6705600" y="61722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仓 库</a:t>
            </a:r>
          </a:p>
        </p:txBody>
      </p:sp>
      <p:sp>
        <p:nvSpPr>
          <p:cNvPr id="38923" name="Text Box 11"/>
          <p:cNvSpPr txBox="1">
            <a:spLocks noChangeArrowheads="1"/>
          </p:cNvSpPr>
          <p:nvPr/>
        </p:nvSpPr>
        <p:spPr bwMode="auto">
          <a:xfrm>
            <a:off x="1100138" y="1557338"/>
            <a:ext cx="1887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加工车间</a:t>
            </a:r>
            <a:r>
              <a:rPr lang="en-US" altLang="zh-CN" sz="240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</a:p>
        </p:txBody>
      </p:sp>
      <p:sp>
        <p:nvSpPr>
          <p:cNvPr id="38924" name="Line 12"/>
          <p:cNvSpPr>
            <a:spLocks noChangeShapeType="1"/>
          </p:cNvSpPr>
          <p:nvPr/>
        </p:nvSpPr>
        <p:spPr bwMode="auto">
          <a:xfrm flipH="1" flipV="1">
            <a:off x="2057400" y="2895600"/>
            <a:ext cx="2133600" cy="1981200"/>
          </a:xfrm>
          <a:prstGeom prst="line">
            <a:avLst/>
          </a:prstGeom>
          <a:noFill/>
          <a:ln w="12700">
            <a:solidFill>
              <a:srgbClr val="FFFF66"/>
            </a:solidFill>
            <a:prstDash val="dash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5" name="Line 13"/>
          <p:cNvSpPr>
            <a:spLocks noChangeShapeType="1"/>
          </p:cNvSpPr>
          <p:nvPr/>
        </p:nvSpPr>
        <p:spPr bwMode="auto">
          <a:xfrm flipH="1" flipV="1">
            <a:off x="3276600" y="2819400"/>
            <a:ext cx="1066800" cy="2057400"/>
          </a:xfrm>
          <a:prstGeom prst="line">
            <a:avLst/>
          </a:prstGeom>
          <a:noFill/>
          <a:ln w="12700">
            <a:solidFill>
              <a:srgbClr val="FFFF66"/>
            </a:solidFill>
            <a:prstDash val="dash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6" name="Line 14"/>
          <p:cNvSpPr>
            <a:spLocks noChangeShapeType="1"/>
          </p:cNvSpPr>
          <p:nvPr/>
        </p:nvSpPr>
        <p:spPr bwMode="auto">
          <a:xfrm flipV="1">
            <a:off x="4495800" y="2819400"/>
            <a:ext cx="152400" cy="2057400"/>
          </a:xfrm>
          <a:prstGeom prst="line">
            <a:avLst/>
          </a:prstGeom>
          <a:noFill/>
          <a:ln w="12700">
            <a:solidFill>
              <a:srgbClr val="FFFF66"/>
            </a:solidFill>
            <a:prstDash val="dash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7" name="Line 15"/>
          <p:cNvSpPr>
            <a:spLocks noChangeShapeType="1"/>
          </p:cNvSpPr>
          <p:nvPr/>
        </p:nvSpPr>
        <p:spPr bwMode="auto">
          <a:xfrm flipV="1">
            <a:off x="4724400" y="2819400"/>
            <a:ext cx="1143000" cy="2057400"/>
          </a:xfrm>
          <a:prstGeom prst="line">
            <a:avLst/>
          </a:prstGeom>
          <a:noFill/>
          <a:ln w="12700">
            <a:solidFill>
              <a:srgbClr val="FFFF66"/>
            </a:solidFill>
            <a:prstDash val="dash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8" name="Line 16"/>
          <p:cNvSpPr>
            <a:spLocks noChangeShapeType="1"/>
          </p:cNvSpPr>
          <p:nvPr/>
        </p:nvSpPr>
        <p:spPr bwMode="auto">
          <a:xfrm flipV="1">
            <a:off x="4876800" y="2819400"/>
            <a:ext cx="2362200" cy="2057400"/>
          </a:xfrm>
          <a:prstGeom prst="line">
            <a:avLst/>
          </a:prstGeom>
          <a:noFill/>
          <a:ln w="12700">
            <a:solidFill>
              <a:srgbClr val="FFFF66"/>
            </a:solidFill>
            <a:prstDash val="dash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9" name="Rectangle 17"/>
          <p:cNvSpPr>
            <a:spLocks noChangeArrowheads="1"/>
          </p:cNvSpPr>
          <p:nvPr/>
        </p:nvSpPr>
        <p:spPr bwMode="auto">
          <a:xfrm>
            <a:off x="1219200" y="2590800"/>
            <a:ext cx="228600" cy="228600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26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930" name="Rectangle 18"/>
          <p:cNvSpPr>
            <a:spLocks noChangeArrowheads="1"/>
          </p:cNvSpPr>
          <p:nvPr/>
        </p:nvSpPr>
        <p:spPr bwMode="auto">
          <a:xfrm>
            <a:off x="2590800" y="2590800"/>
            <a:ext cx="228600" cy="2286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26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931" name="Rectangle 19"/>
          <p:cNvSpPr>
            <a:spLocks noChangeArrowheads="1"/>
          </p:cNvSpPr>
          <p:nvPr/>
        </p:nvSpPr>
        <p:spPr bwMode="auto">
          <a:xfrm>
            <a:off x="3962400" y="2590800"/>
            <a:ext cx="228600" cy="228600"/>
          </a:xfrm>
          <a:prstGeom prst="rect">
            <a:avLst/>
          </a:prstGeom>
          <a:solidFill>
            <a:srgbClr val="66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26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932" name="Rectangle 20"/>
          <p:cNvSpPr>
            <a:spLocks noChangeArrowheads="1"/>
          </p:cNvSpPr>
          <p:nvPr/>
        </p:nvSpPr>
        <p:spPr bwMode="auto">
          <a:xfrm>
            <a:off x="5334000" y="2590800"/>
            <a:ext cx="228600" cy="228600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26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933" name="Rectangle 21"/>
          <p:cNvSpPr>
            <a:spLocks noChangeArrowheads="1"/>
          </p:cNvSpPr>
          <p:nvPr/>
        </p:nvSpPr>
        <p:spPr bwMode="auto">
          <a:xfrm>
            <a:off x="6705600" y="2590800"/>
            <a:ext cx="228600" cy="228600"/>
          </a:xfrm>
          <a:prstGeom prst="rect">
            <a:avLst/>
          </a:prstGeom>
          <a:solidFill>
            <a:srgbClr val="66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26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934" name="Rectangle 22"/>
          <p:cNvSpPr>
            <a:spLocks noChangeArrowheads="1"/>
          </p:cNvSpPr>
          <p:nvPr/>
        </p:nvSpPr>
        <p:spPr bwMode="auto">
          <a:xfrm>
            <a:off x="6767513" y="4648200"/>
            <a:ext cx="838200" cy="228600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26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6762750" y="5084763"/>
            <a:ext cx="838200" cy="228600"/>
            <a:chOff x="4260" y="2688"/>
            <a:chExt cx="528" cy="144"/>
          </a:xfrm>
        </p:grpSpPr>
        <p:sp>
          <p:nvSpPr>
            <p:cNvPr id="149528" name="Rectangle 24"/>
            <p:cNvSpPr>
              <a:spLocks noChangeArrowheads="1"/>
            </p:cNvSpPr>
            <p:nvPr/>
          </p:nvSpPr>
          <p:spPr bwMode="auto">
            <a:xfrm>
              <a:off x="4260" y="2688"/>
              <a:ext cx="528" cy="14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rgbClr val="FFFFFF"/>
                </a:gs>
                <a:gs pos="100000">
                  <a:schemeClr val="bg2"/>
                </a:gs>
              </a:gsLst>
              <a:lin ang="5400000" scaled="1"/>
            </a:gra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600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8966" name="Rectangle 25"/>
            <p:cNvSpPr>
              <a:spLocks noChangeArrowheads="1"/>
            </p:cNvSpPr>
            <p:nvPr/>
          </p:nvSpPr>
          <p:spPr bwMode="auto">
            <a:xfrm>
              <a:off x="4263" y="2688"/>
              <a:ext cx="144" cy="144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zh-CN" sz="26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6770688" y="5084763"/>
            <a:ext cx="838200" cy="228600"/>
            <a:chOff x="4260" y="2688"/>
            <a:chExt cx="528" cy="144"/>
          </a:xfrm>
        </p:grpSpPr>
        <p:sp>
          <p:nvSpPr>
            <p:cNvPr id="149531" name="Rectangle 27"/>
            <p:cNvSpPr>
              <a:spLocks noChangeArrowheads="1"/>
            </p:cNvSpPr>
            <p:nvPr/>
          </p:nvSpPr>
          <p:spPr bwMode="auto">
            <a:xfrm>
              <a:off x="4260" y="2688"/>
              <a:ext cx="528" cy="14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rgbClr val="FFFFFF"/>
                </a:gs>
                <a:gs pos="100000">
                  <a:schemeClr val="bg2"/>
                </a:gs>
              </a:gsLst>
              <a:lin ang="5400000" scaled="1"/>
            </a:gra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600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8964" name="Rectangle 28"/>
            <p:cNvSpPr>
              <a:spLocks noChangeArrowheads="1"/>
            </p:cNvSpPr>
            <p:nvPr/>
          </p:nvSpPr>
          <p:spPr bwMode="auto">
            <a:xfrm>
              <a:off x="4263" y="2688"/>
              <a:ext cx="144" cy="144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zh-CN" sz="26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8937" name="Line 29"/>
          <p:cNvSpPr>
            <a:spLocks noChangeShapeType="1"/>
          </p:cNvSpPr>
          <p:nvPr/>
        </p:nvSpPr>
        <p:spPr bwMode="auto">
          <a:xfrm>
            <a:off x="4038600" y="1676400"/>
            <a:ext cx="4343400" cy="0"/>
          </a:xfrm>
          <a:prstGeom prst="line">
            <a:avLst/>
          </a:prstGeom>
          <a:noFill/>
          <a:ln w="28575">
            <a:solidFill>
              <a:srgbClr val="FF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38" name="Line 30"/>
          <p:cNvSpPr>
            <a:spLocks noChangeShapeType="1"/>
          </p:cNvSpPr>
          <p:nvPr/>
        </p:nvSpPr>
        <p:spPr bwMode="auto">
          <a:xfrm>
            <a:off x="8382000" y="1676400"/>
            <a:ext cx="0" cy="3581400"/>
          </a:xfrm>
          <a:prstGeom prst="line">
            <a:avLst/>
          </a:prstGeom>
          <a:noFill/>
          <a:ln w="28575">
            <a:solidFill>
              <a:srgbClr val="FF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39" name="Line 31"/>
          <p:cNvSpPr>
            <a:spLocks noChangeShapeType="1"/>
          </p:cNvSpPr>
          <p:nvPr/>
        </p:nvSpPr>
        <p:spPr bwMode="auto">
          <a:xfrm flipH="1">
            <a:off x="7772400" y="5257800"/>
            <a:ext cx="609600" cy="0"/>
          </a:xfrm>
          <a:prstGeom prst="line">
            <a:avLst/>
          </a:prstGeom>
          <a:noFill/>
          <a:ln w="28575">
            <a:solidFill>
              <a:srgbClr val="FF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0" name="Line 32"/>
          <p:cNvSpPr>
            <a:spLocks noChangeShapeType="1"/>
          </p:cNvSpPr>
          <p:nvPr/>
        </p:nvSpPr>
        <p:spPr bwMode="auto">
          <a:xfrm flipH="1">
            <a:off x="3733800" y="2286000"/>
            <a:ext cx="304800" cy="0"/>
          </a:xfrm>
          <a:prstGeom prst="line">
            <a:avLst/>
          </a:prstGeom>
          <a:noFill/>
          <a:ln w="28575">
            <a:solidFill>
              <a:srgbClr val="FF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1" name="Line 33"/>
          <p:cNvSpPr>
            <a:spLocks noChangeShapeType="1"/>
          </p:cNvSpPr>
          <p:nvPr/>
        </p:nvSpPr>
        <p:spPr bwMode="auto">
          <a:xfrm>
            <a:off x="4038600" y="1676400"/>
            <a:ext cx="0" cy="609600"/>
          </a:xfrm>
          <a:prstGeom prst="line">
            <a:avLst/>
          </a:prstGeom>
          <a:noFill/>
          <a:ln w="28575">
            <a:solidFill>
              <a:srgbClr val="FF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2" name="Line 34"/>
          <p:cNvSpPr>
            <a:spLocks noChangeShapeType="1"/>
          </p:cNvSpPr>
          <p:nvPr/>
        </p:nvSpPr>
        <p:spPr bwMode="auto">
          <a:xfrm flipH="1">
            <a:off x="7848600" y="2400300"/>
            <a:ext cx="533400" cy="0"/>
          </a:xfrm>
          <a:prstGeom prst="line">
            <a:avLst/>
          </a:prstGeom>
          <a:noFill/>
          <a:ln w="28575">
            <a:solidFill>
              <a:srgbClr val="FF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3" name="Line 35"/>
          <p:cNvSpPr>
            <a:spLocks noChangeShapeType="1"/>
          </p:cNvSpPr>
          <p:nvPr/>
        </p:nvSpPr>
        <p:spPr bwMode="auto">
          <a:xfrm>
            <a:off x="6076950" y="1676400"/>
            <a:ext cx="0" cy="457200"/>
          </a:xfrm>
          <a:prstGeom prst="line">
            <a:avLst/>
          </a:prstGeom>
          <a:noFill/>
          <a:ln w="28575">
            <a:solidFill>
              <a:srgbClr val="FF99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4" name="Line 36"/>
          <p:cNvSpPr>
            <a:spLocks noChangeShapeType="1"/>
          </p:cNvSpPr>
          <p:nvPr/>
        </p:nvSpPr>
        <p:spPr bwMode="auto">
          <a:xfrm>
            <a:off x="5486400" y="2819400"/>
            <a:ext cx="1295400" cy="2286000"/>
          </a:xfrm>
          <a:prstGeom prst="line">
            <a:avLst/>
          </a:prstGeom>
          <a:noFill/>
          <a:ln w="38100" cap="rnd">
            <a:solidFill>
              <a:srgbClr val="66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5" name="Text Box 37"/>
          <p:cNvSpPr txBox="1">
            <a:spLocks noChangeArrowheads="1"/>
          </p:cNvSpPr>
          <p:nvPr/>
        </p:nvSpPr>
        <p:spPr bwMode="auto">
          <a:xfrm>
            <a:off x="1187450" y="4076700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标识</a:t>
            </a:r>
          </a:p>
        </p:txBody>
      </p:sp>
      <p:sp>
        <p:nvSpPr>
          <p:cNvPr id="38946" name="Text Box 38"/>
          <p:cNvSpPr txBox="1">
            <a:spLocks noChangeArrowheads="1"/>
          </p:cNvSpPr>
          <p:nvPr/>
        </p:nvSpPr>
        <p:spPr bwMode="auto">
          <a:xfrm>
            <a:off x="685800" y="533400"/>
            <a:ext cx="419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64EC7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Tomasulo</a:t>
            </a:r>
            <a:r>
              <a:rPr lang="zh-CN" altLang="en-US" sz="2400">
                <a:solidFill>
                  <a:srgbClr val="64EC7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算法与工厂加工</a:t>
            </a:r>
          </a:p>
        </p:txBody>
      </p:sp>
      <p:sp>
        <p:nvSpPr>
          <p:cNvPr id="149543" name="Rectangle 39"/>
          <p:cNvSpPr>
            <a:spLocks noChangeArrowheads="1"/>
          </p:cNvSpPr>
          <p:nvPr/>
        </p:nvSpPr>
        <p:spPr bwMode="auto">
          <a:xfrm>
            <a:off x="6745288" y="4652963"/>
            <a:ext cx="838200" cy="228600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26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8948" name="Group 40"/>
          <p:cNvGrpSpPr>
            <a:grpSpLocks/>
          </p:cNvGrpSpPr>
          <p:nvPr/>
        </p:nvGrpSpPr>
        <p:grpSpPr bwMode="auto">
          <a:xfrm>
            <a:off x="6757988" y="5084763"/>
            <a:ext cx="838200" cy="228600"/>
            <a:chOff x="4260" y="2688"/>
            <a:chExt cx="528" cy="144"/>
          </a:xfrm>
        </p:grpSpPr>
        <p:sp>
          <p:nvSpPr>
            <p:cNvPr id="149545" name="Rectangle 41"/>
            <p:cNvSpPr>
              <a:spLocks noChangeArrowheads="1"/>
            </p:cNvSpPr>
            <p:nvPr/>
          </p:nvSpPr>
          <p:spPr bwMode="auto">
            <a:xfrm>
              <a:off x="4260" y="2688"/>
              <a:ext cx="528" cy="14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rgbClr val="FFFFFF"/>
                </a:gs>
                <a:gs pos="100000">
                  <a:schemeClr val="bg2"/>
                </a:gs>
              </a:gsLst>
              <a:lin ang="5400000" scaled="1"/>
            </a:gra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600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8962" name="Rectangle 42"/>
            <p:cNvSpPr>
              <a:spLocks noChangeArrowheads="1"/>
            </p:cNvSpPr>
            <p:nvPr/>
          </p:nvSpPr>
          <p:spPr bwMode="auto">
            <a:xfrm>
              <a:off x="4263" y="2688"/>
              <a:ext cx="144" cy="144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zh-CN" sz="26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49547" name="Rectangle 43"/>
          <p:cNvSpPr>
            <a:spLocks noChangeArrowheads="1"/>
          </p:cNvSpPr>
          <p:nvPr/>
        </p:nvSpPr>
        <p:spPr bwMode="auto">
          <a:xfrm>
            <a:off x="5643563" y="2336800"/>
            <a:ext cx="825500" cy="228600"/>
          </a:xfrm>
          <a:prstGeom prst="rect">
            <a:avLst/>
          </a:prstGeom>
          <a:solidFill>
            <a:srgbClr val="FF99FF"/>
          </a:solidFill>
          <a:ln w="12700">
            <a:solidFill>
              <a:srgbClr val="FF99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2600">
              <a:solidFill>
                <a:srgbClr val="FF37E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9548" name="Rectangle 44"/>
          <p:cNvSpPr>
            <a:spLocks noChangeArrowheads="1"/>
          </p:cNvSpPr>
          <p:nvPr/>
        </p:nvSpPr>
        <p:spPr bwMode="auto">
          <a:xfrm>
            <a:off x="5651500" y="2276475"/>
            <a:ext cx="825500" cy="228600"/>
          </a:xfrm>
          <a:prstGeom prst="rect">
            <a:avLst/>
          </a:prstGeom>
          <a:solidFill>
            <a:srgbClr val="FF99FF"/>
          </a:solidFill>
          <a:ln w="12700">
            <a:solidFill>
              <a:srgbClr val="FF99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2600">
              <a:solidFill>
                <a:srgbClr val="FF37E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951" name="Rectangle 45"/>
          <p:cNvSpPr>
            <a:spLocks noChangeArrowheads="1"/>
          </p:cNvSpPr>
          <p:nvPr/>
        </p:nvSpPr>
        <p:spPr bwMode="auto">
          <a:xfrm>
            <a:off x="5651500" y="2349500"/>
            <a:ext cx="825500" cy="228600"/>
          </a:xfrm>
          <a:prstGeom prst="rect">
            <a:avLst/>
          </a:prstGeom>
          <a:solidFill>
            <a:srgbClr val="FF99FF"/>
          </a:solidFill>
          <a:ln w="12700">
            <a:solidFill>
              <a:srgbClr val="FF99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2600">
              <a:solidFill>
                <a:srgbClr val="FF37E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9550" name="Rectangle 46"/>
          <p:cNvSpPr>
            <a:spLocks noChangeArrowheads="1"/>
          </p:cNvSpPr>
          <p:nvPr/>
        </p:nvSpPr>
        <p:spPr bwMode="auto">
          <a:xfrm>
            <a:off x="5653088" y="2349500"/>
            <a:ext cx="825500" cy="228600"/>
          </a:xfrm>
          <a:prstGeom prst="rect">
            <a:avLst/>
          </a:prstGeom>
          <a:solidFill>
            <a:srgbClr val="FF99FF"/>
          </a:solidFill>
          <a:ln w="12700">
            <a:solidFill>
              <a:srgbClr val="FF99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2600">
              <a:solidFill>
                <a:srgbClr val="FF37E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953" name="Text Box 47"/>
          <p:cNvSpPr txBox="1">
            <a:spLocks noChangeArrowheads="1"/>
          </p:cNvSpPr>
          <p:nvPr/>
        </p:nvSpPr>
        <p:spPr bwMode="auto">
          <a:xfrm>
            <a:off x="6732588" y="5265738"/>
            <a:ext cx="936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预约单</a:t>
            </a:r>
          </a:p>
        </p:txBody>
      </p:sp>
      <p:sp>
        <p:nvSpPr>
          <p:cNvPr id="38954" name="Rectangle 48"/>
          <p:cNvSpPr>
            <a:spLocks noChangeArrowheads="1"/>
          </p:cNvSpPr>
          <p:nvPr/>
        </p:nvSpPr>
        <p:spPr bwMode="auto">
          <a:xfrm>
            <a:off x="827088" y="4508500"/>
            <a:ext cx="228600" cy="228600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26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955" name="Rectangle 49"/>
          <p:cNvSpPr>
            <a:spLocks noChangeArrowheads="1"/>
          </p:cNvSpPr>
          <p:nvPr/>
        </p:nvSpPr>
        <p:spPr bwMode="auto">
          <a:xfrm>
            <a:off x="1116013" y="4508500"/>
            <a:ext cx="228600" cy="2286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26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956" name="Rectangle 50"/>
          <p:cNvSpPr>
            <a:spLocks noChangeArrowheads="1"/>
          </p:cNvSpPr>
          <p:nvPr/>
        </p:nvSpPr>
        <p:spPr bwMode="auto">
          <a:xfrm>
            <a:off x="1403350" y="4508500"/>
            <a:ext cx="228600" cy="228600"/>
          </a:xfrm>
          <a:prstGeom prst="rect">
            <a:avLst/>
          </a:prstGeom>
          <a:solidFill>
            <a:srgbClr val="66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26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957" name="Rectangle 51"/>
          <p:cNvSpPr>
            <a:spLocks noChangeArrowheads="1"/>
          </p:cNvSpPr>
          <p:nvPr/>
        </p:nvSpPr>
        <p:spPr bwMode="auto">
          <a:xfrm>
            <a:off x="1692275" y="4508500"/>
            <a:ext cx="228600" cy="228600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26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958" name="Rectangle 52"/>
          <p:cNvSpPr>
            <a:spLocks noChangeArrowheads="1"/>
          </p:cNvSpPr>
          <p:nvPr/>
        </p:nvSpPr>
        <p:spPr bwMode="auto">
          <a:xfrm>
            <a:off x="1979613" y="4508500"/>
            <a:ext cx="228600" cy="228600"/>
          </a:xfrm>
          <a:prstGeom prst="rect">
            <a:avLst/>
          </a:prstGeom>
          <a:solidFill>
            <a:srgbClr val="66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26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959" name="Text Box 53"/>
          <p:cNvSpPr txBox="1">
            <a:spLocks noChangeArrowheads="1"/>
          </p:cNvSpPr>
          <p:nvPr/>
        </p:nvSpPr>
        <p:spPr bwMode="auto">
          <a:xfrm>
            <a:off x="3203575" y="1557338"/>
            <a:ext cx="647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</a:p>
        </p:txBody>
      </p:sp>
      <p:sp>
        <p:nvSpPr>
          <p:cNvPr id="38960" name="Text Box 54"/>
          <p:cNvSpPr txBox="1">
            <a:spLocks noChangeArrowheads="1"/>
          </p:cNvSpPr>
          <p:nvPr/>
        </p:nvSpPr>
        <p:spPr bwMode="auto">
          <a:xfrm>
            <a:off x="5940425" y="2781300"/>
            <a:ext cx="647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38889E-6 -1.85185E-6 L 0.06805 0.07778 L 0.13333 0.07778 L 0.13333 -0.45 L -0.34306 -0.45 L -0.34306 -0.35926 L -0.42084 -0.31481 " pathEditMode="relative" ptsTypes="AAAAAAA">
                                      <p:cBhvr>
                                        <p:cTn id="6" dur="2000" fill="hold"/>
                                        <p:tgtEl>
                                          <p:spTgt spid="1495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6.2963E-6 L 0.12917 0.00926 L 0.12917 -0.51296 L -0.34583 -0.51296 L -0.34583 -0.42222 L -0.42222 -0.42036 " pathEditMode="relative" ptsTypes="AAAA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44444E-6 L 0.12778 0.0074 L 0.12778 -0.41111 L 0.025 -0.41111 " pathEditMode="relative" ptsTypes="AAAA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1.85185E-6 L -3.61111E-6 -0.1125 L -0.22187 -0.1125 L -0.22187 -0.01945 L -0.29896 -0.01945 " pathEditMode="relative" ptsTypes="AAAAA">
                                      <p:cBhvr>
                                        <p:cTn id="18" dur="3000" fill="hold"/>
                                        <p:tgtEl>
                                          <p:spTgt spid="1495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3.7037E-6 L -1.94444E-6 -0.11389 L 0.25417 -0.11389 L 0.25417 -0.00417 L 0.15 -0.00417 " pathEditMode="relative" ptsTypes="AAAAA">
                                      <p:cBhvr>
                                        <p:cTn id="20" dur="3000" fill="hold"/>
                                        <p:tgtEl>
                                          <p:spTgt spid="1495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1805 L 0.25521 -0.11805 L 0.25521 0.40834 L 0.19167 0.40834 L 0.125 0.39584 " pathEditMode="relative" ptsTypes="AAAAAA">
                                      <p:cBhvr>
                                        <p:cTn id="22" dur="3000" fill="hold"/>
                                        <p:tgtEl>
                                          <p:spTgt spid="1495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43" grpId="0" animBg="1"/>
      <p:bldP spid="149547" grpId="0" animBg="1"/>
      <p:bldP spid="149548" grpId="0" animBg="1"/>
      <p:bldP spid="14955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789113"/>
            <a:ext cx="7772400" cy="4953000"/>
          </a:xfrm>
          <a:noFill/>
        </p:spPr>
        <p:txBody>
          <a:bodyPr/>
          <a:lstStyle/>
          <a:p>
            <a:pPr eaLnBrk="1" hangingPunct="1">
              <a:spcAft>
                <a:spcPct val="50000"/>
              </a:spcAft>
              <a:buFontTx/>
              <a:buNone/>
            </a:pPr>
            <a:r>
              <a:rPr lang="zh-CN" altLang="en-US" sz="240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	交互模拟</a:t>
            </a:r>
          </a:p>
          <a:p>
            <a:pPr lvl="1" eaLnBrk="1" hangingPunct="1"/>
            <a:r>
              <a:rPr lang="zh-CN" altLang="en-US" sz="2400" smtClean="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直观展示；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smtClean="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改变参数，观察结果。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spcAft>
                <a:spcPct val="50000"/>
              </a:spcAft>
              <a:buFontTx/>
              <a:buNone/>
            </a:pPr>
            <a:r>
              <a:rPr lang="en-US" altLang="zh-CN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抽象化教学</a:t>
            </a:r>
          </a:p>
          <a:p>
            <a:pPr eaLnBrk="1" hangingPunct="1">
              <a:lnSpc>
                <a:spcPct val="120000"/>
              </a:lnSpc>
              <a:spcAft>
                <a:spcPct val="50000"/>
              </a:spcAft>
              <a:buFontTx/>
              <a:buNone/>
            </a:pP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）自顶向下逐层展开 </a:t>
            </a:r>
            <a:r>
              <a:rPr lang="en-US" altLang="zh-CN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&amp; </a:t>
            </a: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黑匣子方法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dirty="0" smtClean="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本课程强调学生从整体、系统的角度来看问题；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dirty="0" smtClean="0">
                <a:solidFill>
                  <a:srgbClr val="FF05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自顶向下</a:t>
            </a:r>
            <a:r>
              <a:rPr lang="zh-CN" altLang="en-US" sz="2400" dirty="0" smtClean="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的思维方式；  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zh-CN" altLang="en-US" sz="2400" dirty="0" smtClean="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</a:t>
            </a:r>
            <a:r>
              <a:rPr lang="en-US" altLang="zh-CN" sz="2400" dirty="0" smtClean="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vs. </a:t>
            </a:r>
            <a:r>
              <a:rPr lang="zh-CN" altLang="en-US" sz="2400" dirty="0" smtClean="0">
                <a:solidFill>
                  <a:srgbClr val="FF05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自底向上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zh-CN" altLang="en-US" sz="2400" dirty="0" smtClean="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举例：地球人认识宇宙，外星人认识地球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dirty="0" smtClean="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既要有系统的观点，把握全局，又要有层次的概念，分而治之；</a:t>
            </a:r>
          </a:p>
          <a:p>
            <a:pPr lvl="1" eaLnBrk="1" hangingPunct="1">
              <a:lnSpc>
                <a:spcPct val="120000"/>
              </a:lnSpc>
            </a:pPr>
            <a:endParaRPr lang="zh-CN" altLang="en-US" sz="2400" dirty="0" smtClean="0">
              <a:solidFill>
                <a:srgbClr val="0033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953000"/>
          </a:xfrm>
        </p:spPr>
        <p:txBody>
          <a:bodyPr/>
          <a:lstStyle/>
          <a:p>
            <a:pPr lvl="1" eaLnBrk="1" hangingPunct="1">
              <a:lnSpc>
                <a:spcPct val="160000"/>
              </a:lnSpc>
            </a:pPr>
            <a:r>
              <a:rPr lang="zh-CN" altLang="en-US" sz="2400" smtClean="0">
                <a:solidFill>
                  <a:srgbClr val="003399"/>
                </a:solidFill>
                <a:ea typeface="黑体" panose="02010609060101010101" pitchFamily="49" charset="-122"/>
              </a:rPr>
              <a:t>按照层次结构来组织教学内容，采用“</a:t>
            </a:r>
            <a:r>
              <a:rPr lang="zh-CN" altLang="en-US" sz="2400" smtClean="0">
                <a:solidFill>
                  <a:srgbClr val="FF05FF"/>
                </a:solidFill>
                <a:ea typeface="黑体" panose="02010609060101010101" pitchFamily="49" charset="-122"/>
              </a:rPr>
              <a:t>黑匣子</a:t>
            </a:r>
            <a:r>
              <a:rPr lang="zh-CN" altLang="en-US" sz="2400" smtClean="0">
                <a:solidFill>
                  <a:srgbClr val="003399"/>
                </a:solidFill>
                <a:ea typeface="黑体" panose="02010609060101010101" pitchFamily="49" charset="-122"/>
              </a:rPr>
              <a:t>”的概念自顶向下、从整体到局部地逐层展开；</a:t>
            </a:r>
          </a:p>
          <a:p>
            <a:pPr lvl="1" eaLnBrk="1" hangingPunct="1">
              <a:lnSpc>
                <a:spcPct val="160000"/>
              </a:lnSpc>
            </a:pPr>
            <a:r>
              <a:rPr lang="zh-CN" altLang="en-US" sz="2400" smtClean="0">
                <a:solidFill>
                  <a:srgbClr val="003399"/>
                </a:solidFill>
                <a:ea typeface="黑体" panose="02010609060101010101" pitchFamily="49" charset="-122"/>
              </a:rPr>
              <a:t>搭建“</a:t>
            </a:r>
            <a:r>
              <a:rPr lang="zh-CN" altLang="en-US" sz="2400" smtClean="0">
                <a:solidFill>
                  <a:srgbClr val="FF05FF"/>
                </a:solidFill>
                <a:ea typeface="黑体" panose="02010609060101010101" pitchFamily="49" charset="-122"/>
              </a:rPr>
              <a:t>空中楼阁</a:t>
            </a:r>
            <a:r>
              <a:rPr lang="zh-CN" altLang="en-US" sz="2400" smtClean="0">
                <a:solidFill>
                  <a:srgbClr val="003399"/>
                </a:solidFill>
                <a:ea typeface="黑体" panose="02010609060101010101" pitchFamily="49" charset="-122"/>
              </a:rPr>
              <a:t>”不可能？不妨尝试一下。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40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2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Learning by Abstracting</a:t>
            </a:r>
          </a:p>
          <a:p>
            <a:pPr lvl="1" eaLnBrk="1" hangingPunct="1">
              <a:buFontTx/>
              <a:buNone/>
            </a:pPr>
            <a:r>
              <a:rPr lang="en-US" altLang="zh-CN" sz="2400" smtClean="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zh-CN" altLang="en-US" sz="240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vs. Learning by Doing</a:t>
            </a:r>
            <a:r>
              <a:rPr lang="zh-CN" altLang="en-US" sz="240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 lvl="1" eaLnBrk="1" hangingPunct="1"/>
            <a:r>
              <a:rPr lang="zh-CN" altLang="en-US" sz="2400" smtClean="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强行拓展思维空间</a:t>
            </a:r>
          </a:p>
          <a:p>
            <a:pPr lvl="1" eaLnBrk="1" hangingPunct="1"/>
            <a:endParaRPr lang="zh-CN" altLang="en-US" sz="2400" smtClean="0">
              <a:solidFill>
                <a:srgbClr val="0033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Tx/>
              <a:buNone/>
            </a:pPr>
            <a:r>
              <a:rPr lang="zh-CN" altLang="en-US" sz="2400" smtClean="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举例：</a:t>
            </a:r>
          </a:p>
          <a:p>
            <a:pPr lvl="1" eaLnBrk="1" hangingPunct="1"/>
            <a:r>
              <a:rPr lang="zh-CN" altLang="en-US" sz="2400" smtClean="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虚拟机的概念</a:t>
            </a:r>
          </a:p>
          <a:p>
            <a:pPr lvl="1" eaLnBrk="1" hangingPunct="1"/>
            <a:r>
              <a:rPr lang="zh-CN" altLang="en-US" sz="2400" smtClean="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流水线</a:t>
            </a:r>
          </a:p>
          <a:p>
            <a:pPr lvl="1" eaLnBrk="1" hangingPunct="1"/>
            <a:r>
              <a:rPr lang="zh-CN" altLang="en-US" sz="2400" smtClean="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映象规则</a:t>
            </a:r>
          </a:p>
          <a:p>
            <a:pPr lvl="1" eaLnBrk="1" hangingPunct="1"/>
            <a:r>
              <a:rPr lang="zh-CN" altLang="en-US" sz="2400" smtClean="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相关专用通路</a:t>
            </a:r>
          </a:p>
          <a:p>
            <a:pPr lvl="1" eaLnBrk="1" hangingPunct="1"/>
            <a:r>
              <a:rPr lang="zh-CN" altLang="en-US" sz="2400" smtClean="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重命名</a:t>
            </a:r>
          </a:p>
          <a:p>
            <a:pPr lvl="1" eaLnBrk="1" hangingPunct="1"/>
            <a:r>
              <a:rPr lang="zh-CN" altLang="en-US" sz="2400" smtClean="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前瞻的概念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日期占位符 1"/>
          <p:cNvSpPr>
            <a:spLocks noGrp="1"/>
          </p:cNvSpPr>
          <p:nvPr>
            <p:ph type="dt" sz="quarter" idx="4294967295"/>
          </p:nvPr>
        </p:nvSpPr>
        <p:spPr bwMode="auto">
          <a:xfrm>
            <a:off x="685800" y="6353175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400">
                <a:solidFill>
                  <a:srgbClr val="080808"/>
                </a:solidFill>
              </a:rPr>
              <a:t>2009.9</a:t>
            </a:r>
          </a:p>
        </p:txBody>
      </p:sp>
      <p:pic>
        <p:nvPicPr>
          <p:cNvPr id="16387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230188"/>
            <a:ext cx="9139238" cy="609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>
    <p:pull dir="r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zh-CN" sz="240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	</a:t>
            </a:r>
            <a:r>
              <a:rPr lang="en-US" altLang="zh-CN" sz="2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Learning by Teaching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       N.M. Dixon</a:t>
            </a: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</a:rPr>
              <a:t>指出：</a:t>
            </a:r>
            <a:endParaRPr lang="en-US" altLang="zh-CN" sz="24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</a:rPr>
              <a:t>  听：</a:t>
            </a:r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10%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</a:rPr>
              <a:t>看：</a:t>
            </a:r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15%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</a:rPr>
              <a:t>边看边听：</a:t>
            </a:r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20%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</a:rPr>
              <a:t>做：</a:t>
            </a:r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60%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40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积极去做并得到响应：</a:t>
            </a:r>
            <a:r>
              <a:rPr lang="en-US" altLang="zh-CN" sz="240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80%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mtClean="0">
                <a:solidFill>
                  <a:srgbClr val="FF05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给他人讲授：</a:t>
            </a:r>
            <a:r>
              <a:rPr lang="en-US" altLang="zh-CN" smtClean="0">
                <a:solidFill>
                  <a:srgbClr val="FF05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90%</a:t>
            </a: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en-US" altLang="zh-CN" sz="240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	</a:t>
            </a:r>
            <a:r>
              <a:rPr lang="zh-CN" altLang="en-US" sz="240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启发式教学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zh-CN" sz="240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	</a:t>
            </a:r>
            <a:r>
              <a:rPr lang="zh-CN" altLang="en-US" sz="240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探究性学习和研究性学习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zh-CN" sz="240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	</a:t>
            </a:r>
            <a:r>
              <a:rPr lang="zh-CN" altLang="en-US" sz="240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讨论式教学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5"/>
          <p:cNvSpPr>
            <a:spLocks noChangeArrowheads="1"/>
          </p:cNvSpPr>
          <p:nvPr/>
        </p:nvSpPr>
        <p:spPr bwMode="auto">
          <a:xfrm>
            <a:off x="1368425" y="1204913"/>
            <a:ext cx="7632700" cy="384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tabLst>
                <a:tab pos="43180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431800" algn="l"/>
              </a:tabLs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431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4318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4318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318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318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318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318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73FFFF"/>
              </a:buClr>
              <a:buSzPct val="75000"/>
              <a:buFont typeface="Wingdings" panose="05000000000000000000" pitchFamily="2" charset="2"/>
              <a:buNone/>
            </a:pPr>
            <a:endParaRPr lang="en-US" altLang="zh-CN" sz="2800" b="1" dirty="0">
              <a:solidFill>
                <a:srgbClr val="FFFF00"/>
              </a:solidFill>
              <a:latin typeface="楷体_GB2312"/>
              <a:ea typeface="楷体_GB2312"/>
              <a:cs typeface="楷体_GB2312"/>
            </a:endParaRPr>
          </a:p>
          <a:p>
            <a:pPr eaLnBrk="1" hangingPunct="1">
              <a:spcBef>
                <a:spcPct val="50000"/>
              </a:spcBef>
              <a:buClr>
                <a:srgbClr val="CC3399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altLang="zh-CN" sz="2400" b="1" dirty="0">
                <a:solidFill>
                  <a:srgbClr val="FFFF00"/>
                </a:solidFill>
                <a:latin typeface="楷体_GB2312"/>
                <a:ea typeface="楷体_GB2312"/>
                <a:cs typeface="楷体_GB2312"/>
              </a:rPr>
              <a:t> </a:t>
            </a:r>
            <a:r>
              <a:rPr lang="zh-CN" altLang="en-US" sz="2400" dirty="0">
                <a:solidFill>
                  <a:srgbClr val="40458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主动学习</a:t>
            </a:r>
            <a:r>
              <a:rPr lang="zh-CN" altLang="en-US" sz="2400" dirty="0">
                <a:solidFill>
                  <a:srgbClr val="E24C0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（有更大的自由度）</a:t>
            </a:r>
          </a:p>
          <a:p>
            <a:pPr eaLnBrk="1" hangingPunct="1">
              <a:spcBef>
                <a:spcPct val="50000"/>
              </a:spcBef>
              <a:buClr>
                <a:srgbClr val="CC3399"/>
              </a:buClr>
              <a:buSzPct val="75000"/>
              <a:buFont typeface="Wingdings" panose="05000000000000000000" pitchFamily="2" charset="2"/>
              <a:buChar char="q"/>
            </a:pPr>
            <a:r>
              <a:rPr lang="zh-CN" altLang="en-US" sz="2400" dirty="0">
                <a:solidFill>
                  <a:srgbClr val="40458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自主学习</a:t>
            </a:r>
            <a:r>
              <a:rPr lang="zh-CN" altLang="en-US" sz="2400" dirty="0">
                <a:solidFill>
                  <a:srgbClr val="E24C0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（培养自学能力和创新能力）</a:t>
            </a:r>
          </a:p>
          <a:p>
            <a:pPr eaLnBrk="1" hangingPunct="1">
              <a:spcBef>
                <a:spcPct val="50000"/>
              </a:spcBef>
              <a:buClr>
                <a:srgbClr val="CC3399"/>
              </a:buClr>
              <a:buSzPct val="75000"/>
              <a:buFont typeface="Wingdings" panose="05000000000000000000" pitchFamily="2" charset="2"/>
              <a:buChar char="q"/>
            </a:pPr>
            <a:r>
              <a:rPr lang="zh-CN" altLang="en-US" sz="2400" dirty="0">
                <a:solidFill>
                  <a:srgbClr val="40458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拓展学习</a:t>
            </a:r>
            <a:r>
              <a:rPr lang="zh-CN" altLang="en-US" sz="2400" dirty="0">
                <a:solidFill>
                  <a:srgbClr val="E24C0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（难度更大的教材，参考书）</a:t>
            </a:r>
          </a:p>
          <a:p>
            <a:pPr eaLnBrk="1" hangingPunct="1">
              <a:spcBef>
                <a:spcPct val="50000"/>
              </a:spcBef>
              <a:buClr>
                <a:srgbClr val="CC3399"/>
              </a:buClr>
              <a:buSzPct val="75000"/>
              <a:buFont typeface="Wingdings" panose="05000000000000000000" pitchFamily="2" charset="2"/>
              <a:buChar char="q"/>
            </a:pPr>
            <a:r>
              <a:rPr lang="zh-CN" altLang="en-US" sz="2400" dirty="0">
                <a:solidFill>
                  <a:srgbClr val="40458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飞掠式学习</a:t>
            </a:r>
          </a:p>
          <a:p>
            <a:pPr eaLnBrk="1" hangingPunct="1">
              <a:spcBef>
                <a:spcPct val="50000"/>
              </a:spcBef>
              <a:buClr>
                <a:srgbClr val="CC3399"/>
              </a:buClr>
              <a:buSzPct val="75000"/>
              <a:buFont typeface="Wingdings" panose="05000000000000000000" pitchFamily="2" charset="2"/>
              <a:buChar char="q"/>
            </a:pPr>
            <a:r>
              <a:rPr lang="zh-CN" altLang="en-US" sz="2400" dirty="0">
                <a:solidFill>
                  <a:srgbClr val="40458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突击学习</a:t>
            </a:r>
            <a:r>
              <a:rPr lang="zh-CN" altLang="en-US" sz="2400" dirty="0">
                <a:solidFill>
                  <a:srgbClr val="E24C0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（迎接考试）</a:t>
            </a:r>
          </a:p>
          <a:p>
            <a:pPr eaLnBrk="1" hangingPunct="1">
              <a:spcBef>
                <a:spcPct val="50000"/>
              </a:spcBef>
              <a:buClr>
                <a:srgbClr val="CC3399"/>
              </a:buClr>
              <a:buSzPct val="75000"/>
              <a:buFont typeface="Wingdings" panose="05000000000000000000" pitchFamily="2" charset="2"/>
              <a:buChar char="q"/>
            </a:pPr>
            <a:r>
              <a:rPr lang="zh-CN" altLang="en-US" sz="2400" dirty="0">
                <a:solidFill>
                  <a:srgbClr val="40458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傻想式学习</a:t>
            </a:r>
            <a:r>
              <a:rPr lang="zh-CN" altLang="en-US" sz="2400" dirty="0">
                <a:solidFill>
                  <a:srgbClr val="E24C0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（强行突破思维空间边界）</a:t>
            </a:r>
            <a:endParaRPr lang="zh-CN" altLang="en-US" sz="2400" dirty="0">
              <a:solidFill>
                <a:srgbClr val="40458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advClick="0">
    <p:pull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photo-lijiang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80513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>
    <p:pull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050" descr="photo-sunrise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3" y="-12700"/>
            <a:ext cx="9180513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>
    <p:pull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3" descr="作品-003-15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0"/>
            <a:ext cx="7240588" cy="691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>
    <p:pull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ChangeArrowheads="1"/>
          </p:cNvSpPr>
          <p:nvPr/>
        </p:nvSpPr>
        <p:spPr bwMode="auto">
          <a:xfrm>
            <a:off x="1000100" y="2000240"/>
            <a:ext cx="7481894" cy="2289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spAutoFit/>
          </a:bodyPr>
          <a:lstStyle/>
          <a:p>
            <a:pPr eaLnBrk="1" hangingPunct="1">
              <a:lnSpc>
                <a:spcPct val="170000"/>
              </a:lnSpc>
              <a:defRPr/>
            </a:pPr>
            <a:r>
              <a:rPr lang="zh-CN" altLang="en-US" dirty="0">
                <a:solidFill>
                  <a:srgbClr val="008AF2"/>
                </a:solidFill>
                <a:latin typeface="华文隶书" pitchFamily="2" charset="-122"/>
                <a:ea typeface="华文隶书" pitchFamily="2" charset="-122"/>
              </a:rPr>
              <a:t>美学修养很重要。</a:t>
            </a:r>
            <a:r>
              <a:rPr lang="zh-CN" altLang="en-US" dirty="0">
                <a:solidFill>
                  <a:srgbClr val="D454A9"/>
                </a:solidFill>
                <a:latin typeface="华文隶书" pitchFamily="2" charset="-122"/>
                <a:ea typeface="华文隶书" pitchFamily="2" charset="-122"/>
              </a:rPr>
              <a:t>一个方案、一种架构、一种机制，如果给人以简洁美、线条美、或层次美的感觉，那么她往往就是好的。</a:t>
            </a:r>
            <a:endParaRPr lang="en-US" altLang="zh-CN" dirty="0">
              <a:solidFill>
                <a:srgbClr val="D454A9"/>
              </a:solidFill>
              <a:latin typeface="华文隶书" pitchFamily="2" charset="-122"/>
              <a:ea typeface="华文隶书" pitchFamily="2" charset="-122"/>
            </a:endParaRPr>
          </a:p>
        </p:txBody>
      </p:sp>
    </p:spTree>
  </p:cSld>
  <p:clrMapOvr>
    <a:masterClrMapping/>
  </p:clrMapOvr>
  <p:transition advClick="0">
    <p:pull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3"/>
          <p:cNvSpPr txBox="1">
            <a:spLocks noChangeArrowheads="1"/>
          </p:cNvSpPr>
          <p:nvPr/>
        </p:nvSpPr>
        <p:spPr bwMode="auto">
          <a:xfrm>
            <a:off x="2916238" y="2924175"/>
            <a:ext cx="3505200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4400" dirty="0" smtClean="0">
                <a:solidFill>
                  <a:srgbClr val="0070C0"/>
                </a:solidFill>
                <a:effectLst>
                  <a:outerShdw blurRad="1524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Architecture</a:t>
            </a:r>
          </a:p>
        </p:txBody>
      </p:sp>
    </p:spTree>
  </p:cSld>
  <p:clrMapOvr>
    <a:masterClrMapping/>
  </p:clrMapOvr>
  <p:transition advClick="0">
    <p:pull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3" descr="chi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9144000" cy="547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>
    <p:pull dir="r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2482</TotalTime>
  <Words>493</Words>
  <Application>Microsoft Office PowerPoint</Application>
  <PresentationFormat>全屏显示(4:3)</PresentationFormat>
  <Paragraphs>105</Paragraphs>
  <Slides>32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1" baseType="lpstr">
      <vt:lpstr>黑体</vt:lpstr>
      <vt:lpstr>华文隶书</vt:lpstr>
      <vt:lpstr>楷体</vt:lpstr>
      <vt:lpstr>楷体_GB2312</vt:lpstr>
      <vt:lpstr>宋体</vt:lpstr>
      <vt:lpstr>微软雅黑</vt:lpstr>
      <vt:lpstr>Times New Roman</vt:lpstr>
      <vt:lpstr>Wingdings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chinaschool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yyan</dc:creator>
  <cp:lastModifiedBy>Windows 用户</cp:lastModifiedBy>
  <cp:revision>105</cp:revision>
  <dcterms:created xsi:type="dcterms:W3CDTF">1999-09-15T05:32:15Z</dcterms:created>
  <dcterms:modified xsi:type="dcterms:W3CDTF">2021-09-13T23:44:36Z</dcterms:modified>
</cp:coreProperties>
</file>