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67"/>
  </p:notesMasterIdLst>
  <p:handoutMasterIdLst>
    <p:handoutMasterId r:id="rId68"/>
  </p:handoutMasterIdLst>
  <p:sldIdLst>
    <p:sldId id="262" r:id="rId2"/>
    <p:sldId id="290" r:id="rId3"/>
    <p:sldId id="349" r:id="rId4"/>
    <p:sldId id="358" r:id="rId5"/>
    <p:sldId id="291" r:id="rId6"/>
    <p:sldId id="360" r:id="rId7"/>
    <p:sldId id="292" r:id="rId8"/>
    <p:sldId id="359" r:id="rId9"/>
    <p:sldId id="293" r:id="rId10"/>
    <p:sldId id="294" r:id="rId11"/>
    <p:sldId id="295" r:id="rId12"/>
    <p:sldId id="296" r:id="rId13"/>
    <p:sldId id="297" r:id="rId14"/>
    <p:sldId id="298" r:id="rId15"/>
    <p:sldId id="361" r:id="rId16"/>
    <p:sldId id="299" r:id="rId17"/>
    <p:sldId id="343" r:id="rId18"/>
    <p:sldId id="300" r:id="rId19"/>
    <p:sldId id="301" r:id="rId20"/>
    <p:sldId id="302" r:id="rId21"/>
    <p:sldId id="305" r:id="rId22"/>
    <p:sldId id="306" r:id="rId23"/>
    <p:sldId id="307" r:id="rId24"/>
    <p:sldId id="308" r:id="rId25"/>
    <p:sldId id="309" r:id="rId26"/>
    <p:sldId id="352" r:id="rId27"/>
    <p:sldId id="353" r:id="rId28"/>
    <p:sldId id="310" r:id="rId29"/>
    <p:sldId id="311" r:id="rId30"/>
    <p:sldId id="312" r:id="rId31"/>
    <p:sldId id="354" r:id="rId32"/>
    <p:sldId id="313" r:id="rId33"/>
    <p:sldId id="344" r:id="rId34"/>
    <p:sldId id="314" r:id="rId35"/>
    <p:sldId id="315" r:id="rId36"/>
    <p:sldId id="316" r:id="rId37"/>
    <p:sldId id="345" r:id="rId38"/>
    <p:sldId id="317" r:id="rId39"/>
    <p:sldId id="318" r:id="rId40"/>
    <p:sldId id="319" r:id="rId41"/>
    <p:sldId id="320" r:id="rId42"/>
    <p:sldId id="346" r:id="rId43"/>
    <p:sldId id="321" r:id="rId44"/>
    <p:sldId id="324" r:id="rId45"/>
    <p:sldId id="325" r:id="rId46"/>
    <p:sldId id="326" r:id="rId47"/>
    <p:sldId id="327" r:id="rId48"/>
    <p:sldId id="362" r:id="rId49"/>
    <p:sldId id="363" r:id="rId50"/>
    <p:sldId id="328" r:id="rId51"/>
    <p:sldId id="347" r:id="rId52"/>
    <p:sldId id="330" r:id="rId53"/>
    <p:sldId id="331" r:id="rId54"/>
    <p:sldId id="332" r:id="rId55"/>
    <p:sldId id="348" r:id="rId56"/>
    <p:sldId id="333" r:id="rId57"/>
    <p:sldId id="334" r:id="rId58"/>
    <p:sldId id="335" r:id="rId59"/>
    <p:sldId id="336" r:id="rId60"/>
    <p:sldId id="337" r:id="rId61"/>
    <p:sldId id="356" r:id="rId62"/>
    <p:sldId id="339" r:id="rId63"/>
    <p:sldId id="340" r:id="rId64"/>
    <p:sldId id="341" r:id="rId65"/>
    <p:sldId id="342" r:id="rId66"/>
  </p:sldIdLst>
  <p:sldSz cx="9144000" cy="6858000" type="screen4x3"/>
  <p:notesSz cx="6858000" cy="9144000"/>
  <p:custShowLst>
    <p:custShow name="第1章 计算机系统概论" id="0">
      <p:sldLst>
        <p:sld r:id="rId2"/>
        <p:sld r:id="rId3"/>
        <p:sld r:id="rId11"/>
        <p:sld r:id="rId45"/>
        <p:sld r:id="rId46"/>
        <p:sld r:id="rId47"/>
        <p:sld r:id="rId48"/>
        <p:sld r:id="rId6"/>
        <p:sld r:id="rId8"/>
        <p:sld r:id="rId10"/>
        <p:sld r:id="rId12"/>
        <p:sld r:id="rId29"/>
        <p:sld r:id="rId22"/>
        <p:sld r:id="rId37"/>
        <p:sld r:id="rId23"/>
        <p:sld r:id="rId24"/>
        <p:sld r:id="rId39"/>
        <p:sld r:id="rId40"/>
        <p:sld r:id="rId30"/>
        <p:sld r:id="rId31"/>
        <p:sld r:id="rId41"/>
        <p:sld r:id="rId53"/>
        <p:sld r:id="rId54"/>
        <p:sld r:id="rId44"/>
        <p:sld r:id="rId33"/>
        <p:sld r:id="rId13"/>
        <p:sld r:id="rId35"/>
        <p:sld r:id="rId55"/>
        <p:sld r:id="rId36"/>
      </p:sldLst>
    </p:custShow>
  </p:custShow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新宋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新宋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新宋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新宋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新宋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新宋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新宋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新宋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新宋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CC"/>
    <a:srgbClr val="FF3300"/>
    <a:srgbClr val="FF6600"/>
    <a:srgbClr val="8C89C5"/>
    <a:srgbClr val="CC0000"/>
    <a:srgbClr val="33CC33"/>
    <a:srgbClr val="008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85" autoAdjust="0"/>
  </p:normalViewPr>
  <p:slideViewPr>
    <p:cSldViewPr>
      <p:cViewPr varScale="1">
        <p:scale>
          <a:sx n="62" d="100"/>
          <a:sy n="62" d="100"/>
        </p:scale>
        <p:origin x="1400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D753498-4BC8-417A-A71C-8C614843472D}" type="datetime3">
              <a:rPr lang="zh-CN" altLang="en-US"/>
              <a:pPr>
                <a:defRPr/>
              </a:pPr>
              <a:t>2023年5月12日星期五</a:t>
            </a:fld>
            <a:endParaRPr lang="en-US" altLang="zh-CN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C409864-3067-46FF-B01E-13B3517256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1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3F3E94B-E018-4D14-8191-F2F800B53C82}" type="datetime3">
              <a:rPr lang="zh-CN" altLang="en-US"/>
              <a:pPr>
                <a:defRPr/>
              </a:pPr>
              <a:t>2023年5月12日星期五</a:t>
            </a:fld>
            <a:endParaRPr lang="en-US" altLang="zh-CN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FFEF3D4-6B05-4CFD-B946-5C6F2D1802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71180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新宋体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新宋体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新宋体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新宋体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新宋体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276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76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>
                <a:ea typeface="楷体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66606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17019-2FEC-4B81-9BCF-9A982904D049}" type="datetime3">
              <a:rPr lang="zh-CN" altLang="en-US"/>
              <a:pPr>
                <a:defRPr/>
              </a:pPr>
              <a:t>2023年5月12日星期五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86B74-8722-482B-9480-04F1375B64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520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0850" y="274638"/>
            <a:ext cx="2190750" cy="60499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274638"/>
            <a:ext cx="6419850" cy="60499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51A99-E97D-41F7-8CE7-39F5E86048C5}" type="datetime3">
              <a:rPr lang="zh-CN" altLang="en-US"/>
              <a:pPr>
                <a:defRPr/>
              </a:pPr>
              <a:t>2023年5月12日星期五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E5E7C-22C9-4880-9ED4-90938E88AC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1890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A7B35-8D47-4984-8807-8DA99F52FACA}" type="datetime3">
              <a:rPr lang="zh-CN" altLang="en-US"/>
              <a:pPr>
                <a:defRPr/>
              </a:pPr>
              <a:t>2023年5月12日星期五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305DB-3F4F-4635-9116-C707CEF100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173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7800" indent="-177800">
              <a:buClr>
                <a:schemeClr val="bg2">
                  <a:lumMod val="75000"/>
                </a:schemeClr>
              </a:buClr>
              <a:buFont typeface="Wingdings" pitchFamily="2" charset="2"/>
              <a:buChar char="l"/>
              <a:defRPr/>
            </a:lvl1pPr>
            <a:lvl2pPr marL="622300" indent="-265113">
              <a:buSzPct val="90000"/>
              <a:buFont typeface="Wingdings" pitchFamily="2" charset="2"/>
              <a:buChar char="¡"/>
              <a:defRPr/>
            </a:lvl2pPr>
            <a:lvl3pPr marL="990600" indent="-188913">
              <a:buFont typeface="Wingdings" pitchFamily="2" charset="2"/>
              <a:buChar char="u"/>
              <a:defRPr baseline="0">
                <a:solidFill>
                  <a:srgbClr val="FF660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19322-215F-4101-BDE1-9F8E9EFD51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43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35E7C-21F5-4477-8BA8-A325DE18205E}" type="datetime3">
              <a:rPr lang="zh-CN" altLang="en-US"/>
              <a:pPr>
                <a:defRPr/>
              </a:pPr>
              <a:t>2023年5月12日星期五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FACE0-4CF2-4166-B195-E0E69D556D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754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43053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3053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02925-635E-48A5-A777-CC6F8DFF75E5}" type="datetime3">
              <a:rPr lang="zh-CN" altLang="en-US"/>
              <a:pPr>
                <a:defRPr/>
              </a:pPr>
              <a:t>2023年5月12日星期五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D5054-851E-4572-836A-15237A2D31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787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138608-7CE1-4B34-BD71-7D7E16968FEA}" type="datetime3">
              <a:rPr lang="zh-CN" altLang="en-US"/>
              <a:pPr>
                <a:defRPr/>
              </a:pPr>
              <a:t>2023年5月12日星期五</a:t>
            </a:fld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4DC27-BFD4-44C3-A9F7-333FD5BF42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85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789BF-E3B7-4B87-AD02-FAA9B38BFE64}" type="datetime3">
              <a:rPr lang="zh-CN" altLang="en-US"/>
              <a:pPr>
                <a:defRPr/>
              </a:pPr>
              <a:t>2023年5月12日星期五</a:t>
            </a:fld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BF225-A4C2-485E-8E72-14F337B5B2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115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22E95-039F-4CEF-9D87-E386EDA4B630}" type="datetime3">
              <a:rPr lang="zh-CN" altLang="en-US"/>
              <a:pPr>
                <a:defRPr/>
              </a:pPr>
              <a:t>2023年5月12日星期五</a:t>
            </a:fld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B37FA-E619-4F57-9E3D-73FDA4B5EC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05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DC270-26D3-4253-9810-0A5AE3A706CF}" type="datetime3">
              <a:rPr lang="zh-CN" altLang="en-US"/>
              <a:pPr>
                <a:defRPr/>
              </a:pPr>
              <a:t>2023年5月12日星期五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C2720-F18F-4DB6-98EC-FDCE0DE037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041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B559E-2B51-4216-835C-3362224EA328}" type="datetime3">
              <a:rPr lang="zh-CN" altLang="en-US"/>
              <a:pPr>
                <a:defRPr/>
              </a:pPr>
              <a:t>2023年5月12日星期五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BF9DF-B9B7-440B-A9E2-AACC4DBE8A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724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763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fld id="{901094AE-7D89-444F-BACD-D24E8AF83CDB}" type="datetime3">
              <a:rPr lang="zh-CN" altLang="en-US"/>
              <a:pPr>
                <a:defRPr/>
              </a:pPr>
              <a:t>2023年5月12日星期五</a:t>
            </a:fld>
            <a:endParaRPr lang="en-US" altLang="zh-CN"/>
          </a:p>
        </p:txBody>
      </p:sp>
      <p:sp>
        <p:nvSpPr>
          <p:cNvPr id="266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D12249B-C8A8-4CDB-9CC5-B01F169635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新宋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新宋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新宋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新宋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新宋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新宋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新宋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新宋体" pitchFamily="49" charset="-122"/>
        </a:defRPr>
      </a:lvl9pPr>
    </p:titleStyle>
    <p:bodyStyle>
      <a:lvl1pPr marL="177800" indent="-177800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Font typeface="Wingdings" pitchFamily="2" charset="2"/>
        <a:buChar char="l"/>
        <a:tabLst>
          <a:tab pos="990600" algn="l"/>
        </a:tabLst>
        <a:defRPr sz="2400" b="1">
          <a:solidFill>
            <a:srgbClr val="0000FF"/>
          </a:solidFill>
          <a:latin typeface="+mn-lt"/>
          <a:ea typeface="+mn-ea"/>
          <a:cs typeface="+mn-cs"/>
        </a:defRPr>
      </a:lvl1pPr>
      <a:lvl2pPr marL="622300" indent="-2651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Font typeface="Wingdings" pitchFamily="2" charset="2"/>
        <a:buChar char="¡"/>
        <a:tabLst>
          <a:tab pos="990600" algn="l"/>
        </a:tabLst>
        <a:defRPr sz="2200" b="1">
          <a:solidFill>
            <a:schemeClr val="folHlink"/>
          </a:solidFill>
          <a:latin typeface="+mn-lt"/>
          <a:ea typeface="楷体_GB2312" pitchFamily="49" charset="-122"/>
        </a:defRPr>
      </a:lvl2pPr>
      <a:lvl3pPr marL="990600" indent="-1889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SzPct val="80000"/>
        <a:buFont typeface="Wingdings" pitchFamily="2" charset="2"/>
        <a:buChar char="u"/>
        <a:tabLst>
          <a:tab pos="990600" algn="l"/>
        </a:tabLst>
        <a:defRPr sz="2000" b="1">
          <a:solidFill>
            <a:srgbClr val="FF6600"/>
          </a:solidFill>
          <a:latin typeface="仿宋" pitchFamily="49" charset="-122"/>
          <a:ea typeface="仿宋" pitchFamily="49" charset="-122"/>
        </a:defRPr>
      </a:lvl3pPr>
      <a:lvl4pPr marL="1346200" indent="-1762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SzPct val="80000"/>
        <a:buFont typeface="Arial" pitchFamily="34" charset="0"/>
        <a:buChar char="◊"/>
        <a:tabLst>
          <a:tab pos="990600" algn="l"/>
        </a:tabLst>
        <a:defRPr sz="2000">
          <a:solidFill>
            <a:srgbClr val="006600"/>
          </a:solidFill>
          <a:latin typeface="+mn-lt"/>
          <a:ea typeface="方正舒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tabLst>
          <a:tab pos="990600" algn="l"/>
        </a:tabLst>
        <a:defRPr sz="2000" b="1">
          <a:solidFill>
            <a:schemeClr val="tx1"/>
          </a:solidFill>
          <a:latin typeface="+mn-lt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tabLst>
          <a:tab pos="990600" algn="l"/>
        </a:tabLst>
        <a:defRPr sz="2000" b="1">
          <a:solidFill>
            <a:schemeClr val="tx1"/>
          </a:solidFill>
          <a:latin typeface="+mn-lt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tabLst>
          <a:tab pos="990600" algn="l"/>
        </a:tabLst>
        <a:defRPr sz="2000" b="1">
          <a:solidFill>
            <a:schemeClr val="tx1"/>
          </a:solidFill>
          <a:latin typeface="+mn-lt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tabLst>
          <a:tab pos="990600" algn="l"/>
        </a:tabLst>
        <a:defRPr sz="2000" b="1">
          <a:solidFill>
            <a:schemeClr val="tx1"/>
          </a:solidFill>
          <a:latin typeface="+mn-lt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tabLst>
          <a:tab pos="990600" algn="l"/>
        </a:tabLst>
        <a:defRPr sz="2000" b="1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14AEAC28-19FB-4E33-9DEC-C22275B3988B}" type="slidenum">
              <a:rPr lang="en-US" altLang="zh-CN" sz="1200" b="0" smtClean="0">
                <a:solidFill>
                  <a:schemeClr val="tx1"/>
                </a:solidFill>
                <a:ea typeface="新宋体" pitchFamily="49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</a:t>
            </a:r>
            <a:r>
              <a:rPr lang="en-US" altLang="zh-CN" dirty="0"/>
              <a:t>  WPF</a:t>
            </a:r>
            <a:r>
              <a:rPr lang="zh-CN" altLang="en-US" dirty="0"/>
              <a:t>应用程序入门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24800" cy="4419600"/>
          </a:xfrm>
        </p:spPr>
        <p:txBody>
          <a:bodyPr/>
          <a:lstStyle/>
          <a:p>
            <a:pPr eaLnBrk="1" hangingPunct="1">
              <a:buClr>
                <a:srgbClr val="606060"/>
              </a:buClr>
              <a:buNone/>
            </a:pPr>
            <a:r>
              <a:rPr lang="en-US" altLang="zh-CN" sz="2800" dirty="0"/>
              <a:t>7.1  WPF</a:t>
            </a:r>
            <a:r>
              <a:rPr lang="zh-CN" altLang="zh-CN" sz="2800" dirty="0"/>
              <a:t>应用程序和</a:t>
            </a:r>
            <a:r>
              <a:rPr lang="en-US" altLang="zh-CN" sz="2800" dirty="0"/>
              <a:t>XAML</a:t>
            </a:r>
            <a:r>
              <a:rPr lang="zh-CN" altLang="zh-CN" sz="2800" dirty="0"/>
              <a:t>标记</a:t>
            </a:r>
            <a:endParaRPr lang="zh-CN" altLang="en-US" sz="2800" dirty="0"/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 dirty="0"/>
              <a:t>7.2  </a:t>
            </a:r>
            <a:r>
              <a:rPr lang="zh-CN" altLang="en-US" sz="2800" dirty="0"/>
              <a:t>窗口和对话框</a:t>
            </a:r>
            <a:endParaRPr lang="en-US" altLang="zh-CN" sz="2800" dirty="0"/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 dirty="0"/>
              <a:t>7.3  </a:t>
            </a:r>
            <a:r>
              <a:rPr lang="zh-CN" altLang="en-US" sz="2800" dirty="0"/>
              <a:t>颜色</a:t>
            </a:r>
            <a:endParaRPr lang="en-US" altLang="zh-CN" sz="2800" dirty="0"/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 dirty="0"/>
              <a:t>7.4  </a:t>
            </a:r>
            <a:r>
              <a:rPr lang="zh-CN" altLang="en-US" sz="2800" dirty="0"/>
              <a:t>形状</a:t>
            </a:r>
            <a:endParaRPr lang="en-US" altLang="zh-CN" sz="2800" dirty="0"/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 dirty="0"/>
              <a:t>7.5  </a:t>
            </a:r>
            <a:r>
              <a:rPr lang="zh-CN" altLang="en-US" sz="2800" dirty="0"/>
              <a:t>画笔</a:t>
            </a:r>
            <a:endParaRPr lang="en-US" altLang="zh-CN" sz="2800" dirty="0"/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 dirty="0"/>
              <a:t>7.6  </a:t>
            </a:r>
            <a:r>
              <a:rPr lang="zh-CN" altLang="en-US" sz="2800" dirty="0"/>
              <a:t>属性</a:t>
            </a:r>
            <a:endParaRPr lang="en-US" altLang="zh-CN" sz="2800" dirty="0"/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 dirty="0"/>
              <a:t>7.7  </a:t>
            </a:r>
            <a:r>
              <a:rPr lang="zh-CN" altLang="en-US" sz="2800" dirty="0"/>
              <a:t>事件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B062376-AF5F-414F-AA40-B692D224B718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10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7.1  WPF</a:t>
            </a:r>
            <a:r>
              <a:rPr lang="zh-CN" altLang="zh-CN" sz="4000"/>
              <a:t>应用程序和</a:t>
            </a:r>
            <a:r>
              <a:rPr lang="en-US" altLang="zh-CN" sz="4000"/>
              <a:t>XAML</a:t>
            </a:r>
            <a:r>
              <a:rPr lang="zh-CN" altLang="zh-CN" sz="4000"/>
              <a:t>标记</a:t>
            </a:r>
            <a:endParaRPr lang="zh-CN" altLang="en-US" sz="400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95400"/>
            <a:ext cx="8763000" cy="4876800"/>
          </a:xfrm>
        </p:spPr>
        <p:txBody>
          <a:bodyPr/>
          <a:lstStyle/>
          <a:p>
            <a:pPr marL="0" indent="0" eaLnBrk="1" hangingPunct="1">
              <a:buClr>
                <a:srgbClr val="606060"/>
              </a:buClr>
              <a:buFont typeface="Wingdings" pitchFamily="2" charset="2"/>
              <a:buNone/>
              <a:defRPr/>
            </a:pP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XAML</a:t>
            </a:r>
            <a:r>
              <a:rPr lang="zh-CN" altLang="en-US" dirty="0"/>
              <a:t>基本语法（续） </a:t>
            </a:r>
            <a:endParaRPr lang="en-US" altLang="zh-CN" dirty="0"/>
          </a:p>
          <a:p>
            <a:pPr marL="357188" lvl="1" indent="0">
              <a:buFont typeface="Wingdings" pitchFamily="2" charset="2"/>
              <a:buNone/>
              <a:defRPr/>
            </a:pPr>
            <a:r>
              <a:rPr lang="zh-CN" altLang="en-US" sz="2000" dirty="0">
                <a:ea typeface="楷体_GB2312" pitchFamily="1" charset="-122"/>
              </a:rPr>
              <a:t>（</a:t>
            </a:r>
            <a:r>
              <a:rPr lang="en-US" altLang="zh-CN" sz="2000" dirty="0">
                <a:ea typeface="楷体_GB2312" pitchFamily="1" charset="-122"/>
              </a:rPr>
              <a:t>1</a:t>
            </a:r>
            <a:r>
              <a:rPr lang="zh-CN" altLang="en-US" sz="2000" dirty="0">
                <a:ea typeface="楷体_GB2312" pitchFamily="1" charset="-122"/>
              </a:rPr>
              <a:t>）对象元素语法 </a:t>
            </a:r>
          </a:p>
          <a:p>
            <a:pPr marL="360363" lvl="1" indent="-3175">
              <a:buFont typeface="Wingdings" pitchFamily="2" charset="2"/>
              <a:buNone/>
              <a:defRPr/>
            </a:pPr>
            <a:r>
              <a:rPr lang="zh-CN" altLang="en-US" sz="2000" dirty="0">
                <a:ea typeface="楷体_GB2312" pitchFamily="1" charset="-122"/>
              </a:rPr>
              <a:t>对象是指类的实例，在</a:t>
            </a:r>
            <a:r>
              <a:rPr lang="en-US" altLang="zh-CN" sz="2000" dirty="0">
                <a:ea typeface="楷体_GB2312" pitchFamily="1" charset="-122"/>
              </a:rPr>
              <a:t>XAML</a:t>
            </a:r>
            <a:r>
              <a:rPr lang="zh-CN" altLang="en-US" sz="2000" dirty="0">
                <a:ea typeface="楷体_GB2312" pitchFamily="1" charset="-122"/>
              </a:rPr>
              <a:t>中用对象元素来描述。例如：</a:t>
            </a:r>
            <a:endParaRPr lang="en-US" altLang="zh-CN" sz="2000" dirty="0">
              <a:ea typeface="楷体_GB2312" pitchFamily="1" charset="-122"/>
            </a:endParaRPr>
          </a:p>
          <a:p>
            <a:pPr marL="360363" lvl="1" indent="-3175">
              <a:buFont typeface="Wingdings" pitchFamily="2" charset="2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ea typeface="楷体_GB2312" pitchFamily="1" charset="-122"/>
              </a:rPr>
              <a:t>      &lt;Button Name="</a:t>
            </a:r>
            <a:r>
              <a:rPr lang="en-US" altLang="zh-CN" sz="1800" dirty="0" err="1">
                <a:solidFill>
                  <a:schemeClr val="tx1"/>
                </a:solidFill>
                <a:ea typeface="楷体_GB2312" pitchFamily="1" charset="-122"/>
              </a:rPr>
              <a:t>OkButton</a:t>
            </a:r>
            <a:r>
              <a:rPr lang="en-US" altLang="zh-CN" sz="1800" dirty="0">
                <a:solidFill>
                  <a:schemeClr val="tx1"/>
                </a:solidFill>
                <a:ea typeface="楷体_GB2312" pitchFamily="1" charset="-122"/>
              </a:rPr>
              <a:t>" Content="</a:t>
            </a:r>
            <a:r>
              <a:rPr lang="zh-CN" altLang="en-US" sz="1800" dirty="0">
                <a:solidFill>
                  <a:schemeClr val="tx1"/>
                </a:solidFill>
                <a:ea typeface="楷体_GB2312" pitchFamily="1" charset="-122"/>
              </a:rPr>
              <a:t>确定</a:t>
            </a:r>
            <a:r>
              <a:rPr lang="en-US" altLang="zh-CN" sz="1800" dirty="0">
                <a:solidFill>
                  <a:schemeClr val="tx1"/>
                </a:solidFill>
                <a:ea typeface="楷体_GB2312" pitchFamily="1" charset="-122"/>
              </a:rPr>
              <a:t>"/&gt; </a:t>
            </a:r>
            <a:endParaRPr lang="zh-CN" altLang="en-US" sz="1800" dirty="0">
              <a:solidFill>
                <a:schemeClr val="tx1"/>
              </a:solidFill>
              <a:ea typeface="楷体_GB2312" pitchFamily="1" charset="-122"/>
            </a:endParaRPr>
          </a:p>
          <a:p>
            <a:pPr marL="357188" lvl="1" indent="0">
              <a:buFont typeface="Wingdings" pitchFamily="2" charset="2"/>
              <a:buNone/>
              <a:defRPr/>
            </a:pPr>
            <a:r>
              <a:rPr lang="zh-CN" altLang="en-US" sz="2000" dirty="0">
                <a:ea typeface="楷体_GB2312" pitchFamily="1" charset="-122"/>
              </a:rPr>
              <a:t>（</a:t>
            </a:r>
            <a:r>
              <a:rPr lang="en-US" altLang="zh-CN" sz="2000" dirty="0">
                <a:ea typeface="楷体_GB2312" pitchFamily="1" charset="-122"/>
              </a:rPr>
              <a:t>2</a:t>
            </a:r>
            <a:r>
              <a:rPr lang="zh-CN" altLang="en-US" sz="2000" dirty="0">
                <a:ea typeface="楷体_GB2312" pitchFamily="1" charset="-122"/>
              </a:rPr>
              <a:t>）特性语法（最常用） </a:t>
            </a:r>
          </a:p>
          <a:p>
            <a:pPr marL="360363" lvl="1" indent="-3175">
              <a:buFont typeface="Wingdings" pitchFamily="2" charset="2"/>
              <a:buNone/>
              <a:defRPr/>
            </a:pPr>
            <a:r>
              <a:rPr lang="zh-CN" altLang="en-US" sz="2000" dirty="0">
                <a:ea typeface="楷体_GB2312" pitchFamily="1" charset="-122"/>
              </a:rPr>
              <a:t>用特性（</a:t>
            </a:r>
            <a:r>
              <a:rPr lang="en-US" altLang="zh-CN" sz="2000" dirty="0">
                <a:ea typeface="楷体_GB2312" pitchFamily="1" charset="-122"/>
              </a:rPr>
              <a:t>Attribute</a:t>
            </a:r>
            <a:r>
              <a:rPr lang="zh-CN" altLang="en-US" sz="2000" dirty="0">
                <a:ea typeface="楷体_GB2312" pitchFamily="1" charset="-122"/>
              </a:rPr>
              <a:t>）来描述对象的属性（</a:t>
            </a:r>
            <a:r>
              <a:rPr lang="en-US" altLang="zh-CN" sz="2000" dirty="0">
                <a:ea typeface="楷体_GB2312" pitchFamily="1" charset="-122"/>
              </a:rPr>
              <a:t>Property</a:t>
            </a:r>
            <a:r>
              <a:rPr lang="zh-CN" altLang="en-US" sz="2000" dirty="0">
                <a:ea typeface="楷体_GB2312" pitchFamily="1" charset="-122"/>
              </a:rPr>
              <a:t>），特性名和特性值之间用赋值号（</a:t>
            </a:r>
            <a:r>
              <a:rPr lang="en-US" altLang="zh-CN" sz="2000" dirty="0">
                <a:ea typeface="楷体_GB2312" pitchFamily="1" charset="-122"/>
              </a:rPr>
              <a:t>=</a:t>
            </a:r>
            <a:r>
              <a:rPr lang="zh-CN" altLang="en-US" sz="2000" dirty="0">
                <a:ea typeface="楷体_GB2312" pitchFamily="1" charset="-122"/>
              </a:rPr>
              <a:t>）分隔，特性的值始终用字符串来指定，引号默认用双引号，也可以是单引号，原则是“值”两边的引号必须匹配 。例如：</a:t>
            </a:r>
          </a:p>
          <a:p>
            <a:pPr marL="360363" lvl="1" indent="-3175" algn="ctr">
              <a:buFont typeface="Wingdings" pitchFamily="2" charset="2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ea typeface="楷体_GB2312" pitchFamily="1" charset="-122"/>
              </a:rPr>
              <a:t>&lt;Button Background="Blue" Foreground="Red" Content="</a:t>
            </a:r>
            <a:r>
              <a:rPr lang="zh-CN" altLang="en-US" sz="1800" dirty="0">
                <a:solidFill>
                  <a:schemeClr val="tx1"/>
                </a:solidFill>
                <a:ea typeface="楷体_GB2312" pitchFamily="1" charset="-122"/>
              </a:rPr>
              <a:t>按钮</a:t>
            </a:r>
            <a:r>
              <a:rPr lang="en-US" altLang="zh-CN" sz="1800" dirty="0">
                <a:solidFill>
                  <a:schemeClr val="tx1"/>
                </a:solidFill>
                <a:ea typeface="楷体_GB2312" pitchFamily="1" charset="-122"/>
              </a:rPr>
              <a:t>1"/&gt; </a:t>
            </a:r>
          </a:p>
          <a:p>
            <a:pPr marL="360363" lvl="1" indent="-3175">
              <a:buFont typeface="Wingdings" pitchFamily="2" charset="2"/>
              <a:buNone/>
              <a:defRPr/>
            </a:pPr>
            <a:r>
              <a:rPr lang="zh-CN" altLang="en-US" sz="2000" dirty="0">
                <a:ea typeface="楷体_GB2312" pitchFamily="1" charset="-122"/>
              </a:rPr>
              <a:t>特性语法还可用于描述事件成员 。例如：</a:t>
            </a:r>
            <a:endParaRPr lang="en-US" altLang="zh-CN" sz="2000" dirty="0">
              <a:ea typeface="楷体_GB2312" pitchFamily="1" charset="-122"/>
            </a:endParaRPr>
          </a:p>
          <a:p>
            <a:pPr marL="360363" lvl="1" indent="-3175"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a typeface="楷体_GB2312" pitchFamily="1" charset="-122"/>
              </a:rPr>
              <a:t>      </a:t>
            </a:r>
            <a:r>
              <a:rPr lang="en-US" altLang="zh-CN" sz="1800" dirty="0">
                <a:solidFill>
                  <a:schemeClr val="tx1"/>
                </a:solidFill>
                <a:ea typeface="楷体_GB2312" pitchFamily="1" charset="-122"/>
              </a:rPr>
              <a:t>&lt;Button Click="</a:t>
            </a:r>
            <a:r>
              <a:rPr lang="en-US" altLang="zh-CN" sz="1800" dirty="0" err="1">
                <a:solidFill>
                  <a:schemeClr val="tx1"/>
                </a:solidFill>
                <a:ea typeface="楷体_GB2312" pitchFamily="1" charset="-122"/>
              </a:rPr>
              <a:t>Button_Click</a:t>
            </a:r>
            <a:r>
              <a:rPr lang="en-US" altLang="zh-CN" sz="1800" dirty="0">
                <a:solidFill>
                  <a:schemeClr val="tx1"/>
                </a:solidFill>
                <a:ea typeface="楷体_GB2312" pitchFamily="1" charset="-122"/>
              </a:rPr>
              <a:t>" &gt;Click Me!&lt;/Button&gt;</a:t>
            </a:r>
            <a:endParaRPr lang="zh-CN" altLang="en-US" sz="1800" dirty="0">
              <a:solidFill>
                <a:schemeClr val="tx1"/>
              </a:solidFill>
              <a:ea typeface="楷体_GB2312" pitchFamily="1" charset="-122"/>
            </a:endParaRPr>
          </a:p>
          <a:p>
            <a:pPr marL="360363" lvl="1" indent="-3175">
              <a:buFont typeface="Wingdings" pitchFamily="2" charset="2"/>
              <a:buNone/>
              <a:defRPr/>
            </a:pPr>
            <a:endParaRPr lang="en-US" altLang="zh-CN" sz="1800" dirty="0">
              <a:ea typeface="楷体_GB2312" pitchFamily="1" charset="-122"/>
            </a:endParaRPr>
          </a:p>
          <a:p>
            <a:pPr marL="360363" lvl="1" indent="-3175" eaLnBrk="1" hangingPunct="1">
              <a:buSzPct val="90000"/>
              <a:defRPr/>
            </a:pPr>
            <a:endParaRPr lang="en-US" altLang="zh-CN" sz="2000" dirty="0"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8789116-040F-4076-B920-68845FBF7D88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11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7.1  WPF</a:t>
            </a:r>
            <a:r>
              <a:rPr lang="zh-CN" altLang="zh-CN" sz="4000"/>
              <a:t>应用程序和</a:t>
            </a:r>
            <a:r>
              <a:rPr lang="en-US" altLang="zh-CN" sz="4000"/>
              <a:t>XAML</a:t>
            </a:r>
            <a:r>
              <a:rPr lang="zh-CN" altLang="zh-CN" sz="4000"/>
              <a:t>标记</a:t>
            </a:r>
            <a:endParaRPr lang="zh-CN" altLang="en-US" sz="400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3200" y="1295400"/>
            <a:ext cx="8763000" cy="5181600"/>
          </a:xfrm>
        </p:spPr>
        <p:txBody>
          <a:bodyPr/>
          <a:lstStyle/>
          <a:p>
            <a:pPr marL="0" indent="0" eaLnBrk="1" hangingPunct="1">
              <a:buClr>
                <a:srgbClr val="606060"/>
              </a:buClr>
              <a:buFont typeface="Wingdings" pitchFamily="2" charset="2"/>
              <a:buNone/>
              <a:defRPr/>
            </a:pP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XAML</a:t>
            </a:r>
            <a:r>
              <a:rPr lang="zh-CN" altLang="en-US" dirty="0"/>
              <a:t>基本语法（续） </a:t>
            </a:r>
            <a:endParaRPr lang="en-US" altLang="zh-CN" dirty="0"/>
          </a:p>
          <a:p>
            <a:pPr marL="357188" lvl="1" indent="0">
              <a:buFont typeface="Wingdings" pitchFamily="2" charset="2"/>
              <a:buNone/>
              <a:defRPr/>
            </a:pPr>
            <a:r>
              <a:rPr lang="zh-CN" altLang="en-US" sz="2000" dirty="0">
                <a:ea typeface="楷体_GB2312" pitchFamily="1" charset="-122"/>
              </a:rPr>
              <a:t>（</a:t>
            </a:r>
            <a:r>
              <a:rPr lang="en-US" altLang="zh-CN" sz="2000" dirty="0">
                <a:ea typeface="楷体_GB2312" pitchFamily="1" charset="-122"/>
              </a:rPr>
              <a:t>3</a:t>
            </a:r>
            <a:r>
              <a:rPr lang="zh-CN" altLang="en-US" sz="2000" dirty="0">
                <a:ea typeface="楷体_GB2312" pitchFamily="1" charset="-122"/>
              </a:rPr>
              <a:t>）属性语法：有时仅仅用特性语法无法来描述对象的某些属性，此时可以用属性语法来描述。一般格式为：</a:t>
            </a:r>
            <a:endParaRPr lang="en-US" altLang="zh-CN" sz="2000" dirty="0">
              <a:ea typeface="楷体_GB2312" pitchFamily="1" charset="-122"/>
            </a:endParaRPr>
          </a:p>
          <a:p>
            <a:pPr marL="357188" lvl="1" indent="0">
              <a:buFont typeface="Wingdings" pitchFamily="2" charset="2"/>
              <a:buNone/>
              <a:defRPr/>
            </a:pPr>
            <a:r>
              <a:rPr lang="en-US" altLang="zh-CN" sz="2000" dirty="0">
                <a:ea typeface="楷体_GB2312" pitchFamily="1" charset="-122"/>
              </a:rPr>
              <a:t>          &lt;</a:t>
            </a:r>
            <a:r>
              <a:rPr lang="zh-CN" altLang="en-US" sz="2000" dirty="0">
                <a:ea typeface="楷体_GB2312" pitchFamily="1" charset="-122"/>
              </a:rPr>
              <a:t>类名</a:t>
            </a:r>
            <a:r>
              <a:rPr lang="en-US" altLang="zh-CN" sz="2000" dirty="0">
                <a:ea typeface="楷体_GB2312" pitchFamily="1" charset="-122"/>
              </a:rPr>
              <a:t>.</a:t>
            </a:r>
            <a:r>
              <a:rPr lang="zh-CN" altLang="en-US" sz="2000" dirty="0">
                <a:ea typeface="楷体_GB2312" pitchFamily="1" charset="-122"/>
              </a:rPr>
              <a:t>属性名</a:t>
            </a:r>
            <a:r>
              <a:rPr lang="en-US" altLang="zh-CN" sz="2000" dirty="0">
                <a:ea typeface="楷体_GB2312" pitchFamily="1" charset="-122"/>
              </a:rPr>
              <a:t>&gt;……&lt;/</a:t>
            </a:r>
            <a:r>
              <a:rPr lang="zh-CN" altLang="en-US" sz="2000" dirty="0">
                <a:ea typeface="楷体_GB2312" pitchFamily="1" charset="-122"/>
              </a:rPr>
              <a:t>类名</a:t>
            </a:r>
            <a:r>
              <a:rPr lang="en-US" altLang="zh-CN" sz="2000" dirty="0">
                <a:ea typeface="楷体_GB2312" pitchFamily="1" charset="-122"/>
              </a:rPr>
              <a:t>.</a:t>
            </a:r>
            <a:r>
              <a:rPr lang="zh-CN" altLang="en-US" sz="2000" dirty="0">
                <a:ea typeface="楷体_GB2312" pitchFamily="1" charset="-122"/>
              </a:rPr>
              <a:t>属性名</a:t>
            </a:r>
            <a:r>
              <a:rPr lang="en-US" altLang="zh-CN" sz="2000" dirty="0">
                <a:ea typeface="楷体_GB2312" pitchFamily="1" charset="-122"/>
              </a:rPr>
              <a:t>&gt;</a:t>
            </a:r>
          </a:p>
          <a:p>
            <a:pPr marL="360363" lvl="1" indent="-3175">
              <a:buFont typeface="Wingdings" pitchFamily="2" charset="2"/>
              <a:buNone/>
              <a:defRPr/>
            </a:pPr>
            <a:r>
              <a:rPr lang="zh-CN" altLang="en-US" sz="1600" dirty="0">
                <a:ea typeface="楷体_GB2312" pitchFamily="1" charset="-122"/>
              </a:rPr>
              <a:t>例如：</a:t>
            </a:r>
          </a:p>
          <a:p>
            <a:pPr marL="1566863" lvl="2" indent="-228600">
              <a:buFont typeface="Wingdings" pitchFamily="2" charset="2"/>
              <a:buNone/>
              <a:defRPr/>
            </a:pPr>
            <a:r>
              <a:rPr lang="en-US" altLang="zh-CN" sz="1500" dirty="0">
                <a:solidFill>
                  <a:schemeClr val="tx1"/>
                </a:solidFill>
              </a:rPr>
              <a:t>&lt;Button Background="Blue" Foreground="Red"</a:t>
            </a:r>
          </a:p>
          <a:p>
            <a:pPr marL="1566863" lvl="2" indent="-228600">
              <a:buFont typeface="Wingdings" pitchFamily="2" charset="2"/>
              <a:buNone/>
              <a:defRPr/>
            </a:pPr>
            <a:r>
              <a:rPr lang="en-US" altLang="zh-CN" sz="1500" dirty="0">
                <a:solidFill>
                  <a:schemeClr val="tx1"/>
                </a:solidFill>
              </a:rPr>
              <a:t>    Content="</a:t>
            </a:r>
            <a:r>
              <a:rPr lang="zh-CN" altLang="en-US" sz="1500" dirty="0">
                <a:solidFill>
                  <a:schemeClr val="tx1"/>
                </a:solidFill>
              </a:rPr>
              <a:t>右击观察快捷菜单</a:t>
            </a:r>
            <a:r>
              <a:rPr lang="en-US" altLang="zh-CN" sz="1500" dirty="0">
                <a:solidFill>
                  <a:schemeClr val="tx1"/>
                </a:solidFill>
              </a:rPr>
              <a:t>" Margin="73,108,74,115"&gt;</a:t>
            </a:r>
          </a:p>
          <a:p>
            <a:pPr marL="1566863" lvl="2" indent="-228600">
              <a:buFont typeface="Wingdings" pitchFamily="2" charset="2"/>
              <a:buNone/>
              <a:defRPr/>
            </a:pPr>
            <a:r>
              <a:rPr lang="en-US" altLang="zh-CN" sz="1500" dirty="0">
                <a:solidFill>
                  <a:schemeClr val="tx1"/>
                </a:solidFill>
              </a:rPr>
              <a:t>    </a:t>
            </a:r>
            <a:r>
              <a:rPr lang="en-US" altLang="zh-CN" sz="1500" dirty="0">
                <a:solidFill>
                  <a:srgbClr val="FF0000"/>
                </a:solidFill>
              </a:rPr>
              <a:t>&lt;</a:t>
            </a:r>
            <a:r>
              <a:rPr lang="en-US" altLang="zh-CN" sz="1500" dirty="0" err="1">
                <a:solidFill>
                  <a:srgbClr val="FF0000"/>
                </a:solidFill>
              </a:rPr>
              <a:t>Button.ContextMenu</a:t>
            </a:r>
            <a:r>
              <a:rPr lang="en-US" altLang="zh-CN" sz="1500" dirty="0">
                <a:solidFill>
                  <a:srgbClr val="FF0000"/>
                </a:solidFill>
              </a:rPr>
              <a:t>&gt;</a:t>
            </a:r>
          </a:p>
          <a:p>
            <a:pPr marL="1566863" lvl="2" indent="-228600">
              <a:buFont typeface="Wingdings" pitchFamily="2" charset="2"/>
              <a:buNone/>
              <a:defRPr/>
            </a:pPr>
            <a:r>
              <a:rPr lang="en-US" altLang="zh-CN" sz="1500" dirty="0">
                <a:solidFill>
                  <a:schemeClr val="tx1"/>
                </a:solidFill>
              </a:rPr>
              <a:t>        &lt;</a:t>
            </a:r>
            <a:r>
              <a:rPr lang="en-US" altLang="zh-CN" sz="1500" dirty="0" err="1">
                <a:solidFill>
                  <a:schemeClr val="tx1"/>
                </a:solidFill>
              </a:rPr>
              <a:t>ContextMenu</a:t>
            </a:r>
            <a:r>
              <a:rPr lang="en-US" altLang="zh-CN" sz="1500" dirty="0">
                <a:solidFill>
                  <a:schemeClr val="tx1"/>
                </a:solidFill>
              </a:rPr>
              <a:t>&gt;</a:t>
            </a:r>
          </a:p>
          <a:p>
            <a:pPr marL="1566863" lvl="2" indent="-228600">
              <a:buFont typeface="Wingdings" pitchFamily="2" charset="2"/>
              <a:buNone/>
              <a:defRPr/>
            </a:pPr>
            <a:r>
              <a:rPr lang="en-US" altLang="zh-CN" sz="1500" dirty="0">
                <a:solidFill>
                  <a:schemeClr val="tx1"/>
                </a:solidFill>
              </a:rPr>
              <a:t>            &lt;</a:t>
            </a:r>
            <a:r>
              <a:rPr lang="en-US" altLang="zh-CN" sz="1500" dirty="0" err="1">
                <a:solidFill>
                  <a:schemeClr val="tx1"/>
                </a:solidFill>
              </a:rPr>
              <a:t>MenuItem</a:t>
            </a:r>
            <a:r>
              <a:rPr lang="en-US" altLang="zh-CN" sz="1500" dirty="0">
                <a:solidFill>
                  <a:schemeClr val="tx1"/>
                </a:solidFill>
              </a:rPr>
              <a:t>&gt;</a:t>
            </a:r>
            <a:r>
              <a:rPr lang="zh-CN" altLang="en-US" sz="1500" dirty="0">
                <a:solidFill>
                  <a:schemeClr val="tx1"/>
                </a:solidFill>
              </a:rPr>
              <a:t>快捷菜单项</a:t>
            </a:r>
            <a:r>
              <a:rPr lang="en-US" altLang="zh-CN" sz="1500" dirty="0">
                <a:solidFill>
                  <a:schemeClr val="tx1"/>
                </a:solidFill>
              </a:rPr>
              <a:t>1&lt;/</a:t>
            </a:r>
            <a:r>
              <a:rPr lang="en-US" altLang="zh-CN" sz="1500" dirty="0" err="1">
                <a:solidFill>
                  <a:schemeClr val="tx1"/>
                </a:solidFill>
              </a:rPr>
              <a:t>MenuItem</a:t>
            </a:r>
            <a:r>
              <a:rPr lang="en-US" altLang="zh-CN" sz="1500" dirty="0">
                <a:solidFill>
                  <a:schemeClr val="tx1"/>
                </a:solidFill>
              </a:rPr>
              <a:t>&gt;</a:t>
            </a:r>
          </a:p>
          <a:p>
            <a:pPr marL="1566863" lvl="2" indent="-228600">
              <a:buFont typeface="Wingdings" pitchFamily="2" charset="2"/>
              <a:buNone/>
              <a:defRPr/>
            </a:pPr>
            <a:r>
              <a:rPr lang="en-US" altLang="zh-CN" sz="1500" dirty="0">
                <a:solidFill>
                  <a:schemeClr val="tx1"/>
                </a:solidFill>
              </a:rPr>
              <a:t>            &lt;</a:t>
            </a:r>
            <a:r>
              <a:rPr lang="en-US" altLang="zh-CN" sz="1500" dirty="0" err="1">
                <a:solidFill>
                  <a:schemeClr val="tx1"/>
                </a:solidFill>
              </a:rPr>
              <a:t>MenuItem</a:t>
            </a:r>
            <a:r>
              <a:rPr lang="en-US" altLang="zh-CN" sz="1500" dirty="0">
                <a:solidFill>
                  <a:schemeClr val="tx1"/>
                </a:solidFill>
              </a:rPr>
              <a:t>&gt;</a:t>
            </a:r>
            <a:r>
              <a:rPr lang="zh-CN" altLang="en-US" sz="1500" dirty="0">
                <a:solidFill>
                  <a:schemeClr val="tx1"/>
                </a:solidFill>
              </a:rPr>
              <a:t>快捷菜单项</a:t>
            </a:r>
            <a:r>
              <a:rPr lang="en-US" altLang="zh-CN" sz="1500" dirty="0">
                <a:solidFill>
                  <a:schemeClr val="tx1"/>
                </a:solidFill>
              </a:rPr>
              <a:t>2&lt;/</a:t>
            </a:r>
            <a:r>
              <a:rPr lang="en-US" altLang="zh-CN" sz="1500" dirty="0" err="1">
                <a:solidFill>
                  <a:schemeClr val="tx1"/>
                </a:solidFill>
              </a:rPr>
              <a:t>MenuItem</a:t>
            </a:r>
            <a:r>
              <a:rPr lang="en-US" altLang="zh-CN" sz="1500" dirty="0">
                <a:solidFill>
                  <a:schemeClr val="tx1"/>
                </a:solidFill>
              </a:rPr>
              <a:t>&gt;</a:t>
            </a:r>
          </a:p>
          <a:p>
            <a:pPr marL="1566863" lvl="2" indent="-228600">
              <a:buFont typeface="Wingdings" pitchFamily="2" charset="2"/>
              <a:buNone/>
              <a:defRPr/>
            </a:pPr>
            <a:r>
              <a:rPr lang="en-US" altLang="zh-CN" sz="1500" dirty="0">
                <a:solidFill>
                  <a:schemeClr val="tx1"/>
                </a:solidFill>
              </a:rPr>
              <a:t>        &lt;/</a:t>
            </a:r>
            <a:r>
              <a:rPr lang="en-US" altLang="zh-CN" sz="1500" dirty="0" err="1">
                <a:solidFill>
                  <a:schemeClr val="tx1"/>
                </a:solidFill>
              </a:rPr>
              <a:t>ContextMenu</a:t>
            </a:r>
            <a:r>
              <a:rPr lang="en-US" altLang="zh-CN" sz="1500" dirty="0">
                <a:solidFill>
                  <a:schemeClr val="tx1"/>
                </a:solidFill>
              </a:rPr>
              <a:t>&gt;</a:t>
            </a:r>
          </a:p>
          <a:p>
            <a:pPr marL="1566863" lvl="2" indent="-228600">
              <a:buFont typeface="Wingdings" pitchFamily="2" charset="2"/>
              <a:buNone/>
              <a:defRPr/>
            </a:pPr>
            <a:r>
              <a:rPr lang="en-US" altLang="zh-CN" sz="1500" dirty="0">
                <a:solidFill>
                  <a:schemeClr val="tx1"/>
                </a:solidFill>
              </a:rPr>
              <a:t>    </a:t>
            </a:r>
            <a:r>
              <a:rPr lang="en-US" altLang="zh-CN" sz="1500" dirty="0">
                <a:solidFill>
                  <a:srgbClr val="FF0000"/>
                </a:solidFill>
              </a:rPr>
              <a:t>&lt;/</a:t>
            </a:r>
            <a:r>
              <a:rPr lang="en-US" altLang="zh-CN" sz="1500" dirty="0" err="1">
                <a:solidFill>
                  <a:srgbClr val="FF0000"/>
                </a:solidFill>
              </a:rPr>
              <a:t>Button.ContextMenu</a:t>
            </a:r>
            <a:r>
              <a:rPr lang="en-US" altLang="zh-CN" sz="1500" dirty="0">
                <a:solidFill>
                  <a:srgbClr val="FF0000"/>
                </a:solidFill>
              </a:rPr>
              <a:t>&gt;</a:t>
            </a:r>
          </a:p>
          <a:p>
            <a:pPr marL="1566863" lvl="2" indent="-228600">
              <a:buFont typeface="Wingdings" pitchFamily="2" charset="2"/>
              <a:buNone/>
              <a:defRPr/>
            </a:pPr>
            <a:r>
              <a:rPr lang="en-US" altLang="zh-CN" sz="1500" dirty="0">
                <a:solidFill>
                  <a:schemeClr val="tx1"/>
                </a:solidFill>
              </a:rPr>
              <a:t>&lt;/Button&gt; 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BC51B68-790B-4027-BDA4-C50FDEA91AA0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12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9550" y="152400"/>
            <a:ext cx="8686800" cy="944563"/>
          </a:xfrm>
        </p:spPr>
        <p:txBody>
          <a:bodyPr/>
          <a:lstStyle/>
          <a:p>
            <a:pPr eaLnBrk="1" hangingPunct="1"/>
            <a:r>
              <a:rPr lang="en-US" altLang="zh-CN" sz="4000"/>
              <a:t>7.1  WPF</a:t>
            </a:r>
            <a:r>
              <a:rPr lang="zh-CN" altLang="zh-CN" sz="4000"/>
              <a:t>应用程序和</a:t>
            </a:r>
            <a:r>
              <a:rPr lang="en-US" altLang="zh-CN" sz="4000"/>
              <a:t>XAML</a:t>
            </a:r>
            <a:r>
              <a:rPr lang="zh-CN" altLang="zh-CN" sz="4000"/>
              <a:t>标记</a:t>
            </a:r>
            <a:endParaRPr lang="zh-CN" altLang="en-US" sz="400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763000" cy="5181600"/>
          </a:xfrm>
        </p:spPr>
        <p:txBody>
          <a:bodyPr/>
          <a:lstStyle/>
          <a:p>
            <a:pPr marL="0" indent="0" eaLnBrk="1" hangingPunct="1">
              <a:buClr>
                <a:srgbClr val="606060"/>
              </a:buClr>
              <a:buFont typeface="Wingdings" pitchFamily="2" charset="2"/>
              <a:buNone/>
              <a:defRPr/>
            </a:pP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XAML</a:t>
            </a:r>
            <a:r>
              <a:rPr lang="zh-CN" altLang="en-US" dirty="0"/>
              <a:t>基本语法（续） </a:t>
            </a:r>
            <a:endParaRPr lang="en-US" altLang="zh-CN" dirty="0"/>
          </a:p>
          <a:p>
            <a:pPr marL="357188" lvl="1" indent="0">
              <a:buFont typeface="Wingdings" pitchFamily="2" charset="2"/>
              <a:buNone/>
              <a:defRPr/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）集合语法：如果某个属性采用集合类型，可以使用集合语法 。例如（这段代码是利用</a:t>
            </a:r>
            <a:r>
              <a:rPr lang="en-US" altLang="zh-CN" sz="2000" dirty="0"/>
              <a:t>【</a:t>
            </a:r>
            <a:r>
              <a:rPr lang="zh-CN" altLang="en-US" sz="2000" dirty="0"/>
              <a:t>属性</a:t>
            </a:r>
            <a:r>
              <a:rPr lang="en-US" altLang="zh-CN" sz="2000" dirty="0"/>
              <a:t>】</a:t>
            </a:r>
            <a:r>
              <a:rPr lang="zh-CN" altLang="en-US" sz="2000" dirty="0"/>
              <a:t>窗口设置后自动生成的）：</a:t>
            </a:r>
          </a:p>
          <a:p>
            <a:pPr marL="1143000" lvl="2" indent="-228600">
              <a:buFont typeface="Wingdings" pitchFamily="2" charset="2"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&lt;</a:t>
            </a:r>
            <a:r>
              <a:rPr lang="en-US" altLang="zh-CN" sz="1400" dirty="0" err="1">
                <a:solidFill>
                  <a:schemeClr val="tx1"/>
                </a:solidFill>
              </a:rPr>
              <a:t>Window.Background</a:t>
            </a:r>
            <a:r>
              <a:rPr lang="en-US" altLang="zh-CN" sz="1400" dirty="0">
                <a:solidFill>
                  <a:schemeClr val="tx1"/>
                </a:solidFill>
              </a:rPr>
              <a:t>&gt;</a:t>
            </a:r>
          </a:p>
          <a:p>
            <a:pPr marL="1143000" lvl="2" indent="-228600">
              <a:buFont typeface="Wingdings" pitchFamily="2" charset="2"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    &lt;</a:t>
            </a:r>
            <a:r>
              <a:rPr lang="en-US" altLang="zh-CN" sz="1400" dirty="0" err="1">
                <a:solidFill>
                  <a:schemeClr val="tx1"/>
                </a:solidFill>
              </a:rPr>
              <a:t>LinearGradientBrush</a:t>
            </a:r>
            <a:r>
              <a:rPr lang="en-US" altLang="zh-CN" sz="1400" dirty="0">
                <a:solidFill>
                  <a:schemeClr val="tx1"/>
                </a:solidFill>
              </a:rPr>
              <a:t>&gt;</a:t>
            </a:r>
          </a:p>
          <a:p>
            <a:pPr marL="1143000" lvl="2" indent="-228600">
              <a:buFont typeface="Wingdings" pitchFamily="2" charset="2"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      </a:t>
            </a:r>
            <a:r>
              <a:rPr lang="en-US" altLang="zh-CN" sz="1400" dirty="0">
                <a:solidFill>
                  <a:srgbClr val="FF0000"/>
                </a:solidFill>
              </a:rPr>
              <a:t>&lt;</a:t>
            </a:r>
            <a:r>
              <a:rPr lang="en-US" altLang="zh-CN" sz="1400" dirty="0" err="1">
                <a:solidFill>
                  <a:srgbClr val="FF0000"/>
                </a:solidFill>
              </a:rPr>
              <a:t>LinearGradientBrush.GradientStops</a:t>
            </a:r>
            <a:r>
              <a:rPr lang="en-US" altLang="zh-CN" sz="1400" dirty="0">
                <a:solidFill>
                  <a:srgbClr val="FF0000"/>
                </a:solidFill>
              </a:rPr>
              <a:t>&gt;</a:t>
            </a:r>
          </a:p>
          <a:p>
            <a:pPr marL="1143000" lvl="2" indent="-228600">
              <a:buFont typeface="Wingdings" pitchFamily="2" charset="2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</a:rPr>
              <a:t>        &lt;</a:t>
            </a:r>
            <a:r>
              <a:rPr lang="en-US" altLang="zh-CN" sz="1400" dirty="0" err="1">
                <a:solidFill>
                  <a:srgbClr val="FF0000"/>
                </a:solidFill>
              </a:rPr>
              <a:t>GradientStop</a:t>
            </a:r>
            <a:r>
              <a:rPr lang="en-US" altLang="zh-CN" sz="1400" dirty="0">
                <a:solidFill>
                  <a:srgbClr val="FF0000"/>
                </a:solidFill>
              </a:rPr>
              <a:t> Offset="0.0" Color="Red" /&gt;</a:t>
            </a:r>
          </a:p>
          <a:p>
            <a:pPr marL="1143000" lvl="2" indent="-228600">
              <a:buFont typeface="Wingdings" pitchFamily="2" charset="2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</a:rPr>
              <a:t>        &lt;</a:t>
            </a:r>
            <a:r>
              <a:rPr lang="en-US" altLang="zh-CN" sz="1400" dirty="0" err="1">
                <a:solidFill>
                  <a:srgbClr val="FF0000"/>
                </a:solidFill>
              </a:rPr>
              <a:t>GradientStop</a:t>
            </a:r>
            <a:r>
              <a:rPr lang="en-US" altLang="zh-CN" sz="1400" dirty="0">
                <a:solidFill>
                  <a:srgbClr val="FF0000"/>
                </a:solidFill>
              </a:rPr>
              <a:t> Offset="1.0" Color="Blue" /&gt;</a:t>
            </a:r>
          </a:p>
          <a:p>
            <a:pPr marL="1143000" lvl="2" indent="-228600">
              <a:buFont typeface="Wingdings" pitchFamily="2" charset="2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</a:rPr>
              <a:t>      &lt;/</a:t>
            </a:r>
            <a:r>
              <a:rPr lang="en-US" altLang="zh-CN" sz="1400" dirty="0" err="1">
                <a:solidFill>
                  <a:srgbClr val="FF0000"/>
                </a:solidFill>
              </a:rPr>
              <a:t>LinearGradientBrush.GradientStops</a:t>
            </a:r>
            <a:r>
              <a:rPr lang="en-US" altLang="zh-CN" sz="1400" dirty="0">
                <a:solidFill>
                  <a:srgbClr val="FF0000"/>
                </a:solidFill>
              </a:rPr>
              <a:t>&gt;</a:t>
            </a:r>
          </a:p>
          <a:p>
            <a:pPr marL="1143000" lvl="2" indent="-228600">
              <a:buFont typeface="Wingdings" pitchFamily="2" charset="2"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    &lt;/</a:t>
            </a:r>
            <a:r>
              <a:rPr lang="en-US" altLang="zh-CN" sz="1400" dirty="0" err="1">
                <a:solidFill>
                  <a:schemeClr val="tx1"/>
                </a:solidFill>
              </a:rPr>
              <a:t>LinearGradientBrush</a:t>
            </a:r>
            <a:r>
              <a:rPr lang="en-US" altLang="zh-CN" sz="1400" dirty="0">
                <a:solidFill>
                  <a:schemeClr val="tx1"/>
                </a:solidFill>
              </a:rPr>
              <a:t>&gt;</a:t>
            </a:r>
          </a:p>
          <a:p>
            <a:pPr marL="1143000" lvl="2" indent="-228600">
              <a:buFont typeface="Wingdings" pitchFamily="2" charset="2"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&lt;/</a:t>
            </a:r>
            <a:r>
              <a:rPr lang="en-US" altLang="zh-CN" sz="1400" dirty="0" err="1">
                <a:solidFill>
                  <a:schemeClr val="tx1"/>
                </a:solidFill>
              </a:rPr>
              <a:t>Window.Background</a:t>
            </a:r>
            <a:r>
              <a:rPr lang="en-US" altLang="zh-CN" sz="1400" dirty="0">
                <a:solidFill>
                  <a:schemeClr val="tx1"/>
                </a:solidFill>
              </a:rPr>
              <a:t>&gt;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marL="357188" lvl="1" indent="0">
              <a:buFont typeface="Wingdings" pitchFamily="2" charset="2"/>
              <a:buNone/>
              <a:defRPr/>
            </a:pPr>
            <a:r>
              <a:rPr lang="zh-CN" altLang="en-US" sz="2000" dirty="0"/>
              <a:t>（</a:t>
            </a:r>
            <a:r>
              <a:rPr lang="en-US" altLang="zh-CN" sz="2000" dirty="0"/>
              <a:t>5</a:t>
            </a:r>
            <a:r>
              <a:rPr lang="zh-CN" altLang="en-US" sz="2000" dirty="0"/>
              <a:t>）</a:t>
            </a:r>
            <a:r>
              <a:rPr lang="en-US" altLang="zh-CN" sz="2000" dirty="0"/>
              <a:t>XAML</a:t>
            </a:r>
            <a:r>
              <a:rPr lang="zh-CN" altLang="en-US" sz="2000" dirty="0"/>
              <a:t>内容属性：内容属性的用途是为了简化标记，或者用于嵌套子元素。例如：</a:t>
            </a:r>
            <a:endParaRPr lang="en-US" altLang="zh-CN" sz="2000" dirty="0"/>
          </a:p>
          <a:p>
            <a:pPr marL="725488" lvl="2" indent="0">
              <a:buFont typeface="Wingdings" pitchFamily="2" charset="2"/>
              <a:buNone/>
              <a:defRPr/>
            </a:pP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chemeClr val="tx1"/>
                </a:solidFill>
              </a:rPr>
              <a:t>&lt;</a:t>
            </a:r>
            <a:r>
              <a:rPr lang="en-US" altLang="zh-CN" sz="1400" dirty="0" err="1">
                <a:solidFill>
                  <a:schemeClr val="tx1"/>
                </a:solidFill>
              </a:rPr>
              <a:t>TextBox</a:t>
            </a:r>
            <a:r>
              <a:rPr lang="en-US" altLang="zh-CN" sz="1400" dirty="0">
                <a:solidFill>
                  <a:schemeClr val="tx1"/>
                </a:solidFill>
              </a:rPr>
              <a:t>&gt;This is a Text Box&lt;/</a:t>
            </a:r>
            <a:r>
              <a:rPr lang="en-US" altLang="zh-CN" sz="1400" dirty="0" err="1">
                <a:solidFill>
                  <a:schemeClr val="tx1"/>
                </a:solidFill>
              </a:rPr>
              <a:t>TextBox</a:t>
            </a:r>
            <a:r>
              <a:rPr lang="en-US" altLang="zh-CN" sz="1400" dirty="0">
                <a:solidFill>
                  <a:schemeClr val="tx1"/>
                </a:solidFill>
              </a:rPr>
              <a:t>&gt; </a:t>
            </a:r>
          </a:p>
          <a:p>
            <a:pPr marL="357188" lvl="1" indent="0">
              <a:buFont typeface="Wingdings" pitchFamily="2" charset="2"/>
              <a:buNone/>
              <a:defRPr/>
            </a:pPr>
            <a:r>
              <a:rPr lang="en-US" altLang="zh-CN" sz="1600" dirty="0"/>
              <a:t> </a:t>
            </a:r>
            <a:r>
              <a:rPr lang="zh-CN" altLang="en-US" sz="1600" dirty="0"/>
              <a:t>相当于：</a:t>
            </a:r>
          </a:p>
          <a:p>
            <a:pPr marL="1143000" lvl="2" indent="-228600">
              <a:buFont typeface="Wingdings" pitchFamily="2" charset="2"/>
              <a:buNone/>
              <a:defRPr/>
            </a:pPr>
            <a:r>
              <a:rPr lang="en-US" altLang="zh-CN" sz="1600" dirty="0"/>
              <a:t>	</a:t>
            </a:r>
            <a:r>
              <a:rPr lang="en-US" altLang="zh-CN" sz="1600" dirty="0">
                <a:solidFill>
                  <a:schemeClr val="tx1"/>
                </a:solidFill>
              </a:rPr>
              <a:t>&lt;</a:t>
            </a:r>
            <a:r>
              <a:rPr lang="en-US" altLang="zh-CN" sz="1600" dirty="0" err="1">
                <a:solidFill>
                  <a:schemeClr val="tx1"/>
                </a:solidFill>
              </a:rPr>
              <a:t>TextBox</a:t>
            </a:r>
            <a:r>
              <a:rPr lang="en-US" altLang="zh-CN" sz="1600" dirty="0">
                <a:solidFill>
                  <a:schemeClr val="tx1"/>
                </a:solidFill>
              </a:rPr>
              <a:t> Text="This is a Text Box"/&gt;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31A84E7-430A-4C42-BE9E-4BCD3227110F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13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7.1  WPF</a:t>
            </a:r>
            <a:r>
              <a:rPr lang="zh-CN" altLang="zh-CN" sz="4000"/>
              <a:t>应用程序和</a:t>
            </a:r>
            <a:r>
              <a:rPr lang="en-US" altLang="zh-CN" sz="4000"/>
              <a:t>XAML</a:t>
            </a:r>
            <a:r>
              <a:rPr lang="zh-CN" altLang="zh-CN" sz="4000"/>
              <a:t>标记</a:t>
            </a:r>
            <a:endParaRPr lang="zh-CN" altLang="en-US" sz="400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47800"/>
            <a:ext cx="8763000" cy="5105400"/>
          </a:xfrm>
        </p:spPr>
        <p:txBody>
          <a:bodyPr/>
          <a:lstStyle/>
          <a:p>
            <a:pPr marL="0" indent="0" eaLnBrk="1" hangingPunct="1">
              <a:buClr>
                <a:srgbClr val="606060"/>
              </a:buClr>
              <a:buFont typeface="Wingdings" pitchFamily="2" charset="2"/>
              <a:buNone/>
              <a:defRPr/>
            </a:pP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XAML</a:t>
            </a:r>
            <a:r>
              <a:rPr lang="zh-CN" altLang="en-US" dirty="0"/>
              <a:t>基本语法（续） </a:t>
            </a:r>
            <a:endParaRPr lang="en-US" altLang="zh-CN" dirty="0"/>
          </a:p>
          <a:p>
            <a:pPr marL="357188" lvl="1" indent="0">
              <a:buFont typeface="Wingdings" pitchFamily="2" charset="2"/>
              <a:buNone/>
              <a:defRPr/>
            </a:pPr>
            <a:r>
              <a:rPr lang="zh-CN" altLang="en-US" sz="2000" dirty="0">
                <a:ea typeface="楷体_GB2312" pitchFamily="1" charset="-122"/>
              </a:rPr>
              <a:t>（</a:t>
            </a:r>
            <a:r>
              <a:rPr lang="en-US" altLang="zh-CN" sz="2000" dirty="0">
                <a:ea typeface="楷体_GB2312" pitchFamily="1" charset="-122"/>
              </a:rPr>
              <a:t>6</a:t>
            </a:r>
            <a:r>
              <a:rPr lang="zh-CN" altLang="en-US" sz="2000" dirty="0">
                <a:ea typeface="楷体_GB2312" pitchFamily="1" charset="-122"/>
              </a:rPr>
              <a:t>）内容属性和集合语法组合 </a:t>
            </a:r>
            <a:endParaRPr lang="zh-CN" altLang="en-US" sz="1800" dirty="0">
              <a:ea typeface="楷体_GB2312" pitchFamily="1" charset="-122"/>
            </a:endParaRPr>
          </a:p>
          <a:p>
            <a:pPr marL="1143000" lvl="2" indent="-228600"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&lt;</a:t>
            </a:r>
            <a:r>
              <a:rPr lang="en-US" altLang="zh-CN" sz="1600" dirty="0" err="1">
                <a:solidFill>
                  <a:schemeClr val="tx1"/>
                </a:solidFill>
              </a:rPr>
              <a:t>StackPanel</a:t>
            </a:r>
            <a:r>
              <a:rPr lang="en-US" altLang="zh-CN" sz="1600" dirty="0">
                <a:solidFill>
                  <a:schemeClr val="tx1"/>
                </a:solidFill>
              </a:rPr>
              <a:t>&gt;</a:t>
            </a:r>
          </a:p>
          <a:p>
            <a:pPr marL="1143000" lvl="2" indent="-228600"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    &lt;Button&gt;</a:t>
            </a:r>
            <a:r>
              <a:rPr lang="zh-CN" altLang="en-US" sz="1600" dirty="0">
                <a:solidFill>
                  <a:schemeClr val="tx1"/>
                </a:solidFill>
              </a:rPr>
              <a:t>按钮</a:t>
            </a:r>
            <a:r>
              <a:rPr lang="en-US" altLang="zh-CN" sz="1600" dirty="0">
                <a:solidFill>
                  <a:schemeClr val="tx1"/>
                </a:solidFill>
              </a:rPr>
              <a:t>1&lt;/Button&gt;</a:t>
            </a:r>
          </a:p>
          <a:p>
            <a:pPr marL="1143000" lvl="2" indent="-228600"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    &lt;Button&gt;</a:t>
            </a:r>
            <a:r>
              <a:rPr lang="zh-CN" altLang="en-US" sz="1600" dirty="0">
                <a:solidFill>
                  <a:schemeClr val="tx1"/>
                </a:solidFill>
              </a:rPr>
              <a:t>按钮</a:t>
            </a:r>
            <a:r>
              <a:rPr lang="en-US" altLang="zh-CN" sz="1600" dirty="0">
                <a:solidFill>
                  <a:schemeClr val="tx1"/>
                </a:solidFill>
              </a:rPr>
              <a:t>2&lt;/Button&gt;</a:t>
            </a:r>
          </a:p>
          <a:p>
            <a:pPr marL="1143000" lvl="2" indent="-228600"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&lt;/</a:t>
            </a:r>
            <a:r>
              <a:rPr lang="en-US" altLang="zh-CN" sz="1600" dirty="0" err="1">
                <a:solidFill>
                  <a:schemeClr val="tx1"/>
                </a:solidFill>
              </a:rPr>
              <a:t>StackPanel</a:t>
            </a:r>
            <a:r>
              <a:rPr lang="en-US" altLang="zh-CN" sz="1600" dirty="0">
                <a:solidFill>
                  <a:schemeClr val="tx1"/>
                </a:solidFill>
              </a:rPr>
              <a:t>&gt;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marL="357188" lvl="1" indent="0">
              <a:buFont typeface="Wingdings" pitchFamily="2" charset="2"/>
              <a:buNone/>
              <a:defRPr/>
            </a:pPr>
            <a:r>
              <a:rPr lang="zh-CN" altLang="en-US" sz="2000" dirty="0">
                <a:ea typeface="楷体_GB2312" pitchFamily="1" charset="-122"/>
              </a:rPr>
              <a:t>（</a:t>
            </a:r>
            <a:r>
              <a:rPr lang="en-US" altLang="zh-CN" sz="2000" dirty="0">
                <a:ea typeface="楷体_GB2312" pitchFamily="1" charset="-122"/>
              </a:rPr>
              <a:t>7</a:t>
            </a:r>
            <a:r>
              <a:rPr lang="zh-CN" altLang="en-US" sz="2000" dirty="0">
                <a:ea typeface="楷体_GB2312" pitchFamily="1" charset="-122"/>
              </a:rPr>
              <a:t>）类型转换器 </a:t>
            </a:r>
          </a:p>
          <a:p>
            <a:pPr marL="360363" lvl="1" indent="-3175">
              <a:buFont typeface="Wingdings" pitchFamily="2" charset="2"/>
              <a:buNone/>
              <a:defRPr/>
            </a:pPr>
            <a:r>
              <a:rPr lang="zh-CN" altLang="en-US" sz="2000" dirty="0">
                <a:ea typeface="楷体_GB2312" pitchFamily="1" charset="-122"/>
              </a:rPr>
              <a:t>将用字符串进行设置的特性值转换为其他对象类型或基元值。例如：</a:t>
            </a:r>
          </a:p>
          <a:p>
            <a:pPr marL="1143000" lvl="2" indent="-228600"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&lt;Button </a:t>
            </a:r>
            <a:r>
              <a:rPr lang="en-US" altLang="zh-CN" sz="1600" dirty="0">
                <a:solidFill>
                  <a:srgbClr val="FF0000"/>
                </a:solidFill>
              </a:rPr>
              <a:t>Margin</a:t>
            </a:r>
            <a:r>
              <a:rPr lang="en-US" altLang="zh-CN" sz="1600" dirty="0">
                <a:solidFill>
                  <a:schemeClr val="tx1"/>
                </a:solidFill>
              </a:rPr>
              <a:t>="10,20,30,40" Content="</a:t>
            </a:r>
            <a:r>
              <a:rPr lang="zh-CN" altLang="en-US" sz="1600" dirty="0">
                <a:solidFill>
                  <a:schemeClr val="tx1"/>
                </a:solidFill>
              </a:rPr>
              <a:t>确定</a:t>
            </a:r>
            <a:r>
              <a:rPr lang="en-US" altLang="zh-CN" sz="1600" dirty="0">
                <a:solidFill>
                  <a:schemeClr val="tx1"/>
                </a:solidFill>
              </a:rPr>
              <a:t>"/&gt;  </a:t>
            </a:r>
            <a:r>
              <a:rPr lang="zh-CN" altLang="en-US" sz="1600" dirty="0">
                <a:solidFill>
                  <a:schemeClr val="tx1"/>
                </a:solidFill>
              </a:rPr>
              <a:t>相当于</a:t>
            </a:r>
            <a:r>
              <a:rPr lang="en-US" altLang="zh-CN" sz="1600" dirty="0">
                <a:solidFill>
                  <a:schemeClr val="tx1"/>
                </a:solidFill>
              </a:rPr>
              <a:t>:</a:t>
            </a:r>
          </a:p>
          <a:p>
            <a:pPr marL="1143000" lvl="2" indent="-228600"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&lt;Button Content="</a:t>
            </a:r>
            <a:r>
              <a:rPr lang="zh-CN" altLang="en-US" sz="1600" dirty="0">
                <a:solidFill>
                  <a:schemeClr val="tx1"/>
                </a:solidFill>
              </a:rPr>
              <a:t>确定</a:t>
            </a:r>
            <a:r>
              <a:rPr lang="en-US" altLang="zh-CN" sz="1600" dirty="0">
                <a:solidFill>
                  <a:schemeClr val="tx1"/>
                </a:solidFill>
              </a:rPr>
              <a:t>"&gt;</a:t>
            </a:r>
          </a:p>
          <a:p>
            <a:pPr marL="1143000" lvl="2" indent="-228600"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</a:rPr>
              <a:t>&lt;</a:t>
            </a:r>
            <a:r>
              <a:rPr lang="en-US" altLang="zh-CN" sz="1600" dirty="0" err="1">
                <a:solidFill>
                  <a:srgbClr val="FF0000"/>
                </a:solidFill>
              </a:rPr>
              <a:t>Button.Margin</a:t>
            </a:r>
            <a:r>
              <a:rPr lang="en-US" altLang="zh-CN" sz="1600" dirty="0">
                <a:solidFill>
                  <a:srgbClr val="FF0000"/>
                </a:solidFill>
              </a:rPr>
              <a:t>&gt;</a:t>
            </a:r>
          </a:p>
          <a:p>
            <a:pPr marL="1143000" lvl="2" indent="-228600"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        &lt;Thickness Left="10" Top="20" Right="30" Bottom="40"/&gt;</a:t>
            </a:r>
          </a:p>
          <a:p>
            <a:pPr marL="1143000" lvl="2" indent="-228600"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    &lt;/</a:t>
            </a:r>
            <a:r>
              <a:rPr lang="en-US" altLang="zh-CN" sz="1600" dirty="0" err="1">
                <a:solidFill>
                  <a:srgbClr val="FF0000"/>
                </a:solidFill>
              </a:rPr>
              <a:t>Button.Margin</a:t>
            </a:r>
            <a:r>
              <a:rPr lang="en-US" altLang="zh-CN" sz="1600" dirty="0">
                <a:solidFill>
                  <a:srgbClr val="FF0000"/>
                </a:solidFill>
              </a:rPr>
              <a:t>&gt;</a:t>
            </a:r>
          </a:p>
          <a:p>
            <a:pPr marL="1143000" lvl="2" indent="-228600"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&lt;/Button&gt;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1A26F11-6735-4A92-A869-6429B2299813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14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7.1  WPF</a:t>
            </a:r>
            <a:r>
              <a:rPr lang="zh-CN" altLang="zh-CN" sz="4000"/>
              <a:t>应用程序和</a:t>
            </a:r>
            <a:r>
              <a:rPr lang="en-US" altLang="zh-CN" sz="4000"/>
              <a:t>XAML</a:t>
            </a:r>
            <a:r>
              <a:rPr lang="zh-CN" altLang="zh-CN" sz="4000"/>
              <a:t>标记</a:t>
            </a:r>
            <a:endParaRPr lang="zh-CN" altLang="en-US" sz="400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371600"/>
            <a:ext cx="8610600" cy="4419600"/>
          </a:xfrm>
        </p:spPr>
        <p:txBody>
          <a:bodyPr/>
          <a:lstStyle/>
          <a:p>
            <a:pPr marL="0" indent="0" eaLnBrk="1" hangingPunct="1">
              <a:buClr>
                <a:srgbClr val="606060"/>
              </a:buClr>
              <a:buFont typeface="Wingdings" pitchFamily="2" charset="2"/>
              <a:buNone/>
              <a:defRPr/>
            </a:pP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XAML</a:t>
            </a:r>
            <a:r>
              <a:rPr lang="zh-CN" altLang="en-US" dirty="0"/>
              <a:t>基本语法（续） </a:t>
            </a:r>
            <a:endParaRPr lang="zh-CN" altLang="en-US" sz="1800" dirty="0"/>
          </a:p>
          <a:p>
            <a:pPr marL="357188" lvl="1" indent="0">
              <a:buFont typeface="Wingdings" pitchFamily="2" charset="2"/>
              <a:buNone/>
              <a:defRPr/>
            </a:pPr>
            <a:r>
              <a:rPr lang="zh-CN" altLang="en-US" sz="2000" dirty="0">
                <a:ea typeface="楷体_GB2312" pitchFamily="1" charset="-122"/>
              </a:rPr>
              <a:t>（</a:t>
            </a:r>
            <a:r>
              <a:rPr lang="en-US" altLang="zh-CN" sz="2000" dirty="0">
                <a:ea typeface="楷体_GB2312" pitchFamily="1" charset="-122"/>
              </a:rPr>
              <a:t>7</a:t>
            </a:r>
            <a:r>
              <a:rPr lang="zh-CN" altLang="en-US" sz="2000" dirty="0">
                <a:ea typeface="楷体_GB2312" pitchFamily="1" charset="-122"/>
              </a:rPr>
              <a:t>）</a:t>
            </a:r>
            <a:r>
              <a:rPr lang="en-US" altLang="zh-CN" sz="2000" dirty="0">
                <a:ea typeface="楷体_GB2312" pitchFamily="1" charset="-122"/>
              </a:rPr>
              <a:t>XAML</a:t>
            </a:r>
            <a:r>
              <a:rPr lang="zh-CN" altLang="en-US" sz="2000" dirty="0">
                <a:ea typeface="楷体_GB2312" pitchFamily="1" charset="-122"/>
              </a:rPr>
              <a:t>中的空白处理 </a:t>
            </a:r>
            <a:endParaRPr lang="en-US" altLang="zh-CN" sz="2000" dirty="0">
              <a:ea typeface="楷体_GB2312" pitchFamily="1" charset="-122"/>
            </a:endParaRPr>
          </a:p>
          <a:p>
            <a:pPr marL="728663" lvl="2" indent="-3175">
              <a:defRPr/>
            </a:pPr>
            <a:r>
              <a:rPr lang="en-US" altLang="zh-CN" dirty="0">
                <a:ea typeface="楷体_GB2312" pitchFamily="1" charset="-122"/>
              </a:rPr>
              <a:t>XAML</a:t>
            </a:r>
            <a:r>
              <a:rPr lang="zh-CN" altLang="en-US" dirty="0">
                <a:ea typeface="楷体_GB2312" pitchFamily="1" charset="-122"/>
              </a:rPr>
              <a:t>中的空白字符包括空格、换行符、制表符等。</a:t>
            </a:r>
            <a:endParaRPr lang="en-US" altLang="zh-CN" dirty="0">
              <a:ea typeface="楷体_GB2312" pitchFamily="1" charset="-122"/>
            </a:endParaRPr>
          </a:p>
          <a:p>
            <a:pPr marL="728663" lvl="2" indent="-3175">
              <a:defRPr/>
            </a:pPr>
            <a:r>
              <a:rPr lang="zh-CN" altLang="en-US" dirty="0">
                <a:ea typeface="楷体_GB2312" pitchFamily="1" charset="-122"/>
              </a:rPr>
              <a:t>默认情况下，</a:t>
            </a:r>
            <a:r>
              <a:rPr lang="en-US" altLang="zh-CN" dirty="0">
                <a:ea typeface="楷体_GB2312" pitchFamily="1" charset="-122"/>
              </a:rPr>
              <a:t>XAML</a:t>
            </a:r>
            <a:r>
              <a:rPr lang="zh-CN" altLang="en-US" dirty="0">
                <a:ea typeface="楷体_GB2312" pitchFamily="1" charset="-122"/>
              </a:rPr>
              <a:t>处理器会将所有空白字符自动转换为空格。</a:t>
            </a:r>
            <a:endParaRPr lang="en-US" altLang="zh-CN" dirty="0">
              <a:ea typeface="楷体_GB2312" pitchFamily="1" charset="-122"/>
            </a:endParaRPr>
          </a:p>
          <a:p>
            <a:pPr marL="728663" lvl="2" indent="-3175">
              <a:defRPr/>
            </a:pPr>
            <a:r>
              <a:rPr lang="zh-CN" altLang="en-US" dirty="0">
                <a:solidFill>
                  <a:schemeClr val="tx1"/>
                </a:solidFill>
                <a:ea typeface="楷体_GB2312" pitchFamily="1" charset="-122"/>
              </a:rPr>
              <a:t>注意：默认情况下，连续的多个空格将被替换为“一个”空格。</a:t>
            </a:r>
            <a:endParaRPr lang="en-US" altLang="zh-CN" dirty="0">
              <a:solidFill>
                <a:schemeClr val="tx1"/>
              </a:solidFill>
              <a:ea typeface="楷体_GB2312" pitchFamily="1" charset="-122"/>
            </a:endParaRPr>
          </a:p>
          <a:p>
            <a:pPr marL="728663" lvl="2" indent="-3175">
              <a:defRPr/>
            </a:pPr>
            <a:r>
              <a:rPr lang="zh-CN" altLang="en-US" dirty="0">
                <a:ea typeface="楷体_GB2312" pitchFamily="1" charset="-122"/>
              </a:rPr>
              <a:t>如果希望保留文本字符串中的多个空格，可以在该元素的开始标记内添加</a:t>
            </a:r>
            <a:r>
              <a:rPr lang="en-US" altLang="zh-CN" dirty="0" err="1">
                <a:ea typeface="楷体_GB2312" pitchFamily="1" charset="-122"/>
              </a:rPr>
              <a:t>xml:space</a:t>
            </a:r>
            <a:r>
              <a:rPr lang="en-US" altLang="zh-CN" dirty="0">
                <a:ea typeface="楷体_GB2312" pitchFamily="1" charset="-122"/>
              </a:rPr>
              <a:t>=“preserve”</a:t>
            </a:r>
            <a:r>
              <a:rPr lang="zh-CN" altLang="en-US" dirty="0">
                <a:ea typeface="楷体_GB2312" pitchFamily="1" charset="-122"/>
              </a:rPr>
              <a:t>特性：</a:t>
            </a:r>
            <a:endParaRPr lang="en-US" altLang="zh-CN" dirty="0">
              <a:ea typeface="楷体_GB2312" pitchFamily="1" charset="-122"/>
            </a:endParaRPr>
          </a:p>
          <a:p>
            <a:pPr marL="725488" lvl="2" indent="0">
              <a:buNone/>
              <a:defRPr/>
            </a:pPr>
            <a:r>
              <a:rPr lang="en-US" altLang="zh-CN" dirty="0">
                <a:ea typeface="楷体_GB2312" pitchFamily="1" charset="-122"/>
              </a:rPr>
              <a:t>   【</a:t>
            </a:r>
            <a:r>
              <a:rPr lang="zh-CN" altLang="en-US" dirty="0">
                <a:ea typeface="楷体_GB2312" pitchFamily="1" charset="-122"/>
              </a:rPr>
              <a:t>见补充例子</a:t>
            </a:r>
            <a:r>
              <a:rPr lang="en-US" altLang="zh-CN" dirty="0">
                <a:ea typeface="楷体_GB2312" pitchFamily="1" charset="-122"/>
              </a:rPr>
              <a:t>Ex01】</a:t>
            </a:r>
          </a:p>
          <a:p>
            <a:pPr marL="725488" lvl="2" indent="0">
              <a:buNone/>
              <a:defRPr/>
            </a:pPr>
            <a:r>
              <a:rPr lang="zh-CN" altLang="en-US" dirty="0">
                <a:ea typeface="楷体_GB2312" pitchFamily="1" charset="-122"/>
              </a:rPr>
              <a:t>但是注意要避免在根级别指定该特性，否则会影响</a:t>
            </a:r>
            <a:r>
              <a:rPr lang="en-US" altLang="zh-CN" dirty="0">
                <a:ea typeface="楷体_GB2312" pitchFamily="1" charset="-122"/>
              </a:rPr>
              <a:t>XAML</a:t>
            </a:r>
            <a:r>
              <a:rPr lang="zh-CN" altLang="en-US" dirty="0">
                <a:ea typeface="楷体_GB2312" pitchFamily="1" charset="-122"/>
              </a:rPr>
              <a:t>处理的性能。</a:t>
            </a:r>
            <a:endParaRPr lang="en-US" altLang="zh-CN" dirty="0">
              <a:solidFill>
                <a:schemeClr val="tx1"/>
              </a:solidFill>
              <a:ea typeface="楷体_GB2312" pitchFamily="1" charset="-122"/>
            </a:endParaRPr>
          </a:p>
          <a:p>
            <a:pPr marL="725488" lvl="2" indent="0">
              <a:buFont typeface="Wingdings" pitchFamily="2" charset="2"/>
              <a:buNone/>
              <a:defRPr/>
            </a:pPr>
            <a:r>
              <a:rPr lang="zh-CN" altLang="en-US" dirty="0">
                <a:ea typeface="楷体_GB2312" pitchFamily="1" charset="-122"/>
              </a:rPr>
              <a:t> </a:t>
            </a:r>
            <a:endParaRPr lang="en-US" altLang="zh-CN" dirty="0">
              <a:ea typeface="楷体_GB2312" pitchFamily="1" charset="-122"/>
            </a:endParaRPr>
          </a:p>
          <a:p>
            <a:pPr marL="360363" lvl="1" indent="-3175" eaLnBrk="1" hangingPunct="1">
              <a:buSzPct val="90000"/>
              <a:defRPr/>
            </a:pPr>
            <a:endParaRPr lang="en-US" altLang="zh-CN" sz="2000" dirty="0"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1A26F11-6735-4A92-A869-6429B2299813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15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7.1  WPF</a:t>
            </a:r>
            <a:r>
              <a:rPr lang="zh-CN" altLang="zh-CN" sz="4000"/>
              <a:t>应用程序和</a:t>
            </a:r>
            <a:r>
              <a:rPr lang="en-US" altLang="zh-CN" sz="4000"/>
              <a:t>XAML</a:t>
            </a:r>
            <a:r>
              <a:rPr lang="zh-CN" altLang="zh-CN" sz="4000"/>
              <a:t>标记</a:t>
            </a:r>
            <a:endParaRPr lang="zh-CN" altLang="en-US" sz="400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371600"/>
            <a:ext cx="8610600" cy="4419600"/>
          </a:xfrm>
        </p:spPr>
        <p:txBody>
          <a:bodyPr/>
          <a:lstStyle/>
          <a:p>
            <a:pPr marL="0" indent="0" eaLnBrk="1" hangingPunct="1">
              <a:buClr>
                <a:srgbClr val="606060"/>
              </a:buClr>
              <a:buFont typeface="Wingdings" pitchFamily="2" charset="2"/>
              <a:buNone/>
              <a:defRPr/>
            </a:pP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XAML</a:t>
            </a:r>
            <a:r>
              <a:rPr lang="zh-CN" altLang="en-US" dirty="0"/>
              <a:t>基本语法（续） </a:t>
            </a:r>
            <a:endParaRPr lang="zh-CN" altLang="en-US" sz="1800" dirty="0"/>
          </a:p>
          <a:p>
            <a:pPr marL="357188" lvl="1" indent="0">
              <a:buFont typeface="Wingdings" pitchFamily="2" charset="2"/>
              <a:buNone/>
              <a:defRPr/>
            </a:pPr>
            <a:r>
              <a:rPr lang="zh-CN" altLang="en-US" sz="2000" dirty="0">
                <a:ea typeface="楷体_GB2312" pitchFamily="1" charset="-122"/>
              </a:rPr>
              <a:t>补充：特殊符号的用法 </a:t>
            </a:r>
            <a:endParaRPr lang="en-US" altLang="zh-CN" sz="2000" dirty="0">
              <a:ea typeface="楷体_GB2312" pitchFamily="1" charset="-122"/>
            </a:endParaRPr>
          </a:p>
          <a:p>
            <a:pPr marL="728663" lvl="2" indent="-3175">
              <a:defRPr/>
            </a:pPr>
            <a:r>
              <a:rPr lang="en-US" altLang="zh-CN" dirty="0">
                <a:ea typeface="楷体_GB2312" pitchFamily="1" charset="-122"/>
              </a:rPr>
              <a:t>【</a:t>
            </a:r>
            <a:r>
              <a:rPr lang="zh-CN" altLang="en-US" dirty="0">
                <a:ea typeface="楷体_GB2312" pitchFamily="1" charset="-122"/>
              </a:rPr>
              <a:t>见补充例子</a:t>
            </a:r>
            <a:r>
              <a:rPr lang="en-US" altLang="zh-CN" dirty="0">
                <a:ea typeface="楷体_GB2312" pitchFamily="1" charset="-122"/>
              </a:rPr>
              <a:t>Ex06】</a:t>
            </a:r>
          </a:p>
          <a:p>
            <a:pPr marL="725488" lvl="2" indent="0">
              <a:buNone/>
              <a:defRPr/>
            </a:pPr>
            <a:endParaRPr lang="en-US" altLang="zh-CN" dirty="0">
              <a:ea typeface="楷体_GB2312" pitchFamily="1" charset="-122"/>
            </a:endParaRPr>
          </a:p>
          <a:p>
            <a:pPr marL="725488" lvl="2" indent="0">
              <a:buFont typeface="Wingdings" pitchFamily="2" charset="2"/>
              <a:buNone/>
              <a:defRPr/>
            </a:pPr>
            <a:r>
              <a:rPr lang="zh-CN" altLang="en-US" dirty="0">
                <a:ea typeface="楷体_GB2312" pitchFamily="1" charset="-122"/>
              </a:rPr>
              <a:t> </a:t>
            </a:r>
            <a:endParaRPr lang="en-US" altLang="zh-CN" dirty="0">
              <a:ea typeface="楷体_GB2312" pitchFamily="1" charset="-122"/>
            </a:endParaRPr>
          </a:p>
          <a:p>
            <a:pPr marL="360363" lvl="1" indent="-3175" eaLnBrk="1" hangingPunct="1">
              <a:buSzPct val="90000"/>
              <a:defRPr/>
            </a:pPr>
            <a:endParaRPr lang="en-US" altLang="zh-CN" sz="2000" dirty="0">
              <a:ea typeface="楷体_GB2312" pitchFamily="1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12936"/>
            <a:ext cx="7620000" cy="326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2175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1B7A9A7-0E0A-4509-BD1D-5B51B6D9CC19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16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7.1  WPF</a:t>
            </a:r>
            <a:r>
              <a:rPr lang="zh-CN" altLang="zh-CN" sz="4000"/>
              <a:t>应用程序和</a:t>
            </a:r>
            <a:r>
              <a:rPr lang="en-US" altLang="zh-CN" sz="4000"/>
              <a:t>XAML</a:t>
            </a:r>
            <a:r>
              <a:rPr lang="zh-CN" altLang="zh-CN" sz="4000"/>
              <a:t>标记</a:t>
            </a:r>
            <a:endParaRPr lang="zh-CN" altLang="en-US" sz="400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1138" y="1371600"/>
            <a:ext cx="8763000" cy="4953000"/>
          </a:xfrm>
        </p:spPr>
        <p:txBody>
          <a:bodyPr/>
          <a:lstStyle/>
          <a:p>
            <a:pPr marL="0" indent="0" eaLnBrk="1" hangingPunct="1">
              <a:buClr>
                <a:srgbClr val="606060"/>
              </a:buClr>
              <a:buFont typeface="Wingdings" pitchFamily="2" charset="2"/>
              <a:buNone/>
              <a:defRPr/>
            </a:pP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WPF</a:t>
            </a:r>
            <a:r>
              <a:rPr lang="zh-CN" altLang="en-US" dirty="0"/>
              <a:t>设计器 </a:t>
            </a:r>
            <a:endParaRPr lang="zh-CN" altLang="en-US" sz="1800" dirty="0"/>
          </a:p>
          <a:p>
            <a:pPr marL="360363" lvl="1" indent="-3175">
              <a:defRPr/>
            </a:pPr>
            <a:r>
              <a:rPr lang="zh-CN" altLang="en-US" dirty="0">
                <a:ea typeface="楷体_GB2312" pitchFamily="1" charset="-122"/>
              </a:rPr>
              <a:t>设计模式和拆分模式</a:t>
            </a:r>
            <a:endParaRPr lang="en-US" altLang="zh-CN" dirty="0">
              <a:ea typeface="楷体_GB2312" pitchFamily="1" charset="-122"/>
            </a:endParaRPr>
          </a:p>
          <a:p>
            <a:pPr marL="725488" lvl="2" indent="0">
              <a:buFont typeface="Wingdings" pitchFamily="2" charset="2"/>
              <a:buNone/>
              <a:defRPr/>
            </a:pPr>
            <a:r>
              <a:rPr lang="zh-CN" altLang="en-US" dirty="0">
                <a:ea typeface="楷体_GB2312" pitchFamily="1" charset="-122"/>
              </a:rPr>
              <a:t>按住</a:t>
            </a:r>
            <a:r>
              <a:rPr lang="en-US" altLang="zh-CN" dirty="0">
                <a:ea typeface="楷体_GB2312" pitchFamily="1" charset="-122"/>
              </a:rPr>
              <a:t>&lt;Ctrl&gt;</a:t>
            </a:r>
            <a:r>
              <a:rPr lang="zh-CN" altLang="en-US" dirty="0">
                <a:ea typeface="楷体_GB2312" pitchFamily="1" charset="-122"/>
              </a:rPr>
              <a:t>可用鼠标缩放设计窗口</a:t>
            </a:r>
            <a:endParaRPr lang="en-US" altLang="zh-CN" dirty="0">
              <a:ea typeface="楷体_GB2312" pitchFamily="1" charset="-122"/>
            </a:endParaRPr>
          </a:p>
          <a:p>
            <a:pPr marL="725488" lvl="2" indent="0">
              <a:buFont typeface="Wingdings" pitchFamily="2" charset="2"/>
              <a:buNone/>
              <a:defRPr/>
            </a:pPr>
            <a:r>
              <a:rPr lang="zh-CN" altLang="en-US" dirty="0">
                <a:ea typeface="楷体_GB2312" pitchFamily="1" charset="-122"/>
              </a:rPr>
              <a:t>按住</a:t>
            </a:r>
            <a:r>
              <a:rPr lang="en-US" altLang="zh-CN" dirty="0">
                <a:ea typeface="楷体_GB2312" pitchFamily="1" charset="-122"/>
              </a:rPr>
              <a:t>&lt;Space&gt;</a:t>
            </a:r>
            <a:r>
              <a:rPr lang="zh-CN" altLang="en-US" dirty="0">
                <a:ea typeface="楷体_GB2312" pitchFamily="1" charset="-122"/>
              </a:rPr>
              <a:t>可用鼠标拖放设计窗口。 </a:t>
            </a:r>
          </a:p>
          <a:p>
            <a:pPr marL="360363" lvl="1" indent="-3175">
              <a:defRPr/>
            </a:pPr>
            <a:r>
              <a:rPr lang="en-US" altLang="zh-CN" dirty="0">
                <a:ea typeface="楷体_GB2312" pitchFamily="1" charset="-122"/>
              </a:rPr>
              <a:t>XAML</a:t>
            </a:r>
            <a:r>
              <a:rPr lang="zh-CN" altLang="en-US" dirty="0">
                <a:ea typeface="楷体_GB2312" pitchFamily="1" charset="-122"/>
              </a:rPr>
              <a:t>编辑器</a:t>
            </a:r>
            <a:endParaRPr lang="en-US" altLang="zh-CN" dirty="0">
              <a:ea typeface="楷体_GB2312" pitchFamily="1" charset="-122"/>
            </a:endParaRPr>
          </a:p>
          <a:p>
            <a:pPr marL="728663" lvl="2" indent="-3175">
              <a:defRPr/>
            </a:pPr>
            <a:r>
              <a:rPr lang="zh-CN" altLang="en-US" dirty="0">
                <a:ea typeface="楷体_GB2312" pitchFamily="1" charset="-122"/>
              </a:rPr>
              <a:t> 熟悉后可直接键入</a:t>
            </a:r>
            <a:r>
              <a:rPr lang="en-US" altLang="zh-CN" dirty="0">
                <a:ea typeface="楷体_GB2312" pitchFamily="1" charset="-122"/>
              </a:rPr>
              <a:t>XAML</a:t>
            </a:r>
            <a:r>
              <a:rPr lang="zh-CN" altLang="en-US" dirty="0">
                <a:ea typeface="楷体_GB2312" pitchFamily="1" charset="-122"/>
              </a:rPr>
              <a:t>代码</a:t>
            </a:r>
          </a:p>
          <a:p>
            <a:pPr marL="360363" lvl="1" indent="-3175">
              <a:defRPr/>
            </a:pPr>
            <a:r>
              <a:rPr lang="zh-CN" altLang="en-US" dirty="0">
                <a:ea typeface="楷体_GB2312" pitchFamily="1" charset="-122"/>
              </a:rPr>
              <a:t>属性窗口 ：</a:t>
            </a:r>
            <a:endParaRPr lang="en-US" altLang="zh-CN" dirty="0">
              <a:ea typeface="楷体_GB2312" pitchFamily="1" charset="-122"/>
            </a:endParaRPr>
          </a:p>
          <a:p>
            <a:pPr marL="728663" lvl="2" indent="-3175">
              <a:defRPr/>
            </a:pPr>
            <a:r>
              <a:rPr lang="zh-CN" altLang="en-US" dirty="0">
                <a:ea typeface="楷体_GB2312" pitchFamily="1" charset="-122"/>
              </a:rPr>
              <a:t>可视化设计：如前景、背景、变换等</a:t>
            </a:r>
            <a:endParaRPr lang="en-US" altLang="zh-CN" dirty="0">
              <a:ea typeface="楷体_GB2312" pitchFamily="1" charset="-122"/>
            </a:endParaRPr>
          </a:p>
          <a:p>
            <a:pPr marL="728663" lvl="2" indent="-3175">
              <a:defRPr/>
            </a:pPr>
            <a:r>
              <a:rPr lang="zh-CN" altLang="en-US" dirty="0">
                <a:ea typeface="楷体_GB2312" pitchFamily="1" charset="-122"/>
              </a:rPr>
              <a:t>自动生成对应的</a:t>
            </a:r>
            <a:r>
              <a:rPr lang="en-US" altLang="zh-CN" dirty="0">
                <a:ea typeface="楷体_GB2312" pitchFamily="1" charset="-122"/>
              </a:rPr>
              <a:t>XAML</a:t>
            </a:r>
            <a:r>
              <a:rPr lang="zh-CN" altLang="en-US" dirty="0">
                <a:ea typeface="楷体_GB2312" pitchFamily="1" charset="-122"/>
              </a:rPr>
              <a:t>代码：用于设置属性、事件等</a:t>
            </a:r>
          </a:p>
          <a:p>
            <a:pPr marL="360363" lvl="1" indent="-3175">
              <a:defRPr/>
            </a:pPr>
            <a:r>
              <a:rPr lang="zh-CN" altLang="en-US" dirty="0">
                <a:ea typeface="楷体_GB2312" pitchFamily="1" charset="-122"/>
              </a:rPr>
              <a:t>大纲视图：用于快速定位 </a:t>
            </a:r>
            <a:endParaRPr lang="zh-CN" altLang="en-US" sz="2000" dirty="0"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E2A8F75-2514-4597-92C4-9CF7611F31B3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17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Ch7  WPF</a:t>
            </a:r>
            <a:r>
              <a:rPr lang="zh-CN" altLang="en-US"/>
              <a:t>应用程序入门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924800" cy="4419600"/>
          </a:xfrm>
        </p:spPr>
        <p:txBody>
          <a:bodyPr/>
          <a:lstStyle/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 dirty="0"/>
              <a:t>7.1  WPF</a:t>
            </a:r>
            <a:r>
              <a:rPr lang="zh-CN" altLang="zh-CN" sz="2800" dirty="0"/>
              <a:t>应用程序和</a:t>
            </a:r>
            <a:r>
              <a:rPr lang="en-US" altLang="zh-CN" sz="2800" dirty="0"/>
              <a:t>XAML</a:t>
            </a:r>
            <a:r>
              <a:rPr lang="zh-CN" altLang="zh-CN" sz="2800" dirty="0"/>
              <a:t>标记</a:t>
            </a:r>
            <a:endParaRPr lang="zh-CN" altLang="en-US" sz="2800" dirty="0"/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rgbClr val="FF3300"/>
                </a:solidFill>
              </a:rPr>
              <a:t>7.2  </a:t>
            </a:r>
            <a:r>
              <a:rPr lang="zh-CN" altLang="en-US" sz="2800" dirty="0">
                <a:solidFill>
                  <a:srgbClr val="FF3300"/>
                </a:solidFill>
              </a:rPr>
              <a:t>窗口和对话框</a:t>
            </a:r>
            <a:endParaRPr lang="en-US" altLang="zh-CN" sz="2800" dirty="0">
              <a:solidFill>
                <a:srgbClr val="FF3300"/>
              </a:solidFill>
            </a:endParaRPr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 dirty="0"/>
              <a:t>7.3  </a:t>
            </a:r>
            <a:r>
              <a:rPr lang="zh-CN" altLang="en-US" sz="2800" dirty="0"/>
              <a:t>颜色</a:t>
            </a:r>
            <a:endParaRPr lang="en-US" altLang="zh-CN" sz="2800" dirty="0"/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 dirty="0"/>
              <a:t>7.4  </a:t>
            </a:r>
            <a:r>
              <a:rPr lang="zh-CN" altLang="en-US" sz="2800" dirty="0"/>
              <a:t>形状</a:t>
            </a:r>
            <a:endParaRPr lang="en-US" altLang="zh-CN" sz="2800" dirty="0"/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 dirty="0"/>
              <a:t>7.5  </a:t>
            </a:r>
            <a:r>
              <a:rPr lang="zh-CN" altLang="en-US" sz="2800" dirty="0"/>
              <a:t>画笔</a:t>
            </a:r>
            <a:endParaRPr lang="en-US" altLang="zh-CN" sz="2800" dirty="0"/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 dirty="0"/>
              <a:t>7.6  </a:t>
            </a:r>
            <a:r>
              <a:rPr lang="zh-CN" altLang="en-US" sz="2800" dirty="0"/>
              <a:t>属性</a:t>
            </a:r>
            <a:endParaRPr lang="en-US" altLang="zh-CN" sz="2800" dirty="0"/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 dirty="0"/>
              <a:t>7.7  </a:t>
            </a:r>
            <a:r>
              <a:rPr lang="zh-CN" altLang="en-US" sz="2800" dirty="0"/>
              <a:t>事件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59B5ED2-B001-4BBA-8442-AB51A5C0EEF0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18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7.2  </a:t>
            </a:r>
            <a:r>
              <a:rPr lang="zh-CN" altLang="en-US" sz="4000"/>
              <a:t>窗口和对话框</a:t>
            </a:r>
            <a:br>
              <a:rPr lang="zh-CN" altLang="en-US" sz="3400" b="0"/>
            </a:br>
            <a:endParaRPr lang="zh-CN" altLang="en-US" sz="3400" b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66800"/>
            <a:ext cx="8610600" cy="5257800"/>
          </a:xfrm>
        </p:spPr>
        <p:txBody>
          <a:bodyPr/>
          <a:lstStyle/>
          <a:p>
            <a:pPr marL="0" indent="0" eaLnBrk="1" hangingPunct="1">
              <a:buClr>
                <a:srgbClr val="606060"/>
              </a:buClr>
              <a:buNone/>
              <a:defRPr/>
            </a:pPr>
            <a:r>
              <a:rPr lang="en-US" altLang="zh-CN" dirty="0"/>
              <a:t>7.2.1 WPF</a:t>
            </a:r>
            <a:r>
              <a:rPr lang="zh-CN" altLang="en-US" dirty="0"/>
              <a:t>窗口 </a:t>
            </a:r>
            <a:endParaRPr lang="zh-CN" altLang="en-US" sz="1800" dirty="0"/>
          </a:p>
          <a:p>
            <a:pPr marL="357188" lvl="1" indent="0">
              <a:buFont typeface="Wingdings" pitchFamily="2" charset="2"/>
              <a:buNone/>
              <a:defRPr/>
            </a:pPr>
            <a:r>
              <a:rPr lang="en-US" altLang="zh-CN" dirty="0">
                <a:ea typeface="楷体_GB2312" pitchFamily="1" charset="-122"/>
              </a:rPr>
              <a:t>1</a:t>
            </a:r>
            <a:r>
              <a:rPr lang="zh-CN" altLang="en-US" dirty="0">
                <a:ea typeface="楷体_GB2312" pitchFamily="1" charset="-122"/>
              </a:rPr>
              <a:t>、窗口分类</a:t>
            </a:r>
          </a:p>
          <a:p>
            <a:pPr marL="360363" lvl="1" indent="-3175">
              <a:buFont typeface="Wingdings" pitchFamily="2" charset="2"/>
              <a:buNone/>
              <a:defRPr/>
            </a:pPr>
            <a:r>
              <a:rPr lang="en-US" altLang="zh-CN" sz="2000" dirty="0">
                <a:ea typeface="楷体_GB2312" pitchFamily="1" charset="-122"/>
              </a:rPr>
              <a:t>WPF</a:t>
            </a:r>
            <a:r>
              <a:rPr lang="zh-CN" altLang="en-US" sz="2000" dirty="0">
                <a:ea typeface="楷体_GB2312" pitchFamily="1" charset="-122"/>
              </a:rPr>
              <a:t>窗口由非工作区和工作区两部分构成 ，非工作区主要包括图标、标题、系统菜单、按钮和边框 。</a:t>
            </a:r>
            <a:endParaRPr lang="en-US" altLang="zh-CN" sz="2000" dirty="0">
              <a:ea typeface="楷体_GB2312" pitchFamily="1" charset="-122"/>
            </a:endParaRPr>
          </a:p>
          <a:p>
            <a:pPr marL="360363" lvl="1" indent="-3175">
              <a:buFont typeface="Wingdings" pitchFamily="2" charset="2"/>
              <a:buNone/>
              <a:defRPr/>
            </a:pPr>
            <a:r>
              <a:rPr lang="zh-CN" altLang="en-US" sz="2000" dirty="0">
                <a:ea typeface="楷体_GB2312" pitchFamily="1" charset="-122"/>
              </a:rPr>
              <a:t>通过</a:t>
            </a:r>
            <a:r>
              <a:rPr lang="en-US" altLang="zh-CN" sz="2000" dirty="0">
                <a:ea typeface="楷体_GB2312" pitchFamily="1" charset="-122"/>
              </a:rPr>
              <a:t>【</a:t>
            </a:r>
            <a:r>
              <a:rPr lang="en-US" altLang="zh-CN" sz="2000" dirty="0" err="1">
                <a:solidFill>
                  <a:srgbClr val="FF0000"/>
                </a:solidFill>
                <a:ea typeface="楷体_GB2312" pitchFamily="1" charset="-122"/>
              </a:rPr>
              <a:t>WindowStyle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1" charset="-122"/>
              </a:rPr>
              <a:t>】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1" charset="-122"/>
              </a:rPr>
              <a:t>属性</a:t>
            </a:r>
            <a:r>
              <a:rPr lang="zh-CN" altLang="en-US" sz="2000" dirty="0">
                <a:ea typeface="楷体_GB2312" pitchFamily="1" charset="-122"/>
              </a:rPr>
              <a:t>可设置窗口样式： </a:t>
            </a:r>
          </a:p>
          <a:p>
            <a:pPr marL="1143000" lvl="2" indent="-228600">
              <a:defRPr/>
            </a:pPr>
            <a:r>
              <a:rPr lang="zh-CN" altLang="en-US" dirty="0"/>
              <a:t>标准窗口（</a:t>
            </a:r>
            <a:r>
              <a:rPr lang="en-US" altLang="zh-CN" dirty="0" err="1"/>
              <a:t>SingleBorderWindow</a:t>
            </a:r>
            <a:r>
              <a:rPr lang="zh-CN" altLang="en-US" dirty="0"/>
              <a:t>，默认）</a:t>
            </a:r>
          </a:p>
          <a:p>
            <a:pPr marL="1143000" lvl="2" indent="-228600">
              <a:defRPr/>
            </a:pPr>
            <a:r>
              <a:rPr lang="zh-CN" altLang="en-US" dirty="0"/>
              <a:t>无标题窗口（</a:t>
            </a:r>
            <a:r>
              <a:rPr lang="en-US" altLang="zh-CN" dirty="0"/>
              <a:t>None</a:t>
            </a:r>
            <a:r>
              <a:rPr lang="zh-CN" altLang="en-US" dirty="0"/>
              <a:t>）：只有工作区部分。</a:t>
            </a:r>
            <a:endParaRPr lang="en-US" altLang="zh-CN" dirty="0"/>
          </a:p>
          <a:p>
            <a:pPr marL="914400" lvl="2" indent="0">
              <a:buNone/>
              <a:defRPr/>
            </a:pPr>
            <a:r>
              <a:rPr lang="en-US" altLang="zh-CN" dirty="0"/>
              <a:t>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见补充例子：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Ex02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（右图）</a:t>
            </a:r>
          </a:p>
          <a:p>
            <a:pPr marL="1143000" lvl="2" indent="-228600">
              <a:defRPr/>
            </a:pPr>
            <a:r>
              <a:rPr lang="zh-CN" altLang="en-US" dirty="0"/>
              <a:t>工具窗口（</a:t>
            </a:r>
            <a:r>
              <a:rPr lang="en-US" altLang="zh-CN" dirty="0" err="1"/>
              <a:t>ToolWindow</a:t>
            </a:r>
            <a:r>
              <a:rPr lang="zh-CN" altLang="en-US" dirty="0"/>
              <a:t>）：非工作区的右上角只有关闭按钮，不包括最小化、最大化和还原按钮。 </a:t>
            </a:r>
            <a:endParaRPr lang="en-US" altLang="zh-CN" dirty="0"/>
          </a:p>
          <a:p>
            <a:pPr marL="1143000" lvl="2" indent="-228600">
              <a:defRPr/>
            </a:pPr>
            <a:r>
              <a:rPr lang="zh-CN" altLang="zh-CN" dirty="0"/>
              <a:t>通知图标（</a:t>
            </a:r>
            <a:r>
              <a:rPr lang="en-US" altLang="zh-CN" dirty="0" err="1"/>
              <a:t>NotifyIcon</a:t>
            </a:r>
            <a:r>
              <a:rPr lang="zh-CN" altLang="zh-CN" dirty="0"/>
              <a:t>）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见补充例子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【Ex02】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895600"/>
            <a:ext cx="1905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524626F7-2935-4F77-9919-740D96C8A49D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19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7.2  </a:t>
            </a:r>
            <a:r>
              <a:rPr lang="zh-CN" altLang="en-US" sz="4000"/>
              <a:t>窗口和对话框</a:t>
            </a:r>
            <a:br>
              <a:rPr lang="zh-CN" altLang="en-US" sz="3400" b="0"/>
            </a:br>
            <a:endParaRPr lang="zh-CN" altLang="en-US" sz="3400" b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66800"/>
            <a:ext cx="8763000" cy="50292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    2</a:t>
            </a:r>
            <a:r>
              <a:rPr lang="zh-CN" altLang="en-US" dirty="0"/>
              <a:t>、窗口生存周期</a:t>
            </a:r>
          </a:p>
          <a:p>
            <a:pPr marL="700088" lvl="1" indent="-342900">
              <a:defRPr/>
            </a:pPr>
            <a:r>
              <a:rPr lang="zh-CN" altLang="en-US" sz="2000" dirty="0">
                <a:ea typeface="楷体_GB2312" pitchFamily="1" charset="-122"/>
              </a:rPr>
              <a:t>指从第</a:t>
            </a:r>
            <a:r>
              <a:rPr lang="en-US" altLang="zh-CN" sz="2000" dirty="0">
                <a:ea typeface="楷体_GB2312" pitchFamily="1" charset="-122"/>
              </a:rPr>
              <a:t>1</a:t>
            </a:r>
            <a:r>
              <a:rPr lang="zh-CN" altLang="en-US" sz="2000" dirty="0">
                <a:ea typeface="楷体_GB2312" pitchFamily="1" charset="-122"/>
              </a:rPr>
              <a:t>次打开窗口到关闭窗口经历的一系列过程。</a:t>
            </a:r>
            <a:endParaRPr lang="en-US" altLang="zh-CN" sz="2000" dirty="0">
              <a:ea typeface="楷体_GB2312" pitchFamily="1" charset="-122"/>
            </a:endParaRPr>
          </a:p>
          <a:p>
            <a:pPr marL="700088" lvl="1" indent="-342900">
              <a:defRPr/>
            </a:pPr>
            <a:r>
              <a:rPr lang="zh-CN" altLang="en-US" sz="2000" dirty="0">
                <a:ea typeface="楷体_GB2312" pitchFamily="1" charset="-122"/>
              </a:rPr>
              <a:t>在窗口的生存期中，会引发很多事件（见表</a:t>
            </a:r>
            <a:r>
              <a:rPr lang="en-US" altLang="zh-CN" sz="2000" dirty="0">
                <a:ea typeface="楷体_GB2312" pitchFamily="1" charset="-122"/>
              </a:rPr>
              <a:t>7-2</a:t>
            </a:r>
            <a:r>
              <a:rPr lang="zh-CN" altLang="en-US" sz="2000" dirty="0">
                <a:ea typeface="楷体_GB2312" pitchFamily="1" charset="-122"/>
              </a:rPr>
              <a:t>）。</a:t>
            </a:r>
            <a:endParaRPr lang="en-US" altLang="zh-CN" sz="2000" dirty="0">
              <a:ea typeface="楷体_GB2312" pitchFamily="1" charset="-122"/>
            </a:endParaRPr>
          </a:p>
          <a:p>
            <a:pPr marL="357188" lvl="1" indent="0">
              <a:buFont typeface="Wingdings" pitchFamily="2" charset="2"/>
              <a:buNone/>
              <a:defRPr/>
            </a:pPr>
            <a:r>
              <a:rPr lang="en-US" altLang="zh-CN" sz="2000" dirty="0">
                <a:ea typeface="楷体_GB2312" pitchFamily="1" charset="-122"/>
              </a:rPr>
              <a:t>     </a:t>
            </a:r>
            <a:r>
              <a:rPr lang="zh-CN" altLang="en-US" sz="2000" dirty="0">
                <a:ea typeface="楷体_GB2312" pitchFamily="1" charset="-122"/>
              </a:rPr>
              <a:t>常用：</a:t>
            </a:r>
            <a:endParaRPr lang="en-US" altLang="zh-CN" sz="2000" dirty="0">
              <a:ea typeface="楷体_GB2312" pitchFamily="1" charset="-122"/>
            </a:endParaRPr>
          </a:p>
          <a:p>
            <a:pPr marL="725488" lvl="2" indent="0">
              <a:buFont typeface="Wingdings" pitchFamily="2" charset="2"/>
              <a:buNone/>
              <a:defRPr/>
            </a:pPr>
            <a:r>
              <a:rPr lang="en-US" altLang="zh-CN" dirty="0" err="1">
                <a:ea typeface="楷体_GB2312" pitchFamily="1" charset="-122"/>
              </a:rPr>
              <a:t>SourceInitialized</a:t>
            </a:r>
            <a:r>
              <a:rPr lang="zh-CN" altLang="en-US" dirty="0">
                <a:ea typeface="楷体_GB2312" pitchFamily="1" charset="-122"/>
              </a:rPr>
              <a:t>事件</a:t>
            </a:r>
            <a:endParaRPr lang="en-US" altLang="zh-CN" dirty="0">
              <a:ea typeface="楷体_GB2312" pitchFamily="1" charset="-122"/>
            </a:endParaRPr>
          </a:p>
          <a:p>
            <a:pPr marL="725488" lvl="2" indent="0">
              <a:buFont typeface="Wingdings" pitchFamily="2" charset="2"/>
              <a:buNone/>
              <a:defRPr/>
            </a:pPr>
            <a:r>
              <a:rPr lang="en-US" altLang="zh-CN" dirty="0">
                <a:ea typeface="楷体_GB2312" pitchFamily="1" charset="-122"/>
              </a:rPr>
              <a:t>Closing</a:t>
            </a:r>
            <a:r>
              <a:rPr lang="zh-CN" altLang="en-US" dirty="0">
                <a:ea typeface="楷体_GB2312" pitchFamily="1" charset="-122"/>
              </a:rPr>
              <a:t>事件</a:t>
            </a:r>
          </a:p>
        </p:txBody>
      </p:sp>
      <p:pic>
        <p:nvPicPr>
          <p:cNvPr id="31750" name="Picture 6" descr="wpfwindowli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188" y="2743200"/>
            <a:ext cx="3046412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F76EADA-A75D-4511-94C7-F12DA35918F9}" type="slidenum">
              <a:rPr lang="en-US" altLang="zh-CN" sz="1200" b="0" smtClean="0">
                <a:solidFill>
                  <a:schemeClr val="tx1"/>
                </a:solidFill>
                <a:ea typeface="新宋体" pitchFamily="49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7.1  WPF</a:t>
            </a:r>
            <a:r>
              <a:rPr lang="zh-CN" altLang="zh-CN" sz="4000"/>
              <a:t>应用程序和</a:t>
            </a:r>
            <a:r>
              <a:rPr lang="en-US" altLang="zh-CN" sz="4000"/>
              <a:t>XAML</a:t>
            </a:r>
            <a:r>
              <a:rPr lang="zh-CN" altLang="zh-CN" sz="4000"/>
              <a:t>标记</a:t>
            </a:r>
            <a:endParaRPr lang="zh-CN" altLang="en-US" sz="400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9530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en-US" dirty="0"/>
              <a:t>概念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WPF</a:t>
            </a:r>
          </a:p>
          <a:p>
            <a:pPr lvl="1">
              <a:defRPr/>
            </a:pPr>
            <a:r>
              <a:rPr lang="en-US" altLang="zh-CN" sz="2000" dirty="0"/>
              <a:t>WPF</a:t>
            </a:r>
            <a:r>
              <a:rPr lang="zh-CN" altLang="zh-CN" sz="2000" dirty="0"/>
              <a:t>是一种“以属性为核心”的编程模型</a:t>
            </a:r>
            <a:r>
              <a:rPr lang="zh-CN" altLang="en-US" sz="2000" dirty="0"/>
              <a:t>。主要用于开发</a:t>
            </a:r>
            <a:r>
              <a:rPr lang="en-US" altLang="zh-CN" sz="2000" dirty="0"/>
              <a:t>C/S</a:t>
            </a:r>
            <a:r>
              <a:rPr lang="zh-CN" altLang="zh-CN" sz="2000" dirty="0"/>
              <a:t>客户端程序</a:t>
            </a:r>
            <a:r>
              <a:rPr lang="zh-CN" altLang="en-US" sz="2000" dirty="0"/>
              <a:t>（比如</a:t>
            </a:r>
            <a:r>
              <a:rPr lang="en-US" altLang="zh-CN" sz="2000" dirty="0"/>
              <a:t>QQ</a:t>
            </a:r>
            <a:r>
              <a:rPr lang="zh-CN" altLang="en-US" sz="2000" dirty="0"/>
              <a:t>、</a:t>
            </a:r>
            <a:r>
              <a:rPr lang="en-US" altLang="zh-CN" sz="2000" dirty="0"/>
              <a:t>360</a:t>
            </a:r>
            <a:r>
              <a:rPr lang="zh-CN" altLang="en-US" sz="2000" dirty="0"/>
              <a:t>安全卫士、飞信、股票软件、</a:t>
            </a:r>
            <a:r>
              <a:rPr lang="en-US" altLang="zh-CN" sz="2000" dirty="0"/>
              <a:t>……</a:t>
            </a:r>
            <a:r>
              <a:rPr lang="zh-CN" altLang="en-US" sz="2000" dirty="0"/>
              <a:t>等）。</a:t>
            </a:r>
            <a:endParaRPr lang="en-US" altLang="zh-CN" sz="2000" dirty="0"/>
          </a:p>
          <a:p>
            <a:pPr lvl="1">
              <a:defRPr/>
            </a:pPr>
            <a:r>
              <a:rPr lang="en-US" altLang="zh-CN" sz="2000" dirty="0"/>
              <a:t>WPF</a:t>
            </a:r>
            <a:r>
              <a:rPr lang="zh-CN" altLang="zh-CN" sz="2000" dirty="0"/>
              <a:t>基于</a:t>
            </a:r>
            <a:r>
              <a:rPr lang="en-US" altLang="zh-CN" sz="2000" dirty="0"/>
              <a:t>DirectX</a:t>
            </a:r>
            <a:r>
              <a:rPr lang="zh-CN" altLang="zh-CN" sz="2000" dirty="0"/>
              <a:t>和</a:t>
            </a:r>
            <a:r>
              <a:rPr lang="en-US" altLang="zh-CN" sz="2000" dirty="0"/>
              <a:t>GPU</a:t>
            </a:r>
            <a:r>
              <a:rPr lang="zh-CN" altLang="zh-CN" sz="2000" dirty="0"/>
              <a:t>加速来实现的图形界面显示技术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>
              <a:defRPr/>
            </a:pPr>
            <a:r>
              <a:rPr lang="en-US" altLang="zh-CN" sz="2000" dirty="0" err="1"/>
              <a:t>WinForm</a:t>
            </a:r>
            <a:r>
              <a:rPr lang="zh-CN" altLang="en-US" sz="2000" dirty="0"/>
              <a:t>的界面是全部用</a:t>
            </a:r>
            <a:r>
              <a:rPr lang="en-US" altLang="zh-CN" sz="2000" dirty="0"/>
              <a:t>C#</a:t>
            </a:r>
            <a:r>
              <a:rPr lang="zh-CN" altLang="en-US" sz="2000" dirty="0"/>
              <a:t>代码实现，</a:t>
            </a:r>
            <a:r>
              <a:rPr lang="en-US" altLang="zh-CN" sz="2000" dirty="0"/>
              <a:t>WPF</a:t>
            </a:r>
            <a:r>
              <a:rPr lang="zh-CN" altLang="en-US" sz="2000" dirty="0"/>
              <a:t>的界面除了用</a:t>
            </a:r>
            <a:r>
              <a:rPr lang="en-US" altLang="zh-CN" sz="2000" dirty="0"/>
              <a:t>C#</a:t>
            </a:r>
            <a:r>
              <a:rPr lang="zh-CN" altLang="en-US" sz="2000" dirty="0"/>
              <a:t>来实现以外，还可以用</a:t>
            </a:r>
            <a:r>
              <a:rPr lang="en-US" altLang="zh-CN" sz="2000" dirty="0"/>
              <a:t>XAML</a:t>
            </a:r>
            <a:r>
              <a:rPr lang="zh-CN" altLang="zh-CN" sz="2000" dirty="0"/>
              <a:t>来</a:t>
            </a:r>
            <a:r>
              <a:rPr lang="zh-CN" altLang="en-US" sz="2000" dirty="0"/>
              <a:t>实现。</a:t>
            </a:r>
            <a:endParaRPr lang="en-US" altLang="zh-CN" sz="2000" dirty="0"/>
          </a:p>
          <a:p>
            <a:pPr lvl="1">
              <a:defRPr/>
            </a:pPr>
            <a:r>
              <a:rPr lang="zh-CN" altLang="en-US" sz="2000" dirty="0"/>
              <a:t>凡是用</a:t>
            </a:r>
            <a:r>
              <a:rPr lang="en-US" altLang="zh-CN" sz="2000" dirty="0"/>
              <a:t>XAML</a:t>
            </a:r>
            <a:r>
              <a:rPr lang="zh-CN" altLang="en-US" sz="2000" dirty="0"/>
              <a:t>编写的界面都可以用</a:t>
            </a:r>
            <a:r>
              <a:rPr lang="en-US" altLang="zh-CN" sz="2000" dirty="0"/>
              <a:t>C#</a:t>
            </a:r>
            <a:r>
              <a:rPr lang="zh-CN" altLang="en-US" sz="2000" dirty="0"/>
              <a:t>代码实现，但反之不一定。</a:t>
            </a:r>
            <a:endParaRPr lang="en-US" altLang="zh-CN" sz="2000" dirty="0"/>
          </a:p>
          <a:p>
            <a:pPr marL="0" indent="0" eaLnBrk="1" hangingPunct="1">
              <a:buNone/>
              <a:defRPr/>
            </a:pPr>
            <a:r>
              <a:rPr lang="zh-CN" altLang="en-US" dirty="0"/>
              <a:t>概念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App</a:t>
            </a:r>
            <a:r>
              <a:rPr lang="zh-CN" altLang="zh-CN" dirty="0"/>
              <a:t>类</a:t>
            </a:r>
            <a:endParaRPr lang="en-US" altLang="zh-CN" dirty="0"/>
          </a:p>
          <a:p>
            <a:pPr lvl="1">
              <a:defRPr/>
            </a:pPr>
            <a:r>
              <a:rPr lang="en-US" altLang="zh-CN" sz="2000" dirty="0"/>
              <a:t>App</a:t>
            </a:r>
            <a:r>
              <a:rPr lang="zh-CN" altLang="zh-CN" sz="2000" dirty="0"/>
              <a:t>类</a:t>
            </a:r>
            <a:r>
              <a:rPr lang="zh-CN" altLang="en-US" sz="2000" dirty="0"/>
              <a:t>的基类为</a:t>
            </a:r>
            <a:r>
              <a:rPr lang="en-US" altLang="zh-CN" sz="2000" dirty="0"/>
              <a:t>Application</a:t>
            </a:r>
            <a:r>
              <a:rPr lang="zh-CN" altLang="zh-CN" sz="2000" dirty="0"/>
              <a:t>类</a:t>
            </a:r>
            <a:r>
              <a:rPr lang="zh-CN" altLang="en-US" sz="2000" dirty="0"/>
              <a:t>，该类主要</a:t>
            </a:r>
            <a:r>
              <a:rPr lang="zh-CN" altLang="zh-CN" sz="2000" dirty="0"/>
              <a:t>定义在整个应用程序范围内都可以使用的资源和属性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2">
              <a:defRPr/>
            </a:pPr>
            <a:r>
              <a:rPr lang="zh-CN" altLang="en-US" dirty="0"/>
              <a:t>例如：</a:t>
            </a:r>
            <a:r>
              <a:rPr lang="en-US" altLang="zh-CN" dirty="0"/>
              <a:t>Application current = </a:t>
            </a:r>
            <a:r>
              <a:rPr lang="en-US" altLang="zh-CN" dirty="0" err="1"/>
              <a:t>App.Current</a:t>
            </a:r>
            <a:r>
              <a:rPr lang="en-US" altLang="zh-CN" dirty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678BABF6-7D48-4E43-8A0D-8FAD9FEBD9F1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20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7.2  </a:t>
            </a:r>
            <a:r>
              <a:rPr lang="zh-CN" altLang="en-US" sz="4000"/>
              <a:t>窗口和对话框</a:t>
            </a:r>
            <a:br>
              <a:rPr lang="zh-CN" altLang="en-US" sz="3400" b="0"/>
            </a:br>
            <a:endParaRPr lang="zh-CN" altLang="en-US" sz="3400" b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066800"/>
            <a:ext cx="8686800" cy="47244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dirty="0"/>
              <a:t>3</a:t>
            </a:r>
            <a:r>
              <a:rPr lang="zh-CN" altLang="en-US" dirty="0"/>
              <a:t>、激活窗口 </a:t>
            </a:r>
            <a:endParaRPr lang="en-US" altLang="zh-CN" dirty="0"/>
          </a:p>
          <a:p>
            <a:pPr marL="360363" lvl="1" indent="-3175"/>
            <a:r>
              <a:rPr lang="zh-CN" altLang="en-US" sz="2000" dirty="0">
                <a:ea typeface="楷体_GB2312" pitchFamily="1" charset="-122"/>
              </a:rPr>
              <a:t>活动窗口：当前正在捕获用户输入（如键盘或鼠标等）的窗口。</a:t>
            </a:r>
            <a:endParaRPr lang="en-US" altLang="zh-CN" sz="2000" dirty="0">
              <a:ea typeface="楷体_GB2312" pitchFamily="1" charset="-122"/>
            </a:endParaRPr>
          </a:p>
          <a:p>
            <a:pPr marL="1011238" lvl="2" indent="-285750"/>
            <a:r>
              <a:rPr lang="zh-CN" altLang="en-US" sz="1800" dirty="0">
                <a:ea typeface="楷体_GB2312" pitchFamily="1" charset="-122"/>
              </a:rPr>
              <a:t>首次打开一个窗口时，该窗口便成为活动窗口。当窗口变为活动窗口时，会引发</a:t>
            </a:r>
            <a:r>
              <a:rPr lang="en-US" altLang="zh-CN" sz="1800" dirty="0">
                <a:ea typeface="楷体_GB2312" pitchFamily="1" charset="-122"/>
              </a:rPr>
              <a:t>Activated</a:t>
            </a:r>
            <a:r>
              <a:rPr lang="zh-CN" altLang="en-US" sz="1800" dirty="0">
                <a:ea typeface="楷体_GB2312" pitchFamily="1" charset="-122"/>
              </a:rPr>
              <a:t>事件。 </a:t>
            </a:r>
            <a:endParaRPr lang="en-US" altLang="zh-CN" sz="1800" dirty="0">
              <a:ea typeface="楷体_GB2312" pitchFamily="1" charset="-122"/>
            </a:endParaRPr>
          </a:p>
          <a:p>
            <a:pPr marL="1011238" lvl="2" indent="-285750"/>
            <a:r>
              <a:rPr lang="zh-CN" altLang="en-US" sz="1800" dirty="0">
                <a:ea typeface="楷体_GB2312" pitchFamily="1" charset="-122"/>
              </a:rPr>
              <a:t>当前活动窗口停用时引发</a:t>
            </a:r>
            <a:r>
              <a:rPr lang="en-US" altLang="zh-CN" sz="1800" dirty="0">
                <a:ea typeface="楷体_GB2312" pitchFamily="1" charset="-122"/>
              </a:rPr>
              <a:t>Deactivated</a:t>
            </a:r>
            <a:r>
              <a:rPr lang="zh-CN" altLang="en-US" sz="1800" dirty="0">
                <a:ea typeface="楷体_GB2312" pitchFamily="1" charset="-122"/>
              </a:rPr>
              <a:t>事件。</a:t>
            </a:r>
            <a:endParaRPr lang="en-US" altLang="zh-CN" sz="1800" dirty="0">
              <a:ea typeface="楷体_GB2312" pitchFamily="1" charset="-122"/>
            </a:endParaRPr>
          </a:p>
          <a:p>
            <a:pPr marL="1011238" lvl="2" indent="-285750"/>
            <a:r>
              <a:rPr lang="zh-CN" altLang="en-US" sz="1800" dirty="0">
                <a:ea typeface="楷体_GB2312" pitchFamily="1" charset="-122"/>
              </a:rPr>
              <a:t>利用</a:t>
            </a:r>
            <a:r>
              <a:rPr lang="en-US" altLang="zh-CN" sz="1800" dirty="0" err="1">
                <a:ea typeface="楷体_GB2312" pitchFamily="1" charset="-122"/>
              </a:rPr>
              <a:t>IsActive</a:t>
            </a:r>
            <a:r>
              <a:rPr lang="zh-CN" altLang="en-US" sz="1800" dirty="0">
                <a:ea typeface="楷体_GB2312" pitchFamily="1" charset="-122"/>
              </a:rPr>
              <a:t>属性可检查窗口是否处于活动状态。 </a:t>
            </a:r>
            <a:endParaRPr lang="en-US" altLang="zh-CN" sz="1800" dirty="0">
              <a:ea typeface="楷体_GB2312" pitchFamily="1" charset="-122"/>
            </a:endParaRPr>
          </a:p>
          <a:p>
            <a:pPr marL="360363" lvl="1" indent="-3175"/>
            <a:r>
              <a:rPr lang="zh-CN" altLang="en-US" dirty="0">
                <a:ea typeface="楷体_GB2312" pitchFamily="1" charset="-122"/>
              </a:rPr>
              <a:t>补充例子：见</a:t>
            </a:r>
            <a:r>
              <a:rPr lang="en-US" altLang="zh-CN" dirty="0">
                <a:ea typeface="楷体_GB2312" pitchFamily="1" charset="-122"/>
              </a:rPr>
              <a:t>Ex07</a:t>
            </a:r>
          </a:p>
          <a:p>
            <a:pPr marL="357188" lvl="1" indent="0">
              <a:buNone/>
            </a:pPr>
            <a:r>
              <a:rPr lang="en-US" altLang="zh-CN" dirty="0">
                <a:ea typeface="楷体_GB2312" pitchFamily="1" charset="-122"/>
              </a:rPr>
              <a:t>    </a:t>
            </a:r>
            <a:r>
              <a:rPr lang="zh-CN" altLang="en-US" dirty="0">
                <a:ea typeface="楷体_GB2312" pitchFamily="1" charset="-122"/>
              </a:rPr>
              <a:t>注意事项：见</a:t>
            </a:r>
            <a:r>
              <a:rPr lang="en-US" altLang="zh-CN" dirty="0">
                <a:ea typeface="楷体_GB2312" pitchFamily="1" charset="-122"/>
              </a:rPr>
              <a:t>XAML</a:t>
            </a:r>
            <a:r>
              <a:rPr lang="zh-CN" altLang="en-US" dirty="0">
                <a:ea typeface="楷体_GB2312" pitchFamily="1" charset="-122"/>
              </a:rPr>
              <a:t>中的注释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539836"/>
            <a:ext cx="2628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1D94D93-5C3A-488C-AE24-04471D9FA47C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21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7.2  </a:t>
            </a:r>
            <a:r>
              <a:rPr lang="zh-CN" altLang="en-US" sz="4000"/>
              <a:t>窗口和对话框</a:t>
            </a:r>
            <a:br>
              <a:rPr lang="zh-CN" altLang="en-US" sz="3400" b="0"/>
            </a:br>
            <a:endParaRPr lang="zh-CN" altLang="en-US" sz="3400" b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66800"/>
            <a:ext cx="8534400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4</a:t>
            </a:r>
            <a:r>
              <a:rPr lang="zh-CN" altLang="en-US" dirty="0"/>
              <a:t>、创建并显示新窗口</a:t>
            </a:r>
          </a:p>
          <a:p>
            <a:pPr marL="444500" lvl="1" indent="-87312">
              <a:defRPr/>
            </a:pPr>
            <a:r>
              <a:rPr lang="zh-CN" altLang="en-US" dirty="0"/>
              <a:t>在</a:t>
            </a:r>
            <a:r>
              <a:rPr lang="en-US" altLang="zh-CN" dirty="0"/>
              <a:t>C#</a:t>
            </a:r>
            <a:r>
              <a:rPr lang="zh-CN" altLang="en-US" dirty="0"/>
              <a:t>代码中调用</a:t>
            </a:r>
            <a:r>
              <a:rPr lang="en-US" altLang="zh-CN" dirty="0"/>
              <a:t>Show</a:t>
            </a:r>
            <a:r>
              <a:rPr lang="zh-CN" altLang="en-US" dirty="0"/>
              <a:t>方法或者</a:t>
            </a:r>
            <a:r>
              <a:rPr lang="en-US" altLang="zh-CN" dirty="0" err="1"/>
              <a:t>ShowDialog</a:t>
            </a:r>
            <a:r>
              <a:rPr lang="zh-CN" altLang="en-US" dirty="0"/>
              <a:t>方法显示窗口。  </a:t>
            </a:r>
          </a:p>
          <a:p>
            <a:pPr marL="882650" lvl="2" indent="-342900">
              <a:defRPr/>
            </a:pPr>
            <a:r>
              <a:rPr lang="zh-CN" altLang="en-US" dirty="0"/>
              <a:t>无模式窗口：调用</a:t>
            </a:r>
            <a:r>
              <a:rPr lang="en-US" altLang="zh-CN" dirty="0"/>
              <a:t>Show</a:t>
            </a:r>
            <a:r>
              <a:rPr lang="zh-CN" altLang="en-US" dirty="0"/>
              <a:t>方法。</a:t>
            </a:r>
          </a:p>
          <a:p>
            <a:pPr marL="882650" lvl="2" indent="-342900">
              <a:defRPr/>
            </a:pPr>
            <a:r>
              <a:rPr lang="zh-CN" altLang="en-US" dirty="0"/>
              <a:t>模式窗口：调用</a:t>
            </a:r>
            <a:r>
              <a:rPr lang="en-US" altLang="zh-CN" dirty="0" err="1"/>
              <a:t>ShowDialog</a:t>
            </a:r>
            <a:r>
              <a:rPr lang="zh-CN" altLang="en-US" dirty="0"/>
              <a:t>方法。</a:t>
            </a:r>
          </a:p>
          <a:p>
            <a:pPr marL="444500" lvl="1" indent="-87312">
              <a:defRPr/>
            </a:pPr>
            <a:r>
              <a:rPr lang="zh-CN" altLang="en-US" dirty="0"/>
              <a:t>对于“无模式”窗口，调用</a:t>
            </a:r>
            <a:r>
              <a:rPr lang="en-US" altLang="zh-CN" dirty="0"/>
              <a:t>Hide</a:t>
            </a:r>
            <a:r>
              <a:rPr lang="zh-CN" altLang="en-US" dirty="0"/>
              <a:t>方法可将其隐藏。   </a:t>
            </a:r>
          </a:p>
          <a:p>
            <a:pPr marL="360363" lvl="1" indent="-3175">
              <a:buFont typeface="Wingdings" pitchFamily="2" charset="2"/>
              <a:buNone/>
              <a:defRPr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54378EAD-1A32-47B3-B9AF-FE4C615BEFE4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22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7.2  </a:t>
            </a:r>
            <a:r>
              <a:rPr lang="zh-CN" altLang="en-US" sz="4000" dirty="0"/>
              <a:t>窗口和对话框</a:t>
            </a:r>
            <a:br>
              <a:rPr lang="zh-CN" altLang="en-US" sz="3400" b="0" dirty="0"/>
            </a:br>
            <a:endParaRPr lang="zh-CN" altLang="en-US" sz="3400" b="0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066800"/>
            <a:ext cx="8839200" cy="51054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5</a:t>
            </a:r>
            <a:r>
              <a:rPr lang="zh-CN" altLang="en-US" dirty="0"/>
              <a:t>、关闭窗口 </a:t>
            </a:r>
          </a:p>
          <a:p>
            <a:pPr marL="444500" lvl="1" indent="-87312">
              <a:defRPr/>
            </a:pPr>
            <a:r>
              <a:rPr lang="zh-CN" altLang="en-US" dirty="0"/>
              <a:t>直接调用</a:t>
            </a:r>
            <a:r>
              <a:rPr lang="en-US" altLang="zh-CN" dirty="0"/>
              <a:t>Close</a:t>
            </a:r>
            <a:r>
              <a:rPr lang="zh-CN" altLang="en-US" dirty="0"/>
              <a:t>方法即可关闭当前打开的窗口</a:t>
            </a:r>
          </a:p>
          <a:p>
            <a:pPr marL="444500" lvl="1" indent="-87312">
              <a:defRPr/>
            </a:pPr>
            <a:r>
              <a:rPr lang="zh-CN" altLang="en-US" dirty="0"/>
              <a:t>窗口关闭时会引发两个事件：</a:t>
            </a:r>
            <a:r>
              <a:rPr lang="en-US" altLang="zh-CN" dirty="0"/>
              <a:t>Closing</a:t>
            </a:r>
            <a:r>
              <a:rPr lang="zh-CN" altLang="en-US" dirty="0"/>
              <a:t>事件和</a:t>
            </a:r>
            <a:r>
              <a:rPr lang="en-US" altLang="zh-CN" dirty="0"/>
              <a:t>Closed</a:t>
            </a:r>
            <a:r>
              <a:rPr lang="zh-CN" altLang="en-US" dirty="0"/>
              <a:t>事件。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6</a:t>
            </a:r>
            <a:r>
              <a:rPr lang="zh-CN" altLang="en-US" dirty="0"/>
              <a:t>、窗口关联 </a:t>
            </a:r>
            <a:endParaRPr lang="en-US" altLang="zh-CN" dirty="0"/>
          </a:p>
          <a:p>
            <a:pPr marL="444500" lvl="1" indent="-87312">
              <a:defRPr/>
            </a:pPr>
            <a:r>
              <a:rPr lang="zh-CN" altLang="en-US" dirty="0"/>
              <a:t>通过设置子窗口的</a:t>
            </a:r>
            <a:r>
              <a:rPr lang="en-US" altLang="zh-CN" dirty="0"/>
              <a:t>Owner</a:t>
            </a:r>
            <a:r>
              <a:rPr lang="zh-CN" altLang="en-US" dirty="0"/>
              <a:t>属性让该子窗口附属于其父窗口 。</a:t>
            </a:r>
            <a:endParaRPr lang="en-US" altLang="zh-CN" dirty="0"/>
          </a:p>
          <a:p>
            <a:pPr marL="360363" lvl="1" indent="-3175">
              <a:buFont typeface="Wingdings" pitchFamily="2" charset="2"/>
              <a:buNone/>
              <a:defRPr/>
            </a:pPr>
            <a:r>
              <a:rPr lang="zh-CN" altLang="en-US" sz="2000" dirty="0"/>
              <a:t>    例如：</a:t>
            </a:r>
          </a:p>
          <a:p>
            <a:pPr marL="1143000" lvl="2" indent="-228600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Window </a:t>
            </a:r>
            <a:r>
              <a:rPr lang="en-US" altLang="zh-CN" dirty="0" err="1">
                <a:solidFill>
                  <a:schemeClr val="tx1"/>
                </a:solidFill>
              </a:rPr>
              <a:t>ownedWindow</a:t>
            </a:r>
            <a:r>
              <a:rPr lang="en-US" altLang="zh-CN" dirty="0">
                <a:solidFill>
                  <a:schemeClr val="tx1"/>
                </a:solidFill>
              </a:rPr>
              <a:t> = new Window();</a:t>
            </a:r>
          </a:p>
          <a:p>
            <a:pPr marL="1143000" lvl="2" indent="-228600">
              <a:buFont typeface="Wingdings" pitchFamily="2" charset="2"/>
              <a:buNone/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ownedWindow.Owner</a:t>
            </a:r>
            <a:r>
              <a:rPr lang="en-US" altLang="zh-CN" dirty="0">
                <a:solidFill>
                  <a:schemeClr val="tx1"/>
                </a:solidFill>
              </a:rPr>
              <a:t> = this;</a:t>
            </a:r>
          </a:p>
          <a:p>
            <a:pPr marL="1143000" lvl="2" indent="-228600">
              <a:buFont typeface="Wingdings" pitchFamily="2" charset="2"/>
              <a:buNone/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ownedWindow.Show</a:t>
            </a:r>
            <a:r>
              <a:rPr lang="en-US" altLang="zh-CN" dirty="0">
                <a:solidFill>
                  <a:schemeClr val="tx1"/>
                </a:solidFill>
              </a:rPr>
              <a:t>();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7A82F69-B0A5-46DC-BA64-0AAA3F520AA0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23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7.2  </a:t>
            </a:r>
            <a:r>
              <a:rPr lang="zh-CN" altLang="en-US" sz="4000"/>
              <a:t>窗口和对话框</a:t>
            </a:r>
            <a:br>
              <a:rPr lang="zh-CN" altLang="en-US" sz="3400" b="0"/>
            </a:br>
            <a:endParaRPr lang="zh-CN" altLang="en-US" sz="3400" b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66800"/>
            <a:ext cx="8763000" cy="4724400"/>
          </a:xfrm>
        </p:spPr>
        <p:txBody>
          <a:bodyPr/>
          <a:lstStyle/>
          <a:p>
            <a:pPr marL="0" indent="0" eaLnBrk="1" hangingPunct="1">
              <a:buClr>
                <a:srgbClr val="606060"/>
              </a:buClr>
              <a:buNone/>
            </a:pPr>
            <a:r>
              <a:rPr lang="en-US" altLang="zh-CN" dirty="0"/>
              <a:t>7.2.2 </a:t>
            </a:r>
            <a:r>
              <a:rPr lang="zh-CN" altLang="en-US" dirty="0"/>
              <a:t>在主窗口显示前先显示登录窗口或者欢迎窗口 </a:t>
            </a:r>
            <a:endParaRPr lang="zh-CN" altLang="en-US" sz="1800" dirty="0"/>
          </a:p>
          <a:p>
            <a:pPr marL="360363" lvl="1" indent="-3175">
              <a:buFont typeface="Wingdings" pitchFamily="2" charset="2"/>
              <a:buNone/>
            </a:pPr>
            <a:r>
              <a:rPr lang="en-US" altLang="zh-CN" dirty="0">
                <a:ea typeface="楷体_GB2312" pitchFamily="1" charset="-122"/>
              </a:rPr>
              <a:t>【</a:t>
            </a:r>
            <a:r>
              <a:rPr lang="zh-CN" altLang="en-US" dirty="0">
                <a:ea typeface="楷体_GB2312" pitchFamily="1" charset="-122"/>
              </a:rPr>
              <a:t>例</a:t>
            </a:r>
            <a:r>
              <a:rPr lang="en-US" altLang="zh-CN" dirty="0">
                <a:ea typeface="楷体_GB2312" pitchFamily="1" charset="-122"/>
              </a:rPr>
              <a:t>7-2】 </a:t>
            </a:r>
            <a:r>
              <a:rPr lang="zh-CN" altLang="en-US" dirty="0">
                <a:ea typeface="楷体_GB2312" pitchFamily="1" charset="-122"/>
              </a:rPr>
              <a:t>演示如何在主窗口显示前先显示登录窗口，同时演示窗口的基本用法。</a:t>
            </a:r>
            <a:endParaRPr lang="en-US" altLang="zh-CN" dirty="0">
              <a:ea typeface="楷体_GB2312" pitchFamily="1" charset="-122"/>
            </a:endParaRPr>
          </a:p>
          <a:p>
            <a:pPr marL="360363" lvl="1" indent="-3175">
              <a:buFont typeface="Wingdings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ea typeface="楷体_GB2312" pitchFamily="1" charset="-122"/>
              </a:rPr>
              <a:t>   </a:t>
            </a:r>
            <a:r>
              <a:rPr lang="zh-CN" altLang="en-US" sz="2000" dirty="0">
                <a:solidFill>
                  <a:schemeClr val="tx1"/>
                </a:solidFill>
                <a:ea typeface="楷体_GB2312" pitchFamily="1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a typeface="楷体_GB2312" pitchFamily="1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ea typeface="楷体_GB2312" pitchFamily="1" charset="-122"/>
              </a:rPr>
              <a:t>）主要是为了演示</a:t>
            </a:r>
            <a:r>
              <a:rPr lang="en-US" altLang="zh-CN" sz="2000" dirty="0" err="1">
                <a:solidFill>
                  <a:schemeClr val="tx1"/>
                </a:solidFill>
                <a:ea typeface="楷体_GB2312" pitchFamily="1" charset="-122"/>
              </a:rPr>
              <a:t>SourceInitialized</a:t>
            </a:r>
            <a:r>
              <a:rPr lang="zh-CN" altLang="en-US" sz="2000" dirty="0">
                <a:solidFill>
                  <a:schemeClr val="tx1"/>
                </a:solidFill>
                <a:ea typeface="楷体_GB2312" pitchFamily="1" charset="-122"/>
              </a:rPr>
              <a:t>事件的用法</a:t>
            </a:r>
            <a:endParaRPr lang="en-US" altLang="zh-CN" sz="2000" dirty="0">
              <a:solidFill>
                <a:schemeClr val="tx1"/>
              </a:solidFill>
              <a:ea typeface="楷体_GB2312" pitchFamily="1" charset="-122"/>
            </a:endParaRPr>
          </a:p>
          <a:p>
            <a:pPr marL="360363" lvl="1" indent="-3175">
              <a:buFont typeface="Wingdings" pitchFamily="2" charset="2"/>
              <a:buNone/>
            </a:pPr>
            <a:r>
              <a:rPr lang="zh-CN" altLang="en-US" dirty="0">
                <a:ea typeface="楷体_GB2312" pitchFamily="1" charset="-122"/>
              </a:rPr>
              <a:t>  （</a:t>
            </a:r>
            <a:r>
              <a:rPr lang="en-US" altLang="zh-CN" dirty="0">
                <a:ea typeface="楷体_GB2312" pitchFamily="1" charset="-122"/>
              </a:rPr>
              <a:t>2</a:t>
            </a:r>
            <a:r>
              <a:rPr lang="zh-CN" altLang="en-US" dirty="0">
                <a:ea typeface="楷体_GB2312" pitchFamily="1" charset="-122"/>
              </a:rPr>
              <a:t>）</a:t>
            </a:r>
            <a:r>
              <a:rPr lang="zh-CN" altLang="en-US" sz="2000" dirty="0">
                <a:solidFill>
                  <a:schemeClr val="tx1"/>
                </a:solidFill>
                <a:ea typeface="楷体_GB2312" pitchFamily="1" charset="-122"/>
              </a:rPr>
              <a:t>该例子同时演示了</a:t>
            </a:r>
            <a:r>
              <a:rPr lang="en-US" altLang="zh-CN" sz="2000" dirty="0">
                <a:solidFill>
                  <a:schemeClr val="tx1"/>
                </a:solidFill>
                <a:ea typeface="楷体_GB2312" pitchFamily="1" charset="-122"/>
              </a:rPr>
              <a:t>Closing</a:t>
            </a:r>
            <a:r>
              <a:rPr lang="zh-CN" altLang="en-US" sz="2000" dirty="0">
                <a:solidFill>
                  <a:schemeClr val="tx1"/>
                </a:solidFill>
                <a:ea typeface="楷体_GB2312" pitchFamily="1" charset="-122"/>
              </a:rPr>
              <a:t>事件的用法</a:t>
            </a:r>
          </a:p>
        </p:txBody>
      </p:sp>
      <p:pic>
        <p:nvPicPr>
          <p:cNvPr id="3789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62400"/>
            <a:ext cx="34290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657600"/>
            <a:ext cx="5181600" cy="2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14C3603E-F232-4E49-B5B7-F09D4AF07CEA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24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7.2  </a:t>
            </a:r>
            <a:r>
              <a:rPr lang="zh-CN" altLang="en-US" sz="4000"/>
              <a:t>窗口和对话框</a:t>
            </a:r>
            <a:br>
              <a:rPr lang="zh-CN" altLang="en-US" sz="3400" b="0"/>
            </a:br>
            <a:endParaRPr lang="zh-CN" altLang="en-US" sz="3400" b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066800"/>
            <a:ext cx="8915400" cy="5257800"/>
          </a:xfrm>
        </p:spPr>
        <p:txBody>
          <a:bodyPr/>
          <a:lstStyle/>
          <a:p>
            <a:pPr marL="0" indent="0" algn="just" eaLnBrk="1" hangingPunct="1">
              <a:buClr>
                <a:srgbClr val="606060"/>
              </a:buClr>
              <a:buNone/>
              <a:defRPr/>
            </a:pPr>
            <a:r>
              <a:rPr lang="en-US" altLang="zh-CN" dirty="0"/>
              <a:t>7.2.3 </a:t>
            </a:r>
            <a:r>
              <a:rPr lang="zh-CN" altLang="en-US" dirty="0"/>
              <a:t>窗口的外观和行为</a:t>
            </a:r>
            <a:endParaRPr lang="en-US" altLang="zh-CN" sz="1800" dirty="0"/>
          </a:p>
          <a:p>
            <a:pPr lvl="1" algn="just" eaLnBrk="1" hangingPunct="1">
              <a:buClr>
                <a:srgbClr val="606060"/>
              </a:buClr>
              <a:defRPr/>
            </a:pPr>
            <a:r>
              <a:rPr lang="zh-CN" altLang="en-US" sz="1600" dirty="0">
                <a:ea typeface="楷体_GB2312" pitchFamily="1" charset="-122"/>
              </a:rPr>
              <a:t>外观：指用户看到的窗口表现形式，行为：指用户与窗口交互的方式。</a:t>
            </a:r>
            <a:endParaRPr lang="en-US" altLang="zh-CN" sz="1600" dirty="0">
              <a:ea typeface="楷体_GB2312" pitchFamily="1" charset="-122"/>
            </a:endParaRPr>
          </a:p>
          <a:p>
            <a:pPr marL="357187" lvl="1" indent="0" algn="just" eaLnBrk="1" hangingPunct="1">
              <a:buClr>
                <a:srgbClr val="606060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ea typeface="楷体_GB2312" pitchFamily="1" charset="-122"/>
              </a:rPr>
              <a:t>1</a:t>
            </a:r>
            <a:r>
              <a:rPr lang="zh-CN" altLang="en-US" sz="2000" dirty="0">
                <a:ea typeface="楷体_GB2312" pitchFamily="1" charset="-122"/>
              </a:rPr>
              <a:t>、窗口大小</a:t>
            </a:r>
            <a:endParaRPr lang="en-US" altLang="zh-CN" sz="2000" dirty="0">
              <a:ea typeface="楷体_GB2312" pitchFamily="1" charset="-122"/>
            </a:endParaRPr>
          </a:p>
          <a:p>
            <a:pPr lvl="2" algn="just" eaLnBrk="1" hangingPunct="1">
              <a:buClr>
                <a:srgbClr val="606060"/>
              </a:buClr>
              <a:defRPr/>
            </a:pPr>
            <a:r>
              <a:rPr lang="zh-CN" altLang="en-US" sz="1800" dirty="0"/>
              <a:t>窗口大小由</a:t>
            </a:r>
            <a:r>
              <a:rPr lang="en-US" altLang="zh-CN" sz="1800" dirty="0"/>
              <a:t>Width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MinWidth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MaxWidth</a:t>
            </a:r>
            <a:r>
              <a:rPr lang="zh-CN" altLang="en-US" sz="1800" dirty="0"/>
              <a:t>、</a:t>
            </a:r>
            <a:r>
              <a:rPr lang="en-US" altLang="zh-CN" sz="1800" dirty="0"/>
              <a:t>Height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MinHeight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MaxHeight</a:t>
            </a:r>
            <a:r>
              <a:rPr lang="zh-CN" altLang="en-US" sz="1800" dirty="0"/>
              <a:t>以及</a:t>
            </a:r>
            <a:r>
              <a:rPr lang="en-US" altLang="zh-CN" sz="1800" dirty="0" err="1"/>
              <a:t>SizeToContent</a:t>
            </a:r>
            <a:r>
              <a:rPr lang="zh-CN" altLang="en-US" sz="1800" dirty="0"/>
              <a:t>等多个属性确定。</a:t>
            </a:r>
            <a:endParaRPr lang="en-US" altLang="zh-CN" sz="1800" dirty="0"/>
          </a:p>
          <a:p>
            <a:pPr lvl="2" algn="just" eaLnBrk="1" hangingPunct="1">
              <a:buClr>
                <a:srgbClr val="606060"/>
              </a:buClr>
              <a:defRPr/>
            </a:pPr>
            <a:r>
              <a:rPr lang="zh-CN" altLang="en-US" sz="1800" dirty="0"/>
              <a:t>检测窗口</a:t>
            </a:r>
            <a:r>
              <a:rPr lang="zh-CN" altLang="zh-CN" sz="1800" dirty="0"/>
              <a:t>当前宽度和高度</a:t>
            </a:r>
            <a:r>
              <a:rPr lang="zh-CN" altLang="en-US" sz="1800" dirty="0"/>
              <a:t>：应该</a:t>
            </a:r>
            <a:r>
              <a:rPr lang="zh-CN" altLang="zh-CN" sz="1800" dirty="0"/>
              <a:t>检查 </a:t>
            </a:r>
            <a:r>
              <a:rPr lang="en-US" altLang="zh-CN" sz="1800" dirty="0" err="1"/>
              <a:t>ActualWidth</a:t>
            </a:r>
            <a:r>
              <a:rPr lang="zh-CN" altLang="zh-CN" sz="1800" dirty="0"/>
              <a:t>和</a:t>
            </a:r>
            <a:r>
              <a:rPr lang="en-US" altLang="zh-CN" sz="1800" dirty="0" err="1"/>
              <a:t>ActualHeight</a:t>
            </a:r>
            <a:r>
              <a:rPr lang="zh-CN" altLang="en-US" sz="1800" dirty="0"/>
              <a:t>属性。</a:t>
            </a:r>
          </a:p>
          <a:p>
            <a:pPr marL="357187" lvl="1" indent="0" algn="just" eaLnBrk="1" hangingPunct="1">
              <a:buClr>
                <a:srgbClr val="606060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ea typeface="楷体_GB2312" pitchFamily="1" charset="-122"/>
              </a:rPr>
              <a:t>2</a:t>
            </a:r>
            <a:r>
              <a:rPr lang="zh-CN" altLang="en-US" sz="2000" dirty="0">
                <a:ea typeface="楷体_GB2312" pitchFamily="1" charset="-122"/>
              </a:rPr>
              <a:t>、窗口位置</a:t>
            </a:r>
            <a:endParaRPr lang="en-US" altLang="zh-CN" sz="2000" dirty="0">
              <a:ea typeface="楷体_GB2312" pitchFamily="1" charset="-122"/>
            </a:endParaRPr>
          </a:p>
          <a:p>
            <a:pPr lvl="2" algn="just" eaLnBrk="1" hangingPunct="1">
              <a:buClr>
                <a:srgbClr val="606060"/>
              </a:buClr>
              <a:defRPr/>
            </a:pPr>
            <a:r>
              <a:rPr lang="zh-CN" altLang="en-US" sz="1800" dirty="0"/>
              <a:t>通过</a:t>
            </a:r>
            <a:r>
              <a:rPr lang="en-US" altLang="zh-CN" sz="1800" dirty="0"/>
              <a:t>Left</a:t>
            </a:r>
            <a:r>
              <a:rPr lang="zh-CN" altLang="en-US" sz="1800" dirty="0"/>
              <a:t>和</a:t>
            </a:r>
            <a:r>
              <a:rPr lang="en-US" altLang="zh-CN" sz="1800" dirty="0"/>
              <a:t>Top</a:t>
            </a:r>
            <a:r>
              <a:rPr lang="zh-CN" altLang="en-US" sz="1800" dirty="0"/>
              <a:t>属性获取或更改窗口相对于屏幕坐标的</a:t>
            </a:r>
            <a:r>
              <a:rPr lang="en-US" altLang="zh-CN" sz="1800" dirty="0"/>
              <a:t>x</a:t>
            </a:r>
            <a:r>
              <a:rPr lang="zh-CN" altLang="en-US" sz="1800" dirty="0"/>
              <a:t>和</a:t>
            </a:r>
            <a:r>
              <a:rPr lang="en-US" altLang="zh-CN" sz="1800" dirty="0"/>
              <a:t>y</a:t>
            </a:r>
            <a:r>
              <a:rPr lang="zh-CN" altLang="en-US" sz="1800" dirty="0"/>
              <a:t>位置。 </a:t>
            </a:r>
            <a:endParaRPr lang="en-US" altLang="zh-CN" sz="1800" dirty="0"/>
          </a:p>
          <a:p>
            <a:pPr lvl="2" algn="just" eaLnBrk="1" hangingPunct="1">
              <a:buClr>
                <a:srgbClr val="606060"/>
              </a:buClr>
              <a:defRPr/>
            </a:pPr>
            <a:r>
              <a:rPr lang="en-US" altLang="zh-CN" sz="1800" dirty="0" err="1"/>
              <a:t>WindowStartupLocation</a:t>
            </a:r>
            <a:r>
              <a:rPr lang="zh-CN" altLang="en-US" sz="1800" dirty="0"/>
              <a:t>属性设置窗口第一次显示时的初始位置，枚举值有：</a:t>
            </a:r>
            <a:r>
              <a:rPr lang="en-US" altLang="zh-CN" sz="1800" dirty="0"/>
              <a:t>Manual</a:t>
            </a:r>
            <a:r>
              <a:rPr lang="zh-CN" altLang="en-US" sz="1800" dirty="0"/>
              <a:t>（默认）、</a:t>
            </a:r>
            <a:r>
              <a:rPr lang="en-US" altLang="zh-CN" sz="1800" dirty="0" err="1"/>
              <a:t>CenterScreen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CenterOwner</a:t>
            </a:r>
            <a:r>
              <a:rPr lang="zh-CN" altLang="en-US" sz="1800" dirty="0"/>
              <a:t>。 </a:t>
            </a:r>
            <a:endParaRPr lang="en-US" altLang="zh-CN" sz="1800" dirty="0"/>
          </a:p>
          <a:p>
            <a:pPr marL="357187" lvl="1" indent="0" algn="just" eaLnBrk="1" hangingPunct="1">
              <a:buClr>
                <a:srgbClr val="606060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ea typeface="楷体_GB2312" pitchFamily="1" charset="-122"/>
              </a:rPr>
              <a:t>3</a:t>
            </a:r>
            <a:r>
              <a:rPr lang="zh-CN" altLang="en-US" sz="2000" dirty="0">
                <a:ea typeface="楷体_GB2312" pitchFamily="1" charset="-122"/>
              </a:rPr>
              <a:t>、</a:t>
            </a:r>
            <a:r>
              <a:rPr lang="en-US" altLang="zh-CN" sz="2000" dirty="0">
                <a:ea typeface="楷体_GB2312" pitchFamily="1" charset="-122"/>
              </a:rPr>
              <a:t>z</a:t>
            </a:r>
            <a:r>
              <a:rPr lang="zh-CN" altLang="en-US" sz="2000" dirty="0">
                <a:ea typeface="楷体_GB2312" pitchFamily="1" charset="-122"/>
              </a:rPr>
              <a:t>顺序和最顶层窗口</a:t>
            </a:r>
            <a:endParaRPr lang="en-US" altLang="zh-CN" sz="2000" dirty="0">
              <a:ea typeface="楷体_GB2312" pitchFamily="1" charset="-122"/>
            </a:endParaRPr>
          </a:p>
          <a:p>
            <a:pPr lvl="2" algn="just" eaLnBrk="1" hangingPunct="1">
              <a:buClr>
                <a:srgbClr val="606060"/>
              </a:buClr>
              <a:defRPr/>
            </a:pPr>
            <a:r>
              <a:rPr lang="zh-CN" altLang="en-US" sz="1800" dirty="0">
                <a:ea typeface="楷体_GB2312" pitchFamily="1" charset="-122"/>
              </a:rPr>
              <a:t>最顶层</a:t>
            </a:r>
            <a:r>
              <a:rPr lang="en-US" altLang="zh-CN" sz="1800" dirty="0">
                <a:ea typeface="楷体_GB2312" pitchFamily="1" charset="-122"/>
              </a:rPr>
              <a:t>z</a:t>
            </a:r>
            <a:r>
              <a:rPr lang="zh-CN" altLang="en-US" sz="1800" dirty="0">
                <a:ea typeface="楷体_GB2312" pitchFamily="1" charset="-122"/>
              </a:rPr>
              <a:t>顺序中的窗口总是位于正常</a:t>
            </a:r>
            <a:r>
              <a:rPr lang="en-US" altLang="zh-CN" sz="1800" dirty="0">
                <a:ea typeface="楷体_GB2312" pitchFamily="1" charset="-122"/>
              </a:rPr>
              <a:t>z</a:t>
            </a:r>
            <a:r>
              <a:rPr lang="zh-CN" altLang="en-US" sz="1800" dirty="0">
                <a:ea typeface="楷体_GB2312" pitchFamily="1" charset="-122"/>
              </a:rPr>
              <a:t>顺序中的窗口之上。</a:t>
            </a:r>
            <a:endParaRPr lang="en-US" altLang="zh-CN" sz="1800" dirty="0">
              <a:ea typeface="楷体_GB2312" pitchFamily="1" charset="-122"/>
            </a:endParaRPr>
          </a:p>
          <a:p>
            <a:pPr lvl="2" algn="just" eaLnBrk="1" hangingPunct="1">
              <a:buClr>
                <a:srgbClr val="606060"/>
              </a:buClr>
              <a:defRPr/>
            </a:pPr>
            <a:r>
              <a:rPr lang="zh-CN" altLang="en-US" sz="1800" dirty="0">
                <a:ea typeface="楷体_GB2312" pitchFamily="1" charset="-122"/>
              </a:rPr>
              <a:t>将窗口的</a:t>
            </a:r>
            <a:r>
              <a:rPr lang="en-US" altLang="zh-CN" sz="1800" dirty="0">
                <a:ea typeface="楷体_GB2312" pitchFamily="1" charset="-122"/>
              </a:rPr>
              <a:t>Topmost</a:t>
            </a:r>
            <a:r>
              <a:rPr lang="zh-CN" altLang="en-US" sz="1800" dirty="0">
                <a:ea typeface="楷体_GB2312" pitchFamily="1" charset="-122"/>
              </a:rPr>
              <a:t>属性设置为</a:t>
            </a:r>
            <a:r>
              <a:rPr lang="en-US" altLang="zh-CN" sz="1800" dirty="0">
                <a:ea typeface="楷体_GB2312" pitchFamily="1" charset="-122"/>
              </a:rPr>
              <a:t>true</a:t>
            </a:r>
            <a:r>
              <a:rPr lang="zh-CN" altLang="en-US" sz="1800" dirty="0">
                <a:ea typeface="楷体_GB2312" pitchFamily="1" charset="-122"/>
              </a:rPr>
              <a:t>可以使该窗口位于最顶层</a:t>
            </a:r>
            <a:r>
              <a:rPr lang="en-US" altLang="zh-CN" sz="1800" dirty="0">
                <a:ea typeface="楷体_GB2312" pitchFamily="1" charset="-122"/>
              </a:rPr>
              <a:t>z</a:t>
            </a:r>
            <a:r>
              <a:rPr lang="zh-CN" altLang="en-US" sz="1800" dirty="0">
                <a:ea typeface="楷体_GB2312" pitchFamily="1" charset="-122"/>
              </a:rPr>
              <a:t>顺序中。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46DF62E7-FF22-43E6-98CA-ABC77A5B7010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25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7.2  </a:t>
            </a:r>
            <a:r>
              <a:rPr lang="zh-CN" altLang="en-US" sz="4000"/>
              <a:t>窗口和对话框</a:t>
            </a:r>
            <a:br>
              <a:rPr lang="zh-CN" altLang="en-US" sz="3400" b="0"/>
            </a:br>
            <a:endParaRPr lang="zh-CN" altLang="en-US" sz="3400" b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066800"/>
            <a:ext cx="8610600" cy="5105400"/>
          </a:xfrm>
        </p:spPr>
        <p:txBody>
          <a:bodyPr/>
          <a:lstStyle/>
          <a:p>
            <a:pPr marL="0" indent="0" algn="just" eaLnBrk="1" hangingPunct="1">
              <a:buClr>
                <a:srgbClr val="606060"/>
              </a:buClr>
              <a:buNone/>
              <a:defRPr/>
            </a:pPr>
            <a:r>
              <a:rPr lang="en-US" altLang="zh-CN" dirty="0"/>
              <a:t>7.2.4 </a:t>
            </a:r>
            <a:r>
              <a:rPr lang="zh-CN" altLang="en-US" dirty="0"/>
              <a:t>对话框</a:t>
            </a:r>
            <a:endParaRPr lang="zh-CN" altLang="en-US" sz="1800" dirty="0"/>
          </a:p>
          <a:p>
            <a:pPr marL="357188" lvl="1" indent="0">
              <a:buNone/>
              <a:defRPr/>
            </a:pPr>
            <a:r>
              <a:rPr lang="en-US" altLang="zh-CN" dirty="0">
                <a:ea typeface="楷体_GB2312" pitchFamily="1" charset="-122"/>
              </a:rPr>
              <a:t>1</a:t>
            </a:r>
            <a:r>
              <a:rPr lang="zh-CN" altLang="en-US" dirty="0">
                <a:ea typeface="楷体_GB2312" pitchFamily="1" charset="-122"/>
              </a:rPr>
              <a:t>、消息框（</a:t>
            </a:r>
            <a:r>
              <a:rPr lang="en-US" altLang="zh-CN" dirty="0">
                <a:ea typeface="楷体_GB2312" pitchFamily="1" charset="-122"/>
              </a:rPr>
              <a:t> </a:t>
            </a:r>
            <a:r>
              <a:rPr lang="en-US" altLang="zh-CN" dirty="0" err="1">
                <a:ea typeface="楷体_GB2312" pitchFamily="1" charset="-122"/>
              </a:rPr>
              <a:t>MessageBox</a:t>
            </a:r>
            <a:r>
              <a:rPr lang="zh-CN" altLang="en-US" dirty="0">
                <a:ea typeface="楷体_GB2312" pitchFamily="1" charset="-122"/>
              </a:rPr>
              <a:t>类）</a:t>
            </a:r>
          </a:p>
          <a:p>
            <a:pPr marL="360363" lvl="1" indent="-3175">
              <a:buNone/>
              <a:defRPr/>
            </a:pPr>
            <a:r>
              <a:rPr lang="zh-CN" altLang="en-US" dirty="0">
                <a:ea typeface="楷体_GB2312" pitchFamily="1" charset="-122"/>
              </a:rPr>
              <a:t>调用静态</a:t>
            </a:r>
            <a:r>
              <a:rPr lang="en-US" altLang="zh-CN" dirty="0">
                <a:ea typeface="楷体_GB2312" pitchFamily="1" charset="-122"/>
              </a:rPr>
              <a:t>Show</a:t>
            </a:r>
            <a:r>
              <a:rPr lang="zh-CN" altLang="en-US" dirty="0">
                <a:ea typeface="楷体_GB2312" pitchFamily="1" charset="-122"/>
              </a:rPr>
              <a:t>方法显示消息框，常用重载形式有：</a:t>
            </a:r>
          </a:p>
          <a:p>
            <a:pPr marL="1257300" lvl="2" indent="-342900">
              <a:defRPr/>
            </a:pPr>
            <a:r>
              <a:rPr lang="en-US" altLang="zh-CN" sz="2200" dirty="0"/>
              <a:t>public static </a:t>
            </a:r>
            <a:r>
              <a:rPr lang="en-US" altLang="zh-CN" sz="2200" dirty="0" err="1"/>
              <a:t>DialogResult</a:t>
            </a:r>
            <a:r>
              <a:rPr lang="en-US" altLang="zh-CN" sz="2200" dirty="0"/>
              <a:t> Show(string text)</a:t>
            </a:r>
          </a:p>
          <a:p>
            <a:pPr marL="1257300" lvl="2" indent="-342900">
              <a:defRPr/>
            </a:pPr>
            <a:r>
              <a:rPr lang="en-US" altLang="zh-CN" sz="2200" dirty="0"/>
              <a:t>public static </a:t>
            </a:r>
            <a:r>
              <a:rPr lang="en-US" altLang="zh-CN" sz="2200" dirty="0" err="1"/>
              <a:t>DialogResult</a:t>
            </a:r>
            <a:r>
              <a:rPr lang="en-US" altLang="zh-CN" sz="2200" dirty="0"/>
              <a:t> Show(string text, string caption)</a:t>
            </a:r>
          </a:p>
          <a:p>
            <a:pPr marL="1257300" lvl="2" indent="-342900">
              <a:defRPr/>
            </a:pPr>
            <a:r>
              <a:rPr lang="en-US" altLang="zh-CN" sz="2200" dirty="0"/>
              <a:t>public static </a:t>
            </a:r>
            <a:r>
              <a:rPr lang="en-US" altLang="zh-CN" sz="2200" dirty="0" err="1"/>
              <a:t>DialogResult</a:t>
            </a:r>
            <a:r>
              <a:rPr lang="en-US" altLang="zh-CN" sz="2200" dirty="0"/>
              <a:t> Show(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altLang="zh-CN" sz="2200" dirty="0"/>
              <a:t>       string text, string caption, 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altLang="zh-CN" sz="2200" dirty="0"/>
              <a:t>       </a:t>
            </a:r>
            <a:r>
              <a:rPr lang="en-US" altLang="zh-CN" sz="2200" dirty="0" err="1"/>
              <a:t>MessageBoxButton</a:t>
            </a:r>
            <a:r>
              <a:rPr lang="en-US" altLang="zh-CN" sz="2200" dirty="0"/>
              <a:t> buttons,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altLang="zh-CN" sz="2200" dirty="0"/>
              <a:t>       </a:t>
            </a:r>
            <a:r>
              <a:rPr lang="en-US" altLang="zh-CN" sz="2200" dirty="0" err="1"/>
              <a:t>MessageBoxImage</a:t>
            </a:r>
            <a:r>
              <a:rPr lang="en-US" altLang="zh-CN" sz="2200" dirty="0"/>
              <a:t> icon)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9E4EA87-4CCB-4208-AB73-6CAA57B62D34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26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7.2  </a:t>
            </a:r>
            <a:r>
              <a:rPr lang="zh-CN" altLang="en-US" sz="4000"/>
              <a:t>窗口和对话框</a:t>
            </a:r>
            <a:br>
              <a:rPr lang="zh-CN" altLang="en-US" sz="3400" b="0"/>
            </a:br>
            <a:endParaRPr lang="zh-CN" altLang="en-US" sz="3400" b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9713" y="1266825"/>
            <a:ext cx="8534400" cy="4495800"/>
          </a:xfrm>
        </p:spPr>
        <p:txBody>
          <a:bodyPr/>
          <a:lstStyle/>
          <a:p>
            <a:pPr lvl="1" algn="just" eaLnBrk="1" hangingPunct="1">
              <a:buClr>
                <a:srgbClr val="606060"/>
              </a:buClr>
            </a:pPr>
            <a:r>
              <a:rPr lang="en-US" altLang="zh-CN" dirty="0">
                <a:ea typeface="楷体_GB2312" pitchFamily="1" charset="-122"/>
              </a:rPr>
              <a:t>【</a:t>
            </a:r>
            <a:r>
              <a:rPr lang="zh-CN" altLang="en-US" dirty="0">
                <a:ea typeface="楷体_GB2312" pitchFamily="1" charset="-122"/>
              </a:rPr>
              <a:t>例</a:t>
            </a:r>
            <a:r>
              <a:rPr lang="en-US" altLang="zh-CN" dirty="0">
                <a:ea typeface="楷体_GB2312" pitchFamily="1" charset="-122"/>
              </a:rPr>
              <a:t>7-3】 </a:t>
            </a:r>
            <a:r>
              <a:rPr lang="zh-CN" altLang="en-US" dirty="0">
                <a:ea typeface="楷体_GB2312" pitchFamily="1" charset="-122"/>
              </a:rPr>
              <a:t>演示如何在</a:t>
            </a:r>
            <a:r>
              <a:rPr lang="en-US" altLang="zh-CN" dirty="0">
                <a:ea typeface="楷体_GB2312" pitchFamily="1" charset="-122"/>
              </a:rPr>
              <a:t>WPF</a:t>
            </a:r>
            <a:r>
              <a:rPr lang="zh-CN" altLang="en-US" dirty="0">
                <a:ea typeface="楷体_GB2312" pitchFamily="1" charset="-122"/>
              </a:rPr>
              <a:t>应用程序中弹出消息框以及获取消息框返回的值。 </a:t>
            </a:r>
          </a:p>
          <a:p>
            <a:pPr lvl="2" algn="just" eaLnBrk="1" hangingPunct="1">
              <a:buClr>
                <a:srgbClr val="606060"/>
              </a:buClr>
            </a:pPr>
            <a:r>
              <a:rPr lang="zh-CN" altLang="en-US" sz="1800" dirty="0"/>
              <a:t>重点关注：</a:t>
            </a:r>
            <a:r>
              <a:rPr lang="zh-CN" altLang="zh-CN" sz="1800" dirty="0"/>
              <a:t>如何获取消息框</a:t>
            </a:r>
            <a:r>
              <a:rPr lang="zh-CN" altLang="en-US" sz="1800" dirty="0"/>
              <a:t>的</a:t>
            </a:r>
            <a:r>
              <a:rPr lang="zh-CN" altLang="zh-CN" sz="1800" dirty="0"/>
              <a:t>返回值</a:t>
            </a:r>
            <a:endParaRPr lang="zh-CN" altLang="en-US" sz="1800" dirty="0">
              <a:ea typeface="楷体_GB2312" pitchFamily="1" charset="-122"/>
            </a:endParaRPr>
          </a:p>
        </p:txBody>
      </p:sp>
      <p:pic>
        <p:nvPicPr>
          <p:cNvPr id="3994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69853"/>
            <a:ext cx="4343400" cy="289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182938"/>
            <a:ext cx="15176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4778A6A9-DC26-49E2-93C1-4C770B8A297D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27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7.2  </a:t>
            </a:r>
            <a:r>
              <a:rPr lang="zh-CN" altLang="en-US" sz="4000"/>
              <a:t>窗口和对话框</a:t>
            </a:r>
            <a:br>
              <a:rPr lang="zh-CN" altLang="en-US" sz="3400" b="0"/>
            </a:br>
            <a:endParaRPr lang="zh-CN" altLang="en-US" sz="3400" b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066800"/>
            <a:ext cx="8763000" cy="4724400"/>
          </a:xfrm>
        </p:spPr>
        <p:txBody>
          <a:bodyPr/>
          <a:lstStyle/>
          <a:p>
            <a:pPr marL="0" indent="0" algn="just"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dirty="0"/>
              <a:t>2</a:t>
            </a:r>
            <a:r>
              <a:rPr lang="zh-CN" altLang="en-US" dirty="0"/>
              <a:t>、通用对话框（见补充例子</a:t>
            </a:r>
            <a:r>
              <a:rPr lang="en-US" altLang="zh-CN" dirty="0"/>
              <a:t>【Ex08】</a:t>
            </a:r>
            <a:r>
              <a:rPr lang="zh-CN" altLang="en-US" dirty="0"/>
              <a:t>）</a:t>
            </a:r>
          </a:p>
          <a:p>
            <a:pPr marL="774700" lvl="1" indent="-228600"/>
            <a:r>
              <a:rPr lang="en-US" altLang="zh-CN" sz="2000" dirty="0" err="1">
                <a:ea typeface="楷体_GB2312" pitchFamily="1" charset="-122"/>
              </a:rPr>
              <a:t>OpenFileDialog</a:t>
            </a:r>
            <a:r>
              <a:rPr lang="zh-CN" altLang="en-US" sz="2000" dirty="0">
                <a:ea typeface="楷体_GB2312" pitchFamily="1" charset="-122"/>
              </a:rPr>
              <a:t>：选择一个或多个要打开的文件名。</a:t>
            </a:r>
          </a:p>
          <a:p>
            <a:pPr marL="774700" lvl="1" indent="-228600"/>
            <a:r>
              <a:rPr lang="en-US" altLang="zh-CN" sz="2000" dirty="0" err="1">
                <a:ea typeface="楷体_GB2312" pitchFamily="1" charset="-122"/>
              </a:rPr>
              <a:t>SaveFileDialog</a:t>
            </a:r>
            <a:r>
              <a:rPr lang="zh-CN" altLang="en-US" sz="2000" dirty="0">
                <a:ea typeface="楷体_GB2312" pitchFamily="1" charset="-122"/>
              </a:rPr>
              <a:t>：选择一个要将文件另存为的文件名。</a:t>
            </a:r>
          </a:p>
          <a:p>
            <a:pPr marL="774700" lvl="1" indent="-228600"/>
            <a:r>
              <a:rPr lang="en-US" altLang="zh-CN" sz="2000" dirty="0" err="1">
                <a:ea typeface="楷体_GB2312" pitchFamily="1" charset="-122"/>
              </a:rPr>
              <a:t>PrintDialog</a:t>
            </a:r>
            <a:r>
              <a:rPr lang="zh-CN" altLang="en-US" sz="2000" dirty="0">
                <a:ea typeface="楷体_GB2312" pitchFamily="1" charset="-122"/>
              </a:rPr>
              <a:t>：选择和配置打印机并打印文档。</a:t>
            </a:r>
            <a:endParaRPr lang="en-US" altLang="zh-CN" sz="2000" dirty="0">
              <a:ea typeface="楷体_GB2312" pitchFamily="1" charset="-122"/>
            </a:endParaRPr>
          </a:p>
          <a:p>
            <a:pPr marL="774700" lvl="1" indent="-228600"/>
            <a:r>
              <a:rPr lang="en-US" altLang="zh-CN" sz="2000" dirty="0" err="1"/>
              <a:t>FontDialog</a:t>
            </a:r>
            <a:r>
              <a:rPr lang="zh-CN" altLang="en-US" sz="2000" dirty="0"/>
              <a:t>：选择字体。</a:t>
            </a:r>
            <a:endParaRPr lang="en-US" altLang="zh-CN" sz="2000" dirty="0"/>
          </a:p>
          <a:p>
            <a:pPr marL="774700" lvl="1" indent="-228600"/>
            <a:r>
              <a:rPr lang="en-US" altLang="zh-CN" sz="2000" dirty="0" err="1"/>
              <a:t>ColorDialog</a:t>
            </a:r>
            <a:r>
              <a:rPr lang="zh-CN" altLang="en-US" sz="2000" dirty="0"/>
              <a:t>：选择颜色。</a:t>
            </a:r>
            <a:endParaRPr lang="zh-CN" altLang="en-US" sz="2000" dirty="0">
              <a:ea typeface="楷体_GB2312" pitchFamily="1" charset="-122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dirty="0"/>
              <a:t>3</a:t>
            </a:r>
            <a:r>
              <a:rPr lang="zh-CN" altLang="en-US" dirty="0"/>
              <a:t>、自定义对话框</a:t>
            </a:r>
          </a:p>
          <a:p>
            <a:pPr marL="774700" lvl="1" indent="-228600"/>
            <a:r>
              <a:rPr lang="zh-CN" altLang="en-US" sz="2000" dirty="0">
                <a:ea typeface="楷体_GB2312" pitchFamily="1" charset="-122"/>
              </a:rPr>
              <a:t>自定义对话框一般用于显示和收集特定的信息，分为模式对话框（调用</a:t>
            </a:r>
            <a:r>
              <a:rPr lang="en-US" altLang="zh-CN" sz="2000" dirty="0" err="1">
                <a:ea typeface="楷体_GB2312" pitchFamily="1" charset="-122"/>
              </a:rPr>
              <a:t>ShowDialog</a:t>
            </a:r>
            <a:r>
              <a:rPr lang="zh-CN" altLang="en-US" sz="2000" dirty="0">
                <a:ea typeface="楷体_GB2312" pitchFamily="1" charset="-122"/>
              </a:rPr>
              <a:t>方法显示）和非模式对话框（调用</a:t>
            </a:r>
            <a:r>
              <a:rPr lang="en-US" altLang="zh-CN" sz="2000" dirty="0">
                <a:ea typeface="楷体_GB2312" pitchFamily="1" charset="-122"/>
              </a:rPr>
              <a:t>Show</a:t>
            </a:r>
            <a:r>
              <a:rPr lang="zh-CN" altLang="en-US" sz="2000" dirty="0">
                <a:ea typeface="楷体_GB2312" pitchFamily="1" charset="-122"/>
              </a:rPr>
              <a:t>方法显示）。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5986E8AB-4DA7-4FBC-8870-B4D9D5D93727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28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7.2  </a:t>
            </a:r>
            <a:r>
              <a:rPr lang="zh-CN" altLang="en-US" sz="4000"/>
              <a:t>窗口和对话框</a:t>
            </a:r>
            <a:endParaRPr lang="zh-CN" altLang="en-US" sz="3400" b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66800"/>
            <a:ext cx="8763000" cy="4724400"/>
          </a:xfrm>
        </p:spPr>
        <p:txBody>
          <a:bodyPr/>
          <a:lstStyle/>
          <a:p>
            <a:pPr marL="0" indent="0" algn="just" eaLnBrk="1" hangingPunct="1">
              <a:buClr>
                <a:srgbClr val="606060"/>
              </a:buClr>
              <a:buFont typeface="Wingdings" pitchFamily="2" charset="2"/>
              <a:buNone/>
            </a:pPr>
            <a:endParaRPr lang="zh-CN" altLang="en-US" sz="2000" dirty="0"/>
          </a:p>
          <a:p>
            <a:pPr marL="360363" lvl="1" indent="-3175"/>
            <a:r>
              <a:rPr lang="en-US" altLang="zh-CN" sz="2000" dirty="0">
                <a:ea typeface="楷体_GB2312" pitchFamily="1" charset="-122"/>
              </a:rPr>
              <a:t>【</a:t>
            </a:r>
            <a:r>
              <a:rPr lang="zh-CN" altLang="en-US" sz="2000" dirty="0">
                <a:ea typeface="楷体_GB2312" pitchFamily="1" charset="-122"/>
              </a:rPr>
              <a:t>例</a:t>
            </a:r>
            <a:r>
              <a:rPr lang="en-US" altLang="zh-CN" sz="2000" dirty="0">
                <a:ea typeface="楷体_GB2312" pitchFamily="1" charset="-122"/>
              </a:rPr>
              <a:t>7-4】</a:t>
            </a:r>
            <a:r>
              <a:rPr lang="zh-CN" altLang="en-US" sz="2000" dirty="0">
                <a:ea typeface="楷体_GB2312" pitchFamily="1" charset="-122"/>
              </a:rPr>
              <a:t>演示自定义对话框的基本用法。 </a:t>
            </a:r>
            <a:endParaRPr lang="en-US" altLang="zh-CN" sz="2000" dirty="0">
              <a:ea typeface="楷体_GB2312" pitchFamily="1" charset="-122"/>
            </a:endParaRPr>
          </a:p>
          <a:p>
            <a:pPr marL="728663" lvl="2" indent="-3175"/>
            <a:r>
              <a:rPr lang="en-US" altLang="zh-CN" sz="1800" dirty="0" err="1"/>
              <a:t>buttonOK.IsDefault</a:t>
            </a:r>
            <a:r>
              <a:rPr lang="en-US" altLang="zh-CN" sz="1800" dirty="0"/>
              <a:t> = true;     //</a:t>
            </a:r>
            <a:r>
              <a:rPr lang="zh-CN" altLang="en-US" sz="1800" dirty="0"/>
              <a:t>回车键</a:t>
            </a:r>
            <a:endParaRPr lang="en-US" altLang="zh-CN" sz="1800" dirty="0"/>
          </a:p>
          <a:p>
            <a:pPr marL="728663" lvl="2" indent="-3175"/>
            <a:r>
              <a:rPr lang="en-US" altLang="zh-CN" sz="1800" dirty="0" err="1"/>
              <a:t>buttonCancel.IsCancel</a:t>
            </a:r>
            <a:r>
              <a:rPr lang="en-US" altLang="zh-CN" sz="1800" dirty="0"/>
              <a:t> = true;  //&lt;Esc&gt;</a:t>
            </a:r>
            <a:r>
              <a:rPr lang="zh-CN" altLang="en-US" sz="1800" dirty="0"/>
              <a:t>键</a:t>
            </a:r>
            <a:endParaRPr lang="en-US" altLang="zh-CN" sz="1800" dirty="0"/>
          </a:p>
          <a:p>
            <a:pPr marL="728663" lvl="2" indent="-3175"/>
            <a:r>
              <a:rPr lang="en-US" altLang="zh-CN" sz="1800" dirty="0" err="1"/>
              <a:t>this.DialogResult</a:t>
            </a:r>
            <a:r>
              <a:rPr lang="en-US" altLang="zh-CN" sz="1800" dirty="0"/>
              <a:t> = true;      //</a:t>
            </a:r>
            <a:r>
              <a:rPr lang="zh-CN" altLang="en-US" sz="1800" dirty="0"/>
              <a:t>确定</a:t>
            </a:r>
            <a:endParaRPr lang="en-US" altLang="zh-CN" sz="1800" dirty="0"/>
          </a:p>
          <a:p>
            <a:pPr marL="728663" lvl="2" indent="-3175"/>
            <a:r>
              <a:rPr lang="en-US" altLang="zh-CN" sz="1800" dirty="0" err="1"/>
              <a:t>this.DialogResult</a:t>
            </a:r>
            <a:r>
              <a:rPr lang="en-US" altLang="zh-CN" sz="1800" dirty="0"/>
              <a:t> = false;     //</a:t>
            </a:r>
            <a:r>
              <a:rPr lang="zh-CN" altLang="en-US" sz="1800" dirty="0"/>
              <a:t>取消</a:t>
            </a:r>
            <a:endParaRPr lang="zh-CN" altLang="en-US" sz="1800" dirty="0">
              <a:ea typeface="楷体_GB2312" pitchFamily="1" charset="-122"/>
            </a:endParaRPr>
          </a:p>
        </p:txBody>
      </p:sp>
      <p:pic>
        <p:nvPicPr>
          <p:cNvPr id="4096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10000"/>
            <a:ext cx="36353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775075"/>
            <a:ext cx="213360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4A39A95-330A-405E-8262-AD892565280A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29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7.2  </a:t>
            </a:r>
            <a:r>
              <a:rPr lang="zh-CN" altLang="en-US" sz="4000"/>
              <a:t>窗口和对话框</a:t>
            </a:r>
            <a:br>
              <a:rPr lang="zh-CN" altLang="en-US" sz="3400" b="0"/>
            </a:br>
            <a:endParaRPr lang="zh-CN" altLang="en-US" sz="3400" b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066800"/>
            <a:ext cx="8763000" cy="4724400"/>
          </a:xfrm>
        </p:spPr>
        <p:txBody>
          <a:bodyPr/>
          <a:lstStyle/>
          <a:p>
            <a:pPr indent="0" algn="just" eaLnBrk="1" hangingPunct="1">
              <a:lnSpc>
                <a:spcPct val="100000"/>
              </a:lnSpc>
              <a:buClr>
                <a:srgbClr val="606060"/>
              </a:buClr>
              <a:buFont typeface="Wingdings" pitchFamily="2" charset="2"/>
              <a:buNone/>
              <a:defRPr/>
            </a:pPr>
            <a:r>
              <a:rPr lang="en-US" altLang="zh-CN" dirty="0"/>
              <a:t>7.2.5 WPF</a:t>
            </a:r>
            <a:r>
              <a:rPr lang="zh-CN" altLang="en-US" dirty="0"/>
              <a:t>页和页面导航 </a:t>
            </a:r>
            <a:endParaRPr lang="en-US" altLang="zh-CN" dirty="0"/>
          </a:p>
          <a:p>
            <a:pPr indent="0" algn="just" eaLnBrk="1" hangingPunct="1">
              <a:lnSpc>
                <a:spcPct val="100000"/>
              </a:lnSpc>
              <a:buClr>
                <a:srgbClr val="606060"/>
              </a:buClr>
              <a:buFont typeface="Wingdings" pitchFamily="2" charset="2"/>
              <a:buNone/>
              <a:defRPr/>
            </a:pPr>
            <a:r>
              <a:rPr lang="zh-CN" altLang="en-US" sz="2000" dirty="0"/>
              <a:t>  要点：</a:t>
            </a:r>
          </a:p>
          <a:p>
            <a:pPr lvl="1" indent="0" algn="just" eaLnBrk="1" hangingPunct="1">
              <a:lnSpc>
                <a:spcPct val="100000"/>
              </a:lnSpc>
              <a:buClr>
                <a:srgbClr val="606060"/>
              </a:buClr>
              <a:buFont typeface="Wingdings" pitchFamily="2" charset="2"/>
              <a:buNone/>
              <a:defRPr/>
            </a:pPr>
            <a:r>
              <a:rPr lang="zh-CN" altLang="en-US" sz="1800" dirty="0">
                <a:solidFill>
                  <a:schemeClr val="tx1"/>
                </a:solidFill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en-US" sz="1800" dirty="0">
                <a:solidFill>
                  <a:schemeClr val="tx1"/>
                </a:solidFill>
              </a:rPr>
              <a:t>）在</a:t>
            </a:r>
            <a:r>
              <a:rPr lang="en-US" altLang="zh-CN" sz="1800" dirty="0">
                <a:solidFill>
                  <a:schemeClr val="tx1"/>
                </a:solidFill>
              </a:rPr>
              <a:t>WPF</a:t>
            </a:r>
            <a:r>
              <a:rPr lang="zh-CN" altLang="en-US" sz="1800" dirty="0">
                <a:solidFill>
                  <a:schemeClr val="tx1"/>
                </a:solidFill>
              </a:rPr>
              <a:t>应用程序中，既可以用窗口（</a:t>
            </a:r>
            <a:r>
              <a:rPr lang="en-US" altLang="zh-CN" sz="1800" dirty="0">
                <a:solidFill>
                  <a:schemeClr val="tx1"/>
                </a:solidFill>
              </a:rPr>
              <a:t>Window</a:t>
            </a:r>
            <a:r>
              <a:rPr lang="zh-CN" altLang="en-US" sz="1800" dirty="0">
                <a:solidFill>
                  <a:schemeClr val="tx1"/>
                </a:solidFill>
              </a:rPr>
              <a:t>）设计界面，也可以用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 indent="0" algn="just" eaLnBrk="1" hangingPunct="1">
              <a:lnSpc>
                <a:spcPct val="100000"/>
              </a:lnSpc>
              <a:buClr>
                <a:srgbClr val="606060"/>
              </a:buClr>
              <a:buFont typeface="Wingdings" pitchFamily="2" charset="2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          </a:t>
            </a:r>
            <a:r>
              <a:rPr lang="zh-CN" altLang="en-US" sz="1800" dirty="0">
                <a:solidFill>
                  <a:schemeClr val="tx1"/>
                </a:solidFill>
              </a:rPr>
              <a:t>页（</a:t>
            </a:r>
            <a:r>
              <a:rPr lang="en-US" altLang="zh-CN" sz="1800" dirty="0">
                <a:solidFill>
                  <a:schemeClr val="tx1"/>
                </a:solidFill>
              </a:rPr>
              <a:t>Page</a:t>
            </a:r>
            <a:r>
              <a:rPr lang="zh-CN" altLang="en-US" sz="1800" dirty="0">
                <a:solidFill>
                  <a:schemeClr val="tx1"/>
                </a:solidFill>
              </a:rPr>
              <a:t>）设计界面。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 indent="0" algn="just" eaLnBrk="1" hangingPunct="1">
              <a:lnSpc>
                <a:spcPct val="100000"/>
              </a:lnSpc>
              <a:buClr>
                <a:srgbClr val="606060"/>
              </a:buClr>
              <a:buFont typeface="Wingdings" pitchFamily="2" charset="2"/>
              <a:buNone/>
              <a:defRPr/>
            </a:pPr>
            <a:r>
              <a:rPr lang="zh-CN" altLang="en-US" sz="1800" dirty="0">
                <a:solidFill>
                  <a:schemeClr val="tx1"/>
                </a:solidFill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r>
              <a:rPr lang="zh-CN" altLang="en-US" sz="1800" dirty="0">
                <a:solidFill>
                  <a:schemeClr val="tx1"/>
                </a:solidFill>
              </a:rPr>
              <a:t>）用</a:t>
            </a:r>
            <a:r>
              <a:rPr lang="en-US" altLang="zh-CN" sz="1800" dirty="0">
                <a:solidFill>
                  <a:schemeClr val="tx1"/>
                </a:solidFill>
              </a:rPr>
              <a:t>Page</a:t>
            </a:r>
            <a:r>
              <a:rPr lang="zh-CN" altLang="en-US" sz="1800" dirty="0">
                <a:solidFill>
                  <a:schemeClr val="tx1"/>
                </a:solidFill>
              </a:rPr>
              <a:t>时，可通过</a:t>
            </a:r>
            <a:r>
              <a:rPr lang="en-US" altLang="zh-CN" sz="1800" dirty="0">
                <a:solidFill>
                  <a:schemeClr val="tx1"/>
                </a:solidFill>
              </a:rPr>
              <a:t>Frame</a:t>
            </a:r>
            <a:r>
              <a:rPr lang="zh-CN" altLang="en-US" sz="1800" dirty="0">
                <a:solidFill>
                  <a:schemeClr val="tx1"/>
                </a:solidFill>
              </a:rPr>
              <a:t>或者</a:t>
            </a:r>
            <a:r>
              <a:rPr lang="en-US" altLang="zh-CN" sz="1800" dirty="0" err="1">
                <a:solidFill>
                  <a:schemeClr val="tx1"/>
                </a:solidFill>
              </a:rPr>
              <a:t>NavigationWindow</a:t>
            </a:r>
            <a:r>
              <a:rPr lang="zh-CN" altLang="en-US" sz="1800" dirty="0">
                <a:solidFill>
                  <a:schemeClr val="tx1"/>
                </a:solidFill>
              </a:rPr>
              <a:t>来承载。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marL="360363" lvl="1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dirty="0">
                <a:ea typeface="楷体_GB2312" pitchFamily="1" charset="-122"/>
              </a:rPr>
              <a:t>1</a:t>
            </a:r>
            <a:r>
              <a:rPr lang="zh-CN" altLang="en-US" dirty="0">
                <a:ea typeface="楷体_GB2312" pitchFamily="1" charset="-122"/>
              </a:rPr>
              <a:t>、在窗口中承载</a:t>
            </a:r>
            <a:r>
              <a:rPr lang="en-US" altLang="zh-CN" dirty="0">
                <a:ea typeface="楷体_GB2312" pitchFamily="1" charset="-122"/>
              </a:rPr>
              <a:t>Page</a:t>
            </a:r>
            <a:r>
              <a:rPr lang="zh-CN" altLang="en-US" dirty="0">
                <a:ea typeface="楷体_GB2312" pitchFamily="1" charset="-122"/>
              </a:rPr>
              <a:t>（不常用）</a:t>
            </a:r>
            <a:r>
              <a:rPr lang="en-US" altLang="zh-CN" dirty="0">
                <a:ea typeface="楷体_GB2312" pitchFamily="1" charset="-122"/>
              </a:rPr>
              <a:t> </a:t>
            </a:r>
          </a:p>
          <a:p>
            <a:pPr marL="363538" lvl="1" indent="-3175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sz="1800" dirty="0">
                <a:ea typeface="楷体_GB2312" pitchFamily="1" charset="-122"/>
              </a:rPr>
              <a:t>      </a:t>
            </a:r>
            <a:r>
              <a:rPr lang="zh-CN" altLang="en-US" sz="1800" dirty="0">
                <a:ea typeface="楷体_GB2312" pitchFamily="1" charset="-122"/>
              </a:rPr>
              <a:t>将</a:t>
            </a:r>
            <a:r>
              <a:rPr lang="en-US" altLang="zh-CN" sz="1800" dirty="0">
                <a:ea typeface="楷体_GB2312" pitchFamily="1" charset="-122"/>
              </a:rPr>
              <a:t>Window</a:t>
            </a:r>
            <a:r>
              <a:rPr lang="zh-CN" altLang="en-US" sz="1800" dirty="0">
                <a:ea typeface="楷体_GB2312" pitchFamily="1" charset="-122"/>
              </a:rPr>
              <a:t>作为页的宿主窗口。例如：</a:t>
            </a:r>
          </a:p>
          <a:p>
            <a:pPr marL="1143000" lvl="2" indent="-2286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sz="1600" dirty="0"/>
              <a:t>Window w = new Window();</a:t>
            </a:r>
          </a:p>
          <a:p>
            <a:pPr marL="1143000" lvl="2" indent="-2286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sz="1600" dirty="0"/>
              <a:t>Page1 p = new Page1();</a:t>
            </a:r>
          </a:p>
          <a:p>
            <a:pPr marL="1143000" lvl="2" indent="-2286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sz="1600" dirty="0" err="1"/>
              <a:t>w.Content</a:t>
            </a:r>
            <a:r>
              <a:rPr lang="en-US" altLang="zh-CN" sz="1600" dirty="0"/>
              <a:t> = p;</a:t>
            </a:r>
          </a:p>
          <a:p>
            <a:pPr marL="1143000" lvl="2" indent="-2286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sz="1600" dirty="0" err="1"/>
              <a:t>w.Show</a:t>
            </a:r>
            <a:r>
              <a:rPr lang="en-US" altLang="zh-CN" sz="1600" dirty="0"/>
              <a:t>();</a:t>
            </a:r>
            <a:endParaRPr lang="zh-CN" altLang="en-US" sz="1600" dirty="0"/>
          </a:p>
          <a:p>
            <a:pPr marL="363538" lvl="1" indent="-3175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zh-CN" altLang="en-US" sz="2000" dirty="0">
                <a:ea typeface="楷体_GB2312" pitchFamily="1" charset="-122"/>
              </a:rPr>
              <a:t>这种方式只能用</a:t>
            </a:r>
            <a:r>
              <a:rPr lang="en-US" altLang="zh-CN" sz="2000" dirty="0">
                <a:ea typeface="楷体_GB2312" pitchFamily="1" charset="-122"/>
              </a:rPr>
              <a:t>C#</a:t>
            </a:r>
            <a:r>
              <a:rPr lang="zh-CN" altLang="en-US" sz="2000" dirty="0">
                <a:ea typeface="楷体_GB2312" pitchFamily="1" charset="-122"/>
              </a:rPr>
              <a:t>代码实现，而且承载的页没有导航功能，页中的超链接也不会起作用，因此在实际应用中很少这样用。</a:t>
            </a:r>
            <a:endParaRPr lang="zh-CN" altLang="en-US" sz="1800" dirty="0">
              <a:ea typeface="楷体_GB2312" pitchFamily="1" charset="-122"/>
            </a:endParaRPr>
          </a:p>
          <a:p>
            <a:pPr marL="1143000" lvl="2" indent="-228600">
              <a:lnSpc>
                <a:spcPct val="100000"/>
              </a:lnSpc>
              <a:buFont typeface="Wingdings" pitchFamily="2" charset="2"/>
              <a:buNone/>
              <a:defRPr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7.1  WPF</a:t>
            </a:r>
            <a:r>
              <a:rPr lang="zh-CN" altLang="zh-CN" sz="3600"/>
              <a:t>应用程序和</a:t>
            </a:r>
            <a:r>
              <a:rPr lang="en-US" altLang="zh-CN" sz="3600"/>
              <a:t>XAML</a:t>
            </a:r>
            <a:r>
              <a:rPr lang="zh-CN" altLang="zh-CN" sz="3600"/>
              <a:t>标记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724400"/>
          </a:xfrm>
        </p:spPr>
        <p:txBody>
          <a:bodyPr/>
          <a:lstStyle/>
          <a:p>
            <a:pPr marL="0" lvl="1" indent="0">
              <a:buClr>
                <a:schemeClr val="bg2">
                  <a:lumMod val="75000"/>
                </a:schemeClr>
              </a:buClr>
              <a:buSzTx/>
              <a:buFont typeface="Wingdings" pitchFamily="2" charset="2"/>
              <a:buNone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、程序从哪开始启动</a:t>
            </a:r>
            <a:endParaRPr lang="en-US" altLang="zh-CN" sz="2400" dirty="0"/>
          </a:p>
          <a:p>
            <a:pPr marL="0" lvl="1" indent="0">
              <a:buClr>
                <a:schemeClr val="bg2">
                  <a:lumMod val="75000"/>
                </a:schemeClr>
              </a:buClr>
              <a:buSzTx/>
              <a:buFont typeface="Wingdings" pitchFamily="2" charset="2"/>
              <a:buNone/>
              <a:defRPr/>
            </a:pPr>
            <a:r>
              <a:rPr lang="zh-CN" altLang="en-US" dirty="0"/>
              <a:t>      </a:t>
            </a:r>
            <a:r>
              <a:rPr lang="zh-CN" altLang="en-US" dirty="0">
                <a:solidFill>
                  <a:schemeClr val="tx1"/>
                </a:solidFill>
              </a:rPr>
              <a:t>仍然是</a:t>
            </a:r>
            <a:r>
              <a:rPr lang="en-US" altLang="zh-CN" dirty="0">
                <a:solidFill>
                  <a:schemeClr val="tx1"/>
                </a:solidFill>
              </a:rPr>
              <a:t>Main</a:t>
            </a:r>
            <a:r>
              <a:rPr lang="zh-CN" altLang="en-US" dirty="0">
                <a:solidFill>
                  <a:schemeClr val="tx1"/>
                </a:solidFill>
              </a:rPr>
              <a:t>方法，但该方法被隐藏了，改为让开发人员通过</a:t>
            </a:r>
            <a:endParaRPr lang="en-US" altLang="zh-CN" dirty="0">
              <a:solidFill>
                <a:schemeClr val="tx1"/>
              </a:solidFill>
            </a:endParaRPr>
          </a:p>
          <a:p>
            <a:pPr marL="0" lvl="1" indent="0">
              <a:buClr>
                <a:schemeClr val="bg2">
                  <a:lumMod val="75000"/>
                </a:schemeClr>
              </a:buClr>
              <a:buSzTx/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rgbClr val="3333CC"/>
                </a:solidFill>
              </a:rPr>
              <a:t>App.xaml</a:t>
            </a:r>
            <a:r>
              <a:rPr lang="zh-CN" altLang="en-US" dirty="0">
                <a:solidFill>
                  <a:srgbClr val="3333CC"/>
                </a:solidFill>
              </a:rPr>
              <a:t>文件</a:t>
            </a:r>
            <a:r>
              <a:rPr lang="zh-CN" altLang="en-US" dirty="0">
                <a:solidFill>
                  <a:schemeClr val="tx1"/>
                </a:solidFill>
              </a:rPr>
              <a:t>来设置。</a:t>
            </a:r>
            <a:endParaRPr lang="en-US" altLang="zh-CN" dirty="0">
              <a:solidFill>
                <a:schemeClr val="tx1"/>
              </a:solidFill>
            </a:endParaRPr>
          </a:p>
          <a:p>
            <a:pPr marL="357187" lvl="1" indent="0"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&lt;Application x:Class="Source.App"</a:t>
            </a:r>
          </a:p>
          <a:p>
            <a:pPr marL="357187" lvl="1" indent="0"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       …… </a:t>
            </a:r>
          </a:p>
          <a:p>
            <a:pPr marL="357187" lvl="1" indent="0"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      </a:t>
            </a:r>
            <a:r>
              <a:rPr lang="en-US" altLang="zh-CN" sz="2000" dirty="0" err="1">
                <a:solidFill>
                  <a:srgbClr val="3333CC"/>
                </a:solidFill>
              </a:rPr>
              <a:t>StartupUri</a:t>
            </a:r>
            <a:r>
              <a:rPr lang="en-US" altLang="zh-CN" sz="2000" dirty="0">
                <a:solidFill>
                  <a:schemeClr val="tx1"/>
                </a:solidFill>
              </a:rPr>
              <a:t>="</a:t>
            </a:r>
            <a:r>
              <a:rPr lang="en-US" altLang="zh-CN" sz="2000" dirty="0" err="1">
                <a:solidFill>
                  <a:schemeClr val="tx1"/>
                </a:solidFill>
              </a:rPr>
              <a:t>MainWindow.xaml</a:t>
            </a:r>
            <a:r>
              <a:rPr lang="en-US" altLang="zh-CN" sz="2000" dirty="0">
                <a:solidFill>
                  <a:schemeClr val="tx1"/>
                </a:solidFill>
              </a:rPr>
              <a:t>"&gt;</a:t>
            </a:r>
          </a:p>
          <a:p>
            <a:pPr marL="357187" lvl="1" indent="0"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      &lt;</a:t>
            </a:r>
            <a:r>
              <a:rPr lang="en-US" altLang="zh-CN" sz="2000" dirty="0" err="1">
                <a:solidFill>
                  <a:schemeClr val="tx1"/>
                </a:solidFill>
              </a:rPr>
              <a:t>Application.Resources</a:t>
            </a:r>
            <a:r>
              <a:rPr lang="en-US" altLang="zh-CN" sz="2000" dirty="0">
                <a:solidFill>
                  <a:schemeClr val="tx1"/>
                </a:solidFill>
              </a:rPr>
              <a:t>&gt;</a:t>
            </a:r>
          </a:p>
          <a:p>
            <a:pPr marL="357187" lvl="1" indent="0"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           ……</a:t>
            </a:r>
          </a:p>
          <a:p>
            <a:pPr marL="357187" lvl="1" indent="0"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      &lt;/</a:t>
            </a:r>
            <a:r>
              <a:rPr lang="en-US" altLang="zh-CN" sz="2000" dirty="0" err="1">
                <a:solidFill>
                  <a:schemeClr val="tx1"/>
                </a:solidFill>
              </a:rPr>
              <a:t>Application.Resources</a:t>
            </a:r>
            <a:r>
              <a:rPr lang="en-US" altLang="zh-CN" sz="2000" dirty="0">
                <a:solidFill>
                  <a:schemeClr val="tx1"/>
                </a:solidFill>
              </a:rPr>
              <a:t>&gt;</a:t>
            </a:r>
          </a:p>
          <a:p>
            <a:pPr marL="357187" lvl="1" indent="0"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&lt;/Application&gt;</a:t>
            </a:r>
          </a:p>
        </p:txBody>
      </p:sp>
      <p:sp>
        <p:nvSpPr>
          <p:cNvPr id="614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6B8B0445-0339-4D6C-BB11-4D66149B76F0}" type="slidenum">
              <a:rPr lang="en-US" altLang="zh-CN" sz="1200" b="0" smtClean="0">
                <a:solidFill>
                  <a:schemeClr val="tx1"/>
                </a:solidFill>
                <a:ea typeface="新宋体" pitchFamily="49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pic>
        <p:nvPicPr>
          <p:cNvPr id="614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088" y="2590800"/>
            <a:ext cx="3643312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74244F84-3B71-49FD-BA83-FDB35A2498D2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30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7.2  </a:t>
            </a:r>
            <a:r>
              <a:rPr lang="zh-CN" altLang="en-US" sz="4000"/>
              <a:t>窗口和对话框</a:t>
            </a:r>
            <a:br>
              <a:rPr lang="zh-CN" altLang="en-US" sz="3400" b="0"/>
            </a:br>
            <a:endParaRPr lang="zh-CN" altLang="en-US" sz="3400" b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66800"/>
            <a:ext cx="8763000" cy="5486400"/>
          </a:xfrm>
        </p:spPr>
        <p:txBody>
          <a:bodyPr/>
          <a:lstStyle/>
          <a:p>
            <a:pPr marL="360363" lvl="1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ea typeface="楷体_GB2312" pitchFamily="1" charset="-122"/>
              </a:rPr>
              <a:t>2</a:t>
            </a:r>
            <a:r>
              <a:rPr lang="zh-CN" altLang="en-US" sz="2000" dirty="0">
                <a:ea typeface="楷体_GB2312" pitchFamily="1" charset="-122"/>
              </a:rPr>
              <a:t>、在</a:t>
            </a:r>
            <a:r>
              <a:rPr lang="en-US" altLang="zh-CN" sz="2000" dirty="0" err="1">
                <a:ea typeface="楷体_GB2312" pitchFamily="1" charset="-122"/>
              </a:rPr>
              <a:t>NavigationWindow</a:t>
            </a:r>
            <a:r>
              <a:rPr lang="zh-CN" altLang="en-US" sz="2000" dirty="0">
                <a:ea typeface="楷体_GB2312" pitchFamily="1" charset="-122"/>
              </a:rPr>
              <a:t>中承载</a:t>
            </a:r>
            <a:r>
              <a:rPr lang="en-US" altLang="zh-CN" sz="2000" dirty="0">
                <a:ea typeface="楷体_GB2312" pitchFamily="1" charset="-122"/>
              </a:rPr>
              <a:t>Page </a:t>
            </a:r>
            <a:r>
              <a:rPr lang="zh-CN" altLang="en-US" sz="2000" dirty="0">
                <a:ea typeface="楷体_GB2312" pitchFamily="1" charset="-122"/>
              </a:rPr>
              <a:t>（不常用）</a:t>
            </a:r>
            <a:endParaRPr lang="en-US" altLang="zh-CN" sz="1800" dirty="0">
              <a:ea typeface="楷体_GB2312" pitchFamily="1" charset="-122"/>
            </a:endParaRPr>
          </a:p>
          <a:p>
            <a:pPr marL="363538" lvl="1" indent="-3175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1800" dirty="0">
                <a:ea typeface="楷体_GB2312" pitchFamily="1" charset="-122"/>
              </a:rPr>
              <a:t>      将</a:t>
            </a:r>
            <a:r>
              <a:rPr lang="en-US" altLang="zh-CN" sz="1800" dirty="0" err="1">
                <a:ea typeface="楷体_GB2312" pitchFamily="1" charset="-122"/>
              </a:rPr>
              <a:t>NavigationWindow</a:t>
            </a:r>
            <a:r>
              <a:rPr lang="zh-CN" altLang="en-US" sz="1800" dirty="0">
                <a:ea typeface="楷体_GB2312" pitchFamily="1" charset="-122"/>
              </a:rPr>
              <a:t>（浏览器用的窗口）作为页的宿主窗口。例如：</a:t>
            </a:r>
          </a:p>
          <a:p>
            <a:pPr marL="1143000" lvl="2" indent="-22860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1400" dirty="0"/>
              <a:t>Window w = new </a:t>
            </a:r>
            <a:r>
              <a:rPr lang="en-US" altLang="zh-CN" sz="1400" dirty="0" err="1"/>
              <a:t>System.Windows.Navigation.NavigationWindow</a:t>
            </a:r>
            <a:r>
              <a:rPr lang="en-US" altLang="zh-CN" sz="1400" dirty="0"/>
              <a:t>();</a:t>
            </a:r>
          </a:p>
          <a:p>
            <a:pPr marL="1143000" lvl="2" indent="-22860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1400" dirty="0" err="1"/>
              <a:t>w.Content</a:t>
            </a:r>
            <a:r>
              <a:rPr lang="en-US" altLang="zh-CN" sz="1400" dirty="0"/>
              <a:t> = new PageExamples.Page1();</a:t>
            </a:r>
          </a:p>
          <a:p>
            <a:pPr marL="1143000" lvl="2" indent="-22860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1400" dirty="0" err="1"/>
              <a:t>w.Show</a:t>
            </a:r>
            <a:r>
              <a:rPr lang="en-US" altLang="zh-CN" sz="1400" dirty="0"/>
              <a:t>();</a:t>
            </a:r>
            <a:endParaRPr lang="zh-CN" altLang="en-US" sz="1600" dirty="0"/>
          </a:p>
          <a:p>
            <a:pPr marL="363538" lvl="1" indent="-3175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1800" dirty="0">
                <a:ea typeface="楷体_GB2312" pitchFamily="1" charset="-122"/>
              </a:rPr>
              <a:t>采用这种方式时，可以在页中设置导航窗口（</a:t>
            </a:r>
            <a:r>
              <a:rPr lang="en-US" altLang="zh-CN" sz="1800" dirty="0" err="1">
                <a:ea typeface="楷体_GB2312" pitchFamily="1" charset="-122"/>
              </a:rPr>
              <a:t>NavigationWindow</a:t>
            </a:r>
            <a:r>
              <a:rPr lang="zh-CN" altLang="en-US" sz="1800" dirty="0">
                <a:ea typeface="楷体_GB2312" pitchFamily="1" charset="-122"/>
              </a:rPr>
              <a:t>）的标题以及窗口大小。也可以在</a:t>
            </a:r>
            <a:r>
              <a:rPr lang="en-US" altLang="zh-CN" sz="1800" dirty="0">
                <a:ea typeface="楷体_GB2312" pitchFamily="1" charset="-122"/>
              </a:rPr>
              <a:t>C#</a:t>
            </a:r>
            <a:r>
              <a:rPr lang="zh-CN" altLang="en-US" sz="1800" dirty="0">
                <a:ea typeface="楷体_GB2312" pitchFamily="1" charset="-122"/>
              </a:rPr>
              <a:t>代码中使用</a:t>
            </a:r>
            <a:r>
              <a:rPr lang="en-US" altLang="zh-CN" sz="1800" dirty="0" err="1">
                <a:ea typeface="楷体_GB2312" pitchFamily="1" charset="-122"/>
              </a:rPr>
              <a:t>NavigationService</a:t>
            </a:r>
            <a:r>
              <a:rPr lang="zh-CN" altLang="en-US" sz="1800" dirty="0">
                <a:ea typeface="楷体_GB2312" pitchFamily="1" charset="-122"/>
              </a:rPr>
              <a:t>类提供的静态方法实现导航功能。</a:t>
            </a:r>
          </a:p>
          <a:p>
            <a:pPr marL="363538" lvl="1" indent="-3175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1800" dirty="0">
                <a:ea typeface="楷体_GB2312" pitchFamily="1" charset="-122"/>
              </a:rPr>
              <a:t>Page</a:t>
            </a:r>
            <a:r>
              <a:rPr lang="zh-CN" altLang="en-US" sz="1800" dirty="0">
                <a:ea typeface="楷体_GB2312" pitchFamily="1" charset="-122"/>
              </a:rPr>
              <a:t>的常用属性如下。</a:t>
            </a:r>
          </a:p>
          <a:p>
            <a:pPr marL="1143000" lvl="2" indent="-228600">
              <a:lnSpc>
                <a:spcPct val="110000"/>
              </a:lnSpc>
              <a:defRPr/>
            </a:pPr>
            <a:r>
              <a:rPr lang="en-US" altLang="zh-CN" sz="1600" dirty="0" err="1"/>
              <a:t>WindowTitle</a:t>
            </a:r>
            <a:r>
              <a:rPr lang="zh-CN" altLang="en-US" sz="1600" dirty="0"/>
              <a:t>：设置导航窗口的标题。</a:t>
            </a:r>
          </a:p>
          <a:p>
            <a:pPr marL="1143000" lvl="2" indent="-228600">
              <a:lnSpc>
                <a:spcPct val="110000"/>
              </a:lnSpc>
              <a:defRPr/>
            </a:pPr>
            <a:r>
              <a:rPr lang="en-US" altLang="zh-CN" sz="1600" dirty="0" err="1"/>
              <a:t>WindowWidth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WindowHeight</a:t>
            </a:r>
            <a:r>
              <a:rPr lang="zh-CN" altLang="en-US" sz="1600" dirty="0"/>
              <a:t>：设置导航窗口的宽度和高度。</a:t>
            </a:r>
          </a:p>
          <a:p>
            <a:pPr marL="1143000" lvl="2" indent="-228600">
              <a:lnSpc>
                <a:spcPct val="110000"/>
              </a:lnSpc>
              <a:defRPr/>
            </a:pPr>
            <a:r>
              <a:rPr lang="en-US" altLang="zh-CN" sz="1600" dirty="0" err="1"/>
              <a:t>ShowsNavigationUI</a:t>
            </a:r>
            <a:r>
              <a:rPr lang="zh-CN" altLang="en-US" sz="1600" dirty="0"/>
              <a:t>：</a:t>
            </a:r>
            <a:r>
              <a:rPr lang="en-US" altLang="zh-CN" sz="1600" dirty="0"/>
              <a:t>false</a:t>
            </a:r>
            <a:r>
              <a:rPr lang="zh-CN" altLang="en-US" sz="1600" dirty="0"/>
              <a:t>表示不显示导航条，</a:t>
            </a:r>
            <a:r>
              <a:rPr lang="en-US" altLang="zh-CN" sz="1600" dirty="0"/>
              <a:t>true</a:t>
            </a:r>
            <a:r>
              <a:rPr lang="zh-CN" altLang="en-US" sz="1600" dirty="0"/>
              <a:t>表示显示导航条。</a:t>
            </a:r>
          </a:p>
          <a:p>
            <a:pPr marL="1143000" lvl="2" indent="-228600">
              <a:lnSpc>
                <a:spcPct val="110000"/>
              </a:lnSpc>
              <a:defRPr/>
            </a:pPr>
            <a:r>
              <a:rPr lang="en-US" altLang="zh-CN" sz="1600" dirty="0" err="1"/>
              <a:t>NavigationService</a:t>
            </a:r>
            <a:r>
              <a:rPr lang="zh-CN" altLang="en-US" sz="1600" dirty="0"/>
              <a:t>属性：获取该页的宿主窗口中管理导航服务的对象，利用该对象可实现前进、后退、清除导航记录等操作。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683B7E44-3D72-4599-B9D8-08577414297B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31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7.2  </a:t>
            </a:r>
            <a:r>
              <a:rPr lang="zh-CN" altLang="en-US" sz="4000"/>
              <a:t>窗口和对话框</a:t>
            </a:r>
            <a:br>
              <a:rPr lang="zh-CN" altLang="en-US" sz="3400" b="0"/>
            </a:br>
            <a:endParaRPr lang="zh-CN" altLang="en-US" sz="3400" b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66800"/>
            <a:ext cx="8534400" cy="4724400"/>
          </a:xfrm>
        </p:spPr>
        <p:txBody>
          <a:bodyPr/>
          <a:lstStyle/>
          <a:p>
            <a:pPr marL="360363" lvl="1" indent="0">
              <a:buFont typeface="Wingdings" pitchFamily="2" charset="2"/>
              <a:buNone/>
              <a:defRPr/>
            </a:pPr>
            <a:r>
              <a:rPr lang="en-US" altLang="zh-CN" dirty="0"/>
              <a:t>3</a:t>
            </a:r>
            <a:r>
              <a:rPr lang="zh-CN" altLang="en-US" dirty="0"/>
              <a:t>、在</a:t>
            </a:r>
            <a:r>
              <a:rPr lang="en-US" altLang="zh-CN" dirty="0"/>
              <a:t>Frame</a:t>
            </a:r>
            <a:r>
              <a:rPr lang="zh-CN" altLang="en-US" dirty="0"/>
              <a:t>中承载</a:t>
            </a:r>
            <a:r>
              <a:rPr lang="en-US" altLang="zh-CN" dirty="0"/>
              <a:t>Page</a:t>
            </a:r>
            <a:r>
              <a:rPr lang="zh-CN" altLang="en-US" dirty="0"/>
              <a:t>（常用）</a:t>
            </a:r>
            <a:endParaRPr lang="en-US" altLang="zh-CN" dirty="0"/>
          </a:p>
          <a:p>
            <a:pPr marL="363538" lvl="1" indent="-3175">
              <a:buFont typeface="Wingdings" pitchFamily="2" charset="2"/>
              <a:buNone/>
              <a:defRPr/>
            </a:pPr>
            <a:r>
              <a:rPr lang="zh-CN" altLang="en-US" sz="2000" dirty="0"/>
              <a:t>在</a:t>
            </a:r>
            <a:r>
              <a:rPr lang="en-US" altLang="zh-CN" sz="2000" dirty="0"/>
              <a:t>Frame</a:t>
            </a:r>
            <a:r>
              <a:rPr lang="zh-CN" altLang="en-US" sz="2000" dirty="0"/>
              <a:t>元素中将其</a:t>
            </a:r>
            <a:r>
              <a:rPr lang="en-US" altLang="zh-CN" sz="2000" dirty="0"/>
              <a:t>Source</a:t>
            </a:r>
            <a:r>
              <a:rPr lang="zh-CN" altLang="en-US" sz="2000" dirty="0"/>
              <a:t>属性设置为导航到的页 ，在这种方式下，既可以用</a:t>
            </a:r>
            <a:r>
              <a:rPr lang="en-US" altLang="zh-CN" sz="2000" dirty="0"/>
              <a:t>XAML</a:t>
            </a:r>
            <a:r>
              <a:rPr lang="zh-CN" altLang="en-US" sz="2000" dirty="0"/>
              <a:t>加载页并实现导航，也可以用</a:t>
            </a:r>
            <a:r>
              <a:rPr lang="en-US" altLang="zh-CN" sz="2000" dirty="0"/>
              <a:t>C#</a:t>
            </a:r>
            <a:r>
              <a:rPr lang="zh-CN" altLang="en-US" sz="2000" dirty="0"/>
              <a:t>代码来实现。 </a:t>
            </a:r>
            <a:endParaRPr lang="en-US" altLang="zh-CN" sz="2000" dirty="0"/>
          </a:p>
          <a:p>
            <a:pPr marL="363538" lvl="1" indent="-3175">
              <a:buFont typeface="Wingdings" pitchFamily="2" charset="2"/>
              <a:buNone/>
              <a:defRPr/>
            </a:pPr>
            <a:r>
              <a:rPr lang="zh-CN" altLang="en-US" sz="2000" dirty="0"/>
              <a:t>例如：</a:t>
            </a:r>
          </a:p>
          <a:p>
            <a:pPr marL="1143000" lvl="2" indent="-228600">
              <a:buFont typeface="Wingdings" pitchFamily="2" charset="2"/>
              <a:buNone/>
              <a:defRPr/>
            </a:pPr>
            <a:r>
              <a:rPr lang="zh-CN" altLang="en-US" dirty="0"/>
              <a:t>用</a:t>
            </a:r>
            <a:r>
              <a:rPr lang="en-US" altLang="zh-CN" dirty="0"/>
              <a:t>XAML</a:t>
            </a:r>
            <a:r>
              <a:rPr lang="zh-CN" altLang="en-US" dirty="0"/>
              <a:t>实现：</a:t>
            </a:r>
          </a:p>
          <a:p>
            <a:pPr marL="1143000" lvl="2" indent="-228600"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&lt;Frame Name="frame1" </a:t>
            </a:r>
            <a:r>
              <a:rPr lang="en-US" altLang="zh-CN" sz="1600" dirty="0" err="1">
                <a:solidFill>
                  <a:schemeClr val="tx1"/>
                </a:solidFill>
              </a:rPr>
              <a:t>NavigationUIVisibility</a:t>
            </a:r>
            <a:r>
              <a:rPr lang="en-US" altLang="zh-CN" sz="1600" dirty="0">
                <a:solidFill>
                  <a:schemeClr val="tx1"/>
                </a:solidFill>
              </a:rPr>
              <a:t>="Visible"</a:t>
            </a:r>
          </a:p>
          <a:p>
            <a:pPr marL="1143000" lvl="2" indent="-228600"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        Source="Page1.xaml" Background="#FFF9F4D4" /&gt;</a:t>
            </a:r>
          </a:p>
          <a:p>
            <a:pPr marL="1143000" lvl="2" indent="-228600">
              <a:buFont typeface="Wingdings" pitchFamily="2" charset="2"/>
              <a:buNone/>
              <a:defRPr/>
            </a:pPr>
            <a:r>
              <a:rPr lang="zh-CN" altLang="en-US" dirty="0"/>
              <a:t>用</a:t>
            </a:r>
            <a:r>
              <a:rPr lang="en-US" altLang="zh-CN" dirty="0"/>
              <a:t>C#</a:t>
            </a:r>
            <a:r>
              <a:rPr lang="zh-CN" altLang="en-US" dirty="0"/>
              <a:t>实现：</a:t>
            </a:r>
          </a:p>
          <a:p>
            <a:pPr marL="1143000" lvl="2" indent="-228600"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frame1.Source = new Uri("Page1.xaml", </a:t>
            </a:r>
            <a:r>
              <a:rPr lang="en-US" altLang="zh-CN" sz="1600" dirty="0" err="1">
                <a:solidFill>
                  <a:schemeClr val="tx1"/>
                </a:solidFill>
              </a:rPr>
              <a:t>UriKind.Relative</a:t>
            </a:r>
            <a:r>
              <a:rPr lang="en-US" altLang="zh-CN" sz="1600" dirty="0">
                <a:solidFill>
                  <a:schemeClr val="tx1"/>
                </a:solidFill>
              </a:rPr>
              <a:t>);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marL="177800" lvl="1" indent="0" algn="just" eaLnBrk="1" hangingPunct="1">
              <a:buClr>
                <a:srgbClr val="606060"/>
              </a:buClr>
              <a:buFont typeface="Wingdings" pitchFamily="2" charset="2"/>
              <a:buNone/>
              <a:defRPr/>
            </a:pPr>
            <a:endParaRPr lang="zh-CN" altLang="en-US" sz="1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37123F2-B721-4F54-952A-C4B1BF7C8333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32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7.2  </a:t>
            </a:r>
            <a:r>
              <a:rPr lang="zh-CN" altLang="en-US" sz="4000"/>
              <a:t>窗口和对话框</a:t>
            </a:r>
            <a:br>
              <a:rPr lang="zh-CN" altLang="en-US" sz="3400" b="0"/>
            </a:br>
            <a:endParaRPr lang="zh-CN" altLang="en-US" sz="3400" b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66800"/>
            <a:ext cx="8991600" cy="4724400"/>
          </a:xfrm>
        </p:spPr>
        <p:txBody>
          <a:bodyPr/>
          <a:lstStyle/>
          <a:p>
            <a:pPr indent="3175" algn="just" eaLnBrk="1" hangingPunct="1">
              <a:buClr>
                <a:srgbClr val="606060"/>
              </a:buClr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7-5】</a:t>
            </a:r>
            <a:r>
              <a:rPr lang="zh-CN" altLang="en-US" dirty="0"/>
              <a:t>演示如何承载</a:t>
            </a:r>
            <a:r>
              <a:rPr lang="en-US" altLang="zh-CN" dirty="0"/>
              <a:t>WPF</a:t>
            </a:r>
            <a:r>
              <a:rPr lang="zh-CN" altLang="en-US" dirty="0"/>
              <a:t>页以及如何实现导航。 </a:t>
            </a:r>
          </a:p>
        </p:txBody>
      </p:sp>
      <p:pic>
        <p:nvPicPr>
          <p:cNvPr id="4403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263" y="2039938"/>
            <a:ext cx="41148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43434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B0BBE8D-2CB6-4CFF-BC51-BE3233669B4E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33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Ch7  WPF</a:t>
            </a:r>
            <a:r>
              <a:rPr lang="zh-CN" altLang="en-US"/>
              <a:t>应用程序入门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924800" cy="4419600"/>
          </a:xfrm>
        </p:spPr>
        <p:txBody>
          <a:bodyPr/>
          <a:lstStyle/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/>
              <a:t>7.1  WPF</a:t>
            </a:r>
            <a:r>
              <a:rPr lang="zh-CN" altLang="zh-CN" sz="2800"/>
              <a:t>应用程序和</a:t>
            </a:r>
            <a:r>
              <a:rPr lang="en-US" altLang="zh-CN" sz="2800"/>
              <a:t>XAML</a:t>
            </a:r>
            <a:r>
              <a:rPr lang="zh-CN" altLang="zh-CN" sz="2800"/>
              <a:t>标记</a:t>
            </a:r>
            <a:endParaRPr lang="zh-CN" altLang="en-US" sz="2800"/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/>
              <a:t>7.2  </a:t>
            </a:r>
            <a:r>
              <a:rPr lang="zh-CN" altLang="en-US" sz="2800"/>
              <a:t>窗口和对话框</a:t>
            </a:r>
            <a:endParaRPr lang="en-US" altLang="zh-CN" sz="2800"/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>
                <a:solidFill>
                  <a:srgbClr val="FF3300"/>
                </a:solidFill>
              </a:rPr>
              <a:t>7.3  </a:t>
            </a:r>
            <a:r>
              <a:rPr lang="zh-CN" altLang="en-US" sz="2800">
                <a:solidFill>
                  <a:srgbClr val="FF3300"/>
                </a:solidFill>
              </a:rPr>
              <a:t>颜色</a:t>
            </a:r>
            <a:endParaRPr lang="en-US" altLang="zh-CN" sz="2800">
              <a:solidFill>
                <a:srgbClr val="FF3300"/>
              </a:solidFill>
            </a:endParaRPr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/>
              <a:t>7.4  </a:t>
            </a:r>
            <a:r>
              <a:rPr lang="zh-CN" altLang="en-US" sz="2800"/>
              <a:t>形状</a:t>
            </a:r>
            <a:endParaRPr lang="en-US" altLang="zh-CN" sz="2800"/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/>
              <a:t>7.5  </a:t>
            </a:r>
            <a:r>
              <a:rPr lang="zh-CN" altLang="en-US" sz="2800"/>
              <a:t>画笔</a:t>
            </a:r>
            <a:endParaRPr lang="en-US" altLang="zh-CN" sz="2800"/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/>
              <a:t>7.6  </a:t>
            </a:r>
            <a:r>
              <a:rPr lang="zh-CN" altLang="en-US" sz="2800"/>
              <a:t>属性</a:t>
            </a:r>
            <a:endParaRPr lang="en-US" altLang="zh-CN" sz="2800"/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/>
              <a:t>7.7  </a:t>
            </a:r>
            <a:r>
              <a:rPr lang="zh-CN" altLang="en-US" sz="2800"/>
              <a:t>事件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642C50A-6E75-4B90-8020-341F61DBA799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34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7.3  </a:t>
            </a:r>
            <a:r>
              <a:rPr lang="zh-CN" altLang="en-US" sz="4000"/>
              <a:t>颜色</a:t>
            </a:r>
            <a:br>
              <a:rPr lang="zh-CN" altLang="en-US" sz="3400" b="0"/>
            </a:br>
            <a:endParaRPr lang="zh-CN" altLang="en-US" sz="3400" b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66800"/>
            <a:ext cx="8763000" cy="5486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rgbClr val="606060"/>
              </a:buClr>
              <a:buFont typeface="Wingdings" pitchFamily="2" charset="2"/>
              <a:buNone/>
            </a:pPr>
            <a:r>
              <a:rPr lang="zh-CN" altLang="en-US" sz="2000" dirty="0"/>
              <a:t> </a:t>
            </a:r>
            <a:r>
              <a:rPr lang="en-US" altLang="zh-CN" sz="2000" dirty="0"/>
              <a:t>1</a:t>
            </a:r>
            <a:r>
              <a:rPr lang="zh-CN" altLang="en-US" sz="2000" dirty="0"/>
              <a:t>、任何一种颜色都是通过对红（</a:t>
            </a:r>
            <a:r>
              <a:rPr lang="en-US" altLang="zh-CN" sz="2000" dirty="0"/>
              <a:t>R</a:t>
            </a:r>
            <a:r>
              <a:rPr lang="zh-CN" altLang="en-US" sz="2000" dirty="0"/>
              <a:t>）、绿（</a:t>
            </a:r>
            <a:r>
              <a:rPr lang="en-US" altLang="zh-CN" sz="2000" dirty="0"/>
              <a:t>G</a:t>
            </a:r>
            <a:r>
              <a:rPr lang="zh-CN" altLang="en-US" sz="2000" dirty="0"/>
              <a:t>）、蓝（</a:t>
            </a:r>
            <a:r>
              <a:rPr lang="en-US" altLang="zh-CN" sz="2000" dirty="0"/>
              <a:t>B</a:t>
            </a:r>
            <a:r>
              <a:rPr lang="zh-CN" altLang="en-US" sz="2000" dirty="0"/>
              <a:t>）三个颜色通道</a:t>
            </a:r>
            <a:endParaRPr lang="en-US" altLang="zh-CN" sz="2000" dirty="0"/>
          </a:p>
          <a:p>
            <a:pPr eaLnBrk="1" hangingPunct="1">
              <a:lnSpc>
                <a:spcPct val="110000"/>
              </a:lnSpc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000" dirty="0"/>
              <a:t>       </a:t>
            </a:r>
            <a:r>
              <a:rPr lang="zh-CN" altLang="en-US" sz="2000" dirty="0"/>
              <a:t>的变化和它们相互之间的叠加来得到的。</a:t>
            </a:r>
            <a:r>
              <a:rPr lang="en-US" altLang="zh-CN" sz="2000" dirty="0"/>
              <a:t> </a:t>
            </a:r>
            <a:r>
              <a:rPr lang="zh-CN" altLang="en-US" sz="2000" dirty="0"/>
              <a:t>通过</a:t>
            </a:r>
            <a:r>
              <a:rPr lang="en-US" altLang="zh-CN" sz="2000" dirty="0"/>
              <a:t>Alpha</a:t>
            </a:r>
            <a:r>
              <a:rPr lang="zh-CN" altLang="en-US" sz="2000" dirty="0"/>
              <a:t>通道可控制颜色</a:t>
            </a:r>
            <a:endParaRPr lang="en-US" altLang="zh-CN" sz="2000" dirty="0"/>
          </a:p>
          <a:p>
            <a:pPr eaLnBrk="1" hangingPunct="1">
              <a:lnSpc>
                <a:spcPct val="110000"/>
              </a:lnSpc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000" dirty="0"/>
              <a:t>       </a:t>
            </a:r>
            <a:r>
              <a:rPr lang="zh-CN" altLang="en-US" sz="2000" dirty="0"/>
              <a:t>的透明度。</a:t>
            </a:r>
            <a:endParaRPr lang="en-US" altLang="zh-CN" sz="2000" dirty="0"/>
          </a:p>
          <a:p>
            <a:pPr eaLnBrk="1" hangingPunct="1">
              <a:lnSpc>
                <a:spcPct val="110000"/>
              </a:lnSpc>
              <a:buClr>
                <a:srgbClr val="606060"/>
              </a:buClr>
              <a:buFont typeface="Wingdings" pitchFamily="2" charset="2"/>
              <a:buNone/>
            </a:pPr>
            <a:r>
              <a:rPr lang="zh-CN" altLang="en-US" sz="2000" dirty="0"/>
              <a:t> </a:t>
            </a:r>
            <a:r>
              <a:rPr lang="en-US" altLang="zh-CN" sz="2000" dirty="0">
                <a:ea typeface="楷体_GB2312" pitchFamily="1" charset="-122"/>
              </a:rPr>
              <a:t>2</a:t>
            </a:r>
            <a:r>
              <a:rPr lang="zh-CN" altLang="en-US" sz="2000" dirty="0">
                <a:ea typeface="楷体_GB2312" pitchFamily="1" charset="-122"/>
              </a:rPr>
              <a:t>、常用颜色格式 ：</a:t>
            </a:r>
            <a:r>
              <a:rPr lang="en-US" altLang="zh-CN" sz="2000" dirty="0"/>
              <a:t> #</a:t>
            </a:r>
            <a:r>
              <a:rPr lang="en-US" altLang="zh-CN" sz="2000" dirty="0" err="1"/>
              <a:t>aarrggbb</a:t>
            </a:r>
            <a:endParaRPr lang="zh-CN" altLang="en-US" sz="2000" dirty="0">
              <a:ea typeface="楷体_GB2312" pitchFamily="1" charset="-122"/>
            </a:endParaRPr>
          </a:p>
          <a:p>
            <a:pPr marL="1143000" lvl="2" indent="-700088">
              <a:lnSpc>
                <a:spcPct val="110000"/>
              </a:lnSpc>
              <a:buNone/>
            </a:pPr>
            <a:r>
              <a:rPr lang="en-US" altLang="zh-CN" sz="1600" dirty="0"/>
              <a:t>&lt;</a:t>
            </a:r>
            <a:r>
              <a:rPr lang="en-US" altLang="zh-CN" sz="1600" dirty="0" err="1"/>
              <a:t>StackPanel</a:t>
            </a:r>
            <a:r>
              <a:rPr lang="en-US" altLang="zh-CN" sz="1600" dirty="0"/>
              <a:t>&gt;</a:t>
            </a:r>
          </a:p>
          <a:p>
            <a:pPr marL="1143000" lvl="2" indent="-700088">
              <a:lnSpc>
                <a:spcPct val="110000"/>
              </a:lnSpc>
              <a:buNone/>
            </a:pPr>
            <a:r>
              <a:rPr lang="en-US" altLang="zh-CN" sz="1600" dirty="0"/>
              <a:t>    &lt;</a:t>
            </a:r>
            <a:r>
              <a:rPr lang="en-US" altLang="zh-CN" sz="1600" dirty="0" err="1"/>
              <a:t>StackPanel.Resources</a:t>
            </a:r>
            <a:r>
              <a:rPr lang="en-US" altLang="zh-CN" sz="1600" dirty="0"/>
              <a:t>&gt;</a:t>
            </a:r>
          </a:p>
          <a:p>
            <a:pPr marL="1143000" lvl="2" indent="-700088">
              <a:lnSpc>
                <a:spcPct val="110000"/>
              </a:lnSpc>
              <a:buNone/>
            </a:pPr>
            <a:r>
              <a:rPr lang="en-US" altLang="zh-CN" sz="1600" dirty="0"/>
              <a:t>        &lt;Style </a:t>
            </a:r>
            <a:r>
              <a:rPr lang="en-US" altLang="zh-CN" sz="1600" dirty="0" err="1"/>
              <a:t>TargetType</a:t>
            </a:r>
            <a:r>
              <a:rPr lang="en-US" altLang="zh-CN" sz="1600" dirty="0"/>
              <a:t>="Label"&gt;</a:t>
            </a:r>
          </a:p>
          <a:p>
            <a:pPr marL="1143000" lvl="2" indent="-700088">
              <a:lnSpc>
                <a:spcPct val="110000"/>
              </a:lnSpc>
              <a:buNone/>
            </a:pPr>
            <a:r>
              <a:rPr lang="en-US" altLang="zh-CN" sz="1600" dirty="0"/>
              <a:t>            &lt;Setter Property="Margin" Value="0 5" /&gt;</a:t>
            </a:r>
          </a:p>
          <a:p>
            <a:pPr marL="1143000" lvl="2" indent="-700088">
              <a:lnSpc>
                <a:spcPct val="110000"/>
              </a:lnSpc>
              <a:buNone/>
            </a:pPr>
            <a:r>
              <a:rPr lang="en-US" altLang="zh-CN" sz="1600" dirty="0"/>
              <a:t>            &lt;Setter Property="Content" Value="Hello" /&gt;</a:t>
            </a:r>
          </a:p>
          <a:p>
            <a:pPr marL="1143000" lvl="2" indent="-700088">
              <a:lnSpc>
                <a:spcPct val="110000"/>
              </a:lnSpc>
              <a:buNone/>
            </a:pPr>
            <a:r>
              <a:rPr lang="en-US" altLang="zh-CN" sz="1600" dirty="0"/>
              <a:t>            &lt;Setter Property="Foreground" Value="White" /&gt;</a:t>
            </a:r>
          </a:p>
          <a:p>
            <a:pPr marL="1143000" lvl="2" indent="-700088">
              <a:lnSpc>
                <a:spcPct val="110000"/>
              </a:lnSpc>
              <a:buNone/>
            </a:pPr>
            <a:r>
              <a:rPr lang="en-US" altLang="zh-CN" sz="1600" dirty="0"/>
              <a:t>        &lt;/Style&gt;</a:t>
            </a:r>
          </a:p>
          <a:p>
            <a:pPr marL="1143000" lvl="2" indent="-700088">
              <a:lnSpc>
                <a:spcPct val="110000"/>
              </a:lnSpc>
              <a:buNone/>
            </a:pPr>
            <a:r>
              <a:rPr lang="en-US" altLang="zh-CN" sz="1600" dirty="0"/>
              <a:t>    &lt;/</a:t>
            </a:r>
            <a:r>
              <a:rPr lang="en-US" altLang="zh-CN" sz="1600" dirty="0" err="1"/>
              <a:t>StackPanel.Resources</a:t>
            </a:r>
            <a:r>
              <a:rPr lang="en-US" altLang="zh-CN" sz="1600" dirty="0"/>
              <a:t>&gt;</a:t>
            </a:r>
          </a:p>
          <a:p>
            <a:pPr marL="1143000" lvl="2" indent="-700088">
              <a:lnSpc>
                <a:spcPct val="110000"/>
              </a:lnSpc>
              <a:buNone/>
            </a:pPr>
            <a:r>
              <a:rPr lang="en-US" altLang="zh-CN" sz="1600" dirty="0"/>
              <a:t>    &lt;Label Background="#FF5E7C4C" /&gt;</a:t>
            </a:r>
          </a:p>
          <a:p>
            <a:pPr marL="1143000" lvl="2" indent="-700088">
              <a:lnSpc>
                <a:spcPct val="110000"/>
              </a:lnSpc>
              <a:buNone/>
            </a:pPr>
            <a:r>
              <a:rPr lang="en-US" altLang="zh-CN" sz="1600" dirty="0"/>
              <a:t>    &lt;Label Background="#FF1A36E6" /&gt;</a:t>
            </a:r>
          </a:p>
          <a:p>
            <a:pPr marL="1143000" lvl="2" indent="-700088">
              <a:lnSpc>
                <a:spcPct val="110000"/>
              </a:lnSpc>
              <a:buNone/>
            </a:pPr>
            <a:r>
              <a:rPr lang="en-US" altLang="zh-CN" sz="1600" dirty="0"/>
              <a:t>    &lt;Label Background="#FFE63F1A" /&gt;</a:t>
            </a:r>
          </a:p>
          <a:p>
            <a:pPr marL="1143000" lvl="2" indent="-700088">
              <a:lnSpc>
                <a:spcPct val="110000"/>
              </a:lnSpc>
              <a:buNone/>
            </a:pPr>
            <a:r>
              <a:rPr lang="en-US" altLang="zh-CN" sz="1600" dirty="0"/>
              <a:t>&lt;/</a:t>
            </a:r>
            <a:r>
              <a:rPr lang="en-US" altLang="zh-CN" sz="1600" dirty="0" err="1"/>
              <a:t>StackPanel</a:t>
            </a:r>
            <a:r>
              <a:rPr lang="en-US" altLang="zh-CN" sz="1600" dirty="0"/>
              <a:t>&gt;</a:t>
            </a:r>
          </a:p>
          <a:p>
            <a:pPr marL="1143000" lvl="2" indent="-700088">
              <a:lnSpc>
                <a:spcPct val="110000"/>
              </a:lnSpc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C7493BFE-C32A-4D70-90CE-84774A8B3B79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35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7.3  </a:t>
            </a:r>
            <a:r>
              <a:rPr lang="zh-CN" altLang="en-US" sz="4000"/>
              <a:t>颜色</a:t>
            </a:r>
            <a:br>
              <a:rPr lang="zh-CN" altLang="en-US" sz="3400" b="0"/>
            </a:br>
            <a:endParaRPr lang="zh-CN" altLang="en-US" sz="3400" b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pPr eaLnBrk="1" hangingPunct="1">
              <a:buClr>
                <a:srgbClr val="606060"/>
              </a:buClr>
              <a:buFont typeface="Wingdings" pitchFamily="2" charset="2"/>
              <a:buNone/>
              <a:defRPr/>
            </a:pPr>
            <a:endParaRPr lang="zh-CN" altLang="en-US" sz="1800" dirty="0"/>
          </a:p>
          <a:p>
            <a:pPr marL="0" indent="-87312">
              <a:buFont typeface="Wingdings" pitchFamily="2" charset="2"/>
              <a:buNone/>
              <a:defRPr/>
            </a:pPr>
            <a:r>
              <a:rPr lang="en-US" altLang="zh-CN" dirty="0">
                <a:ea typeface="楷体_GB2312" pitchFamily="1" charset="-122"/>
              </a:rPr>
              <a:t>3</a:t>
            </a:r>
            <a:r>
              <a:rPr lang="zh-CN" altLang="en-US" dirty="0">
                <a:ea typeface="楷体_GB2312" pitchFamily="1" charset="-122"/>
              </a:rPr>
              <a:t>、</a:t>
            </a:r>
            <a:r>
              <a:rPr lang="en-US" altLang="zh-CN" dirty="0">
                <a:ea typeface="楷体_GB2312" pitchFamily="1" charset="-122"/>
              </a:rPr>
              <a:t>Brushes</a:t>
            </a:r>
            <a:r>
              <a:rPr lang="zh-CN" altLang="en-US" dirty="0">
                <a:ea typeface="楷体_GB2312" pitchFamily="1" charset="-122"/>
              </a:rPr>
              <a:t>类和</a:t>
            </a:r>
            <a:r>
              <a:rPr lang="en-US" altLang="zh-CN" dirty="0">
                <a:ea typeface="楷体_GB2312" pitchFamily="1" charset="-122"/>
              </a:rPr>
              <a:t>Colors</a:t>
            </a:r>
            <a:r>
              <a:rPr lang="zh-CN" altLang="en-US" dirty="0">
                <a:ea typeface="楷体_GB2312" pitchFamily="1" charset="-122"/>
              </a:rPr>
              <a:t>类 </a:t>
            </a:r>
          </a:p>
          <a:p>
            <a:pPr marL="360363" lvl="1" indent="-3175">
              <a:buFont typeface="Wingdings" pitchFamily="2" charset="2"/>
              <a:buNone/>
              <a:defRPr/>
            </a:pPr>
            <a:r>
              <a:rPr lang="zh-CN" altLang="en-US" sz="2000" dirty="0">
                <a:ea typeface="楷体_GB2312" pitchFamily="1" charset="-122"/>
              </a:rPr>
              <a:t>在</a:t>
            </a:r>
            <a:r>
              <a:rPr lang="en-US" altLang="zh-CN" sz="2000" dirty="0">
                <a:ea typeface="楷体_GB2312" pitchFamily="1" charset="-122"/>
              </a:rPr>
              <a:t>System.Windows.dll</a:t>
            </a:r>
            <a:r>
              <a:rPr lang="zh-CN" altLang="en-US" sz="2000" dirty="0">
                <a:ea typeface="楷体_GB2312" pitchFamily="1" charset="-122"/>
              </a:rPr>
              <a:t>中的</a:t>
            </a:r>
            <a:r>
              <a:rPr lang="en-US" altLang="zh-CN" sz="2000" dirty="0" err="1">
                <a:ea typeface="楷体_GB2312" pitchFamily="1" charset="-122"/>
              </a:rPr>
              <a:t>System.Windows.Media</a:t>
            </a:r>
            <a:r>
              <a:rPr lang="zh-CN" altLang="en-US" sz="2000" dirty="0">
                <a:ea typeface="楷体_GB2312" pitchFamily="1" charset="-122"/>
              </a:rPr>
              <a:t>命名空间下的</a:t>
            </a:r>
            <a:r>
              <a:rPr lang="en-US" altLang="zh-CN" sz="2000" dirty="0">
                <a:ea typeface="楷体_GB2312" pitchFamily="1" charset="-122"/>
              </a:rPr>
              <a:t>Brushes</a:t>
            </a:r>
            <a:r>
              <a:rPr lang="zh-CN" altLang="en-US" sz="2000" dirty="0">
                <a:ea typeface="楷体_GB2312" pitchFamily="1" charset="-122"/>
              </a:rPr>
              <a:t>类和</a:t>
            </a:r>
            <a:r>
              <a:rPr lang="en-US" altLang="zh-CN" sz="2000" dirty="0">
                <a:ea typeface="楷体_GB2312" pitchFamily="1" charset="-122"/>
              </a:rPr>
              <a:t>Colors</a:t>
            </a:r>
            <a:r>
              <a:rPr lang="zh-CN" altLang="en-US" sz="2000" dirty="0">
                <a:ea typeface="楷体_GB2312" pitchFamily="1" charset="-122"/>
              </a:rPr>
              <a:t>类都利用静态属性提供了预定义的颜色，这些颜色在各种应用程序中都可以使用。如设置控件的前景色、背景色、边框色等。</a:t>
            </a:r>
          </a:p>
          <a:p>
            <a:pPr marL="1143000" lvl="2" indent="-228600">
              <a:buFont typeface="Wingdings" pitchFamily="2" charset="2"/>
              <a:buNone/>
              <a:defRPr/>
            </a:pPr>
            <a:r>
              <a:rPr lang="en-US" altLang="zh-CN" dirty="0"/>
              <a:t>Brushes</a:t>
            </a:r>
            <a:r>
              <a:rPr lang="zh-CN" altLang="en-US" dirty="0"/>
              <a:t>类的</a:t>
            </a:r>
            <a:r>
              <a:rPr lang="en-US" altLang="zh-CN" dirty="0"/>
              <a:t>C#</a:t>
            </a:r>
            <a:r>
              <a:rPr lang="zh-CN" altLang="en-US" dirty="0"/>
              <a:t>语法（隐藏类，</a:t>
            </a:r>
            <a:r>
              <a:rPr lang="en-US" altLang="zh-CN" dirty="0"/>
              <a:t>sealed</a:t>
            </a:r>
            <a:r>
              <a:rPr lang="zh-CN" altLang="en-US" dirty="0"/>
              <a:t>表示该类不能被继承）：</a:t>
            </a:r>
          </a:p>
          <a:p>
            <a:pPr marL="1143000" lvl="2" indent="-228600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public sealed class Brushes</a:t>
            </a:r>
          </a:p>
          <a:p>
            <a:pPr marL="1143000" lvl="2" indent="-228600">
              <a:buFont typeface="Wingdings" pitchFamily="2" charset="2"/>
              <a:buNone/>
              <a:defRPr/>
            </a:pPr>
            <a:r>
              <a:rPr lang="en-US" altLang="zh-CN" dirty="0"/>
              <a:t>Colors</a:t>
            </a:r>
            <a:r>
              <a:rPr lang="zh-CN" altLang="en-US" dirty="0"/>
              <a:t>类的</a:t>
            </a:r>
            <a:r>
              <a:rPr lang="en-US" altLang="zh-CN" dirty="0"/>
              <a:t>C#</a:t>
            </a:r>
            <a:r>
              <a:rPr lang="zh-CN" altLang="en-US" dirty="0"/>
              <a:t>语法：</a:t>
            </a:r>
          </a:p>
          <a:p>
            <a:pPr marL="1143000" lvl="2" indent="-228600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public sealed class Colors </a:t>
            </a:r>
            <a:endParaRPr lang="zh-CN" altLang="en-US" dirty="0">
              <a:solidFill>
                <a:schemeClr val="tx1"/>
              </a:solidFill>
            </a:endParaRPr>
          </a:p>
          <a:p>
            <a:pPr marL="360363" lvl="1" indent="-3175">
              <a:buFont typeface="Wingdings" pitchFamily="2" charset="2"/>
              <a:buNone/>
              <a:defRPr/>
            </a:pPr>
            <a:r>
              <a:rPr lang="zh-CN" altLang="en-US" sz="2000" dirty="0">
                <a:ea typeface="楷体_GB2312" pitchFamily="1" charset="-122"/>
              </a:rPr>
              <a:t>这两个类都只能通过他们提供的静态属性获取或设置颜色。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CC97CE0-8ABF-496E-B5AE-A547DF2EC834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36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7.3  </a:t>
            </a:r>
            <a:r>
              <a:rPr lang="zh-CN" altLang="en-US" sz="4000"/>
              <a:t>颜色</a:t>
            </a:r>
            <a:br>
              <a:rPr lang="zh-CN" altLang="en-US" sz="3400" b="0"/>
            </a:br>
            <a:endParaRPr lang="zh-CN" altLang="en-US" sz="3400" b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066800"/>
            <a:ext cx="8763000" cy="5105400"/>
          </a:xfrm>
        </p:spPr>
        <p:txBody>
          <a:bodyPr/>
          <a:lstStyle/>
          <a:p>
            <a:pPr eaLnBrk="1" hangingPunct="1">
              <a:buClr>
                <a:srgbClr val="606060"/>
              </a:buClr>
              <a:buFont typeface="Wingdings" pitchFamily="2" charset="2"/>
              <a:buNone/>
              <a:defRPr/>
            </a:pPr>
            <a:endParaRPr lang="zh-CN" altLang="en-US" sz="1800" dirty="0"/>
          </a:p>
          <a:p>
            <a:pPr marL="0" indent="-87312">
              <a:buFont typeface="Wingdings" pitchFamily="2" charset="2"/>
              <a:buNone/>
              <a:defRPr/>
            </a:pPr>
            <a:r>
              <a:rPr lang="en-US" altLang="zh-CN" dirty="0">
                <a:ea typeface="楷体_GB2312" pitchFamily="1" charset="-122"/>
              </a:rPr>
              <a:t>4</a:t>
            </a:r>
            <a:r>
              <a:rPr lang="zh-CN" altLang="en-US" dirty="0">
                <a:ea typeface="楷体_GB2312" pitchFamily="1" charset="-122"/>
              </a:rPr>
              <a:t>、</a:t>
            </a:r>
            <a:r>
              <a:rPr lang="en-US" altLang="zh-CN" dirty="0">
                <a:ea typeface="楷体_GB2312" pitchFamily="1" charset="-122"/>
              </a:rPr>
              <a:t>Color</a:t>
            </a:r>
            <a:r>
              <a:rPr lang="zh-CN" altLang="en-US" dirty="0">
                <a:ea typeface="楷体_GB2312" pitchFamily="1" charset="-122"/>
              </a:rPr>
              <a:t>结构 </a:t>
            </a:r>
          </a:p>
          <a:p>
            <a:pPr marL="360363" lvl="1" indent="-3175">
              <a:buFont typeface="Wingdings" pitchFamily="2" charset="2"/>
              <a:buNone/>
              <a:defRPr/>
            </a:pPr>
            <a:r>
              <a:rPr lang="zh-CN" altLang="en-US" sz="1800" dirty="0">
                <a:ea typeface="楷体_GB2312" pitchFamily="1" charset="-122"/>
              </a:rPr>
              <a:t>该结构通过</a:t>
            </a:r>
            <a:r>
              <a:rPr lang="en-US" altLang="zh-CN" sz="1800" dirty="0">
                <a:ea typeface="楷体_GB2312" pitchFamily="1" charset="-122"/>
              </a:rPr>
              <a:t>A</a:t>
            </a:r>
            <a:r>
              <a:rPr lang="zh-CN" altLang="en-US" sz="1800" dirty="0">
                <a:ea typeface="楷体_GB2312" pitchFamily="1" charset="-122"/>
              </a:rPr>
              <a:t>（透明度）、</a:t>
            </a:r>
            <a:r>
              <a:rPr lang="en-US" altLang="zh-CN" sz="1800" dirty="0">
                <a:ea typeface="楷体_GB2312" pitchFamily="1" charset="-122"/>
              </a:rPr>
              <a:t>R</a:t>
            </a:r>
            <a:r>
              <a:rPr lang="zh-CN" altLang="en-US" sz="1800" dirty="0">
                <a:ea typeface="楷体_GB2312" pitchFamily="1" charset="-122"/>
              </a:rPr>
              <a:t>（红色通道）、</a:t>
            </a:r>
            <a:r>
              <a:rPr lang="en-US" altLang="zh-CN" sz="1800" dirty="0">
                <a:ea typeface="楷体_GB2312" pitchFamily="1" charset="-122"/>
              </a:rPr>
              <a:t>G</a:t>
            </a:r>
            <a:r>
              <a:rPr lang="zh-CN" altLang="en-US" sz="1800" dirty="0">
                <a:ea typeface="楷体_GB2312" pitchFamily="1" charset="-122"/>
              </a:rPr>
              <a:t>（绿色通道）和</a:t>
            </a:r>
            <a:r>
              <a:rPr lang="en-US" altLang="zh-CN" sz="1800" dirty="0">
                <a:ea typeface="楷体_GB2312" pitchFamily="1" charset="-122"/>
              </a:rPr>
              <a:t>B</a:t>
            </a:r>
            <a:r>
              <a:rPr lang="zh-CN" altLang="en-US" sz="1800" dirty="0">
                <a:ea typeface="楷体_GB2312" pitchFamily="1" charset="-122"/>
              </a:rPr>
              <a:t>（蓝色通道）的组合来创建各种自定义的颜色。</a:t>
            </a:r>
            <a:endParaRPr lang="en-US" altLang="zh-CN" sz="1800" dirty="0">
              <a:ea typeface="楷体_GB2312" pitchFamily="1" charset="-122"/>
            </a:endParaRPr>
          </a:p>
          <a:p>
            <a:pPr marL="360363" lvl="1" indent="-3175">
              <a:buFont typeface="Wingdings" pitchFamily="2" charset="2"/>
              <a:buNone/>
              <a:defRPr/>
            </a:pPr>
            <a:r>
              <a:rPr lang="zh-CN" altLang="en-US" sz="2000" dirty="0">
                <a:ea typeface="楷体_GB2312" pitchFamily="1" charset="-122"/>
              </a:rPr>
              <a:t>一般形式为</a:t>
            </a:r>
            <a:endParaRPr lang="en-US" altLang="zh-CN" sz="2000" dirty="0">
              <a:ea typeface="楷体_GB2312" pitchFamily="1" charset="-122"/>
            </a:endParaRPr>
          </a:p>
          <a:p>
            <a:pPr marL="360363" lvl="1" indent="-3175">
              <a:buFont typeface="Wingdings" pitchFamily="2" charset="2"/>
              <a:buNone/>
              <a:defRPr/>
            </a:pPr>
            <a:r>
              <a:rPr lang="zh-CN" altLang="en-US" sz="2000" dirty="0">
                <a:ea typeface="楷体_GB2312" pitchFamily="1" charset="-122"/>
              </a:rPr>
              <a:t>“</a:t>
            </a:r>
            <a:r>
              <a:rPr lang="en-US" altLang="zh-CN" sz="2000" dirty="0">
                <a:ea typeface="楷体_GB2312" pitchFamily="1" charset="-122"/>
              </a:rPr>
              <a:t>#</a:t>
            </a:r>
            <a:r>
              <a:rPr lang="en-US" altLang="zh-CN" sz="2000" dirty="0" err="1">
                <a:ea typeface="楷体_GB2312" pitchFamily="1" charset="-122"/>
              </a:rPr>
              <a:t>rrggbb</a:t>
            </a:r>
            <a:r>
              <a:rPr lang="en-US" altLang="zh-CN" sz="2000" dirty="0">
                <a:ea typeface="楷体_GB2312" pitchFamily="1" charset="-122"/>
              </a:rPr>
              <a:t>”</a:t>
            </a:r>
            <a:r>
              <a:rPr lang="zh-CN" altLang="en-US" sz="2000" dirty="0">
                <a:ea typeface="楷体_GB2312" pitchFamily="1" charset="-122"/>
              </a:rPr>
              <a:t>或者“</a:t>
            </a:r>
            <a:r>
              <a:rPr lang="en-US" altLang="zh-CN" sz="2000" dirty="0">
                <a:ea typeface="楷体_GB2312" pitchFamily="1" charset="-122"/>
              </a:rPr>
              <a:t>#</a:t>
            </a:r>
            <a:r>
              <a:rPr lang="en-US" altLang="zh-CN" sz="2000" dirty="0" err="1">
                <a:ea typeface="楷体_GB2312" pitchFamily="1" charset="-122"/>
              </a:rPr>
              <a:t>aarrggbb</a:t>
            </a:r>
            <a:r>
              <a:rPr lang="en-US" altLang="zh-CN" sz="2000" dirty="0">
                <a:ea typeface="楷体_GB2312" pitchFamily="1" charset="-122"/>
              </a:rPr>
              <a:t>”</a:t>
            </a:r>
          </a:p>
          <a:p>
            <a:pPr marL="360363" lvl="1" indent="-3175">
              <a:buFont typeface="Wingdings" pitchFamily="2" charset="2"/>
              <a:buNone/>
              <a:defRPr/>
            </a:pPr>
            <a:r>
              <a:rPr lang="zh-CN" altLang="en-US" sz="2000" dirty="0">
                <a:ea typeface="楷体_GB2312" pitchFamily="1" charset="-122"/>
              </a:rPr>
              <a:t>其中</a:t>
            </a:r>
            <a:r>
              <a:rPr lang="en-US" altLang="zh-CN" sz="2000" dirty="0">
                <a:ea typeface="楷体_GB2312" pitchFamily="1" charset="-122"/>
              </a:rPr>
              <a:t>#</a:t>
            </a:r>
            <a:r>
              <a:rPr lang="zh-CN" altLang="en-US" sz="2000" dirty="0">
                <a:ea typeface="楷体_GB2312" pitchFamily="1" charset="-122"/>
              </a:rPr>
              <a:t>表示十六进制，</a:t>
            </a:r>
            <a:r>
              <a:rPr lang="en-US" altLang="zh-CN" sz="2000" dirty="0">
                <a:ea typeface="楷体_GB2312" pitchFamily="1" charset="-122"/>
              </a:rPr>
              <a:t>aa</a:t>
            </a:r>
            <a:r>
              <a:rPr lang="zh-CN" altLang="en-US" sz="2000" dirty="0">
                <a:ea typeface="楷体_GB2312" pitchFamily="1" charset="-122"/>
              </a:rPr>
              <a:t>表示透明度，</a:t>
            </a:r>
            <a:r>
              <a:rPr lang="en-US" altLang="zh-CN" sz="2000" dirty="0" err="1">
                <a:ea typeface="楷体_GB2312" pitchFamily="1" charset="-122"/>
              </a:rPr>
              <a:t>rr</a:t>
            </a:r>
            <a:r>
              <a:rPr lang="zh-CN" altLang="en-US" sz="2000" dirty="0">
                <a:ea typeface="楷体_GB2312" pitchFamily="1" charset="-122"/>
              </a:rPr>
              <a:t>表示红色通道，</a:t>
            </a:r>
            <a:r>
              <a:rPr lang="en-US" altLang="zh-CN" sz="2000" dirty="0" err="1">
                <a:ea typeface="楷体_GB2312" pitchFamily="1" charset="-122"/>
              </a:rPr>
              <a:t>gg</a:t>
            </a:r>
            <a:r>
              <a:rPr lang="zh-CN" altLang="en-US" sz="2000" dirty="0">
                <a:ea typeface="楷体_GB2312" pitchFamily="1" charset="-122"/>
              </a:rPr>
              <a:t>表示绿色通道，</a:t>
            </a:r>
            <a:r>
              <a:rPr lang="en-US" altLang="zh-CN" sz="2000" dirty="0">
                <a:ea typeface="楷体_GB2312" pitchFamily="1" charset="-122"/>
              </a:rPr>
              <a:t>bb</a:t>
            </a:r>
            <a:r>
              <a:rPr lang="zh-CN" altLang="en-US" sz="2000" dirty="0">
                <a:ea typeface="楷体_GB2312" pitchFamily="1" charset="-122"/>
              </a:rPr>
              <a:t>表示蓝色通道。</a:t>
            </a:r>
            <a:endParaRPr lang="en-US" altLang="zh-CN" sz="2000" dirty="0">
              <a:ea typeface="楷体_GB2312" pitchFamily="1" charset="-122"/>
            </a:endParaRPr>
          </a:p>
          <a:p>
            <a:pPr marL="360363" lvl="1" indent="-3175">
              <a:buFont typeface="Wingdings" pitchFamily="2" charset="2"/>
              <a:buNone/>
              <a:defRPr/>
            </a:pPr>
            <a:endParaRPr lang="en-US" altLang="zh-CN" sz="2000" dirty="0">
              <a:ea typeface="楷体_GB2312" pitchFamily="1" charset="-122"/>
            </a:endParaRPr>
          </a:p>
          <a:p>
            <a:pPr marL="360363" lvl="1" indent="-3175">
              <a:buFont typeface="Wingdings" pitchFamily="2" charset="2"/>
              <a:buNone/>
              <a:defRPr/>
            </a:pPr>
            <a:r>
              <a:rPr lang="zh-CN" altLang="en-US" sz="2000" dirty="0">
                <a:ea typeface="楷体_GB2312" pitchFamily="1" charset="-122"/>
              </a:rPr>
              <a:t>一般在</a:t>
            </a:r>
            <a:r>
              <a:rPr lang="en-US" altLang="zh-CN" sz="2000" dirty="0">
                <a:ea typeface="楷体_GB2312" pitchFamily="1" charset="-122"/>
              </a:rPr>
              <a:t>【</a:t>
            </a:r>
            <a:r>
              <a:rPr lang="zh-CN" altLang="en-US" sz="2000" dirty="0">
                <a:ea typeface="楷体_GB2312" pitchFamily="1" charset="-122"/>
              </a:rPr>
              <a:t>属性</a:t>
            </a:r>
            <a:r>
              <a:rPr lang="en-US" altLang="zh-CN" sz="2000" dirty="0">
                <a:ea typeface="楷体_GB2312" pitchFamily="1" charset="-122"/>
              </a:rPr>
              <a:t>】</a:t>
            </a:r>
            <a:r>
              <a:rPr lang="zh-CN" altLang="en-US" sz="2000" dirty="0">
                <a:ea typeface="楷体_GB2312" pitchFamily="1" charset="-122"/>
              </a:rPr>
              <a:t>窗口中用颜色选择器选择颜色。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1425F145-1E41-497B-9E00-4EB0AE278079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37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Ch7  WPF</a:t>
            </a:r>
            <a:r>
              <a:rPr lang="zh-CN" altLang="en-US"/>
              <a:t>应用程序入门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924800" cy="4419600"/>
          </a:xfrm>
        </p:spPr>
        <p:txBody>
          <a:bodyPr/>
          <a:lstStyle/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/>
              <a:t>7.1  WPF</a:t>
            </a:r>
            <a:r>
              <a:rPr lang="zh-CN" altLang="zh-CN" sz="2800"/>
              <a:t>应用程序和</a:t>
            </a:r>
            <a:r>
              <a:rPr lang="en-US" altLang="zh-CN" sz="2800"/>
              <a:t>XAML</a:t>
            </a:r>
            <a:r>
              <a:rPr lang="zh-CN" altLang="zh-CN" sz="2800"/>
              <a:t>标记</a:t>
            </a:r>
            <a:endParaRPr lang="zh-CN" altLang="en-US" sz="2800"/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/>
              <a:t>7.2  </a:t>
            </a:r>
            <a:r>
              <a:rPr lang="zh-CN" altLang="en-US" sz="2800"/>
              <a:t>窗口和对话框</a:t>
            </a:r>
            <a:endParaRPr lang="en-US" altLang="zh-CN" sz="2800"/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/>
              <a:t>7.3  </a:t>
            </a:r>
            <a:r>
              <a:rPr lang="zh-CN" altLang="en-US" sz="2800"/>
              <a:t>颜色</a:t>
            </a:r>
            <a:endParaRPr lang="en-US" altLang="zh-CN" sz="2800"/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>
                <a:solidFill>
                  <a:srgbClr val="FF3300"/>
                </a:solidFill>
              </a:rPr>
              <a:t>7.4  </a:t>
            </a:r>
            <a:r>
              <a:rPr lang="zh-CN" altLang="en-US" sz="2800">
                <a:solidFill>
                  <a:srgbClr val="FF3300"/>
                </a:solidFill>
              </a:rPr>
              <a:t>形状</a:t>
            </a:r>
            <a:endParaRPr lang="en-US" altLang="zh-CN" sz="2800">
              <a:solidFill>
                <a:srgbClr val="FF3300"/>
              </a:solidFill>
            </a:endParaRPr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/>
              <a:t>7.5  </a:t>
            </a:r>
            <a:r>
              <a:rPr lang="zh-CN" altLang="en-US" sz="2800"/>
              <a:t>画笔</a:t>
            </a:r>
            <a:endParaRPr lang="en-US" altLang="zh-CN" sz="2800"/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/>
              <a:t>7.6  </a:t>
            </a:r>
            <a:r>
              <a:rPr lang="zh-CN" altLang="en-US" sz="2800"/>
              <a:t>属性</a:t>
            </a:r>
            <a:endParaRPr lang="en-US" altLang="zh-CN" sz="2800"/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/>
              <a:t>7.7  </a:t>
            </a:r>
            <a:r>
              <a:rPr lang="zh-CN" altLang="en-US" sz="2800"/>
              <a:t>事件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5A7D801-8989-4E92-A091-31F3B6D54BCF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38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7.4  </a:t>
            </a:r>
            <a:r>
              <a:rPr lang="zh-CN" altLang="en-US" sz="4000"/>
              <a:t>形状</a:t>
            </a:r>
            <a:br>
              <a:rPr lang="zh-CN" altLang="en-US" sz="3400" b="0"/>
            </a:br>
            <a:endParaRPr lang="zh-CN" altLang="en-US" sz="3400" b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66800"/>
            <a:ext cx="8763000" cy="5105400"/>
          </a:xfrm>
        </p:spPr>
        <p:txBody>
          <a:bodyPr/>
          <a:lstStyle/>
          <a:p>
            <a:pPr indent="3175" eaLnBrk="1" hangingPunct="1">
              <a:buClr>
                <a:srgbClr val="606060"/>
              </a:buClr>
              <a:buNone/>
              <a:defRPr/>
            </a:pPr>
            <a:r>
              <a:rPr lang="en-US" altLang="zh-CN" dirty="0"/>
              <a:t>1</a:t>
            </a:r>
            <a:r>
              <a:rPr lang="zh-CN" altLang="en-US" dirty="0"/>
              <a:t>、要点：</a:t>
            </a:r>
            <a:endParaRPr lang="en-US" altLang="zh-CN" dirty="0"/>
          </a:p>
          <a:p>
            <a:pPr marL="1081088" lvl="1" indent="-638175" eaLnBrk="1" hangingPunct="1">
              <a:buClr>
                <a:srgbClr val="606060"/>
              </a:buClr>
              <a:buNone/>
              <a:defRPr/>
            </a:pPr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</a:t>
            </a:r>
            <a:r>
              <a:rPr lang="zh-CN" altLang="zh-CN" sz="1800" dirty="0"/>
              <a:t>形状的基类是</a:t>
            </a:r>
            <a:r>
              <a:rPr lang="en-US" altLang="zh-CN" sz="1800" dirty="0"/>
              <a:t>Shape</a:t>
            </a:r>
            <a:r>
              <a:rPr lang="zh-CN" altLang="zh-CN" sz="1800" dirty="0"/>
              <a:t>类，其他类（</a:t>
            </a:r>
            <a:r>
              <a:rPr lang="en-US" altLang="zh-CN" sz="1800" dirty="0"/>
              <a:t>Ellipse</a:t>
            </a:r>
            <a:r>
              <a:rPr lang="zh-CN" altLang="zh-CN" sz="1800" dirty="0"/>
              <a:t>、</a:t>
            </a:r>
            <a:r>
              <a:rPr lang="en-US" altLang="zh-CN" sz="1800" dirty="0"/>
              <a:t>Line</a:t>
            </a:r>
            <a:r>
              <a:rPr lang="zh-CN" altLang="zh-CN" sz="1800" dirty="0"/>
              <a:t>、</a:t>
            </a:r>
            <a:r>
              <a:rPr lang="en-US" altLang="zh-CN" sz="1800" dirty="0"/>
              <a:t>Path</a:t>
            </a:r>
            <a:r>
              <a:rPr lang="zh-CN" altLang="zh-CN" sz="1800" dirty="0"/>
              <a:t>、</a:t>
            </a:r>
            <a:r>
              <a:rPr lang="en-US" altLang="zh-CN" sz="1800" dirty="0"/>
              <a:t>Polygon</a:t>
            </a:r>
            <a:r>
              <a:rPr lang="zh-CN" altLang="zh-CN" sz="1800" dirty="0"/>
              <a:t>、</a:t>
            </a:r>
            <a:r>
              <a:rPr lang="en-US" altLang="zh-CN" sz="1800" dirty="0"/>
              <a:t>Polyline </a:t>
            </a:r>
            <a:r>
              <a:rPr lang="zh-CN" altLang="zh-CN" sz="1800" dirty="0"/>
              <a:t>和</a:t>
            </a:r>
            <a:r>
              <a:rPr lang="en-US" altLang="zh-CN" sz="1800" dirty="0"/>
              <a:t> Rectangle</a:t>
            </a:r>
            <a:r>
              <a:rPr lang="zh-CN" altLang="zh-CN" sz="1800" dirty="0"/>
              <a:t>）都是该类的扩充类。</a:t>
            </a:r>
            <a:endParaRPr lang="en-US" altLang="zh-CN" sz="1800" dirty="0"/>
          </a:p>
          <a:p>
            <a:pPr marL="1081088" lvl="1" indent="-638175" eaLnBrk="1" hangingPunct="1">
              <a:buClr>
                <a:srgbClr val="606060"/>
              </a:buClr>
              <a:buNone/>
              <a:defRPr/>
            </a:pPr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）</a:t>
            </a:r>
            <a:r>
              <a:rPr lang="en-US" altLang="zh-CN" sz="1800" dirty="0"/>
              <a:t>Canvas </a:t>
            </a:r>
            <a:r>
              <a:rPr lang="zh-CN" altLang="zh-CN" sz="1800" dirty="0"/>
              <a:t>面板是用于创建复杂绘图的特别理想的选择，因为它支持对其子对象的绝对定位。</a:t>
            </a:r>
            <a:endParaRPr lang="en-US" altLang="zh-CN" sz="1800" dirty="0"/>
          </a:p>
          <a:p>
            <a:pPr indent="3175" eaLnBrk="1" hangingPunct="1">
              <a:buClr>
                <a:srgbClr val="606060"/>
              </a:buClr>
              <a:buNone/>
              <a:defRPr/>
            </a:pPr>
            <a:r>
              <a:rPr lang="en-US" altLang="zh-CN" dirty="0"/>
              <a:t>2</a:t>
            </a:r>
            <a:r>
              <a:rPr lang="zh-CN" altLang="en-US" dirty="0"/>
              <a:t>、形状控件共有的属性</a:t>
            </a:r>
            <a:r>
              <a:rPr lang="zh-CN" altLang="en-US" sz="2000" dirty="0"/>
              <a:t> </a:t>
            </a:r>
            <a:endParaRPr lang="zh-CN" altLang="en-US" dirty="0"/>
          </a:p>
          <a:p>
            <a:pPr marL="363538" lvl="1" indent="-3175">
              <a:buNone/>
              <a:defRPr/>
            </a:pPr>
            <a:r>
              <a:rPr lang="zh-CN" altLang="en-US" sz="1800" dirty="0">
                <a:ea typeface="楷体_GB2312" pitchFamily="1" charset="-122"/>
              </a:rPr>
              <a:t>下面的属性是在</a:t>
            </a:r>
            <a:r>
              <a:rPr lang="en-US" altLang="zh-CN" sz="1800" dirty="0">
                <a:ea typeface="楷体_GB2312" pitchFamily="1" charset="-122"/>
              </a:rPr>
              <a:t>Shape</a:t>
            </a:r>
            <a:r>
              <a:rPr lang="zh-CN" altLang="en-US" sz="1800" dirty="0">
                <a:ea typeface="楷体_GB2312" pitchFamily="1" charset="-122"/>
              </a:rPr>
              <a:t>类中定义的，所有形状控件都可以使用这些属性：</a:t>
            </a:r>
            <a:endParaRPr lang="en-US" altLang="zh-CN" sz="1800" dirty="0">
              <a:ea typeface="楷体_GB2312" pitchFamily="1" charset="-122"/>
            </a:endParaRPr>
          </a:p>
          <a:p>
            <a:pPr marL="1071563" lvl="2" indent="-342900">
              <a:buFont typeface="+mj-ea"/>
              <a:buAutoNum type="circleNumDbPlain"/>
              <a:defRPr/>
            </a:pPr>
            <a:r>
              <a:rPr lang="en-US" altLang="zh-CN" sz="1800" dirty="0">
                <a:ea typeface="楷体_GB2312" pitchFamily="1" charset="-122"/>
              </a:rPr>
              <a:t>Stroke</a:t>
            </a:r>
            <a:r>
              <a:rPr lang="zh-CN" altLang="en-US" sz="1800" dirty="0">
                <a:ea typeface="楷体_GB2312" pitchFamily="1" charset="-122"/>
              </a:rPr>
              <a:t>：</a:t>
            </a:r>
            <a:r>
              <a:rPr lang="zh-CN" altLang="zh-CN" sz="1800" dirty="0"/>
              <a:t>绘制形状轮廓</a:t>
            </a:r>
            <a:r>
              <a:rPr lang="zh-CN" altLang="en-US" sz="1800" dirty="0"/>
              <a:t>。</a:t>
            </a:r>
            <a:endParaRPr lang="en-US" altLang="zh-CN" sz="1800" dirty="0">
              <a:ea typeface="楷体_GB2312" pitchFamily="1" charset="-122"/>
            </a:endParaRPr>
          </a:p>
          <a:p>
            <a:pPr marL="1071563" lvl="2" indent="-342900">
              <a:buFont typeface="+mj-lt"/>
              <a:buAutoNum type="circleNumDbPlain"/>
              <a:defRPr/>
            </a:pPr>
            <a:r>
              <a:rPr lang="en-US" altLang="zh-CN" sz="1800" dirty="0" err="1">
                <a:ea typeface="楷体_GB2312" pitchFamily="1" charset="-122"/>
              </a:rPr>
              <a:t>StrokeThickness</a:t>
            </a:r>
            <a:r>
              <a:rPr lang="zh-CN" altLang="en-US" sz="1800" dirty="0">
                <a:ea typeface="楷体_GB2312" pitchFamily="1" charset="-122"/>
              </a:rPr>
              <a:t>：指定</a:t>
            </a:r>
            <a:r>
              <a:rPr lang="zh-CN" altLang="zh-CN" sz="1800" dirty="0"/>
              <a:t>形状轮廓的粗细</a:t>
            </a:r>
            <a:r>
              <a:rPr lang="zh-CN" altLang="en-US" sz="1800" dirty="0"/>
              <a:t>。</a:t>
            </a:r>
            <a:endParaRPr lang="en-US" altLang="zh-CN" sz="1800" dirty="0">
              <a:ea typeface="楷体_GB2312" pitchFamily="1" charset="-122"/>
            </a:endParaRPr>
          </a:p>
          <a:p>
            <a:pPr marL="1071563" lvl="2" indent="-342900">
              <a:buFont typeface="+mj-lt"/>
              <a:buAutoNum type="circleNumDbPlain"/>
              <a:defRPr/>
            </a:pPr>
            <a:r>
              <a:rPr lang="en-US" altLang="zh-CN" sz="1800" dirty="0">
                <a:ea typeface="楷体_GB2312" pitchFamily="1" charset="-122"/>
              </a:rPr>
              <a:t>Fill</a:t>
            </a:r>
            <a:r>
              <a:rPr lang="zh-CN" altLang="en-US" sz="1800" dirty="0">
                <a:ea typeface="楷体_GB2312" pitchFamily="1" charset="-122"/>
              </a:rPr>
              <a:t>：填充</a:t>
            </a:r>
            <a:r>
              <a:rPr lang="zh-CN" altLang="zh-CN" sz="1800" dirty="0"/>
              <a:t>形状的内部</a:t>
            </a:r>
            <a:r>
              <a:rPr lang="zh-CN" altLang="en-US" sz="1800" dirty="0"/>
              <a:t>。</a:t>
            </a:r>
            <a:endParaRPr lang="en-US" altLang="zh-CN" sz="1800" dirty="0">
              <a:ea typeface="楷体_GB2312" pitchFamily="1" charset="-122"/>
            </a:endParaRPr>
          </a:p>
          <a:p>
            <a:pPr marL="1071563" lvl="2" indent="-342900">
              <a:buFont typeface="+mj-lt"/>
              <a:buAutoNum type="circleNumDbPlain"/>
              <a:defRPr/>
            </a:pPr>
            <a:r>
              <a:rPr lang="en-US" altLang="zh-CN" sz="1800" dirty="0">
                <a:ea typeface="楷体_GB2312" pitchFamily="1" charset="-122"/>
              </a:rPr>
              <a:t>Stretch</a:t>
            </a:r>
            <a:r>
              <a:rPr lang="zh-CN" altLang="en-US" sz="1800" dirty="0">
                <a:ea typeface="楷体_GB2312" pitchFamily="1" charset="-122"/>
              </a:rPr>
              <a:t>：</a:t>
            </a:r>
            <a:r>
              <a:rPr lang="en-US" altLang="zh-CN" sz="1800" dirty="0"/>
              <a:t>None</a:t>
            </a:r>
            <a:r>
              <a:rPr lang="zh-CN" altLang="en-US" sz="1800" dirty="0"/>
              <a:t>（</a:t>
            </a:r>
            <a:r>
              <a:rPr lang="zh-CN" altLang="zh-CN" sz="1800" dirty="0"/>
              <a:t>不拉伸</a:t>
            </a:r>
            <a:r>
              <a:rPr lang="zh-CN" altLang="en-US" sz="1800" dirty="0"/>
              <a:t>）、</a:t>
            </a:r>
            <a:r>
              <a:rPr lang="en-US" altLang="zh-CN" sz="1800" dirty="0"/>
              <a:t> Fill</a:t>
            </a:r>
            <a:r>
              <a:rPr lang="zh-CN" altLang="en-US" sz="1800" dirty="0"/>
              <a:t>（</a:t>
            </a:r>
            <a:r>
              <a:rPr lang="zh-CN" altLang="zh-CN" sz="1800" dirty="0"/>
              <a:t>拉伸</a:t>
            </a:r>
            <a:r>
              <a:rPr lang="zh-CN" altLang="en-US" sz="1800" dirty="0"/>
              <a:t>、</a:t>
            </a:r>
            <a:r>
              <a:rPr lang="zh-CN" altLang="zh-CN" sz="1800" dirty="0"/>
              <a:t>不保留长宽比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marL="728663" lvl="2" indent="0">
              <a:buNone/>
              <a:defRPr/>
            </a:pPr>
            <a:r>
              <a:rPr lang="en-US" altLang="zh-CN" sz="1800" dirty="0"/>
              <a:t>            Uniform</a:t>
            </a:r>
            <a:r>
              <a:rPr lang="zh-CN" altLang="en-US" sz="1800" dirty="0"/>
              <a:t>（尽可能</a:t>
            </a:r>
            <a:r>
              <a:rPr lang="zh-CN" altLang="zh-CN" sz="1800" dirty="0"/>
              <a:t>拉伸，</a:t>
            </a:r>
            <a:r>
              <a:rPr lang="zh-CN" altLang="en-US" sz="1800" dirty="0"/>
              <a:t>并</a:t>
            </a:r>
            <a:r>
              <a:rPr lang="zh-CN" altLang="zh-CN" sz="1800" dirty="0"/>
              <a:t>保留其原始长宽比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marL="728663" lvl="2" indent="0">
              <a:buNone/>
              <a:defRPr/>
            </a:pPr>
            <a:r>
              <a:rPr lang="en-US" altLang="zh-CN" sz="1800" dirty="0"/>
              <a:t>            </a:t>
            </a:r>
            <a:r>
              <a:rPr lang="en-US" altLang="zh-CN" sz="1800" dirty="0" err="1"/>
              <a:t>UniformToFill</a:t>
            </a:r>
            <a:r>
              <a:rPr lang="zh-CN" altLang="en-US" sz="1800" dirty="0"/>
              <a:t>（</a:t>
            </a:r>
            <a:r>
              <a:rPr lang="zh-CN" altLang="zh-CN" sz="1800" dirty="0"/>
              <a:t>完全拉伸</a:t>
            </a:r>
            <a:r>
              <a:rPr lang="zh-CN" altLang="en-US" sz="1800" dirty="0"/>
              <a:t>，并</a:t>
            </a:r>
            <a:r>
              <a:rPr lang="zh-CN" altLang="zh-CN" sz="1800" dirty="0"/>
              <a:t>保留其原始长宽比</a:t>
            </a:r>
            <a:r>
              <a:rPr lang="zh-CN" altLang="en-US" sz="1800" dirty="0"/>
              <a:t>）</a:t>
            </a:r>
            <a:endParaRPr lang="en-US" altLang="zh-CN" sz="1800" dirty="0">
              <a:ea typeface="楷体_GB2312" pitchFamily="1" charset="-122"/>
            </a:endParaRPr>
          </a:p>
          <a:p>
            <a:pPr marL="360363" lvl="1" indent="0">
              <a:buFont typeface="Wingdings" pitchFamily="2" charset="2"/>
              <a:buNone/>
              <a:defRPr/>
            </a:pPr>
            <a:endParaRPr lang="zh-CN" altLang="en-US" sz="1800" dirty="0"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A69464F-7DF8-4576-8FA6-5A37CA90E8E1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39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7.4  </a:t>
            </a:r>
            <a:r>
              <a:rPr lang="zh-CN" altLang="en-US" sz="4000"/>
              <a:t>形状</a:t>
            </a:r>
            <a:br>
              <a:rPr lang="zh-CN" altLang="en-US" sz="3400" b="0"/>
            </a:br>
            <a:endParaRPr lang="zh-CN" altLang="en-US" sz="3400" b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66800"/>
            <a:ext cx="8763000" cy="5105400"/>
          </a:xfrm>
        </p:spPr>
        <p:txBody>
          <a:bodyPr/>
          <a:lstStyle/>
          <a:p>
            <a:pPr indent="0"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dirty="0"/>
              <a:t>3</a:t>
            </a:r>
            <a:r>
              <a:rPr lang="zh-CN" altLang="en-US" dirty="0"/>
              <a:t>、矩形（</a:t>
            </a:r>
            <a:r>
              <a:rPr lang="en-US" altLang="zh-CN" dirty="0"/>
              <a:t>Rectangle</a:t>
            </a:r>
            <a:r>
              <a:rPr lang="zh-CN" altLang="en-US" dirty="0"/>
              <a:t>） </a:t>
            </a:r>
          </a:p>
          <a:p>
            <a:pPr marL="363538" lvl="1" indent="-3175">
              <a:buFont typeface="Wingdings" pitchFamily="2" charset="2"/>
              <a:buNone/>
            </a:pPr>
            <a:r>
              <a:rPr lang="en-US" altLang="zh-CN" sz="1800" dirty="0">
                <a:ea typeface="楷体_GB2312" pitchFamily="1" charset="-122"/>
              </a:rPr>
              <a:t>Rectangle</a:t>
            </a:r>
            <a:r>
              <a:rPr lang="zh-CN" altLang="en-US" sz="1800" dirty="0">
                <a:ea typeface="楷体_GB2312" pitchFamily="1" charset="-122"/>
              </a:rPr>
              <a:t>类用于绘制矩形。例如：</a:t>
            </a:r>
          </a:p>
          <a:p>
            <a:pPr marL="1143000" lvl="2" indent="-228600">
              <a:buFont typeface="Wingdings" pitchFamily="2" charset="2"/>
              <a:buNone/>
            </a:pPr>
            <a:r>
              <a:rPr lang="en-US" altLang="zh-CN" sz="1600" dirty="0"/>
              <a:t>&lt;Canvas&gt;</a:t>
            </a:r>
          </a:p>
          <a:p>
            <a:pPr marL="1143000" lvl="2" indent="-228600">
              <a:buFont typeface="Wingdings" pitchFamily="2" charset="2"/>
              <a:buNone/>
            </a:pPr>
            <a:r>
              <a:rPr lang="en-US" altLang="zh-CN" sz="1600" dirty="0"/>
              <a:t>    &lt;Rectangle Width="100" Height="100" Fill="Blue" Stroke="Red" </a:t>
            </a:r>
          </a:p>
          <a:p>
            <a:pPr marL="1143000" lvl="2" indent="-228600">
              <a:buFont typeface="Wingdings" pitchFamily="2" charset="2"/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Canvas.Top</a:t>
            </a:r>
            <a:r>
              <a:rPr lang="en-US" altLang="zh-CN" sz="1600" dirty="0"/>
              <a:t>="20" </a:t>
            </a:r>
            <a:r>
              <a:rPr lang="en-US" altLang="zh-CN" sz="1600" dirty="0" err="1"/>
              <a:t>Canvas.Left</a:t>
            </a:r>
            <a:r>
              <a:rPr lang="en-US" altLang="zh-CN" sz="1600" dirty="0"/>
              <a:t>="20" </a:t>
            </a:r>
            <a:r>
              <a:rPr lang="en-US" altLang="zh-CN" sz="1600" dirty="0" err="1"/>
              <a:t>StrokeThickness</a:t>
            </a:r>
            <a:r>
              <a:rPr lang="en-US" altLang="zh-CN" sz="1600" dirty="0"/>
              <a:t>="3" /&gt;</a:t>
            </a:r>
          </a:p>
          <a:p>
            <a:pPr marL="1143000" lvl="2" indent="-228600">
              <a:buFont typeface="Wingdings" pitchFamily="2" charset="2"/>
              <a:buNone/>
            </a:pPr>
            <a:r>
              <a:rPr lang="en-US" altLang="zh-CN" sz="1600" dirty="0"/>
              <a:t>&lt;/Canvas&gt;</a:t>
            </a:r>
          </a:p>
          <a:p>
            <a:pPr marL="363538" lvl="1" indent="-3175"/>
            <a:r>
              <a:rPr lang="en-US" altLang="zh-CN" dirty="0">
                <a:ea typeface="楷体_GB2312" pitchFamily="1" charset="-122"/>
              </a:rPr>
              <a:t>【</a:t>
            </a:r>
            <a:r>
              <a:rPr lang="zh-CN" altLang="en-US" dirty="0">
                <a:ea typeface="楷体_GB2312" pitchFamily="1" charset="-122"/>
              </a:rPr>
              <a:t>例</a:t>
            </a:r>
            <a:r>
              <a:rPr lang="en-US" altLang="zh-CN" dirty="0">
                <a:ea typeface="楷体_GB2312" pitchFamily="1" charset="-122"/>
              </a:rPr>
              <a:t>7-6】</a:t>
            </a:r>
            <a:r>
              <a:rPr lang="zh-CN" altLang="en-US" dirty="0">
                <a:ea typeface="楷体_GB2312" pitchFamily="1" charset="-122"/>
              </a:rPr>
              <a:t>演示矩形控件的基本用法。 </a:t>
            </a:r>
          </a:p>
        </p:txBody>
      </p:sp>
      <p:pic>
        <p:nvPicPr>
          <p:cNvPr id="4918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027488"/>
            <a:ext cx="4800600" cy="229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7.1  WPF</a:t>
            </a:r>
            <a:r>
              <a:rPr lang="zh-CN" altLang="zh-CN" sz="3600"/>
              <a:t>应用程序和</a:t>
            </a:r>
            <a:r>
              <a:rPr lang="en-US" altLang="zh-CN" sz="3600"/>
              <a:t>XAML</a:t>
            </a:r>
            <a:r>
              <a:rPr lang="zh-CN" altLang="zh-CN" sz="3600"/>
              <a:t>标记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Clr>
                <a:schemeClr val="bg2">
                  <a:lumMod val="75000"/>
                </a:schemeClr>
              </a:buClr>
              <a:buSzTx/>
              <a:buFont typeface="Wingdings" pitchFamily="2" charset="2"/>
              <a:buNone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App</a:t>
            </a:r>
            <a:r>
              <a:rPr lang="zh-CN" altLang="zh-CN" sz="2400" dirty="0"/>
              <a:t>类常用</a:t>
            </a:r>
            <a:r>
              <a:rPr lang="zh-CN" altLang="en-US" sz="2400" dirty="0"/>
              <a:t>的</a:t>
            </a:r>
            <a:r>
              <a:rPr lang="zh-CN" altLang="zh-CN" sz="2400" dirty="0"/>
              <a:t>属性、方法和事件</a:t>
            </a:r>
            <a:endParaRPr lang="en-US" altLang="zh-CN" sz="2400" dirty="0"/>
          </a:p>
          <a:p>
            <a:pPr marL="0" lvl="1" indent="0">
              <a:buClr>
                <a:schemeClr val="bg2">
                  <a:lumMod val="75000"/>
                </a:schemeClr>
              </a:buClr>
              <a:buSzTx/>
              <a:buFont typeface="Wingdings" pitchFamily="2" charset="2"/>
              <a:buNone/>
              <a:defRPr/>
            </a:pPr>
            <a:r>
              <a:rPr lang="en-US" altLang="zh-CN" sz="2400" dirty="0"/>
              <a:t>      【</a:t>
            </a:r>
            <a:r>
              <a:rPr lang="zh-CN" altLang="en-US" sz="2400" dirty="0"/>
              <a:t>见表</a:t>
            </a:r>
            <a:r>
              <a:rPr lang="en-US" altLang="zh-CN" sz="2400" dirty="0"/>
              <a:t>7-1】</a:t>
            </a:r>
          </a:p>
          <a:p>
            <a:pPr marL="0" lvl="1" indent="0">
              <a:buClr>
                <a:schemeClr val="bg2">
                  <a:lumMod val="75000"/>
                </a:schemeClr>
              </a:buClr>
              <a:buSzTx/>
              <a:buFont typeface="Wingdings" pitchFamily="2" charset="2"/>
              <a:buNone/>
              <a:defRPr/>
            </a:pPr>
            <a:r>
              <a:rPr lang="en-US" altLang="zh-CN" sz="2000" dirty="0"/>
              <a:t>       </a:t>
            </a:r>
            <a:r>
              <a:rPr lang="en-US" altLang="zh-CN" sz="2000" dirty="0" err="1"/>
              <a:t>StartupUri</a:t>
            </a:r>
            <a:r>
              <a:rPr lang="zh-CN" altLang="en-US" sz="2000" dirty="0"/>
              <a:t>属性：</a:t>
            </a:r>
            <a:r>
              <a:rPr lang="zh-CN" altLang="en-US" sz="2000" dirty="0">
                <a:solidFill>
                  <a:schemeClr val="tx1"/>
                </a:solidFill>
              </a:rPr>
              <a:t>在</a:t>
            </a:r>
            <a:r>
              <a:rPr lang="en-US" altLang="zh-CN" sz="2000" dirty="0" err="1">
                <a:solidFill>
                  <a:schemeClr val="tx1"/>
                </a:solidFill>
              </a:rPr>
              <a:t>App.xaml</a:t>
            </a:r>
            <a:r>
              <a:rPr lang="zh-CN" altLang="en-US" sz="2000" dirty="0">
                <a:solidFill>
                  <a:schemeClr val="tx1"/>
                </a:solidFill>
              </a:rPr>
              <a:t>中设置。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</a:p>
          <a:p>
            <a:pPr marL="0" lvl="1" indent="0">
              <a:buClr>
                <a:schemeClr val="bg2">
                  <a:lumMod val="75000"/>
                </a:schemeClr>
              </a:buClr>
              <a:buSzTx/>
              <a:buNone/>
              <a:defRPr/>
            </a:pPr>
            <a:r>
              <a:rPr lang="en-US" altLang="zh-CN" sz="2000" dirty="0"/>
              <a:t>       </a:t>
            </a:r>
            <a:r>
              <a:rPr lang="en-US" altLang="zh-CN" sz="2000" dirty="0" err="1"/>
              <a:t>MainWindow</a:t>
            </a:r>
            <a:r>
              <a:rPr lang="zh-CN" altLang="en-US" sz="2000" dirty="0"/>
              <a:t>属性：</a:t>
            </a:r>
            <a:r>
              <a:rPr lang="zh-CN" altLang="en-US" sz="2000" dirty="0">
                <a:solidFill>
                  <a:schemeClr val="tx1"/>
                </a:solidFill>
              </a:rPr>
              <a:t>当</a:t>
            </a:r>
            <a:r>
              <a:rPr lang="en-US" altLang="zh-CN" sz="2000" dirty="0">
                <a:solidFill>
                  <a:schemeClr val="tx1"/>
                </a:solidFill>
              </a:rPr>
              <a:t>App</a:t>
            </a:r>
            <a:r>
              <a:rPr lang="zh-CN" altLang="en-US" sz="2000" dirty="0">
                <a:solidFill>
                  <a:schemeClr val="tx1"/>
                </a:solidFill>
              </a:rPr>
              <a:t>的</a:t>
            </a:r>
            <a:r>
              <a:rPr lang="en-US" altLang="zh-CN" sz="2000" dirty="0">
                <a:solidFill>
                  <a:schemeClr val="tx1"/>
                </a:solidFill>
              </a:rPr>
              <a:t>Shutdown</a:t>
            </a:r>
            <a:r>
              <a:rPr lang="zh-CN" altLang="en-US" sz="2000" dirty="0">
                <a:solidFill>
                  <a:schemeClr val="tx1"/>
                </a:solidFill>
              </a:rPr>
              <a:t>模式为</a:t>
            </a:r>
            <a:r>
              <a:rPr lang="en-US" altLang="zh-CN" sz="2000" dirty="0" err="1">
                <a:solidFill>
                  <a:schemeClr val="tx1"/>
                </a:solidFill>
              </a:rPr>
              <a:t>MainWindow</a:t>
            </a:r>
            <a:r>
              <a:rPr lang="zh-CN" altLang="en-US" sz="2000" dirty="0">
                <a:solidFill>
                  <a:schemeClr val="tx1"/>
                </a:solidFill>
              </a:rPr>
              <a:t>时才需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lvl="1" indent="0">
              <a:buClr>
                <a:schemeClr val="bg2">
                  <a:lumMod val="75000"/>
                </a:schemeClr>
              </a:buClr>
              <a:buSz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        </a:t>
            </a:r>
            <a:r>
              <a:rPr lang="zh-CN" altLang="en-US" sz="2000" dirty="0">
                <a:solidFill>
                  <a:schemeClr val="tx1"/>
                </a:solidFill>
              </a:rPr>
              <a:t>要在</a:t>
            </a:r>
            <a:r>
              <a:rPr lang="en-US" altLang="zh-CN" sz="2000" dirty="0" err="1">
                <a:solidFill>
                  <a:schemeClr val="tx1"/>
                </a:solidFill>
              </a:rPr>
              <a:t>App.xaml.cs</a:t>
            </a:r>
            <a:r>
              <a:rPr lang="zh-CN" altLang="en-US" sz="2000" dirty="0">
                <a:solidFill>
                  <a:schemeClr val="tx1"/>
                </a:solidFill>
              </a:rPr>
              <a:t>的构造函数中设置此属性（指定谁是主窗口）：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lvl="1" indent="0">
              <a:buClr>
                <a:schemeClr val="bg2">
                  <a:lumMod val="75000"/>
                </a:schemeClr>
              </a:buClr>
              <a:buSzTx/>
              <a:buFont typeface="Wingdings" pitchFamily="2" charset="2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           public partial class App : Application</a:t>
            </a:r>
          </a:p>
          <a:p>
            <a:pPr marL="0" lvl="1" indent="0">
              <a:buClr>
                <a:schemeClr val="bg2">
                  <a:lumMod val="75000"/>
                </a:schemeClr>
              </a:buClr>
              <a:buSzTx/>
              <a:buFont typeface="Wingdings" pitchFamily="2" charset="2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           {</a:t>
            </a:r>
          </a:p>
          <a:p>
            <a:pPr marL="0" lvl="1" indent="0">
              <a:buClr>
                <a:schemeClr val="bg2">
                  <a:lumMod val="75000"/>
                </a:schemeClr>
              </a:buClr>
              <a:buSzTx/>
              <a:buFont typeface="Wingdings" pitchFamily="2" charset="2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                    public App()  {    //</a:t>
            </a:r>
            <a:r>
              <a:rPr lang="zh-CN" altLang="en-US" sz="1800" dirty="0">
                <a:solidFill>
                  <a:schemeClr val="tx1"/>
                </a:solidFill>
              </a:rPr>
              <a:t>在此处设置</a:t>
            </a:r>
            <a:r>
              <a:rPr lang="en-US" altLang="zh-CN" sz="1800" dirty="0">
                <a:solidFill>
                  <a:schemeClr val="tx1"/>
                </a:solidFill>
              </a:rPr>
              <a:t>......    }</a:t>
            </a:r>
          </a:p>
          <a:p>
            <a:pPr marL="0" lvl="1" indent="0">
              <a:buClr>
                <a:schemeClr val="bg2">
                  <a:lumMod val="75000"/>
                </a:schemeClr>
              </a:buClr>
              <a:buSzTx/>
              <a:buFont typeface="Wingdings" pitchFamily="2" charset="2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           }</a:t>
            </a:r>
          </a:p>
          <a:p>
            <a:pPr marL="0" lvl="1" indent="0">
              <a:buClr>
                <a:schemeClr val="bg2">
                  <a:lumMod val="75000"/>
                </a:schemeClr>
              </a:buClr>
              <a:buSzTx/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      </a:t>
            </a:r>
            <a:r>
              <a:rPr lang="zh-CN" altLang="en-US" sz="2000" dirty="0"/>
              <a:t>其他属性：</a:t>
            </a:r>
            <a:r>
              <a:rPr lang="zh-CN" altLang="en-US" sz="2000" dirty="0">
                <a:solidFill>
                  <a:schemeClr val="tx1"/>
                </a:solidFill>
              </a:rPr>
              <a:t>在任何一个窗口或页面中都可以获取或设置。例如：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lvl="1" indent="0">
              <a:buClr>
                <a:schemeClr val="bg2">
                  <a:lumMod val="75000"/>
                </a:schemeClr>
              </a:buClr>
              <a:buSzTx/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             </a:t>
            </a:r>
            <a:r>
              <a:rPr lang="en-US" altLang="zh-CN" sz="1800" dirty="0" err="1">
                <a:solidFill>
                  <a:schemeClr val="tx1"/>
                </a:solidFill>
              </a:rPr>
              <a:t>App.Current.ShutDown</a:t>
            </a:r>
            <a:r>
              <a:rPr lang="en-US" altLang="zh-CN" sz="1800" dirty="0">
                <a:solidFill>
                  <a:schemeClr val="tx1"/>
                </a:solidFill>
              </a:rPr>
              <a:t>();</a:t>
            </a:r>
          </a:p>
          <a:p>
            <a:pPr marL="0" lvl="1" indent="0">
              <a:buClr>
                <a:schemeClr val="bg2">
                  <a:lumMod val="75000"/>
                </a:schemeClr>
              </a:buClr>
              <a:buSzTx/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             </a:t>
            </a:r>
          </a:p>
        </p:txBody>
      </p:sp>
      <p:sp>
        <p:nvSpPr>
          <p:cNvPr id="717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1732C43C-EE77-4AA8-9D83-7FD717F11323}" type="slidenum">
              <a:rPr lang="en-US" altLang="zh-CN" sz="1200" b="0" smtClean="0">
                <a:solidFill>
                  <a:schemeClr val="tx1"/>
                </a:solidFill>
                <a:ea typeface="新宋体" pitchFamily="49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57D52B03-DED0-4C2A-811A-A1968DD89BF4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40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7.4  </a:t>
            </a:r>
            <a:r>
              <a:rPr lang="zh-CN" altLang="en-US" sz="4000"/>
              <a:t>形状</a:t>
            </a:r>
            <a:br>
              <a:rPr lang="zh-CN" altLang="en-US" sz="3400" b="0"/>
            </a:br>
            <a:endParaRPr lang="zh-CN" altLang="en-US" sz="3400" b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66800"/>
            <a:ext cx="8763000" cy="5105400"/>
          </a:xfrm>
        </p:spPr>
        <p:txBody>
          <a:bodyPr/>
          <a:lstStyle/>
          <a:p>
            <a:pPr indent="0"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dirty="0"/>
              <a:t>4</a:t>
            </a:r>
            <a:r>
              <a:rPr lang="zh-CN" altLang="en-US" dirty="0"/>
              <a:t>、椭圆（</a:t>
            </a:r>
            <a:r>
              <a:rPr lang="en-US" altLang="zh-CN" dirty="0"/>
              <a:t>Ellipse</a:t>
            </a:r>
            <a:r>
              <a:rPr lang="zh-CN" altLang="en-US" dirty="0"/>
              <a:t>） </a:t>
            </a:r>
          </a:p>
          <a:p>
            <a:pPr marL="363538" lvl="1" indent="-3175">
              <a:buFont typeface="Wingdings" pitchFamily="2" charset="2"/>
              <a:buNone/>
            </a:pPr>
            <a:r>
              <a:rPr lang="en-US" altLang="zh-CN" dirty="0">
                <a:ea typeface="楷体_GB2312" pitchFamily="1" charset="-122"/>
              </a:rPr>
              <a:t>Ellipse</a:t>
            </a:r>
            <a:r>
              <a:rPr lang="zh-CN" altLang="en-US" dirty="0">
                <a:ea typeface="楷体_GB2312" pitchFamily="1" charset="-122"/>
              </a:rPr>
              <a:t>类用于绘制椭圆，当</a:t>
            </a:r>
            <a:r>
              <a:rPr lang="en-US" altLang="zh-CN" dirty="0">
                <a:ea typeface="楷体_GB2312" pitchFamily="1" charset="-122"/>
              </a:rPr>
              <a:t>Width</a:t>
            </a:r>
            <a:r>
              <a:rPr lang="zh-CN" altLang="en-US" dirty="0">
                <a:ea typeface="楷体_GB2312" pitchFamily="1" charset="-122"/>
              </a:rPr>
              <a:t>和</a:t>
            </a:r>
            <a:r>
              <a:rPr lang="en-US" altLang="zh-CN" dirty="0">
                <a:ea typeface="楷体_GB2312" pitchFamily="1" charset="-122"/>
              </a:rPr>
              <a:t>Height</a:t>
            </a:r>
            <a:r>
              <a:rPr lang="zh-CN" altLang="en-US" dirty="0">
                <a:ea typeface="楷体_GB2312" pitchFamily="1" charset="-122"/>
              </a:rPr>
              <a:t>相等时，绘制的实际上是一个圆。例如：</a:t>
            </a:r>
          </a:p>
          <a:p>
            <a:pPr marL="1143000" lvl="2" indent="-228600">
              <a:buFont typeface="Wingdings" pitchFamily="2" charset="2"/>
              <a:buNone/>
            </a:pPr>
            <a:r>
              <a:rPr lang="en-US" altLang="zh-CN" sz="1600" dirty="0"/>
              <a:t>&lt;Canvas Background="</a:t>
            </a:r>
            <a:r>
              <a:rPr lang="en-US" altLang="zh-CN" sz="1600" dirty="0" err="1"/>
              <a:t>LightGray</a:t>
            </a:r>
            <a:r>
              <a:rPr lang="en-US" altLang="zh-CN" sz="1600" dirty="0"/>
              <a:t>"&gt; </a:t>
            </a:r>
          </a:p>
          <a:p>
            <a:pPr marL="1143000" lvl="2" indent="-228600">
              <a:buFont typeface="Wingdings" pitchFamily="2" charset="2"/>
              <a:buNone/>
            </a:pPr>
            <a:r>
              <a:rPr lang="en-US" altLang="zh-CN" sz="1600" dirty="0"/>
              <a:t>    &lt;Ellipse Height="75" Width="75"</a:t>
            </a:r>
          </a:p>
          <a:p>
            <a:pPr marL="1143000" lvl="2" indent="-228600">
              <a:buFont typeface="Wingdings" pitchFamily="2" charset="2"/>
              <a:buNone/>
            </a:pPr>
            <a:r>
              <a:rPr lang="en-US" altLang="zh-CN" sz="1600" dirty="0"/>
              <a:t>         Fill="#FFFFFF00" </a:t>
            </a:r>
            <a:r>
              <a:rPr lang="en-US" altLang="zh-CN" sz="1600" dirty="0" err="1"/>
              <a:t>StrokeThickness</a:t>
            </a:r>
            <a:r>
              <a:rPr lang="en-US" altLang="zh-CN" sz="1600" dirty="0"/>
              <a:t>="5" Stroke="#FF0000FF"/&gt;</a:t>
            </a:r>
          </a:p>
          <a:p>
            <a:pPr marL="1143000" lvl="2" indent="-228600">
              <a:buFont typeface="Wingdings" pitchFamily="2" charset="2"/>
              <a:buNone/>
            </a:pPr>
            <a:r>
              <a:rPr lang="en-US" altLang="zh-CN" sz="1600" dirty="0"/>
              <a:t>&lt;/Canvas&gt;</a:t>
            </a:r>
          </a:p>
          <a:p>
            <a:pPr marL="363538" lvl="1" indent="-3175">
              <a:buFont typeface="Wingdings" pitchFamily="2" charset="2"/>
              <a:buNone/>
            </a:pPr>
            <a:r>
              <a:rPr lang="zh-CN" altLang="en-US" dirty="0">
                <a:ea typeface="楷体_GB2312" pitchFamily="1" charset="-122"/>
              </a:rPr>
              <a:t>这段</a:t>
            </a:r>
            <a:r>
              <a:rPr lang="en-US" altLang="zh-CN" dirty="0">
                <a:ea typeface="楷体_GB2312" pitchFamily="1" charset="-122"/>
              </a:rPr>
              <a:t>XAML</a:t>
            </a:r>
            <a:r>
              <a:rPr lang="zh-CN" altLang="en-US" dirty="0">
                <a:ea typeface="楷体_GB2312" pitchFamily="1" charset="-122"/>
              </a:rPr>
              <a:t>代码在设计界面中看到的效果如下图所示。 </a:t>
            </a:r>
          </a:p>
        </p:txBody>
      </p:sp>
      <p:pic>
        <p:nvPicPr>
          <p:cNvPr id="5018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572000"/>
            <a:ext cx="2692400" cy="1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E44E974-6A4F-494C-ABC6-9FF795757824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41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7.4  </a:t>
            </a:r>
            <a:r>
              <a:rPr lang="zh-CN" altLang="en-US" sz="4000"/>
              <a:t>形状</a:t>
            </a:r>
            <a:br>
              <a:rPr lang="zh-CN" altLang="en-US" sz="3400" b="0"/>
            </a:br>
            <a:endParaRPr lang="zh-CN" altLang="en-US" sz="3400" b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66800"/>
            <a:ext cx="8763000" cy="5562600"/>
          </a:xfrm>
        </p:spPr>
        <p:txBody>
          <a:bodyPr/>
          <a:lstStyle/>
          <a:p>
            <a:pPr indent="0" eaLnBrk="1" hangingPunct="1">
              <a:lnSpc>
                <a:spcPct val="100000"/>
              </a:lnSpc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1800" dirty="0"/>
              <a:t>5</a:t>
            </a:r>
            <a:r>
              <a:rPr lang="zh-CN" altLang="en-US" sz="1800" dirty="0"/>
              <a:t>、其他基本形状 </a:t>
            </a:r>
          </a:p>
          <a:p>
            <a:pPr marL="363538" lvl="1" indent="-3175">
              <a:lnSpc>
                <a:spcPct val="100000"/>
              </a:lnSpc>
            </a:pPr>
            <a:r>
              <a:rPr lang="en-US" altLang="zh-CN" sz="1600" dirty="0">
                <a:ea typeface="楷体_GB2312" pitchFamily="1" charset="-122"/>
              </a:rPr>
              <a:t>Line</a:t>
            </a:r>
            <a:r>
              <a:rPr lang="zh-CN" altLang="en-US" sz="1600" dirty="0">
                <a:ea typeface="楷体_GB2312" pitchFamily="1" charset="-122"/>
              </a:rPr>
              <a:t>（直线）</a:t>
            </a:r>
          </a:p>
          <a:p>
            <a:pPr marL="1143000" lvl="2" indent="-422275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600" dirty="0"/>
              <a:t>&lt;Line X1="10" Y1="10" X2="50" Y2="50" Stroke="Black" </a:t>
            </a:r>
            <a:r>
              <a:rPr lang="en-US" altLang="zh-CN" sz="1600" dirty="0" err="1"/>
              <a:t>StrokeThickness</a:t>
            </a:r>
            <a:r>
              <a:rPr lang="en-US" altLang="zh-CN" sz="1600" dirty="0"/>
              <a:t>="4" /&gt; </a:t>
            </a:r>
            <a:endParaRPr lang="zh-CN" altLang="en-US" sz="1600" dirty="0"/>
          </a:p>
          <a:p>
            <a:pPr marL="363538" lvl="1" indent="-3175">
              <a:lnSpc>
                <a:spcPct val="100000"/>
              </a:lnSpc>
            </a:pPr>
            <a:r>
              <a:rPr lang="en-US" altLang="zh-CN" sz="1600" dirty="0" err="1">
                <a:ea typeface="楷体_GB2312" pitchFamily="1" charset="-122"/>
              </a:rPr>
              <a:t>PolyLine</a:t>
            </a:r>
            <a:r>
              <a:rPr lang="zh-CN" altLang="en-US" sz="1600" dirty="0">
                <a:ea typeface="楷体_GB2312" pitchFamily="1" charset="-122"/>
              </a:rPr>
              <a:t>（多条依次相连的直线）例如：</a:t>
            </a:r>
          </a:p>
          <a:p>
            <a:pPr marL="1143000" lvl="2" indent="-422275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600" dirty="0"/>
              <a:t>&lt;Canvas&gt;</a:t>
            </a:r>
          </a:p>
          <a:p>
            <a:pPr marL="1143000" lvl="2" indent="-422275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600" dirty="0"/>
              <a:t>    &lt;Polyline Points="50,25 0,100 100,100 50,25"</a:t>
            </a:r>
          </a:p>
          <a:p>
            <a:pPr marL="1143000" lvl="2" indent="-422275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600" dirty="0"/>
              <a:t>      Stroke="Blue" </a:t>
            </a:r>
            <a:r>
              <a:rPr lang="en-US" altLang="zh-CN" sz="1600" dirty="0" err="1"/>
              <a:t>StrokeThickness</a:t>
            </a:r>
            <a:r>
              <a:rPr lang="en-US" altLang="zh-CN" sz="1600" dirty="0"/>
              <a:t>="10" </a:t>
            </a:r>
            <a:r>
              <a:rPr lang="en-US" altLang="zh-CN" sz="1600" dirty="0" err="1"/>
              <a:t>Canvas.Left</a:t>
            </a:r>
            <a:r>
              <a:rPr lang="en-US" altLang="zh-CN" sz="1600" dirty="0"/>
              <a:t>="75" </a:t>
            </a:r>
            <a:r>
              <a:rPr lang="en-US" altLang="zh-CN" sz="1600" dirty="0" err="1"/>
              <a:t>Canvas.Top</a:t>
            </a:r>
            <a:r>
              <a:rPr lang="en-US" altLang="zh-CN" sz="1600" dirty="0"/>
              <a:t>="50" /&gt;</a:t>
            </a:r>
          </a:p>
          <a:p>
            <a:pPr marL="1143000" lvl="2" indent="-422275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600" dirty="0"/>
              <a:t>&lt;/Canvas&gt;</a:t>
            </a:r>
            <a:r>
              <a:rPr lang="zh-CN" altLang="en-US" sz="1600" dirty="0"/>
              <a:t> </a:t>
            </a:r>
          </a:p>
          <a:p>
            <a:pPr marL="363538" lvl="1" indent="-3175">
              <a:lnSpc>
                <a:spcPct val="100000"/>
              </a:lnSpc>
            </a:pPr>
            <a:r>
              <a:rPr lang="en-US" altLang="zh-CN" sz="1600" dirty="0">
                <a:ea typeface="楷体_GB2312" pitchFamily="1" charset="-122"/>
              </a:rPr>
              <a:t>Polygon</a:t>
            </a:r>
            <a:r>
              <a:rPr lang="zh-CN" altLang="en-US" sz="1600" dirty="0">
                <a:ea typeface="楷体_GB2312" pitchFamily="1" charset="-122"/>
              </a:rPr>
              <a:t>（多边形）</a:t>
            </a:r>
          </a:p>
          <a:p>
            <a:pPr marL="363538" lvl="1" indent="-3175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1600" dirty="0">
                <a:ea typeface="楷体_GB2312" pitchFamily="1" charset="-122"/>
              </a:rPr>
              <a:t>该控件和</a:t>
            </a:r>
            <a:r>
              <a:rPr lang="en-US" altLang="zh-CN" sz="1600" dirty="0" err="1">
                <a:ea typeface="楷体_GB2312" pitchFamily="1" charset="-122"/>
              </a:rPr>
              <a:t>PolyLine</a:t>
            </a:r>
            <a:r>
              <a:rPr lang="zh-CN" altLang="en-US" sz="1600" dirty="0">
                <a:ea typeface="楷体_GB2312" pitchFamily="1" charset="-122"/>
              </a:rPr>
              <a:t>用法相似，但它会自动将最后</a:t>
            </a:r>
            <a:r>
              <a:rPr lang="en-US" altLang="zh-CN" sz="1600" dirty="0">
                <a:ea typeface="楷体_GB2312" pitchFamily="1" charset="-122"/>
              </a:rPr>
              <a:t>1</a:t>
            </a:r>
            <a:r>
              <a:rPr lang="zh-CN" altLang="en-US" sz="1600" dirty="0">
                <a:ea typeface="楷体_GB2312" pitchFamily="1" charset="-122"/>
              </a:rPr>
              <a:t>个点和第</a:t>
            </a:r>
            <a:r>
              <a:rPr lang="en-US" altLang="zh-CN" sz="1600" dirty="0">
                <a:ea typeface="楷体_GB2312" pitchFamily="1" charset="-122"/>
              </a:rPr>
              <a:t>1</a:t>
            </a:r>
            <a:r>
              <a:rPr lang="zh-CN" altLang="en-US" sz="1600" dirty="0">
                <a:ea typeface="楷体_GB2312" pitchFamily="1" charset="-122"/>
              </a:rPr>
              <a:t>个点连起来。例如：</a:t>
            </a:r>
          </a:p>
          <a:p>
            <a:pPr marL="1143000" lvl="2" indent="-422275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600" dirty="0"/>
              <a:t>&lt;Canvas&gt;</a:t>
            </a:r>
          </a:p>
          <a:p>
            <a:pPr marL="1143000" lvl="2" indent="-422275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600" dirty="0"/>
              <a:t>    &lt;Polygon Points="300,200 400,125 400,275" Stroke="Purple" </a:t>
            </a:r>
            <a:r>
              <a:rPr lang="en-US" altLang="zh-CN" sz="1600" dirty="0" err="1"/>
              <a:t>StrokeThickness</a:t>
            </a:r>
            <a:r>
              <a:rPr lang="en-US" altLang="zh-CN" sz="1600" dirty="0"/>
              <a:t>="2"&gt;</a:t>
            </a:r>
          </a:p>
          <a:p>
            <a:pPr marL="1143000" lvl="2" indent="-422275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600" dirty="0"/>
              <a:t>        &lt;</a:t>
            </a:r>
            <a:r>
              <a:rPr lang="en-US" altLang="zh-CN" sz="1600" dirty="0" err="1"/>
              <a:t>Polygon.Fill</a:t>
            </a:r>
            <a:r>
              <a:rPr lang="en-US" altLang="zh-CN" sz="1600" dirty="0"/>
              <a:t>&gt;</a:t>
            </a:r>
          </a:p>
          <a:p>
            <a:pPr marL="1143000" lvl="2" indent="-422275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600" dirty="0"/>
              <a:t>            &lt;</a:t>
            </a:r>
            <a:r>
              <a:rPr lang="en-US" altLang="zh-CN" sz="1600" dirty="0" err="1"/>
              <a:t>SolidColorBrush</a:t>
            </a:r>
            <a:r>
              <a:rPr lang="en-US" altLang="zh-CN" sz="1600" dirty="0"/>
              <a:t> Color="Blue" Opacity="0.4"/&gt;</a:t>
            </a:r>
          </a:p>
          <a:p>
            <a:pPr marL="1143000" lvl="2" indent="-422275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600" dirty="0"/>
              <a:t>        &lt;/</a:t>
            </a:r>
            <a:r>
              <a:rPr lang="en-US" altLang="zh-CN" sz="1600" dirty="0" err="1"/>
              <a:t>Polygon.Fill</a:t>
            </a:r>
            <a:r>
              <a:rPr lang="en-US" altLang="zh-CN" sz="1600" dirty="0"/>
              <a:t>&gt;</a:t>
            </a:r>
          </a:p>
          <a:p>
            <a:pPr marL="1143000" lvl="2" indent="-422275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600" dirty="0"/>
              <a:t>    &lt;/Polygon&gt; </a:t>
            </a:r>
          </a:p>
          <a:p>
            <a:pPr marL="1143000" lvl="2" indent="-422275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600" dirty="0"/>
              <a:t>&lt;/Canvas&gt;</a:t>
            </a:r>
            <a:r>
              <a:rPr lang="zh-CN" altLang="en-US" sz="1600" dirty="0"/>
              <a:t>   </a:t>
            </a:r>
          </a:p>
        </p:txBody>
      </p:sp>
      <p:pic>
        <p:nvPicPr>
          <p:cNvPr id="51207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514600"/>
            <a:ext cx="1447800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724400"/>
            <a:ext cx="1295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B57516B-56A5-4999-BCF1-221C4E81A538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42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Ch7  WPF</a:t>
            </a:r>
            <a:r>
              <a:rPr lang="zh-CN" altLang="en-US"/>
              <a:t>应用程序入门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924800" cy="4419600"/>
          </a:xfrm>
        </p:spPr>
        <p:txBody>
          <a:bodyPr/>
          <a:lstStyle/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 dirty="0"/>
              <a:t>7.1  WPF</a:t>
            </a:r>
            <a:r>
              <a:rPr lang="zh-CN" altLang="zh-CN" sz="2800" dirty="0"/>
              <a:t>应用程序和</a:t>
            </a:r>
            <a:r>
              <a:rPr lang="en-US" altLang="zh-CN" sz="2800" dirty="0"/>
              <a:t>XAML</a:t>
            </a:r>
            <a:r>
              <a:rPr lang="zh-CN" altLang="zh-CN" sz="2800" dirty="0"/>
              <a:t>标记</a:t>
            </a:r>
            <a:endParaRPr lang="zh-CN" altLang="en-US" sz="2800" dirty="0"/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 dirty="0"/>
              <a:t>7.2  </a:t>
            </a:r>
            <a:r>
              <a:rPr lang="zh-CN" altLang="en-US" sz="2800" dirty="0"/>
              <a:t>窗口和对话框</a:t>
            </a:r>
            <a:endParaRPr lang="en-US" altLang="zh-CN" sz="2800" dirty="0"/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 dirty="0"/>
              <a:t>7.3  </a:t>
            </a:r>
            <a:r>
              <a:rPr lang="zh-CN" altLang="en-US" sz="2800" dirty="0"/>
              <a:t>颜色</a:t>
            </a:r>
            <a:endParaRPr lang="en-US" altLang="zh-CN" sz="2800" dirty="0"/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 dirty="0"/>
              <a:t>7.4  </a:t>
            </a:r>
            <a:r>
              <a:rPr lang="zh-CN" altLang="en-US" sz="2800" dirty="0"/>
              <a:t>形状</a:t>
            </a:r>
            <a:endParaRPr lang="en-US" altLang="zh-CN" sz="2800" dirty="0"/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rgbClr val="FF3300"/>
                </a:solidFill>
              </a:rPr>
              <a:t>7.5  </a:t>
            </a:r>
            <a:r>
              <a:rPr lang="zh-CN" altLang="en-US" sz="2800" dirty="0">
                <a:solidFill>
                  <a:srgbClr val="FF3300"/>
                </a:solidFill>
              </a:rPr>
              <a:t>画笔</a:t>
            </a:r>
            <a:endParaRPr lang="en-US" altLang="zh-CN" sz="2800" dirty="0">
              <a:solidFill>
                <a:srgbClr val="FF3300"/>
              </a:solidFill>
            </a:endParaRPr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 dirty="0"/>
              <a:t>7.6  </a:t>
            </a:r>
            <a:r>
              <a:rPr lang="zh-CN" altLang="en-US" sz="2800" dirty="0"/>
              <a:t>属性</a:t>
            </a:r>
            <a:endParaRPr lang="en-US" altLang="zh-CN" sz="2800" dirty="0"/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 dirty="0"/>
              <a:t>7.7  </a:t>
            </a:r>
            <a:r>
              <a:rPr lang="zh-CN" altLang="en-US" sz="2800" dirty="0"/>
              <a:t>事件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608FD13B-FA51-4CE1-939E-6AB67DE28B89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43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7.5  </a:t>
            </a:r>
            <a:r>
              <a:rPr lang="zh-CN" altLang="en-US"/>
              <a:t>画笔（</a:t>
            </a:r>
            <a:r>
              <a:rPr lang="en-US" altLang="zh-CN"/>
              <a:t>Brush</a:t>
            </a:r>
            <a:r>
              <a:rPr lang="zh-CN" altLang="en-US"/>
              <a:t>） </a:t>
            </a:r>
            <a:br>
              <a:rPr lang="zh-CN" altLang="en-US" sz="3400" b="0"/>
            </a:br>
            <a:endParaRPr lang="zh-CN" altLang="en-US" sz="3400" b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66800"/>
            <a:ext cx="8763000" cy="5105400"/>
          </a:xfrm>
        </p:spPr>
        <p:txBody>
          <a:bodyPr/>
          <a:lstStyle/>
          <a:p>
            <a:pPr indent="3175" eaLnBrk="1" hangingPunct="1">
              <a:buClr>
                <a:srgbClr val="606060"/>
              </a:buClr>
              <a:buFont typeface="Wingdings" pitchFamily="2" charset="2"/>
              <a:buNone/>
              <a:defRPr/>
            </a:pPr>
            <a:r>
              <a:rPr lang="zh-CN" altLang="en-US" sz="2000" dirty="0"/>
              <a:t> 在</a:t>
            </a:r>
            <a:r>
              <a:rPr lang="en-US" altLang="zh-CN" sz="2000" dirty="0"/>
              <a:t>WPF</a:t>
            </a:r>
            <a:r>
              <a:rPr lang="zh-CN" altLang="en-US" sz="2000" dirty="0"/>
              <a:t>应用程序中，画笔（</a:t>
            </a:r>
            <a:r>
              <a:rPr lang="en-US" altLang="zh-CN" sz="2000" dirty="0"/>
              <a:t>Brush</a:t>
            </a:r>
            <a:r>
              <a:rPr lang="zh-CN" altLang="en-US" sz="2000" dirty="0"/>
              <a:t>）是所有控件都具有的基本功能。最常见的是利用画笔设置控件的前景色、背景色，填充渐变色、图像和图案。</a:t>
            </a:r>
          </a:p>
          <a:p>
            <a:pPr indent="0" eaLnBrk="1" hangingPunct="1">
              <a:buClr>
                <a:srgbClr val="606060"/>
              </a:buClr>
              <a:buFont typeface="Wingdings" pitchFamily="2" charset="2"/>
              <a:buNone/>
              <a:defRPr/>
            </a:pPr>
            <a:r>
              <a:rPr lang="en-US" altLang="zh-CN" sz="2200" dirty="0"/>
              <a:t>1</a:t>
            </a:r>
            <a:r>
              <a:rPr lang="zh-CN" altLang="en-US" sz="2200" dirty="0"/>
              <a:t>、画笔分类</a:t>
            </a:r>
            <a:r>
              <a:rPr lang="zh-CN" altLang="en-US" dirty="0"/>
              <a:t> </a:t>
            </a:r>
          </a:p>
          <a:p>
            <a:pPr marL="363538" lvl="1" indent="-3175">
              <a:buFont typeface="Wingdings" pitchFamily="2" charset="2"/>
              <a:buNone/>
              <a:defRPr/>
            </a:pPr>
            <a:r>
              <a:rPr lang="zh-CN" altLang="en-US" sz="2000" dirty="0">
                <a:ea typeface="楷体_GB2312" pitchFamily="1" charset="-122"/>
              </a:rPr>
              <a:t>（</a:t>
            </a:r>
            <a:r>
              <a:rPr lang="en-US" altLang="zh-CN" sz="2000" dirty="0">
                <a:ea typeface="楷体_GB2312" pitchFamily="1" charset="-122"/>
              </a:rPr>
              <a:t>1</a:t>
            </a:r>
            <a:r>
              <a:rPr lang="zh-CN" altLang="en-US" sz="2000" dirty="0">
                <a:ea typeface="楷体_GB2312" pitchFamily="1" charset="-122"/>
              </a:rPr>
              <a:t>）画笔的所有类型都在</a:t>
            </a:r>
            <a:r>
              <a:rPr lang="en-US" altLang="zh-CN" sz="2000" dirty="0" err="1">
                <a:ea typeface="楷体_GB2312" pitchFamily="1" charset="-122"/>
              </a:rPr>
              <a:t>System.Windows.Media</a:t>
            </a:r>
            <a:r>
              <a:rPr lang="zh-CN" altLang="en-US" sz="2000" dirty="0">
                <a:ea typeface="楷体_GB2312" pitchFamily="1" charset="-122"/>
              </a:rPr>
              <a:t>命名空间下。</a:t>
            </a:r>
            <a:endParaRPr lang="en-US" altLang="zh-CN" sz="2000" dirty="0">
              <a:ea typeface="楷体_GB2312" pitchFamily="1" charset="-122"/>
            </a:endParaRPr>
          </a:p>
          <a:p>
            <a:pPr marL="363538" lvl="1" indent="-3175">
              <a:buFont typeface="Wingdings" pitchFamily="2" charset="2"/>
              <a:buNone/>
              <a:defRPr/>
            </a:pPr>
            <a:r>
              <a:rPr lang="zh-CN" altLang="en-US" sz="2000" dirty="0">
                <a:ea typeface="楷体_GB2312" pitchFamily="1" charset="-122"/>
              </a:rPr>
              <a:t>（</a:t>
            </a:r>
            <a:r>
              <a:rPr lang="en-US" altLang="zh-CN" sz="2000" dirty="0">
                <a:ea typeface="楷体_GB2312" pitchFamily="1" charset="-122"/>
              </a:rPr>
              <a:t>2</a:t>
            </a:r>
            <a:r>
              <a:rPr lang="zh-CN" altLang="en-US" sz="2000" dirty="0">
                <a:ea typeface="楷体_GB2312" pitchFamily="1" charset="-122"/>
              </a:rPr>
              <a:t>）</a:t>
            </a:r>
            <a:r>
              <a:rPr lang="en-US" altLang="zh-CN" sz="2000" dirty="0">
                <a:ea typeface="楷体_GB2312" pitchFamily="1" charset="-122"/>
              </a:rPr>
              <a:t>Brush</a:t>
            </a:r>
            <a:r>
              <a:rPr lang="zh-CN" altLang="en-US" sz="2000" dirty="0">
                <a:ea typeface="楷体_GB2312" pitchFamily="1" charset="-122"/>
              </a:rPr>
              <a:t>类是各种画笔的抽象基类，其他画笔类型都是从该类继承。</a:t>
            </a:r>
            <a:endParaRPr lang="en-US" altLang="zh-CN" sz="2000" dirty="0">
              <a:ea typeface="楷体_GB2312" pitchFamily="1" charset="-122"/>
            </a:endParaRPr>
          </a:p>
          <a:p>
            <a:pPr marL="363538" lvl="1" indent="-3175">
              <a:buFont typeface="Wingdings" pitchFamily="2" charset="2"/>
              <a:buNone/>
              <a:defRPr/>
            </a:pPr>
            <a:r>
              <a:rPr lang="zh-CN" altLang="en-US" sz="2000" dirty="0">
                <a:ea typeface="楷体_GB2312" pitchFamily="1" charset="-122"/>
              </a:rPr>
              <a:t>（</a:t>
            </a:r>
            <a:r>
              <a:rPr lang="en-US" altLang="zh-CN" sz="2000" dirty="0">
                <a:ea typeface="楷体_GB2312" pitchFamily="1" charset="-122"/>
              </a:rPr>
              <a:t>3</a:t>
            </a:r>
            <a:r>
              <a:rPr lang="zh-CN" altLang="en-US" sz="2000" dirty="0">
                <a:ea typeface="楷体_GB2312" pitchFamily="1" charset="-122"/>
              </a:rPr>
              <a:t>）常用画笔类型（见表</a:t>
            </a:r>
            <a:r>
              <a:rPr lang="en-US" altLang="zh-CN" sz="2000" dirty="0">
                <a:ea typeface="楷体_GB2312" pitchFamily="1" charset="-122"/>
              </a:rPr>
              <a:t>7-5</a:t>
            </a:r>
            <a:r>
              <a:rPr lang="zh-CN" altLang="en-US" sz="2000" dirty="0">
                <a:ea typeface="楷体_GB2312" pitchFamily="1" charset="-122"/>
              </a:rPr>
              <a:t>）：</a:t>
            </a:r>
            <a:endParaRPr lang="en-US" altLang="zh-CN" sz="2000" dirty="0">
              <a:ea typeface="楷体_GB2312" pitchFamily="1" charset="-122"/>
            </a:endParaRPr>
          </a:p>
          <a:p>
            <a:pPr marL="1014413" lvl="2" indent="-285750">
              <a:defRPr/>
            </a:pPr>
            <a:r>
              <a:rPr lang="zh-CN" altLang="en-US" sz="1800" dirty="0">
                <a:ea typeface="楷体_GB2312" pitchFamily="1" charset="-122"/>
              </a:rPr>
              <a:t>纯色画笔：单一颜色。</a:t>
            </a:r>
            <a:endParaRPr lang="en-US" altLang="zh-CN" sz="1800" dirty="0">
              <a:ea typeface="楷体_GB2312" pitchFamily="1" charset="-122"/>
            </a:endParaRPr>
          </a:p>
          <a:p>
            <a:pPr marL="1014413" lvl="2" indent="-285750">
              <a:defRPr/>
            </a:pPr>
            <a:r>
              <a:rPr lang="zh-CN" altLang="en-US" sz="1800" dirty="0">
                <a:ea typeface="楷体_GB2312" pitchFamily="1" charset="-122"/>
              </a:rPr>
              <a:t>渐变画笔：包括线性渐变、径向渐变。</a:t>
            </a:r>
            <a:endParaRPr lang="en-US" altLang="zh-CN" sz="1800" dirty="0">
              <a:ea typeface="楷体_GB2312" pitchFamily="1" charset="-122"/>
            </a:endParaRPr>
          </a:p>
          <a:p>
            <a:pPr marL="1014413" lvl="2" indent="-285750">
              <a:defRPr/>
            </a:pPr>
            <a:r>
              <a:rPr lang="zh-CN" altLang="en-US" sz="1800" dirty="0">
                <a:ea typeface="楷体_GB2312" pitchFamily="1" charset="-122"/>
              </a:rPr>
              <a:t>图像画笔：可将图像作为画笔，其他用法在第</a:t>
            </a:r>
            <a:r>
              <a:rPr lang="en-US" altLang="zh-CN" sz="1800" dirty="0">
                <a:ea typeface="楷体_GB2312" pitchFamily="1" charset="-122"/>
              </a:rPr>
              <a:t>13</a:t>
            </a:r>
            <a:r>
              <a:rPr lang="zh-CN" altLang="en-US" sz="1800" dirty="0">
                <a:ea typeface="楷体_GB2312" pitchFamily="1" charset="-122"/>
              </a:rPr>
              <a:t>章中介绍。</a:t>
            </a:r>
            <a:endParaRPr lang="en-US" altLang="zh-CN" sz="1800" dirty="0">
              <a:ea typeface="楷体_GB2312" pitchFamily="1" charset="-122"/>
            </a:endParaRPr>
          </a:p>
          <a:p>
            <a:pPr marL="363538" lvl="1" indent="-3175">
              <a:buNone/>
            </a:pPr>
            <a:r>
              <a:rPr lang="zh-CN" altLang="en-US" sz="2000" dirty="0">
                <a:ea typeface="楷体_GB2312" pitchFamily="1" charset="-122"/>
              </a:rPr>
              <a:t>（</a:t>
            </a:r>
            <a:r>
              <a:rPr lang="en-US" altLang="zh-CN" sz="2000" dirty="0">
                <a:ea typeface="楷体_GB2312" pitchFamily="1" charset="-122"/>
              </a:rPr>
              <a:t>4</a:t>
            </a:r>
            <a:r>
              <a:rPr lang="zh-CN" altLang="en-US" sz="2000" dirty="0">
                <a:ea typeface="楷体_GB2312" pitchFamily="1" charset="-122"/>
              </a:rPr>
              <a:t>）在</a:t>
            </a:r>
            <a:r>
              <a:rPr lang="en-US" altLang="zh-CN" sz="2000" dirty="0">
                <a:ea typeface="楷体_GB2312" pitchFamily="1" charset="-122"/>
              </a:rPr>
              <a:t>XAML</a:t>
            </a:r>
            <a:r>
              <a:rPr lang="zh-CN" altLang="en-US" sz="2000" dirty="0">
                <a:ea typeface="楷体_GB2312" pitchFamily="1" charset="-122"/>
              </a:rPr>
              <a:t>或者文档大纲中选中某个控件后，可直接利用</a:t>
            </a:r>
            <a:r>
              <a:rPr lang="en-US" altLang="zh-CN" sz="2000" dirty="0">
                <a:ea typeface="楷体_GB2312" pitchFamily="1" charset="-122"/>
              </a:rPr>
              <a:t>【</a:t>
            </a:r>
            <a:r>
              <a:rPr lang="zh-CN" altLang="en-US" sz="2000" dirty="0">
                <a:ea typeface="楷体_GB2312" pitchFamily="1" charset="-122"/>
              </a:rPr>
              <a:t>属性</a:t>
            </a:r>
            <a:r>
              <a:rPr lang="en-US" altLang="zh-CN" sz="2000" dirty="0">
                <a:ea typeface="楷体_GB2312" pitchFamily="1" charset="-122"/>
              </a:rPr>
              <a:t>】</a:t>
            </a:r>
            <a:r>
              <a:rPr lang="zh-CN" altLang="en-US" sz="2000" dirty="0">
                <a:ea typeface="楷体_GB2312" pitchFamily="1" charset="-122"/>
              </a:rPr>
              <a:t>窗口设置画笔类型。</a:t>
            </a:r>
            <a:endParaRPr lang="en-US" altLang="zh-CN" sz="2000" dirty="0"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7B1A90DD-9706-4DD8-A16C-C9844E9C1FF8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44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7.5  </a:t>
            </a:r>
            <a:r>
              <a:rPr lang="zh-CN" altLang="en-US"/>
              <a:t>画笔（</a:t>
            </a:r>
            <a:r>
              <a:rPr lang="en-US" altLang="zh-CN"/>
              <a:t>Brush</a:t>
            </a:r>
            <a:r>
              <a:rPr lang="zh-CN" altLang="en-US"/>
              <a:t>） </a:t>
            </a:r>
            <a:br>
              <a:rPr lang="zh-CN" altLang="en-US" sz="3400" b="0"/>
            </a:br>
            <a:endParaRPr lang="zh-CN" altLang="en-US" sz="3400" b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66800"/>
            <a:ext cx="8763000" cy="5105400"/>
          </a:xfrm>
        </p:spPr>
        <p:txBody>
          <a:bodyPr/>
          <a:lstStyle/>
          <a:p>
            <a:pPr indent="0" eaLnBrk="1" hangingPunct="1">
              <a:buClr>
                <a:srgbClr val="606060"/>
              </a:buClr>
              <a:buFont typeface="Wingdings" pitchFamily="2" charset="2"/>
              <a:buNone/>
              <a:defRPr/>
            </a:pPr>
            <a:r>
              <a:rPr lang="en-US" altLang="zh-CN" sz="2200" dirty="0"/>
              <a:t>2</a:t>
            </a:r>
            <a:r>
              <a:rPr lang="zh-CN" altLang="en-US" sz="2200" dirty="0"/>
              <a:t>、纯色画笔（</a:t>
            </a:r>
            <a:r>
              <a:rPr lang="en-US" altLang="zh-CN" sz="2200" dirty="0" err="1"/>
              <a:t>SolidColorBrush</a:t>
            </a:r>
            <a:r>
              <a:rPr lang="zh-CN" altLang="en-US" sz="2200" dirty="0"/>
              <a:t>） </a:t>
            </a:r>
          </a:p>
          <a:p>
            <a:pPr marL="363538" lvl="1" indent="-3175">
              <a:buFont typeface="Wingdings" pitchFamily="2" charset="2"/>
              <a:buNone/>
              <a:defRPr/>
            </a:pPr>
            <a:r>
              <a:rPr lang="zh-CN" altLang="en-US" sz="2000" dirty="0">
                <a:ea typeface="楷体_GB2312" pitchFamily="1" charset="-122"/>
              </a:rPr>
              <a:t>创建</a:t>
            </a:r>
            <a:r>
              <a:rPr lang="en-US" altLang="zh-CN" sz="2000" dirty="0" err="1">
                <a:ea typeface="楷体_GB2312" pitchFamily="1" charset="-122"/>
              </a:rPr>
              <a:t>SolidColorBrush</a:t>
            </a:r>
            <a:r>
              <a:rPr lang="zh-CN" altLang="en-US" sz="2000" dirty="0">
                <a:ea typeface="楷体_GB2312" pitchFamily="1" charset="-122"/>
              </a:rPr>
              <a:t>实例后，可通过</a:t>
            </a:r>
            <a:r>
              <a:rPr lang="en-US" altLang="zh-CN" sz="2000" dirty="0">
                <a:ea typeface="楷体_GB2312" pitchFamily="1" charset="-122"/>
              </a:rPr>
              <a:t>Color</a:t>
            </a:r>
            <a:r>
              <a:rPr lang="zh-CN" altLang="en-US" sz="2000" dirty="0">
                <a:ea typeface="楷体_GB2312" pitchFamily="1" charset="-122"/>
              </a:rPr>
              <a:t>类提供的方法设置颜色。</a:t>
            </a:r>
            <a:endParaRPr lang="en-US" altLang="zh-CN" sz="2000" dirty="0">
              <a:ea typeface="楷体_GB2312" pitchFamily="1" charset="-122"/>
            </a:endParaRPr>
          </a:p>
          <a:p>
            <a:pPr marL="363538" lvl="1" indent="-3175">
              <a:buFont typeface="Wingdings" pitchFamily="2" charset="2"/>
              <a:buNone/>
              <a:defRPr/>
            </a:pPr>
            <a:r>
              <a:rPr lang="zh-CN" altLang="en-US" sz="2000" dirty="0">
                <a:ea typeface="楷体_GB2312" pitchFamily="1" charset="-122"/>
              </a:rPr>
              <a:t>例如：</a:t>
            </a:r>
          </a:p>
          <a:p>
            <a:pPr marL="1143000" lvl="2" indent="-228600">
              <a:buFont typeface="Wingdings" pitchFamily="2" charset="2"/>
              <a:buNone/>
              <a:defRPr/>
            </a:pPr>
            <a:r>
              <a:rPr lang="en-US" altLang="zh-CN" sz="1600" dirty="0" err="1"/>
              <a:t>SolidColorBrush</a:t>
            </a:r>
            <a:r>
              <a:rPr lang="en-US" altLang="zh-CN" sz="1600" dirty="0"/>
              <a:t> b = new </a:t>
            </a:r>
            <a:r>
              <a:rPr lang="en-US" altLang="zh-CN" sz="1600" dirty="0" err="1"/>
              <a:t>SolidColorBrush</a:t>
            </a:r>
            <a:r>
              <a:rPr lang="en-US" altLang="zh-CN" sz="1600" dirty="0"/>
              <a:t>();</a:t>
            </a:r>
          </a:p>
          <a:p>
            <a:pPr marL="1143000" lvl="2" indent="-228600">
              <a:buFont typeface="Wingdings" pitchFamily="2" charset="2"/>
              <a:buNone/>
              <a:defRPr/>
            </a:pPr>
            <a:r>
              <a:rPr lang="en-US" altLang="zh-CN" sz="1600" dirty="0" err="1"/>
              <a:t>b.Color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Color.FromArgb</a:t>
            </a:r>
            <a:r>
              <a:rPr lang="en-US" altLang="zh-CN" sz="1600" dirty="0"/>
              <a:t>(0xFF, 0xFF, 0x0, 0x0);</a:t>
            </a:r>
          </a:p>
          <a:p>
            <a:pPr marL="1143000" lvl="2" indent="-228600">
              <a:buFont typeface="Wingdings" pitchFamily="2" charset="2"/>
              <a:buNone/>
              <a:defRPr/>
            </a:pPr>
            <a:r>
              <a:rPr lang="en-US" altLang="zh-CN" sz="1600" dirty="0"/>
              <a:t>button1.Background = b; </a:t>
            </a:r>
            <a:endParaRPr lang="zh-CN" altLang="en-US" dirty="0"/>
          </a:p>
          <a:p>
            <a:pPr indent="0" eaLnBrk="1" hangingPunct="1">
              <a:buClr>
                <a:srgbClr val="606060"/>
              </a:buClr>
              <a:buFont typeface="Wingdings" pitchFamily="2" charset="2"/>
              <a:buNone/>
              <a:defRPr/>
            </a:pPr>
            <a:r>
              <a:rPr lang="en-US" altLang="zh-CN" sz="2200" dirty="0"/>
              <a:t>3</a:t>
            </a:r>
            <a:r>
              <a:rPr lang="zh-CN" altLang="en-US" sz="2200" dirty="0"/>
              <a:t>、线性渐变画笔（</a:t>
            </a:r>
            <a:r>
              <a:rPr lang="en-US" altLang="zh-CN" sz="2200" dirty="0" err="1"/>
              <a:t>LinearGradientBrush</a:t>
            </a:r>
            <a:r>
              <a:rPr lang="zh-CN" altLang="en-US" sz="2200" dirty="0"/>
              <a:t>）</a:t>
            </a:r>
            <a:r>
              <a:rPr lang="zh-CN" altLang="en-US" dirty="0"/>
              <a:t> </a:t>
            </a:r>
          </a:p>
          <a:p>
            <a:pPr indent="0" eaLnBrk="1" hangingPunct="1">
              <a:buClr>
                <a:srgbClr val="606060"/>
              </a:buClr>
              <a:buNone/>
              <a:defRPr/>
            </a:pPr>
            <a:r>
              <a:rPr lang="zh-CN" altLang="en-US" sz="2000" dirty="0">
                <a:solidFill>
                  <a:schemeClr val="folHlink"/>
                </a:solidFill>
                <a:ea typeface="楷体_GB2312" pitchFamily="1" charset="-122"/>
              </a:rPr>
              <a:t>  （</a:t>
            </a:r>
            <a:r>
              <a:rPr lang="en-US" altLang="zh-CN" sz="2000" dirty="0">
                <a:solidFill>
                  <a:schemeClr val="folHlink"/>
                </a:solidFill>
                <a:ea typeface="楷体_GB2312" pitchFamily="1" charset="-122"/>
              </a:rPr>
              <a:t>1</a:t>
            </a:r>
            <a:r>
              <a:rPr lang="zh-CN" altLang="en-US" sz="2000" dirty="0">
                <a:solidFill>
                  <a:schemeClr val="folHlink"/>
                </a:solidFill>
                <a:ea typeface="楷体_GB2312" pitchFamily="1" charset="-122"/>
              </a:rPr>
              <a:t>）含义：沿一条直线（即渐变轴）定义的渐变绘制区域。</a:t>
            </a:r>
            <a:endParaRPr lang="en-US" altLang="zh-CN" sz="2000" dirty="0">
              <a:solidFill>
                <a:schemeClr val="folHlink"/>
              </a:solidFill>
              <a:ea typeface="楷体_GB2312" pitchFamily="1" charset="-122"/>
            </a:endParaRPr>
          </a:p>
          <a:p>
            <a:pPr indent="0" eaLnBrk="1" hangingPunct="1">
              <a:buClr>
                <a:srgbClr val="606060"/>
              </a:buClr>
              <a:buNone/>
              <a:defRPr/>
            </a:pPr>
            <a:r>
              <a:rPr lang="zh-CN" altLang="en-US" sz="2000" dirty="0">
                <a:solidFill>
                  <a:schemeClr val="folHlink"/>
                </a:solidFill>
                <a:ea typeface="楷体_GB2312" pitchFamily="1" charset="-122"/>
              </a:rPr>
              <a:t>  （</a:t>
            </a:r>
            <a:r>
              <a:rPr lang="en-US" altLang="zh-CN" sz="2000" dirty="0">
                <a:solidFill>
                  <a:schemeClr val="folHlink"/>
                </a:solidFill>
                <a:ea typeface="楷体_GB2312" pitchFamily="1" charset="-122"/>
              </a:rPr>
              <a:t>2</a:t>
            </a:r>
            <a:r>
              <a:rPr lang="zh-CN" altLang="en-US" sz="2000" dirty="0">
                <a:solidFill>
                  <a:schemeClr val="folHlink"/>
                </a:solidFill>
                <a:ea typeface="楷体_GB2312" pitchFamily="1" charset="-122"/>
              </a:rPr>
              <a:t>） 用 </a:t>
            </a:r>
            <a:r>
              <a:rPr lang="en-US" altLang="zh-CN" sz="2000" dirty="0" err="1">
                <a:solidFill>
                  <a:schemeClr val="folHlink"/>
                </a:solidFill>
                <a:ea typeface="楷体_GB2312" pitchFamily="1" charset="-122"/>
              </a:rPr>
              <a:t>StartPoint</a:t>
            </a:r>
            <a:r>
              <a:rPr lang="en-US" altLang="zh-CN" sz="2000" dirty="0">
                <a:solidFill>
                  <a:schemeClr val="folHlink"/>
                </a:solidFill>
                <a:ea typeface="楷体_GB2312" pitchFamily="1" charset="-122"/>
              </a:rPr>
              <a:t> </a:t>
            </a:r>
            <a:r>
              <a:rPr lang="zh-CN" altLang="en-US" sz="2000" dirty="0">
                <a:solidFill>
                  <a:schemeClr val="folHlink"/>
                </a:solidFill>
                <a:ea typeface="楷体_GB2312" pitchFamily="1" charset="-122"/>
              </a:rPr>
              <a:t>和 </a:t>
            </a:r>
            <a:r>
              <a:rPr lang="en-US" altLang="zh-CN" sz="2000" dirty="0" err="1">
                <a:solidFill>
                  <a:schemeClr val="folHlink"/>
                </a:solidFill>
                <a:ea typeface="楷体_GB2312" pitchFamily="1" charset="-122"/>
              </a:rPr>
              <a:t>EndPoint</a:t>
            </a:r>
            <a:r>
              <a:rPr lang="en-US" altLang="zh-CN" sz="2000" dirty="0">
                <a:solidFill>
                  <a:schemeClr val="folHlink"/>
                </a:solidFill>
                <a:ea typeface="楷体_GB2312" pitchFamily="1" charset="-122"/>
              </a:rPr>
              <a:t> </a:t>
            </a:r>
            <a:r>
              <a:rPr lang="zh-CN" altLang="en-US" sz="2000" dirty="0">
                <a:solidFill>
                  <a:schemeClr val="folHlink"/>
                </a:solidFill>
                <a:ea typeface="楷体_GB2312" pitchFamily="1" charset="-122"/>
              </a:rPr>
              <a:t>设置渐变的起点和终点。</a:t>
            </a:r>
            <a:endParaRPr lang="en-US" altLang="zh-CN" sz="2000" dirty="0">
              <a:solidFill>
                <a:schemeClr val="folHlink"/>
              </a:solidFill>
              <a:ea typeface="楷体_GB2312" pitchFamily="1" charset="-122"/>
            </a:endParaRPr>
          </a:p>
          <a:p>
            <a:pPr indent="0" eaLnBrk="1" hangingPunct="1">
              <a:buClr>
                <a:srgbClr val="606060"/>
              </a:buClr>
              <a:buNone/>
              <a:defRPr/>
            </a:pPr>
            <a:r>
              <a:rPr lang="zh-CN" altLang="en-US" sz="2000" dirty="0">
                <a:solidFill>
                  <a:schemeClr val="folHlink"/>
                </a:solidFill>
                <a:ea typeface="楷体_GB2312" pitchFamily="1" charset="-122"/>
              </a:rPr>
              <a:t>            用</a:t>
            </a:r>
            <a:r>
              <a:rPr lang="en-US" altLang="zh-CN" sz="2000" dirty="0" err="1">
                <a:solidFill>
                  <a:schemeClr val="folHlink"/>
                </a:solidFill>
                <a:ea typeface="楷体_GB2312" pitchFamily="1" charset="-122"/>
              </a:rPr>
              <a:t>GradientStop</a:t>
            </a:r>
            <a:r>
              <a:rPr lang="zh-CN" altLang="en-US" sz="2000" dirty="0">
                <a:solidFill>
                  <a:schemeClr val="folHlink"/>
                </a:solidFill>
                <a:ea typeface="楷体_GB2312" pitchFamily="1" charset="-122"/>
              </a:rPr>
              <a:t>设置渐变停止点的颜色、偏移量。</a:t>
            </a:r>
            <a:endParaRPr lang="en-US" altLang="zh-CN" sz="2000" dirty="0">
              <a:solidFill>
                <a:schemeClr val="folHlink"/>
              </a:solidFill>
              <a:ea typeface="楷体_GB2312" pitchFamily="1" charset="-122"/>
            </a:endParaRPr>
          </a:p>
          <a:p>
            <a:pPr indent="0" eaLnBrk="1" hangingPunct="1">
              <a:buClr>
                <a:srgbClr val="606060"/>
              </a:buClr>
              <a:buNone/>
              <a:defRPr/>
            </a:pPr>
            <a:r>
              <a:rPr lang="zh-CN" altLang="en-US" sz="2000" dirty="0">
                <a:solidFill>
                  <a:schemeClr val="folHlink"/>
                </a:solidFill>
                <a:ea typeface="楷体_GB2312" pitchFamily="1" charset="-122"/>
              </a:rPr>
              <a:t>  （</a:t>
            </a:r>
            <a:r>
              <a:rPr lang="en-US" altLang="zh-CN" sz="2000" dirty="0">
                <a:solidFill>
                  <a:schemeClr val="folHlink"/>
                </a:solidFill>
                <a:ea typeface="楷体_GB2312" pitchFamily="1" charset="-122"/>
              </a:rPr>
              <a:t>3</a:t>
            </a:r>
            <a:r>
              <a:rPr lang="zh-CN" altLang="en-US" sz="2000" dirty="0">
                <a:solidFill>
                  <a:schemeClr val="folHlink"/>
                </a:solidFill>
                <a:ea typeface="楷体_GB2312" pitchFamily="1" charset="-122"/>
              </a:rPr>
              <a:t>）如果不指定渐变方向，默认创建对角线渐变。  </a:t>
            </a:r>
          </a:p>
          <a:p>
            <a:pPr marL="1143000" lvl="2" indent="-228600">
              <a:buFont typeface="Wingdings" pitchFamily="2" charset="2"/>
              <a:buNone/>
              <a:defRPr/>
            </a:pPr>
            <a:endParaRPr lang="zh-CN" altLang="en-US" dirty="0">
              <a:solidFill>
                <a:schemeClr val="folHlink"/>
              </a:solidFill>
              <a:latin typeface="Arial" pitchFamily="34" charset="0"/>
              <a:ea typeface="楷体_GB2312" pitchFamily="1" charset="-122"/>
            </a:endParaRPr>
          </a:p>
        </p:txBody>
      </p:sp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0" y="-257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48134" name="Rectangle 7"/>
          <p:cNvSpPr>
            <a:spLocks noChangeArrowheads="1"/>
          </p:cNvSpPr>
          <p:nvPr/>
        </p:nvSpPr>
        <p:spPr bwMode="auto">
          <a:xfrm>
            <a:off x="4448175" y="213995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  <p:sp>
        <p:nvSpPr>
          <p:cNvPr id="48135" name="Rectangle 8"/>
          <p:cNvSpPr>
            <a:spLocks noChangeArrowheads="1"/>
          </p:cNvSpPr>
          <p:nvPr/>
        </p:nvSpPr>
        <p:spPr bwMode="auto">
          <a:xfrm>
            <a:off x="4448175" y="469900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  <p:sp>
        <p:nvSpPr>
          <p:cNvPr id="48136" name="Rectangle 9"/>
          <p:cNvSpPr>
            <a:spLocks noChangeArrowheads="1"/>
          </p:cNvSpPr>
          <p:nvPr/>
        </p:nvSpPr>
        <p:spPr bwMode="auto">
          <a:xfrm>
            <a:off x="0" y="6870700"/>
            <a:ext cx="2444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</a:t>
            </a:r>
            <a:r>
              <a:rPr lang="zh-CN" altLang="en-US" sz="800" b="0">
                <a:solidFill>
                  <a:schemeClr val="tx1"/>
                </a:solidFill>
                <a:ea typeface="方正书宋简体" charset="-122"/>
                <a:cs typeface="Times New Roman" pitchFamily="18" charset="0"/>
              </a:rPr>
              <a:t>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4BF74701-C4BB-4592-9A19-F58B8AC1432A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45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7.5  </a:t>
            </a:r>
            <a:r>
              <a:rPr lang="zh-CN" altLang="en-US"/>
              <a:t>画笔（</a:t>
            </a:r>
            <a:r>
              <a:rPr lang="en-US" altLang="zh-CN"/>
              <a:t>Brush</a:t>
            </a:r>
            <a:r>
              <a:rPr lang="zh-CN" altLang="en-US"/>
              <a:t>） </a:t>
            </a:r>
            <a:br>
              <a:rPr lang="zh-CN" altLang="en-US" sz="3400" b="0"/>
            </a:br>
            <a:endParaRPr lang="zh-CN" altLang="en-US" sz="3400" b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066800"/>
            <a:ext cx="8763000" cy="5105400"/>
          </a:xfrm>
        </p:spPr>
        <p:txBody>
          <a:bodyPr/>
          <a:lstStyle/>
          <a:p>
            <a:pPr marL="774700" lvl="1" indent="-511175">
              <a:buNone/>
            </a:pPr>
            <a:r>
              <a:rPr lang="zh-CN" altLang="en-US" sz="2000" dirty="0">
                <a:ea typeface="楷体_GB2312" pitchFamily="1" charset="-122"/>
              </a:rPr>
              <a:t>（</a:t>
            </a:r>
            <a:r>
              <a:rPr lang="en-US" altLang="zh-CN" sz="2000" dirty="0">
                <a:ea typeface="楷体_GB2312" pitchFamily="1" charset="-122"/>
              </a:rPr>
              <a:t>4</a:t>
            </a:r>
            <a:r>
              <a:rPr lang="zh-CN" altLang="en-US" sz="2000" dirty="0">
                <a:ea typeface="楷体_GB2312" pitchFamily="1" charset="-122"/>
              </a:rPr>
              <a:t>）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LinearGradientBrush</a:t>
            </a:r>
            <a:r>
              <a:rPr lang="zh-CN" altLang="en-US" sz="2000" dirty="0">
                <a:ea typeface="楷体_GB2312" pitchFamily="1" charset="-122"/>
              </a:rPr>
              <a:t>示例</a:t>
            </a:r>
            <a:r>
              <a:rPr lang="en-US" altLang="zh-CN" sz="2000" dirty="0">
                <a:ea typeface="楷体_GB2312" pitchFamily="1" charset="-122"/>
              </a:rPr>
              <a:t>1</a:t>
            </a:r>
            <a:r>
              <a:rPr lang="zh-CN" altLang="en-US" sz="2000" dirty="0">
                <a:ea typeface="楷体_GB2312" pitchFamily="1" charset="-122"/>
              </a:rPr>
              <a:t>： </a:t>
            </a:r>
          </a:p>
          <a:p>
            <a:pPr marL="1143000" lvl="2" indent="-782638">
              <a:buFont typeface="Wingdings" pitchFamily="2" charset="2"/>
              <a:buNone/>
            </a:pPr>
            <a:r>
              <a:rPr lang="en-US" altLang="zh-CN" sz="1600" dirty="0"/>
              <a:t>&lt;</a:t>
            </a:r>
            <a:r>
              <a:rPr lang="en-US" altLang="zh-CN" sz="1600" dirty="0" err="1"/>
              <a:t>StackPanel</a:t>
            </a:r>
            <a:r>
              <a:rPr lang="en-US" altLang="zh-CN" sz="1600" dirty="0"/>
              <a:t>&gt;</a:t>
            </a:r>
          </a:p>
          <a:p>
            <a:pPr marL="1143000" lvl="2" indent="-782638">
              <a:buFont typeface="Wingdings" pitchFamily="2" charset="2"/>
              <a:buNone/>
            </a:pPr>
            <a:r>
              <a:rPr lang="en-US" altLang="zh-CN" sz="1600" dirty="0"/>
              <a:t>    &lt;Rectangle Width="200" Height="100"&gt;</a:t>
            </a:r>
          </a:p>
          <a:p>
            <a:pPr marL="1143000" lvl="2" indent="-782638">
              <a:buFont typeface="Wingdings" pitchFamily="2" charset="2"/>
              <a:buNone/>
            </a:pPr>
            <a:r>
              <a:rPr lang="en-US" altLang="zh-CN" sz="1600" dirty="0"/>
              <a:t>        &lt;</a:t>
            </a:r>
            <a:r>
              <a:rPr lang="en-US" altLang="zh-CN" sz="1600" dirty="0" err="1"/>
              <a:t>Rectangle.Fill</a:t>
            </a:r>
            <a:r>
              <a:rPr lang="en-US" altLang="zh-CN" sz="1600" dirty="0"/>
              <a:t>&gt;</a:t>
            </a:r>
          </a:p>
          <a:p>
            <a:pPr marL="1143000" lvl="2" indent="-782638">
              <a:buFont typeface="Wingdings" pitchFamily="2" charset="2"/>
              <a:buNone/>
            </a:pPr>
            <a:r>
              <a:rPr lang="en-US" altLang="zh-CN" sz="1600" dirty="0"/>
              <a:t>            &lt;</a:t>
            </a:r>
            <a:r>
              <a:rPr lang="en-US" altLang="zh-CN" sz="1600" dirty="0" err="1"/>
              <a:t>LinearGradientBrush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StartPoint</a:t>
            </a:r>
            <a:r>
              <a:rPr lang="en-US" altLang="zh-CN" sz="1600" dirty="0"/>
              <a:t>="0,0" </a:t>
            </a:r>
            <a:r>
              <a:rPr lang="en-US" altLang="zh-CN" sz="1600" dirty="0" err="1"/>
              <a:t>EndPoint</a:t>
            </a:r>
            <a:r>
              <a:rPr lang="en-US" altLang="zh-CN" sz="1600" dirty="0"/>
              <a:t>="1,1"&gt;</a:t>
            </a:r>
          </a:p>
          <a:p>
            <a:pPr marL="1143000" lvl="2" indent="-782638">
              <a:buFont typeface="Wingdings" pitchFamily="2" charset="2"/>
              <a:buNone/>
            </a:pPr>
            <a:r>
              <a:rPr lang="en-US" altLang="zh-CN" sz="1600" dirty="0"/>
              <a:t>               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</a:rPr>
              <a:t>GradientStop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</a:rPr>
              <a:t> Color="Yellow" Offset="0.0" /&gt;</a:t>
            </a:r>
          </a:p>
          <a:p>
            <a:pPr marL="1143000" lvl="2" indent="-782638">
              <a:buFont typeface="Wingdings" pitchFamily="2" charset="2"/>
              <a:buNone/>
            </a:pP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</a:rPr>
              <a:t>                &lt;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</a:rPr>
              <a:t>GradientStop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</a:rPr>
              <a:t> Color="Red" Offset="0.25" /&gt;</a:t>
            </a:r>
          </a:p>
          <a:p>
            <a:pPr marL="1143000" lvl="2" indent="-782638">
              <a:buFont typeface="Wingdings" pitchFamily="2" charset="2"/>
              <a:buNone/>
            </a:pP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</a:rPr>
              <a:t>                &lt;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</a:rPr>
              <a:t>GradientStop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</a:rPr>
              <a:t> Color="Blue" Offset="0.75" /&gt;</a:t>
            </a:r>
          </a:p>
          <a:p>
            <a:pPr marL="1143000" lvl="2" indent="-782638">
              <a:buFont typeface="Wingdings" pitchFamily="2" charset="2"/>
              <a:buNone/>
            </a:pP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</a:rPr>
              <a:t>                &lt;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</a:rPr>
              <a:t>GradientStop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</a:rPr>
              <a:t> Color="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</a:rPr>
              <a:t>LimeGreen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</a:rPr>
              <a:t>" Offset="1.0" /&gt;</a:t>
            </a:r>
          </a:p>
          <a:p>
            <a:pPr marL="1143000" lvl="2" indent="-782638">
              <a:buFont typeface="Wingdings" pitchFamily="2" charset="2"/>
              <a:buNone/>
            </a:pPr>
            <a:r>
              <a:rPr lang="en-US" altLang="zh-CN" sz="1600" dirty="0"/>
              <a:t>            &lt;/</a:t>
            </a:r>
            <a:r>
              <a:rPr lang="en-US" altLang="zh-CN" sz="1600" dirty="0" err="1"/>
              <a:t>LinearGradientBrush</a:t>
            </a:r>
            <a:r>
              <a:rPr lang="en-US" altLang="zh-CN" sz="1600" dirty="0"/>
              <a:t>&gt;</a:t>
            </a:r>
          </a:p>
          <a:p>
            <a:pPr marL="1143000" lvl="2" indent="-782638">
              <a:buFont typeface="Wingdings" pitchFamily="2" charset="2"/>
              <a:buNone/>
            </a:pPr>
            <a:r>
              <a:rPr lang="en-US" altLang="zh-CN" sz="1600" dirty="0"/>
              <a:t>        &lt;/</a:t>
            </a:r>
            <a:r>
              <a:rPr lang="en-US" altLang="zh-CN" sz="1600" dirty="0" err="1"/>
              <a:t>Rectangle.Fill</a:t>
            </a:r>
            <a:r>
              <a:rPr lang="en-US" altLang="zh-CN" sz="1600" dirty="0"/>
              <a:t>&gt;</a:t>
            </a:r>
          </a:p>
          <a:p>
            <a:pPr marL="1143000" lvl="2" indent="-782638">
              <a:buFont typeface="Wingdings" pitchFamily="2" charset="2"/>
              <a:buNone/>
            </a:pPr>
            <a:r>
              <a:rPr lang="en-US" altLang="zh-CN" sz="1600" dirty="0"/>
              <a:t>    &lt;/Rectangle&gt;</a:t>
            </a:r>
          </a:p>
          <a:p>
            <a:pPr marL="1143000" lvl="2" indent="-782638">
              <a:buFont typeface="Wingdings" pitchFamily="2" charset="2"/>
              <a:buNone/>
            </a:pPr>
            <a:r>
              <a:rPr lang="en-US" altLang="zh-CN" sz="1600" dirty="0"/>
              <a:t>&lt;/</a:t>
            </a:r>
            <a:r>
              <a:rPr lang="en-US" altLang="zh-CN" sz="1600" dirty="0" err="1"/>
              <a:t>StackPanel</a:t>
            </a:r>
            <a:r>
              <a:rPr lang="en-US" altLang="zh-CN" sz="1600" dirty="0"/>
              <a:t>&gt; </a:t>
            </a:r>
          </a:p>
          <a:p>
            <a:pPr marL="774700" lvl="1" indent="-228600">
              <a:buFont typeface="Wingdings" pitchFamily="2" charset="2"/>
              <a:buNone/>
            </a:pPr>
            <a:r>
              <a:rPr lang="zh-CN" altLang="en-US" sz="2000" dirty="0">
                <a:ea typeface="楷体_GB2312" pitchFamily="1" charset="-122"/>
              </a:rPr>
              <a:t>注：一般用属性窗口设置。</a:t>
            </a:r>
          </a:p>
        </p:txBody>
      </p:sp>
      <p:sp>
        <p:nvSpPr>
          <p:cNvPr id="49157" name="Rectangle 6"/>
          <p:cNvSpPr>
            <a:spLocks noChangeArrowheads="1"/>
          </p:cNvSpPr>
          <p:nvPr/>
        </p:nvSpPr>
        <p:spPr bwMode="auto">
          <a:xfrm>
            <a:off x="0" y="-257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49158" name="Rectangle 7"/>
          <p:cNvSpPr>
            <a:spLocks noChangeArrowheads="1"/>
          </p:cNvSpPr>
          <p:nvPr/>
        </p:nvSpPr>
        <p:spPr bwMode="auto">
          <a:xfrm>
            <a:off x="4448175" y="213995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  <p:sp>
        <p:nvSpPr>
          <p:cNvPr id="49159" name="Rectangle 8"/>
          <p:cNvSpPr>
            <a:spLocks noChangeArrowheads="1"/>
          </p:cNvSpPr>
          <p:nvPr/>
        </p:nvSpPr>
        <p:spPr bwMode="auto">
          <a:xfrm>
            <a:off x="4448175" y="469900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  <p:sp>
        <p:nvSpPr>
          <p:cNvPr id="49160" name="Rectangle 9"/>
          <p:cNvSpPr>
            <a:spLocks noChangeArrowheads="1"/>
          </p:cNvSpPr>
          <p:nvPr/>
        </p:nvSpPr>
        <p:spPr bwMode="auto">
          <a:xfrm>
            <a:off x="0" y="6870700"/>
            <a:ext cx="2444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</a:t>
            </a:r>
            <a:r>
              <a:rPr lang="zh-CN" altLang="en-US" sz="800" b="0">
                <a:solidFill>
                  <a:schemeClr val="tx1"/>
                </a:solidFill>
                <a:ea typeface="方正书宋简体" charset="-122"/>
                <a:cs typeface="Times New Roman" pitchFamily="18" charset="0"/>
              </a:rPr>
              <a:t>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  <p:pic>
        <p:nvPicPr>
          <p:cNvPr id="5633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343400"/>
            <a:ext cx="3914775" cy="230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8D39590E-AD23-49CF-8EC8-883125A24E9F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46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7.5  </a:t>
            </a:r>
            <a:r>
              <a:rPr lang="zh-CN" altLang="en-US"/>
              <a:t>画笔（</a:t>
            </a:r>
            <a:r>
              <a:rPr lang="en-US" altLang="zh-CN"/>
              <a:t>Brush</a:t>
            </a:r>
            <a:r>
              <a:rPr lang="zh-CN" altLang="en-US"/>
              <a:t>） </a:t>
            </a:r>
            <a:br>
              <a:rPr lang="zh-CN" altLang="en-US" sz="3400" b="0"/>
            </a:br>
            <a:endParaRPr lang="zh-CN" altLang="en-US" sz="3400" b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66800"/>
            <a:ext cx="8763000" cy="5105400"/>
          </a:xfrm>
        </p:spPr>
        <p:txBody>
          <a:bodyPr/>
          <a:lstStyle/>
          <a:p>
            <a:pPr indent="3175"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5</a:t>
            </a:r>
            <a:r>
              <a:rPr lang="zh-CN" altLang="en-US" sz="2200" dirty="0"/>
              <a:t>）水平渐变</a:t>
            </a:r>
            <a:endParaRPr lang="en-US" altLang="zh-CN" sz="2200" dirty="0"/>
          </a:p>
          <a:p>
            <a:pPr marL="177800" lvl="2" indent="3175" eaLnBrk="1" hangingPunct="1">
              <a:buClr>
                <a:srgbClr val="606060"/>
              </a:buClr>
              <a:buSzTx/>
              <a:buNone/>
            </a:pPr>
            <a:r>
              <a:rPr lang="zh-CN" altLang="en-US" dirty="0"/>
              <a:t> 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LinearGradientBrush</a:t>
            </a:r>
            <a:r>
              <a:rPr lang="en-US" altLang="zh-CN" sz="1800" dirty="0"/>
              <a:t> </a:t>
            </a:r>
            <a:r>
              <a:rPr lang="en-US" altLang="zh-CN" sz="1800" dirty="0" err="1">
                <a:solidFill>
                  <a:schemeClr val="accent1">
                    <a:lumMod val="50000"/>
                  </a:schemeClr>
                </a:solidFill>
              </a:rPr>
              <a:t>StartPoint</a:t>
            </a: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</a:rPr>
              <a:t>="0,0.5" </a:t>
            </a:r>
            <a:r>
              <a:rPr lang="en-US" altLang="zh-CN" sz="1800" dirty="0" err="1">
                <a:solidFill>
                  <a:schemeClr val="accent1">
                    <a:lumMod val="50000"/>
                  </a:schemeClr>
                </a:solidFill>
              </a:rPr>
              <a:t>EndPoint</a:t>
            </a: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</a:rPr>
              <a:t>="1,0.5"</a:t>
            </a:r>
            <a:r>
              <a:rPr lang="en-US" altLang="zh-CN" sz="1800" dirty="0"/>
              <a:t>&gt;</a:t>
            </a:r>
          </a:p>
          <a:p>
            <a:pPr marL="177800" lvl="2" indent="3175" eaLnBrk="1" hangingPunct="1">
              <a:buClr>
                <a:srgbClr val="606060"/>
              </a:buClr>
              <a:buSzTx/>
              <a:buNone/>
            </a:pPr>
            <a:r>
              <a:rPr lang="en-US" altLang="zh-CN" sz="1800" dirty="0"/>
              <a:t>   ……</a:t>
            </a:r>
          </a:p>
          <a:p>
            <a:pPr marL="177800" lvl="2" indent="3175" eaLnBrk="1" hangingPunct="1">
              <a:buClr>
                <a:srgbClr val="606060"/>
              </a:buClr>
              <a:buSzTx/>
              <a:buNone/>
            </a:pPr>
            <a:r>
              <a:rPr lang="en-US" altLang="zh-CN" sz="1800" dirty="0"/>
              <a:t>&lt;/</a:t>
            </a:r>
            <a:r>
              <a:rPr lang="en-US" altLang="zh-CN" sz="1800" dirty="0" err="1"/>
              <a:t>LinearGradientBrush</a:t>
            </a:r>
            <a:r>
              <a:rPr lang="en-US" altLang="zh-CN" sz="1800" dirty="0"/>
              <a:t>&gt;</a:t>
            </a:r>
          </a:p>
          <a:p>
            <a:pPr marL="177800" lvl="2" indent="3175" eaLnBrk="1" hangingPunct="1">
              <a:buClr>
                <a:srgbClr val="606060"/>
              </a:buClr>
              <a:buSzTx/>
              <a:buNone/>
            </a:pPr>
            <a:endParaRPr lang="en-US" altLang="zh-CN" sz="1800" dirty="0"/>
          </a:p>
          <a:p>
            <a:pPr marL="177800" lvl="2" indent="3175" eaLnBrk="1" hangingPunct="1">
              <a:buClr>
                <a:srgbClr val="606060"/>
              </a:buClr>
              <a:buSzTx/>
              <a:buNone/>
            </a:pPr>
            <a:r>
              <a:rPr lang="zh-CN" altLang="en-US" sz="2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2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6</a:t>
            </a:r>
            <a:r>
              <a:rPr lang="zh-CN" altLang="en-US" sz="2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）垂直渐变</a:t>
            </a:r>
            <a:endParaRPr lang="en-US" altLang="zh-CN" sz="2200" dirty="0">
              <a:solidFill>
                <a:srgbClr val="0000FF"/>
              </a:solidFill>
              <a:latin typeface="+mn-lt"/>
              <a:ea typeface="+mn-ea"/>
              <a:cs typeface="+mn-cs"/>
            </a:endParaRPr>
          </a:p>
          <a:p>
            <a:pPr marL="177800" lvl="2" indent="3175" eaLnBrk="1" hangingPunct="1">
              <a:buClr>
                <a:srgbClr val="606060"/>
              </a:buClr>
              <a:buSzTx/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LinearGradientBrush</a:t>
            </a:r>
            <a:r>
              <a:rPr lang="en-US" altLang="zh-CN" sz="1800" dirty="0"/>
              <a:t> </a:t>
            </a:r>
            <a:r>
              <a:rPr lang="en-US" altLang="zh-CN" sz="1800" dirty="0" err="1">
                <a:solidFill>
                  <a:schemeClr val="accent1">
                    <a:lumMod val="50000"/>
                  </a:schemeClr>
                </a:solidFill>
              </a:rPr>
              <a:t>StartPoint</a:t>
            </a: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</a:rPr>
              <a:t>="0.5,0" </a:t>
            </a:r>
            <a:r>
              <a:rPr lang="en-US" altLang="zh-CN" sz="1800" dirty="0" err="1">
                <a:solidFill>
                  <a:schemeClr val="accent1">
                    <a:lumMod val="50000"/>
                  </a:schemeClr>
                </a:solidFill>
              </a:rPr>
              <a:t>EndPoint</a:t>
            </a: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</a:rPr>
              <a:t>=“0.5,1"</a:t>
            </a:r>
            <a:r>
              <a:rPr lang="en-US" altLang="zh-CN" sz="1800" dirty="0"/>
              <a:t>&gt;</a:t>
            </a:r>
          </a:p>
          <a:p>
            <a:pPr marL="177800" lvl="2" indent="3175" eaLnBrk="1" hangingPunct="1">
              <a:buClr>
                <a:srgbClr val="606060"/>
              </a:buClr>
              <a:buSzTx/>
              <a:buNone/>
            </a:pPr>
            <a:r>
              <a:rPr lang="en-US" altLang="zh-CN" sz="1800" dirty="0"/>
              <a:t>   ……</a:t>
            </a:r>
          </a:p>
          <a:p>
            <a:pPr marL="177800" lvl="2" indent="3175" eaLnBrk="1" hangingPunct="1">
              <a:buClr>
                <a:srgbClr val="606060"/>
              </a:buClr>
              <a:buSzTx/>
              <a:buNone/>
            </a:pPr>
            <a:r>
              <a:rPr lang="en-US" altLang="zh-CN" sz="1800" dirty="0"/>
              <a:t>&lt;/</a:t>
            </a:r>
            <a:r>
              <a:rPr lang="en-US" altLang="zh-CN" sz="1800" dirty="0" err="1"/>
              <a:t>LinearGradientBrush</a:t>
            </a:r>
            <a:r>
              <a:rPr lang="en-US" altLang="zh-CN" sz="1800" dirty="0"/>
              <a:t>&gt;</a:t>
            </a:r>
          </a:p>
          <a:p>
            <a:pPr marL="177800" lvl="2" indent="3175" eaLnBrk="1" hangingPunct="1">
              <a:buClr>
                <a:srgbClr val="606060"/>
              </a:buClr>
              <a:buSzTx/>
              <a:buNone/>
            </a:pPr>
            <a:endParaRPr lang="en-US" altLang="zh-CN" sz="1800" dirty="0"/>
          </a:p>
          <a:p>
            <a:pPr marL="177800" lvl="2" indent="3175" eaLnBrk="1" hangingPunct="1">
              <a:buClr>
                <a:srgbClr val="606060"/>
              </a:buClr>
              <a:buSzTx/>
              <a:buNone/>
            </a:pPr>
            <a:endParaRPr lang="en-US" altLang="zh-CN" sz="1400" dirty="0"/>
          </a:p>
          <a:p>
            <a:pPr indent="3175" eaLnBrk="1" hangingPunct="1">
              <a:buClr>
                <a:srgbClr val="606060"/>
              </a:buClr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0" y="-257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50182" name="Rectangle 7"/>
          <p:cNvSpPr>
            <a:spLocks noChangeArrowheads="1"/>
          </p:cNvSpPr>
          <p:nvPr/>
        </p:nvSpPr>
        <p:spPr bwMode="auto">
          <a:xfrm>
            <a:off x="4448175" y="213995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  <p:sp>
        <p:nvSpPr>
          <p:cNvPr id="50183" name="Rectangle 8"/>
          <p:cNvSpPr>
            <a:spLocks noChangeArrowheads="1"/>
          </p:cNvSpPr>
          <p:nvPr/>
        </p:nvSpPr>
        <p:spPr bwMode="auto">
          <a:xfrm>
            <a:off x="4448175" y="469900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  <p:sp>
        <p:nvSpPr>
          <p:cNvPr id="50184" name="Rectangle 9"/>
          <p:cNvSpPr>
            <a:spLocks noChangeArrowheads="1"/>
          </p:cNvSpPr>
          <p:nvPr/>
        </p:nvSpPr>
        <p:spPr bwMode="auto">
          <a:xfrm>
            <a:off x="0" y="6870700"/>
            <a:ext cx="2444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</a:t>
            </a:r>
            <a:r>
              <a:rPr lang="zh-CN" altLang="en-US" sz="800" b="0">
                <a:solidFill>
                  <a:schemeClr val="tx1"/>
                </a:solidFill>
                <a:ea typeface="方正书宋简体" charset="-122"/>
                <a:cs typeface="Times New Roman" pitchFamily="18" charset="0"/>
              </a:rPr>
              <a:t>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  <p:pic>
        <p:nvPicPr>
          <p:cNvPr id="5736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2139950"/>
            <a:ext cx="33528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6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4419600"/>
            <a:ext cx="2514600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70A5B7C0-3E88-426E-95DB-DDB6BCE8A079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47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7.5  </a:t>
            </a:r>
            <a:r>
              <a:rPr lang="zh-CN" altLang="en-US"/>
              <a:t>画笔（</a:t>
            </a:r>
            <a:r>
              <a:rPr lang="en-US" altLang="zh-CN"/>
              <a:t>Brush</a:t>
            </a:r>
            <a:r>
              <a:rPr lang="zh-CN" altLang="en-US"/>
              <a:t>） </a:t>
            </a:r>
            <a:br>
              <a:rPr lang="zh-CN" altLang="en-US" sz="3400" b="0"/>
            </a:br>
            <a:endParaRPr lang="zh-CN" altLang="en-US" sz="3400" b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66800"/>
            <a:ext cx="8763000" cy="5105400"/>
          </a:xfrm>
        </p:spPr>
        <p:txBody>
          <a:bodyPr/>
          <a:lstStyle/>
          <a:p>
            <a:pPr indent="0" eaLnBrk="1" hangingPunct="1">
              <a:lnSpc>
                <a:spcPct val="150000"/>
              </a:lnSpc>
              <a:buClr>
                <a:srgbClr val="606060"/>
              </a:buClr>
              <a:buFont typeface="Wingdings" pitchFamily="2" charset="2"/>
              <a:buNone/>
              <a:defRPr/>
            </a:pPr>
            <a:r>
              <a:rPr lang="en-US" altLang="zh-CN" dirty="0"/>
              <a:t>4</a:t>
            </a:r>
            <a:r>
              <a:rPr lang="zh-CN" altLang="en-US" dirty="0"/>
              <a:t>、径向渐变画笔（</a:t>
            </a:r>
            <a:r>
              <a:rPr lang="en-US" altLang="zh-CN" dirty="0" err="1"/>
              <a:t>RadialGradientBrush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77800" lvl="1" indent="0" eaLnBrk="1" hangingPunct="1">
              <a:lnSpc>
                <a:spcPct val="150000"/>
              </a:lnSpc>
              <a:buClr>
                <a:srgbClr val="606060"/>
              </a:buClr>
              <a:buNone/>
              <a:defRPr/>
            </a:pPr>
            <a:r>
              <a:rPr lang="zh-CN" altLang="en-US" sz="2000" dirty="0">
                <a:ea typeface="楷体_GB2312" pitchFamily="1" charset="-122"/>
              </a:rPr>
              <a:t>（</a:t>
            </a:r>
            <a:r>
              <a:rPr lang="en-US" altLang="zh-CN" sz="2000" dirty="0">
                <a:ea typeface="楷体_GB2312" pitchFamily="1" charset="-122"/>
              </a:rPr>
              <a:t>1</a:t>
            </a:r>
            <a:r>
              <a:rPr lang="zh-CN" altLang="en-US" sz="2000" dirty="0">
                <a:ea typeface="楷体_GB2312" pitchFamily="1" charset="-122"/>
              </a:rPr>
              <a:t>）</a:t>
            </a:r>
            <a:r>
              <a:rPr lang="en-US" altLang="zh-CN" sz="2000" dirty="0"/>
              <a:t> </a:t>
            </a:r>
            <a:r>
              <a:rPr lang="zh-CN" altLang="en-US" sz="2000" dirty="0"/>
              <a:t>含义：以一个椭圆为边界，从椭圆中心点开始由内向外逐渐填充渐</a:t>
            </a:r>
            <a:endParaRPr lang="en-US" altLang="zh-CN" sz="2000" dirty="0"/>
          </a:p>
          <a:p>
            <a:pPr marL="177800" lvl="1" indent="0" eaLnBrk="1" hangingPunct="1">
              <a:lnSpc>
                <a:spcPct val="150000"/>
              </a:lnSpc>
              <a:buClr>
                <a:srgbClr val="606060"/>
              </a:buClr>
              <a:buNone/>
              <a:defRPr/>
            </a:pPr>
            <a:r>
              <a:rPr lang="en-US" altLang="zh-CN" sz="2000" dirty="0"/>
              <a:t>                      </a:t>
            </a:r>
            <a:r>
              <a:rPr lang="zh-CN" altLang="en-US" sz="2000" dirty="0"/>
              <a:t>变的颜色。</a:t>
            </a:r>
            <a:endParaRPr lang="en-US" altLang="zh-CN" sz="2000" dirty="0"/>
          </a:p>
          <a:p>
            <a:pPr marL="177800" lvl="1" indent="0" eaLnBrk="1" hangingPunct="1">
              <a:lnSpc>
                <a:spcPct val="150000"/>
              </a:lnSpc>
              <a:buClr>
                <a:srgbClr val="606060"/>
              </a:buClr>
              <a:buNone/>
              <a:defRPr/>
            </a:pPr>
            <a:r>
              <a:rPr lang="zh-CN" altLang="en-US" sz="2000" dirty="0">
                <a:ea typeface="楷体_GB2312" pitchFamily="1" charset="-122"/>
              </a:rPr>
              <a:t>（</a:t>
            </a:r>
            <a:r>
              <a:rPr lang="en-US" altLang="zh-CN" sz="2000" dirty="0">
                <a:ea typeface="楷体_GB2312" pitchFamily="1" charset="-122"/>
              </a:rPr>
              <a:t>2</a:t>
            </a:r>
            <a:r>
              <a:rPr lang="zh-CN" altLang="en-US" sz="2000" dirty="0">
                <a:ea typeface="楷体_GB2312" pitchFamily="1" charset="-122"/>
              </a:rPr>
              <a:t>）</a:t>
            </a:r>
            <a:r>
              <a:rPr lang="zh-CN" altLang="en-US" sz="2000" dirty="0"/>
              <a:t>画笔由原点（</a:t>
            </a:r>
            <a:r>
              <a:rPr lang="en-US" altLang="zh-CN" sz="2000" dirty="0" err="1"/>
              <a:t>GradientOrigin</a:t>
            </a:r>
            <a:r>
              <a:rPr lang="zh-CN" altLang="en-US" sz="2000" dirty="0"/>
              <a:t>）、中心点（</a:t>
            </a:r>
            <a:r>
              <a:rPr lang="en-US" altLang="zh-CN" sz="2000" dirty="0"/>
              <a:t>Center</a:t>
            </a:r>
            <a:r>
              <a:rPr lang="zh-CN" altLang="en-US" sz="2000" dirty="0"/>
              <a:t>）和辐射到的范</a:t>
            </a:r>
            <a:endParaRPr lang="en-US" altLang="zh-CN" sz="2000" dirty="0"/>
          </a:p>
          <a:p>
            <a:pPr marL="177800" lvl="1" indent="0" eaLnBrk="1" hangingPunct="1">
              <a:lnSpc>
                <a:spcPct val="150000"/>
              </a:lnSpc>
              <a:buClr>
                <a:srgbClr val="606060"/>
              </a:buClr>
              <a:buNone/>
              <a:defRPr/>
            </a:pPr>
            <a:r>
              <a:rPr lang="en-US" altLang="zh-CN" sz="2000" dirty="0"/>
              <a:t>          </a:t>
            </a:r>
            <a:r>
              <a:rPr lang="zh-CN" altLang="en-US" sz="2000" dirty="0"/>
              <a:t>围（</a:t>
            </a:r>
            <a:r>
              <a:rPr lang="en-US" altLang="zh-CN" sz="2000" dirty="0" err="1"/>
              <a:t>RadiusX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RadiusY</a:t>
            </a:r>
            <a:r>
              <a:rPr lang="zh-CN" altLang="en-US" sz="2000" dirty="0"/>
              <a:t>）来定义。</a:t>
            </a:r>
            <a:endParaRPr lang="zh-CN" altLang="en-US" sz="2000" dirty="0">
              <a:ea typeface="楷体_GB2312" pitchFamily="1" charset="-122"/>
            </a:endParaRPr>
          </a:p>
          <a:p>
            <a:pPr marL="1143000" lvl="2" indent="-700088">
              <a:lnSpc>
                <a:spcPct val="100000"/>
              </a:lnSpc>
              <a:buNone/>
              <a:defRPr/>
            </a:pPr>
            <a:r>
              <a:rPr lang="zh-CN" altLang="en-US" sz="1800" dirty="0"/>
              <a:t> 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RadialGradientBrush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GradientOrigin</a:t>
            </a:r>
            <a:r>
              <a:rPr lang="en-US" altLang="zh-CN" sz="1800" dirty="0"/>
              <a:t>="0.5,0.5“</a:t>
            </a:r>
          </a:p>
          <a:p>
            <a:pPr marL="1143000" lvl="2" indent="-700088">
              <a:lnSpc>
                <a:spcPct val="100000"/>
              </a:lnSpc>
              <a:buNone/>
              <a:defRPr/>
            </a:pPr>
            <a:r>
              <a:rPr lang="en-US" altLang="zh-CN" sz="1800" dirty="0"/>
              <a:t>                      Center="0.5,0.5 " </a:t>
            </a:r>
            <a:r>
              <a:rPr lang="en-US" altLang="zh-CN" sz="1800" dirty="0" err="1"/>
              <a:t>RadiusX</a:t>
            </a:r>
            <a:r>
              <a:rPr lang="en-US" altLang="zh-CN" sz="1800" dirty="0"/>
              <a:t>="0.5" </a:t>
            </a:r>
            <a:r>
              <a:rPr lang="en-US" altLang="zh-CN" sz="1800" dirty="0" err="1"/>
              <a:t>RadiusY</a:t>
            </a:r>
            <a:r>
              <a:rPr lang="en-US" altLang="zh-CN" sz="1800" dirty="0"/>
              <a:t>="0.5"&gt;</a:t>
            </a:r>
          </a:p>
          <a:p>
            <a:pPr marL="1143000" lvl="2" indent="-700088">
              <a:lnSpc>
                <a:spcPct val="100000"/>
              </a:lnSpc>
              <a:buNone/>
              <a:defRPr/>
            </a:pPr>
            <a:r>
              <a:rPr lang="en-US" altLang="zh-CN" sz="1800" dirty="0"/>
              <a:t>       &lt;</a:t>
            </a:r>
            <a:r>
              <a:rPr lang="en-US" altLang="zh-CN" sz="1800" dirty="0" err="1"/>
              <a:t>GradientStop</a:t>
            </a:r>
            <a:r>
              <a:rPr lang="en-US" altLang="zh-CN" sz="1800" dirty="0"/>
              <a:t> Color="Yellow" Offset="0" /&gt;</a:t>
            </a:r>
          </a:p>
          <a:p>
            <a:pPr marL="1143000" lvl="2" indent="-700088">
              <a:lnSpc>
                <a:spcPct val="100000"/>
              </a:lnSpc>
              <a:buNone/>
              <a:defRPr/>
            </a:pPr>
            <a:r>
              <a:rPr lang="en-US" altLang="zh-CN" sz="1800" dirty="0"/>
              <a:t>       &lt;</a:t>
            </a:r>
            <a:r>
              <a:rPr lang="en-US" altLang="zh-CN" sz="1800" dirty="0" err="1"/>
              <a:t>GradientStop</a:t>
            </a:r>
            <a:r>
              <a:rPr lang="en-US" altLang="zh-CN" sz="1800" dirty="0"/>
              <a:t> …… /&gt;</a:t>
            </a:r>
          </a:p>
          <a:p>
            <a:pPr marL="1143000" lvl="2" indent="-700088">
              <a:lnSpc>
                <a:spcPct val="100000"/>
              </a:lnSpc>
              <a:buNone/>
              <a:defRPr/>
            </a:pPr>
            <a:r>
              <a:rPr lang="en-US" altLang="zh-CN" sz="1800" dirty="0"/>
              <a:t>        ……</a:t>
            </a:r>
          </a:p>
          <a:p>
            <a:pPr marL="1143000" lvl="2" indent="-700088">
              <a:lnSpc>
                <a:spcPct val="100000"/>
              </a:lnSpc>
              <a:buNone/>
              <a:defRPr/>
            </a:pPr>
            <a:r>
              <a:rPr lang="en-US" altLang="zh-CN" sz="1800" dirty="0"/>
              <a:t>  &lt;/</a:t>
            </a:r>
            <a:r>
              <a:rPr lang="en-US" altLang="zh-CN" sz="1800" dirty="0" err="1"/>
              <a:t>RadialGradientBrush</a:t>
            </a:r>
            <a:r>
              <a:rPr lang="en-US" altLang="zh-CN" sz="1800" dirty="0"/>
              <a:t>&gt;</a:t>
            </a:r>
          </a:p>
          <a:p>
            <a:pPr marL="1143000" lvl="2" indent="-700088">
              <a:lnSpc>
                <a:spcPct val="100000"/>
              </a:lnSpc>
              <a:buNone/>
              <a:defRPr/>
            </a:pPr>
            <a:endParaRPr lang="en-US" altLang="zh-CN" sz="1400" dirty="0"/>
          </a:p>
          <a:p>
            <a:pPr indent="0" eaLnBrk="1" hangingPunct="1">
              <a:lnSpc>
                <a:spcPct val="150000"/>
              </a:lnSpc>
              <a:buClr>
                <a:srgbClr val="606060"/>
              </a:buClr>
              <a:buFont typeface="Wingdings" pitchFamily="2" charset="2"/>
              <a:buNone/>
              <a:defRPr/>
            </a:pPr>
            <a:endParaRPr lang="zh-CN" altLang="en-US" sz="2000" dirty="0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-257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4448175" y="213995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4448175" y="469900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0" y="6870700"/>
            <a:ext cx="2444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</a:t>
            </a:r>
            <a:r>
              <a:rPr lang="zh-CN" altLang="en-US" sz="800" b="0">
                <a:solidFill>
                  <a:schemeClr val="tx1"/>
                </a:solidFill>
                <a:ea typeface="方正书宋简体" charset="-122"/>
                <a:cs typeface="Times New Roman" pitchFamily="18" charset="0"/>
              </a:rPr>
              <a:t>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8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91000"/>
            <a:ext cx="3200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70A5B7C0-3E88-426E-95DB-DDB6BCE8A079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48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7.5  </a:t>
            </a:r>
            <a:r>
              <a:rPr lang="zh-CN" altLang="en-US"/>
              <a:t>画笔（</a:t>
            </a:r>
            <a:r>
              <a:rPr lang="en-US" altLang="zh-CN"/>
              <a:t>Brush</a:t>
            </a:r>
            <a:r>
              <a:rPr lang="zh-CN" altLang="en-US"/>
              <a:t>） </a:t>
            </a:r>
            <a:br>
              <a:rPr lang="zh-CN" altLang="en-US" sz="3400" b="0"/>
            </a:br>
            <a:endParaRPr lang="zh-CN" altLang="en-US" sz="3400" b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66800"/>
            <a:ext cx="8763000" cy="5105400"/>
          </a:xfrm>
        </p:spPr>
        <p:txBody>
          <a:bodyPr/>
          <a:lstStyle/>
          <a:p>
            <a:pPr indent="0" eaLnBrk="1" hangingPunct="1">
              <a:lnSpc>
                <a:spcPct val="100000"/>
              </a:lnSpc>
              <a:buClr>
                <a:srgbClr val="606060"/>
              </a:buClr>
              <a:buFont typeface="Wingdings" pitchFamily="2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）示例</a:t>
            </a:r>
          </a:p>
          <a:p>
            <a:pPr marL="1143000" lvl="2" indent="-700088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sz="1600" dirty="0"/>
              <a:t>&lt;</a:t>
            </a:r>
            <a:r>
              <a:rPr lang="en-US" altLang="zh-CN" sz="1600" dirty="0" err="1"/>
              <a:t>StackPanel</a:t>
            </a:r>
            <a:r>
              <a:rPr lang="en-US" altLang="zh-CN" sz="1600" dirty="0"/>
              <a:t>&gt;</a:t>
            </a:r>
          </a:p>
          <a:p>
            <a:pPr marL="1143000" lvl="2" indent="-700088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sz="1600" dirty="0"/>
              <a:t>    &lt;Rectangle Width="200" Height="100"&gt;</a:t>
            </a:r>
          </a:p>
          <a:p>
            <a:pPr marL="1143000" lvl="2" indent="-700088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sz="1600" dirty="0"/>
              <a:t>        &lt;</a:t>
            </a:r>
            <a:r>
              <a:rPr lang="en-US" altLang="zh-CN" sz="1600" dirty="0" err="1"/>
              <a:t>Rectangle.Fill</a:t>
            </a:r>
            <a:r>
              <a:rPr lang="en-US" altLang="zh-CN" sz="1600" dirty="0"/>
              <a:t>&gt;</a:t>
            </a:r>
          </a:p>
          <a:p>
            <a:pPr marL="1143000" lvl="2" indent="-700088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sz="1600" dirty="0"/>
              <a:t>            &lt;</a:t>
            </a:r>
            <a:r>
              <a:rPr lang="en-US" altLang="zh-CN" sz="1600" dirty="0" err="1"/>
              <a:t>RadialGradientBrush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GradientOrigin</a:t>
            </a:r>
            <a:r>
              <a:rPr lang="en-US" altLang="zh-CN" sz="1600" dirty="0"/>
              <a:t>="0.5,0.5" </a:t>
            </a:r>
          </a:p>
          <a:p>
            <a:pPr marL="1143000" lvl="2" indent="-700088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sz="1600" dirty="0"/>
              <a:t>                         Center="0.5,0.5 " </a:t>
            </a:r>
            <a:r>
              <a:rPr lang="en-US" altLang="zh-CN" sz="1600" dirty="0" err="1"/>
              <a:t>RadiusX</a:t>
            </a:r>
            <a:r>
              <a:rPr lang="en-US" altLang="zh-CN" sz="1600" dirty="0"/>
              <a:t>="0.5" </a:t>
            </a:r>
            <a:r>
              <a:rPr lang="en-US" altLang="zh-CN" sz="1600" dirty="0" err="1"/>
              <a:t>RadiusY</a:t>
            </a:r>
            <a:r>
              <a:rPr lang="en-US" altLang="zh-CN" sz="1600" dirty="0"/>
              <a:t>="0.5"&gt;</a:t>
            </a:r>
          </a:p>
          <a:p>
            <a:pPr marL="1143000" lvl="2" indent="-700088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sz="1600" dirty="0"/>
              <a:t>                &lt;</a:t>
            </a:r>
            <a:r>
              <a:rPr lang="en-US" altLang="zh-CN" sz="1600" dirty="0" err="1"/>
              <a:t>GradientStop</a:t>
            </a:r>
            <a:r>
              <a:rPr lang="en-US" altLang="zh-CN" sz="1600" dirty="0"/>
              <a:t> Color="Yellow" Offset="0" /&gt;</a:t>
            </a:r>
          </a:p>
          <a:p>
            <a:pPr marL="1143000" lvl="2" indent="-700088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sz="1600" dirty="0"/>
              <a:t>                &lt;</a:t>
            </a:r>
            <a:r>
              <a:rPr lang="en-US" altLang="zh-CN" sz="1600" dirty="0" err="1"/>
              <a:t>GradientStop</a:t>
            </a:r>
            <a:r>
              <a:rPr lang="en-US" altLang="zh-CN" sz="1600" dirty="0"/>
              <a:t> Color="Red" Offset="0.25" /&gt;</a:t>
            </a:r>
          </a:p>
          <a:p>
            <a:pPr marL="1143000" lvl="2" indent="-700088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sz="1600" dirty="0"/>
              <a:t>                &lt;</a:t>
            </a:r>
            <a:r>
              <a:rPr lang="en-US" altLang="zh-CN" sz="1600" dirty="0" err="1"/>
              <a:t>GradientStop</a:t>
            </a:r>
            <a:r>
              <a:rPr lang="en-US" altLang="zh-CN" sz="1600" dirty="0"/>
              <a:t> Color="Blue" Offset="0.75" /&gt;</a:t>
            </a:r>
          </a:p>
          <a:p>
            <a:pPr marL="1143000" lvl="2" indent="-700088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sz="1600" dirty="0"/>
              <a:t>                &lt;</a:t>
            </a:r>
            <a:r>
              <a:rPr lang="en-US" altLang="zh-CN" sz="1600" dirty="0" err="1"/>
              <a:t>GradientStop</a:t>
            </a:r>
            <a:r>
              <a:rPr lang="en-US" altLang="zh-CN" sz="1600" dirty="0"/>
              <a:t> Color="</a:t>
            </a:r>
            <a:r>
              <a:rPr lang="en-US" altLang="zh-CN" sz="1600" dirty="0" err="1"/>
              <a:t>LimeGreen</a:t>
            </a:r>
            <a:r>
              <a:rPr lang="en-US" altLang="zh-CN" sz="1600" dirty="0"/>
              <a:t>" Offset="1" /&gt;</a:t>
            </a:r>
          </a:p>
          <a:p>
            <a:pPr marL="1143000" lvl="2" indent="-700088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sz="1600" dirty="0"/>
              <a:t>            &lt;/</a:t>
            </a:r>
            <a:r>
              <a:rPr lang="en-US" altLang="zh-CN" sz="1600" dirty="0" err="1"/>
              <a:t>RadialGradientBrush</a:t>
            </a:r>
            <a:r>
              <a:rPr lang="en-US" altLang="zh-CN" sz="1600" dirty="0"/>
              <a:t>&gt;</a:t>
            </a:r>
          </a:p>
          <a:p>
            <a:pPr marL="1143000" lvl="2" indent="-700088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sz="1600" dirty="0"/>
              <a:t>        &lt;/</a:t>
            </a:r>
            <a:r>
              <a:rPr lang="en-US" altLang="zh-CN" sz="1600" dirty="0" err="1"/>
              <a:t>Rectangle.Fill</a:t>
            </a:r>
            <a:r>
              <a:rPr lang="en-US" altLang="zh-CN" sz="1600" dirty="0"/>
              <a:t> &gt;</a:t>
            </a:r>
          </a:p>
          <a:p>
            <a:pPr marL="1143000" lvl="2" indent="-700088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sz="1600" dirty="0"/>
              <a:t>    &lt;/Rectangle&gt;</a:t>
            </a:r>
          </a:p>
          <a:p>
            <a:pPr marL="1143000" lvl="2" indent="-700088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sz="1600" dirty="0"/>
              <a:t>&lt;/</a:t>
            </a:r>
            <a:r>
              <a:rPr lang="en-US" altLang="zh-CN" sz="1600" dirty="0" err="1"/>
              <a:t>StackPanel</a:t>
            </a:r>
            <a:r>
              <a:rPr lang="en-US" altLang="zh-CN" sz="1600" dirty="0"/>
              <a:t>&gt; </a:t>
            </a:r>
            <a:r>
              <a:rPr lang="zh-CN" altLang="en-US" sz="1600" dirty="0"/>
              <a:t> 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-257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4448175" y="213995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4448175" y="469900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0" y="6870700"/>
            <a:ext cx="2444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</a:t>
            </a:r>
            <a:r>
              <a:rPr lang="zh-CN" altLang="en-US" sz="800" b="0">
                <a:solidFill>
                  <a:schemeClr val="tx1"/>
                </a:solidFill>
                <a:ea typeface="方正书宋简体" charset="-122"/>
                <a:cs typeface="Times New Roman" pitchFamily="18" charset="0"/>
              </a:rPr>
              <a:t>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94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70A5B7C0-3E88-426E-95DB-DDB6BCE8A079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49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7.5  </a:t>
            </a:r>
            <a:r>
              <a:rPr lang="zh-CN" altLang="en-US"/>
              <a:t>画笔（</a:t>
            </a:r>
            <a:r>
              <a:rPr lang="en-US" altLang="zh-CN"/>
              <a:t>Brush</a:t>
            </a:r>
            <a:r>
              <a:rPr lang="zh-CN" altLang="en-US"/>
              <a:t>） </a:t>
            </a:r>
            <a:br>
              <a:rPr lang="zh-CN" altLang="en-US" sz="3400" b="0"/>
            </a:br>
            <a:endParaRPr lang="zh-CN" altLang="en-US" sz="3400" b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066800"/>
            <a:ext cx="8763000" cy="5105400"/>
          </a:xfrm>
        </p:spPr>
        <p:txBody>
          <a:bodyPr/>
          <a:lstStyle/>
          <a:p>
            <a:pPr indent="0" eaLnBrk="1" hangingPunct="1">
              <a:lnSpc>
                <a:spcPct val="150000"/>
              </a:lnSpc>
              <a:buClr>
                <a:srgbClr val="606060"/>
              </a:buClr>
              <a:buNone/>
              <a:defRPr/>
            </a:pPr>
            <a:r>
              <a:rPr lang="en-US" altLang="zh-CN" dirty="0"/>
              <a:t>5</a:t>
            </a:r>
            <a:r>
              <a:rPr lang="zh-CN" altLang="en-US" dirty="0"/>
              <a:t>、图像画笔（</a:t>
            </a:r>
            <a:r>
              <a:rPr lang="en-US" altLang="zh-CN" dirty="0" err="1"/>
              <a:t>ImageBrush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77800" lvl="1" indent="0" eaLnBrk="1" hangingPunct="1">
              <a:lnSpc>
                <a:spcPct val="100000"/>
              </a:lnSpc>
              <a:buClr>
                <a:srgbClr val="606060"/>
              </a:buClr>
              <a:buNone/>
              <a:defRPr/>
            </a:pPr>
            <a:r>
              <a:rPr lang="zh-CN" altLang="en-US" sz="2000" dirty="0">
                <a:ea typeface="楷体_GB2312" pitchFamily="1" charset="-122"/>
              </a:rPr>
              <a:t>（</a:t>
            </a:r>
            <a:r>
              <a:rPr lang="en-US" altLang="zh-CN" sz="2000" dirty="0">
                <a:ea typeface="楷体_GB2312" pitchFamily="1" charset="-122"/>
              </a:rPr>
              <a:t>1</a:t>
            </a:r>
            <a:r>
              <a:rPr lang="zh-CN" altLang="en-US" sz="2000" dirty="0">
                <a:ea typeface="楷体_GB2312" pitchFamily="1" charset="-122"/>
              </a:rPr>
              <a:t>）</a:t>
            </a:r>
            <a:r>
              <a:rPr lang="en-US" altLang="zh-CN" sz="2000" dirty="0"/>
              <a:t> </a:t>
            </a:r>
            <a:r>
              <a:rPr lang="zh-CN" altLang="en-US" sz="2000" dirty="0"/>
              <a:t>含义：</a:t>
            </a:r>
            <a:r>
              <a:rPr lang="zh-CN" altLang="zh-CN" sz="2000" dirty="0"/>
              <a:t>使用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ImageSource</a:t>
            </a:r>
            <a:r>
              <a:rPr lang="en-US" altLang="zh-CN" sz="2000" dirty="0"/>
              <a:t> </a:t>
            </a:r>
            <a:r>
              <a:rPr lang="zh-CN" altLang="zh-CN" sz="2000" dirty="0"/>
              <a:t>绘制一个区域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177800" lvl="1" indent="0" eaLnBrk="1" hangingPunct="1">
              <a:lnSpc>
                <a:spcPct val="100000"/>
              </a:lnSpc>
              <a:buClr>
                <a:srgbClr val="606060"/>
              </a:buClr>
              <a:buNone/>
              <a:defRPr/>
            </a:pPr>
            <a:r>
              <a:rPr lang="zh-CN" altLang="en-US" sz="2000" dirty="0">
                <a:ea typeface="楷体_GB2312" pitchFamily="1" charset="-122"/>
              </a:rPr>
              <a:t>（</a:t>
            </a:r>
            <a:r>
              <a:rPr lang="en-US" altLang="zh-CN" sz="2000" dirty="0">
                <a:ea typeface="楷体_GB2312" pitchFamily="1" charset="-122"/>
              </a:rPr>
              <a:t>2</a:t>
            </a:r>
            <a:r>
              <a:rPr lang="zh-CN" altLang="en-US" sz="2000" dirty="0">
                <a:ea typeface="楷体_GB2312" pitchFamily="1" charset="-122"/>
              </a:rPr>
              <a:t>）</a:t>
            </a:r>
            <a:r>
              <a:rPr lang="en-US" altLang="zh-CN" sz="2000" dirty="0">
                <a:ea typeface="楷体_GB2312" pitchFamily="1" charset="-122"/>
              </a:rPr>
              <a:t>XAML</a:t>
            </a:r>
            <a:r>
              <a:rPr lang="zh-CN" altLang="en-US" sz="2000" dirty="0">
                <a:ea typeface="楷体_GB2312" pitchFamily="1" charset="-122"/>
              </a:rPr>
              <a:t>示例</a:t>
            </a:r>
            <a:endParaRPr lang="en-US" altLang="zh-CN" sz="2000" dirty="0">
              <a:ea typeface="楷体_GB2312" pitchFamily="1" charset="-122"/>
            </a:endParaRPr>
          </a:p>
          <a:p>
            <a:pPr marL="812800" lvl="2" indent="0">
              <a:lnSpc>
                <a:spcPct val="100000"/>
              </a:lnSpc>
              <a:buNone/>
            </a:pPr>
            <a:r>
              <a:rPr lang="en-US" altLang="zh-CN" sz="1800" dirty="0"/>
              <a:t>&lt;Rectangle Width="75" Height="75"&gt;</a:t>
            </a:r>
            <a:endParaRPr lang="zh-CN" altLang="zh-CN" sz="1800" dirty="0"/>
          </a:p>
          <a:p>
            <a:pPr marL="812800" lvl="2" indent="0">
              <a:lnSpc>
                <a:spcPct val="100000"/>
              </a:lnSpc>
              <a:buNone/>
            </a:pPr>
            <a:r>
              <a:rPr lang="en-US" altLang="zh-CN" sz="1800" dirty="0"/>
              <a:t>  &lt;</a:t>
            </a:r>
            <a:r>
              <a:rPr lang="en-US" altLang="zh-CN" sz="1800" dirty="0" err="1"/>
              <a:t>Rectangle.Fill</a:t>
            </a:r>
            <a:r>
              <a:rPr lang="en-US" altLang="zh-CN" sz="1800" dirty="0"/>
              <a:t>&gt;</a:t>
            </a:r>
            <a:endParaRPr lang="zh-CN" altLang="zh-CN" sz="1800" dirty="0"/>
          </a:p>
          <a:p>
            <a:pPr marL="812800" lvl="2" indent="0">
              <a:lnSpc>
                <a:spcPct val="100000"/>
              </a:lnSpc>
              <a:buNone/>
            </a:pPr>
            <a:r>
              <a:rPr lang="en-US" altLang="zh-CN" sz="1800" dirty="0"/>
              <a:t>    &lt;</a:t>
            </a:r>
            <a:r>
              <a:rPr lang="en-US" altLang="zh-CN" sz="1800" dirty="0" err="1"/>
              <a:t>ImageBrush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ImageSource</a:t>
            </a:r>
            <a:r>
              <a:rPr lang="en-US" altLang="zh-CN" sz="1800" dirty="0"/>
              <a:t>=“images/p1.jpg" /&gt;</a:t>
            </a:r>
            <a:endParaRPr lang="zh-CN" altLang="zh-CN" sz="1800" dirty="0"/>
          </a:p>
          <a:p>
            <a:pPr marL="812800" lvl="2" indent="0">
              <a:lnSpc>
                <a:spcPct val="100000"/>
              </a:lnSpc>
              <a:buNone/>
            </a:pPr>
            <a:r>
              <a:rPr lang="en-US" altLang="zh-CN" sz="1800" dirty="0"/>
              <a:t>  &lt;/</a:t>
            </a:r>
            <a:r>
              <a:rPr lang="en-US" altLang="zh-CN" sz="1800" dirty="0" err="1"/>
              <a:t>Rectangle.Fill</a:t>
            </a:r>
            <a:r>
              <a:rPr lang="en-US" altLang="zh-CN" sz="1800" dirty="0"/>
              <a:t>&gt;</a:t>
            </a:r>
            <a:endParaRPr lang="zh-CN" altLang="zh-CN" sz="1800" dirty="0"/>
          </a:p>
          <a:p>
            <a:pPr marL="812800" lvl="2" indent="0">
              <a:lnSpc>
                <a:spcPct val="100000"/>
              </a:lnSpc>
              <a:buNone/>
            </a:pPr>
            <a:r>
              <a:rPr lang="en-US" altLang="zh-CN" sz="1800" dirty="0"/>
              <a:t>&lt;/Rectangle&gt;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zh-CN" altLang="en-US" sz="2000" dirty="0">
                <a:ea typeface="楷体_GB2312" pitchFamily="1" charset="-122"/>
              </a:rPr>
              <a:t>  （</a:t>
            </a:r>
            <a:r>
              <a:rPr lang="en-US" altLang="zh-CN" sz="2000" dirty="0">
                <a:ea typeface="楷体_GB2312" pitchFamily="1" charset="-122"/>
              </a:rPr>
              <a:t>3</a:t>
            </a:r>
            <a:r>
              <a:rPr lang="zh-CN" altLang="en-US" sz="2000" dirty="0">
                <a:ea typeface="楷体_GB2312" pitchFamily="1" charset="-122"/>
              </a:rPr>
              <a:t>）</a:t>
            </a:r>
            <a:r>
              <a:rPr lang="en-US" altLang="zh-CN" sz="2000" dirty="0">
                <a:ea typeface="楷体_GB2312" pitchFamily="1" charset="-122"/>
              </a:rPr>
              <a:t>C#</a:t>
            </a:r>
            <a:r>
              <a:rPr lang="zh-CN" altLang="en-US" sz="2000" dirty="0">
                <a:ea typeface="楷体_GB2312" pitchFamily="1" charset="-122"/>
              </a:rPr>
              <a:t>示例</a:t>
            </a:r>
            <a:endParaRPr lang="en-US" altLang="zh-CN" sz="2000" dirty="0">
              <a:ea typeface="楷体_GB2312" pitchFamily="1" charset="-122"/>
            </a:endParaRPr>
          </a:p>
          <a:p>
            <a:pPr marL="812800" lvl="2" indent="0">
              <a:lnSpc>
                <a:spcPct val="100000"/>
              </a:lnSpc>
              <a:buNone/>
            </a:pPr>
            <a:r>
              <a:rPr lang="en-US" altLang="zh-CN" sz="1800" dirty="0"/>
              <a:t>Rectangle r = new Rectangle{Width = 75, Height = 75};</a:t>
            </a:r>
            <a:endParaRPr lang="zh-CN" altLang="zh-CN" sz="1800" dirty="0"/>
          </a:p>
          <a:p>
            <a:pPr marL="812800" lvl="2" indent="0">
              <a:lnSpc>
                <a:spcPct val="100000"/>
              </a:lnSpc>
              <a:buNone/>
            </a:pPr>
            <a:r>
              <a:rPr lang="en-US" altLang="zh-CN" sz="1800" dirty="0" err="1"/>
              <a:t>ImageBrush</a:t>
            </a:r>
            <a:r>
              <a:rPr lang="en-US" altLang="zh-CN" sz="1800" dirty="0"/>
              <a:t> b = new </a:t>
            </a:r>
            <a:r>
              <a:rPr lang="en-US" altLang="zh-CN" sz="1800" dirty="0" err="1"/>
              <a:t>ImageBrush</a:t>
            </a:r>
            <a:r>
              <a:rPr lang="en-US" altLang="zh-CN" sz="1800" dirty="0"/>
              <a:t>();</a:t>
            </a:r>
            <a:endParaRPr lang="zh-CN" altLang="zh-CN" sz="1800" dirty="0"/>
          </a:p>
          <a:p>
            <a:pPr marL="812800" lvl="2" indent="0">
              <a:lnSpc>
                <a:spcPct val="100000"/>
              </a:lnSpc>
              <a:buNone/>
            </a:pPr>
            <a:r>
              <a:rPr lang="en-US" altLang="zh-CN" sz="1800" dirty="0" err="1"/>
              <a:t>b.ImageSource</a:t>
            </a:r>
            <a:r>
              <a:rPr lang="en-US" altLang="zh-CN" sz="1800" dirty="0"/>
              <a:t> = new </a:t>
            </a:r>
            <a:r>
              <a:rPr lang="en-US" altLang="zh-CN" sz="1800" dirty="0" err="1"/>
              <a:t>BitmapImage</a:t>
            </a:r>
            <a:r>
              <a:rPr lang="en-US" altLang="zh-CN" sz="1800" dirty="0"/>
              <a:t>(new Uri(@“images\p1.jpg", </a:t>
            </a:r>
            <a:r>
              <a:rPr lang="en-US" altLang="zh-CN" sz="1800" dirty="0" err="1"/>
              <a:t>UriKind.Relative</a:t>
            </a:r>
            <a:r>
              <a:rPr lang="en-US" altLang="zh-CN" sz="1800" dirty="0"/>
              <a:t>));</a:t>
            </a:r>
            <a:endParaRPr lang="zh-CN" altLang="zh-CN" sz="1800" dirty="0"/>
          </a:p>
          <a:p>
            <a:pPr marL="812800" lvl="2" indent="0">
              <a:lnSpc>
                <a:spcPct val="100000"/>
              </a:lnSpc>
              <a:buNone/>
            </a:pPr>
            <a:r>
              <a:rPr lang="en-US" altLang="zh-CN" sz="1800" dirty="0" err="1"/>
              <a:t>r.Fill</a:t>
            </a:r>
            <a:r>
              <a:rPr lang="en-US" altLang="zh-CN" sz="1800" dirty="0"/>
              <a:t> = b;</a:t>
            </a:r>
            <a:endParaRPr lang="zh-CN" altLang="zh-CN" sz="1800" dirty="0"/>
          </a:p>
          <a:p>
            <a:pPr marL="1143000" lvl="2" indent="-700088">
              <a:lnSpc>
                <a:spcPct val="100000"/>
              </a:lnSpc>
              <a:buNone/>
              <a:defRPr/>
            </a:pPr>
            <a:endParaRPr lang="en-US" altLang="zh-CN" sz="1400" dirty="0"/>
          </a:p>
          <a:p>
            <a:pPr indent="0" eaLnBrk="1" hangingPunct="1">
              <a:lnSpc>
                <a:spcPct val="150000"/>
              </a:lnSpc>
              <a:buClr>
                <a:srgbClr val="606060"/>
              </a:buClr>
              <a:buFont typeface="Wingdings" pitchFamily="2" charset="2"/>
              <a:buNone/>
              <a:defRPr/>
            </a:pPr>
            <a:endParaRPr lang="zh-CN" altLang="en-US" sz="2000" dirty="0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-257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4448175" y="213995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4448175" y="469900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0" y="6870700"/>
            <a:ext cx="2444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</a:t>
            </a:r>
            <a:r>
              <a:rPr lang="zh-CN" altLang="en-US" sz="800" b="0">
                <a:solidFill>
                  <a:schemeClr val="tx1"/>
                </a:solidFill>
                <a:ea typeface="方正书宋简体" charset="-122"/>
                <a:cs typeface="Times New Roman" pitchFamily="18" charset="0"/>
              </a:rPr>
              <a:t>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62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40F348F9-5398-41BD-83DB-BE64ECC92E10}" type="slidenum">
              <a:rPr lang="en-US" altLang="zh-CN" sz="1200" b="0" smtClean="0">
                <a:solidFill>
                  <a:schemeClr val="tx1"/>
                </a:solidFill>
                <a:ea typeface="新宋体" pitchFamily="49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5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7.1  WPF</a:t>
            </a:r>
            <a:r>
              <a:rPr lang="zh-CN" altLang="zh-CN" sz="4000"/>
              <a:t>应用程序和</a:t>
            </a:r>
            <a:r>
              <a:rPr lang="en-US" altLang="zh-CN" sz="4000"/>
              <a:t>XAML</a:t>
            </a:r>
            <a:r>
              <a:rPr lang="zh-CN" altLang="zh-CN" sz="4000"/>
              <a:t>标记</a:t>
            </a:r>
            <a:endParaRPr lang="zh-CN" altLang="en-US" sz="400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686800" cy="49530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WPF</a:t>
            </a:r>
            <a:r>
              <a:rPr lang="zh-CN" altLang="zh-CN" dirty="0"/>
              <a:t>应用程序的关闭模式</a:t>
            </a:r>
            <a:endParaRPr lang="en-US" altLang="zh-CN" dirty="0"/>
          </a:p>
          <a:p>
            <a:pPr lvl="1">
              <a:defRPr/>
            </a:pPr>
            <a:r>
              <a:rPr lang="zh-CN" altLang="en-US" sz="2000" dirty="0"/>
              <a:t>可以在</a:t>
            </a:r>
            <a:r>
              <a:rPr lang="en-US" altLang="zh-CN" sz="2000" dirty="0" err="1"/>
              <a:t>App.xaml</a:t>
            </a:r>
            <a:r>
              <a:rPr lang="zh-CN" altLang="en-US" sz="2000" dirty="0"/>
              <a:t>中通过</a:t>
            </a:r>
            <a:r>
              <a:rPr lang="en-US" altLang="zh-CN" sz="2000" dirty="0" err="1"/>
              <a:t>ShutdownMode</a:t>
            </a:r>
            <a:r>
              <a:rPr lang="zh-CN" altLang="zh-CN" sz="2000" dirty="0"/>
              <a:t>指定关闭模式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800" dirty="0"/>
              <a:t>          &lt;Application x:Class="Source.App"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800" dirty="0"/>
              <a:t>              ……  </a:t>
            </a:r>
            <a:r>
              <a:rPr lang="en-US" altLang="zh-CN" sz="1800" dirty="0" err="1"/>
              <a:t>ShutdownMode</a:t>
            </a:r>
            <a:r>
              <a:rPr lang="en-US" altLang="zh-CN" sz="1800" dirty="0"/>
              <a:t>="</a:t>
            </a:r>
            <a:r>
              <a:rPr lang="en-US" altLang="zh-CN" sz="1800" dirty="0" err="1"/>
              <a:t>OnMainWindowClose</a:t>
            </a:r>
            <a:r>
              <a:rPr lang="en-US" altLang="zh-CN" sz="1800" dirty="0"/>
              <a:t>"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800" dirty="0"/>
              <a:t>                       </a:t>
            </a:r>
            <a:r>
              <a:rPr lang="en-US" altLang="zh-CN" sz="1800" dirty="0" err="1"/>
              <a:t>StartupUri</a:t>
            </a:r>
            <a:r>
              <a:rPr lang="en-US" altLang="zh-CN" sz="1800" dirty="0"/>
              <a:t>="</a:t>
            </a:r>
            <a:r>
              <a:rPr lang="en-US" altLang="zh-CN" sz="1800" dirty="0" err="1"/>
              <a:t>MainWindow.xaml</a:t>
            </a:r>
            <a:r>
              <a:rPr lang="en-US" altLang="zh-CN" sz="1800" dirty="0"/>
              <a:t>"&gt;</a:t>
            </a:r>
          </a:p>
          <a:p>
            <a:pPr lvl="2">
              <a:defRPr/>
            </a:pPr>
            <a:r>
              <a:rPr lang="en-US" altLang="zh-CN" dirty="0" err="1"/>
              <a:t>OnLastWindowClose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默认</a:t>
            </a:r>
            <a:r>
              <a:rPr lang="zh-CN" altLang="en-US" dirty="0"/>
              <a:t>）：</a:t>
            </a:r>
            <a:r>
              <a:rPr lang="zh-CN" altLang="zh-CN" dirty="0"/>
              <a:t>当关闭最后一个窗口时</a:t>
            </a:r>
            <a:r>
              <a:rPr lang="zh-CN" altLang="en-US" dirty="0"/>
              <a:t>自动关闭</a:t>
            </a:r>
            <a:r>
              <a:rPr lang="zh-CN" altLang="zh-CN" dirty="0"/>
              <a:t>应用程序。</a:t>
            </a:r>
            <a:endParaRPr lang="en-US" altLang="zh-CN" dirty="0"/>
          </a:p>
          <a:p>
            <a:pPr lvl="2">
              <a:defRPr/>
            </a:pPr>
            <a:r>
              <a:rPr lang="en-US" altLang="zh-CN" dirty="0" err="1"/>
              <a:t>OnMainWindowClose</a:t>
            </a:r>
            <a:r>
              <a:rPr lang="zh-CN" altLang="en-US" dirty="0"/>
              <a:t>：</a:t>
            </a:r>
            <a:r>
              <a:rPr lang="zh-CN" altLang="zh-CN" dirty="0"/>
              <a:t>当关闭主窗口时</a:t>
            </a:r>
            <a:r>
              <a:rPr lang="zh-CN" altLang="en-US" dirty="0"/>
              <a:t>自动关闭应用程序</a:t>
            </a:r>
            <a:r>
              <a:rPr lang="zh-CN" altLang="zh-CN" dirty="0"/>
              <a:t>。</a:t>
            </a:r>
            <a:endParaRPr lang="en-US" altLang="zh-CN" dirty="0"/>
          </a:p>
          <a:p>
            <a:pPr lvl="2">
              <a:defRPr/>
            </a:pPr>
            <a:r>
              <a:rPr lang="en-US" altLang="zh-CN" dirty="0" err="1"/>
              <a:t>OnExplicitShutdown</a:t>
            </a:r>
            <a:r>
              <a:rPr lang="zh-CN" altLang="en-US" dirty="0"/>
              <a:t>：</a:t>
            </a:r>
            <a:r>
              <a:rPr lang="zh-CN" altLang="zh-CN" dirty="0"/>
              <a:t>仅当</a:t>
            </a:r>
            <a:r>
              <a:rPr lang="zh-CN" altLang="en-US" dirty="0"/>
              <a:t>显式</a:t>
            </a:r>
            <a:r>
              <a:rPr lang="zh-CN" altLang="zh-CN" dirty="0"/>
              <a:t>调用</a:t>
            </a:r>
            <a:r>
              <a:rPr lang="en-US" altLang="zh-CN" dirty="0"/>
              <a:t>Shutdown</a:t>
            </a:r>
            <a:r>
              <a:rPr lang="zh-CN" altLang="zh-CN" dirty="0"/>
              <a:t>方法时</a:t>
            </a:r>
            <a:r>
              <a:rPr lang="zh-CN" altLang="en-US" dirty="0"/>
              <a:t>，</a:t>
            </a:r>
            <a:r>
              <a:rPr lang="zh-CN" altLang="zh-CN" dirty="0"/>
              <a:t>才</a:t>
            </a:r>
            <a:r>
              <a:rPr lang="zh-CN" altLang="en-US" dirty="0"/>
              <a:t>关闭应用程序</a:t>
            </a:r>
            <a:r>
              <a:rPr lang="zh-CN" altLang="zh-CN" dirty="0"/>
              <a:t>。</a:t>
            </a:r>
            <a:endParaRPr lang="en-US" altLang="zh-CN" dirty="0"/>
          </a:p>
          <a:p>
            <a:pPr lvl="1">
              <a:defRPr/>
            </a:pPr>
            <a:r>
              <a:rPr lang="zh-CN" altLang="en-US" sz="2000" dirty="0"/>
              <a:t>不论哪种关闭模式，只要</a:t>
            </a:r>
            <a:r>
              <a:rPr lang="zh-CN" altLang="zh-CN" sz="2000" dirty="0"/>
              <a:t>调用</a:t>
            </a:r>
            <a:r>
              <a:rPr lang="en-US" altLang="zh-CN" sz="2000" dirty="0" err="1"/>
              <a:t>App.Current.Shutdown</a:t>
            </a:r>
            <a:r>
              <a:rPr lang="en-US" altLang="zh-CN" sz="2000" dirty="0"/>
              <a:t>()</a:t>
            </a:r>
            <a:r>
              <a:rPr lang="zh-CN" altLang="zh-CN" sz="2000" dirty="0"/>
              <a:t>方法</a:t>
            </a:r>
            <a:r>
              <a:rPr lang="zh-CN" altLang="en-US" sz="2000" dirty="0"/>
              <a:t>，都</a:t>
            </a:r>
            <a:r>
              <a:rPr lang="zh-CN" altLang="zh-CN" sz="2000" dirty="0"/>
              <a:t>会立即关闭应用程序。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7F9E36E-9419-4EC6-8716-56AB0BB61AE7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50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7.5  </a:t>
            </a:r>
            <a:r>
              <a:rPr lang="zh-CN" altLang="en-US"/>
              <a:t>画笔（</a:t>
            </a:r>
            <a:r>
              <a:rPr lang="en-US" altLang="zh-CN"/>
              <a:t>Brush</a:t>
            </a:r>
            <a:r>
              <a:rPr lang="zh-CN" altLang="en-US"/>
              <a:t>） </a:t>
            </a:r>
            <a:br>
              <a:rPr lang="zh-CN" altLang="en-US" sz="3400" b="0"/>
            </a:br>
            <a:endParaRPr lang="zh-CN" altLang="en-US" sz="3400" b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66800"/>
            <a:ext cx="8763000" cy="5105400"/>
          </a:xfrm>
        </p:spPr>
        <p:txBody>
          <a:bodyPr/>
          <a:lstStyle/>
          <a:p>
            <a:pPr indent="0" eaLnBrk="1" hangingPunct="1">
              <a:buClr>
                <a:srgbClr val="606060"/>
              </a:buClr>
              <a:buFont typeface="Wingdings" pitchFamily="2" charset="2"/>
              <a:buNone/>
              <a:defRPr/>
            </a:pPr>
            <a:r>
              <a:rPr lang="en-US" altLang="zh-CN" dirty="0"/>
              <a:t>6</a:t>
            </a:r>
            <a:r>
              <a:rPr lang="zh-CN" altLang="en-US" dirty="0"/>
              <a:t>*、利用</a:t>
            </a:r>
            <a:r>
              <a:rPr lang="en-US" altLang="zh-CN" dirty="0"/>
              <a:t>WPF</a:t>
            </a:r>
            <a:r>
              <a:rPr lang="zh-CN" altLang="en-US" dirty="0"/>
              <a:t>设计器实现画笔变换 </a:t>
            </a:r>
            <a:endParaRPr lang="zh-CN" altLang="en-US" sz="2800" dirty="0"/>
          </a:p>
          <a:p>
            <a:pPr indent="3175" eaLnBrk="1" hangingPunct="1">
              <a:buClr>
                <a:srgbClr val="606060"/>
              </a:buClr>
              <a:buFont typeface="Wingdings" pitchFamily="2" charset="2"/>
              <a:buNone/>
              <a:defRPr/>
            </a:pPr>
            <a:r>
              <a:rPr lang="zh-CN" altLang="en-US" sz="2000" dirty="0"/>
              <a:t>在</a:t>
            </a:r>
            <a:r>
              <a:rPr lang="en-US" altLang="zh-CN" sz="2000" dirty="0"/>
              <a:t>WPF</a:t>
            </a:r>
            <a:r>
              <a:rPr lang="zh-CN" altLang="en-US" sz="2000" dirty="0"/>
              <a:t>设计器中，可直接用鼠标对各种控件进行平移（</a:t>
            </a:r>
            <a:r>
              <a:rPr lang="en-US" altLang="zh-CN" sz="2000" dirty="0"/>
              <a:t>Translate</a:t>
            </a:r>
            <a:r>
              <a:rPr lang="zh-CN" altLang="en-US" sz="2000" dirty="0"/>
              <a:t>）、旋转（</a:t>
            </a:r>
            <a:r>
              <a:rPr lang="en-US" altLang="zh-CN" sz="2000" dirty="0"/>
              <a:t>Rotate</a:t>
            </a:r>
            <a:r>
              <a:rPr lang="zh-CN" altLang="en-US" sz="2000" dirty="0"/>
              <a:t>）、缩放（</a:t>
            </a:r>
            <a:r>
              <a:rPr lang="en-US" altLang="zh-CN" sz="2000" dirty="0"/>
              <a:t>Scale</a:t>
            </a:r>
            <a:r>
              <a:rPr lang="zh-CN" altLang="en-US" sz="2000" dirty="0"/>
              <a:t>）、扭曲（</a:t>
            </a:r>
            <a:r>
              <a:rPr lang="en-US" altLang="zh-CN" sz="2000" dirty="0"/>
              <a:t>Skew</a:t>
            </a:r>
            <a:r>
              <a:rPr lang="zh-CN" altLang="en-US" sz="2000" dirty="0"/>
              <a:t>）、反转（</a:t>
            </a:r>
            <a:r>
              <a:rPr lang="en-US" altLang="zh-CN" sz="2000" dirty="0"/>
              <a:t>Flip</a:t>
            </a:r>
            <a:r>
              <a:rPr lang="zh-CN" altLang="en-US" sz="2000" dirty="0"/>
              <a:t>）等变换</a:t>
            </a:r>
            <a:r>
              <a:rPr lang="zh-CN" altLang="en-US" dirty="0"/>
              <a:t> </a:t>
            </a:r>
          </a:p>
        </p:txBody>
      </p:sp>
      <p:sp>
        <p:nvSpPr>
          <p:cNvPr id="52229" name="Rectangle 6"/>
          <p:cNvSpPr>
            <a:spLocks noChangeArrowheads="1"/>
          </p:cNvSpPr>
          <p:nvPr/>
        </p:nvSpPr>
        <p:spPr bwMode="auto">
          <a:xfrm>
            <a:off x="0" y="-257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52230" name="Rectangle 7"/>
          <p:cNvSpPr>
            <a:spLocks noChangeArrowheads="1"/>
          </p:cNvSpPr>
          <p:nvPr/>
        </p:nvSpPr>
        <p:spPr bwMode="auto">
          <a:xfrm>
            <a:off x="4448175" y="213995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  <p:sp>
        <p:nvSpPr>
          <p:cNvPr id="52231" name="Rectangle 8"/>
          <p:cNvSpPr>
            <a:spLocks noChangeArrowheads="1"/>
          </p:cNvSpPr>
          <p:nvPr/>
        </p:nvSpPr>
        <p:spPr bwMode="auto">
          <a:xfrm>
            <a:off x="4448175" y="469900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  <p:sp>
        <p:nvSpPr>
          <p:cNvPr id="52232" name="Rectangle 9"/>
          <p:cNvSpPr>
            <a:spLocks noChangeArrowheads="1"/>
          </p:cNvSpPr>
          <p:nvPr/>
        </p:nvSpPr>
        <p:spPr bwMode="auto">
          <a:xfrm>
            <a:off x="0" y="6870700"/>
            <a:ext cx="2444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</a:t>
            </a:r>
            <a:r>
              <a:rPr lang="zh-CN" altLang="en-US" sz="800" b="0">
                <a:solidFill>
                  <a:schemeClr val="tx1"/>
                </a:solidFill>
                <a:ea typeface="方正书宋简体" charset="-122"/>
                <a:cs typeface="Times New Roman" pitchFamily="18" charset="0"/>
              </a:rPr>
              <a:t>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  <p:pic>
        <p:nvPicPr>
          <p:cNvPr id="5940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434340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76600"/>
            <a:ext cx="3021013" cy="1085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14A28399-D011-4C4B-A2EE-F75C32D37BA2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51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Ch7  WPF</a:t>
            </a:r>
            <a:r>
              <a:rPr lang="zh-CN" altLang="en-US"/>
              <a:t>应用程序入门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924800" cy="4419600"/>
          </a:xfrm>
        </p:spPr>
        <p:txBody>
          <a:bodyPr/>
          <a:lstStyle/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/>
              <a:t>7.1  WPF</a:t>
            </a:r>
            <a:r>
              <a:rPr lang="zh-CN" altLang="zh-CN" sz="2800"/>
              <a:t>应用程序和</a:t>
            </a:r>
            <a:r>
              <a:rPr lang="en-US" altLang="zh-CN" sz="2800"/>
              <a:t>XAML</a:t>
            </a:r>
            <a:r>
              <a:rPr lang="zh-CN" altLang="zh-CN" sz="2800"/>
              <a:t>标记</a:t>
            </a:r>
            <a:endParaRPr lang="zh-CN" altLang="en-US" sz="2800"/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/>
              <a:t>7.2  </a:t>
            </a:r>
            <a:r>
              <a:rPr lang="zh-CN" altLang="en-US" sz="2800"/>
              <a:t>窗口和对话框</a:t>
            </a:r>
            <a:endParaRPr lang="en-US" altLang="zh-CN" sz="2800"/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/>
              <a:t>7.3  </a:t>
            </a:r>
            <a:r>
              <a:rPr lang="zh-CN" altLang="en-US" sz="2800"/>
              <a:t>颜色</a:t>
            </a:r>
            <a:endParaRPr lang="en-US" altLang="zh-CN" sz="2800"/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/>
              <a:t>7.4  </a:t>
            </a:r>
            <a:r>
              <a:rPr lang="zh-CN" altLang="en-US" sz="2800"/>
              <a:t>形状</a:t>
            </a:r>
            <a:endParaRPr lang="en-US" altLang="zh-CN" sz="2800"/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/>
              <a:t>7.5  </a:t>
            </a:r>
            <a:r>
              <a:rPr lang="zh-CN" altLang="en-US" sz="2800"/>
              <a:t>画笔</a:t>
            </a:r>
            <a:endParaRPr lang="en-US" altLang="zh-CN" sz="2800"/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>
                <a:solidFill>
                  <a:srgbClr val="FF3300"/>
                </a:solidFill>
              </a:rPr>
              <a:t>7.6  </a:t>
            </a:r>
            <a:r>
              <a:rPr lang="zh-CN" altLang="en-US" sz="2800">
                <a:solidFill>
                  <a:srgbClr val="FF3300"/>
                </a:solidFill>
              </a:rPr>
              <a:t>属性</a:t>
            </a:r>
            <a:endParaRPr lang="en-US" altLang="zh-CN" sz="2800">
              <a:solidFill>
                <a:srgbClr val="FF3300"/>
              </a:solidFill>
            </a:endParaRPr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/>
              <a:t>7.7  </a:t>
            </a:r>
            <a:r>
              <a:rPr lang="zh-CN" altLang="en-US" sz="2800"/>
              <a:t>事件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C5230CCC-C183-46E4-B00D-E65F2F21481B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52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7.6  </a:t>
            </a:r>
            <a:r>
              <a:rPr lang="zh-CN" altLang="en-US"/>
              <a:t>属性 </a:t>
            </a:r>
            <a:br>
              <a:rPr lang="zh-CN" altLang="en-US" sz="3400" b="0"/>
            </a:br>
            <a:endParaRPr lang="zh-CN" altLang="en-US" sz="3400" b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2238" y="1066800"/>
            <a:ext cx="8640762" cy="51054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Clr>
                <a:srgbClr val="606060"/>
              </a:buClr>
              <a:buNone/>
              <a:defRPr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CLR</a:t>
            </a:r>
            <a:r>
              <a:rPr lang="zh-CN" altLang="en-US" dirty="0"/>
              <a:t>属性 </a:t>
            </a:r>
          </a:p>
          <a:p>
            <a:pPr marL="363538" lvl="1" indent="-3175" eaLnBrk="1" hangingPunct="1">
              <a:lnSpc>
                <a:spcPct val="110000"/>
              </a:lnSpc>
              <a:buClr>
                <a:srgbClr val="606060"/>
              </a:buClr>
              <a:defRPr/>
            </a:pPr>
            <a:r>
              <a:rPr lang="zh-CN" altLang="en-US" sz="2000" dirty="0">
                <a:ea typeface="楷体_GB2312" pitchFamily="1" charset="-122"/>
              </a:rPr>
              <a:t>用</a:t>
            </a:r>
            <a:r>
              <a:rPr lang="en-US" altLang="zh-CN" sz="2000" dirty="0">
                <a:ea typeface="楷体_GB2312" pitchFamily="1" charset="-122"/>
              </a:rPr>
              <a:t>get</a:t>
            </a:r>
            <a:r>
              <a:rPr lang="zh-CN" altLang="en-US" sz="2000" dirty="0">
                <a:ea typeface="楷体_GB2312" pitchFamily="1" charset="-122"/>
              </a:rPr>
              <a:t>和</a:t>
            </a:r>
            <a:r>
              <a:rPr lang="en-US" altLang="zh-CN" sz="2000" dirty="0">
                <a:ea typeface="楷体_GB2312" pitchFamily="1" charset="-122"/>
              </a:rPr>
              <a:t>set</a:t>
            </a:r>
            <a:r>
              <a:rPr lang="zh-CN" altLang="en-US" sz="2000" dirty="0">
                <a:ea typeface="楷体_GB2312" pitchFamily="1" charset="-122"/>
              </a:rPr>
              <a:t>访问器实现的属性称为</a:t>
            </a:r>
            <a:r>
              <a:rPr lang="en-US" altLang="zh-CN" sz="2000" dirty="0">
                <a:ea typeface="楷体_GB2312" pitchFamily="1" charset="-122"/>
              </a:rPr>
              <a:t>CLR</a:t>
            </a:r>
            <a:r>
              <a:rPr lang="zh-CN" altLang="en-US" sz="2000" dirty="0">
                <a:ea typeface="楷体_GB2312" pitchFamily="1" charset="-122"/>
              </a:rPr>
              <a:t>属性。</a:t>
            </a:r>
          </a:p>
          <a:p>
            <a:pPr marL="0" indent="0" eaLnBrk="1" hangingPunct="1">
              <a:lnSpc>
                <a:spcPct val="110000"/>
              </a:lnSpc>
              <a:buClr>
                <a:srgbClr val="606060"/>
              </a:buClr>
              <a:buFont typeface="Wingdings" pitchFamily="2" charset="2"/>
              <a:buNone/>
              <a:defRPr/>
            </a:pPr>
            <a:r>
              <a:rPr lang="en-US" altLang="zh-CN" dirty="0"/>
              <a:t>2</a:t>
            </a:r>
            <a:r>
              <a:rPr lang="zh-CN" altLang="en-US" dirty="0"/>
              <a:t>、依赖项属性（</a:t>
            </a:r>
            <a:r>
              <a:rPr lang="en-US" altLang="zh-CN" dirty="0">
                <a:ea typeface="楷体_GB2312" pitchFamily="1" charset="-122"/>
              </a:rPr>
              <a:t> </a:t>
            </a:r>
            <a:r>
              <a:rPr lang="en-US" altLang="zh-CN" dirty="0" err="1">
                <a:ea typeface="楷体_GB2312" pitchFamily="1" charset="-122"/>
              </a:rPr>
              <a:t>DependencyProperty</a:t>
            </a:r>
            <a:r>
              <a:rPr lang="en-US" altLang="zh-CN" dirty="0">
                <a:ea typeface="楷体_GB2312" pitchFamily="1" charset="-122"/>
              </a:rPr>
              <a:t> </a:t>
            </a:r>
            <a:r>
              <a:rPr lang="zh-CN" altLang="en-US" dirty="0"/>
              <a:t>） </a:t>
            </a:r>
            <a:r>
              <a:rPr lang="zh-CN" altLang="en-US" sz="2000" dirty="0"/>
              <a:t>  </a:t>
            </a:r>
          </a:p>
          <a:p>
            <a:pPr marL="703263" lvl="1" indent="-342900" eaLnBrk="1" hangingPunct="1">
              <a:lnSpc>
                <a:spcPct val="110000"/>
              </a:lnSpc>
              <a:buClr>
                <a:srgbClr val="606060"/>
              </a:buClr>
              <a:defRPr/>
            </a:pPr>
            <a:r>
              <a:rPr lang="zh-CN" altLang="en-US" sz="2000" dirty="0">
                <a:ea typeface="楷体_GB2312" pitchFamily="1" charset="-122"/>
              </a:rPr>
              <a:t>封装</a:t>
            </a:r>
            <a:r>
              <a:rPr lang="en-US" altLang="zh-CN" sz="2000" dirty="0">
                <a:ea typeface="楷体_GB2312" pitchFamily="1" charset="-122"/>
              </a:rPr>
              <a:t>CLR</a:t>
            </a:r>
            <a:r>
              <a:rPr lang="zh-CN" altLang="en-US" sz="2000" dirty="0">
                <a:ea typeface="楷体_GB2312" pitchFamily="1" charset="-122"/>
              </a:rPr>
              <a:t>属性，目的是为了用</a:t>
            </a:r>
            <a:r>
              <a:rPr lang="en-US" altLang="zh-CN" sz="2000" dirty="0">
                <a:ea typeface="楷体_GB2312" pitchFamily="1" charset="-122"/>
              </a:rPr>
              <a:t>XAML</a:t>
            </a:r>
            <a:r>
              <a:rPr lang="zh-CN" altLang="en-US" sz="2000" dirty="0">
                <a:ea typeface="楷体_GB2312" pitchFamily="1" charset="-122"/>
              </a:rPr>
              <a:t>描述这些属性。</a:t>
            </a:r>
            <a:endParaRPr lang="en-US" altLang="zh-CN" sz="2000" dirty="0">
              <a:ea typeface="楷体_GB2312" pitchFamily="1" charset="-122"/>
            </a:endParaRPr>
          </a:p>
          <a:p>
            <a:pPr marL="703263" lvl="1" indent="-342900" eaLnBrk="1" hangingPunct="1">
              <a:lnSpc>
                <a:spcPct val="110000"/>
              </a:lnSpc>
              <a:buClr>
                <a:srgbClr val="606060"/>
              </a:buClr>
              <a:defRPr/>
            </a:pPr>
            <a:r>
              <a:rPr lang="zh-CN" altLang="en-US" sz="2000" dirty="0">
                <a:ea typeface="楷体_GB2312" pitchFamily="1" charset="-122"/>
              </a:rPr>
              <a:t>主要用于样式、主题、数据绑定、动画、元数据重写、属性值继承以及</a:t>
            </a:r>
            <a:r>
              <a:rPr lang="en-US" altLang="zh-CN" sz="2000" dirty="0">
                <a:ea typeface="楷体_GB2312" pitchFamily="1" charset="-122"/>
              </a:rPr>
              <a:t>WPF</a:t>
            </a:r>
            <a:r>
              <a:rPr lang="zh-CN" altLang="en-US" sz="2000" dirty="0">
                <a:ea typeface="楷体_GB2312" pitchFamily="1" charset="-122"/>
              </a:rPr>
              <a:t>设计器集成等情况 。</a:t>
            </a:r>
            <a:endParaRPr lang="en-US" altLang="zh-CN" sz="2000" dirty="0">
              <a:ea typeface="楷体_GB2312" pitchFamily="1" charset="-122"/>
            </a:endParaRPr>
          </a:p>
          <a:p>
            <a:pPr marL="703263" lvl="1" indent="-342900" eaLnBrk="1" hangingPunct="1">
              <a:lnSpc>
                <a:spcPct val="110000"/>
              </a:lnSpc>
              <a:buClr>
                <a:srgbClr val="606060"/>
              </a:buClr>
              <a:defRPr/>
            </a:pPr>
            <a:r>
              <a:rPr lang="zh-CN" altLang="en-US" sz="2000" dirty="0">
                <a:ea typeface="楷体_GB2312" pitchFamily="1" charset="-122"/>
              </a:rPr>
              <a:t>每个</a:t>
            </a:r>
            <a:r>
              <a:rPr lang="en-US" altLang="zh-CN" sz="2000" dirty="0">
                <a:ea typeface="楷体_GB2312" pitchFamily="1" charset="-122"/>
              </a:rPr>
              <a:t>CLR</a:t>
            </a:r>
            <a:r>
              <a:rPr lang="zh-CN" altLang="en-US" sz="2000" dirty="0">
                <a:ea typeface="楷体_GB2312" pitchFamily="1" charset="-122"/>
              </a:rPr>
              <a:t>属性都有与其对应的依赖项属性，反之亦然。</a:t>
            </a:r>
          </a:p>
          <a:p>
            <a:pPr marL="363538" lvl="1" indent="-3175" eaLnBrk="1" hangingPunct="1">
              <a:lnSpc>
                <a:spcPct val="110000"/>
              </a:lnSpc>
              <a:buClr>
                <a:srgbClr val="606060"/>
              </a:buClr>
              <a:defRPr/>
            </a:pPr>
            <a:endParaRPr lang="en-US" altLang="zh-CN" sz="2000" dirty="0">
              <a:solidFill>
                <a:srgbClr val="FF0000"/>
              </a:solidFill>
              <a:ea typeface="楷体_GB2312" pitchFamily="1" charset="-122"/>
            </a:endParaRPr>
          </a:p>
          <a:p>
            <a:pPr marL="363538" lvl="1" indent="-3175" eaLnBrk="1" hangingPunct="1">
              <a:lnSpc>
                <a:spcPct val="110000"/>
              </a:lnSpc>
              <a:buClr>
                <a:srgbClr val="606060"/>
              </a:buClr>
              <a:defRPr/>
            </a:pPr>
            <a:r>
              <a:rPr lang="zh-CN" altLang="en-US" sz="2000" dirty="0">
                <a:solidFill>
                  <a:srgbClr val="FF0000"/>
                </a:solidFill>
                <a:ea typeface="楷体_GB2312" pitchFamily="1" charset="-122"/>
              </a:rPr>
              <a:t>补充例子（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1" charset="-122"/>
              </a:rPr>
              <a:t>Ex03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1" charset="-122"/>
              </a:rPr>
              <a:t>）：依赖项属性的定义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1" charset="-122"/>
              </a:rPr>
              <a:t>  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1" charset="-122"/>
              </a:rPr>
              <a:t>（该例子演示如何用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1" charset="-122"/>
              </a:rPr>
              <a:t>C#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1" charset="-122"/>
              </a:rPr>
              <a:t>定义依赖项属性和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1" charset="-122"/>
              </a:rPr>
              <a:t>CLR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1" charset="-122"/>
              </a:rPr>
              <a:t>属性，在高级应用中这种定义很常见，例如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1" charset="-122"/>
              </a:rPr>
              <a:t>3D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1" charset="-122"/>
              </a:rPr>
              <a:t>例子）</a:t>
            </a:r>
          </a:p>
        </p:txBody>
      </p:sp>
      <p:sp>
        <p:nvSpPr>
          <p:cNvPr id="54277" name="Rectangle 6"/>
          <p:cNvSpPr>
            <a:spLocks noChangeArrowheads="1"/>
          </p:cNvSpPr>
          <p:nvPr/>
        </p:nvSpPr>
        <p:spPr bwMode="auto">
          <a:xfrm>
            <a:off x="0" y="-257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4448175" y="213995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  <p:sp>
        <p:nvSpPr>
          <p:cNvPr id="54279" name="Rectangle 8"/>
          <p:cNvSpPr>
            <a:spLocks noChangeArrowheads="1"/>
          </p:cNvSpPr>
          <p:nvPr/>
        </p:nvSpPr>
        <p:spPr bwMode="auto">
          <a:xfrm>
            <a:off x="4448175" y="469900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  <p:sp>
        <p:nvSpPr>
          <p:cNvPr id="54280" name="Rectangle 9"/>
          <p:cNvSpPr>
            <a:spLocks noChangeArrowheads="1"/>
          </p:cNvSpPr>
          <p:nvPr/>
        </p:nvSpPr>
        <p:spPr bwMode="auto">
          <a:xfrm>
            <a:off x="0" y="6870700"/>
            <a:ext cx="2444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</a:t>
            </a:r>
            <a:r>
              <a:rPr lang="zh-CN" altLang="en-US" sz="800" b="0">
                <a:solidFill>
                  <a:schemeClr val="tx1"/>
                </a:solidFill>
                <a:ea typeface="方正书宋简体" charset="-122"/>
                <a:cs typeface="Times New Roman" pitchFamily="18" charset="0"/>
              </a:rPr>
              <a:t>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4E2F5A86-11BE-41F1-959B-880C281F3849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53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7.6  </a:t>
            </a:r>
            <a:r>
              <a:rPr lang="zh-CN" altLang="en-US"/>
              <a:t>属性 </a:t>
            </a:r>
            <a:br>
              <a:rPr lang="zh-CN" altLang="en-US" sz="3400" b="0"/>
            </a:br>
            <a:endParaRPr lang="zh-CN" altLang="en-US" sz="3400" b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66800"/>
            <a:ext cx="8763000" cy="5105400"/>
          </a:xfrm>
        </p:spPr>
        <p:txBody>
          <a:bodyPr/>
          <a:lstStyle/>
          <a:p>
            <a:pPr marL="0" indent="-84137" eaLnBrk="1" hangingPunct="1">
              <a:buClr>
                <a:srgbClr val="606060"/>
              </a:buClr>
              <a:buFont typeface="Wingdings" pitchFamily="2" charset="2"/>
              <a:buNone/>
              <a:defRPr/>
            </a:pPr>
            <a:r>
              <a:rPr lang="en-US" altLang="zh-CN" dirty="0">
                <a:ea typeface="楷体_GB2312" pitchFamily="1" charset="-122"/>
              </a:rPr>
              <a:t>3</a:t>
            </a:r>
            <a:r>
              <a:rPr lang="zh-CN" altLang="en-US" dirty="0">
                <a:ea typeface="楷体_GB2312" pitchFamily="1" charset="-122"/>
              </a:rPr>
              <a:t>、附加属性 </a:t>
            </a:r>
          </a:p>
          <a:p>
            <a:pPr marL="363538" lvl="1" indent="-3175" eaLnBrk="1" hangingPunct="1">
              <a:buClr>
                <a:srgbClr val="606060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ea typeface="楷体_GB2312" pitchFamily="1" charset="-122"/>
              </a:rPr>
              <a:t>含义：在某个子元素上指定其父元素的属性。</a:t>
            </a:r>
            <a:endParaRPr lang="en-US" altLang="zh-CN" sz="2000" dirty="0">
              <a:ea typeface="楷体_GB2312" pitchFamily="1" charset="-122"/>
            </a:endParaRPr>
          </a:p>
          <a:p>
            <a:pPr marL="363538" lvl="1" indent="-3175" eaLnBrk="1" hangingPunct="1">
              <a:buClr>
                <a:srgbClr val="606060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ea typeface="楷体_GB2312" pitchFamily="1" charset="-122"/>
              </a:rPr>
              <a:t>用途：设置子元素相对于父元素的布局方式（例如停靠方式等）。</a:t>
            </a:r>
          </a:p>
          <a:p>
            <a:pPr marL="363538" lvl="1" indent="-3175">
              <a:buFont typeface="Wingdings" pitchFamily="2" charset="2"/>
              <a:buNone/>
              <a:defRPr/>
            </a:pPr>
            <a:r>
              <a:rPr lang="zh-CN" altLang="en-US" dirty="0">
                <a:ea typeface="楷体_GB2312" pitchFamily="1" charset="-122"/>
              </a:rPr>
              <a:t>定义附加属性的一般形式：</a:t>
            </a:r>
            <a:endParaRPr lang="zh-CN" altLang="en-US" i="1" u="sng" dirty="0">
              <a:ea typeface="楷体_GB2312" pitchFamily="1" charset="-122"/>
            </a:endParaRPr>
          </a:p>
          <a:p>
            <a:pPr marL="1143000" lvl="2" indent="-228600">
              <a:buFont typeface="Wingdings" pitchFamily="2" charset="2"/>
              <a:buNone/>
              <a:defRPr/>
            </a:pPr>
            <a:r>
              <a:rPr lang="zh-CN" altLang="en-US" sz="1800" i="1" u="sng" dirty="0"/>
              <a:t>父元素类型名</a:t>
            </a:r>
            <a:r>
              <a:rPr lang="en-US" altLang="zh-CN" sz="1800" dirty="0"/>
              <a:t>.</a:t>
            </a:r>
            <a:r>
              <a:rPr lang="zh-CN" altLang="en-US" sz="1800" i="1" u="sng" dirty="0"/>
              <a:t>属性名</a:t>
            </a:r>
            <a:endParaRPr lang="zh-CN" altLang="en-US" sz="1800" dirty="0"/>
          </a:p>
          <a:p>
            <a:pPr marL="363538" lvl="1" indent="-3175">
              <a:buFont typeface="Wingdings" pitchFamily="2" charset="2"/>
              <a:buNone/>
              <a:defRPr/>
            </a:pPr>
            <a:r>
              <a:rPr lang="zh-CN" altLang="en-US" dirty="0">
                <a:ea typeface="楷体_GB2312" pitchFamily="1" charset="-122"/>
              </a:rPr>
              <a:t>例如：</a:t>
            </a:r>
          </a:p>
          <a:p>
            <a:pPr marL="1143000" lvl="2" indent="-228600">
              <a:buFont typeface="Wingdings" pitchFamily="2" charset="2"/>
              <a:buNone/>
              <a:defRPr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DockPanel</a:t>
            </a:r>
            <a:r>
              <a:rPr lang="en-US" altLang="zh-CN" sz="1800" dirty="0"/>
              <a:t>&gt;</a:t>
            </a:r>
          </a:p>
          <a:p>
            <a:pPr marL="1143000" lvl="2" indent="-228600">
              <a:buNone/>
              <a:defRPr/>
            </a:pPr>
            <a:r>
              <a:rPr lang="en-US" altLang="zh-CN" sz="1800" dirty="0"/>
              <a:t>    &lt;</a:t>
            </a:r>
            <a:r>
              <a:rPr lang="en-US" altLang="zh-CN" sz="1800" dirty="0" err="1"/>
              <a:t>TextBlcok</a:t>
            </a:r>
            <a:r>
              <a:rPr lang="en-US" altLang="zh-CN" sz="1800" dirty="0"/>
              <a:t> </a:t>
            </a:r>
            <a:r>
              <a:rPr lang="en-US" altLang="zh-CN" sz="1800" dirty="0" err="1"/>
              <a:t>DockPanel.Dock</a:t>
            </a:r>
            <a:r>
              <a:rPr lang="en-US" altLang="zh-CN" sz="1800" dirty="0"/>
              <a:t>="Top"&gt;Hello&lt;/</a:t>
            </a:r>
            <a:r>
              <a:rPr lang="en-US" altLang="zh-CN" sz="1800" dirty="0" err="1"/>
              <a:t>TextBlcok</a:t>
            </a:r>
            <a:r>
              <a:rPr lang="en-US" altLang="zh-CN" sz="1800" dirty="0"/>
              <a:t> &gt;</a:t>
            </a:r>
          </a:p>
          <a:p>
            <a:pPr marL="1143000" lvl="2" indent="-228600">
              <a:buNone/>
              <a:defRPr/>
            </a:pPr>
            <a:r>
              <a:rPr lang="en-US" altLang="zh-CN" sz="1800" dirty="0"/>
              <a:t>    ……</a:t>
            </a:r>
          </a:p>
          <a:p>
            <a:pPr marL="1143000" lvl="2" indent="-228600">
              <a:buFont typeface="Wingdings" pitchFamily="2" charset="2"/>
              <a:buNone/>
              <a:defRPr/>
            </a:pPr>
            <a:r>
              <a:rPr lang="en-US" altLang="zh-CN" sz="1800" dirty="0"/>
              <a:t>&lt;/</a:t>
            </a:r>
            <a:r>
              <a:rPr lang="en-US" altLang="zh-CN" sz="1800" dirty="0" err="1"/>
              <a:t>DockPanel</a:t>
            </a:r>
            <a:r>
              <a:rPr lang="en-US" altLang="zh-CN" sz="1800" dirty="0"/>
              <a:t>&gt;</a:t>
            </a:r>
            <a:endParaRPr lang="zh-CN" altLang="en-US" sz="1800" dirty="0"/>
          </a:p>
        </p:txBody>
      </p:sp>
      <p:sp>
        <p:nvSpPr>
          <p:cNvPr id="55301" name="Rectangle 6"/>
          <p:cNvSpPr>
            <a:spLocks noChangeArrowheads="1"/>
          </p:cNvSpPr>
          <p:nvPr/>
        </p:nvSpPr>
        <p:spPr bwMode="auto">
          <a:xfrm>
            <a:off x="0" y="-257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55302" name="Rectangle 7"/>
          <p:cNvSpPr>
            <a:spLocks noChangeArrowheads="1"/>
          </p:cNvSpPr>
          <p:nvPr/>
        </p:nvSpPr>
        <p:spPr bwMode="auto">
          <a:xfrm>
            <a:off x="4448175" y="213995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  <p:sp>
        <p:nvSpPr>
          <p:cNvPr id="55303" name="Rectangle 8"/>
          <p:cNvSpPr>
            <a:spLocks noChangeArrowheads="1"/>
          </p:cNvSpPr>
          <p:nvPr/>
        </p:nvSpPr>
        <p:spPr bwMode="auto">
          <a:xfrm>
            <a:off x="4448175" y="469900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  <p:sp>
        <p:nvSpPr>
          <p:cNvPr id="55304" name="Rectangle 9"/>
          <p:cNvSpPr>
            <a:spLocks noChangeArrowheads="1"/>
          </p:cNvSpPr>
          <p:nvPr/>
        </p:nvSpPr>
        <p:spPr bwMode="auto">
          <a:xfrm>
            <a:off x="0" y="6870700"/>
            <a:ext cx="2444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</a:t>
            </a:r>
            <a:r>
              <a:rPr lang="zh-CN" altLang="en-US" sz="800" b="0">
                <a:solidFill>
                  <a:schemeClr val="tx1"/>
                </a:solidFill>
                <a:ea typeface="方正书宋简体" charset="-122"/>
                <a:cs typeface="Times New Roman" pitchFamily="18" charset="0"/>
              </a:rPr>
              <a:t>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D132F21-A793-462C-BBF3-B53B2B60C211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54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7.6  </a:t>
            </a:r>
            <a:r>
              <a:rPr lang="zh-CN" altLang="en-US"/>
              <a:t>属性 </a:t>
            </a:r>
            <a:br>
              <a:rPr lang="zh-CN" altLang="en-US" sz="3400" b="0"/>
            </a:br>
            <a:endParaRPr lang="zh-CN" altLang="en-US" sz="3400" b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66800"/>
            <a:ext cx="8763000" cy="5105400"/>
          </a:xfrm>
        </p:spPr>
        <p:txBody>
          <a:bodyPr/>
          <a:lstStyle/>
          <a:p>
            <a:pPr indent="0" eaLnBrk="1" hangingPunct="1">
              <a:buClr>
                <a:srgbClr val="606060"/>
              </a:buClr>
              <a:buNone/>
            </a:pPr>
            <a:r>
              <a:rPr lang="en-US" altLang="zh-CN" dirty="0"/>
              <a:t>4</a:t>
            </a:r>
            <a:r>
              <a:rPr lang="zh-CN" altLang="en-US" dirty="0"/>
              <a:t>、利用样式资源控制控件的属性 </a:t>
            </a:r>
          </a:p>
          <a:p>
            <a:pPr marL="363538" lvl="1" indent="-3175"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zh-CN" altLang="en-US" sz="2000" dirty="0">
                <a:ea typeface="楷体_GB2312" pitchFamily="1" charset="-122"/>
              </a:rPr>
              <a:t>（</a:t>
            </a:r>
            <a:r>
              <a:rPr lang="en-US" altLang="zh-CN" sz="2000" dirty="0">
                <a:ea typeface="楷体_GB2312" pitchFamily="1" charset="-122"/>
              </a:rPr>
              <a:t>1</a:t>
            </a:r>
            <a:r>
              <a:rPr lang="zh-CN" altLang="en-US" sz="2000" dirty="0">
                <a:ea typeface="楷体_GB2312" pitchFamily="1" charset="-122"/>
              </a:rPr>
              <a:t>）分类：内联式、嵌入式（用框架元素样式和应用程序样式实现）</a:t>
            </a:r>
            <a:endParaRPr lang="en-US" altLang="zh-CN" sz="2000" dirty="0">
              <a:ea typeface="楷体_GB2312" pitchFamily="1" charset="-122"/>
            </a:endParaRPr>
          </a:p>
          <a:p>
            <a:pPr marL="363538" lvl="1" indent="-3175"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000" dirty="0">
                <a:ea typeface="楷体_GB2312" pitchFamily="1" charset="-122"/>
              </a:rPr>
              <a:t>          </a:t>
            </a:r>
            <a:r>
              <a:rPr lang="zh-CN" altLang="en-US" sz="2000" dirty="0">
                <a:ea typeface="楷体_GB2312" pitchFamily="1" charset="-122"/>
              </a:rPr>
              <a:t>和外部链接式（用资源字典实现） 。</a:t>
            </a:r>
          </a:p>
          <a:p>
            <a:pPr marL="363538" lvl="1" indent="-3175"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zh-CN" altLang="en-US" sz="2000" dirty="0">
                <a:ea typeface="楷体_GB2312" pitchFamily="1" charset="-122"/>
              </a:rPr>
              <a:t>（</a:t>
            </a:r>
            <a:r>
              <a:rPr lang="en-US" altLang="zh-CN" sz="2000" dirty="0">
                <a:ea typeface="楷体_GB2312" pitchFamily="1" charset="-122"/>
              </a:rPr>
              <a:t>2</a:t>
            </a:r>
            <a:r>
              <a:rPr lang="zh-CN" altLang="en-US" sz="2000" dirty="0">
                <a:ea typeface="楷体_GB2312" pitchFamily="1" charset="-122"/>
              </a:rPr>
              <a:t>）如果某些控件具有相同的属性，在其父级元素的资源中用</a:t>
            </a:r>
            <a:r>
              <a:rPr lang="en-US" altLang="zh-CN" sz="2000" dirty="0">
                <a:ea typeface="楷体_GB2312" pitchFamily="1" charset="-122"/>
              </a:rPr>
              <a:t>Style</a:t>
            </a:r>
            <a:r>
              <a:rPr lang="zh-CN" altLang="en-US" sz="2000" dirty="0">
                <a:ea typeface="楷体_GB2312" pitchFamily="1" charset="-122"/>
              </a:rPr>
              <a:t>单</a:t>
            </a:r>
            <a:endParaRPr lang="en-US" altLang="zh-CN" sz="2000" dirty="0">
              <a:ea typeface="楷体_GB2312" pitchFamily="1" charset="-122"/>
            </a:endParaRPr>
          </a:p>
          <a:p>
            <a:pPr marL="363538" lvl="1" indent="-3175"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000" dirty="0">
                <a:ea typeface="楷体_GB2312" pitchFamily="1" charset="-122"/>
              </a:rPr>
              <a:t>          </a:t>
            </a:r>
            <a:r>
              <a:rPr lang="zh-CN" altLang="en-US" sz="2000" dirty="0">
                <a:ea typeface="楷体_GB2312" pitchFamily="1" charset="-122"/>
              </a:rPr>
              <a:t>独设置这些属性的样式以后，这些控件就会自动应用这些样式。 </a:t>
            </a:r>
            <a:endParaRPr lang="zh-CN" altLang="en-US" dirty="0">
              <a:ea typeface="楷体_GB2312" pitchFamily="1" charset="-122"/>
            </a:endParaRPr>
          </a:p>
          <a:p>
            <a:pPr marL="360363" lvl="1" indent="0">
              <a:buNone/>
            </a:pPr>
            <a:r>
              <a:rPr lang="en-US" altLang="zh-CN" dirty="0">
                <a:ea typeface="楷体_GB2312" pitchFamily="1" charset="-122"/>
              </a:rPr>
              <a:t>【</a:t>
            </a:r>
            <a:r>
              <a:rPr lang="zh-CN" altLang="en-US" dirty="0">
                <a:ea typeface="楷体_GB2312" pitchFamily="1" charset="-122"/>
              </a:rPr>
              <a:t>例</a:t>
            </a:r>
            <a:r>
              <a:rPr lang="en-US" altLang="zh-CN" dirty="0">
                <a:ea typeface="楷体_GB2312" pitchFamily="1" charset="-122"/>
              </a:rPr>
              <a:t>7-7】</a:t>
            </a:r>
            <a:r>
              <a:rPr lang="zh-CN" altLang="en-US" dirty="0">
                <a:ea typeface="楷体_GB2312" pitchFamily="1" charset="-122"/>
              </a:rPr>
              <a:t>演示在</a:t>
            </a:r>
            <a:r>
              <a:rPr lang="en-US" altLang="zh-CN" dirty="0">
                <a:ea typeface="楷体_GB2312" pitchFamily="1" charset="-122"/>
              </a:rPr>
              <a:t>WPF</a:t>
            </a:r>
            <a:r>
              <a:rPr lang="zh-CN" altLang="en-US" dirty="0">
                <a:ea typeface="楷体_GB2312" pitchFamily="1" charset="-122"/>
              </a:rPr>
              <a:t>应用程序中如何利用样式简化控件的属性设置。 </a:t>
            </a:r>
          </a:p>
        </p:txBody>
      </p:sp>
      <p:sp>
        <p:nvSpPr>
          <p:cNvPr id="56325" name="Rectangle 6"/>
          <p:cNvSpPr>
            <a:spLocks noChangeArrowheads="1"/>
          </p:cNvSpPr>
          <p:nvPr/>
        </p:nvSpPr>
        <p:spPr bwMode="auto">
          <a:xfrm>
            <a:off x="0" y="-257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56326" name="Rectangle 7"/>
          <p:cNvSpPr>
            <a:spLocks noChangeArrowheads="1"/>
          </p:cNvSpPr>
          <p:nvPr/>
        </p:nvSpPr>
        <p:spPr bwMode="auto">
          <a:xfrm>
            <a:off x="4448175" y="213995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  <p:sp>
        <p:nvSpPr>
          <p:cNvPr id="56327" name="Rectangle 8"/>
          <p:cNvSpPr>
            <a:spLocks noChangeArrowheads="1"/>
          </p:cNvSpPr>
          <p:nvPr/>
        </p:nvSpPr>
        <p:spPr bwMode="auto">
          <a:xfrm>
            <a:off x="4448175" y="469900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  <p:sp>
        <p:nvSpPr>
          <p:cNvPr id="56328" name="Rectangle 9"/>
          <p:cNvSpPr>
            <a:spLocks noChangeArrowheads="1"/>
          </p:cNvSpPr>
          <p:nvPr/>
        </p:nvSpPr>
        <p:spPr bwMode="auto">
          <a:xfrm>
            <a:off x="0" y="6870700"/>
            <a:ext cx="2444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</a:t>
            </a:r>
            <a:r>
              <a:rPr lang="zh-CN" altLang="en-US" sz="800" b="0">
                <a:solidFill>
                  <a:schemeClr val="tx1"/>
                </a:solidFill>
                <a:ea typeface="方正书宋简体" charset="-122"/>
                <a:cs typeface="Times New Roman" pitchFamily="18" charset="0"/>
              </a:rPr>
              <a:t>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  <p:pic>
        <p:nvPicPr>
          <p:cNvPr id="645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770313"/>
            <a:ext cx="5486400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3B840DF-F865-465B-B603-003329A1E98B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55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Ch7  WPF</a:t>
            </a:r>
            <a:r>
              <a:rPr lang="zh-CN" altLang="en-US"/>
              <a:t>应用程序入门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924800" cy="4419600"/>
          </a:xfrm>
        </p:spPr>
        <p:txBody>
          <a:bodyPr/>
          <a:lstStyle/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/>
              <a:t>7.1  WPF</a:t>
            </a:r>
            <a:r>
              <a:rPr lang="zh-CN" altLang="zh-CN" sz="2800"/>
              <a:t>应用程序和</a:t>
            </a:r>
            <a:r>
              <a:rPr lang="en-US" altLang="zh-CN" sz="2800"/>
              <a:t>XAML</a:t>
            </a:r>
            <a:r>
              <a:rPr lang="zh-CN" altLang="zh-CN" sz="2800"/>
              <a:t>标记</a:t>
            </a:r>
            <a:endParaRPr lang="zh-CN" altLang="en-US" sz="2800"/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/>
              <a:t>7.2  </a:t>
            </a:r>
            <a:r>
              <a:rPr lang="zh-CN" altLang="en-US" sz="2800"/>
              <a:t>窗口和对话框</a:t>
            </a:r>
            <a:endParaRPr lang="en-US" altLang="zh-CN" sz="2800"/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/>
              <a:t>7.3  </a:t>
            </a:r>
            <a:r>
              <a:rPr lang="zh-CN" altLang="en-US" sz="2800"/>
              <a:t>颜色</a:t>
            </a:r>
            <a:endParaRPr lang="en-US" altLang="zh-CN" sz="2800"/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/>
              <a:t>7.4  </a:t>
            </a:r>
            <a:r>
              <a:rPr lang="zh-CN" altLang="en-US" sz="2800"/>
              <a:t>形状</a:t>
            </a:r>
            <a:endParaRPr lang="en-US" altLang="zh-CN" sz="2800"/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/>
              <a:t>7.5  </a:t>
            </a:r>
            <a:r>
              <a:rPr lang="zh-CN" altLang="en-US" sz="2800"/>
              <a:t>画笔</a:t>
            </a:r>
            <a:endParaRPr lang="en-US" altLang="zh-CN" sz="2800"/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/>
              <a:t>7.6  </a:t>
            </a:r>
            <a:r>
              <a:rPr lang="zh-CN" altLang="en-US" sz="2800"/>
              <a:t>属性</a:t>
            </a:r>
            <a:endParaRPr lang="en-US" altLang="zh-CN" sz="2800"/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>
                <a:solidFill>
                  <a:srgbClr val="FF3300"/>
                </a:solidFill>
              </a:rPr>
              <a:t>7.7  </a:t>
            </a:r>
            <a:r>
              <a:rPr lang="zh-CN" altLang="en-US" sz="2800">
                <a:solidFill>
                  <a:srgbClr val="FF3300"/>
                </a:solidFill>
              </a:rPr>
              <a:t>事件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6E10053-91F4-4799-94EB-6A1EC2FDE5BE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56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7.7  </a:t>
            </a:r>
            <a:r>
              <a:rPr lang="zh-CN" altLang="en-US"/>
              <a:t>事件 </a:t>
            </a:r>
            <a:br>
              <a:rPr lang="zh-CN" altLang="en-US" sz="3400" b="0"/>
            </a:br>
            <a:endParaRPr lang="zh-CN" altLang="en-US" sz="3400" b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66800"/>
            <a:ext cx="8763000" cy="5105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ea typeface="楷体_GB2312" pitchFamily="1" charset="-122"/>
              </a:rPr>
              <a:t>1</a:t>
            </a:r>
            <a:r>
              <a:rPr lang="zh-CN" altLang="en-US" dirty="0">
                <a:ea typeface="楷体_GB2312" pitchFamily="1" charset="-122"/>
              </a:rPr>
              <a:t>、在</a:t>
            </a:r>
            <a:r>
              <a:rPr lang="en-US" altLang="zh-CN" dirty="0">
                <a:ea typeface="楷体_GB2312" pitchFamily="1" charset="-122"/>
              </a:rPr>
              <a:t>XAML</a:t>
            </a:r>
            <a:r>
              <a:rPr lang="zh-CN" altLang="en-US" dirty="0">
                <a:ea typeface="楷体_GB2312" pitchFamily="1" charset="-122"/>
              </a:rPr>
              <a:t>中注册事件 </a:t>
            </a:r>
          </a:p>
          <a:p>
            <a:pPr marL="363538" lvl="1" indent="-3175">
              <a:buFont typeface="Wingdings" pitchFamily="2" charset="2"/>
              <a:buNone/>
            </a:pPr>
            <a:r>
              <a:rPr lang="zh-CN" altLang="en-US" sz="2000" dirty="0">
                <a:ea typeface="楷体_GB2312" pitchFamily="1" charset="-122"/>
              </a:rPr>
              <a:t>在</a:t>
            </a:r>
            <a:r>
              <a:rPr lang="en-US" altLang="zh-CN" sz="2000" dirty="0">
                <a:ea typeface="楷体_GB2312" pitchFamily="1" charset="-122"/>
              </a:rPr>
              <a:t>XAML</a:t>
            </a:r>
            <a:r>
              <a:rPr lang="zh-CN" altLang="en-US" sz="2000" dirty="0">
                <a:ea typeface="楷体_GB2312" pitchFamily="1" charset="-122"/>
              </a:rPr>
              <a:t>中，声明事件的一般形式为</a:t>
            </a:r>
            <a:endParaRPr lang="zh-CN" altLang="en-US" sz="2000" i="1" u="sng" dirty="0">
              <a:ea typeface="楷体_GB2312" pitchFamily="1" charset="-122"/>
            </a:endParaRPr>
          </a:p>
          <a:p>
            <a:pPr marL="1143000" lvl="2" indent="-228600">
              <a:buFont typeface="Wingdings" pitchFamily="2" charset="2"/>
              <a:buNone/>
            </a:pPr>
            <a:r>
              <a:rPr lang="zh-CN" altLang="en-US" i="1" u="sng" dirty="0"/>
              <a:t>事件名</a:t>
            </a:r>
            <a:r>
              <a:rPr lang="en-US" altLang="zh-CN" dirty="0"/>
              <a:t>="</a:t>
            </a:r>
            <a:r>
              <a:rPr lang="zh-CN" altLang="en-US" i="1" u="sng" dirty="0"/>
              <a:t>事件处理程序名</a:t>
            </a:r>
            <a:r>
              <a:rPr lang="en-US" altLang="zh-CN" dirty="0"/>
              <a:t>"</a:t>
            </a:r>
          </a:p>
          <a:p>
            <a:pPr marL="1143000" lvl="2" indent="-228600">
              <a:buFont typeface="Wingdings" pitchFamily="2" charset="2"/>
              <a:buNone/>
            </a:pPr>
            <a:r>
              <a:rPr lang="zh-CN" altLang="en-US" dirty="0"/>
              <a:t>或者：</a:t>
            </a:r>
            <a:endParaRPr lang="zh-CN" altLang="en-US" i="1" u="sng" dirty="0"/>
          </a:p>
          <a:p>
            <a:pPr marL="1143000" lvl="2" indent="-228600">
              <a:buFont typeface="Wingdings" pitchFamily="2" charset="2"/>
              <a:buNone/>
            </a:pPr>
            <a:r>
              <a:rPr lang="zh-CN" altLang="en-US" i="1" u="sng" dirty="0"/>
              <a:t>子元素类型名</a:t>
            </a:r>
            <a:r>
              <a:rPr lang="en-US" altLang="zh-CN" dirty="0"/>
              <a:t>.</a:t>
            </a:r>
            <a:r>
              <a:rPr lang="zh-CN" altLang="en-US" i="1" u="sng" dirty="0"/>
              <a:t>事件名</a:t>
            </a:r>
            <a:r>
              <a:rPr lang="en-US" altLang="zh-CN" dirty="0"/>
              <a:t>="</a:t>
            </a:r>
            <a:r>
              <a:rPr lang="zh-CN" altLang="en-US" i="1" u="sng" dirty="0"/>
              <a:t>事件处理程序名</a:t>
            </a:r>
            <a:r>
              <a:rPr lang="en-US" altLang="zh-CN" dirty="0"/>
              <a:t>" </a:t>
            </a:r>
            <a:r>
              <a:rPr lang="zh-CN" altLang="en-US" dirty="0"/>
              <a:t> </a:t>
            </a:r>
          </a:p>
          <a:p>
            <a:pPr marL="363538" lvl="1" indent="-3175">
              <a:buFont typeface="Wingdings" pitchFamily="2" charset="2"/>
              <a:buNone/>
            </a:pPr>
            <a:r>
              <a:rPr lang="zh-CN" altLang="en-US" sz="2000" dirty="0">
                <a:ea typeface="楷体_GB2312" pitchFamily="1" charset="-122"/>
              </a:rPr>
              <a:t>一般通过事件列表附加事件。例如：</a:t>
            </a:r>
          </a:p>
          <a:p>
            <a:pPr marL="1143000" lvl="2" indent="-228600">
              <a:buFont typeface="Wingdings" pitchFamily="2" charset="2"/>
              <a:buNone/>
            </a:pPr>
            <a:r>
              <a:rPr lang="en-US" altLang="zh-CN" dirty="0"/>
              <a:t>&lt;Button Name="Btn1" Click="Btn1_Click"/&gt;</a:t>
            </a:r>
            <a:endParaRPr lang="zh-CN" altLang="en-US" dirty="0"/>
          </a:p>
        </p:txBody>
      </p:sp>
      <p:sp>
        <p:nvSpPr>
          <p:cNvPr id="58373" name="Rectangle 6"/>
          <p:cNvSpPr>
            <a:spLocks noChangeArrowheads="1"/>
          </p:cNvSpPr>
          <p:nvPr/>
        </p:nvSpPr>
        <p:spPr bwMode="auto">
          <a:xfrm>
            <a:off x="0" y="-257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58374" name="Rectangle 7"/>
          <p:cNvSpPr>
            <a:spLocks noChangeArrowheads="1"/>
          </p:cNvSpPr>
          <p:nvPr/>
        </p:nvSpPr>
        <p:spPr bwMode="auto">
          <a:xfrm>
            <a:off x="4448175" y="213995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  <p:sp>
        <p:nvSpPr>
          <p:cNvPr id="58375" name="Rectangle 8"/>
          <p:cNvSpPr>
            <a:spLocks noChangeArrowheads="1"/>
          </p:cNvSpPr>
          <p:nvPr/>
        </p:nvSpPr>
        <p:spPr bwMode="auto">
          <a:xfrm>
            <a:off x="4448175" y="469900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  <p:sp>
        <p:nvSpPr>
          <p:cNvPr id="58376" name="Rectangle 9"/>
          <p:cNvSpPr>
            <a:spLocks noChangeArrowheads="1"/>
          </p:cNvSpPr>
          <p:nvPr/>
        </p:nvSpPr>
        <p:spPr bwMode="auto">
          <a:xfrm>
            <a:off x="0" y="6870700"/>
            <a:ext cx="2444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</a:t>
            </a:r>
            <a:r>
              <a:rPr lang="zh-CN" altLang="en-US" sz="800" b="0">
                <a:solidFill>
                  <a:schemeClr val="tx1"/>
                </a:solidFill>
                <a:ea typeface="方正书宋简体" charset="-122"/>
                <a:cs typeface="Times New Roman" pitchFamily="18" charset="0"/>
              </a:rPr>
              <a:t>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E1B5EC29-7039-42FC-868A-0F9CE76671AB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57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7.7  </a:t>
            </a:r>
            <a:r>
              <a:rPr lang="zh-CN" altLang="en-US"/>
              <a:t>事件 </a:t>
            </a:r>
            <a:br>
              <a:rPr lang="zh-CN" altLang="en-US" sz="3400" b="0"/>
            </a:br>
            <a:endParaRPr lang="zh-CN" altLang="en-US" sz="3400" b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066800"/>
            <a:ext cx="8763000" cy="5105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ea typeface="楷体_GB2312" pitchFamily="1" charset="-122"/>
              </a:rPr>
              <a:t>2</a:t>
            </a:r>
            <a:r>
              <a:rPr lang="zh-CN" altLang="en-US" dirty="0">
                <a:ea typeface="楷体_GB2312" pitchFamily="1" charset="-122"/>
              </a:rPr>
              <a:t>、在</a:t>
            </a:r>
            <a:r>
              <a:rPr lang="en-US" altLang="zh-CN" dirty="0">
                <a:ea typeface="楷体_GB2312" pitchFamily="1" charset="-122"/>
              </a:rPr>
              <a:t>C#</a:t>
            </a:r>
            <a:r>
              <a:rPr lang="zh-CN" altLang="en-US" dirty="0">
                <a:ea typeface="楷体_GB2312" pitchFamily="1" charset="-122"/>
              </a:rPr>
              <a:t>代码中注册事件 </a:t>
            </a:r>
          </a:p>
          <a:p>
            <a:pPr marL="363538" lvl="1" indent="-3175">
              <a:buFont typeface="Wingdings" pitchFamily="2" charset="2"/>
              <a:buNone/>
            </a:pPr>
            <a:r>
              <a:rPr lang="zh-CN" altLang="en-US" sz="2400" dirty="0">
                <a:ea typeface="楷体_GB2312" pitchFamily="1" charset="-122"/>
              </a:rPr>
              <a:t> 利用</a:t>
            </a:r>
            <a:r>
              <a:rPr lang="en-US" altLang="zh-CN" sz="2400" dirty="0">
                <a:ea typeface="楷体_GB2312" pitchFamily="1" charset="-122"/>
              </a:rPr>
              <a:t>+=</a:t>
            </a:r>
            <a:r>
              <a:rPr lang="zh-CN" altLang="en-US" sz="2400" dirty="0">
                <a:ea typeface="楷体_GB2312" pitchFamily="1" charset="-122"/>
              </a:rPr>
              <a:t>注册事件，利用</a:t>
            </a:r>
            <a:r>
              <a:rPr lang="en-US" altLang="zh-CN" sz="2400" dirty="0">
                <a:ea typeface="楷体_GB2312" pitchFamily="1" charset="-122"/>
              </a:rPr>
              <a:t>-=</a:t>
            </a:r>
            <a:r>
              <a:rPr lang="zh-CN" altLang="en-US" sz="2400" dirty="0">
                <a:ea typeface="楷体_GB2312" pitchFamily="1" charset="-122"/>
              </a:rPr>
              <a:t>取消注册 ，例如：</a:t>
            </a:r>
            <a:endParaRPr lang="zh-CN" altLang="en-US" sz="2400" i="1" u="sng" dirty="0">
              <a:ea typeface="楷体_GB2312" pitchFamily="1" charset="-122"/>
            </a:endParaRPr>
          </a:p>
          <a:p>
            <a:pPr marL="1143000" lvl="2" indent="-603250">
              <a:buFont typeface="Wingdings" pitchFamily="2" charset="2"/>
              <a:buNone/>
            </a:pPr>
            <a:r>
              <a:rPr lang="en-US" altLang="zh-CN" sz="1800" dirty="0"/>
              <a:t>public </a:t>
            </a:r>
            <a:r>
              <a:rPr lang="en-US" altLang="zh-CN" sz="1800" dirty="0" err="1"/>
              <a:t>MainWindow</a:t>
            </a:r>
            <a:r>
              <a:rPr lang="en-US" altLang="zh-CN" sz="1800" dirty="0"/>
              <a:t>()</a:t>
            </a:r>
          </a:p>
          <a:p>
            <a:pPr marL="1143000" lvl="2" indent="-603250">
              <a:buFont typeface="Wingdings" pitchFamily="2" charset="2"/>
              <a:buNone/>
            </a:pPr>
            <a:r>
              <a:rPr lang="en-US" altLang="zh-CN" sz="1800" dirty="0"/>
              <a:t>{</a:t>
            </a:r>
          </a:p>
          <a:p>
            <a:pPr marL="1143000" lvl="2" indent="-603250">
              <a:buFont typeface="Wingdings" pitchFamily="2" charset="2"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InitializeComponent</a:t>
            </a:r>
            <a:r>
              <a:rPr lang="en-US" altLang="zh-CN" sz="1800" dirty="0"/>
              <a:t>();</a:t>
            </a:r>
          </a:p>
          <a:p>
            <a:pPr marL="1143000" lvl="2" indent="-603250">
              <a:buFont typeface="Wingdings" pitchFamily="2" charset="2"/>
              <a:buNone/>
            </a:pPr>
            <a:r>
              <a:rPr lang="en-US" altLang="zh-CN" sz="1800" dirty="0"/>
              <a:t>    Button1.MouseDoubleClick += Button1_MouseDoubleClick;</a:t>
            </a:r>
          </a:p>
          <a:p>
            <a:pPr marL="1143000" lvl="2" indent="-603250">
              <a:buFont typeface="Wingdings" pitchFamily="2" charset="2"/>
              <a:buNone/>
            </a:pPr>
            <a:r>
              <a:rPr lang="en-US" altLang="zh-CN" sz="1800" dirty="0"/>
              <a:t>}</a:t>
            </a:r>
          </a:p>
          <a:p>
            <a:pPr marL="1143000" lvl="2" indent="-603250">
              <a:buFont typeface="Wingdings" pitchFamily="2" charset="2"/>
              <a:buNone/>
            </a:pPr>
            <a:r>
              <a:rPr lang="en-US" altLang="zh-CN" sz="1800" dirty="0"/>
              <a:t>void Button1_MouseDoubleClick(object sender, </a:t>
            </a:r>
            <a:r>
              <a:rPr lang="en-US" altLang="zh-CN" sz="1800" dirty="0" err="1"/>
              <a:t>MouseButtonEventArgs</a:t>
            </a:r>
            <a:r>
              <a:rPr lang="en-US" altLang="zh-CN" sz="1800" dirty="0"/>
              <a:t> e)</a:t>
            </a:r>
          </a:p>
          <a:p>
            <a:pPr marL="1143000" lvl="2" indent="-603250">
              <a:buFont typeface="Wingdings" pitchFamily="2" charset="2"/>
              <a:buNone/>
            </a:pPr>
            <a:r>
              <a:rPr lang="en-US" altLang="zh-CN" sz="1800" dirty="0"/>
              <a:t>{</a:t>
            </a:r>
          </a:p>
          <a:p>
            <a:pPr marL="1143000" lvl="2" indent="-603250">
              <a:buFont typeface="Wingdings" pitchFamily="2" charset="2"/>
              <a:buNone/>
            </a:pPr>
            <a:r>
              <a:rPr lang="en-US" altLang="zh-CN" sz="1800" dirty="0"/>
              <a:t>    //</a:t>
            </a:r>
            <a:r>
              <a:rPr lang="zh-CN" altLang="en-US" sz="1800" dirty="0"/>
              <a:t>事件处理代码</a:t>
            </a:r>
          </a:p>
          <a:p>
            <a:pPr marL="1143000" lvl="2" indent="-603250">
              <a:buFont typeface="Wingdings" pitchFamily="2" charset="2"/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0" y="-257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59398" name="Rectangle 7"/>
          <p:cNvSpPr>
            <a:spLocks noChangeArrowheads="1"/>
          </p:cNvSpPr>
          <p:nvPr/>
        </p:nvSpPr>
        <p:spPr bwMode="auto">
          <a:xfrm>
            <a:off x="4448175" y="213995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  <p:sp>
        <p:nvSpPr>
          <p:cNvPr id="59399" name="Rectangle 8"/>
          <p:cNvSpPr>
            <a:spLocks noChangeArrowheads="1"/>
          </p:cNvSpPr>
          <p:nvPr/>
        </p:nvSpPr>
        <p:spPr bwMode="auto">
          <a:xfrm>
            <a:off x="4448175" y="469900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  <p:sp>
        <p:nvSpPr>
          <p:cNvPr id="59400" name="Rectangle 9"/>
          <p:cNvSpPr>
            <a:spLocks noChangeArrowheads="1"/>
          </p:cNvSpPr>
          <p:nvPr/>
        </p:nvSpPr>
        <p:spPr bwMode="auto">
          <a:xfrm>
            <a:off x="0" y="6870700"/>
            <a:ext cx="2444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</a:t>
            </a:r>
            <a:r>
              <a:rPr lang="zh-CN" altLang="en-US" sz="800" b="0">
                <a:solidFill>
                  <a:schemeClr val="tx1"/>
                </a:solidFill>
                <a:ea typeface="方正书宋简体" charset="-122"/>
                <a:cs typeface="Times New Roman" pitchFamily="18" charset="0"/>
              </a:rPr>
              <a:t>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63DAB0C3-0FBD-431B-BE9D-9CFC40B6109D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58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7.7  </a:t>
            </a:r>
            <a:r>
              <a:rPr lang="zh-CN" altLang="en-US"/>
              <a:t>事件 </a:t>
            </a:r>
            <a:br>
              <a:rPr lang="zh-CN" altLang="en-US" sz="3400" b="0"/>
            </a:br>
            <a:endParaRPr lang="zh-CN" altLang="en-US" sz="3400" b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066800"/>
            <a:ext cx="8763000" cy="5334000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ea typeface="楷体_GB2312" pitchFamily="1" charset="-122"/>
              </a:rPr>
              <a:t>3</a:t>
            </a:r>
            <a:r>
              <a:rPr lang="zh-CN" altLang="en-US" dirty="0">
                <a:ea typeface="楷体_GB2312" pitchFamily="1" charset="-122"/>
              </a:rPr>
              <a:t>、事件处理程序中的参数 </a:t>
            </a:r>
          </a:p>
          <a:p>
            <a:pPr marL="363538" lvl="1" indent="-3175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000" dirty="0">
                <a:ea typeface="楷体_GB2312" pitchFamily="1" charset="-122"/>
              </a:rPr>
              <a:t>所有</a:t>
            </a:r>
            <a:r>
              <a:rPr lang="en-US" altLang="zh-CN" sz="2000" dirty="0">
                <a:ea typeface="楷体_GB2312" pitchFamily="1" charset="-122"/>
              </a:rPr>
              <a:t>WPF</a:t>
            </a:r>
            <a:r>
              <a:rPr lang="zh-CN" altLang="en-US" sz="2000" dirty="0">
                <a:ea typeface="楷体_GB2312" pitchFamily="1" charset="-122"/>
              </a:rPr>
              <a:t>事件处理程序默认都提供两个参数。例如：</a:t>
            </a:r>
          </a:p>
          <a:p>
            <a:pPr marL="1143000" lvl="2" indent="-700088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/>
              <a:t>private void </a:t>
            </a:r>
            <a:r>
              <a:rPr lang="en-US" altLang="zh-CN" dirty="0" err="1"/>
              <a:t>OkButton_Click</a:t>
            </a:r>
            <a:r>
              <a:rPr lang="en-US" altLang="zh-CN" dirty="0"/>
              <a:t>(object sender, </a:t>
            </a:r>
            <a:r>
              <a:rPr lang="en-US" altLang="zh-CN" dirty="0" err="1"/>
              <a:t>RoutedEventArgs</a:t>
            </a:r>
            <a:r>
              <a:rPr lang="en-US" altLang="zh-CN" dirty="0"/>
              <a:t> e) </a:t>
            </a:r>
            <a:endParaRPr lang="zh-CN" altLang="en-US" dirty="0"/>
          </a:p>
          <a:p>
            <a:pPr marL="363538" lvl="1" indent="-3175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000" dirty="0">
                <a:ea typeface="楷体_GB2312" pitchFamily="1" charset="-122"/>
              </a:rPr>
              <a:t>参数</a:t>
            </a:r>
            <a:r>
              <a:rPr lang="en-US" altLang="zh-CN" sz="2000" dirty="0">
                <a:ea typeface="楷体_GB2312" pitchFamily="1" charset="-122"/>
              </a:rPr>
              <a:t>sender</a:t>
            </a:r>
            <a:r>
              <a:rPr lang="zh-CN" altLang="en-US" sz="2000" dirty="0">
                <a:ea typeface="楷体_GB2312" pitchFamily="1" charset="-122"/>
              </a:rPr>
              <a:t>包括附加该事件的对象，参数</a:t>
            </a:r>
            <a:r>
              <a:rPr lang="en-US" altLang="zh-CN" sz="2000" dirty="0">
                <a:ea typeface="楷体_GB2312" pitchFamily="1" charset="-122"/>
              </a:rPr>
              <a:t>e</a:t>
            </a:r>
            <a:r>
              <a:rPr lang="zh-CN" altLang="en-US" sz="2000" dirty="0">
                <a:ea typeface="楷体_GB2312" pitchFamily="1" charset="-122"/>
              </a:rPr>
              <a:t>是数据源的相关数据。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ea typeface="楷体_GB2312" pitchFamily="1" charset="-122"/>
              </a:rPr>
              <a:t>4</a:t>
            </a:r>
            <a:r>
              <a:rPr lang="zh-CN" altLang="en-US" dirty="0">
                <a:ea typeface="楷体_GB2312" pitchFamily="1" charset="-122"/>
              </a:rPr>
              <a:t>、事件使用要点 </a:t>
            </a:r>
            <a:endParaRPr lang="en-US" altLang="zh-CN" dirty="0">
              <a:ea typeface="楷体_GB2312" pitchFamily="1" charset="-122"/>
            </a:endParaRPr>
          </a:p>
          <a:p>
            <a:pPr marL="360363" lvl="1" indent="0">
              <a:lnSpc>
                <a:spcPct val="110000"/>
              </a:lnSpc>
              <a:buNone/>
            </a:pPr>
            <a:r>
              <a:rPr lang="zh-CN" altLang="en-US" sz="2000" dirty="0">
                <a:ea typeface="楷体_GB2312" pitchFamily="1" charset="-122"/>
              </a:rPr>
              <a:t>（</a:t>
            </a:r>
            <a:r>
              <a:rPr lang="en-US" altLang="zh-CN" sz="2000" dirty="0">
                <a:ea typeface="楷体_GB2312" pitchFamily="1" charset="-122"/>
              </a:rPr>
              <a:t>1</a:t>
            </a:r>
            <a:r>
              <a:rPr lang="zh-CN" altLang="en-US" sz="2000" dirty="0">
                <a:ea typeface="楷体_GB2312" pitchFamily="1" charset="-122"/>
              </a:rPr>
              <a:t>）在</a:t>
            </a:r>
            <a:r>
              <a:rPr lang="en-US" altLang="zh-CN" sz="2000" dirty="0">
                <a:ea typeface="楷体_GB2312" pitchFamily="1" charset="-122"/>
              </a:rPr>
              <a:t>WPF</a:t>
            </a:r>
            <a:r>
              <a:rPr lang="zh-CN" altLang="en-US" sz="2000" dirty="0">
                <a:ea typeface="楷体_GB2312" pitchFamily="1" charset="-122"/>
              </a:rPr>
              <a:t>中，绝大部分情况下都是用</a:t>
            </a:r>
            <a:r>
              <a:rPr lang="en-US" altLang="zh-CN" sz="2000" dirty="0" err="1">
                <a:ea typeface="楷体_GB2312" pitchFamily="1" charset="-122"/>
              </a:rPr>
              <a:t>e.Source</a:t>
            </a:r>
            <a:r>
              <a:rPr lang="zh-CN" altLang="en-US" sz="2000" dirty="0">
                <a:ea typeface="楷体_GB2312" pitchFamily="1" charset="-122"/>
              </a:rPr>
              <a:t>来判断事件源是谁。</a:t>
            </a:r>
            <a:endParaRPr lang="en-US" altLang="zh-CN" sz="2000" dirty="0">
              <a:ea typeface="楷体_GB2312" pitchFamily="1" charset="-122"/>
            </a:endParaRPr>
          </a:p>
          <a:p>
            <a:pPr marL="363538" lvl="1" indent="-3175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000" dirty="0">
                <a:ea typeface="楷体_GB2312" pitchFamily="1" charset="-122"/>
              </a:rPr>
              <a:t>（</a:t>
            </a:r>
            <a:r>
              <a:rPr lang="en-US" altLang="zh-CN" sz="2000" dirty="0">
                <a:ea typeface="楷体_GB2312" pitchFamily="1" charset="-122"/>
              </a:rPr>
              <a:t>2</a:t>
            </a:r>
            <a:r>
              <a:rPr lang="zh-CN" altLang="en-US" sz="2000" dirty="0">
                <a:ea typeface="楷体_GB2312" pitchFamily="1" charset="-122"/>
              </a:rPr>
              <a:t>）大部分情况下通过</a:t>
            </a:r>
            <a:r>
              <a:rPr lang="en-US" altLang="zh-CN" sz="2000" dirty="0">
                <a:ea typeface="楷体_GB2312" pitchFamily="1" charset="-122"/>
              </a:rPr>
              <a:t>【</a:t>
            </a:r>
            <a:r>
              <a:rPr lang="zh-CN" altLang="en-US" sz="2000" dirty="0">
                <a:ea typeface="楷体_GB2312" pitchFamily="1" charset="-122"/>
              </a:rPr>
              <a:t>属性</a:t>
            </a:r>
            <a:r>
              <a:rPr lang="en-US" altLang="zh-CN" sz="2000" dirty="0">
                <a:ea typeface="楷体_GB2312" pitchFamily="1" charset="-122"/>
              </a:rPr>
              <a:t>】</a:t>
            </a:r>
            <a:r>
              <a:rPr lang="zh-CN" altLang="en-US" sz="2000" dirty="0">
                <a:ea typeface="楷体_GB2312" pitchFamily="1" charset="-122"/>
              </a:rPr>
              <a:t>窗口直接设置某元素的事件 </a:t>
            </a:r>
          </a:p>
          <a:p>
            <a:pPr marL="363538" lvl="1" indent="-3175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000" dirty="0">
                <a:ea typeface="楷体_GB2312" pitchFamily="1" charset="-122"/>
              </a:rPr>
              <a:t>（</a:t>
            </a:r>
            <a:r>
              <a:rPr lang="en-US" altLang="zh-CN" sz="2000" dirty="0">
                <a:ea typeface="楷体_GB2312" pitchFamily="1" charset="-122"/>
              </a:rPr>
              <a:t>3</a:t>
            </a:r>
            <a:r>
              <a:rPr lang="zh-CN" altLang="en-US" sz="2000" dirty="0">
                <a:ea typeface="楷体_GB2312" pitchFamily="1" charset="-122"/>
              </a:rPr>
              <a:t>）如果具有相同类型的元素很多，而且这些元素都会引发某个相同</a:t>
            </a:r>
            <a:endParaRPr lang="en-US" altLang="zh-CN" sz="2000" dirty="0">
              <a:ea typeface="楷体_GB2312" pitchFamily="1" charset="-122"/>
            </a:endParaRPr>
          </a:p>
          <a:p>
            <a:pPr marL="363538" lvl="1" indent="-3175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000" dirty="0">
                <a:ea typeface="楷体_GB2312" pitchFamily="1" charset="-122"/>
              </a:rPr>
              <a:t>         </a:t>
            </a:r>
            <a:r>
              <a:rPr lang="zh-CN" altLang="en-US" sz="2000" dirty="0">
                <a:ea typeface="楷体_GB2312" pitchFamily="1" charset="-122"/>
              </a:rPr>
              <a:t>的事件，此时可以在其父元素中声明附加事件（可简化事件声明</a:t>
            </a:r>
            <a:endParaRPr lang="en-US" altLang="zh-CN" sz="2000" dirty="0">
              <a:ea typeface="楷体_GB2312" pitchFamily="1" charset="-122"/>
            </a:endParaRPr>
          </a:p>
          <a:p>
            <a:pPr marL="363538" lvl="1" indent="-3175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000" dirty="0">
                <a:ea typeface="楷体_GB2312" pitchFamily="1" charset="-122"/>
              </a:rPr>
              <a:t>         </a:t>
            </a:r>
            <a:r>
              <a:rPr lang="zh-CN" altLang="en-US" sz="2000" dirty="0">
                <a:ea typeface="楷体_GB2312" pitchFamily="1" charset="-122"/>
              </a:rPr>
              <a:t>的次数）。 </a:t>
            </a:r>
          </a:p>
        </p:txBody>
      </p:sp>
      <p:sp>
        <p:nvSpPr>
          <p:cNvPr id="60421" name="Rectangle 6"/>
          <p:cNvSpPr>
            <a:spLocks noChangeArrowheads="1"/>
          </p:cNvSpPr>
          <p:nvPr/>
        </p:nvSpPr>
        <p:spPr bwMode="auto">
          <a:xfrm>
            <a:off x="0" y="-257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60422" name="Rectangle 7"/>
          <p:cNvSpPr>
            <a:spLocks noChangeArrowheads="1"/>
          </p:cNvSpPr>
          <p:nvPr/>
        </p:nvSpPr>
        <p:spPr bwMode="auto">
          <a:xfrm>
            <a:off x="4448175" y="213995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  <p:sp>
        <p:nvSpPr>
          <p:cNvPr id="60423" name="Rectangle 8"/>
          <p:cNvSpPr>
            <a:spLocks noChangeArrowheads="1"/>
          </p:cNvSpPr>
          <p:nvPr/>
        </p:nvSpPr>
        <p:spPr bwMode="auto">
          <a:xfrm>
            <a:off x="4448175" y="469900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  <p:sp>
        <p:nvSpPr>
          <p:cNvPr id="60424" name="Rectangle 9"/>
          <p:cNvSpPr>
            <a:spLocks noChangeArrowheads="1"/>
          </p:cNvSpPr>
          <p:nvPr/>
        </p:nvSpPr>
        <p:spPr bwMode="auto">
          <a:xfrm>
            <a:off x="0" y="6870700"/>
            <a:ext cx="2444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</a:t>
            </a:r>
            <a:r>
              <a:rPr lang="zh-CN" altLang="en-US" sz="800" b="0">
                <a:solidFill>
                  <a:schemeClr val="tx1"/>
                </a:solidFill>
                <a:ea typeface="方正书宋简体" charset="-122"/>
                <a:cs typeface="Times New Roman" pitchFamily="18" charset="0"/>
              </a:rPr>
              <a:t>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CE5CEF1D-1D49-40C7-BA2D-9718B6F04A65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59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7.7  </a:t>
            </a:r>
            <a:r>
              <a:rPr lang="zh-CN" altLang="en-US"/>
              <a:t>事件 </a:t>
            </a:r>
            <a:br>
              <a:rPr lang="zh-CN" altLang="en-US" sz="3400" b="0"/>
            </a:br>
            <a:endParaRPr lang="zh-CN" altLang="en-US" sz="3400" b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2238" y="1066800"/>
            <a:ext cx="8640762" cy="5334000"/>
          </a:xfrm>
        </p:spPr>
        <p:txBody>
          <a:bodyPr/>
          <a:lstStyle/>
          <a:p>
            <a:pPr indent="0" eaLnBrk="1" hangingPunct="1">
              <a:buClr>
                <a:srgbClr val="606060"/>
              </a:buClr>
              <a:buNone/>
            </a:pPr>
            <a:r>
              <a:rPr lang="en-US" altLang="zh-CN" sz="2000" dirty="0"/>
              <a:t>5</a:t>
            </a:r>
            <a:r>
              <a:rPr lang="zh-CN" altLang="en-US" sz="2000" dirty="0"/>
              <a:t>、事件路由 </a:t>
            </a:r>
          </a:p>
          <a:p>
            <a:pPr indent="3175"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1800" dirty="0"/>
              <a:t>   </a:t>
            </a:r>
            <a:r>
              <a:rPr lang="zh-CN" altLang="en-US" sz="1800" dirty="0"/>
              <a:t>分直接、冒泡和隧道三种方式。 </a:t>
            </a:r>
          </a:p>
          <a:p>
            <a:pPr marL="360363" lvl="1" indent="0">
              <a:buNone/>
            </a:pPr>
            <a:r>
              <a:rPr lang="zh-CN" altLang="en-US" sz="1800" dirty="0">
                <a:ea typeface="楷体_GB2312" pitchFamily="1" charset="-122"/>
              </a:rPr>
              <a:t>（</a:t>
            </a:r>
            <a:r>
              <a:rPr lang="en-US" altLang="zh-CN" sz="1800" dirty="0">
                <a:ea typeface="楷体_GB2312" pitchFamily="1" charset="-122"/>
              </a:rPr>
              <a:t>1</a:t>
            </a:r>
            <a:r>
              <a:rPr lang="zh-CN" altLang="en-US" sz="1800" dirty="0">
                <a:ea typeface="楷体_GB2312" pitchFamily="1" charset="-122"/>
              </a:rPr>
              <a:t>）直接路由</a:t>
            </a:r>
          </a:p>
          <a:p>
            <a:pPr marL="363538" lvl="1" indent="-3175">
              <a:buFont typeface="Wingdings" pitchFamily="2" charset="2"/>
              <a:buNone/>
            </a:pPr>
            <a:r>
              <a:rPr lang="zh-CN" altLang="en-US" sz="1600" dirty="0">
                <a:ea typeface="楷体_GB2312" pitchFamily="1" charset="-122"/>
              </a:rPr>
              <a:t>           直接（</a:t>
            </a:r>
            <a:r>
              <a:rPr lang="en-US" altLang="zh-CN" sz="1600" dirty="0">
                <a:ea typeface="楷体_GB2312" pitchFamily="1" charset="-122"/>
              </a:rPr>
              <a:t>Direct</a:t>
            </a:r>
            <a:r>
              <a:rPr lang="zh-CN" altLang="en-US" sz="1600" dirty="0">
                <a:ea typeface="楷体_GB2312" pitchFamily="1" charset="-122"/>
              </a:rPr>
              <a:t>）是指该事件只针对元素自身，而不会再去路由到其他元素。</a:t>
            </a:r>
          </a:p>
          <a:p>
            <a:pPr marL="360363" lvl="1" indent="0">
              <a:buNone/>
            </a:pPr>
            <a:r>
              <a:rPr lang="zh-CN" altLang="en-US" sz="1800" dirty="0">
                <a:ea typeface="楷体_GB2312" pitchFamily="1" charset="-122"/>
              </a:rPr>
              <a:t>（</a:t>
            </a:r>
            <a:r>
              <a:rPr lang="en-US" altLang="zh-CN" sz="1800" dirty="0">
                <a:ea typeface="楷体_GB2312" pitchFamily="1" charset="-122"/>
              </a:rPr>
              <a:t>2</a:t>
            </a:r>
            <a:r>
              <a:rPr lang="zh-CN" altLang="en-US" sz="1800" dirty="0">
                <a:ea typeface="楷体_GB2312" pitchFamily="1" charset="-122"/>
              </a:rPr>
              <a:t>）冒泡 </a:t>
            </a:r>
          </a:p>
          <a:p>
            <a:pPr marL="363538" lvl="1" indent="-3175" algn="just">
              <a:buFont typeface="Wingdings" pitchFamily="2" charset="2"/>
              <a:buNone/>
            </a:pPr>
            <a:r>
              <a:rPr lang="zh-CN" altLang="en-US" sz="1600" dirty="0">
                <a:ea typeface="楷体_GB2312" pitchFamily="1" charset="-122"/>
              </a:rPr>
              <a:t> 冒泡（</a:t>
            </a:r>
            <a:r>
              <a:rPr lang="en-US" altLang="zh-CN" sz="1600" dirty="0">
                <a:ea typeface="楷体_GB2312" pitchFamily="1" charset="-122"/>
              </a:rPr>
              <a:t>Bubble</a:t>
            </a:r>
            <a:r>
              <a:rPr lang="zh-CN" altLang="en-US" sz="1600" dirty="0">
                <a:ea typeface="楷体_GB2312" pitchFamily="1" charset="-122"/>
              </a:rPr>
              <a:t>）是指从事件源依次向父元素方向查找，直到查找到根元素为止。目的是搜索父元素中是否包含针对该元素的附件事件声明。</a:t>
            </a:r>
            <a:endParaRPr lang="en-US" altLang="zh-CN" sz="1600" dirty="0">
              <a:ea typeface="楷体_GB2312" pitchFamily="1" charset="-122"/>
            </a:endParaRPr>
          </a:p>
          <a:p>
            <a:pPr marL="363538" lvl="1" indent="-3175" algn="just">
              <a:buFont typeface="Wingdings" pitchFamily="2" charset="2"/>
              <a:buNone/>
            </a:pPr>
            <a:r>
              <a:rPr lang="zh-CN" altLang="en-US" sz="1600" dirty="0">
                <a:ea typeface="楷体_GB2312" pitchFamily="1" charset="-122"/>
              </a:rPr>
              <a:t>利用“冒泡”可在某个父元素上一次性地为多个子元素注册同一个事件：</a:t>
            </a:r>
          </a:p>
          <a:p>
            <a:pPr marL="1143000" lvl="2" indent="-228600">
              <a:buFont typeface="Wingdings" pitchFamily="2" charset="2"/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StackPanel</a:t>
            </a:r>
            <a:r>
              <a:rPr lang="en-US" altLang="zh-CN" sz="1800" dirty="0"/>
              <a:t> …… </a:t>
            </a:r>
            <a:r>
              <a:rPr lang="en-US" altLang="zh-CN" sz="1800" dirty="0" err="1"/>
              <a:t>Button.Click</a:t>
            </a:r>
            <a:r>
              <a:rPr lang="en-US" altLang="zh-CN" sz="1800" dirty="0"/>
              <a:t>="</a:t>
            </a:r>
            <a:r>
              <a:rPr lang="en-US" altLang="zh-CN" sz="1800" dirty="0" err="1"/>
              <a:t>Button_Click</a:t>
            </a:r>
            <a:r>
              <a:rPr lang="en-US" altLang="zh-CN" sz="1800" dirty="0"/>
              <a:t>"  ……&gt;</a:t>
            </a:r>
          </a:p>
          <a:p>
            <a:pPr marL="1143000" lvl="2" indent="-228600">
              <a:buFont typeface="Wingdings" pitchFamily="2" charset="2"/>
              <a:buNone/>
            </a:pPr>
            <a:r>
              <a:rPr lang="en-US" altLang="zh-CN" sz="1800" dirty="0"/>
              <a:t>      &lt;Button Name="</a:t>
            </a:r>
            <a:r>
              <a:rPr lang="en-US" altLang="zh-CN" sz="1800" dirty="0" err="1"/>
              <a:t>YesButton</a:t>
            </a:r>
            <a:r>
              <a:rPr lang="en-US" altLang="zh-CN" sz="1800" dirty="0"/>
              <a:t>" Content="</a:t>
            </a:r>
            <a:r>
              <a:rPr lang="zh-CN" altLang="en-US" sz="1800" dirty="0"/>
              <a:t>是</a:t>
            </a:r>
            <a:r>
              <a:rPr lang="en-US" altLang="zh-CN" sz="1800" dirty="0"/>
              <a:t>" Width="54" /&gt;</a:t>
            </a:r>
          </a:p>
          <a:p>
            <a:pPr marL="1143000" lvl="2" indent="-228600">
              <a:buFont typeface="Wingdings" pitchFamily="2" charset="2"/>
              <a:buNone/>
            </a:pPr>
            <a:r>
              <a:rPr lang="en-US" altLang="zh-CN" sz="1800" dirty="0"/>
              <a:t>      &lt;Button Name="</a:t>
            </a:r>
            <a:r>
              <a:rPr lang="en-US" altLang="zh-CN" sz="1800" dirty="0" err="1"/>
              <a:t>NoButton</a:t>
            </a:r>
            <a:r>
              <a:rPr lang="en-US" altLang="zh-CN" sz="1800" dirty="0"/>
              <a:t>" Content="</a:t>
            </a:r>
            <a:r>
              <a:rPr lang="zh-CN" altLang="en-US" sz="1800" dirty="0"/>
              <a:t>否</a:t>
            </a:r>
            <a:r>
              <a:rPr lang="en-US" altLang="zh-CN" sz="1800" dirty="0"/>
              <a:t>" Width="65"/&gt;</a:t>
            </a:r>
          </a:p>
          <a:p>
            <a:pPr marL="1143000" lvl="2" indent="-228600">
              <a:buFont typeface="Wingdings" pitchFamily="2" charset="2"/>
              <a:buNone/>
            </a:pPr>
            <a:r>
              <a:rPr lang="en-US" altLang="zh-CN" sz="1800" dirty="0"/>
              <a:t>      &lt;Button Name="</a:t>
            </a:r>
            <a:r>
              <a:rPr lang="en-US" altLang="zh-CN" sz="1800" dirty="0" err="1"/>
              <a:t>CancelButton</a:t>
            </a:r>
            <a:r>
              <a:rPr lang="en-US" altLang="zh-CN" sz="1800" dirty="0"/>
              <a:t>" Content="</a:t>
            </a:r>
            <a:r>
              <a:rPr lang="zh-CN" altLang="en-US" sz="1800" dirty="0"/>
              <a:t>取消</a:t>
            </a:r>
            <a:r>
              <a:rPr lang="en-US" altLang="zh-CN" sz="1800" dirty="0"/>
              <a:t>" Width="64"/&gt;</a:t>
            </a:r>
          </a:p>
          <a:p>
            <a:pPr marL="1143000" lvl="2" indent="-228600">
              <a:buFont typeface="Wingdings" pitchFamily="2" charset="2"/>
              <a:buNone/>
            </a:pPr>
            <a:r>
              <a:rPr lang="en-US" altLang="zh-CN" sz="1800" dirty="0"/>
              <a:t>&lt;/</a:t>
            </a:r>
            <a:r>
              <a:rPr lang="en-US" altLang="zh-CN" sz="1800" dirty="0" err="1"/>
              <a:t>StackPanel</a:t>
            </a:r>
            <a:r>
              <a:rPr lang="en-US" altLang="zh-CN" sz="1800" dirty="0"/>
              <a:t>&gt;</a:t>
            </a:r>
          </a:p>
        </p:txBody>
      </p:sp>
      <p:sp>
        <p:nvSpPr>
          <p:cNvPr id="61445" name="Rectangle 6"/>
          <p:cNvSpPr>
            <a:spLocks noChangeArrowheads="1"/>
          </p:cNvSpPr>
          <p:nvPr/>
        </p:nvSpPr>
        <p:spPr bwMode="auto">
          <a:xfrm>
            <a:off x="0" y="-257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61446" name="Rectangle 7"/>
          <p:cNvSpPr>
            <a:spLocks noChangeArrowheads="1"/>
          </p:cNvSpPr>
          <p:nvPr/>
        </p:nvSpPr>
        <p:spPr bwMode="auto">
          <a:xfrm>
            <a:off x="4448175" y="213995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  <p:sp>
        <p:nvSpPr>
          <p:cNvPr id="61447" name="Rectangle 8"/>
          <p:cNvSpPr>
            <a:spLocks noChangeArrowheads="1"/>
          </p:cNvSpPr>
          <p:nvPr/>
        </p:nvSpPr>
        <p:spPr bwMode="auto">
          <a:xfrm>
            <a:off x="4448175" y="469900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  <p:sp>
        <p:nvSpPr>
          <p:cNvPr id="61448" name="Rectangle 9"/>
          <p:cNvSpPr>
            <a:spLocks noChangeArrowheads="1"/>
          </p:cNvSpPr>
          <p:nvPr/>
        </p:nvSpPr>
        <p:spPr bwMode="auto">
          <a:xfrm>
            <a:off x="0" y="6870700"/>
            <a:ext cx="2444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</a:t>
            </a:r>
            <a:r>
              <a:rPr lang="zh-CN" altLang="en-US" sz="800" b="0">
                <a:solidFill>
                  <a:schemeClr val="tx1"/>
                </a:solidFill>
                <a:ea typeface="方正书宋简体" charset="-122"/>
                <a:cs typeface="Times New Roman" pitchFamily="18" charset="0"/>
              </a:rPr>
              <a:t>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7.1  WPF</a:t>
            </a:r>
            <a:r>
              <a:rPr lang="zh-CN" altLang="zh-CN" sz="3600"/>
              <a:t>应用程序和</a:t>
            </a:r>
            <a:r>
              <a:rPr lang="en-US" altLang="zh-CN" sz="3600"/>
              <a:t>XAML</a:t>
            </a:r>
            <a:r>
              <a:rPr lang="zh-CN" altLang="zh-CN" sz="3600"/>
              <a:t>标记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Clr>
                <a:schemeClr val="bg2">
                  <a:lumMod val="75000"/>
                </a:schemeClr>
              </a:buClr>
              <a:buSzTx/>
              <a:buFont typeface="Wingdings" pitchFamily="2" charset="2"/>
              <a:buNone/>
              <a:defRPr/>
            </a:pPr>
            <a:r>
              <a:rPr lang="zh-CN" altLang="zh-CN" dirty="0"/>
              <a:t>【例</a:t>
            </a:r>
            <a:r>
              <a:rPr lang="en-US" altLang="zh-CN" dirty="0"/>
              <a:t>7-1</a:t>
            </a:r>
            <a:r>
              <a:rPr lang="zh-CN" altLang="zh-CN" dirty="0"/>
              <a:t>】 演示如何</a:t>
            </a:r>
            <a:r>
              <a:rPr lang="zh-CN" altLang="en-US" dirty="0"/>
              <a:t>创建本章主窗体及弹出子窗体。</a:t>
            </a:r>
            <a:endParaRPr lang="en-US" altLang="zh-CN" dirty="0"/>
          </a:p>
          <a:p>
            <a:pPr marL="0" lvl="1" indent="0">
              <a:buClr>
                <a:schemeClr val="bg2">
                  <a:lumMod val="75000"/>
                </a:schemeClr>
              </a:buClr>
              <a:buSzTx/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ea typeface="+mn-ea"/>
                <a:cs typeface="+mn-cs"/>
              </a:rPr>
              <a:t>XAML</a:t>
            </a:r>
            <a:r>
              <a:rPr lang="zh-CN" altLang="en-US" sz="2400" dirty="0">
                <a:solidFill>
                  <a:srgbClr val="0000FF"/>
                </a:solidFill>
                <a:ea typeface="+mn-ea"/>
                <a:cs typeface="+mn-cs"/>
              </a:rPr>
              <a:t>：</a:t>
            </a:r>
            <a:endParaRPr lang="en-US" altLang="zh-CN" sz="2400" dirty="0">
              <a:solidFill>
                <a:srgbClr val="0000FF"/>
              </a:solidFill>
              <a:ea typeface="+mn-ea"/>
              <a:cs typeface="+mn-cs"/>
            </a:endParaRPr>
          </a:p>
          <a:p>
            <a:pPr marL="368300" lvl="2" indent="0">
              <a:buClr>
                <a:schemeClr val="bg2">
                  <a:lumMod val="75000"/>
                </a:schemeClr>
              </a:buClr>
              <a:buSzTx/>
              <a:buFont typeface="Wingdings" pitchFamily="2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Window</a:t>
            </a:r>
            <a:r>
              <a:rPr lang="zh-CN" altLang="en-US" dirty="0"/>
              <a:t>：带指定宽、高的窗口布局</a:t>
            </a:r>
            <a:endParaRPr lang="en-US" altLang="zh-CN" dirty="0"/>
          </a:p>
          <a:p>
            <a:pPr marL="368300" lvl="2" indent="0">
              <a:buClr>
                <a:schemeClr val="bg2">
                  <a:lumMod val="75000"/>
                </a:schemeClr>
              </a:buClr>
              <a:buSzTx/>
              <a:buFont typeface="Wingdings" pitchFamily="2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/>
              <a:t>StackPanel</a:t>
            </a:r>
            <a:r>
              <a:rPr lang="zh-CN" altLang="en-US" dirty="0"/>
              <a:t>：纵向（默认）或横向堆叠布局</a:t>
            </a:r>
            <a:r>
              <a:rPr lang="en-US" altLang="zh-CN" dirty="0"/>
              <a:t> </a:t>
            </a:r>
          </a:p>
          <a:p>
            <a:pPr marL="368300" lvl="2" indent="0">
              <a:buClr>
                <a:schemeClr val="bg2">
                  <a:lumMod val="75000"/>
                </a:schemeClr>
              </a:buClr>
              <a:buSzTx/>
              <a:buFont typeface="Wingdings" pitchFamily="2" charset="2"/>
              <a:buNone/>
              <a:defRPr/>
            </a:pPr>
            <a:r>
              <a:rPr lang="en-US" altLang="zh-CN" dirty="0"/>
              <a:t>     </a:t>
            </a:r>
            <a:r>
              <a:rPr lang="en-US" altLang="zh-CN" dirty="0" err="1"/>
              <a:t>WrapPanel</a:t>
            </a:r>
            <a:r>
              <a:rPr lang="zh-CN" altLang="en-US" dirty="0"/>
              <a:t>：溢出时自动切换到下一行（列）的布局</a:t>
            </a:r>
            <a:endParaRPr lang="en-US" altLang="zh-CN" dirty="0"/>
          </a:p>
          <a:p>
            <a:pPr marL="368300" lvl="2" indent="0">
              <a:buClr>
                <a:schemeClr val="bg2">
                  <a:lumMod val="75000"/>
                </a:schemeClr>
              </a:buClr>
              <a:buSzTx/>
              <a:buFont typeface="Wingdings" pitchFamily="2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Separator</a:t>
            </a:r>
            <a:r>
              <a:rPr lang="zh-CN" altLang="en-US" dirty="0"/>
              <a:t>：默认显示一条横线</a:t>
            </a:r>
            <a:endParaRPr lang="en-US" altLang="zh-CN" dirty="0"/>
          </a:p>
          <a:p>
            <a:pPr marL="368300" lvl="2" indent="0">
              <a:buClr>
                <a:schemeClr val="bg2">
                  <a:lumMod val="75000"/>
                </a:schemeClr>
              </a:buClr>
              <a:buSzTx/>
              <a:buFont typeface="Wingdings" pitchFamily="2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Margin</a:t>
            </a:r>
            <a:r>
              <a:rPr lang="zh-CN" altLang="en-US" dirty="0"/>
              <a:t>：外边距（左、上、右、下）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CS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68300" lvl="2" indent="0">
              <a:buClr>
                <a:schemeClr val="bg2">
                  <a:lumMod val="75000"/>
                </a:schemeClr>
              </a:buClr>
              <a:buSzTx/>
              <a:buFont typeface="Wingdings" pitchFamily="2" charset="2"/>
              <a:buNone/>
              <a:defRPr/>
            </a:pPr>
            <a:r>
              <a:rPr lang="zh-CN" altLang="en-US" dirty="0"/>
              <a:t> 和</a:t>
            </a:r>
            <a:r>
              <a:rPr lang="en-US" altLang="zh-CN" dirty="0" err="1"/>
              <a:t>WinForm</a:t>
            </a:r>
            <a:r>
              <a:rPr lang="zh-CN" altLang="en-US" dirty="0"/>
              <a:t>用法相似。</a:t>
            </a:r>
          </a:p>
        </p:txBody>
      </p:sp>
      <p:sp>
        <p:nvSpPr>
          <p:cNvPr id="9221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eaLnBrk="1" hangingPunct="1"/>
            <a:fld id="{FDEEAF76-6F89-4D62-BBD5-66516F6421C2}" type="slidenum">
              <a:rPr lang="en-US" altLang="zh-CN" smtClean="0"/>
              <a:pPr eaLnBrk="1" hangingPunct="1"/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C59CB4A5-00C8-4C61-849E-B08DA6CEDD3B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60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7.7  </a:t>
            </a:r>
            <a:r>
              <a:rPr lang="zh-CN" altLang="en-US"/>
              <a:t>事件 </a:t>
            </a:r>
            <a:br>
              <a:rPr lang="zh-CN" altLang="en-US" sz="3400" b="0"/>
            </a:br>
            <a:endParaRPr lang="zh-CN" altLang="en-US" sz="3400" b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66800"/>
            <a:ext cx="8763000" cy="5638800"/>
          </a:xfrm>
        </p:spPr>
        <p:txBody>
          <a:bodyPr/>
          <a:lstStyle/>
          <a:p>
            <a:pPr marL="360363" lvl="1" indent="0">
              <a:lnSpc>
                <a:spcPct val="110000"/>
              </a:lnSpc>
              <a:buNone/>
            </a:pPr>
            <a:r>
              <a:rPr lang="zh-CN" altLang="en-US" sz="2000" dirty="0">
                <a:ea typeface="楷体_GB2312" pitchFamily="1" charset="-122"/>
              </a:rPr>
              <a:t>（</a:t>
            </a:r>
            <a:r>
              <a:rPr lang="en-US" altLang="zh-CN" sz="2000" dirty="0">
                <a:ea typeface="楷体_GB2312" pitchFamily="1" charset="-122"/>
              </a:rPr>
              <a:t>3</a:t>
            </a:r>
            <a:r>
              <a:rPr lang="zh-CN" altLang="en-US" sz="2000" dirty="0">
                <a:ea typeface="楷体_GB2312" pitchFamily="1" charset="-122"/>
              </a:rPr>
              <a:t>）隧道路由</a:t>
            </a:r>
          </a:p>
          <a:p>
            <a:pPr marL="363538" lvl="1" indent="-3175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1800" dirty="0">
                <a:ea typeface="楷体_GB2312" pitchFamily="1" charset="-122"/>
              </a:rPr>
              <a:t>隧道（</a:t>
            </a:r>
            <a:r>
              <a:rPr lang="en-US" altLang="zh-CN" sz="1800" dirty="0">
                <a:ea typeface="楷体_GB2312" pitchFamily="1" charset="-122"/>
              </a:rPr>
              <a:t>Tunnel</a:t>
            </a:r>
            <a:r>
              <a:rPr lang="zh-CN" altLang="en-US" sz="1800" dirty="0">
                <a:ea typeface="楷体_GB2312" pitchFamily="1" charset="-122"/>
              </a:rPr>
              <a:t>）是指从根元素开始向子元素依次路由，直到查找到事件源为止。它与冒泡路由刚好是相反的过程。例如：</a:t>
            </a:r>
          </a:p>
          <a:p>
            <a:pPr marL="1143000" lvl="2" indent="-22860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&lt;Window ……&gt;</a:t>
            </a:r>
          </a:p>
          <a:p>
            <a:pPr marL="1143000" lvl="2" indent="-22860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        &lt;Border ……&gt;</a:t>
            </a:r>
          </a:p>
          <a:p>
            <a:pPr marL="1143000" lvl="2" indent="-22860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            &lt;</a:t>
            </a:r>
            <a:r>
              <a:rPr lang="en-US" altLang="zh-CN" sz="1600" dirty="0" err="1">
                <a:solidFill>
                  <a:schemeClr val="tx1"/>
                </a:solidFill>
              </a:rPr>
              <a:t>StackPanel</a:t>
            </a:r>
            <a:r>
              <a:rPr lang="en-US" altLang="zh-CN" sz="1600" dirty="0">
                <a:solidFill>
                  <a:schemeClr val="tx1"/>
                </a:solidFill>
              </a:rPr>
              <a:t> ……</a:t>
            </a:r>
          </a:p>
          <a:p>
            <a:pPr marL="1143000" lvl="2" indent="-22860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                 </a:t>
            </a:r>
            <a:r>
              <a:rPr lang="en-US" altLang="zh-CN" sz="1600" dirty="0" err="1">
                <a:solidFill>
                  <a:srgbClr val="FF0000"/>
                </a:solidFill>
              </a:rPr>
              <a:t>Button.PreviewMouseMove</a:t>
            </a:r>
            <a:r>
              <a:rPr lang="en-US" altLang="zh-CN" sz="1600" dirty="0">
                <a:solidFill>
                  <a:srgbClr val="FF0000"/>
                </a:solidFill>
              </a:rPr>
              <a:t>="</a:t>
            </a:r>
            <a:r>
              <a:rPr lang="en-US" altLang="zh-CN" sz="1600" dirty="0" err="1">
                <a:solidFill>
                  <a:srgbClr val="FF0000"/>
                </a:solidFill>
              </a:rPr>
              <a:t>Button_PreviewMouseMove</a:t>
            </a:r>
            <a:r>
              <a:rPr lang="en-US" altLang="zh-CN" sz="1600" dirty="0">
                <a:solidFill>
                  <a:srgbClr val="FF0000"/>
                </a:solidFill>
              </a:rPr>
              <a:t>"</a:t>
            </a:r>
          </a:p>
          <a:p>
            <a:pPr marL="1143000" lvl="2" indent="-22860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                 ……&gt;</a:t>
            </a:r>
          </a:p>
          <a:p>
            <a:pPr marL="1143000" lvl="2" indent="-22860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                &lt;Button Name="</a:t>
            </a:r>
            <a:r>
              <a:rPr lang="en-US" altLang="zh-CN" sz="1600" dirty="0" err="1">
                <a:solidFill>
                  <a:schemeClr val="tx1"/>
                </a:solidFill>
              </a:rPr>
              <a:t>YesButton</a:t>
            </a:r>
            <a:r>
              <a:rPr lang="en-US" altLang="zh-CN" sz="1600" dirty="0">
                <a:solidFill>
                  <a:schemeClr val="tx1"/>
                </a:solidFill>
              </a:rPr>
              <a:t>" Content="</a:t>
            </a:r>
            <a:r>
              <a:rPr lang="zh-CN" altLang="en-US" sz="1600" dirty="0">
                <a:solidFill>
                  <a:schemeClr val="tx1"/>
                </a:solidFill>
              </a:rPr>
              <a:t>是</a:t>
            </a:r>
            <a:r>
              <a:rPr lang="en-US" altLang="zh-CN" sz="1600" dirty="0">
                <a:solidFill>
                  <a:schemeClr val="tx1"/>
                </a:solidFill>
              </a:rPr>
              <a:t>" Width="54" /&gt;</a:t>
            </a:r>
          </a:p>
          <a:p>
            <a:pPr marL="1143000" lvl="2" indent="-22860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                &lt;Button Name="</a:t>
            </a:r>
            <a:r>
              <a:rPr lang="en-US" altLang="zh-CN" sz="1600" dirty="0" err="1">
                <a:solidFill>
                  <a:schemeClr val="tx1"/>
                </a:solidFill>
              </a:rPr>
              <a:t>NoButton</a:t>
            </a:r>
            <a:r>
              <a:rPr lang="en-US" altLang="zh-CN" sz="1600" dirty="0">
                <a:solidFill>
                  <a:schemeClr val="tx1"/>
                </a:solidFill>
              </a:rPr>
              <a:t>" Content="</a:t>
            </a:r>
            <a:r>
              <a:rPr lang="zh-CN" altLang="en-US" sz="1600" dirty="0">
                <a:solidFill>
                  <a:schemeClr val="tx1"/>
                </a:solidFill>
              </a:rPr>
              <a:t>否</a:t>
            </a:r>
            <a:r>
              <a:rPr lang="en-US" altLang="zh-CN" sz="1600" dirty="0">
                <a:solidFill>
                  <a:schemeClr val="tx1"/>
                </a:solidFill>
              </a:rPr>
              <a:t>" Width="65"/&gt;</a:t>
            </a:r>
          </a:p>
          <a:p>
            <a:pPr marL="1143000" lvl="2" indent="-22860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                &lt;Button Name="</a:t>
            </a:r>
            <a:r>
              <a:rPr lang="en-US" altLang="zh-CN" sz="1600" dirty="0" err="1">
                <a:solidFill>
                  <a:schemeClr val="tx1"/>
                </a:solidFill>
              </a:rPr>
              <a:t>CancelButton</a:t>
            </a:r>
            <a:r>
              <a:rPr lang="en-US" altLang="zh-CN" sz="1600" dirty="0">
                <a:solidFill>
                  <a:schemeClr val="tx1"/>
                </a:solidFill>
              </a:rPr>
              <a:t>" Content="</a:t>
            </a:r>
            <a:r>
              <a:rPr lang="zh-CN" altLang="en-US" sz="1600" dirty="0">
                <a:solidFill>
                  <a:schemeClr val="tx1"/>
                </a:solidFill>
              </a:rPr>
              <a:t>取消</a:t>
            </a:r>
            <a:r>
              <a:rPr lang="en-US" altLang="zh-CN" sz="1600" dirty="0">
                <a:solidFill>
                  <a:schemeClr val="tx1"/>
                </a:solidFill>
              </a:rPr>
              <a:t>" Width="64"/&gt;</a:t>
            </a:r>
          </a:p>
          <a:p>
            <a:pPr marL="1143000" lvl="2" indent="-22860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            &lt;/</a:t>
            </a:r>
            <a:r>
              <a:rPr lang="en-US" altLang="zh-CN" sz="1600" dirty="0" err="1">
                <a:solidFill>
                  <a:schemeClr val="tx1"/>
                </a:solidFill>
              </a:rPr>
              <a:t>StackPanel</a:t>
            </a:r>
            <a:r>
              <a:rPr lang="en-US" altLang="zh-CN" sz="1600" dirty="0">
                <a:solidFill>
                  <a:schemeClr val="tx1"/>
                </a:solidFill>
              </a:rPr>
              <a:t>&gt;</a:t>
            </a:r>
          </a:p>
          <a:p>
            <a:pPr marL="1143000" lvl="2" indent="-22860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        &lt;/Border&gt;</a:t>
            </a:r>
          </a:p>
          <a:p>
            <a:pPr marL="1143000" lvl="2" indent="-22860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&lt;/Window&gt;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2469" name="Rectangle 6"/>
          <p:cNvSpPr>
            <a:spLocks noChangeArrowheads="1"/>
          </p:cNvSpPr>
          <p:nvPr/>
        </p:nvSpPr>
        <p:spPr bwMode="auto">
          <a:xfrm>
            <a:off x="0" y="-257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62470" name="Rectangle 7"/>
          <p:cNvSpPr>
            <a:spLocks noChangeArrowheads="1"/>
          </p:cNvSpPr>
          <p:nvPr/>
        </p:nvSpPr>
        <p:spPr bwMode="auto">
          <a:xfrm>
            <a:off x="4448175" y="213995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  <p:sp>
        <p:nvSpPr>
          <p:cNvPr id="62471" name="Rectangle 8"/>
          <p:cNvSpPr>
            <a:spLocks noChangeArrowheads="1"/>
          </p:cNvSpPr>
          <p:nvPr/>
        </p:nvSpPr>
        <p:spPr bwMode="auto">
          <a:xfrm>
            <a:off x="4448175" y="469900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  <p:sp>
        <p:nvSpPr>
          <p:cNvPr id="62472" name="Rectangle 9"/>
          <p:cNvSpPr>
            <a:spLocks noChangeArrowheads="1"/>
          </p:cNvSpPr>
          <p:nvPr/>
        </p:nvSpPr>
        <p:spPr bwMode="auto">
          <a:xfrm>
            <a:off x="0" y="6870700"/>
            <a:ext cx="2444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</a:t>
            </a:r>
            <a:r>
              <a:rPr lang="zh-CN" altLang="en-US" sz="800" b="0">
                <a:solidFill>
                  <a:schemeClr val="tx1"/>
                </a:solidFill>
                <a:ea typeface="方正书宋简体" charset="-122"/>
                <a:cs typeface="Times New Roman" pitchFamily="18" charset="0"/>
              </a:rPr>
              <a:t>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A76F8DD-105B-4CF5-9E6E-432B37DDEDEB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61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7.7  </a:t>
            </a:r>
            <a:r>
              <a:rPr lang="zh-CN" altLang="en-US"/>
              <a:t>事件 </a:t>
            </a:r>
            <a:br>
              <a:rPr lang="zh-CN" altLang="en-US" sz="3400" b="0"/>
            </a:br>
            <a:endParaRPr lang="zh-CN" altLang="en-US" sz="3400" b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534400" cy="4495800"/>
          </a:xfrm>
        </p:spPr>
        <p:txBody>
          <a:bodyPr/>
          <a:lstStyle/>
          <a:p>
            <a:pPr indent="0" eaLnBrk="1" hangingPunct="1">
              <a:buClr>
                <a:srgbClr val="606060"/>
              </a:buClr>
              <a:buNone/>
            </a:pPr>
            <a:r>
              <a:rPr lang="en-US" altLang="zh-CN" dirty="0"/>
              <a:t>6</a:t>
            </a:r>
            <a:r>
              <a:rPr lang="zh-CN" altLang="en-US" dirty="0"/>
              <a:t>、鼠标事件 </a:t>
            </a:r>
            <a:endParaRPr lang="zh-CN" altLang="en-US" sz="2000" dirty="0"/>
          </a:p>
          <a:p>
            <a:pPr marL="363538" lvl="1" indent="-3175">
              <a:buFont typeface="Wingdings" pitchFamily="2" charset="2"/>
              <a:buNone/>
            </a:pPr>
            <a:r>
              <a:rPr lang="en-US" altLang="zh-CN" sz="2000" dirty="0">
                <a:ea typeface="楷体_GB2312" pitchFamily="1" charset="-122"/>
              </a:rPr>
              <a:t>Click</a:t>
            </a:r>
            <a:r>
              <a:rPr lang="zh-CN" altLang="en-US" sz="2000" dirty="0">
                <a:ea typeface="楷体_GB2312" pitchFamily="1" charset="-122"/>
              </a:rPr>
              <a:t>、</a:t>
            </a:r>
            <a:r>
              <a:rPr lang="en-US" altLang="zh-CN" sz="2000" dirty="0" err="1">
                <a:ea typeface="楷体_GB2312" pitchFamily="1" charset="-122"/>
              </a:rPr>
              <a:t>MouseDown</a:t>
            </a:r>
            <a:r>
              <a:rPr lang="zh-CN" altLang="en-US" sz="2000" dirty="0">
                <a:ea typeface="楷体_GB2312" pitchFamily="1" charset="-122"/>
              </a:rPr>
              <a:t>、</a:t>
            </a:r>
            <a:r>
              <a:rPr lang="en-US" altLang="zh-CN" sz="2000" dirty="0">
                <a:ea typeface="楷体_GB2312" pitchFamily="1" charset="-122"/>
              </a:rPr>
              <a:t>……</a:t>
            </a:r>
            <a:r>
              <a:rPr lang="zh-CN" altLang="en-US" sz="2000" dirty="0">
                <a:ea typeface="楷体_GB2312" pitchFamily="1" charset="-122"/>
              </a:rPr>
              <a:t>等。</a:t>
            </a:r>
          </a:p>
          <a:p>
            <a:pPr marL="363538" lvl="1" indent="-3175">
              <a:buFont typeface="Wingdings" pitchFamily="2" charset="2"/>
              <a:buNone/>
            </a:pPr>
            <a:r>
              <a:rPr lang="en-US" altLang="zh-CN" sz="2000" dirty="0">
                <a:ea typeface="楷体_GB2312" pitchFamily="1" charset="-122"/>
              </a:rPr>
              <a:t>【</a:t>
            </a:r>
            <a:r>
              <a:rPr lang="zh-CN" altLang="en-US" sz="2000" dirty="0">
                <a:ea typeface="楷体_GB2312" pitchFamily="1" charset="-122"/>
              </a:rPr>
              <a:t>例</a:t>
            </a:r>
            <a:r>
              <a:rPr lang="en-US" altLang="zh-CN" sz="2000" dirty="0">
                <a:ea typeface="楷体_GB2312" pitchFamily="1" charset="-122"/>
              </a:rPr>
              <a:t>7-8】</a:t>
            </a:r>
            <a:r>
              <a:rPr lang="zh-CN" altLang="en-US" sz="2000" dirty="0">
                <a:ea typeface="楷体_GB2312" pitchFamily="1" charset="-122"/>
              </a:rPr>
              <a:t>演示鼠标事件的基本用法。</a:t>
            </a:r>
          </a:p>
          <a:p>
            <a:pPr marL="363538" lvl="1" indent="-3175">
              <a:buFont typeface="Wingdings" pitchFamily="2" charset="2"/>
              <a:buNone/>
            </a:pPr>
            <a:endParaRPr lang="zh-CN" altLang="en-US" sz="2000" dirty="0">
              <a:ea typeface="楷体_GB2312" pitchFamily="1" charset="-122"/>
            </a:endParaRPr>
          </a:p>
          <a:p>
            <a:pPr marL="363538" lvl="1" indent="-3175">
              <a:buFont typeface="Wingdings" pitchFamily="2" charset="2"/>
              <a:buNone/>
            </a:pPr>
            <a:endParaRPr lang="zh-CN" altLang="en-US" sz="2000" dirty="0">
              <a:ea typeface="楷体_GB2312" pitchFamily="1" charset="-122"/>
            </a:endParaRPr>
          </a:p>
        </p:txBody>
      </p:sp>
      <p:sp>
        <p:nvSpPr>
          <p:cNvPr id="63493" name="Rectangle 6"/>
          <p:cNvSpPr>
            <a:spLocks noChangeArrowheads="1"/>
          </p:cNvSpPr>
          <p:nvPr/>
        </p:nvSpPr>
        <p:spPr bwMode="auto">
          <a:xfrm>
            <a:off x="0" y="-257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63494" name="Rectangle 7"/>
          <p:cNvSpPr>
            <a:spLocks noChangeArrowheads="1"/>
          </p:cNvSpPr>
          <p:nvPr/>
        </p:nvSpPr>
        <p:spPr bwMode="auto">
          <a:xfrm>
            <a:off x="4448175" y="213995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  <p:sp>
        <p:nvSpPr>
          <p:cNvPr id="63495" name="Rectangle 8"/>
          <p:cNvSpPr>
            <a:spLocks noChangeArrowheads="1"/>
          </p:cNvSpPr>
          <p:nvPr/>
        </p:nvSpPr>
        <p:spPr bwMode="auto">
          <a:xfrm>
            <a:off x="4448175" y="469900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  <p:sp>
        <p:nvSpPr>
          <p:cNvPr id="63496" name="Rectangle 9"/>
          <p:cNvSpPr>
            <a:spLocks noChangeArrowheads="1"/>
          </p:cNvSpPr>
          <p:nvPr/>
        </p:nvSpPr>
        <p:spPr bwMode="auto">
          <a:xfrm>
            <a:off x="0" y="6870700"/>
            <a:ext cx="2444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</a:t>
            </a:r>
            <a:r>
              <a:rPr lang="zh-CN" altLang="en-US" sz="800" b="0">
                <a:solidFill>
                  <a:schemeClr val="tx1"/>
                </a:solidFill>
                <a:ea typeface="方正书宋简体" charset="-122"/>
                <a:cs typeface="Times New Roman" pitchFamily="18" charset="0"/>
              </a:rPr>
              <a:t>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  <p:pic>
        <p:nvPicPr>
          <p:cNvPr id="1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67000"/>
            <a:ext cx="6905625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A9BC317-5B7D-4D2F-94E0-DD85002E2EE9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62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7.7  </a:t>
            </a:r>
            <a:r>
              <a:rPr lang="zh-CN" altLang="en-US"/>
              <a:t>事件 </a:t>
            </a:r>
            <a:br>
              <a:rPr lang="zh-CN" altLang="en-US" sz="3400" b="0"/>
            </a:br>
            <a:endParaRPr lang="zh-CN" altLang="en-US" sz="3400" b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66800"/>
            <a:ext cx="8763000" cy="5638800"/>
          </a:xfrm>
        </p:spPr>
        <p:txBody>
          <a:bodyPr/>
          <a:lstStyle/>
          <a:p>
            <a:pPr indent="0" eaLnBrk="1" hangingPunct="1">
              <a:buClr>
                <a:srgbClr val="606060"/>
              </a:buClr>
              <a:buNone/>
              <a:defRPr/>
            </a:pPr>
            <a:r>
              <a:rPr lang="en-US" altLang="zh-CN" dirty="0"/>
              <a:t>6</a:t>
            </a:r>
            <a:r>
              <a:rPr lang="zh-CN" altLang="en-US" dirty="0"/>
              <a:t>、鼠标事件（续） </a:t>
            </a:r>
            <a:endParaRPr lang="zh-CN" altLang="en-US" sz="2000" dirty="0"/>
          </a:p>
          <a:p>
            <a:pPr marL="363538" lvl="1" indent="-3175">
              <a:defRPr/>
            </a:pPr>
            <a:r>
              <a:rPr lang="en-US" altLang="zh-CN" sz="2000" dirty="0" err="1"/>
              <a:t>RoutedEventArgs</a:t>
            </a:r>
            <a:r>
              <a:rPr lang="zh-CN" altLang="en-US" sz="2000" dirty="0"/>
              <a:t>的</a:t>
            </a:r>
            <a:r>
              <a:rPr lang="en-US" altLang="zh-CN" sz="2000" dirty="0"/>
              <a:t>Source</a:t>
            </a:r>
            <a:r>
              <a:rPr lang="zh-CN" altLang="en-US" sz="2000" dirty="0"/>
              <a:t>属性和</a:t>
            </a:r>
            <a:r>
              <a:rPr lang="en-US" altLang="zh-CN" sz="2000" dirty="0" err="1"/>
              <a:t>OriginalSource</a:t>
            </a:r>
            <a:r>
              <a:rPr lang="zh-CN" altLang="en-US" sz="2000" dirty="0"/>
              <a:t>属性 </a:t>
            </a:r>
          </a:p>
          <a:p>
            <a:pPr marL="731838" lvl="2" indent="-3175">
              <a:buFont typeface="Wingdings" pitchFamily="2" charset="2"/>
              <a:buNone/>
              <a:defRPr/>
            </a:pPr>
            <a:r>
              <a:rPr lang="en-US" altLang="zh-CN" sz="1800" dirty="0" err="1"/>
              <a:t>RoutedEventArgs</a:t>
            </a:r>
            <a:r>
              <a:rPr lang="zh-CN" altLang="en-US" sz="1800" dirty="0"/>
              <a:t>的</a:t>
            </a:r>
            <a:r>
              <a:rPr lang="en-US" altLang="zh-CN" sz="1800" dirty="0"/>
              <a:t>Source</a:t>
            </a:r>
            <a:r>
              <a:rPr lang="zh-CN" altLang="en-US" sz="1800" dirty="0"/>
              <a:t>属性：判断是哪个元素引发的事件，</a:t>
            </a:r>
            <a:r>
              <a:rPr lang="en-US" altLang="zh-CN" sz="1800" dirty="0" err="1"/>
              <a:t>OriginalSource</a:t>
            </a:r>
            <a:r>
              <a:rPr lang="zh-CN" altLang="en-US" sz="1800" dirty="0"/>
              <a:t>属性：一般用于判断是该元素中的哪个子项引发的事件。</a:t>
            </a:r>
          </a:p>
          <a:p>
            <a:pPr marL="360363" lvl="1" indent="0">
              <a:buNone/>
              <a:defRPr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）获取鼠标的位置 </a:t>
            </a:r>
          </a:p>
          <a:p>
            <a:pPr marL="363538" lvl="1" indent="-3175">
              <a:buFont typeface="Wingdings" pitchFamily="2" charset="2"/>
              <a:buNone/>
              <a:defRPr/>
            </a:pPr>
            <a:r>
              <a:rPr lang="en-US" altLang="zh-CN" sz="1800" dirty="0" err="1"/>
              <a:t>GetPosition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IInputElement</a:t>
            </a:r>
            <a:r>
              <a:rPr lang="en-US" altLang="zh-CN" sz="1800" dirty="0"/>
              <a:t>)</a:t>
            </a:r>
            <a:r>
              <a:rPr lang="zh-CN" altLang="en-US" sz="1800" dirty="0"/>
              <a:t>方法：获取鼠标光标所在点相对于指定控件左上角的位置。参数取值如下：</a:t>
            </a:r>
          </a:p>
          <a:p>
            <a:pPr marL="1143000" lvl="2" indent="-228600">
              <a:defRPr/>
            </a:pPr>
            <a:r>
              <a:rPr lang="en-US" altLang="zh-CN" dirty="0"/>
              <a:t>null</a:t>
            </a:r>
            <a:r>
              <a:rPr lang="zh-CN" altLang="en-US" dirty="0"/>
              <a:t>或</a:t>
            </a:r>
            <a:r>
              <a:rPr lang="en-US" altLang="zh-CN" dirty="0"/>
              <a:t>this</a:t>
            </a:r>
            <a:r>
              <a:rPr lang="zh-CN" altLang="en-US" dirty="0"/>
              <a:t>：相对于根元素内容区域的坐标</a:t>
            </a:r>
          </a:p>
          <a:p>
            <a:pPr marL="1143000" lvl="2" indent="-228600">
              <a:defRPr/>
            </a:pPr>
            <a:r>
              <a:rPr lang="en-US" altLang="zh-CN" dirty="0"/>
              <a:t>sender</a:t>
            </a:r>
            <a:r>
              <a:rPr lang="zh-CN" altLang="en-US" dirty="0"/>
              <a:t>：基于针对其处理事件的对象的内部坐标进行计算。</a:t>
            </a:r>
          </a:p>
          <a:p>
            <a:pPr marL="1143000" lvl="2" indent="-228600">
              <a:defRPr/>
            </a:pPr>
            <a:r>
              <a:rPr lang="zh-CN" altLang="en-US" dirty="0"/>
              <a:t>指定元素对象：相对于指定对象的左上角。 </a:t>
            </a:r>
            <a:endParaRPr lang="zh-CN" altLang="en-US" sz="1800" dirty="0"/>
          </a:p>
        </p:txBody>
      </p:sp>
      <p:sp>
        <p:nvSpPr>
          <p:cNvPr id="64517" name="Rectangle 6"/>
          <p:cNvSpPr>
            <a:spLocks noChangeArrowheads="1"/>
          </p:cNvSpPr>
          <p:nvPr/>
        </p:nvSpPr>
        <p:spPr bwMode="auto">
          <a:xfrm>
            <a:off x="0" y="-257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64518" name="Rectangle 7"/>
          <p:cNvSpPr>
            <a:spLocks noChangeArrowheads="1"/>
          </p:cNvSpPr>
          <p:nvPr/>
        </p:nvSpPr>
        <p:spPr bwMode="auto">
          <a:xfrm>
            <a:off x="4448175" y="213995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  <p:sp>
        <p:nvSpPr>
          <p:cNvPr id="64519" name="Rectangle 8"/>
          <p:cNvSpPr>
            <a:spLocks noChangeArrowheads="1"/>
          </p:cNvSpPr>
          <p:nvPr/>
        </p:nvSpPr>
        <p:spPr bwMode="auto">
          <a:xfrm>
            <a:off x="4448175" y="469900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  <p:sp>
        <p:nvSpPr>
          <p:cNvPr id="64520" name="Rectangle 9"/>
          <p:cNvSpPr>
            <a:spLocks noChangeArrowheads="1"/>
          </p:cNvSpPr>
          <p:nvPr/>
        </p:nvSpPr>
        <p:spPr bwMode="auto">
          <a:xfrm>
            <a:off x="0" y="6870700"/>
            <a:ext cx="2444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</a:t>
            </a:r>
            <a:r>
              <a:rPr lang="zh-CN" altLang="en-US" sz="800" b="0">
                <a:solidFill>
                  <a:schemeClr val="tx1"/>
                </a:solidFill>
                <a:ea typeface="方正书宋简体" charset="-122"/>
                <a:cs typeface="Times New Roman" pitchFamily="18" charset="0"/>
              </a:rPr>
              <a:t>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7BCBCAC-4A23-4C0F-ADF7-08A0A07DEE18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63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7.7  </a:t>
            </a:r>
            <a:r>
              <a:rPr lang="zh-CN" altLang="en-US"/>
              <a:t>事件 </a:t>
            </a:r>
            <a:br>
              <a:rPr lang="zh-CN" altLang="en-US" sz="3400" b="0"/>
            </a:br>
            <a:endParaRPr lang="zh-CN" altLang="en-US" sz="3400" b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66800"/>
            <a:ext cx="8763000" cy="5638800"/>
          </a:xfrm>
        </p:spPr>
        <p:txBody>
          <a:bodyPr/>
          <a:lstStyle/>
          <a:p>
            <a:pPr indent="0" eaLnBrk="1" hangingPunct="1">
              <a:buClr>
                <a:srgbClr val="606060"/>
              </a:buClr>
              <a:buNone/>
            </a:pPr>
            <a:r>
              <a:rPr lang="en-US" altLang="zh-CN" dirty="0"/>
              <a:t>6</a:t>
            </a:r>
            <a:r>
              <a:rPr lang="zh-CN" altLang="en-US" dirty="0"/>
              <a:t>、鼠标事件（续）</a:t>
            </a:r>
            <a:endParaRPr lang="zh-CN" altLang="en-US" sz="2000" dirty="0"/>
          </a:p>
          <a:p>
            <a:pPr marL="360363" lvl="1" indent="0">
              <a:buNone/>
            </a:pPr>
            <a:r>
              <a:rPr lang="zh-CN" altLang="en-US" sz="2000" dirty="0">
                <a:ea typeface="楷体_GB2312" pitchFamily="1" charset="-122"/>
              </a:rPr>
              <a:t>（</a:t>
            </a:r>
            <a:r>
              <a:rPr lang="en-US" altLang="zh-CN" sz="2000" dirty="0">
                <a:ea typeface="楷体_GB2312" pitchFamily="1" charset="-122"/>
              </a:rPr>
              <a:t>2</a:t>
            </a:r>
            <a:r>
              <a:rPr lang="zh-CN" altLang="en-US" sz="2000" dirty="0">
                <a:ea typeface="楷体_GB2312" pitchFamily="1" charset="-122"/>
              </a:rPr>
              <a:t>）保存和恢复控件状态 </a:t>
            </a:r>
          </a:p>
          <a:p>
            <a:pPr marL="363538" lvl="1" indent="-3175">
              <a:buFont typeface="Wingdings" pitchFamily="2" charset="2"/>
              <a:buNone/>
            </a:pPr>
            <a:r>
              <a:rPr lang="zh-CN" altLang="en-US" sz="2000" dirty="0">
                <a:ea typeface="楷体_GB2312" pitchFamily="1" charset="-122"/>
              </a:rPr>
              <a:t>    每个控件都有一个</a:t>
            </a:r>
            <a:r>
              <a:rPr lang="en-US" altLang="zh-CN" sz="2000" dirty="0">
                <a:ea typeface="楷体_GB2312" pitchFamily="1" charset="-122"/>
              </a:rPr>
              <a:t>Object</a:t>
            </a:r>
            <a:r>
              <a:rPr lang="zh-CN" altLang="en-US" sz="2000" dirty="0">
                <a:ea typeface="楷体_GB2312" pitchFamily="1" charset="-122"/>
              </a:rPr>
              <a:t>类型的</a:t>
            </a:r>
            <a:r>
              <a:rPr lang="en-US" altLang="zh-CN" sz="2000" dirty="0">
                <a:ea typeface="楷体_GB2312" pitchFamily="1" charset="-122"/>
              </a:rPr>
              <a:t>Tag</a:t>
            </a:r>
            <a:r>
              <a:rPr lang="zh-CN" altLang="en-US" sz="2000" dirty="0">
                <a:ea typeface="楷体_GB2312" pitchFamily="1" charset="-122"/>
              </a:rPr>
              <a:t>属性，利用这个属性，可以保存</a:t>
            </a:r>
            <a:endParaRPr lang="en-US" altLang="zh-CN" sz="2000" dirty="0">
              <a:ea typeface="楷体_GB2312" pitchFamily="1" charset="-122"/>
            </a:endParaRPr>
          </a:p>
          <a:p>
            <a:pPr marL="363538" lvl="1" indent="-3175">
              <a:buFont typeface="Wingdings" pitchFamily="2" charset="2"/>
              <a:buNone/>
            </a:pPr>
            <a:r>
              <a:rPr lang="en-US" altLang="zh-CN" sz="2000" dirty="0">
                <a:ea typeface="楷体_GB2312" pitchFamily="1" charset="-122"/>
              </a:rPr>
              <a:t>    </a:t>
            </a:r>
            <a:r>
              <a:rPr lang="zh-CN" altLang="en-US" sz="2000" dirty="0">
                <a:ea typeface="楷体_GB2312" pitchFamily="1" charset="-122"/>
              </a:rPr>
              <a:t>和恢复控件变化前后的多个状态。</a:t>
            </a:r>
            <a:endParaRPr lang="en-US" altLang="zh-CN" sz="2000" dirty="0">
              <a:ea typeface="楷体_GB2312" pitchFamily="1" charset="-122"/>
            </a:endParaRPr>
          </a:p>
          <a:p>
            <a:pPr marL="363538" lvl="1" indent="-3175">
              <a:buFont typeface="Wingdings" pitchFamily="2" charset="2"/>
              <a:buNone/>
            </a:pPr>
            <a:r>
              <a:rPr lang="en-US" altLang="zh-CN" sz="2000" dirty="0">
                <a:ea typeface="楷体_GB2312" pitchFamily="1" charset="-122"/>
              </a:rPr>
              <a:t>          </a:t>
            </a:r>
            <a:r>
              <a:rPr lang="zh-CN" altLang="en-US" sz="2000" dirty="0">
                <a:solidFill>
                  <a:schemeClr val="tx1"/>
                </a:solidFill>
                <a:ea typeface="楷体_GB2312" pitchFamily="1" charset="-122"/>
              </a:rPr>
              <a:t>（见</a:t>
            </a:r>
            <a:r>
              <a:rPr lang="en-US" altLang="zh-CN" sz="2000" dirty="0" err="1">
                <a:solidFill>
                  <a:schemeClr val="tx1"/>
                </a:solidFill>
                <a:ea typeface="楷体_GB2312" pitchFamily="1" charset="-122"/>
              </a:rPr>
              <a:t>RectTag.cs</a:t>
            </a:r>
            <a:r>
              <a:rPr lang="zh-CN" altLang="en-US" sz="2000" dirty="0">
                <a:solidFill>
                  <a:schemeClr val="tx1"/>
                </a:solidFill>
                <a:ea typeface="楷体_GB2312" pitchFamily="1" charset="-122"/>
              </a:rPr>
              <a:t>和</a:t>
            </a:r>
            <a:r>
              <a:rPr lang="en-US" altLang="zh-CN" sz="2000" dirty="0" err="1">
                <a:solidFill>
                  <a:schemeClr val="tx1"/>
                </a:solidFill>
                <a:ea typeface="楷体_GB2312" pitchFamily="1" charset="-122"/>
              </a:rPr>
              <a:t>Rect_MouseEnter</a:t>
            </a:r>
            <a:r>
              <a:rPr lang="zh-CN" altLang="en-US" sz="2000" dirty="0">
                <a:solidFill>
                  <a:schemeClr val="tx1"/>
                </a:solidFill>
                <a:ea typeface="楷体_GB2312" pitchFamily="1" charset="-122"/>
              </a:rPr>
              <a:t>事件） </a:t>
            </a:r>
          </a:p>
          <a:p>
            <a:pPr marL="360363" lvl="1" indent="0">
              <a:buNone/>
            </a:pPr>
            <a:r>
              <a:rPr lang="zh-CN" altLang="en-US" sz="2000" dirty="0">
                <a:ea typeface="楷体_GB2312" pitchFamily="1" charset="-122"/>
              </a:rPr>
              <a:t>（</a:t>
            </a:r>
            <a:r>
              <a:rPr lang="en-US" altLang="zh-CN" sz="2000" dirty="0">
                <a:ea typeface="楷体_GB2312" pitchFamily="1" charset="-122"/>
              </a:rPr>
              <a:t>3</a:t>
            </a:r>
            <a:r>
              <a:rPr lang="zh-CN" altLang="en-US" sz="2000" dirty="0">
                <a:ea typeface="楷体_GB2312" pitchFamily="1" charset="-122"/>
              </a:rPr>
              <a:t>）设置鼠标的光标形状</a:t>
            </a:r>
          </a:p>
          <a:p>
            <a:pPr marL="363538" lvl="1" indent="-3175">
              <a:buFont typeface="Wingdings" pitchFamily="2" charset="2"/>
              <a:buNone/>
            </a:pPr>
            <a:r>
              <a:rPr lang="en-US" altLang="zh-CN" sz="2000" dirty="0">
                <a:ea typeface="楷体_GB2312" pitchFamily="1" charset="-122"/>
              </a:rPr>
              <a:t>    Mouse</a:t>
            </a:r>
            <a:r>
              <a:rPr lang="zh-CN" altLang="en-US" sz="2000" dirty="0">
                <a:ea typeface="楷体_GB2312" pitchFamily="1" charset="-122"/>
              </a:rPr>
              <a:t>类中有一个</a:t>
            </a:r>
            <a:r>
              <a:rPr lang="en-US" altLang="zh-CN" sz="2000" dirty="0" err="1">
                <a:ea typeface="楷体_GB2312" pitchFamily="1" charset="-122"/>
              </a:rPr>
              <a:t>OverrideCursor</a:t>
            </a:r>
            <a:r>
              <a:rPr lang="zh-CN" altLang="en-US" sz="2000" dirty="0">
                <a:ea typeface="楷体_GB2312" pitchFamily="1" charset="-122"/>
              </a:rPr>
              <a:t>属性，利用该属性可动态改变光</a:t>
            </a:r>
            <a:endParaRPr lang="en-US" altLang="zh-CN" sz="2000" dirty="0">
              <a:ea typeface="楷体_GB2312" pitchFamily="1" charset="-122"/>
            </a:endParaRPr>
          </a:p>
          <a:p>
            <a:pPr marL="363538" lvl="1" indent="-3175">
              <a:buFont typeface="Wingdings" pitchFamily="2" charset="2"/>
              <a:buNone/>
            </a:pPr>
            <a:r>
              <a:rPr lang="en-US" altLang="zh-CN" sz="2000" dirty="0">
                <a:ea typeface="楷体_GB2312" pitchFamily="1" charset="-122"/>
              </a:rPr>
              <a:t>    </a:t>
            </a:r>
            <a:r>
              <a:rPr lang="zh-CN" altLang="en-US" sz="2000" dirty="0">
                <a:ea typeface="楷体_GB2312" pitchFamily="1" charset="-122"/>
              </a:rPr>
              <a:t>标的形状：</a:t>
            </a:r>
            <a:endParaRPr lang="en-US" altLang="zh-CN" sz="2000" dirty="0">
              <a:ea typeface="楷体_GB2312" pitchFamily="1" charset="-122"/>
            </a:endParaRPr>
          </a:p>
          <a:p>
            <a:pPr marL="363538" lvl="1" indent="-3175">
              <a:buFont typeface="Wingdings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ea typeface="楷体_GB2312" pitchFamily="1" charset="-122"/>
              </a:rPr>
              <a:t>              </a:t>
            </a:r>
            <a:r>
              <a:rPr lang="en-US" altLang="zh-CN" sz="2000" dirty="0" err="1">
                <a:solidFill>
                  <a:schemeClr val="tx1"/>
                </a:solidFill>
                <a:ea typeface="楷体_GB2312" pitchFamily="1" charset="-122"/>
              </a:rPr>
              <a:t>Mouse.OverrideCursor</a:t>
            </a:r>
            <a:r>
              <a:rPr lang="en-US" altLang="zh-CN" sz="2000" dirty="0">
                <a:solidFill>
                  <a:schemeClr val="tx1"/>
                </a:solidFill>
                <a:ea typeface="楷体_GB2312" pitchFamily="1" charset="-122"/>
              </a:rPr>
              <a:t> = </a:t>
            </a:r>
            <a:r>
              <a:rPr lang="en-US" altLang="zh-CN" sz="2000" dirty="0" err="1">
                <a:solidFill>
                  <a:schemeClr val="tx1"/>
                </a:solidFill>
                <a:ea typeface="楷体_GB2312" pitchFamily="1" charset="-122"/>
              </a:rPr>
              <a:t>Cursors.Hand</a:t>
            </a:r>
            <a:r>
              <a:rPr lang="en-US" altLang="zh-CN" sz="2000" dirty="0">
                <a:solidFill>
                  <a:schemeClr val="tx1"/>
                </a:solidFill>
                <a:ea typeface="楷体_GB2312" pitchFamily="1" charset="-122"/>
              </a:rPr>
              <a:t>;</a:t>
            </a:r>
            <a:r>
              <a:rPr lang="zh-CN" altLang="en-US" sz="2000" dirty="0">
                <a:solidFill>
                  <a:schemeClr val="tx1"/>
                </a:solidFill>
                <a:ea typeface="楷体_GB2312" pitchFamily="1" charset="-122"/>
              </a:rPr>
              <a:t>  </a:t>
            </a:r>
          </a:p>
          <a:p>
            <a:pPr marL="363538" lvl="1" indent="-3175">
              <a:buFont typeface="Wingdings" pitchFamily="2" charset="2"/>
              <a:buNone/>
            </a:pPr>
            <a:r>
              <a:rPr lang="zh-CN" altLang="en-US" sz="2000" dirty="0">
                <a:ea typeface="楷体_GB2312" pitchFamily="1" charset="-122"/>
              </a:rPr>
              <a:t>    另一种办法是在</a:t>
            </a:r>
            <a:r>
              <a:rPr lang="en-US" altLang="zh-CN" sz="2000" dirty="0">
                <a:ea typeface="楷体_GB2312" pitchFamily="1" charset="-122"/>
              </a:rPr>
              <a:t>XAML</a:t>
            </a:r>
            <a:r>
              <a:rPr lang="zh-CN" altLang="en-US" sz="2000" dirty="0">
                <a:ea typeface="楷体_GB2312" pitchFamily="1" charset="-122"/>
              </a:rPr>
              <a:t>中用特性语法直接声明</a:t>
            </a:r>
            <a:r>
              <a:rPr lang="en-US" altLang="zh-CN" sz="2000" dirty="0">
                <a:ea typeface="楷体_GB2312" pitchFamily="1" charset="-122"/>
              </a:rPr>
              <a:t>Cursor</a:t>
            </a:r>
            <a:r>
              <a:rPr lang="zh-CN" altLang="en-US" sz="2000" dirty="0">
                <a:ea typeface="楷体_GB2312" pitchFamily="1" charset="-122"/>
              </a:rPr>
              <a:t>属性</a:t>
            </a:r>
            <a:r>
              <a:rPr lang="zh-CN" altLang="en-US" dirty="0">
                <a:ea typeface="楷体_GB2312" pitchFamily="1" charset="-122"/>
              </a:rPr>
              <a:t> ：</a:t>
            </a:r>
            <a:endParaRPr lang="en-US" altLang="zh-CN" dirty="0">
              <a:ea typeface="楷体_GB2312" pitchFamily="1" charset="-122"/>
            </a:endParaRPr>
          </a:p>
          <a:p>
            <a:pPr marL="363538" lvl="1" indent="-3175">
              <a:buFont typeface="Wingdings" pitchFamily="2" charset="2"/>
              <a:buNone/>
            </a:pPr>
            <a:r>
              <a:rPr lang="en-US" altLang="zh-CN" sz="1800" dirty="0">
                <a:ea typeface="楷体_GB2312" pitchFamily="1" charset="-122"/>
              </a:rPr>
              <a:t>           </a:t>
            </a:r>
            <a:r>
              <a:rPr lang="zh-CN" altLang="en-US" sz="1800" dirty="0">
                <a:solidFill>
                  <a:schemeClr val="tx1"/>
                </a:solidFill>
                <a:ea typeface="楷体_GB2312" pitchFamily="1" charset="-122"/>
              </a:rPr>
              <a:t>（见</a:t>
            </a:r>
            <a:r>
              <a:rPr lang="en-US" altLang="zh-CN" sz="1800" dirty="0">
                <a:solidFill>
                  <a:schemeClr val="tx1"/>
                </a:solidFill>
                <a:ea typeface="楷体_GB2312" pitchFamily="1" charset="-122"/>
              </a:rPr>
              <a:t>Border_MouseMove_1</a:t>
            </a:r>
            <a:r>
              <a:rPr lang="zh-CN" altLang="zh-CN" sz="1800" dirty="0">
                <a:solidFill>
                  <a:schemeClr val="tx1"/>
                </a:solidFill>
                <a:ea typeface="楷体_GB2312" pitchFamily="1" charset="-122"/>
              </a:rPr>
              <a:t>事件</a:t>
            </a:r>
            <a:r>
              <a:rPr lang="zh-CN" altLang="en-US" sz="1800" dirty="0">
                <a:solidFill>
                  <a:schemeClr val="tx1"/>
                </a:solidFill>
                <a:ea typeface="楷体_GB2312" pitchFamily="1" charset="-122"/>
              </a:rPr>
              <a:t>）</a:t>
            </a:r>
          </a:p>
          <a:p>
            <a:pPr marL="363538" lvl="1" indent="-3175">
              <a:buFont typeface="Wingdings" pitchFamily="2" charset="2"/>
              <a:buNone/>
            </a:pPr>
            <a:endParaRPr lang="zh-CN" altLang="en-US" sz="1800" dirty="0">
              <a:ea typeface="楷体_GB2312" pitchFamily="1" charset="-122"/>
            </a:endParaRPr>
          </a:p>
        </p:txBody>
      </p:sp>
      <p:sp>
        <p:nvSpPr>
          <p:cNvPr id="65541" name="Rectangle 6"/>
          <p:cNvSpPr>
            <a:spLocks noChangeArrowheads="1"/>
          </p:cNvSpPr>
          <p:nvPr/>
        </p:nvSpPr>
        <p:spPr bwMode="auto">
          <a:xfrm>
            <a:off x="0" y="-257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65542" name="Rectangle 7"/>
          <p:cNvSpPr>
            <a:spLocks noChangeArrowheads="1"/>
          </p:cNvSpPr>
          <p:nvPr/>
        </p:nvSpPr>
        <p:spPr bwMode="auto">
          <a:xfrm>
            <a:off x="4448175" y="213995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  <p:sp>
        <p:nvSpPr>
          <p:cNvPr id="65543" name="Rectangle 8"/>
          <p:cNvSpPr>
            <a:spLocks noChangeArrowheads="1"/>
          </p:cNvSpPr>
          <p:nvPr/>
        </p:nvSpPr>
        <p:spPr bwMode="auto">
          <a:xfrm>
            <a:off x="4448175" y="469900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  <p:sp>
        <p:nvSpPr>
          <p:cNvPr id="65544" name="Rectangle 9"/>
          <p:cNvSpPr>
            <a:spLocks noChangeArrowheads="1"/>
          </p:cNvSpPr>
          <p:nvPr/>
        </p:nvSpPr>
        <p:spPr bwMode="auto">
          <a:xfrm>
            <a:off x="0" y="6870700"/>
            <a:ext cx="2444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</a:t>
            </a:r>
            <a:r>
              <a:rPr lang="zh-CN" altLang="en-US" sz="800" b="0">
                <a:solidFill>
                  <a:schemeClr val="tx1"/>
                </a:solidFill>
                <a:ea typeface="方正书宋简体" charset="-122"/>
                <a:cs typeface="Times New Roman" pitchFamily="18" charset="0"/>
              </a:rPr>
              <a:t>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C74AE725-4A65-411B-98A8-3AA826FD2087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64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7.7  </a:t>
            </a:r>
            <a:r>
              <a:rPr lang="zh-CN" altLang="en-US"/>
              <a:t>事件 </a:t>
            </a:r>
            <a:br>
              <a:rPr lang="zh-CN" altLang="en-US" sz="3400" b="0"/>
            </a:br>
            <a:endParaRPr lang="zh-CN" altLang="en-US" sz="3400" b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66800"/>
            <a:ext cx="8763000" cy="5638800"/>
          </a:xfrm>
        </p:spPr>
        <p:txBody>
          <a:bodyPr/>
          <a:lstStyle/>
          <a:p>
            <a:pPr indent="0" eaLnBrk="1" hangingPunct="1">
              <a:buClr>
                <a:srgbClr val="606060"/>
              </a:buClr>
              <a:buNone/>
            </a:pPr>
            <a:r>
              <a:rPr lang="en-US" altLang="zh-CN" dirty="0"/>
              <a:t>7</a:t>
            </a:r>
            <a:r>
              <a:rPr lang="zh-CN" altLang="en-US" dirty="0"/>
              <a:t>、键盘事件 </a:t>
            </a:r>
            <a:endParaRPr lang="zh-CN" altLang="en-US" sz="2200" dirty="0"/>
          </a:p>
          <a:p>
            <a:pPr marL="363538" lvl="1" indent="-3175">
              <a:buFont typeface="Wingdings" pitchFamily="2" charset="2"/>
              <a:buNone/>
            </a:pPr>
            <a:r>
              <a:rPr lang="zh-CN" altLang="en-US" sz="2000" dirty="0">
                <a:ea typeface="楷体_GB2312" pitchFamily="1" charset="-122"/>
              </a:rPr>
              <a:t>要使某个控件接受键盘事件，必须将该控件的</a:t>
            </a:r>
            <a:r>
              <a:rPr lang="en-US" altLang="zh-CN" sz="2000" dirty="0">
                <a:ea typeface="楷体_GB2312" pitchFamily="1" charset="-122"/>
              </a:rPr>
              <a:t>Focusable</a:t>
            </a:r>
            <a:r>
              <a:rPr lang="zh-CN" altLang="en-US" sz="2000" dirty="0">
                <a:ea typeface="楷体_GB2312" pitchFamily="1" charset="-122"/>
              </a:rPr>
              <a:t>属性设置为</a:t>
            </a:r>
            <a:r>
              <a:rPr lang="en-US" altLang="zh-CN" sz="2000" dirty="0">
                <a:ea typeface="楷体_GB2312" pitchFamily="1" charset="-122"/>
              </a:rPr>
              <a:t>true</a:t>
            </a:r>
          </a:p>
          <a:p>
            <a:pPr marL="363538" lvl="1" indent="-3175">
              <a:buFont typeface="Wingdings" pitchFamily="2" charset="2"/>
              <a:buNone/>
            </a:pPr>
            <a:endParaRPr lang="zh-CN" altLang="en-US" sz="2000" dirty="0">
              <a:ea typeface="楷体_GB2312" pitchFamily="1" charset="-122"/>
            </a:endParaRPr>
          </a:p>
          <a:p>
            <a:pPr marL="363538" lvl="1" indent="-3175">
              <a:buFont typeface="Wingdings" pitchFamily="2" charset="2"/>
              <a:buNone/>
            </a:pPr>
            <a:endParaRPr lang="zh-CN" altLang="en-US" sz="2000" dirty="0">
              <a:ea typeface="楷体_GB2312" pitchFamily="1" charset="-122"/>
            </a:endParaRPr>
          </a:p>
          <a:p>
            <a:pPr marL="363538" lvl="1" indent="-3175">
              <a:buFont typeface="Wingdings" pitchFamily="2" charset="2"/>
              <a:buNone/>
            </a:pPr>
            <a:endParaRPr lang="zh-CN" altLang="en-US" sz="2000" dirty="0">
              <a:ea typeface="楷体_GB2312" pitchFamily="1" charset="-122"/>
            </a:endParaRPr>
          </a:p>
          <a:p>
            <a:pPr marL="363538" lvl="1" indent="-3175">
              <a:buFont typeface="Wingdings" pitchFamily="2" charset="2"/>
              <a:buNone/>
            </a:pPr>
            <a:endParaRPr lang="zh-CN" altLang="en-US" sz="2000" dirty="0">
              <a:ea typeface="楷体_GB2312" pitchFamily="1" charset="-122"/>
            </a:endParaRPr>
          </a:p>
          <a:p>
            <a:pPr marL="363538" lvl="1" indent="-3175">
              <a:buFont typeface="Wingdings" pitchFamily="2" charset="2"/>
              <a:buNone/>
            </a:pPr>
            <a:endParaRPr lang="zh-CN" altLang="en-US" sz="2000" dirty="0">
              <a:ea typeface="楷体_GB2312" pitchFamily="1" charset="-122"/>
            </a:endParaRPr>
          </a:p>
          <a:p>
            <a:pPr marL="363538" lvl="1" indent="-3175"/>
            <a:r>
              <a:rPr lang="en-US" altLang="zh-CN" sz="2000" dirty="0">
                <a:ea typeface="楷体_GB2312" pitchFamily="1" charset="-122"/>
              </a:rPr>
              <a:t>【</a:t>
            </a:r>
            <a:r>
              <a:rPr lang="zh-CN" altLang="en-US" sz="2000" dirty="0">
                <a:ea typeface="楷体_GB2312" pitchFamily="1" charset="-122"/>
              </a:rPr>
              <a:t>例</a:t>
            </a:r>
            <a:r>
              <a:rPr lang="en-US" altLang="zh-CN" sz="2000" dirty="0">
                <a:ea typeface="楷体_GB2312" pitchFamily="1" charset="-122"/>
              </a:rPr>
              <a:t>7-9】</a:t>
            </a:r>
            <a:r>
              <a:rPr lang="zh-CN" altLang="en-US" sz="2000" dirty="0">
                <a:ea typeface="楷体_GB2312" pitchFamily="1" charset="-122"/>
              </a:rPr>
              <a:t>演示键盘事件的基本用法。</a:t>
            </a:r>
          </a:p>
          <a:p>
            <a:pPr marL="363538" lvl="1" indent="-3175">
              <a:buFont typeface="Wingdings" pitchFamily="2" charset="2"/>
              <a:buNone/>
            </a:pPr>
            <a:endParaRPr lang="zh-CN" altLang="en-US" sz="2000" dirty="0">
              <a:ea typeface="楷体_GB2312" pitchFamily="1" charset="-122"/>
            </a:endParaRPr>
          </a:p>
        </p:txBody>
      </p:sp>
      <p:sp>
        <p:nvSpPr>
          <p:cNvPr id="66565" name="Rectangle 6"/>
          <p:cNvSpPr>
            <a:spLocks noChangeArrowheads="1"/>
          </p:cNvSpPr>
          <p:nvPr/>
        </p:nvSpPr>
        <p:spPr bwMode="auto">
          <a:xfrm>
            <a:off x="0" y="-257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66566" name="Rectangle 7"/>
          <p:cNvSpPr>
            <a:spLocks noChangeArrowheads="1"/>
          </p:cNvSpPr>
          <p:nvPr/>
        </p:nvSpPr>
        <p:spPr bwMode="auto">
          <a:xfrm>
            <a:off x="4448175" y="213995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  <p:sp>
        <p:nvSpPr>
          <p:cNvPr id="66567" name="Rectangle 8"/>
          <p:cNvSpPr>
            <a:spLocks noChangeArrowheads="1"/>
          </p:cNvSpPr>
          <p:nvPr/>
        </p:nvSpPr>
        <p:spPr bwMode="auto">
          <a:xfrm>
            <a:off x="4448175" y="469900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  <p:sp>
        <p:nvSpPr>
          <p:cNvPr id="66568" name="Rectangle 9"/>
          <p:cNvSpPr>
            <a:spLocks noChangeArrowheads="1"/>
          </p:cNvSpPr>
          <p:nvPr/>
        </p:nvSpPr>
        <p:spPr bwMode="auto">
          <a:xfrm>
            <a:off x="0" y="6870700"/>
            <a:ext cx="2444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</a:t>
            </a:r>
            <a:r>
              <a:rPr lang="zh-CN" altLang="en-US" sz="800" b="0">
                <a:solidFill>
                  <a:schemeClr val="tx1"/>
                </a:solidFill>
                <a:ea typeface="方正书宋简体" charset="-122"/>
                <a:cs typeface="Times New Roman" pitchFamily="18" charset="0"/>
              </a:rPr>
              <a:t>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  <p:graphicFrame>
        <p:nvGraphicFramePr>
          <p:cNvPr id="73803" name="Group 75"/>
          <p:cNvGraphicFramePr>
            <a:graphicFrameLocks noGrp="1"/>
          </p:cNvGraphicFramePr>
          <p:nvPr/>
        </p:nvGraphicFramePr>
        <p:xfrm>
          <a:off x="1447800" y="2209800"/>
          <a:ext cx="5638800" cy="1951038"/>
        </p:xfrm>
        <a:graphic>
          <a:graphicData uri="http://schemas.openxmlformats.org/drawingml/2006/table">
            <a:tbl>
              <a:tblPr/>
              <a:tblGrid>
                <a:gridCol w="1557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1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0" algn="ctr"/>
                        </a:tabLst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方正细圆简体" charset="-122"/>
                          <a:cs typeface="Times New Roman" pitchFamily="18" charset="0"/>
                        </a:rPr>
                        <a:t>传递的事件名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0" algn="ctr"/>
                        </a:tabLst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方正细圆简体" charset="-122"/>
                          <a:cs typeface="Times New Roman" pitchFamily="18" charset="0"/>
                        </a:rPr>
                        <a:t>功能描述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方正书宋简体" charset="-122"/>
                          <a:cs typeface="Courier New" pitchFamily="49" charset="0"/>
                        </a:rPr>
                        <a:t>KeyDown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charset="-122"/>
                        <a:cs typeface="Courier New" pitchFamily="49" charset="0"/>
                      </a:endParaRP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方正书宋简体" charset="-122"/>
                          <a:cs typeface="Courier New" pitchFamily="49" charset="0"/>
                        </a:rPr>
                        <a:t>当按下键盘时产生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charset="-122"/>
                        <a:cs typeface="Courier New" pitchFamily="49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方正书宋简体" charset="-122"/>
                          <a:cs typeface="Courier New" pitchFamily="49" charset="0"/>
                        </a:rPr>
                        <a:t>KeyUp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charset="-122"/>
                        <a:cs typeface="Courier New" pitchFamily="49" charset="0"/>
                      </a:endParaRP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方正书宋简体" charset="-122"/>
                          <a:cs typeface="Courier New" pitchFamily="49" charset="0"/>
                        </a:rPr>
                        <a:t>当释放键盘时产生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charset="-122"/>
                        <a:cs typeface="Courier New" pitchFamily="49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方正书宋简体" charset="-122"/>
                          <a:cs typeface="Courier New" pitchFamily="49" charset="0"/>
                        </a:rPr>
                        <a:t>GotKeyboardFocus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charset="-122"/>
                        <a:cs typeface="Courier New" pitchFamily="49" charset="0"/>
                      </a:endParaRP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方正书宋简体" charset="-122"/>
                          <a:cs typeface="Courier New" pitchFamily="49" charset="0"/>
                        </a:rPr>
                        <a:t>当元素获得输入焦点时产生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charset="-122"/>
                        <a:cs typeface="Courier New" pitchFamily="49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方正书宋简体" charset="-122"/>
                          <a:cs typeface="Courier New" pitchFamily="49" charset="0"/>
                        </a:rPr>
                        <a:t>LostKeyboardFocus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charset="-122"/>
                        <a:cs typeface="Courier New" pitchFamily="49" charset="0"/>
                      </a:endParaRP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方正书宋简体" charset="-122"/>
                          <a:cs typeface="Courier New" pitchFamily="49" charset="0"/>
                        </a:rPr>
                        <a:t>当元素失去输入焦点时产生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charset="-122"/>
                        <a:cs typeface="Courier New" pitchFamily="49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380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0" y="4614863"/>
            <a:ext cx="5943600" cy="170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8FC21502-D80F-4553-A344-0BBCB649BED4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65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7.7  </a:t>
            </a:r>
            <a:r>
              <a:rPr lang="zh-CN" altLang="en-US"/>
              <a:t>事件 </a:t>
            </a:r>
            <a:br>
              <a:rPr lang="zh-CN" altLang="en-US" sz="3400" b="0"/>
            </a:br>
            <a:endParaRPr lang="zh-CN" altLang="en-US" sz="3400" b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382000" cy="4953000"/>
          </a:xfrm>
        </p:spPr>
        <p:txBody>
          <a:bodyPr/>
          <a:lstStyle/>
          <a:p>
            <a:pPr indent="0" eaLnBrk="1" hangingPunct="1">
              <a:buClr>
                <a:srgbClr val="606060"/>
              </a:buClr>
              <a:buNone/>
            </a:pPr>
            <a:r>
              <a:rPr lang="en-US" altLang="zh-CN" dirty="0"/>
              <a:t>8</a:t>
            </a:r>
            <a:r>
              <a:rPr lang="zh-CN" altLang="en-US" dirty="0"/>
              <a:t>、触摸板事件 </a:t>
            </a:r>
            <a:endParaRPr lang="en-US" altLang="zh-CN" sz="2200" dirty="0"/>
          </a:p>
          <a:p>
            <a:pPr marL="363538" lvl="1" indent="-3175">
              <a:buFont typeface="Wingdings" pitchFamily="2" charset="2"/>
              <a:buNone/>
            </a:pPr>
            <a:r>
              <a:rPr lang="zh-CN" altLang="en-US" sz="2000" dirty="0">
                <a:ea typeface="楷体_GB2312" pitchFamily="1" charset="-122"/>
              </a:rPr>
              <a:t>在</a:t>
            </a:r>
            <a:r>
              <a:rPr lang="en-US" altLang="zh-CN" sz="2000" dirty="0">
                <a:ea typeface="楷体_GB2312" pitchFamily="1" charset="-122"/>
              </a:rPr>
              <a:t>WPF</a:t>
            </a:r>
            <a:r>
              <a:rPr lang="zh-CN" altLang="en-US" sz="2000" dirty="0">
                <a:ea typeface="楷体_GB2312" pitchFamily="1" charset="-122"/>
              </a:rPr>
              <a:t>应用程序中，可以同时接收来自多个触控的输入，并在发生触控时（如食指双击、手势移动、拇指和食指分开放大、拇指和食指并拢缩小等）引发相应的事件。 </a:t>
            </a:r>
            <a:endParaRPr lang="en-US" altLang="zh-CN" sz="2000" dirty="0">
              <a:ea typeface="楷体_GB2312" pitchFamily="1" charset="-122"/>
            </a:endParaRPr>
          </a:p>
          <a:p>
            <a:pPr marL="363538" lvl="1" indent="-3175">
              <a:buFont typeface="Wingdings" pitchFamily="2" charset="2"/>
              <a:buNone/>
            </a:pPr>
            <a:endParaRPr lang="en-US" altLang="zh-CN" sz="2000" dirty="0">
              <a:ea typeface="楷体_GB2312" pitchFamily="1" charset="-122"/>
            </a:endParaRPr>
          </a:p>
          <a:p>
            <a:pPr marL="363538" lvl="1" indent="-3175">
              <a:buFont typeface="Wingdings" pitchFamily="2" charset="2"/>
              <a:buNone/>
            </a:pPr>
            <a:endParaRPr lang="en-US" altLang="zh-CN" sz="2000" dirty="0">
              <a:ea typeface="楷体_GB2312" pitchFamily="1" charset="-122"/>
            </a:endParaRPr>
          </a:p>
          <a:p>
            <a:pPr marL="363538" lvl="1" indent="-3175"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ea typeface="楷体_GB2312" pitchFamily="1" charset="-122"/>
              </a:rPr>
              <a:t>补充：</a:t>
            </a:r>
            <a:r>
              <a:rPr lang="en-US" altLang="zh-CN" dirty="0">
                <a:solidFill>
                  <a:srgbClr val="FF0000"/>
                </a:solidFill>
                <a:ea typeface="楷体_GB2312" pitchFamily="1" charset="-122"/>
              </a:rPr>
              <a:t>WPF</a:t>
            </a:r>
            <a:r>
              <a:rPr lang="zh-CN" altLang="en-US" dirty="0">
                <a:solidFill>
                  <a:srgbClr val="FF0000"/>
                </a:solidFill>
                <a:ea typeface="楷体_GB2312" pitchFamily="1" charset="-122"/>
              </a:rPr>
              <a:t>中定时器的用法（</a:t>
            </a:r>
            <a:r>
              <a:rPr lang="en-US" altLang="zh-CN" dirty="0">
                <a:solidFill>
                  <a:srgbClr val="FF0000"/>
                </a:solidFill>
                <a:ea typeface="楷体_GB2312" pitchFamily="1" charset="-122"/>
              </a:rPr>
              <a:t>Ex04DispatcherTimer</a:t>
            </a:r>
            <a:r>
              <a:rPr lang="zh-CN" altLang="en-US" dirty="0">
                <a:solidFill>
                  <a:srgbClr val="FF0000"/>
                </a:solidFill>
                <a:ea typeface="楷体_GB2312" pitchFamily="1" charset="-122"/>
              </a:rPr>
              <a:t>）</a:t>
            </a:r>
            <a:endParaRPr lang="en-US" altLang="zh-CN" dirty="0">
              <a:solidFill>
                <a:srgbClr val="FF0000"/>
              </a:solidFill>
              <a:ea typeface="楷体_GB2312" pitchFamily="1" charset="-122"/>
            </a:endParaRPr>
          </a:p>
          <a:p>
            <a:pPr marL="363538" lvl="1" indent="-3175"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ea typeface="楷体_GB2312" pitchFamily="1" charset="-122"/>
              </a:rPr>
              <a:t>         （见补充例子）</a:t>
            </a:r>
          </a:p>
          <a:p>
            <a:pPr marL="363538" lvl="1" indent="-3175">
              <a:buFont typeface="Wingdings" pitchFamily="2" charset="2"/>
              <a:buNone/>
            </a:pPr>
            <a:endParaRPr lang="zh-CN" altLang="en-US" sz="2000" dirty="0">
              <a:ea typeface="楷体_GB2312" pitchFamily="1" charset="-122"/>
            </a:endParaRPr>
          </a:p>
          <a:p>
            <a:pPr marL="363538" lvl="1" indent="-3175">
              <a:buFont typeface="Wingdings" pitchFamily="2" charset="2"/>
              <a:buNone/>
            </a:pPr>
            <a:endParaRPr lang="zh-CN" altLang="en-US" sz="2000" dirty="0">
              <a:ea typeface="楷体_GB2312" pitchFamily="1" charset="-122"/>
            </a:endParaRPr>
          </a:p>
        </p:txBody>
      </p:sp>
      <p:sp>
        <p:nvSpPr>
          <p:cNvPr id="67589" name="Rectangle 6"/>
          <p:cNvSpPr>
            <a:spLocks noChangeArrowheads="1"/>
          </p:cNvSpPr>
          <p:nvPr/>
        </p:nvSpPr>
        <p:spPr bwMode="auto">
          <a:xfrm>
            <a:off x="0" y="-257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67590" name="Rectangle 7"/>
          <p:cNvSpPr>
            <a:spLocks noChangeArrowheads="1"/>
          </p:cNvSpPr>
          <p:nvPr/>
        </p:nvSpPr>
        <p:spPr bwMode="auto">
          <a:xfrm>
            <a:off x="4448175" y="213995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  <p:sp>
        <p:nvSpPr>
          <p:cNvPr id="67591" name="Rectangle 8"/>
          <p:cNvSpPr>
            <a:spLocks noChangeArrowheads="1"/>
          </p:cNvSpPr>
          <p:nvPr/>
        </p:nvSpPr>
        <p:spPr bwMode="auto">
          <a:xfrm>
            <a:off x="4448175" y="469900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  <p:sp>
        <p:nvSpPr>
          <p:cNvPr id="67592" name="Rectangle 9"/>
          <p:cNvSpPr>
            <a:spLocks noChangeArrowheads="1"/>
          </p:cNvSpPr>
          <p:nvPr/>
        </p:nvSpPr>
        <p:spPr bwMode="auto">
          <a:xfrm>
            <a:off x="0" y="6870700"/>
            <a:ext cx="2444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itchFamily="18" charset="0"/>
                <a:ea typeface="方正书宋简体" charset="-122"/>
                <a:cs typeface="Times New Roman" pitchFamily="18" charset="0"/>
              </a:rPr>
              <a:t> </a:t>
            </a:r>
            <a:r>
              <a:rPr lang="zh-CN" altLang="en-US" sz="800" b="0">
                <a:solidFill>
                  <a:schemeClr val="tx1"/>
                </a:solidFill>
                <a:ea typeface="方正书宋简体" charset="-122"/>
                <a:cs typeface="Times New Roman" pitchFamily="18" charset="0"/>
              </a:rPr>
              <a:t>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A0EF0F6-F6E1-41D3-AA08-BF936A1AE704}" type="slidenum">
              <a:rPr lang="en-US" altLang="zh-CN" sz="1200" b="0" smtClean="0">
                <a:solidFill>
                  <a:schemeClr val="tx1"/>
                </a:solidFill>
                <a:ea typeface="新宋体" pitchFamily="49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7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zh-CN" sz="4000"/>
              <a:t>7.1  WPF</a:t>
            </a:r>
            <a:r>
              <a:rPr lang="zh-CN" altLang="zh-CN" sz="4000"/>
              <a:t>应用程序和</a:t>
            </a:r>
            <a:r>
              <a:rPr lang="en-US" altLang="zh-CN" sz="4000"/>
              <a:t>XAML</a:t>
            </a:r>
            <a:r>
              <a:rPr lang="zh-CN" altLang="zh-CN" sz="4000"/>
              <a:t>标记</a:t>
            </a:r>
            <a:endParaRPr lang="zh-CN" altLang="en-US" sz="400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4864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XAML</a:t>
            </a:r>
            <a:r>
              <a:rPr lang="zh-CN" altLang="zh-CN" dirty="0"/>
              <a:t>命名空间和</a:t>
            </a:r>
            <a:r>
              <a:rPr lang="en-US" altLang="zh-CN" dirty="0"/>
              <a:t>x:</a:t>
            </a:r>
            <a:r>
              <a:rPr lang="zh-CN" altLang="zh-CN" dirty="0"/>
              <a:t>前缀编程构造</a:t>
            </a:r>
            <a:endParaRPr lang="en-US" altLang="zh-CN" dirty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/>
              <a:t>声明</a:t>
            </a:r>
            <a:r>
              <a:rPr lang="en-US" altLang="zh-CN" dirty="0"/>
              <a:t>XAML</a:t>
            </a:r>
            <a:r>
              <a:rPr lang="zh-CN" altLang="en-US" dirty="0"/>
              <a:t>命名空间解决了</a:t>
            </a:r>
            <a:r>
              <a:rPr lang="en-US" altLang="zh-CN" dirty="0"/>
              <a:t>XAML</a:t>
            </a:r>
            <a:r>
              <a:rPr lang="zh-CN" altLang="en-US" dirty="0"/>
              <a:t>标记和</a:t>
            </a:r>
            <a:r>
              <a:rPr lang="en-US" altLang="zh-CN" dirty="0"/>
              <a:t>C#</a:t>
            </a:r>
            <a:r>
              <a:rPr lang="zh-CN" altLang="en-US" dirty="0"/>
              <a:t>代码共享的问题。</a:t>
            </a:r>
            <a:endParaRPr lang="en-US" altLang="zh-CN" dirty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/>
              <a:t>根元素和</a:t>
            </a:r>
            <a:r>
              <a:rPr lang="en-US" altLang="zh-CN" dirty="0"/>
              <a:t>XAML</a:t>
            </a:r>
            <a:r>
              <a:rPr lang="zh-CN" altLang="en-US" dirty="0"/>
              <a:t>命名空间</a:t>
            </a:r>
          </a:p>
          <a:p>
            <a:pPr marL="1143000" lvl="2" indent="-228600" eaLnBrk="1" hangingPunct="1">
              <a:lnSpc>
                <a:spcPct val="110000"/>
              </a:lnSpc>
              <a:buSzPct val="90000"/>
              <a:defRPr/>
            </a:pPr>
            <a:r>
              <a:rPr lang="zh-CN" altLang="en-US" dirty="0"/>
              <a:t>一个</a:t>
            </a:r>
            <a:r>
              <a:rPr lang="en-US" altLang="zh-CN" dirty="0"/>
              <a:t>XAML</a:t>
            </a:r>
            <a:r>
              <a:rPr lang="zh-CN" altLang="en-US" dirty="0"/>
              <a:t>文件（扩展名为</a:t>
            </a:r>
            <a:r>
              <a:rPr lang="en-US" altLang="zh-CN" dirty="0"/>
              <a:t>.</a:t>
            </a:r>
            <a:r>
              <a:rPr lang="en-US" altLang="zh-CN" dirty="0" err="1"/>
              <a:t>xaml</a:t>
            </a:r>
            <a:r>
              <a:rPr lang="zh-CN" altLang="en-US" dirty="0"/>
              <a:t>的文件）只能有一个根元素。 </a:t>
            </a:r>
          </a:p>
          <a:p>
            <a:pPr marL="1143000" lvl="2" indent="-228600" eaLnBrk="1" hangingPunct="1">
              <a:lnSpc>
                <a:spcPct val="110000"/>
              </a:lnSpc>
              <a:buSzPct val="90000"/>
              <a:defRPr/>
            </a:pPr>
            <a:r>
              <a:rPr lang="en-US" altLang="zh-CN" dirty="0"/>
              <a:t>x:Class</a:t>
            </a:r>
            <a:r>
              <a:rPr lang="zh-CN" altLang="en-US" dirty="0"/>
              <a:t>用于将</a:t>
            </a:r>
            <a:r>
              <a:rPr lang="en-US" altLang="zh-CN" dirty="0"/>
              <a:t>XAML</a:t>
            </a:r>
            <a:r>
              <a:rPr lang="zh-CN" altLang="en-US" dirty="0"/>
              <a:t>和代码隐藏类关联。</a:t>
            </a:r>
            <a:endParaRPr lang="en-US" altLang="zh-CN" dirty="0"/>
          </a:p>
          <a:p>
            <a:pPr marL="1143000" lvl="2" indent="-228600" eaLnBrk="1" hangingPunct="1">
              <a:lnSpc>
                <a:spcPct val="110000"/>
              </a:lnSpc>
              <a:buSzPct val="90000"/>
              <a:defRPr/>
            </a:pPr>
            <a:r>
              <a:rPr lang="en-US" altLang="zh-CN" dirty="0" err="1"/>
              <a:t>xmlns</a:t>
            </a:r>
            <a:r>
              <a:rPr lang="zh-CN" altLang="en-US" dirty="0"/>
              <a:t>特性声明</a:t>
            </a:r>
            <a:r>
              <a:rPr lang="en-US" altLang="zh-CN" dirty="0"/>
              <a:t>XAML</a:t>
            </a:r>
            <a:r>
              <a:rPr lang="zh-CN" altLang="en-US" dirty="0"/>
              <a:t>默认的命名空间。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dirty="0"/>
              <a:t>x:</a:t>
            </a:r>
            <a:r>
              <a:rPr lang="zh-CN" altLang="en-US" dirty="0"/>
              <a:t>前缀编程构造 </a:t>
            </a:r>
          </a:p>
          <a:p>
            <a:pPr marL="1143000" lvl="2" indent="-228600" eaLnBrk="1" hangingPunct="1">
              <a:lnSpc>
                <a:spcPct val="110000"/>
              </a:lnSpc>
              <a:buSzPct val="90000"/>
              <a:defRPr/>
            </a:pPr>
            <a:r>
              <a:rPr lang="zh-CN" altLang="en-US" dirty="0"/>
              <a:t>根元素的</a:t>
            </a:r>
            <a:r>
              <a:rPr lang="en-US" altLang="zh-CN" dirty="0" err="1"/>
              <a:t>xmlns:x</a:t>
            </a:r>
            <a:r>
              <a:rPr lang="zh-CN" altLang="en-US" dirty="0"/>
              <a:t>用于</a:t>
            </a:r>
            <a:r>
              <a:rPr lang="en-US" altLang="zh-CN" dirty="0"/>
              <a:t>XAML</a:t>
            </a:r>
            <a:r>
              <a:rPr lang="zh-CN" altLang="en-US" dirty="0"/>
              <a:t>命名空间映射，目的是为了通过</a:t>
            </a:r>
            <a:r>
              <a:rPr lang="en-US" altLang="zh-CN" dirty="0"/>
              <a:t>x:</a:t>
            </a:r>
            <a:r>
              <a:rPr lang="zh-CN" altLang="en-US" dirty="0"/>
              <a:t>前缀声明可被其他</a:t>
            </a:r>
            <a:r>
              <a:rPr lang="en-US" altLang="zh-CN" dirty="0"/>
              <a:t>XAML</a:t>
            </a:r>
            <a:r>
              <a:rPr lang="zh-CN" altLang="en-US" dirty="0"/>
              <a:t>和</a:t>
            </a:r>
            <a:r>
              <a:rPr lang="en-US" altLang="zh-CN" dirty="0"/>
              <a:t>C#</a:t>
            </a:r>
            <a:r>
              <a:rPr lang="zh-CN" altLang="en-US" dirty="0"/>
              <a:t>代码引用的对象。</a:t>
            </a:r>
          </a:p>
          <a:p>
            <a:pPr marL="1143000" lvl="2" indent="-228600" eaLnBrk="1" hangingPunct="1">
              <a:lnSpc>
                <a:spcPct val="110000"/>
              </a:lnSpc>
              <a:buSzPct val="90000"/>
              <a:defRPr/>
            </a:pPr>
            <a:r>
              <a:rPr lang="zh-CN" altLang="en-US" dirty="0"/>
              <a:t>控件的</a:t>
            </a:r>
            <a:r>
              <a:rPr lang="en-US" altLang="zh-CN" dirty="0"/>
              <a:t>Name</a:t>
            </a:r>
            <a:r>
              <a:rPr lang="zh-CN" altLang="zh-CN" dirty="0"/>
              <a:t>特性</a:t>
            </a:r>
            <a:r>
              <a:rPr lang="zh-CN" altLang="en-US" dirty="0"/>
              <a:t>：声明的目的是为了在代码隐藏类中引用它。</a:t>
            </a:r>
            <a:endParaRPr lang="en-US" altLang="zh-CN" dirty="0"/>
          </a:p>
          <a:p>
            <a:pPr marL="1143000" lvl="2" indent="-228600" eaLnBrk="1" hangingPunct="1">
              <a:lnSpc>
                <a:spcPct val="110000"/>
              </a:lnSpc>
              <a:buSzPct val="90000"/>
              <a:defRPr/>
            </a:pPr>
            <a:r>
              <a:rPr lang="zh-CN" altLang="zh-CN" dirty="0"/>
              <a:t>只有在模板、自定义控件、动画等特殊场合才需要用</a:t>
            </a:r>
            <a:r>
              <a:rPr lang="en-US" altLang="zh-CN" dirty="0"/>
              <a:t>x:Name</a:t>
            </a:r>
            <a:r>
              <a:rPr lang="zh-CN" altLang="en-US" dirty="0"/>
              <a:t>特性。 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/>
              <a:t>在</a:t>
            </a:r>
            <a:r>
              <a:rPr lang="en-US" altLang="zh-CN" dirty="0"/>
              <a:t>XAML</a:t>
            </a:r>
            <a:r>
              <a:rPr lang="zh-CN" altLang="en-US" dirty="0"/>
              <a:t>中映射自定义命名空间 </a:t>
            </a:r>
          </a:p>
          <a:p>
            <a:pPr marL="1143000" lvl="2" indent="-228600" eaLnBrk="1" hangingPunct="1">
              <a:lnSpc>
                <a:spcPct val="110000"/>
              </a:lnSpc>
              <a:buSzPct val="90000"/>
              <a:defRPr/>
            </a:pPr>
            <a:r>
              <a:rPr lang="zh-CN" altLang="en-US" dirty="0"/>
              <a:t>若在</a:t>
            </a:r>
            <a:r>
              <a:rPr lang="en-US" altLang="zh-CN" dirty="0"/>
              <a:t>XAML</a:t>
            </a:r>
            <a:r>
              <a:rPr lang="zh-CN" altLang="en-US" dirty="0"/>
              <a:t>中引用自定义对象，必须在</a:t>
            </a:r>
            <a:r>
              <a:rPr lang="en-US" altLang="zh-CN" dirty="0"/>
              <a:t>XAML</a:t>
            </a:r>
            <a:r>
              <a:rPr lang="zh-CN" altLang="en-US" dirty="0"/>
              <a:t>中映射自定义命名空间。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723D5B2B-30A5-4669-ACAF-4C028ECEA19D}" type="slidenum">
              <a:rPr lang="en-US" altLang="zh-CN" sz="1200" b="0" smtClean="0">
                <a:solidFill>
                  <a:schemeClr val="tx1"/>
                </a:solidFill>
                <a:ea typeface="新宋体" pitchFamily="49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8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zh-CN" sz="4000"/>
              <a:t>7.1  WPF</a:t>
            </a:r>
            <a:r>
              <a:rPr lang="zh-CN" altLang="zh-CN" sz="4000"/>
              <a:t>应用程序和</a:t>
            </a:r>
            <a:r>
              <a:rPr lang="en-US" altLang="zh-CN" sz="4000"/>
              <a:t>XAML</a:t>
            </a:r>
            <a:r>
              <a:rPr lang="zh-CN" altLang="zh-CN" sz="4000"/>
              <a:t>标记</a:t>
            </a:r>
            <a:endParaRPr lang="zh-CN" altLang="en-US" sz="400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5626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XAML</a:t>
            </a:r>
            <a:r>
              <a:rPr lang="zh-CN" altLang="zh-CN" dirty="0"/>
              <a:t>命名空间和</a:t>
            </a:r>
            <a:r>
              <a:rPr lang="en-US" altLang="zh-CN" dirty="0"/>
              <a:t>x:</a:t>
            </a:r>
            <a:r>
              <a:rPr lang="zh-CN" altLang="zh-CN" dirty="0"/>
              <a:t>前缀编程构造</a:t>
            </a:r>
            <a:r>
              <a:rPr lang="zh-CN" altLang="en-US" dirty="0"/>
              <a:t>（续）</a:t>
            </a:r>
            <a:endParaRPr lang="en-US" altLang="zh-CN" dirty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/>
              <a:t>补充：如何在</a:t>
            </a:r>
            <a:r>
              <a:rPr lang="en-US" altLang="zh-CN" dirty="0"/>
              <a:t>XAML</a:t>
            </a:r>
            <a:r>
              <a:rPr lang="zh-CN" altLang="en-US" dirty="0"/>
              <a:t>中自定义命名空间 </a:t>
            </a:r>
            <a:r>
              <a:rPr lang="zh-CN" altLang="en-US" dirty="0">
                <a:solidFill>
                  <a:srgbClr val="FF0000"/>
                </a:solidFill>
              </a:rPr>
              <a:t>（见补充例子：</a:t>
            </a:r>
            <a:r>
              <a:rPr lang="en-US" altLang="zh-CN" dirty="0">
                <a:solidFill>
                  <a:srgbClr val="FF0000"/>
                </a:solidFill>
              </a:rPr>
              <a:t>Ex01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 </a:t>
            </a:r>
            <a:endParaRPr lang="en-US" altLang="zh-CN" dirty="0"/>
          </a:p>
          <a:p>
            <a:pPr marL="444500" lvl="1" indent="0">
              <a:buFont typeface="Wingdings" pitchFamily="2" charset="2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&lt;Page x:Class="Source.ch07.Page1"</a:t>
            </a:r>
          </a:p>
          <a:p>
            <a:pPr marL="444500" lvl="1" indent="0">
              <a:buFont typeface="Wingdings" pitchFamily="2" charset="2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       …… </a:t>
            </a:r>
          </a:p>
          <a:p>
            <a:pPr marL="444500" lvl="1" indent="0">
              <a:buFont typeface="Wingdings" pitchFamily="2" charset="2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       </a:t>
            </a:r>
            <a:r>
              <a:rPr lang="en-US" altLang="zh-CN" sz="1800" dirty="0" err="1">
                <a:solidFill>
                  <a:srgbClr val="FF0000"/>
                </a:solidFill>
              </a:rPr>
              <a:t>xmlns:my</a:t>
            </a:r>
            <a:r>
              <a:rPr lang="en-US" altLang="zh-CN" sz="1800" dirty="0">
                <a:solidFill>
                  <a:schemeClr val="tx1"/>
                </a:solidFill>
              </a:rPr>
              <a:t>="clr-namespace:Source.ch07"</a:t>
            </a:r>
          </a:p>
          <a:p>
            <a:pPr marL="444500" lvl="1" indent="0">
              <a:buFont typeface="Wingdings" pitchFamily="2" charset="2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       …… </a:t>
            </a:r>
          </a:p>
          <a:p>
            <a:pPr marL="444500" lvl="1" indent="0">
              <a:buFont typeface="Wingdings" pitchFamily="2" charset="2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Title="ch07Page1"&gt;</a:t>
            </a:r>
          </a:p>
          <a:p>
            <a:pPr marL="444500" lvl="1" indent="0">
              <a:buFont typeface="Wingdings" pitchFamily="2" charset="2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      &lt;</a:t>
            </a:r>
            <a:r>
              <a:rPr lang="en-US" altLang="zh-CN" sz="1800" dirty="0" err="1">
                <a:solidFill>
                  <a:schemeClr val="tx1"/>
                </a:solidFill>
              </a:rPr>
              <a:t>StackPanel</a:t>
            </a:r>
            <a:r>
              <a:rPr lang="en-US" altLang="zh-CN" sz="1800" dirty="0">
                <a:solidFill>
                  <a:schemeClr val="tx1"/>
                </a:solidFill>
              </a:rPr>
              <a:t>&gt;</a:t>
            </a:r>
          </a:p>
          <a:p>
            <a:pPr marL="444500" lvl="1" indent="0">
              <a:buFont typeface="Wingdings" pitchFamily="2" charset="2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           ……</a:t>
            </a:r>
          </a:p>
          <a:p>
            <a:pPr marL="444500" lvl="1" indent="0">
              <a:buFont typeface="Wingdings" pitchFamily="2" charset="2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          &lt;my:UserControl1 </a:t>
            </a:r>
            <a:r>
              <a:rPr lang="en-US" altLang="zh-CN" sz="1800" dirty="0">
                <a:solidFill>
                  <a:srgbClr val="FF0000"/>
                </a:solidFill>
              </a:rPr>
              <a:t>x:Name</a:t>
            </a:r>
            <a:r>
              <a:rPr lang="en-US" altLang="zh-CN" sz="1800" dirty="0">
                <a:solidFill>
                  <a:schemeClr val="tx1"/>
                </a:solidFill>
              </a:rPr>
              <a:t>="uc1" /&gt;</a:t>
            </a:r>
          </a:p>
          <a:p>
            <a:pPr marL="444500" lvl="1" indent="0">
              <a:buFont typeface="Wingdings" pitchFamily="2" charset="2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      &lt;/</a:t>
            </a:r>
            <a:r>
              <a:rPr lang="en-US" altLang="zh-CN" sz="1800" dirty="0" err="1">
                <a:solidFill>
                  <a:schemeClr val="tx1"/>
                </a:solidFill>
              </a:rPr>
              <a:t>StackPanel</a:t>
            </a:r>
            <a:r>
              <a:rPr lang="en-US" altLang="zh-CN" sz="1800" dirty="0">
                <a:solidFill>
                  <a:schemeClr val="tx1"/>
                </a:solidFill>
              </a:rPr>
              <a:t>&gt;</a:t>
            </a:r>
          </a:p>
          <a:p>
            <a:pPr marL="444500" lvl="1" indent="0">
              <a:buFont typeface="Wingdings" pitchFamily="2" charset="2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&lt;/Page&gt;</a:t>
            </a:r>
          </a:p>
          <a:p>
            <a:pPr marL="444500" lvl="1" indent="0">
              <a:buFont typeface="Wingdings" pitchFamily="2" charset="2"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如果将</a:t>
            </a:r>
            <a:r>
              <a:rPr lang="en-US" altLang="zh-CN" sz="2000" dirty="0">
                <a:solidFill>
                  <a:srgbClr val="FF0000"/>
                </a:solidFill>
              </a:rPr>
              <a:t>x:Name</a:t>
            </a:r>
            <a:r>
              <a:rPr lang="zh-CN" altLang="en-US" sz="2000" dirty="0">
                <a:solidFill>
                  <a:schemeClr val="tx1"/>
                </a:solidFill>
              </a:rPr>
              <a:t>改为</a:t>
            </a:r>
            <a:r>
              <a:rPr lang="en-US" altLang="zh-CN" sz="2000" dirty="0">
                <a:solidFill>
                  <a:srgbClr val="FF0000"/>
                </a:solidFill>
              </a:rPr>
              <a:t>Name</a:t>
            </a:r>
            <a:r>
              <a:rPr lang="zh-CN" altLang="en-US" sz="2000" dirty="0">
                <a:solidFill>
                  <a:schemeClr val="tx1"/>
                </a:solidFill>
              </a:rPr>
              <a:t>，在代码隐藏类中将看不到</a:t>
            </a:r>
            <a:r>
              <a:rPr lang="en-US" altLang="zh-CN" sz="2000" dirty="0">
                <a:solidFill>
                  <a:schemeClr val="tx1"/>
                </a:solidFill>
              </a:rPr>
              <a:t>uc1</a:t>
            </a:r>
            <a:r>
              <a:rPr lang="zh-CN" altLang="en-US" sz="2000" dirty="0">
                <a:solidFill>
                  <a:schemeClr val="tx1"/>
                </a:solidFill>
              </a:rPr>
              <a:t>。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66300DF3-D83E-4ED8-A7D8-65427AC49F8D}" type="slidenum">
              <a:rPr lang="en-US" altLang="zh-CN" sz="1200" b="0" smtClean="0">
                <a:solidFill>
                  <a:schemeClr val="tx1"/>
                </a:solidFill>
                <a:ea typeface="新宋体" pitchFamily="49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9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/>
              <a:t>7.1  WPF</a:t>
            </a:r>
            <a:r>
              <a:rPr lang="zh-CN" altLang="zh-CN" sz="4000"/>
              <a:t>应用程序和</a:t>
            </a:r>
            <a:r>
              <a:rPr lang="en-US" altLang="zh-CN" sz="4000"/>
              <a:t>XAML</a:t>
            </a:r>
            <a:r>
              <a:rPr lang="zh-CN" altLang="zh-CN" sz="4000"/>
              <a:t>标记</a:t>
            </a:r>
            <a:endParaRPr lang="zh-CN" altLang="en-US" sz="400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63000" cy="4724400"/>
          </a:xfrm>
        </p:spPr>
        <p:txBody>
          <a:bodyPr/>
          <a:lstStyle/>
          <a:p>
            <a:pPr marL="0" indent="0" eaLnBrk="1" hangingPunct="1">
              <a:buClr>
                <a:srgbClr val="606060"/>
              </a:buClr>
              <a:buFont typeface="Wingdings" pitchFamily="2" charset="2"/>
              <a:buNone/>
              <a:defRPr/>
            </a:pP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XAML</a:t>
            </a:r>
            <a:r>
              <a:rPr lang="zh-CN" altLang="en-US" dirty="0"/>
              <a:t>基本语法 </a:t>
            </a:r>
            <a:endParaRPr lang="en-US" altLang="zh-CN" dirty="0"/>
          </a:p>
          <a:p>
            <a:pPr marL="0" indent="0" eaLnBrk="1" hangingPunct="1">
              <a:buClr>
                <a:srgbClr val="606060"/>
              </a:buClr>
              <a:buFont typeface="Wingdings" pitchFamily="2" charset="2"/>
              <a:buNone/>
              <a:defRPr/>
            </a:pPr>
            <a:r>
              <a:rPr lang="en-US" altLang="zh-CN" dirty="0"/>
              <a:t>    </a:t>
            </a:r>
            <a:r>
              <a:rPr lang="zh-CN" altLang="en-US" dirty="0"/>
              <a:t>概念：</a:t>
            </a:r>
            <a:endParaRPr lang="en-US" altLang="zh-CN" dirty="0"/>
          </a:p>
          <a:p>
            <a:pPr lvl="1" eaLnBrk="1" hangingPunct="1">
              <a:buClr>
                <a:srgbClr val="606060"/>
              </a:buClr>
              <a:defRPr/>
            </a:pPr>
            <a:r>
              <a:rPr lang="en-US" altLang="zh-CN" dirty="0"/>
              <a:t>XAML</a:t>
            </a:r>
            <a:r>
              <a:rPr lang="zh-CN" altLang="en-US" dirty="0"/>
              <a:t>的语法与</a:t>
            </a:r>
            <a:r>
              <a:rPr lang="en-US" altLang="zh-CN" dirty="0"/>
              <a:t>HTML</a:t>
            </a:r>
            <a:r>
              <a:rPr lang="zh-CN" altLang="en-US" dirty="0"/>
              <a:t>的语法非常相似，即都是利用元素、特性（</a:t>
            </a:r>
            <a:r>
              <a:rPr lang="en-US" altLang="zh-CN" dirty="0"/>
              <a:t>Attribute</a:t>
            </a:r>
            <a:r>
              <a:rPr lang="zh-CN" altLang="en-US" dirty="0"/>
              <a:t>）和属性（</a:t>
            </a:r>
            <a:r>
              <a:rPr lang="en-US" altLang="zh-CN" dirty="0"/>
              <a:t>Property</a:t>
            </a:r>
            <a:r>
              <a:rPr lang="zh-CN" altLang="en-US" dirty="0"/>
              <a:t>）来描述元素对象的各种要素</a:t>
            </a:r>
            <a:endParaRPr lang="en-US" altLang="zh-CN" dirty="0"/>
          </a:p>
          <a:p>
            <a:pPr lvl="1" eaLnBrk="1" hangingPunct="1">
              <a:buClr>
                <a:srgbClr val="606060"/>
              </a:buClr>
              <a:defRPr/>
            </a:pPr>
            <a:r>
              <a:rPr lang="en-US" altLang="zh-CN" dirty="0"/>
              <a:t>XAML</a:t>
            </a:r>
            <a:r>
              <a:rPr lang="zh-CN" altLang="en-US" dirty="0"/>
              <a:t>最基本的语法：</a:t>
            </a:r>
            <a:endParaRPr lang="en-US" altLang="zh-CN" dirty="0"/>
          </a:p>
          <a:p>
            <a:pPr lvl="2" eaLnBrk="1" hangingPunct="1">
              <a:buClr>
                <a:srgbClr val="606060"/>
              </a:buClr>
              <a:defRPr/>
            </a:pPr>
            <a:r>
              <a:rPr lang="en-US" altLang="zh-CN" dirty="0"/>
              <a:t>&lt;</a:t>
            </a:r>
            <a:r>
              <a:rPr lang="zh-CN" altLang="en-US" i="1" u="sng" dirty="0"/>
              <a:t>对象名</a:t>
            </a:r>
            <a:r>
              <a:rPr lang="zh-CN" altLang="en-US" dirty="0"/>
              <a:t> </a:t>
            </a:r>
            <a:r>
              <a:rPr lang="zh-CN" altLang="en-US" i="1" u="sng" dirty="0"/>
              <a:t>特性名</a:t>
            </a:r>
            <a:r>
              <a:rPr lang="en-US" altLang="zh-CN" i="1" u="sng" dirty="0"/>
              <a:t>1</a:t>
            </a:r>
            <a:r>
              <a:rPr lang="en-US" altLang="zh-CN" dirty="0"/>
              <a:t>="</a:t>
            </a:r>
            <a:r>
              <a:rPr lang="zh-CN" altLang="en-US" i="1" u="sng" dirty="0"/>
              <a:t>值</a:t>
            </a:r>
            <a:r>
              <a:rPr lang="en-US" altLang="zh-CN" i="1" u="sng" dirty="0"/>
              <a:t>1</a:t>
            </a:r>
            <a:r>
              <a:rPr lang="en-US" altLang="zh-CN" dirty="0"/>
              <a:t>" </a:t>
            </a:r>
            <a:r>
              <a:rPr lang="zh-CN" altLang="en-US" i="1" u="sng" dirty="0"/>
              <a:t>特性名</a:t>
            </a:r>
            <a:r>
              <a:rPr lang="en-US" altLang="zh-CN" i="1" u="sng" dirty="0"/>
              <a:t>2</a:t>
            </a:r>
            <a:r>
              <a:rPr lang="en-US" altLang="zh-CN" dirty="0"/>
              <a:t>="</a:t>
            </a:r>
            <a:r>
              <a:rPr lang="zh-CN" altLang="en-US" i="1" u="sng" dirty="0"/>
              <a:t>值</a:t>
            </a:r>
            <a:r>
              <a:rPr lang="en-US" altLang="zh-CN" i="1" u="sng" dirty="0"/>
              <a:t>2</a:t>
            </a:r>
            <a:r>
              <a:rPr lang="en-US" altLang="zh-CN" dirty="0"/>
              <a:t>" ……&gt; &lt;/</a:t>
            </a:r>
            <a:r>
              <a:rPr lang="zh-CN" altLang="en-US" i="1" u="sng" dirty="0"/>
              <a:t>对象名</a:t>
            </a:r>
            <a:r>
              <a:rPr lang="en-US" altLang="zh-CN" dirty="0"/>
              <a:t>&gt; </a:t>
            </a:r>
          </a:p>
          <a:p>
            <a:pPr marL="360363" lvl="1" indent="-3175" eaLnBrk="1" hangingPunct="1">
              <a:defRPr/>
            </a:pPr>
            <a:r>
              <a:rPr lang="en-US" altLang="zh-CN" sz="2000" dirty="0"/>
              <a:t>XAML</a:t>
            </a:r>
            <a:r>
              <a:rPr lang="zh-CN" altLang="en-US" sz="2000" dirty="0"/>
              <a:t>中的对象名、特性名以及属性名都区分大小写。</a:t>
            </a:r>
            <a:endParaRPr lang="en-US" altLang="zh-C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新宋体"/>
        <a:cs typeface=""/>
      </a:majorFont>
      <a:minorFont>
        <a:latin typeface="Arial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6109</TotalTime>
  <Words>6233</Words>
  <Application>Microsoft Office PowerPoint</Application>
  <PresentationFormat>全屏显示(4:3)</PresentationFormat>
  <Paragraphs>781</Paragraphs>
  <Slides>65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  <vt:variant>
        <vt:lpstr>自定义放映</vt:lpstr>
      </vt:variant>
      <vt:variant>
        <vt:i4>1</vt:i4>
      </vt:variant>
    </vt:vector>
  </HeadingPairs>
  <TitlesOfParts>
    <vt:vector size="72" baseType="lpstr">
      <vt:lpstr>仿宋</vt:lpstr>
      <vt:lpstr>Arial</vt:lpstr>
      <vt:lpstr>Courier New</vt:lpstr>
      <vt:lpstr>Times New Roman</vt:lpstr>
      <vt:lpstr>Wingdings</vt:lpstr>
      <vt:lpstr>Watermark</vt:lpstr>
      <vt:lpstr>第7章  WPF应用程序入门</vt:lpstr>
      <vt:lpstr>7.1  WPF应用程序和XAML标记</vt:lpstr>
      <vt:lpstr>7.1  WPF应用程序和XAML标记</vt:lpstr>
      <vt:lpstr>7.1  WPF应用程序和XAML标记</vt:lpstr>
      <vt:lpstr>7.1  WPF应用程序和XAML标记</vt:lpstr>
      <vt:lpstr>7.1  WPF应用程序和XAML标记</vt:lpstr>
      <vt:lpstr>7.1  WPF应用程序和XAML标记</vt:lpstr>
      <vt:lpstr>7.1  WPF应用程序和XAML标记</vt:lpstr>
      <vt:lpstr>7.1  WPF应用程序和XAML标记</vt:lpstr>
      <vt:lpstr>7.1  WPF应用程序和XAML标记</vt:lpstr>
      <vt:lpstr>7.1  WPF应用程序和XAML标记</vt:lpstr>
      <vt:lpstr>7.1  WPF应用程序和XAML标记</vt:lpstr>
      <vt:lpstr>7.1  WPF应用程序和XAML标记</vt:lpstr>
      <vt:lpstr>7.1  WPF应用程序和XAML标记</vt:lpstr>
      <vt:lpstr>7.1  WPF应用程序和XAML标记</vt:lpstr>
      <vt:lpstr>7.1  WPF应用程序和XAML标记</vt:lpstr>
      <vt:lpstr>Ch7  WPF应用程序入门</vt:lpstr>
      <vt:lpstr>7.2  窗口和对话框 </vt:lpstr>
      <vt:lpstr>7.2  窗口和对话框 </vt:lpstr>
      <vt:lpstr>7.2  窗口和对话框 </vt:lpstr>
      <vt:lpstr>7.2  窗口和对话框 </vt:lpstr>
      <vt:lpstr>7.2  窗口和对话框 </vt:lpstr>
      <vt:lpstr>7.2  窗口和对话框 </vt:lpstr>
      <vt:lpstr>7.2  窗口和对话框 </vt:lpstr>
      <vt:lpstr>7.2  窗口和对话框 </vt:lpstr>
      <vt:lpstr>7.2  窗口和对话框 </vt:lpstr>
      <vt:lpstr>7.2  窗口和对话框 </vt:lpstr>
      <vt:lpstr>7.2  窗口和对话框</vt:lpstr>
      <vt:lpstr>7.2  窗口和对话框 </vt:lpstr>
      <vt:lpstr>7.2  窗口和对话框 </vt:lpstr>
      <vt:lpstr>7.2  窗口和对话框 </vt:lpstr>
      <vt:lpstr>7.2  窗口和对话框 </vt:lpstr>
      <vt:lpstr>Ch7  WPF应用程序入门</vt:lpstr>
      <vt:lpstr>7.3  颜色 </vt:lpstr>
      <vt:lpstr>7.3  颜色 </vt:lpstr>
      <vt:lpstr>7.3  颜色 </vt:lpstr>
      <vt:lpstr>Ch7  WPF应用程序入门</vt:lpstr>
      <vt:lpstr>7.4  形状 </vt:lpstr>
      <vt:lpstr>7.4  形状 </vt:lpstr>
      <vt:lpstr>7.4  形状 </vt:lpstr>
      <vt:lpstr>7.4  形状 </vt:lpstr>
      <vt:lpstr>Ch7  WPF应用程序入门</vt:lpstr>
      <vt:lpstr>7.5  画笔（Brush）  </vt:lpstr>
      <vt:lpstr>7.5  画笔（Brush）  </vt:lpstr>
      <vt:lpstr>7.5  画笔（Brush）  </vt:lpstr>
      <vt:lpstr>7.5  画笔（Brush）  </vt:lpstr>
      <vt:lpstr>7.5  画笔（Brush）  </vt:lpstr>
      <vt:lpstr>7.5  画笔（Brush）  </vt:lpstr>
      <vt:lpstr>7.5  画笔（Brush）  </vt:lpstr>
      <vt:lpstr>7.5  画笔（Brush）  </vt:lpstr>
      <vt:lpstr>Ch7  WPF应用程序入门</vt:lpstr>
      <vt:lpstr>7.6  属性  </vt:lpstr>
      <vt:lpstr>7.6  属性  </vt:lpstr>
      <vt:lpstr>7.6  属性  </vt:lpstr>
      <vt:lpstr>Ch7  WPF应用程序入门</vt:lpstr>
      <vt:lpstr>7.7  事件  </vt:lpstr>
      <vt:lpstr>7.7  事件  </vt:lpstr>
      <vt:lpstr>7.7  事件  </vt:lpstr>
      <vt:lpstr>7.7  事件  </vt:lpstr>
      <vt:lpstr>7.7  事件  </vt:lpstr>
      <vt:lpstr>7.7  事件  </vt:lpstr>
      <vt:lpstr>7.7  事件  </vt:lpstr>
      <vt:lpstr>7.7  事件  </vt:lpstr>
      <vt:lpstr>7.7  事件  </vt:lpstr>
      <vt:lpstr>7.7  事件  </vt:lpstr>
      <vt:lpstr>第1章 计算机系统概论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mj</dc:creator>
  <cp:lastModifiedBy>军红</cp:lastModifiedBy>
  <cp:revision>473</cp:revision>
  <cp:lastPrinted>1601-01-01T00:00:00Z</cp:lastPrinted>
  <dcterms:created xsi:type="dcterms:W3CDTF">1601-01-01T00:00:00Z</dcterms:created>
  <dcterms:modified xsi:type="dcterms:W3CDTF">2023-05-12T01:37:51Z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