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0" r:id="rId2"/>
    <p:sldId id="270" r:id="rId3"/>
    <p:sldId id="361" r:id="rId4"/>
    <p:sldId id="353" r:id="rId5"/>
    <p:sldId id="360" r:id="rId6"/>
    <p:sldId id="356" r:id="rId7"/>
    <p:sldId id="355" r:id="rId8"/>
    <p:sldId id="358" r:id="rId9"/>
    <p:sldId id="357" r:id="rId10"/>
    <p:sldId id="291" r:id="rId11"/>
    <p:sldId id="317" r:id="rId12"/>
    <p:sldId id="320" r:id="rId13"/>
    <p:sldId id="362" r:id="rId14"/>
    <p:sldId id="322" r:id="rId15"/>
    <p:sldId id="323" r:id="rId16"/>
    <p:sldId id="324" r:id="rId17"/>
    <p:sldId id="325" r:id="rId18"/>
    <p:sldId id="326" r:id="rId19"/>
    <p:sldId id="328" r:id="rId20"/>
    <p:sldId id="319" r:id="rId21"/>
    <p:sldId id="339" r:id="rId22"/>
    <p:sldId id="336" r:id="rId23"/>
    <p:sldId id="337" r:id="rId24"/>
    <p:sldId id="340" r:id="rId25"/>
    <p:sldId id="341" r:id="rId26"/>
    <p:sldId id="331" r:id="rId27"/>
    <p:sldId id="338" r:id="rId28"/>
    <p:sldId id="347" r:id="rId29"/>
    <p:sldId id="332" r:id="rId30"/>
    <p:sldId id="333" r:id="rId31"/>
    <p:sldId id="334" r:id="rId32"/>
    <p:sldId id="335" r:id="rId33"/>
    <p:sldId id="344" r:id="rId34"/>
    <p:sldId id="350" r:id="rId35"/>
    <p:sldId id="351" r:id="rId36"/>
    <p:sldId id="352"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FEC08C2-00D6-4058-A300-0DFA4FD1F723}">
          <p14:sldIdLst>
            <p14:sldId id="260"/>
            <p14:sldId id="270"/>
            <p14:sldId id="361"/>
            <p14:sldId id="353"/>
            <p14:sldId id="360"/>
            <p14:sldId id="356"/>
            <p14:sldId id="355"/>
            <p14:sldId id="358"/>
            <p14:sldId id="357"/>
            <p14:sldId id="291"/>
            <p14:sldId id="317"/>
            <p14:sldId id="320"/>
            <p14:sldId id="362"/>
            <p14:sldId id="322"/>
            <p14:sldId id="323"/>
            <p14:sldId id="324"/>
            <p14:sldId id="325"/>
            <p14:sldId id="326"/>
            <p14:sldId id="328"/>
            <p14:sldId id="319"/>
            <p14:sldId id="339"/>
            <p14:sldId id="336"/>
            <p14:sldId id="337"/>
            <p14:sldId id="340"/>
            <p14:sldId id="341"/>
            <p14:sldId id="331"/>
          </p14:sldIdLst>
        </p14:section>
        <p14:section name="无标题节" id="{26DDD4C3-1653-432B-A563-96DE34C2E619}">
          <p14:sldIdLst>
            <p14:sldId id="338"/>
            <p14:sldId id="347"/>
            <p14:sldId id="332"/>
            <p14:sldId id="333"/>
            <p14:sldId id="334"/>
            <p14:sldId id="335"/>
            <p14:sldId id="344"/>
            <p14:sldId id="350"/>
            <p14:sldId id="351"/>
            <p14:sldId id="35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9" autoAdjust="0"/>
    <p:restoredTop sz="85402" autoAdjust="0"/>
  </p:normalViewPr>
  <p:slideViewPr>
    <p:cSldViewPr snapToGrid="0">
      <p:cViewPr varScale="1">
        <p:scale>
          <a:sx n="81" d="100"/>
          <a:sy n="81" d="100"/>
        </p:scale>
        <p:origin x="492"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18T01:10:59.085"/>
    </inkml:context>
    <inkml:brush xml:id="br0">
      <inkml:brushProperty name="width" value="0.05" units="cm"/>
      <inkml:brushProperty name="height" value="0.05" units="cm"/>
      <inkml:brushProperty name="color" value="#E71224"/>
    </inkml:brush>
  </inkml:definitions>
  <inkml:trace contextRef="#ctx0" brushRef="#br0">0 0 24575,'3'0'0,"5"0"0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D9B4F8-B9B8-4A16-8056-FA7F3557B8C5}" type="datetimeFigureOut">
              <a:rPr lang="zh-CN" altLang="en-US" smtClean="0"/>
              <a:t>2024/9/20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670A8B-A679-4A27-84B0-328234F41242}" type="slidenum">
              <a:rPr lang="zh-CN" altLang="en-US" smtClean="0"/>
              <a:t>‹#›</a:t>
            </a:fld>
            <a:endParaRPr lang="zh-CN" altLang="en-US"/>
          </a:p>
        </p:txBody>
      </p:sp>
    </p:spTree>
    <p:extLst>
      <p:ext uri="{BB962C8B-B14F-4D97-AF65-F5344CB8AC3E}">
        <p14:creationId xmlns:p14="http://schemas.microsoft.com/office/powerpoint/2010/main" val="1632636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2</a:t>
            </a:fld>
            <a:endParaRPr lang="zh-CN" altLang="en-US"/>
          </a:p>
        </p:txBody>
      </p:sp>
    </p:spTree>
    <p:extLst>
      <p:ext uri="{BB962C8B-B14F-4D97-AF65-F5344CB8AC3E}">
        <p14:creationId xmlns:p14="http://schemas.microsoft.com/office/powerpoint/2010/main" val="2787838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11</a:t>
            </a:fld>
            <a:endParaRPr lang="zh-CN" altLang="en-US"/>
          </a:p>
        </p:txBody>
      </p:sp>
    </p:spTree>
    <p:extLst>
      <p:ext uri="{BB962C8B-B14F-4D97-AF65-F5344CB8AC3E}">
        <p14:creationId xmlns:p14="http://schemas.microsoft.com/office/powerpoint/2010/main" val="5916741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20</a:t>
            </a:fld>
            <a:endParaRPr lang="zh-CN" altLang="en-US"/>
          </a:p>
        </p:txBody>
      </p:sp>
    </p:spTree>
    <p:extLst>
      <p:ext uri="{BB962C8B-B14F-4D97-AF65-F5344CB8AC3E}">
        <p14:creationId xmlns:p14="http://schemas.microsoft.com/office/powerpoint/2010/main" val="2012194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21</a:t>
            </a:fld>
            <a:endParaRPr lang="zh-CN" altLang="en-US"/>
          </a:p>
        </p:txBody>
      </p:sp>
    </p:spTree>
    <p:extLst>
      <p:ext uri="{BB962C8B-B14F-4D97-AF65-F5344CB8AC3E}">
        <p14:creationId xmlns:p14="http://schemas.microsoft.com/office/powerpoint/2010/main" val="2508015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22</a:t>
            </a:fld>
            <a:endParaRPr lang="zh-CN" altLang="en-US"/>
          </a:p>
        </p:txBody>
      </p:sp>
    </p:spTree>
    <p:extLst>
      <p:ext uri="{BB962C8B-B14F-4D97-AF65-F5344CB8AC3E}">
        <p14:creationId xmlns:p14="http://schemas.microsoft.com/office/powerpoint/2010/main" val="23425936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23</a:t>
            </a:fld>
            <a:endParaRPr lang="zh-CN" altLang="en-US"/>
          </a:p>
        </p:txBody>
      </p:sp>
    </p:spTree>
    <p:extLst>
      <p:ext uri="{BB962C8B-B14F-4D97-AF65-F5344CB8AC3E}">
        <p14:creationId xmlns:p14="http://schemas.microsoft.com/office/powerpoint/2010/main" val="28468107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24</a:t>
            </a:fld>
            <a:endParaRPr lang="zh-CN" altLang="en-US"/>
          </a:p>
        </p:txBody>
      </p:sp>
    </p:spTree>
    <p:extLst>
      <p:ext uri="{BB962C8B-B14F-4D97-AF65-F5344CB8AC3E}">
        <p14:creationId xmlns:p14="http://schemas.microsoft.com/office/powerpoint/2010/main" val="3302288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25</a:t>
            </a:fld>
            <a:endParaRPr lang="zh-CN" altLang="en-US"/>
          </a:p>
        </p:txBody>
      </p:sp>
    </p:spTree>
    <p:extLst>
      <p:ext uri="{BB962C8B-B14F-4D97-AF65-F5344CB8AC3E}">
        <p14:creationId xmlns:p14="http://schemas.microsoft.com/office/powerpoint/2010/main" val="3528803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26</a:t>
            </a:fld>
            <a:endParaRPr lang="zh-CN" altLang="en-US"/>
          </a:p>
        </p:txBody>
      </p:sp>
    </p:spTree>
    <p:extLst>
      <p:ext uri="{BB962C8B-B14F-4D97-AF65-F5344CB8AC3E}">
        <p14:creationId xmlns:p14="http://schemas.microsoft.com/office/powerpoint/2010/main" val="269512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tr</a:t>
            </a:r>
            <a:r>
              <a:rPr lang="zh-CN" altLang="en-US" dirty="0"/>
              <a:t>定义行，</a:t>
            </a:r>
            <a:r>
              <a:rPr lang="en-US" altLang="zh-CN" dirty="0"/>
              <a:t>td</a:t>
            </a:r>
            <a:r>
              <a:rPr lang="zh-CN" altLang="en-US" dirty="0"/>
              <a:t>定义行内单元格，</a:t>
            </a:r>
            <a:r>
              <a:rPr lang="en-US" altLang="zh-CN" dirty="0" err="1"/>
              <a:t>th</a:t>
            </a:r>
            <a:r>
              <a:rPr lang="zh-CN" altLang="en-US" dirty="0"/>
              <a:t>定义表头单元格</a:t>
            </a:r>
          </a:p>
        </p:txBody>
      </p:sp>
      <p:sp>
        <p:nvSpPr>
          <p:cNvPr id="4" name="灯片编号占位符 3"/>
          <p:cNvSpPr>
            <a:spLocks noGrp="1"/>
          </p:cNvSpPr>
          <p:nvPr>
            <p:ph type="sldNum" sz="quarter" idx="5"/>
          </p:nvPr>
        </p:nvSpPr>
        <p:spPr/>
        <p:txBody>
          <a:bodyPr/>
          <a:lstStyle/>
          <a:p>
            <a:fld id="{41670A8B-A679-4A27-84B0-328234F41242}" type="slidenum">
              <a:rPr lang="zh-CN" altLang="en-US" smtClean="0"/>
              <a:t>27</a:t>
            </a:fld>
            <a:endParaRPr lang="zh-CN" altLang="en-US"/>
          </a:p>
        </p:txBody>
      </p:sp>
    </p:spTree>
    <p:extLst>
      <p:ext uri="{BB962C8B-B14F-4D97-AF65-F5344CB8AC3E}">
        <p14:creationId xmlns:p14="http://schemas.microsoft.com/office/powerpoint/2010/main" val="250450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28</a:t>
            </a:fld>
            <a:endParaRPr lang="zh-CN" altLang="en-US"/>
          </a:p>
        </p:txBody>
      </p:sp>
    </p:spTree>
    <p:extLst>
      <p:ext uri="{BB962C8B-B14F-4D97-AF65-F5344CB8AC3E}">
        <p14:creationId xmlns:p14="http://schemas.microsoft.com/office/powerpoint/2010/main" val="1873736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和</a:t>
            </a:r>
            <a:r>
              <a:rPr lang="en-US" altLang="zh-CN" dirty="0"/>
              <a:t>2</a:t>
            </a:r>
            <a:r>
              <a:rPr lang="zh-CN" altLang="en-US" dirty="0"/>
              <a:t>只有页面框架，</a:t>
            </a:r>
          </a:p>
        </p:txBody>
      </p:sp>
      <p:sp>
        <p:nvSpPr>
          <p:cNvPr id="4" name="灯片编号占位符 3"/>
          <p:cNvSpPr>
            <a:spLocks noGrp="1"/>
          </p:cNvSpPr>
          <p:nvPr>
            <p:ph type="sldNum" sz="quarter" idx="5"/>
          </p:nvPr>
        </p:nvSpPr>
        <p:spPr/>
        <p:txBody>
          <a:bodyPr/>
          <a:lstStyle/>
          <a:p>
            <a:fld id="{41670A8B-A679-4A27-84B0-328234F41242}" type="slidenum">
              <a:rPr lang="zh-CN" altLang="en-US" smtClean="0"/>
              <a:t>3</a:t>
            </a:fld>
            <a:endParaRPr lang="zh-CN" altLang="en-US"/>
          </a:p>
        </p:txBody>
      </p:sp>
    </p:spTree>
    <p:extLst>
      <p:ext uri="{BB962C8B-B14F-4D97-AF65-F5344CB8AC3E}">
        <p14:creationId xmlns:p14="http://schemas.microsoft.com/office/powerpoint/2010/main" val="33887446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29</a:t>
            </a:fld>
            <a:endParaRPr lang="zh-CN" altLang="en-US"/>
          </a:p>
        </p:txBody>
      </p:sp>
    </p:spTree>
    <p:extLst>
      <p:ext uri="{BB962C8B-B14F-4D97-AF65-F5344CB8AC3E}">
        <p14:creationId xmlns:p14="http://schemas.microsoft.com/office/powerpoint/2010/main" val="14969068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30</a:t>
            </a:fld>
            <a:endParaRPr lang="zh-CN" altLang="en-US"/>
          </a:p>
        </p:txBody>
      </p:sp>
    </p:spTree>
    <p:extLst>
      <p:ext uri="{BB962C8B-B14F-4D97-AF65-F5344CB8AC3E}">
        <p14:creationId xmlns:p14="http://schemas.microsoft.com/office/powerpoint/2010/main" val="7444867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31</a:t>
            </a:fld>
            <a:endParaRPr lang="zh-CN" altLang="en-US"/>
          </a:p>
        </p:txBody>
      </p:sp>
    </p:spTree>
    <p:extLst>
      <p:ext uri="{BB962C8B-B14F-4D97-AF65-F5344CB8AC3E}">
        <p14:creationId xmlns:p14="http://schemas.microsoft.com/office/powerpoint/2010/main" val="623739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32</a:t>
            </a:fld>
            <a:endParaRPr lang="zh-CN" altLang="en-US"/>
          </a:p>
        </p:txBody>
      </p:sp>
    </p:spTree>
    <p:extLst>
      <p:ext uri="{BB962C8B-B14F-4D97-AF65-F5344CB8AC3E}">
        <p14:creationId xmlns:p14="http://schemas.microsoft.com/office/powerpoint/2010/main" val="2633638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33</a:t>
            </a:fld>
            <a:endParaRPr lang="zh-CN" altLang="en-US"/>
          </a:p>
        </p:txBody>
      </p:sp>
    </p:spTree>
    <p:extLst>
      <p:ext uri="{BB962C8B-B14F-4D97-AF65-F5344CB8AC3E}">
        <p14:creationId xmlns:p14="http://schemas.microsoft.com/office/powerpoint/2010/main" val="31220834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34</a:t>
            </a:fld>
            <a:endParaRPr lang="zh-CN" altLang="en-US"/>
          </a:p>
        </p:txBody>
      </p:sp>
    </p:spTree>
    <p:extLst>
      <p:ext uri="{BB962C8B-B14F-4D97-AF65-F5344CB8AC3E}">
        <p14:creationId xmlns:p14="http://schemas.microsoft.com/office/powerpoint/2010/main" val="2318710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35</a:t>
            </a:fld>
            <a:endParaRPr lang="zh-CN" altLang="en-US"/>
          </a:p>
        </p:txBody>
      </p:sp>
    </p:spTree>
    <p:extLst>
      <p:ext uri="{BB962C8B-B14F-4D97-AF65-F5344CB8AC3E}">
        <p14:creationId xmlns:p14="http://schemas.microsoft.com/office/powerpoint/2010/main" val="515766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36</a:t>
            </a:fld>
            <a:endParaRPr lang="zh-CN" altLang="en-US"/>
          </a:p>
        </p:txBody>
      </p:sp>
    </p:spTree>
    <p:extLst>
      <p:ext uri="{BB962C8B-B14F-4D97-AF65-F5344CB8AC3E}">
        <p14:creationId xmlns:p14="http://schemas.microsoft.com/office/powerpoint/2010/main" val="304598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4</a:t>
            </a:fld>
            <a:endParaRPr lang="zh-CN" altLang="en-US"/>
          </a:p>
        </p:txBody>
      </p:sp>
    </p:spTree>
    <p:extLst>
      <p:ext uri="{BB962C8B-B14F-4D97-AF65-F5344CB8AC3E}">
        <p14:creationId xmlns:p14="http://schemas.microsoft.com/office/powerpoint/2010/main" val="2229764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为网页提供结构，如哪些部分是标题、段落、列表</a:t>
            </a:r>
          </a:p>
        </p:txBody>
      </p:sp>
      <p:sp>
        <p:nvSpPr>
          <p:cNvPr id="4" name="灯片编号占位符 3"/>
          <p:cNvSpPr>
            <a:spLocks noGrp="1"/>
          </p:cNvSpPr>
          <p:nvPr>
            <p:ph type="sldNum" sz="quarter" idx="5"/>
          </p:nvPr>
        </p:nvSpPr>
        <p:spPr/>
        <p:txBody>
          <a:bodyPr/>
          <a:lstStyle/>
          <a:p>
            <a:fld id="{41670A8B-A679-4A27-84B0-328234F41242}" type="slidenum">
              <a:rPr lang="zh-CN" altLang="en-US" smtClean="0"/>
              <a:t>5</a:t>
            </a:fld>
            <a:endParaRPr lang="zh-CN" altLang="en-US"/>
          </a:p>
        </p:txBody>
      </p:sp>
    </p:spTree>
    <p:extLst>
      <p:ext uri="{BB962C8B-B14F-4D97-AF65-F5344CB8AC3E}">
        <p14:creationId xmlns:p14="http://schemas.microsoft.com/office/powerpoint/2010/main" val="2501594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HTML4.0</a:t>
            </a:r>
            <a:r>
              <a:rPr lang="zh-CN" altLang="en-US" dirty="0"/>
              <a:t>之后才有固定的标准</a:t>
            </a:r>
          </a:p>
        </p:txBody>
      </p:sp>
      <p:sp>
        <p:nvSpPr>
          <p:cNvPr id="4" name="灯片编号占位符 3"/>
          <p:cNvSpPr>
            <a:spLocks noGrp="1"/>
          </p:cNvSpPr>
          <p:nvPr>
            <p:ph type="sldNum" sz="quarter" idx="5"/>
          </p:nvPr>
        </p:nvSpPr>
        <p:spPr/>
        <p:txBody>
          <a:bodyPr/>
          <a:lstStyle/>
          <a:p>
            <a:fld id="{41670A8B-A679-4A27-84B0-328234F41242}" type="slidenum">
              <a:rPr lang="zh-CN" altLang="en-US" smtClean="0"/>
              <a:t>6</a:t>
            </a:fld>
            <a:endParaRPr lang="zh-CN" altLang="en-US"/>
          </a:p>
        </p:txBody>
      </p:sp>
    </p:spTree>
    <p:extLst>
      <p:ext uri="{BB962C8B-B14F-4D97-AF65-F5344CB8AC3E}">
        <p14:creationId xmlns:p14="http://schemas.microsoft.com/office/powerpoint/2010/main" val="1952920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7</a:t>
            </a:fld>
            <a:endParaRPr lang="zh-CN" altLang="en-US"/>
          </a:p>
        </p:txBody>
      </p:sp>
    </p:spTree>
    <p:extLst>
      <p:ext uri="{BB962C8B-B14F-4D97-AF65-F5344CB8AC3E}">
        <p14:creationId xmlns:p14="http://schemas.microsoft.com/office/powerpoint/2010/main" val="2858358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effectLst/>
                <a:latin typeface="Times New Roman" panose="02020603050405020304" pitchFamily="18" charset="0"/>
                <a:cs typeface="Times New Roman" panose="02020603050405020304" pitchFamily="18" charset="0"/>
              </a:rPr>
              <a:t>&lt;!DOCTYPE html&gt; </a:t>
            </a:r>
            <a:r>
              <a:rPr lang="zh-CN" altLang="en-US" sz="1200" b="0" dirty="0">
                <a:effectLst/>
                <a:latin typeface="Times New Roman" panose="02020603050405020304" pitchFamily="18" charset="0"/>
                <a:cs typeface="Times New Roman" panose="02020603050405020304" pitchFamily="18" charset="0"/>
              </a:rPr>
              <a:t>文档类型声明，告诉浏览器使用什么规范。代码演示：认识</a:t>
            </a:r>
            <a:r>
              <a:rPr lang="en-US" altLang="zh-CN" sz="1200" b="0" dirty="0">
                <a:effectLst/>
                <a:latin typeface="Times New Roman" panose="02020603050405020304" pitchFamily="18" charset="0"/>
                <a:cs typeface="Times New Roman" panose="02020603050405020304" pitchFamily="18" charset="0"/>
              </a:rPr>
              <a:t>HTML</a:t>
            </a:r>
          </a:p>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8</a:t>
            </a:fld>
            <a:endParaRPr lang="zh-CN" altLang="en-US"/>
          </a:p>
        </p:txBody>
      </p:sp>
    </p:spTree>
    <p:extLst>
      <p:ext uri="{BB962C8B-B14F-4D97-AF65-F5344CB8AC3E}">
        <p14:creationId xmlns:p14="http://schemas.microsoft.com/office/powerpoint/2010/main" val="4223300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670A8B-A679-4A27-84B0-328234F41242}" type="slidenum">
              <a:rPr lang="zh-CN" altLang="en-US" smtClean="0"/>
              <a:t>9</a:t>
            </a:fld>
            <a:endParaRPr lang="zh-CN" altLang="en-US"/>
          </a:p>
        </p:txBody>
      </p:sp>
    </p:spTree>
    <p:extLst>
      <p:ext uri="{BB962C8B-B14F-4D97-AF65-F5344CB8AC3E}">
        <p14:creationId xmlns:p14="http://schemas.microsoft.com/office/powerpoint/2010/main" val="3075814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先介绍</a:t>
            </a:r>
            <a:r>
              <a:rPr lang="en-US" altLang="zh-CN" dirty="0"/>
              <a:t>head</a:t>
            </a:r>
            <a:r>
              <a:rPr lang="zh-CN" altLang="en-US" dirty="0"/>
              <a:t>里常用的标签</a:t>
            </a:r>
          </a:p>
        </p:txBody>
      </p:sp>
      <p:sp>
        <p:nvSpPr>
          <p:cNvPr id="4" name="灯片编号占位符 3"/>
          <p:cNvSpPr>
            <a:spLocks noGrp="1"/>
          </p:cNvSpPr>
          <p:nvPr>
            <p:ph type="sldNum" sz="quarter" idx="5"/>
          </p:nvPr>
        </p:nvSpPr>
        <p:spPr/>
        <p:txBody>
          <a:bodyPr/>
          <a:lstStyle/>
          <a:p>
            <a:fld id="{41670A8B-A679-4A27-84B0-328234F41242}" type="slidenum">
              <a:rPr lang="zh-CN" altLang="en-US" smtClean="0"/>
              <a:t>10</a:t>
            </a:fld>
            <a:endParaRPr lang="zh-CN" altLang="en-US"/>
          </a:p>
        </p:txBody>
      </p:sp>
    </p:spTree>
    <p:extLst>
      <p:ext uri="{BB962C8B-B14F-4D97-AF65-F5344CB8AC3E}">
        <p14:creationId xmlns:p14="http://schemas.microsoft.com/office/powerpoint/2010/main" val="3644061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D78803-B1DC-855D-4DBC-529C7B54D78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C180CA-31F6-67D4-92EB-26328318AC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8CF7C99-DE6D-CC4A-13E9-B199547E5937}"/>
              </a:ext>
            </a:extLst>
          </p:cNvPr>
          <p:cNvSpPr>
            <a:spLocks noGrp="1"/>
          </p:cNvSpPr>
          <p:nvPr>
            <p:ph type="dt" sz="half" idx="10"/>
          </p:nvPr>
        </p:nvSpPr>
        <p:spPr/>
        <p:txBody>
          <a:bodyPr/>
          <a:lstStyle/>
          <a:p>
            <a:fld id="{D2407400-BCA1-4CCF-9320-B208241C2B12}" type="datetimeFigureOut">
              <a:rPr lang="zh-CN" altLang="en-US" smtClean="0"/>
              <a:t>2024/9/20</a:t>
            </a:fld>
            <a:endParaRPr lang="zh-CN" altLang="en-US"/>
          </a:p>
        </p:txBody>
      </p:sp>
      <p:sp>
        <p:nvSpPr>
          <p:cNvPr id="5" name="页脚占位符 4">
            <a:extLst>
              <a:ext uri="{FF2B5EF4-FFF2-40B4-BE49-F238E27FC236}">
                <a16:creationId xmlns:a16="http://schemas.microsoft.com/office/drawing/2014/main" id="{F401F4ED-8EBE-6D08-6AFA-83BEDBE4A0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26A27D-90CC-3601-A639-180B0433DDF0}"/>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3432310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AD5EA-43B4-7D57-6D5C-ACC108BD21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2D9115D-45D6-A3B1-BD08-CC69524FEF4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7215E8-5099-BA84-7285-04122E78903D}"/>
              </a:ext>
            </a:extLst>
          </p:cNvPr>
          <p:cNvSpPr>
            <a:spLocks noGrp="1"/>
          </p:cNvSpPr>
          <p:nvPr>
            <p:ph type="dt" sz="half" idx="10"/>
          </p:nvPr>
        </p:nvSpPr>
        <p:spPr/>
        <p:txBody>
          <a:bodyPr/>
          <a:lstStyle/>
          <a:p>
            <a:fld id="{D2407400-BCA1-4CCF-9320-B208241C2B12}" type="datetimeFigureOut">
              <a:rPr lang="zh-CN" altLang="en-US" smtClean="0"/>
              <a:t>2024/9/20</a:t>
            </a:fld>
            <a:endParaRPr lang="zh-CN" altLang="en-US"/>
          </a:p>
        </p:txBody>
      </p:sp>
      <p:sp>
        <p:nvSpPr>
          <p:cNvPr id="5" name="页脚占位符 4">
            <a:extLst>
              <a:ext uri="{FF2B5EF4-FFF2-40B4-BE49-F238E27FC236}">
                <a16:creationId xmlns:a16="http://schemas.microsoft.com/office/drawing/2014/main" id="{760879CB-FB62-F65B-1FDD-034F371DD6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F04D0F-BE4E-6A08-5845-F072380A2FC2}"/>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1364993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4A60B3F-C130-8897-15D6-CE9EFD0326F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AAD31B4-DC93-B234-4054-7FEFBBB7ED0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847C8E2-7A2C-8AFF-7CF8-64EC9EB31111}"/>
              </a:ext>
            </a:extLst>
          </p:cNvPr>
          <p:cNvSpPr>
            <a:spLocks noGrp="1"/>
          </p:cNvSpPr>
          <p:nvPr>
            <p:ph type="dt" sz="half" idx="10"/>
          </p:nvPr>
        </p:nvSpPr>
        <p:spPr/>
        <p:txBody>
          <a:bodyPr/>
          <a:lstStyle/>
          <a:p>
            <a:fld id="{D2407400-BCA1-4CCF-9320-B208241C2B12}" type="datetimeFigureOut">
              <a:rPr lang="zh-CN" altLang="en-US" smtClean="0"/>
              <a:t>2024/9/20</a:t>
            </a:fld>
            <a:endParaRPr lang="zh-CN" altLang="en-US"/>
          </a:p>
        </p:txBody>
      </p:sp>
      <p:sp>
        <p:nvSpPr>
          <p:cNvPr id="5" name="页脚占位符 4">
            <a:extLst>
              <a:ext uri="{FF2B5EF4-FFF2-40B4-BE49-F238E27FC236}">
                <a16:creationId xmlns:a16="http://schemas.microsoft.com/office/drawing/2014/main" id="{12DC6749-E5D1-48B8-1B01-D8C5B902BE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B72010D-BD5E-4847-2686-CB5238D6C96A}"/>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1180646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3C689-BB9A-44D4-9884-20238864BA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47EB2BC-19DC-7BE6-F6BC-B9596402877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F30DFF-0024-B056-9F82-8C493A565343}"/>
              </a:ext>
            </a:extLst>
          </p:cNvPr>
          <p:cNvSpPr>
            <a:spLocks noGrp="1"/>
          </p:cNvSpPr>
          <p:nvPr>
            <p:ph type="dt" sz="half" idx="10"/>
          </p:nvPr>
        </p:nvSpPr>
        <p:spPr/>
        <p:txBody>
          <a:bodyPr/>
          <a:lstStyle/>
          <a:p>
            <a:fld id="{D2407400-BCA1-4CCF-9320-B208241C2B12}" type="datetimeFigureOut">
              <a:rPr lang="zh-CN" altLang="en-US" smtClean="0"/>
              <a:t>2024/9/20</a:t>
            </a:fld>
            <a:endParaRPr lang="zh-CN" altLang="en-US"/>
          </a:p>
        </p:txBody>
      </p:sp>
      <p:sp>
        <p:nvSpPr>
          <p:cNvPr id="5" name="页脚占位符 4">
            <a:extLst>
              <a:ext uri="{FF2B5EF4-FFF2-40B4-BE49-F238E27FC236}">
                <a16:creationId xmlns:a16="http://schemas.microsoft.com/office/drawing/2014/main" id="{FE873461-4D10-0C4F-BB91-0417422322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AA0E1E-1EF3-65E1-AE51-4A848013D49A}"/>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1987930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5E00A7-037E-C6B8-217B-6E59CA11657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81BBD18-41BC-F243-A748-621D206A65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472A086-3A6A-2663-986C-230BB245F505}"/>
              </a:ext>
            </a:extLst>
          </p:cNvPr>
          <p:cNvSpPr>
            <a:spLocks noGrp="1"/>
          </p:cNvSpPr>
          <p:nvPr>
            <p:ph type="dt" sz="half" idx="10"/>
          </p:nvPr>
        </p:nvSpPr>
        <p:spPr/>
        <p:txBody>
          <a:bodyPr/>
          <a:lstStyle/>
          <a:p>
            <a:fld id="{D2407400-BCA1-4CCF-9320-B208241C2B12}" type="datetimeFigureOut">
              <a:rPr lang="zh-CN" altLang="en-US" smtClean="0"/>
              <a:t>2024/9/20</a:t>
            </a:fld>
            <a:endParaRPr lang="zh-CN" altLang="en-US"/>
          </a:p>
        </p:txBody>
      </p:sp>
      <p:sp>
        <p:nvSpPr>
          <p:cNvPr id="5" name="页脚占位符 4">
            <a:extLst>
              <a:ext uri="{FF2B5EF4-FFF2-40B4-BE49-F238E27FC236}">
                <a16:creationId xmlns:a16="http://schemas.microsoft.com/office/drawing/2014/main" id="{AA09BFA0-09BF-82A0-2DA1-00E089EE40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15D31F-C8AB-49A1-BE2A-7978982CAFF9}"/>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1718885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2F9EB-60E2-9DF8-B909-E362263994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36526EB-CCFD-243B-6B54-0AB8A8C9F55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9401016-EB74-06FE-2CEF-CA92D678D59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264DFAD-2BDF-B94A-C52C-D08801DE217F}"/>
              </a:ext>
            </a:extLst>
          </p:cNvPr>
          <p:cNvSpPr>
            <a:spLocks noGrp="1"/>
          </p:cNvSpPr>
          <p:nvPr>
            <p:ph type="dt" sz="half" idx="10"/>
          </p:nvPr>
        </p:nvSpPr>
        <p:spPr/>
        <p:txBody>
          <a:bodyPr/>
          <a:lstStyle/>
          <a:p>
            <a:fld id="{D2407400-BCA1-4CCF-9320-B208241C2B12}" type="datetimeFigureOut">
              <a:rPr lang="zh-CN" altLang="en-US" smtClean="0"/>
              <a:t>2024/9/20</a:t>
            </a:fld>
            <a:endParaRPr lang="zh-CN" altLang="en-US"/>
          </a:p>
        </p:txBody>
      </p:sp>
      <p:sp>
        <p:nvSpPr>
          <p:cNvPr id="6" name="页脚占位符 5">
            <a:extLst>
              <a:ext uri="{FF2B5EF4-FFF2-40B4-BE49-F238E27FC236}">
                <a16:creationId xmlns:a16="http://schemas.microsoft.com/office/drawing/2014/main" id="{DB970325-1C82-AD51-5285-323C7596FC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B805842-495A-D34F-6E5F-A83357F17E23}"/>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706133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1F9AA-A543-96F2-E8B0-145B69751AE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FCA0668-F08B-0A09-5C9C-A62E48491C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F9137B1-9742-527D-7626-817B96750ED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1ACEF82-CFF5-57FF-1A8C-68363ED307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E3CD740-7D59-95C6-8E32-988FF328536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50A8A02-67E5-5BCF-3F24-0D94BE26251F}"/>
              </a:ext>
            </a:extLst>
          </p:cNvPr>
          <p:cNvSpPr>
            <a:spLocks noGrp="1"/>
          </p:cNvSpPr>
          <p:nvPr>
            <p:ph type="dt" sz="half" idx="10"/>
          </p:nvPr>
        </p:nvSpPr>
        <p:spPr/>
        <p:txBody>
          <a:bodyPr/>
          <a:lstStyle/>
          <a:p>
            <a:fld id="{D2407400-BCA1-4CCF-9320-B208241C2B12}" type="datetimeFigureOut">
              <a:rPr lang="zh-CN" altLang="en-US" smtClean="0"/>
              <a:t>2024/9/20</a:t>
            </a:fld>
            <a:endParaRPr lang="zh-CN" altLang="en-US"/>
          </a:p>
        </p:txBody>
      </p:sp>
      <p:sp>
        <p:nvSpPr>
          <p:cNvPr id="8" name="页脚占位符 7">
            <a:extLst>
              <a:ext uri="{FF2B5EF4-FFF2-40B4-BE49-F238E27FC236}">
                <a16:creationId xmlns:a16="http://schemas.microsoft.com/office/drawing/2014/main" id="{1A9EB029-22E3-A395-AFFD-D3FA70A4E0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45CFE57-73C0-FE8C-83A6-ADB75C590124}"/>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246381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C6052F-8656-99E0-A044-96ECD0E8519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D5A215E-1D10-DE23-E4B1-1F7670B6CCC4}"/>
              </a:ext>
            </a:extLst>
          </p:cNvPr>
          <p:cNvSpPr>
            <a:spLocks noGrp="1"/>
          </p:cNvSpPr>
          <p:nvPr>
            <p:ph type="dt" sz="half" idx="10"/>
          </p:nvPr>
        </p:nvSpPr>
        <p:spPr/>
        <p:txBody>
          <a:bodyPr/>
          <a:lstStyle/>
          <a:p>
            <a:fld id="{D2407400-BCA1-4CCF-9320-B208241C2B12}" type="datetimeFigureOut">
              <a:rPr lang="zh-CN" altLang="en-US" smtClean="0"/>
              <a:t>2024/9/20</a:t>
            </a:fld>
            <a:endParaRPr lang="zh-CN" altLang="en-US"/>
          </a:p>
        </p:txBody>
      </p:sp>
      <p:sp>
        <p:nvSpPr>
          <p:cNvPr id="4" name="页脚占位符 3">
            <a:extLst>
              <a:ext uri="{FF2B5EF4-FFF2-40B4-BE49-F238E27FC236}">
                <a16:creationId xmlns:a16="http://schemas.microsoft.com/office/drawing/2014/main" id="{BB3C5798-2116-D8F9-B4FA-F61DB0C3545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38A7607-91E2-D637-232F-4F9B5690B16A}"/>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264914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8209A8-E09C-41E7-77FC-C499885CF4AD}"/>
              </a:ext>
            </a:extLst>
          </p:cNvPr>
          <p:cNvSpPr>
            <a:spLocks noGrp="1"/>
          </p:cNvSpPr>
          <p:nvPr>
            <p:ph type="dt" sz="half" idx="10"/>
          </p:nvPr>
        </p:nvSpPr>
        <p:spPr/>
        <p:txBody>
          <a:bodyPr/>
          <a:lstStyle/>
          <a:p>
            <a:fld id="{D2407400-BCA1-4CCF-9320-B208241C2B12}" type="datetimeFigureOut">
              <a:rPr lang="zh-CN" altLang="en-US" smtClean="0"/>
              <a:t>2024/9/20</a:t>
            </a:fld>
            <a:endParaRPr lang="zh-CN" altLang="en-US"/>
          </a:p>
        </p:txBody>
      </p:sp>
      <p:sp>
        <p:nvSpPr>
          <p:cNvPr id="3" name="页脚占位符 2">
            <a:extLst>
              <a:ext uri="{FF2B5EF4-FFF2-40B4-BE49-F238E27FC236}">
                <a16:creationId xmlns:a16="http://schemas.microsoft.com/office/drawing/2014/main" id="{8DA37CDE-627B-8688-DE6A-9272DAA4F94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F8CD9DF-2CAD-5A4B-D811-2287DBF2B1F8}"/>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3164692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4C832-1EA2-BAEF-B8EB-4A7F5977FC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007E8AD-CE50-09DC-30BF-F8AAF0C034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76463A9-F51C-BB9E-BD1A-C24ED2C54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D082058-9BD1-A542-82D2-B84766C81132}"/>
              </a:ext>
            </a:extLst>
          </p:cNvPr>
          <p:cNvSpPr>
            <a:spLocks noGrp="1"/>
          </p:cNvSpPr>
          <p:nvPr>
            <p:ph type="dt" sz="half" idx="10"/>
          </p:nvPr>
        </p:nvSpPr>
        <p:spPr/>
        <p:txBody>
          <a:bodyPr/>
          <a:lstStyle/>
          <a:p>
            <a:fld id="{D2407400-BCA1-4CCF-9320-B208241C2B12}" type="datetimeFigureOut">
              <a:rPr lang="zh-CN" altLang="en-US" smtClean="0"/>
              <a:t>2024/9/20</a:t>
            </a:fld>
            <a:endParaRPr lang="zh-CN" altLang="en-US"/>
          </a:p>
        </p:txBody>
      </p:sp>
      <p:sp>
        <p:nvSpPr>
          <p:cNvPr id="6" name="页脚占位符 5">
            <a:extLst>
              <a:ext uri="{FF2B5EF4-FFF2-40B4-BE49-F238E27FC236}">
                <a16:creationId xmlns:a16="http://schemas.microsoft.com/office/drawing/2014/main" id="{D5CC85E9-6032-4C2C-8952-E2A43F997C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7E3FE3-CFC3-6E0C-6173-EED7910BBEF7}"/>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1214553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2FE76-0511-2BB5-4C99-96E6A15CF0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F61A8DA-5020-430A-9CE4-95987DDBE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B995129-30D2-1059-B166-F5D4DD4A2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404382C-FCDC-4F2F-087B-9BC3300BBAAD}"/>
              </a:ext>
            </a:extLst>
          </p:cNvPr>
          <p:cNvSpPr>
            <a:spLocks noGrp="1"/>
          </p:cNvSpPr>
          <p:nvPr>
            <p:ph type="dt" sz="half" idx="10"/>
          </p:nvPr>
        </p:nvSpPr>
        <p:spPr/>
        <p:txBody>
          <a:bodyPr/>
          <a:lstStyle/>
          <a:p>
            <a:fld id="{D2407400-BCA1-4CCF-9320-B208241C2B12}" type="datetimeFigureOut">
              <a:rPr lang="zh-CN" altLang="en-US" smtClean="0"/>
              <a:t>2024/9/20</a:t>
            </a:fld>
            <a:endParaRPr lang="zh-CN" altLang="en-US"/>
          </a:p>
        </p:txBody>
      </p:sp>
      <p:sp>
        <p:nvSpPr>
          <p:cNvPr id="6" name="页脚占位符 5">
            <a:extLst>
              <a:ext uri="{FF2B5EF4-FFF2-40B4-BE49-F238E27FC236}">
                <a16:creationId xmlns:a16="http://schemas.microsoft.com/office/drawing/2014/main" id="{23F5B246-D61A-6C5B-859A-3361C3D5FE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30CA7C-2F21-5E31-61D8-289E720A5C62}"/>
              </a:ext>
            </a:extLst>
          </p:cNvPr>
          <p:cNvSpPr>
            <a:spLocks noGrp="1"/>
          </p:cNvSpPr>
          <p:nvPr>
            <p:ph type="sldNum" sz="quarter" idx="12"/>
          </p:nvPr>
        </p:nvSpPr>
        <p:spPr/>
        <p:txBody>
          <a:body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127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19EBC7F-5221-5BF7-2439-AEDF43623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B8853EE-826D-710F-A13C-4FC3AAECA4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016301-7B84-993F-66FB-587B3E9E87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07400-BCA1-4CCF-9320-B208241C2B12}" type="datetimeFigureOut">
              <a:rPr lang="zh-CN" altLang="en-US" smtClean="0"/>
              <a:t>2024/9/20</a:t>
            </a:fld>
            <a:endParaRPr lang="zh-CN" altLang="en-US"/>
          </a:p>
        </p:txBody>
      </p:sp>
      <p:sp>
        <p:nvSpPr>
          <p:cNvPr id="5" name="页脚占位符 4">
            <a:extLst>
              <a:ext uri="{FF2B5EF4-FFF2-40B4-BE49-F238E27FC236}">
                <a16:creationId xmlns:a16="http://schemas.microsoft.com/office/drawing/2014/main" id="{2D5F6E63-FFC5-86C6-21DC-04057B7711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5913343-0FBC-DD7B-F863-B5BEDAE042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A7F1C9-C388-4B8F-A2F0-9D28962BC4B3}" type="slidenum">
              <a:rPr lang="zh-CN" altLang="en-US" smtClean="0"/>
              <a:t>‹#›</a:t>
            </a:fld>
            <a:endParaRPr lang="zh-CN" altLang="en-US"/>
          </a:p>
        </p:txBody>
      </p:sp>
    </p:spTree>
    <p:extLst>
      <p:ext uri="{BB962C8B-B14F-4D97-AF65-F5344CB8AC3E}">
        <p14:creationId xmlns:p14="http://schemas.microsoft.com/office/powerpoint/2010/main" val="808931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70.png"/><Relationship Id="rId4" Type="http://schemas.openxmlformats.org/officeDocument/2006/relationships/customXml" Target="../ink/ink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hyperlink" Target="https://code.visualstudi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标题 3">
            <a:extLst>
              <a:ext uri="{FF2B5EF4-FFF2-40B4-BE49-F238E27FC236}">
                <a16:creationId xmlns:a16="http://schemas.microsoft.com/office/drawing/2014/main" id="{1851DF1D-AE01-5A58-8E63-6FD43D896E82}"/>
              </a:ext>
            </a:extLst>
          </p:cNvPr>
          <p:cNvSpPr txBox="1">
            <a:spLocks/>
          </p:cNvSpPr>
          <p:nvPr/>
        </p:nvSpPr>
        <p:spPr>
          <a:xfrm>
            <a:off x="3576680" y="3652349"/>
            <a:ext cx="6042054" cy="252605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800" b="1" dirty="0">
                <a:latin typeface="宋体" panose="02010600030101010101" pitchFamily="2" charset="-122"/>
                <a:ea typeface="宋体" panose="02010600030101010101" pitchFamily="2" charset="-122"/>
              </a:rPr>
              <a:t>任课教师：何晓玉</a:t>
            </a:r>
            <a:endParaRPr lang="en-US" altLang="zh-CN" sz="2800" b="1" dirty="0">
              <a:latin typeface="宋体" panose="02010600030101010101" pitchFamily="2" charset="-122"/>
              <a:ea typeface="宋体" panose="02010600030101010101" pitchFamily="2" charset="-122"/>
            </a:endParaRPr>
          </a:p>
          <a:p>
            <a:endParaRPr lang="en-US" altLang="zh-CN"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院系：计算机科学与技术学院</a:t>
            </a:r>
          </a:p>
          <a:p>
            <a:endParaRPr lang="en-US" altLang="zh-CN"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邮箱：</a:t>
            </a:r>
            <a:r>
              <a:rPr lang="en-US" altLang="zh-CN" sz="2800" b="1" dirty="0">
                <a:latin typeface="宋体" panose="02010600030101010101" pitchFamily="2" charset="-122"/>
                <a:ea typeface="宋体" panose="02010600030101010101" pitchFamily="2" charset="-122"/>
              </a:rPr>
              <a:t>hexiaoyv@zstu.edu.cn</a:t>
            </a:r>
          </a:p>
          <a:p>
            <a:endParaRPr lang="zh-CN" altLang="en-US" sz="2800" b="1" dirty="0">
              <a:latin typeface="宋体" panose="02010600030101010101" pitchFamily="2" charset="-122"/>
              <a:ea typeface="宋体" panose="02010600030101010101" pitchFamily="2" charset="-122"/>
            </a:endParaRPr>
          </a:p>
        </p:txBody>
      </p:sp>
      <p:sp>
        <p:nvSpPr>
          <p:cNvPr id="17" name="文本框 16">
            <a:extLst>
              <a:ext uri="{FF2B5EF4-FFF2-40B4-BE49-F238E27FC236}">
                <a16:creationId xmlns:a16="http://schemas.microsoft.com/office/drawing/2014/main" id="{5A825BFF-E83D-4E9D-E6C3-80A53C60D543}"/>
              </a:ext>
            </a:extLst>
          </p:cNvPr>
          <p:cNvSpPr txBox="1"/>
          <p:nvPr/>
        </p:nvSpPr>
        <p:spPr>
          <a:xfrm>
            <a:off x="2760032" y="622537"/>
            <a:ext cx="6037806" cy="923330"/>
          </a:xfrm>
          <a:prstGeom prst="rect">
            <a:avLst/>
          </a:prstGeom>
          <a:noFill/>
        </p:spPr>
        <p:txBody>
          <a:bodyPr wrap="none" rtlCol="0">
            <a:spAutoFit/>
          </a:bodyPr>
          <a:lstStyle/>
          <a:p>
            <a:pPr marL="0" marR="0" lvl="0" indent="0" algn="ctr" defTabSz="1219200" rtl="0" eaLnBrk="1" fontAlgn="auto" latinLnBrk="0" hangingPunct="1">
              <a:lnSpc>
                <a:spcPct val="100000"/>
              </a:lnSpc>
              <a:spcBef>
                <a:spcPts val="0"/>
              </a:spcBef>
              <a:spcAft>
                <a:spcPts val="0"/>
              </a:spcAft>
              <a:buClrTx/>
              <a:buSzTx/>
              <a:buFontTx/>
              <a:buNone/>
              <a:defRPr/>
            </a:pPr>
            <a:r>
              <a:rPr kumimoji="0" lang="en-US" altLang="zh-CN" sz="5400" b="0" i="0" u="none" strike="noStrike" kern="1200" cap="none" spc="0" normalizeH="0" baseline="0" noProof="0" dirty="0">
                <a:ln>
                  <a:noFill/>
                </a:ln>
                <a:solidFill>
                  <a:schemeClr val="accent2"/>
                </a:solidFill>
                <a:effectLst/>
                <a:uLnTx/>
                <a:uFillTx/>
                <a:latin typeface="Arial" panose="020B0604020202020204"/>
                <a:ea typeface="微软雅黑" panose="020B0503020204020204" charset="-122"/>
                <a:cs typeface="+mn-ea"/>
                <a:sym typeface="+mn-lt"/>
              </a:rPr>
              <a:t>Web</a:t>
            </a:r>
            <a:r>
              <a:rPr kumimoji="0" lang="zh-CN" altLang="en-US" sz="5400" b="0" i="0" u="none" strike="noStrike" kern="1200" cap="none" spc="0" normalizeH="0" baseline="0" noProof="0" dirty="0">
                <a:ln>
                  <a:noFill/>
                </a:ln>
                <a:solidFill>
                  <a:schemeClr val="accent2"/>
                </a:solidFill>
                <a:effectLst/>
                <a:uLnTx/>
                <a:uFillTx/>
                <a:latin typeface="Arial" panose="020B0604020202020204"/>
                <a:ea typeface="微软雅黑" panose="020B0503020204020204" charset="-122"/>
                <a:cs typeface="+mn-ea"/>
                <a:sym typeface="+mn-lt"/>
              </a:rPr>
              <a:t>应用开发</a:t>
            </a:r>
            <a:endParaRPr kumimoji="0" lang="en-US" sz="5400" b="0" i="0" u="none" strike="noStrike" kern="1200" cap="none" spc="0" normalizeH="0" baseline="0" noProof="0" dirty="0">
              <a:ln>
                <a:noFill/>
              </a:ln>
              <a:solidFill>
                <a:schemeClr val="accent2"/>
              </a:solidFill>
              <a:effectLst/>
              <a:uLnTx/>
              <a:uFillTx/>
              <a:latin typeface="Arial" panose="020B0604020202020204"/>
              <a:ea typeface="微软雅黑" panose="020B0503020204020204" charset="-122"/>
              <a:cs typeface="+mn-ea"/>
              <a:sym typeface="+mn-lt"/>
            </a:endParaRPr>
          </a:p>
        </p:txBody>
      </p:sp>
    </p:spTree>
    <p:extLst>
      <p:ext uri="{BB962C8B-B14F-4D97-AF65-F5344CB8AC3E}">
        <p14:creationId xmlns:p14="http://schemas.microsoft.com/office/powerpoint/2010/main" val="3411675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DC31B492-4F56-E2A8-9347-A6C78AA3DBD1}"/>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14" name="图片 13">
            <a:extLst>
              <a:ext uri="{FF2B5EF4-FFF2-40B4-BE49-F238E27FC236}">
                <a16:creationId xmlns:a16="http://schemas.microsoft.com/office/drawing/2014/main" id="{B902A4A3-D22E-7CFD-A528-C1EBD54C4831}"/>
              </a:ext>
            </a:extLst>
          </p:cNvPr>
          <p:cNvPicPr>
            <a:picLocks noChangeAspect="1"/>
          </p:cNvPicPr>
          <p:nvPr/>
        </p:nvPicPr>
        <p:blipFill>
          <a:blip r:embed="rId3"/>
          <a:stretch>
            <a:fillRect/>
          </a:stretch>
        </p:blipFill>
        <p:spPr>
          <a:xfrm>
            <a:off x="0" y="3775"/>
            <a:ext cx="12192000" cy="708422"/>
          </a:xfrm>
          <a:prstGeom prst="rect">
            <a:avLst/>
          </a:prstGeom>
        </p:spPr>
      </p:pic>
      <p:sp>
        <p:nvSpPr>
          <p:cNvPr id="15" name="文本框 14">
            <a:extLst>
              <a:ext uri="{FF2B5EF4-FFF2-40B4-BE49-F238E27FC236}">
                <a16:creationId xmlns:a16="http://schemas.microsoft.com/office/drawing/2014/main" id="{5F7501F8-5B7C-50C5-D68F-CBD6DA6E7A99}"/>
              </a:ext>
            </a:extLst>
          </p:cNvPr>
          <p:cNvSpPr txBox="1"/>
          <p:nvPr/>
        </p:nvSpPr>
        <p:spPr>
          <a:xfrm>
            <a:off x="541815" y="13953"/>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600" b="1" dirty="0">
                <a:solidFill>
                  <a:srgbClr val="FFFFFF"/>
                </a:solidFill>
                <a:latin typeface="Arial" panose="020B0604020202020204"/>
                <a:ea typeface="微软雅黑" panose="020B0503020204020204" charset="-122"/>
                <a:cs typeface="+mn-ea"/>
                <a:sym typeface="+mn-lt"/>
              </a:rPr>
              <a:t>标签</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4" name="文本框 3">
            <a:extLst>
              <a:ext uri="{FF2B5EF4-FFF2-40B4-BE49-F238E27FC236}">
                <a16:creationId xmlns:a16="http://schemas.microsoft.com/office/drawing/2014/main" id="{171BF753-617D-0DEC-C2CF-A3C81656ABF3}"/>
              </a:ext>
            </a:extLst>
          </p:cNvPr>
          <p:cNvSpPr txBox="1"/>
          <p:nvPr/>
        </p:nvSpPr>
        <p:spPr>
          <a:xfrm>
            <a:off x="344746" y="868163"/>
            <a:ext cx="10446463" cy="461665"/>
          </a:xfrm>
          <a:prstGeom prst="rect">
            <a:avLst/>
          </a:prstGeom>
          <a:noFill/>
        </p:spPr>
        <p:txBody>
          <a:bodyPr wrap="square" rtlCol="0">
            <a:spAutoFit/>
          </a:bodyPr>
          <a:lstStyle/>
          <a:p>
            <a:pPr algn="just">
              <a:spcBef>
                <a:spcPts val="0"/>
              </a:spcBef>
              <a:spcAft>
                <a:spcPts val="0"/>
              </a:spcAft>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lt"/>
              </a:rPr>
              <a:t>HTML</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lt"/>
              </a:rPr>
              <a:t>文档的</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lt"/>
              </a:rPr>
              <a:t>head</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lt"/>
              </a:rPr>
              <a:t>是一个容器元素，在</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lt"/>
              </a:rPr>
              <a:t>head</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lt"/>
              </a:rPr>
              <a:t>容器元素中允许出现以下标签：</a:t>
            </a:r>
          </a:p>
        </p:txBody>
      </p:sp>
      <p:sp>
        <p:nvSpPr>
          <p:cNvPr id="5" name="文本框 4">
            <a:extLst>
              <a:ext uri="{FF2B5EF4-FFF2-40B4-BE49-F238E27FC236}">
                <a16:creationId xmlns:a16="http://schemas.microsoft.com/office/drawing/2014/main" id="{8D48372E-143E-C50C-8C1F-2D4FB5ABC2DF}"/>
              </a:ext>
            </a:extLst>
          </p:cNvPr>
          <p:cNvSpPr txBox="1"/>
          <p:nvPr/>
        </p:nvSpPr>
        <p:spPr>
          <a:xfrm>
            <a:off x="657174" y="2454784"/>
            <a:ext cx="2996559" cy="2795958"/>
          </a:xfrm>
          <a:prstGeom prst="rect">
            <a:avLst/>
          </a:prstGeom>
          <a:noFill/>
        </p:spPr>
        <p:txBody>
          <a:bodyPr wrap="square">
            <a:spAutoFit/>
          </a:bodyPr>
          <a:lstStyle/>
          <a:p>
            <a:pPr algn="just">
              <a:lnSpc>
                <a:spcPct val="150000"/>
              </a:lnSpc>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title</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标签</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50000"/>
              </a:lnSpc>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link</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标签</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50000"/>
              </a:lnSpc>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meta</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标签</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50000"/>
              </a:lnSpc>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base</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标签</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50000"/>
              </a:lnSpc>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script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标签</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7" name="图片 6">
            <a:extLst>
              <a:ext uri="{FF2B5EF4-FFF2-40B4-BE49-F238E27FC236}">
                <a16:creationId xmlns:a16="http://schemas.microsoft.com/office/drawing/2014/main" id="{438F5851-1143-4B08-1029-2083DB1E985B}"/>
              </a:ext>
            </a:extLst>
          </p:cNvPr>
          <p:cNvPicPr>
            <a:picLocks noChangeAspect="1"/>
          </p:cNvPicPr>
          <p:nvPr/>
        </p:nvPicPr>
        <p:blipFill>
          <a:blip r:embed="rId4"/>
          <a:srcRect r="37338"/>
          <a:stretch/>
        </p:blipFill>
        <p:spPr>
          <a:xfrm>
            <a:off x="4227633" y="1700951"/>
            <a:ext cx="7131481" cy="4760825"/>
          </a:xfrm>
          <a:prstGeom prst="rect">
            <a:avLst/>
          </a:prstGeom>
          <a:ln>
            <a:solidFill>
              <a:schemeClr val="bg2">
                <a:lumMod val="75000"/>
              </a:schemeClr>
            </a:solidFill>
          </a:ln>
        </p:spPr>
      </p:pic>
    </p:spTree>
    <p:extLst>
      <p:ext uri="{BB962C8B-B14F-4D97-AF65-F5344CB8AC3E}">
        <p14:creationId xmlns:p14="http://schemas.microsoft.com/office/powerpoint/2010/main" val="2303787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DC31B492-4F56-E2A8-9347-A6C78AA3DBD1}"/>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14" name="图片 13">
            <a:extLst>
              <a:ext uri="{FF2B5EF4-FFF2-40B4-BE49-F238E27FC236}">
                <a16:creationId xmlns:a16="http://schemas.microsoft.com/office/drawing/2014/main" id="{B902A4A3-D22E-7CFD-A528-C1EBD54C4831}"/>
              </a:ext>
            </a:extLst>
          </p:cNvPr>
          <p:cNvPicPr>
            <a:picLocks noChangeAspect="1"/>
          </p:cNvPicPr>
          <p:nvPr/>
        </p:nvPicPr>
        <p:blipFill>
          <a:blip r:embed="rId3"/>
          <a:stretch>
            <a:fillRect/>
          </a:stretch>
        </p:blipFill>
        <p:spPr>
          <a:xfrm>
            <a:off x="0" y="3775"/>
            <a:ext cx="12192000" cy="708422"/>
          </a:xfrm>
          <a:prstGeom prst="rect">
            <a:avLst/>
          </a:prstGeom>
        </p:spPr>
      </p:pic>
      <p:sp>
        <p:nvSpPr>
          <p:cNvPr id="15" name="文本框 14">
            <a:extLst>
              <a:ext uri="{FF2B5EF4-FFF2-40B4-BE49-F238E27FC236}">
                <a16:creationId xmlns:a16="http://schemas.microsoft.com/office/drawing/2014/main" id="{5F7501F8-5B7C-50C5-D68F-CBD6DA6E7A99}"/>
              </a:ext>
            </a:extLst>
          </p:cNvPr>
          <p:cNvSpPr txBox="1"/>
          <p:nvPr/>
        </p:nvSpPr>
        <p:spPr>
          <a:xfrm>
            <a:off x="532363" y="0"/>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600" b="1" dirty="0">
                <a:solidFill>
                  <a:srgbClr val="FFFFFF"/>
                </a:solidFill>
                <a:latin typeface="Arial" panose="020B0604020202020204"/>
                <a:ea typeface="微软雅黑" panose="020B0503020204020204" charset="-122"/>
                <a:cs typeface="+mn-ea"/>
                <a:sym typeface="+mn-lt"/>
              </a:rPr>
              <a:t>标签</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4" name="文本框 3">
            <a:extLst>
              <a:ext uri="{FF2B5EF4-FFF2-40B4-BE49-F238E27FC236}">
                <a16:creationId xmlns:a16="http://schemas.microsoft.com/office/drawing/2014/main" id="{498137BA-2387-2168-BD55-E72E05F3E150}"/>
              </a:ext>
            </a:extLst>
          </p:cNvPr>
          <p:cNvSpPr txBox="1"/>
          <p:nvPr/>
        </p:nvSpPr>
        <p:spPr>
          <a:xfrm>
            <a:off x="383893" y="880577"/>
            <a:ext cx="11424213" cy="461665"/>
          </a:xfrm>
          <a:prstGeom prst="rect">
            <a:avLst/>
          </a:prstGeom>
          <a:noFill/>
        </p:spPr>
        <p:txBody>
          <a:bodyPr wrap="square" rtlCol="0">
            <a:spAutoFit/>
          </a:bodyPr>
          <a:lstStyle/>
          <a:p>
            <a:pPr algn="just">
              <a:spcBef>
                <a:spcPts val="0"/>
              </a:spcBef>
              <a:spcAft>
                <a:spcPts val="0"/>
              </a:spcAft>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lt"/>
              </a:rPr>
              <a:t>&lt;body&gt;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lt"/>
              </a:rPr>
              <a:t>标签是</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lt"/>
              </a:rPr>
              <a:t>HTML</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lt"/>
              </a:rPr>
              <a:t>的重要组成部分，包含在其中的内容将显示在浏览器的主窗口</a:t>
            </a:r>
          </a:p>
        </p:txBody>
      </p:sp>
      <p:cxnSp>
        <p:nvCxnSpPr>
          <p:cNvPr id="9" name="直接连接符 8">
            <a:extLst>
              <a:ext uri="{FF2B5EF4-FFF2-40B4-BE49-F238E27FC236}">
                <a16:creationId xmlns:a16="http://schemas.microsoft.com/office/drawing/2014/main" id="{95781BBB-EBC5-C4CC-4DF6-BB56A244D668}"/>
              </a:ext>
            </a:extLst>
          </p:cNvPr>
          <p:cNvCxnSpPr>
            <a:cxnSpLocks/>
          </p:cNvCxnSpPr>
          <p:nvPr/>
        </p:nvCxnSpPr>
        <p:spPr>
          <a:xfrm>
            <a:off x="2957428" y="4169135"/>
            <a:ext cx="46508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ADC9E97-7F1F-665E-59C3-AE4A9CDBDF8A}"/>
              </a:ext>
            </a:extLst>
          </p:cNvPr>
          <p:cNvCxnSpPr>
            <a:cxnSpLocks/>
          </p:cNvCxnSpPr>
          <p:nvPr/>
        </p:nvCxnSpPr>
        <p:spPr>
          <a:xfrm>
            <a:off x="3422514" y="2110935"/>
            <a:ext cx="0" cy="42330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AF1EA702-06D7-5A44-7080-7B1E1FC681AF}"/>
              </a:ext>
            </a:extLst>
          </p:cNvPr>
          <p:cNvCxnSpPr>
            <a:cxnSpLocks/>
          </p:cNvCxnSpPr>
          <p:nvPr/>
        </p:nvCxnSpPr>
        <p:spPr>
          <a:xfrm>
            <a:off x="3422514" y="2125270"/>
            <a:ext cx="97606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文本框 31">
            <a:extLst>
              <a:ext uri="{FF2B5EF4-FFF2-40B4-BE49-F238E27FC236}">
                <a16:creationId xmlns:a16="http://schemas.microsoft.com/office/drawing/2014/main" id="{059BF935-B559-FFF3-45DD-34890B7D9978}"/>
              </a:ext>
            </a:extLst>
          </p:cNvPr>
          <p:cNvSpPr txBox="1"/>
          <p:nvPr/>
        </p:nvSpPr>
        <p:spPr>
          <a:xfrm>
            <a:off x="1859935" y="3938303"/>
            <a:ext cx="1330036" cy="461665"/>
          </a:xfrm>
          <a:prstGeom prst="rect">
            <a:avLst/>
          </a:prstGeom>
          <a:noFill/>
        </p:spPr>
        <p:txBody>
          <a:bodyPr wrap="square">
            <a:spAutoFit/>
          </a:bodyPr>
          <a:lstStyle/>
          <a:p>
            <a:r>
              <a:rPr lang="en-US" altLang="zh-CN" sz="2400" b="1" dirty="0">
                <a:latin typeface="Times New Roman" panose="02020603050405020304" pitchFamily="18" charset="0"/>
                <a:ea typeface="黑体" panose="02010609060101010101" pitchFamily="49" charset="-122"/>
                <a:cs typeface="Times New Roman" panose="02020603050405020304" pitchFamily="18" charset="0"/>
                <a:sym typeface="+mn-lt"/>
              </a:rPr>
              <a:t>&lt;body&gt;</a:t>
            </a:r>
            <a:endParaRPr lang="zh-CN" altLang="en-US" sz="2400" b="1" dirty="0"/>
          </a:p>
        </p:txBody>
      </p:sp>
      <p:sp>
        <p:nvSpPr>
          <p:cNvPr id="36" name="文本框 35">
            <a:extLst>
              <a:ext uri="{FF2B5EF4-FFF2-40B4-BE49-F238E27FC236}">
                <a16:creationId xmlns:a16="http://schemas.microsoft.com/office/drawing/2014/main" id="{BCE52A72-E66F-68DD-40BF-6D49EA15EA0F}"/>
              </a:ext>
            </a:extLst>
          </p:cNvPr>
          <p:cNvSpPr txBox="1"/>
          <p:nvPr/>
        </p:nvSpPr>
        <p:spPr>
          <a:xfrm>
            <a:off x="4348595" y="1880102"/>
            <a:ext cx="1330036" cy="461665"/>
          </a:xfrm>
          <a:prstGeom prst="rect">
            <a:avLst/>
          </a:prstGeom>
          <a:noFill/>
        </p:spPr>
        <p:txBody>
          <a:bodyPr wrap="square">
            <a:spAutoFit/>
          </a:bodyPr>
          <a:lstStyle/>
          <a:p>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mn-lt"/>
              </a:rPr>
              <a:t>文本</a:t>
            </a:r>
            <a:endParaRPr lang="zh-CN" altLang="en-US" sz="2400" b="1" dirty="0"/>
          </a:p>
        </p:txBody>
      </p:sp>
      <p:cxnSp>
        <p:nvCxnSpPr>
          <p:cNvPr id="37" name="直接连接符 36">
            <a:extLst>
              <a:ext uri="{FF2B5EF4-FFF2-40B4-BE49-F238E27FC236}">
                <a16:creationId xmlns:a16="http://schemas.microsoft.com/office/drawing/2014/main" id="{61F58DD1-C6B6-859B-C34E-7CB0FAB85AA4}"/>
              </a:ext>
            </a:extLst>
          </p:cNvPr>
          <p:cNvCxnSpPr>
            <a:cxnSpLocks/>
          </p:cNvCxnSpPr>
          <p:nvPr/>
        </p:nvCxnSpPr>
        <p:spPr>
          <a:xfrm>
            <a:off x="3431090" y="3138328"/>
            <a:ext cx="9760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561A22E8-D21E-2E92-8B17-0E675A9D5E9D}"/>
              </a:ext>
            </a:extLst>
          </p:cNvPr>
          <p:cNvCxnSpPr>
            <a:cxnSpLocks/>
          </p:cNvCxnSpPr>
          <p:nvPr/>
        </p:nvCxnSpPr>
        <p:spPr>
          <a:xfrm>
            <a:off x="3431090" y="4169135"/>
            <a:ext cx="9760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C7B6A331-E102-F803-80B1-AB8D7BD7A5CD}"/>
              </a:ext>
            </a:extLst>
          </p:cNvPr>
          <p:cNvCxnSpPr>
            <a:cxnSpLocks/>
          </p:cNvCxnSpPr>
          <p:nvPr/>
        </p:nvCxnSpPr>
        <p:spPr>
          <a:xfrm>
            <a:off x="3431090" y="5229856"/>
            <a:ext cx="97606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06EC609C-5724-B3BB-A08F-8ED622A6C227}"/>
              </a:ext>
            </a:extLst>
          </p:cNvPr>
          <p:cNvCxnSpPr>
            <a:cxnSpLocks/>
          </p:cNvCxnSpPr>
          <p:nvPr/>
        </p:nvCxnSpPr>
        <p:spPr>
          <a:xfrm>
            <a:off x="3422511" y="6331639"/>
            <a:ext cx="97606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A89CB38A-9849-4443-7DC4-92C8A62BD20B}"/>
              </a:ext>
            </a:extLst>
          </p:cNvPr>
          <p:cNvSpPr txBox="1"/>
          <p:nvPr/>
        </p:nvSpPr>
        <p:spPr>
          <a:xfrm>
            <a:off x="4348595" y="2907495"/>
            <a:ext cx="2162564" cy="461665"/>
          </a:xfrm>
          <a:prstGeom prst="rect">
            <a:avLst/>
          </a:prstGeom>
          <a:noFill/>
        </p:spPr>
        <p:txBody>
          <a:bodyPr wrap="square">
            <a:spAutoFit/>
          </a:bodyPr>
          <a:lstStyle/>
          <a:p>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mn-lt"/>
              </a:rPr>
              <a:t>图像和多媒体</a:t>
            </a:r>
            <a:endParaRPr lang="zh-CN" altLang="en-US" sz="2400" b="1" dirty="0"/>
          </a:p>
        </p:txBody>
      </p:sp>
      <p:sp>
        <p:nvSpPr>
          <p:cNvPr id="42" name="文本框 41">
            <a:extLst>
              <a:ext uri="{FF2B5EF4-FFF2-40B4-BE49-F238E27FC236}">
                <a16:creationId xmlns:a16="http://schemas.microsoft.com/office/drawing/2014/main" id="{DAAE90C1-067C-250E-96A1-B089F6B39C08}"/>
              </a:ext>
            </a:extLst>
          </p:cNvPr>
          <p:cNvSpPr txBox="1"/>
          <p:nvPr/>
        </p:nvSpPr>
        <p:spPr>
          <a:xfrm>
            <a:off x="4348595" y="3905507"/>
            <a:ext cx="2162564" cy="461665"/>
          </a:xfrm>
          <a:prstGeom prst="rect">
            <a:avLst/>
          </a:prstGeom>
          <a:noFill/>
        </p:spPr>
        <p:txBody>
          <a:bodyPr wrap="square">
            <a:spAutoFit/>
          </a:bodyPr>
          <a:lstStyle/>
          <a:p>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mn-lt"/>
              </a:rPr>
              <a:t>列表和超链接</a:t>
            </a:r>
            <a:endParaRPr lang="zh-CN" altLang="en-US" sz="2400" b="1" dirty="0"/>
          </a:p>
        </p:txBody>
      </p:sp>
      <p:sp>
        <p:nvSpPr>
          <p:cNvPr id="43" name="文本框 42">
            <a:extLst>
              <a:ext uri="{FF2B5EF4-FFF2-40B4-BE49-F238E27FC236}">
                <a16:creationId xmlns:a16="http://schemas.microsoft.com/office/drawing/2014/main" id="{3E8803B5-911A-96D5-C0F8-BDE3C615A96D}"/>
              </a:ext>
            </a:extLst>
          </p:cNvPr>
          <p:cNvSpPr txBox="1"/>
          <p:nvPr/>
        </p:nvSpPr>
        <p:spPr>
          <a:xfrm>
            <a:off x="4383507" y="4999023"/>
            <a:ext cx="2162564" cy="461665"/>
          </a:xfrm>
          <a:prstGeom prst="rect">
            <a:avLst/>
          </a:prstGeom>
          <a:noFill/>
        </p:spPr>
        <p:txBody>
          <a:bodyPr wrap="square">
            <a:spAutoFit/>
          </a:bodyPr>
          <a:lstStyle/>
          <a:p>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mn-lt"/>
              </a:rPr>
              <a:t>表格</a:t>
            </a:r>
            <a:endParaRPr lang="zh-CN" altLang="en-US" sz="2400" b="1" dirty="0"/>
          </a:p>
        </p:txBody>
      </p:sp>
      <p:sp>
        <p:nvSpPr>
          <p:cNvPr id="44" name="文本框 43">
            <a:extLst>
              <a:ext uri="{FF2B5EF4-FFF2-40B4-BE49-F238E27FC236}">
                <a16:creationId xmlns:a16="http://schemas.microsoft.com/office/drawing/2014/main" id="{D3A59F28-367A-8DAC-78DA-09D4F4883E6E}"/>
              </a:ext>
            </a:extLst>
          </p:cNvPr>
          <p:cNvSpPr txBox="1"/>
          <p:nvPr/>
        </p:nvSpPr>
        <p:spPr>
          <a:xfrm>
            <a:off x="4407155" y="6113142"/>
            <a:ext cx="2162564" cy="461665"/>
          </a:xfrm>
          <a:prstGeom prst="rect">
            <a:avLst/>
          </a:prstGeom>
          <a:noFill/>
        </p:spPr>
        <p:txBody>
          <a:bodyPr wrap="square">
            <a:spAutoFit/>
          </a:bodyPr>
          <a:lstStyle/>
          <a:p>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mn-lt"/>
              </a:rPr>
              <a:t>表单</a:t>
            </a:r>
            <a:endParaRPr lang="zh-CN" altLang="en-US" sz="2400" b="1" dirty="0"/>
          </a:p>
        </p:txBody>
      </p:sp>
    </p:spTree>
    <p:extLst>
      <p:ext uri="{BB962C8B-B14F-4D97-AF65-F5344CB8AC3E}">
        <p14:creationId xmlns:p14="http://schemas.microsoft.com/office/powerpoint/2010/main" val="3995425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DC31B492-4F56-E2A8-9347-A6C78AA3DBD1}"/>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14" name="图片 13">
            <a:extLst>
              <a:ext uri="{FF2B5EF4-FFF2-40B4-BE49-F238E27FC236}">
                <a16:creationId xmlns:a16="http://schemas.microsoft.com/office/drawing/2014/main" id="{B902A4A3-D22E-7CFD-A528-C1EBD54C4831}"/>
              </a:ext>
            </a:extLst>
          </p:cNvPr>
          <p:cNvPicPr>
            <a:picLocks noChangeAspect="1"/>
          </p:cNvPicPr>
          <p:nvPr/>
        </p:nvPicPr>
        <p:blipFill>
          <a:blip r:embed="rId2"/>
          <a:stretch>
            <a:fillRect/>
          </a:stretch>
        </p:blipFill>
        <p:spPr>
          <a:xfrm>
            <a:off x="0" y="40962"/>
            <a:ext cx="12192000" cy="708422"/>
          </a:xfrm>
          <a:prstGeom prst="rect">
            <a:avLst/>
          </a:prstGeom>
        </p:spPr>
      </p:pic>
      <p:sp>
        <p:nvSpPr>
          <p:cNvPr id="15" name="文本框 14">
            <a:extLst>
              <a:ext uri="{FF2B5EF4-FFF2-40B4-BE49-F238E27FC236}">
                <a16:creationId xmlns:a16="http://schemas.microsoft.com/office/drawing/2014/main" id="{5F7501F8-5B7C-50C5-D68F-CBD6DA6E7A99}"/>
              </a:ext>
            </a:extLst>
          </p:cNvPr>
          <p:cNvSpPr txBox="1"/>
          <p:nvPr/>
        </p:nvSpPr>
        <p:spPr>
          <a:xfrm>
            <a:off x="657174" y="702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600" b="1" dirty="0">
                <a:solidFill>
                  <a:srgbClr val="FFFFFF"/>
                </a:solidFill>
                <a:latin typeface="Arial" panose="020B0604020202020204"/>
                <a:ea typeface="微软雅黑" panose="020B0503020204020204" charset="-122"/>
                <a:cs typeface="+mn-ea"/>
                <a:sym typeface="+mn-lt"/>
              </a:rPr>
              <a:t>标签</a:t>
            </a:r>
            <a:r>
              <a:rPr lang="en-US" altLang="zh-CN" sz="3600" b="1" dirty="0">
                <a:solidFill>
                  <a:srgbClr val="FFFFFF"/>
                </a:solidFill>
                <a:latin typeface="Arial" panose="020B0604020202020204"/>
                <a:ea typeface="微软雅黑" panose="020B0503020204020204" charset="-122"/>
                <a:cs typeface="+mn-ea"/>
                <a:sym typeface="+mn-lt"/>
              </a:rPr>
              <a:t>—</a:t>
            </a:r>
            <a:r>
              <a:rPr lang="zh-CN" altLang="en-US" sz="3600" b="1" dirty="0">
                <a:solidFill>
                  <a:srgbClr val="FFFFFF"/>
                </a:solidFill>
                <a:latin typeface="Arial" panose="020B0604020202020204"/>
                <a:ea typeface="微软雅黑" panose="020B0503020204020204" charset="-122"/>
                <a:cs typeface="+mn-ea"/>
                <a:sym typeface="+mn-lt"/>
              </a:rPr>
              <a:t>文本</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4" name="文本框 3">
            <a:extLst>
              <a:ext uri="{FF2B5EF4-FFF2-40B4-BE49-F238E27FC236}">
                <a16:creationId xmlns:a16="http://schemas.microsoft.com/office/drawing/2014/main" id="{77398248-6FEC-7C4A-DB3C-1E661EA9A866}"/>
              </a:ext>
            </a:extLst>
          </p:cNvPr>
          <p:cNvSpPr txBox="1"/>
          <p:nvPr/>
        </p:nvSpPr>
        <p:spPr>
          <a:xfrm>
            <a:off x="248424" y="838878"/>
            <a:ext cx="5364100" cy="523220"/>
          </a:xfrm>
          <a:prstGeom prst="rect">
            <a:avLst/>
          </a:prstGeom>
          <a:noFill/>
        </p:spPr>
        <p:txBody>
          <a:bodyPr wrap="square" rtlCol="0">
            <a:spAutoFit/>
          </a:bodyPr>
          <a:lstStyle/>
          <a:p>
            <a:pPr marL="0" marR="0" lvl="0" indent="0" defTabSz="914400" eaLnBrk="1" fontAlgn="auto" latinLnBrk="0" hangingPunct="1">
              <a:spcBef>
                <a:spcPts val="0"/>
              </a:spcBef>
              <a:spcAft>
                <a:spcPts val="0"/>
              </a:spcAft>
              <a:buClrTx/>
              <a:buSzTx/>
              <a:buFontTx/>
              <a:buNone/>
              <a:defRPr/>
            </a:pPr>
            <a:r>
              <a:rPr lang="en-US" altLang="zh-CN" sz="2800" b="1" kern="0" dirty="0">
                <a:solidFill>
                  <a:srgbClr val="C00000"/>
                </a:solidFill>
                <a:latin typeface="黑体" panose="02010609060101010101" pitchFamily="49" charset="-122"/>
                <a:ea typeface="黑体" panose="02010609060101010101" pitchFamily="49" charset="-122"/>
                <a:cs typeface="+mn-ea"/>
                <a:sym typeface="+mn-lt"/>
              </a:rPr>
              <a:t>01 </a:t>
            </a:r>
            <a:r>
              <a:rPr lang="zh-CN" altLang="en-US" sz="2800" b="1" kern="0" dirty="0">
                <a:solidFill>
                  <a:srgbClr val="C00000"/>
                </a:solidFill>
                <a:latin typeface="黑体" panose="02010609060101010101" pitchFamily="49" charset="-122"/>
                <a:ea typeface="黑体" panose="02010609060101010101" pitchFamily="49" charset="-122"/>
                <a:cs typeface="+mn-ea"/>
                <a:sym typeface="+mn-lt"/>
              </a:rPr>
              <a:t>强调、注解以及编辑提示</a:t>
            </a:r>
            <a:endParaRPr kumimoji="0" lang="zh-CN" altLang="en-US" sz="2800" b="0" i="0" u="none" strike="noStrike" kern="0" cap="none" spc="0" normalizeH="0" baseline="0" noProof="0" dirty="0">
              <a:ln>
                <a:noFill/>
              </a:ln>
              <a:solidFill>
                <a:srgbClr val="575B47"/>
              </a:solidFill>
              <a:effectLst/>
              <a:uLnTx/>
              <a:uFillTx/>
              <a:latin typeface="黑体" panose="02010609060101010101" pitchFamily="49" charset="-122"/>
              <a:ea typeface="黑体" panose="02010609060101010101" pitchFamily="49" charset="-122"/>
              <a:cs typeface="+mn-ea"/>
              <a:sym typeface="+mn-lt"/>
            </a:endParaRPr>
          </a:p>
        </p:txBody>
      </p:sp>
      <p:sp>
        <p:nvSpPr>
          <p:cNvPr id="6" name="文本框 5">
            <a:extLst>
              <a:ext uri="{FF2B5EF4-FFF2-40B4-BE49-F238E27FC236}">
                <a16:creationId xmlns:a16="http://schemas.microsoft.com/office/drawing/2014/main" id="{E5140915-FAA1-2954-901D-5E72331F5D0A}"/>
              </a:ext>
            </a:extLst>
          </p:cNvPr>
          <p:cNvSpPr txBox="1"/>
          <p:nvPr/>
        </p:nvSpPr>
        <p:spPr>
          <a:xfrm>
            <a:off x="6964899" y="1545211"/>
            <a:ext cx="4871545" cy="5016758"/>
          </a:xfrm>
          <a:prstGeom prst="rect">
            <a:avLst/>
          </a:prstGeom>
          <a:noFill/>
        </p:spPr>
        <p:txBody>
          <a:bodyPr wrap="square">
            <a:spAutoFit/>
          </a:bodyPr>
          <a:lstStyle/>
          <a:p>
            <a:pPr algn="just"/>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HTML5</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提供了两个强调内容的语义标签。</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1</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strong</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标签：表示重要</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2</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em</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标签：表示强调，语气弱于</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strong</a:t>
            </a:r>
          </a:p>
          <a:p>
            <a:pPr algn="just"/>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注解标签</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small</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，形式类似于细则、旁注。例如，免责声明、注意事项等。</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编辑提示标签</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1</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ins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已添加的内容</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2</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、已删除的内容</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上下表标签</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1</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sup</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定义上标文本</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2</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sub</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定义下表文本</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8BACA225-4B23-F2ED-6DE8-F4CE52B2CFF5}"/>
              </a:ext>
            </a:extLst>
          </p:cNvPr>
          <p:cNvPicPr>
            <a:picLocks noChangeAspect="1"/>
          </p:cNvPicPr>
          <p:nvPr/>
        </p:nvPicPr>
        <p:blipFill>
          <a:blip r:embed="rId3"/>
          <a:srcRect l="1267"/>
          <a:stretch/>
        </p:blipFill>
        <p:spPr>
          <a:xfrm>
            <a:off x="355556" y="1620451"/>
            <a:ext cx="6210782" cy="4941518"/>
          </a:xfrm>
          <a:prstGeom prst="rect">
            <a:avLst/>
          </a:prstGeom>
          <a:ln>
            <a:solidFill>
              <a:schemeClr val="bg2">
                <a:lumMod val="75000"/>
              </a:schemeClr>
            </a:solidFill>
          </a:ln>
        </p:spPr>
      </p:pic>
    </p:spTree>
    <p:extLst>
      <p:ext uri="{BB962C8B-B14F-4D97-AF65-F5344CB8AC3E}">
        <p14:creationId xmlns:p14="http://schemas.microsoft.com/office/powerpoint/2010/main" val="571305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DC31B492-4F56-E2A8-9347-A6C78AA3DBD1}"/>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14" name="图片 13">
            <a:extLst>
              <a:ext uri="{FF2B5EF4-FFF2-40B4-BE49-F238E27FC236}">
                <a16:creationId xmlns:a16="http://schemas.microsoft.com/office/drawing/2014/main" id="{B902A4A3-D22E-7CFD-A528-C1EBD54C4831}"/>
              </a:ext>
            </a:extLst>
          </p:cNvPr>
          <p:cNvPicPr>
            <a:picLocks noChangeAspect="1"/>
          </p:cNvPicPr>
          <p:nvPr/>
        </p:nvPicPr>
        <p:blipFill>
          <a:blip r:embed="rId2"/>
          <a:stretch>
            <a:fillRect/>
          </a:stretch>
        </p:blipFill>
        <p:spPr>
          <a:xfrm>
            <a:off x="0" y="40962"/>
            <a:ext cx="12192000" cy="708422"/>
          </a:xfrm>
          <a:prstGeom prst="rect">
            <a:avLst/>
          </a:prstGeom>
        </p:spPr>
      </p:pic>
      <p:sp>
        <p:nvSpPr>
          <p:cNvPr id="15" name="文本框 14">
            <a:extLst>
              <a:ext uri="{FF2B5EF4-FFF2-40B4-BE49-F238E27FC236}">
                <a16:creationId xmlns:a16="http://schemas.microsoft.com/office/drawing/2014/main" id="{5F7501F8-5B7C-50C5-D68F-CBD6DA6E7A99}"/>
              </a:ext>
            </a:extLst>
          </p:cNvPr>
          <p:cNvSpPr txBox="1"/>
          <p:nvPr/>
        </p:nvSpPr>
        <p:spPr>
          <a:xfrm>
            <a:off x="657174" y="702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600" b="1" dirty="0">
                <a:solidFill>
                  <a:srgbClr val="FFFFFF"/>
                </a:solidFill>
                <a:latin typeface="Arial" panose="020B0604020202020204"/>
                <a:ea typeface="微软雅黑" panose="020B0503020204020204" charset="-122"/>
                <a:cs typeface="+mn-ea"/>
                <a:sym typeface="+mn-lt"/>
              </a:rPr>
              <a:t>标签</a:t>
            </a:r>
            <a:r>
              <a:rPr lang="en-US" altLang="zh-CN" sz="3600" b="1" dirty="0">
                <a:solidFill>
                  <a:srgbClr val="FFFFFF"/>
                </a:solidFill>
                <a:latin typeface="Arial" panose="020B0604020202020204"/>
                <a:ea typeface="微软雅黑" panose="020B0503020204020204" charset="-122"/>
                <a:cs typeface="+mn-ea"/>
                <a:sym typeface="+mn-lt"/>
              </a:rPr>
              <a:t>—</a:t>
            </a:r>
            <a:r>
              <a:rPr lang="zh-CN" altLang="en-US" sz="3600" b="1" dirty="0">
                <a:solidFill>
                  <a:srgbClr val="FFFFFF"/>
                </a:solidFill>
                <a:latin typeface="Arial" panose="020B0604020202020204"/>
                <a:ea typeface="微软雅黑" panose="020B0503020204020204" charset="-122"/>
                <a:cs typeface="+mn-ea"/>
                <a:sym typeface="+mn-lt"/>
              </a:rPr>
              <a:t>文本</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4" name="文本框 3">
            <a:extLst>
              <a:ext uri="{FF2B5EF4-FFF2-40B4-BE49-F238E27FC236}">
                <a16:creationId xmlns:a16="http://schemas.microsoft.com/office/drawing/2014/main" id="{77398248-6FEC-7C4A-DB3C-1E661EA9A866}"/>
              </a:ext>
            </a:extLst>
          </p:cNvPr>
          <p:cNvSpPr txBox="1"/>
          <p:nvPr/>
        </p:nvSpPr>
        <p:spPr>
          <a:xfrm>
            <a:off x="248424" y="925020"/>
            <a:ext cx="4306585" cy="523220"/>
          </a:xfrm>
          <a:prstGeom prst="rect">
            <a:avLst/>
          </a:prstGeom>
          <a:noFill/>
        </p:spPr>
        <p:txBody>
          <a:bodyPr wrap="square" rtlCol="0">
            <a:spAutoFit/>
          </a:bodyPr>
          <a:lstStyle/>
          <a:p>
            <a:pPr marL="0" marR="0" lvl="0" indent="0" defTabSz="914400" eaLnBrk="1" fontAlgn="auto" latinLnBrk="0" hangingPunct="1">
              <a:spcBef>
                <a:spcPts val="0"/>
              </a:spcBef>
              <a:spcAft>
                <a:spcPts val="0"/>
              </a:spcAft>
              <a:buClrTx/>
              <a:buSzTx/>
              <a:buFontTx/>
              <a:buNone/>
              <a:defRPr/>
            </a:pPr>
            <a:r>
              <a:rPr lang="en-US" altLang="zh-CN" sz="2800" b="1" kern="0" dirty="0">
                <a:solidFill>
                  <a:srgbClr val="C00000"/>
                </a:solidFill>
                <a:latin typeface="黑体" panose="02010609060101010101" pitchFamily="49" charset="-122"/>
                <a:ea typeface="黑体" panose="02010609060101010101" pitchFamily="49" charset="-122"/>
                <a:cs typeface="+mn-ea"/>
                <a:sym typeface="+mn-lt"/>
              </a:rPr>
              <a:t>02 </a:t>
            </a:r>
            <a:r>
              <a:rPr lang="zh-CN" altLang="en-US" sz="2800" b="1" kern="0" dirty="0">
                <a:solidFill>
                  <a:srgbClr val="C00000"/>
                </a:solidFill>
                <a:latin typeface="黑体" panose="02010609060101010101" pitchFamily="49" charset="-122"/>
                <a:ea typeface="黑体" panose="02010609060101010101" pitchFamily="49" charset="-122"/>
                <a:cs typeface="+mn-ea"/>
                <a:sym typeface="+mn-lt"/>
              </a:rPr>
              <a:t>实用性标记</a:t>
            </a:r>
            <a:endParaRPr kumimoji="0" lang="zh-CN" altLang="en-US" sz="2800" b="0" i="0" u="none" strike="noStrike" kern="0" cap="none" spc="0" normalizeH="0" baseline="0" noProof="0" dirty="0">
              <a:ln>
                <a:noFill/>
              </a:ln>
              <a:solidFill>
                <a:srgbClr val="575B47"/>
              </a:solidFill>
              <a:effectLst/>
              <a:uLnTx/>
              <a:uFillTx/>
              <a:latin typeface="黑体" panose="02010609060101010101" pitchFamily="49" charset="-122"/>
              <a:ea typeface="黑体" panose="02010609060101010101" pitchFamily="49" charset="-122"/>
              <a:cs typeface="+mn-ea"/>
              <a:sym typeface="+mn-lt"/>
            </a:endParaRPr>
          </a:p>
        </p:txBody>
      </p:sp>
      <p:sp>
        <p:nvSpPr>
          <p:cNvPr id="6" name="文本框 5">
            <a:extLst>
              <a:ext uri="{FF2B5EF4-FFF2-40B4-BE49-F238E27FC236}">
                <a16:creationId xmlns:a16="http://schemas.microsoft.com/office/drawing/2014/main" id="{E5140915-FAA1-2954-901D-5E72331F5D0A}"/>
              </a:ext>
            </a:extLst>
          </p:cNvPr>
          <p:cNvSpPr txBox="1"/>
          <p:nvPr/>
        </p:nvSpPr>
        <p:spPr>
          <a:xfrm>
            <a:off x="6957016" y="1704715"/>
            <a:ext cx="4871545" cy="4708981"/>
          </a:xfrm>
          <a:prstGeom prst="rect">
            <a:avLst/>
          </a:prstGeom>
          <a:noFill/>
        </p:spPr>
        <p:txBody>
          <a:bodyPr wrap="square">
            <a:spAutoFit/>
          </a:bodyPr>
          <a:lstStyle/>
          <a:p>
            <a:pPr algn="just"/>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HTML5</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增加了很多实用性功能标记，以满足日益丰富的</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Web</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应用的特殊性需求。</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p>
          <a:p>
            <a:pPr algn="just"/>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、高亮显示</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-mark</a:t>
            </a:r>
          </a:p>
          <a:p>
            <a:pPr algn="just"/>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实现突出显示文本</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、进度</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-progress</a:t>
            </a:r>
          </a:p>
          <a:p>
            <a:pPr algn="just"/>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指示某项任务的而完成进度，可以表示一个进度条</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、刻度</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-meter</a:t>
            </a:r>
          </a:p>
          <a:p>
            <a:pPr algn="just"/>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    表示分数的值或已知范围的测量结果</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、时间</a:t>
            </a:r>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-time</a:t>
            </a:r>
          </a:p>
          <a:p>
            <a:pPr algn="just"/>
            <a:r>
              <a:rPr lang="en-US" altLang="zh-CN" sz="2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有一个可选属性</a:t>
            </a:r>
            <a:r>
              <a:rPr lang="en-US" altLang="zh-CN" sz="2000" dirty="0" err="1">
                <a:latin typeface="Times New Roman" panose="02020603050405020304" pitchFamily="18" charset="0"/>
                <a:ea typeface="黑体" panose="02010609060101010101" pitchFamily="49" charset="-122"/>
                <a:cs typeface="Times New Roman" panose="02020603050405020304" pitchFamily="18" charset="0"/>
              </a:rPr>
              <a:t>datatime</a:t>
            </a:r>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属性，用来指定时间格式</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8" name="图片 7">
            <a:extLst>
              <a:ext uri="{FF2B5EF4-FFF2-40B4-BE49-F238E27FC236}">
                <a16:creationId xmlns:a16="http://schemas.microsoft.com/office/drawing/2014/main" id="{0C10D009-458C-5038-F085-0ED354E2F7E4}"/>
              </a:ext>
            </a:extLst>
          </p:cNvPr>
          <p:cNvPicPr>
            <a:picLocks noChangeAspect="1"/>
          </p:cNvPicPr>
          <p:nvPr/>
        </p:nvPicPr>
        <p:blipFill>
          <a:blip r:embed="rId3"/>
          <a:srcRect l="1727"/>
          <a:stretch/>
        </p:blipFill>
        <p:spPr>
          <a:xfrm>
            <a:off x="248424" y="1623877"/>
            <a:ext cx="6447696" cy="4870658"/>
          </a:xfrm>
          <a:prstGeom prst="rect">
            <a:avLst/>
          </a:prstGeom>
          <a:ln>
            <a:solidFill>
              <a:schemeClr val="tx1">
                <a:lumMod val="50000"/>
                <a:lumOff val="50000"/>
              </a:schemeClr>
            </a:solidFill>
          </a:ln>
        </p:spPr>
      </p:pic>
    </p:spTree>
    <p:extLst>
      <p:ext uri="{BB962C8B-B14F-4D97-AF65-F5344CB8AC3E}">
        <p14:creationId xmlns:p14="http://schemas.microsoft.com/office/powerpoint/2010/main" val="4145877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DC31B492-4F56-E2A8-9347-A6C78AA3DBD1}"/>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14" name="图片 13">
            <a:extLst>
              <a:ext uri="{FF2B5EF4-FFF2-40B4-BE49-F238E27FC236}">
                <a16:creationId xmlns:a16="http://schemas.microsoft.com/office/drawing/2014/main" id="{B902A4A3-D22E-7CFD-A528-C1EBD54C4831}"/>
              </a:ext>
            </a:extLst>
          </p:cNvPr>
          <p:cNvPicPr>
            <a:picLocks noChangeAspect="1"/>
          </p:cNvPicPr>
          <p:nvPr/>
        </p:nvPicPr>
        <p:blipFill>
          <a:blip r:embed="rId2"/>
          <a:stretch>
            <a:fillRect/>
          </a:stretch>
        </p:blipFill>
        <p:spPr>
          <a:xfrm>
            <a:off x="166914" y="40962"/>
            <a:ext cx="12192000" cy="708422"/>
          </a:xfrm>
          <a:prstGeom prst="rect">
            <a:avLst/>
          </a:prstGeom>
        </p:spPr>
      </p:pic>
      <p:sp>
        <p:nvSpPr>
          <p:cNvPr id="15" name="文本框 14">
            <a:extLst>
              <a:ext uri="{FF2B5EF4-FFF2-40B4-BE49-F238E27FC236}">
                <a16:creationId xmlns:a16="http://schemas.microsoft.com/office/drawing/2014/main" id="{5F7501F8-5B7C-50C5-D68F-CBD6DA6E7A99}"/>
              </a:ext>
            </a:extLst>
          </p:cNvPr>
          <p:cNvSpPr txBox="1"/>
          <p:nvPr/>
        </p:nvSpPr>
        <p:spPr>
          <a:xfrm>
            <a:off x="729432" y="107648"/>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600" b="1" dirty="0">
                <a:solidFill>
                  <a:srgbClr val="FFFFFF"/>
                </a:solidFill>
                <a:latin typeface="Arial" panose="020B0604020202020204"/>
                <a:ea typeface="微软雅黑" panose="020B0503020204020204" charset="-122"/>
                <a:cs typeface="+mn-ea"/>
                <a:sym typeface="+mn-lt"/>
              </a:rPr>
              <a:t>标签</a:t>
            </a:r>
            <a:r>
              <a:rPr lang="en-US" altLang="zh-CN" sz="3600" b="1" dirty="0">
                <a:solidFill>
                  <a:srgbClr val="FFFFFF"/>
                </a:solidFill>
                <a:latin typeface="Arial" panose="020B0604020202020204"/>
                <a:ea typeface="微软雅黑" panose="020B0503020204020204" charset="-122"/>
                <a:cs typeface="+mn-ea"/>
                <a:sym typeface="+mn-lt"/>
              </a:rPr>
              <a:t>—</a:t>
            </a:r>
            <a:r>
              <a:rPr lang="zh-CN" altLang="en-US" sz="3600" b="1" dirty="0">
                <a:solidFill>
                  <a:srgbClr val="FFFFFF"/>
                </a:solidFill>
                <a:latin typeface="Arial" panose="020B0604020202020204"/>
                <a:ea typeface="微软雅黑" panose="020B0503020204020204" charset="-122"/>
                <a:cs typeface="+mn-ea"/>
                <a:sym typeface="+mn-lt"/>
              </a:rPr>
              <a:t>图像和多媒体</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6" name="文本框 5">
            <a:extLst>
              <a:ext uri="{FF2B5EF4-FFF2-40B4-BE49-F238E27FC236}">
                <a16:creationId xmlns:a16="http://schemas.microsoft.com/office/drawing/2014/main" id="{E5140915-FAA1-2954-901D-5E72331F5D0A}"/>
              </a:ext>
            </a:extLst>
          </p:cNvPr>
          <p:cNvSpPr txBox="1"/>
          <p:nvPr/>
        </p:nvSpPr>
        <p:spPr>
          <a:xfrm>
            <a:off x="4832130" y="1554059"/>
            <a:ext cx="7204842" cy="5262979"/>
          </a:xfrm>
          <a:prstGeom prst="rect">
            <a:avLst/>
          </a:prstGeom>
          <a:noFill/>
        </p:spPr>
        <p:txBody>
          <a:bodyPr wrap="square">
            <a:spAutoFit/>
          </a:bodyPr>
          <a:lstStyle/>
          <a:p>
            <a:pPr algn="just"/>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在</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HTML</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中，可以使用</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img</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&gt;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标签将图像插入网页。用法如下：</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img</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src</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URL</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alt=“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替代文本</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”&gt;</a:t>
            </a:r>
          </a:p>
          <a:p>
            <a:pPr algn="just"/>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src</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定义显示图像的的</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URL (Uniform Resource Locator)</a:t>
            </a: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alt: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设置图像的替代文本。</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img</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&gt;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标签定义了多个可选属性，说明如下：</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height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width</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定义图像的高度和宽度，取值单位可是是像素也可以是百分比</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ismap</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将图像定义为服务器端图像映射</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usemap</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将图像定义为客户端图像映射</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longdesc</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指向包含长的图像描述文档的</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URL</a:t>
            </a:r>
          </a:p>
        </p:txBody>
      </p:sp>
      <p:sp>
        <p:nvSpPr>
          <p:cNvPr id="2" name="文本框 1">
            <a:extLst>
              <a:ext uri="{FF2B5EF4-FFF2-40B4-BE49-F238E27FC236}">
                <a16:creationId xmlns:a16="http://schemas.microsoft.com/office/drawing/2014/main" id="{2019AAE1-2288-60B5-5FFF-5E3AEBB63996}"/>
              </a:ext>
            </a:extLst>
          </p:cNvPr>
          <p:cNvSpPr txBox="1"/>
          <p:nvPr/>
        </p:nvSpPr>
        <p:spPr>
          <a:xfrm>
            <a:off x="363475" y="816070"/>
            <a:ext cx="4306585" cy="523220"/>
          </a:xfrm>
          <a:prstGeom prst="rect">
            <a:avLst/>
          </a:prstGeom>
          <a:noFill/>
        </p:spPr>
        <p:txBody>
          <a:bodyPr wrap="square" rtlCol="0">
            <a:spAutoFit/>
          </a:bodyPr>
          <a:lstStyle/>
          <a:p>
            <a:pPr marL="0" marR="0" lvl="0" indent="0" defTabSz="914400" eaLnBrk="1" fontAlgn="auto" latinLnBrk="0" hangingPunct="1">
              <a:spcBef>
                <a:spcPts val="0"/>
              </a:spcBef>
              <a:spcAft>
                <a:spcPts val="0"/>
              </a:spcAft>
              <a:buClrTx/>
              <a:buSzTx/>
              <a:buFontTx/>
              <a:buNone/>
              <a:defRPr/>
            </a:pPr>
            <a:r>
              <a:rPr lang="en-US" altLang="zh-CN" sz="2800" b="1" kern="0" dirty="0">
                <a:solidFill>
                  <a:srgbClr val="C00000"/>
                </a:solidFill>
                <a:latin typeface="黑体" panose="02010609060101010101" pitchFamily="49" charset="-122"/>
                <a:ea typeface="黑体" panose="02010609060101010101" pitchFamily="49" charset="-122"/>
                <a:cs typeface="+mn-ea"/>
                <a:sym typeface="+mn-lt"/>
              </a:rPr>
              <a:t>01 </a:t>
            </a:r>
            <a:r>
              <a:rPr lang="zh-CN" altLang="en-US" sz="2800" b="1" kern="0" dirty="0">
                <a:solidFill>
                  <a:srgbClr val="C00000"/>
                </a:solidFill>
                <a:latin typeface="黑体" panose="02010609060101010101" pitchFamily="49" charset="-122"/>
                <a:ea typeface="黑体" panose="02010609060101010101" pitchFamily="49" charset="-122"/>
                <a:cs typeface="+mn-ea"/>
                <a:sym typeface="+mn-lt"/>
              </a:rPr>
              <a:t>网页图像</a:t>
            </a:r>
            <a:endParaRPr kumimoji="0" lang="zh-CN" altLang="en-US" sz="2800" b="0" i="0" u="none" strike="noStrike" kern="0" cap="none" spc="0" normalizeH="0" baseline="0" noProof="0" dirty="0">
              <a:ln>
                <a:noFill/>
              </a:ln>
              <a:solidFill>
                <a:srgbClr val="575B47"/>
              </a:solidFill>
              <a:effectLst/>
              <a:uLnTx/>
              <a:uFillTx/>
              <a:latin typeface="黑体" panose="02010609060101010101" pitchFamily="49" charset="-122"/>
              <a:ea typeface="黑体" panose="02010609060101010101" pitchFamily="49" charset="-122"/>
              <a:cs typeface="+mn-ea"/>
              <a:sym typeface="+mn-lt"/>
            </a:endParaRPr>
          </a:p>
        </p:txBody>
      </p:sp>
      <p:pic>
        <p:nvPicPr>
          <p:cNvPr id="9" name="图片 8">
            <a:extLst>
              <a:ext uri="{FF2B5EF4-FFF2-40B4-BE49-F238E27FC236}">
                <a16:creationId xmlns:a16="http://schemas.microsoft.com/office/drawing/2014/main" id="{0EC354B9-4F9C-F52F-47C3-58E86DEDA656}"/>
              </a:ext>
            </a:extLst>
          </p:cNvPr>
          <p:cNvPicPr>
            <a:picLocks noChangeAspect="1"/>
          </p:cNvPicPr>
          <p:nvPr/>
        </p:nvPicPr>
        <p:blipFill>
          <a:blip r:embed="rId3"/>
          <a:stretch>
            <a:fillRect/>
          </a:stretch>
        </p:blipFill>
        <p:spPr>
          <a:xfrm>
            <a:off x="446702" y="1751377"/>
            <a:ext cx="4140132" cy="4946882"/>
          </a:xfrm>
          <a:prstGeom prst="rect">
            <a:avLst/>
          </a:prstGeom>
          <a:ln>
            <a:solidFill>
              <a:schemeClr val="tx1">
                <a:lumMod val="50000"/>
                <a:lumOff val="50000"/>
              </a:schemeClr>
            </a:solidFill>
          </a:ln>
        </p:spPr>
      </p:pic>
    </p:spTree>
    <p:extLst>
      <p:ext uri="{BB962C8B-B14F-4D97-AF65-F5344CB8AC3E}">
        <p14:creationId xmlns:p14="http://schemas.microsoft.com/office/powerpoint/2010/main" val="4293365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DC31B492-4F56-E2A8-9347-A6C78AA3DBD1}"/>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14" name="图片 13">
            <a:extLst>
              <a:ext uri="{FF2B5EF4-FFF2-40B4-BE49-F238E27FC236}">
                <a16:creationId xmlns:a16="http://schemas.microsoft.com/office/drawing/2014/main" id="{B902A4A3-D22E-7CFD-A528-C1EBD54C4831}"/>
              </a:ext>
            </a:extLst>
          </p:cNvPr>
          <p:cNvPicPr>
            <a:picLocks noChangeAspect="1"/>
          </p:cNvPicPr>
          <p:nvPr/>
        </p:nvPicPr>
        <p:blipFill>
          <a:blip r:embed="rId2"/>
          <a:stretch>
            <a:fillRect/>
          </a:stretch>
        </p:blipFill>
        <p:spPr>
          <a:xfrm>
            <a:off x="166914" y="40962"/>
            <a:ext cx="12192000" cy="708422"/>
          </a:xfrm>
          <a:prstGeom prst="rect">
            <a:avLst/>
          </a:prstGeom>
        </p:spPr>
      </p:pic>
      <p:sp>
        <p:nvSpPr>
          <p:cNvPr id="15" name="文本框 14">
            <a:extLst>
              <a:ext uri="{FF2B5EF4-FFF2-40B4-BE49-F238E27FC236}">
                <a16:creationId xmlns:a16="http://schemas.microsoft.com/office/drawing/2014/main" id="{5F7501F8-5B7C-50C5-D68F-CBD6DA6E7A99}"/>
              </a:ext>
            </a:extLst>
          </p:cNvPr>
          <p:cNvSpPr txBox="1"/>
          <p:nvPr/>
        </p:nvSpPr>
        <p:spPr>
          <a:xfrm>
            <a:off x="729432" y="107648"/>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600" b="1" dirty="0">
                <a:solidFill>
                  <a:srgbClr val="FFFFFF"/>
                </a:solidFill>
                <a:latin typeface="Arial" panose="020B0604020202020204"/>
                <a:ea typeface="微软雅黑" panose="020B0503020204020204" charset="-122"/>
                <a:cs typeface="+mn-ea"/>
                <a:sym typeface="+mn-lt"/>
              </a:rPr>
              <a:t>标签</a:t>
            </a:r>
            <a:r>
              <a:rPr lang="en-US" altLang="zh-CN" sz="3600" b="1" dirty="0">
                <a:solidFill>
                  <a:srgbClr val="FFFFFF"/>
                </a:solidFill>
                <a:latin typeface="Arial" panose="020B0604020202020204"/>
                <a:ea typeface="微软雅黑" panose="020B0503020204020204" charset="-122"/>
                <a:cs typeface="+mn-ea"/>
                <a:sym typeface="+mn-lt"/>
              </a:rPr>
              <a:t>—</a:t>
            </a:r>
            <a:r>
              <a:rPr lang="zh-CN" altLang="en-US" sz="3600" b="1" dirty="0">
                <a:solidFill>
                  <a:srgbClr val="FFFFFF"/>
                </a:solidFill>
                <a:latin typeface="Arial" panose="020B0604020202020204"/>
                <a:ea typeface="微软雅黑" panose="020B0503020204020204" charset="-122"/>
                <a:cs typeface="+mn-ea"/>
                <a:sym typeface="+mn-lt"/>
              </a:rPr>
              <a:t>图像和多媒体</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4" name="文本框 3">
            <a:extLst>
              <a:ext uri="{FF2B5EF4-FFF2-40B4-BE49-F238E27FC236}">
                <a16:creationId xmlns:a16="http://schemas.microsoft.com/office/drawing/2014/main" id="{77398248-6FEC-7C4A-DB3C-1E661EA9A866}"/>
              </a:ext>
            </a:extLst>
          </p:cNvPr>
          <p:cNvSpPr txBox="1"/>
          <p:nvPr/>
        </p:nvSpPr>
        <p:spPr>
          <a:xfrm>
            <a:off x="415187" y="863447"/>
            <a:ext cx="3102026" cy="523220"/>
          </a:xfrm>
          <a:prstGeom prst="rect">
            <a:avLst/>
          </a:prstGeom>
          <a:noFill/>
        </p:spPr>
        <p:txBody>
          <a:bodyPr wrap="square" rtlCol="0">
            <a:spAutoFit/>
          </a:bodyPr>
          <a:lstStyle/>
          <a:p>
            <a:pPr marL="0" marR="0" lvl="0" indent="0" defTabSz="914400" eaLnBrk="1" fontAlgn="auto" latinLnBrk="0" hangingPunct="1">
              <a:spcBef>
                <a:spcPts val="0"/>
              </a:spcBef>
              <a:spcAft>
                <a:spcPts val="0"/>
              </a:spcAft>
              <a:buClrTx/>
              <a:buSzTx/>
              <a:buFontTx/>
              <a:buNone/>
              <a:defRPr/>
            </a:pPr>
            <a:r>
              <a:rPr lang="en-US" altLang="zh-CN" sz="2800" b="1" kern="0" dirty="0">
                <a:solidFill>
                  <a:srgbClr val="C00000"/>
                </a:solidFill>
                <a:cs typeface="+mn-ea"/>
                <a:sym typeface="+mn-lt"/>
              </a:rPr>
              <a:t>02  </a:t>
            </a:r>
            <a:r>
              <a:rPr lang="zh-CN" altLang="en-US" sz="2800" b="1" kern="0" dirty="0">
                <a:solidFill>
                  <a:srgbClr val="C00000"/>
                </a:solidFill>
                <a:cs typeface="+mn-ea"/>
                <a:sym typeface="+mn-lt"/>
              </a:rPr>
              <a:t>响应式图像</a:t>
            </a:r>
            <a:endParaRPr kumimoji="0" lang="zh-CN" altLang="en-US" sz="2800" b="0" i="0" u="none" strike="noStrike" kern="0" cap="none" spc="0" normalizeH="0" baseline="0" noProof="0" dirty="0">
              <a:ln>
                <a:noFill/>
              </a:ln>
              <a:solidFill>
                <a:srgbClr val="575B47"/>
              </a:solidFill>
              <a:effectLst/>
              <a:uLnTx/>
              <a:uFillTx/>
              <a:cs typeface="+mn-ea"/>
              <a:sym typeface="+mn-lt"/>
            </a:endParaRPr>
          </a:p>
        </p:txBody>
      </p:sp>
      <p:sp>
        <p:nvSpPr>
          <p:cNvPr id="6" name="文本框 5">
            <a:extLst>
              <a:ext uri="{FF2B5EF4-FFF2-40B4-BE49-F238E27FC236}">
                <a16:creationId xmlns:a16="http://schemas.microsoft.com/office/drawing/2014/main" id="{E5140915-FAA1-2954-901D-5E72331F5D0A}"/>
              </a:ext>
            </a:extLst>
          </p:cNvPr>
          <p:cNvSpPr txBox="1"/>
          <p:nvPr/>
        </p:nvSpPr>
        <p:spPr>
          <a:xfrm>
            <a:off x="5529216" y="1504551"/>
            <a:ext cx="6455980" cy="3416320"/>
          </a:xfrm>
          <a:prstGeom prst="rect">
            <a:avLst/>
          </a:prstGeom>
          <a:noFill/>
        </p:spPr>
        <p:txBody>
          <a:bodyPr wrap="square">
            <a:spAutoFit/>
          </a:bodyPr>
          <a:lstStyle/>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&lt;picture&gt;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标签仅作为容器，包含两个不同的标记：一个或多个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&lt;source&gt;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标记和一个</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img</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&gt;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标记。</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&lt;source&gt;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可以加载多媒体源，它包含如下属性：</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srcset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必需。设置图片文件路径，或者是逗号分隔的用像素密度描述的图片路径。</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media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设置媒体查询</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sizes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设置宽度</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type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设置</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MIME</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类型</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8" name="图片 7">
            <a:extLst>
              <a:ext uri="{FF2B5EF4-FFF2-40B4-BE49-F238E27FC236}">
                <a16:creationId xmlns:a16="http://schemas.microsoft.com/office/drawing/2014/main" id="{A64C3659-3A7A-2AF6-173C-503860078788}"/>
              </a:ext>
            </a:extLst>
          </p:cNvPr>
          <p:cNvPicPr>
            <a:picLocks noChangeAspect="1"/>
          </p:cNvPicPr>
          <p:nvPr/>
        </p:nvPicPr>
        <p:blipFill>
          <a:blip r:embed="rId3"/>
          <a:stretch>
            <a:fillRect/>
          </a:stretch>
        </p:blipFill>
        <p:spPr>
          <a:xfrm>
            <a:off x="5346090" y="4987294"/>
            <a:ext cx="6822233" cy="1552058"/>
          </a:xfrm>
          <a:prstGeom prst="rect">
            <a:avLst/>
          </a:prstGeom>
        </p:spPr>
      </p:pic>
      <p:pic>
        <p:nvPicPr>
          <p:cNvPr id="5" name="图片 4">
            <a:extLst>
              <a:ext uri="{FF2B5EF4-FFF2-40B4-BE49-F238E27FC236}">
                <a16:creationId xmlns:a16="http://schemas.microsoft.com/office/drawing/2014/main" id="{B0E1396F-E1A3-B546-FB10-FB32946C4469}"/>
              </a:ext>
            </a:extLst>
          </p:cNvPr>
          <p:cNvPicPr>
            <a:picLocks noChangeAspect="1"/>
          </p:cNvPicPr>
          <p:nvPr/>
        </p:nvPicPr>
        <p:blipFill>
          <a:blip r:embed="rId4"/>
          <a:srcRect l="744" t="1344"/>
          <a:stretch/>
        </p:blipFill>
        <p:spPr>
          <a:xfrm>
            <a:off x="298042" y="1656266"/>
            <a:ext cx="5118936" cy="4728767"/>
          </a:xfrm>
          <a:prstGeom prst="rect">
            <a:avLst/>
          </a:prstGeom>
          <a:ln>
            <a:solidFill>
              <a:schemeClr val="tx1">
                <a:lumMod val="50000"/>
                <a:lumOff val="50000"/>
              </a:schemeClr>
            </a:solidFill>
          </a:ln>
        </p:spPr>
      </p:pic>
    </p:spTree>
    <p:extLst>
      <p:ext uri="{BB962C8B-B14F-4D97-AF65-F5344CB8AC3E}">
        <p14:creationId xmlns:p14="http://schemas.microsoft.com/office/powerpoint/2010/main" val="319731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DC31B492-4F56-E2A8-9347-A6C78AA3DBD1}"/>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14" name="图片 13">
            <a:extLst>
              <a:ext uri="{FF2B5EF4-FFF2-40B4-BE49-F238E27FC236}">
                <a16:creationId xmlns:a16="http://schemas.microsoft.com/office/drawing/2014/main" id="{B902A4A3-D22E-7CFD-A528-C1EBD54C4831}"/>
              </a:ext>
            </a:extLst>
          </p:cNvPr>
          <p:cNvPicPr>
            <a:picLocks noChangeAspect="1"/>
          </p:cNvPicPr>
          <p:nvPr/>
        </p:nvPicPr>
        <p:blipFill>
          <a:blip r:embed="rId2"/>
          <a:stretch>
            <a:fillRect/>
          </a:stretch>
        </p:blipFill>
        <p:spPr>
          <a:xfrm>
            <a:off x="166914" y="40962"/>
            <a:ext cx="12192000" cy="708422"/>
          </a:xfrm>
          <a:prstGeom prst="rect">
            <a:avLst/>
          </a:prstGeom>
        </p:spPr>
      </p:pic>
      <p:sp>
        <p:nvSpPr>
          <p:cNvPr id="15" name="文本框 14">
            <a:extLst>
              <a:ext uri="{FF2B5EF4-FFF2-40B4-BE49-F238E27FC236}">
                <a16:creationId xmlns:a16="http://schemas.microsoft.com/office/drawing/2014/main" id="{5F7501F8-5B7C-50C5-D68F-CBD6DA6E7A99}"/>
              </a:ext>
            </a:extLst>
          </p:cNvPr>
          <p:cNvSpPr txBox="1"/>
          <p:nvPr/>
        </p:nvSpPr>
        <p:spPr>
          <a:xfrm>
            <a:off x="729432" y="107648"/>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600" b="1" dirty="0">
                <a:solidFill>
                  <a:srgbClr val="FFFFFF"/>
                </a:solidFill>
                <a:latin typeface="Arial" panose="020B0604020202020204"/>
                <a:ea typeface="微软雅黑" panose="020B0503020204020204" charset="-122"/>
                <a:cs typeface="+mn-ea"/>
                <a:sym typeface="+mn-lt"/>
              </a:rPr>
              <a:t>标签</a:t>
            </a:r>
            <a:r>
              <a:rPr lang="en-US" altLang="zh-CN" sz="3600" b="1" dirty="0">
                <a:solidFill>
                  <a:srgbClr val="FFFFFF"/>
                </a:solidFill>
                <a:latin typeface="Arial" panose="020B0604020202020204"/>
                <a:ea typeface="微软雅黑" panose="020B0503020204020204" charset="-122"/>
                <a:cs typeface="+mn-ea"/>
                <a:sym typeface="+mn-lt"/>
              </a:rPr>
              <a:t>—</a:t>
            </a:r>
            <a:r>
              <a:rPr lang="zh-CN" altLang="en-US" sz="3600" b="1" dirty="0">
                <a:solidFill>
                  <a:srgbClr val="FFFFFF"/>
                </a:solidFill>
                <a:latin typeface="Arial" panose="020B0604020202020204"/>
                <a:ea typeface="微软雅黑" panose="020B0503020204020204" charset="-122"/>
                <a:cs typeface="+mn-ea"/>
                <a:sym typeface="+mn-lt"/>
              </a:rPr>
              <a:t>图像和多媒体</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6" name="文本框 5">
            <a:extLst>
              <a:ext uri="{FF2B5EF4-FFF2-40B4-BE49-F238E27FC236}">
                <a16:creationId xmlns:a16="http://schemas.microsoft.com/office/drawing/2014/main" id="{E5140915-FAA1-2954-901D-5E72331F5D0A}"/>
              </a:ext>
            </a:extLst>
          </p:cNvPr>
          <p:cNvSpPr txBox="1"/>
          <p:nvPr/>
        </p:nvSpPr>
        <p:spPr>
          <a:xfrm>
            <a:off x="6787303" y="2203920"/>
            <a:ext cx="5278573" cy="3416320"/>
          </a:xfrm>
          <a:prstGeom prst="rect">
            <a:avLst/>
          </a:prstGeom>
          <a:noFill/>
        </p:spPr>
        <p:txBody>
          <a:bodyPr wrap="square">
            <a:spAutoFit/>
          </a:bodyPr>
          <a:lstStyle/>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embed</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标签</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包含属性：</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1</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src</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必须设置，制定媒体源</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2</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height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设置嵌入内容的高度，值</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-&gt;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像素</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3</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type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定义嵌入内容的类型</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4</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width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设置嵌入内容的高度，值</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-&gt;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像素</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文本框 1">
            <a:extLst>
              <a:ext uri="{FF2B5EF4-FFF2-40B4-BE49-F238E27FC236}">
                <a16:creationId xmlns:a16="http://schemas.microsoft.com/office/drawing/2014/main" id="{20A76CA8-5C5C-DBBD-0CF4-FB9D66CA5E7F}"/>
              </a:ext>
            </a:extLst>
          </p:cNvPr>
          <p:cNvSpPr txBox="1"/>
          <p:nvPr/>
        </p:nvSpPr>
        <p:spPr>
          <a:xfrm>
            <a:off x="446194" y="954683"/>
            <a:ext cx="3102026" cy="523220"/>
          </a:xfrm>
          <a:prstGeom prst="rect">
            <a:avLst/>
          </a:prstGeom>
          <a:noFill/>
        </p:spPr>
        <p:txBody>
          <a:bodyPr wrap="square" rtlCol="0">
            <a:spAutoFit/>
          </a:bodyPr>
          <a:lstStyle/>
          <a:p>
            <a:pPr marL="0" marR="0" lvl="0" indent="0" defTabSz="914400" eaLnBrk="1" fontAlgn="auto" latinLnBrk="0" hangingPunct="1">
              <a:spcBef>
                <a:spcPts val="0"/>
              </a:spcBef>
              <a:spcAft>
                <a:spcPts val="0"/>
              </a:spcAft>
              <a:buClrTx/>
              <a:buSzTx/>
              <a:buFontTx/>
              <a:buNone/>
              <a:defRPr/>
            </a:pPr>
            <a:r>
              <a:rPr lang="en-US" altLang="zh-CN" sz="2800" b="1" kern="0" dirty="0">
                <a:solidFill>
                  <a:srgbClr val="C00000"/>
                </a:solidFill>
                <a:cs typeface="+mn-ea"/>
                <a:sym typeface="+mn-lt"/>
              </a:rPr>
              <a:t>03  </a:t>
            </a:r>
            <a:r>
              <a:rPr lang="zh-CN" altLang="en-US" sz="2800" b="1" kern="0" dirty="0">
                <a:solidFill>
                  <a:srgbClr val="C00000"/>
                </a:solidFill>
                <a:cs typeface="+mn-ea"/>
                <a:sym typeface="+mn-lt"/>
              </a:rPr>
              <a:t>音频和视频</a:t>
            </a:r>
            <a:endParaRPr kumimoji="0" lang="zh-CN" altLang="en-US" sz="2800" b="0" i="0" u="none" strike="noStrike" kern="0" cap="none" spc="0" normalizeH="0" baseline="0" noProof="0" dirty="0">
              <a:ln>
                <a:noFill/>
              </a:ln>
              <a:solidFill>
                <a:srgbClr val="575B47"/>
              </a:solidFill>
              <a:effectLst/>
              <a:uLnTx/>
              <a:uFillTx/>
              <a:cs typeface="+mn-ea"/>
              <a:sym typeface="+mn-lt"/>
            </a:endParaRPr>
          </a:p>
        </p:txBody>
      </p:sp>
      <p:pic>
        <p:nvPicPr>
          <p:cNvPr id="9" name="图片 8">
            <a:extLst>
              <a:ext uri="{FF2B5EF4-FFF2-40B4-BE49-F238E27FC236}">
                <a16:creationId xmlns:a16="http://schemas.microsoft.com/office/drawing/2014/main" id="{FDF244BF-7F5A-7BB0-A27C-BADBE26C5070}"/>
              </a:ext>
            </a:extLst>
          </p:cNvPr>
          <p:cNvPicPr>
            <a:picLocks noChangeAspect="1"/>
          </p:cNvPicPr>
          <p:nvPr/>
        </p:nvPicPr>
        <p:blipFill>
          <a:blip r:embed="rId3"/>
          <a:srcRect l="1018"/>
          <a:stretch/>
        </p:blipFill>
        <p:spPr>
          <a:xfrm>
            <a:off x="213082" y="1591896"/>
            <a:ext cx="6479628" cy="4850522"/>
          </a:xfrm>
          <a:prstGeom prst="rect">
            <a:avLst/>
          </a:prstGeom>
          <a:ln>
            <a:solidFill>
              <a:schemeClr val="tx1">
                <a:lumMod val="50000"/>
                <a:lumOff val="50000"/>
              </a:schemeClr>
            </a:solidFill>
          </a:ln>
        </p:spPr>
      </p:pic>
    </p:spTree>
    <p:extLst>
      <p:ext uri="{BB962C8B-B14F-4D97-AF65-F5344CB8AC3E}">
        <p14:creationId xmlns:p14="http://schemas.microsoft.com/office/powerpoint/2010/main" val="1330967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DC31B492-4F56-E2A8-9347-A6C78AA3DBD1}"/>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14" name="图片 13">
            <a:extLst>
              <a:ext uri="{FF2B5EF4-FFF2-40B4-BE49-F238E27FC236}">
                <a16:creationId xmlns:a16="http://schemas.microsoft.com/office/drawing/2014/main" id="{B902A4A3-D22E-7CFD-A528-C1EBD54C4831}"/>
              </a:ext>
            </a:extLst>
          </p:cNvPr>
          <p:cNvPicPr>
            <a:picLocks noChangeAspect="1"/>
          </p:cNvPicPr>
          <p:nvPr/>
        </p:nvPicPr>
        <p:blipFill>
          <a:blip r:embed="rId2"/>
          <a:stretch>
            <a:fillRect/>
          </a:stretch>
        </p:blipFill>
        <p:spPr>
          <a:xfrm>
            <a:off x="166914" y="40962"/>
            <a:ext cx="12192000" cy="708422"/>
          </a:xfrm>
          <a:prstGeom prst="rect">
            <a:avLst/>
          </a:prstGeom>
        </p:spPr>
      </p:pic>
      <p:sp>
        <p:nvSpPr>
          <p:cNvPr id="6" name="文本框 5">
            <a:extLst>
              <a:ext uri="{FF2B5EF4-FFF2-40B4-BE49-F238E27FC236}">
                <a16:creationId xmlns:a16="http://schemas.microsoft.com/office/drawing/2014/main" id="{E5140915-FAA1-2954-901D-5E72331F5D0A}"/>
              </a:ext>
            </a:extLst>
          </p:cNvPr>
          <p:cNvSpPr txBox="1"/>
          <p:nvPr/>
        </p:nvSpPr>
        <p:spPr>
          <a:xfrm>
            <a:off x="6963227" y="1591674"/>
            <a:ext cx="5010683" cy="4893647"/>
          </a:xfrm>
          <a:prstGeom prst="rect">
            <a:avLst/>
          </a:prstGeom>
          <a:noFill/>
        </p:spPr>
        <p:txBody>
          <a:bodyPr wrap="square">
            <a:spAutoFit/>
          </a:bodyPr>
          <a:lstStyle/>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audio</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标签</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HTML5</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新增的标签，可以播放声音文件或音频流，支持</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Oggvorbis,MP3</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WAV</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等音频格式。包含以下属性</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1</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autoplay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音频就绪后立刻播放</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2</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controls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向用户展示控件，如播放按钮</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3</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loop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循环播放</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4</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preload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音频在页面加载时加载，并预备播放，如使用</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autoplay</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，则忽略该属性</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5</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URL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要播放的音频的</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URL</a:t>
            </a:r>
          </a:p>
        </p:txBody>
      </p:sp>
      <p:pic>
        <p:nvPicPr>
          <p:cNvPr id="5" name="图片 4">
            <a:extLst>
              <a:ext uri="{FF2B5EF4-FFF2-40B4-BE49-F238E27FC236}">
                <a16:creationId xmlns:a16="http://schemas.microsoft.com/office/drawing/2014/main" id="{F910A8B8-AC39-6F2E-E22B-CAB6DC4BC017}"/>
              </a:ext>
            </a:extLst>
          </p:cNvPr>
          <p:cNvPicPr>
            <a:picLocks noChangeAspect="1"/>
          </p:cNvPicPr>
          <p:nvPr/>
        </p:nvPicPr>
        <p:blipFill>
          <a:blip r:embed="rId3"/>
          <a:stretch>
            <a:fillRect/>
          </a:stretch>
        </p:blipFill>
        <p:spPr>
          <a:xfrm>
            <a:off x="344594" y="1687798"/>
            <a:ext cx="6316337" cy="4797523"/>
          </a:xfrm>
          <a:prstGeom prst="rect">
            <a:avLst/>
          </a:prstGeom>
          <a:ln>
            <a:solidFill>
              <a:schemeClr val="tx1">
                <a:lumMod val="50000"/>
                <a:lumOff val="50000"/>
              </a:schemeClr>
            </a:solidFill>
          </a:ln>
        </p:spPr>
      </p:pic>
      <p:sp>
        <p:nvSpPr>
          <p:cNvPr id="7" name="文本框 6">
            <a:extLst>
              <a:ext uri="{FF2B5EF4-FFF2-40B4-BE49-F238E27FC236}">
                <a16:creationId xmlns:a16="http://schemas.microsoft.com/office/drawing/2014/main" id="{308602F8-107C-CD11-7348-9148A833784F}"/>
              </a:ext>
            </a:extLst>
          </p:cNvPr>
          <p:cNvSpPr txBox="1"/>
          <p:nvPr/>
        </p:nvSpPr>
        <p:spPr>
          <a:xfrm>
            <a:off x="446194" y="954683"/>
            <a:ext cx="3102026" cy="523220"/>
          </a:xfrm>
          <a:prstGeom prst="rect">
            <a:avLst/>
          </a:prstGeom>
          <a:noFill/>
        </p:spPr>
        <p:txBody>
          <a:bodyPr wrap="square" rtlCol="0">
            <a:spAutoFit/>
          </a:bodyPr>
          <a:lstStyle/>
          <a:p>
            <a:pPr marL="0" marR="0" lvl="0" indent="0" defTabSz="914400" eaLnBrk="1" fontAlgn="auto" latinLnBrk="0" hangingPunct="1">
              <a:spcBef>
                <a:spcPts val="0"/>
              </a:spcBef>
              <a:spcAft>
                <a:spcPts val="0"/>
              </a:spcAft>
              <a:buClrTx/>
              <a:buSzTx/>
              <a:buFontTx/>
              <a:buNone/>
              <a:defRPr/>
            </a:pPr>
            <a:r>
              <a:rPr lang="en-US" altLang="zh-CN" sz="2800" b="1" kern="0" dirty="0">
                <a:solidFill>
                  <a:srgbClr val="C00000"/>
                </a:solidFill>
                <a:cs typeface="+mn-ea"/>
                <a:sym typeface="+mn-lt"/>
              </a:rPr>
              <a:t>03  </a:t>
            </a:r>
            <a:r>
              <a:rPr lang="zh-CN" altLang="en-US" sz="2800" b="1" kern="0" dirty="0">
                <a:solidFill>
                  <a:srgbClr val="C00000"/>
                </a:solidFill>
                <a:cs typeface="+mn-ea"/>
                <a:sym typeface="+mn-lt"/>
              </a:rPr>
              <a:t>音频和视频</a:t>
            </a:r>
            <a:endParaRPr kumimoji="0" lang="zh-CN" altLang="en-US" sz="2800" b="0" i="0" u="none" strike="noStrike" kern="0" cap="none" spc="0" normalizeH="0" baseline="0" noProof="0" dirty="0">
              <a:ln>
                <a:noFill/>
              </a:ln>
              <a:solidFill>
                <a:srgbClr val="575B47"/>
              </a:solidFill>
              <a:effectLst/>
              <a:uLnTx/>
              <a:uFillTx/>
              <a:cs typeface="+mn-ea"/>
              <a:sym typeface="+mn-lt"/>
            </a:endParaRPr>
          </a:p>
        </p:txBody>
      </p:sp>
      <p:sp>
        <p:nvSpPr>
          <p:cNvPr id="8" name="文本框 7">
            <a:extLst>
              <a:ext uri="{FF2B5EF4-FFF2-40B4-BE49-F238E27FC236}">
                <a16:creationId xmlns:a16="http://schemas.microsoft.com/office/drawing/2014/main" id="{D66E5C02-5B54-B33A-3BBD-2D456601D0F3}"/>
              </a:ext>
            </a:extLst>
          </p:cNvPr>
          <p:cNvSpPr txBox="1"/>
          <p:nvPr/>
        </p:nvSpPr>
        <p:spPr>
          <a:xfrm>
            <a:off x="729432" y="107648"/>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600" b="1" dirty="0">
                <a:solidFill>
                  <a:srgbClr val="FFFFFF"/>
                </a:solidFill>
                <a:latin typeface="Arial" panose="020B0604020202020204"/>
                <a:ea typeface="微软雅黑" panose="020B0503020204020204" charset="-122"/>
                <a:cs typeface="+mn-ea"/>
                <a:sym typeface="+mn-lt"/>
              </a:rPr>
              <a:t>标签</a:t>
            </a:r>
            <a:r>
              <a:rPr lang="en-US" altLang="zh-CN" sz="3600" b="1" dirty="0">
                <a:solidFill>
                  <a:srgbClr val="FFFFFF"/>
                </a:solidFill>
                <a:latin typeface="Arial" panose="020B0604020202020204"/>
                <a:ea typeface="微软雅黑" panose="020B0503020204020204" charset="-122"/>
                <a:cs typeface="+mn-ea"/>
                <a:sym typeface="+mn-lt"/>
              </a:rPr>
              <a:t>—</a:t>
            </a:r>
            <a:r>
              <a:rPr lang="zh-CN" altLang="en-US" sz="3600" b="1" dirty="0">
                <a:solidFill>
                  <a:srgbClr val="FFFFFF"/>
                </a:solidFill>
                <a:latin typeface="Arial" panose="020B0604020202020204"/>
                <a:ea typeface="微软雅黑" panose="020B0503020204020204" charset="-122"/>
                <a:cs typeface="+mn-ea"/>
                <a:sym typeface="+mn-lt"/>
              </a:rPr>
              <a:t>图像和多媒体</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Tree>
    <p:extLst>
      <p:ext uri="{BB962C8B-B14F-4D97-AF65-F5344CB8AC3E}">
        <p14:creationId xmlns:p14="http://schemas.microsoft.com/office/powerpoint/2010/main" val="3229412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DC31B492-4F56-E2A8-9347-A6C78AA3DBD1}"/>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14" name="图片 13">
            <a:extLst>
              <a:ext uri="{FF2B5EF4-FFF2-40B4-BE49-F238E27FC236}">
                <a16:creationId xmlns:a16="http://schemas.microsoft.com/office/drawing/2014/main" id="{B902A4A3-D22E-7CFD-A528-C1EBD54C4831}"/>
              </a:ext>
            </a:extLst>
          </p:cNvPr>
          <p:cNvPicPr>
            <a:picLocks noChangeAspect="1"/>
          </p:cNvPicPr>
          <p:nvPr/>
        </p:nvPicPr>
        <p:blipFill>
          <a:blip r:embed="rId2"/>
          <a:stretch>
            <a:fillRect/>
          </a:stretch>
        </p:blipFill>
        <p:spPr>
          <a:xfrm>
            <a:off x="166914" y="40962"/>
            <a:ext cx="12192000" cy="708422"/>
          </a:xfrm>
          <a:prstGeom prst="rect">
            <a:avLst/>
          </a:prstGeom>
        </p:spPr>
      </p:pic>
      <p:sp>
        <p:nvSpPr>
          <p:cNvPr id="6" name="文本框 5">
            <a:extLst>
              <a:ext uri="{FF2B5EF4-FFF2-40B4-BE49-F238E27FC236}">
                <a16:creationId xmlns:a16="http://schemas.microsoft.com/office/drawing/2014/main" id="{E5140915-FAA1-2954-901D-5E72331F5D0A}"/>
              </a:ext>
            </a:extLst>
          </p:cNvPr>
          <p:cNvSpPr txBox="1"/>
          <p:nvPr/>
        </p:nvSpPr>
        <p:spPr>
          <a:xfrm>
            <a:off x="5419837" y="1184727"/>
            <a:ext cx="6772163" cy="5632311"/>
          </a:xfrm>
          <a:prstGeom prst="rect">
            <a:avLst/>
          </a:prstGeom>
          <a:noFill/>
        </p:spPr>
        <p:txBody>
          <a:bodyPr wrap="square">
            <a:spAutoFit/>
          </a:bodyPr>
          <a:lstStyle/>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video</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标签 </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HTML5</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新增的标签，可以播放视频文件或视频流，支持</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Ogg</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MPEG4</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WebM</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等视频格式。包含以下属性</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1</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autoplay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音频就绪后立刻播放</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2</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controls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向用户展示控件，如播放按钮</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3</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loop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循环播放</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4</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height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设置播放视频的高度</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5</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muted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设置视频的音频输出应该设置为静音</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6</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poster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设置视频下载时显示图像，或者在用户点击播放按钮前显示图像</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7</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preload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视频在页面加载时加载，并预备播放，如使用</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autoplay</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，则忽略该属性</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8</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width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设置视频播放的宽度</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9</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src</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要播放视频的</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URL</a:t>
            </a:r>
          </a:p>
        </p:txBody>
      </p:sp>
      <p:pic>
        <p:nvPicPr>
          <p:cNvPr id="3" name="图片 2">
            <a:extLst>
              <a:ext uri="{FF2B5EF4-FFF2-40B4-BE49-F238E27FC236}">
                <a16:creationId xmlns:a16="http://schemas.microsoft.com/office/drawing/2014/main" id="{72945683-D492-8A2E-E543-4809A44035AF}"/>
              </a:ext>
            </a:extLst>
          </p:cNvPr>
          <p:cNvPicPr>
            <a:picLocks noChangeAspect="1"/>
          </p:cNvPicPr>
          <p:nvPr/>
        </p:nvPicPr>
        <p:blipFill>
          <a:blip r:embed="rId3"/>
          <a:stretch>
            <a:fillRect/>
          </a:stretch>
        </p:blipFill>
        <p:spPr>
          <a:xfrm>
            <a:off x="248252" y="1678607"/>
            <a:ext cx="5000792" cy="4764365"/>
          </a:xfrm>
          <a:prstGeom prst="rect">
            <a:avLst/>
          </a:prstGeom>
          <a:ln>
            <a:solidFill>
              <a:schemeClr val="tx1">
                <a:lumMod val="50000"/>
                <a:lumOff val="50000"/>
              </a:schemeClr>
            </a:solidFill>
          </a:ln>
        </p:spPr>
      </p:pic>
      <p:sp>
        <p:nvSpPr>
          <p:cNvPr id="7" name="文本框 6">
            <a:extLst>
              <a:ext uri="{FF2B5EF4-FFF2-40B4-BE49-F238E27FC236}">
                <a16:creationId xmlns:a16="http://schemas.microsoft.com/office/drawing/2014/main" id="{1F62C09E-C5B7-45CD-C4B1-1844D5F8258B}"/>
              </a:ext>
            </a:extLst>
          </p:cNvPr>
          <p:cNvSpPr txBox="1"/>
          <p:nvPr/>
        </p:nvSpPr>
        <p:spPr>
          <a:xfrm>
            <a:off x="446194" y="954683"/>
            <a:ext cx="3102026" cy="523220"/>
          </a:xfrm>
          <a:prstGeom prst="rect">
            <a:avLst/>
          </a:prstGeom>
          <a:noFill/>
        </p:spPr>
        <p:txBody>
          <a:bodyPr wrap="square" rtlCol="0">
            <a:spAutoFit/>
          </a:bodyPr>
          <a:lstStyle/>
          <a:p>
            <a:pPr marL="0" marR="0" lvl="0" indent="0" defTabSz="914400" eaLnBrk="1" fontAlgn="auto" latinLnBrk="0" hangingPunct="1">
              <a:spcBef>
                <a:spcPts val="0"/>
              </a:spcBef>
              <a:spcAft>
                <a:spcPts val="0"/>
              </a:spcAft>
              <a:buClrTx/>
              <a:buSzTx/>
              <a:buFontTx/>
              <a:buNone/>
              <a:defRPr/>
            </a:pPr>
            <a:r>
              <a:rPr lang="en-US" altLang="zh-CN" sz="2800" b="1" kern="0" dirty="0">
                <a:solidFill>
                  <a:srgbClr val="C00000"/>
                </a:solidFill>
                <a:cs typeface="+mn-ea"/>
                <a:sym typeface="+mn-lt"/>
              </a:rPr>
              <a:t>03  </a:t>
            </a:r>
            <a:r>
              <a:rPr lang="zh-CN" altLang="en-US" sz="2800" b="1" kern="0" dirty="0">
                <a:solidFill>
                  <a:srgbClr val="C00000"/>
                </a:solidFill>
                <a:cs typeface="+mn-ea"/>
                <a:sym typeface="+mn-lt"/>
              </a:rPr>
              <a:t>音频和视频</a:t>
            </a:r>
            <a:endParaRPr kumimoji="0" lang="zh-CN" altLang="en-US" sz="2800" b="0" i="0" u="none" strike="noStrike" kern="0" cap="none" spc="0" normalizeH="0" baseline="0" noProof="0" dirty="0">
              <a:ln>
                <a:noFill/>
              </a:ln>
              <a:solidFill>
                <a:srgbClr val="575B47"/>
              </a:solidFill>
              <a:effectLst/>
              <a:uLnTx/>
              <a:uFillTx/>
              <a:cs typeface="+mn-ea"/>
              <a:sym typeface="+mn-lt"/>
            </a:endParaRPr>
          </a:p>
        </p:txBody>
      </p:sp>
      <p:sp>
        <p:nvSpPr>
          <p:cNvPr id="8" name="文本框 7">
            <a:extLst>
              <a:ext uri="{FF2B5EF4-FFF2-40B4-BE49-F238E27FC236}">
                <a16:creationId xmlns:a16="http://schemas.microsoft.com/office/drawing/2014/main" id="{8BED4D99-F5FF-0D72-6E2E-599F3519CA33}"/>
              </a:ext>
            </a:extLst>
          </p:cNvPr>
          <p:cNvSpPr txBox="1"/>
          <p:nvPr/>
        </p:nvSpPr>
        <p:spPr>
          <a:xfrm>
            <a:off x="729432" y="107648"/>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600" b="1" dirty="0">
                <a:solidFill>
                  <a:srgbClr val="FFFFFF"/>
                </a:solidFill>
                <a:latin typeface="Arial" panose="020B0604020202020204"/>
                <a:ea typeface="微软雅黑" panose="020B0503020204020204" charset="-122"/>
                <a:cs typeface="+mn-ea"/>
                <a:sym typeface="+mn-lt"/>
              </a:rPr>
              <a:t>标签</a:t>
            </a:r>
            <a:r>
              <a:rPr lang="en-US" altLang="zh-CN" sz="3600" b="1" dirty="0">
                <a:solidFill>
                  <a:srgbClr val="FFFFFF"/>
                </a:solidFill>
                <a:latin typeface="Arial" panose="020B0604020202020204"/>
                <a:ea typeface="微软雅黑" panose="020B0503020204020204" charset="-122"/>
                <a:cs typeface="+mn-ea"/>
                <a:sym typeface="+mn-lt"/>
              </a:rPr>
              <a:t>—</a:t>
            </a:r>
            <a:r>
              <a:rPr lang="zh-CN" altLang="en-US" sz="3600" b="1" dirty="0">
                <a:solidFill>
                  <a:srgbClr val="FFFFFF"/>
                </a:solidFill>
                <a:latin typeface="Arial" panose="020B0604020202020204"/>
                <a:ea typeface="微软雅黑" panose="020B0503020204020204" charset="-122"/>
                <a:cs typeface="+mn-ea"/>
                <a:sym typeface="+mn-lt"/>
              </a:rPr>
              <a:t>图像和多媒体</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Tree>
    <p:extLst>
      <p:ext uri="{BB962C8B-B14F-4D97-AF65-F5344CB8AC3E}">
        <p14:creationId xmlns:p14="http://schemas.microsoft.com/office/powerpoint/2010/main" val="3023923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67AD7B1-136C-C3E2-E174-F38AAA623F95}"/>
              </a:ext>
            </a:extLst>
          </p:cNvPr>
          <p:cNvPicPr>
            <a:picLocks noChangeAspect="1"/>
          </p:cNvPicPr>
          <p:nvPr/>
        </p:nvPicPr>
        <p:blipFill>
          <a:blip r:embed="rId2"/>
          <a:stretch>
            <a:fillRect/>
          </a:stretch>
        </p:blipFill>
        <p:spPr>
          <a:xfrm>
            <a:off x="312351" y="1506210"/>
            <a:ext cx="5702252" cy="5244142"/>
          </a:xfrm>
          <a:prstGeom prst="rect">
            <a:avLst/>
          </a:prstGeom>
          <a:ln>
            <a:solidFill>
              <a:schemeClr val="tx1">
                <a:lumMod val="50000"/>
                <a:lumOff val="50000"/>
              </a:schemeClr>
            </a:solidFill>
          </a:ln>
        </p:spPr>
      </p:pic>
      <p:sp>
        <p:nvSpPr>
          <p:cNvPr id="12" name="文本框 11">
            <a:extLst>
              <a:ext uri="{FF2B5EF4-FFF2-40B4-BE49-F238E27FC236}">
                <a16:creationId xmlns:a16="http://schemas.microsoft.com/office/drawing/2014/main" id="{DC31B492-4F56-E2A8-9347-A6C78AA3DBD1}"/>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14" name="图片 13">
            <a:extLst>
              <a:ext uri="{FF2B5EF4-FFF2-40B4-BE49-F238E27FC236}">
                <a16:creationId xmlns:a16="http://schemas.microsoft.com/office/drawing/2014/main" id="{B902A4A3-D22E-7CFD-A528-C1EBD54C4831}"/>
              </a:ext>
            </a:extLst>
          </p:cNvPr>
          <p:cNvPicPr>
            <a:picLocks noChangeAspect="1"/>
          </p:cNvPicPr>
          <p:nvPr/>
        </p:nvPicPr>
        <p:blipFill>
          <a:blip r:embed="rId3"/>
          <a:stretch>
            <a:fillRect/>
          </a:stretch>
        </p:blipFill>
        <p:spPr>
          <a:xfrm>
            <a:off x="166914" y="40962"/>
            <a:ext cx="12192000" cy="708422"/>
          </a:xfrm>
          <a:prstGeom prst="rect">
            <a:avLst/>
          </a:prstGeom>
        </p:spPr>
      </p:pic>
      <p:sp>
        <p:nvSpPr>
          <p:cNvPr id="15" name="文本框 14">
            <a:extLst>
              <a:ext uri="{FF2B5EF4-FFF2-40B4-BE49-F238E27FC236}">
                <a16:creationId xmlns:a16="http://schemas.microsoft.com/office/drawing/2014/main" id="{5F7501F8-5B7C-50C5-D68F-CBD6DA6E7A99}"/>
              </a:ext>
            </a:extLst>
          </p:cNvPr>
          <p:cNvSpPr txBox="1"/>
          <p:nvPr/>
        </p:nvSpPr>
        <p:spPr>
          <a:xfrm>
            <a:off x="729432" y="107648"/>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600" b="1" dirty="0">
                <a:solidFill>
                  <a:srgbClr val="FFFFFF"/>
                </a:solidFill>
                <a:latin typeface="Arial" panose="020B0604020202020204"/>
                <a:ea typeface="微软雅黑" panose="020B0503020204020204" charset="-122"/>
                <a:cs typeface="+mn-ea"/>
                <a:sym typeface="+mn-lt"/>
              </a:rPr>
              <a:t>标签</a:t>
            </a:r>
            <a:r>
              <a:rPr lang="en-US" altLang="zh-CN" sz="3600" b="1" dirty="0">
                <a:solidFill>
                  <a:srgbClr val="FFFFFF"/>
                </a:solidFill>
                <a:latin typeface="Arial" panose="020B0604020202020204"/>
                <a:ea typeface="微软雅黑" panose="020B0503020204020204" charset="-122"/>
                <a:cs typeface="+mn-ea"/>
                <a:sym typeface="+mn-lt"/>
              </a:rPr>
              <a:t>—</a:t>
            </a:r>
            <a:r>
              <a:rPr lang="zh-CN" altLang="en-US" sz="3600" b="1" dirty="0">
                <a:solidFill>
                  <a:srgbClr val="FFFFFF"/>
                </a:solidFill>
                <a:latin typeface="Arial" panose="020B0604020202020204"/>
                <a:ea typeface="微软雅黑" panose="020B0503020204020204" charset="-122"/>
                <a:cs typeface="+mn-ea"/>
                <a:sym typeface="+mn-lt"/>
              </a:rPr>
              <a:t>列表和超链接</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4" name="文本框 3">
            <a:extLst>
              <a:ext uri="{FF2B5EF4-FFF2-40B4-BE49-F238E27FC236}">
                <a16:creationId xmlns:a16="http://schemas.microsoft.com/office/drawing/2014/main" id="{77398248-6FEC-7C4A-DB3C-1E661EA9A866}"/>
              </a:ext>
            </a:extLst>
          </p:cNvPr>
          <p:cNvSpPr txBox="1"/>
          <p:nvPr/>
        </p:nvSpPr>
        <p:spPr>
          <a:xfrm>
            <a:off x="312351" y="898639"/>
            <a:ext cx="4156813" cy="523220"/>
          </a:xfrm>
          <a:prstGeom prst="rect">
            <a:avLst/>
          </a:prstGeom>
          <a:noFill/>
        </p:spPr>
        <p:txBody>
          <a:bodyPr wrap="square" rtlCol="0">
            <a:spAutoFit/>
          </a:bodyPr>
          <a:lstStyle/>
          <a:p>
            <a:pPr marL="0" marR="0" lvl="0" indent="0" defTabSz="914400" eaLnBrk="1" fontAlgn="auto" latinLnBrk="0" hangingPunct="1">
              <a:spcBef>
                <a:spcPts val="0"/>
              </a:spcBef>
              <a:spcAft>
                <a:spcPts val="0"/>
              </a:spcAft>
              <a:buClrTx/>
              <a:buSzTx/>
              <a:buFontTx/>
              <a:buNone/>
              <a:defRPr/>
            </a:pPr>
            <a:r>
              <a:rPr lang="en-US" altLang="zh-CN" sz="2800" b="1" kern="0" dirty="0">
                <a:solidFill>
                  <a:srgbClr val="C00000"/>
                </a:solidFill>
                <a:cs typeface="+mn-ea"/>
                <a:sym typeface="+mn-lt"/>
              </a:rPr>
              <a:t>01  </a:t>
            </a:r>
            <a:r>
              <a:rPr lang="zh-CN" altLang="en-US" sz="2800" b="1" kern="0" dirty="0">
                <a:solidFill>
                  <a:srgbClr val="C00000"/>
                </a:solidFill>
                <a:cs typeface="+mn-ea"/>
                <a:sym typeface="+mn-lt"/>
              </a:rPr>
              <a:t>无序列表和有序列表</a:t>
            </a:r>
            <a:endParaRPr kumimoji="0" lang="zh-CN" altLang="en-US" sz="2800" b="0" i="0" u="none" strike="noStrike" kern="0" cap="none" spc="0" normalizeH="0" baseline="0" noProof="0" dirty="0">
              <a:ln>
                <a:noFill/>
              </a:ln>
              <a:solidFill>
                <a:srgbClr val="575B47"/>
              </a:solidFill>
              <a:effectLst/>
              <a:uLnTx/>
              <a:uFillTx/>
              <a:cs typeface="+mn-ea"/>
              <a:sym typeface="+mn-lt"/>
            </a:endParaRPr>
          </a:p>
        </p:txBody>
      </p:sp>
      <p:sp>
        <p:nvSpPr>
          <p:cNvPr id="6" name="文本框 5">
            <a:extLst>
              <a:ext uri="{FF2B5EF4-FFF2-40B4-BE49-F238E27FC236}">
                <a16:creationId xmlns:a16="http://schemas.microsoft.com/office/drawing/2014/main" id="{E5140915-FAA1-2954-901D-5E72331F5D0A}"/>
              </a:ext>
            </a:extLst>
          </p:cNvPr>
          <p:cNvSpPr txBox="1"/>
          <p:nvPr/>
        </p:nvSpPr>
        <p:spPr>
          <a:xfrm>
            <a:off x="6177399" y="2028763"/>
            <a:ext cx="5875339" cy="4524315"/>
          </a:xfrm>
          <a:prstGeom prst="rect">
            <a:avLst/>
          </a:prstGeom>
          <a:noFill/>
        </p:spPr>
        <p:txBody>
          <a:bodyPr wrap="square">
            <a:spAutoFit/>
          </a:bodyPr>
          <a:lstStyle/>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、无序列表</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一种不分排序的列表结构，列表项目之间没有主次、轻重等位置之分。使用</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ul</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&gt;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标签可以定义无序列表，在</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ul</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&gt;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标签中可以包含一个或多个</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&lt;li&gt;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标签，用来定义列表项目。</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、有序列表</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一种讲究顺序的列表结构，使用</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ol</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&gt;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标签定义，其中包含一个或多个</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&lt;li&gt;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列表项目，如果列表内容强调时间顺序、排名顺序，或者先后次序，则应该使用有序列表结构。</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DC4F7B84-6889-98B6-9145-674973CED5DE}"/>
              </a:ext>
            </a:extLst>
          </p:cNvPr>
          <p:cNvSpPr/>
          <p:nvPr/>
        </p:nvSpPr>
        <p:spPr>
          <a:xfrm>
            <a:off x="6668815" y="829026"/>
            <a:ext cx="5383924" cy="126274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marL="285750" indent="-285750">
              <a:buFont typeface="Arial" panose="020B0604020202020204" pitchFamily="34" charset="0"/>
              <a:buChar char="•"/>
            </a:pPr>
            <a:r>
              <a:rPr kumimoji="1" lang="en-US" altLang="zh-CN" sz="1800" dirty="0">
                <a:ln>
                  <a:solidFill>
                    <a:srgbClr val="FF0000"/>
                  </a:solidFill>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&lt;li&gt;&lt;/li&gt;</a:t>
            </a:r>
            <a:r>
              <a:rPr kumimoji="1" lang="zh-CN" altLang="zh-CN" sz="1800" dirty="0">
                <a:ln>
                  <a:solidFill>
                    <a:srgbClr val="FF0000"/>
                  </a:solidFill>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标签的</a:t>
            </a:r>
            <a:r>
              <a:rPr kumimoji="1" lang="en-US" altLang="zh-CN" sz="1800" dirty="0">
                <a:ln>
                  <a:solidFill>
                    <a:srgbClr val="FF0000"/>
                  </a:solidFill>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type</a:t>
            </a:r>
            <a:r>
              <a:rPr kumimoji="1" lang="zh-CN" altLang="zh-CN" sz="1800" dirty="0">
                <a:ln>
                  <a:solidFill>
                    <a:srgbClr val="FF0000"/>
                  </a:solidFill>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属性用来指定列表项目符号</a:t>
            </a:r>
            <a:r>
              <a:rPr kumimoji="1" lang="zh-CN" altLang="en-US" sz="1800" dirty="0">
                <a:ln>
                  <a:solidFill>
                    <a:srgbClr val="FF0000"/>
                  </a:solidFill>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kumimoji="1" lang="en-US" altLang="zh-CN" sz="1800" dirty="0">
              <a:ln>
                <a:solidFill>
                  <a:srgbClr val="FF0000"/>
                </a:solidFill>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indent="-285750">
              <a:buFont typeface="Arial" panose="020B0604020202020204" pitchFamily="34" charset="0"/>
              <a:buChar char="•"/>
            </a:pPr>
            <a:r>
              <a:rPr kumimoji="1" lang="en-US" altLang="zh-CN" sz="1800" dirty="0">
                <a:ln>
                  <a:solidFill>
                    <a:srgbClr val="FF0000"/>
                  </a:solidFill>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type</a:t>
            </a:r>
            <a:r>
              <a:rPr kumimoji="1" lang="zh-CN" altLang="zh-CN" sz="1800" dirty="0">
                <a:ln>
                  <a:solidFill>
                    <a:srgbClr val="FF0000"/>
                  </a:solidFill>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常用的属性值</a:t>
            </a:r>
            <a:r>
              <a:rPr kumimoji="1" lang="en-US" altLang="zh-CN" sz="1800" dirty="0">
                <a:ln>
                  <a:solidFill>
                    <a:srgbClr val="FF0000"/>
                  </a:solidFill>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disc</a:t>
            </a:r>
            <a:r>
              <a:rPr kumimoji="1" lang="zh-CN" altLang="zh-CN" sz="1800" dirty="0">
                <a:ln>
                  <a:solidFill>
                    <a:srgbClr val="FF0000"/>
                  </a:solidFill>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kumimoji="1" lang="en-US" altLang="zh-CN" sz="1800" dirty="0">
                <a:ln>
                  <a:solidFill>
                    <a:srgbClr val="FF0000"/>
                  </a:solidFill>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square</a:t>
            </a:r>
            <a:r>
              <a:rPr kumimoji="1" lang="zh-CN" altLang="zh-CN" sz="1800" dirty="0">
                <a:ln>
                  <a:solidFill>
                    <a:srgbClr val="FF0000"/>
                  </a:solidFill>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和</a:t>
            </a:r>
            <a:r>
              <a:rPr kumimoji="1" lang="en-US" altLang="zh-CN" sz="1800" dirty="0">
                <a:ln>
                  <a:solidFill>
                    <a:srgbClr val="FF0000"/>
                  </a:solidFill>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circle</a:t>
            </a:r>
            <a:r>
              <a:rPr kumimoji="1" lang="zh-CN" altLang="zh-CN" sz="1800" dirty="0">
                <a:ln>
                  <a:solidFill>
                    <a:srgbClr val="FF0000"/>
                  </a:solidFill>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，它们的显示效果分别是●、■和○</a:t>
            </a:r>
            <a:endParaRPr kumimoji="1" lang="zh-CN" altLang="en-US" sz="1800" dirty="0">
              <a:ln>
                <a:solidFill>
                  <a:srgbClr val="FF0000"/>
                </a:solidFill>
              </a:ln>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270993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18">
            <a:extLst>
              <a:ext uri="{FF2B5EF4-FFF2-40B4-BE49-F238E27FC236}">
                <a16:creationId xmlns:a16="http://schemas.microsoft.com/office/drawing/2014/main" id="{0FFCCE52-81D4-C26E-5A3E-4AD3E57D9410}"/>
              </a:ext>
            </a:extLst>
          </p:cNvPr>
          <p:cNvSpPr txBox="1"/>
          <p:nvPr/>
        </p:nvSpPr>
        <p:spPr>
          <a:xfrm>
            <a:off x="1680578" y="1817384"/>
            <a:ext cx="8644578" cy="2872375"/>
          </a:xfrm>
          <a:prstGeom prst="rect">
            <a:avLst/>
          </a:prstGeom>
          <a:noFill/>
        </p:spPr>
        <p:txBody>
          <a:bodyPr wrap="square" lIns="91428" tIns="45713" rIns="91428" bIns="45713" rtlCol="0">
            <a:spAutoFit/>
          </a:bodyPr>
          <a:lstStyle/>
          <a:p>
            <a:pPr lvl="0" algn="ctr">
              <a:lnSpc>
                <a:spcPct val="150000"/>
              </a:lnSpc>
              <a:defRPr/>
            </a:pPr>
            <a:r>
              <a:rPr lang="zh-CN" altLang="en-US" sz="6400" b="1" dirty="0">
                <a:solidFill>
                  <a:srgbClr val="0070C0"/>
                </a:solidFill>
                <a:latin typeface="Times New Roman" panose="02020603050405020304"/>
                <a:ea typeface="微软雅黑" panose="020B0503020204020204" charset="-122"/>
                <a:cs typeface="+mn-ea"/>
                <a:sym typeface="+mn-lt"/>
              </a:rPr>
              <a:t>第</a:t>
            </a:r>
            <a:r>
              <a:rPr lang="en-US" altLang="zh-CN" sz="6400" b="1" dirty="0">
                <a:solidFill>
                  <a:srgbClr val="0070C0"/>
                </a:solidFill>
                <a:latin typeface="Times New Roman" panose="02020603050405020304"/>
                <a:ea typeface="微软雅黑" panose="020B0503020204020204" charset="-122"/>
                <a:cs typeface="+mn-ea"/>
                <a:sym typeface="+mn-lt"/>
              </a:rPr>
              <a:t>02</a:t>
            </a:r>
            <a:r>
              <a:rPr lang="zh-CN" altLang="en-US" sz="6400" b="1" dirty="0">
                <a:solidFill>
                  <a:srgbClr val="0070C0"/>
                </a:solidFill>
                <a:latin typeface="Times New Roman" panose="02020603050405020304"/>
                <a:ea typeface="微软雅黑" panose="020B0503020204020204" charset="-122"/>
                <a:cs typeface="+mn-ea"/>
                <a:sym typeface="+mn-lt"/>
              </a:rPr>
              <a:t>章</a:t>
            </a:r>
            <a:endParaRPr lang="en-US" altLang="zh-CN" sz="6400" b="1" dirty="0">
              <a:solidFill>
                <a:srgbClr val="0070C0"/>
              </a:solidFill>
              <a:latin typeface="Times New Roman" panose="02020603050405020304"/>
              <a:ea typeface="微软雅黑" panose="020B0503020204020204" charset="-122"/>
              <a:cs typeface="+mn-ea"/>
              <a:sym typeface="+mn-lt"/>
            </a:endParaRPr>
          </a:p>
          <a:p>
            <a:pPr lvl="0" algn="ctr">
              <a:lnSpc>
                <a:spcPct val="150000"/>
              </a:lnSpc>
              <a:defRPr/>
            </a:pPr>
            <a:r>
              <a:rPr lang="en-US" altLang="zh-CN" sz="6400" b="1" dirty="0">
                <a:solidFill>
                  <a:srgbClr val="0070C0"/>
                </a:solidFill>
                <a:latin typeface="Times New Roman" panose="02020603050405020304"/>
                <a:ea typeface="微软雅黑" panose="020B0503020204020204" charset="-122"/>
                <a:cs typeface="+mn-ea"/>
                <a:sym typeface="+mn-lt"/>
              </a:rPr>
              <a:t>HTML</a:t>
            </a:r>
            <a:r>
              <a:rPr lang="zh-CN" altLang="en-US" sz="6400" b="1" dirty="0">
                <a:solidFill>
                  <a:srgbClr val="0070C0"/>
                </a:solidFill>
                <a:latin typeface="Times New Roman" panose="02020603050405020304"/>
                <a:ea typeface="微软雅黑" panose="020B0503020204020204" charset="-122"/>
                <a:cs typeface="+mn-ea"/>
                <a:sym typeface="+mn-lt"/>
              </a:rPr>
              <a:t>超文本标记语言</a:t>
            </a:r>
            <a:endParaRPr kumimoji="0" lang="zh-CN" altLang="en-US" sz="6400" b="1" i="0" u="none" strike="noStrike" kern="1200" cap="none" spc="0" normalizeH="0" baseline="0" noProof="0" dirty="0">
              <a:ln>
                <a:noFill/>
              </a:ln>
              <a:solidFill>
                <a:srgbClr val="0070C0"/>
              </a:solidFill>
              <a:effectLst/>
              <a:uLnTx/>
              <a:uFillTx/>
              <a:latin typeface="Times New Roman" panose="02020603050405020304"/>
              <a:ea typeface="微软雅黑" panose="020B0503020204020204" charset="-122"/>
              <a:cs typeface="+mn-ea"/>
              <a:sym typeface="+mn-lt"/>
            </a:endParaRPr>
          </a:p>
        </p:txBody>
      </p:sp>
      <p:cxnSp>
        <p:nvCxnSpPr>
          <p:cNvPr id="29" name="直接连接符 28">
            <a:extLst>
              <a:ext uri="{FF2B5EF4-FFF2-40B4-BE49-F238E27FC236}">
                <a16:creationId xmlns:a16="http://schemas.microsoft.com/office/drawing/2014/main" id="{C412EB86-C9FF-4E59-2BBC-61A7CBE329F2}"/>
              </a:ext>
            </a:extLst>
          </p:cNvPr>
          <p:cNvCxnSpPr>
            <a:cxnSpLocks/>
          </p:cNvCxnSpPr>
          <p:nvPr/>
        </p:nvCxnSpPr>
        <p:spPr>
          <a:xfrm>
            <a:off x="2195891" y="4689759"/>
            <a:ext cx="812926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090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5000"/>
                                  </p:iterate>
                                  <p:childTnLst>
                                    <p:set>
                                      <p:cBhvr>
                                        <p:cTn id="6" dur="1" fill="hold">
                                          <p:stCondLst>
                                            <p:cond delay="0"/>
                                          </p:stCondLst>
                                        </p:cTn>
                                        <p:tgtEl>
                                          <p:spTgt spid="28"/>
                                        </p:tgtEl>
                                        <p:attrNameLst>
                                          <p:attrName>style.visibility</p:attrName>
                                        </p:attrNameLst>
                                      </p:cBhvr>
                                      <p:to>
                                        <p:strVal val="visible"/>
                                      </p:to>
                                    </p:set>
                                    <p:anim calcmode="lin" valueType="num">
                                      <p:cBhvr>
                                        <p:cTn id="7" dur="75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8" dur="750" fill="hold"/>
                                        <p:tgtEl>
                                          <p:spTgt spid="28"/>
                                        </p:tgtEl>
                                        <p:attrNameLst>
                                          <p:attrName>ppt_y</p:attrName>
                                        </p:attrNameLst>
                                      </p:cBhvr>
                                      <p:tavLst>
                                        <p:tav tm="0">
                                          <p:val>
                                            <p:strVal val="#ppt_y"/>
                                          </p:val>
                                        </p:tav>
                                        <p:tav tm="100000">
                                          <p:val>
                                            <p:strVal val="#ppt_y"/>
                                          </p:val>
                                        </p:tav>
                                      </p:tavLst>
                                    </p:anim>
                                    <p:anim calcmode="lin" valueType="num">
                                      <p:cBhvr>
                                        <p:cTn id="9" dur="75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10" dur="75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750" tmFilter="0,0; .5, 1; 1, 1"/>
                                        <p:tgtEl>
                                          <p:spTgt spid="28"/>
                                        </p:tgtEl>
                                      </p:cBhvr>
                                    </p:animEffect>
                                  </p:childTnLst>
                                </p:cTn>
                              </p:par>
                            </p:childTnLst>
                          </p:cTn>
                        </p:par>
                        <p:par>
                          <p:cTn id="12" fill="hold">
                            <p:stCondLst>
                              <p:cond delay="2325"/>
                            </p:stCondLst>
                            <p:childTnLst>
                              <p:par>
                                <p:cTn id="13" presetID="22" presetClass="entr" presetSubtype="8"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left)">
                                      <p:cBhvr>
                                        <p:cTn id="1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9B4DB9-EA7B-B565-536C-49826EAC3628}"/>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DC1DDDC3-B6A1-90BC-4E47-C19290D4B4DC}"/>
              </a:ext>
            </a:extLst>
          </p:cNvPr>
          <p:cNvPicPr>
            <a:picLocks noChangeAspect="1"/>
          </p:cNvPicPr>
          <p:nvPr/>
        </p:nvPicPr>
        <p:blipFill>
          <a:blip r:embed="rId3"/>
          <a:stretch>
            <a:fillRect/>
          </a:stretch>
        </p:blipFill>
        <p:spPr>
          <a:xfrm>
            <a:off x="0" y="3775"/>
            <a:ext cx="12192000" cy="708422"/>
          </a:xfrm>
          <a:prstGeom prst="rect">
            <a:avLst/>
          </a:prstGeom>
        </p:spPr>
      </p:pic>
      <p:sp>
        <p:nvSpPr>
          <p:cNvPr id="2" name="文本框 1">
            <a:extLst>
              <a:ext uri="{FF2B5EF4-FFF2-40B4-BE49-F238E27FC236}">
                <a16:creationId xmlns:a16="http://schemas.microsoft.com/office/drawing/2014/main" id="{D4C502C0-BDE6-2875-D335-0EB51E509F6F}"/>
              </a:ext>
            </a:extLst>
          </p:cNvPr>
          <p:cNvSpPr txBox="1"/>
          <p:nvPr/>
        </p:nvSpPr>
        <p:spPr>
          <a:xfrm>
            <a:off x="86323" y="975525"/>
            <a:ext cx="4413817" cy="523220"/>
          </a:xfrm>
          <a:prstGeom prst="rect">
            <a:avLst/>
          </a:prstGeom>
          <a:noFill/>
        </p:spPr>
        <p:txBody>
          <a:bodyPr wrap="square" rtlCol="0">
            <a:spAutoFit/>
          </a:bodyPr>
          <a:lstStyle/>
          <a:p>
            <a:pPr marL="0" marR="0" lvl="0" indent="0" defTabSz="914400" eaLnBrk="1" fontAlgn="auto" latinLnBrk="0" hangingPunct="1">
              <a:spcBef>
                <a:spcPts val="0"/>
              </a:spcBef>
              <a:spcAft>
                <a:spcPts val="0"/>
              </a:spcAft>
              <a:buClrTx/>
              <a:buSzTx/>
              <a:buFontTx/>
              <a:buNone/>
              <a:defRPr/>
            </a:pPr>
            <a:r>
              <a:rPr lang="en-US" altLang="zh-CN" sz="2800" b="1" kern="0" dirty="0">
                <a:solidFill>
                  <a:srgbClr val="C00000"/>
                </a:solidFill>
                <a:cs typeface="+mn-ea"/>
                <a:sym typeface="+mn-lt"/>
              </a:rPr>
              <a:t>02  </a:t>
            </a:r>
            <a:r>
              <a:rPr lang="zh-CN" altLang="en-US" sz="2800" b="1" kern="0" dirty="0">
                <a:solidFill>
                  <a:srgbClr val="C00000"/>
                </a:solidFill>
                <a:cs typeface="+mn-ea"/>
                <a:sym typeface="+mn-lt"/>
              </a:rPr>
              <a:t>描述列表和菜单列表</a:t>
            </a:r>
            <a:endParaRPr kumimoji="0" lang="zh-CN" altLang="en-US" sz="2800" b="0" i="0" u="none" strike="noStrike" kern="0" cap="none" spc="0" normalizeH="0" baseline="0" noProof="0" dirty="0">
              <a:ln>
                <a:noFill/>
              </a:ln>
              <a:solidFill>
                <a:srgbClr val="575B47"/>
              </a:solidFill>
              <a:effectLst/>
              <a:uLnTx/>
              <a:uFillTx/>
              <a:cs typeface="+mn-ea"/>
              <a:sym typeface="+mn-lt"/>
            </a:endParaRPr>
          </a:p>
        </p:txBody>
      </p:sp>
      <p:sp>
        <p:nvSpPr>
          <p:cNvPr id="3" name="文本框 2">
            <a:extLst>
              <a:ext uri="{FF2B5EF4-FFF2-40B4-BE49-F238E27FC236}">
                <a16:creationId xmlns:a16="http://schemas.microsoft.com/office/drawing/2014/main" id="{CFF20FA3-22DD-4102-EFCC-41D034382BBA}"/>
              </a:ext>
            </a:extLst>
          </p:cNvPr>
          <p:cNvSpPr txBox="1"/>
          <p:nvPr/>
        </p:nvSpPr>
        <p:spPr>
          <a:xfrm>
            <a:off x="5919952" y="1498745"/>
            <a:ext cx="6035037" cy="5201424"/>
          </a:xfrm>
          <a:prstGeom prst="rect">
            <a:avLst/>
          </a:prstGeom>
          <a:noFill/>
        </p:spPr>
        <p:txBody>
          <a:bodyPr wrap="square">
            <a:spAutoFit/>
          </a:bodyPr>
          <a:lstStyle/>
          <a:p>
            <a:pPr algn="just">
              <a:spcAft>
                <a:spcPts val="1200"/>
              </a:spcAft>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、描述列表</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一种特殊的列表结构，可以是术语和定义、元数据主体和值、问题和答案，以及其他的名</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值对。每个描述列表都包含在</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&lt;dl&gt;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中，其中每个名</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值对都有一个或多个</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&lt;dt&gt;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标签，以及一个或多个</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&lt;dd&gt;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标签。</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spcAft>
                <a:spcPts val="1200"/>
              </a:spcAft>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、菜单列表</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使用</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&lt;menu&gt;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标签可以定义命令的列表或菜单，如上下文菜单、工具栏，以及列出表单控件和命令。</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&lt;menu&gt;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标签中可以包含</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&lt;command&gt;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rPr>
              <a:t>menuitem</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&gt;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标签，用于定义命令和项目。</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4">
            <p14:nvContentPartPr>
              <p14:cNvPr id="6" name="墨迹 5">
                <a:extLst>
                  <a:ext uri="{FF2B5EF4-FFF2-40B4-BE49-F238E27FC236}">
                    <a16:creationId xmlns:a16="http://schemas.microsoft.com/office/drawing/2014/main" id="{E4EF5EA5-1BF1-691C-C4FE-6366D07A78BB}"/>
                  </a:ext>
                </a:extLst>
              </p14:cNvPr>
              <p14:cNvContentPartPr/>
              <p14:nvPr/>
            </p14:nvContentPartPr>
            <p14:xfrm>
              <a:off x="1865166" y="2968063"/>
              <a:ext cx="4320" cy="360"/>
            </p14:xfrm>
          </p:contentPart>
        </mc:Choice>
        <mc:Fallback xmlns="">
          <p:pic>
            <p:nvPicPr>
              <p:cNvPr id="6" name="墨迹 5">
                <a:extLst>
                  <a:ext uri="{FF2B5EF4-FFF2-40B4-BE49-F238E27FC236}">
                    <a16:creationId xmlns:a16="http://schemas.microsoft.com/office/drawing/2014/main" id="{E4EF5EA5-1BF1-691C-C4FE-6366D07A78BB}"/>
                  </a:ext>
                </a:extLst>
              </p:cNvPr>
              <p:cNvPicPr/>
              <p:nvPr/>
            </p:nvPicPr>
            <p:blipFill>
              <a:blip r:embed="rId6"/>
              <a:stretch>
                <a:fillRect/>
              </a:stretch>
            </p:blipFill>
            <p:spPr>
              <a:xfrm>
                <a:off x="1856166" y="2959063"/>
                <a:ext cx="21960" cy="18000"/>
              </a:xfrm>
              <a:prstGeom prst="rect">
                <a:avLst/>
              </a:prstGeom>
            </p:spPr>
          </p:pic>
        </mc:Fallback>
      </mc:AlternateContent>
      <p:pic>
        <p:nvPicPr>
          <p:cNvPr id="10" name="图片 9">
            <a:extLst>
              <a:ext uri="{FF2B5EF4-FFF2-40B4-BE49-F238E27FC236}">
                <a16:creationId xmlns:a16="http://schemas.microsoft.com/office/drawing/2014/main" id="{D20F5F57-B5B5-1780-3719-01273FA8E2B1}"/>
              </a:ext>
            </a:extLst>
          </p:cNvPr>
          <p:cNvPicPr>
            <a:picLocks noChangeAspect="1"/>
          </p:cNvPicPr>
          <p:nvPr/>
        </p:nvPicPr>
        <p:blipFill>
          <a:blip r:embed="rId7"/>
          <a:srcRect t="28269"/>
          <a:stretch/>
        </p:blipFill>
        <p:spPr>
          <a:xfrm>
            <a:off x="86323" y="1911261"/>
            <a:ext cx="5612910" cy="4698122"/>
          </a:xfrm>
          <a:prstGeom prst="rect">
            <a:avLst/>
          </a:prstGeom>
          <a:ln>
            <a:solidFill>
              <a:schemeClr val="tx1">
                <a:lumMod val="50000"/>
                <a:lumOff val="50000"/>
              </a:schemeClr>
            </a:solidFill>
          </a:ln>
        </p:spPr>
      </p:pic>
      <p:sp>
        <p:nvSpPr>
          <p:cNvPr id="11" name="文本框 10">
            <a:extLst>
              <a:ext uri="{FF2B5EF4-FFF2-40B4-BE49-F238E27FC236}">
                <a16:creationId xmlns:a16="http://schemas.microsoft.com/office/drawing/2014/main" id="{3C468942-63FA-1831-5F8D-0C683FA4EE4A}"/>
              </a:ext>
            </a:extLst>
          </p:cNvPr>
          <p:cNvSpPr txBox="1"/>
          <p:nvPr/>
        </p:nvSpPr>
        <p:spPr>
          <a:xfrm>
            <a:off x="579659" y="36630"/>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600" b="1" dirty="0">
                <a:solidFill>
                  <a:srgbClr val="FFFFFF"/>
                </a:solidFill>
                <a:latin typeface="Arial" panose="020B0604020202020204"/>
                <a:ea typeface="微软雅黑" panose="020B0503020204020204" charset="-122"/>
                <a:cs typeface="+mn-ea"/>
                <a:sym typeface="+mn-lt"/>
              </a:rPr>
              <a:t>标签</a:t>
            </a:r>
            <a:r>
              <a:rPr lang="en-US" altLang="zh-CN" sz="3600" b="1" dirty="0">
                <a:solidFill>
                  <a:srgbClr val="FFFFFF"/>
                </a:solidFill>
                <a:latin typeface="Arial" panose="020B0604020202020204"/>
                <a:ea typeface="微软雅黑" panose="020B0503020204020204" charset="-122"/>
                <a:cs typeface="+mn-ea"/>
                <a:sym typeface="+mn-lt"/>
              </a:rPr>
              <a:t>—</a:t>
            </a:r>
            <a:r>
              <a:rPr lang="zh-CN" altLang="en-US" sz="3600" b="1" dirty="0">
                <a:solidFill>
                  <a:srgbClr val="FFFFFF"/>
                </a:solidFill>
                <a:latin typeface="Arial" panose="020B0604020202020204"/>
                <a:ea typeface="微软雅黑" panose="020B0503020204020204" charset="-122"/>
                <a:cs typeface="+mn-ea"/>
                <a:sym typeface="+mn-lt"/>
              </a:rPr>
              <a:t>列表和超链接</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Tree>
    <p:extLst>
      <p:ext uri="{BB962C8B-B14F-4D97-AF65-F5344CB8AC3E}">
        <p14:creationId xmlns:p14="http://schemas.microsoft.com/office/powerpoint/2010/main" val="4228181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9B4DB9-EA7B-B565-536C-49826EAC3628}"/>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DC1DDDC3-B6A1-90BC-4E47-C19290D4B4DC}"/>
              </a:ext>
            </a:extLst>
          </p:cNvPr>
          <p:cNvPicPr>
            <a:picLocks noChangeAspect="1"/>
          </p:cNvPicPr>
          <p:nvPr/>
        </p:nvPicPr>
        <p:blipFill>
          <a:blip r:embed="rId3"/>
          <a:stretch>
            <a:fillRect/>
          </a:stretch>
        </p:blipFill>
        <p:spPr>
          <a:xfrm>
            <a:off x="0" y="3775"/>
            <a:ext cx="12192000" cy="708422"/>
          </a:xfrm>
          <a:prstGeom prst="rect">
            <a:avLst/>
          </a:prstGeom>
        </p:spPr>
      </p:pic>
      <p:sp>
        <p:nvSpPr>
          <p:cNvPr id="7" name="文本框 6">
            <a:extLst>
              <a:ext uri="{FF2B5EF4-FFF2-40B4-BE49-F238E27FC236}">
                <a16:creationId xmlns:a16="http://schemas.microsoft.com/office/drawing/2014/main" id="{065CFC7D-A2C1-353B-3557-9CF6AD6EAC12}"/>
              </a:ext>
            </a:extLst>
          </p:cNvPr>
          <p:cNvSpPr txBox="1"/>
          <p:nvPr/>
        </p:nvSpPr>
        <p:spPr>
          <a:xfrm>
            <a:off x="563894" y="58604"/>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600" b="1" dirty="0">
                <a:solidFill>
                  <a:srgbClr val="FFFFFF"/>
                </a:solidFill>
                <a:latin typeface="Arial" panose="020B0604020202020204"/>
                <a:ea typeface="微软雅黑" panose="020B0503020204020204" charset="-122"/>
                <a:cs typeface="+mn-ea"/>
                <a:sym typeface="+mn-lt"/>
              </a:rPr>
              <a:t>标签</a:t>
            </a:r>
            <a:r>
              <a:rPr lang="en-US" altLang="zh-CN" sz="3600" b="1" dirty="0">
                <a:solidFill>
                  <a:srgbClr val="FFFFFF"/>
                </a:solidFill>
                <a:latin typeface="Arial" panose="020B0604020202020204"/>
                <a:ea typeface="微软雅黑" panose="020B0503020204020204" charset="-122"/>
                <a:cs typeface="+mn-ea"/>
                <a:sym typeface="+mn-lt"/>
              </a:rPr>
              <a:t>—</a:t>
            </a:r>
            <a:r>
              <a:rPr lang="zh-CN" altLang="en-US" sz="3600" b="1" dirty="0">
                <a:solidFill>
                  <a:srgbClr val="FFFFFF"/>
                </a:solidFill>
                <a:latin typeface="Arial" panose="020B0604020202020204"/>
                <a:ea typeface="微软雅黑" panose="020B0503020204020204" charset="-122"/>
                <a:cs typeface="+mn-ea"/>
                <a:sym typeface="+mn-lt"/>
              </a:rPr>
              <a:t>列表和超链接</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6" name="TextBox 13">
            <a:extLst>
              <a:ext uri="{FF2B5EF4-FFF2-40B4-BE49-F238E27FC236}">
                <a16:creationId xmlns:a16="http://schemas.microsoft.com/office/drawing/2014/main" id="{EF9B349D-3064-0B64-AB19-7BBC775CC7E9}"/>
              </a:ext>
            </a:extLst>
          </p:cNvPr>
          <p:cNvSpPr txBox="1"/>
          <p:nvPr/>
        </p:nvSpPr>
        <p:spPr>
          <a:xfrm>
            <a:off x="378060" y="1573845"/>
            <a:ext cx="11737428" cy="3812710"/>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超链接是网页中</a:t>
            </a:r>
            <a:r>
              <a:rPr lang="zh-CN" altLang="zh-CN" dirty="0">
                <a:solidFill>
                  <a:srgbClr val="1369B2"/>
                </a:solidFill>
                <a:latin typeface="微软雅黑" panose="020B0503020204020204" pitchFamily="34" charset="-122"/>
                <a:ea typeface="微软雅黑" panose="020B0503020204020204" pitchFamily="34" charset="-122"/>
                <a:cs typeface="+mn-ea"/>
              </a:rPr>
              <a:t>最常用的元素</a:t>
            </a:r>
            <a:r>
              <a:rPr lang="zh-CN" altLang="zh-CN" dirty="0">
                <a:solidFill>
                  <a:srgbClr val="595959"/>
                </a:solidFill>
                <a:latin typeface="微软雅黑" panose="020B0503020204020204" pitchFamily="34" charset="-122"/>
                <a:ea typeface="微软雅黑" panose="020B0503020204020204" pitchFamily="34" charset="-122"/>
                <a:cs typeface="+mn-ea"/>
              </a:rPr>
              <a:t>，一个网站通常由多个页面构成，进入网站时首先看到的是首页面，如果想从首页面跳转到子页面，就需要在首页面的相应位置添加超链接。在</a:t>
            </a:r>
            <a:r>
              <a:rPr lang="en-US" altLang="zh-CN" dirty="0">
                <a:solidFill>
                  <a:srgbClr val="595959"/>
                </a:solidFill>
                <a:latin typeface="微软雅黑" panose="020B0503020204020204" pitchFamily="34" charset="-122"/>
                <a:ea typeface="微软雅黑" panose="020B0503020204020204" pitchFamily="34" charset="-122"/>
                <a:cs typeface="+mn-ea"/>
              </a:rPr>
              <a:t>HTML</a:t>
            </a:r>
            <a:r>
              <a:rPr lang="zh-CN" altLang="zh-CN" dirty="0">
                <a:solidFill>
                  <a:srgbClr val="595959"/>
                </a:solidFill>
                <a:latin typeface="微软雅黑" panose="020B0503020204020204" pitchFamily="34" charset="-122"/>
                <a:ea typeface="微软雅黑" panose="020B0503020204020204" pitchFamily="34" charset="-122"/>
                <a:cs typeface="+mn-ea"/>
              </a:rPr>
              <a:t>中创建超链接非常简单，只需用</a:t>
            </a:r>
            <a:r>
              <a:rPr lang="en-US" altLang="zh-CN" dirty="0">
                <a:solidFill>
                  <a:srgbClr val="1369B2"/>
                </a:solidFill>
                <a:latin typeface="微软雅黑" panose="020B0503020204020204" pitchFamily="34" charset="-122"/>
                <a:ea typeface="微软雅黑" panose="020B0503020204020204" pitchFamily="34" charset="-122"/>
                <a:cs typeface="+mn-ea"/>
              </a:rPr>
              <a:t>&lt;a&gt;&lt;/a&gt;</a:t>
            </a:r>
            <a:r>
              <a:rPr lang="zh-CN" altLang="zh-CN" dirty="0">
                <a:solidFill>
                  <a:srgbClr val="1369B2"/>
                </a:solidFill>
                <a:latin typeface="微软雅黑" panose="020B0503020204020204" pitchFamily="34" charset="-122"/>
                <a:ea typeface="微软雅黑" panose="020B0503020204020204" pitchFamily="34" charset="-122"/>
                <a:cs typeface="+mn-ea"/>
              </a:rPr>
              <a:t>标签</a:t>
            </a:r>
            <a:r>
              <a:rPr lang="zh-CN" altLang="zh-CN" dirty="0">
                <a:solidFill>
                  <a:srgbClr val="595959"/>
                </a:solidFill>
                <a:latin typeface="微软雅黑" panose="020B0503020204020204" pitchFamily="34" charset="-122"/>
                <a:ea typeface="微软雅黑" panose="020B0503020204020204" pitchFamily="34" charset="-122"/>
                <a:cs typeface="+mn-ea"/>
              </a:rPr>
              <a:t>环绕需要被链接的对象即可。</a:t>
            </a:r>
            <a:endParaRPr lang="zh-CN" altLang="en-US"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一个完整的超链接结构应该包含两部分：链接的目标和链接的载体</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目标：通过</a:t>
            </a:r>
            <a:r>
              <a:rPr lang="en-US" altLang="zh-CN" dirty="0">
                <a:solidFill>
                  <a:srgbClr val="595959"/>
                </a:solidFill>
                <a:latin typeface="微软雅黑" panose="020B0503020204020204" pitchFamily="34" charset="-122"/>
                <a:ea typeface="微软雅黑" panose="020B0503020204020204" pitchFamily="34" charset="-122"/>
                <a:cs typeface="+mn-ea"/>
              </a:rPr>
              <a:t>RUL</a:t>
            </a:r>
            <a:r>
              <a:rPr lang="zh-CN" altLang="en-US" dirty="0">
                <a:solidFill>
                  <a:srgbClr val="595959"/>
                </a:solidFill>
                <a:latin typeface="微软雅黑" panose="020B0503020204020204" pitchFamily="34" charset="-122"/>
                <a:ea typeface="微软雅黑" panose="020B0503020204020204" pitchFamily="34" charset="-122"/>
                <a:cs typeface="+mn-ea"/>
              </a:rPr>
              <a:t>设置，定义点击链接时会发生什么，可以跳转到另一个页面，或在页面内定位，显示图像，下载文件等</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dirty="0">
                <a:solidFill>
                  <a:srgbClr val="595959"/>
                </a:solidFill>
                <a:latin typeface="微软雅黑" panose="020B0503020204020204" pitchFamily="34" charset="-122"/>
                <a:ea typeface="微软雅黑" panose="020B0503020204020204" pitchFamily="34" charset="-122"/>
                <a:cs typeface="+mn-ea"/>
              </a:rPr>
              <a:t>载体：访问者可以看到内容，如链接文本，图像等对象</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
        <p:nvSpPr>
          <p:cNvPr id="2" name="文本框 1">
            <a:extLst>
              <a:ext uri="{FF2B5EF4-FFF2-40B4-BE49-F238E27FC236}">
                <a16:creationId xmlns:a16="http://schemas.microsoft.com/office/drawing/2014/main" id="{E9B15E80-1C6C-5525-6E61-5BD8829EA634}"/>
              </a:ext>
            </a:extLst>
          </p:cNvPr>
          <p:cNvSpPr txBox="1"/>
          <p:nvPr/>
        </p:nvSpPr>
        <p:spPr>
          <a:xfrm>
            <a:off x="378060" y="888107"/>
            <a:ext cx="3102026" cy="523220"/>
          </a:xfrm>
          <a:prstGeom prst="rect">
            <a:avLst/>
          </a:prstGeom>
          <a:noFill/>
        </p:spPr>
        <p:txBody>
          <a:bodyPr wrap="square" rtlCol="0">
            <a:spAutoFit/>
          </a:bodyPr>
          <a:lstStyle/>
          <a:p>
            <a:pPr marL="0" marR="0" lvl="0" indent="0" defTabSz="914400" eaLnBrk="1" fontAlgn="auto" latinLnBrk="0" hangingPunct="1">
              <a:spcBef>
                <a:spcPts val="0"/>
              </a:spcBef>
              <a:spcAft>
                <a:spcPts val="0"/>
              </a:spcAft>
              <a:buClrTx/>
              <a:buSzTx/>
              <a:buFontTx/>
              <a:buNone/>
              <a:defRPr/>
            </a:pPr>
            <a:r>
              <a:rPr lang="en-US" altLang="zh-CN" sz="2800" b="1" kern="0" dirty="0">
                <a:solidFill>
                  <a:srgbClr val="C00000"/>
                </a:solidFill>
                <a:cs typeface="+mn-ea"/>
                <a:sym typeface="+mn-lt"/>
              </a:rPr>
              <a:t>01 </a:t>
            </a:r>
            <a:r>
              <a:rPr lang="zh-CN" altLang="en-US" sz="2800" b="1" kern="0" dirty="0">
                <a:solidFill>
                  <a:srgbClr val="C00000"/>
                </a:solidFill>
                <a:cs typeface="+mn-ea"/>
                <a:sym typeface="+mn-lt"/>
              </a:rPr>
              <a:t>普通链接</a:t>
            </a:r>
            <a:endParaRPr kumimoji="0" lang="zh-CN" altLang="en-US" sz="2800" b="0" i="0" u="none" strike="noStrike" kern="0" cap="none" spc="0" normalizeH="0" baseline="0" noProof="0" dirty="0">
              <a:ln>
                <a:noFill/>
              </a:ln>
              <a:solidFill>
                <a:srgbClr val="575B47"/>
              </a:solidFill>
              <a:effectLst/>
              <a:uLnTx/>
              <a:uFillTx/>
              <a:cs typeface="+mn-ea"/>
              <a:sym typeface="+mn-lt"/>
            </a:endParaRPr>
          </a:p>
        </p:txBody>
      </p:sp>
      <p:pic>
        <p:nvPicPr>
          <p:cNvPr id="3" name="图片 2">
            <a:extLst>
              <a:ext uri="{FF2B5EF4-FFF2-40B4-BE49-F238E27FC236}">
                <a16:creationId xmlns:a16="http://schemas.microsoft.com/office/drawing/2014/main" id="{9D5021D2-71A5-5BF5-7C09-A5FE4E1D627F}"/>
              </a:ext>
            </a:extLst>
          </p:cNvPr>
          <p:cNvPicPr>
            <a:picLocks noChangeAspect="1"/>
          </p:cNvPicPr>
          <p:nvPr/>
        </p:nvPicPr>
        <p:blipFill>
          <a:blip r:embed="rId4"/>
          <a:stretch>
            <a:fillRect/>
          </a:stretch>
        </p:blipFill>
        <p:spPr>
          <a:xfrm>
            <a:off x="2126099" y="5824075"/>
            <a:ext cx="8099460" cy="711200"/>
          </a:xfrm>
          <a:prstGeom prst="rect">
            <a:avLst/>
          </a:prstGeom>
        </p:spPr>
      </p:pic>
      <p:sp>
        <p:nvSpPr>
          <p:cNvPr id="8" name="矩形 7">
            <a:extLst>
              <a:ext uri="{FF2B5EF4-FFF2-40B4-BE49-F238E27FC236}">
                <a16:creationId xmlns:a16="http://schemas.microsoft.com/office/drawing/2014/main" id="{9189D44D-652B-683D-AC39-B42C84423B22}"/>
              </a:ext>
            </a:extLst>
          </p:cNvPr>
          <p:cNvSpPr/>
          <p:nvPr/>
        </p:nvSpPr>
        <p:spPr>
          <a:xfrm>
            <a:off x="4268544" y="5887321"/>
            <a:ext cx="4859189" cy="458908"/>
          </a:xfrm>
          <a:prstGeom prst="rect">
            <a:avLst/>
          </a:prstGeom>
        </p:spPr>
        <p:txBody>
          <a:bodyPr wrap="square">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nSpc>
                <a:spcPct val="150000"/>
              </a:lnSpc>
            </a:pP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&lt;a </a:t>
            </a:r>
            <a:r>
              <a:rPr lang="en-US" altLang="zh-CN" sz="1800" dirty="0" err="1">
                <a:latin typeface="微软雅黑" panose="020B0503020204020204" pitchFamily="34" charset="-122"/>
                <a:ea typeface="微软雅黑" panose="020B0503020204020204" pitchFamily="34" charset="-122"/>
                <a:cs typeface="微软雅黑" panose="020B0503020204020204" pitchFamily="34" charset="-122"/>
              </a:rPr>
              <a:t>href</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目标</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”&gt;</a:t>
            </a:r>
            <a:r>
              <a:rPr lang="zh-CN" altLang="en-US" sz="1800" dirty="0">
                <a:latin typeface="微软雅黑" panose="020B0503020204020204" pitchFamily="34" charset="-122"/>
                <a:ea typeface="微软雅黑" panose="020B0503020204020204" pitchFamily="34" charset="-122"/>
                <a:cs typeface="微软雅黑" panose="020B0503020204020204" pitchFamily="34" charset="-122"/>
              </a:rPr>
              <a:t>载体</a:t>
            </a:r>
            <a:r>
              <a:rPr lang="en-US" altLang="zh-CN" sz="1800" dirty="0">
                <a:latin typeface="微软雅黑" panose="020B0503020204020204" pitchFamily="34" charset="-122"/>
                <a:ea typeface="微软雅黑" panose="020B0503020204020204" pitchFamily="34" charset="-122"/>
                <a:cs typeface="微软雅黑" panose="020B0503020204020204" pitchFamily="34" charset="-122"/>
              </a:rPr>
              <a:t>&lt;/a&gt;</a:t>
            </a:r>
            <a:endParaRPr lang="zh-CN" altLang="zh-CN" sz="18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3133401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9B4DB9-EA7B-B565-536C-49826EAC3628}"/>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DC1DDDC3-B6A1-90BC-4E47-C19290D4B4DC}"/>
              </a:ext>
            </a:extLst>
          </p:cNvPr>
          <p:cNvPicPr>
            <a:picLocks noChangeAspect="1"/>
          </p:cNvPicPr>
          <p:nvPr/>
        </p:nvPicPr>
        <p:blipFill>
          <a:blip r:embed="rId3"/>
          <a:stretch>
            <a:fillRect/>
          </a:stretch>
        </p:blipFill>
        <p:spPr>
          <a:xfrm>
            <a:off x="0" y="3775"/>
            <a:ext cx="12192000" cy="708422"/>
          </a:xfrm>
          <a:prstGeom prst="rect">
            <a:avLst/>
          </a:prstGeom>
        </p:spPr>
      </p:pic>
      <p:sp>
        <p:nvSpPr>
          <p:cNvPr id="2" name="TextBox 13">
            <a:extLst>
              <a:ext uri="{FF2B5EF4-FFF2-40B4-BE49-F238E27FC236}">
                <a16:creationId xmlns:a16="http://schemas.microsoft.com/office/drawing/2014/main" id="{3D2EB3CB-5B58-9100-FFBC-BE1020C26C41}"/>
              </a:ext>
            </a:extLst>
          </p:cNvPr>
          <p:cNvSpPr txBox="1"/>
          <p:nvPr/>
        </p:nvSpPr>
        <p:spPr>
          <a:xfrm>
            <a:off x="930166" y="1567884"/>
            <a:ext cx="10720551" cy="1042721"/>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nSpc>
                <a:spcPct val="150000"/>
              </a:lnSpc>
            </a:pPr>
            <a:r>
              <a:rPr lang="en-US" altLang="zh-CN" dirty="0">
                <a:solidFill>
                  <a:srgbClr val="595959"/>
                </a:solidFill>
                <a:latin typeface="Times New Roman" panose="02020603050405020304" pitchFamily="18" charset="0"/>
                <a:ea typeface="黑体" panose="02010609060101010101" pitchFamily="49" charset="-122"/>
                <a:cs typeface="Times New Roman" panose="02020603050405020304" pitchFamily="18" charset="0"/>
              </a:rPr>
              <a:t>&lt;a&gt;</a:t>
            </a:r>
            <a:r>
              <a:rPr lang="zh-CN" altLang="zh-CN" dirty="0">
                <a:solidFill>
                  <a:srgbClr val="595959"/>
                </a:solidFill>
                <a:latin typeface="Times New Roman" panose="02020603050405020304" pitchFamily="18" charset="0"/>
                <a:ea typeface="黑体" panose="02010609060101010101" pitchFamily="49" charset="-122"/>
                <a:cs typeface="Times New Roman" panose="02020603050405020304" pitchFamily="18" charset="0"/>
              </a:rPr>
              <a:t>标签是一个行内标签，用于定义</a:t>
            </a:r>
            <a:r>
              <a:rPr lang="zh-CN" altLang="zh-CN" dirty="0">
                <a:solidFill>
                  <a:srgbClr val="1369B2"/>
                </a:solidFill>
                <a:latin typeface="Times New Roman" panose="02020603050405020304" pitchFamily="18" charset="0"/>
                <a:ea typeface="黑体" panose="02010609060101010101" pitchFamily="49" charset="-122"/>
                <a:cs typeface="Times New Roman" panose="02020603050405020304" pitchFamily="18" charset="0"/>
              </a:rPr>
              <a:t>超链接</a:t>
            </a:r>
            <a:r>
              <a:rPr lang="zh-CN" altLang="zh-CN" dirty="0">
                <a:solidFill>
                  <a:srgbClr val="59595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solidFill>
                  <a:srgbClr val="1369B2"/>
                </a:solidFill>
                <a:latin typeface="Times New Roman" panose="02020603050405020304" pitchFamily="18" charset="0"/>
                <a:ea typeface="黑体" panose="02010609060101010101" pitchFamily="49" charset="-122"/>
                <a:cs typeface="Times New Roman" panose="02020603050405020304" pitchFamily="18" charset="0"/>
              </a:rPr>
              <a:t>href</a:t>
            </a:r>
            <a:r>
              <a:rPr lang="zh-CN" altLang="zh-CN" dirty="0">
                <a:solidFill>
                  <a:srgbClr val="595959"/>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dirty="0">
                <a:solidFill>
                  <a:srgbClr val="1369B2"/>
                </a:solidFill>
                <a:latin typeface="Times New Roman" panose="02020603050405020304" pitchFamily="18" charset="0"/>
                <a:ea typeface="黑体" panose="02010609060101010101" pitchFamily="49" charset="-122"/>
                <a:cs typeface="Times New Roman" panose="02020603050405020304" pitchFamily="18" charset="0"/>
              </a:rPr>
              <a:t>target</a:t>
            </a:r>
            <a:r>
              <a:rPr lang="zh-CN" altLang="zh-CN" dirty="0">
                <a:solidFill>
                  <a:srgbClr val="595959"/>
                </a:solidFill>
                <a:latin typeface="Times New Roman" panose="02020603050405020304" pitchFamily="18" charset="0"/>
                <a:ea typeface="黑体" panose="02010609060101010101" pitchFamily="49" charset="-122"/>
                <a:cs typeface="Times New Roman" panose="02020603050405020304" pitchFamily="18" charset="0"/>
              </a:rPr>
              <a:t>是</a:t>
            </a:r>
            <a:r>
              <a:rPr lang="en-US" altLang="zh-CN" dirty="0">
                <a:solidFill>
                  <a:srgbClr val="595959"/>
                </a:solidFill>
                <a:latin typeface="Times New Roman" panose="02020603050405020304" pitchFamily="18" charset="0"/>
                <a:ea typeface="黑体" panose="02010609060101010101" pitchFamily="49" charset="-122"/>
                <a:cs typeface="Times New Roman" panose="02020603050405020304" pitchFamily="18" charset="0"/>
              </a:rPr>
              <a:t>&lt;a&gt;</a:t>
            </a:r>
            <a:r>
              <a:rPr lang="zh-CN" altLang="zh-CN" dirty="0">
                <a:solidFill>
                  <a:srgbClr val="595959"/>
                </a:solidFill>
                <a:latin typeface="Times New Roman" panose="02020603050405020304" pitchFamily="18" charset="0"/>
                <a:ea typeface="黑体" panose="02010609060101010101" pitchFamily="49" charset="-122"/>
                <a:cs typeface="Times New Roman" panose="02020603050405020304" pitchFamily="18" charset="0"/>
              </a:rPr>
              <a:t>标签的常用属性，具体含义如下：</a:t>
            </a:r>
          </a:p>
        </p:txBody>
      </p:sp>
      <p:sp>
        <p:nvSpPr>
          <p:cNvPr id="3" name="圆角矩形 6">
            <a:extLst>
              <a:ext uri="{FF2B5EF4-FFF2-40B4-BE49-F238E27FC236}">
                <a16:creationId xmlns:a16="http://schemas.microsoft.com/office/drawing/2014/main" id="{62BF4D0B-EEA6-AEFD-E6D0-8AA1F8BC5F10}"/>
              </a:ext>
            </a:extLst>
          </p:cNvPr>
          <p:cNvSpPr/>
          <p:nvPr/>
        </p:nvSpPr>
        <p:spPr>
          <a:xfrm>
            <a:off x="592388" y="2980960"/>
            <a:ext cx="10914693" cy="3624791"/>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2400">
              <a:cs typeface="+mn-ea"/>
              <a:sym typeface="+mn-lt"/>
            </a:endParaRPr>
          </a:p>
        </p:txBody>
      </p:sp>
      <p:sp>
        <p:nvSpPr>
          <p:cNvPr id="8" name="TextBox 7">
            <a:extLst>
              <a:ext uri="{FF2B5EF4-FFF2-40B4-BE49-F238E27FC236}">
                <a16:creationId xmlns:a16="http://schemas.microsoft.com/office/drawing/2014/main" id="{A4269847-0570-9408-520B-B959DD5F6371}"/>
              </a:ext>
            </a:extLst>
          </p:cNvPr>
          <p:cNvSpPr txBox="1"/>
          <p:nvPr/>
        </p:nvSpPr>
        <p:spPr>
          <a:xfrm>
            <a:off x="875243" y="3235123"/>
            <a:ext cx="10529363" cy="3258713"/>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lvl="0">
              <a:lnSpc>
                <a:spcPct val="150000"/>
              </a:lnSpc>
            </a:pPr>
            <a:r>
              <a:rPr lang="en-US" altLang="zh-CN" dirty="0">
                <a:solidFill>
                  <a:srgbClr val="1369B2"/>
                </a:solidFill>
                <a:latin typeface="微软雅黑" panose="020B0503020204020204" pitchFamily="34" charset="-122"/>
                <a:ea typeface="微软雅黑" panose="020B0503020204020204" pitchFamily="34" charset="-122"/>
                <a:cs typeface="+mn-ea"/>
              </a:rPr>
              <a:t>href</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href</a:t>
            </a:r>
            <a:r>
              <a:rPr lang="zh-CN" altLang="zh-CN" dirty="0">
                <a:solidFill>
                  <a:srgbClr val="595959"/>
                </a:solidFill>
                <a:latin typeface="微软雅黑" panose="020B0503020204020204" pitchFamily="34" charset="-122"/>
                <a:ea typeface="微软雅黑" panose="020B0503020204020204" pitchFamily="34" charset="-122"/>
                <a:cs typeface="+mn-ea"/>
              </a:rPr>
              <a:t>属性用于指定链接指向的页面的</a:t>
            </a:r>
            <a:r>
              <a:rPr lang="en-US" altLang="zh-CN" dirty="0">
                <a:solidFill>
                  <a:srgbClr val="595959"/>
                </a:solidFill>
                <a:latin typeface="微软雅黑" panose="020B0503020204020204" pitchFamily="34" charset="-122"/>
                <a:ea typeface="微软雅黑" panose="020B0503020204020204" pitchFamily="34" charset="-122"/>
                <a:cs typeface="+mn-ea"/>
              </a:rPr>
              <a:t>URL</a:t>
            </a:r>
            <a:r>
              <a:rPr lang="zh-CN" altLang="zh-CN" dirty="0">
                <a:solidFill>
                  <a:srgbClr val="595959"/>
                </a:solidFill>
                <a:latin typeface="微软雅黑" panose="020B0503020204020204" pitchFamily="34" charset="-122"/>
                <a:ea typeface="微软雅黑" panose="020B0503020204020204" pitchFamily="34" charset="-122"/>
                <a:cs typeface="+mn-ea"/>
              </a:rPr>
              <a:t>，当在</a:t>
            </a:r>
            <a:r>
              <a:rPr lang="en-US" altLang="zh-CN" dirty="0">
                <a:solidFill>
                  <a:srgbClr val="595959"/>
                </a:solidFill>
                <a:latin typeface="微软雅黑" panose="020B0503020204020204" pitchFamily="34" charset="-122"/>
                <a:ea typeface="微软雅黑" panose="020B0503020204020204" pitchFamily="34" charset="-122"/>
                <a:cs typeface="+mn-ea"/>
              </a:rPr>
              <a:t>&lt;a&gt;&lt;/a&gt;</a:t>
            </a:r>
            <a:r>
              <a:rPr lang="zh-CN" altLang="zh-CN" dirty="0">
                <a:solidFill>
                  <a:srgbClr val="595959"/>
                </a:solidFill>
                <a:latin typeface="微软雅黑" panose="020B0503020204020204" pitchFamily="34" charset="-122"/>
                <a:ea typeface="微软雅黑" panose="020B0503020204020204" pitchFamily="34" charset="-122"/>
                <a:cs typeface="+mn-ea"/>
              </a:rPr>
              <a:t>标签中使用</a:t>
            </a:r>
            <a:r>
              <a:rPr lang="en-US" altLang="zh-CN" dirty="0">
                <a:solidFill>
                  <a:srgbClr val="595959"/>
                </a:solidFill>
                <a:latin typeface="微软雅黑" panose="020B0503020204020204" pitchFamily="34" charset="-122"/>
                <a:ea typeface="微软雅黑" panose="020B0503020204020204" pitchFamily="34" charset="-122"/>
                <a:cs typeface="+mn-ea"/>
              </a:rPr>
              <a:t>href</a:t>
            </a:r>
            <a:r>
              <a:rPr lang="zh-CN" altLang="zh-CN" dirty="0">
                <a:solidFill>
                  <a:srgbClr val="595959"/>
                </a:solidFill>
                <a:latin typeface="微软雅黑" panose="020B0503020204020204" pitchFamily="34" charset="-122"/>
                <a:ea typeface="微软雅黑" panose="020B0503020204020204" pitchFamily="34" charset="-122"/>
                <a:cs typeface="+mn-ea"/>
              </a:rPr>
              <a:t>属性时，该标签就具有了超链接的功能</a:t>
            </a:r>
            <a:r>
              <a:rPr lang="zh-CN" altLang="en-US" dirty="0">
                <a:solidFill>
                  <a:srgbClr val="595959"/>
                </a:solidFill>
                <a:latin typeface="微软雅黑" panose="020B0503020204020204" pitchFamily="34" charset="-122"/>
                <a:ea typeface="微软雅黑" panose="020B0503020204020204" pitchFamily="34" charset="-122"/>
                <a:cs typeface="+mn-ea"/>
              </a:rPr>
              <a:t>。</a:t>
            </a:r>
            <a:endParaRPr lang="en-US" altLang="zh-CN" dirty="0">
              <a:solidFill>
                <a:srgbClr val="595959"/>
              </a:solidFill>
              <a:latin typeface="微软雅黑" panose="020B0503020204020204" pitchFamily="34" charset="-122"/>
              <a:ea typeface="微软雅黑" panose="020B0503020204020204" pitchFamily="34" charset="-122"/>
              <a:cs typeface="+mn-ea"/>
            </a:endParaRPr>
          </a:p>
          <a:p>
            <a:pPr lvl="0">
              <a:lnSpc>
                <a:spcPct val="150000"/>
              </a:lnSpc>
            </a:pPr>
            <a:r>
              <a:rPr lang="en-US" altLang="zh-CN" dirty="0">
                <a:solidFill>
                  <a:srgbClr val="1369B2"/>
                </a:solidFill>
                <a:latin typeface="微软雅黑" panose="020B0503020204020204" pitchFamily="34" charset="-122"/>
                <a:ea typeface="微软雅黑" panose="020B0503020204020204" pitchFamily="34" charset="-122"/>
                <a:cs typeface="+mn-ea"/>
              </a:rPr>
              <a:t>target</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target</a:t>
            </a:r>
            <a:r>
              <a:rPr lang="zh-CN" altLang="zh-CN" dirty="0">
                <a:solidFill>
                  <a:srgbClr val="595959"/>
                </a:solidFill>
                <a:latin typeface="微软雅黑" panose="020B0503020204020204" pitchFamily="34" charset="-122"/>
                <a:ea typeface="微软雅黑" panose="020B0503020204020204" pitchFamily="34" charset="-122"/>
                <a:cs typeface="+mn-ea"/>
              </a:rPr>
              <a:t>属性用于指定页面的打开方式，其值有</a:t>
            </a:r>
            <a:r>
              <a:rPr lang="en-US" altLang="zh-CN" dirty="0">
                <a:solidFill>
                  <a:srgbClr val="1369B2"/>
                </a:solidFill>
                <a:latin typeface="微软雅黑" panose="020B0503020204020204" pitchFamily="34" charset="-122"/>
                <a:ea typeface="微软雅黑" panose="020B0503020204020204" pitchFamily="34" charset="-122"/>
                <a:cs typeface="+mn-ea"/>
              </a:rPr>
              <a:t>_self</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1369B2"/>
                </a:solidFill>
                <a:latin typeface="微软雅黑" panose="020B0503020204020204" pitchFamily="34" charset="-122"/>
                <a:ea typeface="微软雅黑" panose="020B0503020204020204" pitchFamily="34" charset="-122"/>
                <a:cs typeface="+mn-ea"/>
              </a:rPr>
              <a:t>_blank</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1369B2"/>
                </a:solidFill>
                <a:latin typeface="微软雅黑" panose="020B0503020204020204" pitchFamily="34" charset="-122"/>
                <a:ea typeface="微软雅黑" panose="020B0503020204020204" pitchFamily="34" charset="-122"/>
                <a:cs typeface="+mn-ea"/>
              </a:rPr>
              <a:t>_parent</a:t>
            </a:r>
            <a:r>
              <a:rPr lang="zh-CN" altLang="zh-CN" dirty="0">
                <a:solidFill>
                  <a:srgbClr val="595959"/>
                </a:solidFill>
                <a:latin typeface="微软雅黑" panose="020B0503020204020204" pitchFamily="34" charset="-122"/>
                <a:ea typeface="微软雅黑" panose="020B0503020204020204" pitchFamily="34" charset="-122"/>
                <a:cs typeface="+mn-ea"/>
              </a:rPr>
              <a:t>和</a:t>
            </a:r>
            <a:r>
              <a:rPr lang="en-US" altLang="zh-CN" dirty="0">
                <a:solidFill>
                  <a:srgbClr val="1369B2"/>
                </a:solidFill>
                <a:latin typeface="微软雅黑" panose="020B0503020204020204" pitchFamily="34" charset="-122"/>
                <a:ea typeface="微软雅黑" panose="020B0503020204020204" pitchFamily="34" charset="-122"/>
                <a:cs typeface="+mn-ea"/>
              </a:rPr>
              <a:t>_top</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_self</a:t>
            </a:r>
            <a:r>
              <a:rPr lang="zh-CN" altLang="zh-CN" dirty="0">
                <a:solidFill>
                  <a:srgbClr val="595959"/>
                </a:solidFill>
                <a:latin typeface="微软雅黑" panose="020B0503020204020204" pitchFamily="34" charset="-122"/>
                <a:ea typeface="微软雅黑" panose="020B0503020204020204" pitchFamily="34" charset="-122"/>
                <a:cs typeface="+mn-ea"/>
              </a:rPr>
              <a:t>和</a:t>
            </a:r>
            <a:r>
              <a:rPr lang="en-US" altLang="zh-CN" dirty="0">
                <a:solidFill>
                  <a:srgbClr val="595959"/>
                </a:solidFill>
                <a:latin typeface="微软雅黑" panose="020B0503020204020204" pitchFamily="34" charset="-122"/>
                <a:ea typeface="微软雅黑" panose="020B0503020204020204" pitchFamily="34" charset="-122"/>
                <a:cs typeface="+mn-ea"/>
              </a:rPr>
              <a:t>_blank</a:t>
            </a:r>
            <a:r>
              <a:rPr lang="zh-CN" altLang="zh-CN" dirty="0">
                <a:solidFill>
                  <a:srgbClr val="595959"/>
                </a:solidFill>
                <a:latin typeface="微软雅黑" panose="020B0503020204020204" pitchFamily="34" charset="-122"/>
                <a:ea typeface="微软雅黑" panose="020B0503020204020204" pitchFamily="34" charset="-122"/>
                <a:cs typeface="+mn-ea"/>
              </a:rPr>
              <a:t>较为常用）。其中，</a:t>
            </a:r>
            <a:r>
              <a:rPr lang="en-US" altLang="zh-CN" dirty="0">
                <a:solidFill>
                  <a:srgbClr val="595959"/>
                </a:solidFill>
                <a:latin typeface="微软雅黑" panose="020B0503020204020204" pitchFamily="34" charset="-122"/>
                <a:ea typeface="微软雅黑" panose="020B0503020204020204" pitchFamily="34" charset="-122"/>
                <a:cs typeface="+mn-ea"/>
              </a:rPr>
              <a:t>_self</a:t>
            </a:r>
            <a:r>
              <a:rPr lang="zh-CN" altLang="zh-CN" dirty="0">
                <a:solidFill>
                  <a:srgbClr val="595959"/>
                </a:solidFill>
                <a:latin typeface="微软雅黑" panose="020B0503020204020204" pitchFamily="34" charset="-122"/>
                <a:ea typeface="微软雅黑" panose="020B0503020204020204" pitchFamily="34" charset="-122"/>
                <a:cs typeface="+mn-ea"/>
              </a:rPr>
              <a:t>为默认值，意为在</a:t>
            </a:r>
            <a:r>
              <a:rPr lang="zh-CN" altLang="zh-CN" dirty="0">
                <a:solidFill>
                  <a:srgbClr val="1369B2"/>
                </a:solidFill>
                <a:latin typeface="微软雅黑" panose="020B0503020204020204" pitchFamily="34" charset="-122"/>
                <a:ea typeface="微软雅黑" panose="020B0503020204020204" pitchFamily="34" charset="-122"/>
                <a:cs typeface="+mn-ea"/>
              </a:rPr>
              <a:t>原窗口</a:t>
            </a:r>
            <a:r>
              <a:rPr lang="zh-CN" altLang="zh-CN" dirty="0">
                <a:solidFill>
                  <a:srgbClr val="595959"/>
                </a:solidFill>
                <a:latin typeface="微软雅黑" panose="020B0503020204020204" pitchFamily="34" charset="-122"/>
                <a:ea typeface="微软雅黑" panose="020B0503020204020204" pitchFamily="34" charset="-122"/>
                <a:cs typeface="+mn-ea"/>
              </a:rPr>
              <a:t>打开，</a:t>
            </a:r>
            <a:r>
              <a:rPr lang="en-US" altLang="zh-CN" dirty="0">
                <a:solidFill>
                  <a:srgbClr val="595959"/>
                </a:solidFill>
                <a:latin typeface="微软雅黑" panose="020B0503020204020204" pitchFamily="34" charset="-122"/>
                <a:ea typeface="微软雅黑" panose="020B0503020204020204" pitchFamily="34" charset="-122"/>
                <a:cs typeface="+mn-ea"/>
              </a:rPr>
              <a:t>_blank</a:t>
            </a:r>
            <a:r>
              <a:rPr lang="zh-CN" altLang="zh-CN" dirty="0">
                <a:solidFill>
                  <a:srgbClr val="595959"/>
                </a:solidFill>
                <a:latin typeface="微软雅黑" panose="020B0503020204020204" pitchFamily="34" charset="-122"/>
                <a:ea typeface="微软雅黑" panose="020B0503020204020204" pitchFamily="34" charset="-122"/>
                <a:cs typeface="+mn-ea"/>
              </a:rPr>
              <a:t>为在</a:t>
            </a:r>
            <a:r>
              <a:rPr lang="zh-CN" altLang="zh-CN" dirty="0">
                <a:solidFill>
                  <a:srgbClr val="1369B2"/>
                </a:solidFill>
                <a:latin typeface="微软雅黑" panose="020B0503020204020204" pitchFamily="34" charset="-122"/>
                <a:ea typeface="微软雅黑" panose="020B0503020204020204" pitchFamily="34" charset="-122"/>
                <a:cs typeface="+mn-ea"/>
              </a:rPr>
              <a:t>新窗口</a:t>
            </a:r>
            <a:r>
              <a:rPr lang="zh-CN" altLang="zh-CN" dirty="0">
                <a:solidFill>
                  <a:srgbClr val="595959"/>
                </a:solidFill>
                <a:latin typeface="微软雅黑" panose="020B0503020204020204" pitchFamily="34" charset="-122"/>
                <a:ea typeface="微软雅黑" panose="020B0503020204020204" pitchFamily="34" charset="-122"/>
                <a:cs typeface="+mn-ea"/>
              </a:rPr>
              <a:t>打开，</a:t>
            </a:r>
            <a:r>
              <a:rPr lang="en-US" altLang="zh-CN" dirty="0">
                <a:solidFill>
                  <a:srgbClr val="595959"/>
                </a:solidFill>
                <a:latin typeface="微软雅黑" panose="020B0503020204020204" pitchFamily="34" charset="-122"/>
                <a:ea typeface="微软雅黑" panose="020B0503020204020204" pitchFamily="34" charset="-122"/>
                <a:cs typeface="+mn-ea"/>
              </a:rPr>
              <a:t>_parent</a:t>
            </a:r>
            <a:r>
              <a:rPr lang="zh-CN" altLang="zh-CN" dirty="0">
                <a:solidFill>
                  <a:srgbClr val="595959"/>
                </a:solidFill>
                <a:latin typeface="微软雅黑" panose="020B0503020204020204" pitchFamily="34" charset="-122"/>
                <a:ea typeface="微软雅黑" panose="020B0503020204020204" pitchFamily="34" charset="-122"/>
                <a:cs typeface="+mn-ea"/>
              </a:rPr>
              <a:t>是在父框架集中打开被链接文档，</a:t>
            </a:r>
            <a:r>
              <a:rPr lang="en-US" altLang="zh-CN" dirty="0">
                <a:solidFill>
                  <a:srgbClr val="595959"/>
                </a:solidFill>
                <a:latin typeface="微软雅黑" panose="020B0503020204020204" pitchFamily="34" charset="-122"/>
                <a:ea typeface="微软雅黑" panose="020B0503020204020204" pitchFamily="34" charset="-122"/>
                <a:cs typeface="+mn-ea"/>
              </a:rPr>
              <a:t>_top</a:t>
            </a:r>
            <a:r>
              <a:rPr lang="zh-CN" altLang="zh-CN" dirty="0">
                <a:solidFill>
                  <a:srgbClr val="595959"/>
                </a:solidFill>
                <a:latin typeface="微软雅黑" panose="020B0503020204020204" pitchFamily="34" charset="-122"/>
                <a:ea typeface="微软雅黑" panose="020B0503020204020204" pitchFamily="34" charset="-122"/>
                <a:cs typeface="+mn-ea"/>
              </a:rPr>
              <a:t>是在整个窗口中打开被链接文档。</a:t>
            </a:r>
          </a:p>
        </p:txBody>
      </p:sp>
      <p:sp>
        <p:nvSpPr>
          <p:cNvPr id="11" name="矩形 93">
            <a:extLst>
              <a:ext uri="{FF2B5EF4-FFF2-40B4-BE49-F238E27FC236}">
                <a16:creationId xmlns:a16="http://schemas.microsoft.com/office/drawing/2014/main" id="{1EE5FE4F-E6F8-BD65-DD23-A0C37672C326}"/>
              </a:ext>
            </a:extLst>
          </p:cNvPr>
          <p:cNvSpPr/>
          <p:nvPr/>
        </p:nvSpPr>
        <p:spPr>
          <a:xfrm>
            <a:off x="542165" y="2921542"/>
            <a:ext cx="384043" cy="44464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2400">
              <a:cs typeface="+mn-ea"/>
              <a:sym typeface="+mn-lt"/>
            </a:endParaRPr>
          </a:p>
        </p:txBody>
      </p:sp>
      <p:sp>
        <p:nvSpPr>
          <p:cNvPr id="12" name="矩形 93">
            <a:extLst>
              <a:ext uri="{FF2B5EF4-FFF2-40B4-BE49-F238E27FC236}">
                <a16:creationId xmlns:a16="http://schemas.microsoft.com/office/drawing/2014/main" id="{50393D92-ED21-7083-2BA3-A16346583958}"/>
              </a:ext>
            </a:extLst>
          </p:cNvPr>
          <p:cNvSpPr/>
          <p:nvPr/>
        </p:nvSpPr>
        <p:spPr>
          <a:xfrm rot="10800000">
            <a:off x="11226825" y="6301159"/>
            <a:ext cx="384043" cy="444642"/>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2400">
              <a:cs typeface="+mn-ea"/>
              <a:sym typeface="+mn-lt"/>
            </a:endParaRPr>
          </a:p>
        </p:txBody>
      </p:sp>
      <p:sp>
        <p:nvSpPr>
          <p:cNvPr id="9" name="文本框 8">
            <a:extLst>
              <a:ext uri="{FF2B5EF4-FFF2-40B4-BE49-F238E27FC236}">
                <a16:creationId xmlns:a16="http://schemas.microsoft.com/office/drawing/2014/main" id="{1B15D282-A90D-C1F7-1972-9EB8E8242AC2}"/>
              </a:ext>
            </a:extLst>
          </p:cNvPr>
          <p:cNvSpPr txBox="1"/>
          <p:nvPr/>
        </p:nvSpPr>
        <p:spPr>
          <a:xfrm>
            <a:off x="236170" y="944501"/>
            <a:ext cx="3102026" cy="523220"/>
          </a:xfrm>
          <a:prstGeom prst="rect">
            <a:avLst/>
          </a:prstGeom>
          <a:noFill/>
        </p:spPr>
        <p:txBody>
          <a:bodyPr wrap="square" rtlCol="0">
            <a:spAutoFit/>
          </a:bodyPr>
          <a:lstStyle/>
          <a:p>
            <a:pPr marL="0" marR="0" lvl="0" indent="0" defTabSz="914400" eaLnBrk="1" fontAlgn="auto" latinLnBrk="0" hangingPunct="1">
              <a:spcBef>
                <a:spcPts val="0"/>
              </a:spcBef>
              <a:spcAft>
                <a:spcPts val="0"/>
              </a:spcAft>
              <a:buClrTx/>
              <a:buSzTx/>
              <a:buFontTx/>
              <a:buNone/>
              <a:defRPr/>
            </a:pPr>
            <a:r>
              <a:rPr lang="en-US" altLang="zh-CN" sz="2800" b="1" kern="0" dirty="0">
                <a:solidFill>
                  <a:srgbClr val="C00000"/>
                </a:solidFill>
                <a:cs typeface="+mn-ea"/>
                <a:sym typeface="+mn-lt"/>
              </a:rPr>
              <a:t>01 </a:t>
            </a:r>
            <a:r>
              <a:rPr lang="zh-CN" altLang="en-US" sz="2800" b="1" kern="0" dirty="0">
                <a:solidFill>
                  <a:srgbClr val="C00000"/>
                </a:solidFill>
                <a:cs typeface="+mn-ea"/>
                <a:sym typeface="+mn-lt"/>
              </a:rPr>
              <a:t>普通链接</a:t>
            </a:r>
            <a:endParaRPr kumimoji="0" lang="zh-CN" altLang="en-US" sz="2800" b="0" i="0" u="none" strike="noStrike" kern="0" cap="none" spc="0" normalizeH="0" baseline="0" noProof="0" dirty="0">
              <a:ln>
                <a:noFill/>
              </a:ln>
              <a:solidFill>
                <a:srgbClr val="575B47"/>
              </a:solidFill>
              <a:effectLst/>
              <a:uLnTx/>
              <a:uFillTx/>
              <a:cs typeface="+mn-ea"/>
              <a:sym typeface="+mn-lt"/>
            </a:endParaRPr>
          </a:p>
        </p:txBody>
      </p:sp>
      <p:sp>
        <p:nvSpPr>
          <p:cNvPr id="10" name="文本框 9">
            <a:extLst>
              <a:ext uri="{FF2B5EF4-FFF2-40B4-BE49-F238E27FC236}">
                <a16:creationId xmlns:a16="http://schemas.microsoft.com/office/drawing/2014/main" id="{E529B749-D10B-6D1A-971E-F5541D0AE40D}"/>
              </a:ext>
            </a:extLst>
          </p:cNvPr>
          <p:cNvSpPr txBox="1"/>
          <p:nvPr/>
        </p:nvSpPr>
        <p:spPr>
          <a:xfrm>
            <a:off x="563894" y="58604"/>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600" b="1" dirty="0">
                <a:solidFill>
                  <a:srgbClr val="FFFFFF"/>
                </a:solidFill>
                <a:latin typeface="Arial" panose="020B0604020202020204"/>
                <a:ea typeface="微软雅黑" panose="020B0503020204020204" charset="-122"/>
                <a:cs typeface="+mn-ea"/>
                <a:sym typeface="+mn-lt"/>
              </a:rPr>
              <a:t>标签</a:t>
            </a:r>
            <a:r>
              <a:rPr lang="en-US" altLang="zh-CN" sz="3600" b="1" dirty="0">
                <a:solidFill>
                  <a:srgbClr val="FFFFFF"/>
                </a:solidFill>
                <a:latin typeface="Arial" panose="020B0604020202020204"/>
                <a:ea typeface="微软雅黑" panose="020B0503020204020204" charset="-122"/>
                <a:cs typeface="+mn-ea"/>
                <a:sym typeface="+mn-lt"/>
              </a:rPr>
              <a:t>—</a:t>
            </a:r>
            <a:r>
              <a:rPr lang="zh-CN" altLang="en-US" sz="3600" b="1" dirty="0">
                <a:solidFill>
                  <a:srgbClr val="FFFFFF"/>
                </a:solidFill>
                <a:latin typeface="Arial" panose="020B0604020202020204"/>
                <a:ea typeface="微软雅黑" panose="020B0503020204020204" charset="-122"/>
                <a:cs typeface="+mn-ea"/>
                <a:sym typeface="+mn-lt"/>
              </a:rPr>
              <a:t>列表和超链接</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Tree>
    <p:extLst>
      <p:ext uri="{BB962C8B-B14F-4D97-AF65-F5344CB8AC3E}">
        <p14:creationId xmlns:p14="http://schemas.microsoft.com/office/powerpoint/2010/main" val="3733938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9B4DB9-EA7B-B565-536C-49826EAC3628}"/>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DC1DDDC3-B6A1-90BC-4E47-C19290D4B4DC}"/>
              </a:ext>
            </a:extLst>
          </p:cNvPr>
          <p:cNvPicPr>
            <a:picLocks noChangeAspect="1"/>
          </p:cNvPicPr>
          <p:nvPr/>
        </p:nvPicPr>
        <p:blipFill>
          <a:blip r:embed="rId3"/>
          <a:stretch>
            <a:fillRect/>
          </a:stretch>
        </p:blipFill>
        <p:spPr>
          <a:xfrm>
            <a:off x="0" y="3775"/>
            <a:ext cx="12192000" cy="708422"/>
          </a:xfrm>
          <a:prstGeom prst="rect">
            <a:avLst/>
          </a:prstGeom>
        </p:spPr>
      </p:pic>
      <p:pic>
        <p:nvPicPr>
          <p:cNvPr id="8" name="图片 7">
            <a:extLst>
              <a:ext uri="{FF2B5EF4-FFF2-40B4-BE49-F238E27FC236}">
                <a16:creationId xmlns:a16="http://schemas.microsoft.com/office/drawing/2014/main" id="{5A2084EE-D905-AFD2-38E0-91C4662D81E1}"/>
              </a:ext>
            </a:extLst>
          </p:cNvPr>
          <p:cNvPicPr>
            <a:picLocks noChangeAspect="1"/>
          </p:cNvPicPr>
          <p:nvPr/>
        </p:nvPicPr>
        <p:blipFill>
          <a:blip r:embed="rId4"/>
          <a:stretch>
            <a:fillRect/>
          </a:stretch>
        </p:blipFill>
        <p:spPr>
          <a:xfrm>
            <a:off x="488173" y="1984702"/>
            <a:ext cx="10847236" cy="3928797"/>
          </a:xfrm>
          <a:prstGeom prst="rect">
            <a:avLst/>
          </a:prstGeom>
        </p:spPr>
      </p:pic>
      <p:sp>
        <p:nvSpPr>
          <p:cNvPr id="9" name="文本框 8">
            <a:extLst>
              <a:ext uri="{FF2B5EF4-FFF2-40B4-BE49-F238E27FC236}">
                <a16:creationId xmlns:a16="http://schemas.microsoft.com/office/drawing/2014/main" id="{E573D3C4-2E7A-C5BE-FD5A-B258A76B13F6}"/>
              </a:ext>
            </a:extLst>
          </p:cNvPr>
          <p:cNvSpPr txBox="1"/>
          <p:nvPr/>
        </p:nvSpPr>
        <p:spPr>
          <a:xfrm>
            <a:off x="259818" y="1061761"/>
            <a:ext cx="3102026" cy="523220"/>
          </a:xfrm>
          <a:prstGeom prst="rect">
            <a:avLst/>
          </a:prstGeom>
          <a:noFill/>
        </p:spPr>
        <p:txBody>
          <a:bodyPr wrap="square" rtlCol="0">
            <a:spAutoFit/>
          </a:bodyPr>
          <a:lstStyle/>
          <a:p>
            <a:pPr marL="0" marR="0" lvl="0" indent="0" defTabSz="914400" eaLnBrk="1" fontAlgn="auto" latinLnBrk="0" hangingPunct="1">
              <a:spcBef>
                <a:spcPts val="0"/>
              </a:spcBef>
              <a:spcAft>
                <a:spcPts val="0"/>
              </a:spcAft>
              <a:buClrTx/>
              <a:buSzTx/>
              <a:buFontTx/>
              <a:buNone/>
              <a:defRPr/>
            </a:pPr>
            <a:r>
              <a:rPr lang="en-US" altLang="zh-CN" sz="2800" b="1" kern="0" dirty="0">
                <a:solidFill>
                  <a:srgbClr val="C00000"/>
                </a:solidFill>
                <a:cs typeface="+mn-ea"/>
                <a:sym typeface="+mn-lt"/>
              </a:rPr>
              <a:t>01 </a:t>
            </a:r>
            <a:r>
              <a:rPr lang="zh-CN" altLang="en-US" sz="2800" b="1" kern="0" dirty="0">
                <a:solidFill>
                  <a:srgbClr val="C00000"/>
                </a:solidFill>
                <a:cs typeface="+mn-ea"/>
                <a:sym typeface="+mn-lt"/>
              </a:rPr>
              <a:t>普通链接</a:t>
            </a:r>
            <a:endParaRPr kumimoji="0" lang="zh-CN" altLang="en-US" sz="2800" b="0" i="0" u="none" strike="noStrike" kern="0" cap="none" spc="0" normalizeH="0" baseline="0" noProof="0" dirty="0">
              <a:ln>
                <a:noFill/>
              </a:ln>
              <a:solidFill>
                <a:srgbClr val="575B47"/>
              </a:solidFill>
              <a:effectLst/>
              <a:uLnTx/>
              <a:uFillTx/>
              <a:cs typeface="+mn-ea"/>
              <a:sym typeface="+mn-lt"/>
            </a:endParaRPr>
          </a:p>
        </p:txBody>
      </p:sp>
      <p:sp>
        <p:nvSpPr>
          <p:cNvPr id="11" name="文本框 10">
            <a:extLst>
              <a:ext uri="{FF2B5EF4-FFF2-40B4-BE49-F238E27FC236}">
                <a16:creationId xmlns:a16="http://schemas.microsoft.com/office/drawing/2014/main" id="{2F2C332C-C214-09E6-C9F0-72B7FE17206F}"/>
              </a:ext>
            </a:extLst>
          </p:cNvPr>
          <p:cNvSpPr txBox="1"/>
          <p:nvPr/>
        </p:nvSpPr>
        <p:spPr>
          <a:xfrm>
            <a:off x="563894" y="58604"/>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600" b="1" dirty="0">
                <a:solidFill>
                  <a:srgbClr val="FFFFFF"/>
                </a:solidFill>
                <a:latin typeface="Arial" panose="020B0604020202020204"/>
                <a:ea typeface="微软雅黑" panose="020B0503020204020204" charset="-122"/>
                <a:cs typeface="+mn-ea"/>
                <a:sym typeface="+mn-lt"/>
              </a:rPr>
              <a:t>标签</a:t>
            </a:r>
            <a:r>
              <a:rPr lang="en-US" altLang="zh-CN" sz="3600" b="1" dirty="0">
                <a:solidFill>
                  <a:srgbClr val="FFFFFF"/>
                </a:solidFill>
                <a:latin typeface="Arial" panose="020B0604020202020204"/>
                <a:ea typeface="微软雅黑" panose="020B0503020204020204" charset="-122"/>
                <a:cs typeface="+mn-ea"/>
                <a:sym typeface="+mn-lt"/>
              </a:rPr>
              <a:t>—</a:t>
            </a:r>
            <a:r>
              <a:rPr lang="zh-CN" altLang="en-US" sz="3600" b="1" dirty="0">
                <a:solidFill>
                  <a:srgbClr val="FFFFFF"/>
                </a:solidFill>
                <a:latin typeface="Arial" panose="020B0604020202020204"/>
                <a:ea typeface="微软雅黑" panose="020B0503020204020204" charset="-122"/>
                <a:cs typeface="+mn-ea"/>
                <a:sym typeface="+mn-lt"/>
              </a:rPr>
              <a:t>列表和超链接</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Tree>
    <p:extLst>
      <p:ext uri="{BB962C8B-B14F-4D97-AF65-F5344CB8AC3E}">
        <p14:creationId xmlns:p14="http://schemas.microsoft.com/office/powerpoint/2010/main" val="2003776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9B4DB9-EA7B-B565-536C-49826EAC3628}"/>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DC1DDDC3-B6A1-90BC-4E47-C19290D4B4DC}"/>
              </a:ext>
            </a:extLst>
          </p:cNvPr>
          <p:cNvPicPr>
            <a:picLocks noChangeAspect="1"/>
          </p:cNvPicPr>
          <p:nvPr/>
        </p:nvPicPr>
        <p:blipFill>
          <a:blip r:embed="rId3"/>
          <a:stretch>
            <a:fillRect/>
          </a:stretch>
        </p:blipFill>
        <p:spPr>
          <a:xfrm>
            <a:off x="0" y="3775"/>
            <a:ext cx="12192000" cy="708422"/>
          </a:xfrm>
          <a:prstGeom prst="rect">
            <a:avLst/>
          </a:prstGeom>
        </p:spPr>
      </p:pic>
      <p:sp>
        <p:nvSpPr>
          <p:cNvPr id="6" name="文本框 5">
            <a:extLst>
              <a:ext uri="{FF2B5EF4-FFF2-40B4-BE49-F238E27FC236}">
                <a16:creationId xmlns:a16="http://schemas.microsoft.com/office/drawing/2014/main" id="{3D873693-087B-5075-8FDD-323B77D743E9}"/>
              </a:ext>
            </a:extLst>
          </p:cNvPr>
          <p:cNvSpPr txBox="1"/>
          <p:nvPr/>
        </p:nvSpPr>
        <p:spPr>
          <a:xfrm>
            <a:off x="591860" y="917656"/>
            <a:ext cx="3102026" cy="461665"/>
          </a:xfrm>
          <a:prstGeom prst="rect">
            <a:avLst/>
          </a:prstGeom>
          <a:noFill/>
        </p:spPr>
        <p:txBody>
          <a:bodyPr wrap="square" rtlCol="0">
            <a:spAutoFit/>
          </a:bodyPr>
          <a:lstStyle/>
          <a:p>
            <a:pPr marL="0" marR="0" lvl="0" indent="0" defTabSz="914400" eaLnBrk="1" fontAlgn="auto" latinLnBrk="0" hangingPunct="1">
              <a:spcBef>
                <a:spcPts val="0"/>
              </a:spcBef>
              <a:spcAft>
                <a:spcPts val="0"/>
              </a:spcAft>
              <a:buClrTx/>
              <a:buSzTx/>
              <a:buFontTx/>
              <a:buNone/>
              <a:defRPr/>
            </a:pPr>
            <a:r>
              <a:rPr lang="en-US" altLang="zh-CN" sz="2400" b="1" kern="0" dirty="0">
                <a:solidFill>
                  <a:srgbClr val="C00000"/>
                </a:solidFill>
                <a:cs typeface="+mn-ea"/>
                <a:sym typeface="+mn-lt"/>
              </a:rPr>
              <a:t>02  </a:t>
            </a:r>
            <a:r>
              <a:rPr lang="zh-CN" altLang="en-US" sz="2400" b="1" kern="0" dirty="0">
                <a:solidFill>
                  <a:srgbClr val="C00000"/>
                </a:solidFill>
                <a:cs typeface="+mn-ea"/>
                <a:sym typeface="+mn-lt"/>
              </a:rPr>
              <a:t>锚点链接</a:t>
            </a:r>
            <a:endParaRPr kumimoji="0" lang="zh-CN" altLang="en-US" sz="2400" b="0" i="0" u="none" strike="noStrike" kern="0" cap="none" spc="0" normalizeH="0" baseline="0" noProof="0" dirty="0">
              <a:ln>
                <a:noFill/>
              </a:ln>
              <a:solidFill>
                <a:srgbClr val="575B47"/>
              </a:solidFill>
              <a:effectLst/>
              <a:uLnTx/>
              <a:uFillTx/>
              <a:cs typeface="+mn-ea"/>
              <a:sym typeface="+mn-lt"/>
            </a:endParaRPr>
          </a:p>
        </p:txBody>
      </p:sp>
      <p:sp>
        <p:nvSpPr>
          <p:cNvPr id="8" name="文本框 7">
            <a:extLst>
              <a:ext uri="{FF2B5EF4-FFF2-40B4-BE49-F238E27FC236}">
                <a16:creationId xmlns:a16="http://schemas.microsoft.com/office/drawing/2014/main" id="{B70FCCDC-E58E-281D-6788-4913D8937FB4}"/>
              </a:ext>
            </a:extLst>
          </p:cNvPr>
          <p:cNvSpPr txBox="1"/>
          <p:nvPr/>
        </p:nvSpPr>
        <p:spPr>
          <a:xfrm>
            <a:off x="6096000" y="2551837"/>
            <a:ext cx="5184021" cy="2677656"/>
          </a:xfrm>
          <a:prstGeom prst="rect">
            <a:avLst/>
          </a:prstGeom>
          <a:noFill/>
        </p:spPr>
        <p:txBody>
          <a:bodyPr wrap="square">
            <a:spAutoFit/>
          </a:bodyPr>
          <a:lstStyle/>
          <a:p>
            <a:pPr algn="just"/>
            <a:r>
              <a:rPr lang="zh-CN" altLang="en-US" sz="2400" dirty="0">
                <a:latin typeface="黑体" panose="02010609060101010101" pitchFamily="49" charset="-122"/>
                <a:ea typeface="黑体" panose="02010609060101010101" pitchFamily="49" charset="-122"/>
                <a:cs typeface="Times New Roman" panose="02020603050405020304" pitchFamily="18" charset="0"/>
              </a:rPr>
              <a:t>锚点链接是指定向同一页面或者其他页面中特定位置的链接。创建锚点链接的一般方法如下：</a:t>
            </a: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pPr algn="just"/>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pPr algn="just"/>
            <a:r>
              <a:rPr lang="zh-CN" altLang="en-US" sz="2400" dirty="0">
                <a:latin typeface="黑体" panose="02010609060101010101" pitchFamily="49" charset="-122"/>
                <a:ea typeface="黑体" panose="02010609060101010101" pitchFamily="49" charset="-122"/>
                <a:cs typeface="Times New Roman" panose="02020603050405020304" pitchFamily="18" charset="0"/>
              </a:rPr>
              <a:t>第</a:t>
            </a:r>
            <a:r>
              <a:rPr lang="en-US" altLang="zh-CN" sz="2400" dirty="0">
                <a:latin typeface="黑体" panose="02010609060101010101" pitchFamily="49" charset="-122"/>
                <a:ea typeface="黑体" panose="02010609060101010101" pitchFamily="49" charset="-122"/>
                <a:cs typeface="Times New Roman" panose="02020603050405020304" pitchFamily="18" charset="0"/>
              </a:rPr>
              <a:t>1</a:t>
            </a:r>
            <a:r>
              <a:rPr lang="zh-CN" altLang="en-US" sz="2400" dirty="0">
                <a:latin typeface="黑体" panose="02010609060101010101" pitchFamily="49" charset="-122"/>
                <a:ea typeface="黑体" panose="02010609060101010101" pitchFamily="49" charset="-122"/>
                <a:cs typeface="Times New Roman" panose="02020603050405020304" pitchFamily="18" charset="0"/>
              </a:rPr>
              <a:t>步：创建用于链接的锚点。</a:t>
            </a: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pPr algn="just"/>
            <a:r>
              <a:rPr lang="zh-CN" altLang="en-US" sz="2400" dirty="0">
                <a:latin typeface="黑体" panose="02010609060101010101" pitchFamily="49" charset="-122"/>
                <a:ea typeface="黑体" panose="02010609060101010101" pitchFamily="49" charset="-122"/>
                <a:cs typeface="Times New Roman" panose="02020603050405020304" pitchFamily="18" charset="0"/>
              </a:rPr>
              <a:t>第</a:t>
            </a:r>
            <a:r>
              <a:rPr lang="en-US" altLang="zh-CN" sz="2400" dirty="0">
                <a:latin typeface="黑体" panose="02010609060101010101" pitchFamily="49" charset="-122"/>
                <a:ea typeface="黑体" panose="02010609060101010101" pitchFamily="49" charset="-122"/>
                <a:cs typeface="Times New Roman" panose="02020603050405020304" pitchFamily="18" charset="0"/>
              </a:rPr>
              <a:t>2</a:t>
            </a:r>
            <a:r>
              <a:rPr lang="zh-CN" altLang="en-US" sz="2400" dirty="0">
                <a:latin typeface="黑体" panose="02010609060101010101" pitchFamily="49" charset="-122"/>
                <a:ea typeface="黑体" panose="02010609060101010101" pitchFamily="49" charset="-122"/>
                <a:cs typeface="Times New Roman" panose="02020603050405020304" pitchFamily="18" charset="0"/>
              </a:rPr>
              <a:t>步：定义链接，为</a:t>
            </a:r>
            <a:r>
              <a:rPr lang="en-US" altLang="zh-CN" sz="2400" dirty="0">
                <a:latin typeface="黑体" panose="02010609060101010101" pitchFamily="49" charset="-122"/>
                <a:ea typeface="黑体" panose="02010609060101010101" pitchFamily="49" charset="-122"/>
                <a:cs typeface="Times New Roman" panose="02020603050405020304" pitchFamily="18" charset="0"/>
              </a:rPr>
              <a:t>&lt;a&gt;</a:t>
            </a:r>
            <a:r>
              <a:rPr lang="zh-CN" altLang="en-US" sz="2400" dirty="0">
                <a:latin typeface="黑体" panose="02010609060101010101" pitchFamily="49" charset="-122"/>
                <a:ea typeface="黑体" panose="02010609060101010101" pitchFamily="49" charset="-122"/>
                <a:cs typeface="Times New Roman" panose="02020603050405020304" pitchFamily="18" charset="0"/>
              </a:rPr>
              <a:t>标签设置</a:t>
            </a:r>
            <a:r>
              <a:rPr lang="en-US" altLang="zh-CN" sz="2400" dirty="0" err="1">
                <a:latin typeface="黑体" panose="02010609060101010101" pitchFamily="49" charset="-122"/>
                <a:ea typeface="黑体" panose="02010609060101010101" pitchFamily="49" charset="-122"/>
                <a:cs typeface="Times New Roman" panose="02020603050405020304" pitchFamily="18" charset="0"/>
              </a:rPr>
              <a:t>herf</a:t>
            </a:r>
            <a:r>
              <a:rPr lang="zh-CN" altLang="en-US" sz="2400" dirty="0">
                <a:latin typeface="黑体" panose="02010609060101010101" pitchFamily="49" charset="-122"/>
                <a:ea typeface="黑体" panose="02010609060101010101" pitchFamily="49" charset="-122"/>
                <a:cs typeface="Times New Roman" panose="02020603050405020304" pitchFamily="18" charset="0"/>
              </a:rPr>
              <a:t>属性，属性值为“</a:t>
            </a:r>
            <a:r>
              <a:rPr lang="en-US" altLang="zh-CN" sz="2400" dirty="0">
                <a:latin typeface="黑体" panose="02010609060101010101" pitchFamily="49" charset="-122"/>
                <a:ea typeface="黑体" panose="02010609060101010101" pitchFamily="49" charset="-122"/>
                <a:cs typeface="Times New Roman" panose="02020603050405020304" pitchFamily="18" charset="0"/>
              </a:rPr>
              <a:t>#+</a:t>
            </a:r>
            <a:r>
              <a:rPr lang="zh-CN" altLang="en-US" sz="2400" dirty="0">
                <a:latin typeface="黑体" panose="02010609060101010101" pitchFamily="49" charset="-122"/>
                <a:ea typeface="黑体" panose="02010609060101010101" pitchFamily="49" charset="-122"/>
                <a:cs typeface="Times New Roman" panose="02020603050405020304" pitchFamily="18" charset="0"/>
              </a:rPr>
              <a:t>锚点名称”</a:t>
            </a: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 name="文本框 1">
            <a:extLst>
              <a:ext uri="{FF2B5EF4-FFF2-40B4-BE49-F238E27FC236}">
                <a16:creationId xmlns:a16="http://schemas.microsoft.com/office/drawing/2014/main" id="{58A38E7F-D243-9834-F4E0-BA9AAEF60977}"/>
              </a:ext>
            </a:extLst>
          </p:cNvPr>
          <p:cNvSpPr txBox="1"/>
          <p:nvPr/>
        </p:nvSpPr>
        <p:spPr>
          <a:xfrm>
            <a:off x="563894" y="58604"/>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600" b="1" dirty="0">
                <a:solidFill>
                  <a:srgbClr val="FFFFFF"/>
                </a:solidFill>
                <a:latin typeface="Arial" panose="020B0604020202020204"/>
                <a:ea typeface="微软雅黑" panose="020B0503020204020204" charset="-122"/>
                <a:cs typeface="+mn-ea"/>
                <a:sym typeface="+mn-lt"/>
              </a:rPr>
              <a:t>标签</a:t>
            </a:r>
            <a:r>
              <a:rPr lang="en-US" altLang="zh-CN" sz="3600" b="1" dirty="0">
                <a:solidFill>
                  <a:srgbClr val="FFFFFF"/>
                </a:solidFill>
                <a:latin typeface="Arial" panose="020B0604020202020204"/>
                <a:ea typeface="微软雅黑" panose="020B0503020204020204" charset="-122"/>
                <a:cs typeface="+mn-ea"/>
                <a:sym typeface="+mn-lt"/>
              </a:rPr>
              <a:t>—</a:t>
            </a:r>
            <a:r>
              <a:rPr lang="zh-CN" altLang="en-US" sz="3600" b="1" dirty="0">
                <a:solidFill>
                  <a:srgbClr val="FFFFFF"/>
                </a:solidFill>
                <a:latin typeface="Arial" panose="020B0604020202020204"/>
                <a:ea typeface="微软雅黑" panose="020B0503020204020204" charset="-122"/>
                <a:cs typeface="+mn-ea"/>
                <a:sym typeface="+mn-lt"/>
              </a:rPr>
              <a:t>列表和超链接</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pic>
        <p:nvPicPr>
          <p:cNvPr id="9" name="图片 8">
            <a:extLst>
              <a:ext uri="{FF2B5EF4-FFF2-40B4-BE49-F238E27FC236}">
                <a16:creationId xmlns:a16="http://schemas.microsoft.com/office/drawing/2014/main" id="{1212BB39-9BA9-0520-D894-5A848869E47D}"/>
              </a:ext>
            </a:extLst>
          </p:cNvPr>
          <p:cNvPicPr>
            <a:picLocks noChangeAspect="1"/>
          </p:cNvPicPr>
          <p:nvPr/>
        </p:nvPicPr>
        <p:blipFill>
          <a:blip r:embed="rId4"/>
          <a:stretch>
            <a:fillRect/>
          </a:stretch>
        </p:blipFill>
        <p:spPr>
          <a:xfrm>
            <a:off x="911979" y="1635340"/>
            <a:ext cx="4756518" cy="5062919"/>
          </a:xfrm>
          <a:prstGeom prst="rect">
            <a:avLst/>
          </a:prstGeom>
          <a:ln>
            <a:solidFill>
              <a:schemeClr val="tx1">
                <a:lumMod val="50000"/>
                <a:lumOff val="50000"/>
              </a:schemeClr>
            </a:solidFill>
          </a:ln>
        </p:spPr>
      </p:pic>
    </p:spTree>
    <p:extLst>
      <p:ext uri="{BB962C8B-B14F-4D97-AF65-F5344CB8AC3E}">
        <p14:creationId xmlns:p14="http://schemas.microsoft.com/office/powerpoint/2010/main" val="538248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9B4DB9-EA7B-B565-536C-49826EAC3628}"/>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DC1DDDC3-B6A1-90BC-4E47-C19290D4B4DC}"/>
              </a:ext>
            </a:extLst>
          </p:cNvPr>
          <p:cNvPicPr>
            <a:picLocks noChangeAspect="1"/>
          </p:cNvPicPr>
          <p:nvPr/>
        </p:nvPicPr>
        <p:blipFill>
          <a:blip r:embed="rId3"/>
          <a:stretch>
            <a:fillRect/>
          </a:stretch>
        </p:blipFill>
        <p:spPr>
          <a:xfrm>
            <a:off x="0" y="3775"/>
            <a:ext cx="12192000" cy="708422"/>
          </a:xfrm>
          <a:prstGeom prst="rect">
            <a:avLst/>
          </a:prstGeom>
        </p:spPr>
      </p:pic>
      <p:sp>
        <p:nvSpPr>
          <p:cNvPr id="6" name="文本框 5">
            <a:extLst>
              <a:ext uri="{FF2B5EF4-FFF2-40B4-BE49-F238E27FC236}">
                <a16:creationId xmlns:a16="http://schemas.microsoft.com/office/drawing/2014/main" id="{3D873693-087B-5075-8FDD-323B77D743E9}"/>
              </a:ext>
            </a:extLst>
          </p:cNvPr>
          <p:cNvSpPr txBox="1"/>
          <p:nvPr/>
        </p:nvSpPr>
        <p:spPr>
          <a:xfrm>
            <a:off x="473618" y="932111"/>
            <a:ext cx="3102026" cy="461665"/>
          </a:xfrm>
          <a:prstGeom prst="rect">
            <a:avLst/>
          </a:prstGeom>
          <a:noFill/>
        </p:spPr>
        <p:txBody>
          <a:bodyPr wrap="square" rtlCol="0">
            <a:spAutoFit/>
          </a:bodyPr>
          <a:lstStyle/>
          <a:p>
            <a:pPr marL="0" marR="0" lvl="0" indent="0" defTabSz="914400" eaLnBrk="1" fontAlgn="auto" latinLnBrk="0" hangingPunct="1">
              <a:spcBef>
                <a:spcPts val="0"/>
              </a:spcBef>
              <a:spcAft>
                <a:spcPts val="0"/>
              </a:spcAft>
              <a:buClrTx/>
              <a:buSzTx/>
              <a:buFontTx/>
              <a:buNone/>
              <a:defRPr/>
            </a:pPr>
            <a:r>
              <a:rPr lang="en-US" altLang="zh-CN" sz="2400" b="1" kern="0" dirty="0">
                <a:solidFill>
                  <a:srgbClr val="C00000"/>
                </a:solidFill>
                <a:cs typeface="+mn-ea"/>
                <a:sym typeface="+mn-lt"/>
              </a:rPr>
              <a:t>03  </a:t>
            </a:r>
            <a:r>
              <a:rPr lang="zh-CN" altLang="en-US" sz="2400" b="1" kern="0" dirty="0">
                <a:solidFill>
                  <a:srgbClr val="C00000"/>
                </a:solidFill>
                <a:cs typeface="+mn-ea"/>
                <a:sym typeface="+mn-lt"/>
              </a:rPr>
              <a:t>图像热点</a:t>
            </a:r>
            <a:endParaRPr kumimoji="0" lang="zh-CN" altLang="en-US" sz="2400" b="0" i="0" u="none" strike="noStrike" kern="0" cap="none" spc="0" normalizeH="0" baseline="0" noProof="0" dirty="0">
              <a:ln>
                <a:noFill/>
              </a:ln>
              <a:solidFill>
                <a:srgbClr val="575B47"/>
              </a:solidFill>
              <a:effectLst/>
              <a:uLnTx/>
              <a:uFillTx/>
              <a:cs typeface="+mn-ea"/>
              <a:sym typeface="+mn-lt"/>
            </a:endParaRPr>
          </a:p>
        </p:txBody>
      </p:sp>
      <p:sp>
        <p:nvSpPr>
          <p:cNvPr id="8" name="文本框 7">
            <a:extLst>
              <a:ext uri="{FF2B5EF4-FFF2-40B4-BE49-F238E27FC236}">
                <a16:creationId xmlns:a16="http://schemas.microsoft.com/office/drawing/2014/main" id="{B70FCCDC-E58E-281D-6788-4913D8937FB4}"/>
              </a:ext>
            </a:extLst>
          </p:cNvPr>
          <p:cNvSpPr txBox="1"/>
          <p:nvPr/>
        </p:nvSpPr>
        <p:spPr>
          <a:xfrm>
            <a:off x="7595456" y="1952197"/>
            <a:ext cx="4201886" cy="3785652"/>
          </a:xfrm>
          <a:prstGeom prst="rect">
            <a:avLst/>
          </a:prstGeom>
          <a:noFill/>
        </p:spPr>
        <p:txBody>
          <a:bodyPr wrap="square">
            <a:spAutoFit/>
          </a:bodyPr>
          <a:lstStyle/>
          <a:p>
            <a:pPr algn="just"/>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图像热点就是为图像的局部区域定义链接，当单击该热点区域时，则会出发链接。定义图像热点，需要</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&lt;map&gt;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和</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&lt;area&gt;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标签配合使用。具体如下</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&lt;map&gt;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定义热点区域</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&lt;area&gt;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定义图像映射中的区域有，</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area</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元素必须嵌套在</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&lt;map&gt;</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标签中。</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文本框 1">
            <a:extLst>
              <a:ext uri="{FF2B5EF4-FFF2-40B4-BE49-F238E27FC236}">
                <a16:creationId xmlns:a16="http://schemas.microsoft.com/office/drawing/2014/main" id="{0599CA43-BE76-D5C1-12F2-8A1190474241}"/>
              </a:ext>
            </a:extLst>
          </p:cNvPr>
          <p:cNvSpPr txBox="1"/>
          <p:nvPr/>
        </p:nvSpPr>
        <p:spPr>
          <a:xfrm>
            <a:off x="563894" y="58604"/>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600" b="1" dirty="0">
                <a:solidFill>
                  <a:srgbClr val="FFFFFF"/>
                </a:solidFill>
                <a:latin typeface="Arial" panose="020B0604020202020204"/>
                <a:ea typeface="微软雅黑" panose="020B0503020204020204" charset="-122"/>
                <a:cs typeface="+mn-ea"/>
                <a:sym typeface="+mn-lt"/>
              </a:rPr>
              <a:t>标签</a:t>
            </a:r>
            <a:r>
              <a:rPr lang="en-US" altLang="zh-CN" sz="3600" b="1" dirty="0">
                <a:solidFill>
                  <a:srgbClr val="FFFFFF"/>
                </a:solidFill>
                <a:latin typeface="Arial" panose="020B0604020202020204"/>
                <a:ea typeface="微软雅黑" panose="020B0503020204020204" charset="-122"/>
                <a:cs typeface="+mn-ea"/>
                <a:sym typeface="+mn-lt"/>
              </a:rPr>
              <a:t>—</a:t>
            </a:r>
            <a:r>
              <a:rPr lang="zh-CN" altLang="en-US" sz="3600" b="1" dirty="0">
                <a:solidFill>
                  <a:srgbClr val="FFFFFF"/>
                </a:solidFill>
                <a:latin typeface="Arial" panose="020B0604020202020204"/>
                <a:ea typeface="微软雅黑" panose="020B0503020204020204" charset="-122"/>
                <a:cs typeface="+mn-ea"/>
                <a:sym typeface="+mn-lt"/>
              </a:rPr>
              <a:t>列表和超链接</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pic>
        <p:nvPicPr>
          <p:cNvPr id="12" name="图片 11">
            <a:extLst>
              <a:ext uri="{FF2B5EF4-FFF2-40B4-BE49-F238E27FC236}">
                <a16:creationId xmlns:a16="http://schemas.microsoft.com/office/drawing/2014/main" id="{36C11500-F0FF-8F50-48FD-5BA90D18A341}"/>
              </a:ext>
            </a:extLst>
          </p:cNvPr>
          <p:cNvPicPr>
            <a:picLocks noChangeAspect="1"/>
          </p:cNvPicPr>
          <p:nvPr/>
        </p:nvPicPr>
        <p:blipFill>
          <a:blip r:embed="rId4"/>
          <a:stretch>
            <a:fillRect/>
          </a:stretch>
        </p:blipFill>
        <p:spPr>
          <a:xfrm>
            <a:off x="151143" y="1674633"/>
            <a:ext cx="7353243" cy="4655222"/>
          </a:xfrm>
          <a:prstGeom prst="rect">
            <a:avLst/>
          </a:prstGeom>
          <a:ln>
            <a:solidFill>
              <a:schemeClr val="tx1">
                <a:lumMod val="50000"/>
                <a:lumOff val="50000"/>
              </a:schemeClr>
            </a:solidFill>
          </a:ln>
        </p:spPr>
      </p:pic>
    </p:spTree>
    <p:extLst>
      <p:ext uri="{BB962C8B-B14F-4D97-AF65-F5344CB8AC3E}">
        <p14:creationId xmlns:p14="http://schemas.microsoft.com/office/powerpoint/2010/main" val="561236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9B4DB9-EA7B-B565-536C-49826EAC3628}"/>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DC1DDDC3-B6A1-90BC-4E47-C19290D4B4DC}"/>
              </a:ext>
            </a:extLst>
          </p:cNvPr>
          <p:cNvPicPr>
            <a:picLocks noChangeAspect="1"/>
          </p:cNvPicPr>
          <p:nvPr/>
        </p:nvPicPr>
        <p:blipFill>
          <a:blip r:embed="rId3"/>
          <a:stretch>
            <a:fillRect/>
          </a:stretch>
        </p:blipFill>
        <p:spPr>
          <a:xfrm>
            <a:off x="0" y="3775"/>
            <a:ext cx="12192000" cy="708422"/>
          </a:xfrm>
          <a:prstGeom prst="rect">
            <a:avLst/>
          </a:prstGeom>
        </p:spPr>
      </p:pic>
      <p:sp>
        <p:nvSpPr>
          <p:cNvPr id="7" name="文本框 6">
            <a:extLst>
              <a:ext uri="{FF2B5EF4-FFF2-40B4-BE49-F238E27FC236}">
                <a16:creationId xmlns:a16="http://schemas.microsoft.com/office/drawing/2014/main" id="{065CFC7D-A2C1-353B-3557-9CF6AD6EAC12}"/>
              </a:ext>
            </a:extLst>
          </p:cNvPr>
          <p:cNvSpPr txBox="1"/>
          <p:nvPr/>
        </p:nvSpPr>
        <p:spPr>
          <a:xfrm>
            <a:off x="729432" y="42335"/>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600" b="1" dirty="0">
                <a:solidFill>
                  <a:srgbClr val="FFFFFF"/>
                </a:solidFill>
                <a:latin typeface="Arial" panose="020B0604020202020204"/>
                <a:ea typeface="微软雅黑" panose="020B0503020204020204" charset="-122"/>
                <a:cs typeface="+mn-ea"/>
                <a:sym typeface="+mn-lt"/>
              </a:rPr>
              <a:t>标签</a:t>
            </a:r>
            <a:r>
              <a:rPr lang="en-US" altLang="zh-CN" sz="3600" b="1" dirty="0">
                <a:solidFill>
                  <a:srgbClr val="FFFFFF"/>
                </a:solidFill>
                <a:latin typeface="Arial" panose="020B0604020202020204"/>
                <a:ea typeface="微软雅黑" panose="020B0503020204020204" charset="-122"/>
                <a:cs typeface="+mn-ea"/>
                <a:sym typeface="+mn-lt"/>
              </a:rPr>
              <a:t>—</a:t>
            </a:r>
            <a:r>
              <a:rPr lang="zh-CN" altLang="en-US" sz="3600" b="1" dirty="0">
                <a:solidFill>
                  <a:srgbClr val="FFFFFF"/>
                </a:solidFill>
                <a:latin typeface="Arial" panose="020B0604020202020204"/>
                <a:ea typeface="微软雅黑" panose="020B0503020204020204" charset="-122"/>
                <a:cs typeface="+mn-ea"/>
                <a:sym typeface="+mn-lt"/>
              </a:rPr>
              <a:t>表格</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9" name="TextBox 58">
            <a:extLst>
              <a:ext uri="{FF2B5EF4-FFF2-40B4-BE49-F238E27FC236}">
                <a16:creationId xmlns:a16="http://schemas.microsoft.com/office/drawing/2014/main" id="{018EE42C-C10D-786E-4316-30EAF0F87DE4}"/>
              </a:ext>
            </a:extLst>
          </p:cNvPr>
          <p:cNvSpPr txBox="1"/>
          <p:nvPr/>
        </p:nvSpPr>
        <p:spPr>
          <a:xfrm>
            <a:off x="544286" y="919026"/>
            <a:ext cx="11103428" cy="1591911"/>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nSpc>
                <a:spcPct val="150000"/>
              </a:lnSpc>
            </a:pPr>
            <a:r>
              <a:rPr lang="zh-CN" altLang="zh-CN" dirty="0">
                <a:solidFill>
                  <a:srgbClr val="595959"/>
                </a:solidFill>
                <a:latin typeface="Times New Roman" panose="02020603050405020304" pitchFamily="18" charset="0"/>
                <a:ea typeface="黑体" panose="02010609060101010101" pitchFamily="49" charset="-122"/>
                <a:cs typeface="Times New Roman" panose="02020603050405020304" pitchFamily="18" charset="0"/>
              </a:rPr>
              <a:t>在</a:t>
            </a:r>
            <a:r>
              <a:rPr lang="en-US" altLang="zh-CN" dirty="0">
                <a:solidFill>
                  <a:srgbClr val="595959"/>
                </a:solidFill>
                <a:latin typeface="Times New Roman" panose="02020603050405020304" pitchFamily="18" charset="0"/>
                <a:ea typeface="黑体" panose="02010609060101010101" pitchFamily="49" charset="-122"/>
                <a:cs typeface="Times New Roman" panose="02020603050405020304" pitchFamily="18" charset="0"/>
              </a:rPr>
              <a:t>HTML</a:t>
            </a:r>
            <a:r>
              <a:rPr lang="zh-CN" altLang="zh-CN" dirty="0">
                <a:solidFill>
                  <a:srgbClr val="595959"/>
                </a:solidFill>
                <a:latin typeface="Times New Roman" panose="02020603050405020304" pitchFamily="18" charset="0"/>
                <a:ea typeface="黑体" panose="02010609060101010101" pitchFamily="49" charset="-122"/>
                <a:cs typeface="Times New Roman" panose="02020603050405020304" pitchFamily="18" charset="0"/>
              </a:rPr>
              <a:t>网页中要想创建表格，需要使用相关的表格标签才能创建表格。</a:t>
            </a:r>
            <a:r>
              <a:rPr lang="zh-CN" altLang="en-US" dirty="0">
                <a:solidFill>
                  <a:srgbClr val="595959"/>
                </a:solidFill>
                <a:latin typeface="Times New Roman" panose="02020603050405020304" pitchFamily="18" charset="0"/>
                <a:ea typeface="黑体" panose="02010609060101010101" pitchFamily="49" charset="-122"/>
                <a:cs typeface="Times New Roman" panose="02020603050405020304" pitchFamily="18" charset="0"/>
              </a:rPr>
              <a:t>表格由行组成，行又由单元格组成，单元格可分为：标题单元格</a:t>
            </a:r>
            <a:r>
              <a:rPr lang="en-US" altLang="zh-CN" dirty="0">
                <a:solidFill>
                  <a:srgbClr val="595959"/>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err="1">
                <a:solidFill>
                  <a:srgbClr val="595959"/>
                </a:solidFill>
                <a:latin typeface="Times New Roman" panose="02020603050405020304" pitchFamily="18" charset="0"/>
                <a:ea typeface="黑体" panose="02010609060101010101" pitchFamily="49" charset="-122"/>
                <a:cs typeface="Times New Roman" panose="02020603050405020304" pitchFamily="18" charset="0"/>
              </a:rPr>
              <a:t>th</a:t>
            </a:r>
            <a:r>
              <a:rPr lang="en-US" altLang="zh-CN" dirty="0">
                <a:solidFill>
                  <a:srgbClr val="595959"/>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solidFill>
                  <a:srgbClr val="595959"/>
                </a:solidFill>
                <a:latin typeface="Times New Roman" panose="02020603050405020304" pitchFamily="18" charset="0"/>
                <a:ea typeface="黑体" panose="02010609060101010101" pitchFamily="49" charset="-122"/>
                <a:cs typeface="Times New Roman" panose="02020603050405020304" pitchFamily="18" charset="0"/>
              </a:rPr>
              <a:t>和数据单元格</a:t>
            </a:r>
            <a:r>
              <a:rPr lang="en-US" altLang="zh-CN" dirty="0">
                <a:solidFill>
                  <a:srgbClr val="595959"/>
                </a:solidFill>
                <a:latin typeface="Times New Roman" panose="02020603050405020304" pitchFamily="18" charset="0"/>
                <a:ea typeface="黑体" panose="02010609060101010101" pitchFamily="49" charset="-122"/>
                <a:cs typeface="Times New Roman" panose="02020603050405020304" pitchFamily="18" charset="0"/>
              </a:rPr>
              <a:t>(td)</a:t>
            </a:r>
            <a:r>
              <a:rPr lang="zh-CN" altLang="en-US" dirty="0">
                <a:solidFill>
                  <a:srgbClr val="595959"/>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solidFill>
                <a:srgbClr val="595959"/>
              </a:solidFill>
              <a:latin typeface="Times New Roman" panose="02020603050405020304" pitchFamily="18" charset="0"/>
              <a:ea typeface="黑体" panose="02010609060101010101" pitchFamily="49" charset="-122"/>
              <a:cs typeface="Times New Roman" panose="02020603050405020304" pitchFamily="18" charset="0"/>
            </a:endParaRPr>
          </a:p>
          <a:p>
            <a:pPr>
              <a:lnSpc>
                <a:spcPct val="150000"/>
              </a:lnSpc>
            </a:pPr>
            <a:r>
              <a:rPr lang="zh-CN" altLang="zh-CN" dirty="0">
                <a:solidFill>
                  <a:srgbClr val="595959"/>
                </a:solidFill>
                <a:latin typeface="Times New Roman" panose="02020603050405020304" pitchFamily="18" charset="0"/>
                <a:ea typeface="黑体" panose="02010609060101010101" pitchFamily="49" charset="-122"/>
                <a:cs typeface="Times New Roman" panose="02020603050405020304" pitchFamily="18" charset="0"/>
              </a:rPr>
              <a:t>在</a:t>
            </a:r>
            <a:r>
              <a:rPr lang="en-US" altLang="zh-CN" dirty="0">
                <a:solidFill>
                  <a:srgbClr val="595959"/>
                </a:solidFill>
                <a:latin typeface="Times New Roman" panose="02020603050405020304" pitchFamily="18" charset="0"/>
                <a:ea typeface="黑体" panose="02010609060101010101" pitchFamily="49" charset="-122"/>
                <a:cs typeface="Times New Roman" panose="02020603050405020304" pitchFamily="18" charset="0"/>
              </a:rPr>
              <a:t>HTML</a:t>
            </a:r>
            <a:r>
              <a:rPr lang="zh-CN" altLang="zh-CN" dirty="0">
                <a:solidFill>
                  <a:srgbClr val="595959"/>
                </a:solidFill>
                <a:latin typeface="Times New Roman" panose="02020603050405020304" pitchFamily="18" charset="0"/>
                <a:ea typeface="黑体" panose="02010609060101010101" pitchFamily="49" charset="-122"/>
                <a:cs typeface="Times New Roman" panose="02020603050405020304" pitchFamily="18" charset="0"/>
              </a:rPr>
              <a:t>网页中创建表格的基本语法格式如下所示：</a:t>
            </a:r>
          </a:p>
        </p:txBody>
      </p:sp>
      <p:pic>
        <p:nvPicPr>
          <p:cNvPr id="10" name="图片 9">
            <a:extLst>
              <a:ext uri="{FF2B5EF4-FFF2-40B4-BE49-F238E27FC236}">
                <a16:creationId xmlns:a16="http://schemas.microsoft.com/office/drawing/2014/main" id="{FF2289F3-C356-992A-9513-D13346CEAAE6}"/>
              </a:ext>
            </a:extLst>
          </p:cNvPr>
          <p:cNvPicPr>
            <a:picLocks noChangeAspect="1"/>
          </p:cNvPicPr>
          <p:nvPr/>
        </p:nvPicPr>
        <p:blipFill>
          <a:blip r:embed="rId4"/>
          <a:stretch>
            <a:fillRect/>
          </a:stretch>
        </p:blipFill>
        <p:spPr>
          <a:xfrm>
            <a:off x="2839708" y="2829632"/>
            <a:ext cx="5472607" cy="2066027"/>
          </a:xfrm>
          <a:prstGeom prst="rect">
            <a:avLst/>
          </a:prstGeom>
        </p:spPr>
      </p:pic>
      <p:sp>
        <p:nvSpPr>
          <p:cNvPr id="11" name="矩形 10">
            <a:extLst>
              <a:ext uri="{FF2B5EF4-FFF2-40B4-BE49-F238E27FC236}">
                <a16:creationId xmlns:a16="http://schemas.microsoft.com/office/drawing/2014/main" id="{3823A088-1B37-B4A4-5A98-5BED85F641ED}"/>
              </a:ext>
            </a:extLst>
          </p:cNvPr>
          <p:cNvSpPr/>
          <p:nvPr/>
        </p:nvSpPr>
        <p:spPr>
          <a:xfrm>
            <a:off x="3144776" y="3036461"/>
            <a:ext cx="4079875" cy="1630045"/>
          </a:xfrm>
          <a:prstGeom prst="rect">
            <a:avLst/>
          </a:prstGeom>
        </p:spPr>
        <p:txBody>
          <a:bodyPr wrap="none">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&lt;table&gt;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&lt;tr&gt;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&lt;td&gt;</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单元格内的文字</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&lt;/td&gt;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&lt;/tr&gt;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&lt;/table&gt;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TextBox 5">
            <a:extLst>
              <a:ext uri="{FF2B5EF4-FFF2-40B4-BE49-F238E27FC236}">
                <a16:creationId xmlns:a16="http://schemas.microsoft.com/office/drawing/2014/main" id="{00D26C99-4340-29DD-1B3E-307896EEC8B8}"/>
              </a:ext>
            </a:extLst>
          </p:cNvPr>
          <p:cNvSpPr txBox="1"/>
          <p:nvPr/>
        </p:nvSpPr>
        <p:spPr>
          <a:xfrm>
            <a:off x="729433" y="5114221"/>
            <a:ext cx="10918282" cy="1596719"/>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nSpc>
                <a:spcPct val="150000"/>
              </a:lnSpc>
            </a:pPr>
            <a:r>
              <a:rPr lang="zh-CN" altLang="en-US" b="1" dirty="0">
                <a:solidFill>
                  <a:srgbClr val="FF0000"/>
                </a:solidFill>
                <a:latin typeface="微软雅黑" panose="020B0503020204020204" pitchFamily="34" charset="-122"/>
                <a:ea typeface="微软雅黑" panose="020B0503020204020204" pitchFamily="34" charset="-122"/>
                <a:cs typeface="+mn-ea"/>
              </a:rPr>
              <a:t>注意</a:t>
            </a:r>
            <a:r>
              <a:rPr lang="zh-CN" altLang="en-US" b="1"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&lt;table&gt;</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&lt;tr&gt;</a:t>
            </a:r>
            <a:r>
              <a:rPr lang="zh-CN" altLang="en-US" dirty="0">
                <a:solidFill>
                  <a:srgbClr val="595959"/>
                </a:solidFill>
                <a:latin typeface="微软雅黑" panose="020B0503020204020204" pitchFamily="34" charset="-122"/>
                <a:ea typeface="微软雅黑" panose="020B0503020204020204" pitchFamily="34" charset="-122"/>
                <a:cs typeface="+mn-ea"/>
              </a:rPr>
              <a:t>和</a:t>
            </a:r>
            <a:r>
              <a:rPr lang="en-US" altLang="zh-CN" dirty="0">
                <a:solidFill>
                  <a:srgbClr val="595959"/>
                </a:solidFill>
                <a:latin typeface="微软雅黑" panose="020B0503020204020204" pitchFamily="34" charset="-122"/>
                <a:ea typeface="微软雅黑" panose="020B0503020204020204" pitchFamily="34" charset="-122"/>
                <a:cs typeface="+mn-ea"/>
              </a:rPr>
              <a:t>&lt;td&gt;</a:t>
            </a:r>
            <a:r>
              <a:rPr lang="zh-CN" altLang="zh-CN" dirty="0">
                <a:solidFill>
                  <a:srgbClr val="595959"/>
                </a:solidFill>
                <a:latin typeface="微软雅黑" panose="020B0503020204020204" pitchFamily="34" charset="-122"/>
                <a:ea typeface="微软雅黑" panose="020B0503020204020204" pitchFamily="34" charset="-122"/>
                <a:cs typeface="+mn-ea"/>
              </a:rPr>
              <a:t>是创建表格的</a:t>
            </a:r>
            <a:r>
              <a:rPr lang="zh-CN" altLang="zh-CN" dirty="0">
                <a:solidFill>
                  <a:srgbClr val="1369B2"/>
                </a:solidFill>
                <a:latin typeface="微软雅黑" panose="020B0503020204020204" pitchFamily="34" charset="-122"/>
                <a:ea typeface="微软雅黑" panose="020B0503020204020204" pitchFamily="34" charset="-122"/>
                <a:cs typeface="+mn-ea"/>
              </a:rPr>
              <a:t>基本标签</a:t>
            </a:r>
            <a:r>
              <a:rPr lang="zh-CN" altLang="zh-CN" dirty="0">
                <a:solidFill>
                  <a:srgbClr val="595959"/>
                </a:solidFill>
                <a:latin typeface="微软雅黑" panose="020B0503020204020204" pitchFamily="34" charset="-122"/>
                <a:ea typeface="微软雅黑" panose="020B0503020204020204" pitchFamily="34" charset="-122"/>
                <a:cs typeface="+mn-ea"/>
              </a:rPr>
              <a:t>，缺一不可。</a:t>
            </a:r>
            <a:r>
              <a:rPr lang="en-US" altLang="zh-CN" dirty="0">
                <a:solidFill>
                  <a:srgbClr val="595959"/>
                </a:solidFill>
                <a:latin typeface="微软雅黑" panose="020B0503020204020204" pitchFamily="34" charset="-122"/>
                <a:ea typeface="微软雅黑" panose="020B0503020204020204" pitchFamily="34" charset="-122"/>
                <a:cs typeface="+mn-ea"/>
              </a:rPr>
              <a:t>&lt;table&gt;</a:t>
            </a:r>
            <a:r>
              <a:rPr lang="zh-CN" altLang="zh-CN" dirty="0">
                <a:solidFill>
                  <a:srgbClr val="595959"/>
                </a:solidFill>
                <a:latin typeface="微软雅黑" panose="020B0503020204020204" pitchFamily="34" charset="-122"/>
                <a:ea typeface="微软雅黑" panose="020B0503020204020204" pitchFamily="34" charset="-122"/>
                <a:cs typeface="+mn-ea"/>
              </a:rPr>
              <a:t>用于定义一个</a:t>
            </a:r>
            <a:r>
              <a:rPr lang="zh-CN" altLang="zh-CN" dirty="0">
                <a:solidFill>
                  <a:srgbClr val="1369B2"/>
                </a:solidFill>
                <a:latin typeface="微软雅黑" panose="020B0503020204020204" pitchFamily="34" charset="-122"/>
                <a:ea typeface="微软雅黑" panose="020B0503020204020204" pitchFamily="34" charset="-122"/>
                <a:cs typeface="+mn-ea"/>
              </a:rPr>
              <a:t>表格</a:t>
            </a:r>
            <a:r>
              <a:rPr lang="zh-CN" altLang="zh-CN" dirty="0">
                <a:solidFill>
                  <a:srgbClr val="595959"/>
                </a:solidFill>
                <a:latin typeface="微软雅黑" panose="020B0503020204020204" pitchFamily="34" charset="-122"/>
                <a:ea typeface="微软雅黑" panose="020B0503020204020204" pitchFamily="34" charset="-122"/>
                <a:cs typeface="+mn-ea"/>
              </a:rPr>
              <a:t>，</a:t>
            </a:r>
            <a:r>
              <a:rPr lang="en-US" altLang="zh-CN" dirty="0">
                <a:solidFill>
                  <a:srgbClr val="595959"/>
                </a:solidFill>
                <a:latin typeface="微软雅黑" panose="020B0503020204020204" pitchFamily="34" charset="-122"/>
                <a:ea typeface="微软雅黑" panose="020B0503020204020204" pitchFamily="34" charset="-122"/>
                <a:cs typeface="+mn-ea"/>
              </a:rPr>
              <a:t>&lt;tr&gt;</a:t>
            </a:r>
            <a:r>
              <a:rPr lang="zh-CN" altLang="zh-CN" dirty="0">
                <a:solidFill>
                  <a:srgbClr val="595959"/>
                </a:solidFill>
                <a:latin typeface="微软雅黑" panose="020B0503020204020204" pitchFamily="34" charset="-122"/>
                <a:ea typeface="微软雅黑" panose="020B0503020204020204" pitchFamily="34" charset="-122"/>
                <a:cs typeface="+mn-ea"/>
              </a:rPr>
              <a:t>用于定义表格中的</a:t>
            </a:r>
            <a:r>
              <a:rPr lang="zh-CN" altLang="zh-CN" dirty="0">
                <a:solidFill>
                  <a:srgbClr val="1369B2"/>
                </a:solidFill>
                <a:latin typeface="微软雅黑" panose="020B0503020204020204" pitchFamily="34" charset="-122"/>
                <a:ea typeface="微软雅黑" panose="020B0503020204020204" pitchFamily="34" charset="-122"/>
                <a:cs typeface="+mn-ea"/>
              </a:rPr>
              <a:t>行</a:t>
            </a:r>
            <a:r>
              <a:rPr lang="zh-CN" altLang="zh-CN" dirty="0">
                <a:solidFill>
                  <a:srgbClr val="595959"/>
                </a:solidFill>
                <a:latin typeface="微软雅黑" panose="020B0503020204020204" pitchFamily="34" charset="-122"/>
                <a:ea typeface="微软雅黑" panose="020B0503020204020204" pitchFamily="34" charset="-122"/>
                <a:cs typeface="+mn-ea"/>
              </a:rPr>
              <a:t>，必须嵌套在</a:t>
            </a:r>
            <a:r>
              <a:rPr lang="en-US" altLang="zh-CN" dirty="0">
                <a:solidFill>
                  <a:srgbClr val="595959"/>
                </a:solidFill>
                <a:latin typeface="微软雅黑" panose="020B0503020204020204" pitchFamily="34" charset="-122"/>
                <a:ea typeface="微软雅黑" panose="020B0503020204020204" pitchFamily="34" charset="-122"/>
                <a:cs typeface="+mn-ea"/>
              </a:rPr>
              <a:t>&lt;table&gt;</a:t>
            </a:r>
            <a:r>
              <a:rPr lang="zh-CN" altLang="zh-CN" dirty="0">
                <a:solidFill>
                  <a:srgbClr val="595959"/>
                </a:solidFill>
                <a:latin typeface="微软雅黑" panose="020B0503020204020204" pitchFamily="34" charset="-122"/>
                <a:ea typeface="微软雅黑" panose="020B0503020204020204" pitchFamily="34" charset="-122"/>
                <a:cs typeface="+mn-ea"/>
              </a:rPr>
              <a:t>标签中，</a:t>
            </a:r>
            <a:r>
              <a:rPr lang="en-US" altLang="zh-CN" dirty="0">
                <a:solidFill>
                  <a:srgbClr val="595959"/>
                </a:solidFill>
                <a:latin typeface="微软雅黑" panose="020B0503020204020204" pitchFamily="34" charset="-122"/>
                <a:ea typeface="微软雅黑" panose="020B0503020204020204" pitchFamily="34" charset="-122"/>
                <a:cs typeface="+mn-ea"/>
              </a:rPr>
              <a:t>&lt;td&gt;</a:t>
            </a:r>
            <a:r>
              <a:rPr lang="zh-CN" altLang="zh-CN" dirty="0">
                <a:solidFill>
                  <a:srgbClr val="595959"/>
                </a:solidFill>
                <a:latin typeface="微软雅黑" panose="020B0503020204020204" pitchFamily="34" charset="-122"/>
                <a:ea typeface="微软雅黑" panose="020B0503020204020204" pitchFamily="34" charset="-122"/>
                <a:cs typeface="+mn-ea"/>
              </a:rPr>
              <a:t>用于定义表格中的</a:t>
            </a:r>
            <a:r>
              <a:rPr lang="zh-CN" altLang="zh-CN" dirty="0">
                <a:solidFill>
                  <a:srgbClr val="1369B2"/>
                </a:solidFill>
                <a:latin typeface="微软雅黑" panose="020B0503020204020204" pitchFamily="34" charset="-122"/>
                <a:ea typeface="微软雅黑" panose="020B0503020204020204" pitchFamily="34" charset="-122"/>
                <a:cs typeface="+mn-ea"/>
              </a:rPr>
              <a:t>单元格，也可称为表格中的列</a:t>
            </a:r>
            <a:r>
              <a:rPr lang="zh-CN" altLang="zh-CN" dirty="0">
                <a:solidFill>
                  <a:srgbClr val="595959"/>
                </a:solidFill>
                <a:latin typeface="微软雅黑" panose="020B0503020204020204" pitchFamily="34" charset="-122"/>
                <a:ea typeface="微软雅黑" panose="020B0503020204020204" pitchFamily="34" charset="-122"/>
                <a:cs typeface="+mn-ea"/>
              </a:rPr>
              <a:t>，必须嵌套在</a:t>
            </a:r>
            <a:r>
              <a:rPr lang="en-US" altLang="zh-CN" dirty="0">
                <a:solidFill>
                  <a:srgbClr val="595959"/>
                </a:solidFill>
                <a:latin typeface="微软雅黑" panose="020B0503020204020204" pitchFamily="34" charset="-122"/>
                <a:ea typeface="微软雅黑" panose="020B0503020204020204" pitchFamily="34" charset="-122"/>
                <a:cs typeface="+mn-ea"/>
              </a:rPr>
              <a:t>&lt;tr&gt;</a:t>
            </a:r>
            <a:r>
              <a:rPr lang="zh-CN" altLang="zh-CN" dirty="0">
                <a:solidFill>
                  <a:srgbClr val="595959"/>
                </a:solidFill>
                <a:latin typeface="微软雅黑" panose="020B0503020204020204" pitchFamily="34" charset="-122"/>
                <a:ea typeface="微软雅黑" panose="020B0503020204020204" pitchFamily="34" charset="-122"/>
                <a:cs typeface="+mn-ea"/>
              </a:rPr>
              <a:t>标签中。</a:t>
            </a:r>
            <a:endParaRPr lang="en-US" altLang="zh-CN"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546685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9B4DB9-EA7B-B565-536C-49826EAC3628}"/>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DC1DDDC3-B6A1-90BC-4E47-C19290D4B4DC}"/>
              </a:ext>
            </a:extLst>
          </p:cNvPr>
          <p:cNvPicPr>
            <a:picLocks noChangeAspect="1"/>
          </p:cNvPicPr>
          <p:nvPr/>
        </p:nvPicPr>
        <p:blipFill>
          <a:blip r:embed="rId3"/>
          <a:stretch>
            <a:fillRect/>
          </a:stretch>
        </p:blipFill>
        <p:spPr>
          <a:xfrm>
            <a:off x="0" y="3775"/>
            <a:ext cx="12192000" cy="708422"/>
          </a:xfrm>
          <a:prstGeom prst="rect">
            <a:avLst/>
          </a:prstGeom>
        </p:spPr>
      </p:pic>
      <p:sp>
        <p:nvSpPr>
          <p:cNvPr id="7" name="文本框 6">
            <a:extLst>
              <a:ext uri="{FF2B5EF4-FFF2-40B4-BE49-F238E27FC236}">
                <a16:creationId xmlns:a16="http://schemas.microsoft.com/office/drawing/2014/main" id="{065CFC7D-A2C1-353B-3557-9CF6AD6EAC12}"/>
              </a:ext>
            </a:extLst>
          </p:cNvPr>
          <p:cNvSpPr txBox="1"/>
          <p:nvPr/>
        </p:nvSpPr>
        <p:spPr>
          <a:xfrm>
            <a:off x="729432" y="42335"/>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600" b="1" dirty="0">
                <a:solidFill>
                  <a:srgbClr val="FFFFFF"/>
                </a:solidFill>
                <a:latin typeface="Arial" panose="020B0604020202020204"/>
                <a:ea typeface="微软雅黑" panose="020B0503020204020204" charset="-122"/>
                <a:cs typeface="+mn-ea"/>
                <a:sym typeface="+mn-lt"/>
              </a:rPr>
              <a:t>标签</a:t>
            </a:r>
            <a:r>
              <a:rPr lang="en-US" altLang="zh-CN" sz="3600" b="1" dirty="0">
                <a:solidFill>
                  <a:srgbClr val="FFFFFF"/>
                </a:solidFill>
                <a:latin typeface="Arial" panose="020B0604020202020204"/>
                <a:ea typeface="微软雅黑" panose="020B0503020204020204" charset="-122"/>
                <a:cs typeface="+mn-ea"/>
                <a:sym typeface="+mn-lt"/>
              </a:rPr>
              <a:t>—</a:t>
            </a:r>
            <a:r>
              <a:rPr lang="zh-CN" altLang="en-US" sz="3600" b="1" dirty="0">
                <a:solidFill>
                  <a:srgbClr val="FFFFFF"/>
                </a:solidFill>
                <a:latin typeface="Arial" panose="020B0604020202020204"/>
                <a:ea typeface="微软雅黑" panose="020B0503020204020204" charset="-122"/>
                <a:cs typeface="+mn-ea"/>
                <a:sym typeface="+mn-lt"/>
              </a:rPr>
              <a:t>表格</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345EE7DE-39F6-E239-4EA1-003D2A810263}"/>
              </a:ext>
            </a:extLst>
          </p:cNvPr>
          <p:cNvSpPr txBox="1"/>
          <p:nvPr/>
        </p:nvSpPr>
        <p:spPr>
          <a:xfrm>
            <a:off x="548316" y="868163"/>
            <a:ext cx="4402055" cy="461665"/>
          </a:xfrm>
          <a:prstGeom prst="rect">
            <a:avLst/>
          </a:prstGeom>
          <a:noFill/>
        </p:spPr>
        <p:txBody>
          <a:bodyPr wrap="square" rtlCol="0">
            <a:spAutoFit/>
          </a:bodyPr>
          <a:lstStyle/>
          <a:p>
            <a:pPr marL="0" marR="0" lvl="0" indent="0" defTabSz="914400" eaLnBrk="1" fontAlgn="auto" latinLnBrk="0" hangingPunct="1">
              <a:spcBef>
                <a:spcPts val="0"/>
              </a:spcBef>
              <a:spcAft>
                <a:spcPts val="0"/>
              </a:spcAft>
              <a:buClrTx/>
              <a:buSzTx/>
              <a:buFontTx/>
              <a:buNone/>
              <a:defRPr/>
            </a:pPr>
            <a:r>
              <a:rPr lang="en-US" altLang="zh-CN" sz="2400" b="1" kern="0" dirty="0">
                <a:solidFill>
                  <a:srgbClr val="C00000"/>
                </a:solidFill>
                <a:cs typeface="+mn-ea"/>
                <a:sym typeface="+mn-lt"/>
              </a:rPr>
              <a:t>01  </a:t>
            </a:r>
            <a:r>
              <a:rPr lang="zh-CN" altLang="en-US" sz="2400" b="1" kern="0" dirty="0">
                <a:solidFill>
                  <a:srgbClr val="C00000"/>
                </a:solidFill>
                <a:cs typeface="+mn-ea"/>
                <a:sym typeface="+mn-lt"/>
              </a:rPr>
              <a:t>列标题和表格标题</a:t>
            </a:r>
            <a:endParaRPr kumimoji="0" lang="zh-CN" altLang="en-US" sz="2400" b="0" i="0" u="none" strike="noStrike" kern="0" cap="none" spc="0" normalizeH="0" baseline="0" noProof="0" dirty="0">
              <a:ln>
                <a:noFill/>
              </a:ln>
              <a:solidFill>
                <a:srgbClr val="575B47"/>
              </a:solidFill>
              <a:effectLst/>
              <a:uLnTx/>
              <a:uFillTx/>
              <a:cs typeface="+mn-ea"/>
              <a:sym typeface="+mn-lt"/>
            </a:endParaRPr>
          </a:p>
        </p:txBody>
      </p:sp>
      <p:sp>
        <p:nvSpPr>
          <p:cNvPr id="3" name="TextBox 58">
            <a:extLst>
              <a:ext uri="{FF2B5EF4-FFF2-40B4-BE49-F238E27FC236}">
                <a16:creationId xmlns:a16="http://schemas.microsoft.com/office/drawing/2014/main" id="{0F1C1E7F-9E24-1CB1-51B2-FC1608585B7B}"/>
              </a:ext>
            </a:extLst>
          </p:cNvPr>
          <p:cNvSpPr txBox="1"/>
          <p:nvPr/>
        </p:nvSpPr>
        <p:spPr>
          <a:xfrm>
            <a:off x="6235262" y="968456"/>
            <a:ext cx="5956738" cy="5453416"/>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nSpc>
                <a:spcPct val="150000"/>
              </a:lnSpc>
            </a:pPr>
            <a:r>
              <a:rPr lang="zh-CN" altLang="en-US" dirty="0">
                <a:latin typeface="黑体" panose="02010609060101010101" pitchFamily="49" charset="-122"/>
                <a:ea typeface="黑体" panose="02010609060101010101" pitchFamily="49" charset="-122"/>
                <a:cs typeface="+mn-ea"/>
              </a:rPr>
              <a:t>列标题</a:t>
            </a:r>
            <a:endParaRPr lang="en-US" altLang="zh-CN" dirty="0">
              <a:latin typeface="黑体" panose="02010609060101010101" pitchFamily="49" charset="-122"/>
              <a:ea typeface="黑体" panose="02010609060101010101" pitchFamily="49" charset="-122"/>
              <a:cs typeface="+mn-ea"/>
            </a:endParaRPr>
          </a:p>
          <a:p>
            <a:pPr>
              <a:lnSpc>
                <a:spcPct val="150000"/>
              </a:lnSpc>
            </a:pPr>
            <a:r>
              <a:rPr lang="zh-CN" altLang="en-US" dirty="0">
                <a:latin typeface="黑体" panose="02010609060101010101" pitchFamily="49" charset="-122"/>
                <a:ea typeface="黑体" panose="02010609060101010101" pitchFamily="49" charset="-122"/>
                <a:cs typeface="+mn-ea"/>
              </a:rPr>
              <a:t>    在数据表格中，每列应包含一个标题。在数据库中这个标题成为字段，在</a:t>
            </a:r>
            <a:r>
              <a:rPr lang="en-US" altLang="zh-CN" dirty="0">
                <a:latin typeface="黑体" panose="02010609060101010101" pitchFamily="49" charset="-122"/>
                <a:ea typeface="黑体" panose="02010609060101010101" pitchFamily="49" charset="-122"/>
                <a:cs typeface="+mn-ea"/>
              </a:rPr>
              <a:t>HTML</a:t>
            </a:r>
            <a:r>
              <a:rPr lang="zh-CN" altLang="en-US" dirty="0">
                <a:latin typeface="黑体" panose="02010609060101010101" pitchFamily="49" charset="-122"/>
                <a:ea typeface="黑体" panose="02010609060101010101" pitchFamily="49" charset="-122"/>
                <a:cs typeface="+mn-ea"/>
              </a:rPr>
              <a:t>中则背称为表头单元格。可使用</a:t>
            </a:r>
            <a:r>
              <a:rPr lang="en-US" altLang="zh-CN" dirty="0" err="1">
                <a:latin typeface="黑体" panose="02010609060101010101" pitchFamily="49" charset="-122"/>
                <a:ea typeface="黑体" panose="02010609060101010101" pitchFamily="49" charset="-122"/>
                <a:cs typeface="+mn-ea"/>
              </a:rPr>
              <a:t>th</a:t>
            </a:r>
            <a:r>
              <a:rPr lang="zh-CN" altLang="en-US" dirty="0">
                <a:latin typeface="黑体" panose="02010609060101010101" pitchFamily="49" charset="-122"/>
                <a:ea typeface="黑体" panose="02010609060101010101" pitchFamily="49" charset="-122"/>
                <a:cs typeface="+mn-ea"/>
              </a:rPr>
              <a:t>元素定义表头单元格。</a:t>
            </a:r>
            <a:endParaRPr lang="en-US" altLang="zh-CN" dirty="0">
              <a:latin typeface="黑体" panose="02010609060101010101" pitchFamily="49" charset="-122"/>
              <a:ea typeface="黑体" panose="02010609060101010101" pitchFamily="49" charset="-122"/>
              <a:cs typeface="+mn-ea"/>
            </a:endParaRPr>
          </a:p>
          <a:p>
            <a:pPr>
              <a:lnSpc>
                <a:spcPct val="150000"/>
              </a:lnSpc>
            </a:pPr>
            <a:endParaRPr lang="en-US" altLang="zh-CN" dirty="0">
              <a:latin typeface="黑体" panose="02010609060101010101" pitchFamily="49" charset="-122"/>
              <a:ea typeface="黑体" panose="02010609060101010101" pitchFamily="49" charset="-122"/>
              <a:cs typeface="+mn-ea"/>
            </a:endParaRPr>
          </a:p>
          <a:p>
            <a:pPr>
              <a:lnSpc>
                <a:spcPct val="150000"/>
              </a:lnSpc>
            </a:pPr>
            <a:r>
              <a:rPr lang="en-US" altLang="zh-CN" dirty="0">
                <a:latin typeface="黑体" panose="02010609060101010101" pitchFamily="49" charset="-122"/>
                <a:ea typeface="黑体" panose="02010609060101010101" pitchFamily="49" charset="-122"/>
                <a:cs typeface="+mn-ea"/>
              </a:rPr>
              <a:t> </a:t>
            </a:r>
            <a:r>
              <a:rPr lang="zh-CN" altLang="en-US" dirty="0">
                <a:latin typeface="黑体" panose="02010609060101010101" pitchFamily="49" charset="-122"/>
                <a:ea typeface="黑体" panose="02010609060101010101" pitchFamily="49" charset="-122"/>
                <a:cs typeface="+mn-ea"/>
              </a:rPr>
              <a:t>表格标题</a:t>
            </a:r>
            <a:endParaRPr lang="en-US" altLang="zh-CN" dirty="0">
              <a:latin typeface="黑体" panose="02010609060101010101" pitchFamily="49" charset="-122"/>
              <a:ea typeface="黑体" panose="02010609060101010101" pitchFamily="49" charset="-122"/>
              <a:cs typeface="+mn-ea"/>
            </a:endParaRPr>
          </a:p>
          <a:p>
            <a:pPr>
              <a:lnSpc>
                <a:spcPct val="150000"/>
              </a:lnSpc>
            </a:pPr>
            <a:r>
              <a:rPr lang="en-US" altLang="zh-CN" dirty="0">
                <a:latin typeface="黑体" panose="02010609060101010101" pitchFamily="49" charset="-122"/>
                <a:ea typeface="黑体" panose="02010609060101010101" pitchFamily="49" charset="-122"/>
                <a:cs typeface="+mn-ea"/>
              </a:rPr>
              <a:t>     </a:t>
            </a:r>
            <a:r>
              <a:rPr lang="zh-CN" altLang="en-US" dirty="0">
                <a:latin typeface="黑体" panose="02010609060101010101" pitchFamily="49" charset="-122"/>
                <a:ea typeface="黑体" panose="02010609060101010101" pitchFamily="49" charset="-122"/>
                <a:cs typeface="+mn-ea"/>
              </a:rPr>
              <a:t>使用</a:t>
            </a:r>
            <a:r>
              <a:rPr lang="en-US" altLang="zh-CN" dirty="0">
                <a:latin typeface="黑体" panose="02010609060101010101" pitchFamily="49" charset="-122"/>
                <a:ea typeface="黑体" panose="02010609060101010101" pitchFamily="49" charset="-122"/>
                <a:cs typeface="+mn-ea"/>
              </a:rPr>
              <a:t>caption</a:t>
            </a:r>
            <a:r>
              <a:rPr lang="zh-CN" altLang="en-US" dirty="0">
                <a:latin typeface="黑体" panose="02010609060101010101" pitchFamily="49" charset="-122"/>
                <a:ea typeface="黑体" panose="02010609060101010101" pitchFamily="49" charset="-122"/>
                <a:cs typeface="+mn-ea"/>
              </a:rPr>
              <a:t>元素可以定义表格标题。表格标题必须紧随</a:t>
            </a:r>
            <a:r>
              <a:rPr lang="en-US" altLang="zh-CN" dirty="0">
                <a:latin typeface="黑体" panose="02010609060101010101" pitchFamily="49" charset="-122"/>
                <a:ea typeface="黑体" panose="02010609060101010101" pitchFamily="49" charset="-122"/>
                <a:cs typeface="+mn-ea"/>
              </a:rPr>
              <a:t>table</a:t>
            </a:r>
            <a:r>
              <a:rPr lang="zh-CN" altLang="en-US" dirty="0">
                <a:latin typeface="黑体" panose="02010609060101010101" pitchFamily="49" charset="-122"/>
                <a:ea typeface="黑体" panose="02010609060101010101" pitchFamily="49" charset="-122"/>
                <a:cs typeface="+mn-ea"/>
              </a:rPr>
              <a:t>元素之后，且只能对每个表格定义一个标题。</a:t>
            </a:r>
            <a:endParaRPr lang="zh-CN" altLang="zh-CN" dirty="0">
              <a:latin typeface="黑体" panose="02010609060101010101" pitchFamily="49" charset="-122"/>
              <a:ea typeface="黑体" panose="02010609060101010101" pitchFamily="49" charset="-122"/>
              <a:cs typeface="+mn-ea"/>
            </a:endParaRPr>
          </a:p>
        </p:txBody>
      </p:sp>
      <p:pic>
        <p:nvPicPr>
          <p:cNvPr id="8" name="图片 7">
            <a:extLst>
              <a:ext uri="{FF2B5EF4-FFF2-40B4-BE49-F238E27FC236}">
                <a16:creationId xmlns:a16="http://schemas.microsoft.com/office/drawing/2014/main" id="{B0FC11BB-58D7-536D-94E8-B35EFC1D4D4B}"/>
              </a:ext>
            </a:extLst>
          </p:cNvPr>
          <p:cNvPicPr>
            <a:picLocks noChangeAspect="1"/>
          </p:cNvPicPr>
          <p:nvPr/>
        </p:nvPicPr>
        <p:blipFill>
          <a:blip r:embed="rId4"/>
          <a:stretch>
            <a:fillRect/>
          </a:stretch>
        </p:blipFill>
        <p:spPr>
          <a:xfrm>
            <a:off x="837880" y="1485794"/>
            <a:ext cx="4577576" cy="5251200"/>
          </a:xfrm>
          <a:prstGeom prst="rect">
            <a:avLst/>
          </a:prstGeom>
          <a:ln>
            <a:solidFill>
              <a:schemeClr val="tx1">
                <a:lumMod val="50000"/>
                <a:lumOff val="50000"/>
              </a:schemeClr>
            </a:solidFill>
          </a:ln>
        </p:spPr>
      </p:pic>
    </p:spTree>
    <p:extLst>
      <p:ext uri="{BB962C8B-B14F-4D97-AF65-F5344CB8AC3E}">
        <p14:creationId xmlns:p14="http://schemas.microsoft.com/office/powerpoint/2010/main" val="2364220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9B4DB9-EA7B-B565-536C-49826EAC3628}"/>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DC1DDDC3-B6A1-90BC-4E47-C19290D4B4DC}"/>
              </a:ext>
            </a:extLst>
          </p:cNvPr>
          <p:cNvPicPr>
            <a:picLocks noChangeAspect="1"/>
          </p:cNvPicPr>
          <p:nvPr/>
        </p:nvPicPr>
        <p:blipFill>
          <a:blip r:embed="rId3"/>
          <a:stretch>
            <a:fillRect/>
          </a:stretch>
        </p:blipFill>
        <p:spPr>
          <a:xfrm>
            <a:off x="0" y="3775"/>
            <a:ext cx="12192000" cy="708422"/>
          </a:xfrm>
          <a:prstGeom prst="rect">
            <a:avLst/>
          </a:prstGeom>
        </p:spPr>
      </p:pic>
      <p:sp>
        <p:nvSpPr>
          <p:cNvPr id="7" name="文本框 6">
            <a:extLst>
              <a:ext uri="{FF2B5EF4-FFF2-40B4-BE49-F238E27FC236}">
                <a16:creationId xmlns:a16="http://schemas.microsoft.com/office/drawing/2014/main" id="{065CFC7D-A2C1-353B-3557-9CF6AD6EAC12}"/>
              </a:ext>
            </a:extLst>
          </p:cNvPr>
          <p:cNvSpPr txBox="1"/>
          <p:nvPr/>
        </p:nvSpPr>
        <p:spPr>
          <a:xfrm>
            <a:off x="729432" y="42335"/>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600" b="1" dirty="0">
                <a:solidFill>
                  <a:srgbClr val="FFFFFF"/>
                </a:solidFill>
                <a:latin typeface="Arial" panose="020B0604020202020204"/>
                <a:ea typeface="微软雅黑" panose="020B0503020204020204" charset="-122"/>
                <a:cs typeface="+mn-ea"/>
                <a:sym typeface="+mn-lt"/>
              </a:rPr>
              <a:t>标签</a:t>
            </a:r>
            <a:r>
              <a:rPr lang="en-US" altLang="zh-CN" sz="3600" b="1" dirty="0">
                <a:solidFill>
                  <a:srgbClr val="FFFFFF"/>
                </a:solidFill>
                <a:latin typeface="Arial" panose="020B0604020202020204"/>
                <a:ea typeface="微软雅黑" panose="020B0503020204020204" charset="-122"/>
                <a:cs typeface="+mn-ea"/>
                <a:sym typeface="+mn-lt"/>
              </a:rPr>
              <a:t>—</a:t>
            </a:r>
            <a:r>
              <a:rPr lang="zh-CN" altLang="en-US" sz="3600" b="1" dirty="0">
                <a:solidFill>
                  <a:srgbClr val="FFFFFF"/>
                </a:solidFill>
                <a:latin typeface="Arial" panose="020B0604020202020204"/>
                <a:ea typeface="微软雅黑" panose="020B0503020204020204" charset="-122"/>
                <a:cs typeface="+mn-ea"/>
                <a:sym typeface="+mn-lt"/>
              </a:rPr>
              <a:t>表格</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345EE7DE-39F6-E239-4EA1-003D2A810263}"/>
              </a:ext>
            </a:extLst>
          </p:cNvPr>
          <p:cNvSpPr txBox="1"/>
          <p:nvPr/>
        </p:nvSpPr>
        <p:spPr>
          <a:xfrm>
            <a:off x="490260" y="868163"/>
            <a:ext cx="3102026" cy="461665"/>
          </a:xfrm>
          <a:prstGeom prst="rect">
            <a:avLst/>
          </a:prstGeom>
          <a:noFill/>
        </p:spPr>
        <p:txBody>
          <a:bodyPr wrap="square" rtlCol="0">
            <a:spAutoFit/>
          </a:bodyPr>
          <a:lstStyle/>
          <a:p>
            <a:pPr marL="0" marR="0" lvl="0" indent="0" defTabSz="914400" eaLnBrk="1" fontAlgn="auto" latinLnBrk="0" hangingPunct="1">
              <a:spcBef>
                <a:spcPts val="0"/>
              </a:spcBef>
              <a:spcAft>
                <a:spcPts val="0"/>
              </a:spcAft>
              <a:buClrTx/>
              <a:buSzTx/>
              <a:buFontTx/>
              <a:buNone/>
              <a:defRPr/>
            </a:pPr>
            <a:r>
              <a:rPr lang="en-US" altLang="zh-CN" sz="2400" b="1" kern="0" dirty="0">
                <a:solidFill>
                  <a:srgbClr val="C00000"/>
                </a:solidFill>
                <a:cs typeface="+mn-ea"/>
                <a:sym typeface="+mn-lt"/>
              </a:rPr>
              <a:t>02  </a:t>
            </a:r>
            <a:r>
              <a:rPr lang="zh-CN" altLang="en-US" sz="2400" b="1" kern="0" dirty="0">
                <a:solidFill>
                  <a:srgbClr val="C00000"/>
                </a:solidFill>
                <a:cs typeface="+mn-ea"/>
                <a:sym typeface="+mn-lt"/>
              </a:rPr>
              <a:t>表格常用标签</a:t>
            </a:r>
            <a:endParaRPr kumimoji="0" lang="zh-CN" altLang="en-US" sz="2400" b="0" i="0" u="none" strike="noStrike" kern="0" cap="none" spc="0" normalizeH="0" baseline="0" noProof="0" dirty="0">
              <a:ln>
                <a:noFill/>
              </a:ln>
              <a:solidFill>
                <a:srgbClr val="575B47"/>
              </a:solidFill>
              <a:effectLst/>
              <a:uLnTx/>
              <a:uFillTx/>
              <a:cs typeface="+mn-ea"/>
              <a:sym typeface="+mn-lt"/>
            </a:endParaRPr>
          </a:p>
        </p:txBody>
      </p:sp>
      <p:pic>
        <p:nvPicPr>
          <p:cNvPr id="6" name="table">
            <a:extLst>
              <a:ext uri="{FF2B5EF4-FFF2-40B4-BE49-F238E27FC236}">
                <a16:creationId xmlns:a16="http://schemas.microsoft.com/office/drawing/2014/main" id="{F349B975-6F1E-C9A5-DFDB-54AA2B655F07}"/>
              </a:ext>
            </a:extLst>
          </p:cNvPr>
          <p:cNvPicPr>
            <a:picLocks noChangeAspect="1"/>
          </p:cNvPicPr>
          <p:nvPr/>
        </p:nvPicPr>
        <p:blipFill>
          <a:blip r:embed="rId4"/>
          <a:srcRect b="1577"/>
          <a:stretch/>
        </p:blipFill>
        <p:spPr>
          <a:xfrm>
            <a:off x="3068164" y="1286095"/>
            <a:ext cx="8283083" cy="5412164"/>
          </a:xfrm>
          <a:prstGeom prst="rect">
            <a:avLst/>
          </a:prstGeom>
        </p:spPr>
      </p:pic>
    </p:spTree>
    <p:extLst>
      <p:ext uri="{BB962C8B-B14F-4D97-AF65-F5344CB8AC3E}">
        <p14:creationId xmlns:p14="http://schemas.microsoft.com/office/powerpoint/2010/main" val="2069852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9B4DB9-EA7B-B565-536C-49826EAC3628}"/>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DC1DDDC3-B6A1-90BC-4E47-C19290D4B4DC}"/>
              </a:ext>
            </a:extLst>
          </p:cNvPr>
          <p:cNvPicPr>
            <a:picLocks noChangeAspect="1"/>
          </p:cNvPicPr>
          <p:nvPr/>
        </p:nvPicPr>
        <p:blipFill>
          <a:blip r:embed="rId3"/>
          <a:stretch>
            <a:fillRect/>
          </a:stretch>
        </p:blipFill>
        <p:spPr>
          <a:xfrm>
            <a:off x="0" y="3775"/>
            <a:ext cx="12192000" cy="708422"/>
          </a:xfrm>
          <a:prstGeom prst="rect">
            <a:avLst/>
          </a:prstGeom>
        </p:spPr>
      </p:pic>
      <p:sp>
        <p:nvSpPr>
          <p:cNvPr id="7" name="文本框 6">
            <a:extLst>
              <a:ext uri="{FF2B5EF4-FFF2-40B4-BE49-F238E27FC236}">
                <a16:creationId xmlns:a16="http://schemas.microsoft.com/office/drawing/2014/main" id="{065CFC7D-A2C1-353B-3557-9CF6AD6EAC12}"/>
              </a:ext>
            </a:extLst>
          </p:cNvPr>
          <p:cNvSpPr txBox="1"/>
          <p:nvPr/>
        </p:nvSpPr>
        <p:spPr>
          <a:xfrm>
            <a:off x="729432" y="42335"/>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600" b="1" dirty="0">
                <a:solidFill>
                  <a:srgbClr val="FFFFFF"/>
                </a:solidFill>
                <a:latin typeface="Arial" panose="020B0604020202020204"/>
                <a:ea typeface="微软雅黑" panose="020B0503020204020204" charset="-122"/>
                <a:cs typeface="+mn-ea"/>
                <a:sym typeface="+mn-lt"/>
              </a:rPr>
              <a:t>标签</a:t>
            </a:r>
            <a:r>
              <a:rPr lang="en-US" altLang="zh-CN" sz="3600" b="1" dirty="0">
                <a:solidFill>
                  <a:srgbClr val="FFFFFF"/>
                </a:solidFill>
                <a:latin typeface="Arial" panose="020B0604020202020204"/>
                <a:ea typeface="微软雅黑" panose="020B0503020204020204" charset="-122"/>
                <a:cs typeface="+mn-ea"/>
                <a:sym typeface="+mn-lt"/>
              </a:rPr>
              <a:t>—</a:t>
            </a:r>
            <a:r>
              <a:rPr lang="zh-CN" altLang="en-US" sz="3600" b="1" dirty="0">
                <a:solidFill>
                  <a:srgbClr val="FFFFFF"/>
                </a:solidFill>
                <a:latin typeface="Arial" panose="020B0604020202020204"/>
                <a:ea typeface="微软雅黑" panose="020B0503020204020204" charset="-122"/>
                <a:cs typeface="+mn-ea"/>
                <a:sym typeface="+mn-lt"/>
              </a:rPr>
              <a:t>表单</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6" name="TextBox 28">
            <a:extLst>
              <a:ext uri="{FF2B5EF4-FFF2-40B4-BE49-F238E27FC236}">
                <a16:creationId xmlns:a16="http://schemas.microsoft.com/office/drawing/2014/main" id="{B0597E38-A1EB-20B7-01B6-5FCB31400F19}"/>
              </a:ext>
            </a:extLst>
          </p:cNvPr>
          <p:cNvSpPr txBox="1"/>
          <p:nvPr/>
        </p:nvSpPr>
        <p:spPr>
          <a:xfrm>
            <a:off x="792494" y="1317665"/>
            <a:ext cx="10416261" cy="1596719"/>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nSpc>
                <a:spcPct val="150000"/>
              </a:lnSpc>
            </a:pPr>
            <a:r>
              <a:rPr lang="zh-CN" altLang="zh-CN" dirty="0">
                <a:solidFill>
                  <a:srgbClr val="595959"/>
                </a:solidFill>
                <a:latin typeface="黑体" panose="02010609060101010101" pitchFamily="49" charset="-122"/>
                <a:ea typeface="黑体" panose="02010609060101010101" pitchFamily="49" charset="-122"/>
                <a:cs typeface="+mn-ea"/>
              </a:rPr>
              <a:t>表单就是在网页上</a:t>
            </a:r>
            <a:r>
              <a:rPr lang="zh-CN" altLang="zh-CN" dirty="0">
                <a:solidFill>
                  <a:srgbClr val="1369B2"/>
                </a:solidFill>
                <a:latin typeface="黑体" panose="02010609060101010101" pitchFamily="49" charset="-122"/>
                <a:ea typeface="黑体" panose="02010609060101010101" pitchFamily="49" charset="-122"/>
                <a:cs typeface="+mn-ea"/>
              </a:rPr>
              <a:t>用于输入信息的区域</a:t>
            </a:r>
            <a:r>
              <a:rPr lang="zh-CN" altLang="zh-CN" dirty="0">
                <a:solidFill>
                  <a:srgbClr val="595959"/>
                </a:solidFill>
                <a:latin typeface="黑体" panose="02010609060101010101" pitchFamily="49" charset="-122"/>
                <a:ea typeface="黑体" panose="02010609060101010101" pitchFamily="49" charset="-122"/>
                <a:cs typeface="+mn-ea"/>
              </a:rPr>
              <a:t>，它的主要功能是收集数据信息，并将这些信息传递给后台信息处理模块。例如，注册页面中的用户名和密码输入、性别选择、提交按钮等都是用表单中的相关标签定义的。</a:t>
            </a:r>
            <a:endParaRPr lang="en-US" altLang="zh-CN" dirty="0">
              <a:solidFill>
                <a:srgbClr val="595959"/>
              </a:solidFill>
              <a:latin typeface="黑体" panose="02010609060101010101" pitchFamily="49" charset="-122"/>
              <a:ea typeface="黑体" panose="02010609060101010101" pitchFamily="49" charset="-122"/>
              <a:cs typeface="+mn-ea"/>
            </a:endParaRPr>
          </a:p>
        </p:txBody>
      </p:sp>
      <p:pic>
        <p:nvPicPr>
          <p:cNvPr id="8" name="Picture 2">
            <a:extLst>
              <a:ext uri="{FF2B5EF4-FFF2-40B4-BE49-F238E27FC236}">
                <a16:creationId xmlns:a16="http://schemas.microsoft.com/office/drawing/2014/main" id="{4F938E92-7414-EBBF-1E96-8592B7A559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3755" y="3239354"/>
            <a:ext cx="9453738" cy="3208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588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DC31B492-4F56-E2A8-9347-A6C78AA3DBD1}"/>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14" name="图片 13">
            <a:extLst>
              <a:ext uri="{FF2B5EF4-FFF2-40B4-BE49-F238E27FC236}">
                <a16:creationId xmlns:a16="http://schemas.microsoft.com/office/drawing/2014/main" id="{B902A4A3-D22E-7CFD-A528-C1EBD54C4831}"/>
              </a:ext>
            </a:extLst>
          </p:cNvPr>
          <p:cNvPicPr>
            <a:picLocks noChangeAspect="1"/>
          </p:cNvPicPr>
          <p:nvPr/>
        </p:nvPicPr>
        <p:blipFill>
          <a:blip r:embed="rId3"/>
          <a:stretch>
            <a:fillRect/>
          </a:stretch>
        </p:blipFill>
        <p:spPr>
          <a:xfrm>
            <a:off x="0" y="3775"/>
            <a:ext cx="12192000" cy="708422"/>
          </a:xfrm>
          <a:prstGeom prst="rect">
            <a:avLst/>
          </a:prstGeom>
        </p:spPr>
      </p:pic>
      <p:sp>
        <p:nvSpPr>
          <p:cNvPr id="15" name="文本框 14">
            <a:extLst>
              <a:ext uri="{FF2B5EF4-FFF2-40B4-BE49-F238E27FC236}">
                <a16:creationId xmlns:a16="http://schemas.microsoft.com/office/drawing/2014/main" id="{5F7501F8-5B7C-50C5-D68F-CBD6DA6E7A99}"/>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1 HTML</a:t>
            </a:r>
            <a:r>
              <a:rPr lang="zh-CN" altLang="en-US" sz="3600" b="1" dirty="0">
                <a:solidFill>
                  <a:srgbClr val="FFFFFF"/>
                </a:solidFill>
                <a:latin typeface="Arial" panose="020B0604020202020204"/>
                <a:ea typeface="微软雅黑" panose="020B0503020204020204" charset="-122"/>
                <a:cs typeface="+mn-ea"/>
                <a:sym typeface="+mn-lt"/>
              </a:rPr>
              <a:t>基本结构</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grpSp>
        <p:nvGrpSpPr>
          <p:cNvPr id="3" name="组合 2">
            <a:extLst>
              <a:ext uri="{FF2B5EF4-FFF2-40B4-BE49-F238E27FC236}">
                <a16:creationId xmlns:a16="http://schemas.microsoft.com/office/drawing/2014/main" id="{D142D2BC-E7AB-ADDD-D668-6ABF9658DC90}"/>
              </a:ext>
            </a:extLst>
          </p:cNvPr>
          <p:cNvGrpSpPr/>
          <p:nvPr/>
        </p:nvGrpSpPr>
        <p:grpSpPr>
          <a:xfrm>
            <a:off x="4081719" y="1284055"/>
            <a:ext cx="7836796" cy="4488293"/>
            <a:chOff x="1149436" y="1478384"/>
            <a:chExt cx="7700196" cy="2484705"/>
          </a:xfrm>
        </p:grpSpPr>
        <p:sp>
          <p:nvSpPr>
            <p:cNvPr id="4" name="矩形 3">
              <a:extLst>
                <a:ext uri="{FF2B5EF4-FFF2-40B4-BE49-F238E27FC236}">
                  <a16:creationId xmlns:a16="http://schemas.microsoft.com/office/drawing/2014/main" id="{DDF09E5E-60AB-C489-AD26-C3B185F3FEE5}"/>
                </a:ext>
              </a:extLst>
            </p:cNvPr>
            <p:cNvSpPr/>
            <p:nvPr/>
          </p:nvSpPr>
          <p:spPr>
            <a:xfrm>
              <a:off x="1149436" y="1803425"/>
              <a:ext cx="1200751" cy="197633"/>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black"/>
                  </a:solidFill>
                  <a:effectLst/>
                  <a:uLnTx/>
                  <a:uFillTx/>
                  <a:latin typeface="Calibri"/>
                  <a:ea typeface="阿里巴巴普惠体" panose="00020600040101010101"/>
                  <a:cs typeface="+mn-cs"/>
                </a:rPr>
                <a:t>浏览器</a:t>
              </a:r>
            </a:p>
          </p:txBody>
        </p:sp>
        <p:sp>
          <p:nvSpPr>
            <p:cNvPr id="7" name="矩形 6">
              <a:extLst>
                <a:ext uri="{FF2B5EF4-FFF2-40B4-BE49-F238E27FC236}">
                  <a16:creationId xmlns:a16="http://schemas.microsoft.com/office/drawing/2014/main" id="{E3ED9BE5-B799-A126-D1FE-D25DD6E1E06E}"/>
                </a:ext>
              </a:extLst>
            </p:cNvPr>
            <p:cNvSpPr/>
            <p:nvPr/>
          </p:nvSpPr>
          <p:spPr>
            <a:xfrm>
              <a:off x="2892392" y="1793853"/>
              <a:ext cx="1748875" cy="198848"/>
            </a:xfrm>
            <a:prstGeom prst="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black"/>
                  </a:solidFill>
                  <a:effectLst/>
                  <a:uLnTx/>
                  <a:uFillTx/>
                  <a:latin typeface="Calibri"/>
                  <a:ea typeface="阿里巴巴普惠体" panose="00020600040101010101"/>
                  <a:cs typeface="+mn-cs"/>
                </a:rPr>
                <a:t>前端服务器</a:t>
              </a:r>
            </a:p>
          </p:txBody>
        </p:sp>
        <p:sp>
          <p:nvSpPr>
            <p:cNvPr id="8" name="矩形 7">
              <a:extLst>
                <a:ext uri="{FF2B5EF4-FFF2-40B4-BE49-F238E27FC236}">
                  <a16:creationId xmlns:a16="http://schemas.microsoft.com/office/drawing/2014/main" id="{F26F92F5-99B6-22BD-CD65-C1BDBCDCE926}"/>
                </a:ext>
              </a:extLst>
            </p:cNvPr>
            <p:cNvSpPr/>
            <p:nvPr/>
          </p:nvSpPr>
          <p:spPr>
            <a:xfrm>
              <a:off x="5041878" y="1791437"/>
              <a:ext cx="1767814" cy="198848"/>
            </a:xfrm>
            <a:prstGeom prst="rect">
              <a:avLst/>
            </a:prstGeom>
            <a:solidFill>
              <a:schemeClr val="accent1">
                <a:lumMod val="20000"/>
                <a:lumOff val="80000"/>
              </a:schemeClr>
            </a:solidFill>
            <a:ln w="9525" cap="flat" cmpd="sng" algn="ctr">
              <a:solidFill>
                <a:srgbClr val="8064A2">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black"/>
                  </a:solidFill>
                  <a:effectLst/>
                  <a:uLnTx/>
                  <a:uFillTx/>
                  <a:latin typeface="Calibri"/>
                  <a:ea typeface="阿里巴巴普惠体" panose="00020600040101010101"/>
                  <a:cs typeface="+mn-cs"/>
                </a:rPr>
                <a:t>后端服务器</a:t>
              </a:r>
            </a:p>
          </p:txBody>
        </p:sp>
        <p:sp>
          <p:nvSpPr>
            <p:cNvPr id="9" name="矩形 8">
              <a:extLst>
                <a:ext uri="{FF2B5EF4-FFF2-40B4-BE49-F238E27FC236}">
                  <a16:creationId xmlns:a16="http://schemas.microsoft.com/office/drawing/2014/main" id="{E925B1DF-3138-8737-45FF-E8DFB2FBF542}"/>
                </a:ext>
              </a:extLst>
            </p:cNvPr>
            <p:cNvSpPr/>
            <p:nvPr/>
          </p:nvSpPr>
          <p:spPr>
            <a:xfrm>
              <a:off x="7585951" y="1583089"/>
              <a:ext cx="1263681" cy="370691"/>
            </a:xfrm>
            <a:prstGeom prst="rect">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black"/>
                  </a:solidFill>
                  <a:effectLst/>
                  <a:uLnTx/>
                  <a:uFillTx/>
                  <a:latin typeface="Calibri"/>
                  <a:ea typeface="阿里巴巴普惠体" panose="00020600040101010101"/>
                  <a:cs typeface="+mn-cs"/>
                </a:rPr>
                <a:t>数据库</a:t>
              </a:r>
              <a:endParaRPr kumimoji="0" lang="en-US" altLang="zh-CN" sz="2400" b="0" i="0" u="none" strike="noStrike" kern="0" cap="none" spc="0" normalizeH="0" baseline="0" noProof="0" dirty="0">
                <a:ln>
                  <a:noFill/>
                </a:ln>
                <a:solidFill>
                  <a:prstClr val="black"/>
                </a:solidFill>
                <a:effectLst/>
                <a:uLnTx/>
                <a:uFillTx/>
                <a:latin typeface="Calibri"/>
                <a:ea typeface="阿里巴巴普惠体" panose="00020600040101010101"/>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black"/>
                  </a:solidFill>
                  <a:effectLst/>
                  <a:uLnTx/>
                  <a:uFillTx/>
                  <a:latin typeface="Calibri"/>
                  <a:ea typeface="阿里巴巴普惠体" panose="00020600040101010101"/>
                  <a:cs typeface="+mn-cs"/>
                </a:rPr>
                <a:t>服务器</a:t>
              </a:r>
            </a:p>
          </p:txBody>
        </p:sp>
        <p:cxnSp>
          <p:nvCxnSpPr>
            <p:cNvPr id="10" name="直接连接符 9">
              <a:extLst>
                <a:ext uri="{FF2B5EF4-FFF2-40B4-BE49-F238E27FC236}">
                  <a16:creationId xmlns:a16="http://schemas.microsoft.com/office/drawing/2014/main" id="{644A7446-A482-90B6-0CA8-5E104217A0F6}"/>
                </a:ext>
              </a:extLst>
            </p:cNvPr>
            <p:cNvCxnSpPr>
              <a:cxnSpLocks/>
            </p:cNvCxnSpPr>
            <p:nvPr/>
          </p:nvCxnSpPr>
          <p:spPr>
            <a:xfrm flipH="1">
              <a:off x="1468888" y="2001058"/>
              <a:ext cx="18975" cy="1962031"/>
            </a:xfrm>
            <a:prstGeom prst="line">
              <a:avLst/>
            </a:prstGeom>
            <a:noFill/>
            <a:ln w="19050" cap="flat" cmpd="sng" algn="ctr">
              <a:solidFill>
                <a:srgbClr val="4F81BD"/>
              </a:solidFill>
              <a:prstDash val="dash"/>
              <a:round/>
              <a:headEnd type="none" w="med" len="med"/>
              <a:tailEnd type="none" w="med" len="med"/>
            </a:ln>
            <a:effectLst/>
          </p:spPr>
        </p:cxnSp>
        <p:cxnSp>
          <p:nvCxnSpPr>
            <p:cNvPr id="11" name="直接连接符 10">
              <a:extLst>
                <a:ext uri="{FF2B5EF4-FFF2-40B4-BE49-F238E27FC236}">
                  <a16:creationId xmlns:a16="http://schemas.microsoft.com/office/drawing/2014/main" id="{039DD799-479D-B46F-18E9-512677BAE7D6}"/>
                </a:ext>
              </a:extLst>
            </p:cNvPr>
            <p:cNvCxnSpPr>
              <a:cxnSpLocks/>
            </p:cNvCxnSpPr>
            <p:nvPr/>
          </p:nvCxnSpPr>
          <p:spPr>
            <a:xfrm flipH="1">
              <a:off x="3716585" y="2002271"/>
              <a:ext cx="1" cy="1950335"/>
            </a:xfrm>
            <a:prstGeom prst="line">
              <a:avLst/>
            </a:prstGeom>
            <a:noFill/>
            <a:ln w="19050" cap="flat" cmpd="sng" algn="ctr">
              <a:solidFill>
                <a:srgbClr val="4F81BD"/>
              </a:solidFill>
              <a:prstDash val="dash"/>
              <a:round/>
              <a:headEnd type="none" w="med" len="med"/>
              <a:tailEnd type="none" w="med" len="med"/>
            </a:ln>
            <a:effectLst/>
          </p:spPr>
        </p:cxnSp>
        <p:cxnSp>
          <p:nvCxnSpPr>
            <p:cNvPr id="13" name="直接连接符 12">
              <a:extLst>
                <a:ext uri="{FF2B5EF4-FFF2-40B4-BE49-F238E27FC236}">
                  <a16:creationId xmlns:a16="http://schemas.microsoft.com/office/drawing/2014/main" id="{95ED6907-980C-00B6-6494-8FB0F8C4096A}"/>
                </a:ext>
              </a:extLst>
            </p:cNvPr>
            <p:cNvCxnSpPr>
              <a:cxnSpLocks/>
            </p:cNvCxnSpPr>
            <p:nvPr/>
          </p:nvCxnSpPr>
          <p:spPr>
            <a:xfrm flipH="1">
              <a:off x="5910661" y="2002272"/>
              <a:ext cx="1" cy="1950335"/>
            </a:xfrm>
            <a:prstGeom prst="line">
              <a:avLst/>
            </a:prstGeom>
            <a:noFill/>
            <a:ln w="19050" cap="flat" cmpd="sng" algn="ctr">
              <a:solidFill>
                <a:srgbClr val="4F81BD"/>
              </a:solidFill>
              <a:prstDash val="dash"/>
              <a:round/>
              <a:headEnd type="none" w="med" len="med"/>
              <a:tailEnd type="none" w="med" len="med"/>
            </a:ln>
            <a:effectLst/>
          </p:spPr>
        </p:cxnSp>
        <p:cxnSp>
          <p:nvCxnSpPr>
            <p:cNvPr id="16" name="直接连接符 15">
              <a:extLst>
                <a:ext uri="{FF2B5EF4-FFF2-40B4-BE49-F238E27FC236}">
                  <a16:creationId xmlns:a16="http://schemas.microsoft.com/office/drawing/2014/main" id="{EDFEE11F-2B13-1C23-1CEB-C6B0AA6D3F47}"/>
                </a:ext>
              </a:extLst>
            </p:cNvPr>
            <p:cNvCxnSpPr>
              <a:cxnSpLocks/>
            </p:cNvCxnSpPr>
            <p:nvPr/>
          </p:nvCxnSpPr>
          <p:spPr>
            <a:xfrm flipH="1">
              <a:off x="8246897" y="2002272"/>
              <a:ext cx="1" cy="1950335"/>
            </a:xfrm>
            <a:prstGeom prst="line">
              <a:avLst/>
            </a:prstGeom>
            <a:noFill/>
            <a:ln w="19050" cap="flat" cmpd="sng" algn="ctr">
              <a:solidFill>
                <a:srgbClr val="4F81BD"/>
              </a:solidFill>
              <a:prstDash val="dash"/>
              <a:round/>
              <a:headEnd type="none" w="med" len="med"/>
              <a:tailEnd type="none" w="med" len="med"/>
            </a:ln>
            <a:effectLst/>
          </p:spPr>
        </p:cxnSp>
        <p:cxnSp>
          <p:nvCxnSpPr>
            <p:cNvPr id="17" name="直接箭头连接符 16">
              <a:extLst>
                <a:ext uri="{FF2B5EF4-FFF2-40B4-BE49-F238E27FC236}">
                  <a16:creationId xmlns:a16="http://schemas.microsoft.com/office/drawing/2014/main" id="{E6368F4E-E4F4-ECA8-8598-563265417280}"/>
                </a:ext>
              </a:extLst>
            </p:cNvPr>
            <p:cNvCxnSpPr>
              <a:cxnSpLocks/>
            </p:cNvCxnSpPr>
            <p:nvPr/>
          </p:nvCxnSpPr>
          <p:spPr>
            <a:xfrm>
              <a:off x="1562773" y="2303074"/>
              <a:ext cx="2081099" cy="0"/>
            </a:xfrm>
            <a:prstGeom prst="straightConnector1">
              <a:avLst/>
            </a:prstGeom>
            <a:noFill/>
            <a:ln w="19050" cap="flat" cmpd="sng" algn="ctr">
              <a:solidFill>
                <a:srgbClr val="4F81BD"/>
              </a:solidFill>
              <a:prstDash val="solid"/>
              <a:tailEnd type="triangle"/>
            </a:ln>
            <a:effectLst/>
          </p:spPr>
        </p:cxnSp>
        <p:cxnSp>
          <p:nvCxnSpPr>
            <p:cNvPr id="18" name="直接箭头连接符 17">
              <a:extLst>
                <a:ext uri="{FF2B5EF4-FFF2-40B4-BE49-F238E27FC236}">
                  <a16:creationId xmlns:a16="http://schemas.microsoft.com/office/drawing/2014/main" id="{67F36FC1-CA3A-BD09-ECCB-E2B91236E2D4}"/>
                </a:ext>
              </a:extLst>
            </p:cNvPr>
            <p:cNvCxnSpPr>
              <a:cxnSpLocks/>
            </p:cNvCxnSpPr>
            <p:nvPr/>
          </p:nvCxnSpPr>
          <p:spPr>
            <a:xfrm flipH="1">
              <a:off x="1554953" y="2507137"/>
              <a:ext cx="2081099" cy="0"/>
            </a:xfrm>
            <a:prstGeom prst="straightConnector1">
              <a:avLst/>
            </a:prstGeom>
            <a:noFill/>
            <a:ln w="19050" cap="flat" cmpd="sng" algn="ctr">
              <a:solidFill>
                <a:srgbClr val="4F81BD"/>
              </a:solidFill>
              <a:prstDash val="sysDash"/>
              <a:tailEnd type="triangle"/>
            </a:ln>
            <a:effectLst/>
          </p:spPr>
        </p:cxnSp>
        <p:sp>
          <p:nvSpPr>
            <p:cNvPr id="19" name="文本占位符 8">
              <a:extLst>
                <a:ext uri="{FF2B5EF4-FFF2-40B4-BE49-F238E27FC236}">
                  <a16:creationId xmlns:a16="http://schemas.microsoft.com/office/drawing/2014/main" id="{FB4F8E5B-B19D-46BF-9F9F-02FB58B7176E}"/>
                </a:ext>
              </a:extLst>
            </p:cNvPr>
            <p:cNvSpPr txBox="1">
              <a:spLocks/>
            </p:cNvSpPr>
            <p:nvPr/>
          </p:nvSpPr>
          <p:spPr>
            <a:xfrm>
              <a:off x="2239959" y="2023851"/>
              <a:ext cx="1073622" cy="301611"/>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mj-lt"/>
                <a:buNone/>
                <a:tabLst/>
                <a:defRPr/>
              </a:pPr>
              <a:r>
                <a:rPr kumimoji="0" lang="zh-CN" altLang="en-US" sz="2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请求</a:t>
              </a:r>
              <a:endParaRPr kumimoji="0" lang="en-US" altLang="zh-CN" sz="2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20" name="文本占位符 8">
              <a:extLst>
                <a:ext uri="{FF2B5EF4-FFF2-40B4-BE49-F238E27FC236}">
                  <a16:creationId xmlns:a16="http://schemas.microsoft.com/office/drawing/2014/main" id="{4913C663-D75E-5CA1-8A7F-C0B878E378DF}"/>
                </a:ext>
              </a:extLst>
            </p:cNvPr>
            <p:cNvSpPr txBox="1">
              <a:spLocks/>
            </p:cNvSpPr>
            <p:nvPr/>
          </p:nvSpPr>
          <p:spPr>
            <a:xfrm>
              <a:off x="2613165" y="2436471"/>
              <a:ext cx="1016898" cy="286487"/>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mj-lt"/>
                <a:buNone/>
                <a:tabLst/>
                <a:defRPr/>
              </a:pPr>
              <a:r>
                <a:rPr kumimoji="0" lang="zh-CN" altLang="en-US" sz="2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响应</a:t>
              </a:r>
              <a:endParaRPr kumimoji="0" lang="en-US" altLang="zh-CN" sz="2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21" name="users_94970">
              <a:extLst>
                <a:ext uri="{FF2B5EF4-FFF2-40B4-BE49-F238E27FC236}">
                  <a16:creationId xmlns:a16="http://schemas.microsoft.com/office/drawing/2014/main" id="{CBC66DD6-6D77-4EAC-8226-56F258C73B43}"/>
                </a:ext>
              </a:extLst>
            </p:cNvPr>
            <p:cNvSpPr/>
            <p:nvPr/>
          </p:nvSpPr>
          <p:spPr>
            <a:xfrm>
              <a:off x="1272447" y="1478384"/>
              <a:ext cx="424136" cy="242116"/>
            </a:xfrm>
            <a:custGeom>
              <a:avLst/>
              <a:gdLst>
                <a:gd name="connsiteX0" fmla="*/ 60025 w 605236"/>
                <a:gd name="connsiteY0" fmla="*/ 344571 h 595643"/>
                <a:gd name="connsiteX1" fmla="*/ 290527 w 605236"/>
                <a:gd name="connsiteY1" fmla="*/ 344571 h 595643"/>
                <a:gd name="connsiteX2" fmla="*/ 329370 w 605236"/>
                <a:gd name="connsiteY2" fmla="*/ 376465 h 595643"/>
                <a:gd name="connsiteX3" fmla="*/ 349814 w 605236"/>
                <a:gd name="connsiteY3" fmla="*/ 479931 h 595643"/>
                <a:gd name="connsiteX4" fmla="*/ 331031 w 605236"/>
                <a:gd name="connsiteY4" fmla="*/ 528793 h 595643"/>
                <a:gd name="connsiteX5" fmla="*/ 175276 w 605236"/>
                <a:gd name="connsiteY5" fmla="*/ 595643 h 595643"/>
                <a:gd name="connsiteX6" fmla="*/ 19393 w 605236"/>
                <a:gd name="connsiteY6" fmla="*/ 528793 h 595643"/>
                <a:gd name="connsiteX7" fmla="*/ 738 w 605236"/>
                <a:gd name="connsiteY7" fmla="*/ 479931 h 595643"/>
                <a:gd name="connsiteX8" fmla="*/ 21182 w 605236"/>
                <a:gd name="connsiteY8" fmla="*/ 376465 h 595643"/>
                <a:gd name="connsiteX9" fmla="*/ 60025 w 605236"/>
                <a:gd name="connsiteY9" fmla="*/ 344571 h 595643"/>
                <a:gd name="connsiteX10" fmla="*/ 357987 w 605236"/>
                <a:gd name="connsiteY10" fmla="*/ 252695 h 595643"/>
                <a:gd name="connsiteX11" fmla="*/ 553093 w 605236"/>
                <a:gd name="connsiteY11" fmla="*/ 252695 h 595643"/>
                <a:gd name="connsiteX12" fmla="*/ 587208 w 605236"/>
                <a:gd name="connsiteY12" fmla="*/ 280762 h 595643"/>
                <a:gd name="connsiteX13" fmla="*/ 604585 w 605236"/>
                <a:gd name="connsiteY13" fmla="*/ 368409 h 595643"/>
                <a:gd name="connsiteX14" fmla="*/ 588231 w 605236"/>
                <a:gd name="connsiteY14" fmla="*/ 411020 h 595643"/>
                <a:gd name="connsiteX15" fmla="*/ 455476 w 605236"/>
                <a:gd name="connsiteY15" fmla="*/ 467920 h 595643"/>
                <a:gd name="connsiteX16" fmla="*/ 402323 w 605236"/>
                <a:gd name="connsiteY16" fmla="*/ 455928 h 595643"/>
                <a:gd name="connsiteX17" fmla="*/ 388524 w 605236"/>
                <a:gd name="connsiteY17" fmla="*/ 440618 h 595643"/>
                <a:gd name="connsiteX18" fmla="*/ 388269 w 605236"/>
                <a:gd name="connsiteY18" fmla="*/ 439725 h 595643"/>
                <a:gd name="connsiteX19" fmla="*/ 371403 w 605236"/>
                <a:gd name="connsiteY19" fmla="*/ 354503 h 595643"/>
                <a:gd name="connsiteX20" fmla="*/ 334732 w 605236"/>
                <a:gd name="connsiteY20" fmla="*/ 308064 h 595643"/>
                <a:gd name="connsiteX21" fmla="*/ 322722 w 605236"/>
                <a:gd name="connsiteY21" fmla="*/ 290458 h 595643"/>
                <a:gd name="connsiteX22" fmla="*/ 322722 w 605236"/>
                <a:gd name="connsiteY22" fmla="*/ 289693 h 595643"/>
                <a:gd name="connsiteX23" fmla="*/ 324127 w 605236"/>
                <a:gd name="connsiteY23" fmla="*/ 280762 h 595643"/>
                <a:gd name="connsiteX24" fmla="*/ 357987 w 605236"/>
                <a:gd name="connsiteY24" fmla="*/ 252695 h 595643"/>
                <a:gd name="connsiteX25" fmla="*/ 175276 w 605236"/>
                <a:gd name="connsiteY25" fmla="*/ 50313 h 595643"/>
                <a:gd name="connsiteX26" fmla="*/ 303670 w 605236"/>
                <a:gd name="connsiteY26" fmla="*/ 178531 h 595643"/>
                <a:gd name="connsiteX27" fmla="*/ 175276 w 605236"/>
                <a:gd name="connsiteY27" fmla="*/ 306749 h 595643"/>
                <a:gd name="connsiteX28" fmla="*/ 46882 w 605236"/>
                <a:gd name="connsiteY28" fmla="*/ 178531 h 595643"/>
                <a:gd name="connsiteX29" fmla="*/ 175276 w 605236"/>
                <a:gd name="connsiteY29" fmla="*/ 50313 h 595643"/>
                <a:gd name="connsiteX30" fmla="*/ 455527 w 605236"/>
                <a:gd name="connsiteY30" fmla="*/ 0 h 595643"/>
                <a:gd name="connsiteX31" fmla="*/ 562928 w 605236"/>
                <a:gd name="connsiteY31" fmla="*/ 107260 h 595643"/>
                <a:gd name="connsiteX32" fmla="*/ 455527 w 605236"/>
                <a:gd name="connsiteY32" fmla="*/ 214520 h 595643"/>
                <a:gd name="connsiteX33" fmla="*/ 348126 w 605236"/>
                <a:gd name="connsiteY33" fmla="*/ 107260 h 595643"/>
                <a:gd name="connsiteX34" fmla="*/ 455527 w 605236"/>
                <a:gd name="connsiteY34" fmla="*/ 0 h 595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605236" h="595643">
                  <a:moveTo>
                    <a:pt x="60025" y="344571"/>
                  </a:moveTo>
                  <a:lnTo>
                    <a:pt x="290527" y="344571"/>
                  </a:lnTo>
                  <a:cubicBezTo>
                    <a:pt x="308671" y="344571"/>
                    <a:pt x="325793" y="358605"/>
                    <a:pt x="329370" y="376465"/>
                  </a:cubicBezTo>
                  <a:lnTo>
                    <a:pt x="349814" y="479931"/>
                  </a:lnTo>
                  <a:cubicBezTo>
                    <a:pt x="353136" y="496898"/>
                    <a:pt x="344959" y="518331"/>
                    <a:pt x="331031" y="528793"/>
                  </a:cubicBezTo>
                  <a:cubicBezTo>
                    <a:pt x="327454" y="531472"/>
                    <a:pt x="241079" y="595643"/>
                    <a:pt x="175276" y="595643"/>
                  </a:cubicBezTo>
                  <a:cubicBezTo>
                    <a:pt x="109473" y="595643"/>
                    <a:pt x="23098" y="531472"/>
                    <a:pt x="19393" y="528793"/>
                  </a:cubicBezTo>
                  <a:cubicBezTo>
                    <a:pt x="5593" y="518331"/>
                    <a:pt x="-2584" y="496898"/>
                    <a:pt x="738" y="479931"/>
                  </a:cubicBezTo>
                  <a:lnTo>
                    <a:pt x="21182" y="376465"/>
                  </a:lnTo>
                  <a:cubicBezTo>
                    <a:pt x="24759" y="358605"/>
                    <a:pt x="41753" y="344571"/>
                    <a:pt x="60025" y="344571"/>
                  </a:cubicBezTo>
                  <a:close/>
                  <a:moveTo>
                    <a:pt x="357987" y="252695"/>
                  </a:moveTo>
                  <a:lnTo>
                    <a:pt x="553093" y="252695"/>
                  </a:lnTo>
                  <a:cubicBezTo>
                    <a:pt x="569065" y="252695"/>
                    <a:pt x="584142" y="265070"/>
                    <a:pt x="587208" y="280762"/>
                  </a:cubicBezTo>
                  <a:lnTo>
                    <a:pt x="604585" y="368409"/>
                  </a:lnTo>
                  <a:cubicBezTo>
                    <a:pt x="607524" y="383208"/>
                    <a:pt x="600241" y="401834"/>
                    <a:pt x="588231" y="411020"/>
                  </a:cubicBezTo>
                  <a:cubicBezTo>
                    <a:pt x="585164" y="413316"/>
                    <a:pt x="511696" y="467920"/>
                    <a:pt x="455476" y="467920"/>
                  </a:cubicBezTo>
                  <a:cubicBezTo>
                    <a:pt x="440272" y="467920"/>
                    <a:pt x="422384" y="463838"/>
                    <a:pt x="402323" y="455928"/>
                  </a:cubicBezTo>
                  <a:cubicBezTo>
                    <a:pt x="395679" y="453249"/>
                    <a:pt x="390824" y="447890"/>
                    <a:pt x="388524" y="440618"/>
                  </a:cubicBezTo>
                  <a:lnTo>
                    <a:pt x="388269" y="439725"/>
                  </a:lnTo>
                  <a:lnTo>
                    <a:pt x="371403" y="354503"/>
                  </a:lnTo>
                  <a:cubicBezTo>
                    <a:pt x="367697" y="335621"/>
                    <a:pt x="354537" y="318653"/>
                    <a:pt x="334732" y="308064"/>
                  </a:cubicBezTo>
                  <a:cubicBezTo>
                    <a:pt x="322722" y="301685"/>
                    <a:pt x="322722" y="291607"/>
                    <a:pt x="322722" y="290458"/>
                  </a:cubicBezTo>
                  <a:lnTo>
                    <a:pt x="322722" y="289693"/>
                  </a:lnTo>
                  <a:lnTo>
                    <a:pt x="324127" y="280762"/>
                  </a:lnTo>
                  <a:cubicBezTo>
                    <a:pt x="327194" y="265070"/>
                    <a:pt x="341888" y="252695"/>
                    <a:pt x="357987" y="252695"/>
                  </a:cubicBezTo>
                  <a:close/>
                  <a:moveTo>
                    <a:pt x="175276" y="50313"/>
                  </a:moveTo>
                  <a:cubicBezTo>
                    <a:pt x="246186" y="50313"/>
                    <a:pt x="303670" y="107718"/>
                    <a:pt x="303670" y="178531"/>
                  </a:cubicBezTo>
                  <a:cubicBezTo>
                    <a:pt x="303670" y="249344"/>
                    <a:pt x="246186" y="306749"/>
                    <a:pt x="175276" y="306749"/>
                  </a:cubicBezTo>
                  <a:cubicBezTo>
                    <a:pt x="104366" y="306749"/>
                    <a:pt x="46882" y="249344"/>
                    <a:pt x="46882" y="178531"/>
                  </a:cubicBezTo>
                  <a:cubicBezTo>
                    <a:pt x="46882" y="107718"/>
                    <a:pt x="104366" y="50313"/>
                    <a:pt x="175276" y="50313"/>
                  </a:cubicBezTo>
                  <a:close/>
                  <a:moveTo>
                    <a:pt x="455527" y="0"/>
                  </a:moveTo>
                  <a:cubicBezTo>
                    <a:pt x="514843" y="0"/>
                    <a:pt x="562928" y="48022"/>
                    <a:pt x="562928" y="107260"/>
                  </a:cubicBezTo>
                  <a:cubicBezTo>
                    <a:pt x="562928" y="166498"/>
                    <a:pt x="514843" y="214520"/>
                    <a:pt x="455527" y="214520"/>
                  </a:cubicBezTo>
                  <a:cubicBezTo>
                    <a:pt x="396211" y="214520"/>
                    <a:pt x="348126" y="166498"/>
                    <a:pt x="348126" y="107260"/>
                  </a:cubicBezTo>
                  <a:cubicBezTo>
                    <a:pt x="348126" y="48022"/>
                    <a:pt x="396211" y="0"/>
                    <a:pt x="455527" y="0"/>
                  </a:cubicBezTo>
                  <a:close/>
                </a:path>
              </a:pathLst>
            </a:custGeom>
            <a:solidFill>
              <a:srgbClr val="4F81BD"/>
            </a:solidFill>
            <a:ln w="25400"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Calibri"/>
                <a:ea typeface="黑体"/>
                <a:cs typeface="+mn-cs"/>
              </a:endParaRPr>
            </a:p>
          </p:txBody>
        </p:sp>
        <p:sp>
          <p:nvSpPr>
            <p:cNvPr id="22" name="矩形: 圆角 21">
              <a:extLst>
                <a:ext uri="{FF2B5EF4-FFF2-40B4-BE49-F238E27FC236}">
                  <a16:creationId xmlns:a16="http://schemas.microsoft.com/office/drawing/2014/main" id="{EAA5BE23-2794-D1CE-5676-C0BFCEBB51A7}"/>
                </a:ext>
              </a:extLst>
            </p:cNvPr>
            <p:cNvSpPr/>
            <p:nvPr/>
          </p:nvSpPr>
          <p:spPr>
            <a:xfrm>
              <a:off x="3644050" y="2237691"/>
              <a:ext cx="147172" cy="410588"/>
            </a:xfrm>
            <a:prstGeom prst="roundRect">
              <a:avLst/>
            </a:prstGeom>
            <a:solidFill>
              <a:srgbClr val="F9F9F9"/>
            </a:solidFill>
            <a:ln w="19050" cap="flat" cmpd="sng" algn="ctr">
              <a:solidFill>
                <a:sysClr val="windowText" lastClr="000000">
                  <a:lumMod val="85000"/>
                  <a:lumOff val="1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Calibri"/>
                <a:ea typeface="黑体"/>
                <a:cs typeface="+mn-cs"/>
              </a:endParaRPr>
            </a:p>
          </p:txBody>
        </p:sp>
        <p:cxnSp>
          <p:nvCxnSpPr>
            <p:cNvPr id="23" name="直接箭头连接符 22">
              <a:extLst>
                <a:ext uri="{FF2B5EF4-FFF2-40B4-BE49-F238E27FC236}">
                  <a16:creationId xmlns:a16="http://schemas.microsoft.com/office/drawing/2014/main" id="{A3CB0185-1856-2726-9786-7BD303AAB5C3}"/>
                </a:ext>
              </a:extLst>
            </p:cNvPr>
            <p:cNvCxnSpPr>
              <a:cxnSpLocks/>
            </p:cNvCxnSpPr>
            <p:nvPr/>
          </p:nvCxnSpPr>
          <p:spPr>
            <a:xfrm>
              <a:off x="1567997" y="2982219"/>
              <a:ext cx="4269080" cy="0"/>
            </a:xfrm>
            <a:prstGeom prst="straightConnector1">
              <a:avLst/>
            </a:prstGeom>
            <a:noFill/>
            <a:ln w="19050" cap="flat" cmpd="sng" algn="ctr">
              <a:solidFill>
                <a:srgbClr val="4F81BD"/>
              </a:solidFill>
              <a:prstDash val="solid"/>
              <a:tailEnd type="triangle"/>
            </a:ln>
            <a:effectLst/>
          </p:spPr>
        </p:cxnSp>
        <p:sp>
          <p:nvSpPr>
            <p:cNvPr id="24" name="矩形: 圆角 23">
              <a:extLst>
                <a:ext uri="{FF2B5EF4-FFF2-40B4-BE49-F238E27FC236}">
                  <a16:creationId xmlns:a16="http://schemas.microsoft.com/office/drawing/2014/main" id="{3E0459AA-1101-341D-BD50-5053DDC8E123}"/>
                </a:ext>
              </a:extLst>
            </p:cNvPr>
            <p:cNvSpPr/>
            <p:nvPr/>
          </p:nvSpPr>
          <p:spPr>
            <a:xfrm>
              <a:off x="5837077" y="2898871"/>
              <a:ext cx="140682" cy="813825"/>
            </a:xfrm>
            <a:prstGeom prst="roundRect">
              <a:avLst/>
            </a:prstGeom>
            <a:solidFill>
              <a:srgbClr val="F9F9F9"/>
            </a:solidFill>
            <a:ln w="19050" cap="flat" cmpd="sng" algn="ctr">
              <a:solidFill>
                <a:sysClr val="windowText" lastClr="000000">
                  <a:lumMod val="85000"/>
                  <a:lumOff val="1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Calibri"/>
                <a:ea typeface="黑体"/>
                <a:cs typeface="+mn-cs"/>
              </a:endParaRPr>
            </a:p>
          </p:txBody>
        </p:sp>
        <p:sp>
          <p:nvSpPr>
            <p:cNvPr id="25" name="矩形: 圆角 24">
              <a:extLst>
                <a:ext uri="{FF2B5EF4-FFF2-40B4-BE49-F238E27FC236}">
                  <a16:creationId xmlns:a16="http://schemas.microsoft.com/office/drawing/2014/main" id="{C4A274C7-2D1B-7184-F927-2F395F0D6588}"/>
                </a:ext>
              </a:extLst>
            </p:cNvPr>
            <p:cNvSpPr/>
            <p:nvPr/>
          </p:nvSpPr>
          <p:spPr>
            <a:xfrm>
              <a:off x="8173315" y="3036023"/>
              <a:ext cx="140682" cy="541534"/>
            </a:xfrm>
            <a:prstGeom prst="roundRect">
              <a:avLst/>
            </a:prstGeom>
            <a:solidFill>
              <a:srgbClr val="F9F9F9"/>
            </a:solidFill>
            <a:ln w="19050" cap="flat" cmpd="sng" algn="ctr">
              <a:solidFill>
                <a:sysClr val="windowText" lastClr="000000">
                  <a:lumMod val="85000"/>
                  <a:lumOff val="1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Calibri"/>
                <a:ea typeface="黑体"/>
                <a:cs typeface="+mn-cs"/>
              </a:endParaRPr>
            </a:p>
          </p:txBody>
        </p:sp>
        <p:cxnSp>
          <p:nvCxnSpPr>
            <p:cNvPr id="26" name="直接箭头连接符 25">
              <a:extLst>
                <a:ext uri="{FF2B5EF4-FFF2-40B4-BE49-F238E27FC236}">
                  <a16:creationId xmlns:a16="http://schemas.microsoft.com/office/drawing/2014/main" id="{C929986F-F294-33F4-7CE1-86BFF2FF0CE8}"/>
                </a:ext>
              </a:extLst>
            </p:cNvPr>
            <p:cNvCxnSpPr>
              <a:cxnSpLocks/>
            </p:cNvCxnSpPr>
            <p:nvPr/>
          </p:nvCxnSpPr>
          <p:spPr>
            <a:xfrm>
              <a:off x="5977760" y="3134878"/>
              <a:ext cx="2195571" cy="0"/>
            </a:xfrm>
            <a:prstGeom prst="straightConnector1">
              <a:avLst/>
            </a:prstGeom>
            <a:noFill/>
            <a:ln w="19050" cap="flat" cmpd="sng" algn="ctr">
              <a:solidFill>
                <a:srgbClr val="4F81BD"/>
              </a:solidFill>
              <a:prstDash val="solid"/>
              <a:tailEnd type="triangle"/>
            </a:ln>
            <a:effectLst/>
          </p:spPr>
        </p:cxnSp>
        <p:cxnSp>
          <p:nvCxnSpPr>
            <p:cNvPr id="27" name="直接箭头连接符 26">
              <a:extLst>
                <a:ext uri="{FF2B5EF4-FFF2-40B4-BE49-F238E27FC236}">
                  <a16:creationId xmlns:a16="http://schemas.microsoft.com/office/drawing/2014/main" id="{4F992FD8-56DC-7F2B-7693-2A8A8B9E16B3}"/>
                </a:ext>
              </a:extLst>
            </p:cNvPr>
            <p:cNvCxnSpPr>
              <a:cxnSpLocks/>
            </p:cNvCxnSpPr>
            <p:nvPr/>
          </p:nvCxnSpPr>
          <p:spPr>
            <a:xfrm flipH="1">
              <a:off x="5977760" y="3450619"/>
              <a:ext cx="2195571" cy="0"/>
            </a:xfrm>
            <a:prstGeom prst="straightConnector1">
              <a:avLst/>
            </a:prstGeom>
            <a:noFill/>
            <a:ln w="19050" cap="flat" cmpd="sng" algn="ctr">
              <a:solidFill>
                <a:srgbClr val="4F81BD"/>
              </a:solidFill>
              <a:prstDash val="sysDash"/>
              <a:tailEnd type="triangle"/>
            </a:ln>
            <a:effectLst/>
          </p:spPr>
        </p:cxnSp>
        <p:cxnSp>
          <p:nvCxnSpPr>
            <p:cNvPr id="28" name="直接箭头连接符 27">
              <a:extLst>
                <a:ext uri="{FF2B5EF4-FFF2-40B4-BE49-F238E27FC236}">
                  <a16:creationId xmlns:a16="http://schemas.microsoft.com/office/drawing/2014/main" id="{D70B4147-0BE3-7FFD-DFEC-F3214339640B}"/>
                </a:ext>
              </a:extLst>
            </p:cNvPr>
            <p:cNvCxnSpPr>
              <a:cxnSpLocks/>
            </p:cNvCxnSpPr>
            <p:nvPr/>
          </p:nvCxnSpPr>
          <p:spPr>
            <a:xfrm flipH="1">
              <a:off x="1581179" y="3583257"/>
              <a:ext cx="4255897" cy="0"/>
            </a:xfrm>
            <a:prstGeom prst="straightConnector1">
              <a:avLst/>
            </a:prstGeom>
            <a:noFill/>
            <a:ln w="19050" cap="flat" cmpd="sng" algn="ctr">
              <a:solidFill>
                <a:srgbClr val="4F81BD"/>
              </a:solidFill>
              <a:prstDash val="sysDash"/>
              <a:tailEnd type="triangle"/>
            </a:ln>
            <a:effectLst/>
          </p:spPr>
        </p:cxnSp>
        <p:sp>
          <p:nvSpPr>
            <p:cNvPr id="29" name="文本占位符 8">
              <a:extLst>
                <a:ext uri="{FF2B5EF4-FFF2-40B4-BE49-F238E27FC236}">
                  <a16:creationId xmlns:a16="http://schemas.microsoft.com/office/drawing/2014/main" id="{C672ED98-6C41-7958-6E3A-3D6C3BF41752}"/>
                </a:ext>
              </a:extLst>
            </p:cNvPr>
            <p:cNvSpPr txBox="1">
              <a:spLocks/>
            </p:cNvSpPr>
            <p:nvPr/>
          </p:nvSpPr>
          <p:spPr>
            <a:xfrm>
              <a:off x="6663275" y="2788759"/>
              <a:ext cx="843390" cy="305270"/>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mj-lt"/>
                <a:buNone/>
                <a:tabLst/>
                <a:defRPr/>
              </a:pPr>
              <a:r>
                <a:rPr kumimoji="0" lang="zh-CN" altLang="en-US" sz="2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请求</a:t>
              </a:r>
              <a:endParaRPr kumimoji="0" lang="en-US" altLang="zh-CN" sz="2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30" name="文本占位符 8">
              <a:extLst>
                <a:ext uri="{FF2B5EF4-FFF2-40B4-BE49-F238E27FC236}">
                  <a16:creationId xmlns:a16="http://schemas.microsoft.com/office/drawing/2014/main" id="{E6E6F813-CAC6-4C23-D7C3-E28758A4A2FF}"/>
                </a:ext>
              </a:extLst>
            </p:cNvPr>
            <p:cNvSpPr txBox="1">
              <a:spLocks/>
            </p:cNvSpPr>
            <p:nvPr/>
          </p:nvSpPr>
          <p:spPr>
            <a:xfrm>
              <a:off x="6895473" y="3329842"/>
              <a:ext cx="902431" cy="181703"/>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mj-lt"/>
                <a:buNone/>
                <a:tabLst/>
                <a:defRPr/>
              </a:pPr>
              <a:r>
                <a:rPr kumimoji="0" lang="zh-CN" altLang="en-US" sz="2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响应</a:t>
              </a:r>
              <a:endParaRPr kumimoji="0" lang="en-US" altLang="zh-CN" sz="2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31" name="矩形: 对角圆角 30">
              <a:extLst>
                <a:ext uri="{FF2B5EF4-FFF2-40B4-BE49-F238E27FC236}">
                  <a16:creationId xmlns:a16="http://schemas.microsoft.com/office/drawing/2014/main" id="{9953B6C3-6738-0B1E-C3A0-694BB97192E5}"/>
                </a:ext>
              </a:extLst>
            </p:cNvPr>
            <p:cNvSpPr/>
            <p:nvPr/>
          </p:nvSpPr>
          <p:spPr>
            <a:xfrm>
              <a:off x="3110856" y="1968615"/>
              <a:ext cx="1357504" cy="181616"/>
            </a:xfrm>
            <a:prstGeom prst="round2DiagRect">
              <a:avLst/>
            </a:prstGeom>
            <a:gradFill flip="none" rotWithShape="1">
              <a:gsLst>
                <a:gs pos="0">
                  <a:srgbClr val="C0504D">
                    <a:lumMod val="60000"/>
                    <a:lumOff val="40000"/>
                    <a:tint val="66000"/>
                    <a:satMod val="160000"/>
                  </a:srgbClr>
                </a:gs>
                <a:gs pos="50000">
                  <a:srgbClr val="C0504D">
                    <a:lumMod val="60000"/>
                    <a:lumOff val="40000"/>
                    <a:tint val="44500"/>
                    <a:satMod val="160000"/>
                  </a:srgbClr>
                </a:gs>
                <a:gs pos="100000">
                  <a:srgbClr val="C0504D">
                    <a:lumMod val="60000"/>
                    <a:lumOff val="40000"/>
                    <a:tint val="23500"/>
                    <a:satMod val="160000"/>
                  </a:srgbClr>
                </a:gs>
              </a:gsLst>
              <a:lin ang="2700000" scaled="1"/>
              <a:tileRect/>
            </a:gradFill>
            <a:ln w="6350" cap="flat" cmpd="sng" algn="ctr">
              <a:solidFill>
                <a:sysClr val="windowText" lastClr="000000">
                  <a:lumMod val="65000"/>
                  <a:lumOff val="35000"/>
                </a:sys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dirty="0">
                  <a:ln>
                    <a:noFill/>
                  </a:ln>
                  <a:solidFill>
                    <a:prstClr val="black">
                      <a:lumMod val="65000"/>
                      <a:lumOff val="35000"/>
                    </a:prstClr>
                  </a:solidFill>
                  <a:effectLst/>
                  <a:uLnTx/>
                  <a:uFillTx/>
                  <a:latin typeface="Calibri"/>
                  <a:ea typeface="黑体"/>
                  <a:cs typeface="+mn-cs"/>
                </a:rPr>
                <a:t>前端程序</a:t>
              </a:r>
            </a:p>
          </p:txBody>
        </p:sp>
        <p:sp>
          <p:nvSpPr>
            <p:cNvPr id="32" name="矩形: 对角圆角 31">
              <a:extLst>
                <a:ext uri="{FF2B5EF4-FFF2-40B4-BE49-F238E27FC236}">
                  <a16:creationId xmlns:a16="http://schemas.microsoft.com/office/drawing/2014/main" id="{D0190851-2DA1-A5CC-3C64-B58BDCB258E3}"/>
                </a:ext>
              </a:extLst>
            </p:cNvPr>
            <p:cNvSpPr/>
            <p:nvPr/>
          </p:nvSpPr>
          <p:spPr>
            <a:xfrm>
              <a:off x="5317253" y="1972014"/>
              <a:ext cx="1348997" cy="181616"/>
            </a:xfrm>
            <a:prstGeom prst="round2DiagRect">
              <a:avLst/>
            </a:prstGeom>
            <a:solidFill>
              <a:schemeClr val="accent1">
                <a:lumMod val="20000"/>
                <a:lumOff val="80000"/>
              </a:schemeClr>
            </a:solidFill>
            <a:ln w="6350" cap="flat" cmpd="sng" algn="ctr">
              <a:solidFill>
                <a:sysClr val="windowText" lastClr="000000">
                  <a:lumMod val="65000"/>
                  <a:lumOff val="3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lumMod val="65000"/>
                      <a:lumOff val="35000"/>
                    </a:prstClr>
                  </a:solidFill>
                  <a:effectLst/>
                  <a:uLnTx/>
                  <a:uFillTx/>
                  <a:latin typeface="Calibri"/>
                  <a:ea typeface="黑体"/>
                  <a:cs typeface="+mn-cs"/>
                </a:rPr>
                <a:t>Java</a:t>
              </a:r>
              <a:r>
                <a:rPr kumimoji="0" lang="zh-CN" altLang="en-US" sz="2400" b="0" i="0" u="none" strike="noStrike" kern="0" cap="none" spc="0" normalizeH="0" baseline="0" noProof="0" dirty="0">
                  <a:ln>
                    <a:noFill/>
                  </a:ln>
                  <a:solidFill>
                    <a:prstClr val="black">
                      <a:lumMod val="65000"/>
                      <a:lumOff val="35000"/>
                    </a:prstClr>
                  </a:solidFill>
                  <a:effectLst/>
                  <a:uLnTx/>
                  <a:uFillTx/>
                  <a:latin typeface="Calibri"/>
                  <a:ea typeface="黑体"/>
                  <a:cs typeface="+mn-cs"/>
                </a:rPr>
                <a:t>程序</a:t>
              </a:r>
            </a:p>
          </p:txBody>
        </p:sp>
        <p:sp>
          <p:nvSpPr>
            <p:cNvPr id="33" name="文本占位符 8">
              <a:extLst>
                <a:ext uri="{FF2B5EF4-FFF2-40B4-BE49-F238E27FC236}">
                  <a16:creationId xmlns:a16="http://schemas.microsoft.com/office/drawing/2014/main" id="{F405C177-726C-2D40-62C6-4F161160CA58}"/>
                </a:ext>
              </a:extLst>
            </p:cNvPr>
            <p:cNvSpPr txBox="1">
              <a:spLocks/>
            </p:cNvSpPr>
            <p:nvPr/>
          </p:nvSpPr>
          <p:spPr>
            <a:xfrm>
              <a:off x="3867642" y="2693162"/>
              <a:ext cx="1357504" cy="302816"/>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mj-lt"/>
                <a:buNone/>
                <a:tabLst/>
                <a:defRPr/>
              </a:pPr>
              <a:r>
                <a:rPr kumimoji="0" lang="zh-CN" altLang="en-US" sz="2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请求</a:t>
              </a:r>
              <a:endParaRPr kumimoji="0" lang="en-US" altLang="zh-CN" sz="2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34" name="文本占位符 8">
              <a:extLst>
                <a:ext uri="{FF2B5EF4-FFF2-40B4-BE49-F238E27FC236}">
                  <a16:creationId xmlns:a16="http://schemas.microsoft.com/office/drawing/2014/main" id="{2A93A6D1-5B0E-BC99-825B-64FAE268B22C}"/>
                </a:ext>
              </a:extLst>
            </p:cNvPr>
            <p:cNvSpPr txBox="1">
              <a:spLocks/>
            </p:cNvSpPr>
            <p:nvPr/>
          </p:nvSpPr>
          <p:spPr>
            <a:xfrm>
              <a:off x="2403693" y="3248896"/>
              <a:ext cx="1071769" cy="296906"/>
            </a:xfrm>
            <a:prstGeom prst="rect">
              <a:avLst/>
            </a:prstGeom>
          </p:spPr>
          <p:txBody>
            <a:bodyPr/>
            <a:lstStyle>
              <a:lvl1pPr marL="360000" indent="-360000" algn="l" rtl="0" eaLnBrk="0" fontAlgn="base" hangingPunct="0">
                <a:lnSpc>
                  <a:spcPct val="150000"/>
                </a:lnSpc>
                <a:spcBef>
                  <a:spcPct val="20000"/>
                </a:spcBef>
                <a:spcAft>
                  <a:spcPct val="0"/>
                </a:spcAft>
                <a:buClr>
                  <a:srgbClr val="404040"/>
                </a:buClr>
                <a:buSzPct val="85000"/>
                <a:buFont typeface="+mj-lt"/>
                <a:buAutoNum type="arabicPeriod"/>
                <a:tabLst/>
                <a:defRPr lang="en-US" altLang="zh-CN" sz="1600" kern="1200" dirty="0">
                  <a:solidFill>
                    <a:schemeClr val="tx1">
                      <a:lumMod val="85000"/>
                      <a:lumOff val="1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defRPr>
              </a:lvl1pPr>
              <a:lvl2pPr marL="720000" indent="-360000" algn="l" rtl="0" eaLnBrk="0" fontAlgn="base" hangingPunct="0">
                <a:lnSpc>
                  <a:spcPct val="150000"/>
                </a:lnSpc>
                <a:spcBef>
                  <a:spcPct val="20000"/>
                </a:spcBef>
                <a:spcAft>
                  <a:spcPct val="0"/>
                </a:spcAft>
                <a:buFont typeface="+mj-lt"/>
                <a:buAutoNum type="arabicPeriod"/>
                <a:tabLst/>
                <a:defRPr lang="en-US" altLang="zh-CN" sz="1400" b="0" i="0" kern="1200" dirty="0">
                  <a:solidFill>
                    <a:schemeClr val="tx1"/>
                  </a:solidFill>
                  <a:latin typeface="Alibaba PuHuiTi R" pitchFamily="18" charset="-122"/>
                  <a:ea typeface="Alibaba PuHuiTi R" pitchFamily="18" charset="-122"/>
                  <a:cs typeface="Alibaba PuHuiTi R" pitchFamily="18" charset="-122"/>
                </a:defRPr>
              </a:lvl2pPr>
              <a:lvl3pPr marL="1079500" indent="-358775" algn="l" rtl="0" eaLnBrk="0" fontAlgn="base" hangingPunct="0">
                <a:lnSpc>
                  <a:spcPct val="150000"/>
                </a:lnSpc>
                <a:spcBef>
                  <a:spcPct val="20000"/>
                </a:spcBef>
                <a:spcAft>
                  <a:spcPct val="0"/>
                </a:spcAft>
                <a:buFont typeface="+mj-ea"/>
                <a:buAutoNum type="circleNumDbPlain"/>
                <a:tabLst/>
                <a:defRPr lang="zh-CN" altLang="en-US" sz="1400" b="0" i="0" kern="1200" dirty="0">
                  <a:solidFill>
                    <a:schemeClr val="tx1"/>
                  </a:solidFill>
                  <a:latin typeface="黑体" panose="02010609060101010101" pitchFamily="49" charset="-122"/>
                  <a:ea typeface="黑体" panose="02010609060101010101" pitchFamily="49" charset="-122"/>
                  <a:cs typeface="+mn-cs"/>
                </a:defRPr>
              </a:lvl3pPr>
              <a:lvl4pPr marL="2133547"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4pPr>
              <a:lvl5pPr marL="2743131" indent="-304792" algn="l" rtl="0" eaLnBrk="0" fontAlgn="base" hangingPunct="0">
                <a:spcBef>
                  <a:spcPct val="20000"/>
                </a:spcBef>
                <a:spcAft>
                  <a:spcPct val="0"/>
                </a:spcAft>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a:lstStyle>
            <a:p>
              <a:pPr marL="0" marR="0" lvl="0" indent="0" algn="l" defTabSz="914400" rtl="0" eaLnBrk="0" fontAlgn="base" latinLnBrk="0" hangingPunct="0">
                <a:lnSpc>
                  <a:spcPct val="150000"/>
                </a:lnSpc>
                <a:spcBef>
                  <a:spcPct val="20000"/>
                </a:spcBef>
                <a:spcAft>
                  <a:spcPct val="0"/>
                </a:spcAft>
                <a:buClr>
                  <a:srgbClr val="404040"/>
                </a:buClr>
                <a:buSzPct val="85000"/>
                <a:buFont typeface="+mj-lt"/>
                <a:buNone/>
                <a:tabLst/>
                <a:defRPr/>
              </a:pPr>
              <a:r>
                <a:rPr kumimoji="0" lang="zh-CN" altLang="en-US" sz="2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rPr>
                <a:t>响应</a:t>
              </a:r>
              <a:endParaRPr kumimoji="0" lang="en-US" altLang="zh-CN" sz="2400" b="0" i="0" u="none" strike="noStrike" kern="1200" cap="none" spc="0" normalizeH="0" baseline="0" noProof="0" dirty="0">
                <a:ln>
                  <a:noFill/>
                </a:ln>
                <a:solidFill>
                  <a:prstClr val="black">
                    <a:lumMod val="85000"/>
                    <a:lumOff val="15000"/>
                  </a:prstClr>
                </a:solidFill>
                <a:effectLst/>
                <a:uLnTx/>
                <a:uFillTx/>
                <a:ea typeface="阿里巴巴普惠体" panose="00020600040101010101" pitchFamily="18" charset="-122"/>
              </a:endParaRPr>
            </a:p>
          </p:txBody>
        </p:sp>
        <p:sp>
          <p:nvSpPr>
            <p:cNvPr id="35" name="矩形: 圆角 34">
              <a:extLst>
                <a:ext uri="{FF2B5EF4-FFF2-40B4-BE49-F238E27FC236}">
                  <a16:creationId xmlns:a16="http://schemas.microsoft.com/office/drawing/2014/main" id="{ACD7682D-B613-E45D-A9EB-46CCF8EFB636}"/>
                </a:ext>
              </a:extLst>
            </p:cNvPr>
            <p:cNvSpPr/>
            <p:nvPr/>
          </p:nvSpPr>
          <p:spPr>
            <a:xfrm>
              <a:off x="1415600" y="2101953"/>
              <a:ext cx="147171" cy="1727601"/>
            </a:xfrm>
            <a:prstGeom prst="roundRect">
              <a:avLst/>
            </a:prstGeom>
            <a:solidFill>
              <a:srgbClr val="F9F9F9"/>
            </a:solidFill>
            <a:ln w="19050" cap="flat" cmpd="sng" algn="ctr">
              <a:solidFill>
                <a:sysClr val="windowText" lastClr="000000">
                  <a:lumMod val="85000"/>
                  <a:lumOff val="15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Calibri"/>
                <a:ea typeface="黑体"/>
                <a:cs typeface="+mn-cs"/>
              </a:endParaRPr>
            </a:p>
          </p:txBody>
        </p:sp>
      </p:grpSp>
      <p:sp>
        <p:nvSpPr>
          <p:cNvPr id="36" name="矩形: 圆角 35">
            <a:extLst>
              <a:ext uri="{FF2B5EF4-FFF2-40B4-BE49-F238E27FC236}">
                <a16:creationId xmlns:a16="http://schemas.microsoft.com/office/drawing/2014/main" id="{A316A4F8-882F-7380-EB57-F3D55FA14360}"/>
              </a:ext>
            </a:extLst>
          </p:cNvPr>
          <p:cNvSpPr/>
          <p:nvPr/>
        </p:nvSpPr>
        <p:spPr>
          <a:xfrm>
            <a:off x="4008548" y="1111469"/>
            <a:ext cx="8037853" cy="5003617"/>
          </a:xfrm>
          <a:prstGeom prst="roundRect">
            <a:avLst>
              <a:gd name="adj" fmla="val 2242"/>
            </a:avLst>
          </a:prstGeom>
          <a:noFill/>
          <a:ln w="9525" cap="flat" cmpd="sng" algn="ctr">
            <a:solidFill>
              <a:sysClr val="windowText" lastClr="000000"/>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prstClr val="white"/>
              </a:solidFill>
              <a:effectLst/>
              <a:uLnTx/>
              <a:uFillTx/>
              <a:latin typeface="Calibri"/>
              <a:ea typeface="黑体"/>
              <a:cs typeface="+mn-cs"/>
            </a:endParaRPr>
          </a:p>
        </p:txBody>
      </p:sp>
      <p:grpSp>
        <p:nvGrpSpPr>
          <p:cNvPr id="39" name="组合 38">
            <a:extLst>
              <a:ext uri="{FF2B5EF4-FFF2-40B4-BE49-F238E27FC236}">
                <a16:creationId xmlns:a16="http://schemas.microsoft.com/office/drawing/2014/main" id="{77B24A49-7C4E-7EB7-CE10-2E7736C3F8B4}"/>
              </a:ext>
            </a:extLst>
          </p:cNvPr>
          <p:cNvGrpSpPr/>
          <p:nvPr/>
        </p:nvGrpSpPr>
        <p:grpSpPr>
          <a:xfrm>
            <a:off x="248581" y="2629555"/>
            <a:ext cx="3691198" cy="3668767"/>
            <a:chOff x="831776" y="3221969"/>
            <a:chExt cx="2787850" cy="3236984"/>
          </a:xfrm>
        </p:grpSpPr>
        <p:sp>
          <p:nvSpPr>
            <p:cNvPr id="40" name="Rectangle 57">
              <a:extLst>
                <a:ext uri="{FF2B5EF4-FFF2-40B4-BE49-F238E27FC236}">
                  <a16:creationId xmlns:a16="http://schemas.microsoft.com/office/drawing/2014/main" id="{4D083699-3D8C-A453-9E4F-EC04BD69A1B3}"/>
                </a:ext>
              </a:extLst>
            </p:cNvPr>
            <p:cNvSpPr/>
            <p:nvPr/>
          </p:nvSpPr>
          <p:spPr>
            <a:xfrm>
              <a:off x="835666" y="3643840"/>
              <a:ext cx="2783960" cy="2815113"/>
            </a:xfrm>
            <a:prstGeom prst="rect">
              <a:avLst/>
            </a:prstGeom>
            <a:solidFill>
              <a:srgbClr val="F5EEFA"/>
            </a:solidFill>
            <a:ln w="3175" cap="flat" cmpd="sng" algn="ctr">
              <a:noFill/>
              <a:prstDash val="solid"/>
            </a:ln>
            <a:effectLst/>
          </p:spPr>
          <p:txBody>
            <a:bodyPr tIns="0" bIns="108000" rtlCol="0" anchor="t"/>
            <a:lstStyle/>
            <a:p>
              <a:pPr marL="171450" marR="0" lvl="0" indent="-1714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2000" b="0" i="0" u="none" strike="noStrike" kern="0" cap="none" spc="0" normalizeH="0" baseline="0" noProof="0" dirty="0">
                  <a:ln>
                    <a:noFill/>
                  </a:ln>
                  <a:effectLst/>
                  <a:uLnTx/>
                  <a:uFillTx/>
                  <a:latin typeface="Times New Roman" panose="02020603050405020304" pitchFamily="18" charset="0"/>
                  <a:ea typeface="阿里巴巴普惠体" panose="00020600040101010101" pitchFamily="18" charset="-122"/>
                  <a:cs typeface="Times New Roman" panose="02020603050405020304" pitchFamily="18" charset="0"/>
                </a:rPr>
                <a:t>JSP</a:t>
              </a:r>
              <a:r>
                <a:rPr lang="zh-CN" altLang="en-US" sz="2000" kern="0" dirty="0">
                  <a:latin typeface="Times New Roman" panose="02020603050405020304" pitchFamily="18" charset="0"/>
                  <a:ea typeface="阿里巴巴普惠体" panose="00020600040101010101" pitchFamily="18" charset="-122"/>
                  <a:cs typeface="Times New Roman" panose="02020603050405020304" pitchFamily="18" charset="0"/>
                </a:rPr>
                <a:t>、</a:t>
              </a:r>
              <a:r>
                <a:rPr lang="en-US" altLang="zh-CN" sz="2000" kern="0" dirty="0">
                  <a:latin typeface="Times New Roman" panose="02020603050405020304" pitchFamily="18" charset="0"/>
                  <a:ea typeface="阿里巴巴普惠体" panose="00020600040101010101" pitchFamily="18" charset="-122"/>
                  <a:cs typeface="Times New Roman" panose="02020603050405020304" pitchFamily="18" charset="0"/>
                </a:rPr>
                <a:t>Servlet</a:t>
              </a:r>
              <a:endParaRPr kumimoji="0" lang="en-US" altLang="zh-CN" sz="2000" b="0" i="0" u="none" strike="noStrike" kern="0" cap="none" spc="0" normalizeH="0" baseline="0" noProof="0" dirty="0">
                <a:ln>
                  <a:noFill/>
                </a:ln>
                <a:effectLst/>
                <a:uLnTx/>
                <a:uFillTx/>
                <a:latin typeface="Times New Roman" panose="02020603050405020304" pitchFamily="18" charset="0"/>
                <a:ea typeface="阿里巴巴普惠体" panose="00020600040101010101" pitchFamily="18" charset="-122"/>
                <a:cs typeface="Times New Roman" panose="02020603050405020304" pitchFamily="18" charset="0"/>
              </a:endParaRPr>
            </a:p>
            <a:p>
              <a:pPr marL="171450" marR="0" lvl="0" indent="-1714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2000" b="0" i="0" u="none" strike="noStrike" kern="0" cap="none" spc="0" normalizeH="0" baseline="0" noProof="0" dirty="0">
                  <a:ln>
                    <a:noFill/>
                  </a:ln>
                  <a:effectLst/>
                  <a:uLnTx/>
                  <a:uFillTx/>
                  <a:latin typeface="Times New Roman" panose="02020603050405020304" pitchFamily="18" charset="0"/>
                  <a:ea typeface="阿里巴巴普惠体" panose="00020600040101010101" pitchFamily="18" charset="-122"/>
                  <a:cs typeface="Times New Roman" panose="02020603050405020304" pitchFamily="18" charset="0"/>
                </a:rPr>
                <a:t>Spring</a:t>
              </a:r>
            </a:p>
            <a:p>
              <a:pPr marL="576000" marR="0" lvl="0" indent="-285750" defTabSz="91440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en-US" altLang="zh-CN" sz="2000" b="0" i="0" u="none" strike="noStrike" kern="0" cap="none" spc="0" normalizeH="0" baseline="0" noProof="0" dirty="0">
                  <a:ln>
                    <a:noFill/>
                  </a:ln>
                  <a:effectLst/>
                  <a:uLnTx/>
                  <a:uFillTx/>
                  <a:latin typeface="Times New Roman" panose="02020603050405020304" pitchFamily="18" charset="0"/>
                  <a:ea typeface="阿里巴巴普惠体" panose="00020600040101010101" pitchFamily="18" charset="-122"/>
                  <a:cs typeface="Times New Roman" panose="02020603050405020304" pitchFamily="18" charset="0"/>
                </a:rPr>
                <a:t>IoC</a:t>
              </a:r>
            </a:p>
            <a:p>
              <a:pPr marL="576000" marR="0" lvl="0" indent="-285750" defTabSz="91440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altLang="zh-CN" sz="2000" kern="0" dirty="0">
                  <a:latin typeface="Times New Roman" panose="02020603050405020304" pitchFamily="18" charset="0"/>
                  <a:ea typeface="阿里巴巴普惠体" panose="00020600040101010101" pitchFamily="18" charset="-122"/>
                  <a:cs typeface="Times New Roman" panose="02020603050405020304" pitchFamily="18" charset="0"/>
                </a:rPr>
                <a:t>AOP</a:t>
              </a:r>
            </a:p>
            <a:p>
              <a:pPr marL="576000" marR="0" lvl="0" indent="-285750" defTabSz="914400" eaLnBrk="1" fontAlgn="auto" latinLnBrk="0" hangingPunct="1">
                <a:lnSpc>
                  <a:spcPct val="150000"/>
                </a:lnSpc>
                <a:spcBef>
                  <a:spcPts val="0"/>
                </a:spcBef>
                <a:spcAft>
                  <a:spcPts val="0"/>
                </a:spcAft>
                <a:buClrTx/>
                <a:buSzTx/>
                <a:buFont typeface="Wingdings" panose="05000000000000000000" pitchFamily="2" charset="2"/>
                <a:buChar char="Ø"/>
                <a:tabLst/>
                <a:defRPr/>
              </a:pPr>
              <a:r>
                <a:rPr kumimoji="0" lang="zh-CN" altLang="en-US" sz="2000" b="0" i="0" u="none" strike="noStrike" kern="0" cap="none" spc="0" normalizeH="0" baseline="0" noProof="0" dirty="0">
                  <a:ln>
                    <a:noFill/>
                  </a:ln>
                  <a:effectLst/>
                  <a:uLnTx/>
                  <a:uFillTx/>
                  <a:latin typeface="Times New Roman" panose="02020603050405020304" pitchFamily="18" charset="0"/>
                  <a:ea typeface="阿里巴巴普惠体" panose="00020600040101010101" pitchFamily="18" charset="-122"/>
                  <a:cs typeface="Times New Roman" panose="02020603050405020304" pitchFamily="18" charset="0"/>
                </a:rPr>
                <a:t>持久化</a:t>
              </a:r>
              <a:endParaRPr kumimoji="0" lang="en-US" altLang="zh-CN" sz="2000" b="0" i="0" u="none" strike="noStrike" kern="0" cap="none" spc="0" normalizeH="0" baseline="0" noProof="0" dirty="0">
                <a:ln>
                  <a:noFill/>
                </a:ln>
                <a:effectLst/>
                <a:uLnTx/>
                <a:uFillTx/>
                <a:latin typeface="Times New Roman" panose="02020603050405020304" pitchFamily="18" charset="0"/>
                <a:ea typeface="阿里巴巴普惠体" panose="00020600040101010101" pitchFamily="18" charset="-122"/>
                <a:cs typeface="Times New Roman" panose="02020603050405020304" pitchFamily="18" charset="0"/>
              </a:endParaRPr>
            </a:p>
            <a:p>
              <a:pPr marL="171450" marR="0" lvl="0" indent="-1714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2000" b="0" i="0" u="none" strike="noStrike" kern="0" cap="none" spc="0" normalizeH="0" baseline="0" noProof="0" dirty="0">
                  <a:ln>
                    <a:noFill/>
                  </a:ln>
                  <a:effectLst/>
                  <a:uLnTx/>
                  <a:uFillTx/>
                  <a:latin typeface="Times New Roman" panose="02020603050405020304" pitchFamily="18" charset="0"/>
                  <a:ea typeface="阿里巴巴普惠体" panose="00020600040101010101" pitchFamily="18" charset="-122"/>
                  <a:cs typeface="Times New Roman" panose="02020603050405020304" pitchFamily="18" charset="0"/>
                </a:rPr>
                <a:t>MySQL</a:t>
              </a:r>
              <a:r>
                <a:rPr lang="zh-CN" altLang="en-US" sz="2000" kern="0" dirty="0">
                  <a:latin typeface="Times New Roman" panose="02020603050405020304" pitchFamily="18" charset="0"/>
                  <a:ea typeface="阿里巴巴普惠体" panose="00020600040101010101" pitchFamily="18" charset="-122"/>
                  <a:cs typeface="Times New Roman" panose="02020603050405020304" pitchFamily="18" charset="0"/>
                </a:rPr>
                <a:t>、</a:t>
              </a:r>
              <a:r>
                <a:rPr kumimoji="0" lang="en-US" altLang="zh-CN" sz="2000" b="0" i="0" u="none" strike="noStrike" kern="0" cap="none" spc="0" normalizeH="0" baseline="0" noProof="0" dirty="0" err="1">
                  <a:ln>
                    <a:noFill/>
                  </a:ln>
                  <a:effectLst/>
                  <a:uLnTx/>
                  <a:uFillTx/>
                  <a:latin typeface="Times New Roman" panose="02020603050405020304" pitchFamily="18" charset="0"/>
                  <a:ea typeface="阿里巴巴普惠体" panose="00020600040101010101" pitchFamily="18" charset="-122"/>
                  <a:cs typeface="Times New Roman" panose="02020603050405020304" pitchFamily="18" charset="0"/>
                </a:rPr>
                <a:t>Mybatis</a:t>
              </a:r>
              <a:endParaRPr kumimoji="0" lang="en-US" altLang="zh-CN" sz="2000" b="0" i="0" u="none" strike="noStrike" kern="0" cap="none" spc="0" normalizeH="0" baseline="0" noProof="0" dirty="0">
                <a:ln>
                  <a:noFill/>
                </a:ln>
                <a:effectLst/>
                <a:uLnTx/>
                <a:uFillTx/>
                <a:latin typeface="Times New Roman" panose="02020603050405020304" pitchFamily="18" charset="0"/>
                <a:ea typeface="阿里巴巴普惠体" panose="00020600040101010101" pitchFamily="18" charset="-122"/>
                <a:cs typeface="Times New Roman" panose="02020603050405020304" pitchFamily="18" charset="0"/>
              </a:endParaRPr>
            </a:p>
            <a:p>
              <a:pPr marL="171450" marR="0" lvl="0" indent="-171450" defTabSz="914400" eaLnBrk="1" fontAlgn="auto" latinLnBrk="0" hangingPunct="1">
                <a:lnSpc>
                  <a:spcPct val="150000"/>
                </a:lnSpc>
                <a:spcBef>
                  <a:spcPts val="0"/>
                </a:spcBef>
                <a:spcAft>
                  <a:spcPts val="0"/>
                </a:spcAft>
                <a:buClrTx/>
                <a:buSzTx/>
                <a:buFont typeface="Wingdings" panose="05000000000000000000" pitchFamily="2" charset="2"/>
                <a:buChar char="l"/>
                <a:tabLst/>
                <a:defRPr/>
              </a:pPr>
              <a:r>
                <a:rPr lang="zh-CN" altLang="en-US" sz="2000" kern="0" dirty="0">
                  <a:latin typeface="Times New Roman" panose="02020603050405020304" pitchFamily="18" charset="0"/>
                  <a:ea typeface="阿里巴巴普惠体" panose="00020600040101010101" pitchFamily="18" charset="-122"/>
                  <a:cs typeface="Times New Roman" panose="02020603050405020304" pitchFamily="18" charset="0"/>
                </a:rPr>
                <a:t>网络协议</a:t>
              </a:r>
              <a:endParaRPr kumimoji="0" lang="en-US" altLang="zh-CN" sz="2000" b="0" i="0" u="none" strike="noStrike" kern="0" cap="none" spc="0" normalizeH="0" baseline="0" noProof="0" dirty="0">
                <a:ln>
                  <a:noFill/>
                </a:ln>
                <a:effectLst/>
                <a:uLnTx/>
                <a:uFillTx/>
                <a:latin typeface="Times New Roman" panose="02020603050405020304" pitchFamily="18" charset="0"/>
                <a:ea typeface="阿里巴巴普惠体" panose="00020600040101010101" pitchFamily="18" charset="-122"/>
                <a:cs typeface="Times New Roman" panose="02020603050405020304" pitchFamily="18" charset="0"/>
              </a:endParaRPr>
            </a:p>
          </p:txBody>
        </p:sp>
        <p:grpSp>
          <p:nvGrpSpPr>
            <p:cNvPr id="41" name="Group 1">
              <a:extLst>
                <a:ext uri="{FF2B5EF4-FFF2-40B4-BE49-F238E27FC236}">
                  <a16:creationId xmlns:a16="http://schemas.microsoft.com/office/drawing/2014/main" id="{02968806-A012-E6E8-A4F4-11EAF0137A71}"/>
                </a:ext>
              </a:extLst>
            </p:cNvPr>
            <p:cNvGrpSpPr/>
            <p:nvPr/>
          </p:nvGrpSpPr>
          <p:grpSpPr>
            <a:xfrm>
              <a:off x="831776" y="3221969"/>
              <a:ext cx="2786451" cy="432434"/>
              <a:chOff x="1235982" y="2133600"/>
              <a:chExt cx="4717143" cy="633714"/>
            </a:xfrm>
          </p:grpSpPr>
          <p:sp>
            <p:nvSpPr>
              <p:cNvPr id="42" name="Rectangle 4">
                <a:extLst>
                  <a:ext uri="{FF2B5EF4-FFF2-40B4-BE49-F238E27FC236}">
                    <a16:creationId xmlns:a16="http://schemas.microsoft.com/office/drawing/2014/main" id="{0440FEA8-7C8F-1777-16E9-D79FF1C515DD}"/>
                  </a:ext>
                </a:extLst>
              </p:cNvPr>
              <p:cNvSpPr/>
              <p:nvPr/>
            </p:nvSpPr>
            <p:spPr>
              <a:xfrm>
                <a:off x="1235982" y="2133600"/>
                <a:ext cx="4717143" cy="584270"/>
              </a:xfrm>
              <a:prstGeom prst="rect">
                <a:avLst/>
              </a:prstGeom>
              <a:solidFill>
                <a:schemeClr val="accent1">
                  <a:lumMod val="20000"/>
                  <a:lumOff val="80000"/>
                </a:schemeClr>
              </a:solidFill>
              <a:ln w="25400" cap="flat" cmpd="sng" algn="ctr">
                <a:noFill/>
                <a:prstDash val="solid"/>
              </a:ln>
              <a:effectLst>
                <a:outerShdw blurRad="88900" dist="38100" dir="5400000" sx="99000" sy="99000" algn="t" rotWithShape="0">
                  <a:prstClr val="black">
                    <a:alpha val="39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1800" b="0" i="0" u="none" strike="noStrike" kern="0" cap="none" spc="0" normalizeH="0" baseline="0" noProof="0">
                  <a:ln>
                    <a:noFill/>
                  </a:ln>
                  <a:solidFill>
                    <a:prstClr val="white"/>
                  </a:solidFill>
                  <a:effectLst/>
                  <a:uLnTx/>
                  <a:uFillTx/>
                  <a:latin typeface="Calibri"/>
                  <a:cs typeface="+mn-cs"/>
                </a:endParaRPr>
              </a:p>
            </p:txBody>
          </p:sp>
          <p:sp>
            <p:nvSpPr>
              <p:cNvPr id="43" name="Rectangle 3">
                <a:extLst>
                  <a:ext uri="{FF2B5EF4-FFF2-40B4-BE49-F238E27FC236}">
                    <a16:creationId xmlns:a16="http://schemas.microsoft.com/office/drawing/2014/main" id="{1A6C4059-60C4-E4F4-50EB-FD0B76DE7937}"/>
                  </a:ext>
                </a:extLst>
              </p:cNvPr>
              <p:cNvSpPr txBox="1">
                <a:spLocks noChangeArrowheads="1"/>
              </p:cNvSpPr>
              <p:nvPr/>
            </p:nvSpPr>
            <p:spPr bwMode="auto">
              <a:xfrm>
                <a:off x="1470579" y="2167568"/>
                <a:ext cx="4247950" cy="599746"/>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2400" b="1" i="0" u="none" strike="noStrike" kern="0" cap="none" spc="0" normalizeH="0" baseline="0" noProof="0" dirty="0">
                    <a:ln>
                      <a:noFill/>
                    </a:ln>
                    <a:solidFill>
                      <a:schemeClr val="tx1"/>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后端</a:t>
                </a:r>
                <a:r>
                  <a:rPr kumimoji="0" lang="en-US" altLang="zh-CN" sz="2400" b="1" i="0" u="none" strike="noStrike" kern="0" cap="none" spc="0" normalizeH="0" baseline="0" noProof="0" dirty="0">
                    <a:ln>
                      <a:noFill/>
                    </a:ln>
                    <a:solidFill>
                      <a:schemeClr val="tx1"/>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Web</a:t>
                </a:r>
                <a:r>
                  <a:rPr kumimoji="0" lang="zh-CN" altLang="en-US" sz="2400" b="1" i="0" u="none" strike="noStrike" kern="0" cap="none" spc="0" normalizeH="0" baseline="0" noProof="0" dirty="0">
                    <a:ln>
                      <a:noFill/>
                    </a:ln>
                    <a:solidFill>
                      <a:schemeClr val="tx1"/>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开发</a:t>
                </a:r>
                <a:endParaRPr kumimoji="0" lang="en-US" altLang="ko-KR" sz="2400" b="1" i="0" u="none" strike="noStrike" kern="0" cap="none" spc="0" normalizeH="0" baseline="0" noProof="0" dirty="0">
                  <a:ln>
                    <a:noFill/>
                  </a:ln>
                  <a:solidFill>
                    <a:schemeClr val="tx1"/>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grpSp>
      <p:grpSp>
        <p:nvGrpSpPr>
          <p:cNvPr id="44" name="组合 43">
            <a:extLst>
              <a:ext uri="{FF2B5EF4-FFF2-40B4-BE49-F238E27FC236}">
                <a16:creationId xmlns:a16="http://schemas.microsoft.com/office/drawing/2014/main" id="{95703EEC-34EA-FC98-B292-DFBDFF2F0078}"/>
              </a:ext>
            </a:extLst>
          </p:cNvPr>
          <p:cNvGrpSpPr/>
          <p:nvPr/>
        </p:nvGrpSpPr>
        <p:grpSpPr>
          <a:xfrm>
            <a:off x="261249" y="1012500"/>
            <a:ext cx="3707373" cy="1394248"/>
            <a:chOff x="548299" y="4719036"/>
            <a:chExt cx="3312496" cy="1394248"/>
          </a:xfrm>
        </p:grpSpPr>
        <p:sp>
          <p:nvSpPr>
            <p:cNvPr id="45" name="Rectangle 57">
              <a:extLst>
                <a:ext uri="{FF2B5EF4-FFF2-40B4-BE49-F238E27FC236}">
                  <a16:creationId xmlns:a16="http://schemas.microsoft.com/office/drawing/2014/main" id="{1AC89398-8431-DA48-F94C-AC3E786AB0EC}"/>
                </a:ext>
              </a:extLst>
            </p:cNvPr>
            <p:cNvSpPr/>
            <p:nvPr/>
          </p:nvSpPr>
          <p:spPr>
            <a:xfrm>
              <a:off x="548299" y="5295740"/>
              <a:ext cx="3312496" cy="817544"/>
            </a:xfrm>
            <a:prstGeom prst="rect">
              <a:avLst/>
            </a:prstGeom>
            <a:solidFill>
              <a:srgbClr val="FFF4F3"/>
            </a:solidFill>
            <a:ln w="3175" cap="flat" cmpd="sng" algn="ctr">
              <a:noFill/>
              <a:prstDash val="solid"/>
            </a:ln>
            <a:effectLst/>
          </p:spPr>
          <p:txBody>
            <a:bodyPr tIns="0" bIns="108000" rtlCol="0" anchor="ctr"/>
            <a:lstStyle/>
            <a:p>
              <a:pPr marL="171450" marR="0" lvl="0" indent="-171450" defTabSz="914400" eaLnBrk="1" fontAlgn="auto" latinLnBrk="0" hangingPunct="1">
                <a:spcBef>
                  <a:spcPts val="0"/>
                </a:spcBef>
                <a:spcAft>
                  <a:spcPts val="0"/>
                </a:spcAft>
                <a:buClrTx/>
                <a:buSzTx/>
                <a:buFont typeface="Wingdings" panose="05000000000000000000" pitchFamily="2" charset="2"/>
                <a:buChar char="l"/>
                <a:tabLst/>
                <a:defRPr/>
              </a:pPr>
              <a:r>
                <a:rPr kumimoji="0" lang="en-US" altLang="zh-CN" sz="2400" b="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HTML</a:t>
              </a:r>
              <a:r>
                <a:rPr kumimoji="0" lang="zh-CN" altLang="en-US" sz="2400" b="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2400" b="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CSS</a:t>
              </a:r>
              <a:r>
                <a:rPr kumimoji="0" lang="zh-CN" altLang="en-US" sz="2400" b="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2400" b="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JavaScript</a:t>
              </a:r>
              <a:endParaRPr kumimoji="0" lang="en-US" altLang="ko-KR" sz="2400" b="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171450" marR="0" lvl="0" indent="-171450" defTabSz="914400" eaLnBrk="1" fontAlgn="auto" latinLnBrk="0" hangingPunct="1">
                <a:spcBef>
                  <a:spcPts val="0"/>
                </a:spcBef>
                <a:spcAft>
                  <a:spcPts val="0"/>
                </a:spcAft>
                <a:buClrTx/>
                <a:buSzTx/>
                <a:buFont typeface="Wingdings" panose="05000000000000000000" pitchFamily="2" charset="2"/>
                <a:buChar char="l"/>
                <a:tabLst/>
                <a:defRPr/>
              </a:pPr>
              <a:r>
                <a:rPr kumimoji="0" lang="en-US" altLang="ko-KR" sz="2400" b="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Vue</a:t>
              </a:r>
              <a:r>
                <a:rPr kumimoji="0" lang="zh-CN" altLang="en-US" sz="2400" b="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2400" b="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Element</a:t>
              </a:r>
              <a:r>
                <a:rPr kumimoji="0" lang="zh-CN" altLang="en-US" sz="2400" b="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a:t>
              </a:r>
              <a:r>
                <a:rPr kumimoji="0" lang="en-US" altLang="zh-CN" sz="2400" b="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Nginx</a:t>
              </a:r>
              <a:endParaRPr kumimoji="0" lang="ko-KR" altLang="en-US" sz="2400" b="0" i="0" u="none" strike="noStrike" kern="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
          <p:nvSpPr>
            <p:cNvPr id="46" name="Rectangle 4">
              <a:extLst>
                <a:ext uri="{FF2B5EF4-FFF2-40B4-BE49-F238E27FC236}">
                  <a16:creationId xmlns:a16="http://schemas.microsoft.com/office/drawing/2014/main" id="{8B543E8F-2838-786B-4F18-BEEC3281172B}"/>
                </a:ext>
              </a:extLst>
            </p:cNvPr>
            <p:cNvSpPr/>
            <p:nvPr/>
          </p:nvSpPr>
          <p:spPr>
            <a:xfrm>
              <a:off x="548299" y="4764893"/>
              <a:ext cx="3286725" cy="372132"/>
            </a:xfrm>
            <a:prstGeom prst="rect">
              <a:avLst/>
            </a:prstGeom>
            <a:gradFill flip="none" rotWithShape="1">
              <a:gsLst>
                <a:gs pos="0">
                  <a:srgbClr val="C0504D">
                    <a:tint val="50000"/>
                    <a:satMod val="300000"/>
                  </a:srgbClr>
                </a:gs>
                <a:gs pos="35000">
                  <a:srgbClr val="C0504D">
                    <a:tint val="37000"/>
                    <a:satMod val="300000"/>
                  </a:srgbClr>
                </a:gs>
                <a:gs pos="100000">
                  <a:srgbClr val="C0504D">
                    <a:tint val="15000"/>
                    <a:satMod val="350000"/>
                  </a:srgbClr>
                </a:gs>
              </a:gsLst>
              <a:lin ang="0" scaled="1"/>
              <a:tileRect/>
            </a:gra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ko-KR" altLang="en-US" sz="900" b="0" i="0" u="none" strike="noStrike" kern="0" cap="none" spc="0" normalizeH="0" baseline="0" noProof="0">
                <a:ln>
                  <a:noFill/>
                </a:ln>
                <a:solidFill>
                  <a:prstClr val="black"/>
                </a:solidFill>
                <a:effectLst/>
                <a:uLnTx/>
                <a:uFillTx/>
                <a:latin typeface="Calibri"/>
                <a:cs typeface="+mn-cs"/>
              </a:endParaRPr>
            </a:p>
          </p:txBody>
        </p:sp>
        <p:sp>
          <p:nvSpPr>
            <p:cNvPr id="47" name="Rectangle 3">
              <a:extLst>
                <a:ext uri="{FF2B5EF4-FFF2-40B4-BE49-F238E27FC236}">
                  <a16:creationId xmlns:a16="http://schemas.microsoft.com/office/drawing/2014/main" id="{900B9DF1-5870-8147-0AD1-E0D71A14C22F}"/>
                </a:ext>
              </a:extLst>
            </p:cNvPr>
            <p:cNvSpPr txBox="1">
              <a:spLocks noChangeArrowheads="1"/>
            </p:cNvSpPr>
            <p:nvPr/>
          </p:nvSpPr>
          <p:spPr bwMode="auto">
            <a:xfrm>
              <a:off x="949899" y="4719036"/>
              <a:ext cx="2509295" cy="463846"/>
            </a:xfrm>
            <a:prstGeom prst="rect">
              <a:avLst/>
            </a:prstGeom>
            <a:noFill/>
          </p:spPr>
          <p:txBody>
            <a:bodyPr wrap="square" lIns="90000" tIns="46800" rIns="90000" bIns="46800">
              <a:spAutoFit/>
            </a:bodyPr>
            <a:lstStyle>
              <a:lvl1pPr algn="ctr">
                <a:spcBef>
                  <a:spcPct val="0"/>
                </a:spcBef>
                <a:buNone/>
                <a:defRPr lang="ko-KR" altLang="en-US" sz="4400" b="1" baseline="0" dirty="0">
                  <a:solidFill>
                    <a:schemeClr val="bg1"/>
                  </a:solidFill>
                  <a:effectLst>
                    <a:outerShdw blurRad="12700" dist="25400" dir="5400000" algn="t" rotWithShape="0">
                      <a:prstClr val="black">
                        <a:alpha val="50000"/>
                      </a:prstClr>
                    </a:outerShdw>
                  </a:effectLst>
                  <a:latin typeface="Tahoma" pitchFamily="34" charset="0"/>
                  <a:ea typeface="Tahoma" pitchFamily="34" charset="0"/>
                  <a:cs typeface="Tahoma" pitchFamily="34" charset="0"/>
                </a:defRPr>
              </a:lvl1pPr>
            </a:lstStyle>
            <a:p>
              <a:pPr marL="0" marR="0" lvl="0" indent="0" algn="ctr" defTabSz="914400" eaLnBrk="1" fontAlgn="auto" latinLnBrk="0" hangingPunct="1">
                <a:lnSpc>
                  <a:spcPct val="100000"/>
                </a:lnSpc>
                <a:spcBef>
                  <a:spcPct val="0"/>
                </a:spcBef>
                <a:spcAft>
                  <a:spcPts val="0"/>
                </a:spcAft>
                <a:buClrTx/>
                <a:buSzTx/>
                <a:buFontTx/>
                <a:buNone/>
                <a:tabLst/>
                <a:defRPr/>
              </a:pPr>
              <a:r>
                <a:rPr kumimoji="0" lang="zh-CN" altLang="en-US" sz="2400" b="1" i="0" u="none" strike="noStrike" kern="0" cap="none" spc="0" normalizeH="0" baseline="0" noProof="0" dirty="0">
                  <a:ln>
                    <a:noFill/>
                  </a:ln>
                  <a:solidFill>
                    <a:schemeClr val="tx1"/>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前端</a:t>
              </a:r>
              <a:r>
                <a:rPr kumimoji="0" lang="en-US" altLang="zh-CN" sz="2400" b="1" i="0" u="none" strike="noStrike" kern="0" cap="none" spc="0" normalizeH="0" baseline="0" noProof="0" dirty="0">
                  <a:ln>
                    <a:noFill/>
                  </a:ln>
                  <a:solidFill>
                    <a:schemeClr val="tx1"/>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Web</a:t>
              </a:r>
              <a:r>
                <a:rPr kumimoji="0" lang="zh-CN" altLang="en-US" sz="2400" b="1" i="0" u="none" strike="noStrike" kern="0" cap="none" spc="0" normalizeH="0" baseline="0" noProof="0" dirty="0">
                  <a:ln>
                    <a:noFill/>
                  </a:ln>
                  <a:solidFill>
                    <a:schemeClr val="tx1"/>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rPr>
                <a:t>开发</a:t>
              </a:r>
              <a:endParaRPr kumimoji="0" lang="en-US" altLang="ko-KR" sz="2400" b="1" i="0" u="none" strike="noStrike" kern="0" cap="none" spc="0" normalizeH="0" baseline="0" noProof="0" dirty="0">
                <a:ln>
                  <a:noFill/>
                </a:ln>
                <a:solidFill>
                  <a:schemeClr val="tx1"/>
                </a:solidFill>
                <a:effectLst/>
                <a:uLnTx/>
                <a:uFillTx/>
                <a:latin typeface="阿里巴巴普惠体" panose="00020600040101010101" pitchFamily="18" charset="-122"/>
                <a:ea typeface="阿里巴巴普惠体" panose="00020600040101010101" pitchFamily="18" charset="-122"/>
                <a:cs typeface="阿里巴巴普惠体" panose="00020600040101010101" pitchFamily="18" charset="-122"/>
              </a:endParaRPr>
            </a:p>
          </p:txBody>
        </p:sp>
      </p:grpSp>
      <p:sp>
        <p:nvSpPr>
          <p:cNvPr id="2" name="流程图: 接点 1">
            <a:extLst>
              <a:ext uri="{FF2B5EF4-FFF2-40B4-BE49-F238E27FC236}">
                <a16:creationId xmlns:a16="http://schemas.microsoft.com/office/drawing/2014/main" id="{98690AE7-33E2-0A42-F61D-D9D986DC1DA7}"/>
              </a:ext>
            </a:extLst>
          </p:cNvPr>
          <p:cNvSpPr/>
          <p:nvPr/>
        </p:nvSpPr>
        <p:spPr>
          <a:xfrm>
            <a:off x="4872052" y="2408437"/>
            <a:ext cx="344215" cy="36260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1</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5" name="流程图: 接点 4">
            <a:extLst>
              <a:ext uri="{FF2B5EF4-FFF2-40B4-BE49-F238E27FC236}">
                <a16:creationId xmlns:a16="http://schemas.microsoft.com/office/drawing/2014/main" id="{D342A8F6-1BA7-DBC1-428F-EE55C64504BF}"/>
              </a:ext>
            </a:extLst>
          </p:cNvPr>
          <p:cNvSpPr/>
          <p:nvPr/>
        </p:nvSpPr>
        <p:spPr>
          <a:xfrm>
            <a:off x="5263582" y="3179028"/>
            <a:ext cx="344215" cy="36260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2</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6" name="流程图: 接点 5">
            <a:extLst>
              <a:ext uri="{FF2B5EF4-FFF2-40B4-BE49-F238E27FC236}">
                <a16:creationId xmlns:a16="http://schemas.microsoft.com/office/drawing/2014/main" id="{D1EC46D2-47E4-4331-71C8-4650840A536C}"/>
              </a:ext>
            </a:extLst>
          </p:cNvPr>
          <p:cNvSpPr/>
          <p:nvPr/>
        </p:nvSpPr>
        <p:spPr>
          <a:xfrm>
            <a:off x="6549727" y="3615284"/>
            <a:ext cx="344215" cy="36260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3</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37" name="流程图: 接点 36">
            <a:extLst>
              <a:ext uri="{FF2B5EF4-FFF2-40B4-BE49-F238E27FC236}">
                <a16:creationId xmlns:a16="http://schemas.microsoft.com/office/drawing/2014/main" id="{DE6989DC-D27D-B4AE-4EE3-27FC00FC7EB4}"/>
              </a:ext>
            </a:extLst>
          </p:cNvPr>
          <p:cNvSpPr/>
          <p:nvPr/>
        </p:nvSpPr>
        <p:spPr>
          <a:xfrm>
            <a:off x="9357380" y="3839903"/>
            <a:ext cx="344215" cy="36260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4</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38" name="流程图: 接点 37">
            <a:extLst>
              <a:ext uri="{FF2B5EF4-FFF2-40B4-BE49-F238E27FC236}">
                <a16:creationId xmlns:a16="http://schemas.microsoft.com/office/drawing/2014/main" id="{344373B4-883A-3DF6-A14C-05D7BE95229A}"/>
              </a:ext>
            </a:extLst>
          </p:cNvPr>
          <p:cNvSpPr/>
          <p:nvPr/>
        </p:nvSpPr>
        <p:spPr>
          <a:xfrm>
            <a:off x="9653557" y="4831658"/>
            <a:ext cx="344215" cy="36260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5</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48" name="流程图: 接点 47">
            <a:extLst>
              <a:ext uri="{FF2B5EF4-FFF2-40B4-BE49-F238E27FC236}">
                <a16:creationId xmlns:a16="http://schemas.microsoft.com/office/drawing/2014/main" id="{2184052F-8064-205B-28DF-6DFEA74E00C6}"/>
              </a:ext>
            </a:extLst>
          </p:cNvPr>
          <p:cNvSpPr/>
          <p:nvPr/>
        </p:nvSpPr>
        <p:spPr>
          <a:xfrm>
            <a:off x="5015562" y="4665770"/>
            <a:ext cx="344215" cy="362607"/>
          </a:xfrm>
          <a:prstGeom prst="flowChartConnector">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rgbClr val="FF0000"/>
                </a:solidFill>
                <a:latin typeface="Times New Roman" panose="02020603050405020304" pitchFamily="18" charset="0"/>
                <a:cs typeface="Times New Roman" panose="02020603050405020304" pitchFamily="18" charset="0"/>
              </a:rPr>
              <a:t>6</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7996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9B4DB9-EA7B-B565-536C-49826EAC3628}"/>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DC1DDDC3-B6A1-90BC-4E47-C19290D4B4DC}"/>
              </a:ext>
            </a:extLst>
          </p:cNvPr>
          <p:cNvPicPr>
            <a:picLocks noChangeAspect="1"/>
          </p:cNvPicPr>
          <p:nvPr/>
        </p:nvPicPr>
        <p:blipFill>
          <a:blip r:embed="rId3"/>
          <a:stretch>
            <a:fillRect/>
          </a:stretch>
        </p:blipFill>
        <p:spPr>
          <a:xfrm>
            <a:off x="0" y="3775"/>
            <a:ext cx="12192000" cy="708422"/>
          </a:xfrm>
          <a:prstGeom prst="rect">
            <a:avLst/>
          </a:prstGeom>
        </p:spPr>
      </p:pic>
      <p:sp>
        <p:nvSpPr>
          <p:cNvPr id="7" name="文本框 6">
            <a:extLst>
              <a:ext uri="{FF2B5EF4-FFF2-40B4-BE49-F238E27FC236}">
                <a16:creationId xmlns:a16="http://schemas.microsoft.com/office/drawing/2014/main" id="{065CFC7D-A2C1-353B-3557-9CF6AD6EAC12}"/>
              </a:ext>
            </a:extLst>
          </p:cNvPr>
          <p:cNvSpPr txBox="1"/>
          <p:nvPr/>
        </p:nvSpPr>
        <p:spPr>
          <a:xfrm>
            <a:off x="729432" y="42335"/>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600" b="1" dirty="0">
                <a:solidFill>
                  <a:srgbClr val="FFFFFF"/>
                </a:solidFill>
                <a:latin typeface="Arial" panose="020B0604020202020204"/>
                <a:ea typeface="微软雅黑" panose="020B0503020204020204" charset="-122"/>
                <a:cs typeface="+mn-ea"/>
                <a:sym typeface="+mn-lt"/>
              </a:rPr>
              <a:t>标签</a:t>
            </a:r>
            <a:r>
              <a:rPr lang="en-US" altLang="zh-CN" sz="3600" b="1" dirty="0">
                <a:solidFill>
                  <a:srgbClr val="FFFFFF"/>
                </a:solidFill>
                <a:latin typeface="Arial" panose="020B0604020202020204"/>
                <a:ea typeface="微软雅黑" panose="020B0503020204020204" charset="-122"/>
                <a:cs typeface="+mn-ea"/>
                <a:sym typeface="+mn-lt"/>
              </a:rPr>
              <a:t>—</a:t>
            </a:r>
            <a:r>
              <a:rPr lang="zh-CN" altLang="en-US" sz="3600" b="1" dirty="0">
                <a:solidFill>
                  <a:srgbClr val="FFFFFF"/>
                </a:solidFill>
                <a:latin typeface="Arial" panose="020B0604020202020204"/>
                <a:ea typeface="微软雅黑" panose="020B0503020204020204" charset="-122"/>
                <a:cs typeface="+mn-ea"/>
                <a:sym typeface="+mn-lt"/>
              </a:rPr>
              <a:t>表单</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cxnSp>
        <p:nvCxnSpPr>
          <p:cNvPr id="2" name="直接连接符 1">
            <a:extLst>
              <a:ext uri="{FF2B5EF4-FFF2-40B4-BE49-F238E27FC236}">
                <a16:creationId xmlns:a16="http://schemas.microsoft.com/office/drawing/2014/main" id="{08892CC7-8348-E358-177F-AC469C852185}"/>
              </a:ext>
            </a:extLst>
          </p:cNvPr>
          <p:cNvCxnSpPr/>
          <p:nvPr/>
        </p:nvCxnSpPr>
        <p:spPr>
          <a:xfrm flipH="1">
            <a:off x="4074739" y="1700521"/>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3" name="直接连接符 2">
            <a:extLst>
              <a:ext uri="{FF2B5EF4-FFF2-40B4-BE49-F238E27FC236}">
                <a16:creationId xmlns:a16="http://schemas.microsoft.com/office/drawing/2014/main" id="{AA63CA4B-CBBC-5060-1CE8-1410B33BBFF4}"/>
              </a:ext>
            </a:extLst>
          </p:cNvPr>
          <p:cNvCxnSpPr/>
          <p:nvPr/>
        </p:nvCxnSpPr>
        <p:spPr>
          <a:xfrm flipH="1">
            <a:off x="4074739" y="3693548"/>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9" name="直接连接符 8">
            <a:extLst>
              <a:ext uri="{FF2B5EF4-FFF2-40B4-BE49-F238E27FC236}">
                <a16:creationId xmlns:a16="http://schemas.microsoft.com/office/drawing/2014/main" id="{079C7376-C6AC-5C46-8C19-156C3B2B576D}"/>
              </a:ext>
            </a:extLst>
          </p:cNvPr>
          <p:cNvCxnSpPr/>
          <p:nvPr/>
        </p:nvCxnSpPr>
        <p:spPr>
          <a:xfrm flipH="1">
            <a:off x="4129918" y="5540630"/>
            <a:ext cx="1775581" cy="0"/>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a:extLst>
              <a:ext uri="{FF2B5EF4-FFF2-40B4-BE49-F238E27FC236}">
                <a16:creationId xmlns:a16="http://schemas.microsoft.com/office/drawing/2014/main" id="{5F33BC3D-3B25-63CE-8BB5-387AF2EDBE13}"/>
              </a:ext>
            </a:extLst>
          </p:cNvPr>
          <p:cNvCxnSpPr>
            <a:cxnSpLocks/>
          </p:cNvCxnSpPr>
          <p:nvPr/>
        </p:nvCxnSpPr>
        <p:spPr>
          <a:xfrm>
            <a:off x="4074739" y="1700520"/>
            <a:ext cx="0" cy="3762232"/>
          </a:xfrm>
          <a:prstGeom prst="line">
            <a:avLst/>
          </a:prstGeom>
          <a:noFill/>
          <a:ln w="9525">
            <a:solidFill>
              <a:schemeClr val="bg1">
                <a:lumMod val="7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1" name="椭圆 10">
            <a:extLst>
              <a:ext uri="{FF2B5EF4-FFF2-40B4-BE49-F238E27FC236}">
                <a16:creationId xmlns:a16="http://schemas.microsoft.com/office/drawing/2014/main" id="{BF9BD14A-47DF-BD92-BECB-AE38D75FED9E}"/>
              </a:ext>
            </a:extLst>
          </p:cNvPr>
          <p:cNvSpPr/>
          <p:nvPr/>
        </p:nvSpPr>
        <p:spPr>
          <a:xfrm>
            <a:off x="5268272" y="1168838"/>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2135">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46E23196-8FD5-7DDF-D253-6CBD3FE41CF3}"/>
              </a:ext>
            </a:extLst>
          </p:cNvPr>
          <p:cNvSpPr/>
          <p:nvPr/>
        </p:nvSpPr>
        <p:spPr>
          <a:xfrm>
            <a:off x="5193204" y="2902268"/>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2135">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45B98603-1920-C9BF-A687-72B41BD68D9C}"/>
              </a:ext>
            </a:extLst>
          </p:cNvPr>
          <p:cNvSpPr/>
          <p:nvPr/>
        </p:nvSpPr>
        <p:spPr>
          <a:xfrm>
            <a:off x="5350885" y="4986756"/>
            <a:ext cx="1107747" cy="1107747"/>
          </a:xfrm>
          <a:prstGeom prst="ellipse">
            <a:avLst/>
          </a:prstGeom>
          <a:gradFill flip="none" rotWithShape="1">
            <a:gsLst>
              <a:gs pos="0">
                <a:schemeClr val="bg1">
                  <a:lumMod val="95000"/>
                  <a:lumOff val="5000"/>
                </a:schemeClr>
              </a:gs>
              <a:gs pos="0">
                <a:schemeClr val="bg1">
                  <a:lumMod val="75000"/>
                </a:schemeClr>
              </a:gs>
              <a:gs pos="70000">
                <a:srgbClr val="FAFAFA"/>
              </a:gs>
            </a:gsLst>
            <a:lin ang="8100000" scaled="1"/>
            <a:tileRect/>
          </a:gradFill>
          <a:ln w="25400">
            <a:solidFill>
              <a:schemeClr val="bg1"/>
            </a:solidFill>
          </a:ln>
          <a:effectLst>
            <a:outerShdw blurRad="254000" dist="190500" dir="8100000" algn="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2135">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49AB5442-B718-75CC-2D9D-725B54A170AC}"/>
              </a:ext>
            </a:extLst>
          </p:cNvPr>
          <p:cNvSpPr/>
          <p:nvPr/>
        </p:nvSpPr>
        <p:spPr>
          <a:xfrm>
            <a:off x="5350885" y="2979400"/>
            <a:ext cx="923799" cy="9237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2400">
              <a:latin typeface="微软雅黑" panose="020B0503020204020204" pitchFamily="34" charset="-122"/>
              <a:ea typeface="微软雅黑" panose="020B0503020204020204" pitchFamily="34" charset="-122"/>
            </a:endParaRPr>
          </a:p>
        </p:txBody>
      </p:sp>
      <p:sp>
        <p:nvSpPr>
          <p:cNvPr id="15" name="Freeform 176">
            <a:extLst>
              <a:ext uri="{FF2B5EF4-FFF2-40B4-BE49-F238E27FC236}">
                <a16:creationId xmlns:a16="http://schemas.microsoft.com/office/drawing/2014/main" id="{876D79C9-6D2B-1072-23D2-608DAD83B7FC}"/>
              </a:ext>
            </a:extLst>
          </p:cNvPr>
          <p:cNvSpPr>
            <a:spLocks noEditPoints="1"/>
          </p:cNvSpPr>
          <p:nvPr/>
        </p:nvSpPr>
        <p:spPr bwMode="auto">
          <a:xfrm>
            <a:off x="5504614" y="3206433"/>
            <a:ext cx="605367" cy="575733"/>
          </a:xfrm>
          <a:custGeom>
            <a:avLst/>
            <a:gdLst>
              <a:gd name="T0" fmla="*/ 93 w 121"/>
              <a:gd name="T1" fmla="*/ 56 h 115"/>
              <a:gd name="T2" fmla="*/ 90 w 121"/>
              <a:gd name="T3" fmla="*/ 60 h 115"/>
              <a:gd name="T4" fmla="*/ 86 w 121"/>
              <a:gd name="T5" fmla="*/ 40 h 115"/>
              <a:gd name="T6" fmla="*/ 82 w 121"/>
              <a:gd name="T7" fmla="*/ 82 h 115"/>
              <a:gd name="T8" fmla="*/ 75 w 121"/>
              <a:gd name="T9" fmla="*/ 89 h 115"/>
              <a:gd name="T10" fmla="*/ 69 w 121"/>
              <a:gd name="T11" fmla="*/ 44 h 115"/>
              <a:gd name="T12" fmla="*/ 59 w 121"/>
              <a:gd name="T13" fmla="*/ 28 h 115"/>
              <a:gd name="T14" fmla="*/ 82 w 121"/>
              <a:gd name="T15" fmla="*/ 13 h 115"/>
              <a:gd name="T16" fmla="*/ 59 w 121"/>
              <a:gd name="T17" fmla="*/ 10 h 115"/>
              <a:gd name="T18" fmla="*/ 116 w 121"/>
              <a:gd name="T19" fmla="*/ 0 h 115"/>
              <a:gd name="T20" fmla="*/ 113 w 121"/>
              <a:gd name="T21" fmla="*/ 21 h 115"/>
              <a:gd name="T22" fmla="*/ 121 w 121"/>
              <a:gd name="T23" fmla="*/ 23 h 115"/>
              <a:gd name="T24" fmla="*/ 121 w 121"/>
              <a:gd name="T25" fmla="*/ 28 h 115"/>
              <a:gd name="T26" fmla="*/ 110 w 121"/>
              <a:gd name="T27" fmla="*/ 39 h 115"/>
              <a:gd name="T28" fmla="*/ 93 w 121"/>
              <a:gd name="T29" fmla="*/ 42 h 115"/>
              <a:gd name="T30" fmla="*/ 5 w 121"/>
              <a:gd name="T31" fmla="*/ 40 h 115"/>
              <a:gd name="T32" fmla="*/ 56 w 121"/>
              <a:gd name="T33" fmla="*/ 37 h 115"/>
              <a:gd name="T34" fmla="*/ 5 w 121"/>
              <a:gd name="T35" fmla="*/ 40 h 115"/>
              <a:gd name="T36" fmla="*/ 7 w 121"/>
              <a:gd name="T37" fmla="*/ 49 h 115"/>
              <a:gd name="T38" fmla="*/ 29 w 121"/>
              <a:gd name="T39" fmla="*/ 64 h 115"/>
              <a:gd name="T40" fmla="*/ 52 w 121"/>
              <a:gd name="T41" fmla="*/ 108 h 115"/>
              <a:gd name="T42" fmla="*/ 58 w 121"/>
              <a:gd name="T43" fmla="*/ 46 h 115"/>
              <a:gd name="T44" fmla="*/ 42 w 121"/>
              <a:gd name="T45" fmla="*/ 98 h 115"/>
              <a:gd name="T46" fmla="*/ 44 w 121"/>
              <a:gd name="T47" fmla="*/ 107 h 115"/>
              <a:gd name="T48" fmla="*/ 42 w 121"/>
              <a:gd name="T49" fmla="*/ 98 h 115"/>
              <a:gd name="T50" fmla="*/ 51 w 121"/>
              <a:gd name="T51" fmla="*/ 11 h 115"/>
              <a:gd name="T52" fmla="*/ 39 w 121"/>
              <a:gd name="T53" fmla="*/ 7 h 115"/>
              <a:gd name="T54" fmla="*/ 36 w 121"/>
              <a:gd name="T55" fmla="*/ 8 h 115"/>
              <a:gd name="T56" fmla="*/ 16 w 121"/>
              <a:gd name="T57" fmla="*/ 25 h 115"/>
              <a:gd name="T58" fmla="*/ 12 w 121"/>
              <a:gd name="T59" fmla="*/ 12 h 115"/>
              <a:gd name="T60" fmla="*/ 12 w 121"/>
              <a:gd name="T61" fmla="*/ 26 h 115"/>
              <a:gd name="T62" fmla="*/ 7 w 121"/>
              <a:gd name="T63" fmla="*/ 13 h 115"/>
              <a:gd name="T64" fmla="*/ 4 w 121"/>
              <a:gd name="T65" fmla="*/ 3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1" h="115">
                <a:moveTo>
                  <a:pt x="93" y="42"/>
                </a:moveTo>
                <a:cubicBezTo>
                  <a:pt x="93" y="56"/>
                  <a:pt x="93" y="56"/>
                  <a:pt x="93" y="56"/>
                </a:cubicBezTo>
                <a:cubicBezTo>
                  <a:pt x="93" y="58"/>
                  <a:pt x="92" y="60"/>
                  <a:pt x="90" y="60"/>
                </a:cubicBezTo>
                <a:cubicBezTo>
                  <a:pt x="90" y="60"/>
                  <a:pt x="90" y="60"/>
                  <a:pt x="90" y="60"/>
                </a:cubicBezTo>
                <a:cubicBezTo>
                  <a:pt x="88" y="60"/>
                  <a:pt x="86" y="58"/>
                  <a:pt x="86" y="56"/>
                </a:cubicBezTo>
                <a:cubicBezTo>
                  <a:pt x="86" y="40"/>
                  <a:pt x="86" y="40"/>
                  <a:pt x="86" y="40"/>
                </a:cubicBezTo>
                <a:cubicBezTo>
                  <a:pt x="85" y="42"/>
                  <a:pt x="84" y="43"/>
                  <a:pt x="82" y="44"/>
                </a:cubicBezTo>
                <a:cubicBezTo>
                  <a:pt x="82" y="82"/>
                  <a:pt x="82" y="82"/>
                  <a:pt x="82" y="82"/>
                </a:cubicBezTo>
                <a:cubicBezTo>
                  <a:pt x="82" y="86"/>
                  <a:pt x="79" y="89"/>
                  <a:pt x="75" y="89"/>
                </a:cubicBezTo>
                <a:cubicBezTo>
                  <a:pt x="75" y="89"/>
                  <a:pt x="75" y="89"/>
                  <a:pt x="75" y="89"/>
                </a:cubicBezTo>
                <a:cubicBezTo>
                  <a:pt x="72" y="89"/>
                  <a:pt x="69" y="86"/>
                  <a:pt x="69" y="82"/>
                </a:cubicBezTo>
                <a:cubicBezTo>
                  <a:pt x="69" y="44"/>
                  <a:pt x="69" y="44"/>
                  <a:pt x="69" y="44"/>
                </a:cubicBezTo>
                <a:cubicBezTo>
                  <a:pt x="63" y="42"/>
                  <a:pt x="59" y="36"/>
                  <a:pt x="59" y="29"/>
                </a:cubicBezTo>
                <a:cubicBezTo>
                  <a:pt x="59" y="29"/>
                  <a:pt x="59" y="28"/>
                  <a:pt x="59" y="28"/>
                </a:cubicBezTo>
                <a:cubicBezTo>
                  <a:pt x="59" y="16"/>
                  <a:pt x="59" y="16"/>
                  <a:pt x="59" y="16"/>
                </a:cubicBezTo>
                <a:cubicBezTo>
                  <a:pt x="82" y="13"/>
                  <a:pt x="82" y="13"/>
                  <a:pt x="82" y="13"/>
                </a:cubicBezTo>
                <a:cubicBezTo>
                  <a:pt x="84" y="10"/>
                  <a:pt x="84" y="10"/>
                  <a:pt x="84" y="10"/>
                </a:cubicBezTo>
                <a:cubicBezTo>
                  <a:pt x="59" y="10"/>
                  <a:pt x="59" y="10"/>
                  <a:pt x="59" y="10"/>
                </a:cubicBezTo>
                <a:cubicBezTo>
                  <a:pt x="59" y="6"/>
                  <a:pt x="59" y="6"/>
                  <a:pt x="59" y="6"/>
                </a:cubicBezTo>
                <a:cubicBezTo>
                  <a:pt x="116" y="0"/>
                  <a:pt x="116" y="0"/>
                  <a:pt x="116" y="0"/>
                </a:cubicBezTo>
                <a:cubicBezTo>
                  <a:pt x="121" y="16"/>
                  <a:pt x="121" y="16"/>
                  <a:pt x="121" y="16"/>
                </a:cubicBezTo>
                <a:cubicBezTo>
                  <a:pt x="113" y="21"/>
                  <a:pt x="113" y="21"/>
                  <a:pt x="113" y="21"/>
                </a:cubicBezTo>
                <a:cubicBezTo>
                  <a:pt x="112" y="24"/>
                  <a:pt x="112" y="24"/>
                  <a:pt x="112" y="24"/>
                </a:cubicBezTo>
                <a:cubicBezTo>
                  <a:pt x="121" y="23"/>
                  <a:pt x="121" y="23"/>
                  <a:pt x="121" y="23"/>
                </a:cubicBezTo>
                <a:cubicBezTo>
                  <a:pt x="121" y="28"/>
                  <a:pt x="121" y="28"/>
                  <a:pt x="121" y="28"/>
                </a:cubicBezTo>
                <a:cubicBezTo>
                  <a:pt x="121" y="28"/>
                  <a:pt x="121" y="28"/>
                  <a:pt x="121" y="28"/>
                </a:cubicBezTo>
                <a:cubicBezTo>
                  <a:pt x="121" y="28"/>
                  <a:pt x="121" y="28"/>
                  <a:pt x="121" y="28"/>
                </a:cubicBezTo>
                <a:cubicBezTo>
                  <a:pt x="121" y="34"/>
                  <a:pt x="116" y="39"/>
                  <a:pt x="110" y="39"/>
                </a:cubicBezTo>
                <a:cubicBezTo>
                  <a:pt x="107" y="39"/>
                  <a:pt x="105" y="38"/>
                  <a:pt x="103" y="37"/>
                </a:cubicBezTo>
                <a:cubicBezTo>
                  <a:pt x="101" y="40"/>
                  <a:pt x="97" y="42"/>
                  <a:pt x="93" y="42"/>
                </a:cubicBezTo>
                <a:cubicBezTo>
                  <a:pt x="93" y="42"/>
                  <a:pt x="93" y="42"/>
                  <a:pt x="93" y="42"/>
                </a:cubicBezTo>
                <a:close/>
                <a:moveTo>
                  <a:pt x="5" y="40"/>
                </a:moveTo>
                <a:cubicBezTo>
                  <a:pt x="54" y="30"/>
                  <a:pt x="54" y="30"/>
                  <a:pt x="54" y="30"/>
                </a:cubicBezTo>
                <a:cubicBezTo>
                  <a:pt x="56" y="37"/>
                  <a:pt x="56" y="37"/>
                  <a:pt x="56" y="37"/>
                </a:cubicBezTo>
                <a:cubicBezTo>
                  <a:pt x="6" y="47"/>
                  <a:pt x="6" y="47"/>
                  <a:pt x="6" y="47"/>
                </a:cubicBezTo>
                <a:cubicBezTo>
                  <a:pt x="5" y="40"/>
                  <a:pt x="5" y="40"/>
                  <a:pt x="5" y="40"/>
                </a:cubicBezTo>
                <a:close/>
                <a:moveTo>
                  <a:pt x="56" y="40"/>
                </a:moveTo>
                <a:cubicBezTo>
                  <a:pt x="7" y="49"/>
                  <a:pt x="7" y="49"/>
                  <a:pt x="7" y="49"/>
                </a:cubicBezTo>
                <a:cubicBezTo>
                  <a:pt x="7" y="52"/>
                  <a:pt x="7" y="54"/>
                  <a:pt x="8" y="56"/>
                </a:cubicBezTo>
                <a:cubicBezTo>
                  <a:pt x="16" y="56"/>
                  <a:pt x="23" y="59"/>
                  <a:pt x="29" y="64"/>
                </a:cubicBezTo>
                <a:cubicBezTo>
                  <a:pt x="32" y="79"/>
                  <a:pt x="28" y="104"/>
                  <a:pt x="37" y="111"/>
                </a:cubicBezTo>
                <a:cubicBezTo>
                  <a:pt x="42" y="115"/>
                  <a:pt x="49" y="114"/>
                  <a:pt x="52" y="108"/>
                </a:cubicBezTo>
                <a:cubicBezTo>
                  <a:pt x="57" y="97"/>
                  <a:pt x="44" y="76"/>
                  <a:pt x="42" y="62"/>
                </a:cubicBezTo>
                <a:cubicBezTo>
                  <a:pt x="45" y="54"/>
                  <a:pt x="51" y="49"/>
                  <a:pt x="58" y="46"/>
                </a:cubicBezTo>
                <a:cubicBezTo>
                  <a:pt x="57" y="44"/>
                  <a:pt x="57" y="42"/>
                  <a:pt x="56" y="40"/>
                </a:cubicBezTo>
                <a:close/>
                <a:moveTo>
                  <a:pt x="42" y="98"/>
                </a:moveTo>
                <a:cubicBezTo>
                  <a:pt x="45" y="98"/>
                  <a:pt x="47" y="99"/>
                  <a:pt x="48" y="102"/>
                </a:cubicBezTo>
                <a:cubicBezTo>
                  <a:pt x="48" y="104"/>
                  <a:pt x="47" y="107"/>
                  <a:pt x="44" y="107"/>
                </a:cubicBezTo>
                <a:cubicBezTo>
                  <a:pt x="42" y="108"/>
                  <a:pt x="39" y="106"/>
                  <a:pt x="39" y="104"/>
                </a:cubicBezTo>
                <a:cubicBezTo>
                  <a:pt x="38" y="101"/>
                  <a:pt x="40" y="99"/>
                  <a:pt x="42" y="98"/>
                </a:cubicBezTo>
                <a:close/>
                <a:moveTo>
                  <a:pt x="54" y="26"/>
                </a:moveTo>
                <a:cubicBezTo>
                  <a:pt x="51" y="11"/>
                  <a:pt x="51" y="11"/>
                  <a:pt x="51" y="11"/>
                </a:cubicBezTo>
                <a:cubicBezTo>
                  <a:pt x="50" y="8"/>
                  <a:pt x="46" y="6"/>
                  <a:pt x="42" y="6"/>
                </a:cubicBezTo>
                <a:cubicBezTo>
                  <a:pt x="39" y="7"/>
                  <a:pt x="39" y="7"/>
                  <a:pt x="39" y="7"/>
                </a:cubicBezTo>
                <a:cubicBezTo>
                  <a:pt x="39" y="13"/>
                  <a:pt x="39" y="13"/>
                  <a:pt x="39" y="13"/>
                </a:cubicBezTo>
                <a:cubicBezTo>
                  <a:pt x="36" y="8"/>
                  <a:pt x="36" y="8"/>
                  <a:pt x="36" y="8"/>
                </a:cubicBezTo>
                <a:cubicBezTo>
                  <a:pt x="14" y="12"/>
                  <a:pt x="14" y="12"/>
                  <a:pt x="14" y="12"/>
                </a:cubicBezTo>
                <a:cubicBezTo>
                  <a:pt x="16" y="25"/>
                  <a:pt x="16" y="25"/>
                  <a:pt x="16" y="25"/>
                </a:cubicBezTo>
                <a:cubicBezTo>
                  <a:pt x="16" y="26"/>
                  <a:pt x="16" y="26"/>
                  <a:pt x="16" y="26"/>
                </a:cubicBezTo>
                <a:cubicBezTo>
                  <a:pt x="12" y="12"/>
                  <a:pt x="12" y="12"/>
                  <a:pt x="12" y="12"/>
                </a:cubicBezTo>
                <a:cubicBezTo>
                  <a:pt x="10" y="13"/>
                  <a:pt x="10" y="13"/>
                  <a:pt x="10" y="13"/>
                </a:cubicBezTo>
                <a:cubicBezTo>
                  <a:pt x="12" y="26"/>
                  <a:pt x="12" y="26"/>
                  <a:pt x="12" y="26"/>
                </a:cubicBezTo>
                <a:cubicBezTo>
                  <a:pt x="11" y="26"/>
                  <a:pt x="11" y="26"/>
                  <a:pt x="11" y="26"/>
                </a:cubicBezTo>
                <a:cubicBezTo>
                  <a:pt x="7" y="13"/>
                  <a:pt x="7" y="13"/>
                  <a:pt x="7" y="13"/>
                </a:cubicBezTo>
                <a:cubicBezTo>
                  <a:pt x="3" y="14"/>
                  <a:pt x="0" y="18"/>
                  <a:pt x="1" y="21"/>
                </a:cubicBezTo>
                <a:cubicBezTo>
                  <a:pt x="4" y="36"/>
                  <a:pt x="4" y="36"/>
                  <a:pt x="4" y="36"/>
                </a:cubicBezTo>
                <a:lnTo>
                  <a:pt x="54" y="26"/>
                </a:ln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A3A485F9-4D8D-B0A4-1298-01901B819221}"/>
              </a:ext>
            </a:extLst>
          </p:cNvPr>
          <p:cNvSpPr/>
          <p:nvPr/>
        </p:nvSpPr>
        <p:spPr>
          <a:xfrm>
            <a:off x="5360246" y="1260812"/>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2400">
              <a:latin typeface="微软雅黑" panose="020B0503020204020204" pitchFamily="34" charset="-122"/>
              <a:ea typeface="微软雅黑" panose="020B0503020204020204" pitchFamily="34" charset="-122"/>
            </a:endParaRPr>
          </a:p>
        </p:txBody>
      </p:sp>
      <p:sp>
        <p:nvSpPr>
          <p:cNvPr id="17" name="椭圆 16">
            <a:extLst>
              <a:ext uri="{FF2B5EF4-FFF2-40B4-BE49-F238E27FC236}">
                <a16:creationId xmlns:a16="http://schemas.microsoft.com/office/drawing/2014/main" id="{7E555C59-4E27-A4BC-DBC6-FA9799B5241A}"/>
              </a:ext>
            </a:extLst>
          </p:cNvPr>
          <p:cNvSpPr/>
          <p:nvPr/>
        </p:nvSpPr>
        <p:spPr>
          <a:xfrm>
            <a:off x="5433497" y="5098391"/>
            <a:ext cx="923799" cy="92379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2400">
              <a:latin typeface="微软雅黑" panose="020B0503020204020204" pitchFamily="34" charset="-122"/>
              <a:ea typeface="微软雅黑" panose="020B0503020204020204" pitchFamily="34" charset="-122"/>
            </a:endParaRPr>
          </a:p>
        </p:txBody>
      </p:sp>
      <p:sp>
        <p:nvSpPr>
          <p:cNvPr id="18" name="Freeform 175">
            <a:extLst>
              <a:ext uri="{FF2B5EF4-FFF2-40B4-BE49-F238E27FC236}">
                <a16:creationId xmlns:a16="http://schemas.microsoft.com/office/drawing/2014/main" id="{9E8B72E3-D5DE-970C-E0A6-52EBAA9796EB}"/>
              </a:ext>
            </a:extLst>
          </p:cNvPr>
          <p:cNvSpPr>
            <a:spLocks noEditPoints="1"/>
          </p:cNvSpPr>
          <p:nvPr/>
        </p:nvSpPr>
        <p:spPr bwMode="auto">
          <a:xfrm>
            <a:off x="5658167" y="5225246"/>
            <a:ext cx="575733" cy="630767"/>
          </a:xfrm>
          <a:custGeom>
            <a:avLst/>
            <a:gdLst>
              <a:gd name="T0" fmla="*/ 165 w 272"/>
              <a:gd name="T1" fmla="*/ 0 h 298"/>
              <a:gd name="T2" fmla="*/ 246 w 272"/>
              <a:gd name="T3" fmla="*/ 47 h 298"/>
              <a:gd name="T4" fmla="*/ 153 w 272"/>
              <a:gd name="T5" fmla="*/ 201 h 298"/>
              <a:gd name="T6" fmla="*/ 108 w 272"/>
              <a:gd name="T7" fmla="*/ 229 h 298"/>
              <a:gd name="T8" fmla="*/ 66 w 272"/>
              <a:gd name="T9" fmla="*/ 232 h 298"/>
              <a:gd name="T10" fmla="*/ 71 w 272"/>
              <a:gd name="T11" fmla="*/ 153 h 298"/>
              <a:gd name="T12" fmla="*/ 165 w 272"/>
              <a:gd name="T13" fmla="*/ 0 h 298"/>
              <a:gd name="T14" fmla="*/ 165 w 272"/>
              <a:gd name="T15" fmla="*/ 0 h 298"/>
              <a:gd name="T16" fmla="*/ 243 w 272"/>
              <a:gd name="T17" fmla="*/ 293 h 298"/>
              <a:gd name="T18" fmla="*/ 248 w 272"/>
              <a:gd name="T19" fmla="*/ 262 h 298"/>
              <a:gd name="T20" fmla="*/ 158 w 272"/>
              <a:gd name="T21" fmla="*/ 260 h 298"/>
              <a:gd name="T22" fmla="*/ 272 w 272"/>
              <a:gd name="T23" fmla="*/ 253 h 298"/>
              <a:gd name="T24" fmla="*/ 272 w 272"/>
              <a:gd name="T25" fmla="*/ 241 h 298"/>
              <a:gd name="T26" fmla="*/ 239 w 272"/>
              <a:gd name="T27" fmla="*/ 239 h 298"/>
              <a:gd name="T28" fmla="*/ 269 w 272"/>
              <a:gd name="T29" fmla="*/ 234 h 298"/>
              <a:gd name="T30" fmla="*/ 257 w 272"/>
              <a:gd name="T31" fmla="*/ 210 h 298"/>
              <a:gd name="T32" fmla="*/ 175 w 272"/>
              <a:gd name="T33" fmla="*/ 201 h 298"/>
              <a:gd name="T34" fmla="*/ 172 w 272"/>
              <a:gd name="T35" fmla="*/ 224 h 298"/>
              <a:gd name="T36" fmla="*/ 208 w 272"/>
              <a:gd name="T37" fmla="*/ 232 h 298"/>
              <a:gd name="T38" fmla="*/ 0 w 272"/>
              <a:gd name="T39" fmla="*/ 243 h 298"/>
              <a:gd name="T40" fmla="*/ 2 w 272"/>
              <a:gd name="T41" fmla="*/ 265 h 298"/>
              <a:gd name="T42" fmla="*/ 137 w 272"/>
              <a:gd name="T43" fmla="*/ 279 h 298"/>
              <a:gd name="T44" fmla="*/ 85 w 272"/>
              <a:gd name="T45" fmla="*/ 281 h 298"/>
              <a:gd name="T46" fmla="*/ 87 w 272"/>
              <a:gd name="T47" fmla="*/ 298 h 298"/>
              <a:gd name="T48" fmla="*/ 243 w 272"/>
              <a:gd name="T49" fmla="*/ 293 h 298"/>
              <a:gd name="T50" fmla="*/ 243 w 272"/>
              <a:gd name="T51" fmla="*/ 293 h 298"/>
              <a:gd name="T52" fmla="*/ 106 w 272"/>
              <a:gd name="T53" fmla="*/ 213 h 298"/>
              <a:gd name="T54" fmla="*/ 137 w 272"/>
              <a:gd name="T55" fmla="*/ 191 h 298"/>
              <a:gd name="T56" fmla="*/ 87 w 272"/>
              <a:gd name="T57" fmla="*/ 163 h 298"/>
              <a:gd name="T58" fmla="*/ 85 w 272"/>
              <a:gd name="T59" fmla="*/ 198 h 298"/>
              <a:gd name="T60" fmla="*/ 106 w 272"/>
              <a:gd name="T61" fmla="*/ 213 h 298"/>
              <a:gd name="T62" fmla="*/ 106 w 272"/>
              <a:gd name="T63" fmla="*/ 213 h 298"/>
              <a:gd name="T64" fmla="*/ 217 w 272"/>
              <a:gd name="T65" fmla="*/ 47 h 298"/>
              <a:gd name="T66" fmla="*/ 142 w 272"/>
              <a:gd name="T67" fmla="*/ 172 h 298"/>
              <a:gd name="T68" fmla="*/ 151 w 272"/>
              <a:gd name="T69" fmla="*/ 177 h 298"/>
              <a:gd name="T70" fmla="*/ 224 w 272"/>
              <a:gd name="T71" fmla="*/ 52 h 298"/>
              <a:gd name="T72" fmla="*/ 217 w 272"/>
              <a:gd name="T73" fmla="*/ 47 h 298"/>
              <a:gd name="T74" fmla="*/ 217 w 272"/>
              <a:gd name="T75" fmla="*/ 47 h 298"/>
              <a:gd name="T76" fmla="*/ 170 w 272"/>
              <a:gd name="T77" fmla="*/ 19 h 298"/>
              <a:gd name="T78" fmla="*/ 97 w 272"/>
              <a:gd name="T79" fmla="*/ 144 h 298"/>
              <a:gd name="T80" fmla="*/ 111 w 272"/>
              <a:gd name="T81" fmla="*/ 153 h 298"/>
              <a:gd name="T82" fmla="*/ 186 w 272"/>
              <a:gd name="T83" fmla="*/ 28 h 298"/>
              <a:gd name="T84" fmla="*/ 170 w 272"/>
              <a:gd name="T85" fmla="*/ 1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72" h="298">
                <a:moveTo>
                  <a:pt x="165" y="0"/>
                </a:moveTo>
                <a:lnTo>
                  <a:pt x="246" y="47"/>
                </a:lnTo>
                <a:lnTo>
                  <a:pt x="153" y="201"/>
                </a:lnTo>
                <a:lnTo>
                  <a:pt x="108" y="229"/>
                </a:lnTo>
                <a:lnTo>
                  <a:pt x="66" y="232"/>
                </a:lnTo>
                <a:lnTo>
                  <a:pt x="71" y="153"/>
                </a:lnTo>
                <a:lnTo>
                  <a:pt x="165" y="0"/>
                </a:lnTo>
                <a:lnTo>
                  <a:pt x="165" y="0"/>
                </a:lnTo>
                <a:close/>
                <a:moveTo>
                  <a:pt x="243" y="293"/>
                </a:moveTo>
                <a:lnTo>
                  <a:pt x="248" y="262"/>
                </a:lnTo>
                <a:lnTo>
                  <a:pt x="158" y="260"/>
                </a:lnTo>
                <a:lnTo>
                  <a:pt x="272" y="253"/>
                </a:lnTo>
                <a:lnTo>
                  <a:pt x="272" y="241"/>
                </a:lnTo>
                <a:lnTo>
                  <a:pt x="239" y="239"/>
                </a:lnTo>
                <a:lnTo>
                  <a:pt x="269" y="234"/>
                </a:lnTo>
                <a:lnTo>
                  <a:pt x="257" y="210"/>
                </a:lnTo>
                <a:lnTo>
                  <a:pt x="175" y="201"/>
                </a:lnTo>
                <a:lnTo>
                  <a:pt x="172" y="224"/>
                </a:lnTo>
                <a:lnTo>
                  <a:pt x="208" y="232"/>
                </a:lnTo>
                <a:lnTo>
                  <a:pt x="0" y="243"/>
                </a:lnTo>
                <a:lnTo>
                  <a:pt x="2" y="265"/>
                </a:lnTo>
                <a:lnTo>
                  <a:pt x="137" y="279"/>
                </a:lnTo>
                <a:lnTo>
                  <a:pt x="85" y="281"/>
                </a:lnTo>
                <a:lnTo>
                  <a:pt x="87" y="298"/>
                </a:lnTo>
                <a:lnTo>
                  <a:pt x="243" y="293"/>
                </a:lnTo>
                <a:lnTo>
                  <a:pt x="243" y="293"/>
                </a:lnTo>
                <a:close/>
                <a:moveTo>
                  <a:pt x="106" y="213"/>
                </a:moveTo>
                <a:lnTo>
                  <a:pt x="137" y="191"/>
                </a:lnTo>
                <a:lnTo>
                  <a:pt x="87" y="163"/>
                </a:lnTo>
                <a:lnTo>
                  <a:pt x="85" y="198"/>
                </a:lnTo>
                <a:lnTo>
                  <a:pt x="106" y="213"/>
                </a:lnTo>
                <a:lnTo>
                  <a:pt x="106" y="213"/>
                </a:lnTo>
                <a:close/>
                <a:moveTo>
                  <a:pt x="217" y="47"/>
                </a:moveTo>
                <a:lnTo>
                  <a:pt x="142" y="172"/>
                </a:lnTo>
                <a:lnTo>
                  <a:pt x="151" y="177"/>
                </a:lnTo>
                <a:lnTo>
                  <a:pt x="224" y="52"/>
                </a:lnTo>
                <a:lnTo>
                  <a:pt x="217" y="47"/>
                </a:lnTo>
                <a:lnTo>
                  <a:pt x="217" y="47"/>
                </a:lnTo>
                <a:close/>
                <a:moveTo>
                  <a:pt x="170" y="19"/>
                </a:moveTo>
                <a:lnTo>
                  <a:pt x="97" y="144"/>
                </a:lnTo>
                <a:lnTo>
                  <a:pt x="111" y="153"/>
                </a:lnTo>
                <a:lnTo>
                  <a:pt x="186" y="28"/>
                </a:lnTo>
                <a:lnTo>
                  <a:pt x="170" y="19"/>
                </a:ln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19" name="Freeform 168">
            <a:extLst>
              <a:ext uri="{FF2B5EF4-FFF2-40B4-BE49-F238E27FC236}">
                <a16:creationId xmlns:a16="http://schemas.microsoft.com/office/drawing/2014/main" id="{F74D8BF9-5D07-6B6C-0128-B46C3F657F04}"/>
              </a:ext>
            </a:extLst>
          </p:cNvPr>
          <p:cNvSpPr>
            <a:spLocks noEditPoints="1"/>
          </p:cNvSpPr>
          <p:nvPr/>
        </p:nvSpPr>
        <p:spPr bwMode="auto">
          <a:xfrm>
            <a:off x="5545920" y="1392545"/>
            <a:ext cx="552451" cy="615951"/>
          </a:xfrm>
          <a:custGeom>
            <a:avLst/>
            <a:gdLst>
              <a:gd name="T0" fmla="*/ 55 w 110"/>
              <a:gd name="T1" fmla="*/ 41 h 123"/>
              <a:gd name="T2" fmla="*/ 75 w 110"/>
              <a:gd name="T3" fmla="*/ 31 h 123"/>
              <a:gd name="T4" fmla="*/ 99 w 110"/>
              <a:gd name="T5" fmla="*/ 86 h 123"/>
              <a:gd name="T6" fmla="*/ 97 w 110"/>
              <a:gd name="T7" fmla="*/ 88 h 123"/>
              <a:gd name="T8" fmla="*/ 101 w 110"/>
              <a:gd name="T9" fmla="*/ 96 h 123"/>
              <a:gd name="T10" fmla="*/ 94 w 110"/>
              <a:gd name="T11" fmla="*/ 99 h 123"/>
              <a:gd name="T12" fmla="*/ 90 w 110"/>
              <a:gd name="T13" fmla="*/ 91 h 123"/>
              <a:gd name="T14" fmla="*/ 87 w 110"/>
              <a:gd name="T15" fmla="*/ 93 h 123"/>
              <a:gd name="T16" fmla="*/ 55 w 110"/>
              <a:gd name="T17" fmla="*/ 41 h 123"/>
              <a:gd name="T18" fmla="*/ 0 w 110"/>
              <a:gd name="T19" fmla="*/ 108 h 123"/>
              <a:gd name="T20" fmla="*/ 3 w 110"/>
              <a:gd name="T21" fmla="*/ 115 h 123"/>
              <a:gd name="T22" fmla="*/ 31 w 110"/>
              <a:gd name="T23" fmla="*/ 105 h 123"/>
              <a:gd name="T24" fmla="*/ 30 w 110"/>
              <a:gd name="T25" fmla="*/ 121 h 123"/>
              <a:gd name="T26" fmla="*/ 110 w 110"/>
              <a:gd name="T27" fmla="*/ 105 h 123"/>
              <a:gd name="T28" fmla="*/ 108 w 110"/>
              <a:gd name="T29" fmla="*/ 98 h 123"/>
              <a:gd name="T30" fmla="*/ 36 w 110"/>
              <a:gd name="T31" fmla="*/ 113 h 123"/>
              <a:gd name="T32" fmla="*/ 55 w 110"/>
              <a:gd name="T33" fmla="*/ 96 h 123"/>
              <a:gd name="T34" fmla="*/ 52 w 110"/>
              <a:gd name="T35" fmla="*/ 89 h 123"/>
              <a:gd name="T36" fmla="*/ 0 w 110"/>
              <a:gd name="T37" fmla="*/ 108 h 123"/>
              <a:gd name="T38" fmla="*/ 60 w 110"/>
              <a:gd name="T39" fmla="*/ 9 h 123"/>
              <a:gd name="T40" fmla="*/ 53 w 110"/>
              <a:gd name="T41" fmla="*/ 36 h 123"/>
              <a:gd name="T42" fmla="*/ 72 w 110"/>
              <a:gd name="T43" fmla="*/ 26 h 123"/>
              <a:gd name="T44" fmla="*/ 66 w 110"/>
              <a:gd name="T45" fmla="*/ 15 h 123"/>
              <a:gd name="T46" fmla="*/ 71 w 110"/>
              <a:gd name="T47" fmla="*/ 12 h 123"/>
              <a:gd name="T48" fmla="*/ 86 w 110"/>
              <a:gd name="T49" fmla="*/ 51 h 123"/>
              <a:gd name="T50" fmla="*/ 93 w 110"/>
              <a:gd name="T51" fmla="*/ 48 h 123"/>
              <a:gd name="T52" fmla="*/ 77 w 110"/>
              <a:gd name="T53" fmla="*/ 5 h 123"/>
              <a:gd name="T54" fmla="*/ 75 w 110"/>
              <a:gd name="T55" fmla="*/ 2 h 123"/>
              <a:gd name="T56" fmla="*/ 72 w 110"/>
              <a:gd name="T57" fmla="*/ 3 h 123"/>
              <a:gd name="T58" fmla="*/ 60 w 110"/>
              <a:gd name="T59" fmla="*/ 9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10" h="123">
                <a:moveTo>
                  <a:pt x="55" y="41"/>
                </a:moveTo>
                <a:cubicBezTo>
                  <a:pt x="75" y="31"/>
                  <a:pt x="75" y="31"/>
                  <a:pt x="75" y="31"/>
                </a:cubicBezTo>
                <a:cubicBezTo>
                  <a:pt x="99" y="86"/>
                  <a:pt x="99" y="86"/>
                  <a:pt x="99" y="86"/>
                </a:cubicBezTo>
                <a:cubicBezTo>
                  <a:pt x="97" y="88"/>
                  <a:pt x="97" y="88"/>
                  <a:pt x="97" y="88"/>
                </a:cubicBezTo>
                <a:cubicBezTo>
                  <a:pt x="101" y="96"/>
                  <a:pt x="101" y="96"/>
                  <a:pt x="101" y="96"/>
                </a:cubicBezTo>
                <a:cubicBezTo>
                  <a:pt x="94" y="99"/>
                  <a:pt x="94" y="99"/>
                  <a:pt x="94" y="99"/>
                </a:cubicBezTo>
                <a:cubicBezTo>
                  <a:pt x="90" y="91"/>
                  <a:pt x="90" y="91"/>
                  <a:pt x="90" y="91"/>
                </a:cubicBezTo>
                <a:cubicBezTo>
                  <a:pt x="87" y="93"/>
                  <a:pt x="87" y="93"/>
                  <a:pt x="87" y="93"/>
                </a:cubicBezTo>
                <a:cubicBezTo>
                  <a:pt x="55" y="41"/>
                  <a:pt x="55" y="41"/>
                  <a:pt x="55" y="41"/>
                </a:cubicBezTo>
                <a:close/>
                <a:moveTo>
                  <a:pt x="0" y="108"/>
                </a:moveTo>
                <a:cubicBezTo>
                  <a:pt x="3" y="115"/>
                  <a:pt x="3" y="115"/>
                  <a:pt x="3" y="115"/>
                </a:cubicBezTo>
                <a:cubicBezTo>
                  <a:pt x="31" y="105"/>
                  <a:pt x="31" y="105"/>
                  <a:pt x="31" y="105"/>
                </a:cubicBezTo>
                <a:cubicBezTo>
                  <a:pt x="23" y="112"/>
                  <a:pt x="19" y="119"/>
                  <a:pt x="30" y="121"/>
                </a:cubicBezTo>
                <a:cubicBezTo>
                  <a:pt x="44" y="123"/>
                  <a:pt x="110" y="105"/>
                  <a:pt x="110" y="105"/>
                </a:cubicBezTo>
                <a:cubicBezTo>
                  <a:pt x="108" y="98"/>
                  <a:pt x="108" y="98"/>
                  <a:pt x="108" y="98"/>
                </a:cubicBezTo>
                <a:cubicBezTo>
                  <a:pt x="108" y="98"/>
                  <a:pt x="49" y="115"/>
                  <a:pt x="36" y="113"/>
                </a:cubicBezTo>
                <a:cubicBezTo>
                  <a:pt x="33" y="112"/>
                  <a:pt x="55" y="96"/>
                  <a:pt x="55" y="96"/>
                </a:cubicBezTo>
                <a:cubicBezTo>
                  <a:pt x="52" y="89"/>
                  <a:pt x="52" y="89"/>
                  <a:pt x="52" y="89"/>
                </a:cubicBezTo>
                <a:cubicBezTo>
                  <a:pt x="0" y="108"/>
                  <a:pt x="0" y="108"/>
                  <a:pt x="0" y="108"/>
                </a:cubicBezTo>
                <a:close/>
                <a:moveTo>
                  <a:pt x="60" y="9"/>
                </a:moveTo>
                <a:cubicBezTo>
                  <a:pt x="48" y="0"/>
                  <a:pt x="40" y="12"/>
                  <a:pt x="53" y="36"/>
                </a:cubicBezTo>
                <a:cubicBezTo>
                  <a:pt x="72" y="26"/>
                  <a:pt x="72" y="26"/>
                  <a:pt x="72" y="26"/>
                </a:cubicBezTo>
                <a:cubicBezTo>
                  <a:pt x="70" y="21"/>
                  <a:pt x="68" y="18"/>
                  <a:pt x="66" y="15"/>
                </a:cubicBezTo>
                <a:cubicBezTo>
                  <a:pt x="71" y="12"/>
                  <a:pt x="71" y="12"/>
                  <a:pt x="71" y="12"/>
                </a:cubicBezTo>
                <a:cubicBezTo>
                  <a:pt x="86" y="51"/>
                  <a:pt x="86" y="51"/>
                  <a:pt x="86" y="51"/>
                </a:cubicBezTo>
                <a:cubicBezTo>
                  <a:pt x="93" y="48"/>
                  <a:pt x="93" y="48"/>
                  <a:pt x="93" y="48"/>
                </a:cubicBezTo>
                <a:cubicBezTo>
                  <a:pt x="77" y="5"/>
                  <a:pt x="77" y="5"/>
                  <a:pt x="77" y="5"/>
                </a:cubicBezTo>
                <a:cubicBezTo>
                  <a:pt x="75" y="2"/>
                  <a:pt x="75" y="2"/>
                  <a:pt x="75" y="2"/>
                </a:cubicBezTo>
                <a:cubicBezTo>
                  <a:pt x="72" y="3"/>
                  <a:pt x="72" y="3"/>
                  <a:pt x="72" y="3"/>
                </a:cubicBezTo>
                <a:lnTo>
                  <a:pt x="60" y="9"/>
                </a:lnTo>
                <a:close/>
              </a:path>
            </a:pathLst>
          </a:custGeom>
          <a:solidFill>
            <a:schemeClr val="bg1"/>
          </a:solidFill>
          <a:ln>
            <a:noFill/>
          </a:ln>
        </p:spPr>
        <p:txBody>
          <a:bodyPr vert="horz" wrap="square" lIns="121920" tIns="60960" rIns="121920" bIns="60960" numCol="1" anchor="t" anchorCtr="0" compatLnSpc="1"/>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endParaRPr lang="zh-CN" altLang="en-US" sz="2400">
              <a:solidFill>
                <a:srgbClr val="E93F30"/>
              </a:solidFill>
              <a:latin typeface="微软雅黑" panose="020B0503020204020204" pitchFamily="34" charset="-122"/>
              <a:ea typeface="微软雅黑" panose="020B0503020204020204" pitchFamily="34" charset="-122"/>
            </a:endParaRPr>
          </a:p>
        </p:txBody>
      </p:sp>
      <p:sp>
        <p:nvSpPr>
          <p:cNvPr id="20" name="TextBox 33">
            <a:extLst>
              <a:ext uri="{FF2B5EF4-FFF2-40B4-BE49-F238E27FC236}">
                <a16:creationId xmlns:a16="http://schemas.microsoft.com/office/drawing/2014/main" id="{44EF6895-84F7-3B99-A9E9-45CB48DDB7E2}"/>
              </a:ext>
            </a:extLst>
          </p:cNvPr>
          <p:cNvSpPr txBox="1"/>
          <p:nvPr/>
        </p:nvSpPr>
        <p:spPr>
          <a:xfrm>
            <a:off x="6513190" y="1218135"/>
            <a:ext cx="5145410" cy="1292020"/>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nSpc>
                <a:spcPct val="120000"/>
              </a:lnSpc>
            </a:pP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rPr>
              <a:t>包含了具体的表单功能项，如单行文本输入框、密码输入框、复选框提交按钮等。</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1" name="文本框 9">
            <a:extLst>
              <a:ext uri="{FF2B5EF4-FFF2-40B4-BE49-F238E27FC236}">
                <a16:creationId xmlns:a16="http://schemas.microsoft.com/office/drawing/2014/main" id="{15FF7155-380C-B4C3-70D9-1204DC504C1D}"/>
              </a:ext>
            </a:extLst>
          </p:cNvPr>
          <p:cNvSpPr txBox="1"/>
          <p:nvPr/>
        </p:nvSpPr>
        <p:spPr>
          <a:xfrm>
            <a:off x="3676690" y="1362163"/>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lvl="1"/>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表单控件</a:t>
            </a:r>
          </a:p>
        </p:txBody>
      </p:sp>
      <p:sp>
        <p:nvSpPr>
          <p:cNvPr id="22" name="TextBox 33">
            <a:extLst>
              <a:ext uri="{FF2B5EF4-FFF2-40B4-BE49-F238E27FC236}">
                <a16:creationId xmlns:a16="http://schemas.microsoft.com/office/drawing/2014/main" id="{9B0A65E7-9D03-C094-475B-743B328809B8}"/>
              </a:ext>
            </a:extLst>
          </p:cNvPr>
          <p:cNvSpPr txBox="1"/>
          <p:nvPr/>
        </p:nvSpPr>
        <p:spPr>
          <a:xfrm>
            <a:off x="6513190" y="2887915"/>
            <a:ext cx="4890475" cy="1299074"/>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lvl="0">
              <a:lnSpc>
                <a:spcPct val="120000"/>
              </a:lnSpc>
            </a:pP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rPr>
              <a:t>一个表单中通常还需要包含一些说明性的文字即表单控件前的文字说明，用于提示用户进行填写和操作</a:t>
            </a:r>
            <a:r>
              <a:rPr lang="zh-CN" altLang="zh-CN" dirty="0"/>
              <a:t>。</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3" name="文本框 9">
            <a:extLst>
              <a:ext uri="{FF2B5EF4-FFF2-40B4-BE49-F238E27FC236}">
                <a16:creationId xmlns:a16="http://schemas.microsoft.com/office/drawing/2014/main" id="{314283A5-85CA-65F2-E913-1887423D133A}"/>
              </a:ext>
            </a:extLst>
          </p:cNvPr>
          <p:cNvSpPr txBox="1"/>
          <p:nvPr/>
        </p:nvSpPr>
        <p:spPr>
          <a:xfrm>
            <a:off x="3523137" y="3292027"/>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lvl="1"/>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提示信息</a:t>
            </a:r>
          </a:p>
        </p:txBody>
      </p:sp>
      <p:sp>
        <p:nvSpPr>
          <p:cNvPr id="24" name="TextBox 33">
            <a:extLst>
              <a:ext uri="{FF2B5EF4-FFF2-40B4-BE49-F238E27FC236}">
                <a16:creationId xmlns:a16="http://schemas.microsoft.com/office/drawing/2014/main" id="{2258F1C6-03F6-9BB5-DA0E-4BE33D8696DA}"/>
              </a:ext>
            </a:extLst>
          </p:cNvPr>
          <p:cNvSpPr txBox="1"/>
          <p:nvPr/>
        </p:nvSpPr>
        <p:spPr>
          <a:xfrm>
            <a:off x="6683302" y="5098391"/>
            <a:ext cx="4978672" cy="848822"/>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lvl="0">
              <a:lnSpc>
                <a:spcPct val="120000"/>
              </a:lnSpc>
            </a:pPr>
            <a:r>
              <a:rPr lang="zh-CN" altLang="zh-CN" dirty="0">
                <a:solidFill>
                  <a:schemeClr val="tx1">
                    <a:lumMod val="75000"/>
                    <a:lumOff val="25000"/>
                  </a:schemeClr>
                </a:solidFill>
                <a:latin typeface="微软雅黑" panose="020B0503020204020204" pitchFamily="34" charset="-122"/>
                <a:ea typeface="微软雅黑" panose="020B0503020204020204" pitchFamily="34" charset="-122"/>
              </a:rPr>
              <a:t>它相当于一个容器，用来容纳所有的表单控件和提示信息。</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25" name="文本框 9">
            <a:extLst>
              <a:ext uri="{FF2B5EF4-FFF2-40B4-BE49-F238E27FC236}">
                <a16:creationId xmlns:a16="http://schemas.microsoft.com/office/drawing/2014/main" id="{3A78EDC2-E42A-6E36-1D51-F0EBA51D2068}"/>
              </a:ext>
            </a:extLst>
          </p:cNvPr>
          <p:cNvSpPr txBox="1"/>
          <p:nvPr/>
        </p:nvSpPr>
        <p:spPr>
          <a:xfrm>
            <a:off x="3832275" y="5208217"/>
            <a:ext cx="1981477" cy="3282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lvl="1"/>
            <a:r>
              <a:rPr lang="zh-CN" altLang="en-US" sz="2000" b="1" dirty="0">
                <a:solidFill>
                  <a:schemeClr val="tx1">
                    <a:lumMod val="75000"/>
                    <a:lumOff val="25000"/>
                  </a:schemeClr>
                </a:solidFill>
                <a:latin typeface="微软雅黑" panose="020B0503020204020204" pitchFamily="34" charset="-122"/>
                <a:ea typeface="微软雅黑" panose="020B0503020204020204" pitchFamily="34" charset="-122"/>
              </a:rPr>
              <a:t>表单域</a:t>
            </a:r>
          </a:p>
        </p:txBody>
      </p:sp>
      <p:sp>
        <p:nvSpPr>
          <p:cNvPr id="26" name="文本框 9">
            <a:extLst>
              <a:ext uri="{FF2B5EF4-FFF2-40B4-BE49-F238E27FC236}">
                <a16:creationId xmlns:a16="http://schemas.microsoft.com/office/drawing/2014/main" id="{E4E115D8-5E5C-E690-6559-03E1946C3739}"/>
              </a:ext>
            </a:extLst>
          </p:cNvPr>
          <p:cNvSpPr txBox="1"/>
          <p:nvPr/>
        </p:nvSpPr>
        <p:spPr>
          <a:xfrm>
            <a:off x="657175" y="3224390"/>
            <a:ext cx="3116596" cy="67880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t">
            <a:no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lvl="1"/>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表单的</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个部分</a:t>
            </a:r>
          </a:p>
        </p:txBody>
      </p:sp>
    </p:spTree>
    <p:extLst>
      <p:ext uri="{BB962C8B-B14F-4D97-AF65-F5344CB8AC3E}">
        <p14:creationId xmlns:p14="http://schemas.microsoft.com/office/powerpoint/2010/main" val="1629067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9B4DB9-EA7B-B565-536C-49826EAC3628}"/>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DC1DDDC3-B6A1-90BC-4E47-C19290D4B4DC}"/>
              </a:ext>
            </a:extLst>
          </p:cNvPr>
          <p:cNvPicPr>
            <a:picLocks noChangeAspect="1"/>
          </p:cNvPicPr>
          <p:nvPr/>
        </p:nvPicPr>
        <p:blipFill>
          <a:blip r:embed="rId3"/>
          <a:stretch>
            <a:fillRect/>
          </a:stretch>
        </p:blipFill>
        <p:spPr>
          <a:xfrm>
            <a:off x="0" y="-25461"/>
            <a:ext cx="12192000" cy="708422"/>
          </a:xfrm>
          <a:prstGeom prst="rect">
            <a:avLst/>
          </a:prstGeom>
        </p:spPr>
      </p:pic>
      <p:sp>
        <p:nvSpPr>
          <p:cNvPr id="7" name="文本框 6">
            <a:extLst>
              <a:ext uri="{FF2B5EF4-FFF2-40B4-BE49-F238E27FC236}">
                <a16:creationId xmlns:a16="http://schemas.microsoft.com/office/drawing/2014/main" id="{065CFC7D-A2C1-353B-3557-9CF6AD6EAC12}"/>
              </a:ext>
            </a:extLst>
          </p:cNvPr>
          <p:cNvSpPr txBox="1"/>
          <p:nvPr/>
        </p:nvSpPr>
        <p:spPr>
          <a:xfrm>
            <a:off x="729432" y="42335"/>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600" b="1" dirty="0">
                <a:solidFill>
                  <a:srgbClr val="FFFFFF"/>
                </a:solidFill>
                <a:latin typeface="Arial" panose="020B0604020202020204"/>
                <a:ea typeface="微软雅黑" panose="020B0503020204020204" charset="-122"/>
                <a:cs typeface="+mn-ea"/>
                <a:sym typeface="+mn-lt"/>
              </a:rPr>
              <a:t>标签</a:t>
            </a:r>
            <a:r>
              <a:rPr lang="en-US" altLang="zh-CN" sz="3600" b="1" dirty="0">
                <a:solidFill>
                  <a:srgbClr val="FFFFFF"/>
                </a:solidFill>
                <a:latin typeface="Arial" panose="020B0604020202020204"/>
                <a:ea typeface="微软雅黑" panose="020B0503020204020204" charset="-122"/>
                <a:cs typeface="+mn-ea"/>
                <a:sym typeface="+mn-lt"/>
              </a:rPr>
              <a:t>—</a:t>
            </a:r>
            <a:r>
              <a:rPr lang="zh-CN" altLang="en-US" sz="3600" b="1" dirty="0">
                <a:solidFill>
                  <a:srgbClr val="FFFFFF"/>
                </a:solidFill>
                <a:latin typeface="Arial" panose="020B0604020202020204"/>
                <a:ea typeface="微软雅黑" panose="020B0503020204020204" charset="-122"/>
                <a:cs typeface="+mn-ea"/>
                <a:sym typeface="+mn-lt"/>
              </a:rPr>
              <a:t>表单</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8" name="TextBox 28">
            <a:extLst>
              <a:ext uri="{FF2B5EF4-FFF2-40B4-BE49-F238E27FC236}">
                <a16:creationId xmlns:a16="http://schemas.microsoft.com/office/drawing/2014/main" id="{89497C63-FF81-1C0A-E268-7ECF16A7AA7C}"/>
              </a:ext>
            </a:extLst>
          </p:cNvPr>
          <p:cNvSpPr txBox="1"/>
          <p:nvPr/>
        </p:nvSpPr>
        <p:spPr>
          <a:xfrm>
            <a:off x="394482" y="1490008"/>
            <a:ext cx="11327180" cy="1938992"/>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在</a:t>
            </a:r>
            <a:r>
              <a:rPr lang="en-US" altLang="zh-CN" dirty="0">
                <a:solidFill>
                  <a:srgbClr val="595959"/>
                </a:solidFill>
                <a:latin typeface="微软雅黑" panose="020B0503020204020204" pitchFamily="34" charset="-122"/>
                <a:ea typeface="微软雅黑" panose="020B0503020204020204" pitchFamily="34" charset="-122"/>
                <a:cs typeface="+mn-ea"/>
              </a:rPr>
              <a:t>HTML</a:t>
            </a:r>
            <a:r>
              <a:rPr lang="zh-CN" altLang="zh-CN" dirty="0">
                <a:solidFill>
                  <a:srgbClr val="595959"/>
                </a:solidFill>
                <a:latin typeface="微软雅黑" panose="020B0503020204020204" pitchFamily="34" charset="-122"/>
                <a:ea typeface="微软雅黑" panose="020B0503020204020204" pitchFamily="34" charset="-122"/>
                <a:cs typeface="+mn-ea"/>
              </a:rPr>
              <a:t>中，</a:t>
            </a:r>
            <a:r>
              <a:rPr lang="en-US" altLang="zh-CN" dirty="0">
                <a:solidFill>
                  <a:srgbClr val="595959"/>
                </a:solidFill>
                <a:latin typeface="微软雅黑" panose="020B0503020204020204" pitchFamily="34" charset="-122"/>
                <a:ea typeface="微软雅黑" panose="020B0503020204020204" pitchFamily="34" charset="-122"/>
                <a:cs typeface="+mn-ea"/>
              </a:rPr>
              <a:t>&lt;form&gt;</a:t>
            </a:r>
            <a:r>
              <a:rPr lang="zh-CN" altLang="zh-CN" dirty="0">
                <a:solidFill>
                  <a:srgbClr val="595959"/>
                </a:solidFill>
                <a:latin typeface="微软雅黑" panose="020B0503020204020204" pitchFamily="34" charset="-122"/>
                <a:ea typeface="微软雅黑" panose="020B0503020204020204" pitchFamily="34" charset="-122"/>
                <a:cs typeface="+mn-ea"/>
              </a:rPr>
              <a:t>标签用于定义表单域，即创建一个表单。</a:t>
            </a:r>
            <a:r>
              <a:rPr lang="zh-CN" altLang="en-US" dirty="0">
                <a:solidFill>
                  <a:srgbClr val="595959"/>
                </a:solidFill>
                <a:latin typeface="微软雅黑" panose="020B0503020204020204" pitchFamily="34" charset="-122"/>
                <a:ea typeface="微软雅黑" panose="020B0503020204020204" pitchFamily="34" charset="-122"/>
                <a:cs typeface="+mn-ea"/>
              </a:rPr>
              <a:t>表单结构一般以</a:t>
            </a:r>
            <a:r>
              <a:rPr lang="en-US" altLang="zh-CN" dirty="0">
                <a:solidFill>
                  <a:srgbClr val="595959"/>
                </a:solidFill>
                <a:latin typeface="微软雅黑" panose="020B0503020204020204" pitchFamily="34" charset="-122"/>
                <a:ea typeface="微软雅黑" panose="020B0503020204020204" pitchFamily="34" charset="-122"/>
                <a:cs typeface="+mn-ea"/>
              </a:rPr>
              <a:t>&lt;form&gt;</a:t>
            </a:r>
            <a:r>
              <a:rPr lang="zh-CN" altLang="en-US" dirty="0">
                <a:solidFill>
                  <a:srgbClr val="595959"/>
                </a:solidFill>
                <a:latin typeface="微软雅黑" panose="020B0503020204020204" pitchFamily="34" charset="-122"/>
                <a:ea typeface="微软雅黑" panose="020B0503020204020204" pitchFamily="34" charset="-122"/>
                <a:cs typeface="+mn-ea"/>
              </a:rPr>
              <a:t>开始，以</a:t>
            </a:r>
            <a:r>
              <a:rPr lang="en-US" altLang="zh-CN" dirty="0">
                <a:solidFill>
                  <a:srgbClr val="595959"/>
                </a:solidFill>
                <a:latin typeface="微软雅黑" panose="020B0503020204020204" pitchFamily="34" charset="-122"/>
                <a:ea typeface="微软雅黑" panose="020B0503020204020204" pitchFamily="34" charset="-122"/>
                <a:cs typeface="+mn-ea"/>
              </a:rPr>
              <a:t>&lt;/form&gt;</a:t>
            </a:r>
            <a:r>
              <a:rPr lang="zh-CN" altLang="en-US" dirty="0">
                <a:solidFill>
                  <a:srgbClr val="595959"/>
                </a:solidFill>
                <a:latin typeface="微软雅黑" panose="020B0503020204020204" pitchFamily="34" charset="-122"/>
                <a:ea typeface="微软雅黑" panose="020B0503020204020204" pitchFamily="34" charset="-122"/>
                <a:cs typeface="+mn-ea"/>
              </a:rPr>
              <a:t>结束。两个标签之间是组成表单的变迁、空间和按钮。</a:t>
            </a:r>
            <a:r>
              <a:rPr lang="en-US" altLang="zh-CN" dirty="0">
                <a:solidFill>
                  <a:srgbClr val="595959"/>
                </a:solidFill>
                <a:latin typeface="微软雅黑" panose="020B0503020204020204" pitchFamily="34" charset="-122"/>
                <a:ea typeface="微软雅黑" panose="020B0503020204020204" pitchFamily="34" charset="-122"/>
                <a:cs typeface="+mn-ea"/>
              </a:rPr>
              <a:t>&lt;form&gt;</a:t>
            </a:r>
            <a:r>
              <a:rPr lang="zh-CN" altLang="zh-CN" dirty="0">
                <a:solidFill>
                  <a:srgbClr val="595959"/>
                </a:solidFill>
                <a:latin typeface="微软雅黑" panose="020B0503020204020204" pitchFamily="34" charset="-122"/>
                <a:ea typeface="微软雅黑" panose="020B0503020204020204" pitchFamily="34" charset="-122"/>
                <a:cs typeface="+mn-ea"/>
              </a:rPr>
              <a:t>标签基本语法如下所示：</a:t>
            </a:r>
          </a:p>
          <a:p>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28" name="文本框 1">
            <a:extLst>
              <a:ext uri="{FF2B5EF4-FFF2-40B4-BE49-F238E27FC236}">
                <a16:creationId xmlns:a16="http://schemas.microsoft.com/office/drawing/2014/main" id="{64E5112E-8BD2-9BBF-4636-9A6DAE295ED8}"/>
              </a:ext>
            </a:extLst>
          </p:cNvPr>
          <p:cNvSpPr txBox="1"/>
          <p:nvPr/>
        </p:nvSpPr>
        <p:spPr>
          <a:xfrm>
            <a:off x="394482" y="868163"/>
            <a:ext cx="2724849" cy="461665"/>
          </a:xfrm>
          <a:prstGeom prst="rect">
            <a:avLst/>
          </a:prstGeom>
          <a:noFill/>
        </p:spPr>
        <p:txBody>
          <a:bodyPr wrap="none"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en-US" altLang="zh-CN" dirty="0">
                <a:solidFill>
                  <a:srgbClr val="1369B2"/>
                </a:solidFill>
                <a:latin typeface="微软雅黑" panose="020B0503020204020204" pitchFamily="34" charset="-122"/>
                <a:ea typeface="微软雅黑" panose="020B0503020204020204" pitchFamily="34" charset="-122"/>
              </a:rPr>
              <a:t>01 </a:t>
            </a:r>
            <a:r>
              <a:rPr lang="zh-CN" altLang="en-US" dirty="0">
                <a:solidFill>
                  <a:srgbClr val="1369B2"/>
                </a:solidFill>
                <a:latin typeface="微软雅黑" panose="020B0503020204020204" pitchFamily="34" charset="-122"/>
                <a:ea typeface="微软雅黑" panose="020B0503020204020204" pitchFamily="34" charset="-122"/>
              </a:rPr>
              <a:t>表单域</a:t>
            </a:r>
            <a:r>
              <a:rPr lang="en-US" altLang="zh-CN" dirty="0">
                <a:solidFill>
                  <a:srgbClr val="1369B2"/>
                </a:solidFill>
                <a:latin typeface="微软雅黑" panose="020B0503020204020204" pitchFamily="34" charset="-122"/>
                <a:ea typeface="微软雅黑" panose="020B0503020204020204" pitchFamily="34" charset="-122"/>
              </a:rPr>
              <a:t>&lt;form&gt;</a:t>
            </a:r>
            <a:endParaRPr lang="zh-CN" altLang="en-US" dirty="0">
              <a:solidFill>
                <a:srgbClr val="1369B2"/>
              </a:solidFill>
              <a:latin typeface="微软雅黑" panose="020B0503020204020204" pitchFamily="34" charset="-122"/>
              <a:ea typeface="微软雅黑" panose="020B0503020204020204" pitchFamily="34" charset="-122"/>
            </a:endParaRPr>
          </a:p>
        </p:txBody>
      </p:sp>
      <p:pic>
        <p:nvPicPr>
          <p:cNvPr id="29" name="图片 28">
            <a:extLst>
              <a:ext uri="{FF2B5EF4-FFF2-40B4-BE49-F238E27FC236}">
                <a16:creationId xmlns:a16="http://schemas.microsoft.com/office/drawing/2014/main" id="{6DEE0900-424C-37A9-AA8E-F71E3F83B1E4}"/>
              </a:ext>
            </a:extLst>
          </p:cNvPr>
          <p:cNvPicPr>
            <a:picLocks noChangeAspect="1"/>
          </p:cNvPicPr>
          <p:nvPr/>
        </p:nvPicPr>
        <p:blipFill>
          <a:blip r:embed="rId4"/>
          <a:stretch>
            <a:fillRect/>
          </a:stretch>
        </p:blipFill>
        <p:spPr>
          <a:xfrm>
            <a:off x="1379879" y="3320698"/>
            <a:ext cx="9467079" cy="1661992"/>
          </a:xfrm>
          <a:prstGeom prst="rect">
            <a:avLst/>
          </a:prstGeom>
        </p:spPr>
      </p:pic>
      <p:sp>
        <p:nvSpPr>
          <p:cNvPr id="30" name="矩形 29">
            <a:extLst>
              <a:ext uri="{FF2B5EF4-FFF2-40B4-BE49-F238E27FC236}">
                <a16:creationId xmlns:a16="http://schemas.microsoft.com/office/drawing/2014/main" id="{2AAE4B5C-648D-8C7A-5E6D-A5FA2522B476}"/>
              </a:ext>
            </a:extLst>
          </p:cNvPr>
          <p:cNvSpPr/>
          <p:nvPr/>
        </p:nvSpPr>
        <p:spPr>
          <a:xfrm>
            <a:off x="1379878" y="3320698"/>
            <a:ext cx="9467079" cy="1689052"/>
          </a:xfrm>
          <a:prstGeom prst="rect">
            <a:avLst/>
          </a:prstGeom>
        </p:spPr>
        <p:txBody>
          <a:bodyPr wrap="none">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nSpc>
                <a:spcPct val="150000"/>
              </a:lnSpc>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&lt;form action="url</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地址</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method="</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提交方式</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name="</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表单名称</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"&gt;</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各种表单控件</a:t>
            </a:r>
          </a:p>
          <a:p>
            <a:pPr>
              <a:lnSpc>
                <a:spcPct val="150000"/>
              </a:lnSpc>
            </a:pPr>
            <a:r>
              <a:rPr lang="en-US" altLang="zh-CN" dirty="0">
                <a:latin typeface="微软雅黑" panose="020B0503020204020204" pitchFamily="34" charset="-122"/>
                <a:ea typeface="微软雅黑" panose="020B0503020204020204" pitchFamily="34" charset="-122"/>
                <a:cs typeface="微软雅黑" panose="020B0503020204020204" pitchFamily="34" charset="-122"/>
              </a:rPr>
              <a:t>&lt;/form&gt;</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TextBox 34">
            <a:extLst>
              <a:ext uri="{FF2B5EF4-FFF2-40B4-BE49-F238E27FC236}">
                <a16:creationId xmlns:a16="http://schemas.microsoft.com/office/drawing/2014/main" id="{ED1BF720-293B-BA4F-5C8C-4CAD8C42D898}"/>
              </a:ext>
            </a:extLst>
          </p:cNvPr>
          <p:cNvSpPr txBox="1"/>
          <p:nvPr/>
        </p:nvSpPr>
        <p:spPr>
          <a:xfrm>
            <a:off x="1170046" y="5085189"/>
            <a:ext cx="9776051" cy="1613070"/>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altLang="zh-CN" sz="1800" dirty="0">
                <a:solidFill>
                  <a:srgbClr val="1369B2"/>
                </a:solidFill>
                <a:latin typeface="微软雅黑" panose="020B0503020204020204" pitchFamily="34" charset="-122"/>
                <a:ea typeface="微软雅黑" panose="020B0503020204020204" pitchFamily="34" charset="-122"/>
                <a:cs typeface="+mn-ea"/>
              </a:rPr>
              <a:t>action</a:t>
            </a:r>
            <a:r>
              <a:rPr lang="zh-CN" altLang="zh-CN" sz="1800" dirty="0">
                <a:solidFill>
                  <a:srgbClr val="1369B2"/>
                </a:solidFill>
                <a:latin typeface="微软雅黑" panose="020B0503020204020204" pitchFamily="34" charset="-122"/>
                <a:ea typeface="微软雅黑" panose="020B0503020204020204" pitchFamily="34" charset="-122"/>
                <a:cs typeface="+mn-ea"/>
              </a:rPr>
              <a:t>属性</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用于指定表单提交的地址</a:t>
            </a:r>
            <a:r>
              <a:rPr lang="zh-CN" altLang="en-US" sz="1800" dirty="0">
                <a:solidFill>
                  <a:srgbClr val="595959"/>
                </a:solidFill>
                <a:latin typeface="微软雅黑" panose="020B0503020204020204" pitchFamily="34" charset="-122"/>
                <a:ea typeface="微软雅黑" panose="020B0503020204020204" pitchFamily="34" charset="-122"/>
                <a:cs typeface="+mn-ea"/>
              </a:rPr>
              <a:t>。</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a:p>
            <a:pPr marL="285750" indent="-285750">
              <a:lnSpc>
                <a:spcPct val="150000"/>
              </a:lnSpc>
              <a:buFont typeface="Arial" panose="020B0604020202020204" pitchFamily="34" charset="0"/>
              <a:buChar char="•"/>
            </a:pPr>
            <a:r>
              <a:rPr lang="en-US" altLang="zh-CN" sz="1800" dirty="0">
                <a:solidFill>
                  <a:srgbClr val="1369B2"/>
                </a:solidFill>
                <a:latin typeface="微软雅黑" panose="020B0503020204020204" pitchFamily="34" charset="-122"/>
                <a:ea typeface="微软雅黑" panose="020B0503020204020204" pitchFamily="34" charset="-122"/>
                <a:cs typeface="+mn-ea"/>
              </a:rPr>
              <a:t>method</a:t>
            </a:r>
            <a:r>
              <a:rPr lang="zh-CN" altLang="zh-CN" sz="1800" dirty="0">
                <a:solidFill>
                  <a:srgbClr val="1369B2"/>
                </a:solidFill>
                <a:latin typeface="微软雅黑" panose="020B0503020204020204" pitchFamily="34" charset="-122"/>
                <a:ea typeface="微软雅黑" panose="020B0503020204020204" pitchFamily="34" charset="-122"/>
                <a:cs typeface="+mn-ea"/>
              </a:rPr>
              <a:t>属性</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用于设置表单数据的提交方式</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它有</a:t>
            </a:r>
            <a:r>
              <a:rPr lang="en-US" altLang="zh-CN" sz="1800" dirty="0">
                <a:solidFill>
                  <a:srgbClr val="1369B2"/>
                </a:solidFill>
                <a:latin typeface="微软雅黑" panose="020B0503020204020204" pitchFamily="34" charset="-122"/>
                <a:ea typeface="微软雅黑" panose="020B0503020204020204" pitchFamily="34" charset="-122"/>
                <a:cs typeface="+mn-ea"/>
              </a:rPr>
              <a:t>GET</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1369B2"/>
                </a:solidFill>
                <a:latin typeface="微软雅黑" panose="020B0503020204020204" pitchFamily="34" charset="-122"/>
                <a:ea typeface="微软雅黑" panose="020B0503020204020204" pitchFamily="34" charset="-122"/>
                <a:cs typeface="+mn-ea"/>
              </a:rPr>
              <a:t>POST</a:t>
            </a:r>
            <a:r>
              <a:rPr lang="zh-CN" altLang="zh-CN" sz="1800" dirty="0">
                <a:solidFill>
                  <a:srgbClr val="595959"/>
                </a:solidFill>
                <a:latin typeface="微软雅黑" panose="020B0503020204020204" pitchFamily="34" charset="-122"/>
                <a:ea typeface="微软雅黑" panose="020B0503020204020204" pitchFamily="34" charset="-122"/>
                <a:cs typeface="+mn-ea"/>
              </a:rPr>
              <a:t>两个值</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其中，</a:t>
            </a:r>
            <a:r>
              <a:rPr lang="en-US" altLang="zh-CN" sz="1800" dirty="0">
                <a:solidFill>
                  <a:srgbClr val="595959"/>
                </a:solidFill>
                <a:latin typeface="微软雅黑" panose="020B0503020204020204" pitchFamily="34" charset="-122"/>
                <a:ea typeface="微软雅黑" panose="020B0503020204020204" pitchFamily="34" charset="-122"/>
                <a:cs typeface="+mn-ea"/>
              </a:rPr>
              <a:t>GET</a:t>
            </a:r>
            <a:r>
              <a:rPr lang="zh-CN" altLang="zh-CN" sz="1800" dirty="0">
                <a:solidFill>
                  <a:srgbClr val="595959"/>
                </a:solidFill>
                <a:latin typeface="微软雅黑" panose="020B0503020204020204" pitchFamily="34" charset="-122"/>
                <a:ea typeface="微软雅黑" panose="020B0503020204020204" pitchFamily="34" charset="-122"/>
                <a:cs typeface="+mn-ea"/>
              </a:rPr>
              <a:t>为默认值，这种方式提交的数据将显示在浏览器的地址栏中，保密性差且</a:t>
            </a:r>
            <a:r>
              <a:rPr lang="zh-CN" altLang="zh-CN" sz="1800" dirty="0">
                <a:solidFill>
                  <a:srgbClr val="1369B2"/>
                </a:solidFill>
                <a:latin typeface="微软雅黑" panose="020B0503020204020204" pitchFamily="34" charset="-122"/>
                <a:ea typeface="微软雅黑" panose="020B0503020204020204" pitchFamily="34" charset="-122"/>
                <a:cs typeface="+mn-ea"/>
              </a:rPr>
              <a:t>有数据量限制</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而使用</a:t>
            </a:r>
            <a:r>
              <a:rPr lang="en-US" altLang="zh-CN" sz="1800" dirty="0">
                <a:solidFill>
                  <a:srgbClr val="595959"/>
                </a:solidFill>
                <a:latin typeface="微软雅黑" panose="020B0503020204020204" pitchFamily="34" charset="-122"/>
                <a:ea typeface="微软雅黑" panose="020B0503020204020204" pitchFamily="34" charset="-122"/>
                <a:cs typeface="+mn-ea"/>
              </a:rPr>
              <a:t>POST</a:t>
            </a:r>
            <a:r>
              <a:rPr lang="zh-CN" altLang="zh-CN" sz="1800" dirty="0">
                <a:solidFill>
                  <a:srgbClr val="595959"/>
                </a:solidFill>
                <a:latin typeface="微软雅黑" panose="020B0503020204020204" pitchFamily="34" charset="-122"/>
                <a:ea typeface="微软雅黑" panose="020B0503020204020204" pitchFamily="34" charset="-122"/>
                <a:cs typeface="+mn-ea"/>
              </a:rPr>
              <a:t>提交方式不但</a:t>
            </a:r>
            <a:r>
              <a:rPr lang="zh-CN" altLang="zh-CN" sz="1800" dirty="0">
                <a:solidFill>
                  <a:srgbClr val="1369B2"/>
                </a:solidFill>
                <a:latin typeface="微软雅黑" panose="020B0503020204020204" pitchFamily="34" charset="-122"/>
                <a:ea typeface="微软雅黑" panose="020B0503020204020204" pitchFamily="34" charset="-122"/>
                <a:cs typeface="+mn-ea"/>
              </a:rPr>
              <a:t>保密性好</a:t>
            </a:r>
            <a:r>
              <a:rPr lang="zh-CN" altLang="zh-CN" sz="1800" dirty="0">
                <a:solidFill>
                  <a:srgbClr val="595959"/>
                </a:solidFill>
                <a:latin typeface="微软雅黑" panose="020B0503020204020204" pitchFamily="34" charset="-122"/>
                <a:ea typeface="微软雅黑" panose="020B0503020204020204" pitchFamily="34" charset="-122"/>
                <a:cs typeface="+mn-ea"/>
              </a:rPr>
              <a:t>，还可以提交大量的数据，因此开发中通常使用</a:t>
            </a:r>
            <a:r>
              <a:rPr lang="en-US" altLang="zh-CN" sz="1800" dirty="0">
                <a:solidFill>
                  <a:srgbClr val="595959"/>
                </a:solidFill>
                <a:latin typeface="微软雅黑" panose="020B0503020204020204" pitchFamily="34" charset="-122"/>
                <a:ea typeface="微软雅黑" panose="020B0503020204020204" pitchFamily="34" charset="-122"/>
                <a:cs typeface="+mn-ea"/>
              </a:rPr>
              <a:t>POST</a:t>
            </a:r>
            <a:r>
              <a:rPr lang="zh-CN" altLang="zh-CN" sz="1800" dirty="0">
                <a:solidFill>
                  <a:srgbClr val="595959"/>
                </a:solidFill>
                <a:latin typeface="微软雅黑" panose="020B0503020204020204" pitchFamily="34" charset="-122"/>
                <a:ea typeface="微软雅黑" panose="020B0503020204020204" pitchFamily="34" charset="-122"/>
                <a:cs typeface="+mn-ea"/>
              </a:rPr>
              <a:t>方式提交表单。</a:t>
            </a:r>
          </a:p>
        </p:txBody>
      </p:sp>
    </p:spTree>
    <p:extLst>
      <p:ext uri="{BB962C8B-B14F-4D97-AF65-F5344CB8AC3E}">
        <p14:creationId xmlns:p14="http://schemas.microsoft.com/office/powerpoint/2010/main" val="2575964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9B4DB9-EA7B-B565-536C-49826EAC3628}"/>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DC1DDDC3-B6A1-90BC-4E47-C19290D4B4DC}"/>
              </a:ext>
            </a:extLst>
          </p:cNvPr>
          <p:cNvPicPr>
            <a:picLocks noChangeAspect="1"/>
          </p:cNvPicPr>
          <p:nvPr/>
        </p:nvPicPr>
        <p:blipFill>
          <a:blip r:embed="rId3"/>
          <a:stretch>
            <a:fillRect/>
          </a:stretch>
        </p:blipFill>
        <p:spPr>
          <a:xfrm>
            <a:off x="0" y="-25461"/>
            <a:ext cx="12192000" cy="708422"/>
          </a:xfrm>
          <a:prstGeom prst="rect">
            <a:avLst/>
          </a:prstGeom>
        </p:spPr>
      </p:pic>
      <p:sp>
        <p:nvSpPr>
          <p:cNvPr id="7" name="文本框 6">
            <a:extLst>
              <a:ext uri="{FF2B5EF4-FFF2-40B4-BE49-F238E27FC236}">
                <a16:creationId xmlns:a16="http://schemas.microsoft.com/office/drawing/2014/main" id="{065CFC7D-A2C1-353B-3557-9CF6AD6EAC12}"/>
              </a:ext>
            </a:extLst>
          </p:cNvPr>
          <p:cNvSpPr txBox="1"/>
          <p:nvPr/>
        </p:nvSpPr>
        <p:spPr>
          <a:xfrm>
            <a:off x="729432" y="42335"/>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600" b="1" dirty="0">
                <a:solidFill>
                  <a:srgbClr val="FFFFFF"/>
                </a:solidFill>
                <a:latin typeface="Arial" panose="020B0604020202020204"/>
                <a:ea typeface="微软雅黑" panose="020B0503020204020204" charset="-122"/>
                <a:cs typeface="+mn-ea"/>
                <a:sym typeface="+mn-lt"/>
              </a:rPr>
              <a:t>标签</a:t>
            </a:r>
            <a:r>
              <a:rPr lang="en-US" altLang="zh-CN" sz="3600" b="1" dirty="0">
                <a:solidFill>
                  <a:srgbClr val="FFFFFF"/>
                </a:solidFill>
                <a:latin typeface="Arial" panose="020B0604020202020204"/>
                <a:ea typeface="微软雅黑" panose="020B0503020204020204" charset="-122"/>
                <a:cs typeface="+mn-ea"/>
                <a:sym typeface="+mn-lt"/>
              </a:rPr>
              <a:t>—</a:t>
            </a:r>
            <a:r>
              <a:rPr lang="zh-CN" altLang="en-US" sz="3600" b="1" dirty="0">
                <a:solidFill>
                  <a:srgbClr val="FFFFFF"/>
                </a:solidFill>
                <a:latin typeface="Arial" panose="020B0604020202020204"/>
                <a:ea typeface="微软雅黑" panose="020B0503020204020204" charset="-122"/>
                <a:cs typeface="+mn-ea"/>
                <a:sym typeface="+mn-lt"/>
              </a:rPr>
              <a:t>表单</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2" name="TextBox 28">
            <a:extLst>
              <a:ext uri="{FF2B5EF4-FFF2-40B4-BE49-F238E27FC236}">
                <a16:creationId xmlns:a16="http://schemas.microsoft.com/office/drawing/2014/main" id="{E0C380A1-AC9D-0A33-B3CE-6313F8F7CB17}"/>
              </a:ext>
            </a:extLst>
          </p:cNvPr>
          <p:cNvSpPr txBox="1"/>
          <p:nvPr/>
        </p:nvSpPr>
        <p:spPr>
          <a:xfrm>
            <a:off x="1073212" y="1513716"/>
            <a:ext cx="10045575" cy="1596719"/>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nSpc>
                <a:spcPct val="150000"/>
              </a:lnSpc>
            </a:pPr>
            <a:r>
              <a:rPr lang="zh-CN" altLang="zh-CN" dirty="0">
                <a:solidFill>
                  <a:srgbClr val="595959"/>
                </a:solidFill>
                <a:latin typeface="微软雅黑" panose="020B0503020204020204" pitchFamily="34" charset="-122"/>
                <a:ea typeface="微软雅黑" panose="020B0503020204020204" pitchFamily="34" charset="-122"/>
                <a:cs typeface="+mn-ea"/>
              </a:rPr>
              <a:t>浏览网页时经常会看到单行文本输入框、单选按钮、复选框、重置按钮等，使用</a:t>
            </a:r>
            <a:r>
              <a:rPr lang="en-US" altLang="zh-CN" dirty="0">
                <a:solidFill>
                  <a:srgbClr val="595959"/>
                </a:solidFill>
                <a:latin typeface="微软雅黑" panose="020B0503020204020204" pitchFamily="34" charset="-122"/>
                <a:ea typeface="微软雅黑" panose="020B0503020204020204" pitchFamily="34" charset="-122"/>
                <a:cs typeface="+mn-ea"/>
              </a:rPr>
              <a:t>&lt;input&gt;</a:t>
            </a:r>
            <a:r>
              <a:rPr lang="zh-CN" altLang="en-US" dirty="0">
                <a:solidFill>
                  <a:srgbClr val="595959"/>
                </a:solidFill>
                <a:latin typeface="微软雅黑" panose="020B0503020204020204" pitchFamily="34" charset="-122"/>
                <a:ea typeface="微软雅黑" panose="020B0503020204020204" pitchFamily="34" charset="-122"/>
                <a:cs typeface="+mn-ea"/>
              </a:rPr>
              <a:t>控件</a:t>
            </a:r>
            <a:r>
              <a:rPr lang="zh-CN" altLang="zh-CN" dirty="0">
                <a:solidFill>
                  <a:srgbClr val="595959"/>
                </a:solidFill>
                <a:latin typeface="微软雅黑" panose="020B0503020204020204" pitchFamily="34" charset="-122"/>
                <a:ea typeface="微软雅黑" panose="020B0503020204020204" pitchFamily="34" charset="-122"/>
                <a:cs typeface="+mn-ea"/>
              </a:rPr>
              <a:t>可以在表单中定义这些元素。</a:t>
            </a:r>
            <a:r>
              <a:rPr lang="en-US" altLang="zh-CN" dirty="0">
                <a:solidFill>
                  <a:srgbClr val="595959"/>
                </a:solidFill>
                <a:latin typeface="微软雅黑" panose="020B0503020204020204" pitchFamily="34" charset="-122"/>
                <a:ea typeface="微软雅黑" panose="020B0503020204020204" pitchFamily="34" charset="-122"/>
                <a:cs typeface="+mn-ea"/>
              </a:rPr>
              <a:t>&lt;intput&gt;</a:t>
            </a:r>
            <a:r>
              <a:rPr lang="zh-CN" altLang="zh-CN" dirty="0">
                <a:solidFill>
                  <a:srgbClr val="595959"/>
                </a:solidFill>
                <a:latin typeface="微软雅黑" panose="020B0503020204020204" pitchFamily="34" charset="-122"/>
                <a:ea typeface="微软雅黑" panose="020B0503020204020204" pitchFamily="34" charset="-122"/>
                <a:cs typeface="+mn-ea"/>
              </a:rPr>
              <a:t>控件基本语法格式如下：</a:t>
            </a:r>
          </a:p>
        </p:txBody>
      </p:sp>
      <p:sp>
        <p:nvSpPr>
          <p:cNvPr id="9" name="文本框 1">
            <a:extLst>
              <a:ext uri="{FF2B5EF4-FFF2-40B4-BE49-F238E27FC236}">
                <a16:creationId xmlns:a16="http://schemas.microsoft.com/office/drawing/2014/main" id="{F64A56CB-0295-C586-70CD-9CEB9F8671A5}"/>
              </a:ext>
            </a:extLst>
          </p:cNvPr>
          <p:cNvSpPr txBox="1"/>
          <p:nvPr/>
        </p:nvSpPr>
        <p:spPr>
          <a:xfrm>
            <a:off x="387699" y="857630"/>
            <a:ext cx="3097323" cy="461665"/>
          </a:xfrm>
          <a:prstGeom prst="rect">
            <a:avLst/>
          </a:prstGeom>
          <a:noFill/>
        </p:spPr>
        <p:txBody>
          <a:bodyPr wrap="none"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en-US" altLang="zh-CN" dirty="0">
                <a:solidFill>
                  <a:srgbClr val="1369B2"/>
                </a:solidFill>
                <a:latin typeface="微软雅黑" panose="020B0503020204020204" pitchFamily="34" charset="-122"/>
                <a:ea typeface="微软雅黑" panose="020B0503020204020204" pitchFamily="34" charset="-122"/>
              </a:rPr>
              <a:t>02 </a:t>
            </a:r>
            <a:r>
              <a:rPr lang="zh-CN" altLang="en-US" dirty="0">
                <a:solidFill>
                  <a:srgbClr val="1369B2"/>
                </a:solidFill>
                <a:latin typeface="微软雅黑" panose="020B0503020204020204" pitchFamily="34" charset="-122"/>
                <a:ea typeface="微软雅黑" panose="020B0503020204020204" pitchFamily="34" charset="-122"/>
              </a:rPr>
              <a:t>表单控件</a:t>
            </a:r>
            <a:r>
              <a:rPr lang="en-US" altLang="zh-CN" dirty="0">
                <a:solidFill>
                  <a:srgbClr val="1369B2"/>
                </a:solidFill>
                <a:latin typeface="微软雅黑" panose="020B0503020204020204" pitchFamily="34" charset="-122"/>
                <a:ea typeface="微软雅黑" panose="020B0503020204020204" pitchFamily="34" charset="-122"/>
              </a:rPr>
              <a:t>&lt;input&gt;</a:t>
            </a:r>
            <a:endParaRPr lang="zh-CN" altLang="en-US" dirty="0">
              <a:solidFill>
                <a:srgbClr val="1369B2"/>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4127D3C3-87AA-14EA-F9B0-AC997E988FB3}"/>
              </a:ext>
            </a:extLst>
          </p:cNvPr>
          <p:cNvPicPr>
            <a:picLocks noChangeAspect="1"/>
          </p:cNvPicPr>
          <p:nvPr/>
        </p:nvPicPr>
        <p:blipFill>
          <a:blip r:embed="rId4"/>
          <a:stretch>
            <a:fillRect/>
          </a:stretch>
        </p:blipFill>
        <p:spPr>
          <a:xfrm>
            <a:off x="2397032" y="3304856"/>
            <a:ext cx="5400600" cy="738179"/>
          </a:xfrm>
          <a:prstGeom prst="rect">
            <a:avLst/>
          </a:prstGeom>
        </p:spPr>
      </p:pic>
      <p:sp>
        <p:nvSpPr>
          <p:cNvPr id="11" name="矩形 10">
            <a:extLst>
              <a:ext uri="{FF2B5EF4-FFF2-40B4-BE49-F238E27FC236}">
                <a16:creationId xmlns:a16="http://schemas.microsoft.com/office/drawing/2014/main" id="{2E8A56F8-4616-B4EE-A5F4-B81DEABC1EFF}"/>
              </a:ext>
            </a:extLst>
          </p:cNvPr>
          <p:cNvSpPr/>
          <p:nvPr/>
        </p:nvSpPr>
        <p:spPr>
          <a:xfrm>
            <a:off x="3389499" y="3474555"/>
            <a:ext cx="4105611" cy="461665"/>
          </a:xfrm>
          <a:prstGeom prst="rect">
            <a:avLst/>
          </a:prstGeom>
        </p:spPr>
        <p:txBody>
          <a:bodyPr wrap="none">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en-US" altLang="zh-CN" dirty="0">
                <a:latin typeface="微软雅黑" panose="020B0503020204020204" pitchFamily="34" charset="-122"/>
                <a:ea typeface="微软雅黑" panose="020B0503020204020204" pitchFamily="34" charset="-122"/>
                <a:cs typeface="微软雅黑" panose="020B0503020204020204" pitchFamily="34" charset="-122"/>
              </a:rPr>
              <a:t>&lt;input type="</a:t>
            </a:r>
            <a:r>
              <a:rPr lang="zh-CN" altLang="zh-CN" dirty="0">
                <a:latin typeface="微软雅黑" panose="020B0503020204020204" pitchFamily="34" charset="-122"/>
                <a:ea typeface="微软雅黑" panose="020B0503020204020204" pitchFamily="34" charset="-122"/>
                <a:cs typeface="微软雅黑" panose="020B0503020204020204" pitchFamily="34" charset="-122"/>
              </a:rPr>
              <a:t>控件类型</a:t>
            </a:r>
            <a:r>
              <a:rPr lang="en-US" altLang="zh-CN" dirty="0">
                <a:latin typeface="微软雅黑" panose="020B0503020204020204" pitchFamily="34" charset="-122"/>
                <a:ea typeface="微软雅黑" panose="020B0503020204020204" pitchFamily="34" charset="-122"/>
                <a:cs typeface="微软雅黑" panose="020B0503020204020204" pitchFamily="34" charset="-122"/>
              </a:rPr>
              <a:t>" /&gt;</a:t>
            </a:r>
            <a:endParaRPr lang="zh-CN" altLang="zh-CN"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TextBox 34">
            <a:extLst>
              <a:ext uri="{FF2B5EF4-FFF2-40B4-BE49-F238E27FC236}">
                <a16:creationId xmlns:a16="http://schemas.microsoft.com/office/drawing/2014/main" id="{6656FD71-8356-20BC-D0C1-7B6D84955857}"/>
              </a:ext>
            </a:extLst>
          </p:cNvPr>
          <p:cNvSpPr txBox="1"/>
          <p:nvPr/>
        </p:nvSpPr>
        <p:spPr>
          <a:xfrm>
            <a:off x="575443" y="4664948"/>
            <a:ext cx="10842890" cy="2150717"/>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just">
              <a:lnSpc>
                <a:spcPct val="150000"/>
              </a:lnSpc>
            </a:pPr>
            <a:r>
              <a:rPr lang="en-US" altLang="zh-CN" dirty="0">
                <a:solidFill>
                  <a:srgbClr val="1369B2"/>
                </a:solidFill>
                <a:latin typeface="微软雅黑" panose="020B0503020204020204" pitchFamily="34" charset="-122"/>
                <a:ea typeface="微软雅黑" panose="020B0503020204020204" pitchFamily="34" charset="-122"/>
              </a:rPr>
              <a:t>type</a:t>
            </a:r>
            <a:r>
              <a:rPr lang="zh-CN" altLang="zh-CN" dirty="0">
                <a:solidFill>
                  <a:srgbClr val="1369B2"/>
                </a:solidFill>
                <a:latin typeface="微软雅黑" panose="020B0503020204020204" pitchFamily="34" charset="-122"/>
                <a:ea typeface="微软雅黑" panose="020B0503020204020204" pitchFamily="34" charset="-122"/>
              </a:rPr>
              <a:t>属性</a:t>
            </a:r>
            <a:r>
              <a:rPr lang="zh-CN" altLang="zh-CN" dirty="0">
                <a:solidFill>
                  <a:srgbClr val="595959"/>
                </a:solidFill>
                <a:latin typeface="微软雅黑" panose="020B0503020204020204" pitchFamily="34" charset="-122"/>
                <a:ea typeface="微软雅黑" panose="020B0503020204020204" pitchFamily="34" charset="-122"/>
              </a:rPr>
              <a:t>为</a:t>
            </a:r>
            <a:r>
              <a:rPr lang="en-US" altLang="zh-CN" dirty="0">
                <a:solidFill>
                  <a:srgbClr val="595959"/>
                </a:solidFill>
                <a:latin typeface="微软雅黑" panose="020B0503020204020204" pitchFamily="34" charset="-122"/>
                <a:ea typeface="微软雅黑" panose="020B0503020204020204" pitchFamily="34" charset="-122"/>
              </a:rPr>
              <a:t>&lt;input&gt;</a:t>
            </a:r>
            <a:r>
              <a:rPr lang="zh-CN" altLang="zh-CN" dirty="0">
                <a:solidFill>
                  <a:srgbClr val="595959"/>
                </a:solidFill>
                <a:latin typeface="微软雅黑" panose="020B0503020204020204" pitchFamily="34" charset="-122"/>
                <a:ea typeface="微软雅黑" panose="020B0503020204020204" pitchFamily="34" charset="-122"/>
              </a:rPr>
              <a:t>控件最基本的属性，用来指定不同的</a:t>
            </a:r>
            <a:r>
              <a:rPr lang="zh-CN" altLang="zh-CN" dirty="0">
                <a:solidFill>
                  <a:srgbClr val="1369B2"/>
                </a:solidFill>
                <a:latin typeface="微软雅黑" panose="020B0503020204020204" pitchFamily="34" charset="-122"/>
                <a:ea typeface="微软雅黑" panose="020B0503020204020204" pitchFamily="34" charset="-122"/>
              </a:rPr>
              <a:t>控件类型</a:t>
            </a:r>
            <a:r>
              <a:rPr lang="zh-CN" altLang="zh-CN" dirty="0">
                <a:solidFill>
                  <a:srgbClr val="595959"/>
                </a:solidFill>
                <a:latin typeface="微软雅黑" panose="020B0503020204020204" pitchFamily="34" charset="-122"/>
                <a:ea typeface="微软雅黑" panose="020B0503020204020204" pitchFamily="34" charset="-122"/>
              </a:rPr>
              <a:t>。</a:t>
            </a:r>
            <a:endParaRPr lang="en-US" altLang="zh-CN" dirty="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en-US" altLang="zh-CN" dirty="0">
                <a:solidFill>
                  <a:srgbClr val="595959"/>
                </a:solidFill>
                <a:latin typeface="微软雅黑" panose="020B0503020204020204" pitchFamily="34" charset="-122"/>
                <a:ea typeface="微软雅黑" panose="020B0503020204020204" pitchFamily="34" charset="-122"/>
              </a:rPr>
              <a:t>&lt;input&gt;</a:t>
            </a:r>
            <a:r>
              <a:rPr lang="zh-CN" altLang="zh-CN" dirty="0">
                <a:solidFill>
                  <a:srgbClr val="595959"/>
                </a:solidFill>
                <a:latin typeface="微软雅黑" panose="020B0503020204020204" pitchFamily="34" charset="-122"/>
                <a:ea typeface="微软雅黑" panose="020B0503020204020204" pitchFamily="34" charset="-122"/>
              </a:rPr>
              <a:t>控件还可以定义很多其他属性，其中，比较常用的有</a:t>
            </a:r>
            <a:r>
              <a:rPr lang="en-US" altLang="zh-CN" dirty="0">
                <a:solidFill>
                  <a:srgbClr val="1369B2"/>
                </a:solidFill>
                <a:latin typeface="微软雅黑" panose="020B0503020204020204" pitchFamily="34" charset="-122"/>
                <a:ea typeface="微软雅黑" panose="020B0503020204020204" pitchFamily="34" charset="-122"/>
              </a:rPr>
              <a:t>id</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1369B2"/>
                </a:solidFill>
                <a:latin typeface="微软雅黑" panose="020B0503020204020204" pitchFamily="34" charset="-122"/>
                <a:ea typeface="微软雅黑" panose="020B0503020204020204" pitchFamily="34" charset="-122"/>
              </a:rPr>
              <a:t>name</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1369B2"/>
                </a:solidFill>
                <a:latin typeface="微软雅黑" panose="020B0503020204020204" pitchFamily="34" charset="-122"/>
                <a:ea typeface="微软雅黑" panose="020B0503020204020204" pitchFamily="34" charset="-122"/>
              </a:rPr>
              <a:t>value</a:t>
            </a:r>
            <a:r>
              <a:rPr lang="zh-CN" altLang="zh-CN" dirty="0">
                <a:solidFill>
                  <a:srgbClr val="595959"/>
                </a:solidFill>
                <a:latin typeface="微软雅黑" panose="020B0503020204020204" pitchFamily="34" charset="-122"/>
                <a:ea typeface="微软雅黑" panose="020B0503020204020204" pitchFamily="34" charset="-122"/>
              </a:rPr>
              <a:t>、</a:t>
            </a:r>
            <a:r>
              <a:rPr lang="en-US" altLang="zh-CN" dirty="0">
                <a:solidFill>
                  <a:srgbClr val="1369B2"/>
                </a:solidFill>
                <a:latin typeface="微软雅黑" panose="020B0503020204020204" pitchFamily="34" charset="-122"/>
                <a:ea typeface="微软雅黑" panose="020B0503020204020204" pitchFamily="34" charset="-122"/>
              </a:rPr>
              <a:t>size</a:t>
            </a:r>
            <a:r>
              <a:rPr lang="zh-CN" altLang="zh-CN" dirty="0">
                <a:solidFill>
                  <a:srgbClr val="595959"/>
                </a:solidFill>
                <a:latin typeface="微软雅黑" panose="020B0503020204020204" pitchFamily="34" charset="-122"/>
                <a:ea typeface="微软雅黑" panose="020B0503020204020204" pitchFamily="34" charset="-122"/>
              </a:rPr>
              <a:t>，它们分别用来指定</a:t>
            </a:r>
            <a:r>
              <a:rPr lang="en-US" altLang="zh-CN" dirty="0">
                <a:solidFill>
                  <a:srgbClr val="595959"/>
                </a:solidFill>
                <a:latin typeface="微软雅黑" panose="020B0503020204020204" pitchFamily="34" charset="-122"/>
                <a:ea typeface="微软雅黑" panose="020B0503020204020204" pitchFamily="34" charset="-122"/>
              </a:rPr>
              <a:t>&lt;</a:t>
            </a:r>
            <a:r>
              <a:rPr lang="en-US" altLang="zh-CN" dirty="0">
                <a:solidFill>
                  <a:srgbClr val="595959"/>
                </a:solidFill>
                <a:latin typeface="微软雅黑" panose="020B0503020204020204" pitchFamily="34" charset="-122"/>
                <a:ea typeface="微软雅黑" panose="020B0503020204020204" pitchFamily="34" charset="-122"/>
                <a:sym typeface="+mn-ea"/>
              </a:rPr>
              <a:t>input</a:t>
            </a:r>
            <a:r>
              <a:rPr lang="en-US" altLang="zh-CN" dirty="0">
                <a:solidFill>
                  <a:srgbClr val="595959"/>
                </a:solidFill>
                <a:latin typeface="微软雅黑" panose="020B0503020204020204" pitchFamily="34" charset="-122"/>
                <a:ea typeface="微软雅黑" panose="020B0503020204020204" pitchFamily="34" charset="-122"/>
              </a:rPr>
              <a:t>&gt;</a:t>
            </a:r>
            <a:r>
              <a:rPr lang="zh-CN" altLang="zh-CN" dirty="0">
                <a:solidFill>
                  <a:srgbClr val="595959"/>
                </a:solidFill>
                <a:latin typeface="微软雅黑" panose="020B0503020204020204" pitchFamily="34" charset="-122"/>
                <a:ea typeface="微软雅黑" panose="020B0503020204020204" pitchFamily="34" charset="-122"/>
              </a:rPr>
              <a:t>控件的</a:t>
            </a:r>
            <a:r>
              <a:rPr lang="en-US" altLang="zh-CN" dirty="0">
                <a:solidFill>
                  <a:srgbClr val="1369B2"/>
                </a:solidFill>
                <a:latin typeface="微软雅黑" panose="020B0503020204020204" pitchFamily="34" charset="-122"/>
                <a:ea typeface="微软雅黑" panose="020B0503020204020204" pitchFamily="34" charset="-122"/>
              </a:rPr>
              <a:t>ID</a:t>
            </a:r>
            <a:r>
              <a:rPr lang="zh-CN" altLang="zh-CN" dirty="0">
                <a:solidFill>
                  <a:srgbClr val="1369B2"/>
                </a:solidFill>
                <a:latin typeface="微软雅黑" panose="020B0503020204020204" pitchFamily="34" charset="-122"/>
                <a:ea typeface="微软雅黑" panose="020B0503020204020204" pitchFamily="34" charset="-122"/>
              </a:rPr>
              <a:t>值</a:t>
            </a:r>
            <a:r>
              <a:rPr lang="zh-CN"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1369B2"/>
                </a:solidFill>
                <a:latin typeface="微软雅黑" panose="020B0503020204020204" pitchFamily="34" charset="-122"/>
                <a:ea typeface="微软雅黑" panose="020B0503020204020204" pitchFamily="34" charset="-122"/>
              </a:rPr>
              <a:t>名称</a:t>
            </a:r>
            <a:r>
              <a:rPr lang="zh-CN"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1369B2"/>
                </a:solidFill>
                <a:latin typeface="微软雅黑" panose="020B0503020204020204" pitchFamily="34" charset="-122"/>
                <a:ea typeface="微软雅黑" panose="020B0503020204020204" pitchFamily="34" charset="-122"/>
              </a:rPr>
              <a:t>控件中的默认值</a:t>
            </a:r>
            <a:r>
              <a:rPr lang="zh-CN" altLang="zh-CN" dirty="0">
                <a:solidFill>
                  <a:srgbClr val="595959"/>
                </a:solidFill>
                <a:latin typeface="微软雅黑" panose="020B0503020204020204" pitchFamily="34" charset="-122"/>
                <a:ea typeface="微软雅黑" panose="020B0503020204020204" pitchFamily="34" charset="-122"/>
              </a:rPr>
              <a:t>和</a:t>
            </a:r>
            <a:r>
              <a:rPr lang="zh-CN" altLang="zh-CN" dirty="0">
                <a:solidFill>
                  <a:srgbClr val="1369B2"/>
                </a:solidFill>
                <a:latin typeface="微软雅黑" panose="020B0503020204020204" pitchFamily="34" charset="-122"/>
                <a:ea typeface="微软雅黑" panose="020B0503020204020204" pitchFamily="34" charset="-122"/>
              </a:rPr>
              <a:t>控件在页面中的显示宽度</a:t>
            </a:r>
            <a:r>
              <a:rPr lang="zh-CN" altLang="zh-CN" dirty="0">
                <a:solidFill>
                  <a:srgbClr val="595959"/>
                </a:solidFill>
                <a:latin typeface="微软雅黑" panose="020B0503020204020204" pitchFamily="34" charset="-122"/>
                <a:ea typeface="微软雅黑" panose="020B0503020204020204" pitchFamily="34" charset="-122"/>
              </a:rPr>
              <a:t>。</a:t>
            </a:r>
            <a:endParaRPr lang="en-US" altLang="zh-CN"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04401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9B4DB9-EA7B-B565-536C-49826EAC3628}"/>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DC1DDDC3-B6A1-90BC-4E47-C19290D4B4DC}"/>
              </a:ext>
            </a:extLst>
          </p:cNvPr>
          <p:cNvPicPr>
            <a:picLocks noChangeAspect="1"/>
          </p:cNvPicPr>
          <p:nvPr/>
        </p:nvPicPr>
        <p:blipFill>
          <a:blip r:embed="rId3"/>
          <a:stretch>
            <a:fillRect/>
          </a:stretch>
        </p:blipFill>
        <p:spPr>
          <a:xfrm>
            <a:off x="0" y="-25461"/>
            <a:ext cx="12192000" cy="708422"/>
          </a:xfrm>
          <a:prstGeom prst="rect">
            <a:avLst/>
          </a:prstGeom>
        </p:spPr>
      </p:pic>
      <p:sp>
        <p:nvSpPr>
          <p:cNvPr id="7" name="文本框 6">
            <a:extLst>
              <a:ext uri="{FF2B5EF4-FFF2-40B4-BE49-F238E27FC236}">
                <a16:creationId xmlns:a16="http://schemas.microsoft.com/office/drawing/2014/main" id="{065CFC7D-A2C1-353B-3557-9CF6AD6EAC12}"/>
              </a:ext>
            </a:extLst>
          </p:cNvPr>
          <p:cNvSpPr txBox="1"/>
          <p:nvPr/>
        </p:nvSpPr>
        <p:spPr>
          <a:xfrm>
            <a:off x="729432" y="42335"/>
            <a:ext cx="9039225" cy="584775"/>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200" b="1" dirty="0">
                <a:solidFill>
                  <a:srgbClr val="FFFFFF"/>
                </a:solidFill>
                <a:latin typeface="Arial" panose="020B0604020202020204"/>
                <a:ea typeface="微软雅黑" panose="020B0503020204020204" charset="-122"/>
                <a:cs typeface="+mn-ea"/>
                <a:sym typeface="+mn-lt"/>
              </a:rPr>
              <a:t>标签</a:t>
            </a:r>
            <a:r>
              <a:rPr lang="en-US" altLang="zh-CN" sz="3200" b="1" dirty="0">
                <a:solidFill>
                  <a:srgbClr val="FFFFFF"/>
                </a:solidFill>
                <a:latin typeface="Arial" panose="020B0604020202020204"/>
                <a:ea typeface="微软雅黑" panose="020B0503020204020204" charset="-122"/>
                <a:cs typeface="+mn-ea"/>
                <a:sym typeface="+mn-lt"/>
              </a:rPr>
              <a:t>—</a:t>
            </a:r>
            <a:r>
              <a:rPr lang="zh-CN" altLang="en-US" sz="3200" b="1" dirty="0">
                <a:solidFill>
                  <a:srgbClr val="FFFFFF"/>
                </a:solidFill>
                <a:latin typeface="Arial" panose="020B0604020202020204"/>
                <a:ea typeface="微软雅黑" panose="020B0503020204020204" charset="-122"/>
                <a:cs typeface="+mn-ea"/>
                <a:sym typeface="+mn-lt"/>
              </a:rPr>
              <a:t>表单</a:t>
            </a:r>
            <a:endParaRPr kumimoji="0" lang="zh-CN" altLang="en-US" sz="32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2" name="TextBox 5">
            <a:extLst>
              <a:ext uri="{FF2B5EF4-FFF2-40B4-BE49-F238E27FC236}">
                <a16:creationId xmlns:a16="http://schemas.microsoft.com/office/drawing/2014/main" id="{8000E5A0-5C18-15D2-2B01-6212CF0897D3}"/>
              </a:ext>
            </a:extLst>
          </p:cNvPr>
          <p:cNvSpPr txBox="1"/>
          <p:nvPr/>
        </p:nvSpPr>
        <p:spPr>
          <a:xfrm>
            <a:off x="184122" y="838199"/>
            <a:ext cx="4190809"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r>
              <a:rPr lang="en-US" sz="2400" dirty="0"/>
              <a:t>&lt;form&gt;…&lt;/form&gt;</a:t>
            </a:r>
            <a:r>
              <a:rPr lang="zh-CN" altLang="en-US" sz="2400" dirty="0"/>
              <a:t>表单标记</a:t>
            </a:r>
            <a:endParaRPr lang="en-US" altLang="zh-CN" sz="2400" dirty="0"/>
          </a:p>
        </p:txBody>
      </p:sp>
      <p:pic>
        <p:nvPicPr>
          <p:cNvPr id="3" name="table">
            <a:extLst>
              <a:ext uri="{FF2B5EF4-FFF2-40B4-BE49-F238E27FC236}">
                <a16:creationId xmlns:a16="http://schemas.microsoft.com/office/drawing/2014/main" id="{0581F6AD-3B0D-153B-1BCF-0178307AC96E}"/>
              </a:ext>
            </a:extLst>
          </p:cNvPr>
          <p:cNvPicPr>
            <a:picLocks noChangeAspect="1"/>
          </p:cNvPicPr>
          <p:nvPr/>
        </p:nvPicPr>
        <p:blipFill>
          <a:blip r:embed="rId4"/>
          <a:srcRect l="478" t="2166" r="849" b="1163"/>
          <a:stretch/>
        </p:blipFill>
        <p:spPr>
          <a:xfrm>
            <a:off x="1358386" y="1299864"/>
            <a:ext cx="10649492" cy="5558136"/>
          </a:xfrm>
          <a:prstGeom prst="rect">
            <a:avLst/>
          </a:prstGeom>
        </p:spPr>
      </p:pic>
    </p:spTree>
    <p:extLst>
      <p:ext uri="{BB962C8B-B14F-4D97-AF65-F5344CB8AC3E}">
        <p14:creationId xmlns:p14="http://schemas.microsoft.com/office/powerpoint/2010/main" val="3947127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9B4DB9-EA7B-B565-536C-49826EAC3628}"/>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DC1DDDC3-B6A1-90BC-4E47-C19290D4B4DC}"/>
              </a:ext>
            </a:extLst>
          </p:cNvPr>
          <p:cNvPicPr>
            <a:picLocks noChangeAspect="1"/>
          </p:cNvPicPr>
          <p:nvPr/>
        </p:nvPicPr>
        <p:blipFill>
          <a:blip r:embed="rId3"/>
          <a:stretch>
            <a:fillRect/>
          </a:stretch>
        </p:blipFill>
        <p:spPr>
          <a:xfrm>
            <a:off x="0" y="-25461"/>
            <a:ext cx="12192000" cy="708422"/>
          </a:xfrm>
          <a:prstGeom prst="rect">
            <a:avLst/>
          </a:prstGeom>
        </p:spPr>
      </p:pic>
      <p:sp>
        <p:nvSpPr>
          <p:cNvPr id="7" name="文本框 6">
            <a:extLst>
              <a:ext uri="{FF2B5EF4-FFF2-40B4-BE49-F238E27FC236}">
                <a16:creationId xmlns:a16="http://schemas.microsoft.com/office/drawing/2014/main" id="{065CFC7D-A2C1-353B-3557-9CF6AD6EAC12}"/>
              </a:ext>
            </a:extLst>
          </p:cNvPr>
          <p:cNvSpPr txBox="1"/>
          <p:nvPr/>
        </p:nvSpPr>
        <p:spPr>
          <a:xfrm>
            <a:off x="729432" y="42335"/>
            <a:ext cx="9039225" cy="584775"/>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200" b="1" dirty="0">
                <a:solidFill>
                  <a:srgbClr val="FFFFFF"/>
                </a:solidFill>
                <a:latin typeface="Arial" panose="020B0604020202020204"/>
                <a:ea typeface="微软雅黑" panose="020B0503020204020204" charset="-122"/>
                <a:cs typeface="+mn-ea"/>
                <a:sym typeface="+mn-lt"/>
              </a:rPr>
              <a:t>标签</a:t>
            </a:r>
            <a:r>
              <a:rPr lang="en-US" altLang="zh-CN" sz="3200" b="1" dirty="0">
                <a:solidFill>
                  <a:srgbClr val="FFFFFF"/>
                </a:solidFill>
                <a:latin typeface="Arial" panose="020B0604020202020204"/>
                <a:ea typeface="微软雅黑" panose="020B0503020204020204" charset="-122"/>
                <a:cs typeface="+mn-ea"/>
                <a:sym typeface="+mn-lt"/>
              </a:rPr>
              <a:t>—</a:t>
            </a:r>
            <a:r>
              <a:rPr lang="zh-CN" altLang="en-US" sz="3200" b="1" dirty="0">
                <a:solidFill>
                  <a:srgbClr val="FFFFFF"/>
                </a:solidFill>
                <a:latin typeface="Arial" panose="020B0604020202020204"/>
                <a:ea typeface="微软雅黑" panose="020B0503020204020204" charset="-122"/>
                <a:cs typeface="+mn-ea"/>
                <a:sym typeface="+mn-lt"/>
              </a:rPr>
              <a:t>表单</a:t>
            </a:r>
            <a:endParaRPr kumimoji="0" lang="zh-CN" altLang="en-US" sz="32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pic>
        <p:nvPicPr>
          <p:cNvPr id="6" name="table">
            <a:extLst>
              <a:ext uri="{FF2B5EF4-FFF2-40B4-BE49-F238E27FC236}">
                <a16:creationId xmlns:a16="http://schemas.microsoft.com/office/drawing/2014/main" id="{8626A399-7415-D560-45C1-D8A975664A7B}"/>
              </a:ext>
            </a:extLst>
          </p:cNvPr>
          <p:cNvPicPr>
            <a:picLocks noChangeAspect="1"/>
          </p:cNvPicPr>
          <p:nvPr/>
        </p:nvPicPr>
        <p:blipFill>
          <a:blip r:embed="rId4"/>
          <a:srcRect t="1583" r="744" b="2444"/>
          <a:stretch/>
        </p:blipFill>
        <p:spPr>
          <a:xfrm>
            <a:off x="1457928" y="1234836"/>
            <a:ext cx="10359981" cy="5580829"/>
          </a:xfrm>
          <a:prstGeom prst="rect">
            <a:avLst/>
          </a:prstGeom>
        </p:spPr>
      </p:pic>
      <p:sp>
        <p:nvSpPr>
          <p:cNvPr id="8" name="TextBox 7">
            <a:extLst>
              <a:ext uri="{FF2B5EF4-FFF2-40B4-BE49-F238E27FC236}">
                <a16:creationId xmlns:a16="http://schemas.microsoft.com/office/drawing/2014/main" id="{3DC5B73C-E91A-4DB6-3BF3-45CE26A8E775}"/>
              </a:ext>
            </a:extLst>
          </p:cNvPr>
          <p:cNvSpPr txBox="1"/>
          <p:nvPr/>
        </p:nvSpPr>
        <p:spPr>
          <a:xfrm>
            <a:off x="77269" y="773171"/>
            <a:ext cx="3124573"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r>
              <a:rPr lang="en-US" sz="2400" dirty="0"/>
              <a:t>&lt;input&gt;</a:t>
            </a:r>
            <a:r>
              <a:rPr lang="zh-CN" altLang="en-US" sz="2400" dirty="0"/>
              <a:t>表单输入标记</a:t>
            </a:r>
            <a:endParaRPr lang="en-US" altLang="zh-CN" sz="2400" dirty="0"/>
          </a:p>
        </p:txBody>
      </p:sp>
    </p:spTree>
    <p:extLst>
      <p:ext uri="{BB962C8B-B14F-4D97-AF65-F5344CB8AC3E}">
        <p14:creationId xmlns:p14="http://schemas.microsoft.com/office/powerpoint/2010/main" val="7569987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9B4DB9-EA7B-B565-536C-49826EAC3628}"/>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DC1DDDC3-B6A1-90BC-4E47-C19290D4B4DC}"/>
              </a:ext>
            </a:extLst>
          </p:cNvPr>
          <p:cNvPicPr>
            <a:picLocks noChangeAspect="1"/>
          </p:cNvPicPr>
          <p:nvPr/>
        </p:nvPicPr>
        <p:blipFill>
          <a:blip r:embed="rId3"/>
          <a:stretch>
            <a:fillRect/>
          </a:stretch>
        </p:blipFill>
        <p:spPr>
          <a:xfrm>
            <a:off x="0" y="-25461"/>
            <a:ext cx="12192000" cy="708422"/>
          </a:xfrm>
          <a:prstGeom prst="rect">
            <a:avLst/>
          </a:prstGeom>
        </p:spPr>
      </p:pic>
      <p:sp>
        <p:nvSpPr>
          <p:cNvPr id="7" name="文本框 6">
            <a:extLst>
              <a:ext uri="{FF2B5EF4-FFF2-40B4-BE49-F238E27FC236}">
                <a16:creationId xmlns:a16="http://schemas.microsoft.com/office/drawing/2014/main" id="{065CFC7D-A2C1-353B-3557-9CF6AD6EAC12}"/>
              </a:ext>
            </a:extLst>
          </p:cNvPr>
          <p:cNvSpPr txBox="1"/>
          <p:nvPr/>
        </p:nvSpPr>
        <p:spPr>
          <a:xfrm>
            <a:off x="729432" y="42335"/>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2 HTML</a:t>
            </a:r>
            <a:r>
              <a:rPr lang="zh-CN" altLang="en-US" sz="3600" b="1" dirty="0">
                <a:solidFill>
                  <a:srgbClr val="FFFFFF"/>
                </a:solidFill>
                <a:latin typeface="Arial" panose="020B0604020202020204"/>
                <a:ea typeface="微软雅黑" panose="020B0503020204020204" charset="-122"/>
                <a:cs typeface="+mn-ea"/>
                <a:sym typeface="+mn-lt"/>
              </a:rPr>
              <a:t>标签</a:t>
            </a:r>
            <a:r>
              <a:rPr lang="en-US" altLang="zh-CN" sz="3600" b="1" dirty="0">
                <a:solidFill>
                  <a:srgbClr val="FFFFFF"/>
                </a:solidFill>
                <a:latin typeface="Arial" panose="020B0604020202020204"/>
                <a:ea typeface="微软雅黑" panose="020B0503020204020204" charset="-122"/>
                <a:cs typeface="+mn-ea"/>
                <a:sym typeface="+mn-lt"/>
              </a:rPr>
              <a:t>—</a:t>
            </a:r>
            <a:r>
              <a:rPr lang="zh-CN" altLang="en-US" sz="3600" b="1" dirty="0">
                <a:solidFill>
                  <a:srgbClr val="FFFFFF"/>
                </a:solidFill>
                <a:latin typeface="Arial" panose="020B0604020202020204"/>
                <a:ea typeface="微软雅黑" panose="020B0503020204020204" charset="-122"/>
                <a:cs typeface="+mn-ea"/>
                <a:sym typeface="+mn-lt"/>
              </a:rPr>
              <a:t>表单</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2" name="TextBox 7">
            <a:extLst>
              <a:ext uri="{FF2B5EF4-FFF2-40B4-BE49-F238E27FC236}">
                <a16:creationId xmlns:a16="http://schemas.microsoft.com/office/drawing/2014/main" id="{64432EEE-7E6A-EA1E-30C3-44E1011BA602}"/>
              </a:ext>
            </a:extLst>
          </p:cNvPr>
          <p:cNvSpPr txBox="1"/>
          <p:nvPr/>
        </p:nvSpPr>
        <p:spPr>
          <a:xfrm>
            <a:off x="478720" y="935471"/>
            <a:ext cx="3620313" cy="461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r>
              <a:rPr lang="en-US" sz="2400" dirty="0"/>
              <a:t>&lt;</a:t>
            </a:r>
            <a:r>
              <a:rPr lang="en-US" sz="2400" dirty="0" err="1"/>
              <a:t>textarea</a:t>
            </a:r>
            <a:r>
              <a:rPr lang="en-US" sz="2400" dirty="0"/>
              <a:t>&gt;</a:t>
            </a:r>
            <a:r>
              <a:rPr lang="zh-CN" altLang="en-US" sz="2400" dirty="0"/>
              <a:t>多行文本标记</a:t>
            </a:r>
            <a:endParaRPr lang="en-US" altLang="zh-CN" sz="2400" dirty="0"/>
          </a:p>
        </p:txBody>
      </p:sp>
      <p:pic>
        <p:nvPicPr>
          <p:cNvPr id="3" name="table">
            <a:extLst>
              <a:ext uri="{FF2B5EF4-FFF2-40B4-BE49-F238E27FC236}">
                <a16:creationId xmlns:a16="http://schemas.microsoft.com/office/drawing/2014/main" id="{7A22FE24-1F01-7694-2ABB-1CBF078EFE41}"/>
              </a:ext>
            </a:extLst>
          </p:cNvPr>
          <p:cNvPicPr>
            <a:picLocks noChangeAspect="1"/>
          </p:cNvPicPr>
          <p:nvPr/>
        </p:nvPicPr>
        <p:blipFill>
          <a:blip r:embed="rId4"/>
          <a:srcRect r="480" b="3776"/>
          <a:stretch/>
        </p:blipFill>
        <p:spPr>
          <a:xfrm>
            <a:off x="478720" y="1462719"/>
            <a:ext cx="11454984" cy="5140946"/>
          </a:xfrm>
          <a:prstGeom prst="rect">
            <a:avLst/>
          </a:prstGeom>
        </p:spPr>
      </p:pic>
    </p:spTree>
    <p:extLst>
      <p:ext uri="{BB962C8B-B14F-4D97-AF65-F5344CB8AC3E}">
        <p14:creationId xmlns:p14="http://schemas.microsoft.com/office/powerpoint/2010/main" val="36550041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19B4DB9-EA7B-B565-536C-49826EAC3628}"/>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5" name="图片 4">
            <a:extLst>
              <a:ext uri="{FF2B5EF4-FFF2-40B4-BE49-F238E27FC236}">
                <a16:creationId xmlns:a16="http://schemas.microsoft.com/office/drawing/2014/main" id="{DC1DDDC3-B6A1-90BC-4E47-C19290D4B4DC}"/>
              </a:ext>
            </a:extLst>
          </p:cNvPr>
          <p:cNvPicPr>
            <a:picLocks noChangeAspect="1"/>
          </p:cNvPicPr>
          <p:nvPr/>
        </p:nvPicPr>
        <p:blipFill>
          <a:blip r:embed="rId3"/>
          <a:stretch>
            <a:fillRect/>
          </a:stretch>
        </p:blipFill>
        <p:spPr>
          <a:xfrm>
            <a:off x="0" y="-25461"/>
            <a:ext cx="12192000" cy="708422"/>
          </a:xfrm>
          <a:prstGeom prst="rect">
            <a:avLst/>
          </a:prstGeom>
        </p:spPr>
      </p:pic>
      <p:sp>
        <p:nvSpPr>
          <p:cNvPr id="7" name="文本框 6">
            <a:extLst>
              <a:ext uri="{FF2B5EF4-FFF2-40B4-BE49-F238E27FC236}">
                <a16:creationId xmlns:a16="http://schemas.microsoft.com/office/drawing/2014/main" id="{065CFC7D-A2C1-353B-3557-9CF6AD6EAC12}"/>
              </a:ext>
            </a:extLst>
          </p:cNvPr>
          <p:cNvSpPr txBox="1"/>
          <p:nvPr/>
        </p:nvSpPr>
        <p:spPr>
          <a:xfrm>
            <a:off x="729432" y="42335"/>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HTML</a:t>
            </a:r>
            <a:r>
              <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超文本标记语言</a:t>
            </a:r>
          </a:p>
        </p:txBody>
      </p:sp>
      <p:sp>
        <p:nvSpPr>
          <p:cNvPr id="6" name="Chevron 3">
            <a:extLst>
              <a:ext uri="{FF2B5EF4-FFF2-40B4-BE49-F238E27FC236}">
                <a16:creationId xmlns:a16="http://schemas.microsoft.com/office/drawing/2014/main" id="{F4CF41CB-A082-55FB-9510-56D68D5FFFC0}"/>
              </a:ext>
            </a:extLst>
          </p:cNvPr>
          <p:cNvSpPr/>
          <p:nvPr/>
        </p:nvSpPr>
        <p:spPr>
          <a:xfrm>
            <a:off x="277546" y="832721"/>
            <a:ext cx="17907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1">
            <a:extLst>
              <a:ext uri="{FF2B5EF4-FFF2-40B4-BE49-F238E27FC236}">
                <a16:creationId xmlns:a16="http://schemas.microsoft.com/office/drawing/2014/main" id="{CEAA90E2-E29E-9724-E985-5FED55027E43}"/>
              </a:ext>
            </a:extLst>
          </p:cNvPr>
          <p:cNvSpPr txBox="1"/>
          <p:nvPr/>
        </p:nvSpPr>
        <p:spPr>
          <a:xfrm>
            <a:off x="729432" y="965723"/>
            <a:ext cx="697627" cy="400110"/>
          </a:xfrm>
          <a:prstGeom prst="rect">
            <a:avLst/>
          </a:prstGeom>
          <a:noFill/>
        </p:spPr>
        <p:txBody>
          <a:bodyPr wrap="none"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r>
              <a:rPr lang="zh-CN" altLang="en-US" sz="2000" dirty="0">
                <a:solidFill>
                  <a:srgbClr val="1369B2"/>
                </a:solidFill>
                <a:latin typeface="微软雅黑" panose="020B0503020204020204" pitchFamily="34" charset="-122"/>
                <a:ea typeface="微软雅黑" panose="020B0503020204020204" pitchFamily="34" charset="-122"/>
              </a:rPr>
              <a:t>小结</a:t>
            </a:r>
          </a:p>
        </p:txBody>
      </p:sp>
      <p:sp>
        <p:nvSpPr>
          <p:cNvPr id="9" name="iṡḻïďè">
            <a:extLst>
              <a:ext uri="{FF2B5EF4-FFF2-40B4-BE49-F238E27FC236}">
                <a16:creationId xmlns:a16="http://schemas.microsoft.com/office/drawing/2014/main" id="{BB45C992-735E-9846-A0FB-19B1C55358A8}"/>
              </a:ext>
            </a:extLst>
          </p:cNvPr>
          <p:cNvSpPr/>
          <p:nvPr/>
        </p:nvSpPr>
        <p:spPr>
          <a:xfrm>
            <a:off x="1235460" y="2262427"/>
            <a:ext cx="9721080" cy="2621547"/>
          </a:xfrm>
          <a:prstGeom prst="roundRect">
            <a:avLst>
              <a:gd name="adj" fmla="val 10000"/>
            </a:avLst>
          </a:prstGeom>
          <a:noFill/>
          <a:ln>
            <a:solidFill>
              <a:srgbClr val="006BBC"/>
            </a:solidFill>
            <a:prstDash val="sysDash"/>
          </a:ln>
        </p:spPr>
        <p:txBody>
          <a:bodyPr vert="horz" lIns="180000" tIns="46800" rIns="180000" bIns="46800" rtlCol="0" anchor="ctr" anchorCtr="0">
            <a:norm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defTabSz="914400">
              <a:lnSpc>
                <a:spcPct val="90000"/>
              </a:lnSpc>
              <a:spcBef>
                <a:spcPts val="1000"/>
              </a:spcBef>
            </a:pPr>
            <a:endParaRPr lang="zh-CN" altLang="en-US" sz="1200" dirty="0">
              <a:solidFill>
                <a:schemeClr val="bg1"/>
              </a:solidFill>
            </a:endParaRPr>
          </a:p>
        </p:txBody>
      </p:sp>
      <p:sp>
        <p:nvSpPr>
          <p:cNvPr id="10" name="TextBox 5">
            <a:extLst>
              <a:ext uri="{FF2B5EF4-FFF2-40B4-BE49-F238E27FC236}">
                <a16:creationId xmlns:a16="http://schemas.microsoft.com/office/drawing/2014/main" id="{768CA1C5-E6CA-6FAD-B682-81C8D8859E59}"/>
              </a:ext>
            </a:extLst>
          </p:cNvPr>
          <p:cNvSpPr txBox="1"/>
          <p:nvPr/>
        </p:nvSpPr>
        <p:spPr>
          <a:xfrm>
            <a:off x="1724403" y="2631572"/>
            <a:ext cx="4291767" cy="2252027"/>
          </a:xfrm>
          <a:prstGeom prst="rect">
            <a:avLst/>
          </a:prstGeom>
          <a:noFill/>
        </p:spPr>
        <p:txBody>
          <a:bodyPr wrap="square"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nSpc>
                <a:spcPct val="150000"/>
              </a:lnSpc>
            </a:pPr>
            <a:r>
              <a:rPr lang="en-US" altLang="zh-CN" sz="1800" dirty="0">
                <a:latin typeface="+mn-ea"/>
              </a:rPr>
              <a:t>1</a:t>
            </a:r>
            <a:r>
              <a:rPr lang="zh-CN" altLang="en-US" dirty="0">
                <a:latin typeface="+mn-ea"/>
              </a:rPr>
              <a:t>、</a:t>
            </a:r>
            <a:r>
              <a:rPr lang="en-US" altLang="zh-CN" dirty="0">
                <a:latin typeface="+mn-ea"/>
              </a:rPr>
              <a:t>HTML</a:t>
            </a:r>
            <a:r>
              <a:rPr lang="zh-CN" altLang="en-US" dirty="0">
                <a:latin typeface="+mn-ea"/>
              </a:rPr>
              <a:t>基本结构</a:t>
            </a:r>
            <a:endParaRPr lang="en-US" altLang="zh-CN" dirty="0">
              <a:latin typeface="+mn-ea"/>
            </a:endParaRPr>
          </a:p>
          <a:p>
            <a:pPr>
              <a:lnSpc>
                <a:spcPct val="150000"/>
              </a:lnSpc>
            </a:pPr>
            <a:r>
              <a:rPr lang="en-US" altLang="zh-CN" dirty="0">
                <a:latin typeface="+mn-ea"/>
              </a:rPr>
              <a:t>2</a:t>
            </a:r>
            <a:r>
              <a:rPr lang="zh-CN" altLang="en-US" dirty="0">
                <a:latin typeface="+mn-ea"/>
              </a:rPr>
              <a:t>、</a:t>
            </a:r>
            <a:r>
              <a:rPr lang="en-US" altLang="zh-CN" dirty="0">
                <a:latin typeface="+mn-ea"/>
              </a:rPr>
              <a:t>HTML</a:t>
            </a:r>
            <a:r>
              <a:rPr lang="zh-CN" altLang="en-US" dirty="0">
                <a:latin typeface="+mn-ea"/>
              </a:rPr>
              <a:t>文本标签</a:t>
            </a:r>
            <a:endParaRPr lang="en-US" altLang="zh-CN" dirty="0">
              <a:latin typeface="+mn-ea"/>
            </a:endParaRPr>
          </a:p>
          <a:p>
            <a:pPr>
              <a:lnSpc>
                <a:spcPct val="150000"/>
              </a:lnSpc>
            </a:pPr>
            <a:r>
              <a:rPr lang="en-US" altLang="zh-CN" dirty="0">
                <a:latin typeface="+mn-ea"/>
              </a:rPr>
              <a:t>3</a:t>
            </a:r>
            <a:r>
              <a:rPr lang="zh-CN" altLang="en-US" dirty="0">
                <a:latin typeface="+mn-ea"/>
              </a:rPr>
              <a:t>、</a:t>
            </a:r>
            <a:r>
              <a:rPr lang="en-US" altLang="zh-CN" dirty="0">
                <a:latin typeface="+mn-ea"/>
              </a:rPr>
              <a:t>HTML</a:t>
            </a:r>
            <a:r>
              <a:rPr lang="zh-CN" altLang="en-US" dirty="0">
                <a:latin typeface="+mn-ea"/>
              </a:rPr>
              <a:t>多媒体和超链接</a:t>
            </a:r>
            <a:endParaRPr lang="en-US" altLang="zh-CN" dirty="0">
              <a:latin typeface="+mn-ea"/>
            </a:endParaRPr>
          </a:p>
          <a:p>
            <a:pPr>
              <a:lnSpc>
                <a:spcPct val="150000"/>
              </a:lnSpc>
            </a:pPr>
            <a:r>
              <a:rPr lang="en-US" altLang="zh-CN" dirty="0">
                <a:latin typeface="+mn-ea"/>
              </a:rPr>
              <a:t>4</a:t>
            </a:r>
            <a:r>
              <a:rPr lang="zh-CN" altLang="en-US" dirty="0">
                <a:latin typeface="+mn-ea"/>
              </a:rPr>
              <a:t>、</a:t>
            </a:r>
            <a:r>
              <a:rPr lang="en-US" altLang="zh-CN" dirty="0">
                <a:latin typeface="+mn-ea"/>
              </a:rPr>
              <a:t>HTML</a:t>
            </a:r>
            <a:r>
              <a:rPr lang="zh-CN" altLang="en-US" dirty="0">
                <a:latin typeface="+mn-ea"/>
              </a:rPr>
              <a:t>表格和表单</a:t>
            </a:r>
            <a:endParaRPr lang="en-US" altLang="zh-CN" dirty="0">
              <a:latin typeface="+mn-ea"/>
            </a:endParaRPr>
          </a:p>
        </p:txBody>
      </p:sp>
    </p:spTree>
    <p:extLst>
      <p:ext uri="{BB962C8B-B14F-4D97-AF65-F5344CB8AC3E}">
        <p14:creationId xmlns:p14="http://schemas.microsoft.com/office/powerpoint/2010/main" val="315538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DC31B492-4F56-E2A8-9347-A6C78AA3DBD1}"/>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14" name="图片 13">
            <a:extLst>
              <a:ext uri="{FF2B5EF4-FFF2-40B4-BE49-F238E27FC236}">
                <a16:creationId xmlns:a16="http://schemas.microsoft.com/office/drawing/2014/main" id="{B902A4A3-D22E-7CFD-A528-C1EBD54C4831}"/>
              </a:ext>
            </a:extLst>
          </p:cNvPr>
          <p:cNvPicPr>
            <a:picLocks noChangeAspect="1"/>
          </p:cNvPicPr>
          <p:nvPr/>
        </p:nvPicPr>
        <p:blipFill>
          <a:blip r:embed="rId3"/>
          <a:stretch>
            <a:fillRect/>
          </a:stretch>
        </p:blipFill>
        <p:spPr>
          <a:xfrm>
            <a:off x="0" y="3775"/>
            <a:ext cx="12192000" cy="708422"/>
          </a:xfrm>
          <a:prstGeom prst="rect">
            <a:avLst/>
          </a:prstGeom>
        </p:spPr>
      </p:pic>
      <p:sp>
        <p:nvSpPr>
          <p:cNvPr id="15" name="文本框 14">
            <a:extLst>
              <a:ext uri="{FF2B5EF4-FFF2-40B4-BE49-F238E27FC236}">
                <a16:creationId xmlns:a16="http://schemas.microsoft.com/office/drawing/2014/main" id="{5F7501F8-5B7C-50C5-D68F-CBD6DA6E7A99}"/>
              </a:ext>
            </a:extLst>
          </p:cNvPr>
          <p:cNvSpPr txBox="1"/>
          <p:nvPr/>
        </p:nvSpPr>
        <p:spPr>
          <a:xfrm>
            <a:off x="540246" y="28747"/>
            <a:ext cx="9039225" cy="646331"/>
          </a:xfrm>
          <a:prstGeom prst="rect">
            <a:avLst/>
          </a:prstGeom>
          <a:noFill/>
        </p:spPr>
        <p:txBody>
          <a:bodyPr wrap="square" rtlCol="0">
            <a:spAutoFit/>
          </a:bodyPr>
          <a:lstStyle/>
          <a:p>
            <a:pPr lvl="0" defTabSz="1219200">
              <a:defRPr/>
            </a:pPr>
            <a:r>
              <a:rPr lang="en-US" altLang="zh-CN" sz="3600" b="1" dirty="0">
                <a:solidFill>
                  <a:srgbClr val="FFFFFF"/>
                </a:solidFill>
                <a:latin typeface="Arial" panose="020B0604020202020204"/>
                <a:ea typeface="微软雅黑" panose="020B0503020204020204" charset="-122"/>
                <a:cs typeface="+mn-ea"/>
                <a:sym typeface="+mn-lt"/>
              </a:rPr>
              <a:t>1 HTML</a:t>
            </a:r>
            <a:r>
              <a:rPr lang="zh-CN" altLang="en-US" sz="3600" b="1" dirty="0">
                <a:solidFill>
                  <a:srgbClr val="FFFFFF"/>
                </a:solidFill>
                <a:latin typeface="Arial" panose="020B0604020202020204"/>
                <a:ea typeface="微软雅黑" panose="020B0503020204020204" charset="-122"/>
                <a:cs typeface="+mn-ea"/>
                <a:sym typeface="+mn-lt"/>
              </a:rPr>
              <a:t>基本结构</a:t>
            </a:r>
          </a:p>
        </p:txBody>
      </p:sp>
      <p:sp>
        <p:nvSpPr>
          <p:cNvPr id="51" name="矩形: 对角圆角 50">
            <a:extLst>
              <a:ext uri="{FF2B5EF4-FFF2-40B4-BE49-F238E27FC236}">
                <a16:creationId xmlns:a16="http://schemas.microsoft.com/office/drawing/2014/main" id="{6BE33A21-9249-EB4C-231D-A66DBC97C917}"/>
              </a:ext>
            </a:extLst>
          </p:cNvPr>
          <p:cNvSpPr/>
          <p:nvPr/>
        </p:nvSpPr>
        <p:spPr>
          <a:xfrm>
            <a:off x="354722" y="1018479"/>
            <a:ext cx="11477297" cy="3712779"/>
          </a:xfrm>
          <a:prstGeom prst="round2DiagRect">
            <a:avLst>
              <a:gd name="adj1" fmla="val 3865"/>
              <a:gd name="adj2" fmla="val 4098"/>
            </a:avLst>
          </a:prstGeom>
          <a:noFill/>
          <a:ln w="6350">
            <a:solidFill>
              <a:schemeClr val="bg1">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lvl="1">
              <a:lnSpc>
                <a:spcPts val="2600"/>
              </a:lnSpc>
            </a:pPr>
            <a:endParaRPr lang="en-US" altLang="zh-CN" sz="1400" dirty="0">
              <a:solidFill>
                <a:schemeClr val="tx1">
                  <a:lumMod val="65000"/>
                  <a:lumOff val="35000"/>
                </a:schemeClr>
              </a:solidFill>
              <a:latin typeface="阿里巴巴普惠体" panose="00020600040101010101" pitchFamily="18" charset="-122"/>
              <a:ea typeface="阿里巴巴普惠体" panose="00020600040101010101" pitchFamily="18" charset="-122"/>
              <a:cs typeface="阿里巴巴普惠体" panose="00020600040101010101" pitchFamily="18" charset="-122"/>
            </a:endParaRPr>
          </a:p>
          <a:p>
            <a:pPr marL="393750" lvl="1" indent="-285750">
              <a:lnSpc>
                <a:spcPct val="130000"/>
              </a:lnSpc>
              <a:buFont typeface="Wingdings" panose="05000000000000000000" pitchFamily="2" charset="2"/>
              <a:buChar char="l"/>
            </a:pPr>
            <a:r>
              <a:rPr lang="en-US" altLang="zh-CN" sz="2400" b="0" i="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Web</a:t>
            </a:r>
            <a:r>
              <a:rPr lang="zh-CN" altLang="en-US" sz="2400" b="0" i="0" dirty="0">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标准也称为网页标准</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，由一系列的标准组成，大部分由</a:t>
            </a: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W3C</a:t>
            </a:r>
            <a:r>
              <a:rPr lang="zh-CN" altLang="en-US" sz="2400" dirty="0">
                <a:solidFill>
                  <a:schemeClr val="tx1">
                    <a:lumMod val="75000"/>
                    <a:lumOff val="2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i="0" dirty="0">
                <a:solidFill>
                  <a:srgbClr val="C00000"/>
                </a:solidFill>
                <a:effectLst/>
                <a:latin typeface="Times New Roman" panose="02020603050405020304" pitchFamily="18" charset="0"/>
                <a:ea typeface="黑体" panose="02010609060101010101" pitchFamily="49" charset="-122"/>
                <a:cs typeface="Times New Roman" panose="02020603050405020304" pitchFamily="18" charset="0"/>
              </a:rPr>
              <a:t> W</a:t>
            </a:r>
            <a:r>
              <a:rPr lang="en-US" altLang="zh-CN" sz="2400" i="0" dirty="0">
                <a:solidFill>
                  <a:schemeClr val="tx1">
                    <a:lumMod val="75000"/>
                    <a:lumOff val="25000"/>
                  </a:schemeClr>
                </a:solidFill>
                <a:effectLst/>
                <a:latin typeface="Times New Roman" panose="02020603050405020304" pitchFamily="18" charset="0"/>
                <a:ea typeface="黑体" panose="02010609060101010101" pitchFamily="49" charset="-122"/>
                <a:cs typeface="Times New Roman" panose="02020603050405020304" pitchFamily="18" charset="0"/>
              </a:rPr>
              <a:t>orld </a:t>
            </a:r>
            <a:r>
              <a:rPr lang="en-US" altLang="zh-CN" sz="2400" i="0" dirty="0">
                <a:solidFill>
                  <a:srgbClr val="C00000"/>
                </a:solidFill>
                <a:effectLst/>
                <a:latin typeface="Times New Roman" panose="02020603050405020304" pitchFamily="18" charset="0"/>
                <a:ea typeface="黑体" panose="02010609060101010101" pitchFamily="49" charset="-122"/>
                <a:cs typeface="Times New Roman" panose="02020603050405020304" pitchFamily="18" charset="0"/>
              </a:rPr>
              <a:t>W</a:t>
            </a:r>
            <a:r>
              <a:rPr lang="en-US" altLang="zh-CN" sz="2400" i="0" dirty="0">
                <a:solidFill>
                  <a:schemeClr val="tx1">
                    <a:lumMod val="75000"/>
                    <a:lumOff val="25000"/>
                  </a:schemeClr>
                </a:solidFill>
                <a:effectLst/>
                <a:latin typeface="Times New Roman" panose="02020603050405020304" pitchFamily="18" charset="0"/>
                <a:ea typeface="黑体" panose="02010609060101010101" pitchFamily="49" charset="-122"/>
                <a:cs typeface="Times New Roman" panose="02020603050405020304" pitchFamily="18" charset="0"/>
              </a:rPr>
              <a:t>ide </a:t>
            </a:r>
            <a:r>
              <a:rPr lang="en-US" altLang="zh-CN" sz="2400" i="0" dirty="0">
                <a:solidFill>
                  <a:srgbClr val="C00000"/>
                </a:solidFill>
                <a:effectLst/>
                <a:latin typeface="Times New Roman" panose="02020603050405020304" pitchFamily="18" charset="0"/>
                <a:ea typeface="黑体" panose="02010609060101010101" pitchFamily="49" charset="-122"/>
                <a:cs typeface="Times New Roman" panose="02020603050405020304" pitchFamily="18" charset="0"/>
              </a:rPr>
              <a:t>W</a:t>
            </a:r>
            <a:r>
              <a:rPr lang="en-US" altLang="zh-CN" sz="2400" i="0" dirty="0">
                <a:solidFill>
                  <a:schemeClr val="tx1">
                    <a:lumMod val="75000"/>
                    <a:lumOff val="25000"/>
                  </a:schemeClr>
                </a:solidFill>
                <a:effectLst/>
                <a:latin typeface="Times New Roman" panose="02020603050405020304" pitchFamily="18" charset="0"/>
                <a:ea typeface="黑体" panose="02010609060101010101" pitchFamily="49" charset="-122"/>
                <a:cs typeface="Times New Roman" panose="02020603050405020304" pitchFamily="18" charset="0"/>
              </a:rPr>
              <a:t>eb </a:t>
            </a:r>
            <a:r>
              <a:rPr lang="en-US" altLang="zh-CN" sz="2400" i="0" dirty="0">
                <a:solidFill>
                  <a:srgbClr val="C00000"/>
                </a:solidFill>
                <a:effectLst/>
                <a:latin typeface="Times New Roman" panose="02020603050405020304" pitchFamily="18" charset="0"/>
                <a:ea typeface="黑体" panose="02010609060101010101" pitchFamily="49" charset="-122"/>
                <a:cs typeface="Times New Roman" panose="02020603050405020304" pitchFamily="18" charset="0"/>
              </a:rPr>
              <a:t>C</a:t>
            </a:r>
            <a:r>
              <a:rPr lang="en-US" altLang="zh-CN" sz="2400" i="0" dirty="0">
                <a:solidFill>
                  <a:schemeClr val="tx1">
                    <a:lumMod val="75000"/>
                    <a:lumOff val="25000"/>
                  </a:schemeClr>
                </a:solidFill>
                <a:effectLst/>
                <a:latin typeface="Times New Roman" panose="02020603050405020304" pitchFamily="18" charset="0"/>
                <a:ea typeface="黑体" panose="02010609060101010101" pitchFamily="49" charset="-122"/>
                <a:cs typeface="Times New Roman" panose="02020603050405020304" pitchFamily="18" charset="0"/>
              </a:rPr>
              <a:t>onsortium</a:t>
            </a:r>
            <a:r>
              <a:rPr lang="zh-CN" altLang="en-US" sz="2400" i="0" dirty="0">
                <a:solidFill>
                  <a:schemeClr val="tx1">
                    <a:lumMod val="75000"/>
                    <a:lumOff val="25000"/>
                  </a:schemeClr>
                </a:solidFill>
                <a:effectLst/>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0" i="0" dirty="0">
                <a:solidFill>
                  <a:schemeClr val="tx1">
                    <a:lumMod val="75000"/>
                    <a:lumOff val="25000"/>
                  </a:schemeClr>
                </a:solidFill>
                <a:effectLst/>
                <a:latin typeface="Times New Roman" panose="02020603050405020304" pitchFamily="18" charset="0"/>
                <a:ea typeface="黑体" panose="02010609060101010101" pitchFamily="49" charset="-122"/>
                <a:cs typeface="Times New Roman" panose="02020603050405020304" pitchFamily="18" charset="0"/>
              </a:rPr>
              <a:t>万维网联盟</a:t>
            </a:r>
            <a:r>
              <a:rPr lang="zh-CN" altLang="en-US" sz="2400" dirty="0">
                <a:solidFill>
                  <a:schemeClr val="tx1">
                    <a:lumMod val="75000"/>
                    <a:lumOff val="25000"/>
                  </a:schemeClr>
                </a:solidFill>
                <a:latin typeface="Times New Roman" panose="02020603050405020304" pitchFamily="18" charset="0"/>
                <a:ea typeface="黑体" panose="02010609060101010101" pitchFamily="49" charset="-122"/>
                <a:cs typeface="Times New Roman" panose="02020603050405020304" pitchFamily="18" charset="0"/>
              </a:rPr>
              <a:t>）负责制定。</a:t>
            </a:r>
            <a:endParaRPr lang="en-US" altLang="zh-CN" sz="2400" dirty="0">
              <a:solidFill>
                <a:schemeClr val="tx1">
                  <a:lumMod val="75000"/>
                  <a:lumOff val="2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marL="393750" lvl="1" indent="-285750">
              <a:lnSpc>
                <a:spcPct val="130000"/>
              </a:lnSpc>
              <a:buFont typeface="Wingdings" panose="05000000000000000000" pitchFamily="2" charset="2"/>
              <a:buChar char="l"/>
            </a:pP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三个组成部分：</a:t>
            </a:r>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648000" lvl="2" indent="-285750">
              <a:lnSpc>
                <a:spcPct val="130000"/>
              </a:lnSpc>
              <a:buFont typeface="Wingdings" panose="05000000000000000000" pitchFamily="2" charset="2"/>
              <a:buChar char="Ø"/>
            </a:pP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HTML</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：负责</a:t>
            </a:r>
            <a:r>
              <a:rPr lang="zh-CN" altLang="en-US" sz="24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网页的结构</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（页面元素和内容）</a:t>
            </a:r>
            <a:r>
              <a:rPr lang="zh-CN" altLang="en-US" sz="2400" dirty="0">
                <a:solidFill>
                  <a:schemeClr val="tx1">
                    <a:lumMod val="75000"/>
                    <a:lumOff val="25000"/>
                  </a:schemeClr>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marL="648000" lvl="2" indent="-285750">
              <a:lnSpc>
                <a:spcPct val="130000"/>
              </a:lnSpc>
              <a:buFont typeface="Wingdings" panose="05000000000000000000" pitchFamily="2" charset="2"/>
              <a:buChar char="Ø"/>
            </a:pP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CSS</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：负责</a:t>
            </a:r>
            <a:r>
              <a:rPr lang="zh-CN" altLang="en-US" sz="24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网页的表现</a:t>
            </a:r>
            <a:r>
              <a:rPr lang="zh-CN" altLang="en-US" sz="2400" dirty="0">
                <a:solidFill>
                  <a:schemeClr val="tx1">
                    <a:lumMod val="75000"/>
                    <a:lumOff val="25000"/>
                  </a:schemeClr>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页面元素的外观、位置等页面样式，如：颜色、大小等）。</a:t>
            </a:r>
            <a:endPar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648000" lvl="2" indent="-285750">
              <a:lnSpc>
                <a:spcPct val="130000"/>
              </a:lnSpc>
              <a:buFont typeface="Wingdings" panose="05000000000000000000" pitchFamily="2" charset="2"/>
              <a:buChar char="Ø"/>
            </a:pPr>
            <a:r>
              <a:rPr lang="en-US" altLang="zh-CN"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JavaScript</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：负责</a:t>
            </a:r>
            <a:r>
              <a:rPr lang="zh-CN" altLang="en-US" sz="2400"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网页的行为</a:t>
            </a:r>
            <a:r>
              <a:rPr lang="zh-CN" altLang="en-US" sz="2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（交互效果）</a:t>
            </a:r>
            <a:r>
              <a:rPr lang="zh-CN" altLang="en-US" sz="2400" dirty="0">
                <a:solidFill>
                  <a:schemeClr val="tx1">
                    <a:lumMod val="75000"/>
                    <a:lumOff val="25000"/>
                  </a:schemeClr>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400" dirty="0">
              <a:solidFill>
                <a:schemeClr val="tx1">
                  <a:lumMod val="75000"/>
                  <a:lumOff val="25000"/>
                </a:schemeClr>
              </a:solidFill>
              <a:latin typeface="Times New Roman" panose="02020603050405020304" pitchFamily="18" charset="0"/>
              <a:ea typeface="黑体" panose="02010609060101010101" pitchFamily="49" charset="-122"/>
              <a:cs typeface="Times New Roman" panose="02020603050405020304" pitchFamily="18" charset="0"/>
            </a:endParaRPr>
          </a:p>
          <a:p>
            <a:pPr marL="362250" lvl="2">
              <a:lnSpc>
                <a:spcPct val="130000"/>
              </a:lnSpc>
            </a:pPr>
            <a:endParaRPr lang="en-US" altLang="zh-CN" sz="2400" dirty="0">
              <a:solidFill>
                <a:schemeClr val="tx1">
                  <a:lumMod val="75000"/>
                  <a:lumOff val="25000"/>
                </a:schemeClr>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3" name="图片 52">
            <a:extLst>
              <a:ext uri="{FF2B5EF4-FFF2-40B4-BE49-F238E27FC236}">
                <a16:creationId xmlns:a16="http://schemas.microsoft.com/office/drawing/2014/main" id="{200971F9-126D-15BB-2891-FC73D8D880F3}"/>
              </a:ext>
            </a:extLst>
          </p:cNvPr>
          <p:cNvPicPr>
            <a:picLocks noChangeAspect="1"/>
          </p:cNvPicPr>
          <p:nvPr/>
        </p:nvPicPr>
        <p:blipFill>
          <a:blip r:embed="rId4"/>
          <a:stretch>
            <a:fillRect/>
          </a:stretch>
        </p:blipFill>
        <p:spPr>
          <a:xfrm>
            <a:off x="1395586" y="5033797"/>
            <a:ext cx="1123933" cy="1555956"/>
          </a:xfrm>
          <a:prstGeom prst="rect">
            <a:avLst/>
          </a:prstGeom>
        </p:spPr>
      </p:pic>
      <p:pic>
        <p:nvPicPr>
          <p:cNvPr id="54" name="图片 53">
            <a:extLst>
              <a:ext uri="{FF2B5EF4-FFF2-40B4-BE49-F238E27FC236}">
                <a16:creationId xmlns:a16="http://schemas.microsoft.com/office/drawing/2014/main" id="{6E3CDC43-D388-1F10-3103-57F8EB9E3E27}"/>
              </a:ext>
            </a:extLst>
          </p:cNvPr>
          <p:cNvPicPr>
            <a:picLocks noChangeAspect="1"/>
          </p:cNvPicPr>
          <p:nvPr/>
        </p:nvPicPr>
        <p:blipFill>
          <a:blip r:embed="rId5"/>
          <a:stretch>
            <a:fillRect/>
          </a:stretch>
        </p:blipFill>
        <p:spPr>
          <a:xfrm>
            <a:off x="5272875" y="4909932"/>
            <a:ext cx="1096393" cy="1556279"/>
          </a:xfrm>
          <a:prstGeom prst="rect">
            <a:avLst/>
          </a:prstGeom>
        </p:spPr>
      </p:pic>
      <p:pic>
        <p:nvPicPr>
          <p:cNvPr id="55" name="图片 54">
            <a:extLst>
              <a:ext uri="{FF2B5EF4-FFF2-40B4-BE49-F238E27FC236}">
                <a16:creationId xmlns:a16="http://schemas.microsoft.com/office/drawing/2014/main" id="{9555731C-CADF-0F75-3AED-00BE9149C5B8}"/>
              </a:ext>
            </a:extLst>
          </p:cNvPr>
          <p:cNvPicPr>
            <a:picLocks noChangeAspect="1"/>
          </p:cNvPicPr>
          <p:nvPr/>
        </p:nvPicPr>
        <p:blipFill>
          <a:blip r:embed="rId6"/>
          <a:stretch>
            <a:fillRect/>
          </a:stretch>
        </p:blipFill>
        <p:spPr>
          <a:xfrm>
            <a:off x="8476156" y="4909932"/>
            <a:ext cx="1103315" cy="1549266"/>
          </a:xfrm>
          <a:prstGeom prst="rect">
            <a:avLst/>
          </a:prstGeom>
        </p:spPr>
      </p:pic>
    </p:spTree>
    <p:extLst>
      <p:ext uri="{BB962C8B-B14F-4D97-AF65-F5344CB8AC3E}">
        <p14:creationId xmlns:p14="http://schemas.microsoft.com/office/powerpoint/2010/main" val="3970926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DC31B492-4F56-E2A8-9347-A6C78AA3DBD1}"/>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14" name="图片 13">
            <a:extLst>
              <a:ext uri="{FF2B5EF4-FFF2-40B4-BE49-F238E27FC236}">
                <a16:creationId xmlns:a16="http://schemas.microsoft.com/office/drawing/2014/main" id="{B902A4A3-D22E-7CFD-A528-C1EBD54C4831}"/>
              </a:ext>
            </a:extLst>
          </p:cNvPr>
          <p:cNvPicPr>
            <a:picLocks noChangeAspect="1"/>
          </p:cNvPicPr>
          <p:nvPr/>
        </p:nvPicPr>
        <p:blipFill>
          <a:blip r:embed="rId3"/>
          <a:stretch>
            <a:fillRect/>
          </a:stretch>
        </p:blipFill>
        <p:spPr>
          <a:xfrm>
            <a:off x="0" y="3775"/>
            <a:ext cx="12192000" cy="708422"/>
          </a:xfrm>
          <a:prstGeom prst="rect">
            <a:avLst/>
          </a:prstGeom>
        </p:spPr>
      </p:pic>
      <p:sp>
        <p:nvSpPr>
          <p:cNvPr id="15" name="文本框 14">
            <a:extLst>
              <a:ext uri="{FF2B5EF4-FFF2-40B4-BE49-F238E27FC236}">
                <a16:creationId xmlns:a16="http://schemas.microsoft.com/office/drawing/2014/main" id="{5F7501F8-5B7C-50C5-D68F-CBD6DA6E7A99}"/>
              </a:ext>
            </a:extLst>
          </p:cNvPr>
          <p:cNvSpPr txBox="1"/>
          <p:nvPr/>
        </p:nvSpPr>
        <p:spPr>
          <a:xfrm>
            <a:off x="540246" y="28747"/>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1 HTML</a:t>
            </a:r>
            <a:r>
              <a:rPr lang="zh-CN" altLang="en-US" sz="3600" b="1" dirty="0">
                <a:solidFill>
                  <a:srgbClr val="FFFFFF"/>
                </a:solidFill>
                <a:latin typeface="Arial" panose="020B0604020202020204"/>
                <a:ea typeface="微软雅黑" panose="020B0503020204020204" charset="-122"/>
                <a:cs typeface="+mn-ea"/>
                <a:sym typeface="+mn-lt"/>
              </a:rPr>
              <a:t>基本结构</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D51CE55E-4F2A-0E28-FA07-B0AB17EEBBA0}"/>
              </a:ext>
            </a:extLst>
          </p:cNvPr>
          <p:cNvSpPr txBox="1"/>
          <p:nvPr/>
        </p:nvSpPr>
        <p:spPr>
          <a:xfrm>
            <a:off x="337152" y="1093346"/>
            <a:ext cx="11517695" cy="968663"/>
          </a:xfrm>
          <a:prstGeom prst="rect">
            <a:avLst/>
          </a:prstGeom>
          <a:noFill/>
        </p:spPr>
        <p:txBody>
          <a:bodyPr wrap="square" rtlCol="0">
            <a:spAutoFit/>
          </a:bodyPr>
          <a:lstStyle/>
          <a:p>
            <a:pPr algn="just">
              <a:lnSpc>
                <a:spcPct val="125000"/>
              </a:lnSpc>
              <a:spcBef>
                <a:spcPts val="0"/>
              </a:spcBef>
              <a:spcAft>
                <a:spcPts val="0"/>
              </a:spcAft>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lt"/>
              </a:rPr>
              <a:t>HTML</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lt"/>
              </a:rPr>
              <a:t>（</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sym typeface="+mn-lt"/>
              </a:rPr>
              <a:t>HyperText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lt"/>
              </a:rPr>
              <a:t> Mark-up Language</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lt"/>
              </a:rPr>
              <a:t>）是一种常见的网页制作标注性语言，不能算作一种程序程序设计语言。</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lt"/>
              </a:rPr>
              <a:t>HTML</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lt"/>
              </a:rPr>
              <a:t>通过浏览器的翻译，将网页内容呈现给用户。</a:t>
            </a:r>
          </a:p>
        </p:txBody>
      </p:sp>
      <p:sp>
        <p:nvSpPr>
          <p:cNvPr id="5" name="文本框 4">
            <a:extLst>
              <a:ext uri="{FF2B5EF4-FFF2-40B4-BE49-F238E27FC236}">
                <a16:creationId xmlns:a16="http://schemas.microsoft.com/office/drawing/2014/main" id="{BF51B120-7FAA-D318-DDCA-B7336E82157B}"/>
              </a:ext>
            </a:extLst>
          </p:cNvPr>
          <p:cNvSpPr txBox="1"/>
          <p:nvPr/>
        </p:nvSpPr>
        <p:spPr>
          <a:xfrm>
            <a:off x="337152" y="2719177"/>
            <a:ext cx="6881209" cy="1684244"/>
          </a:xfrm>
          <a:prstGeom prst="rect">
            <a:avLst/>
          </a:prstGeom>
          <a:noFill/>
        </p:spPr>
        <p:txBody>
          <a:bodyPr wrap="square">
            <a:spAutoFit/>
          </a:bodyPr>
          <a:lstStyle/>
          <a:p>
            <a:pPr algn="just">
              <a:lnSpc>
                <a:spcPct val="150000"/>
              </a:lnSpc>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、一种用来制作超文本文档的简单标记语言。</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50000"/>
              </a:lnSpc>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、用</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HTML</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编写的超文本文件称为</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HTML</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文件，也称</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Web</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文件。</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6" name="图片 5">
            <a:extLst>
              <a:ext uri="{FF2B5EF4-FFF2-40B4-BE49-F238E27FC236}">
                <a16:creationId xmlns:a16="http://schemas.microsoft.com/office/drawing/2014/main" id="{93C0F36A-6953-5519-C82E-7DD67379BFD3}"/>
              </a:ext>
            </a:extLst>
          </p:cNvPr>
          <p:cNvPicPr>
            <a:picLocks noChangeAspect="1"/>
          </p:cNvPicPr>
          <p:nvPr/>
        </p:nvPicPr>
        <p:blipFill>
          <a:blip r:embed="rId4"/>
          <a:stretch>
            <a:fillRect/>
          </a:stretch>
        </p:blipFill>
        <p:spPr>
          <a:xfrm>
            <a:off x="8364701" y="2351325"/>
            <a:ext cx="2981332" cy="3506944"/>
          </a:xfrm>
          <a:prstGeom prst="rect">
            <a:avLst/>
          </a:prstGeom>
        </p:spPr>
      </p:pic>
    </p:spTree>
    <p:extLst>
      <p:ext uri="{BB962C8B-B14F-4D97-AF65-F5344CB8AC3E}">
        <p14:creationId xmlns:p14="http://schemas.microsoft.com/office/powerpoint/2010/main" val="808504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95C6888-139A-2006-C8E2-8C895C081634}"/>
              </a:ext>
            </a:extLst>
          </p:cNvPr>
          <p:cNvPicPr>
            <a:picLocks noChangeAspect="1"/>
          </p:cNvPicPr>
          <p:nvPr/>
        </p:nvPicPr>
        <p:blipFill>
          <a:blip r:embed="rId3"/>
          <a:stretch>
            <a:fillRect/>
          </a:stretch>
        </p:blipFill>
        <p:spPr>
          <a:xfrm>
            <a:off x="849561" y="1554812"/>
            <a:ext cx="9429586" cy="4271924"/>
          </a:xfrm>
          <a:prstGeom prst="rect">
            <a:avLst/>
          </a:prstGeom>
        </p:spPr>
      </p:pic>
      <p:sp>
        <p:nvSpPr>
          <p:cNvPr id="12" name="文本框 11">
            <a:extLst>
              <a:ext uri="{FF2B5EF4-FFF2-40B4-BE49-F238E27FC236}">
                <a16:creationId xmlns:a16="http://schemas.microsoft.com/office/drawing/2014/main" id="{DC31B492-4F56-E2A8-9347-A6C78AA3DBD1}"/>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14" name="图片 13">
            <a:extLst>
              <a:ext uri="{FF2B5EF4-FFF2-40B4-BE49-F238E27FC236}">
                <a16:creationId xmlns:a16="http://schemas.microsoft.com/office/drawing/2014/main" id="{B902A4A3-D22E-7CFD-A528-C1EBD54C4831}"/>
              </a:ext>
            </a:extLst>
          </p:cNvPr>
          <p:cNvPicPr>
            <a:picLocks noChangeAspect="1"/>
          </p:cNvPicPr>
          <p:nvPr/>
        </p:nvPicPr>
        <p:blipFill>
          <a:blip r:embed="rId4"/>
          <a:stretch>
            <a:fillRect/>
          </a:stretch>
        </p:blipFill>
        <p:spPr>
          <a:xfrm>
            <a:off x="0" y="3775"/>
            <a:ext cx="12192000" cy="708422"/>
          </a:xfrm>
          <a:prstGeom prst="rect">
            <a:avLst/>
          </a:prstGeom>
        </p:spPr>
      </p:pic>
      <p:sp>
        <p:nvSpPr>
          <p:cNvPr id="15" name="文本框 14">
            <a:extLst>
              <a:ext uri="{FF2B5EF4-FFF2-40B4-BE49-F238E27FC236}">
                <a16:creationId xmlns:a16="http://schemas.microsoft.com/office/drawing/2014/main" id="{5F7501F8-5B7C-50C5-D68F-CBD6DA6E7A99}"/>
              </a:ext>
            </a:extLst>
          </p:cNvPr>
          <p:cNvSpPr txBox="1"/>
          <p:nvPr/>
        </p:nvSpPr>
        <p:spPr>
          <a:xfrm>
            <a:off x="729432" y="42335"/>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1 HTML</a:t>
            </a:r>
            <a:r>
              <a:rPr lang="zh-CN" altLang="en-US" sz="3600" b="1" dirty="0">
                <a:solidFill>
                  <a:srgbClr val="FFFFFF"/>
                </a:solidFill>
                <a:latin typeface="Arial" panose="020B0604020202020204"/>
                <a:ea typeface="微软雅黑" panose="020B0503020204020204" charset="-122"/>
                <a:cs typeface="+mn-ea"/>
                <a:sym typeface="+mn-lt"/>
              </a:rPr>
              <a:t>基本结构</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D51CE55E-4F2A-0E28-FA07-B0AB17EEBBA0}"/>
              </a:ext>
            </a:extLst>
          </p:cNvPr>
          <p:cNvSpPr txBox="1"/>
          <p:nvPr/>
        </p:nvSpPr>
        <p:spPr>
          <a:xfrm>
            <a:off x="337152" y="999731"/>
            <a:ext cx="11517695" cy="830997"/>
          </a:xfrm>
          <a:prstGeom prst="rect">
            <a:avLst/>
          </a:prstGeom>
          <a:noFill/>
        </p:spPr>
        <p:txBody>
          <a:bodyPr wrap="square" rtlCol="0">
            <a:spAutoFit/>
          </a:bodyPr>
          <a:lstStyle/>
          <a:p>
            <a:pPr algn="just">
              <a:spcBef>
                <a:spcPts val="0"/>
              </a:spcBef>
              <a:spcAft>
                <a:spcPts val="0"/>
              </a:spcAft>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lt"/>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lt"/>
              </a:rPr>
              <a:t>HTML</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lt"/>
              </a:rPr>
              <a:t>的发展历程可以追溯到</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lt"/>
              </a:rPr>
              <a:t>20</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lt"/>
              </a:rPr>
              <a:t>世纪</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lt"/>
              </a:rPr>
              <a:t>80</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lt"/>
              </a:rPr>
              <a:t>年代末，经历了从最初的简单标记语言到现在的富媒体、交互式网页的演变。</a:t>
            </a:r>
          </a:p>
        </p:txBody>
      </p:sp>
      <p:sp>
        <p:nvSpPr>
          <p:cNvPr id="11" name="文本框 10">
            <a:extLst>
              <a:ext uri="{FF2B5EF4-FFF2-40B4-BE49-F238E27FC236}">
                <a16:creationId xmlns:a16="http://schemas.microsoft.com/office/drawing/2014/main" id="{23F990EA-83F1-65E7-540A-E022BA959399}"/>
              </a:ext>
            </a:extLst>
          </p:cNvPr>
          <p:cNvSpPr txBox="1"/>
          <p:nvPr/>
        </p:nvSpPr>
        <p:spPr>
          <a:xfrm>
            <a:off x="4808482" y="4759267"/>
            <a:ext cx="7046365" cy="1938992"/>
          </a:xfrm>
          <a:prstGeom prst="rect">
            <a:avLst/>
          </a:prstGeom>
          <a:noFill/>
        </p:spPr>
        <p:txBody>
          <a:bodyPr wrap="square">
            <a:spAutoFit/>
          </a:bodyPr>
          <a:lstStyle/>
          <a:p>
            <a:pPr algn="just"/>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HTML5</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提供了一些新的元素和一些有趣的新特性，同时也建立了一些新的规则，这些元素、特性和规则的建立，提供了许多新的网页功能，如使用网页实现动态渲染图形、图表、图像和动画，以及不需要安装任何插件直接使用网页播放视频等。</a:t>
            </a:r>
          </a:p>
        </p:txBody>
      </p:sp>
    </p:spTree>
    <p:extLst>
      <p:ext uri="{BB962C8B-B14F-4D97-AF65-F5344CB8AC3E}">
        <p14:creationId xmlns:p14="http://schemas.microsoft.com/office/powerpoint/2010/main" val="1520025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DC31B492-4F56-E2A8-9347-A6C78AA3DBD1}"/>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14" name="图片 13">
            <a:extLst>
              <a:ext uri="{FF2B5EF4-FFF2-40B4-BE49-F238E27FC236}">
                <a16:creationId xmlns:a16="http://schemas.microsoft.com/office/drawing/2014/main" id="{B902A4A3-D22E-7CFD-A528-C1EBD54C4831}"/>
              </a:ext>
            </a:extLst>
          </p:cNvPr>
          <p:cNvPicPr>
            <a:picLocks noChangeAspect="1"/>
          </p:cNvPicPr>
          <p:nvPr/>
        </p:nvPicPr>
        <p:blipFill>
          <a:blip r:embed="rId3"/>
          <a:stretch>
            <a:fillRect/>
          </a:stretch>
        </p:blipFill>
        <p:spPr>
          <a:xfrm>
            <a:off x="0" y="3775"/>
            <a:ext cx="12192000" cy="708422"/>
          </a:xfrm>
          <a:prstGeom prst="rect">
            <a:avLst/>
          </a:prstGeom>
        </p:spPr>
      </p:pic>
      <p:sp>
        <p:nvSpPr>
          <p:cNvPr id="15" name="文本框 14">
            <a:extLst>
              <a:ext uri="{FF2B5EF4-FFF2-40B4-BE49-F238E27FC236}">
                <a16:creationId xmlns:a16="http://schemas.microsoft.com/office/drawing/2014/main" id="{5F7501F8-5B7C-50C5-D68F-CBD6DA6E7A99}"/>
              </a:ext>
            </a:extLst>
          </p:cNvPr>
          <p:cNvSpPr txBox="1"/>
          <p:nvPr/>
        </p:nvSpPr>
        <p:spPr>
          <a:xfrm>
            <a:off x="729432" y="42335"/>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1 HTML</a:t>
            </a:r>
            <a:r>
              <a:rPr lang="zh-CN" altLang="en-US" sz="3600" b="1" dirty="0">
                <a:solidFill>
                  <a:srgbClr val="FFFFFF"/>
                </a:solidFill>
                <a:latin typeface="Arial" panose="020B0604020202020204"/>
                <a:ea typeface="微软雅黑" panose="020B0503020204020204" charset="-122"/>
                <a:cs typeface="+mn-ea"/>
                <a:sym typeface="+mn-lt"/>
              </a:rPr>
              <a:t>基本结构</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D51CE55E-4F2A-0E28-FA07-B0AB17EEBBA0}"/>
              </a:ext>
            </a:extLst>
          </p:cNvPr>
          <p:cNvSpPr txBox="1"/>
          <p:nvPr/>
        </p:nvSpPr>
        <p:spPr>
          <a:xfrm>
            <a:off x="337152" y="999731"/>
            <a:ext cx="11517695" cy="461665"/>
          </a:xfrm>
          <a:prstGeom prst="rect">
            <a:avLst/>
          </a:prstGeom>
          <a:noFill/>
        </p:spPr>
        <p:txBody>
          <a:bodyPr wrap="square" rtlCol="0">
            <a:spAutoFit/>
          </a:bodyPr>
          <a:lstStyle/>
          <a:p>
            <a:pPr algn="just">
              <a:spcBef>
                <a:spcPts val="0"/>
              </a:spcBef>
              <a:spcAft>
                <a:spcPts val="0"/>
              </a:spcAft>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lt"/>
              </a:rPr>
              <a:t>一个完整的</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lt"/>
              </a:rPr>
              <a:t>HTML</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lt"/>
              </a:rPr>
              <a:t>（</a:t>
            </a:r>
            <a:r>
              <a:rPr lang="en-US" altLang="zh-CN" sz="2400" dirty="0" err="1">
                <a:latin typeface="Times New Roman" panose="02020603050405020304" pitchFamily="18" charset="0"/>
                <a:ea typeface="黑体" panose="02010609060101010101" pitchFamily="49" charset="-122"/>
                <a:cs typeface="Times New Roman" panose="02020603050405020304" pitchFamily="18" charset="0"/>
                <a:sym typeface="+mn-lt"/>
              </a:rPr>
              <a:t>HyperText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sym typeface="+mn-lt"/>
              </a:rPr>
              <a:t> Mark-up Language</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sym typeface="+mn-lt"/>
              </a:rPr>
              <a:t>）文档通常由以下三部分组成：</a:t>
            </a:r>
          </a:p>
        </p:txBody>
      </p:sp>
      <p:sp>
        <p:nvSpPr>
          <p:cNvPr id="8" name="文本框 7">
            <a:extLst>
              <a:ext uri="{FF2B5EF4-FFF2-40B4-BE49-F238E27FC236}">
                <a16:creationId xmlns:a16="http://schemas.microsoft.com/office/drawing/2014/main" id="{07748BF0-7C88-A888-3C81-68381635FDE5}"/>
              </a:ext>
            </a:extLst>
          </p:cNvPr>
          <p:cNvSpPr txBox="1"/>
          <p:nvPr/>
        </p:nvSpPr>
        <p:spPr>
          <a:xfrm>
            <a:off x="502690" y="2210595"/>
            <a:ext cx="4518627" cy="3346237"/>
          </a:xfrm>
          <a:prstGeom prst="rect">
            <a:avLst/>
          </a:prstGeom>
          <a:noFill/>
        </p:spPr>
        <p:txBody>
          <a:bodyPr wrap="square">
            <a:spAutoFit/>
          </a:bodyPr>
          <a:lstStyle/>
          <a:p>
            <a:pPr algn="just">
              <a:lnSpc>
                <a:spcPct val="150000"/>
              </a:lnSpc>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HTML</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标签</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50000"/>
              </a:lnSpc>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格式：</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&lt;html&gt;…. &lt;/html&gt;</a:t>
            </a:r>
          </a:p>
          <a:p>
            <a:pPr algn="just">
              <a:lnSpc>
                <a:spcPct val="150000"/>
              </a:lnSpc>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、头部信息</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50000"/>
              </a:lnSpc>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格式：</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&lt;head&gt;…. &lt;/head&gt;</a:t>
            </a:r>
          </a:p>
          <a:p>
            <a:pPr algn="just">
              <a:lnSpc>
                <a:spcPct val="150000"/>
              </a:lnSpc>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、文本主题</a:t>
            </a:r>
            <a:endParaRPr lang="en-US" altLang="zh-CN" sz="2400" dirty="0">
              <a:latin typeface="Times New Roman" panose="02020603050405020304" pitchFamily="18" charset="0"/>
              <a:ea typeface="黑体" panose="02010609060101010101" pitchFamily="49" charset="-122"/>
              <a:cs typeface="Times New Roman" panose="02020603050405020304" pitchFamily="18" charset="0"/>
            </a:endParaRPr>
          </a:p>
          <a:p>
            <a:pPr algn="just">
              <a:lnSpc>
                <a:spcPct val="150000"/>
              </a:lnSpc>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    格式：</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&lt;body&gt;…. &lt;/body&gt;</a:t>
            </a:r>
          </a:p>
        </p:txBody>
      </p:sp>
      <p:sp>
        <p:nvSpPr>
          <p:cNvPr id="9" name="流程图: 接点 8">
            <a:extLst>
              <a:ext uri="{FF2B5EF4-FFF2-40B4-BE49-F238E27FC236}">
                <a16:creationId xmlns:a16="http://schemas.microsoft.com/office/drawing/2014/main" id="{03D4EE56-E922-A193-4670-97A55A1607F5}"/>
              </a:ext>
            </a:extLst>
          </p:cNvPr>
          <p:cNvSpPr/>
          <p:nvPr/>
        </p:nvSpPr>
        <p:spPr>
          <a:xfrm>
            <a:off x="5952884" y="3906398"/>
            <a:ext cx="344215" cy="36260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1</a:t>
            </a:r>
            <a:endParaRPr lang="zh-CN" altLang="en-US" b="1" dirty="0">
              <a:latin typeface="Times New Roman" panose="02020603050405020304" pitchFamily="18" charset="0"/>
              <a:cs typeface="Times New Roman" panose="02020603050405020304" pitchFamily="18" charset="0"/>
            </a:endParaRPr>
          </a:p>
        </p:txBody>
      </p:sp>
      <p:sp>
        <p:nvSpPr>
          <p:cNvPr id="10" name="流程图: 接点 9">
            <a:extLst>
              <a:ext uri="{FF2B5EF4-FFF2-40B4-BE49-F238E27FC236}">
                <a16:creationId xmlns:a16="http://schemas.microsoft.com/office/drawing/2014/main" id="{3425A845-DB79-2277-52E2-B5343C9A5ED2}"/>
              </a:ext>
            </a:extLst>
          </p:cNvPr>
          <p:cNvSpPr/>
          <p:nvPr/>
        </p:nvSpPr>
        <p:spPr>
          <a:xfrm>
            <a:off x="7243039" y="3091478"/>
            <a:ext cx="344215" cy="36260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2</a:t>
            </a:r>
            <a:endParaRPr lang="zh-CN" altLang="en-US" b="1" dirty="0">
              <a:latin typeface="Times New Roman" panose="02020603050405020304" pitchFamily="18" charset="0"/>
              <a:cs typeface="Times New Roman" panose="02020603050405020304" pitchFamily="18" charset="0"/>
            </a:endParaRPr>
          </a:p>
        </p:txBody>
      </p:sp>
      <p:sp>
        <p:nvSpPr>
          <p:cNvPr id="11" name="流程图: 接点 10">
            <a:extLst>
              <a:ext uri="{FF2B5EF4-FFF2-40B4-BE49-F238E27FC236}">
                <a16:creationId xmlns:a16="http://schemas.microsoft.com/office/drawing/2014/main" id="{F6ECCED4-90EC-333C-3E64-1759142D8137}"/>
              </a:ext>
            </a:extLst>
          </p:cNvPr>
          <p:cNvSpPr/>
          <p:nvPr/>
        </p:nvSpPr>
        <p:spPr>
          <a:xfrm>
            <a:off x="7300125" y="4630766"/>
            <a:ext cx="344215" cy="362607"/>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Times New Roman" panose="02020603050405020304" pitchFamily="18" charset="0"/>
                <a:cs typeface="Times New Roman" panose="02020603050405020304" pitchFamily="18" charset="0"/>
              </a:rPr>
              <a:t>3</a:t>
            </a:r>
            <a:endParaRPr lang="zh-CN" altLang="en-US" b="1" dirty="0">
              <a:latin typeface="Times New Roman" panose="02020603050405020304" pitchFamily="18" charset="0"/>
              <a:cs typeface="Times New Roman" panose="02020603050405020304" pitchFamily="18" charset="0"/>
            </a:endParaRPr>
          </a:p>
        </p:txBody>
      </p:sp>
      <p:cxnSp>
        <p:nvCxnSpPr>
          <p:cNvPr id="16" name="直接连接符 15">
            <a:extLst>
              <a:ext uri="{FF2B5EF4-FFF2-40B4-BE49-F238E27FC236}">
                <a16:creationId xmlns:a16="http://schemas.microsoft.com/office/drawing/2014/main" id="{B665BD3B-85BB-BE21-2B55-5A8F68485C59}"/>
              </a:ext>
            </a:extLst>
          </p:cNvPr>
          <p:cNvCxnSpPr>
            <a:cxnSpLocks/>
          </p:cNvCxnSpPr>
          <p:nvPr/>
        </p:nvCxnSpPr>
        <p:spPr>
          <a:xfrm>
            <a:off x="6304983" y="4102073"/>
            <a:ext cx="46508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4BE5953-7ADA-E62F-DB99-B42A906F0276}"/>
              </a:ext>
            </a:extLst>
          </p:cNvPr>
          <p:cNvCxnSpPr>
            <a:cxnSpLocks/>
          </p:cNvCxnSpPr>
          <p:nvPr/>
        </p:nvCxnSpPr>
        <p:spPr>
          <a:xfrm>
            <a:off x="6770069" y="2111149"/>
            <a:ext cx="0" cy="380091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DA5C791D-A2AC-57E1-4295-40C0F155BB1A}"/>
              </a:ext>
            </a:extLst>
          </p:cNvPr>
          <p:cNvCxnSpPr>
            <a:cxnSpLocks/>
          </p:cNvCxnSpPr>
          <p:nvPr/>
        </p:nvCxnSpPr>
        <p:spPr>
          <a:xfrm>
            <a:off x="6770069" y="2111149"/>
            <a:ext cx="123759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4E03D1C2-20CD-B10D-C634-43B0FA65E03D}"/>
              </a:ext>
            </a:extLst>
          </p:cNvPr>
          <p:cNvCxnSpPr>
            <a:cxnSpLocks/>
          </p:cNvCxnSpPr>
          <p:nvPr/>
        </p:nvCxnSpPr>
        <p:spPr>
          <a:xfrm>
            <a:off x="6770069" y="5912068"/>
            <a:ext cx="123759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87B51E1F-5BF9-F52C-751B-9F1C7C7A71CA}"/>
              </a:ext>
            </a:extLst>
          </p:cNvPr>
          <p:cNvSpPr txBox="1"/>
          <p:nvPr/>
        </p:nvSpPr>
        <p:spPr>
          <a:xfrm>
            <a:off x="8007663" y="1827153"/>
            <a:ext cx="1383476" cy="461665"/>
          </a:xfrm>
          <a:prstGeom prst="rect">
            <a:avLst/>
          </a:prstGeom>
          <a:noFill/>
        </p:spPr>
        <p:txBody>
          <a:bodyPr wrap="square">
            <a:spAutoFit/>
          </a:bodyPr>
          <a:lstStyle/>
          <a:p>
            <a:r>
              <a:rPr lang="en-US" altLang="zh-CN" sz="2400" b="1" dirty="0">
                <a:solidFill>
                  <a:srgbClr val="002060"/>
                </a:solidFill>
                <a:latin typeface="Times New Roman" panose="02020603050405020304" pitchFamily="18" charset="0"/>
                <a:cs typeface="Times New Roman" panose="02020603050405020304" pitchFamily="18" charset="0"/>
              </a:rPr>
              <a:t>&lt;html&gt;</a:t>
            </a:r>
            <a:endParaRPr lang="zh-CN" altLang="en-US" sz="2400" b="1" dirty="0">
              <a:solidFill>
                <a:srgbClr val="002060"/>
              </a:solidFill>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FC68A69A-F2BD-6B76-7E80-F813C4B8D0FA}"/>
              </a:ext>
            </a:extLst>
          </p:cNvPr>
          <p:cNvSpPr txBox="1"/>
          <p:nvPr/>
        </p:nvSpPr>
        <p:spPr>
          <a:xfrm>
            <a:off x="8072036" y="5681235"/>
            <a:ext cx="1383476" cy="461665"/>
          </a:xfrm>
          <a:prstGeom prst="rect">
            <a:avLst/>
          </a:prstGeom>
          <a:noFill/>
        </p:spPr>
        <p:txBody>
          <a:bodyPr wrap="square">
            <a:spAutoFit/>
          </a:bodyPr>
          <a:lstStyle/>
          <a:p>
            <a:r>
              <a:rPr lang="en-US" altLang="zh-CN" sz="2400" b="1" dirty="0">
                <a:solidFill>
                  <a:srgbClr val="002060"/>
                </a:solidFill>
                <a:latin typeface="Times New Roman" panose="02020603050405020304" pitchFamily="18" charset="0"/>
                <a:cs typeface="Times New Roman" panose="02020603050405020304" pitchFamily="18" charset="0"/>
              </a:rPr>
              <a:t>&lt;/html&gt;</a:t>
            </a:r>
            <a:endParaRPr lang="zh-CN" altLang="en-US" sz="2400" b="1" dirty="0">
              <a:solidFill>
                <a:srgbClr val="002060"/>
              </a:solidFill>
              <a:latin typeface="Times New Roman" panose="02020603050405020304" pitchFamily="18" charset="0"/>
              <a:cs typeface="Times New Roman" panose="02020603050405020304" pitchFamily="18" charset="0"/>
            </a:endParaRPr>
          </a:p>
        </p:txBody>
      </p:sp>
      <p:cxnSp>
        <p:nvCxnSpPr>
          <p:cNvPr id="30" name="直接连接符 29">
            <a:extLst>
              <a:ext uri="{FF2B5EF4-FFF2-40B4-BE49-F238E27FC236}">
                <a16:creationId xmlns:a16="http://schemas.microsoft.com/office/drawing/2014/main" id="{D77315AE-C36A-4EEA-C55B-33C45C15B4EE}"/>
              </a:ext>
            </a:extLst>
          </p:cNvPr>
          <p:cNvCxnSpPr>
            <a:cxnSpLocks/>
          </p:cNvCxnSpPr>
          <p:nvPr/>
        </p:nvCxnSpPr>
        <p:spPr>
          <a:xfrm flipV="1">
            <a:off x="7599083" y="3279277"/>
            <a:ext cx="281155" cy="230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8CFA119F-011E-0492-D952-A3E44BFE1ABF}"/>
              </a:ext>
            </a:extLst>
          </p:cNvPr>
          <p:cNvCxnSpPr>
            <a:cxnSpLocks/>
          </p:cNvCxnSpPr>
          <p:nvPr/>
        </p:nvCxnSpPr>
        <p:spPr>
          <a:xfrm>
            <a:off x="7882864" y="2729656"/>
            <a:ext cx="9203" cy="9721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a:extLst>
              <a:ext uri="{FF2B5EF4-FFF2-40B4-BE49-F238E27FC236}">
                <a16:creationId xmlns:a16="http://schemas.microsoft.com/office/drawing/2014/main" id="{FEE1B557-5B6D-9501-5BAA-1C1FC087F418}"/>
              </a:ext>
            </a:extLst>
          </p:cNvPr>
          <p:cNvCxnSpPr>
            <a:cxnSpLocks/>
          </p:cNvCxnSpPr>
          <p:nvPr/>
        </p:nvCxnSpPr>
        <p:spPr>
          <a:xfrm flipV="1">
            <a:off x="7867096" y="2741557"/>
            <a:ext cx="281155" cy="230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id="{AEDE1254-485D-340C-A127-2FCECE4841F6}"/>
              </a:ext>
            </a:extLst>
          </p:cNvPr>
          <p:cNvCxnSpPr>
            <a:cxnSpLocks/>
          </p:cNvCxnSpPr>
          <p:nvPr/>
        </p:nvCxnSpPr>
        <p:spPr>
          <a:xfrm flipV="1">
            <a:off x="7867096" y="3709862"/>
            <a:ext cx="281155" cy="230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BDB3B333-7F6A-4104-5FBD-2F1ABC5F8FD1}"/>
              </a:ext>
            </a:extLst>
          </p:cNvPr>
          <p:cNvSpPr txBox="1"/>
          <p:nvPr/>
        </p:nvSpPr>
        <p:spPr>
          <a:xfrm>
            <a:off x="8148251" y="2510724"/>
            <a:ext cx="1383476" cy="461665"/>
          </a:xfrm>
          <a:prstGeom prst="rect">
            <a:avLst/>
          </a:prstGeom>
          <a:noFill/>
        </p:spPr>
        <p:txBody>
          <a:bodyPr wrap="square">
            <a:spAutoFit/>
          </a:bodyPr>
          <a:lstStyle/>
          <a:p>
            <a:r>
              <a:rPr lang="en-US" altLang="zh-CN" sz="2400" b="1" dirty="0">
                <a:solidFill>
                  <a:srgbClr val="002060"/>
                </a:solidFill>
                <a:latin typeface="Times New Roman" panose="02020603050405020304" pitchFamily="18" charset="0"/>
                <a:cs typeface="Times New Roman" panose="02020603050405020304" pitchFamily="18" charset="0"/>
              </a:rPr>
              <a:t>&lt;head&gt;</a:t>
            </a:r>
            <a:endParaRPr lang="zh-CN" altLang="en-US" sz="2400" b="1" dirty="0">
              <a:solidFill>
                <a:srgbClr val="002060"/>
              </a:solidFill>
              <a:latin typeface="Times New Roman" panose="02020603050405020304" pitchFamily="18" charset="0"/>
              <a:cs typeface="Times New Roman" panose="02020603050405020304" pitchFamily="18" charset="0"/>
            </a:endParaRPr>
          </a:p>
        </p:txBody>
      </p:sp>
      <p:sp>
        <p:nvSpPr>
          <p:cNvPr id="38" name="文本框 37">
            <a:extLst>
              <a:ext uri="{FF2B5EF4-FFF2-40B4-BE49-F238E27FC236}">
                <a16:creationId xmlns:a16="http://schemas.microsoft.com/office/drawing/2014/main" id="{DAC47B55-3BAF-2E9A-3710-5D59FFBC946A}"/>
              </a:ext>
            </a:extLst>
          </p:cNvPr>
          <p:cNvSpPr txBox="1"/>
          <p:nvPr/>
        </p:nvSpPr>
        <p:spPr>
          <a:xfrm>
            <a:off x="8187677" y="3479029"/>
            <a:ext cx="1383476" cy="461665"/>
          </a:xfrm>
          <a:prstGeom prst="rect">
            <a:avLst/>
          </a:prstGeom>
          <a:noFill/>
        </p:spPr>
        <p:txBody>
          <a:bodyPr wrap="square">
            <a:spAutoFit/>
          </a:bodyPr>
          <a:lstStyle/>
          <a:p>
            <a:r>
              <a:rPr lang="en-US" altLang="zh-CN" sz="2400" b="1" dirty="0">
                <a:solidFill>
                  <a:srgbClr val="002060"/>
                </a:solidFill>
                <a:latin typeface="Times New Roman" panose="02020603050405020304" pitchFamily="18" charset="0"/>
                <a:cs typeface="Times New Roman" panose="02020603050405020304" pitchFamily="18" charset="0"/>
              </a:rPr>
              <a:t>&lt;/head&gt;</a:t>
            </a:r>
            <a:endParaRPr lang="zh-CN" altLang="en-US" sz="2400" b="1" dirty="0">
              <a:solidFill>
                <a:srgbClr val="002060"/>
              </a:solidFill>
              <a:latin typeface="Times New Roman" panose="02020603050405020304" pitchFamily="18" charset="0"/>
              <a:cs typeface="Times New Roman" panose="02020603050405020304" pitchFamily="18" charset="0"/>
            </a:endParaRPr>
          </a:p>
        </p:txBody>
      </p:sp>
      <p:sp>
        <p:nvSpPr>
          <p:cNvPr id="41" name="文本框 40">
            <a:extLst>
              <a:ext uri="{FF2B5EF4-FFF2-40B4-BE49-F238E27FC236}">
                <a16:creationId xmlns:a16="http://schemas.microsoft.com/office/drawing/2014/main" id="{377DC169-71CB-2987-C02E-1C750FE76575}"/>
              </a:ext>
            </a:extLst>
          </p:cNvPr>
          <p:cNvSpPr txBox="1"/>
          <p:nvPr/>
        </p:nvSpPr>
        <p:spPr>
          <a:xfrm>
            <a:off x="8007663" y="2974080"/>
            <a:ext cx="3521987" cy="461665"/>
          </a:xfrm>
          <a:prstGeom prst="rect">
            <a:avLst/>
          </a:prstGeom>
          <a:noFill/>
        </p:spPr>
        <p:txBody>
          <a:bodyPr wrap="square">
            <a:spAutoFit/>
          </a:bodyPr>
          <a:lstStyle/>
          <a:p>
            <a:r>
              <a:rPr lang="en-US" altLang="zh-CN" sz="2400" b="1" dirty="0">
                <a:solidFill>
                  <a:srgbClr val="C00000"/>
                </a:solidFill>
              </a:rPr>
              <a:t>&lt;title&gt;</a:t>
            </a:r>
            <a:r>
              <a:rPr lang="zh-CN" altLang="en-US" sz="2400" b="1" dirty="0">
                <a:solidFill>
                  <a:srgbClr val="C00000"/>
                </a:solidFill>
              </a:rPr>
              <a:t>标题</a:t>
            </a:r>
            <a:r>
              <a:rPr lang="en-US" altLang="zh-CN" sz="2400" b="1" dirty="0">
                <a:solidFill>
                  <a:srgbClr val="C00000"/>
                </a:solidFill>
              </a:rPr>
              <a:t> &lt;/title&gt;</a:t>
            </a:r>
          </a:p>
        </p:txBody>
      </p:sp>
      <p:cxnSp>
        <p:nvCxnSpPr>
          <p:cNvPr id="49" name="直接连接符 48">
            <a:extLst>
              <a:ext uri="{FF2B5EF4-FFF2-40B4-BE49-F238E27FC236}">
                <a16:creationId xmlns:a16="http://schemas.microsoft.com/office/drawing/2014/main" id="{EC46151A-3624-9A48-FCB9-31F326745618}"/>
              </a:ext>
            </a:extLst>
          </p:cNvPr>
          <p:cNvCxnSpPr>
            <a:cxnSpLocks/>
          </p:cNvCxnSpPr>
          <p:nvPr/>
        </p:nvCxnSpPr>
        <p:spPr>
          <a:xfrm flipV="1">
            <a:off x="7679863" y="4809921"/>
            <a:ext cx="281155" cy="230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26279CFC-D922-4EB7-11D3-25B97A992355}"/>
              </a:ext>
            </a:extLst>
          </p:cNvPr>
          <p:cNvCxnSpPr>
            <a:cxnSpLocks/>
          </p:cNvCxnSpPr>
          <p:nvPr/>
        </p:nvCxnSpPr>
        <p:spPr>
          <a:xfrm>
            <a:off x="7963644" y="4260300"/>
            <a:ext cx="9203" cy="97216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15BC1F74-154F-C36B-E91B-01F9A4765462}"/>
              </a:ext>
            </a:extLst>
          </p:cNvPr>
          <p:cNvCxnSpPr>
            <a:cxnSpLocks/>
          </p:cNvCxnSpPr>
          <p:nvPr/>
        </p:nvCxnSpPr>
        <p:spPr>
          <a:xfrm flipV="1">
            <a:off x="7947876" y="4272201"/>
            <a:ext cx="281155" cy="230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BD1B5E82-8E05-8789-25E2-5E48A077ED2C}"/>
              </a:ext>
            </a:extLst>
          </p:cNvPr>
          <p:cNvCxnSpPr>
            <a:cxnSpLocks/>
          </p:cNvCxnSpPr>
          <p:nvPr/>
        </p:nvCxnSpPr>
        <p:spPr>
          <a:xfrm flipV="1">
            <a:off x="7947876" y="5240506"/>
            <a:ext cx="281155" cy="230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C7E5A0AD-424F-1132-C531-098440053FBE}"/>
              </a:ext>
            </a:extLst>
          </p:cNvPr>
          <p:cNvSpPr txBox="1"/>
          <p:nvPr/>
        </p:nvSpPr>
        <p:spPr>
          <a:xfrm>
            <a:off x="8229031" y="4030460"/>
            <a:ext cx="1383476" cy="461665"/>
          </a:xfrm>
          <a:prstGeom prst="rect">
            <a:avLst/>
          </a:prstGeom>
          <a:noFill/>
        </p:spPr>
        <p:txBody>
          <a:bodyPr wrap="square">
            <a:spAutoFit/>
          </a:bodyPr>
          <a:lstStyle/>
          <a:p>
            <a:r>
              <a:rPr lang="en-US" altLang="zh-CN" sz="2400" b="1" dirty="0">
                <a:solidFill>
                  <a:srgbClr val="002060"/>
                </a:solidFill>
                <a:latin typeface="Times New Roman" panose="02020603050405020304" pitchFamily="18" charset="0"/>
                <a:cs typeface="Times New Roman" panose="02020603050405020304" pitchFamily="18" charset="0"/>
              </a:rPr>
              <a:t>&lt;body&gt;</a:t>
            </a:r>
            <a:endParaRPr lang="zh-CN" altLang="en-US" sz="2400" b="1" dirty="0">
              <a:solidFill>
                <a:srgbClr val="002060"/>
              </a:solidFill>
              <a:latin typeface="Times New Roman" panose="02020603050405020304" pitchFamily="18" charset="0"/>
              <a:cs typeface="Times New Roman" panose="02020603050405020304" pitchFamily="18" charset="0"/>
            </a:endParaRPr>
          </a:p>
        </p:txBody>
      </p:sp>
      <p:sp>
        <p:nvSpPr>
          <p:cNvPr id="54" name="文本框 53">
            <a:extLst>
              <a:ext uri="{FF2B5EF4-FFF2-40B4-BE49-F238E27FC236}">
                <a16:creationId xmlns:a16="http://schemas.microsoft.com/office/drawing/2014/main" id="{94CB2042-D57F-F7B9-9CEE-9D709331B2C0}"/>
              </a:ext>
            </a:extLst>
          </p:cNvPr>
          <p:cNvSpPr txBox="1"/>
          <p:nvPr/>
        </p:nvSpPr>
        <p:spPr>
          <a:xfrm>
            <a:off x="8268456" y="5009673"/>
            <a:ext cx="1542615" cy="461665"/>
          </a:xfrm>
          <a:prstGeom prst="rect">
            <a:avLst/>
          </a:prstGeom>
          <a:noFill/>
        </p:spPr>
        <p:txBody>
          <a:bodyPr wrap="square">
            <a:spAutoFit/>
          </a:bodyPr>
          <a:lstStyle/>
          <a:p>
            <a:r>
              <a:rPr lang="en-US" altLang="zh-CN" sz="2400" b="1" dirty="0">
                <a:solidFill>
                  <a:srgbClr val="002060"/>
                </a:solidFill>
                <a:latin typeface="Times New Roman" panose="02020603050405020304" pitchFamily="18" charset="0"/>
                <a:cs typeface="Times New Roman" panose="02020603050405020304" pitchFamily="18" charset="0"/>
              </a:rPr>
              <a:t>&lt;/ body &gt;</a:t>
            </a:r>
            <a:endParaRPr lang="zh-CN" altLang="en-US" sz="2400" b="1" dirty="0">
              <a:solidFill>
                <a:srgbClr val="002060"/>
              </a:solidFill>
              <a:latin typeface="Times New Roman" panose="02020603050405020304" pitchFamily="18" charset="0"/>
              <a:cs typeface="Times New Roman" panose="02020603050405020304" pitchFamily="18" charset="0"/>
            </a:endParaRPr>
          </a:p>
        </p:txBody>
      </p:sp>
      <p:sp>
        <p:nvSpPr>
          <p:cNvPr id="56" name="文本框 55">
            <a:extLst>
              <a:ext uri="{FF2B5EF4-FFF2-40B4-BE49-F238E27FC236}">
                <a16:creationId xmlns:a16="http://schemas.microsoft.com/office/drawing/2014/main" id="{837D4757-55B0-4B99-36C0-3B7AD08CAA62}"/>
              </a:ext>
            </a:extLst>
          </p:cNvPr>
          <p:cNvSpPr txBox="1"/>
          <p:nvPr/>
        </p:nvSpPr>
        <p:spPr>
          <a:xfrm>
            <a:off x="8331255" y="4554992"/>
            <a:ext cx="1670332" cy="461665"/>
          </a:xfrm>
          <a:prstGeom prst="rect">
            <a:avLst/>
          </a:prstGeom>
          <a:noFill/>
        </p:spPr>
        <p:txBody>
          <a:bodyPr wrap="square">
            <a:spAutoFit/>
          </a:bodyPr>
          <a:lstStyle/>
          <a:p>
            <a:r>
              <a:rPr lang="zh-CN" altLang="en-US" sz="2400" b="1" dirty="0">
                <a:solidFill>
                  <a:srgbClr val="C00000"/>
                </a:solidFill>
              </a:rPr>
              <a:t>网页内容</a:t>
            </a:r>
            <a:endParaRPr lang="en-US" altLang="zh-CN" sz="2400" b="1" dirty="0">
              <a:solidFill>
                <a:srgbClr val="C00000"/>
              </a:solidFill>
            </a:endParaRPr>
          </a:p>
        </p:txBody>
      </p:sp>
    </p:spTree>
    <p:extLst>
      <p:ext uri="{BB962C8B-B14F-4D97-AF65-F5344CB8AC3E}">
        <p14:creationId xmlns:p14="http://schemas.microsoft.com/office/powerpoint/2010/main" val="1480319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DC31B492-4F56-E2A8-9347-A6C78AA3DBD1}"/>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14" name="图片 13">
            <a:extLst>
              <a:ext uri="{FF2B5EF4-FFF2-40B4-BE49-F238E27FC236}">
                <a16:creationId xmlns:a16="http://schemas.microsoft.com/office/drawing/2014/main" id="{B902A4A3-D22E-7CFD-A528-C1EBD54C4831}"/>
              </a:ext>
            </a:extLst>
          </p:cNvPr>
          <p:cNvPicPr>
            <a:picLocks noChangeAspect="1"/>
          </p:cNvPicPr>
          <p:nvPr/>
        </p:nvPicPr>
        <p:blipFill>
          <a:blip r:embed="rId3"/>
          <a:stretch>
            <a:fillRect/>
          </a:stretch>
        </p:blipFill>
        <p:spPr>
          <a:xfrm>
            <a:off x="0" y="3775"/>
            <a:ext cx="12192000" cy="708422"/>
          </a:xfrm>
          <a:prstGeom prst="rect">
            <a:avLst/>
          </a:prstGeom>
        </p:spPr>
      </p:pic>
      <p:sp>
        <p:nvSpPr>
          <p:cNvPr id="15" name="文本框 14">
            <a:extLst>
              <a:ext uri="{FF2B5EF4-FFF2-40B4-BE49-F238E27FC236}">
                <a16:creationId xmlns:a16="http://schemas.microsoft.com/office/drawing/2014/main" id="{5F7501F8-5B7C-50C5-D68F-CBD6DA6E7A99}"/>
              </a:ext>
            </a:extLst>
          </p:cNvPr>
          <p:cNvSpPr txBox="1"/>
          <p:nvPr/>
        </p:nvSpPr>
        <p:spPr>
          <a:xfrm>
            <a:off x="729432" y="42335"/>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1 HTML</a:t>
            </a:r>
            <a:r>
              <a:rPr lang="zh-CN" altLang="en-US" sz="3600" b="1" dirty="0">
                <a:solidFill>
                  <a:srgbClr val="FFFFFF"/>
                </a:solidFill>
                <a:latin typeface="Arial" panose="020B0604020202020204"/>
                <a:ea typeface="微软雅黑" panose="020B0503020204020204" charset="-122"/>
                <a:cs typeface="+mn-ea"/>
                <a:sym typeface="+mn-lt"/>
              </a:rPr>
              <a:t>基本结构</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91C08F0-2EA5-F551-3BD9-8C211BA319E8}"/>
              </a:ext>
            </a:extLst>
          </p:cNvPr>
          <p:cNvSpPr txBox="1"/>
          <p:nvPr/>
        </p:nvSpPr>
        <p:spPr>
          <a:xfrm>
            <a:off x="657174" y="1651122"/>
            <a:ext cx="4963289" cy="4893647"/>
          </a:xfrm>
          <a:prstGeom prst="rect">
            <a:avLst/>
          </a:prstGeom>
          <a:noFill/>
        </p:spPr>
        <p:txBody>
          <a:bodyPr wrap="square">
            <a:spAutoFit/>
          </a:bodyPr>
          <a:lstStyle/>
          <a:p>
            <a:r>
              <a:rPr lang="en-US" altLang="zh-CN" sz="2400" b="0" dirty="0">
                <a:effectLst/>
                <a:latin typeface="Times New Roman" panose="02020603050405020304" pitchFamily="18" charset="0"/>
                <a:cs typeface="Times New Roman" panose="02020603050405020304" pitchFamily="18" charset="0"/>
              </a:rPr>
              <a:t>&lt;!DOCTYPE html&gt;</a:t>
            </a:r>
          </a:p>
          <a:p>
            <a:r>
              <a:rPr lang="en-US" altLang="zh-CN" sz="2400" b="0" dirty="0">
                <a:effectLst/>
                <a:latin typeface="Times New Roman" panose="02020603050405020304" pitchFamily="18" charset="0"/>
                <a:cs typeface="Times New Roman" panose="02020603050405020304" pitchFamily="18" charset="0"/>
              </a:rPr>
              <a:t>&lt;html lang="</a:t>
            </a:r>
            <a:r>
              <a:rPr lang="en-US" altLang="zh-CN" sz="2400" b="0" dirty="0" err="1">
                <a:effectLst/>
                <a:latin typeface="Times New Roman" panose="02020603050405020304" pitchFamily="18" charset="0"/>
                <a:cs typeface="Times New Roman" panose="02020603050405020304" pitchFamily="18" charset="0"/>
              </a:rPr>
              <a:t>en</a:t>
            </a:r>
            <a:r>
              <a:rPr lang="en-US" altLang="zh-CN" sz="2400" b="0" dirty="0">
                <a:effectLst/>
                <a:latin typeface="Times New Roman" panose="02020603050405020304" pitchFamily="18" charset="0"/>
                <a:cs typeface="Times New Roman" panose="02020603050405020304" pitchFamily="18" charset="0"/>
              </a:rPr>
              <a:t>"&gt;</a:t>
            </a:r>
          </a:p>
          <a:p>
            <a:endParaRPr lang="en-US" altLang="zh-CN" sz="2400" b="0" dirty="0">
              <a:effectLst/>
              <a:latin typeface="Times New Roman" panose="02020603050405020304" pitchFamily="18" charset="0"/>
              <a:cs typeface="Times New Roman" panose="02020603050405020304" pitchFamily="18" charset="0"/>
            </a:endParaRPr>
          </a:p>
          <a:p>
            <a:r>
              <a:rPr lang="en-US" altLang="zh-CN" sz="2400" b="0" dirty="0">
                <a:effectLst/>
                <a:latin typeface="Times New Roman" panose="02020603050405020304" pitchFamily="18" charset="0"/>
                <a:cs typeface="Times New Roman" panose="02020603050405020304" pitchFamily="18" charset="0"/>
              </a:rPr>
              <a:t>&lt;head&gt;</a:t>
            </a:r>
          </a:p>
          <a:p>
            <a:r>
              <a:rPr lang="en-US" altLang="zh-CN" sz="2400" b="0" dirty="0">
                <a:effectLst/>
                <a:latin typeface="Times New Roman" panose="02020603050405020304" pitchFamily="18" charset="0"/>
                <a:cs typeface="Times New Roman" panose="02020603050405020304" pitchFamily="18" charset="0"/>
              </a:rPr>
              <a:t>    &lt;meta charset="utf-8"/&gt;</a:t>
            </a:r>
          </a:p>
          <a:p>
            <a:r>
              <a:rPr lang="en-US" altLang="zh-CN" sz="2400" b="0" dirty="0">
                <a:effectLst/>
                <a:latin typeface="Times New Roman" panose="02020603050405020304" pitchFamily="18" charset="0"/>
                <a:cs typeface="Times New Roman" panose="02020603050405020304" pitchFamily="18" charset="0"/>
              </a:rPr>
              <a:t>    &lt;title&gt;</a:t>
            </a:r>
            <a:r>
              <a:rPr lang="en-US" altLang="zh-CN" sz="2400" b="0" dirty="0">
                <a:solidFill>
                  <a:srgbClr val="FF0000"/>
                </a:solidFill>
                <a:effectLst/>
                <a:latin typeface="Times New Roman" panose="02020603050405020304" pitchFamily="18" charset="0"/>
                <a:cs typeface="Times New Roman" panose="02020603050405020304" pitchFamily="18" charset="0"/>
              </a:rPr>
              <a:t>HTML</a:t>
            </a:r>
            <a:r>
              <a:rPr lang="zh-CN" altLang="en-US" sz="2400" b="0" dirty="0">
                <a:solidFill>
                  <a:srgbClr val="FF0000"/>
                </a:solidFill>
                <a:effectLst/>
                <a:latin typeface="Times New Roman" panose="02020603050405020304" pitchFamily="18" charset="0"/>
                <a:cs typeface="Times New Roman" panose="02020603050405020304" pitchFamily="18" charset="0"/>
              </a:rPr>
              <a:t>标签说明</a:t>
            </a:r>
            <a:r>
              <a:rPr lang="en-US" altLang="zh-CN" sz="2400" b="0" dirty="0">
                <a:effectLst/>
                <a:latin typeface="Times New Roman" panose="02020603050405020304" pitchFamily="18" charset="0"/>
                <a:cs typeface="Times New Roman" panose="02020603050405020304" pitchFamily="18" charset="0"/>
              </a:rPr>
              <a:t>&lt;/title&gt;</a:t>
            </a:r>
          </a:p>
          <a:p>
            <a:r>
              <a:rPr lang="en-US" altLang="zh-CN" sz="2400" b="0" dirty="0">
                <a:effectLst/>
                <a:latin typeface="Times New Roman" panose="02020603050405020304" pitchFamily="18" charset="0"/>
                <a:cs typeface="Times New Roman" panose="02020603050405020304" pitchFamily="18" charset="0"/>
              </a:rPr>
              <a:t>&lt;/head&gt;</a:t>
            </a:r>
          </a:p>
          <a:p>
            <a:endParaRPr lang="en-US" altLang="zh-CN" sz="2400" b="0" dirty="0">
              <a:effectLst/>
              <a:latin typeface="Times New Roman" panose="02020603050405020304" pitchFamily="18" charset="0"/>
              <a:cs typeface="Times New Roman" panose="02020603050405020304" pitchFamily="18" charset="0"/>
            </a:endParaRPr>
          </a:p>
          <a:p>
            <a:r>
              <a:rPr lang="en-US" altLang="zh-CN" sz="2400" b="0" dirty="0">
                <a:effectLst/>
                <a:latin typeface="Times New Roman" panose="02020603050405020304" pitchFamily="18" charset="0"/>
                <a:cs typeface="Times New Roman" panose="02020603050405020304" pitchFamily="18" charset="0"/>
              </a:rPr>
              <a:t>&lt;body&gt;</a:t>
            </a:r>
          </a:p>
          <a:p>
            <a:r>
              <a:rPr lang="en-US" altLang="zh-CN" sz="2400" dirty="0">
                <a:latin typeface="Times New Roman" panose="02020603050405020304" pitchFamily="18" charset="0"/>
                <a:cs typeface="Times New Roman" panose="02020603050405020304" pitchFamily="18" charset="0"/>
              </a:rPr>
              <a:t>HTML</a:t>
            </a:r>
            <a:r>
              <a:rPr lang="zh-CN" altLang="en-US" sz="2400" dirty="0">
                <a:latin typeface="Times New Roman" panose="02020603050405020304" pitchFamily="18" charset="0"/>
                <a:cs typeface="Times New Roman" panose="02020603050405020304" pitchFamily="18" charset="0"/>
              </a:rPr>
              <a:t>标签列表</a:t>
            </a:r>
            <a:endParaRPr lang="en-US" altLang="zh-CN" sz="2400" b="0" dirty="0">
              <a:effectLst/>
              <a:latin typeface="Times New Roman" panose="02020603050405020304" pitchFamily="18" charset="0"/>
              <a:cs typeface="Times New Roman" panose="02020603050405020304" pitchFamily="18" charset="0"/>
            </a:endParaRPr>
          </a:p>
          <a:p>
            <a:r>
              <a:rPr lang="en-US" altLang="zh-CN" sz="2400" b="0" dirty="0">
                <a:effectLst/>
                <a:latin typeface="Times New Roman" panose="02020603050405020304" pitchFamily="18" charset="0"/>
                <a:cs typeface="Times New Roman" panose="02020603050405020304" pitchFamily="18" charset="0"/>
              </a:rPr>
              <a:t>&lt;/body&gt;</a:t>
            </a:r>
          </a:p>
          <a:p>
            <a:endParaRPr lang="en-US" altLang="zh-CN" sz="2400" b="0" dirty="0">
              <a:effectLst/>
              <a:latin typeface="Times New Roman" panose="02020603050405020304" pitchFamily="18" charset="0"/>
              <a:cs typeface="Times New Roman" panose="02020603050405020304" pitchFamily="18" charset="0"/>
            </a:endParaRPr>
          </a:p>
          <a:p>
            <a:r>
              <a:rPr lang="en-US" altLang="zh-CN" sz="2400" b="0" dirty="0">
                <a:effectLst/>
                <a:latin typeface="Times New Roman" panose="02020603050405020304" pitchFamily="18" charset="0"/>
                <a:cs typeface="Times New Roman" panose="02020603050405020304" pitchFamily="18" charset="0"/>
              </a:rPr>
              <a:t>&lt;/html&gt;</a:t>
            </a:r>
          </a:p>
        </p:txBody>
      </p:sp>
      <p:grpSp>
        <p:nvGrpSpPr>
          <p:cNvPr id="5" name="组合 4">
            <a:extLst>
              <a:ext uri="{FF2B5EF4-FFF2-40B4-BE49-F238E27FC236}">
                <a16:creationId xmlns:a16="http://schemas.microsoft.com/office/drawing/2014/main" id="{98A607DB-0B81-4481-2A5E-C28D89609039}"/>
              </a:ext>
            </a:extLst>
          </p:cNvPr>
          <p:cNvGrpSpPr/>
          <p:nvPr/>
        </p:nvGrpSpPr>
        <p:grpSpPr>
          <a:xfrm>
            <a:off x="436401" y="800367"/>
            <a:ext cx="2933191" cy="766465"/>
            <a:chOff x="3003133" y="5526768"/>
            <a:chExt cx="1286817" cy="662297"/>
          </a:xfrm>
        </p:grpSpPr>
        <p:grpSp>
          <p:nvGrpSpPr>
            <p:cNvPr id="6" name="组合 5">
              <a:extLst>
                <a:ext uri="{FF2B5EF4-FFF2-40B4-BE49-F238E27FC236}">
                  <a16:creationId xmlns:a16="http://schemas.microsoft.com/office/drawing/2014/main" id="{1A6DCCFA-6878-B750-C86C-FB8ADA096D04}"/>
                </a:ext>
              </a:extLst>
            </p:cNvPr>
            <p:cNvGrpSpPr/>
            <p:nvPr/>
          </p:nvGrpSpPr>
          <p:grpSpPr>
            <a:xfrm>
              <a:off x="3003133" y="5599602"/>
              <a:ext cx="1286817" cy="486715"/>
              <a:chOff x="1111177" y="6729458"/>
              <a:chExt cx="1286817" cy="486715"/>
            </a:xfrm>
          </p:grpSpPr>
          <p:sp>
            <p:nvSpPr>
              <p:cNvPr id="13" name="圆角矩形 17">
                <a:extLst>
                  <a:ext uri="{FF2B5EF4-FFF2-40B4-BE49-F238E27FC236}">
                    <a16:creationId xmlns:a16="http://schemas.microsoft.com/office/drawing/2014/main" id="{6BA9D294-929A-F5F5-1DAE-F64B7D49DC12}"/>
                  </a:ext>
                </a:extLst>
              </p:cNvPr>
              <p:cNvSpPr/>
              <p:nvPr/>
            </p:nvSpPr>
            <p:spPr>
              <a:xfrm>
                <a:off x="1111177" y="6729458"/>
                <a:ext cx="1286817" cy="416840"/>
              </a:xfrm>
              <a:prstGeom prst="roundRect">
                <a:avLst>
                  <a:gd name="adj" fmla="val 50000"/>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sp>
            <p:nvSpPr>
              <p:cNvPr id="17" name="圆角矩形 18">
                <a:extLst>
                  <a:ext uri="{FF2B5EF4-FFF2-40B4-BE49-F238E27FC236}">
                    <a16:creationId xmlns:a16="http://schemas.microsoft.com/office/drawing/2014/main" id="{507302F0-D350-CEB5-495C-4DB34BC93908}"/>
                  </a:ext>
                </a:extLst>
              </p:cNvPr>
              <p:cNvSpPr/>
              <p:nvPr/>
            </p:nvSpPr>
            <p:spPr>
              <a:xfrm>
                <a:off x="1153143" y="6738072"/>
                <a:ext cx="1197917" cy="478101"/>
              </a:xfrm>
              <a:prstGeom prst="roundRect">
                <a:avLst>
                  <a:gd name="adj" fmla="val 50000"/>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pSp>
        <p:sp>
          <p:nvSpPr>
            <p:cNvPr id="7" name="矩形 6">
              <a:extLst>
                <a:ext uri="{FF2B5EF4-FFF2-40B4-BE49-F238E27FC236}">
                  <a16:creationId xmlns:a16="http://schemas.microsoft.com/office/drawing/2014/main" id="{FB123B5B-6ADB-B847-1752-565CA262E416}"/>
                </a:ext>
              </a:extLst>
            </p:cNvPr>
            <p:cNvSpPr/>
            <p:nvPr/>
          </p:nvSpPr>
          <p:spPr>
            <a:xfrm>
              <a:off x="3192677" y="5526768"/>
              <a:ext cx="1019588" cy="662297"/>
            </a:xfrm>
            <a:prstGeom prst="rect">
              <a:avLst/>
            </a:prstGeom>
          </p:spPr>
          <p:txBody>
            <a:bodyPr wrap="square">
              <a:spAutoFit/>
            </a:bodyPr>
            <a:lstStyle/>
            <a:p>
              <a:pPr lvl="0">
                <a:lnSpc>
                  <a:spcPct val="150000"/>
                </a:lnSpc>
                <a:defRPr/>
              </a:pPr>
              <a:r>
                <a:rPr lang="en-US" altLang="zh-CN" sz="2800" dirty="0">
                  <a:solidFill>
                    <a:srgbClr val="0070C0"/>
                  </a:solidFill>
                  <a:latin typeface="Times New Roman" panose="02020603050405020304" pitchFamily="18" charset="0"/>
                  <a:ea typeface="微软雅黑" panose="020B0503020204020204" charset="-122"/>
                </a:rPr>
                <a:t>HTML</a:t>
              </a:r>
              <a:r>
                <a:rPr lang="zh-CN" altLang="en-US" sz="2800" dirty="0">
                  <a:solidFill>
                    <a:srgbClr val="0070C0"/>
                  </a:solidFill>
                  <a:latin typeface="Times New Roman" panose="02020603050405020304" pitchFamily="18" charset="0"/>
                  <a:ea typeface="微软雅黑" panose="020B0503020204020204" charset="-122"/>
                </a:rPr>
                <a:t>结构</a:t>
              </a:r>
            </a:p>
          </p:txBody>
        </p:sp>
      </p:grpSp>
      <p:sp>
        <p:nvSpPr>
          <p:cNvPr id="11" name="文本占位符 3">
            <a:extLst>
              <a:ext uri="{FF2B5EF4-FFF2-40B4-BE49-F238E27FC236}">
                <a16:creationId xmlns:a16="http://schemas.microsoft.com/office/drawing/2014/main" id="{84A32BB4-F336-B11F-D58D-72234B262E43}"/>
              </a:ext>
            </a:extLst>
          </p:cNvPr>
          <p:cNvSpPr txBox="1">
            <a:spLocks/>
          </p:cNvSpPr>
          <p:nvPr/>
        </p:nvSpPr>
        <p:spPr>
          <a:xfrm>
            <a:off x="6364177" y="3105807"/>
            <a:ext cx="4490381" cy="3301826"/>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1600" dirty="0">
              <a:solidFill>
                <a:schemeClr val="tx1">
                  <a:lumMod val="75000"/>
                  <a:lumOff val="25000"/>
                </a:schemeClr>
              </a:solidFill>
            </a:endParaRPr>
          </a:p>
          <a:p>
            <a:endParaRPr lang="en-US" altLang="zh-CN" sz="1600" dirty="0">
              <a:solidFill>
                <a:schemeClr val="tx1">
                  <a:lumMod val="75000"/>
                  <a:lumOff val="25000"/>
                </a:schemeClr>
              </a:solidFill>
            </a:endParaRPr>
          </a:p>
        </p:txBody>
      </p:sp>
      <p:sp>
        <p:nvSpPr>
          <p:cNvPr id="18" name="文本框 17">
            <a:extLst>
              <a:ext uri="{FF2B5EF4-FFF2-40B4-BE49-F238E27FC236}">
                <a16:creationId xmlns:a16="http://schemas.microsoft.com/office/drawing/2014/main" id="{382085EF-C4CA-0419-5AD3-52C069AF912E}"/>
              </a:ext>
            </a:extLst>
          </p:cNvPr>
          <p:cNvSpPr txBox="1"/>
          <p:nvPr/>
        </p:nvSpPr>
        <p:spPr>
          <a:xfrm>
            <a:off x="6541538" y="4097945"/>
            <a:ext cx="5211656" cy="1684244"/>
          </a:xfrm>
          <a:prstGeom prst="rect">
            <a:avLst/>
          </a:prstGeom>
          <a:noFill/>
        </p:spPr>
        <p:txBody>
          <a:bodyPr wrap="square">
            <a:spAutoFit/>
          </a:bodyPr>
          <a:lstStyle/>
          <a:p>
            <a:pPr marL="0" marR="0" lvl="1"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HTML</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标签不区分大小写</a:t>
            </a:r>
            <a:endParaRPr kumimoji="0" lang="en-US" altLang="zh-CN"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1"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HTML</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标签属性值单双引号都可以</a:t>
            </a:r>
            <a:endParaRPr kumimoji="0" lang="en-US" altLang="zh-CN"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1" indent="45720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HTML</a:t>
            </a:r>
            <a:r>
              <a:rPr kumimoji="0" lang="zh-CN" altLang="en-US"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语法松散</a:t>
            </a:r>
          </a:p>
        </p:txBody>
      </p:sp>
      <p:pic>
        <p:nvPicPr>
          <p:cNvPr id="20" name="图片 19" descr="图标&#10;&#10;描述已自动生成">
            <a:extLst>
              <a:ext uri="{FF2B5EF4-FFF2-40B4-BE49-F238E27FC236}">
                <a16:creationId xmlns:a16="http://schemas.microsoft.com/office/drawing/2014/main" id="{35908004-9D94-E55D-E9A2-3D7538A7F7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27824" y="1416393"/>
            <a:ext cx="2870348" cy="2476627"/>
          </a:xfrm>
          <a:prstGeom prst="rect">
            <a:avLst/>
          </a:prstGeom>
        </p:spPr>
      </p:pic>
      <p:sp>
        <p:nvSpPr>
          <p:cNvPr id="22" name="文本框 21">
            <a:extLst>
              <a:ext uri="{FF2B5EF4-FFF2-40B4-BE49-F238E27FC236}">
                <a16:creationId xmlns:a16="http://schemas.microsoft.com/office/drawing/2014/main" id="{BF8EA6F4-1A3E-4819-9964-4F3EBF9EA519}"/>
              </a:ext>
            </a:extLst>
          </p:cNvPr>
          <p:cNvSpPr txBox="1"/>
          <p:nvPr/>
        </p:nvSpPr>
        <p:spPr>
          <a:xfrm>
            <a:off x="6650000" y="2402072"/>
            <a:ext cx="1225995" cy="646331"/>
          </a:xfrm>
          <a:prstGeom prst="rect">
            <a:avLst/>
          </a:prstGeom>
          <a:noFill/>
        </p:spPr>
        <p:txBody>
          <a:bodyPr wrap="square">
            <a:spAutoFit/>
          </a:bodyPr>
          <a:lstStyle/>
          <a:p>
            <a:r>
              <a:rPr kumimoji="0" lang="zh-CN" altLang="en-US" sz="36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黑体" panose="02010609060101010101" pitchFamily="49" charset="-122"/>
                <a:cs typeface="Times New Roman" panose="02020603050405020304" pitchFamily="18" charset="0"/>
              </a:rPr>
              <a:t>特点</a:t>
            </a:r>
            <a:endParaRPr lang="zh-CN" altLang="en-US" sz="3600" dirty="0"/>
          </a:p>
        </p:txBody>
      </p:sp>
    </p:spTree>
    <p:extLst>
      <p:ext uri="{BB962C8B-B14F-4D97-AF65-F5344CB8AC3E}">
        <p14:creationId xmlns:p14="http://schemas.microsoft.com/office/powerpoint/2010/main" val="444357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DC31B492-4F56-E2A8-9347-A6C78AA3DBD1}"/>
              </a:ext>
            </a:extLst>
          </p:cNvPr>
          <p:cNvSpPr txBox="1"/>
          <p:nvPr/>
        </p:nvSpPr>
        <p:spPr>
          <a:xfrm>
            <a:off x="657174" y="159741"/>
            <a:ext cx="9039225" cy="523220"/>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网站、网页与主页</a:t>
            </a:r>
          </a:p>
        </p:txBody>
      </p:sp>
      <p:pic>
        <p:nvPicPr>
          <p:cNvPr id="14" name="图片 13">
            <a:extLst>
              <a:ext uri="{FF2B5EF4-FFF2-40B4-BE49-F238E27FC236}">
                <a16:creationId xmlns:a16="http://schemas.microsoft.com/office/drawing/2014/main" id="{B902A4A3-D22E-7CFD-A528-C1EBD54C4831}"/>
              </a:ext>
            </a:extLst>
          </p:cNvPr>
          <p:cNvPicPr>
            <a:picLocks noChangeAspect="1"/>
          </p:cNvPicPr>
          <p:nvPr/>
        </p:nvPicPr>
        <p:blipFill>
          <a:blip r:embed="rId3"/>
          <a:stretch>
            <a:fillRect/>
          </a:stretch>
        </p:blipFill>
        <p:spPr>
          <a:xfrm>
            <a:off x="0" y="3775"/>
            <a:ext cx="12192000" cy="708422"/>
          </a:xfrm>
          <a:prstGeom prst="rect">
            <a:avLst/>
          </a:prstGeom>
        </p:spPr>
      </p:pic>
      <p:sp>
        <p:nvSpPr>
          <p:cNvPr id="15" name="文本框 14">
            <a:extLst>
              <a:ext uri="{FF2B5EF4-FFF2-40B4-BE49-F238E27FC236}">
                <a16:creationId xmlns:a16="http://schemas.microsoft.com/office/drawing/2014/main" id="{5F7501F8-5B7C-50C5-D68F-CBD6DA6E7A99}"/>
              </a:ext>
            </a:extLst>
          </p:cNvPr>
          <p:cNvSpPr txBox="1"/>
          <p:nvPr/>
        </p:nvSpPr>
        <p:spPr>
          <a:xfrm>
            <a:off x="541815" y="13953"/>
            <a:ext cx="9039225" cy="646331"/>
          </a:xfrm>
          <a:prstGeom prst="rect">
            <a:avLst/>
          </a:prstGeom>
          <a:noFill/>
        </p:spPr>
        <p:txBody>
          <a:bodyPr wrap="square" rtlCol="0">
            <a:spAutoFit/>
          </a:bodyPr>
          <a:lstStyle/>
          <a:p>
            <a:pPr marL="0" marR="0" lvl="0" indent="0" algn="l" defTabSz="1219200"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rPr>
              <a:t>1 HTML</a:t>
            </a:r>
            <a:r>
              <a:rPr lang="zh-CN" altLang="en-US" sz="3600" b="1" dirty="0">
                <a:solidFill>
                  <a:srgbClr val="FFFFFF"/>
                </a:solidFill>
                <a:latin typeface="Arial" panose="020B0604020202020204"/>
                <a:ea typeface="微软雅黑" panose="020B0503020204020204" charset="-122"/>
                <a:cs typeface="+mn-ea"/>
                <a:sym typeface="+mn-lt"/>
              </a:rPr>
              <a:t>基本结构</a:t>
            </a:r>
            <a:endParaRPr kumimoji="0" lang="zh-CN" altLang="en-US" sz="3600" b="1" i="0" u="none" strike="noStrike" kern="1200" cap="none" spc="0" normalizeH="0" baseline="0" noProof="0" dirty="0">
              <a:ln>
                <a:noFill/>
              </a:ln>
              <a:solidFill>
                <a:srgbClr val="FFFFFF"/>
              </a:solidFill>
              <a:effectLst/>
              <a:uLnTx/>
              <a:uFillTx/>
              <a:latin typeface="Arial" panose="020B0604020202020204"/>
              <a:ea typeface="微软雅黑" panose="020B0503020204020204" charset="-122"/>
              <a:cs typeface="+mn-ea"/>
              <a:sym typeface="+mn-lt"/>
            </a:endParaRPr>
          </a:p>
        </p:txBody>
      </p:sp>
      <p:sp>
        <p:nvSpPr>
          <p:cNvPr id="16" name="文本框 15">
            <a:extLst>
              <a:ext uri="{FF2B5EF4-FFF2-40B4-BE49-F238E27FC236}">
                <a16:creationId xmlns:a16="http://schemas.microsoft.com/office/drawing/2014/main" id="{20C417DE-B33F-894D-C953-AD108E231490}"/>
              </a:ext>
            </a:extLst>
          </p:cNvPr>
          <p:cNvSpPr txBox="1"/>
          <p:nvPr/>
        </p:nvSpPr>
        <p:spPr>
          <a:xfrm>
            <a:off x="541815" y="1000269"/>
            <a:ext cx="11337501" cy="5777042"/>
          </a:xfrm>
          <a:prstGeom prst="rect">
            <a:avLst/>
          </a:prstGeom>
          <a:noFill/>
        </p:spPr>
        <p:txBody>
          <a:bodyPr wrap="square" rtlCol="0">
            <a:spAutoFit/>
          </a:bodyPr>
          <a:lstStyle/>
          <a:p>
            <a:pPr marL="0" marR="0" lvl="0" indent="0" defTabSz="914400" eaLnBrk="1" fontAlgn="auto" latinLnBrk="0" hangingPunct="1">
              <a:spcBef>
                <a:spcPts val="0"/>
              </a:spcBef>
              <a:spcAft>
                <a:spcPts val="0"/>
              </a:spcAft>
              <a:buClrTx/>
              <a:buSzTx/>
              <a:buFontTx/>
              <a:buNone/>
              <a:defRPr/>
            </a:pPr>
            <a:r>
              <a:rPr lang="en-US" altLang="zh-CN" sz="2400" kern="0" dirty="0">
                <a:latin typeface="Times New Roman" panose="02020603050405020304" pitchFamily="18" charset="0"/>
                <a:ea typeface="黑体" panose="02010609060101010101" pitchFamily="49" charset="-122"/>
                <a:cs typeface="Times New Roman" panose="02020603050405020304" pitchFamily="18" charset="0"/>
                <a:sym typeface="+mn-lt"/>
              </a:rPr>
              <a:t>Visual Studio code</a:t>
            </a: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sym typeface="+mn-lt"/>
              </a:rPr>
              <a:t>（</a:t>
            </a:r>
            <a:r>
              <a:rPr lang="en-US" altLang="zh-CN" sz="2400" kern="0" dirty="0">
                <a:latin typeface="Times New Roman" panose="02020603050405020304" pitchFamily="18" charset="0"/>
                <a:ea typeface="黑体" panose="02010609060101010101" pitchFamily="49" charset="-122"/>
                <a:cs typeface="Times New Roman" panose="02020603050405020304" pitchFamily="18" charset="0"/>
                <a:sym typeface="+mn-lt"/>
              </a:rPr>
              <a:t>VS Code</a:t>
            </a: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sym typeface="+mn-lt"/>
              </a:rPr>
              <a:t>）是</a:t>
            </a:r>
            <a:r>
              <a:rPr lang="en-US" altLang="zh-CN" sz="2400" kern="0" dirty="0">
                <a:latin typeface="Times New Roman" panose="02020603050405020304" pitchFamily="18" charset="0"/>
                <a:ea typeface="黑体" panose="02010609060101010101" pitchFamily="49" charset="-122"/>
                <a:cs typeface="Times New Roman" panose="02020603050405020304" pitchFamily="18" charset="0"/>
                <a:sym typeface="+mn-lt"/>
              </a:rPr>
              <a:t>Microsoft</a:t>
            </a: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sym typeface="+mn-lt"/>
              </a:rPr>
              <a:t>于</a:t>
            </a:r>
            <a:r>
              <a:rPr lang="en-US" altLang="zh-CN" sz="2400" kern="0" dirty="0">
                <a:latin typeface="Times New Roman" panose="02020603050405020304" pitchFamily="18" charset="0"/>
                <a:ea typeface="黑体" panose="02010609060101010101" pitchFamily="49" charset="-122"/>
                <a:cs typeface="Times New Roman" panose="02020603050405020304" pitchFamily="18" charset="0"/>
                <a:sym typeface="+mn-lt"/>
              </a:rPr>
              <a:t>2015</a:t>
            </a: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sym typeface="+mn-lt"/>
              </a:rPr>
              <a:t>年</a:t>
            </a:r>
            <a:r>
              <a:rPr lang="en-US" altLang="zh-CN" sz="2400" kern="0" dirty="0">
                <a:latin typeface="Times New Roman" panose="02020603050405020304" pitchFamily="18" charset="0"/>
                <a:ea typeface="黑体" panose="02010609060101010101" pitchFamily="49" charset="-122"/>
                <a:cs typeface="Times New Roman" panose="02020603050405020304" pitchFamily="18" charset="0"/>
                <a:sym typeface="+mn-lt"/>
              </a:rPr>
              <a:t>4</a:t>
            </a: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sym typeface="+mn-lt"/>
              </a:rPr>
              <a:t>月发布的一款代码编辑器</a:t>
            </a:r>
            <a:r>
              <a:rPr kumimoji="0" lang="zh-CN" altLang="en-US" sz="240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lt"/>
              </a:rPr>
              <a:t>。</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sym typeface="+mn-lt"/>
            </a:endParaRPr>
          </a:p>
          <a:p>
            <a:pPr marL="0" marR="0" lvl="0" indent="0" defTabSz="914400" eaLnBrk="1" fontAlgn="auto" latinLnBrk="0" hangingPunct="1">
              <a:spcBef>
                <a:spcPts val="0"/>
              </a:spcBef>
              <a:spcAft>
                <a:spcPts val="0"/>
              </a:spcAft>
              <a:buClrTx/>
              <a:buSzTx/>
              <a:buFontTx/>
              <a:buNone/>
              <a:defRPr/>
            </a:pPr>
            <a:r>
              <a:rPr kumimoji="0" lang="en-US" altLang="zh-CN" sz="240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lt"/>
              </a:rPr>
              <a:t>VS Code</a:t>
            </a:r>
            <a:r>
              <a:rPr kumimoji="0" lang="zh-CN" altLang="en-US" sz="240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lt"/>
              </a:rPr>
              <a:t>对</a:t>
            </a: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sym typeface="+mn-lt"/>
              </a:rPr>
              <a:t>前端代码有强大的支持，同时也支持其他编程语言，例如</a:t>
            </a:r>
            <a:r>
              <a:rPr lang="en-US" altLang="zh-CN" sz="2400" kern="0" dirty="0">
                <a:latin typeface="Times New Roman" panose="02020603050405020304" pitchFamily="18" charset="0"/>
                <a:ea typeface="黑体" panose="02010609060101010101" pitchFamily="49" charset="-122"/>
                <a:cs typeface="Times New Roman" panose="02020603050405020304" pitchFamily="18" charset="0"/>
                <a:sym typeface="+mn-lt"/>
              </a:rPr>
              <a:t>Java</a:t>
            </a: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sym typeface="+mn-lt"/>
              </a:rPr>
              <a:t>、</a:t>
            </a:r>
            <a:r>
              <a:rPr lang="en-US" altLang="zh-CN" sz="2400" kern="0" dirty="0">
                <a:latin typeface="Times New Roman" panose="02020603050405020304" pitchFamily="18" charset="0"/>
                <a:ea typeface="黑体" panose="02010609060101010101" pitchFamily="49" charset="-122"/>
                <a:cs typeface="Times New Roman" panose="02020603050405020304" pitchFamily="18" charset="0"/>
                <a:sym typeface="+mn-lt"/>
              </a:rPr>
              <a:t>C++</a:t>
            </a: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sym typeface="+mn-lt"/>
              </a:rPr>
              <a:t>、</a:t>
            </a:r>
            <a:r>
              <a:rPr lang="en-US" altLang="zh-CN" sz="2400" kern="0" dirty="0">
                <a:latin typeface="Times New Roman" panose="02020603050405020304" pitchFamily="18" charset="0"/>
                <a:ea typeface="黑体" panose="02010609060101010101" pitchFamily="49" charset="-122"/>
                <a:cs typeface="Times New Roman" panose="02020603050405020304" pitchFamily="18" charset="0"/>
                <a:sym typeface="+mn-lt"/>
              </a:rPr>
              <a:t>Python</a:t>
            </a:r>
          </a:p>
          <a:p>
            <a:pPr marL="0" marR="0" lvl="0" indent="0" defTabSz="914400" eaLnBrk="1" fontAlgn="auto" latinLnBrk="0" hangingPunct="1">
              <a:spcBef>
                <a:spcPts val="0"/>
              </a:spcBef>
              <a:spcAft>
                <a:spcPts val="0"/>
              </a:spcAft>
              <a:buClrTx/>
              <a:buSzTx/>
              <a:buFontTx/>
              <a:buNone/>
              <a:defRPr/>
            </a:pPr>
            <a:r>
              <a:rPr kumimoji="0" lang="en-US" altLang="zh-CN" sz="240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lt"/>
              </a:rPr>
              <a:t>VS Code</a:t>
            </a:r>
            <a:r>
              <a:rPr kumimoji="0" lang="zh-CN" altLang="en-US" sz="240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lt"/>
              </a:rPr>
              <a:t>提供了非常强大的插件库，大大提高了开发效率</a:t>
            </a:r>
            <a:endParaRPr kumimoji="0" lang="en-US" altLang="zh-CN" sz="240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lt"/>
            </a:endParaRPr>
          </a:p>
          <a:p>
            <a:pPr marL="0" marR="0" lvl="0" indent="0" defTabSz="914400" eaLnBrk="1" fontAlgn="auto" latinLnBrk="0" hangingPunct="1">
              <a:spcBef>
                <a:spcPts val="0"/>
              </a:spcBef>
              <a:spcAft>
                <a:spcPts val="0"/>
              </a:spcAft>
              <a:buClrTx/>
              <a:buSzTx/>
              <a:buFontTx/>
              <a:buNone/>
              <a:defRPr/>
            </a:pPr>
            <a:endParaRPr kumimoji="0" lang="en-US" altLang="zh-CN" sz="2400" i="0" u="none" strike="noStrike" kern="0" cap="none" spc="0" normalizeH="0" baseline="0" noProof="0" dirty="0">
              <a:ln>
                <a:noFill/>
              </a:ln>
              <a:effectLst/>
              <a:uLnTx/>
              <a:uFillTx/>
              <a:cs typeface="+mn-ea"/>
              <a:sym typeface="+mn-lt"/>
            </a:endParaRPr>
          </a:p>
          <a:p>
            <a:pPr marL="0" marR="0" lvl="0" indent="0" defTabSz="914400" eaLnBrk="1" fontAlgn="auto" latinLnBrk="0" hangingPunct="1">
              <a:spcBef>
                <a:spcPts val="0"/>
              </a:spcBef>
              <a:spcAft>
                <a:spcPts val="0"/>
              </a:spcAft>
              <a:buClrTx/>
              <a:buSzTx/>
              <a:buFontTx/>
              <a:buNone/>
              <a:defRPr/>
            </a:pPr>
            <a:r>
              <a:rPr kumimoji="0" lang="zh-CN" altLang="en-US" sz="240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lt"/>
              </a:rPr>
              <a:t>官网：</a:t>
            </a:r>
            <a:r>
              <a:rPr kumimoji="0" lang="en-US" altLang="zh-CN" sz="240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lt"/>
                <a:hlinkClick r:id="rId4"/>
              </a:rPr>
              <a:t>https://code.visualstudio.com/</a:t>
            </a:r>
            <a:endParaRPr kumimoji="0" lang="en-US" altLang="zh-CN" sz="240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lt"/>
            </a:endParaRPr>
          </a:p>
          <a:p>
            <a:pPr marL="0" marR="0" lvl="0" indent="0" defTabSz="914400" eaLnBrk="1" fontAlgn="auto" latinLnBrk="0" hangingPunct="1">
              <a:spcBef>
                <a:spcPts val="0"/>
              </a:spcBef>
              <a:spcAft>
                <a:spcPts val="0"/>
              </a:spcAft>
              <a:buClrTx/>
              <a:buSzTx/>
              <a:buFontTx/>
              <a:buNone/>
              <a:defRPr/>
            </a:pPr>
            <a:endParaRPr kumimoji="0" lang="en-US" altLang="zh-CN" sz="2400" i="0" u="none" strike="noStrike" kern="0" cap="none" spc="0" normalizeH="0" baseline="0" noProof="0" dirty="0">
              <a:ln>
                <a:noFill/>
              </a:ln>
              <a:effectLst/>
              <a:uLnTx/>
              <a:uFillTx/>
              <a:cs typeface="+mn-ea"/>
              <a:sym typeface="+mn-lt"/>
            </a:endParaRPr>
          </a:p>
          <a:p>
            <a:pPr marL="0" marR="0" lvl="0" indent="0" defTabSz="914400" eaLnBrk="1" fontAlgn="auto" latinLnBrk="0" hangingPunct="1">
              <a:spcBef>
                <a:spcPts val="0"/>
              </a:spcBef>
              <a:spcAft>
                <a:spcPts val="0"/>
              </a:spcAft>
              <a:buClrTx/>
              <a:buSzTx/>
              <a:buFontTx/>
              <a:buNone/>
              <a:defRPr/>
            </a:pPr>
            <a:r>
              <a:rPr lang="en-US" altLang="zh-CN" sz="2400" kern="0" dirty="0">
                <a:latin typeface="Times New Roman" panose="02020603050405020304" pitchFamily="18" charset="0"/>
                <a:ea typeface="黑体" panose="02010609060101010101" pitchFamily="49" charset="-122"/>
                <a:cs typeface="Times New Roman" panose="02020603050405020304" pitchFamily="18" charset="0"/>
                <a:sym typeface="+mn-lt"/>
              </a:rPr>
              <a:t>     </a:t>
            </a: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sym typeface="+mn-lt"/>
              </a:rPr>
              <a:t>推荐安装插件：</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sym typeface="+mn-lt"/>
            </a:endParaRPr>
          </a:p>
          <a:p>
            <a:pPr marL="0" marR="0" lvl="0" indent="0" defTabSz="914400" eaLnBrk="1" fontAlgn="auto" latinLnBrk="0" hangingPunct="1">
              <a:spcBef>
                <a:spcPts val="0"/>
              </a:spcBef>
              <a:spcAft>
                <a:spcPts val="0"/>
              </a:spcAft>
              <a:buClrTx/>
              <a:buSzTx/>
              <a:buFontTx/>
              <a:buNone/>
              <a:defRPr/>
            </a:pPr>
            <a:r>
              <a:rPr kumimoji="0" lang="en-US" altLang="zh-CN" sz="240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lt"/>
              </a:rPr>
              <a:t>         1</a:t>
            </a:r>
            <a:r>
              <a:rPr kumimoji="0" lang="zh-CN" altLang="en-US" sz="240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lt"/>
              </a:rPr>
              <a:t>、</a:t>
            </a:r>
            <a:r>
              <a:rPr lang="en-US" altLang="zh-CN" sz="2400" kern="0" dirty="0">
                <a:latin typeface="Times New Roman" panose="02020603050405020304" pitchFamily="18" charset="0"/>
                <a:ea typeface="黑体" panose="02010609060101010101" pitchFamily="49" charset="-122"/>
                <a:cs typeface="Times New Roman" panose="02020603050405020304" pitchFamily="18" charset="0"/>
                <a:sym typeface="+mn-lt"/>
              </a:rPr>
              <a:t>Code Spell Checker </a:t>
            </a: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sym typeface="+mn-lt"/>
              </a:rPr>
              <a:t>拼写检查器</a:t>
            </a: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sym typeface="+mn-lt"/>
            </a:endParaRPr>
          </a:p>
          <a:p>
            <a:pPr marL="0" marR="0" lvl="0" indent="0" defTabSz="914400" eaLnBrk="1" fontAlgn="auto" latinLnBrk="0" hangingPunct="1">
              <a:spcBef>
                <a:spcPts val="0"/>
              </a:spcBef>
              <a:spcAft>
                <a:spcPts val="0"/>
              </a:spcAft>
              <a:buClrTx/>
              <a:buSzTx/>
              <a:buFontTx/>
              <a:buNone/>
              <a:defRPr/>
            </a:pPr>
            <a:r>
              <a:rPr kumimoji="0" lang="en-US" altLang="zh-CN" sz="240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lt"/>
              </a:rPr>
              <a:t>         2</a:t>
            </a:r>
            <a:r>
              <a:rPr kumimoji="0" lang="zh-CN" altLang="en-US" sz="240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lt"/>
              </a:rPr>
              <a:t>、</a:t>
            </a:r>
            <a:r>
              <a:rPr kumimoji="0" lang="en-US" altLang="zh-CN" sz="240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lt"/>
              </a:rPr>
              <a:t>IntelliJ IDEA </a:t>
            </a:r>
            <a:r>
              <a:rPr kumimoji="0" lang="en-US" altLang="zh-CN" sz="2400" i="0" u="none" strike="noStrike" kern="0" cap="none" spc="0" normalizeH="0" baseline="0" noProof="0" dirty="0" err="1">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lt"/>
              </a:rPr>
              <a:t>Keybindings</a:t>
            </a:r>
            <a:endParaRPr kumimoji="0" lang="en-US" altLang="zh-CN" sz="240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lt"/>
            </a:endParaRPr>
          </a:p>
          <a:p>
            <a:pPr marL="0" marR="0" lvl="0" indent="0" defTabSz="914400" eaLnBrk="1" fontAlgn="auto" latinLnBrk="0" hangingPunct="1">
              <a:spcBef>
                <a:spcPts val="0"/>
              </a:spcBef>
              <a:spcAft>
                <a:spcPts val="0"/>
              </a:spcAft>
              <a:buClrTx/>
              <a:buSzTx/>
              <a:buFontTx/>
              <a:buNone/>
              <a:defRPr/>
            </a:pPr>
            <a:endParaRPr lang="en-US" altLang="zh-CN" sz="2400" kern="0" dirty="0">
              <a:latin typeface="Times New Roman" panose="02020603050405020304" pitchFamily="18" charset="0"/>
              <a:ea typeface="黑体" panose="02010609060101010101" pitchFamily="49" charset="-122"/>
              <a:cs typeface="Times New Roman" panose="02020603050405020304" pitchFamily="18" charset="0"/>
              <a:sym typeface="+mn-lt"/>
            </a:endParaRPr>
          </a:p>
          <a:p>
            <a:pPr marL="0" marR="0" lvl="0" indent="0" defTabSz="914400" eaLnBrk="1" fontAlgn="auto" latinLnBrk="0" hangingPunct="1">
              <a:spcBef>
                <a:spcPts val="0"/>
              </a:spcBef>
              <a:spcAft>
                <a:spcPts val="0"/>
              </a:spcAft>
              <a:buClrTx/>
              <a:buSzTx/>
              <a:buFontTx/>
              <a:buNone/>
              <a:defRPr/>
            </a:pPr>
            <a:r>
              <a:rPr kumimoji="0" lang="zh-CN" altLang="en-US" sz="240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lt"/>
              </a:rPr>
              <a:t>其他工具：</a:t>
            </a:r>
            <a:endParaRPr kumimoji="0" lang="en-US" altLang="zh-CN" sz="240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lt"/>
            </a:endParaRPr>
          </a:p>
          <a:p>
            <a:pPr marL="0" marR="0" lvl="0" indent="0" defTabSz="914400" eaLnBrk="1" fontAlgn="auto" latinLnBrk="0" hangingPunct="1">
              <a:spcBef>
                <a:spcPts val="0"/>
              </a:spcBef>
              <a:spcAft>
                <a:spcPts val="0"/>
              </a:spcAft>
              <a:buClrTx/>
              <a:buSzTx/>
              <a:buFontTx/>
              <a:buNone/>
              <a:defRPr/>
            </a:pPr>
            <a:r>
              <a:rPr lang="en-US" altLang="zh-CN" sz="2400" kern="0" dirty="0">
                <a:latin typeface="Times New Roman" panose="02020603050405020304" pitchFamily="18" charset="0"/>
                <a:ea typeface="黑体" panose="02010609060101010101" pitchFamily="49" charset="-122"/>
                <a:cs typeface="Times New Roman" panose="02020603050405020304" pitchFamily="18" charset="0"/>
                <a:sym typeface="+mn-lt"/>
              </a:rPr>
              <a:t>        1</a:t>
            </a: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sym typeface="+mn-lt"/>
              </a:rPr>
              <a:t>、</a:t>
            </a:r>
            <a:r>
              <a:rPr lang="en-US" altLang="zh-CN" sz="2400" kern="0" dirty="0" err="1">
                <a:latin typeface="Times New Roman" panose="02020603050405020304" pitchFamily="18" charset="0"/>
                <a:ea typeface="黑体" panose="02010609060101010101" pitchFamily="49" charset="-122"/>
                <a:cs typeface="Times New Roman" panose="02020603050405020304" pitchFamily="18" charset="0"/>
                <a:sym typeface="+mn-lt"/>
              </a:rPr>
              <a:t>Nodepad</a:t>
            </a:r>
            <a:r>
              <a:rPr lang="en-US" altLang="zh-CN" sz="2400" kern="0" dirty="0">
                <a:latin typeface="Times New Roman" panose="02020603050405020304" pitchFamily="18" charset="0"/>
                <a:ea typeface="黑体" panose="02010609060101010101" pitchFamily="49" charset="-122"/>
                <a:cs typeface="Times New Roman" panose="02020603050405020304" pitchFamily="18" charset="0"/>
                <a:sym typeface="+mn-lt"/>
              </a:rPr>
              <a:t>++</a:t>
            </a:r>
          </a:p>
          <a:p>
            <a:pPr marL="0" marR="0" lvl="0" indent="0" defTabSz="914400" eaLnBrk="1" fontAlgn="auto" latinLnBrk="0" hangingPunct="1">
              <a:spcBef>
                <a:spcPts val="0"/>
              </a:spcBef>
              <a:spcAft>
                <a:spcPts val="0"/>
              </a:spcAft>
              <a:buClrTx/>
              <a:buSzTx/>
              <a:buFontTx/>
              <a:buNone/>
              <a:defRPr/>
            </a:pPr>
            <a:r>
              <a:rPr kumimoji="0" lang="en-US" altLang="zh-CN" sz="240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lt"/>
              </a:rPr>
              <a:t>        2</a:t>
            </a:r>
            <a:r>
              <a:rPr kumimoji="0" lang="zh-CN" altLang="en-US" sz="240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lt"/>
              </a:rPr>
              <a:t>、</a:t>
            </a:r>
            <a:r>
              <a:rPr kumimoji="0" lang="en-US" altLang="zh-CN" sz="240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lt"/>
              </a:rPr>
              <a:t>Sublime</a:t>
            </a:r>
          </a:p>
          <a:p>
            <a:pPr marL="0" marR="0" lvl="0" indent="0" defTabSz="914400" eaLnBrk="1" fontAlgn="auto" latinLnBrk="0" hangingPunct="1">
              <a:spcBef>
                <a:spcPts val="0"/>
              </a:spcBef>
              <a:spcAft>
                <a:spcPts val="0"/>
              </a:spcAft>
              <a:buClrTx/>
              <a:buSzTx/>
              <a:buFontTx/>
              <a:buNone/>
              <a:defRPr/>
            </a:pPr>
            <a:r>
              <a:rPr lang="en-US" altLang="zh-CN" sz="2400" kern="0" dirty="0">
                <a:latin typeface="Times New Roman" panose="02020603050405020304" pitchFamily="18" charset="0"/>
                <a:ea typeface="黑体" panose="02010609060101010101" pitchFamily="49" charset="-122"/>
                <a:cs typeface="Times New Roman" panose="02020603050405020304" pitchFamily="18" charset="0"/>
                <a:sym typeface="+mn-lt"/>
              </a:rPr>
              <a:t>        3</a:t>
            </a:r>
            <a:r>
              <a:rPr lang="zh-CN" altLang="en-US" sz="2400" kern="0" dirty="0">
                <a:latin typeface="Times New Roman" panose="02020603050405020304" pitchFamily="18" charset="0"/>
                <a:ea typeface="黑体" panose="02010609060101010101" pitchFamily="49" charset="-122"/>
                <a:cs typeface="Times New Roman" panose="02020603050405020304" pitchFamily="18" charset="0"/>
                <a:sym typeface="+mn-lt"/>
              </a:rPr>
              <a:t>、</a:t>
            </a:r>
            <a:r>
              <a:rPr lang="en-US" altLang="zh-CN" sz="2400" kern="0" dirty="0" err="1">
                <a:latin typeface="Times New Roman" panose="02020603050405020304" pitchFamily="18" charset="0"/>
                <a:ea typeface="黑体" panose="02010609060101010101" pitchFamily="49" charset="-122"/>
                <a:cs typeface="Times New Roman" panose="02020603050405020304" pitchFamily="18" charset="0"/>
                <a:sym typeface="+mn-lt"/>
              </a:rPr>
              <a:t>HBuildeX</a:t>
            </a:r>
            <a:endParaRPr kumimoji="0" lang="zh-CN" altLang="en-US" sz="2400" i="0" u="none" strike="noStrike" kern="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lt"/>
            </a:endParaRPr>
          </a:p>
        </p:txBody>
      </p:sp>
    </p:spTree>
    <p:extLst>
      <p:ext uri="{BB962C8B-B14F-4D97-AF65-F5344CB8AC3E}">
        <p14:creationId xmlns:p14="http://schemas.microsoft.com/office/powerpoint/2010/main" val="8224954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6670</TotalTime>
  <Words>3304</Words>
  <Application>Microsoft Office PowerPoint</Application>
  <PresentationFormat>宽屏</PresentationFormat>
  <Paragraphs>367</Paragraphs>
  <Slides>36</Slides>
  <Notes>27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36</vt:i4>
      </vt:variant>
    </vt:vector>
  </HeadingPairs>
  <TitlesOfParts>
    <vt:vector size="47" baseType="lpstr">
      <vt:lpstr>阿里巴巴普惠体</vt:lpstr>
      <vt:lpstr>等线</vt:lpstr>
      <vt:lpstr>等线 Light</vt:lpstr>
      <vt:lpstr>黑体</vt:lpstr>
      <vt:lpstr>宋体</vt:lpstr>
      <vt:lpstr>微软雅黑</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什么是线性结构(Linear Structure)？</dc:title>
  <dc:creator>He Xiaoyu</dc:creator>
  <cp:lastModifiedBy>e2232</cp:lastModifiedBy>
  <cp:revision>536</cp:revision>
  <dcterms:created xsi:type="dcterms:W3CDTF">2022-10-08T06:09:03Z</dcterms:created>
  <dcterms:modified xsi:type="dcterms:W3CDTF">2024-09-20T03:48:55Z</dcterms:modified>
</cp:coreProperties>
</file>