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2891" r:id="rId2"/>
    <p:sldId id="2892" r:id="rId3"/>
    <p:sldId id="2938" r:id="rId4"/>
    <p:sldId id="2939" r:id="rId5"/>
    <p:sldId id="2940" r:id="rId6"/>
    <p:sldId id="2941" r:id="rId7"/>
    <p:sldId id="2942" r:id="rId8"/>
    <p:sldId id="2943" r:id="rId9"/>
    <p:sldId id="2944" r:id="rId10"/>
    <p:sldId id="2945" r:id="rId11"/>
    <p:sldId id="2946" r:id="rId12"/>
    <p:sldId id="2947" r:id="rId13"/>
    <p:sldId id="2948" r:id="rId14"/>
    <p:sldId id="2949" r:id="rId15"/>
    <p:sldId id="2950" r:id="rId16"/>
    <p:sldId id="2951" r:id="rId17"/>
    <p:sldId id="2952" r:id="rId18"/>
    <p:sldId id="2953" r:id="rId19"/>
    <p:sldId id="2954" r:id="rId20"/>
    <p:sldId id="2955" r:id="rId21"/>
    <p:sldId id="2956" r:id="rId22"/>
    <p:sldId id="2957" r:id="rId23"/>
    <p:sldId id="2958" r:id="rId24"/>
    <p:sldId id="2959" r:id="rId25"/>
    <p:sldId id="2961" r:id="rId26"/>
    <p:sldId id="2962" r:id="rId27"/>
    <p:sldId id="2963" r:id="rId28"/>
    <p:sldId id="2964" r:id="rId29"/>
    <p:sldId id="2965" r:id="rId30"/>
    <p:sldId id="2966" r:id="rId31"/>
    <p:sldId id="2967" r:id="rId32"/>
    <p:sldId id="2968" r:id="rId33"/>
    <p:sldId id="2969" r:id="rId34"/>
    <p:sldId id="2970" r:id="rId35"/>
    <p:sldId id="2971" r:id="rId36"/>
    <p:sldId id="2960" r:id="rId37"/>
    <p:sldId id="2972" r:id="rId38"/>
    <p:sldId id="2973" r:id="rId39"/>
    <p:sldId id="2974" r:id="rId40"/>
    <p:sldId id="2980" r:id="rId41"/>
    <p:sldId id="2976" r:id="rId42"/>
    <p:sldId id="2977" r:id="rId43"/>
    <p:sldId id="2978" r:id="rId44"/>
    <p:sldId id="2979" r:id="rId45"/>
    <p:sldId id="2934" r:id="rId46"/>
    <p:sldId id="2937" r:id="rId47"/>
    <p:sldId id="2935" r:id="rId48"/>
    <p:sldId id="1617" r:id="rId49"/>
  </p:sldIdLst>
  <p:sldSz cx="12190413" cy="6858000"/>
  <p:notesSz cx="7099300" cy="10234613"/>
  <p:custDataLst>
    <p:tags r:id="rId52"/>
  </p:custDataLst>
  <p:defaultTex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1pPr>
    <a:lvl2pPr marL="4559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2pPr>
    <a:lvl3pPr marL="9131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3pPr>
    <a:lvl4pPr marL="13703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4pPr>
    <a:lvl5pPr marL="18275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053">
          <p15:clr>
            <a:srgbClr val="A4A3A4"/>
          </p15:clr>
        </p15:guide>
        <p15:guide id="2" pos="3779">
          <p15:clr>
            <a:srgbClr val="A4A3A4"/>
          </p15:clr>
        </p15:guide>
      </p15:sldGuideLst>
    </p:ext>
    <p:ext uri="{2D200454-40CA-4A62-9FC3-DE9A4176ACB9}">
      <p15:notesGuideLst xmlns:p15="http://schemas.microsoft.com/office/powerpoint/2012/main">
        <p15:guide id="1" orient="horz" pos="3063">
          <p15:clr>
            <a:srgbClr val="A4A3A4"/>
          </p15:clr>
        </p15:guide>
        <p15:guide id="2" pos="22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Wei" initials="CW" lastIdx="1" clrIdx="0"/>
  <p:cmAuthor id="2" name="TOMMY" initials="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ADE42"/>
    <a:srgbClr val="E05E40"/>
    <a:srgbClr val="F99527"/>
    <a:srgbClr val="9EC1F4"/>
    <a:srgbClr val="F3698A"/>
    <a:srgbClr val="E99417"/>
    <a:srgbClr val="BA2D06"/>
    <a:srgbClr val="005BE2"/>
    <a:srgbClr val="00923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2" autoAdjust="0"/>
    <p:restoredTop sz="87638" autoAdjust="0"/>
  </p:normalViewPr>
  <p:slideViewPr>
    <p:cSldViewPr>
      <p:cViewPr varScale="1">
        <p:scale>
          <a:sx n="134" d="100"/>
          <a:sy n="134" d="100"/>
        </p:scale>
        <p:origin x="3360" y="162"/>
      </p:cViewPr>
      <p:guideLst>
        <p:guide orient="horz" pos="2053"/>
        <p:guide pos="37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52" d="100"/>
          <a:sy n="52" d="100"/>
        </p:scale>
        <p:origin x="-1464" y="-108"/>
      </p:cViewPr>
      <p:guideLst>
        <p:guide orient="horz" pos="3063"/>
        <p:guide pos="220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solidFill>
                  <a:schemeClr val="tx1"/>
                </a:solidFill>
                <a:latin typeface="Arial" panose="020B0604020202020204" pitchFamily="34" charset="0"/>
                <a:ea typeface="宋体" panose="02010600030101010101" pitchFamily="2" charset="-122"/>
              </a:defRPr>
            </a:lvl1pPr>
          </a:lstStyle>
          <a:p>
            <a:pPr>
              <a:defRPr/>
            </a:pPr>
            <a:fld id="{97498E72-F95B-4683-94F3-040E690CAC2B}"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b="0">
                <a:solidFill>
                  <a:schemeClr val="tx1"/>
                </a:solidFill>
                <a:ea typeface="宋体" panose="02010600030101010101" pitchFamily="2" charset="-122"/>
              </a:defRPr>
            </a:lvl1pPr>
          </a:lstStyle>
          <a:p>
            <a:pPr>
              <a:defRPr/>
            </a:pPr>
            <a:fld id="{39428754-80EA-4722-B222-5EB445CA1959}"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31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03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75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p:cNvSpPr/>
          <p:nvPr userDrawn="1"/>
        </p:nvSpPr>
        <p:spPr>
          <a:xfrm>
            <a:off x="8831263" y="4221163"/>
            <a:ext cx="3322637"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800"/>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12172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title"/>
          </p:nvPr>
        </p:nvSpPr>
        <p:spPr>
          <a:xfrm>
            <a:off x="550590" y="8620"/>
            <a:ext cx="10909212" cy="707886"/>
          </a:xfrm>
          <a:prstGeom prst="rect">
            <a:avLst/>
          </a:prstGeom>
          <a:noFill/>
          <a:ln>
            <a:noFill/>
          </a:ln>
        </p:spPr>
        <p:txBody>
          <a:bodyPr wrap="square">
            <a:spAutoFit/>
          </a:bodyPr>
          <a:lstStyle>
            <a:lvl1pPr marL="0" algn="l" hangingPunct="0">
              <a:defRPr sz="4000" b="1">
                <a:solidFill>
                  <a:schemeClr val="bg1"/>
                </a:solidFill>
                <a:effectLst/>
                <a:latin typeface="+mn-ea"/>
                <a:ea typeface="+mn-ea"/>
              </a:defRPr>
            </a:lvl1pPr>
          </a:lstStyle>
          <a:p>
            <a:r>
              <a:rPr lang="zh-CN" altLang="en-US" dirty="0"/>
              <a:t>单击此处编辑母版标题样式</a:t>
            </a:r>
          </a:p>
        </p:txBody>
      </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panose="05000000000000000000" pitchFamily="2" charset="2"/>
              <a:buChar char=""/>
              <a:defRPr b="1">
                <a:solidFill>
                  <a:srgbClr val="002060"/>
                </a:solidFill>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a:solidFill>
                  <a:srgbClr val="002060"/>
                </a:solidFill>
              </a:defRPr>
            </a:lvl2pPr>
            <a:lvl3pPr marL="1143000" indent="-228600">
              <a:buFont typeface="Wingdings" panose="05000000000000000000" pitchFamily="2" charset="2"/>
              <a:buChar char="p"/>
              <a:defRPr>
                <a:solidFill>
                  <a:srgbClr val="002060"/>
                </a:solidFill>
              </a:defRPr>
            </a:lvl3pPr>
            <a:lvl4pPr marL="1600200" indent="-228600">
              <a:buFont typeface="Wingdings" panose="05000000000000000000" pitchFamily="2" charset="2"/>
              <a:buChar char="n"/>
              <a:defRPr>
                <a:solidFill>
                  <a:srgbClr val="002060"/>
                </a:solidFill>
              </a:defRPr>
            </a:lvl4pPr>
            <a:lvl5pPr marL="1828800" indent="0">
              <a:buFont typeface="Wingdings" panose="05000000000000000000" pitchFamily="2" charset="2"/>
              <a:buNone/>
              <a:defRPr/>
            </a:lvl5pPr>
          </a:lstStyle>
          <a:p>
            <a:pPr lvl="0"/>
            <a:r>
              <a:rPr lang="zh-CN" altLang="en-US" dirty="0"/>
              <a:t>单击此处编辑母版文本样式</a:t>
            </a:r>
          </a:p>
          <a:p>
            <a:pPr lvl="1"/>
            <a:r>
              <a:rPr lang="zh-CN" altLang="en-US" dirty="0"/>
              <a:t>第二级单击此处编辑</a:t>
            </a:r>
          </a:p>
          <a:p>
            <a:pPr lvl="2"/>
            <a:r>
              <a:rPr lang="zh-CN" altLang="en-US" dirty="0"/>
              <a:t>第三级</a:t>
            </a:r>
          </a:p>
          <a:p>
            <a:pPr lvl="3"/>
            <a:r>
              <a:rPr lang="zh-CN" altLang="en-US" dirty="0"/>
              <a:t>第四级</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05" y="1481328"/>
            <a:ext cx="10971086" cy="4525963"/>
          </a:xfrm>
        </p:spPr>
        <p:txBody>
          <a:bodyPr/>
          <a:lstStyle>
            <a:lvl1pPr>
              <a:defRPr b="1">
                <a:solidFill>
                  <a:schemeClr val="accent5">
                    <a:lumMod val="50000"/>
                  </a:schemeClr>
                </a:solidFill>
                <a:latin typeface="微软雅黑" panose="020B0503020204020204" charset="-122"/>
                <a:ea typeface="微软雅黑" panose="020B0503020204020204" charset="-122"/>
              </a:defRPr>
            </a:lvl1pPr>
            <a:lvl2pPr>
              <a:defRPr>
                <a:solidFill>
                  <a:schemeClr val="accent5">
                    <a:lumMod val="50000"/>
                  </a:schemeClr>
                </a:solidFill>
                <a:latin typeface="微软雅黑" panose="020B0503020204020204" charset="-122"/>
                <a:ea typeface="微软雅黑" panose="020B0503020204020204" charset="-122"/>
              </a:defRPr>
            </a:lvl2pPr>
            <a:lvl3pPr>
              <a:defRPr>
                <a:solidFill>
                  <a:schemeClr val="accent5">
                    <a:lumMod val="50000"/>
                  </a:schemeClr>
                </a:solidFill>
                <a:latin typeface="微软雅黑" panose="020B0503020204020204" charset="-122"/>
                <a:ea typeface="微软雅黑" panose="020B0503020204020204" charset="-122"/>
              </a:defRPr>
            </a:lvl3pPr>
            <a:lvl4pPr>
              <a:defRPr>
                <a:solidFill>
                  <a:schemeClr val="accent5">
                    <a:lumMod val="50000"/>
                  </a:schemeClr>
                </a:solidFill>
                <a:latin typeface="微软雅黑" panose="020B0503020204020204" charset="-122"/>
                <a:ea typeface="微软雅黑" panose="020B0503020204020204" charset="-122"/>
              </a:defRPr>
            </a:lvl4pPr>
            <a:lvl5pPr>
              <a:defRPr>
                <a:solidFill>
                  <a:schemeClr val="accent5">
                    <a:lumMod val="50000"/>
                  </a:schemeClr>
                </a:solidFill>
                <a:latin typeface="微软雅黑" panose="020B0503020204020204" charset="-122"/>
                <a:ea typeface="微软雅黑" panose="020B050302020402020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4" name="日期占位符 3"/>
          <p:cNvSpPr>
            <a:spLocks noGrp="1"/>
          </p:cNvSpPr>
          <p:nvPr>
            <p:ph type="dt" sz="half" idx="10"/>
          </p:nvPr>
        </p:nvSpPr>
        <p:spPr>
          <a:xfrm>
            <a:off x="8590935" y="6407944"/>
            <a:ext cx="2559920" cy="365760"/>
          </a:xfrm>
        </p:spPr>
        <p:txBody>
          <a:bodyPr/>
          <a:lstStyle>
            <a:lvl1pPr>
              <a:defRPr b="1">
                <a:latin typeface="Times New Roman" panose="02020603050405020304" pitchFamily="18" charset="0"/>
                <a:cs typeface="Times New Roman" panose="02020603050405020304" pitchFamily="18" charset="0"/>
              </a:defRPr>
            </a:lvl1pPr>
          </a:lstStyle>
          <a:p>
            <a:pPr>
              <a:defRPr/>
            </a:pPr>
            <a:endParaRPr lang="en-US" altLang="zh-CN"/>
          </a:p>
        </p:txBody>
      </p:sp>
      <p:sp>
        <p:nvSpPr>
          <p:cNvPr id="5" name="页脚占位符 4"/>
          <p:cNvSpPr>
            <a:spLocks noGrp="1"/>
          </p:cNvSpPr>
          <p:nvPr>
            <p:ph type="ftr" sz="quarter" idx="11"/>
          </p:nvPr>
        </p:nvSpPr>
        <p:spPr>
          <a:xfrm>
            <a:off x="5423078" y="6407944"/>
            <a:ext cx="3133752" cy="365125"/>
          </a:xfrm>
        </p:spPr>
        <p:txBody>
          <a:bodyPr/>
          <a:lstStyle/>
          <a:p>
            <a:pPr>
              <a:defRPr/>
            </a:pPr>
            <a:endParaRPr lang="en-US" altLang="zh-CN"/>
          </a:p>
        </p:txBody>
      </p:sp>
      <p:sp>
        <p:nvSpPr>
          <p:cNvPr id="6" name="灯片编号占位符 5"/>
          <p:cNvSpPr>
            <a:spLocks noGrp="1"/>
          </p:cNvSpPr>
          <p:nvPr>
            <p:ph type="sldNum" sz="quarter" idx="12"/>
          </p:nvPr>
        </p:nvSpPr>
        <p:spPr>
          <a:xfrm>
            <a:off x="11182818" y="6407944"/>
            <a:ext cx="832681" cy="365125"/>
          </a:xfrm>
        </p:spPr>
        <p:txBody>
          <a:bodyPr/>
          <a:lstStyle>
            <a:lvl1pPr>
              <a:defRPr b="1">
                <a:latin typeface="Times New Roman" panose="02020603050405020304" pitchFamily="18" charset="0"/>
                <a:cs typeface="Times New Roman" panose="02020603050405020304" pitchFamily="18" charset="0"/>
              </a:defRPr>
            </a:lvl1pPr>
          </a:lstStyle>
          <a:p>
            <a:pPr>
              <a:defRPr/>
            </a:pPr>
            <a:fld id="{77E88AF7-5153-4875-A5A7-0323E1DC4585}" type="slidenum">
              <a:rPr lang="zh-CN" altLang="en-US" smtClean="0"/>
              <a:t>‹#›</a:t>
            </a:fld>
            <a:endParaRPr lang="en-US" altLang="zh-CN"/>
          </a:p>
        </p:txBody>
      </p:sp>
      <p:sp>
        <p:nvSpPr>
          <p:cNvPr id="7" name="标题 6"/>
          <p:cNvSpPr>
            <a:spLocks noGrp="1"/>
          </p:cNvSpPr>
          <p:nvPr>
            <p:ph type="title"/>
          </p:nvPr>
        </p:nvSpPr>
        <p:spPr>
          <a:xfrm>
            <a:off x="609505" y="274638"/>
            <a:ext cx="10971086" cy="1143000"/>
          </a:xfrm>
        </p:spPr>
        <p:txBody>
          <a:bodyPr rtlCol="0"/>
          <a:lstStyle>
            <a:lvl1pPr>
              <a:defRPr>
                <a:solidFill>
                  <a:schemeClr val="tx1">
                    <a:lumMod val="95000"/>
                    <a:lumOff val="5000"/>
                  </a:schemeClr>
                </a:solidFill>
                <a:latin typeface="微软雅黑" panose="020B0503020204020204" charset="-122"/>
                <a:ea typeface="微软雅黑" panose="020B0503020204020204" charset="-122"/>
              </a:defRPr>
            </a:lvl1pPr>
          </a:lstStyle>
          <a:p>
            <a:r>
              <a:rPr kumimoji="0" lang="zh-CN" altLang="en-US" dirty="0"/>
              <a:t>单击此处编辑母版标题样式</a:t>
            </a:r>
            <a:endParaRPr kumimoji="0"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3" y="4664147"/>
            <a:ext cx="12199546"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257" y="1752601"/>
            <a:ext cx="1036158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257" y="3611607"/>
            <a:ext cx="10361581"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5019" y="4953000"/>
            <a:ext cx="12195114"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a:xfrm>
            <a:off x="8967975" y="6407944"/>
            <a:ext cx="2559920" cy="365760"/>
          </a:xfrm>
        </p:spPr>
        <p:txBody>
          <a:bodyPr/>
          <a:lstStyle>
            <a:lvl1pPr>
              <a:defRPr>
                <a:solidFill>
                  <a:srgbClr val="FFFFFF"/>
                </a:solidFill>
              </a:defRPr>
            </a:lvl1pPr>
          </a:lstStyle>
          <a:p>
            <a:pPr>
              <a:defRPr/>
            </a:pPr>
            <a:endParaRPr lang="en-US" altLang="zh-CN"/>
          </a:p>
        </p:txBody>
      </p:sp>
      <p:sp>
        <p:nvSpPr>
          <p:cNvPr id="19" name="页脚占位符 18"/>
          <p:cNvSpPr>
            <a:spLocks noGrp="1"/>
          </p:cNvSpPr>
          <p:nvPr>
            <p:ph type="ftr" sz="quarter" idx="11"/>
          </p:nvPr>
        </p:nvSpPr>
        <p:spPr>
          <a:xfrm>
            <a:off x="5839183" y="6407944"/>
            <a:ext cx="3133752" cy="365125"/>
          </a:xfrm>
        </p:spPr>
        <p:txBody>
          <a:bodyPr/>
          <a:lstStyle>
            <a:lvl1pPr>
              <a:defRPr>
                <a:solidFill>
                  <a:schemeClr val="accent1">
                    <a:tint val="20000"/>
                  </a:schemeClr>
                </a:solidFill>
              </a:defRPr>
            </a:lvl1pPr>
          </a:lstStyle>
          <a:p>
            <a:pPr>
              <a:defRPr/>
            </a:pPr>
            <a:endParaRPr lang="en-US" altLang="zh-CN"/>
          </a:p>
        </p:txBody>
      </p:sp>
      <p:sp>
        <p:nvSpPr>
          <p:cNvPr id="27" name="灯片编号占位符 26"/>
          <p:cNvSpPr>
            <a:spLocks noGrp="1"/>
          </p:cNvSpPr>
          <p:nvPr>
            <p:ph type="sldNum" sz="quarter" idx="12"/>
          </p:nvPr>
        </p:nvSpPr>
        <p:spPr>
          <a:xfrm>
            <a:off x="11527894" y="6407944"/>
            <a:ext cx="487604" cy="365125"/>
          </a:xfrm>
        </p:spPr>
        <p:txBody>
          <a:bodyPr/>
          <a:lstStyle>
            <a:lvl1pPr>
              <a:defRPr>
                <a:solidFill>
                  <a:srgbClr val="FFFFFF"/>
                </a:solidFill>
              </a:defRPr>
            </a:lvl1pPr>
          </a:lstStyle>
          <a:p>
            <a:pPr>
              <a:defRPr/>
            </a:pPr>
            <a:fld id="{F86AB41F-CAC1-4232-8954-A49D2EE7F6D8}" type="slidenum">
              <a:rPr lang="zh-CN" altLang="en-US" smtClean="0"/>
              <a:t>‹#›</a:t>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p:transition>
  <p:hf sldNum="0" hdr="0" ftr="0" dt="0"/>
  <p:txStyles>
    <p:title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微软雅黑" panose="020B0503020204020204"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22299" y="2798599"/>
            <a:ext cx="10907713" cy="1262062"/>
          </a:xfrm>
          <a:prstGeom prst="rect">
            <a:avLst/>
          </a:prstGeom>
        </p:spPr>
        <p:txBody>
          <a:bodyPr>
            <a:normAutofit/>
          </a:bodyPr>
          <a:lst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a:lstStyle>
          <a:p>
            <a:pPr eaLnBrk="1" hangingPunct="1">
              <a:lnSpc>
                <a:spcPct val="150000"/>
              </a:lnSpc>
              <a:defRPr/>
            </a:pPr>
            <a:r>
              <a:rPr lang="zh-CN" altLang="en-US" b="1" dirty="0">
                <a:solidFill>
                  <a:srgbClr val="C00000"/>
                </a:solidFill>
                <a:latin typeface="微软雅黑" panose="020B0503020204020204" charset="-122"/>
                <a:ea typeface="微软雅黑" panose="020B0503020204020204" charset="-122"/>
              </a:rPr>
              <a:t>编写代码</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a:t>
            </a:r>
            <a:r>
              <a:rPr lang="en-US" altLang="zh-CN" dirty="0"/>
              <a:t>5</a:t>
            </a:r>
            <a:r>
              <a:rPr lang="zh-CN" altLang="en-US" dirty="0"/>
              <a:t>）</a:t>
            </a:r>
            <a:r>
              <a:rPr lang="zh-CN" altLang="zh-CN" dirty="0"/>
              <a:t>编写实现接口关系的代码</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类设计模型可能包含有表征类与接口之间实现关系的语义信息</a:t>
            </a:r>
            <a:endParaRPr lang="en-US" altLang="zh-CN" dirty="0"/>
          </a:p>
          <a:p>
            <a:r>
              <a:rPr lang="zh-CN" altLang="zh-CN" dirty="0"/>
              <a:t>诸多面向对象程序设计语言（如</a:t>
            </a:r>
            <a:r>
              <a:rPr lang="en-US" altLang="zh-CN" dirty="0"/>
              <a:t>Java</a:t>
            </a:r>
            <a:r>
              <a:rPr lang="zh-CN" altLang="zh-CN" dirty="0"/>
              <a:t>、</a:t>
            </a:r>
            <a:r>
              <a:rPr lang="en-US" altLang="zh-CN" dirty="0"/>
              <a:t>C++</a:t>
            </a:r>
            <a:r>
              <a:rPr lang="zh-CN" altLang="zh-CN" dirty="0"/>
              <a:t>等）提供了专门针对接口实现的语言机制，因而可以直接将接口设计信息转换为相应的程序代码</a:t>
            </a:r>
            <a:endParaRPr lang="en-US" altLang="zh-CN" dirty="0"/>
          </a:p>
          <a:p>
            <a:pPr lvl="1"/>
            <a:r>
              <a:rPr lang="zh-CN" altLang="en-US" dirty="0"/>
              <a:t>如“</a:t>
            </a:r>
            <a:r>
              <a:rPr lang="en-US" altLang="zh-CN" dirty="0"/>
              <a:t>Implement</a:t>
            </a:r>
            <a:r>
              <a:rPr lang="zh-CN" altLang="en-US" dirty="0"/>
              <a:t>”机制</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a:t>
            </a:r>
            <a:r>
              <a:rPr lang="en-US" altLang="zh-CN" dirty="0"/>
              <a:t>6</a:t>
            </a:r>
            <a:r>
              <a:rPr lang="zh-CN" altLang="en-US" dirty="0"/>
              <a:t>）</a:t>
            </a:r>
            <a:r>
              <a:rPr lang="zh-CN" altLang="zh-CN" dirty="0"/>
              <a:t>编写实现继承关系的程序代码</a:t>
            </a:r>
            <a:endParaRPr lang="zh-CN" altLang="en-US" dirty="0"/>
          </a:p>
        </p:txBody>
      </p:sp>
      <p:sp>
        <p:nvSpPr>
          <p:cNvPr id="3" name="内容占位符 2"/>
          <p:cNvSpPr>
            <a:spLocks noGrp="1"/>
          </p:cNvSpPr>
          <p:nvPr>
            <p:ph idx="1"/>
          </p:nvPr>
        </p:nvSpPr>
        <p:spPr>
          <a:xfrm>
            <a:off x="539751" y="1125538"/>
            <a:ext cx="5231419" cy="5040312"/>
          </a:xfrm>
        </p:spPr>
        <p:txBody>
          <a:bodyPr/>
          <a:lstStyle/>
          <a:p>
            <a:r>
              <a:rPr lang="zh-CN" altLang="zh-CN" dirty="0"/>
              <a:t>面向对象程序设计语言（如</a:t>
            </a:r>
            <a:r>
              <a:rPr lang="en-US" altLang="zh-CN" dirty="0"/>
              <a:t>Java</a:t>
            </a:r>
            <a:r>
              <a:rPr lang="zh-CN" altLang="zh-CN" dirty="0"/>
              <a:t>、</a:t>
            </a:r>
            <a:r>
              <a:rPr lang="en-US" altLang="zh-CN" dirty="0"/>
              <a:t>C++</a:t>
            </a:r>
            <a:r>
              <a:rPr lang="zh-CN" altLang="zh-CN" dirty="0"/>
              <a:t>）提供了继承机制以及相应的语言设施</a:t>
            </a:r>
            <a:endParaRPr lang="en-US" altLang="zh-CN" dirty="0"/>
          </a:p>
          <a:p>
            <a:pPr lvl="1"/>
            <a:r>
              <a:rPr lang="en-US" altLang="zh-CN" dirty="0"/>
              <a:t>Java</a:t>
            </a:r>
            <a:r>
              <a:rPr lang="zh-CN" altLang="zh-CN" dirty="0"/>
              <a:t>支持单重继承，</a:t>
            </a:r>
            <a:r>
              <a:rPr lang="en-US" altLang="zh-CN" dirty="0"/>
              <a:t>C++</a:t>
            </a:r>
            <a:r>
              <a:rPr lang="zh-CN" altLang="zh-CN" dirty="0"/>
              <a:t>支持多重继承</a:t>
            </a:r>
            <a:endParaRPr lang="en-US" altLang="zh-CN" dirty="0"/>
          </a:p>
          <a:p>
            <a:pPr lvl="1"/>
            <a:r>
              <a:rPr lang="zh-CN" altLang="en-US" dirty="0"/>
              <a:t>如“</a:t>
            </a:r>
            <a:r>
              <a:rPr lang="en-US" altLang="zh-CN" dirty="0"/>
              <a:t>extends</a:t>
            </a:r>
            <a:r>
              <a:rPr lang="zh-CN" altLang="en-US" dirty="0"/>
              <a:t>”机制</a:t>
            </a:r>
            <a:endParaRPr lang="en-US" altLang="zh-CN" dirty="0"/>
          </a:p>
          <a:p>
            <a:r>
              <a:rPr lang="zh-CN" altLang="zh-CN" dirty="0"/>
              <a:t>将设计模型中的类间继承关系用程序设计语言提供的语言机制来表示</a:t>
            </a:r>
          </a:p>
          <a:p>
            <a:endParaRPr lang="zh-CN" altLang="en-US" dirty="0"/>
          </a:p>
        </p:txBody>
      </p:sp>
      <p:pic>
        <p:nvPicPr>
          <p:cNvPr id="7" name="图片 6"/>
          <p:cNvPicPr>
            <a:picLocks noChangeAspect="1"/>
          </p:cNvPicPr>
          <p:nvPr/>
        </p:nvPicPr>
        <p:blipFill>
          <a:blip r:embed="rId2"/>
          <a:stretch>
            <a:fillRect/>
          </a:stretch>
        </p:blipFill>
        <p:spPr>
          <a:xfrm>
            <a:off x="5879182" y="2216944"/>
            <a:ext cx="6124575" cy="2857500"/>
          </a:xfrm>
          <a:prstGeom prst="rect">
            <a:avLst/>
          </a:prstGeom>
          <a:ln>
            <a:solidFill>
              <a:schemeClr val="accent1"/>
            </a:solid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a:t>
            </a:r>
            <a:r>
              <a:rPr lang="en-US" altLang="zh-CN" dirty="0"/>
              <a:t>7</a:t>
            </a:r>
            <a:r>
              <a:rPr lang="zh-CN" altLang="en-US" dirty="0"/>
              <a:t>）</a:t>
            </a:r>
            <a:r>
              <a:rPr lang="zh-CN" altLang="zh-CN" dirty="0"/>
              <a:t>编写实现包的代码</a:t>
            </a:r>
            <a:endParaRPr lang="zh-CN" altLang="en-US" dirty="0"/>
          </a:p>
        </p:txBody>
      </p:sp>
      <p:sp>
        <p:nvSpPr>
          <p:cNvPr id="5" name="内容占位符 4"/>
          <p:cNvSpPr>
            <a:spLocks noGrp="1"/>
          </p:cNvSpPr>
          <p:nvPr>
            <p:ph idx="1"/>
          </p:nvPr>
        </p:nvSpPr>
        <p:spPr>
          <a:xfrm>
            <a:off x="539751" y="1125538"/>
            <a:ext cx="5231420" cy="5040312"/>
          </a:xfrm>
        </p:spPr>
        <p:txBody>
          <a:bodyPr/>
          <a:lstStyle/>
          <a:p>
            <a:r>
              <a:rPr lang="zh-CN" altLang="zh-CN" dirty="0"/>
              <a:t>用包（</a:t>
            </a:r>
            <a:r>
              <a:rPr lang="en-US" altLang="zh-CN" dirty="0"/>
              <a:t>package</a:t>
            </a:r>
            <a:r>
              <a:rPr lang="zh-CN" altLang="zh-CN" dirty="0"/>
              <a:t>）来</a:t>
            </a:r>
            <a:r>
              <a:rPr lang="zh-CN" altLang="zh-CN" dirty="0">
                <a:solidFill>
                  <a:srgbClr val="C00000"/>
                </a:solidFill>
              </a:rPr>
              <a:t>组织和管理</a:t>
            </a:r>
            <a:r>
              <a:rPr lang="zh-CN" altLang="zh-CN" dirty="0"/>
              <a:t>软件系统中的类</a:t>
            </a:r>
            <a:endParaRPr lang="en-US" altLang="zh-CN" dirty="0"/>
          </a:p>
          <a:p>
            <a:r>
              <a:rPr lang="zh-CN" altLang="zh-CN" dirty="0"/>
              <a:t>包是对软件系统中模块的</a:t>
            </a:r>
            <a:r>
              <a:rPr lang="zh-CN" altLang="zh-CN" dirty="0">
                <a:solidFill>
                  <a:srgbClr val="C00000"/>
                </a:solidFill>
              </a:rPr>
              <a:t>逻辑划分</a:t>
            </a:r>
            <a:r>
              <a:rPr lang="zh-CN" altLang="zh-CN" dirty="0"/>
              <a:t>，也可以将包视为是一种</a:t>
            </a:r>
            <a:r>
              <a:rPr lang="zh-CN" altLang="zh-CN" dirty="0">
                <a:solidFill>
                  <a:srgbClr val="C00000"/>
                </a:solidFill>
              </a:rPr>
              <a:t>子系统</a:t>
            </a:r>
            <a:endParaRPr lang="en-US" altLang="zh-CN" dirty="0">
              <a:solidFill>
                <a:srgbClr val="C00000"/>
              </a:solidFill>
            </a:endParaRPr>
          </a:p>
          <a:p>
            <a:r>
              <a:rPr lang="zh-CN" altLang="zh-CN" dirty="0"/>
              <a:t>面向对象程序设计语言（如</a:t>
            </a:r>
            <a:r>
              <a:rPr lang="en-US" altLang="zh-CN" dirty="0"/>
              <a:t>Java</a:t>
            </a:r>
            <a:r>
              <a:rPr lang="zh-CN" altLang="zh-CN" dirty="0"/>
              <a:t>）提供了对包进行编程的语言机制，每个包对应于代码目录结构中的</a:t>
            </a:r>
            <a:r>
              <a:rPr lang="zh-CN" altLang="zh-CN" dirty="0">
                <a:solidFill>
                  <a:srgbClr val="C00000"/>
                </a:solidFill>
              </a:rPr>
              <a:t>某个目录</a:t>
            </a:r>
            <a:endParaRPr lang="zh-CN" altLang="en-US" dirty="0">
              <a:solidFill>
                <a:srgbClr val="C00000"/>
              </a:solidFill>
            </a:endParaRPr>
          </a:p>
        </p:txBody>
      </p:sp>
      <p:pic>
        <p:nvPicPr>
          <p:cNvPr id="10" name="图片 9"/>
          <p:cNvPicPr/>
          <p:nvPr/>
        </p:nvPicPr>
        <p:blipFill>
          <a:blip r:embed="rId2"/>
          <a:stretch>
            <a:fillRect/>
          </a:stretch>
        </p:blipFill>
        <p:spPr>
          <a:xfrm>
            <a:off x="7823398" y="872716"/>
            <a:ext cx="2916324" cy="5649241"/>
          </a:xfrm>
          <a:prstGeom prst="rect">
            <a:avLst/>
          </a:prstGeom>
          <a:ln w="6350">
            <a:solidFill>
              <a:schemeClr val="tx1"/>
            </a:solid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1.1.2  </a:t>
            </a:r>
            <a:r>
              <a:rPr lang="zh-CN" altLang="zh-CN" dirty="0"/>
              <a:t>编写用户界面代码</a:t>
            </a:r>
            <a:endParaRPr lang="zh-CN" altLang="en-US" dirty="0"/>
          </a:p>
        </p:txBody>
      </p:sp>
      <p:sp>
        <p:nvSpPr>
          <p:cNvPr id="5" name="内容占位符 4"/>
          <p:cNvSpPr>
            <a:spLocks noGrp="1"/>
          </p:cNvSpPr>
          <p:nvPr>
            <p:ph idx="1"/>
          </p:nvPr>
        </p:nvSpPr>
        <p:spPr>
          <a:xfrm>
            <a:off x="539750" y="1125538"/>
            <a:ext cx="10920052" cy="5040312"/>
          </a:xfrm>
        </p:spPr>
        <p:txBody>
          <a:bodyPr/>
          <a:lstStyle/>
          <a:p>
            <a:r>
              <a:rPr lang="zh-CN" altLang="zh-CN" dirty="0"/>
              <a:t>用户界面设计模型</a:t>
            </a:r>
            <a:endParaRPr lang="en-US" altLang="zh-CN" dirty="0"/>
          </a:p>
          <a:p>
            <a:pPr lvl="1"/>
            <a:r>
              <a:rPr lang="zh-CN" altLang="zh-CN" dirty="0"/>
              <a:t>描述了构成用户界面的各个界面设计元素（包括静态元素、动态元素、用户输入元素、用户命令元素等）</a:t>
            </a:r>
            <a:endParaRPr lang="en-US" altLang="zh-CN" dirty="0"/>
          </a:p>
          <a:p>
            <a:pPr lvl="1"/>
            <a:r>
              <a:rPr lang="zh-CN" altLang="zh-CN" dirty="0"/>
              <a:t>用户界面之间的跳转关系</a:t>
            </a:r>
            <a:endParaRPr lang="en-US" altLang="zh-CN" dirty="0"/>
          </a:p>
          <a:p>
            <a:endParaRPr lang="en-US" altLang="zh-CN" dirty="0"/>
          </a:p>
          <a:p>
            <a:r>
              <a:rPr lang="zh-CN" altLang="en-US" dirty="0"/>
              <a:t>编码实现</a:t>
            </a:r>
            <a:endParaRPr lang="en-US" altLang="zh-CN" dirty="0"/>
          </a:p>
          <a:p>
            <a:pPr lvl="1"/>
            <a:r>
              <a:rPr lang="zh-CN" altLang="zh-CN" dirty="0"/>
              <a:t>编写界面类属性的代码以定义界面设计元素</a:t>
            </a:r>
            <a:endParaRPr lang="en-US" altLang="zh-CN" dirty="0"/>
          </a:p>
          <a:p>
            <a:pPr lvl="1"/>
            <a:r>
              <a:rPr lang="zh-CN" altLang="zh-CN" dirty="0"/>
              <a:t>编写界面类的方法以对界面操作或者对界面事件进行响应</a:t>
            </a:r>
            <a:r>
              <a:rPr lang="zh-CN" altLang="en-US" dirty="0"/>
              <a:t>处理</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en-US" altLang="zh-CN" dirty="0" err="1"/>
              <a:t>LoginUI</a:t>
            </a:r>
            <a:r>
              <a:rPr lang="zh-CN" altLang="en-US" dirty="0"/>
              <a:t>”的编码实现</a:t>
            </a:r>
          </a:p>
        </p:txBody>
      </p:sp>
      <p:pic>
        <p:nvPicPr>
          <p:cNvPr id="4" name="图片 3"/>
          <p:cNvPicPr/>
          <p:nvPr/>
        </p:nvPicPr>
        <p:blipFill>
          <a:blip r:embed="rId2"/>
          <a:stretch>
            <a:fillRect/>
          </a:stretch>
        </p:blipFill>
        <p:spPr>
          <a:xfrm>
            <a:off x="478582" y="1232756"/>
            <a:ext cx="3527276" cy="4680520"/>
          </a:xfrm>
          <a:prstGeom prst="rect">
            <a:avLst/>
          </a:prstGeom>
          <a:noFill/>
          <a:ln w="22225">
            <a:solidFill>
              <a:schemeClr val="tx1"/>
            </a:solidFill>
          </a:ln>
        </p:spPr>
      </p:pic>
      <p:sp>
        <p:nvSpPr>
          <p:cNvPr id="5" name="箭头: 右 4"/>
          <p:cNvSpPr/>
          <p:nvPr/>
        </p:nvSpPr>
        <p:spPr>
          <a:xfrm>
            <a:off x="4403018" y="2960948"/>
            <a:ext cx="972108" cy="1152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p:cNvPicPr>
            <a:picLocks noChangeAspect="1"/>
          </p:cNvPicPr>
          <p:nvPr/>
        </p:nvPicPr>
        <p:blipFill>
          <a:blip r:embed="rId3"/>
          <a:stretch>
            <a:fillRect/>
          </a:stretch>
        </p:blipFill>
        <p:spPr>
          <a:xfrm>
            <a:off x="6007904" y="1124744"/>
            <a:ext cx="5875830" cy="5337212"/>
          </a:xfrm>
          <a:prstGeom prst="rect">
            <a:avLst/>
          </a:prstGeom>
          <a:ln>
            <a:solidFill>
              <a:schemeClr val="tx1"/>
            </a:solid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en-US" altLang="zh-CN" dirty="0" err="1"/>
              <a:t>LoginUI</a:t>
            </a:r>
            <a:r>
              <a:rPr lang="zh-CN" altLang="en-US" dirty="0"/>
              <a:t>”的编码实现</a:t>
            </a:r>
          </a:p>
        </p:txBody>
      </p:sp>
      <p:pic>
        <p:nvPicPr>
          <p:cNvPr id="4" name="图片 3"/>
          <p:cNvPicPr/>
          <p:nvPr/>
        </p:nvPicPr>
        <p:blipFill>
          <a:blip r:embed="rId2"/>
          <a:stretch>
            <a:fillRect/>
          </a:stretch>
        </p:blipFill>
        <p:spPr>
          <a:xfrm>
            <a:off x="478582" y="1232756"/>
            <a:ext cx="3527276" cy="4680520"/>
          </a:xfrm>
          <a:prstGeom prst="rect">
            <a:avLst/>
          </a:prstGeom>
          <a:noFill/>
          <a:ln w="22225">
            <a:solidFill>
              <a:schemeClr val="tx1"/>
            </a:solidFill>
          </a:ln>
        </p:spPr>
      </p:pic>
      <p:sp>
        <p:nvSpPr>
          <p:cNvPr id="5" name="箭头: 右 4"/>
          <p:cNvSpPr/>
          <p:nvPr/>
        </p:nvSpPr>
        <p:spPr>
          <a:xfrm>
            <a:off x="4258444" y="2996952"/>
            <a:ext cx="972108" cy="1152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5483138" y="1344656"/>
            <a:ext cx="6557667" cy="4168688"/>
          </a:xfrm>
          <a:prstGeom prst="rect">
            <a:avLst/>
          </a:prstGeom>
          <a:ln>
            <a:solidFill>
              <a:schemeClr val="tx1"/>
            </a:solid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1.1.3  </a:t>
            </a:r>
            <a:r>
              <a:rPr lang="zh-CN" altLang="zh-CN" dirty="0"/>
              <a:t>编写数据设计代码</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数据设计</a:t>
            </a:r>
            <a:endParaRPr lang="en-US" altLang="zh-CN" dirty="0"/>
          </a:p>
          <a:p>
            <a:pPr lvl="1"/>
            <a:r>
              <a:rPr lang="zh-CN" altLang="zh-CN" dirty="0"/>
              <a:t>定义了软件系统中需要持久保存数据及其组织（如数据库的表、字段）和存储（如数据库中的记录）方式</a:t>
            </a:r>
            <a:endParaRPr lang="en-US" altLang="zh-CN" dirty="0"/>
          </a:p>
          <a:p>
            <a:pPr lvl="1"/>
            <a:r>
              <a:rPr lang="zh-CN" altLang="zh-CN" dirty="0"/>
              <a:t>设计了相应的类及其方法来读取、保存、更新和查询持久数据</a:t>
            </a:r>
            <a:endParaRPr lang="en-US" altLang="zh-CN" dirty="0"/>
          </a:p>
          <a:p>
            <a:pPr lvl="1"/>
            <a:endParaRPr lang="en-US" altLang="zh-CN" dirty="0"/>
          </a:p>
          <a:p>
            <a:r>
              <a:rPr lang="zh-CN" altLang="en-US" dirty="0"/>
              <a:t>编码实现</a:t>
            </a:r>
            <a:endParaRPr lang="en-US" altLang="zh-CN" dirty="0"/>
          </a:p>
          <a:p>
            <a:pPr lvl="1"/>
            <a:r>
              <a:rPr lang="zh-CN" altLang="zh-CN" dirty="0"/>
              <a:t>创建相应的数据库关系表格及其内部的各个字段选项等，确保它们满足设计的要求和约束</a:t>
            </a:r>
            <a:endParaRPr lang="en-US" altLang="zh-CN" dirty="0"/>
          </a:p>
          <a:p>
            <a:pPr lvl="1"/>
            <a:r>
              <a:rPr lang="zh-CN" altLang="zh-CN" dirty="0"/>
              <a:t>编写相应的程序代码来操作数据库，如增加、删除、更改、查询数据记录等</a:t>
            </a:r>
            <a:endParaRPr lang="zh-CN" alt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en-US" altLang="zh-CN" dirty="0" err="1"/>
              <a:t>T_User</a:t>
            </a:r>
            <a:r>
              <a:rPr lang="zh-CN" altLang="en-US" dirty="0"/>
              <a:t>”表的创建</a:t>
            </a:r>
          </a:p>
        </p:txBody>
      </p:sp>
      <p:pic>
        <p:nvPicPr>
          <p:cNvPr id="5" name="图片 4"/>
          <p:cNvPicPr>
            <a:picLocks noChangeAspect="1"/>
          </p:cNvPicPr>
          <p:nvPr/>
        </p:nvPicPr>
        <p:blipFill>
          <a:blip r:embed="rId2"/>
          <a:stretch>
            <a:fillRect/>
          </a:stretch>
        </p:blipFill>
        <p:spPr>
          <a:xfrm>
            <a:off x="562015" y="1124744"/>
            <a:ext cx="11303785" cy="5000753"/>
          </a:xfrm>
          <a:prstGeom prst="rect">
            <a:avLst/>
          </a:prstGeom>
          <a:ln>
            <a:solidFill>
              <a:schemeClr val="tx1"/>
            </a:solid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示例：连接和关闭数据库的代码</a:t>
            </a:r>
          </a:p>
        </p:txBody>
      </p:sp>
      <p:pic>
        <p:nvPicPr>
          <p:cNvPr id="5" name="图片 4"/>
          <p:cNvPicPr>
            <a:picLocks noChangeAspect="1"/>
          </p:cNvPicPr>
          <p:nvPr/>
        </p:nvPicPr>
        <p:blipFill>
          <a:blip r:embed="rId2"/>
          <a:stretch>
            <a:fillRect/>
          </a:stretch>
        </p:blipFill>
        <p:spPr>
          <a:xfrm>
            <a:off x="994569" y="1585912"/>
            <a:ext cx="10201275" cy="3686175"/>
          </a:xfrm>
          <a:prstGeom prst="rect">
            <a:avLst/>
          </a:prstGeom>
          <a:ln>
            <a:solidFill>
              <a:schemeClr val="tx1"/>
            </a:solid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示例：</a:t>
            </a:r>
            <a:r>
              <a:rPr lang="zh-CN" altLang="zh-CN" dirty="0"/>
              <a:t>操作数据库的程序代码</a:t>
            </a:r>
            <a:endParaRPr lang="zh-CN" altLang="en-US" dirty="0"/>
          </a:p>
        </p:txBody>
      </p:sp>
      <p:pic>
        <p:nvPicPr>
          <p:cNvPr id="7" name="图片 6"/>
          <p:cNvPicPr>
            <a:picLocks noChangeAspect="1"/>
          </p:cNvPicPr>
          <p:nvPr/>
        </p:nvPicPr>
        <p:blipFill>
          <a:blip r:embed="rId2"/>
          <a:stretch>
            <a:fillRect/>
          </a:stretch>
        </p:blipFill>
        <p:spPr>
          <a:xfrm>
            <a:off x="473634" y="1052736"/>
            <a:ext cx="11063758" cy="5062071"/>
          </a:xfrm>
          <a:prstGeom prst="rect">
            <a:avLst/>
          </a:prstGeom>
          <a:ln>
            <a:solidFill>
              <a:schemeClr val="tx1"/>
            </a:solid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rgbClr val="C00000"/>
                </a:solidFill>
              </a:rPr>
              <a:t>编写代码</a:t>
            </a:r>
            <a:endParaRPr lang="en-US" altLang="zh-CN" dirty="0">
              <a:solidFill>
                <a:srgbClr val="C00000"/>
              </a:solidFill>
            </a:endParaRPr>
          </a:p>
          <a:p>
            <a:pPr lvl="1"/>
            <a:r>
              <a:rPr lang="zh-CN" altLang="en-US" dirty="0">
                <a:solidFill>
                  <a:srgbClr val="C00000"/>
                </a:solidFill>
              </a:rPr>
              <a:t>任务、过程和方法</a:t>
            </a:r>
            <a:endParaRPr lang="en-US" altLang="zh-CN" dirty="0">
              <a:solidFill>
                <a:srgbClr val="C00000"/>
              </a:solidFill>
            </a:endParaRPr>
          </a:p>
          <a:p>
            <a:pPr lvl="1"/>
            <a:r>
              <a:rPr lang="zh-CN" altLang="en-US" dirty="0">
                <a:solidFill>
                  <a:srgbClr val="C00000"/>
                </a:solidFill>
              </a:rPr>
              <a:t>代码片段的重用</a:t>
            </a:r>
          </a:p>
          <a:p>
            <a:pPr marL="514350" indent="-514350">
              <a:buFont typeface="+mj-lt"/>
              <a:buAutoNum type="arabicPeriod"/>
            </a:pPr>
            <a:r>
              <a:rPr lang="zh-CN" altLang="en-US" dirty="0"/>
              <a:t>软件缺陷和调试</a:t>
            </a:r>
            <a:endParaRPr lang="en-US" altLang="zh-CN" dirty="0"/>
          </a:p>
          <a:p>
            <a:pPr lvl="1"/>
            <a:r>
              <a:rPr lang="zh-CN" altLang="en-US" dirty="0"/>
              <a:t>软件缺陷、错误和失效</a:t>
            </a:r>
            <a:endParaRPr lang="en-US" altLang="zh-CN" dirty="0"/>
          </a:p>
          <a:p>
            <a:pPr lvl="1"/>
            <a:r>
              <a:rPr lang="zh-CN" altLang="en-US" dirty="0"/>
              <a:t>代码缺陷的应对方法及调试</a:t>
            </a:r>
            <a:endParaRPr lang="en-US" altLang="zh-CN" dirty="0"/>
          </a:p>
          <a:p>
            <a:pPr marL="514350" indent="-514350">
              <a:buFont typeface="+mj-lt"/>
              <a:buAutoNum type="arabicPeriod"/>
            </a:pPr>
            <a:r>
              <a:rPr lang="zh-CN" altLang="zh-CN" dirty="0"/>
              <a:t>解决编程和调试问题</a:t>
            </a:r>
            <a:endParaRPr lang="en-US" altLang="zh-CN" dirty="0"/>
          </a:p>
          <a:p>
            <a:pPr lvl="1"/>
            <a:r>
              <a:rPr lang="zh-CN" altLang="en-US" dirty="0"/>
              <a:t>开源技术问答社区</a:t>
            </a:r>
            <a:endParaRPr lang="en-US" altLang="zh-CN" dirty="0"/>
          </a:p>
          <a:p>
            <a:pPr lvl="1"/>
            <a:r>
              <a:rPr lang="zh-CN" altLang="en-US" dirty="0"/>
              <a:t>群智知识的利用</a:t>
            </a:r>
            <a:endParaRPr lang="en-US" altLang="zh-CN"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7895" y="2203625"/>
            <a:ext cx="2412268" cy="2450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示例：判断用户账号和密码合法性的代码</a:t>
            </a:r>
          </a:p>
        </p:txBody>
      </p:sp>
      <p:pic>
        <p:nvPicPr>
          <p:cNvPr id="5" name="图片 4"/>
          <p:cNvPicPr>
            <a:picLocks noChangeAspect="1"/>
          </p:cNvPicPr>
          <p:nvPr/>
        </p:nvPicPr>
        <p:blipFill>
          <a:blip r:embed="rId2"/>
          <a:stretch>
            <a:fillRect/>
          </a:stretch>
        </p:blipFill>
        <p:spPr>
          <a:xfrm>
            <a:off x="1113631" y="1124744"/>
            <a:ext cx="9963150" cy="4886325"/>
          </a:xfrm>
          <a:prstGeom prst="rect">
            <a:avLst/>
          </a:prstGeom>
          <a:ln>
            <a:solidFill>
              <a:schemeClr val="tx1"/>
            </a:solid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1.2 </a:t>
            </a:r>
            <a:r>
              <a:rPr lang="zh-CN" altLang="en-US" dirty="0"/>
              <a:t>代码片段的重用</a:t>
            </a:r>
          </a:p>
        </p:txBody>
      </p:sp>
      <p:sp>
        <p:nvSpPr>
          <p:cNvPr id="3" name="内容占位符 2"/>
          <p:cNvSpPr>
            <a:spLocks noGrp="1"/>
          </p:cNvSpPr>
          <p:nvPr>
            <p:ph idx="1"/>
          </p:nvPr>
        </p:nvSpPr>
        <p:spPr>
          <a:xfrm>
            <a:off x="539750" y="1125538"/>
            <a:ext cx="10920052" cy="5040312"/>
          </a:xfrm>
        </p:spPr>
        <p:txBody>
          <a:bodyPr/>
          <a:lstStyle/>
          <a:p>
            <a:r>
              <a:rPr lang="zh-CN" altLang="en-US" dirty="0"/>
              <a:t>何为代码片段</a:t>
            </a:r>
            <a:endParaRPr lang="en-US" altLang="zh-CN" dirty="0"/>
          </a:p>
          <a:p>
            <a:pPr lvl="1"/>
            <a:r>
              <a:rPr lang="zh-CN" altLang="en-US" dirty="0"/>
              <a:t>对应于</a:t>
            </a:r>
            <a:r>
              <a:rPr lang="zh-CN" altLang="zh-CN" dirty="0"/>
              <a:t>类代码</a:t>
            </a:r>
            <a:r>
              <a:rPr lang="zh-CN" altLang="en-US" dirty="0"/>
              <a:t>中所</a:t>
            </a:r>
            <a:r>
              <a:rPr lang="zh-CN" altLang="zh-CN" dirty="0"/>
              <a:t>包含</a:t>
            </a:r>
            <a:r>
              <a:rPr lang="zh-CN" altLang="en-US" dirty="0"/>
              <a:t>的</a:t>
            </a:r>
            <a:r>
              <a:rPr lang="zh-CN" altLang="zh-CN" dirty="0"/>
              <a:t>一组语句序列</a:t>
            </a:r>
            <a:endParaRPr lang="en-US" altLang="zh-CN" dirty="0"/>
          </a:p>
          <a:p>
            <a:pPr lvl="1"/>
            <a:r>
              <a:rPr lang="zh-CN" altLang="zh-CN" dirty="0"/>
              <a:t>实现了类中的一个具体、细粒度的功能</a:t>
            </a:r>
            <a:endParaRPr lang="en-US" altLang="zh-CN" dirty="0"/>
          </a:p>
          <a:p>
            <a:r>
              <a:rPr lang="zh-CN" altLang="en-US" dirty="0"/>
              <a:t>代码片段示例</a:t>
            </a:r>
            <a:endParaRPr lang="en-US" altLang="zh-CN" dirty="0"/>
          </a:p>
          <a:p>
            <a:pPr lvl="1"/>
            <a:r>
              <a:rPr lang="zh-CN" altLang="zh-CN" dirty="0"/>
              <a:t>与远端数据库服务器建立连接</a:t>
            </a:r>
            <a:endParaRPr lang="en-US" altLang="zh-CN" dirty="0"/>
          </a:p>
          <a:p>
            <a:pPr lvl="1"/>
            <a:r>
              <a:rPr lang="zh-CN" altLang="zh-CN" dirty="0"/>
              <a:t>向远端的</a:t>
            </a:r>
            <a:r>
              <a:rPr lang="en-US" altLang="zh-CN" dirty="0"/>
              <a:t>Socket</a:t>
            </a:r>
            <a:r>
              <a:rPr lang="zh-CN" altLang="zh-CN" dirty="0"/>
              <a:t>程序发送一段数据</a:t>
            </a:r>
          </a:p>
          <a:p>
            <a:endParaRPr lang="zh-CN" altLang="en-US" dirty="0"/>
          </a:p>
        </p:txBody>
      </p:sp>
      <p:pic>
        <p:nvPicPr>
          <p:cNvPr id="7" name="图片 6"/>
          <p:cNvPicPr>
            <a:picLocks noChangeAspect="1"/>
          </p:cNvPicPr>
          <p:nvPr/>
        </p:nvPicPr>
        <p:blipFill>
          <a:blip r:embed="rId2"/>
          <a:stretch>
            <a:fillRect/>
          </a:stretch>
        </p:blipFill>
        <p:spPr>
          <a:xfrm>
            <a:off x="946634" y="4761148"/>
            <a:ext cx="9658350" cy="800100"/>
          </a:xfrm>
          <a:prstGeom prst="rect">
            <a:avLst/>
          </a:prstGeom>
          <a:ln>
            <a:solidFill>
              <a:schemeClr val="tx1"/>
            </a:solid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开源社区中的代码片段</a:t>
            </a:r>
          </a:p>
        </p:txBody>
      </p:sp>
      <p:sp>
        <p:nvSpPr>
          <p:cNvPr id="3" name="内容占位符 2"/>
          <p:cNvSpPr>
            <a:spLocks noGrp="1"/>
          </p:cNvSpPr>
          <p:nvPr>
            <p:ph idx="1"/>
          </p:nvPr>
        </p:nvSpPr>
        <p:spPr>
          <a:xfrm>
            <a:off x="539750" y="1125538"/>
            <a:ext cx="10920052" cy="5040312"/>
          </a:xfrm>
        </p:spPr>
        <p:txBody>
          <a:bodyPr/>
          <a:lstStyle/>
          <a:p>
            <a:r>
              <a:rPr lang="zh-CN" altLang="zh-CN" dirty="0"/>
              <a:t>开源技术问答社区（如</a:t>
            </a:r>
            <a:r>
              <a:rPr lang="en-US" altLang="zh-CN" dirty="0"/>
              <a:t>Stack Overflow</a:t>
            </a:r>
            <a:r>
              <a:rPr lang="zh-CN" altLang="zh-CN" dirty="0"/>
              <a:t>、</a:t>
            </a:r>
            <a:r>
              <a:rPr lang="en-US" altLang="zh-CN" dirty="0"/>
              <a:t>CSDN</a:t>
            </a:r>
            <a:r>
              <a:rPr lang="zh-CN" altLang="zh-CN" dirty="0"/>
              <a:t>）中，大量的程序员在其中分享了许多形式多样、极有价值的代码片段</a:t>
            </a:r>
            <a:endParaRPr lang="en-US" altLang="zh-CN" dirty="0"/>
          </a:p>
          <a:p>
            <a:r>
              <a:rPr lang="zh-CN" altLang="zh-CN" dirty="0"/>
              <a:t>通常这些代码片段都经过实践检验，因而表现出较高的代码质量</a:t>
            </a:r>
            <a:endParaRPr lang="en-US" altLang="zh-CN" dirty="0"/>
          </a:p>
          <a:p>
            <a:r>
              <a:rPr lang="zh-CN" altLang="zh-CN" dirty="0"/>
              <a:t>在编写代码的工程中，程序员可以针对其代码编写要求，到开源技术问答社区中去寻找相关的代码片段，然后通过对代码片段的理解，选定和重用所需的代码片段，进而完成相应的编程任务</a:t>
            </a:r>
            <a:endParaRPr lang="zh-CN" alt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示例：重用开源社区中的代码片段</a:t>
            </a:r>
          </a:p>
        </p:txBody>
      </p:sp>
      <p:sp>
        <p:nvSpPr>
          <p:cNvPr id="3" name="内容占位符 2"/>
          <p:cNvSpPr>
            <a:spLocks noGrp="1"/>
          </p:cNvSpPr>
          <p:nvPr>
            <p:ph idx="1"/>
          </p:nvPr>
        </p:nvSpPr>
        <p:spPr>
          <a:xfrm>
            <a:off x="539750" y="1125538"/>
            <a:ext cx="10920052" cy="5040312"/>
          </a:xfrm>
        </p:spPr>
        <p:txBody>
          <a:bodyPr/>
          <a:lstStyle/>
          <a:p>
            <a:r>
              <a:rPr lang="zh-CN" altLang="zh-CN" dirty="0"/>
              <a:t>完成与</a:t>
            </a:r>
            <a:r>
              <a:rPr lang="en-US" altLang="zh-CN" dirty="0"/>
              <a:t>MySQL</a:t>
            </a:r>
            <a:r>
              <a:rPr lang="zh-CN" altLang="zh-CN" dirty="0"/>
              <a:t>数据库服务器连接</a:t>
            </a:r>
            <a:r>
              <a:rPr lang="zh-CN" altLang="en-US" dirty="0"/>
              <a:t>的代码片段</a:t>
            </a:r>
          </a:p>
        </p:txBody>
      </p:sp>
      <p:pic>
        <p:nvPicPr>
          <p:cNvPr id="6" name="图片 5" descr="文本&#10;&#10;描述已自动生成"/>
          <p:cNvPicPr/>
          <p:nvPr/>
        </p:nvPicPr>
        <p:blipFill>
          <a:blip r:embed="rId2"/>
          <a:stretch>
            <a:fillRect/>
          </a:stretch>
        </p:blipFill>
        <p:spPr>
          <a:xfrm>
            <a:off x="731162" y="1832648"/>
            <a:ext cx="9324483" cy="4620688"/>
          </a:xfrm>
          <a:prstGeom prst="rect">
            <a:avLst/>
          </a:prstGeom>
          <a:ln>
            <a:solidFill>
              <a:schemeClr val="tx1"/>
            </a:solid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编写代码</a:t>
            </a:r>
            <a:endParaRPr lang="en-US" altLang="zh-CN" dirty="0">
              <a:solidFill>
                <a:schemeClr val="bg1">
                  <a:lumMod val="85000"/>
                </a:schemeClr>
              </a:solidFill>
            </a:endParaRPr>
          </a:p>
          <a:p>
            <a:pPr lvl="1"/>
            <a:r>
              <a:rPr lang="zh-CN" altLang="en-US" dirty="0">
                <a:solidFill>
                  <a:schemeClr val="bg1">
                    <a:lumMod val="85000"/>
                  </a:schemeClr>
                </a:solidFill>
              </a:rPr>
              <a:t>任务、过程和方法</a:t>
            </a:r>
            <a:endParaRPr lang="en-US" altLang="zh-CN" dirty="0">
              <a:solidFill>
                <a:schemeClr val="bg1">
                  <a:lumMod val="85000"/>
                </a:schemeClr>
              </a:solidFill>
            </a:endParaRPr>
          </a:p>
          <a:p>
            <a:pPr lvl="1"/>
            <a:r>
              <a:rPr lang="zh-CN" altLang="en-US" dirty="0">
                <a:solidFill>
                  <a:schemeClr val="bg1">
                    <a:lumMod val="85000"/>
                  </a:schemeClr>
                </a:solidFill>
              </a:rPr>
              <a:t>代码片段的重用</a:t>
            </a:r>
          </a:p>
          <a:p>
            <a:pPr marL="514350" indent="-514350">
              <a:buFont typeface="+mj-lt"/>
              <a:buAutoNum type="arabicPeriod"/>
            </a:pPr>
            <a:r>
              <a:rPr lang="zh-CN" altLang="en-US" dirty="0">
                <a:solidFill>
                  <a:srgbClr val="C00000"/>
                </a:solidFill>
              </a:rPr>
              <a:t>软件缺陷和调试</a:t>
            </a:r>
            <a:endParaRPr lang="en-US" altLang="zh-CN" dirty="0">
              <a:solidFill>
                <a:srgbClr val="C00000"/>
              </a:solidFill>
            </a:endParaRPr>
          </a:p>
          <a:p>
            <a:pPr lvl="1"/>
            <a:r>
              <a:rPr lang="zh-CN" altLang="en-US" dirty="0">
                <a:solidFill>
                  <a:srgbClr val="C00000"/>
                </a:solidFill>
              </a:rPr>
              <a:t>软件缺陷、错误和失效</a:t>
            </a:r>
            <a:endParaRPr lang="en-US" altLang="zh-CN" dirty="0">
              <a:solidFill>
                <a:srgbClr val="C00000"/>
              </a:solidFill>
            </a:endParaRPr>
          </a:p>
          <a:p>
            <a:pPr lvl="1"/>
            <a:r>
              <a:rPr lang="zh-CN" altLang="en-US" dirty="0">
                <a:solidFill>
                  <a:srgbClr val="C00000"/>
                </a:solidFill>
              </a:rPr>
              <a:t>代码缺陷的应对方法及调试</a:t>
            </a:r>
            <a:endParaRPr lang="en-US" altLang="zh-CN" dirty="0">
              <a:solidFill>
                <a:srgbClr val="C00000"/>
              </a:solidFill>
            </a:endParaRPr>
          </a:p>
          <a:p>
            <a:pPr marL="514350" indent="-514350">
              <a:buFont typeface="+mj-lt"/>
              <a:buAutoNum type="arabicPeriod"/>
            </a:pPr>
            <a:r>
              <a:rPr lang="zh-CN" altLang="zh-CN" dirty="0">
                <a:solidFill>
                  <a:schemeClr val="tx1"/>
                </a:solidFill>
              </a:rPr>
              <a:t>解决编程和调试问题</a:t>
            </a:r>
            <a:endParaRPr lang="en-US" altLang="zh-CN" dirty="0">
              <a:solidFill>
                <a:schemeClr val="tx1"/>
              </a:solidFill>
            </a:endParaRPr>
          </a:p>
          <a:p>
            <a:pPr lvl="1"/>
            <a:r>
              <a:rPr lang="zh-CN" altLang="en-US" dirty="0">
                <a:solidFill>
                  <a:schemeClr val="tx1"/>
                </a:solidFill>
              </a:rPr>
              <a:t>开源技术问答社区</a:t>
            </a:r>
            <a:endParaRPr lang="en-US" altLang="zh-CN" dirty="0">
              <a:solidFill>
                <a:schemeClr val="tx1"/>
              </a:solidFill>
            </a:endParaRPr>
          </a:p>
          <a:p>
            <a:pPr lvl="1"/>
            <a:r>
              <a:rPr lang="zh-CN" altLang="en-US" dirty="0">
                <a:solidFill>
                  <a:schemeClr val="tx1"/>
                </a:solidFill>
              </a:rPr>
              <a:t>群智知识的利用</a:t>
            </a:r>
            <a:endParaRPr lang="en-US" altLang="zh-CN" dirty="0">
              <a:solidFill>
                <a:schemeClr val="tx1"/>
              </a:solidFill>
            </a:endParaRP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7895" y="2203625"/>
            <a:ext cx="2412268" cy="2450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2.1 </a:t>
            </a:r>
            <a:r>
              <a:rPr lang="zh-CN" altLang="en-US" dirty="0"/>
              <a:t>何为软件缺陷</a:t>
            </a:r>
          </a:p>
        </p:txBody>
      </p:sp>
      <p:sp>
        <p:nvSpPr>
          <p:cNvPr id="3" name="内容占位符 2"/>
          <p:cNvSpPr>
            <a:spLocks noGrp="1"/>
          </p:cNvSpPr>
          <p:nvPr>
            <p:ph idx="1"/>
          </p:nvPr>
        </p:nvSpPr>
        <p:spPr>
          <a:xfrm>
            <a:off x="539750" y="1125538"/>
            <a:ext cx="10920052" cy="5040312"/>
          </a:xfrm>
        </p:spPr>
        <p:txBody>
          <a:bodyPr/>
          <a:lstStyle/>
          <a:p>
            <a:r>
              <a:rPr lang="zh-CN" altLang="zh-CN" dirty="0"/>
              <a:t>软件缺陷是指软件制品中存在</a:t>
            </a:r>
            <a:r>
              <a:rPr lang="zh-CN" altLang="zh-CN" dirty="0">
                <a:solidFill>
                  <a:srgbClr val="C00000"/>
                </a:solidFill>
              </a:rPr>
              <a:t>不正确的软件描述和实现</a:t>
            </a:r>
            <a:endParaRPr lang="en-US" altLang="zh-CN" dirty="0">
              <a:solidFill>
                <a:srgbClr val="C00000"/>
              </a:solidFill>
            </a:endParaRPr>
          </a:p>
          <a:p>
            <a:pPr lvl="1"/>
            <a:r>
              <a:rPr lang="zh-CN" altLang="zh-CN" dirty="0"/>
              <a:t>存在缺陷的软件制品不仅包括</a:t>
            </a:r>
            <a:r>
              <a:rPr lang="zh-CN" altLang="zh-CN" b="1" dirty="0">
                <a:solidFill>
                  <a:srgbClr val="C00000"/>
                </a:solidFill>
              </a:rPr>
              <a:t>程序代码</a:t>
            </a:r>
            <a:r>
              <a:rPr lang="zh-CN" altLang="zh-CN" dirty="0"/>
              <a:t>，而且还包括需求和设计的</a:t>
            </a:r>
            <a:r>
              <a:rPr lang="zh-CN" altLang="zh-CN" b="1" dirty="0">
                <a:solidFill>
                  <a:srgbClr val="C00000"/>
                </a:solidFill>
              </a:rPr>
              <a:t>模型和文档</a:t>
            </a:r>
            <a:endParaRPr lang="en-US" altLang="zh-CN" b="1" dirty="0">
              <a:solidFill>
                <a:srgbClr val="C00000"/>
              </a:solidFill>
            </a:endParaRPr>
          </a:p>
          <a:p>
            <a:pPr lvl="1"/>
            <a:r>
              <a:rPr lang="zh-CN" altLang="zh-CN" dirty="0"/>
              <a:t>软件缺陷</a:t>
            </a:r>
            <a:r>
              <a:rPr lang="zh-CN" altLang="zh-CN" b="1" dirty="0">
                <a:solidFill>
                  <a:srgbClr val="C00000"/>
                </a:solidFill>
              </a:rPr>
              <a:t>产生于软件开发全过程，</a:t>
            </a:r>
            <a:r>
              <a:rPr lang="zh-CN" altLang="zh-CN" dirty="0"/>
              <a:t>只有有人介入的地方就有可能产生软件缺陷</a:t>
            </a:r>
            <a:endParaRPr lang="en-US" altLang="zh-CN" dirty="0"/>
          </a:p>
          <a:p>
            <a:pPr lvl="1"/>
            <a:r>
              <a:rPr lang="zh-CN" altLang="zh-CN" b="1" dirty="0">
                <a:solidFill>
                  <a:srgbClr val="C00000"/>
                </a:solidFill>
              </a:rPr>
              <a:t>任何人</a:t>
            </a:r>
            <a:r>
              <a:rPr lang="zh-CN" altLang="zh-CN" dirty="0"/>
              <a:t>都有可能在软件开发过程中犯错误，进而引入软件缺陷</a:t>
            </a:r>
            <a:endParaRPr lang="en-US" altLang="zh-CN" dirty="0"/>
          </a:p>
          <a:p>
            <a:pPr lvl="1"/>
            <a:r>
              <a:rPr lang="zh-CN" altLang="zh-CN" dirty="0"/>
              <a:t>无论是高层的需求分析和软件架构缺陷还是底层的详细设计缺陷，它们</a:t>
            </a:r>
            <a:r>
              <a:rPr lang="zh-CN" altLang="zh-CN" b="1" dirty="0">
                <a:solidFill>
                  <a:srgbClr val="C00000"/>
                </a:solidFill>
              </a:rPr>
              <a:t>最终都会反映在程序代码</a:t>
            </a:r>
            <a:r>
              <a:rPr lang="zh-CN" altLang="zh-CN" dirty="0"/>
              <a:t>之中，导致程序代码存在缺陷</a:t>
            </a:r>
            <a:endParaRPr lang="zh-CN" alt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软件缺陷带来的问题：错误</a:t>
            </a:r>
          </a:p>
        </p:txBody>
      </p:sp>
      <p:sp>
        <p:nvSpPr>
          <p:cNvPr id="3" name="内容占位符 2"/>
          <p:cNvSpPr>
            <a:spLocks noGrp="1"/>
          </p:cNvSpPr>
          <p:nvPr>
            <p:ph idx="1"/>
          </p:nvPr>
        </p:nvSpPr>
        <p:spPr>
          <a:xfrm>
            <a:off x="539750" y="1125538"/>
            <a:ext cx="10920052" cy="5040312"/>
          </a:xfrm>
        </p:spPr>
        <p:txBody>
          <a:bodyPr/>
          <a:lstStyle/>
          <a:p>
            <a:r>
              <a:rPr lang="zh-CN" altLang="zh-CN" dirty="0"/>
              <a:t>存在缺陷的程序代码在运行过程中会产生不正确或者不期望的</a:t>
            </a:r>
            <a:r>
              <a:rPr lang="zh-CN" altLang="zh-CN" dirty="0">
                <a:solidFill>
                  <a:srgbClr val="C00000"/>
                </a:solidFill>
              </a:rPr>
              <a:t>运行状态</a:t>
            </a:r>
            <a:r>
              <a:rPr lang="zh-CN" altLang="en-US" dirty="0"/>
              <a:t>，</a:t>
            </a:r>
            <a:r>
              <a:rPr lang="zh-CN" altLang="zh-CN" dirty="0"/>
              <a:t>将这种情况称程序出现了错误</a:t>
            </a:r>
            <a:endParaRPr lang="en-US" altLang="zh-CN" dirty="0"/>
          </a:p>
          <a:p>
            <a:pPr lvl="1"/>
            <a:r>
              <a:rPr lang="zh-CN" altLang="zh-CN" dirty="0"/>
              <a:t>经过计算后某个变量的取值不正确</a:t>
            </a:r>
            <a:endParaRPr lang="en-US" altLang="zh-CN" dirty="0"/>
          </a:p>
          <a:p>
            <a:pPr lvl="1"/>
            <a:r>
              <a:rPr lang="zh-CN" altLang="zh-CN" dirty="0"/>
              <a:t>接收到的消息内容不正确</a:t>
            </a:r>
            <a:endParaRPr lang="en-US" altLang="zh-CN" dirty="0"/>
          </a:p>
          <a:p>
            <a:pPr lvl="1"/>
            <a:r>
              <a:rPr lang="zh-CN" altLang="zh-CN" dirty="0"/>
              <a:t>打开一个非法的文件</a:t>
            </a:r>
            <a:endParaRPr lang="en-US" altLang="zh-CN" dirty="0"/>
          </a:p>
          <a:p>
            <a:r>
              <a:rPr lang="zh-CN" altLang="en-US" dirty="0"/>
              <a:t>引发程序报错</a:t>
            </a:r>
            <a:endParaRPr lang="en-US" altLang="zh-CN" dirty="0"/>
          </a:p>
          <a:p>
            <a:pPr lvl="1"/>
            <a:endParaRPr lang="zh-CN" altLang="en-US" dirty="0"/>
          </a:p>
        </p:txBody>
      </p:sp>
      <p:pic>
        <p:nvPicPr>
          <p:cNvPr id="7" name="图片 6"/>
          <p:cNvPicPr>
            <a:picLocks noChangeAspect="1"/>
          </p:cNvPicPr>
          <p:nvPr/>
        </p:nvPicPr>
        <p:blipFill>
          <a:blip r:embed="rId2"/>
          <a:stretch>
            <a:fillRect/>
          </a:stretch>
        </p:blipFill>
        <p:spPr>
          <a:xfrm>
            <a:off x="5999956" y="3717032"/>
            <a:ext cx="4438650" cy="2171700"/>
          </a:xfrm>
          <a:prstGeom prst="rect">
            <a:avLst/>
          </a:prstGeom>
          <a:ln>
            <a:solidFill>
              <a:schemeClr val="tx1"/>
            </a:solid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错误带来的问题：失效</a:t>
            </a:r>
          </a:p>
        </p:txBody>
      </p:sp>
      <p:sp>
        <p:nvSpPr>
          <p:cNvPr id="3" name="内容占位符 2"/>
          <p:cNvSpPr>
            <a:spLocks noGrp="1"/>
          </p:cNvSpPr>
          <p:nvPr>
            <p:ph idx="1"/>
          </p:nvPr>
        </p:nvSpPr>
        <p:spPr>
          <a:xfrm>
            <a:off x="539750" y="1125538"/>
            <a:ext cx="10920052" cy="5040312"/>
          </a:xfrm>
        </p:spPr>
        <p:txBody>
          <a:bodyPr/>
          <a:lstStyle/>
          <a:p>
            <a:r>
              <a:rPr lang="zh-CN" altLang="zh-CN" dirty="0"/>
              <a:t>运行错误的程序无法为用户提供</a:t>
            </a:r>
            <a:r>
              <a:rPr lang="zh-CN" altLang="zh-CN" dirty="0">
                <a:solidFill>
                  <a:srgbClr val="C00000"/>
                </a:solidFill>
              </a:rPr>
              <a:t>所需的功能和行为</a:t>
            </a:r>
            <a:r>
              <a:rPr lang="zh-CN" altLang="zh-CN" dirty="0"/>
              <a:t>，在此情况下我们称程序出现了</a:t>
            </a:r>
            <a:r>
              <a:rPr lang="zh-CN" altLang="zh-CN" dirty="0">
                <a:solidFill>
                  <a:srgbClr val="C00000"/>
                </a:solidFill>
              </a:rPr>
              <a:t>失效</a:t>
            </a:r>
            <a:endParaRPr lang="en-US" altLang="zh-CN" dirty="0">
              <a:solidFill>
                <a:srgbClr val="C00000"/>
              </a:solidFill>
            </a:endParaRPr>
          </a:p>
          <a:p>
            <a:pPr lvl="1"/>
            <a:r>
              <a:rPr lang="zh-CN" altLang="zh-CN" dirty="0"/>
              <a:t>如用户无法正常登录到系统中</a:t>
            </a:r>
            <a:endParaRPr lang="en-US" altLang="zh-CN" dirty="0"/>
          </a:p>
          <a:p>
            <a:pPr lvl="1"/>
            <a:r>
              <a:rPr lang="zh-CN" altLang="zh-CN" dirty="0"/>
              <a:t>无法正确地分析出老人是否处于摔倒的状态等等。</a:t>
            </a:r>
            <a:endParaRPr lang="en-US" altLang="zh-CN" dirty="0"/>
          </a:p>
          <a:p>
            <a:r>
              <a:rPr lang="zh-CN" altLang="zh-CN" dirty="0"/>
              <a:t>程序</a:t>
            </a:r>
            <a:r>
              <a:rPr lang="zh-CN" altLang="zh-CN" dirty="0">
                <a:solidFill>
                  <a:srgbClr val="C00000"/>
                </a:solidFill>
              </a:rPr>
              <a:t>错误的根源</a:t>
            </a:r>
            <a:r>
              <a:rPr lang="zh-CN" altLang="zh-CN" dirty="0"/>
              <a:t>在于程序中存在</a:t>
            </a:r>
            <a:r>
              <a:rPr lang="zh-CN" altLang="zh-CN" dirty="0">
                <a:solidFill>
                  <a:srgbClr val="C00000"/>
                </a:solidFill>
              </a:rPr>
              <a:t>缺陷</a:t>
            </a:r>
            <a:r>
              <a:rPr lang="zh-CN" altLang="zh-CN" dirty="0"/>
              <a:t>，程序的错误运行必然导致软件失效</a:t>
            </a:r>
            <a:endParaRPr lang="en-US" altLang="zh-CN" dirty="0"/>
          </a:p>
          <a:p>
            <a:r>
              <a:rPr lang="zh-CN" altLang="zh-CN" dirty="0"/>
              <a:t>错误和失效是程序缺陷在程序运行时的</a:t>
            </a:r>
            <a:r>
              <a:rPr lang="zh-CN" altLang="zh-CN" dirty="0">
                <a:solidFill>
                  <a:srgbClr val="C00000"/>
                </a:solidFill>
              </a:rPr>
              <a:t>内部展示和外在表现</a:t>
            </a:r>
            <a:endParaRPr lang="zh-CN" altLang="zh-CN" dirty="0"/>
          </a:p>
          <a:p>
            <a:endParaRPr lang="zh-CN" altLang="en-US"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2.2</a:t>
            </a:r>
            <a:r>
              <a:rPr lang="zh-CN" altLang="en-US" dirty="0"/>
              <a:t> </a:t>
            </a:r>
            <a:r>
              <a:rPr lang="zh-CN" altLang="zh-CN" dirty="0"/>
              <a:t>软件缺陷的描述</a:t>
            </a:r>
            <a:r>
              <a:rPr lang="zh-CN" altLang="en-US" dirty="0"/>
              <a:t>（</a:t>
            </a:r>
            <a:r>
              <a:rPr lang="en-US" altLang="zh-CN" dirty="0"/>
              <a:t>1/2</a:t>
            </a:r>
            <a:r>
              <a:rPr lang="zh-CN" altLang="en-US" dirty="0"/>
              <a:t>）</a:t>
            </a:r>
          </a:p>
        </p:txBody>
      </p:sp>
      <p:sp>
        <p:nvSpPr>
          <p:cNvPr id="5" name="内容占位符 4"/>
          <p:cNvSpPr>
            <a:spLocks noGrp="1"/>
          </p:cNvSpPr>
          <p:nvPr>
            <p:ph idx="1"/>
          </p:nvPr>
        </p:nvSpPr>
        <p:spPr>
          <a:xfrm>
            <a:off x="539750" y="1125538"/>
            <a:ext cx="10920052" cy="5040312"/>
          </a:xfrm>
        </p:spPr>
        <p:txBody>
          <a:bodyPr/>
          <a:lstStyle/>
          <a:p>
            <a:pPr lvl="0"/>
            <a:r>
              <a:rPr lang="zh-CN" altLang="zh-CN" dirty="0"/>
              <a:t>标识符</a:t>
            </a:r>
            <a:endParaRPr lang="en-US" altLang="zh-CN" dirty="0"/>
          </a:p>
          <a:p>
            <a:pPr lvl="1"/>
            <a:r>
              <a:rPr lang="zh-CN" altLang="zh-CN" dirty="0"/>
              <a:t>每个软件缺陷都被给予一个唯一的标识符。</a:t>
            </a:r>
          </a:p>
          <a:p>
            <a:pPr lvl="0"/>
            <a:r>
              <a:rPr lang="zh-CN" altLang="zh-CN" dirty="0"/>
              <a:t>类型</a:t>
            </a:r>
            <a:endParaRPr lang="en-US" altLang="zh-CN" dirty="0"/>
          </a:p>
          <a:p>
            <a:pPr lvl="1"/>
            <a:r>
              <a:rPr lang="zh-CN" altLang="zh-CN" dirty="0"/>
              <a:t>说明软件缺陷的类型，如</a:t>
            </a:r>
            <a:r>
              <a:rPr lang="zh-CN" altLang="zh-CN" b="1" dirty="0">
                <a:solidFill>
                  <a:srgbClr val="C00000"/>
                </a:solidFill>
              </a:rPr>
              <a:t>需求缺陷、设计缺陷、代码缺陷</a:t>
            </a:r>
            <a:endParaRPr lang="en-US" altLang="zh-CN" b="1" dirty="0">
              <a:solidFill>
                <a:srgbClr val="C00000"/>
              </a:solidFill>
            </a:endParaRPr>
          </a:p>
          <a:p>
            <a:pPr lvl="1"/>
            <a:r>
              <a:rPr lang="zh-CN" altLang="zh-CN" dirty="0"/>
              <a:t>代码缺陷还可以进一步区分为是逻辑缺陷、计算缺陷、判断缺陷</a:t>
            </a:r>
          </a:p>
          <a:p>
            <a:pPr lvl="0"/>
            <a:r>
              <a:rPr lang="zh-CN" altLang="zh-CN" dirty="0"/>
              <a:t>严重程度</a:t>
            </a:r>
            <a:endParaRPr lang="en-US" altLang="zh-CN" dirty="0"/>
          </a:p>
          <a:p>
            <a:pPr lvl="1"/>
            <a:r>
              <a:rPr lang="zh-CN" altLang="zh-CN" b="1" dirty="0">
                <a:solidFill>
                  <a:srgbClr val="C00000"/>
                </a:solidFill>
              </a:rPr>
              <a:t>危急程度</a:t>
            </a:r>
            <a:r>
              <a:rPr lang="zh-CN" altLang="zh-CN" dirty="0"/>
              <a:t>是指缺陷会影响软件的正常运行甚至危及用户安全</a:t>
            </a:r>
            <a:endParaRPr lang="en-US" altLang="zh-CN" dirty="0"/>
          </a:p>
          <a:p>
            <a:pPr lvl="1"/>
            <a:r>
              <a:rPr lang="zh-CN" altLang="zh-CN" b="1" dirty="0">
                <a:solidFill>
                  <a:srgbClr val="C00000"/>
                </a:solidFill>
              </a:rPr>
              <a:t>严重程度</a:t>
            </a:r>
            <a:r>
              <a:rPr lang="zh-CN" altLang="zh-CN" dirty="0"/>
              <a:t>的缺陷是指会导致软件丧失某些重要功能，或出现错误</a:t>
            </a:r>
            <a:endParaRPr lang="en-US" altLang="zh-CN" dirty="0"/>
          </a:p>
          <a:p>
            <a:pPr lvl="1"/>
            <a:r>
              <a:rPr lang="zh-CN" altLang="zh-CN" b="1" dirty="0">
                <a:solidFill>
                  <a:srgbClr val="C00000"/>
                </a:solidFill>
              </a:rPr>
              <a:t>一般程度</a:t>
            </a:r>
            <a:r>
              <a:rPr lang="zh-CN" altLang="zh-CN" dirty="0"/>
              <a:t>的缺陷是指缺陷会使得软件丧失某些次要的功能</a:t>
            </a:r>
            <a:endParaRPr lang="en-US" altLang="zh-CN" dirty="0"/>
          </a:p>
          <a:p>
            <a:pPr lvl="1"/>
            <a:r>
              <a:rPr lang="zh-CN" altLang="zh-CN" b="1" dirty="0">
                <a:solidFill>
                  <a:srgbClr val="C00000"/>
                </a:solidFill>
              </a:rPr>
              <a:t>轻微</a:t>
            </a:r>
            <a:r>
              <a:rPr lang="zh-CN" altLang="en-US" b="1" dirty="0">
                <a:solidFill>
                  <a:srgbClr val="C00000"/>
                </a:solidFill>
              </a:rPr>
              <a:t>程度</a:t>
            </a:r>
            <a:r>
              <a:rPr lang="zh-CN" altLang="zh-CN" dirty="0"/>
              <a:t>是指缺陷会导致软件出现小毛病，但不影响正常运行</a:t>
            </a:r>
          </a:p>
          <a:p>
            <a:endParaRPr lang="zh-CN" altLang="en-US"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软件缺陷的描述</a:t>
            </a:r>
            <a:r>
              <a:rPr lang="zh-CN" altLang="en-US" dirty="0"/>
              <a:t>（</a:t>
            </a:r>
            <a:r>
              <a:rPr lang="en-US" altLang="zh-CN" dirty="0"/>
              <a:t>2/2</a:t>
            </a:r>
            <a:r>
              <a:rPr lang="zh-CN" altLang="en-US" dirty="0"/>
              <a:t>）</a:t>
            </a:r>
          </a:p>
        </p:txBody>
      </p:sp>
      <p:sp>
        <p:nvSpPr>
          <p:cNvPr id="3" name="内容占位符 2"/>
          <p:cNvSpPr>
            <a:spLocks noGrp="1"/>
          </p:cNvSpPr>
          <p:nvPr>
            <p:ph idx="1"/>
          </p:nvPr>
        </p:nvSpPr>
        <p:spPr>
          <a:xfrm>
            <a:off x="539750" y="1125538"/>
            <a:ext cx="10920052" cy="5040312"/>
          </a:xfrm>
        </p:spPr>
        <p:txBody>
          <a:bodyPr/>
          <a:lstStyle/>
          <a:p>
            <a:pPr lvl="0"/>
            <a:r>
              <a:rPr lang="zh-CN" altLang="zh-CN" dirty="0">
                <a:solidFill>
                  <a:srgbClr val="C00000"/>
                </a:solidFill>
              </a:rPr>
              <a:t>症状</a:t>
            </a:r>
            <a:r>
              <a:rPr lang="zh-CN" altLang="zh-CN" dirty="0"/>
              <a:t>：软件缺陷所引发的程序错误是什么，有何运行表现</a:t>
            </a:r>
          </a:p>
          <a:p>
            <a:pPr lvl="0"/>
            <a:r>
              <a:rPr lang="zh-CN" altLang="zh-CN" dirty="0">
                <a:solidFill>
                  <a:srgbClr val="C00000"/>
                </a:solidFill>
              </a:rPr>
              <a:t>修复优先级</a:t>
            </a:r>
            <a:r>
              <a:rPr lang="zh-CN" altLang="zh-CN" dirty="0"/>
              <a:t>：缺陷应该被修复的优先程度，包括：非常紧迫、紧迫、一般和不紧迫等几种</a:t>
            </a:r>
          </a:p>
          <a:p>
            <a:pPr lvl="0"/>
            <a:r>
              <a:rPr lang="zh-CN" altLang="zh-CN" dirty="0">
                <a:solidFill>
                  <a:srgbClr val="C00000"/>
                </a:solidFill>
              </a:rPr>
              <a:t>状态</a:t>
            </a:r>
            <a:r>
              <a:rPr lang="zh-CN" altLang="zh-CN" dirty="0"/>
              <a:t>：描述缺陷处理的进展状态，如已经安排人员来处理、正在修复、修复已经完成等。</a:t>
            </a:r>
          </a:p>
          <a:p>
            <a:pPr lvl="0"/>
            <a:r>
              <a:rPr lang="zh-CN" altLang="zh-CN" dirty="0">
                <a:solidFill>
                  <a:srgbClr val="C00000"/>
                </a:solidFill>
              </a:rPr>
              <a:t>发现者</a:t>
            </a:r>
            <a:r>
              <a:rPr lang="zh-CN" altLang="zh-CN" dirty="0"/>
              <a:t>：谁发现了软件缺陷。</a:t>
            </a:r>
          </a:p>
          <a:p>
            <a:pPr lvl="0"/>
            <a:r>
              <a:rPr lang="zh-CN" altLang="zh-CN" dirty="0">
                <a:solidFill>
                  <a:srgbClr val="C00000"/>
                </a:solidFill>
              </a:rPr>
              <a:t>发现时机</a:t>
            </a:r>
            <a:r>
              <a:rPr lang="zh-CN" altLang="zh-CN" dirty="0"/>
              <a:t>：什么状况下发现的软件缺陷</a:t>
            </a:r>
          </a:p>
          <a:p>
            <a:pPr lvl="0"/>
            <a:r>
              <a:rPr lang="zh-CN" altLang="zh-CN" dirty="0">
                <a:solidFill>
                  <a:srgbClr val="C00000"/>
                </a:solidFill>
              </a:rPr>
              <a:t>源头</a:t>
            </a:r>
            <a:r>
              <a:rPr lang="zh-CN" altLang="zh-CN" dirty="0"/>
              <a:t>：软件缺陷源头在哪里，如软件文档的哪一个部分</a:t>
            </a:r>
          </a:p>
          <a:p>
            <a:pPr lvl="0"/>
            <a:r>
              <a:rPr lang="zh-CN" altLang="zh-CN" dirty="0">
                <a:solidFill>
                  <a:srgbClr val="C00000"/>
                </a:solidFill>
              </a:rPr>
              <a:t>原因</a:t>
            </a:r>
            <a:r>
              <a:rPr lang="zh-CN" altLang="zh-CN" dirty="0"/>
              <a:t>：说明导致软件缺陷的原因是什么</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1.1 </a:t>
            </a:r>
            <a:r>
              <a:rPr lang="zh-CN" altLang="en-US" dirty="0"/>
              <a:t>编写代码的任务</a:t>
            </a:r>
          </a:p>
        </p:txBody>
      </p:sp>
      <p:sp>
        <p:nvSpPr>
          <p:cNvPr id="3" name="内容占位符 2"/>
          <p:cNvSpPr>
            <a:spLocks noGrp="1"/>
          </p:cNvSpPr>
          <p:nvPr>
            <p:ph idx="1"/>
          </p:nvPr>
        </p:nvSpPr>
        <p:spPr>
          <a:xfrm>
            <a:off x="539750" y="1125538"/>
            <a:ext cx="10920052" cy="5040312"/>
          </a:xfrm>
        </p:spPr>
        <p:txBody>
          <a:bodyPr/>
          <a:lstStyle/>
          <a:p>
            <a:r>
              <a:rPr lang="zh-CN" altLang="zh-CN" dirty="0"/>
              <a:t>根据软件设计信息，借助于程序设计语言，编写出目标软件系统的</a:t>
            </a:r>
            <a:r>
              <a:rPr lang="zh-CN" altLang="zh-CN" dirty="0">
                <a:solidFill>
                  <a:srgbClr val="C00000"/>
                </a:solidFill>
              </a:rPr>
              <a:t>源程序代码</a:t>
            </a:r>
            <a:r>
              <a:rPr lang="zh-CN" altLang="zh-CN" dirty="0"/>
              <a:t>，开展</a:t>
            </a:r>
            <a:r>
              <a:rPr lang="zh-CN" altLang="zh-CN" dirty="0">
                <a:solidFill>
                  <a:srgbClr val="C00000"/>
                </a:solidFill>
              </a:rPr>
              <a:t>程序单元测试</a:t>
            </a:r>
            <a:r>
              <a:rPr lang="zh-CN" altLang="zh-CN" dirty="0"/>
              <a:t>、</a:t>
            </a:r>
            <a:r>
              <a:rPr lang="zh-CN" altLang="zh-CN" dirty="0">
                <a:solidFill>
                  <a:srgbClr val="C00000"/>
                </a:solidFill>
              </a:rPr>
              <a:t>代码审查</a:t>
            </a:r>
            <a:r>
              <a:rPr lang="zh-CN" altLang="zh-CN" dirty="0"/>
              <a:t>等质量保证工作</a:t>
            </a:r>
            <a:endParaRPr lang="en-US" altLang="zh-CN" dirty="0"/>
          </a:p>
          <a:p>
            <a:pPr lvl="1"/>
            <a:r>
              <a:rPr lang="zh-CN" altLang="zh-CN" dirty="0"/>
              <a:t>编写代码既是一个生成代码的过程，也是对生成的代码进行质量保证的过程</a:t>
            </a:r>
            <a:endParaRPr lang="en-US" altLang="zh-CN" dirty="0"/>
          </a:p>
          <a:p>
            <a:r>
              <a:rPr lang="zh-CN" altLang="zh-CN" dirty="0"/>
              <a:t>兼具</a:t>
            </a:r>
            <a:r>
              <a:rPr lang="zh-CN" altLang="zh-CN" dirty="0">
                <a:solidFill>
                  <a:srgbClr val="C00000"/>
                </a:solidFill>
              </a:rPr>
              <a:t>软件创作</a:t>
            </a:r>
            <a:r>
              <a:rPr lang="zh-CN" altLang="zh-CN" dirty="0"/>
              <a:t>和</a:t>
            </a:r>
            <a:r>
              <a:rPr lang="zh-CN" altLang="zh-CN" dirty="0">
                <a:solidFill>
                  <a:srgbClr val="C00000"/>
                </a:solidFill>
              </a:rPr>
              <a:t>软件生产</a:t>
            </a:r>
            <a:r>
              <a:rPr lang="zh-CN" altLang="zh-CN" dirty="0"/>
              <a:t>的过程</a:t>
            </a:r>
            <a:endParaRPr lang="en-US" altLang="zh-CN" dirty="0"/>
          </a:p>
          <a:p>
            <a:pPr lvl="1"/>
            <a:r>
              <a:rPr lang="zh-CN" altLang="zh-CN" dirty="0"/>
              <a:t>自由地开展代码创作，编写出满足要求的程序代码</a:t>
            </a:r>
            <a:r>
              <a:rPr lang="zh-CN" altLang="en-US" dirty="0"/>
              <a:t>，</a:t>
            </a:r>
            <a:r>
              <a:rPr lang="zh-CN" altLang="zh-CN" dirty="0"/>
              <a:t>发挥其创新性和主观能动性，创作出算法精巧、运行高效的代码</a:t>
            </a:r>
            <a:endParaRPr lang="en-US" altLang="zh-CN" dirty="0"/>
          </a:p>
          <a:p>
            <a:pPr lvl="1"/>
            <a:r>
              <a:rPr lang="zh-CN" altLang="zh-CN" dirty="0"/>
              <a:t>按照软件质量保证的规范和要求，生产出高质量的代码。程序员需要约束其编程行为，防止随意性、自由性的编程活动，确保其编程活动及其所产生的程序代码满足工程化开发的要求</a:t>
            </a:r>
            <a:endParaRPr lang="en-US" altLang="zh-CN"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2.3 </a:t>
            </a:r>
            <a:r>
              <a:rPr lang="zh-CN" altLang="zh-CN" dirty="0"/>
              <a:t>软件缺陷的应对方法</a:t>
            </a:r>
            <a:r>
              <a:rPr lang="zh-CN" altLang="en-US" dirty="0"/>
              <a:t>（</a:t>
            </a:r>
            <a:r>
              <a:rPr lang="en-US" altLang="zh-CN" dirty="0"/>
              <a:t>1/2</a:t>
            </a:r>
            <a:r>
              <a:rPr lang="zh-CN" altLang="en-US" dirty="0"/>
              <a:t>）</a:t>
            </a:r>
          </a:p>
        </p:txBody>
      </p:sp>
      <p:sp>
        <p:nvSpPr>
          <p:cNvPr id="3" name="内容占位符 2"/>
          <p:cNvSpPr>
            <a:spLocks noGrp="1"/>
          </p:cNvSpPr>
          <p:nvPr>
            <p:ph idx="1"/>
          </p:nvPr>
        </p:nvSpPr>
        <p:spPr>
          <a:xfrm>
            <a:off x="539750" y="1125538"/>
            <a:ext cx="10920052" cy="5040312"/>
          </a:xfrm>
        </p:spPr>
        <p:txBody>
          <a:bodyPr/>
          <a:lstStyle/>
          <a:p>
            <a:r>
              <a:rPr lang="zh-CN" altLang="zh-CN" dirty="0"/>
              <a:t>预防缺陷</a:t>
            </a:r>
          </a:p>
          <a:p>
            <a:pPr lvl="1"/>
            <a:r>
              <a:rPr lang="zh-CN" altLang="zh-CN" dirty="0"/>
              <a:t>通过运用各种软件工程技术、方法和管理手段，在软件开发过程中</a:t>
            </a:r>
            <a:r>
              <a:rPr lang="zh-CN" altLang="zh-CN" b="1" dirty="0">
                <a:solidFill>
                  <a:srgbClr val="C00000"/>
                </a:solidFill>
              </a:rPr>
              <a:t>预防和避免软件缺陷，减少软件缺陷的数量，降低软件缺陷的严重程度</a:t>
            </a:r>
            <a:endParaRPr lang="en-US" altLang="zh-CN" b="1" dirty="0">
              <a:solidFill>
                <a:srgbClr val="C00000"/>
              </a:solidFill>
            </a:endParaRPr>
          </a:p>
          <a:p>
            <a:pPr lvl="1"/>
            <a:r>
              <a:rPr lang="zh-CN" altLang="zh-CN" dirty="0"/>
              <a:t>采用结对编程、严格的过程管理、必要的技术培训、</a:t>
            </a:r>
            <a:r>
              <a:rPr lang="en-US" altLang="zh-CN" dirty="0"/>
              <a:t>CASE</a:t>
            </a:r>
            <a:r>
              <a:rPr lang="zh-CN" altLang="zh-CN" dirty="0"/>
              <a:t>工具的使用等手段，起到预防缺陷的目的</a:t>
            </a:r>
            <a:endParaRPr lang="en-US" altLang="zh-CN" dirty="0"/>
          </a:p>
          <a:p>
            <a:r>
              <a:rPr lang="zh-CN" altLang="zh-CN" dirty="0"/>
              <a:t>容忍缺陷</a:t>
            </a:r>
          </a:p>
          <a:p>
            <a:pPr lvl="1"/>
            <a:r>
              <a:rPr lang="zh-CN" altLang="zh-CN" dirty="0"/>
              <a:t>增强软件的缺陷容忍度，借助于</a:t>
            </a:r>
            <a:r>
              <a:rPr lang="zh-CN" altLang="zh-CN" b="1" dirty="0">
                <a:solidFill>
                  <a:srgbClr val="C00000"/>
                </a:solidFill>
              </a:rPr>
              <a:t>软件容错机制和技术</a:t>
            </a:r>
            <a:r>
              <a:rPr lang="zh-CN" altLang="zh-CN" dirty="0"/>
              <a:t>，允许软件出现错误，但是在</a:t>
            </a:r>
            <a:r>
              <a:rPr lang="zh-CN" altLang="zh-CN" b="1" dirty="0">
                <a:solidFill>
                  <a:srgbClr val="C00000"/>
                </a:solidFill>
              </a:rPr>
              <a:t>出现错误时软件仍然能够正常的运行</a:t>
            </a:r>
            <a:endParaRPr lang="en-US" altLang="zh-CN" b="1" dirty="0">
              <a:solidFill>
                <a:srgbClr val="C00000"/>
              </a:solidFill>
            </a:endParaRPr>
          </a:p>
          <a:p>
            <a:pPr lvl="1"/>
            <a:r>
              <a:rPr lang="zh-CN" altLang="zh-CN" dirty="0"/>
              <a:t>在高可靠软件系统的开发过程中，软件工程师通常需要提供</a:t>
            </a:r>
            <a:r>
              <a:rPr lang="zh-CN" altLang="zh-CN" b="1" dirty="0">
                <a:solidFill>
                  <a:srgbClr val="C00000"/>
                </a:solidFill>
              </a:rPr>
              <a:t>容错模块和代码</a:t>
            </a:r>
            <a:r>
              <a:rPr lang="zh-CN" altLang="zh-CN" dirty="0"/>
              <a:t>。显然这会增加软件开发的</a:t>
            </a:r>
            <a:r>
              <a:rPr lang="zh-CN" altLang="zh-CN" b="1" dirty="0">
                <a:solidFill>
                  <a:srgbClr val="C00000"/>
                </a:solidFill>
              </a:rPr>
              <a:t>复杂度和冗余度</a:t>
            </a:r>
            <a:endParaRPr lang="zh-CN" altLang="en-US" b="1" dirty="0">
              <a:solidFill>
                <a:srgbClr val="C00000"/>
              </a:solidFill>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软件缺陷的应对方法</a:t>
            </a:r>
            <a:r>
              <a:rPr lang="zh-CN" altLang="en-US" dirty="0"/>
              <a:t>（</a:t>
            </a:r>
            <a:r>
              <a:rPr lang="en-US" altLang="zh-CN" dirty="0"/>
              <a:t>2/2</a:t>
            </a:r>
            <a:r>
              <a:rPr lang="zh-CN" altLang="en-US" dirty="0"/>
              <a:t>）</a:t>
            </a:r>
          </a:p>
        </p:txBody>
      </p:sp>
      <p:sp>
        <p:nvSpPr>
          <p:cNvPr id="3" name="内容占位符 2"/>
          <p:cNvSpPr>
            <a:spLocks noGrp="1"/>
          </p:cNvSpPr>
          <p:nvPr>
            <p:ph idx="1"/>
          </p:nvPr>
        </p:nvSpPr>
        <p:spPr>
          <a:xfrm>
            <a:off x="539750" y="1125538"/>
            <a:ext cx="10920052" cy="5040312"/>
          </a:xfrm>
        </p:spPr>
        <p:txBody>
          <a:bodyPr/>
          <a:lstStyle/>
          <a:p>
            <a:r>
              <a:rPr lang="zh-CN" altLang="zh-CN" dirty="0"/>
              <a:t>发现缺陷</a:t>
            </a:r>
          </a:p>
          <a:p>
            <a:pPr lvl="1"/>
            <a:r>
              <a:rPr lang="zh-CN" altLang="zh-CN" dirty="0"/>
              <a:t>通过有效的</a:t>
            </a:r>
            <a:r>
              <a:rPr lang="zh-CN" altLang="zh-CN" b="1" dirty="0">
                <a:solidFill>
                  <a:srgbClr val="C00000"/>
                </a:solidFill>
              </a:rPr>
              <a:t>技术和管理手段来发现这些软件缺陷</a:t>
            </a:r>
            <a:endParaRPr lang="en-US" altLang="zh-CN" b="1" dirty="0">
              <a:solidFill>
                <a:srgbClr val="C00000"/>
              </a:solidFill>
            </a:endParaRPr>
          </a:p>
          <a:p>
            <a:pPr lvl="1"/>
            <a:r>
              <a:rPr lang="zh-CN" altLang="zh-CN" dirty="0"/>
              <a:t>例如，制定和实施软件质量保证计划、开展软件文档和模型的评审、程序代码的走查、软件测试等工作。它们都可以帮助软件工程师找到潜藏在文档、模型和代码中的软件缺陷</a:t>
            </a:r>
            <a:endParaRPr lang="en-US" altLang="zh-CN" dirty="0"/>
          </a:p>
          <a:p>
            <a:pPr lvl="0"/>
            <a:r>
              <a:rPr lang="zh-CN" altLang="zh-CN" dirty="0"/>
              <a:t>修复缺陷</a:t>
            </a:r>
          </a:p>
          <a:p>
            <a:pPr lvl="1"/>
            <a:r>
              <a:rPr lang="zh-CN" altLang="zh-CN" dirty="0"/>
              <a:t>通过一系列的手段来修复缺陷</a:t>
            </a:r>
            <a:endParaRPr lang="en-US" altLang="zh-CN" dirty="0"/>
          </a:p>
          <a:p>
            <a:pPr lvl="1"/>
            <a:r>
              <a:rPr lang="zh-CN" altLang="zh-CN" dirty="0"/>
              <a:t>采用程序调试等手段来</a:t>
            </a:r>
            <a:r>
              <a:rPr lang="zh-CN" altLang="zh-CN" b="1" dirty="0">
                <a:solidFill>
                  <a:srgbClr val="C00000"/>
                </a:solidFill>
              </a:rPr>
              <a:t>找到缺陷的原因、定位缺陷的位置</a:t>
            </a:r>
            <a:r>
              <a:rPr lang="zh-CN" altLang="zh-CN" dirty="0"/>
              <a:t>，进而</a:t>
            </a:r>
            <a:r>
              <a:rPr lang="zh-CN" altLang="zh-CN" b="1" dirty="0">
                <a:solidFill>
                  <a:srgbClr val="C00000"/>
                </a:solidFill>
              </a:rPr>
              <a:t>修改存在缺陷的程序代码</a:t>
            </a:r>
            <a:r>
              <a:rPr lang="zh-CN" altLang="zh-CN" dirty="0"/>
              <a:t>，将软件缺陷从软件制品中</a:t>
            </a:r>
            <a:r>
              <a:rPr lang="zh-CN" altLang="zh-CN" b="1" dirty="0">
                <a:solidFill>
                  <a:srgbClr val="C00000"/>
                </a:solidFill>
              </a:rPr>
              <a:t>移除出去</a:t>
            </a:r>
            <a:endParaRPr lang="zh-CN" altLang="en-US" b="1" dirty="0">
              <a:solidFill>
                <a:srgbClr val="C00000"/>
              </a:solidFill>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2.4 </a:t>
            </a:r>
            <a:r>
              <a:rPr lang="zh-CN" altLang="zh-CN" dirty="0"/>
              <a:t>软件缺陷的状态</a:t>
            </a:r>
            <a:r>
              <a:rPr lang="zh-CN" altLang="en-US" dirty="0"/>
              <a:t>（</a:t>
            </a:r>
            <a:r>
              <a:rPr lang="en-US" altLang="zh-CN" dirty="0"/>
              <a:t>1/2</a:t>
            </a:r>
            <a:r>
              <a:rPr lang="zh-CN" altLang="en-US" dirty="0"/>
              <a:t>）</a:t>
            </a:r>
          </a:p>
        </p:txBody>
      </p:sp>
      <p:sp>
        <p:nvSpPr>
          <p:cNvPr id="3" name="内容占位符 2"/>
          <p:cNvSpPr>
            <a:spLocks noGrp="1"/>
          </p:cNvSpPr>
          <p:nvPr>
            <p:ph idx="1"/>
          </p:nvPr>
        </p:nvSpPr>
        <p:spPr>
          <a:xfrm>
            <a:off x="539750" y="1125538"/>
            <a:ext cx="10920052" cy="5040312"/>
          </a:xfrm>
        </p:spPr>
        <p:txBody>
          <a:bodyPr/>
          <a:lstStyle/>
          <a:p>
            <a:pPr lvl="0"/>
            <a:r>
              <a:rPr lang="zh-CN" altLang="zh-CN" dirty="0"/>
              <a:t>尚未确认（</a:t>
            </a:r>
            <a:r>
              <a:rPr lang="en-US" altLang="zh-CN" dirty="0"/>
              <a:t>Unconfirmed</a:t>
            </a:r>
            <a:r>
              <a:rPr lang="zh-CN" altLang="zh-CN" dirty="0"/>
              <a:t>）</a:t>
            </a:r>
            <a:endParaRPr lang="en-US" altLang="zh-CN" dirty="0"/>
          </a:p>
          <a:p>
            <a:pPr lvl="1"/>
            <a:r>
              <a:rPr lang="zh-CN" altLang="zh-CN" dirty="0"/>
              <a:t>有人汇报了软件缺陷，但是尚未确认该软件缺陷是否真实存在</a:t>
            </a:r>
          </a:p>
          <a:p>
            <a:pPr lvl="0"/>
            <a:r>
              <a:rPr lang="zh-CN" altLang="zh-CN" dirty="0"/>
              <a:t>有效（</a:t>
            </a:r>
            <a:r>
              <a:rPr lang="en-US" altLang="zh-CN" dirty="0"/>
              <a:t>New</a:t>
            </a:r>
            <a:r>
              <a:rPr lang="zh-CN" altLang="zh-CN" dirty="0"/>
              <a:t>）</a:t>
            </a:r>
            <a:endParaRPr lang="en-US" altLang="zh-CN" dirty="0"/>
          </a:p>
          <a:p>
            <a:pPr lvl="1"/>
            <a:r>
              <a:rPr lang="zh-CN" altLang="zh-CN" dirty="0"/>
              <a:t>经过确认，所汇报的软件缺陷真实存在，被正式视为是新缺陷，并等待进一步处理</a:t>
            </a:r>
          </a:p>
          <a:p>
            <a:pPr lvl="0"/>
            <a:r>
              <a:rPr lang="zh-CN" altLang="zh-CN" dirty="0"/>
              <a:t>无效（</a:t>
            </a:r>
            <a:r>
              <a:rPr lang="en-US" altLang="zh-CN" dirty="0"/>
              <a:t>Invalid</a:t>
            </a:r>
            <a:r>
              <a:rPr lang="zh-CN" altLang="zh-CN" dirty="0"/>
              <a:t>）</a:t>
            </a:r>
            <a:endParaRPr lang="en-US" altLang="zh-CN" dirty="0"/>
          </a:p>
          <a:p>
            <a:pPr lvl="1"/>
            <a:r>
              <a:rPr lang="zh-CN" altLang="zh-CN" dirty="0"/>
              <a:t>经过确认，所汇报的软件缺陷并不存在，是一个无效的软件缺陷汇报</a:t>
            </a:r>
          </a:p>
          <a:p>
            <a:pPr lvl="0"/>
            <a:r>
              <a:rPr lang="zh-CN" altLang="zh-CN" dirty="0"/>
              <a:t>重复（</a:t>
            </a:r>
            <a:r>
              <a:rPr lang="en-US" altLang="zh-CN" dirty="0"/>
              <a:t>Duplicate</a:t>
            </a:r>
            <a:r>
              <a:rPr lang="zh-CN" altLang="zh-CN" dirty="0"/>
              <a:t>）</a:t>
            </a:r>
            <a:endParaRPr lang="en-US" altLang="zh-CN" dirty="0"/>
          </a:p>
          <a:p>
            <a:pPr lvl="1"/>
            <a:r>
              <a:rPr lang="zh-CN" altLang="zh-CN" dirty="0"/>
              <a:t>该软件缺陷之前已经有人汇报过，属于重复性的软件缺陷</a:t>
            </a:r>
          </a:p>
          <a:p>
            <a:endParaRPr lang="zh-CN" altLang="en-US"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软件缺陷的状态</a:t>
            </a:r>
            <a:r>
              <a:rPr lang="zh-CN" altLang="en-US" dirty="0"/>
              <a:t>（</a:t>
            </a:r>
            <a:r>
              <a:rPr lang="en-US" altLang="zh-CN" dirty="0"/>
              <a:t>2/2</a:t>
            </a:r>
            <a:r>
              <a:rPr lang="zh-CN" altLang="en-US" dirty="0"/>
              <a:t>）</a:t>
            </a:r>
          </a:p>
        </p:txBody>
      </p:sp>
      <p:sp>
        <p:nvSpPr>
          <p:cNvPr id="3" name="内容占位符 2"/>
          <p:cNvSpPr>
            <a:spLocks noGrp="1"/>
          </p:cNvSpPr>
          <p:nvPr>
            <p:ph idx="1"/>
          </p:nvPr>
        </p:nvSpPr>
        <p:spPr>
          <a:xfrm>
            <a:off x="539750" y="1125538"/>
            <a:ext cx="10920052" cy="5040312"/>
          </a:xfrm>
        </p:spPr>
        <p:txBody>
          <a:bodyPr/>
          <a:lstStyle/>
          <a:p>
            <a:pPr lvl="0"/>
            <a:r>
              <a:rPr lang="zh-CN" altLang="zh-CN" dirty="0"/>
              <a:t>已分配（</a:t>
            </a:r>
            <a:r>
              <a:rPr lang="en-US" altLang="zh-CN" dirty="0"/>
              <a:t>Assigned</a:t>
            </a:r>
            <a:r>
              <a:rPr lang="zh-CN" altLang="zh-CN" dirty="0"/>
              <a:t>）</a:t>
            </a:r>
            <a:endParaRPr lang="en-US" altLang="zh-CN" dirty="0"/>
          </a:p>
          <a:p>
            <a:pPr lvl="1"/>
            <a:r>
              <a:rPr lang="zh-CN" altLang="zh-CN" dirty="0"/>
              <a:t>以安排人员负责修复缺陷</a:t>
            </a:r>
          </a:p>
          <a:p>
            <a:pPr lvl="0"/>
            <a:r>
              <a:rPr lang="zh-CN" altLang="zh-CN" dirty="0"/>
              <a:t>已修复（</a:t>
            </a:r>
            <a:r>
              <a:rPr lang="en-US" altLang="zh-CN" dirty="0"/>
              <a:t>Fixed</a:t>
            </a:r>
            <a:r>
              <a:rPr lang="zh-CN" altLang="zh-CN" dirty="0"/>
              <a:t>）</a:t>
            </a:r>
            <a:endParaRPr lang="en-US" altLang="zh-CN" dirty="0"/>
          </a:p>
          <a:p>
            <a:pPr lvl="1"/>
            <a:r>
              <a:rPr lang="zh-CN" altLang="zh-CN" dirty="0"/>
              <a:t>缺陷已经修复</a:t>
            </a:r>
          </a:p>
          <a:p>
            <a:pPr lvl="0"/>
            <a:r>
              <a:rPr lang="zh-CN" altLang="zh-CN" dirty="0"/>
              <a:t>信息不完整（</a:t>
            </a:r>
            <a:r>
              <a:rPr lang="en-US" altLang="zh-CN" dirty="0"/>
              <a:t>Incomplete</a:t>
            </a:r>
            <a:r>
              <a:rPr lang="zh-CN" altLang="zh-CN" dirty="0"/>
              <a:t>）</a:t>
            </a:r>
            <a:endParaRPr lang="en-US" altLang="zh-CN" dirty="0"/>
          </a:p>
          <a:p>
            <a:pPr lvl="1"/>
            <a:r>
              <a:rPr lang="zh-CN" altLang="zh-CN" dirty="0"/>
              <a:t>缺陷的描述信息不完整，导致无法准确和清晰地理解缺陷的内容</a:t>
            </a:r>
          </a:p>
          <a:p>
            <a:pPr lvl="0"/>
            <a:r>
              <a:rPr lang="zh-CN" altLang="zh-CN" dirty="0"/>
              <a:t>已解决（</a:t>
            </a:r>
            <a:r>
              <a:rPr lang="en-US" altLang="zh-CN" dirty="0"/>
              <a:t>Resolved</a:t>
            </a:r>
            <a:r>
              <a:rPr lang="zh-CN" altLang="zh-CN" dirty="0"/>
              <a:t>）</a:t>
            </a:r>
            <a:endParaRPr lang="en-US" altLang="zh-CN" dirty="0"/>
          </a:p>
          <a:p>
            <a:pPr lvl="1"/>
            <a:r>
              <a:rPr lang="zh-CN" altLang="zh-CN" dirty="0"/>
              <a:t>针对该缺陷的处理已经完成</a:t>
            </a:r>
          </a:p>
          <a:p>
            <a:pPr lvl="0"/>
            <a:r>
              <a:rPr lang="zh-CN" altLang="zh-CN" dirty="0"/>
              <a:t>已关闭（</a:t>
            </a:r>
            <a:r>
              <a:rPr lang="en-US" altLang="zh-CN" dirty="0"/>
              <a:t>Closed</a:t>
            </a:r>
            <a:r>
              <a:rPr lang="zh-CN" altLang="zh-CN" dirty="0"/>
              <a:t>）</a:t>
            </a:r>
            <a:endParaRPr lang="en-US" altLang="zh-CN" dirty="0"/>
          </a:p>
          <a:p>
            <a:pPr lvl="1"/>
            <a:r>
              <a:rPr lang="zh-CN" altLang="zh-CN" dirty="0"/>
              <a:t>关闭该缺陷，后续将不再针对该缺陷采用任何措施</a:t>
            </a:r>
          </a:p>
          <a:p>
            <a:endParaRPr lang="zh-CN" altLang="en-US"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2.5 </a:t>
            </a:r>
            <a:r>
              <a:rPr lang="zh-CN" altLang="zh-CN" dirty="0"/>
              <a:t>程序调试</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软件调试就是要基于程序代码，确定软件缺陷的原因、定位缺陷的位置，从而知道那里错了、如何修复缺陷</a:t>
            </a:r>
            <a:endParaRPr lang="en-US" altLang="zh-CN" dirty="0"/>
          </a:p>
          <a:p>
            <a:pPr lvl="1"/>
            <a:r>
              <a:rPr lang="zh-CN" altLang="zh-CN" dirty="0"/>
              <a:t>程序员需要花费大量的时间和精力用于软件调试</a:t>
            </a:r>
            <a:endParaRPr lang="en-US" altLang="zh-CN" dirty="0"/>
          </a:p>
          <a:p>
            <a:pPr lvl="1"/>
            <a:r>
              <a:rPr lang="zh-CN" altLang="zh-CN" dirty="0"/>
              <a:t>软件调试通过运行目标软件系统的程序代码，找到缺陷的代码位置、明确软件错误的具体原因，从而开展缺陷修复工作</a:t>
            </a:r>
            <a:endParaRPr lang="zh-CN" altLang="en-US" dirty="0"/>
          </a:p>
        </p:txBody>
      </p:sp>
      <p:grpSp>
        <p:nvGrpSpPr>
          <p:cNvPr id="8" name="画布 2"/>
          <p:cNvGrpSpPr/>
          <p:nvPr/>
        </p:nvGrpSpPr>
        <p:grpSpPr>
          <a:xfrm>
            <a:off x="1018642" y="3789040"/>
            <a:ext cx="8736962" cy="2367894"/>
            <a:chOff x="0" y="0"/>
            <a:chExt cx="4784973" cy="913552"/>
          </a:xfrm>
        </p:grpSpPr>
        <p:sp>
          <p:nvSpPr>
            <p:cNvPr id="9" name="矩形 8"/>
            <p:cNvSpPr/>
            <p:nvPr/>
          </p:nvSpPr>
          <p:spPr>
            <a:xfrm>
              <a:off x="0" y="0"/>
              <a:ext cx="4784725" cy="889000"/>
            </a:xfrm>
            <a:prstGeom prst="rect">
              <a:avLst/>
            </a:prstGeom>
            <a:solidFill>
              <a:prstClr val="white"/>
            </a:solidFill>
          </p:spPr>
        </p:sp>
        <p:sp>
          <p:nvSpPr>
            <p:cNvPr id="10" name="矩形 9"/>
            <p:cNvSpPr/>
            <p:nvPr/>
          </p:nvSpPr>
          <p:spPr>
            <a:xfrm>
              <a:off x="1731449" y="60325"/>
              <a:ext cx="1311275" cy="7747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sz="2800" kern="100" dirty="0">
                  <a:solidFill>
                    <a:srgbClr val="C00000"/>
                  </a:solidFill>
                  <a:effectLst/>
                  <a:latin typeface="+mn-ea"/>
                  <a:cs typeface="Times New Roman" panose="02020603050405020304" pitchFamily="18" charset="0"/>
                </a:rPr>
                <a:t>软件调试</a:t>
              </a:r>
            </a:p>
          </p:txBody>
        </p:sp>
        <p:cxnSp>
          <p:nvCxnSpPr>
            <p:cNvPr id="11" name="直接箭头连接符 10"/>
            <p:cNvCxnSpPr/>
            <p:nvPr/>
          </p:nvCxnSpPr>
          <p:spPr>
            <a:xfrm>
              <a:off x="1245674" y="609600"/>
              <a:ext cx="48577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5"/>
            <p:cNvSpPr txBox="1"/>
            <p:nvPr/>
          </p:nvSpPr>
          <p:spPr>
            <a:xfrm>
              <a:off x="388811" y="514329"/>
              <a:ext cx="856615" cy="27305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缺陷及症状</a:t>
              </a:r>
            </a:p>
          </p:txBody>
        </p:sp>
        <p:cxnSp>
          <p:nvCxnSpPr>
            <p:cNvPr id="13" name="直接箭头连接符 12"/>
            <p:cNvCxnSpPr/>
            <p:nvPr/>
          </p:nvCxnSpPr>
          <p:spPr>
            <a:xfrm>
              <a:off x="1245674" y="242865"/>
              <a:ext cx="48577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5"/>
            <p:cNvSpPr txBox="1"/>
            <p:nvPr/>
          </p:nvSpPr>
          <p:spPr>
            <a:xfrm>
              <a:off x="482509" y="131173"/>
              <a:ext cx="723265" cy="27241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程序代码</a:t>
              </a:r>
            </a:p>
          </p:txBody>
        </p:sp>
        <p:cxnSp>
          <p:nvCxnSpPr>
            <p:cNvPr id="15" name="直接箭头连接符 14"/>
            <p:cNvCxnSpPr/>
            <p:nvPr/>
          </p:nvCxnSpPr>
          <p:spPr>
            <a:xfrm>
              <a:off x="3042724" y="157140"/>
              <a:ext cx="48577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5"/>
            <p:cNvSpPr txBox="1"/>
            <p:nvPr/>
          </p:nvSpPr>
          <p:spPr>
            <a:xfrm>
              <a:off x="3520865" y="58733"/>
              <a:ext cx="723265" cy="27241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缺陷原因</a:t>
              </a:r>
            </a:p>
          </p:txBody>
        </p:sp>
        <p:sp>
          <p:nvSpPr>
            <p:cNvPr id="17" name="文本框 5"/>
            <p:cNvSpPr txBox="1"/>
            <p:nvPr/>
          </p:nvSpPr>
          <p:spPr>
            <a:xfrm>
              <a:off x="3527811" y="379308"/>
              <a:ext cx="723265" cy="27241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缺陷位置</a:t>
              </a:r>
            </a:p>
          </p:txBody>
        </p:sp>
        <p:cxnSp>
          <p:nvCxnSpPr>
            <p:cNvPr id="18" name="直接箭头连接符 17"/>
            <p:cNvCxnSpPr/>
            <p:nvPr/>
          </p:nvCxnSpPr>
          <p:spPr>
            <a:xfrm>
              <a:off x="3042724" y="475628"/>
              <a:ext cx="48577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5"/>
            <p:cNvSpPr txBox="1"/>
            <p:nvPr/>
          </p:nvSpPr>
          <p:spPr>
            <a:xfrm>
              <a:off x="3528308" y="641137"/>
              <a:ext cx="1256665" cy="27241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修复缺陷后的代码</a:t>
              </a:r>
            </a:p>
          </p:txBody>
        </p:sp>
        <p:cxnSp>
          <p:nvCxnSpPr>
            <p:cNvPr id="20" name="直接箭头连接符 19"/>
            <p:cNvCxnSpPr/>
            <p:nvPr/>
          </p:nvCxnSpPr>
          <p:spPr>
            <a:xfrm>
              <a:off x="3043221" y="748030"/>
              <a:ext cx="48514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调试的步骤</a:t>
            </a:r>
          </a:p>
        </p:txBody>
      </p:sp>
      <p:grpSp>
        <p:nvGrpSpPr>
          <p:cNvPr id="5" name="画布 12"/>
          <p:cNvGrpSpPr/>
          <p:nvPr/>
        </p:nvGrpSpPr>
        <p:grpSpPr>
          <a:xfrm>
            <a:off x="730610" y="1243508"/>
            <a:ext cx="9901099" cy="4370983"/>
            <a:chOff x="0" y="0"/>
            <a:chExt cx="5293559" cy="2096740"/>
          </a:xfrm>
        </p:grpSpPr>
        <p:sp>
          <p:nvSpPr>
            <p:cNvPr id="6" name="矩形 5"/>
            <p:cNvSpPr/>
            <p:nvPr/>
          </p:nvSpPr>
          <p:spPr>
            <a:xfrm>
              <a:off x="0" y="0"/>
              <a:ext cx="5274310" cy="2089785"/>
            </a:xfrm>
            <a:prstGeom prst="rect">
              <a:avLst/>
            </a:prstGeom>
            <a:solidFill>
              <a:prstClr val="white"/>
            </a:solidFill>
          </p:spPr>
        </p:sp>
        <p:sp>
          <p:nvSpPr>
            <p:cNvPr id="7" name="矩形 6"/>
            <p:cNvSpPr/>
            <p:nvPr/>
          </p:nvSpPr>
          <p:spPr>
            <a:xfrm>
              <a:off x="1643676" y="617024"/>
              <a:ext cx="959283" cy="5365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effectLst/>
                  <a:latin typeface="+mn-ea"/>
                  <a:cs typeface="Times New Roman" panose="02020603050405020304" pitchFamily="18" charset="0"/>
                </a:rPr>
                <a:t>构思和假设缺陷原因</a:t>
              </a:r>
            </a:p>
          </p:txBody>
        </p:sp>
        <p:sp>
          <p:nvSpPr>
            <p:cNvPr id="8" name="矩形 7"/>
            <p:cNvSpPr/>
            <p:nvPr/>
          </p:nvSpPr>
          <p:spPr>
            <a:xfrm>
              <a:off x="2907325" y="616895"/>
              <a:ext cx="922168" cy="5365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effectLst/>
                  <a:latin typeface="+mn-ea"/>
                  <a:cs typeface="Times New Roman" panose="02020603050405020304" pitchFamily="18" charset="0"/>
                </a:rPr>
                <a:t>运行数据和调试代码</a:t>
              </a:r>
            </a:p>
          </p:txBody>
        </p:sp>
        <p:sp>
          <p:nvSpPr>
            <p:cNvPr id="9" name="矩形 8"/>
            <p:cNvSpPr/>
            <p:nvPr/>
          </p:nvSpPr>
          <p:spPr>
            <a:xfrm>
              <a:off x="4097948" y="617024"/>
              <a:ext cx="932292" cy="5365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effectLst/>
                  <a:latin typeface="+mn-ea"/>
                  <a:cs typeface="Times New Roman" panose="02020603050405020304" pitchFamily="18" charset="0"/>
                </a:rPr>
                <a:t>定位和修复缺陷</a:t>
              </a:r>
            </a:p>
          </p:txBody>
        </p:sp>
        <p:cxnSp>
          <p:nvCxnSpPr>
            <p:cNvPr id="10" name="直接箭头连接符 9"/>
            <p:cNvCxnSpPr>
              <a:endCxn id="7" idx="1"/>
            </p:cNvCxnSpPr>
            <p:nvPr/>
          </p:nvCxnSpPr>
          <p:spPr>
            <a:xfrm>
              <a:off x="1225550" y="885312"/>
              <a:ext cx="418126"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3"/>
              <a:endCxn id="8" idx="1"/>
            </p:cNvCxnSpPr>
            <p:nvPr/>
          </p:nvCxnSpPr>
          <p:spPr>
            <a:xfrm flipV="1">
              <a:off x="2602959" y="885183"/>
              <a:ext cx="304366" cy="12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3"/>
              <a:endCxn id="9" idx="1"/>
            </p:cNvCxnSpPr>
            <p:nvPr/>
          </p:nvCxnSpPr>
          <p:spPr>
            <a:xfrm>
              <a:off x="3829493" y="885183"/>
              <a:ext cx="268455" cy="12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p:cNvCxnSpPr>
              <a:stCxn id="9" idx="0"/>
              <a:endCxn id="7" idx="0"/>
            </p:cNvCxnSpPr>
            <p:nvPr/>
          </p:nvCxnSpPr>
          <p:spPr>
            <a:xfrm rot="16200000" flipV="1">
              <a:off x="3344055" y="-603365"/>
              <a:ext cx="6092" cy="2440777"/>
            </a:xfrm>
            <a:prstGeom prst="bentConnector3">
              <a:avLst>
                <a:gd name="adj1" fmla="val 3818693"/>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644015" y="1390458"/>
              <a:ext cx="2281575" cy="3438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effectLst/>
                  <a:latin typeface="+mn-ea"/>
                  <a:cs typeface="Times New Roman" panose="02020603050405020304" pitchFamily="18" charset="0"/>
                </a:rPr>
                <a:t>回归测试</a:t>
              </a:r>
            </a:p>
          </p:txBody>
        </p:sp>
        <p:cxnSp>
          <p:nvCxnSpPr>
            <p:cNvPr id="15" name="连接符: 肘形 14"/>
            <p:cNvCxnSpPr>
              <a:stCxn id="9" idx="2"/>
              <a:endCxn id="14" idx="3"/>
            </p:cNvCxnSpPr>
            <p:nvPr/>
          </p:nvCxnSpPr>
          <p:spPr>
            <a:xfrm rot="5400000">
              <a:off x="4040444" y="1038745"/>
              <a:ext cx="408796" cy="638504"/>
            </a:xfrm>
            <a:prstGeom prst="bentConnector2">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p:cNvCxnSpPr>
              <a:endCxn id="19" idx="2"/>
            </p:cNvCxnSpPr>
            <p:nvPr/>
          </p:nvCxnSpPr>
          <p:spPr>
            <a:xfrm rot="10800000">
              <a:off x="783287" y="1152873"/>
              <a:ext cx="860388" cy="409489"/>
            </a:xfrm>
            <a:prstGeom prst="bentConnector2">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27"/>
            <p:cNvSpPr txBox="1"/>
            <p:nvPr/>
          </p:nvSpPr>
          <p:spPr>
            <a:xfrm>
              <a:off x="2539750" y="68792"/>
              <a:ext cx="2098698" cy="27305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dirty="0">
                  <a:solidFill>
                    <a:srgbClr val="C00000"/>
                  </a:solidFill>
                  <a:effectLst/>
                  <a:latin typeface="+mn-ea"/>
                  <a:ea typeface="+mn-ea"/>
                  <a:cs typeface="Times New Roman" panose="02020603050405020304" pitchFamily="18" charset="0"/>
                </a:rPr>
                <a:t>没有找到错误的原因和位置</a:t>
              </a:r>
            </a:p>
          </p:txBody>
        </p:sp>
        <p:sp>
          <p:nvSpPr>
            <p:cNvPr id="18" name="文本框 27"/>
            <p:cNvSpPr txBox="1"/>
            <p:nvPr/>
          </p:nvSpPr>
          <p:spPr>
            <a:xfrm>
              <a:off x="3983337" y="1619515"/>
              <a:ext cx="1310222" cy="47722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dirty="0">
                  <a:solidFill>
                    <a:srgbClr val="C00000"/>
                  </a:solidFill>
                  <a:effectLst/>
                  <a:latin typeface="+mn-ea"/>
                  <a:ea typeface="+mn-ea"/>
                  <a:cs typeface="Times New Roman" panose="02020603050405020304" pitchFamily="18" charset="0"/>
                </a:rPr>
                <a:t>找到了错误位置并修复了缺陷</a:t>
              </a:r>
            </a:p>
          </p:txBody>
        </p:sp>
        <p:sp>
          <p:nvSpPr>
            <p:cNvPr id="19" name="矩形 18"/>
            <p:cNvSpPr/>
            <p:nvPr/>
          </p:nvSpPr>
          <p:spPr>
            <a:xfrm>
              <a:off x="303825" y="616933"/>
              <a:ext cx="958923" cy="53594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effectLst/>
                  <a:latin typeface="+mn-ea"/>
                  <a:cs typeface="Times New Roman" panose="02020603050405020304" pitchFamily="18" charset="0"/>
                </a:rPr>
                <a:t>理解缺陷及其症状</a:t>
              </a:r>
            </a:p>
          </p:txBody>
        </p:sp>
      </p:gr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内容</a:t>
            </a:r>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编写代码</a:t>
            </a:r>
            <a:endParaRPr lang="en-US" altLang="zh-CN" dirty="0">
              <a:solidFill>
                <a:schemeClr val="bg1">
                  <a:lumMod val="85000"/>
                </a:schemeClr>
              </a:solidFill>
            </a:endParaRPr>
          </a:p>
          <a:p>
            <a:pPr lvl="1"/>
            <a:r>
              <a:rPr lang="zh-CN" altLang="en-US" dirty="0">
                <a:solidFill>
                  <a:schemeClr val="bg1">
                    <a:lumMod val="85000"/>
                  </a:schemeClr>
                </a:solidFill>
              </a:rPr>
              <a:t>任务、过程和方法</a:t>
            </a:r>
            <a:endParaRPr lang="en-US" altLang="zh-CN" dirty="0">
              <a:solidFill>
                <a:schemeClr val="bg1">
                  <a:lumMod val="85000"/>
                </a:schemeClr>
              </a:solidFill>
            </a:endParaRPr>
          </a:p>
          <a:p>
            <a:pPr lvl="1"/>
            <a:r>
              <a:rPr lang="zh-CN" altLang="en-US" dirty="0">
                <a:solidFill>
                  <a:schemeClr val="bg1">
                    <a:lumMod val="85000"/>
                  </a:schemeClr>
                </a:solidFill>
              </a:rPr>
              <a:t>代码片段的重用</a:t>
            </a:r>
          </a:p>
          <a:p>
            <a:pPr marL="514350" indent="-514350">
              <a:buFont typeface="+mj-lt"/>
              <a:buAutoNum type="arabicPeriod"/>
            </a:pPr>
            <a:r>
              <a:rPr lang="zh-CN" altLang="en-US" dirty="0">
                <a:solidFill>
                  <a:schemeClr val="bg1">
                    <a:lumMod val="85000"/>
                  </a:schemeClr>
                </a:solidFill>
              </a:rPr>
              <a:t>软件缺陷和调试</a:t>
            </a:r>
            <a:endParaRPr lang="en-US" altLang="zh-CN" dirty="0">
              <a:solidFill>
                <a:schemeClr val="bg1">
                  <a:lumMod val="85000"/>
                </a:schemeClr>
              </a:solidFill>
            </a:endParaRPr>
          </a:p>
          <a:p>
            <a:pPr lvl="1"/>
            <a:r>
              <a:rPr lang="zh-CN" altLang="en-US" dirty="0">
                <a:solidFill>
                  <a:schemeClr val="bg1">
                    <a:lumMod val="85000"/>
                  </a:schemeClr>
                </a:solidFill>
              </a:rPr>
              <a:t>软件缺陷、错误和失效</a:t>
            </a:r>
            <a:endParaRPr lang="en-US" altLang="zh-CN" dirty="0">
              <a:solidFill>
                <a:schemeClr val="bg1">
                  <a:lumMod val="85000"/>
                </a:schemeClr>
              </a:solidFill>
            </a:endParaRPr>
          </a:p>
          <a:p>
            <a:pPr lvl="1"/>
            <a:r>
              <a:rPr lang="zh-CN" altLang="en-US" dirty="0">
                <a:solidFill>
                  <a:schemeClr val="bg1">
                    <a:lumMod val="85000"/>
                  </a:schemeClr>
                </a:solidFill>
              </a:rPr>
              <a:t>代码缺陷的应对方法及调试</a:t>
            </a:r>
            <a:endParaRPr lang="en-US" altLang="zh-CN" dirty="0">
              <a:solidFill>
                <a:schemeClr val="bg1">
                  <a:lumMod val="85000"/>
                </a:schemeClr>
              </a:solidFill>
            </a:endParaRPr>
          </a:p>
          <a:p>
            <a:pPr marL="514350" indent="-514350">
              <a:buFont typeface="+mj-lt"/>
              <a:buAutoNum type="arabicPeriod"/>
            </a:pPr>
            <a:r>
              <a:rPr lang="zh-CN" altLang="zh-CN" dirty="0">
                <a:solidFill>
                  <a:srgbClr val="C00000"/>
                </a:solidFill>
              </a:rPr>
              <a:t>解决编程和调试问题</a:t>
            </a:r>
            <a:endParaRPr lang="en-US" altLang="zh-CN" dirty="0">
              <a:solidFill>
                <a:srgbClr val="C00000"/>
              </a:solidFill>
            </a:endParaRPr>
          </a:p>
          <a:p>
            <a:pPr lvl="1"/>
            <a:r>
              <a:rPr lang="zh-CN" altLang="en-US" dirty="0">
                <a:solidFill>
                  <a:srgbClr val="C00000"/>
                </a:solidFill>
              </a:rPr>
              <a:t>开源技术问答社区</a:t>
            </a:r>
            <a:endParaRPr lang="en-US" altLang="zh-CN" dirty="0">
              <a:solidFill>
                <a:srgbClr val="C00000"/>
              </a:solidFill>
            </a:endParaRPr>
          </a:p>
          <a:p>
            <a:pPr lvl="1"/>
            <a:r>
              <a:rPr lang="zh-CN" altLang="en-US" dirty="0">
                <a:solidFill>
                  <a:srgbClr val="C00000"/>
                </a:solidFill>
              </a:rPr>
              <a:t>群智知识的利用</a:t>
            </a:r>
            <a:endParaRPr lang="en-US" altLang="zh-CN" dirty="0">
              <a:solidFill>
                <a:srgbClr val="C00000"/>
              </a:solidFill>
            </a:endParaRP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7895" y="2203625"/>
            <a:ext cx="2412268" cy="24507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3.1 </a:t>
            </a:r>
            <a:r>
              <a:rPr lang="zh-CN" altLang="zh-CN" dirty="0"/>
              <a:t>编码和调试</a:t>
            </a:r>
            <a:r>
              <a:rPr lang="zh-CN" altLang="en-US" dirty="0"/>
              <a:t>面临的挑战</a:t>
            </a:r>
          </a:p>
        </p:txBody>
      </p:sp>
      <p:sp>
        <p:nvSpPr>
          <p:cNvPr id="5" name="内容占位符 4"/>
          <p:cNvSpPr>
            <a:spLocks noGrp="1"/>
          </p:cNvSpPr>
          <p:nvPr>
            <p:ph idx="1"/>
          </p:nvPr>
        </p:nvSpPr>
        <p:spPr>
          <a:xfrm>
            <a:off x="539750" y="1125538"/>
            <a:ext cx="10920052" cy="5040312"/>
          </a:xfrm>
        </p:spPr>
        <p:txBody>
          <a:bodyPr/>
          <a:lstStyle/>
          <a:p>
            <a:r>
              <a:rPr lang="zh-CN" altLang="zh-CN" dirty="0"/>
              <a:t>编码和调试需要开放的知识</a:t>
            </a:r>
            <a:endParaRPr lang="en-US" altLang="zh-CN" dirty="0"/>
          </a:p>
          <a:p>
            <a:pPr lvl="1"/>
            <a:r>
              <a:rPr lang="zh-CN" altLang="zh-CN" dirty="0"/>
              <a:t>包括软件设计的文档和模型、程序设计语言、程序调试技术等等</a:t>
            </a:r>
            <a:endParaRPr lang="en-US" altLang="zh-CN" dirty="0"/>
          </a:p>
          <a:p>
            <a:r>
              <a:rPr lang="zh-CN" altLang="zh-CN" dirty="0"/>
              <a:t>编码和调试要求程序员有丰富的软件编程经验、扎实的编码和调试的技能、熟练的软件开发工具使用技巧等</a:t>
            </a:r>
            <a:endParaRPr lang="en-US" altLang="zh-CN" dirty="0"/>
          </a:p>
          <a:p>
            <a:r>
              <a:rPr lang="zh-CN" altLang="zh-CN" dirty="0"/>
              <a:t>编程和调试中仍然会遇到各种各样的棘手问题</a:t>
            </a:r>
            <a:endParaRPr lang="en-US" altLang="zh-CN" dirty="0"/>
          </a:p>
          <a:p>
            <a:pPr lvl="1"/>
            <a:r>
              <a:rPr lang="zh-CN" altLang="zh-CN" dirty="0"/>
              <a:t>明明知道程序出现了错误，但是找不到错误的原因</a:t>
            </a:r>
            <a:endParaRPr lang="en-US" altLang="zh-CN" dirty="0"/>
          </a:p>
          <a:p>
            <a:pPr lvl="1"/>
            <a:r>
              <a:rPr lang="zh-CN" altLang="zh-CN" dirty="0"/>
              <a:t>程序中的错误有时会出现，有时候不会出现</a:t>
            </a:r>
            <a:endParaRPr lang="en-US" altLang="zh-CN" dirty="0"/>
          </a:p>
          <a:p>
            <a:pPr lvl="1"/>
            <a:r>
              <a:rPr lang="zh-CN" altLang="zh-CN" dirty="0"/>
              <a:t>程序代码和他人的程序代码一模一样，但是运行结果就是不正确</a:t>
            </a:r>
            <a:endParaRPr lang="zh-CN" altLang="en-US" dirty="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3.2 </a:t>
            </a:r>
            <a:r>
              <a:rPr lang="zh-CN" altLang="en-US" dirty="0"/>
              <a:t>解决编程和调试问题的方法</a:t>
            </a:r>
          </a:p>
        </p:txBody>
      </p:sp>
      <p:sp>
        <p:nvSpPr>
          <p:cNvPr id="3" name="内容占位符 2"/>
          <p:cNvSpPr>
            <a:spLocks noGrp="1"/>
          </p:cNvSpPr>
          <p:nvPr>
            <p:ph idx="1"/>
          </p:nvPr>
        </p:nvSpPr>
        <p:spPr>
          <a:xfrm>
            <a:off x="539750" y="1125538"/>
            <a:ext cx="10920052" cy="5040312"/>
          </a:xfrm>
        </p:spPr>
        <p:txBody>
          <a:bodyPr/>
          <a:lstStyle/>
          <a:p>
            <a:r>
              <a:rPr lang="zh-CN" altLang="zh-CN" dirty="0">
                <a:solidFill>
                  <a:srgbClr val="C00000"/>
                </a:solidFill>
              </a:rPr>
              <a:t>独立自主解决问题</a:t>
            </a:r>
            <a:r>
              <a:rPr lang="zh-CN" altLang="zh-CN" dirty="0"/>
              <a:t>，但是有时候会出现无法解决的状况，用几个小时甚至几天的时间都未能解决问题</a:t>
            </a:r>
            <a:endParaRPr lang="en-US" altLang="zh-CN" dirty="0"/>
          </a:p>
          <a:p>
            <a:r>
              <a:rPr lang="zh-CN" altLang="zh-CN" dirty="0">
                <a:solidFill>
                  <a:srgbClr val="C00000"/>
                </a:solidFill>
              </a:rPr>
              <a:t>寻找团队成员的帮忙</a:t>
            </a:r>
            <a:r>
              <a:rPr lang="zh-CN" altLang="zh-CN" dirty="0"/>
              <a:t>，让有经验的编程高手帮助程序员解决问题</a:t>
            </a:r>
            <a:endParaRPr lang="en-US" altLang="zh-CN" dirty="0"/>
          </a:p>
          <a:p>
            <a:r>
              <a:rPr lang="zh-CN" altLang="zh-CN" dirty="0">
                <a:solidFill>
                  <a:srgbClr val="C00000"/>
                </a:solidFill>
              </a:rPr>
              <a:t>借助于开源技术问答社区</a:t>
            </a:r>
            <a:r>
              <a:rPr lang="zh-CN" altLang="zh-CN" dirty="0"/>
              <a:t>中的互联网大众来解决问题</a:t>
            </a:r>
            <a:endParaRPr lang="zh-CN" altLang="en-US"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技术问答社区</a:t>
            </a:r>
          </a:p>
        </p:txBody>
      </p:sp>
      <p:sp>
        <p:nvSpPr>
          <p:cNvPr id="3" name="内容占位符 2"/>
          <p:cNvSpPr>
            <a:spLocks noGrp="1"/>
          </p:cNvSpPr>
          <p:nvPr>
            <p:ph idx="1"/>
          </p:nvPr>
        </p:nvSpPr>
        <p:spPr/>
        <p:txBody>
          <a:bodyPr/>
          <a:lstStyle/>
          <a:p>
            <a:r>
              <a:rPr lang="zh-CN" altLang="en-US" dirty="0"/>
              <a:t>常见社区</a:t>
            </a:r>
            <a:endParaRPr lang="en-US" altLang="zh-CN" dirty="0"/>
          </a:p>
          <a:p>
            <a:pPr lvl="1"/>
            <a:r>
              <a:rPr lang="en-US" altLang="zh-CN" dirty="0"/>
              <a:t>CSDN</a:t>
            </a:r>
            <a:r>
              <a:rPr lang="zh-CN" altLang="en-US" dirty="0"/>
              <a:t>、</a:t>
            </a:r>
            <a:r>
              <a:rPr lang="en-US" altLang="zh-CN" dirty="0"/>
              <a:t>Stack Overflow</a:t>
            </a:r>
          </a:p>
          <a:p>
            <a:r>
              <a:rPr lang="zh-CN" altLang="en-US" dirty="0"/>
              <a:t>交流形式</a:t>
            </a:r>
            <a:endParaRPr lang="en-US" altLang="zh-CN" dirty="0"/>
          </a:p>
          <a:p>
            <a:pPr lvl="1"/>
            <a:r>
              <a:rPr lang="zh-CN" altLang="en-US" dirty="0"/>
              <a:t>提出问题</a:t>
            </a:r>
            <a:endParaRPr lang="en-US" altLang="zh-CN" dirty="0"/>
          </a:p>
          <a:p>
            <a:pPr lvl="1"/>
            <a:r>
              <a:rPr lang="zh-CN" altLang="en-US" dirty="0"/>
              <a:t>回答问题</a:t>
            </a:r>
            <a:endParaRPr lang="en-US" altLang="zh-CN" dirty="0"/>
          </a:p>
          <a:p>
            <a:pPr lvl="1"/>
            <a:r>
              <a:rPr lang="zh-CN" altLang="en-US" dirty="0"/>
              <a:t>参加评论</a:t>
            </a:r>
          </a:p>
        </p:txBody>
      </p:sp>
      <p:pic>
        <p:nvPicPr>
          <p:cNvPr id="5" name="图片 4"/>
          <p:cNvPicPr>
            <a:picLocks noChangeAspect="1"/>
          </p:cNvPicPr>
          <p:nvPr/>
        </p:nvPicPr>
        <p:blipFill>
          <a:blip r:embed="rId2"/>
          <a:stretch>
            <a:fillRect/>
          </a:stretch>
        </p:blipFill>
        <p:spPr>
          <a:xfrm>
            <a:off x="5663158" y="1052736"/>
            <a:ext cx="6320035" cy="5040312"/>
          </a:xfrm>
          <a:prstGeom prst="rect">
            <a:avLst/>
          </a:prstGeom>
          <a:ln>
            <a:solidFill>
              <a:schemeClr val="tx1"/>
            </a:solidFill>
          </a:ln>
        </p:spPr>
      </p:pic>
      <p:pic>
        <p:nvPicPr>
          <p:cNvPr id="6" name="图片 5"/>
          <p:cNvPicPr>
            <a:picLocks noChangeAspect="1"/>
          </p:cNvPicPr>
          <p:nvPr/>
        </p:nvPicPr>
        <p:blipFill>
          <a:blip r:embed="rId3"/>
          <a:stretch>
            <a:fillRect/>
          </a:stretch>
        </p:blipFill>
        <p:spPr>
          <a:xfrm>
            <a:off x="3646934" y="2744924"/>
            <a:ext cx="6897606" cy="3924436"/>
          </a:xfrm>
          <a:prstGeom prst="rect">
            <a:avLst/>
          </a:prstGeom>
          <a:ln>
            <a:solidFill>
              <a:prstClr val="black"/>
            </a:solid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编写代码的任务</a:t>
            </a:r>
          </a:p>
        </p:txBody>
      </p:sp>
      <p:grpSp>
        <p:nvGrpSpPr>
          <p:cNvPr id="4" name="画布 1"/>
          <p:cNvGrpSpPr/>
          <p:nvPr/>
        </p:nvGrpSpPr>
        <p:grpSpPr>
          <a:xfrm>
            <a:off x="946634" y="1988840"/>
            <a:ext cx="10909211" cy="3024336"/>
            <a:chOff x="-11260" y="46650"/>
            <a:chExt cx="5275050" cy="1212850"/>
          </a:xfrm>
        </p:grpSpPr>
        <p:sp>
          <p:nvSpPr>
            <p:cNvPr id="5" name="矩形 4"/>
            <p:cNvSpPr/>
            <p:nvPr/>
          </p:nvSpPr>
          <p:spPr>
            <a:xfrm>
              <a:off x="-3535" y="46650"/>
              <a:ext cx="5267325" cy="1212850"/>
            </a:xfrm>
            <a:prstGeom prst="rect">
              <a:avLst/>
            </a:prstGeom>
            <a:solidFill>
              <a:prstClr val="white"/>
            </a:solidFill>
          </p:spPr>
        </p:sp>
        <p:sp>
          <p:nvSpPr>
            <p:cNvPr id="6" name="矩形 5"/>
            <p:cNvSpPr/>
            <p:nvPr/>
          </p:nvSpPr>
          <p:spPr>
            <a:xfrm>
              <a:off x="1965326" y="184149"/>
              <a:ext cx="1257300" cy="90487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altLang="en-US" sz="2800" kern="100" dirty="0">
                  <a:solidFill>
                    <a:srgbClr val="C00000"/>
                  </a:solidFill>
                  <a:effectLst/>
                  <a:latin typeface="+mn-ea"/>
                  <a:cs typeface="Times New Roman" panose="02020603050405020304" pitchFamily="18" charset="0"/>
                </a:rPr>
                <a:t>编写代码</a:t>
              </a:r>
              <a:endParaRPr lang="zh-CN" sz="2800" kern="100" dirty="0">
                <a:solidFill>
                  <a:srgbClr val="C00000"/>
                </a:solidFill>
                <a:effectLst/>
                <a:latin typeface="+mn-ea"/>
                <a:cs typeface="Times New Roman" panose="02020603050405020304" pitchFamily="18" charset="0"/>
              </a:endParaRPr>
            </a:p>
          </p:txBody>
        </p:sp>
        <p:cxnSp>
          <p:nvCxnSpPr>
            <p:cNvPr id="7" name="直接箭头连接符 6"/>
            <p:cNvCxnSpPr/>
            <p:nvPr/>
          </p:nvCxnSpPr>
          <p:spPr>
            <a:xfrm>
              <a:off x="1571625" y="273050"/>
              <a:ext cx="393701"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文本框 4"/>
            <p:cNvSpPr txBox="1"/>
            <p:nvPr/>
          </p:nvSpPr>
          <p:spPr>
            <a:xfrm>
              <a:off x="-11260" y="151092"/>
              <a:ext cx="1582738" cy="214592"/>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r>
                <a:rPr lang="zh-CN" kern="100" dirty="0">
                  <a:solidFill>
                    <a:schemeClr val="tx1"/>
                  </a:solidFill>
                  <a:effectLst/>
                  <a:latin typeface="+mn-ea"/>
                  <a:ea typeface="+mn-ea"/>
                  <a:cs typeface="Times New Roman" panose="02020603050405020304" pitchFamily="18" charset="0"/>
                </a:rPr>
                <a:t>软件体系结构设计模型</a:t>
              </a:r>
            </a:p>
          </p:txBody>
        </p:sp>
        <p:cxnSp>
          <p:nvCxnSpPr>
            <p:cNvPr id="9" name="直接箭头连接符 8"/>
            <p:cNvCxnSpPr/>
            <p:nvPr/>
          </p:nvCxnSpPr>
          <p:spPr>
            <a:xfrm>
              <a:off x="1571626" y="653075"/>
              <a:ext cx="393700"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571626" y="1015025"/>
              <a:ext cx="393700"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4"/>
            <p:cNvSpPr txBox="1"/>
            <p:nvPr/>
          </p:nvSpPr>
          <p:spPr>
            <a:xfrm>
              <a:off x="249238" y="536497"/>
              <a:ext cx="1352550" cy="330534"/>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r>
                <a:rPr lang="zh-CN" kern="100" dirty="0">
                  <a:solidFill>
                    <a:schemeClr val="tx1"/>
                  </a:solidFill>
                  <a:effectLst/>
                  <a:latin typeface="+mn-ea"/>
                  <a:ea typeface="+mn-ea"/>
                  <a:cs typeface="Times New Roman" panose="02020603050405020304" pitchFamily="18" charset="0"/>
                </a:rPr>
                <a:t>用户界面设计模型</a:t>
              </a:r>
            </a:p>
          </p:txBody>
        </p:sp>
        <p:sp>
          <p:nvSpPr>
            <p:cNvPr id="12" name="文本框 4"/>
            <p:cNvSpPr txBox="1"/>
            <p:nvPr/>
          </p:nvSpPr>
          <p:spPr>
            <a:xfrm>
              <a:off x="264787" y="921684"/>
              <a:ext cx="1292224" cy="29625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r>
                <a:rPr lang="zh-CN" kern="100" dirty="0">
                  <a:solidFill>
                    <a:schemeClr val="tx1"/>
                  </a:solidFill>
                  <a:effectLst/>
                  <a:latin typeface="+mn-ea"/>
                  <a:ea typeface="+mn-ea"/>
                  <a:cs typeface="Times New Roman" panose="02020603050405020304" pitchFamily="18" charset="0"/>
                </a:rPr>
                <a:t>软件详细设计模型</a:t>
              </a:r>
            </a:p>
          </p:txBody>
        </p:sp>
        <p:cxnSp>
          <p:nvCxnSpPr>
            <p:cNvPr id="13" name="直接箭头连接符 12"/>
            <p:cNvCxnSpPr/>
            <p:nvPr/>
          </p:nvCxnSpPr>
          <p:spPr>
            <a:xfrm>
              <a:off x="3222626" y="626405"/>
              <a:ext cx="393700"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4"/>
            <p:cNvSpPr txBox="1"/>
            <p:nvPr/>
          </p:nvSpPr>
          <p:spPr>
            <a:xfrm>
              <a:off x="3592906" y="464417"/>
              <a:ext cx="828675" cy="45402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r>
                <a:rPr lang="zh-CN" kern="100" dirty="0">
                  <a:solidFill>
                    <a:schemeClr val="tx1"/>
                  </a:solidFill>
                  <a:effectLst/>
                  <a:latin typeface="+mn-ea"/>
                  <a:ea typeface="+mn-ea"/>
                  <a:cs typeface="Times New Roman" panose="02020603050405020304" pitchFamily="18" charset="0"/>
                </a:rPr>
                <a:t>高质量的程序代码</a:t>
              </a:r>
            </a:p>
          </p:txBody>
        </p:sp>
      </p:gr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海量的群体和群智知识</a:t>
            </a:r>
          </a:p>
        </p:txBody>
      </p:sp>
      <p:sp>
        <p:nvSpPr>
          <p:cNvPr id="3" name="内容占位符 2"/>
          <p:cNvSpPr>
            <a:spLocks noGrp="1"/>
          </p:cNvSpPr>
          <p:nvPr>
            <p:ph idx="1"/>
          </p:nvPr>
        </p:nvSpPr>
        <p:spPr/>
        <p:txBody>
          <a:bodyPr/>
          <a:lstStyle/>
          <a:p>
            <a:r>
              <a:rPr lang="zh-CN" altLang="en-US" dirty="0"/>
              <a:t>用户有</a:t>
            </a:r>
            <a:r>
              <a:rPr lang="en-US" altLang="zh-CN" dirty="0"/>
              <a:t>1500</a:t>
            </a:r>
            <a:r>
              <a:rPr lang="zh-CN" altLang="en-US" dirty="0"/>
              <a:t>万</a:t>
            </a:r>
          </a:p>
          <a:p>
            <a:r>
              <a:rPr lang="zh-CN" altLang="en-US" dirty="0"/>
              <a:t>问题有</a:t>
            </a:r>
            <a:r>
              <a:rPr lang="en-US" altLang="zh-CN" dirty="0"/>
              <a:t>2200</a:t>
            </a:r>
            <a:r>
              <a:rPr lang="zh-CN" altLang="en-US" dirty="0"/>
              <a:t>万</a:t>
            </a:r>
            <a:endParaRPr lang="en-US" altLang="zh-CN" dirty="0"/>
          </a:p>
          <a:p>
            <a:r>
              <a:rPr lang="zh-CN" altLang="en-US" dirty="0"/>
              <a:t>回答有</a:t>
            </a:r>
            <a:r>
              <a:rPr lang="en-US" altLang="zh-CN" dirty="0"/>
              <a:t>3200</a:t>
            </a:r>
            <a:r>
              <a:rPr lang="zh-CN" altLang="en-US" dirty="0"/>
              <a:t>万</a:t>
            </a:r>
            <a:endParaRPr lang="en-US" altLang="zh-CN" dirty="0"/>
          </a:p>
          <a:p>
            <a:r>
              <a:rPr lang="zh-CN" altLang="en-US" dirty="0"/>
              <a:t>评论有</a:t>
            </a:r>
            <a:r>
              <a:rPr lang="en-US" altLang="zh-CN" dirty="0"/>
              <a:t>8200</a:t>
            </a:r>
            <a:r>
              <a:rPr lang="zh-CN" altLang="en-US" dirty="0"/>
              <a:t>万</a:t>
            </a:r>
            <a:endParaRPr lang="en-US" altLang="zh-CN" dirty="0"/>
          </a:p>
        </p:txBody>
      </p:sp>
      <p:pic>
        <p:nvPicPr>
          <p:cNvPr id="5" name="图片 4"/>
          <p:cNvPicPr>
            <a:picLocks noChangeAspect="1"/>
          </p:cNvPicPr>
          <p:nvPr/>
        </p:nvPicPr>
        <p:blipFill>
          <a:blip r:embed="rId2"/>
          <a:stretch>
            <a:fillRect/>
          </a:stretch>
        </p:blipFill>
        <p:spPr>
          <a:xfrm>
            <a:off x="4150990" y="1217963"/>
            <a:ext cx="7715387" cy="4514499"/>
          </a:xfrm>
          <a:prstGeom prst="rect">
            <a:avLst/>
          </a:prstGeom>
          <a:ln>
            <a:solidFill>
              <a:prstClr val="black"/>
            </a:solidFill>
          </a:ln>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获取群智知识的方法</a:t>
            </a:r>
          </a:p>
        </p:txBody>
      </p:sp>
      <p:sp>
        <p:nvSpPr>
          <p:cNvPr id="3" name="内容占位符 2"/>
          <p:cNvSpPr>
            <a:spLocks noGrp="1"/>
          </p:cNvSpPr>
          <p:nvPr>
            <p:ph idx="1"/>
          </p:nvPr>
        </p:nvSpPr>
        <p:spPr>
          <a:xfrm>
            <a:off x="539750" y="1125538"/>
            <a:ext cx="10920052" cy="5040312"/>
          </a:xfrm>
        </p:spPr>
        <p:txBody>
          <a:bodyPr/>
          <a:lstStyle/>
          <a:p>
            <a:r>
              <a:rPr lang="zh-CN" altLang="zh-CN" dirty="0"/>
              <a:t>访问</a:t>
            </a:r>
            <a:r>
              <a:rPr lang="en-US" altLang="zh-CN" dirty="0"/>
              <a:t>Stack Overflow</a:t>
            </a:r>
            <a:r>
              <a:rPr lang="zh-CN" altLang="zh-CN" dirty="0"/>
              <a:t>、</a:t>
            </a:r>
            <a:r>
              <a:rPr lang="en-US" altLang="zh-CN" dirty="0"/>
              <a:t>CSDN</a:t>
            </a:r>
            <a:r>
              <a:rPr lang="zh-CN" altLang="zh-CN" dirty="0"/>
              <a:t>等社区</a:t>
            </a:r>
            <a:endParaRPr lang="en-US" altLang="zh-CN" dirty="0"/>
          </a:p>
          <a:p>
            <a:r>
              <a:rPr lang="zh-CN" altLang="en-US" dirty="0"/>
              <a:t>描述和</a:t>
            </a:r>
            <a:r>
              <a:rPr lang="zh-CN" altLang="zh-CN" dirty="0"/>
              <a:t>输入自己遇到的问题</a:t>
            </a:r>
            <a:endParaRPr lang="en-US" altLang="zh-CN" dirty="0"/>
          </a:p>
          <a:p>
            <a:r>
              <a:rPr lang="zh-CN" altLang="zh-CN" dirty="0"/>
              <a:t>寻找针对该问题的</a:t>
            </a:r>
            <a:r>
              <a:rPr lang="zh-CN" altLang="en-US" dirty="0"/>
              <a:t>有效</a:t>
            </a:r>
            <a:r>
              <a:rPr lang="zh-CN" altLang="zh-CN" dirty="0"/>
              <a:t>解答</a:t>
            </a:r>
            <a:endParaRPr lang="zh-CN" altLang="en-US" dirty="0"/>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1323439"/>
          </a:xfrm>
        </p:spPr>
        <p:txBody>
          <a:bodyPr/>
          <a:lstStyle/>
          <a:p>
            <a:r>
              <a:rPr lang="zh-CN" altLang="en-US" dirty="0"/>
              <a:t>示例：</a:t>
            </a:r>
            <a:r>
              <a:rPr lang="zh-CN" altLang="zh-CN" dirty="0"/>
              <a:t>查找的问题“</a:t>
            </a:r>
            <a:r>
              <a:rPr lang="en-US" altLang="zh-CN" dirty="0"/>
              <a:t>socket connection</a:t>
            </a:r>
            <a:r>
              <a:rPr lang="zh-CN" altLang="en-US" dirty="0"/>
              <a:t>”</a:t>
            </a:r>
            <a:r>
              <a:rPr lang="en-US" altLang="zh-CN" dirty="0"/>
              <a:t> problem</a:t>
            </a:r>
            <a:r>
              <a:rPr lang="zh-CN" altLang="zh-CN" dirty="0"/>
              <a:t>”</a:t>
            </a:r>
            <a:endParaRPr lang="zh-CN" altLang="en-US" dirty="0"/>
          </a:p>
        </p:txBody>
      </p:sp>
      <p:sp>
        <p:nvSpPr>
          <p:cNvPr id="6" name="内容占位符 5"/>
          <p:cNvSpPr>
            <a:spLocks noGrp="1"/>
          </p:cNvSpPr>
          <p:nvPr>
            <p:ph idx="1"/>
          </p:nvPr>
        </p:nvSpPr>
        <p:spPr/>
        <p:txBody>
          <a:bodyPr/>
          <a:lstStyle/>
          <a:p>
            <a:endParaRPr lang="zh-CN" altLang="en-US" dirty="0"/>
          </a:p>
        </p:txBody>
      </p:sp>
      <p:pic>
        <p:nvPicPr>
          <p:cNvPr id="4" name="图片 3" descr="文本&#10;&#10;描述已自动生成"/>
          <p:cNvPicPr/>
          <p:nvPr/>
        </p:nvPicPr>
        <p:blipFill>
          <a:blip r:embed="rId2"/>
          <a:stretch>
            <a:fillRect/>
          </a:stretch>
        </p:blipFill>
        <p:spPr>
          <a:xfrm>
            <a:off x="694606" y="980728"/>
            <a:ext cx="8393311" cy="5400600"/>
          </a:xfrm>
          <a:prstGeom prst="rect">
            <a:avLst/>
          </a:prstGeom>
          <a:ln w="9525">
            <a:solidFill>
              <a:prstClr val="black"/>
            </a:solidFill>
          </a:ln>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编写代码的输出</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源程序代码</a:t>
            </a:r>
          </a:p>
          <a:p>
            <a:r>
              <a:rPr lang="zh-CN" altLang="zh-CN" dirty="0"/>
              <a:t>程序单元测试报告</a:t>
            </a:r>
            <a:endParaRPr lang="zh-CN" altLang="en-US"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小结</a:t>
            </a:r>
          </a:p>
        </p:txBody>
      </p:sp>
      <p:sp>
        <p:nvSpPr>
          <p:cNvPr id="3" name="内容占位符 2"/>
          <p:cNvSpPr>
            <a:spLocks noGrp="1"/>
          </p:cNvSpPr>
          <p:nvPr>
            <p:ph idx="1"/>
          </p:nvPr>
        </p:nvSpPr>
        <p:spPr>
          <a:xfrm>
            <a:off x="539750" y="1125538"/>
            <a:ext cx="10920052" cy="5040312"/>
          </a:xfrm>
        </p:spPr>
        <p:txBody>
          <a:bodyPr/>
          <a:lstStyle/>
          <a:p>
            <a:pPr lvl="0"/>
            <a:r>
              <a:rPr lang="zh-CN" altLang="zh-CN" dirty="0"/>
              <a:t>编写代码</a:t>
            </a:r>
            <a:endParaRPr lang="en-US" altLang="zh-CN" dirty="0"/>
          </a:p>
          <a:p>
            <a:pPr lvl="1"/>
            <a:r>
              <a:rPr lang="zh-CN" altLang="zh-CN" dirty="0"/>
              <a:t>任务是要产生高质量程序代码</a:t>
            </a:r>
            <a:r>
              <a:rPr lang="zh-CN" altLang="en-US" dirty="0"/>
              <a:t>，</a:t>
            </a:r>
            <a:r>
              <a:rPr lang="zh-CN" altLang="zh-CN" dirty="0"/>
              <a:t>完成单元测试、程序调试等活动</a:t>
            </a:r>
            <a:endParaRPr lang="en-US" altLang="zh-CN" dirty="0"/>
          </a:p>
          <a:p>
            <a:pPr lvl="1"/>
            <a:r>
              <a:rPr lang="zh-CN" altLang="zh-CN" dirty="0"/>
              <a:t>基于软件设计模型和文档来编写代码</a:t>
            </a:r>
            <a:endParaRPr lang="en-US" altLang="zh-CN" dirty="0"/>
          </a:p>
          <a:p>
            <a:pPr lvl="1"/>
            <a:r>
              <a:rPr lang="zh-CN" altLang="zh-CN" dirty="0"/>
              <a:t>可以通过重用技术问答社区中的代码片段来编写程序</a:t>
            </a:r>
          </a:p>
          <a:p>
            <a:r>
              <a:rPr lang="zh-CN" altLang="zh-CN" dirty="0"/>
              <a:t>软件缺陷</a:t>
            </a:r>
            <a:r>
              <a:rPr lang="zh-CN" altLang="en-US" dirty="0"/>
              <a:t>、错误和失效</a:t>
            </a:r>
            <a:endParaRPr lang="en-US" altLang="zh-CN" dirty="0"/>
          </a:p>
          <a:p>
            <a:pPr lvl="1"/>
            <a:r>
              <a:rPr lang="zh-CN" altLang="en-US" dirty="0"/>
              <a:t>缺陷</a:t>
            </a:r>
            <a:r>
              <a:rPr lang="zh-CN" altLang="zh-CN" dirty="0"/>
              <a:t>是指软件制品中不正确的描述和实现</a:t>
            </a:r>
            <a:r>
              <a:rPr lang="zh-CN" altLang="en-US" dirty="0"/>
              <a:t>，缺陷的内在表现是程序运行</a:t>
            </a:r>
            <a:r>
              <a:rPr lang="zh-CN" altLang="zh-CN" dirty="0"/>
              <a:t>产生不正确或者不期望的运行状态，</a:t>
            </a:r>
            <a:r>
              <a:rPr lang="zh-CN" altLang="en-US" dirty="0"/>
              <a:t>导致</a:t>
            </a:r>
            <a:r>
              <a:rPr lang="zh-CN" altLang="zh-CN" dirty="0"/>
              <a:t>程序无法为用户提供所需的功能和行为</a:t>
            </a:r>
            <a:endParaRPr lang="en-US" altLang="zh-CN" dirty="0"/>
          </a:p>
          <a:p>
            <a:pPr lvl="1"/>
            <a:r>
              <a:rPr lang="zh-CN" altLang="zh-CN" dirty="0"/>
              <a:t>调试目的是要发现缺陷原因、定位缺陷位置，促进缺陷的修复</a:t>
            </a:r>
          </a:p>
          <a:p>
            <a:pPr lvl="0"/>
            <a:r>
              <a:rPr lang="zh-CN" altLang="zh-CN" dirty="0"/>
              <a:t>借助于技术问答社区来解决编码和和调试中遇到的问题</a:t>
            </a:r>
          </a:p>
          <a:p>
            <a:endParaRPr lang="zh-CN" altLang="en-US" dirty="0"/>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综合实践一</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任务：编写开源软件的维护代码。</a:t>
            </a:r>
          </a:p>
          <a:p>
            <a:pPr lvl="0"/>
            <a:r>
              <a:rPr lang="zh-CN" altLang="zh-CN" dirty="0"/>
              <a:t>方法</a:t>
            </a:r>
            <a:endParaRPr lang="en-US" altLang="zh-CN" dirty="0"/>
          </a:p>
          <a:p>
            <a:pPr lvl="1"/>
            <a:r>
              <a:rPr lang="zh-CN" altLang="zh-CN" dirty="0"/>
              <a:t>针对开源软件代码，基于所选定的程序设计语言，借助</a:t>
            </a:r>
            <a:r>
              <a:rPr lang="en-US" altLang="zh-CN" dirty="0"/>
              <a:t>CASE</a:t>
            </a:r>
            <a:r>
              <a:rPr lang="zh-CN" altLang="zh-CN" dirty="0"/>
              <a:t>工具，编写开源软件的维护代码，并对代码进行单元测试和调试，以发现和解决代码中存在的缺陷和问题。</a:t>
            </a:r>
          </a:p>
          <a:p>
            <a:pPr lvl="0"/>
            <a:r>
              <a:rPr lang="zh-CN" altLang="zh-CN" dirty="0"/>
              <a:t>要求</a:t>
            </a:r>
            <a:endParaRPr lang="en-US" altLang="zh-CN" dirty="0"/>
          </a:p>
          <a:p>
            <a:pPr lvl="1"/>
            <a:r>
              <a:rPr lang="zh-CN" altLang="zh-CN" dirty="0"/>
              <a:t>基于设计模型和文档来编写维护代码，要对所编写的代码进行质量保证，以发现和解决代码中的缺陷</a:t>
            </a:r>
          </a:p>
          <a:p>
            <a:r>
              <a:rPr lang="zh-CN" altLang="zh-CN" dirty="0"/>
              <a:t>结果：开源软件的维护代码</a:t>
            </a:r>
            <a:endParaRPr lang="zh-CN" altLang="en-US" dirty="0"/>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综合实践二</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任务：编写所开发软件系统的程序代码</a:t>
            </a:r>
          </a:p>
          <a:p>
            <a:pPr lvl="0"/>
            <a:r>
              <a:rPr lang="zh-CN" altLang="zh-CN" dirty="0"/>
              <a:t>方法</a:t>
            </a:r>
            <a:endParaRPr lang="en-US" altLang="zh-CN" dirty="0"/>
          </a:p>
          <a:p>
            <a:pPr lvl="1"/>
            <a:r>
              <a:rPr lang="zh-CN" altLang="zh-CN" dirty="0"/>
              <a:t>基于软件设计模型和文档，借助所选定的程序设计语言，利用编码、测试和调试等</a:t>
            </a:r>
            <a:r>
              <a:rPr lang="en-US" altLang="zh-CN" dirty="0"/>
              <a:t>CASE</a:t>
            </a:r>
            <a:r>
              <a:rPr lang="zh-CN" altLang="zh-CN" dirty="0"/>
              <a:t>工具，编写软件系统的源程序代码，并对代码进行单元测试和和调试，以发现和解决代码中存在的缺陷</a:t>
            </a:r>
          </a:p>
          <a:p>
            <a:pPr lvl="0"/>
            <a:r>
              <a:rPr lang="zh-CN" altLang="zh-CN" dirty="0"/>
              <a:t>要求</a:t>
            </a:r>
            <a:endParaRPr lang="en-US" altLang="zh-CN" dirty="0"/>
          </a:p>
          <a:p>
            <a:pPr lvl="1"/>
            <a:r>
              <a:rPr lang="zh-CN" altLang="zh-CN" dirty="0"/>
              <a:t>基于设计模型和文档来编写代码，要对所编写的代码进行质量保证，以发现和解决代码中的缺陷</a:t>
            </a:r>
          </a:p>
          <a:p>
            <a:r>
              <a:rPr lang="zh-CN" altLang="zh-CN" dirty="0"/>
              <a:t>结果：目标软件系统的源程序代码</a:t>
            </a:r>
            <a:endParaRPr lang="zh-CN" altLang="en-US" dirty="0"/>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3952" y="851517"/>
            <a:ext cx="5237784" cy="2991416"/>
          </a:xfrm>
        </p:spPr>
        <p:txBody>
          <a:bodyPr vert="horz" lIns="91440" tIns="45720" rIns="91440" bIns="45720" rtlCol="0" anchor="b">
            <a:normAutofit/>
          </a:bodyPr>
          <a:lstStyle/>
          <a:p>
            <a:pPr eaLnBrk="1" hangingPunct="1">
              <a:lnSpc>
                <a:spcPct val="90000"/>
              </a:lnSpc>
            </a:pPr>
            <a:r>
              <a:rPr lang="zh-CN" altLang="en-US" sz="6000" kern="1200">
                <a:solidFill>
                  <a:schemeClr val="tx1"/>
                </a:solidFill>
                <a:latin typeface="+mj-lt"/>
                <a:ea typeface="+mj-ea"/>
                <a:cs typeface="+mj-cs"/>
              </a:rPr>
              <a:t>思考和讨论</a:t>
            </a:r>
          </a:p>
        </p:txBody>
      </p:sp>
      <p:sp>
        <p:nvSpPr>
          <p:cNvPr id="3" name="内容占位符 2"/>
          <p:cNvSpPr>
            <a:spLocks noGrp="1"/>
          </p:cNvSpPr>
          <p:nvPr>
            <p:ph idx="1"/>
          </p:nvPr>
        </p:nvSpPr>
        <p:spPr>
          <a:xfrm>
            <a:off x="1093953" y="3842932"/>
            <a:ext cx="4166572" cy="2163551"/>
          </a:xfrm>
        </p:spPr>
        <p:txBody>
          <a:bodyPr vert="horz" lIns="91440" tIns="45720" rIns="91440" bIns="45720" rtlCol="0" anchor="t">
            <a:normAutofit/>
          </a:bodyPr>
          <a:lstStyle/>
          <a:p>
            <a:pPr marL="0" indent="0" eaLnBrk="1" hangingPunct="1">
              <a:lnSpc>
                <a:spcPct val="90000"/>
              </a:lnSpc>
              <a:spcBef>
                <a:spcPts val="1000"/>
              </a:spcBef>
              <a:buNone/>
            </a:pPr>
            <a:r>
              <a:rPr lang="zh-CN" altLang="en-US" sz="2400" kern="1200" dirty="0">
                <a:solidFill>
                  <a:srgbClr val="C00000"/>
                </a:solidFill>
                <a:latin typeface="+mn-lt"/>
                <a:ea typeface="+mn-ea"/>
                <a:cs typeface="+mn-cs"/>
              </a:rPr>
              <a:t>你是如何解决编码中遇到的问题？借助群智的方法来解决编程问题可信和可行吗？</a:t>
            </a:r>
          </a:p>
        </p:txBody>
      </p:sp>
      <p:pic>
        <p:nvPicPr>
          <p:cNvPr id="4" name="图片 3"/>
          <p:cNvPicPr>
            <a:picLocks noChangeAspect="1"/>
          </p:cNvPicPr>
          <p:nvPr/>
        </p:nvPicPr>
        <p:blipFill>
          <a:blip r:embed="rId2"/>
          <a:stretch>
            <a:fillRect/>
          </a:stretch>
        </p:blipFill>
        <p:spPr>
          <a:xfrm>
            <a:off x="7932479" y="2129307"/>
            <a:ext cx="2412999" cy="3217333"/>
          </a:xfrm>
          <a:prstGeom prst="rect">
            <a:avLst/>
          </a:prstGeom>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042978" y="1088740"/>
            <a:ext cx="3852428" cy="1188132"/>
          </a:xfrm>
          <a:prstGeom prst="rect">
            <a:avLst/>
          </a:prstGeom>
        </p:spPr>
        <p:txBody>
          <a:bodyPr vert="horz" anchor="b">
            <a:normAutofit fontScale="975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a:lnSpc>
                <a:spcPct val="150000"/>
              </a:lnSpc>
              <a:defRPr/>
            </a:pPr>
            <a:r>
              <a:rPr lang="zh-CN" altLang="en-US" sz="4400" dirty="0">
                <a:solidFill>
                  <a:srgbClr val="C00000"/>
                </a:solidFill>
                <a:latin typeface="微软雅黑" panose="020B0503020204020204" charset="-122"/>
                <a:ea typeface="微软雅黑" panose="020B0503020204020204" charset="-122"/>
              </a:rPr>
              <a:t>问题和讨论</a:t>
            </a:r>
          </a:p>
        </p:txBody>
      </p:sp>
      <p:pic>
        <p:nvPicPr>
          <p:cNvPr id="6" name="图片 5"/>
          <p:cNvPicPr>
            <a:picLocks noChangeAspect="1"/>
          </p:cNvPicPr>
          <p:nvPr/>
        </p:nvPicPr>
        <p:blipFill>
          <a:blip r:embed="rId2"/>
          <a:stretch>
            <a:fillRect/>
          </a:stretch>
        </p:blipFill>
        <p:spPr>
          <a:xfrm>
            <a:off x="4547034" y="2780928"/>
            <a:ext cx="2340260" cy="2585042"/>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1.1.1  </a:t>
            </a:r>
            <a:r>
              <a:rPr lang="zh-CN" altLang="en-US" dirty="0"/>
              <a:t>编写类代码</a:t>
            </a:r>
          </a:p>
        </p:txBody>
      </p:sp>
      <p:sp>
        <p:nvSpPr>
          <p:cNvPr id="3" name="内容占位符 2"/>
          <p:cNvSpPr>
            <a:spLocks noGrp="1"/>
          </p:cNvSpPr>
          <p:nvPr>
            <p:ph idx="1"/>
          </p:nvPr>
        </p:nvSpPr>
        <p:spPr>
          <a:xfrm>
            <a:off x="539750" y="1125538"/>
            <a:ext cx="10920052" cy="5040312"/>
          </a:xfrm>
        </p:spPr>
        <p:txBody>
          <a:bodyPr/>
          <a:lstStyle/>
          <a:p>
            <a:pPr marL="514350" indent="-514350">
              <a:buFont typeface="+mj-ea"/>
              <a:buAutoNum type="circleNumDbPlain"/>
            </a:pPr>
            <a:r>
              <a:rPr lang="zh-CN" altLang="zh-CN" dirty="0"/>
              <a:t>编写实现类的代码</a:t>
            </a:r>
          </a:p>
          <a:p>
            <a:pPr marL="514350" indent="-514350">
              <a:buFont typeface="+mj-ea"/>
              <a:buAutoNum type="circleNumDbPlain"/>
            </a:pPr>
            <a:r>
              <a:rPr lang="zh-CN" altLang="zh-CN" dirty="0"/>
              <a:t>编写实现类方法的代码</a:t>
            </a:r>
            <a:endParaRPr lang="en-US" altLang="zh-CN" dirty="0"/>
          </a:p>
          <a:p>
            <a:pPr marL="514350" indent="-514350">
              <a:buFont typeface="+mj-ea"/>
              <a:buAutoNum type="circleNumDbPlain"/>
            </a:pPr>
            <a:r>
              <a:rPr lang="zh-CN" altLang="zh-CN" dirty="0"/>
              <a:t>编写实现类间关联的代码</a:t>
            </a:r>
            <a:endParaRPr lang="en-US" altLang="zh-CN" dirty="0"/>
          </a:p>
          <a:p>
            <a:pPr marL="514350" indent="-514350">
              <a:buFont typeface="+mj-ea"/>
              <a:buAutoNum type="circleNumDbPlain"/>
            </a:pPr>
            <a:r>
              <a:rPr lang="zh-CN" altLang="zh-CN" dirty="0"/>
              <a:t>编写实现设计类间聚合和组合关系的代码</a:t>
            </a:r>
            <a:endParaRPr lang="en-US" altLang="zh-CN" dirty="0"/>
          </a:p>
          <a:p>
            <a:pPr marL="514350" indent="-514350">
              <a:buFont typeface="+mj-ea"/>
              <a:buAutoNum type="circleNumDbPlain"/>
            </a:pPr>
            <a:r>
              <a:rPr lang="zh-CN" altLang="zh-CN" dirty="0"/>
              <a:t>编写实现接口关系的代码</a:t>
            </a:r>
            <a:endParaRPr lang="en-US" altLang="zh-CN" dirty="0"/>
          </a:p>
          <a:p>
            <a:pPr marL="514350" indent="-514350">
              <a:buFont typeface="+mj-ea"/>
              <a:buAutoNum type="circleNumDbPlain"/>
            </a:pPr>
            <a:r>
              <a:rPr lang="zh-CN" altLang="zh-CN" dirty="0"/>
              <a:t>编写实现继承关系的程序代码</a:t>
            </a:r>
            <a:endParaRPr lang="en-US" altLang="zh-CN" dirty="0"/>
          </a:p>
          <a:p>
            <a:pPr marL="514350" indent="-514350">
              <a:buFont typeface="+mj-ea"/>
              <a:buAutoNum type="circleNumDbPlain"/>
            </a:pPr>
            <a:r>
              <a:rPr lang="zh-CN" altLang="zh-CN" dirty="0"/>
              <a:t>编写实现包的代码</a:t>
            </a:r>
            <a:endParaRPr lang="zh-CN" alt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a:t>
            </a:r>
            <a:r>
              <a:rPr lang="en-US" altLang="zh-CN" dirty="0"/>
              <a:t>1</a:t>
            </a:r>
            <a:r>
              <a:rPr lang="zh-CN" altLang="en-US" dirty="0"/>
              <a:t>）</a:t>
            </a:r>
            <a:r>
              <a:rPr lang="zh-CN" altLang="zh-CN" dirty="0"/>
              <a:t>编写实现类的代码</a:t>
            </a:r>
            <a:endParaRPr lang="zh-CN" altLang="en-US" dirty="0"/>
          </a:p>
        </p:txBody>
      </p:sp>
      <p:sp>
        <p:nvSpPr>
          <p:cNvPr id="3" name="内容占位符 2"/>
          <p:cNvSpPr>
            <a:spLocks noGrp="1"/>
          </p:cNvSpPr>
          <p:nvPr>
            <p:ph idx="1"/>
          </p:nvPr>
        </p:nvSpPr>
        <p:spPr>
          <a:xfrm>
            <a:off x="539751" y="1125538"/>
            <a:ext cx="4187304" cy="5040312"/>
          </a:xfrm>
        </p:spPr>
        <p:txBody>
          <a:bodyPr/>
          <a:lstStyle/>
          <a:p>
            <a:r>
              <a:rPr lang="zh-CN" altLang="zh-CN" dirty="0">
                <a:solidFill>
                  <a:srgbClr val="C00000"/>
                </a:solidFill>
              </a:rPr>
              <a:t>设计模型</a:t>
            </a:r>
            <a:r>
              <a:rPr lang="zh-CN" altLang="zh-CN" dirty="0"/>
              <a:t>（如设计类图）详细描述了软件系统中类的详细设计信息，包括可见性、类名、属性、方法等等</a:t>
            </a:r>
            <a:endParaRPr lang="en-US" altLang="zh-CN" dirty="0"/>
          </a:p>
          <a:p>
            <a:r>
              <a:rPr lang="zh-CN" altLang="zh-CN" dirty="0"/>
              <a:t>程序员需要将这些设计信息直接转换为用程序设计语言表示的</a:t>
            </a:r>
            <a:r>
              <a:rPr lang="zh-CN" altLang="zh-CN" dirty="0">
                <a:solidFill>
                  <a:srgbClr val="C00000"/>
                </a:solidFill>
              </a:rPr>
              <a:t>实现结构和代码</a:t>
            </a:r>
            <a:endParaRPr lang="zh-CN" altLang="en-US" dirty="0">
              <a:solidFill>
                <a:srgbClr val="C00000"/>
              </a:solidFill>
            </a:endParaRPr>
          </a:p>
        </p:txBody>
      </p:sp>
      <p:pic>
        <p:nvPicPr>
          <p:cNvPr id="9" name="图片 8"/>
          <p:cNvPicPr>
            <a:picLocks noChangeAspect="1"/>
          </p:cNvPicPr>
          <p:nvPr/>
        </p:nvPicPr>
        <p:blipFill>
          <a:blip r:embed="rId2"/>
          <a:stretch>
            <a:fillRect/>
          </a:stretch>
        </p:blipFill>
        <p:spPr>
          <a:xfrm>
            <a:off x="5136702" y="1412296"/>
            <a:ext cx="6688743" cy="4753553"/>
          </a:xfrm>
          <a:prstGeom prst="rect">
            <a:avLst/>
          </a:prstGeom>
          <a:ln>
            <a:solidFill>
              <a:schemeClr val="accent1"/>
            </a:solid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a:t>
            </a:r>
            <a:r>
              <a:rPr lang="en-US" altLang="zh-CN" dirty="0"/>
              <a:t>2</a:t>
            </a:r>
            <a:r>
              <a:rPr lang="zh-CN" altLang="en-US" dirty="0"/>
              <a:t>）</a:t>
            </a:r>
            <a:r>
              <a:rPr lang="zh-CN" altLang="zh-CN" dirty="0"/>
              <a:t>编写实现类方法的代码</a:t>
            </a:r>
            <a:endParaRPr lang="zh-CN" altLang="en-US" dirty="0"/>
          </a:p>
        </p:txBody>
      </p:sp>
      <p:sp>
        <p:nvSpPr>
          <p:cNvPr id="3" name="内容占位符 2"/>
          <p:cNvSpPr>
            <a:spLocks noGrp="1"/>
          </p:cNvSpPr>
          <p:nvPr>
            <p:ph idx="1"/>
          </p:nvPr>
        </p:nvSpPr>
        <p:spPr>
          <a:xfrm>
            <a:off x="539751" y="1125538"/>
            <a:ext cx="3791260" cy="5040312"/>
          </a:xfrm>
        </p:spPr>
        <p:txBody>
          <a:bodyPr/>
          <a:lstStyle/>
          <a:p>
            <a:r>
              <a:rPr lang="zh-CN" altLang="en-US" dirty="0"/>
              <a:t>基于</a:t>
            </a:r>
            <a:r>
              <a:rPr lang="zh-CN" altLang="en-US" dirty="0">
                <a:solidFill>
                  <a:srgbClr val="C00000"/>
                </a:solidFill>
              </a:rPr>
              <a:t>类方法</a:t>
            </a:r>
            <a:r>
              <a:rPr lang="zh-CN" altLang="en-US" dirty="0"/>
              <a:t>的设计描述（</a:t>
            </a:r>
            <a:r>
              <a:rPr lang="en-US" altLang="zh-CN" dirty="0"/>
              <a:t>UML</a:t>
            </a:r>
            <a:r>
              <a:rPr lang="zh-CN" altLang="zh-CN" dirty="0"/>
              <a:t>的</a:t>
            </a:r>
            <a:r>
              <a:rPr lang="zh-CN" altLang="zh-CN" dirty="0">
                <a:solidFill>
                  <a:srgbClr val="C00000"/>
                </a:solidFill>
              </a:rPr>
              <a:t>活动图</a:t>
            </a:r>
            <a:r>
              <a:rPr lang="zh-CN" altLang="zh-CN" dirty="0"/>
              <a:t>表示</a:t>
            </a:r>
            <a:r>
              <a:rPr lang="zh-CN" altLang="en-US" dirty="0"/>
              <a:t>）</a:t>
            </a:r>
            <a:r>
              <a:rPr lang="zh-CN" altLang="zh-CN" dirty="0"/>
              <a:t>，程序员可以依此为依据来编写类方法的实现代码</a:t>
            </a:r>
            <a:endParaRPr lang="zh-CN" altLang="en-US" dirty="0"/>
          </a:p>
        </p:txBody>
      </p:sp>
      <p:pic>
        <p:nvPicPr>
          <p:cNvPr id="5" name="图片 4"/>
          <p:cNvPicPr>
            <a:picLocks noChangeAspect="1"/>
          </p:cNvPicPr>
          <p:nvPr/>
        </p:nvPicPr>
        <p:blipFill>
          <a:blip r:embed="rId2"/>
          <a:stretch>
            <a:fillRect/>
          </a:stretch>
        </p:blipFill>
        <p:spPr>
          <a:xfrm>
            <a:off x="4727054" y="1016732"/>
            <a:ext cx="6990566" cy="5445224"/>
          </a:xfrm>
          <a:prstGeom prst="rect">
            <a:avLst/>
          </a:prstGeom>
          <a:ln>
            <a:solidFill>
              <a:schemeClr val="accent1"/>
            </a:solid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a:t>
            </a:r>
            <a:r>
              <a:rPr lang="en-US" altLang="zh-CN" dirty="0"/>
              <a:t>3</a:t>
            </a:r>
            <a:r>
              <a:rPr lang="zh-CN" altLang="en-US" dirty="0"/>
              <a:t>）</a:t>
            </a:r>
            <a:r>
              <a:rPr lang="zh-CN" altLang="zh-CN" dirty="0"/>
              <a:t>编写实现类间关联的代码</a:t>
            </a:r>
            <a:endParaRPr lang="zh-CN" altLang="en-US" dirty="0"/>
          </a:p>
        </p:txBody>
      </p:sp>
      <p:sp>
        <p:nvSpPr>
          <p:cNvPr id="3" name="内容占位符 2"/>
          <p:cNvSpPr>
            <a:spLocks noGrp="1"/>
          </p:cNvSpPr>
          <p:nvPr>
            <p:ph idx="1"/>
          </p:nvPr>
        </p:nvSpPr>
        <p:spPr>
          <a:xfrm>
            <a:off x="539751" y="1125538"/>
            <a:ext cx="10920412" cy="5040312"/>
          </a:xfrm>
        </p:spPr>
        <p:txBody>
          <a:bodyPr/>
          <a:lstStyle/>
          <a:p>
            <a:r>
              <a:rPr lang="zh-CN" altLang="zh-CN" dirty="0"/>
              <a:t>将类间关联关系的</a:t>
            </a:r>
            <a:r>
              <a:rPr lang="zh-CN" altLang="zh-CN" dirty="0">
                <a:solidFill>
                  <a:srgbClr val="C00000"/>
                </a:solidFill>
              </a:rPr>
              <a:t>语义信息</a:t>
            </a:r>
            <a:r>
              <a:rPr lang="zh-CN" altLang="zh-CN" dirty="0"/>
              <a:t>具体落实到相应类的</a:t>
            </a:r>
            <a:r>
              <a:rPr lang="zh-CN" altLang="zh-CN" dirty="0">
                <a:solidFill>
                  <a:srgbClr val="C00000"/>
                </a:solidFill>
              </a:rPr>
              <a:t>程序代码中</a:t>
            </a:r>
            <a:r>
              <a:rPr lang="zh-CN" altLang="zh-CN" dirty="0"/>
              <a:t>，即综合考虑关联关系的</a:t>
            </a:r>
            <a:r>
              <a:rPr lang="zh-CN" altLang="zh-CN" dirty="0">
                <a:solidFill>
                  <a:srgbClr val="C00000"/>
                </a:solidFill>
              </a:rPr>
              <a:t>方向性、多重性、角色名和约束特性</a:t>
            </a:r>
            <a:r>
              <a:rPr lang="zh-CN" altLang="zh-CN" dirty="0"/>
              <a:t>等信息来编写相关的类程序代码</a:t>
            </a:r>
            <a:endParaRPr lang="zh-CN" altLang="en-US" dirty="0"/>
          </a:p>
        </p:txBody>
      </p:sp>
      <p:pic>
        <p:nvPicPr>
          <p:cNvPr id="7" name="图片 6"/>
          <p:cNvPicPr>
            <a:picLocks noChangeAspect="1"/>
          </p:cNvPicPr>
          <p:nvPr/>
        </p:nvPicPr>
        <p:blipFill>
          <a:blip r:embed="rId2"/>
          <a:stretch>
            <a:fillRect/>
          </a:stretch>
        </p:blipFill>
        <p:spPr>
          <a:xfrm>
            <a:off x="545774" y="2774156"/>
            <a:ext cx="8124825" cy="1743075"/>
          </a:xfrm>
          <a:prstGeom prst="rect">
            <a:avLst/>
          </a:prstGeom>
          <a:ln>
            <a:solidFill>
              <a:schemeClr val="accent1"/>
            </a:solidFill>
          </a:ln>
        </p:spPr>
      </p:pic>
      <p:pic>
        <p:nvPicPr>
          <p:cNvPr id="4" name="图片 3"/>
          <p:cNvPicPr>
            <a:picLocks noChangeAspect="1"/>
          </p:cNvPicPr>
          <p:nvPr/>
        </p:nvPicPr>
        <p:blipFill>
          <a:blip r:embed="rId3"/>
          <a:stretch>
            <a:fillRect/>
          </a:stretch>
        </p:blipFill>
        <p:spPr>
          <a:xfrm>
            <a:off x="4727054" y="4065468"/>
            <a:ext cx="7278035" cy="2502567"/>
          </a:xfrm>
          <a:prstGeom prst="rect">
            <a:avLst/>
          </a:prstGeom>
          <a:solidFill>
            <a:schemeClr val="bg1"/>
          </a:solidFill>
          <a:ln>
            <a:solidFill>
              <a:schemeClr val="accent1"/>
            </a:solidFill>
          </a:ln>
        </p:spPr>
      </p:pic>
      <p:sp>
        <p:nvSpPr>
          <p:cNvPr id="6" name="矩形 5"/>
          <p:cNvSpPr/>
          <p:nvPr/>
        </p:nvSpPr>
        <p:spPr>
          <a:xfrm>
            <a:off x="10019642" y="3897052"/>
            <a:ext cx="2124236" cy="267783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a:t>
            </a:r>
            <a:r>
              <a:rPr lang="en-US" altLang="zh-CN" dirty="0"/>
              <a:t>4</a:t>
            </a:r>
            <a:r>
              <a:rPr lang="zh-CN" altLang="en-US" dirty="0"/>
              <a:t>）</a:t>
            </a:r>
            <a:r>
              <a:rPr lang="zh-CN" altLang="zh-CN" dirty="0"/>
              <a:t>编写实现设计类间聚合和组合关系的代码</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可以采用类似于实现</a:t>
            </a:r>
            <a:r>
              <a:rPr lang="zh-CN" altLang="zh-CN" dirty="0">
                <a:solidFill>
                  <a:srgbClr val="C00000"/>
                </a:solidFill>
              </a:rPr>
              <a:t>关联关系的方法</a:t>
            </a:r>
            <a:r>
              <a:rPr lang="zh-CN" altLang="zh-CN" dirty="0"/>
              <a:t>来编写实现聚合和组合关系的代码</a:t>
            </a:r>
            <a:endParaRPr lang="en-US" altLang="zh-CN" dirty="0"/>
          </a:p>
          <a:p>
            <a:r>
              <a:rPr lang="zh-CN" altLang="zh-CN" dirty="0"/>
              <a:t>根据多重性来设计相应类属性的数据结构</a:t>
            </a:r>
          </a:p>
          <a:p>
            <a:endParaRPr lang="zh-CN" altLang="en-US" dirty="0"/>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cb355037-087a-4cdd-a4de-972ce56b9656}"/>
</p:tagLst>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《卫星导航定位导论》 20100913</Template>
  <TotalTime>32</TotalTime>
  <Words>2676</Words>
  <Application>Microsoft Office PowerPoint</Application>
  <PresentationFormat>自定义</PresentationFormat>
  <Paragraphs>256</Paragraphs>
  <Slides>48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48</vt:i4>
      </vt:variant>
    </vt:vector>
  </HeadingPairs>
  <TitlesOfParts>
    <vt:vector size="53" baseType="lpstr">
      <vt:lpstr>微软雅黑</vt:lpstr>
      <vt:lpstr>Arial</vt:lpstr>
      <vt:lpstr>Times New Roman</vt:lpstr>
      <vt:lpstr>Wingdings</vt:lpstr>
      <vt:lpstr>自定义设计方案</vt:lpstr>
      <vt:lpstr>PowerPoint 演示文稿</vt:lpstr>
      <vt:lpstr>内容</vt:lpstr>
      <vt:lpstr>1.1 编写代码的任务</vt:lpstr>
      <vt:lpstr>编写代码的任务</vt:lpstr>
      <vt:lpstr>1.1.1  编写类代码</vt:lpstr>
      <vt:lpstr>（1）编写实现类的代码</vt:lpstr>
      <vt:lpstr>（2）编写实现类方法的代码</vt:lpstr>
      <vt:lpstr>（3）编写实现类间关联的代码</vt:lpstr>
      <vt:lpstr>（4）编写实现设计类间聚合和组合关系的代码</vt:lpstr>
      <vt:lpstr>（5）编写实现接口关系的代码</vt:lpstr>
      <vt:lpstr>（6）编写实现继承关系的程序代码</vt:lpstr>
      <vt:lpstr>（7）编写实现包的代码</vt:lpstr>
      <vt:lpstr>1.1.2  编写用户界面代码</vt:lpstr>
      <vt:lpstr>示例：“LoginUI”的编码实现</vt:lpstr>
      <vt:lpstr>示例：“LoginUI”的编码实现</vt:lpstr>
      <vt:lpstr>1.1.3  编写数据设计代码</vt:lpstr>
      <vt:lpstr>示例：“T_User”表的创建</vt:lpstr>
      <vt:lpstr>示例：连接和关闭数据库的代码</vt:lpstr>
      <vt:lpstr>示例：操作数据库的程序代码</vt:lpstr>
      <vt:lpstr>示例：判断用户账号和密码合法性的代码</vt:lpstr>
      <vt:lpstr>1.2 代码片段的重用</vt:lpstr>
      <vt:lpstr>开源社区中的代码片段</vt:lpstr>
      <vt:lpstr>示例：重用开源社区中的代码片段</vt:lpstr>
      <vt:lpstr>内容</vt:lpstr>
      <vt:lpstr>2.1 何为软件缺陷</vt:lpstr>
      <vt:lpstr>软件缺陷带来的问题：错误</vt:lpstr>
      <vt:lpstr>错误带来的问题：失效</vt:lpstr>
      <vt:lpstr>2.2 软件缺陷的描述（1/2）</vt:lpstr>
      <vt:lpstr>软件缺陷的描述（2/2）</vt:lpstr>
      <vt:lpstr>2.3 软件缺陷的应对方法（1/2）</vt:lpstr>
      <vt:lpstr>软件缺陷的应对方法（2/2）</vt:lpstr>
      <vt:lpstr>2.4 软件缺陷的状态（1/2）</vt:lpstr>
      <vt:lpstr>软件缺陷的状态（2/2）</vt:lpstr>
      <vt:lpstr>2.5 程序调试</vt:lpstr>
      <vt:lpstr>调试的步骤</vt:lpstr>
      <vt:lpstr>内容</vt:lpstr>
      <vt:lpstr>3.1 编码和调试面临的挑战</vt:lpstr>
      <vt:lpstr>3.2 解决编程和调试问题的方法</vt:lpstr>
      <vt:lpstr>技术问答社区</vt:lpstr>
      <vt:lpstr>海量的群体和群智知识</vt:lpstr>
      <vt:lpstr>获取群智知识的方法</vt:lpstr>
      <vt:lpstr>示例：查找的问题“socket connection” problem”</vt:lpstr>
      <vt:lpstr>编写代码的输出</vt:lpstr>
      <vt:lpstr>小结</vt:lpstr>
      <vt:lpstr>综合实践一</vt:lpstr>
      <vt:lpstr>综合实践二</vt:lpstr>
      <vt:lpstr>思考和讨论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文英 郑</cp:lastModifiedBy>
  <cp:revision>2640</cp:revision>
  <dcterms:created xsi:type="dcterms:W3CDTF">2113-01-01T00:00:00Z</dcterms:created>
  <dcterms:modified xsi:type="dcterms:W3CDTF">2024-11-12T08:08:06Z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BDCCF05B2154426DBC054E6B874CB9FF</vt:lpwstr>
  </property>
</Properties>
</file>