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91" r:id="rId3"/>
    <p:sldId id="2892" r:id="rId4"/>
    <p:sldId id="2893" r:id="rId5"/>
    <p:sldId id="365" r:id="rId6"/>
    <p:sldId id="321" r:id="rId7"/>
    <p:sldId id="350" r:id="rId8"/>
    <p:sldId id="322" r:id="rId9"/>
    <p:sldId id="323" r:id="rId10"/>
    <p:sldId id="324" r:id="rId11"/>
    <p:sldId id="325" r:id="rId12"/>
    <p:sldId id="2894" r:id="rId13"/>
    <p:sldId id="2895" r:id="rId14"/>
    <p:sldId id="2896" r:id="rId15"/>
    <p:sldId id="2897" r:id="rId16"/>
    <p:sldId id="2898" r:id="rId17"/>
    <p:sldId id="2899" r:id="rId18"/>
    <p:sldId id="2900" r:id="rId19"/>
    <p:sldId id="2902" r:id="rId20"/>
    <p:sldId id="2903" r:id="rId21"/>
    <p:sldId id="2904" r:id="rId22"/>
    <p:sldId id="2905" r:id="rId23"/>
    <p:sldId id="2906" r:id="rId24"/>
    <p:sldId id="2901" r:id="rId25"/>
    <p:sldId id="2907" r:id="rId26"/>
    <p:sldId id="2908" r:id="rId27"/>
    <p:sldId id="2909" r:id="rId28"/>
    <p:sldId id="2910" r:id="rId29"/>
    <p:sldId id="2911" r:id="rId30"/>
    <p:sldId id="358" r:id="rId31"/>
    <p:sldId id="328" r:id="rId32"/>
    <p:sldId id="2912" r:id="rId33"/>
    <p:sldId id="2913" r:id="rId34"/>
    <p:sldId id="2914" r:id="rId35"/>
    <p:sldId id="351" r:id="rId36"/>
    <p:sldId id="354" r:id="rId37"/>
    <p:sldId id="352" r:id="rId38"/>
    <p:sldId id="347" r:id="rId39"/>
    <p:sldId id="2915" r:id="rId40"/>
    <p:sldId id="2916" r:id="rId41"/>
    <p:sldId id="2944" r:id="rId42"/>
    <p:sldId id="1617" r:id="rId43"/>
  </p:sldIdLst>
  <p:sldSz cx="12190095" cy="6858000"/>
  <p:notesSz cx="7099300" cy="10234295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56" d="100"/>
          <a:sy n="56" d="100"/>
        </p:scale>
        <p:origin x="993" y="36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714" y="285320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软件维护与演化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预防性维护</a:t>
            </a:r>
            <a:endParaRPr lang="zh-CN" altLang="en-US"/>
          </a:p>
        </p:txBody>
      </p:sp>
      <p:sp>
        <p:nvSpPr>
          <p:cNvPr id="14848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何为预防性维护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对软件结构进行改造以便提高软件的</a:t>
            </a:r>
            <a:r>
              <a:rPr lang="zh-CN" altLang="en-US" b="1" dirty="0">
                <a:solidFill>
                  <a:srgbClr val="C00000"/>
                </a:solidFill>
              </a:rPr>
              <a:t>可靠性和可维护性</a:t>
            </a:r>
            <a:r>
              <a:rPr lang="zh-CN" altLang="en-US" dirty="0"/>
              <a:t>等</a:t>
            </a:r>
            <a:endParaRPr lang="zh-CN" altLang="en-US" dirty="0"/>
          </a:p>
          <a:p>
            <a:r>
              <a:rPr lang="zh-CN" altLang="en-US" dirty="0"/>
              <a:t>起因</a:t>
            </a:r>
            <a:endParaRPr lang="zh-CN" altLang="en-US" dirty="0"/>
          </a:p>
          <a:p>
            <a:pPr lvl="1"/>
            <a:r>
              <a:rPr lang="zh-CN" altLang="en-US" dirty="0"/>
              <a:t>为进一步改善软件系统的可维护性和可靠性，为以后的软件改进奠定基础的维护活动</a:t>
            </a:r>
            <a:endParaRPr lang="zh-CN" altLang="en-US" dirty="0"/>
          </a:p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获取软件结构，重新改善软件结构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509" y="5759696"/>
            <a:ext cx="788293" cy="759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0630" y="5759696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小米便签需要做预防性维护吗？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软件维护的特点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同步性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软件维护需要与软件使用同步进行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周期长</a:t>
            </a:r>
            <a:endParaRPr lang="zh-CN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软件维护周期会更长，一些软件会服役十几年甚至几十年的时间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费用高</a:t>
            </a:r>
            <a:endParaRPr lang="zh-CN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维护成本高达总成本</a:t>
            </a:r>
            <a:r>
              <a:rPr lang="en-US" altLang="zh-CN" dirty="0"/>
              <a:t>80%</a:t>
            </a:r>
            <a:r>
              <a:rPr lang="zh-CN" altLang="zh-CN" dirty="0"/>
              <a:t>以上，维护费用是开发费用的</a:t>
            </a:r>
            <a:r>
              <a:rPr lang="en-US" altLang="zh-CN" dirty="0"/>
              <a:t>3</a:t>
            </a:r>
            <a:r>
              <a:rPr lang="zh-CN" altLang="zh-CN" dirty="0"/>
              <a:t>倍以上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难度大</a:t>
            </a:r>
            <a:endParaRPr lang="zh-CN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充分理解待维护软件的架构、设计和代码，</a:t>
            </a:r>
            <a:r>
              <a:rPr lang="zh-CN" altLang="en-US" dirty="0"/>
              <a:t>这</a:t>
            </a:r>
            <a:r>
              <a:rPr lang="zh-CN" altLang="zh-CN" dirty="0"/>
              <a:t>极困难。尤其是在软件设计文档缺失的情况下，这一问题更为突出</a:t>
            </a:r>
            <a:endParaRPr lang="en-US" altLang="zh-CN" dirty="0"/>
          </a:p>
          <a:p>
            <a:pPr lvl="1"/>
            <a:r>
              <a:rPr lang="en-US" altLang="zh-CN" dirty="0"/>
              <a:t>50%-90%</a:t>
            </a:r>
            <a:r>
              <a:rPr lang="zh-CN" altLang="zh-CN" dirty="0"/>
              <a:t>的时间被消耗在理解程序上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软件维护工程师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负责完成软件维护的各项工作</a:t>
            </a:r>
            <a:r>
              <a:rPr lang="zh-CN" altLang="en-US" dirty="0"/>
              <a:t>，具备多方面的能力和素质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阅读理解能力</a:t>
            </a:r>
            <a:r>
              <a:rPr lang="zh-CN" altLang="en-US" dirty="0"/>
              <a:t>，</a:t>
            </a:r>
            <a:r>
              <a:rPr lang="zh-CN" altLang="zh-CN" dirty="0"/>
              <a:t>阅读待维护软件的相关文档和代码，以此来掌握软件的架构和相关设计</a:t>
            </a:r>
            <a:endParaRPr lang="en-US" altLang="zh-CN" dirty="0"/>
          </a:p>
          <a:p>
            <a:pPr lvl="1"/>
            <a:r>
              <a:rPr lang="zh-CN" altLang="zh-CN" dirty="0"/>
              <a:t>需要有非常强的</a:t>
            </a:r>
            <a:r>
              <a:rPr lang="zh-CN" altLang="zh-CN" b="1" dirty="0">
                <a:solidFill>
                  <a:srgbClr val="C00000"/>
                </a:solidFill>
              </a:rPr>
              <a:t>掌握新技术能力</a:t>
            </a:r>
            <a:r>
              <a:rPr lang="zh-CN" altLang="zh-CN" dirty="0"/>
              <a:t>，以此来指导软件维护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洞察和分析能力</a:t>
            </a:r>
            <a:r>
              <a:rPr lang="zh-CN" altLang="en-US" dirty="0"/>
              <a:t>，</a:t>
            </a:r>
            <a:r>
              <a:rPr lang="zh-CN" altLang="zh-CN" dirty="0"/>
              <a:t>根据软件缺陷的症状快速定位缺陷所在代码的可能位置，能够针对增强的软件需求明确要对软件的哪些部分进行重设计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沟通能力</a:t>
            </a:r>
            <a:r>
              <a:rPr lang="zh-CN" altLang="en-US" dirty="0"/>
              <a:t>，</a:t>
            </a:r>
            <a:r>
              <a:rPr lang="zh-CN" altLang="zh-CN" dirty="0"/>
              <a:t>与客户</a:t>
            </a:r>
            <a:r>
              <a:rPr lang="zh-CN" altLang="en-US" dirty="0"/>
              <a:t>、</a:t>
            </a:r>
            <a:r>
              <a:rPr lang="zh-CN" altLang="zh-CN" dirty="0"/>
              <a:t>用户</a:t>
            </a:r>
            <a:r>
              <a:rPr lang="zh-CN" altLang="en-US" dirty="0"/>
              <a:t>和软件工程师进行</a:t>
            </a:r>
            <a:r>
              <a:rPr lang="zh-CN" altLang="zh-CN" dirty="0"/>
              <a:t>沟通</a:t>
            </a:r>
            <a:r>
              <a:rPr lang="zh-CN" altLang="en-US" dirty="0"/>
              <a:t>的能力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软件演化及其特点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软件演化</a:t>
            </a:r>
            <a:r>
              <a:rPr lang="zh-CN" altLang="zh-CN" dirty="0"/>
              <a:t>是指针对软件的大规模功能增强和结构调整，以实现变化的软件需求，或者提高软件系统的质量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功能增强粒度大</a:t>
            </a:r>
            <a:r>
              <a:rPr lang="zh-CN" altLang="en-US" dirty="0"/>
              <a:t>，</a:t>
            </a:r>
            <a:r>
              <a:rPr lang="zh-CN" altLang="zh-CN" dirty="0"/>
              <a:t>软件演化针对的是粗粒度需求变化及功能增强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主动应对变更</a:t>
            </a:r>
            <a:r>
              <a:rPr lang="zh-CN" altLang="en-US" dirty="0"/>
              <a:t>，</a:t>
            </a:r>
            <a:r>
              <a:rPr lang="zh-CN" altLang="zh-CN" dirty="0"/>
              <a:t>基于对用户需求及其变化的理解，综合考虑软件各项功能实现的时间投入及开发成本，规划软件系统的整体演化，并以此开展功能增强等维护活动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持续性</a:t>
            </a:r>
            <a:r>
              <a:rPr lang="zh-CN" altLang="en-US" dirty="0"/>
              <a:t>，</a:t>
            </a:r>
            <a:r>
              <a:rPr lang="zh-CN" altLang="zh-CN" dirty="0"/>
              <a:t>预先规划好软件演化的路线图，完成当前软件演化工作后，软件维护团队随后将连续性的进入到另一项软件演化工作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引发版本变化</a:t>
            </a:r>
            <a:r>
              <a:rPr lang="zh-CN" altLang="en-US" dirty="0"/>
              <a:t>，</a:t>
            </a:r>
            <a:r>
              <a:rPr lang="zh-CN" altLang="zh-CN" dirty="0"/>
              <a:t>每一次演化结束后通常会产生一个新的软件版本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软件演化与软件维护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2578" y="1904638"/>
          <a:ext cx="11269252" cy="208823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728192"/>
                <a:gridCol w="2448272"/>
                <a:gridCol w="2340260"/>
                <a:gridCol w="2719010"/>
                <a:gridCol w="2033518"/>
              </a:tblGrid>
              <a:tr h="696077"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概念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功能增强粒度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应对变化方式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持续性或间隔性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 dirty="0">
                          <a:effectLst/>
                        </a:rPr>
                        <a:t>版本变化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6077"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软件演化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粗粒度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主动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持续性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是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6077"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软件维护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细粒度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被动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>
                          <a:effectLst/>
                        </a:rPr>
                        <a:t>间隔性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800" kern="100" dirty="0">
                          <a:effectLst/>
                        </a:rPr>
                        <a:t>不一定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zh-CN" dirty="0"/>
              <a:t>软件演化法则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大型闭源软件的演化特点和规律</a:t>
            </a:r>
            <a:endParaRPr lang="en-US" altLang="zh-CN" sz="28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持续变化法则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除非系统持续不断地被修改以满足用户的需求，否则系统将变得越来越不实用</a:t>
            </a:r>
            <a:endParaRPr lang="zh-CN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增加复杂性法则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除非有额外的工作来明显降低软件系统的复杂性，否则软件系统会变得越来越复杂</a:t>
            </a:r>
            <a:endParaRPr lang="zh-CN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自我调节法则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在软件演化过程中，软件产品和过程的测量遵循正态分布，演化过程是自我可调节的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组织稳定性守恒法则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在整个生命周期中，产生一个新版本所需的平均额外工作量几乎是相同的</a:t>
            </a:r>
            <a:endParaRPr lang="zh-CN" altLang="zh-CN" sz="2400" dirty="0"/>
          </a:p>
          <a:p>
            <a:pPr lvl="1"/>
            <a:endParaRPr lang="zh-CN" altLang="zh-CN" sz="2400" dirty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软件演化法则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>
                <a:solidFill>
                  <a:srgbClr val="C00000"/>
                </a:solidFill>
              </a:rPr>
              <a:t>熟悉度守恒法则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在一个不断演化的系统中，平均增量增长几乎相同</a:t>
            </a:r>
            <a:endParaRPr lang="zh-CN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功能持续增长法则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在软件的生命周期中，软件功能必须持续增加，否则用户的满意度会降低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质量衰减法则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软件的质量会随代码的不断变更而呈现出整体逐渐下降的趋势。如果没有严格的维护和适应性调整，使得软件适应运行环境的变化，软件的质量必然会随着软件演化而逐渐下降 </a:t>
            </a:r>
            <a:endParaRPr lang="zh-CN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反馈系统法则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系统的演化过程包括多回路的活动和多层次的反馈。软件工程师必须识别这些复杂的交互，以持续演化现有系统，提供更多的功能和更高的质量</a:t>
            </a:r>
            <a:endParaRPr lang="zh-CN" altLang="zh-CN" sz="2400" dirty="0"/>
          </a:p>
          <a:p>
            <a:endParaRPr lang="zh-CN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软件维护与演化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软件维护的形式和挑战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软件演化的概念及法则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软件逻辑老化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逻辑老化的表现和原因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解决逻辑老化的方法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软件维护的过程与技术</a:t>
            </a:r>
            <a:endParaRPr lang="en-US" altLang="zh-CN" dirty="0"/>
          </a:p>
          <a:p>
            <a:pPr lvl="1"/>
            <a:r>
              <a:rPr lang="zh-CN" altLang="en-US" dirty="0"/>
              <a:t>软件维护技术</a:t>
            </a:r>
            <a:endParaRPr lang="en-US" altLang="zh-CN" dirty="0"/>
          </a:p>
          <a:p>
            <a:pPr lvl="1"/>
            <a:r>
              <a:rPr lang="zh-CN" altLang="en-US" dirty="0"/>
              <a:t>软件维护过程</a:t>
            </a:r>
            <a:endParaRPr lang="zh-CN" altLang="en-US" dirty="0"/>
          </a:p>
        </p:txBody>
      </p:sp>
      <p:pic>
        <p:nvPicPr>
          <p:cNvPr id="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" y="7938"/>
            <a:ext cx="11196972" cy="708025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何为</a:t>
            </a:r>
            <a:r>
              <a:rPr lang="zh-CN" altLang="zh-CN" dirty="0"/>
              <a:t>软件逻辑老化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软件在维护和演化的过程中出现的</a:t>
            </a:r>
            <a:r>
              <a:rPr lang="zh-CN" altLang="zh-CN" dirty="0">
                <a:solidFill>
                  <a:srgbClr val="C00000"/>
                </a:solidFill>
              </a:rPr>
              <a:t>用户满意度降低、质量逐渐下降、变更成本不断上升</a:t>
            </a:r>
            <a:r>
              <a:rPr lang="zh-CN" altLang="zh-CN" dirty="0"/>
              <a:t>这样一种现象</a:t>
            </a:r>
            <a:endParaRPr lang="en-US" altLang="zh-CN" dirty="0"/>
          </a:p>
          <a:p>
            <a:pPr lvl="1"/>
            <a:r>
              <a:rPr lang="zh-CN" altLang="zh-CN" dirty="0"/>
              <a:t>这些现象发生在逻辑层面，而非发生在物理层面</a:t>
            </a:r>
            <a:endParaRPr lang="zh-CN" altLang="en-US" dirty="0"/>
          </a:p>
        </p:txBody>
      </p:sp>
      <p:grpSp>
        <p:nvGrpSpPr>
          <p:cNvPr id="6" name="画布 12"/>
          <p:cNvGrpSpPr/>
          <p:nvPr/>
        </p:nvGrpSpPr>
        <p:grpSpPr>
          <a:xfrm>
            <a:off x="838622" y="2762734"/>
            <a:ext cx="7884876" cy="3312368"/>
            <a:chOff x="0" y="0"/>
            <a:chExt cx="4001135" cy="191008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4001135" cy="1910080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8" name="直接箭头连接符 7"/>
            <p:cNvCxnSpPr/>
            <p:nvPr/>
          </p:nvCxnSpPr>
          <p:spPr>
            <a:xfrm>
              <a:off x="179223" y="1806854"/>
              <a:ext cx="32513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79211" y="176585"/>
              <a:ext cx="3790" cy="16302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15"/>
            <p:cNvSpPr txBox="1"/>
            <p:nvPr/>
          </p:nvSpPr>
          <p:spPr>
            <a:xfrm>
              <a:off x="3324293" y="1682064"/>
              <a:ext cx="629107" cy="22354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时间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5"/>
            <p:cNvSpPr txBox="1"/>
            <p:nvPr/>
          </p:nvSpPr>
          <p:spPr>
            <a:xfrm>
              <a:off x="205541" y="30817"/>
              <a:ext cx="958291" cy="496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软件质量及用户满意度</a:t>
              </a:r>
              <a:endParaRPr lang="zh-CN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49885" y="581558"/>
              <a:ext cx="1078992" cy="716890"/>
            </a:xfrm>
            <a:custGeom>
              <a:avLst/>
              <a:gdLst>
                <a:gd name="connsiteX0" fmla="*/ 0 w 1078992"/>
                <a:gd name="connsiteY0" fmla="*/ 0 h 716890"/>
                <a:gd name="connsiteX1" fmla="*/ 186537 w 1078992"/>
                <a:gd name="connsiteY1" fmla="*/ 303581 h 716890"/>
                <a:gd name="connsiteX2" fmla="*/ 577900 w 1078992"/>
                <a:gd name="connsiteY2" fmla="*/ 596189 h 716890"/>
                <a:gd name="connsiteX3" fmla="*/ 1078992 w 1078992"/>
                <a:gd name="connsiteY3" fmla="*/ 716890 h 7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992" h="716890">
                  <a:moveTo>
                    <a:pt x="0" y="0"/>
                  </a:moveTo>
                  <a:cubicBezTo>
                    <a:pt x="45110" y="102108"/>
                    <a:pt x="90220" y="204216"/>
                    <a:pt x="186537" y="303581"/>
                  </a:cubicBezTo>
                  <a:cubicBezTo>
                    <a:pt x="282854" y="402946"/>
                    <a:pt x="429158" y="527304"/>
                    <a:pt x="577900" y="596189"/>
                  </a:cubicBezTo>
                  <a:cubicBezTo>
                    <a:pt x="726642" y="665074"/>
                    <a:pt x="902817" y="690982"/>
                    <a:pt x="1078992" y="716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803957" y="787353"/>
              <a:ext cx="1517127" cy="792921"/>
            </a:xfrm>
            <a:custGeom>
              <a:avLst/>
              <a:gdLst>
                <a:gd name="connsiteX0" fmla="*/ 0 w 1078992"/>
                <a:gd name="connsiteY0" fmla="*/ 0 h 716890"/>
                <a:gd name="connsiteX1" fmla="*/ 186537 w 1078992"/>
                <a:gd name="connsiteY1" fmla="*/ 303581 h 716890"/>
                <a:gd name="connsiteX2" fmla="*/ 577900 w 1078992"/>
                <a:gd name="connsiteY2" fmla="*/ 596189 h 716890"/>
                <a:gd name="connsiteX3" fmla="*/ 1078992 w 1078992"/>
                <a:gd name="connsiteY3" fmla="*/ 716890 h 7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992" h="716890">
                  <a:moveTo>
                    <a:pt x="0" y="0"/>
                  </a:moveTo>
                  <a:cubicBezTo>
                    <a:pt x="45110" y="102108"/>
                    <a:pt x="90220" y="204216"/>
                    <a:pt x="186537" y="303581"/>
                  </a:cubicBezTo>
                  <a:cubicBezTo>
                    <a:pt x="282854" y="402946"/>
                    <a:pt x="429158" y="527304"/>
                    <a:pt x="577900" y="596189"/>
                  </a:cubicBezTo>
                  <a:cubicBezTo>
                    <a:pt x="726642" y="665074"/>
                    <a:pt x="902817" y="690982"/>
                    <a:pt x="1078992" y="716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0"/>
              <a:endCxn id="12" idx="3"/>
            </p:cNvCxnSpPr>
            <p:nvPr/>
          </p:nvCxnSpPr>
          <p:spPr>
            <a:xfrm flipH="1">
              <a:off x="1528877" y="787353"/>
              <a:ext cx="275080" cy="5110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79145" y="658368"/>
              <a:ext cx="69495" cy="62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85994" y="849341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01792" y="1035878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1248" y="1171209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37046" y="1232804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80784" y="937123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118528" y="1171209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07478" y="1350432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57651" y="1474790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131683" y="1536385"/>
              <a:ext cx="69215" cy="61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612891" y="966383"/>
              <a:ext cx="120812" cy="9875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826676" y="311866"/>
              <a:ext cx="101946" cy="101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15"/>
            <p:cNvSpPr txBox="1"/>
            <p:nvPr/>
          </p:nvSpPr>
          <p:spPr>
            <a:xfrm>
              <a:off x="2980944" y="223113"/>
              <a:ext cx="803878" cy="2743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维护活动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2808176" y="508854"/>
              <a:ext cx="120650" cy="984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文本框 15"/>
            <p:cNvSpPr txBox="1"/>
            <p:nvPr/>
          </p:nvSpPr>
          <p:spPr>
            <a:xfrm>
              <a:off x="2980736" y="446228"/>
              <a:ext cx="826626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软件重构</a:t>
              </a:r>
              <a:endParaRPr lang="zh-CN"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870" y="6077396"/>
            <a:ext cx="788293" cy="75994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38622" y="6077396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软件会出现物理老化现象吗？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软件逻辑老化的现象（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质量下降</a:t>
            </a:r>
            <a:endParaRPr lang="zh-CN" altLang="zh-CN" dirty="0"/>
          </a:p>
          <a:p>
            <a:pPr lvl="1"/>
            <a:r>
              <a:rPr lang="zh-CN" altLang="zh-CN" dirty="0"/>
              <a:t>在对软件进行完善性维护的同时，尽管增加了新的功能，但也会</a:t>
            </a:r>
            <a:r>
              <a:rPr lang="zh-CN" altLang="zh-CN" b="1" dirty="0">
                <a:solidFill>
                  <a:srgbClr val="C00000"/>
                </a:solidFill>
              </a:rPr>
              <a:t>带来对软件架构的破坏</a:t>
            </a:r>
            <a:r>
              <a:rPr lang="zh-CN" altLang="zh-CN" dirty="0"/>
              <a:t>，从而</a:t>
            </a:r>
            <a:r>
              <a:rPr lang="zh-CN" altLang="zh-CN" b="1" dirty="0">
                <a:solidFill>
                  <a:srgbClr val="C00000"/>
                </a:solidFill>
              </a:rPr>
              <a:t>引入新的软件问题</a:t>
            </a:r>
            <a:r>
              <a:rPr lang="zh-CN" altLang="zh-CN" dirty="0"/>
              <a:t>，使得整个软件不易于维护，软件架构变得脆弱</a:t>
            </a:r>
            <a:endParaRPr lang="en-US" altLang="zh-CN" dirty="0"/>
          </a:p>
          <a:p>
            <a:r>
              <a:rPr lang="zh-CN" altLang="zh-CN" dirty="0"/>
              <a:t>变更成本增加</a:t>
            </a:r>
            <a:endParaRPr lang="zh-CN" altLang="zh-CN" dirty="0"/>
          </a:p>
          <a:p>
            <a:pPr lvl="1"/>
            <a:r>
              <a:rPr lang="zh-CN" altLang="zh-CN" dirty="0"/>
              <a:t>随着软件规模的不断增大、软件质量的下降，对软件进行变更的成本也会随之不断增加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需要阅读更多的文档和代码</a:t>
            </a:r>
            <a:r>
              <a:rPr lang="zh-CN" altLang="zh-CN" dirty="0"/>
              <a:t>才能理解待维护的软件系统</a:t>
            </a:r>
            <a:endParaRPr lang="en-US" altLang="zh-CN" dirty="0"/>
          </a:p>
          <a:p>
            <a:pPr lvl="1"/>
            <a:r>
              <a:rPr lang="zh-CN" altLang="zh-CN" dirty="0"/>
              <a:t>软件系统架构的脆弱性意味着软件维护工程师不得不对软件进行</a:t>
            </a:r>
            <a:r>
              <a:rPr lang="zh-CN" altLang="zh-CN" b="1" dirty="0">
                <a:solidFill>
                  <a:srgbClr val="C00000"/>
                </a:solidFill>
              </a:rPr>
              <a:t>更多的“缝缝补补”</a:t>
            </a:r>
            <a:r>
              <a:rPr lang="zh-CN" altLang="zh-CN" dirty="0"/>
              <a:t>才能实现新的软件功能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软件维护与演化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软件维护的形式和挑战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软件演化的概念及法则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软件逻辑老化</a:t>
            </a:r>
            <a:endParaRPr lang="en-US" altLang="zh-CN" dirty="0"/>
          </a:p>
          <a:p>
            <a:pPr lvl="1"/>
            <a:r>
              <a:rPr lang="zh-CN" altLang="en-US" dirty="0"/>
              <a:t>逻辑老化的表现和原因</a:t>
            </a:r>
            <a:endParaRPr lang="en-US" altLang="zh-CN" dirty="0"/>
          </a:p>
          <a:p>
            <a:pPr lvl="1"/>
            <a:r>
              <a:rPr lang="zh-CN" altLang="en-US" dirty="0"/>
              <a:t>解决逻辑老化的方法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软件维护的过程与技术</a:t>
            </a:r>
            <a:endParaRPr lang="en-US" altLang="zh-CN" dirty="0"/>
          </a:p>
          <a:p>
            <a:pPr lvl="1"/>
            <a:r>
              <a:rPr lang="zh-CN" altLang="en-US" dirty="0"/>
              <a:t>软件维护技术</a:t>
            </a:r>
            <a:endParaRPr lang="en-US" altLang="zh-CN" dirty="0"/>
          </a:p>
          <a:p>
            <a:pPr lvl="1"/>
            <a:r>
              <a:rPr lang="zh-CN" altLang="en-US" dirty="0"/>
              <a:t>软件维护过程</a:t>
            </a:r>
            <a:endParaRPr lang="zh-CN" altLang="en-US" dirty="0"/>
          </a:p>
        </p:txBody>
      </p:sp>
      <p:pic>
        <p:nvPicPr>
          <p:cNvPr id="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软件逻辑老化的现象（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用户满意度降低</a:t>
            </a:r>
            <a:endParaRPr lang="zh-CN" altLang="zh-CN" dirty="0"/>
          </a:p>
          <a:p>
            <a:pPr lvl="1"/>
            <a:r>
              <a:rPr lang="zh-CN" altLang="zh-CN" dirty="0"/>
              <a:t>随着对软件认识不断深入，用户会逐步发现软件中存在的缺陷</a:t>
            </a:r>
            <a:endParaRPr lang="en-US" altLang="zh-CN" dirty="0"/>
          </a:p>
          <a:p>
            <a:pPr lvl="1"/>
            <a:r>
              <a:rPr lang="zh-CN" altLang="zh-CN" dirty="0"/>
              <a:t>用户对软件的满意度会逐步降低</a:t>
            </a:r>
            <a:endParaRPr lang="en-US" altLang="zh-CN" dirty="0"/>
          </a:p>
          <a:p>
            <a:r>
              <a:rPr lang="zh-CN" altLang="zh-CN" dirty="0"/>
              <a:t>软件逻辑老化是一种</a:t>
            </a:r>
            <a:r>
              <a:rPr lang="zh-CN" altLang="zh-CN" dirty="0">
                <a:solidFill>
                  <a:srgbClr val="C00000"/>
                </a:solidFill>
              </a:rPr>
              <a:t>必然的现象</a:t>
            </a:r>
            <a:r>
              <a:rPr lang="zh-CN" altLang="zh-CN" dirty="0"/>
              <a:t>，不可避免</a:t>
            </a:r>
            <a:endParaRPr lang="en-US" altLang="zh-CN" dirty="0"/>
          </a:p>
          <a:p>
            <a:r>
              <a:rPr lang="zh-CN" altLang="zh-CN" dirty="0"/>
              <a:t>如果对软件逻辑老化的现象置之不理，必然会导致软件“不可救药”，最终走向死亡</a:t>
            </a:r>
            <a:endParaRPr lang="en-US" altLang="zh-CN" dirty="0"/>
          </a:p>
          <a:p>
            <a:r>
              <a:rPr lang="zh-CN" altLang="zh-CN" dirty="0"/>
              <a:t>解决软件逻辑老化的有效方法之一就是</a:t>
            </a:r>
            <a:r>
              <a:rPr lang="zh-CN" altLang="zh-CN" dirty="0">
                <a:solidFill>
                  <a:srgbClr val="C00000"/>
                </a:solidFill>
              </a:rPr>
              <a:t>对软件进行重构</a:t>
            </a:r>
            <a:r>
              <a:rPr lang="zh-CN" altLang="zh-CN" dirty="0"/>
              <a:t>，重构意味着给软件注入“强心针”，使得软件在一定程度上</a:t>
            </a:r>
            <a:r>
              <a:rPr lang="zh-CN" altLang="zh-CN" dirty="0">
                <a:solidFill>
                  <a:srgbClr val="C00000"/>
                </a:solidFill>
              </a:rPr>
              <a:t>“返老还童”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软件逻辑老化的原因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缺乏变更</a:t>
            </a:r>
            <a:endParaRPr lang="en-US" altLang="zh-CN" dirty="0"/>
          </a:p>
          <a:p>
            <a:pPr lvl="1"/>
            <a:r>
              <a:rPr lang="zh-CN" altLang="zh-CN" dirty="0"/>
              <a:t>当外部环境发生变化时，软件也应随之发生变化，进行必要的变更，否则软件就会进入老化</a:t>
            </a:r>
            <a:endParaRPr lang="en-US" altLang="zh-CN" dirty="0"/>
          </a:p>
          <a:p>
            <a:pPr lvl="1"/>
            <a:r>
              <a:rPr lang="zh-CN" altLang="zh-CN" dirty="0"/>
              <a:t>如果软件运行的操作系统已经发生了变化，软件就需要进行适应性的维护，否则就会被运行环境抛弃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如果软件不能适应外部环境变化，缺乏必要变更，就会加速老化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负面变更</a:t>
            </a:r>
            <a:endParaRPr lang="en-US" altLang="zh-CN" dirty="0"/>
          </a:p>
          <a:p>
            <a:pPr lvl="1"/>
            <a:r>
              <a:rPr lang="zh-CN" altLang="zh-CN" dirty="0"/>
              <a:t>软件变更不总是积极和正面的，有时候它会</a:t>
            </a:r>
            <a:r>
              <a:rPr lang="zh-CN" altLang="zh-CN" b="1" dirty="0">
                <a:solidFill>
                  <a:srgbClr val="C00000"/>
                </a:solidFill>
              </a:rPr>
              <a:t>带来负面和消极影响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通过变更引入了新的、更为严重的缺陷；破坏了软件结构，使得软件架构更为脆弱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负面变更会破坏软件的结构和质量，进而增加维护的成本和难度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zh-CN" dirty="0"/>
              <a:t>软件逻辑老化</a:t>
            </a:r>
            <a:r>
              <a:rPr lang="zh-CN" altLang="en-US" dirty="0"/>
              <a:t>的表现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设计恶化</a:t>
            </a:r>
            <a:r>
              <a:rPr lang="zh-CN" altLang="en-US" dirty="0"/>
              <a:t>是指</a:t>
            </a:r>
            <a:r>
              <a:rPr lang="zh-CN" altLang="zh-CN" dirty="0"/>
              <a:t>软件维护过程中由于设计变更而导致的</a:t>
            </a:r>
            <a:r>
              <a:rPr lang="zh-CN" altLang="zh-CN" dirty="0">
                <a:solidFill>
                  <a:srgbClr val="C00000"/>
                </a:solidFill>
              </a:rPr>
              <a:t>软件可变性显著降低</a:t>
            </a:r>
            <a:r>
              <a:rPr lang="zh-CN" altLang="zh-CN" dirty="0"/>
              <a:t>的现象。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设计僵化</a:t>
            </a:r>
            <a:r>
              <a:rPr lang="zh-CN" altLang="zh-CN" dirty="0"/>
              <a:t>，软件不易于变更，模块之间存在连带效应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设计脆弱</a:t>
            </a:r>
            <a:r>
              <a:rPr lang="zh-CN" altLang="zh-CN" dirty="0"/>
              <a:t>，一些“小规模”的软件变更会带来“大范围”的软件变更，甚至会破坏软件系统的整体架构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模块间紧耦合</a:t>
            </a:r>
            <a:r>
              <a:rPr lang="zh-CN" altLang="zh-CN" dirty="0"/>
              <a:t>，软件内部的多个模块之间关系过于密切，软件铁板一块，难以对其中的模块进行变更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晦涩的软件设计</a:t>
            </a:r>
            <a:r>
              <a:rPr lang="zh-CN" altLang="zh-CN" dirty="0"/>
              <a:t>，软件设计方案不易于理解</a:t>
            </a:r>
            <a:endParaRPr lang="en-US" altLang="zh-CN" dirty="0"/>
          </a:p>
          <a:p>
            <a:r>
              <a:rPr lang="zh-CN" altLang="zh-CN" dirty="0"/>
              <a:t>设计恶化会导致软件出错率上升，软件变更成本增高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软件维护与演化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软件维护的形式和挑战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软件演化的概念及法则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软件逻辑老化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逻辑老化的表现和原因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解决逻辑老化的方法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软件维护的过程与技术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软件维护技术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软件维护过程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代码重组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在不改变软件功能的前提下，对程序</a:t>
            </a:r>
            <a:r>
              <a:rPr lang="zh-CN" altLang="zh-CN" dirty="0">
                <a:solidFill>
                  <a:srgbClr val="C00000"/>
                </a:solidFill>
              </a:rPr>
              <a:t>代码</a:t>
            </a:r>
            <a:r>
              <a:rPr lang="zh-CN" altLang="zh-CN" dirty="0"/>
              <a:t>进行</a:t>
            </a:r>
            <a:r>
              <a:rPr lang="zh-CN" altLang="zh-CN" dirty="0">
                <a:solidFill>
                  <a:srgbClr val="C00000"/>
                </a:solidFill>
              </a:rPr>
              <a:t>重新组织</a:t>
            </a:r>
            <a:r>
              <a:rPr lang="zh-CN" altLang="zh-CN" dirty="0"/>
              <a:t>，使得重组后的代码具有更好的</a:t>
            </a:r>
            <a:r>
              <a:rPr lang="zh-CN" altLang="zh-CN" dirty="0">
                <a:solidFill>
                  <a:srgbClr val="C00000"/>
                </a:solidFill>
              </a:rPr>
              <a:t>可维护性</a:t>
            </a:r>
            <a:r>
              <a:rPr lang="zh-CN" altLang="zh-CN" dirty="0"/>
              <a:t>，能够有效支持对代码的变更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画布 61"/>
          <p:cNvGrpSpPr/>
          <p:nvPr/>
        </p:nvGrpSpPr>
        <p:grpSpPr>
          <a:xfrm>
            <a:off x="730750" y="3196114"/>
            <a:ext cx="10837064" cy="2465134"/>
            <a:chOff x="0" y="0"/>
            <a:chExt cx="5274310" cy="89916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89916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流程图: 多文档 8"/>
            <p:cNvSpPr/>
            <p:nvPr/>
          </p:nvSpPr>
          <p:spPr>
            <a:xfrm>
              <a:off x="117831" y="135331"/>
              <a:ext cx="694943" cy="599846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00480" y="208483"/>
              <a:ext cx="735178" cy="552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代码读入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箭头: 右 10"/>
            <p:cNvSpPr/>
            <p:nvPr/>
          </p:nvSpPr>
          <p:spPr>
            <a:xfrm>
              <a:off x="853008" y="384048"/>
              <a:ext cx="347472" cy="2194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2" name="文本框 64"/>
            <p:cNvSpPr txBox="1"/>
            <p:nvPr/>
          </p:nvSpPr>
          <p:spPr>
            <a:xfrm>
              <a:off x="155754" y="276088"/>
              <a:ext cx="460858" cy="4533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程序代码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右 12"/>
            <p:cNvSpPr/>
            <p:nvPr/>
          </p:nvSpPr>
          <p:spPr>
            <a:xfrm>
              <a:off x="1954723" y="384429"/>
              <a:ext cx="664906" cy="219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4" name="文本框 64"/>
            <p:cNvSpPr txBox="1"/>
            <p:nvPr/>
          </p:nvSpPr>
          <p:spPr>
            <a:xfrm>
              <a:off x="1915267" y="41250"/>
              <a:ext cx="734400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程序代码内部表示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49667" y="208965"/>
              <a:ext cx="734695" cy="551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代码转换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箭头: 右 15"/>
            <p:cNvSpPr/>
            <p:nvPr/>
          </p:nvSpPr>
          <p:spPr>
            <a:xfrm>
              <a:off x="3410450" y="362880"/>
              <a:ext cx="394242" cy="219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7" name="流程图: 多文档 16"/>
            <p:cNvSpPr/>
            <p:nvPr/>
          </p:nvSpPr>
          <p:spPr>
            <a:xfrm>
              <a:off x="3816239" y="187250"/>
              <a:ext cx="873236" cy="59944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8" name="文本框 64"/>
            <p:cNvSpPr txBox="1"/>
            <p:nvPr/>
          </p:nvSpPr>
          <p:spPr>
            <a:xfrm>
              <a:off x="3832224" y="314165"/>
              <a:ext cx="742951" cy="42072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易于维护的代码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逆向工程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基于</a:t>
            </a:r>
            <a:r>
              <a:rPr lang="zh-CN" altLang="zh-CN" dirty="0">
                <a:solidFill>
                  <a:srgbClr val="C00000"/>
                </a:solidFill>
              </a:rPr>
              <a:t>低抽象层次</a:t>
            </a:r>
            <a:r>
              <a:rPr lang="zh-CN" altLang="zh-CN" dirty="0"/>
              <a:t>软件制品，通过对其进行理解和分析，产生</a:t>
            </a:r>
            <a:r>
              <a:rPr lang="zh-CN" altLang="zh-CN" dirty="0">
                <a:solidFill>
                  <a:srgbClr val="C00000"/>
                </a:solidFill>
              </a:rPr>
              <a:t>高抽象层次</a:t>
            </a:r>
            <a:r>
              <a:rPr lang="zh-CN" altLang="zh-CN" dirty="0"/>
              <a:t>的软件制品</a:t>
            </a:r>
            <a:endParaRPr lang="en-US" altLang="zh-CN" dirty="0"/>
          </a:p>
          <a:p>
            <a:pPr lvl="1"/>
            <a:r>
              <a:rPr lang="zh-CN" altLang="zh-CN" dirty="0"/>
              <a:t>通过对程序代码进行逆向的分析，产生与代码相一致的设计模型和文档</a:t>
            </a:r>
            <a:endParaRPr lang="en-US" altLang="zh-CN" dirty="0"/>
          </a:p>
          <a:p>
            <a:pPr lvl="1"/>
            <a:r>
              <a:rPr lang="zh-CN" altLang="zh-CN" dirty="0"/>
              <a:t>基于对程序代码和设计模型的理解，逆向分析出软件系统的需求模型和文档</a:t>
            </a:r>
            <a:endParaRPr lang="en-US" altLang="zh-CN" dirty="0"/>
          </a:p>
          <a:p>
            <a:r>
              <a:rPr lang="zh-CN" altLang="en-US" dirty="0"/>
              <a:t>典型应用场景</a:t>
            </a:r>
            <a:endParaRPr lang="en-US" altLang="zh-CN" dirty="0"/>
          </a:p>
          <a:p>
            <a:pPr lvl="1"/>
            <a:r>
              <a:rPr lang="zh-CN" altLang="zh-CN" dirty="0"/>
              <a:t>分析已有程序，寻求比源代码更高层次的抽象形式（如设计甚至需求）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zh-CN" dirty="0"/>
              <a:t>设计重构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如果一个软件的设计文档缺失，软件文档与程序代码不一致、或者软件设计的内容不详实，那么软件维护工程师可以采用</a:t>
            </a:r>
            <a:r>
              <a:rPr lang="zh-CN" altLang="zh-CN" dirty="0">
                <a:solidFill>
                  <a:srgbClr val="C00000"/>
                </a:solidFill>
              </a:rPr>
              <a:t>设计重构的手段来获得软件设计方面的文档信息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通过读入程序代码，理解和和分析代码中的变量使用、模块内部的封装、模块之间的调用或消息传递、程序的控制路径等方面的信息，</a:t>
            </a:r>
            <a:r>
              <a:rPr lang="zh-CN" altLang="zh-CN" dirty="0">
                <a:solidFill>
                  <a:srgbClr val="C00000"/>
                </a:solidFill>
              </a:rPr>
              <a:t>产生用自然语言或图形化信息所描述的软件设计文档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是逆向工程的一种具体表现形式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zh-CN" dirty="0"/>
              <a:t>再工程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通过分析和变更软件的架构，实现更高质量的软件系统的过程</a:t>
            </a:r>
            <a:endParaRPr lang="en-US" altLang="zh-CN" dirty="0"/>
          </a:p>
          <a:p>
            <a:r>
              <a:rPr lang="zh-CN" altLang="zh-CN" dirty="0"/>
              <a:t>再工程既包括逆向工程也包括正向工程</a:t>
            </a:r>
            <a:endParaRPr lang="zh-CN" altLang="en-US" dirty="0"/>
          </a:p>
        </p:txBody>
      </p:sp>
      <p:grpSp>
        <p:nvGrpSpPr>
          <p:cNvPr id="6" name="画布 85"/>
          <p:cNvGrpSpPr/>
          <p:nvPr/>
        </p:nvGrpSpPr>
        <p:grpSpPr>
          <a:xfrm>
            <a:off x="226554" y="2979420"/>
            <a:ext cx="11233248" cy="2069760"/>
            <a:chOff x="0" y="0"/>
            <a:chExt cx="5499735" cy="89916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499735" cy="89916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矩形 7"/>
            <p:cNvSpPr/>
            <p:nvPr/>
          </p:nvSpPr>
          <p:spPr>
            <a:xfrm>
              <a:off x="1238580" y="208483"/>
              <a:ext cx="549429" cy="552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逆向</a:t>
              </a: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工程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891108" y="384048"/>
              <a:ext cx="347472" cy="2194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3431" y="135331"/>
              <a:ext cx="657443" cy="599846"/>
              <a:chOff x="-31994" y="135331"/>
              <a:chExt cx="657443" cy="599846"/>
            </a:xfrm>
          </p:grpSpPr>
          <p:sp>
            <p:nvSpPr>
              <p:cNvPr id="21" name="流程图: 多文档 20"/>
              <p:cNvSpPr/>
              <p:nvPr/>
            </p:nvSpPr>
            <p:spPr>
              <a:xfrm>
                <a:off x="-31994" y="135331"/>
                <a:ext cx="657443" cy="599846"/>
              </a:xfrm>
              <a:prstGeom prst="flowChartMulti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ts val="2880"/>
                  </a:lnSpc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22" name="文本框 78"/>
              <p:cNvSpPr txBox="1"/>
              <p:nvPr/>
            </p:nvSpPr>
            <p:spPr>
              <a:xfrm>
                <a:off x="29539" y="266890"/>
                <a:ext cx="460858" cy="45339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ts val="2880"/>
                  </a:lnSpc>
                </a:pPr>
                <a:r>
                  <a:rPr lang="zh-CN" kern="100" dirty="0">
                    <a:solidFill>
                      <a:srgbClr val="C0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程序代码</a:t>
                </a:r>
                <a:endPara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箭头: 右 10"/>
            <p:cNvSpPr/>
            <p:nvPr/>
          </p:nvSpPr>
          <p:spPr>
            <a:xfrm>
              <a:off x="1810215" y="399837"/>
              <a:ext cx="620254" cy="219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2" name="文本框 64"/>
            <p:cNvSpPr txBox="1"/>
            <p:nvPr/>
          </p:nvSpPr>
          <p:spPr>
            <a:xfrm>
              <a:off x="1716672" y="61646"/>
              <a:ext cx="735445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软件设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计模型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39183" y="235677"/>
              <a:ext cx="599720" cy="551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正向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工程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箭头: 右 13"/>
            <p:cNvSpPr/>
            <p:nvPr/>
          </p:nvSpPr>
          <p:spPr>
            <a:xfrm>
              <a:off x="4363222" y="384048"/>
              <a:ext cx="394242" cy="219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89475" y="169509"/>
              <a:ext cx="746369" cy="599440"/>
              <a:chOff x="4070378" y="169509"/>
              <a:chExt cx="746369" cy="599440"/>
            </a:xfrm>
          </p:grpSpPr>
          <p:sp>
            <p:nvSpPr>
              <p:cNvPr id="19" name="流程图: 多文档 18"/>
              <p:cNvSpPr/>
              <p:nvPr/>
            </p:nvSpPr>
            <p:spPr>
              <a:xfrm>
                <a:off x="4165235" y="169509"/>
                <a:ext cx="651512" cy="599440"/>
              </a:xfrm>
              <a:prstGeom prst="flowChartMulti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ts val="2880"/>
                  </a:lnSpc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20" name="文本框 64"/>
              <p:cNvSpPr txBox="1"/>
              <p:nvPr/>
            </p:nvSpPr>
            <p:spPr>
              <a:xfrm>
                <a:off x="4070378" y="265385"/>
                <a:ext cx="746369" cy="43399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ts val="2880"/>
                  </a:lnSpc>
                </a:pPr>
                <a:r>
                  <a:rPr lang="zh-CN" kern="100" dirty="0">
                    <a:solidFill>
                      <a:srgbClr val="C0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易于维护的代码</a:t>
                </a:r>
                <a:endPara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430469" y="209292"/>
              <a:ext cx="599440" cy="551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设计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改造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箭头: 右 16"/>
            <p:cNvSpPr/>
            <p:nvPr/>
          </p:nvSpPr>
          <p:spPr>
            <a:xfrm>
              <a:off x="3061635" y="399075"/>
              <a:ext cx="619760" cy="219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18" name="文本框 64"/>
            <p:cNvSpPr txBox="1"/>
            <p:nvPr/>
          </p:nvSpPr>
          <p:spPr>
            <a:xfrm>
              <a:off x="3003853" y="61646"/>
              <a:ext cx="735330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新的软件设计模型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逆向工程、重组、重构和再工程示意图</a:t>
            </a:r>
            <a:endParaRPr lang="zh-CN" altLang="en-US" dirty="0"/>
          </a:p>
        </p:txBody>
      </p:sp>
      <p:grpSp>
        <p:nvGrpSpPr>
          <p:cNvPr id="7" name="画布 21"/>
          <p:cNvGrpSpPr/>
          <p:nvPr/>
        </p:nvGrpSpPr>
        <p:grpSpPr>
          <a:xfrm>
            <a:off x="946634" y="1376772"/>
            <a:ext cx="10143009" cy="4104456"/>
            <a:chOff x="0" y="0"/>
            <a:chExt cx="5383598" cy="2409825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24098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矩形 8"/>
            <p:cNvSpPr/>
            <p:nvPr/>
          </p:nvSpPr>
          <p:spPr>
            <a:xfrm>
              <a:off x="764439" y="336499"/>
              <a:ext cx="907084" cy="479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需求模型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87008" y="1043194"/>
              <a:ext cx="906780" cy="478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设计模型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1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08800" y="1775494"/>
              <a:ext cx="906780" cy="478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实现模型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48726" y="1043194"/>
              <a:ext cx="906780" cy="478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设计模型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n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/>
            <p:cNvCxnSpPr>
              <a:endCxn id="10" idx="0"/>
            </p:cNvCxnSpPr>
            <p:nvPr/>
          </p:nvCxnSpPr>
          <p:spPr>
            <a:xfrm rot="16200000" flipH="1">
              <a:off x="1515999" y="718793"/>
              <a:ext cx="479923" cy="168875"/>
            </a:xfrm>
            <a:prstGeom prst="bentConnector3">
              <a:avLst>
                <a:gd name="adj1" fmla="val 19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/>
            <p:cNvCxnSpPr>
              <a:stCxn id="10" idx="3"/>
              <a:endCxn id="11" idx="0"/>
            </p:cNvCxnSpPr>
            <p:nvPr/>
          </p:nvCxnSpPr>
          <p:spPr>
            <a:xfrm>
              <a:off x="2293788" y="1282589"/>
              <a:ext cx="168402" cy="4929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/>
            <p:cNvCxnSpPr>
              <a:stCxn id="11" idx="1"/>
            </p:cNvCxnSpPr>
            <p:nvPr/>
          </p:nvCxnSpPr>
          <p:spPr>
            <a:xfrm rot="10800000">
              <a:off x="1536191" y="1521985"/>
              <a:ext cx="472608" cy="49290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/>
            <p:cNvCxnSpPr>
              <a:stCxn id="10" idx="1"/>
            </p:cNvCxnSpPr>
            <p:nvPr/>
          </p:nvCxnSpPr>
          <p:spPr>
            <a:xfrm rot="10800000">
              <a:off x="991208" y="815645"/>
              <a:ext cx="395800" cy="46694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293788" y="1159460"/>
              <a:ext cx="9549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47"/>
            <p:cNvSpPr txBox="1"/>
            <p:nvPr/>
          </p:nvSpPr>
          <p:spPr>
            <a:xfrm>
              <a:off x="834404" y="1536519"/>
              <a:ext cx="845516" cy="2520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文档</a:t>
              </a:r>
              <a:r>
                <a:rPr lang="zh-CN" altLang="en-US" kern="100" dirty="0">
                  <a:solidFill>
                    <a:srgbClr val="C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和设计</a:t>
              </a: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重构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47"/>
            <p:cNvSpPr txBox="1"/>
            <p:nvPr/>
          </p:nvSpPr>
          <p:spPr>
            <a:xfrm>
              <a:off x="3237364" y="574532"/>
              <a:ext cx="929503" cy="40965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更高质量的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软件设计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47"/>
            <p:cNvSpPr txBox="1"/>
            <p:nvPr/>
          </p:nvSpPr>
          <p:spPr>
            <a:xfrm>
              <a:off x="321565" y="1430545"/>
              <a:ext cx="494081" cy="420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逆向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工程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380390" y="563268"/>
              <a:ext cx="782726" cy="177028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320451" y="164159"/>
              <a:ext cx="976580" cy="2022653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47"/>
            <p:cNvSpPr txBox="1"/>
            <p:nvPr/>
          </p:nvSpPr>
          <p:spPr>
            <a:xfrm>
              <a:off x="4889568" y="835688"/>
              <a:ext cx="494030" cy="4197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正向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工程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59544" y="1788506"/>
              <a:ext cx="906780" cy="478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实现模型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5" name="连接符: 肘形 24"/>
            <p:cNvCxnSpPr>
              <a:stCxn id="12" idx="3"/>
              <a:endCxn id="24" idx="0"/>
            </p:cNvCxnSpPr>
            <p:nvPr/>
          </p:nvCxnSpPr>
          <p:spPr>
            <a:xfrm>
              <a:off x="4155506" y="1282589"/>
              <a:ext cx="157428" cy="5059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15580" y="2014742"/>
              <a:ext cx="9544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47"/>
            <p:cNvSpPr txBox="1"/>
            <p:nvPr/>
          </p:nvSpPr>
          <p:spPr>
            <a:xfrm>
              <a:off x="2802499" y="1503210"/>
              <a:ext cx="739140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再工程</a:t>
              </a:r>
              <a:endParaRPr lang="zh-CN" kern="10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箭头: 上弧形 27"/>
            <p:cNvSpPr/>
            <p:nvPr/>
          </p:nvSpPr>
          <p:spPr>
            <a:xfrm rot="18840966">
              <a:off x="2696106" y="1311920"/>
              <a:ext cx="481739" cy="317992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>
                <a:latin typeface="+mn-ea"/>
              </a:endParaRPr>
            </a:p>
          </p:txBody>
        </p:sp>
        <p:sp>
          <p:nvSpPr>
            <p:cNvPr id="29" name="文本框 47"/>
            <p:cNvSpPr txBox="1"/>
            <p:nvPr/>
          </p:nvSpPr>
          <p:spPr>
            <a:xfrm>
              <a:off x="2990669" y="2067461"/>
              <a:ext cx="847734" cy="2514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代码重组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8243916" y="2276872"/>
            <a:ext cx="2626175" cy="3780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32862" y="2312875"/>
            <a:ext cx="2626175" cy="3780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软件维护过程</a:t>
            </a:r>
            <a:endParaRPr lang="zh-CN" altLang="en-US" dirty="0"/>
          </a:p>
        </p:txBody>
      </p:sp>
      <p:sp>
        <p:nvSpPr>
          <p:cNvPr id="6" name="流程图: 决策 5"/>
          <p:cNvSpPr/>
          <p:nvPr/>
        </p:nvSpPr>
        <p:spPr>
          <a:xfrm>
            <a:off x="5000008" y="2168860"/>
            <a:ext cx="2278498" cy="1027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分析软件配置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stCxn id="9" idx="2"/>
            <a:endCxn id="6" idx="0"/>
          </p:cNvCxnSpPr>
          <p:nvPr/>
        </p:nvCxnSpPr>
        <p:spPr>
          <a:xfrm>
            <a:off x="6124771" y="1418081"/>
            <a:ext cx="14486" cy="75077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文档 8"/>
          <p:cNvSpPr/>
          <p:nvPr/>
        </p:nvSpPr>
        <p:spPr>
          <a:xfrm>
            <a:off x="5398251" y="793012"/>
            <a:ext cx="1453039" cy="66931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维护申请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278506" y="2672915"/>
            <a:ext cx="1105878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991896" y="2672916"/>
            <a:ext cx="1008112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384384" y="2424354"/>
            <a:ext cx="1455238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研读代码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4349" y="2480150"/>
            <a:ext cx="1455239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研读文档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0802" y="2069691"/>
            <a:ext cx="1105878" cy="454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无文档仅代码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1896" y="2025644"/>
            <a:ext cx="1105878" cy="454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有文档和代码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4349" y="3333981"/>
            <a:ext cx="1455239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规划方案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4347" y="4171599"/>
            <a:ext cx="1457259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修改设计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4349" y="5062173"/>
            <a:ext cx="1455238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更改代码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84384" y="5019217"/>
            <a:ext cx="1455238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规划方案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>
            <a:stCxn id="16" idx="2"/>
            <a:endCxn id="20" idx="0"/>
          </p:cNvCxnSpPr>
          <p:nvPr/>
        </p:nvCxnSpPr>
        <p:spPr>
          <a:xfrm>
            <a:off x="3231968" y="2938930"/>
            <a:ext cx="0" cy="32321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</p:cNvCxnSpPr>
          <p:nvPr/>
        </p:nvCxnSpPr>
        <p:spPr>
          <a:xfrm flipH="1">
            <a:off x="3211618" y="3792125"/>
            <a:ext cx="20350" cy="30708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191268" y="4731185"/>
            <a:ext cx="20350" cy="28803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3" idx="0"/>
          </p:cNvCxnSpPr>
          <p:nvPr/>
        </p:nvCxnSpPr>
        <p:spPr>
          <a:xfrm>
            <a:off x="9105443" y="2914814"/>
            <a:ext cx="6560" cy="203264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71070" y="5711257"/>
            <a:ext cx="2736304" cy="53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测试并交付使用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肘形连接符 31"/>
          <p:cNvCxnSpPr>
            <a:stCxn id="22" idx="2"/>
            <a:endCxn id="30" idx="1"/>
          </p:cNvCxnSpPr>
          <p:nvPr/>
        </p:nvCxnSpPr>
        <p:spPr>
          <a:xfrm rot="5400000" flipV="1">
            <a:off x="3859372" y="4893311"/>
            <a:ext cx="384175" cy="1638935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2"/>
            <a:endCxn id="30" idx="3"/>
          </p:cNvCxnSpPr>
          <p:nvPr/>
        </p:nvCxnSpPr>
        <p:spPr>
          <a:xfrm rot="5400000">
            <a:off x="8145940" y="4938713"/>
            <a:ext cx="427355" cy="150495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41570" y="6241791"/>
            <a:ext cx="0" cy="33356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2" idx="1"/>
            <a:endCxn id="20" idx="1"/>
          </p:cNvCxnSpPr>
          <p:nvPr/>
        </p:nvCxnSpPr>
        <p:spPr>
          <a:xfrm rot="10800000">
            <a:off x="2504282" y="3527425"/>
            <a:ext cx="3175" cy="1728470"/>
          </a:xfrm>
          <a:prstGeom prst="bentConnector3">
            <a:avLst>
              <a:gd name="adj1" fmla="val 19442992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15" idx="3"/>
          </p:cNvCxnSpPr>
          <p:nvPr/>
        </p:nvCxnSpPr>
        <p:spPr>
          <a:xfrm flipV="1">
            <a:off x="9839802" y="2618105"/>
            <a:ext cx="3175" cy="2594610"/>
          </a:xfrm>
          <a:prstGeom prst="bentConnector3">
            <a:avLst>
              <a:gd name="adj1" fmla="val 15305606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079499" y="1529896"/>
            <a:ext cx="1669160" cy="454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评估和分析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158" y="101021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读文档和读代码哪个容易？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物理设备的维护问题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物理设备在使用过程中会出现故障，需要进行维护</a:t>
            </a:r>
            <a:endParaRPr lang="zh-CN" altLang="en-US" dirty="0"/>
          </a:p>
        </p:txBody>
      </p:sp>
      <p:pic>
        <p:nvPicPr>
          <p:cNvPr id="5" name="图片 4" descr="电视上的卡通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" y="2263804"/>
            <a:ext cx="5046620" cy="3159184"/>
          </a:xfrm>
          <a:prstGeom prst="rect">
            <a:avLst/>
          </a:prstGeom>
        </p:spPr>
      </p:pic>
      <p:pic>
        <p:nvPicPr>
          <p:cNvPr id="7" name="图片 6" descr="不同颜色的手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2263804"/>
            <a:ext cx="3174413" cy="31744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509" y="5759696"/>
            <a:ext cx="788293" cy="759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0630" y="5759696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软件是否也会出故障？为什么？出了故障怎么办？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软件维护成本</a:t>
            </a:r>
            <a:endParaRPr lang="en-US" altLang="zh-CN" dirty="0"/>
          </a:p>
        </p:txBody>
      </p:sp>
      <p:sp>
        <p:nvSpPr>
          <p:cNvPr id="15053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维护成本不断增加</a:t>
            </a:r>
            <a:endParaRPr lang="zh-CN" altLang="en-US" dirty="0"/>
          </a:p>
          <a:p>
            <a:pPr lvl="1"/>
            <a:r>
              <a:rPr lang="en-US" altLang="zh-CN" dirty="0"/>
              <a:t>70</a:t>
            </a:r>
            <a:r>
              <a:rPr lang="zh-CN" altLang="en-US" dirty="0"/>
              <a:t>年代 ：</a:t>
            </a:r>
            <a:r>
              <a:rPr lang="en-US" altLang="zh-CN" dirty="0"/>
              <a:t>35</a:t>
            </a:r>
            <a:r>
              <a:rPr lang="zh-CN" altLang="en-US" dirty="0"/>
              <a:t>％－</a:t>
            </a:r>
            <a:r>
              <a:rPr lang="en-US" altLang="zh-CN" dirty="0"/>
              <a:t>40</a:t>
            </a:r>
            <a:r>
              <a:rPr lang="zh-CN" altLang="en-US" dirty="0"/>
              <a:t>％</a:t>
            </a:r>
            <a:endParaRPr lang="en-US" altLang="zh-CN" dirty="0"/>
          </a:p>
          <a:p>
            <a:pPr lvl="1"/>
            <a:r>
              <a:rPr lang="en-US" altLang="zh-CN" dirty="0"/>
              <a:t>80</a:t>
            </a:r>
            <a:r>
              <a:rPr lang="zh-CN" altLang="en-US" dirty="0"/>
              <a:t>年代 ：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  <a:endParaRPr lang="en-US" altLang="zh-CN" dirty="0"/>
          </a:p>
          <a:p>
            <a:pPr lvl="1"/>
            <a:r>
              <a:rPr lang="en-US" altLang="zh-CN" dirty="0"/>
              <a:t>90</a:t>
            </a:r>
            <a:r>
              <a:rPr lang="zh-CN" altLang="en-US" dirty="0"/>
              <a:t>年代 ：</a:t>
            </a:r>
            <a:r>
              <a:rPr lang="en-US" altLang="zh-CN" dirty="0"/>
              <a:t>75%</a:t>
            </a:r>
            <a:endParaRPr lang="en-US" altLang="zh-CN" dirty="0"/>
          </a:p>
          <a:p>
            <a:pPr lvl="1"/>
            <a:r>
              <a:rPr lang="zh-CN" altLang="en-US" dirty="0"/>
              <a:t>如今：数据更高，</a:t>
            </a:r>
            <a:r>
              <a:rPr lang="en-US" altLang="zh-CN" dirty="0"/>
              <a:t>80%</a:t>
            </a:r>
            <a:endParaRPr lang="en-US" altLang="zh-CN" dirty="0"/>
          </a:p>
          <a:p>
            <a:r>
              <a:rPr lang="zh-CN" altLang="en-US" dirty="0"/>
              <a:t>软件维护工作量涉及二方面</a:t>
            </a:r>
            <a:endParaRPr lang="zh-CN" altLang="en-US" dirty="0"/>
          </a:p>
          <a:p>
            <a:pPr lvl="1"/>
            <a:r>
              <a:rPr lang="zh-CN" altLang="en-US" dirty="0"/>
              <a:t>助动性：用于理解代码功能，结构特征以及性能约束</a:t>
            </a:r>
            <a:endParaRPr lang="zh-CN" altLang="en-US" dirty="0"/>
          </a:p>
          <a:p>
            <a:pPr lvl="1"/>
            <a:r>
              <a:rPr lang="zh-CN" altLang="en-US" dirty="0"/>
              <a:t>生产性：用于分析和评价、修改设计和代码</a:t>
            </a:r>
            <a:endParaRPr lang="en-US" altLang="zh-CN" dirty="0"/>
          </a:p>
          <a:p>
            <a:r>
              <a:rPr lang="zh-CN" altLang="en-US" dirty="0"/>
              <a:t>模型表明</a:t>
            </a:r>
            <a:endParaRPr lang="zh-CN" altLang="en-US" dirty="0"/>
          </a:p>
          <a:p>
            <a:pPr lvl="1"/>
            <a:r>
              <a:rPr lang="zh-CN" altLang="en-US" dirty="0"/>
              <a:t>如果没有好的软件开发方法或者软件开发人员不能参与维护，那么软件维护工作量会指数上升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18980" y="1125538"/>
            <a:ext cx="5748833" cy="2159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软件维护工作量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 = P + K * e 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(c-d)</a:t>
            </a:r>
            <a:endParaRPr lang="en-US" altLang="zh-CN" baseline="30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生产性工作量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经验常数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复杂度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设计好坏和文档完整程度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对欲维护软件的熟悉程度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3.7 </a:t>
            </a:r>
            <a:r>
              <a:rPr lang="zh-CN" altLang="zh-CN" dirty="0"/>
              <a:t>软件维护需要解决的问题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人员的问题</a:t>
            </a:r>
            <a:endParaRPr lang="zh-CN" altLang="zh-CN" dirty="0"/>
          </a:p>
          <a:p>
            <a:pPr lvl="1"/>
            <a:r>
              <a:rPr lang="zh-CN" altLang="zh-CN" dirty="0"/>
              <a:t>软件维护工程师认为软件维护</a:t>
            </a:r>
            <a:r>
              <a:rPr lang="zh-CN" altLang="zh-CN" b="1" dirty="0">
                <a:solidFill>
                  <a:srgbClr val="C00000"/>
                </a:solidFill>
              </a:rPr>
              <a:t>缺乏成就感</a:t>
            </a:r>
            <a:r>
              <a:rPr lang="zh-CN" altLang="zh-CN" dirty="0"/>
              <a:t>，从而影响他们的工作激情和投入</a:t>
            </a:r>
            <a:endParaRPr lang="zh-CN" altLang="zh-CN" dirty="0"/>
          </a:p>
          <a:p>
            <a:pPr lvl="1"/>
            <a:r>
              <a:rPr lang="zh-CN" altLang="zh-CN" dirty="0"/>
              <a:t>软件维护工程师</a:t>
            </a:r>
            <a:r>
              <a:rPr lang="zh-CN" altLang="zh-CN" b="1" dirty="0">
                <a:solidFill>
                  <a:srgbClr val="C00000"/>
                </a:solidFill>
              </a:rPr>
              <a:t>得不到足够的关注和重视</a:t>
            </a:r>
            <a:r>
              <a:rPr lang="zh-CN" altLang="zh-CN" dirty="0"/>
              <a:t>，从而影响对他们的支持和帮助</a:t>
            </a:r>
            <a:endParaRPr lang="zh-CN" altLang="zh-CN" dirty="0"/>
          </a:p>
          <a:p>
            <a:pPr lvl="1"/>
            <a:r>
              <a:rPr lang="zh-CN" altLang="zh-CN" dirty="0"/>
              <a:t>软件开发工程师</a:t>
            </a:r>
            <a:r>
              <a:rPr lang="zh-CN" altLang="zh-CN" b="1" dirty="0">
                <a:solidFill>
                  <a:srgbClr val="C00000"/>
                </a:solidFill>
              </a:rPr>
              <a:t>流动大</a:t>
            </a:r>
            <a:r>
              <a:rPr lang="zh-CN" altLang="zh-CN" dirty="0"/>
              <a:t>，软件维护工程师无法得到软件开发工程师的帮助</a:t>
            </a:r>
            <a:endParaRPr lang="zh-CN" altLang="zh-CN" dirty="0"/>
          </a:p>
          <a:p>
            <a:pPr lvl="1"/>
            <a:r>
              <a:rPr lang="zh-CN" altLang="zh-CN" dirty="0"/>
              <a:t>软件开发工程师</a:t>
            </a:r>
            <a:r>
              <a:rPr lang="zh-CN" altLang="zh-CN" b="1" dirty="0">
                <a:solidFill>
                  <a:srgbClr val="C00000"/>
                </a:solidFill>
              </a:rPr>
              <a:t>不愿意帮助</a:t>
            </a:r>
            <a:r>
              <a:rPr lang="zh-CN" altLang="zh-CN" dirty="0"/>
              <a:t>软件维护工程师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566" y="5771156"/>
            <a:ext cx="788293" cy="759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8318" y="5771156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如何解决软件维护的人员问题？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软件维护需要解决的问题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软件制品的问题</a:t>
            </a:r>
            <a:endParaRPr lang="zh-CN" altLang="zh-CN" dirty="0"/>
          </a:p>
          <a:p>
            <a:pPr lvl="1"/>
            <a:r>
              <a:rPr lang="zh-CN" altLang="zh-CN" dirty="0"/>
              <a:t>待维护的软件不能提供软件文档</a:t>
            </a:r>
            <a:endParaRPr lang="zh-CN" altLang="zh-CN" dirty="0"/>
          </a:p>
          <a:p>
            <a:pPr lvl="1"/>
            <a:r>
              <a:rPr lang="zh-CN" altLang="zh-CN" dirty="0"/>
              <a:t>待维护的软件不能提供源程序代码</a:t>
            </a:r>
            <a:endParaRPr lang="zh-CN" altLang="zh-CN" dirty="0"/>
          </a:p>
          <a:p>
            <a:pPr lvl="1"/>
            <a:r>
              <a:rPr lang="zh-CN" altLang="zh-CN" dirty="0"/>
              <a:t>待维护软件的源代码可读性和可理解性差，如缺乏必要的注释等</a:t>
            </a:r>
            <a:endParaRPr lang="zh-CN" altLang="zh-CN" dirty="0"/>
          </a:p>
          <a:p>
            <a:pPr lvl="1"/>
            <a:r>
              <a:rPr lang="zh-CN" altLang="zh-CN" dirty="0"/>
              <a:t>待维护软件的文档可读性和可理解性差，如啰嗦、语言不简练等</a:t>
            </a:r>
            <a:endParaRPr lang="zh-CN" altLang="zh-CN" dirty="0"/>
          </a:p>
          <a:p>
            <a:pPr lvl="1"/>
            <a:r>
              <a:rPr lang="zh-CN" altLang="zh-CN" dirty="0"/>
              <a:t>待维护软件的文档不完整、不详实，漏掉重要内容，缺少细节</a:t>
            </a:r>
            <a:endParaRPr lang="zh-CN" altLang="zh-CN" dirty="0"/>
          </a:p>
          <a:p>
            <a:pPr lvl="1"/>
            <a:r>
              <a:rPr lang="zh-CN" altLang="zh-CN" dirty="0"/>
              <a:t>待维护软件的文档与其代码不一致，影响对软件的理解和维护</a:t>
            </a:r>
            <a:endParaRPr lang="zh-CN" altLang="zh-CN" dirty="0"/>
          </a:p>
          <a:p>
            <a:pPr lvl="1"/>
            <a:r>
              <a:rPr lang="zh-CN" altLang="zh-CN" dirty="0"/>
              <a:t>要读懂待维护软件的文档和代码非常困难</a:t>
            </a:r>
            <a:endParaRPr lang="zh-CN" altLang="zh-CN" dirty="0"/>
          </a:p>
          <a:p>
            <a:pPr lvl="1"/>
            <a:r>
              <a:rPr lang="zh-CN" altLang="zh-CN" dirty="0"/>
              <a:t>软件制品的版本混乱，无法获得合适版本的软件制品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566" y="5771156"/>
            <a:ext cx="788293" cy="759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8318" y="5771156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为了有效支持维护，软件开发工程中应注意哪些事项？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软件维护需要解决的问题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维护副作用的问题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代码副作用</a:t>
            </a:r>
            <a:r>
              <a:rPr lang="zh-CN" altLang="zh-CN" dirty="0"/>
              <a:t>，如修改或者删除程序、修改或者删除语句标号、修改逻辑符号等等。为此，软件维护工程师在变更代码时要非常慎重，切忌随意的修改代码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数据副作用</a:t>
            </a:r>
            <a:r>
              <a:rPr lang="zh-CN" altLang="zh-CN" dirty="0"/>
              <a:t>，因修改信息结构而带来的不良后果，如局部和全局数据的再定义，记录或者文件格式的再定义等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文档和模型副作用</a:t>
            </a:r>
            <a:r>
              <a:rPr lang="zh-CN" altLang="zh-CN" dirty="0"/>
              <a:t>，软件维护工程师在对程序代码进行修改的同时，必须同步修改相关的模型和文档，以确保模型与代码之间、文档与模型之间、文档与代码之间相互一致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7569" y="5770977"/>
            <a:ext cx="788293" cy="759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4321" y="5770977"/>
            <a:ext cx="9397044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维护副作用问题会带来什么样的后果？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</a:t>
            </a:r>
            <a:r>
              <a:rPr lang="zh-CN" altLang="en-US" dirty="0"/>
              <a:t>软件的可维护性</a:t>
            </a:r>
            <a:endParaRPr lang="zh-CN" altLang="en-US" dirty="0"/>
          </a:p>
        </p:txBody>
      </p:sp>
      <p:sp>
        <p:nvSpPr>
          <p:cNvPr id="153622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在软件开发时就要考虑到将来的维护问题</a:t>
            </a:r>
            <a:endParaRPr lang="en-US" altLang="zh-CN" dirty="0"/>
          </a:p>
          <a:p>
            <a:pPr lvl="1"/>
            <a:r>
              <a:rPr lang="zh-CN" altLang="en-US" dirty="0"/>
              <a:t>要有前瞻性，预测到变化和问题</a:t>
            </a:r>
            <a:endParaRPr lang="en-US" altLang="zh-CN" dirty="0"/>
          </a:p>
          <a:p>
            <a:r>
              <a:rPr lang="zh-CN" altLang="en-US" dirty="0"/>
              <a:t>设计和实现出具有可维护性的软件</a:t>
            </a:r>
            <a:endParaRPr lang="en-US" altLang="zh-CN" dirty="0"/>
          </a:p>
          <a:p>
            <a:pPr lvl="1"/>
            <a:r>
              <a:rPr lang="zh-CN" altLang="en-US" dirty="0"/>
              <a:t>软件被理解、改正、调整和改进的程度</a:t>
            </a:r>
            <a:endParaRPr lang="en-US" altLang="zh-CN" dirty="0"/>
          </a:p>
          <a:p>
            <a:r>
              <a:rPr lang="zh-CN" altLang="en-US" dirty="0"/>
              <a:t>软件的质量直接决定了软件是否易于维护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6112415"/>
            <a:ext cx="12190413" cy="74465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/>
              <a:t>在开发软件时就需要考虑到未来的软件维护问题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影响软件可维护性的因素</a:t>
            </a:r>
            <a:endParaRPr lang="zh-CN" altLang="en-US" dirty="0"/>
          </a:p>
        </p:txBody>
      </p:sp>
      <p:sp>
        <p:nvSpPr>
          <p:cNvPr id="153622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软件开发方法</a:t>
            </a:r>
            <a:r>
              <a:rPr lang="en-US" altLang="zh-CN" dirty="0"/>
              <a:t>(</a:t>
            </a:r>
            <a:r>
              <a:rPr lang="zh-CN" altLang="en-US" dirty="0"/>
              <a:t>结构化、</a:t>
            </a:r>
            <a:r>
              <a:rPr lang="en-US" altLang="zh-CN" dirty="0"/>
              <a:t>OO)</a:t>
            </a:r>
            <a:endParaRPr lang="en-US" altLang="zh-CN" dirty="0"/>
          </a:p>
          <a:p>
            <a:r>
              <a:rPr lang="zh-CN" altLang="en-US" dirty="0"/>
              <a:t>软件文档是否齐全</a:t>
            </a:r>
            <a:endParaRPr lang="en-US" altLang="zh-CN" dirty="0"/>
          </a:p>
          <a:p>
            <a:r>
              <a:rPr lang="zh-CN" altLang="en-US" dirty="0"/>
              <a:t>文档结构是否标准化</a:t>
            </a:r>
            <a:endParaRPr lang="en-US" altLang="zh-CN" dirty="0"/>
          </a:p>
          <a:p>
            <a:r>
              <a:rPr lang="zh-CN" altLang="en-US" dirty="0"/>
              <a:t>软件是否易于扩展</a:t>
            </a:r>
            <a:endParaRPr lang="zh-CN" altLang="en-US" dirty="0"/>
          </a:p>
          <a:p>
            <a:r>
              <a:rPr lang="zh-CN" altLang="en-US" dirty="0"/>
              <a:t>软件结构是否清晰易于理解</a:t>
            </a:r>
            <a:endParaRPr lang="zh-CN" altLang="en-US" dirty="0"/>
          </a:p>
          <a:p>
            <a:r>
              <a:rPr lang="zh-CN" altLang="en-US" dirty="0"/>
              <a:t>是否采用标准的程序设计语言</a:t>
            </a:r>
            <a:endParaRPr lang="en-US" altLang="zh-CN" dirty="0"/>
          </a:p>
          <a:p>
            <a:r>
              <a:rPr lang="zh-CN" altLang="en-US" dirty="0"/>
              <a:t>程序代码是否易于理解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607374" y="2301768"/>
            <a:ext cx="3384376" cy="14512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必须在设计时考虑软件可维护性问题</a:t>
            </a:r>
            <a:endParaRPr lang="zh-CN" altLang="en-US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</a:t>
            </a:r>
            <a:r>
              <a:rPr lang="zh-CN" altLang="en-US" dirty="0"/>
              <a:t>保证软件可维护性的复审</a:t>
            </a:r>
            <a:endParaRPr lang="en-US" altLang="zh-CN" dirty="0"/>
          </a:p>
        </p:txBody>
      </p:sp>
      <p:sp>
        <p:nvSpPr>
          <p:cNvPr id="15463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需求分析的复审</a:t>
            </a:r>
            <a:endParaRPr lang="zh-CN" altLang="en-US" dirty="0"/>
          </a:p>
          <a:p>
            <a:pPr lvl="1"/>
            <a:r>
              <a:rPr lang="zh-CN" altLang="en-US" dirty="0"/>
              <a:t>对将来可能修改和改进的部分加注释，对软件的可移植性加以讨论，并考虑可能影响软件维护的系统界面</a:t>
            </a:r>
            <a:endParaRPr lang="zh-CN" altLang="en-US" dirty="0"/>
          </a:p>
          <a:p>
            <a:r>
              <a:rPr lang="zh-CN" altLang="en-US" dirty="0"/>
              <a:t>设计阶段的复审</a:t>
            </a:r>
            <a:endParaRPr lang="zh-CN" altLang="en-US" dirty="0"/>
          </a:p>
          <a:p>
            <a:pPr lvl="1"/>
            <a:r>
              <a:rPr lang="zh-CN" altLang="en-US" dirty="0"/>
              <a:t>从易于维护和提高设计总体质量的角度全面评审数据设计、总体结构设计、过程设计和人机界面设计</a:t>
            </a:r>
            <a:endParaRPr lang="zh-CN" altLang="en-US" dirty="0"/>
          </a:p>
          <a:p>
            <a:r>
              <a:rPr lang="zh-CN" altLang="en-US" dirty="0"/>
              <a:t>编码阶段的复审</a:t>
            </a:r>
            <a:endParaRPr lang="zh-CN" altLang="en-US" dirty="0"/>
          </a:p>
          <a:p>
            <a:pPr lvl="1"/>
            <a:r>
              <a:rPr lang="zh-CN" altLang="en-US" dirty="0"/>
              <a:t>强调编码风格和内部文档</a:t>
            </a:r>
            <a:endParaRPr lang="zh-CN" altLang="en-US" dirty="0"/>
          </a:p>
          <a:p>
            <a:r>
              <a:rPr lang="zh-CN" altLang="en-US" dirty="0"/>
              <a:t>阶段性测试</a:t>
            </a:r>
            <a:endParaRPr lang="zh-CN" altLang="en-US" dirty="0"/>
          </a:p>
          <a:p>
            <a:pPr lvl="1"/>
            <a:r>
              <a:rPr lang="zh-CN" altLang="en-US" dirty="0"/>
              <a:t>必要的预防性维护</a:t>
            </a:r>
            <a:endParaRPr lang="zh-CN" altLang="en-US" dirty="0"/>
          </a:p>
          <a:p>
            <a:r>
              <a:rPr lang="zh-CN" altLang="en-US" dirty="0"/>
              <a:t>软件维护活动完成之际也要进行复审</a:t>
            </a:r>
            <a:endParaRPr lang="zh-CN" altLang="en-US" dirty="0"/>
          </a:p>
          <a:p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6112415"/>
            <a:ext cx="12190413" cy="74465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/>
              <a:t>在开发软件早期阶段的质量保证中考虑到可维护性问题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多样化的软件维护</a:t>
            </a:r>
            <a:endParaRPr lang="en-US" altLang="zh-CN" dirty="0"/>
          </a:p>
          <a:p>
            <a:pPr lvl="1"/>
            <a:r>
              <a:rPr lang="zh-CN" altLang="en-US" dirty="0"/>
              <a:t>纠正性、完善性、适应性、预防性维护</a:t>
            </a:r>
            <a:endParaRPr lang="zh-CN" altLang="en-US" dirty="0"/>
          </a:p>
          <a:p>
            <a:r>
              <a:rPr lang="zh-CN" altLang="en-US" dirty="0"/>
              <a:t>持续性的软件演化</a:t>
            </a:r>
            <a:endParaRPr lang="en-US" altLang="zh-CN" dirty="0"/>
          </a:p>
          <a:p>
            <a:pPr lvl="1"/>
            <a:r>
              <a:rPr lang="zh-CN" altLang="zh-CN" dirty="0"/>
              <a:t>对软件的大规模功能增强和结构调整，以实现变化的软件需求，或者提高软件系统的质量</a:t>
            </a:r>
            <a:endParaRPr lang="en-US" altLang="zh-CN" dirty="0"/>
          </a:p>
          <a:p>
            <a:r>
              <a:rPr lang="zh-CN" altLang="en-US" dirty="0"/>
              <a:t>软件逻辑老化</a:t>
            </a:r>
            <a:endParaRPr lang="en-US" altLang="zh-CN" dirty="0"/>
          </a:p>
          <a:p>
            <a:pPr lvl="1"/>
            <a:r>
              <a:rPr lang="zh-CN" altLang="zh-CN" dirty="0"/>
              <a:t>解决软件逻辑老化的有效方法之一就是对软件进行重构</a:t>
            </a:r>
            <a:endParaRPr lang="en-US" altLang="zh-CN" dirty="0"/>
          </a:p>
          <a:p>
            <a:r>
              <a:rPr lang="zh-CN" altLang="en-US" dirty="0"/>
              <a:t>软件维护技术</a:t>
            </a:r>
            <a:endParaRPr lang="en-US" altLang="zh-CN" dirty="0"/>
          </a:p>
          <a:p>
            <a:pPr lvl="1"/>
            <a:r>
              <a:rPr lang="zh-CN" altLang="en-US" dirty="0"/>
              <a:t>逆向工程、再工程、</a:t>
            </a:r>
            <a:r>
              <a:rPr lang="zh-CN" altLang="zh-CN" dirty="0"/>
              <a:t>代码重组</a:t>
            </a:r>
            <a:r>
              <a:rPr lang="zh-CN" altLang="en-US" dirty="0"/>
              <a:t>、</a:t>
            </a:r>
            <a:r>
              <a:rPr lang="zh-CN" altLang="zh-CN" dirty="0"/>
              <a:t>设计重构</a:t>
            </a:r>
            <a:endParaRPr lang="zh-CN" altLang="en-US" dirty="0"/>
          </a:p>
          <a:p>
            <a:pPr lvl="1"/>
            <a:r>
              <a:rPr lang="zh-CN" altLang="en-US" dirty="0"/>
              <a:t>软件维护会带来新问题，同样需要关注质量因素，进行必要质量保证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任务：总结和考核综合实践一</a:t>
            </a:r>
            <a:endParaRPr lang="zh-CN" altLang="zh-CN" dirty="0"/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准备</a:t>
            </a:r>
            <a:r>
              <a:rPr lang="en-US" altLang="zh-CN" dirty="0"/>
              <a:t>PPT</a:t>
            </a:r>
            <a:r>
              <a:rPr lang="zh-CN" altLang="zh-CN" dirty="0"/>
              <a:t>，汇报课程实践一的整体完成情况；撰写技术博客总结课程实践一的心得、体会、收获、经验和和成果；评估课程实践一的整体成果及个人的实践投入情况</a:t>
            </a:r>
            <a:endParaRPr lang="zh-CN" altLang="zh-CN" dirty="0"/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PPT</a:t>
            </a:r>
            <a:r>
              <a:rPr lang="zh-CN" altLang="zh-CN" dirty="0"/>
              <a:t>模板来准备汇报材料，技术博客要真实反映个人的认识，实践整体成果和个人投入情况的介绍要实事求是</a:t>
            </a:r>
            <a:endParaRPr lang="zh-CN" altLang="zh-CN" dirty="0"/>
          </a:p>
          <a:p>
            <a:r>
              <a:rPr lang="zh-CN" altLang="zh-CN" dirty="0"/>
              <a:t>结果：汇报</a:t>
            </a:r>
            <a:r>
              <a:rPr lang="en-US" altLang="zh-CN" dirty="0"/>
              <a:t>PPT</a:t>
            </a:r>
            <a:r>
              <a:rPr lang="zh-CN" altLang="zh-CN" dirty="0"/>
              <a:t>、技术博客等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任务：总结和考核综合实践二</a:t>
            </a:r>
            <a:endParaRPr lang="zh-CN" altLang="zh-CN" dirty="0"/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准备</a:t>
            </a:r>
            <a:r>
              <a:rPr lang="en-US" altLang="zh-CN" dirty="0"/>
              <a:t>PPT</a:t>
            </a:r>
            <a:r>
              <a:rPr lang="zh-CN" altLang="zh-CN" dirty="0"/>
              <a:t>，汇报课程实践二的整体完成情况；撰写技术博客总结课程实践二的心得、体会、收获、经验和成果；评估课程实践二的整体成果及个人的投入情况</a:t>
            </a:r>
            <a:endParaRPr lang="zh-CN" altLang="zh-CN" dirty="0"/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PPT</a:t>
            </a:r>
            <a:r>
              <a:rPr lang="zh-CN" altLang="zh-CN" dirty="0"/>
              <a:t>模板来准备汇报材料，技术博客要真实反映个人的认识，实践整体成果和个人投入情况的介绍要实事求是</a:t>
            </a:r>
            <a:endParaRPr lang="zh-CN" altLang="zh-CN" dirty="0"/>
          </a:p>
          <a:p>
            <a:r>
              <a:rPr lang="zh-CN" altLang="zh-CN" dirty="0"/>
              <a:t>结果：汇报</a:t>
            </a:r>
            <a:r>
              <a:rPr lang="en-US" altLang="zh-CN" dirty="0"/>
              <a:t>PPT</a:t>
            </a:r>
            <a:r>
              <a:rPr lang="zh-CN" altLang="zh-CN" dirty="0"/>
              <a:t>、技术博客等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软件也需要进行维护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出故障</a:t>
            </a:r>
            <a:r>
              <a:rPr lang="zh-CN" altLang="en-US" dirty="0"/>
              <a:t>，不可正常工作</a:t>
            </a:r>
            <a:endParaRPr lang="en-US" altLang="zh-CN" dirty="0"/>
          </a:p>
          <a:p>
            <a:pPr lvl="1"/>
            <a:r>
              <a:rPr lang="zh-CN" altLang="en-US" dirty="0"/>
              <a:t>潜在的缺陷产生软件错误</a:t>
            </a:r>
            <a:endParaRPr lang="en-US" altLang="zh-CN" dirty="0"/>
          </a:p>
          <a:p>
            <a:pPr lvl="1"/>
            <a:r>
              <a:rPr lang="zh-CN" altLang="en-US" dirty="0"/>
              <a:t>需要对这些缺陷进行纠正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服务变化</a:t>
            </a:r>
            <a:r>
              <a:rPr lang="zh-CN" altLang="en-US" dirty="0"/>
              <a:t>，需要升级</a:t>
            </a:r>
            <a:endParaRPr lang="en-US" altLang="zh-CN" dirty="0"/>
          </a:p>
          <a:p>
            <a:pPr lvl="1"/>
            <a:r>
              <a:rPr lang="zh-CN" altLang="en-US" dirty="0"/>
              <a:t>软件需求发生了变化</a:t>
            </a:r>
            <a:endParaRPr lang="en-US" altLang="zh-CN" dirty="0"/>
          </a:p>
          <a:p>
            <a:pPr lvl="1"/>
            <a:r>
              <a:rPr lang="zh-CN" altLang="en-US" dirty="0"/>
              <a:t>需要增强软件的功能和服务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运行环境变化</a:t>
            </a:r>
            <a:r>
              <a:rPr lang="zh-CN" altLang="en-US" dirty="0"/>
              <a:t>，需要适应</a:t>
            </a:r>
            <a:endParaRPr lang="en-US" altLang="zh-CN" dirty="0"/>
          </a:p>
          <a:p>
            <a:pPr lvl="1"/>
            <a:r>
              <a:rPr lang="zh-CN" altLang="en-US" dirty="0"/>
              <a:t>需要改变软件以在新的环境中运行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952" y="851517"/>
            <a:ext cx="5237784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思考和讨论</a:t>
            </a:r>
            <a:endParaRPr lang="zh-CN" alt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953" y="3842932"/>
            <a:ext cx="4166572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既然软件维护和演化非常重要，成本高，时间长，软件开发组织和个人如何应对软件维护和演化带来的各项挑战？</a:t>
            </a:r>
            <a:endParaRPr lang="zh-CN" altLang="en-US" sz="24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2479" y="2129307"/>
            <a:ext cx="2412999" cy="32173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  <a:endParaRPr lang="zh-CN" altLang="en-US" sz="4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何为软件维护</a:t>
            </a:r>
            <a:endParaRPr lang="zh-CN" altLang="en-US" dirty="0"/>
          </a:p>
        </p:txBody>
      </p:sp>
      <p:sp>
        <p:nvSpPr>
          <p:cNvPr id="1443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软件在</a:t>
            </a:r>
            <a:r>
              <a:rPr lang="zh-CN" altLang="en-US" dirty="0">
                <a:solidFill>
                  <a:srgbClr val="C00000"/>
                </a:solidFill>
              </a:rPr>
              <a:t>交付使用</a:t>
            </a:r>
            <a:r>
              <a:rPr lang="zh-CN" altLang="en-US" dirty="0"/>
              <a:t>后，由于应用需求和环境变化以及自身问题，对软件系统进行</a:t>
            </a:r>
            <a:r>
              <a:rPr lang="zh-CN" altLang="en-US" dirty="0">
                <a:solidFill>
                  <a:srgbClr val="C00000"/>
                </a:solidFill>
              </a:rPr>
              <a:t>改造和调整</a:t>
            </a:r>
            <a:r>
              <a:rPr lang="zh-CN" altLang="en-US" dirty="0"/>
              <a:t>的过程</a:t>
            </a:r>
            <a:endParaRPr lang="zh-CN" altLang="en-US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软件自身问题，发现了一些新的缺陷</a:t>
            </a:r>
            <a:endParaRPr lang="en-US" altLang="zh-CN" dirty="0"/>
          </a:p>
          <a:p>
            <a:pPr lvl="1"/>
            <a:r>
              <a:rPr lang="zh-CN" altLang="en-US" dirty="0"/>
              <a:t>运行环境变化，从</a:t>
            </a:r>
            <a:r>
              <a:rPr lang="en-US" altLang="zh-CN" dirty="0"/>
              <a:t>Windows </a:t>
            </a:r>
            <a:r>
              <a:rPr lang="en-US" altLang="zh-CN" dirty="0">
                <a:sym typeface="Wingdings" panose="05000000000000000000" pitchFamily="2" charset="2"/>
              </a:rPr>
              <a:t> Linux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软件需求变化，需要增加一些新的需求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34" y="3789041"/>
            <a:ext cx="5400600" cy="27325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71370" y="378904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小米便签软件的维护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54025" y="4315116"/>
            <a:ext cx="3420380" cy="219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dirty="0"/>
              <a:t>设置便签访问密码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dirty="0"/>
              <a:t>解除便签访问密码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dirty="0"/>
              <a:t>根据密码访问便签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/>
              <a:t>改善程序代码质量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软件维护的形式</a:t>
            </a:r>
            <a:endParaRPr lang="zh-CN" altLang="en-US" dirty="0"/>
          </a:p>
        </p:txBody>
      </p:sp>
      <p:sp>
        <p:nvSpPr>
          <p:cNvPr id="1443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纠正性维护</a:t>
            </a:r>
            <a:endParaRPr lang="zh-CN" altLang="en-US" dirty="0"/>
          </a:p>
          <a:p>
            <a:r>
              <a:rPr lang="zh-CN" altLang="en-US" dirty="0"/>
              <a:t>完善性维护</a:t>
            </a:r>
            <a:endParaRPr lang="zh-CN" altLang="en-US" dirty="0"/>
          </a:p>
          <a:p>
            <a:r>
              <a:rPr lang="zh-CN" altLang="en-US" dirty="0"/>
              <a:t>适应性维护</a:t>
            </a:r>
            <a:endParaRPr lang="zh-CN" altLang="en-US" dirty="0"/>
          </a:p>
          <a:p>
            <a:r>
              <a:rPr lang="zh-CN" altLang="en-US" dirty="0"/>
              <a:t>预防性维护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纠正性维护</a:t>
            </a:r>
            <a:endParaRPr lang="zh-CN" altLang="en-US"/>
          </a:p>
        </p:txBody>
      </p:sp>
      <p:sp>
        <p:nvSpPr>
          <p:cNvPr id="14541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何为纠正性维护</a:t>
            </a:r>
            <a:endParaRPr lang="en-US" altLang="zh-CN" dirty="0"/>
          </a:p>
          <a:p>
            <a:pPr lvl="1"/>
            <a:r>
              <a:rPr lang="zh-CN" altLang="en-US" dirty="0"/>
              <a:t>纠正软件中的</a:t>
            </a:r>
            <a:r>
              <a:rPr lang="zh-CN" altLang="en-US" b="1" dirty="0">
                <a:solidFill>
                  <a:srgbClr val="C00000"/>
                </a:solidFill>
              </a:rPr>
              <a:t>缺陷和错误</a:t>
            </a:r>
            <a:endParaRPr lang="zh-CN" altLang="en-US" dirty="0"/>
          </a:p>
          <a:p>
            <a:r>
              <a:rPr lang="zh-CN" altLang="en-US" dirty="0"/>
              <a:t>起因</a:t>
            </a:r>
            <a:endParaRPr lang="zh-CN" altLang="en-US" dirty="0"/>
          </a:p>
          <a:p>
            <a:pPr lvl="1"/>
            <a:r>
              <a:rPr lang="zh-CN" altLang="en-US" dirty="0"/>
              <a:t>用户在使用软件过程中一旦发现缺陷，他们会向开发人员提出纠正性维护的请求</a:t>
            </a:r>
            <a:endParaRPr lang="zh-CN" altLang="en-US" dirty="0"/>
          </a:p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诊断和改正软件系统中潜藏的缺陷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509" y="5759696"/>
            <a:ext cx="788293" cy="759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598" y="5759696"/>
            <a:ext cx="9685076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为什么软件在使用时还有缺陷存在？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适应性维护</a:t>
            </a:r>
            <a:endParaRPr lang="zh-CN" altLang="en-US"/>
          </a:p>
        </p:txBody>
      </p:sp>
      <p:sp>
        <p:nvSpPr>
          <p:cNvPr id="146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何为适应性维护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对软件进行改造以便适应新的</a:t>
            </a:r>
            <a:r>
              <a:rPr lang="zh-CN" altLang="en-US" b="1" dirty="0">
                <a:solidFill>
                  <a:srgbClr val="C00000"/>
                </a:solidFill>
              </a:rPr>
              <a:t>运行环境和平台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起因</a:t>
            </a:r>
            <a:endParaRPr lang="zh-CN" altLang="en-US" dirty="0"/>
          </a:p>
          <a:p>
            <a:pPr lvl="1"/>
            <a:r>
              <a:rPr lang="zh-CN" altLang="en-US" dirty="0"/>
              <a:t>软件运行于一定的环境</a:t>
            </a:r>
            <a:r>
              <a:rPr lang="en-US" altLang="zh-CN" dirty="0"/>
              <a:t>(</a:t>
            </a:r>
            <a:r>
              <a:rPr lang="zh-CN" altLang="en-US" dirty="0"/>
              <a:t>硬件、</a:t>
            </a:r>
            <a:r>
              <a:rPr lang="en-US" altLang="zh-CN" dirty="0"/>
              <a:t>OS</a:t>
            </a:r>
            <a:r>
              <a:rPr lang="zh-CN" altLang="en-US" dirty="0"/>
              <a:t>、网络等</a:t>
            </a:r>
            <a:r>
              <a:rPr lang="en-US" altLang="zh-CN" dirty="0"/>
              <a:t>)</a:t>
            </a:r>
            <a:r>
              <a:rPr lang="zh-CN" altLang="en-US" dirty="0"/>
              <a:t>之上，运行环境发展很快，出现了变化</a:t>
            </a:r>
            <a:endParaRPr lang="zh-CN" altLang="en-US" dirty="0"/>
          </a:p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适应环境变化和发展而对软件进行维护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509" y="5759696"/>
            <a:ext cx="788293" cy="759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598" y="5759696"/>
            <a:ext cx="9685076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为什么软件需要适应环境的变化</a:t>
            </a:r>
            <a:r>
              <a:rPr lang="en-US" altLang="zh-CN" sz="2800" dirty="0">
                <a:solidFill>
                  <a:srgbClr val="C00000"/>
                </a:solidFill>
              </a:rPr>
              <a:t>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改善性维护</a:t>
            </a:r>
            <a:endParaRPr lang="zh-CN" alt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何为改善性维护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对软件进行改造以</a:t>
            </a:r>
            <a:r>
              <a:rPr lang="zh-CN" altLang="en-US" b="1" dirty="0">
                <a:solidFill>
                  <a:srgbClr val="C00000"/>
                </a:solidFill>
              </a:rPr>
              <a:t>增加新的功能、修改已有的功能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起因</a:t>
            </a:r>
            <a:endParaRPr lang="zh-CN" altLang="en-US" dirty="0"/>
          </a:p>
          <a:p>
            <a:pPr lvl="1"/>
            <a:r>
              <a:rPr lang="zh-CN" altLang="en-US" dirty="0"/>
              <a:t>在软件系统运行期间，用户可能要求增加新的功能、建议修改已有功能或提出其他改进意见</a:t>
            </a:r>
            <a:endParaRPr lang="zh-CN" altLang="en-US" dirty="0"/>
          </a:p>
          <a:p>
            <a:r>
              <a:rPr lang="zh-CN" altLang="en-US" dirty="0"/>
              <a:t>目的</a:t>
            </a:r>
            <a:endParaRPr lang="zh-CN" altLang="en-US" dirty="0"/>
          </a:p>
          <a:p>
            <a:pPr lvl="1"/>
            <a:r>
              <a:rPr lang="zh-CN" altLang="en-US" dirty="0"/>
              <a:t>满足用户日益增长的各种需求而对软件系统进行的改善和补充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509" y="5759696"/>
            <a:ext cx="788293" cy="759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0611" y="5759696"/>
            <a:ext cx="9577063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小米便签维护中是否涉及完善性维护？做了哪些完善性工作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5439</Words>
  <Application>WPS 演示</Application>
  <PresentationFormat>自定义</PresentationFormat>
  <Paragraphs>500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Verdana</vt:lpstr>
      <vt:lpstr>等线</vt:lpstr>
      <vt:lpstr>自定义设计方案</vt:lpstr>
      <vt:lpstr>PowerPoint 演示文稿</vt:lpstr>
      <vt:lpstr>目录</vt:lpstr>
      <vt:lpstr>物理设备的维护问题</vt:lpstr>
      <vt:lpstr>1.1 软件也需要进行维护</vt:lpstr>
      <vt:lpstr>1.2 何为软件维护</vt:lpstr>
      <vt:lpstr>1.3 软件维护的形式</vt:lpstr>
      <vt:lpstr>纠正性维护</vt:lpstr>
      <vt:lpstr>适应性维护</vt:lpstr>
      <vt:lpstr>改善性维护</vt:lpstr>
      <vt:lpstr>预防性维护</vt:lpstr>
      <vt:lpstr>1.4 软件维护的特点</vt:lpstr>
      <vt:lpstr>1.5 软件维护工程师</vt:lpstr>
      <vt:lpstr>1.6 软件演化及其特点</vt:lpstr>
      <vt:lpstr>软件演化与软件维护</vt:lpstr>
      <vt:lpstr>1.7 软件演化法则（1/2）</vt:lpstr>
      <vt:lpstr>软件演化法则（2/2）</vt:lpstr>
      <vt:lpstr>目录</vt:lpstr>
      <vt:lpstr>2.1 何为软件逻辑老化</vt:lpstr>
      <vt:lpstr>2.2 软件逻辑老化的现象（1/2）</vt:lpstr>
      <vt:lpstr>软件逻辑老化的现象（2/2）</vt:lpstr>
      <vt:lpstr>2.3 软件逻辑老化的原因</vt:lpstr>
      <vt:lpstr>2.4 软件逻辑老化的表现</vt:lpstr>
      <vt:lpstr>目录</vt:lpstr>
      <vt:lpstr>3.1 代码重组</vt:lpstr>
      <vt:lpstr>3.2 逆向工程</vt:lpstr>
      <vt:lpstr>3.3 设计重构</vt:lpstr>
      <vt:lpstr>3.4 再工程</vt:lpstr>
      <vt:lpstr>逆向工程、重组、重构和再工程示意图</vt:lpstr>
      <vt:lpstr>3.5 软件维护过程</vt:lpstr>
      <vt:lpstr>3.6 软件维护成本</vt:lpstr>
      <vt:lpstr>3.7 软件维护需要解决的问题（1/3）</vt:lpstr>
      <vt:lpstr>软件维护需要解决的问题（2/3）</vt:lpstr>
      <vt:lpstr>软件维护需要解决的问题（3/3）</vt:lpstr>
      <vt:lpstr>3.8 软件的可维护性</vt:lpstr>
      <vt:lpstr>影响软件可维护性的因素</vt:lpstr>
      <vt:lpstr>3.9 保证软件可维护性的复审</vt:lpstr>
      <vt:lpstr>小结</vt:lpstr>
      <vt:lpstr>综合实践一</vt:lpstr>
      <vt:lpstr>综合实践二</vt:lpstr>
      <vt:lpstr>思考和讨论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宋万盛</cp:lastModifiedBy>
  <cp:revision>2512</cp:revision>
  <dcterms:created xsi:type="dcterms:W3CDTF">2113-01-01T00:00:00Z</dcterms:created>
  <dcterms:modified xsi:type="dcterms:W3CDTF">2022-02-28T07:31:59Z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BEE624753296420F87434C8DFAFE851B</vt:lpwstr>
  </property>
</Properties>
</file>