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60" r:id="rId2"/>
    <p:sldId id="530" r:id="rId3"/>
    <p:sldId id="328" r:id="rId4"/>
    <p:sldId id="532" r:id="rId5"/>
    <p:sldId id="475" r:id="rId6"/>
    <p:sldId id="476" r:id="rId7"/>
    <p:sldId id="478" r:id="rId8"/>
    <p:sldId id="479" r:id="rId9"/>
    <p:sldId id="480" r:id="rId10"/>
    <p:sldId id="482" r:id="rId11"/>
    <p:sldId id="518" r:id="rId12"/>
    <p:sldId id="483" r:id="rId13"/>
    <p:sldId id="485" r:id="rId14"/>
    <p:sldId id="486" r:id="rId15"/>
    <p:sldId id="451" r:id="rId16"/>
    <p:sldId id="491" r:id="rId17"/>
    <p:sldId id="489" r:id="rId18"/>
    <p:sldId id="492" r:id="rId19"/>
    <p:sldId id="533" r:id="rId20"/>
    <p:sldId id="534" r:id="rId21"/>
    <p:sldId id="517" r:id="rId22"/>
    <p:sldId id="494" r:id="rId23"/>
    <p:sldId id="495" r:id="rId24"/>
    <p:sldId id="500" r:id="rId25"/>
    <p:sldId id="501" r:id="rId26"/>
    <p:sldId id="503" r:id="rId27"/>
    <p:sldId id="502" r:id="rId28"/>
    <p:sldId id="504" r:id="rId29"/>
    <p:sldId id="505" r:id="rId30"/>
    <p:sldId id="506" r:id="rId31"/>
    <p:sldId id="507" r:id="rId32"/>
    <p:sldId id="508" r:id="rId33"/>
    <p:sldId id="509" r:id="rId34"/>
    <p:sldId id="511" r:id="rId35"/>
    <p:sldId id="520" r:id="rId36"/>
    <p:sldId id="536" r:id="rId37"/>
    <p:sldId id="537" r:id="rId38"/>
    <p:sldId id="538" r:id="rId39"/>
    <p:sldId id="539" r:id="rId40"/>
    <p:sldId id="521" r:id="rId41"/>
    <p:sldId id="522" r:id="rId42"/>
    <p:sldId id="523" r:id="rId43"/>
    <p:sldId id="524" r:id="rId44"/>
    <p:sldId id="540" r:id="rId45"/>
    <p:sldId id="541" r:id="rId46"/>
    <p:sldId id="54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B1C675E-B402-4209-980E-ABBC10C70CFC}">
          <p14:sldIdLst>
            <p14:sldId id="260"/>
            <p14:sldId id="530"/>
            <p14:sldId id="328"/>
            <p14:sldId id="532"/>
            <p14:sldId id="475"/>
            <p14:sldId id="476"/>
            <p14:sldId id="478"/>
            <p14:sldId id="479"/>
            <p14:sldId id="480"/>
            <p14:sldId id="482"/>
            <p14:sldId id="518"/>
            <p14:sldId id="483"/>
            <p14:sldId id="485"/>
            <p14:sldId id="486"/>
            <p14:sldId id="451"/>
            <p14:sldId id="491"/>
            <p14:sldId id="489"/>
            <p14:sldId id="492"/>
            <p14:sldId id="533"/>
            <p14:sldId id="534"/>
            <p14:sldId id="517"/>
            <p14:sldId id="494"/>
            <p14:sldId id="495"/>
            <p14:sldId id="500"/>
            <p14:sldId id="501"/>
            <p14:sldId id="503"/>
            <p14:sldId id="502"/>
            <p14:sldId id="504"/>
            <p14:sldId id="505"/>
            <p14:sldId id="506"/>
            <p14:sldId id="507"/>
            <p14:sldId id="508"/>
            <p14:sldId id="509"/>
            <p14:sldId id="511"/>
            <p14:sldId id="520"/>
            <p14:sldId id="536"/>
            <p14:sldId id="537"/>
            <p14:sldId id="538"/>
            <p14:sldId id="539"/>
            <p14:sldId id="521"/>
            <p14:sldId id="522"/>
            <p14:sldId id="523"/>
            <p14:sldId id="524"/>
            <p14:sldId id="540"/>
            <p14:sldId id="541"/>
            <p14:sldId id="5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99" autoAdjust="0"/>
    <p:restoredTop sz="81931" autoAdjust="0"/>
  </p:normalViewPr>
  <p:slideViewPr>
    <p:cSldViewPr snapToGrid="0">
      <p:cViewPr varScale="1">
        <p:scale>
          <a:sx n="90" d="100"/>
          <a:sy n="90" d="100"/>
        </p:scale>
        <p:origin x="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9B4F8-B9B8-4A16-8056-FA7F3557B8C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70A8B-A679-4A27-84B0-328234F4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63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39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数据库的常见操作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875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677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49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C97F6-B7CE-B983-3B8D-58B6D78C5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EEDB49-F64B-B1E3-93E8-7732AE3BE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A128E4-1B2E-53A5-7BB1-A3F251FDE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Excel</a:t>
            </a:r>
            <a:r>
              <a:rPr lang="zh-CN" altLang="en-US" dirty="0"/>
              <a:t>介绍数据类型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EB3CA-0BF0-B279-988E-367FC2C94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563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1FBBD-9DEF-68D6-DC2A-57F31714B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A7F1C2-DBD2-D5EE-9BC7-E64590C72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59F7A7-9273-4B20-FE0B-C8CD2679C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Excel</a:t>
            </a:r>
            <a:r>
              <a:rPr lang="zh-CN" altLang="en-US" dirty="0"/>
              <a:t>介绍数据类型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7B516-2FC9-6D11-5DF7-029797207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799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77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82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165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99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D82F4-E357-81F9-FD01-F1AC68A1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D9599EE-13CF-F18E-A2A7-8EF839020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D17749-3AF8-B9B6-DA71-16F584A42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9103D-C556-B55C-40B7-BBF953F1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6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1F20-364A-1FC4-F17D-AE0D05233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591EBD-BB79-EF3D-36CC-AB46F5A60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2465DE-B41A-43A0-9CB2-55E14292F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35A5A-FDA5-8A4F-84A9-C0D4D6C62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7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DBMS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对数据进行管理和操作，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SQL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告诉数据库管理系统怎么做？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891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990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838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1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4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5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70A8B-A679-4A27-84B0-328234F412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7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78803-B1DC-855D-4DBC-529C7B54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C180CA-31F6-67D4-92EB-26328318A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F7C99-DE6D-CC4A-13E9-B199547E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1F4ED-8EBE-6D08-6AFA-83BEDBE4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6A27D-90CC-3601-A639-180B0433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10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AD5EA-43B4-7D57-6D5C-ACC108BD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D9115D-45D6-A3B1-BD08-CC69524F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215E8-5099-BA84-7285-04122E789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879CB-FB62-F65B-1FDD-034F371D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04D0F-BE4E-6A08-5845-F072380A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9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A60B3F-C130-8897-15D6-CE9EFD032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AD31B4-DC93-B234-4054-7FEFBBB7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7C8E2-7A2C-8AFF-7CF8-64EC9EB3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C6749-E5D1-48B8-1B01-D8C5B902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2010D-BD5E-4847-2686-CB5238D6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4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3C689-BB9A-44D4-9884-20238864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EB2BC-19DC-7BE6-F6BC-B95964028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F30DFF-0024-B056-9F82-8C493A56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73461-4D10-0C4F-BB91-0417422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A0E1E-1EF3-65E1-AE51-4A848013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3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E00A7-037E-C6B8-217B-6E59CA11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BBD18-41BC-F243-A748-621D206A6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2A086-3A6A-2663-986C-230BB245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09BFA0-09BF-82A0-2DA1-00E089EE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5D31F-C8AB-49A1-BE2A-7978982C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88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2F9EB-60E2-9DF8-B909-E362263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6526EB-CCFD-243B-6B54-0AB8A8C9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401016-EB74-06FE-2CEF-CA92D678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64DFAD-2BDF-B94A-C52C-D08801DE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70325-1C82-AD51-5285-323C7596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805842-495A-D34F-6E5F-A83357F1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3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1F9AA-A543-96F2-E8B0-145B6975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A0668-F08B-0A09-5C9C-A62E48491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9137B1-9742-527D-7626-817B96750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CEF82-CFF5-57FF-1A8C-68363ED30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3CD740-7D59-95C6-8E32-988FF3285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0A8A02-67E5-5BCF-3F24-0D94BE26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9EB029-22E3-A395-AFFD-D3FA70A4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5CFE57-73C0-FE8C-83A6-ADB75C59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1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6052F-8656-99E0-A044-96ECD0E8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5A215E-1D10-DE23-E4B1-1F7670B6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3C5798-2116-D8F9-B4FA-F61DB0C3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8A7607-91E2-D637-232F-4F9B5690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48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8209A8-E09C-41E7-77FC-C499885C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37CDE-627B-8688-DE6A-9272DAA4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CD9DF-2CAD-5A4B-D811-2287DBF2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69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C832-1EA2-BAEF-B8EB-4A7F5977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7E8AD-CE50-09DC-30BF-F8AAF0C03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6463A9-F51C-BB9E-BD1A-C24ED2C54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82058-9BD1-A542-82D2-B84766C81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C85E9-6032-4C2C-8952-E2A43F99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7E3FE3-CFC3-6E0C-6173-EED7910B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2FE76-0511-2BB5-4C99-96E6A15CF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61A8DA-5020-430A-9CE4-95987DDB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95129-30D2-1059-B166-F5D4DD4A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04382C-FCDC-4F2F-087B-9BC3300B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5B246-D61A-6C5B-859A-3361C3D5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30CA7C-2F21-5E31-61D8-289E720A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9EBC7F-5221-5BF7-2439-AEDF4362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853EE-826D-710F-A13C-4FC3AAECA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16301-7B84-993F-66FB-587B3E9E8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7400-BCA1-4CCF-9320-B208241C2B12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5F6E63-FFC5-86C6-21DC-04057B77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3343-0FBC-DD7B-F863-B5BEDAE04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7F1C9-C388-4B8F-A2F0-9D28962BC4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3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4.svg"/><Relationship Id="rId5" Type="http://schemas.openxmlformats.org/officeDocument/2006/relationships/image" Target="../media/image19.png"/><Relationship Id="rId10" Type="http://schemas.openxmlformats.org/officeDocument/2006/relationships/image" Target="../media/image3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www.jetbrains.com/zh-cn/datagri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3">
            <a:extLst>
              <a:ext uri="{FF2B5EF4-FFF2-40B4-BE49-F238E27FC236}">
                <a16:creationId xmlns:a16="http://schemas.microsoft.com/office/drawing/2014/main" id="{1851DF1D-AE01-5A58-8E63-6FD43D896E82}"/>
              </a:ext>
            </a:extLst>
          </p:cNvPr>
          <p:cNvSpPr txBox="1">
            <a:spLocks/>
          </p:cNvSpPr>
          <p:nvPr/>
        </p:nvSpPr>
        <p:spPr>
          <a:xfrm>
            <a:off x="3576680" y="3652349"/>
            <a:ext cx="6042054" cy="2526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任课教师：何晓玉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院系：计算机科学与技术学院</a:t>
            </a:r>
          </a:p>
          <a:p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邮箱：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hexiaoyv@zstu.edu.cn</a:t>
            </a:r>
          </a:p>
          <a:p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825BFF-E83D-4E9D-E6C3-80A53C60D543}"/>
              </a:ext>
            </a:extLst>
          </p:cNvPr>
          <p:cNvSpPr txBox="1"/>
          <p:nvPr/>
        </p:nvSpPr>
        <p:spPr>
          <a:xfrm>
            <a:off x="2760032" y="622537"/>
            <a:ext cx="6037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Web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ea"/>
                <a:sym typeface="+mn-lt"/>
              </a:rPr>
              <a:t>应用开发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167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>
            <a:extLst>
              <a:ext uri="{FF2B5EF4-FFF2-40B4-BE49-F238E27FC236}">
                <a16:creationId xmlns:a16="http://schemas.microsoft.com/office/drawing/2014/main" id="{E10DA594-79DD-7729-5AF1-F820DAB20B88}"/>
              </a:ext>
            </a:extLst>
          </p:cNvPr>
          <p:cNvSpPr txBox="1">
            <a:spLocks/>
          </p:cNvSpPr>
          <p:nvPr/>
        </p:nvSpPr>
        <p:spPr>
          <a:xfrm>
            <a:off x="565737" y="1264470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D4A49-9A01-8936-B389-C41DC186E677}"/>
              </a:ext>
            </a:extLst>
          </p:cNvPr>
          <p:cNvSpPr txBox="1">
            <a:spLocks/>
          </p:cNvSpPr>
          <p:nvPr/>
        </p:nvSpPr>
        <p:spPr>
          <a:xfrm>
            <a:off x="565737" y="1781660"/>
            <a:ext cx="10698800" cy="51306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ea typeface="阿里巴巴普惠体" panose="00020600040101010101" pitchFamily="18" charset="-122"/>
              </a:rPr>
              <a:t>语法：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362E8B2-A9DA-5C79-64FB-4B544CE1B6A2}"/>
              </a:ext>
            </a:extLst>
          </p:cNvPr>
          <p:cNvSpPr/>
          <p:nvPr/>
        </p:nvSpPr>
        <p:spPr>
          <a:xfrm>
            <a:off x="1537218" y="2405935"/>
            <a:ext cx="9117561" cy="581447"/>
          </a:xfrm>
          <a:prstGeom prst="roundRect">
            <a:avLst>
              <a:gd name="adj" fmla="val 14880"/>
            </a:avLst>
          </a:prstGeom>
          <a:solidFill>
            <a:schemeClr val="bg2"/>
          </a:solidFill>
          <a:ln w="3175">
            <a:solidFill>
              <a:srgbClr val="919191"/>
            </a:solidFill>
          </a:ln>
        </p:spPr>
        <p:txBody>
          <a:bodyPr wrap="square" tIns="0">
            <a:spAutoFit/>
          </a:bodyPr>
          <a:lstStyle/>
          <a:p>
            <a:pPr defTabSz="360000" eaLnBrk="0" fontAlgn="base" hangingPunct="0">
              <a:lnSpc>
                <a:spcPct val="150000"/>
              </a:lnSpc>
            </a:pP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mysql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-u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用户名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-p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密码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[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-h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数据库服务器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IP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地址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-P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端口号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]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C0ECF9-2C70-0780-BB76-476760AF6C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83" r="28245" b="17485"/>
          <a:stretch/>
        </p:blipFill>
        <p:spPr>
          <a:xfrm>
            <a:off x="1537219" y="3209724"/>
            <a:ext cx="9117561" cy="3188778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E0D475D2-105F-EF85-33AE-029AF0EE3403}"/>
              </a:ext>
            </a:extLst>
          </p:cNvPr>
          <p:cNvSpPr txBox="1">
            <a:spLocks/>
          </p:cNvSpPr>
          <p:nvPr/>
        </p:nvSpPr>
        <p:spPr>
          <a:xfrm>
            <a:off x="267186" y="370448"/>
            <a:ext cx="53208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1MySQL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04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545706C-86BF-C4D8-8BD3-712FB860A0C1}"/>
              </a:ext>
            </a:extLst>
          </p:cNvPr>
          <p:cNvSpPr txBox="1"/>
          <p:nvPr/>
        </p:nvSpPr>
        <p:spPr>
          <a:xfrm>
            <a:off x="821787" y="1162977"/>
            <a:ext cx="10749599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建立在关系模型基础上，由多张相互连接的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二维表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组成的数据库。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195BDA-F1E4-006C-C5F6-7519EA8B1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14"/>
          <a:stretch/>
        </p:blipFill>
        <p:spPr>
          <a:xfrm>
            <a:off x="1224408" y="4125747"/>
            <a:ext cx="10000616" cy="263912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D12C29E3-B517-E2ED-3AA8-9AFF984A0D3F}"/>
              </a:ext>
            </a:extLst>
          </p:cNvPr>
          <p:cNvGrpSpPr/>
          <p:nvPr/>
        </p:nvGrpSpPr>
        <p:grpSpPr>
          <a:xfrm>
            <a:off x="951086" y="2527743"/>
            <a:ext cx="10491002" cy="1368292"/>
            <a:chOff x="920210" y="1823316"/>
            <a:chExt cx="10491002" cy="1368292"/>
          </a:xfrm>
        </p:grpSpPr>
        <p:sp>
          <p:nvSpPr>
            <p:cNvPr id="7" name="矩形: 对角圆角 6">
              <a:extLst>
                <a:ext uri="{FF2B5EF4-FFF2-40B4-BE49-F238E27FC236}">
                  <a16:creationId xmlns:a16="http://schemas.microsoft.com/office/drawing/2014/main" id="{DCD2FE17-1EB1-0D0C-87F4-58A375421E01}"/>
                </a:ext>
              </a:extLst>
            </p:cNvPr>
            <p:cNvSpPr/>
            <p:nvPr/>
          </p:nvSpPr>
          <p:spPr>
            <a:xfrm>
              <a:off x="920210" y="1823316"/>
              <a:ext cx="10491002" cy="1368292"/>
            </a:xfrm>
            <a:prstGeom prst="round2DiagRect">
              <a:avLst>
                <a:gd name="adj1" fmla="val 5917"/>
                <a:gd name="adj2" fmla="val 0"/>
              </a:avLst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lgDash"/>
            </a:ln>
            <a:effectLst/>
          </p:spPr>
          <p:txBody>
            <a:bodyPr rtlCol="0" anchor="ctr"/>
            <a:lstStyle/>
            <a:p>
              <a:pPr marL="0" marR="0" lvl="1" indent="0" defTabSz="914400" eaLnBrk="1" fontAlgn="auto" latinLnBrk="0" hangingPunct="1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0" marR="0" lvl="1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使用表存储数据，格式统一，便于维护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1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使用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SQL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语言操作，标准统一，使用方便，可用于复杂查询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8" name="矩形: 对角圆角 7">
              <a:extLst>
                <a:ext uri="{FF2B5EF4-FFF2-40B4-BE49-F238E27FC236}">
                  <a16:creationId xmlns:a16="http://schemas.microsoft.com/office/drawing/2014/main" id="{137DD917-3827-DCFE-91CC-360962A7E00A}"/>
                </a:ext>
              </a:extLst>
            </p:cNvPr>
            <p:cNvSpPr/>
            <p:nvPr/>
          </p:nvSpPr>
          <p:spPr>
            <a:xfrm>
              <a:off x="920211" y="1823316"/>
              <a:ext cx="1017050" cy="431492"/>
            </a:xfrm>
            <a:prstGeom prst="round2DiagRect">
              <a:avLst>
                <a:gd name="adj1" fmla="val 17163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特点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标题 4">
            <a:extLst>
              <a:ext uri="{FF2B5EF4-FFF2-40B4-BE49-F238E27FC236}">
                <a16:creationId xmlns:a16="http://schemas.microsoft.com/office/drawing/2014/main" id="{64B10D82-2B50-D726-ED62-7F0A9B0ABF1E}"/>
              </a:ext>
            </a:extLst>
          </p:cNvPr>
          <p:cNvSpPr txBox="1">
            <a:spLocks/>
          </p:cNvSpPr>
          <p:nvPr/>
        </p:nvSpPr>
        <p:spPr>
          <a:xfrm>
            <a:off x="267186" y="370448"/>
            <a:ext cx="53208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366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0545706C-86BF-C4D8-8BD3-712FB860A0C1}"/>
              </a:ext>
            </a:extLst>
          </p:cNvPr>
          <p:cNvSpPr txBox="1"/>
          <p:nvPr/>
        </p:nvSpPr>
        <p:spPr>
          <a:xfrm>
            <a:off x="840299" y="1237187"/>
            <a:ext cx="10749599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24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RDBMS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建立在关系模型基础上，由多张相互连接的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二维表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组成的数据库。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9A64D-269B-70D0-DFEE-AB01685C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8" t="3252" r="4390" b="2769"/>
          <a:stretch/>
        </p:blipFill>
        <p:spPr>
          <a:xfrm>
            <a:off x="1817269" y="2857257"/>
            <a:ext cx="8795658" cy="3535680"/>
          </a:xfrm>
          <a:prstGeom prst="rect">
            <a:avLst/>
          </a:prstGeom>
        </p:spPr>
      </p:pic>
      <p:sp>
        <p:nvSpPr>
          <p:cNvPr id="3" name="标题 4">
            <a:extLst>
              <a:ext uri="{FF2B5EF4-FFF2-40B4-BE49-F238E27FC236}">
                <a16:creationId xmlns:a16="http://schemas.microsoft.com/office/drawing/2014/main" id="{F68CCAE8-698B-054F-1A44-222808F895FC}"/>
              </a:ext>
            </a:extLst>
          </p:cNvPr>
          <p:cNvSpPr txBox="1">
            <a:spLocks/>
          </p:cNvSpPr>
          <p:nvPr/>
        </p:nvSpPr>
        <p:spPr>
          <a:xfrm>
            <a:off x="267186" y="370448"/>
            <a:ext cx="53208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9514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5">
            <a:extLst>
              <a:ext uri="{FF2B5EF4-FFF2-40B4-BE49-F238E27FC236}">
                <a16:creationId xmlns:a16="http://schemas.microsoft.com/office/drawing/2014/main" id="{4D6BB485-8384-ACD1-C7FE-00519CD9887F}"/>
              </a:ext>
            </a:extLst>
          </p:cNvPr>
          <p:cNvSpPr txBox="1">
            <a:spLocks/>
          </p:cNvSpPr>
          <p:nvPr/>
        </p:nvSpPr>
        <p:spPr>
          <a:xfrm>
            <a:off x="667336" y="1342251"/>
            <a:ext cx="10698800" cy="9496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：一门操作关系型数据库的编程语言，定义操作所有关系型数据库的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统一标准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E3B96F-51CD-C183-66F5-BA3383D7C14C}"/>
              </a:ext>
            </a:extLst>
          </p:cNvPr>
          <p:cNvGrpSpPr/>
          <p:nvPr/>
        </p:nvGrpSpPr>
        <p:grpSpPr>
          <a:xfrm>
            <a:off x="746600" y="2483991"/>
            <a:ext cx="10619536" cy="4003561"/>
            <a:chOff x="790158" y="2313130"/>
            <a:chExt cx="10619536" cy="400356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916862C-21BD-1642-DB85-1A2326A61F15}"/>
                </a:ext>
              </a:extLst>
            </p:cNvPr>
            <p:cNvSpPr/>
            <p:nvPr/>
          </p:nvSpPr>
          <p:spPr>
            <a:xfrm>
              <a:off x="7802221" y="2621109"/>
              <a:ext cx="3390222" cy="501698"/>
            </a:xfrm>
            <a:prstGeom prst="roundRect">
              <a:avLst>
                <a:gd name="adj" fmla="val 17816"/>
              </a:avLst>
            </a:prstGeom>
            <a:solidFill>
              <a:srgbClr val="FFFFE4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360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 databases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B3437D3-1681-2451-9D75-100752FF6FDE}"/>
                </a:ext>
              </a:extLst>
            </p:cNvPr>
            <p:cNvSpPr/>
            <p:nvPr/>
          </p:nvSpPr>
          <p:spPr>
            <a:xfrm>
              <a:off x="7802221" y="3302557"/>
              <a:ext cx="3390222" cy="501698"/>
            </a:xfrm>
            <a:prstGeom prst="roundRect">
              <a:avLst>
                <a:gd name="adj" fmla="val 17816"/>
              </a:avLst>
            </a:prstGeom>
            <a:solidFill>
              <a:srgbClr val="FFFFE4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360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    databases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4908B0AD-E63A-2919-7CA1-0869FDB76835}"/>
                </a:ext>
              </a:extLst>
            </p:cNvPr>
            <p:cNvSpPr/>
            <p:nvPr/>
          </p:nvSpPr>
          <p:spPr>
            <a:xfrm>
              <a:off x="7802221" y="4778326"/>
              <a:ext cx="3390222" cy="591793"/>
            </a:xfrm>
            <a:prstGeom prst="roundRect">
              <a:avLst>
                <a:gd name="adj" fmla="val 17816"/>
              </a:avLst>
            </a:prstGeom>
            <a:solidFill>
              <a:srgbClr val="FFFFE4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360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-- show databases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；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FBC30892-CDAC-8AFD-A7E2-B982B05F478E}"/>
                </a:ext>
              </a:extLst>
            </p:cNvPr>
            <p:cNvSpPr/>
            <p:nvPr/>
          </p:nvSpPr>
          <p:spPr>
            <a:xfrm>
              <a:off x="7802221" y="5595986"/>
              <a:ext cx="3390222" cy="501698"/>
            </a:xfrm>
            <a:prstGeom prst="roundRect">
              <a:avLst>
                <a:gd name="adj" fmla="val 17816"/>
              </a:avLst>
            </a:prstGeom>
            <a:solidFill>
              <a:srgbClr val="FFFFE4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360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*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show databases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；*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/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173E7F9-8FC4-5395-3B72-C03030653AF4}"/>
                </a:ext>
              </a:extLst>
            </p:cNvPr>
            <p:cNvSpPr/>
            <p:nvPr/>
          </p:nvSpPr>
          <p:spPr>
            <a:xfrm>
              <a:off x="7802222" y="3981094"/>
              <a:ext cx="3390222" cy="501698"/>
            </a:xfrm>
            <a:prstGeom prst="roundRect">
              <a:avLst>
                <a:gd name="adj" fmla="val 17816"/>
              </a:avLst>
            </a:prstGeom>
            <a:solidFill>
              <a:srgbClr val="FFFFE4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360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SHOW    DATABASES</a:t>
              </a:r>
              <a:r>
                <a:rPr lang="zh-CN" altLang="en-US" sz="20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；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43A9D59-D2B3-B4E2-4708-3BE44573E317}"/>
                </a:ext>
              </a:extLst>
            </p:cNvPr>
            <p:cNvGrpSpPr/>
            <p:nvPr/>
          </p:nvGrpSpPr>
          <p:grpSpPr>
            <a:xfrm>
              <a:off x="790158" y="2313130"/>
              <a:ext cx="10619536" cy="4003561"/>
              <a:chOff x="790158" y="2313130"/>
              <a:chExt cx="10619536" cy="4003561"/>
            </a:xfrm>
          </p:grpSpPr>
          <p:sp>
            <p:nvSpPr>
              <p:cNvPr id="19" name="矩形: 对角圆角 18">
                <a:extLst>
                  <a:ext uri="{FF2B5EF4-FFF2-40B4-BE49-F238E27FC236}">
                    <a16:creationId xmlns:a16="http://schemas.microsoft.com/office/drawing/2014/main" id="{718C0232-C896-C3EE-04F9-D6F32374432B}"/>
                  </a:ext>
                </a:extLst>
              </p:cNvPr>
              <p:cNvSpPr/>
              <p:nvPr/>
            </p:nvSpPr>
            <p:spPr>
              <a:xfrm>
                <a:off x="798011" y="2313130"/>
                <a:ext cx="10611683" cy="4003561"/>
              </a:xfrm>
              <a:prstGeom prst="round2DiagRect">
                <a:avLst>
                  <a:gd name="adj1" fmla="val 5917"/>
                  <a:gd name="adj2" fmla="val 0"/>
                </a:avLst>
              </a:prstGeom>
              <a:noFill/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lgDash"/>
              </a:ln>
              <a:effectLst/>
            </p:spPr>
            <p:txBody>
              <a:bodyPr rtlCol="0" anchor="ctr"/>
              <a:lstStyle/>
              <a:p>
                <a:pPr marL="342900" marR="0" lvl="0" indent="-342900" defTabSz="914400" eaLnBrk="1" fontAlgn="auto" latinLnBrk="0" hangingPunct="1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  <a:p>
                <a:pPr marL="0" marR="0" lvl="1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SQL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语句可以单行或多行书写，以分号结尾。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  <a:p>
                <a:pPr marL="0" marR="0" lvl="1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SQL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语句可以使用空格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/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缩进来增强语句的可读性。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  <a:p>
                <a:pPr marL="0" marR="0" lvl="1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MySQL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数据库的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SQL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语句不区分大小写。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  <a:p>
                <a:pPr marL="0" marR="0" lvl="1" indent="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注释：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  <a:p>
                <a:pPr marL="800100" marR="0" lvl="1" indent="-34290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单行注释：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-- 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注释内容 或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# 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注释内容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  <a:p>
                <a:pPr marL="800100" marR="0" lvl="1" indent="-342900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多行注释：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/* 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注释内容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*/</a:t>
                </a:r>
              </a:p>
            </p:txBody>
          </p:sp>
          <p:sp>
            <p:nvSpPr>
              <p:cNvPr id="20" name="矩形: 对角圆角 19">
                <a:extLst>
                  <a:ext uri="{FF2B5EF4-FFF2-40B4-BE49-F238E27FC236}">
                    <a16:creationId xmlns:a16="http://schemas.microsoft.com/office/drawing/2014/main" id="{1E78CDC0-3035-CA30-88DA-732CC3DFBFC3}"/>
                  </a:ext>
                </a:extLst>
              </p:cNvPr>
              <p:cNvSpPr/>
              <p:nvPr/>
            </p:nvSpPr>
            <p:spPr>
              <a:xfrm>
                <a:off x="790158" y="2313130"/>
                <a:ext cx="1708604" cy="458646"/>
              </a:xfrm>
              <a:prstGeom prst="round2DiagRect">
                <a:avLst>
                  <a:gd name="adj1" fmla="val 37539"/>
                  <a:gd name="adj2" fmla="val 0"/>
                </a:avLst>
              </a:prstGeom>
              <a:solidFill>
                <a:schemeClr val="bg2"/>
              </a:solidFill>
              <a:ln w="6350" cap="flat" cmpd="sng" algn="ctr">
                <a:noFill/>
                <a:prstDash val="lgDash"/>
              </a:ln>
              <a:effectLst/>
            </p:spPr>
            <p:txBody>
              <a:bodyPr lIns="108000" tIns="0" rIns="36000" bIns="72000" rtlCol="0" anchor="ctr"/>
              <a:lstStyle/>
              <a:p>
                <a:pPr marL="0" marR="0" lvl="0" indent="0" defTabSz="3600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基本语法</a:t>
                </a:r>
                <a:endPara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sp>
        <p:nvSpPr>
          <p:cNvPr id="14" name="标题 4">
            <a:extLst>
              <a:ext uri="{FF2B5EF4-FFF2-40B4-BE49-F238E27FC236}">
                <a16:creationId xmlns:a16="http://schemas.microsoft.com/office/drawing/2014/main" id="{83B65EA1-E067-87FE-B524-0785A37F57EE}"/>
              </a:ext>
            </a:extLst>
          </p:cNvPr>
          <p:cNvSpPr txBox="1">
            <a:spLocks/>
          </p:cNvSpPr>
          <p:nvPr/>
        </p:nvSpPr>
        <p:spPr>
          <a:xfrm>
            <a:off x="267186" y="370448"/>
            <a:ext cx="53208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26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7">
            <a:extLst>
              <a:ext uri="{FF2B5EF4-FFF2-40B4-BE49-F238E27FC236}">
                <a16:creationId xmlns:a16="http://schemas.microsoft.com/office/drawing/2014/main" id="{39AB74D2-615B-7930-059B-0F79AE4DE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80215"/>
              </p:ext>
            </p:extLst>
          </p:nvPr>
        </p:nvGraphicFramePr>
        <p:xfrm>
          <a:off x="235292" y="1334016"/>
          <a:ext cx="11666084" cy="2355984"/>
        </p:xfrm>
        <a:graphic>
          <a:graphicData uri="http://schemas.openxmlformats.org/drawingml/2006/table">
            <a:tbl>
              <a:tblPr firstRow="1" bandRow="1"/>
              <a:tblGrid>
                <a:gridCol w="1208303">
                  <a:extLst>
                    <a:ext uri="{9D8B030D-6E8A-4147-A177-3AD203B41FA5}">
                      <a16:colId xmlns:a16="http://schemas.microsoft.com/office/drawing/2014/main" val="4153382047"/>
                    </a:ext>
                  </a:extLst>
                </a:gridCol>
                <a:gridCol w="3380559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7077222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3927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分类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全称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说明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3427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DDL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Data Definition Language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数据定义语言，用来定义数据库对象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数据库，表，字段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3625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DML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Data Manipulation Language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数据操作语言，用来对数据库表中的数据进行增删改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506394"/>
                  </a:ext>
                </a:extLst>
              </a:tr>
              <a:tr h="3327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DQL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Data Query Language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数据查询语言，用来查询数据库中表的记录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24497"/>
                  </a:ext>
                </a:extLst>
              </a:tr>
              <a:tr h="4052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DCL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Data Control Language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数据控制语言，用来创建数据库用户、控制数据库的访问权限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588061"/>
                  </a:ext>
                </a:extLst>
              </a:tr>
            </a:tbl>
          </a:graphicData>
        </a:graphic>
      </p:graphicFrame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69788926-BC87-6CE7-E3BB-4ACDA99CA0C5}"/>
              </a:ext>
            </a:extLst>
          </p:cNvPr>
          <p:cNvSpPr txBox="1">
            <a:spLocks/>
          </p:cNvSpPr>
          <p:nvPr/>
        </p:nvSpPr>
        <p:spPr>
          <a:xfrm>
            <a:off x="3975606" y="557581"/>
            <a:ext cx="5098284" cy="5614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语句通常被分为四大类：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652135-8BDF-66A1-BE9D-6B378664F58B}"/>
              </a:ext>
            </a:extLst>
          </p:cNvPr>
          <p:cNvGrpSpPr/>
          <p:nvPr/>
        </p:nvGrpSpPr>
        <p:grpSpPr>
          <a:xfrm>
            <a:off x="1715790" y="3758112"/>
            <a:ext cx="8705087" cy="2925993"/>
            <a:chOff x="1472185" y="3770998"/>
            <a:chExt cx="8705087" cy="292599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59274ED-3C96-DD9F-160B-F33EE8B1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9999" y="4675021"/>
              <a:ext cx="2130619" cy="61967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111AE45-92E5-F183-82FD-6FA98EB7A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9999" y="4017218"/>
              <a:ext cx="2130619" cy="604842"/>
            </a:xfrm>
            <a:prstGeom prst="rect">
              <a:avLst/>
            </a:prstGeom>
          </p:spPr>
        </p:pic>
        <p:sp>
          <p:nvSpPr>
            <p:cNvPr id="8" name="右箭头 30">
              <a:extLst>
                <a:ext uri="{FF2B5EF4-FFF2-40B4-BE49-F238E27FC236}">
                  <a16:creationId xmlns:a16="http://schemas.microsoft.com/office/drawing/2014/main" id="{62094470-3879-8A42-E89A-1EAB1E42402B}"/>
                </a:ext>
              </a:extLst>
            </p:cNvPr>
            <p:cNvSpPr/>
            <p:nvPr/>
          </p:nvSpPr>
          <p:spPr>
            <a:xfrm>
              <a:off x="2670728" y="5191808"/>
              <a:ext cx="862813" cy="225041"/>
            </a:xfrm>
            <a:prstGeom prst="rightArrow">
              <a:avLst>
                <a:gd name="adj1" fmla="val 50000"/>
                <a:gd name="adj2" fmla="val 171827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70CE753-475D-CC34-725B-ACBB8B133CB1}"/>
                </a:ext>
              </a:extLst>
            </p:cNvPr>
            <p:cNvSpPr/>
            <p:nvPr/>
          </p:nvSpPr>
          <p:spPr>
            <a:xfrm>
              <a:off x="7281611" y="4146808"/>
              <a:ext cx="2080189" cy="159107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659ED442-63F6-7E70-A8B8-6D8C4D861287}"/>
                </a:ext>
              </a:extLst>
            </p:cNvPr>
            <p:cNvSpPr/>
            <p:nvPr/>
          </p:nvSpPr>
          <p:spPr>
            <a:xfrm rot="19918901">
              <a:off x="4934781" y="4671213"/>
              <a:ext cx="788121" cy="203913"/>
            </a:xfrm>
            <a:prstGeom prst="rightArrow">
              <a:avLst>
                <a:gd name="adj1" fmla="val 50000"/>
                <a:gd name="adj2" fmla="val 122795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A466F843-BED4-C562-9C93-BF2D8F8AFFBB}"/>
                </a:ext>
              </a:extLst>
            </p:cNvPr>
            <p:cNvSpPr/>
            <p:nvPr/>
          </p:nvSpPr>
          <p:spPr>
            <a:xfrm rot="1433673">
              <a:off x="4928132" y="5689852"/>
              <a:ext cx="788121" cy="203913"/>
            </a:xfrm>
            <a:prstGeom prst="rightArrow">
              <a:avLst>
                <a:gd name="adj1" fmla="val 50000"/>
                <a:gd name="adj2" fmla="val 122795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E6503AD7-F3FD-F076-9EA9-79C0E0AE3426}"/>
                </a:ext>
              </a:extLst>
            </p:cNvPr>
            <p:cNvSpPr/>
            <p:nvPr/>
          </p:nvSpPr>
          <p:spPr>
            <a:xfrm rot="19483226">
              <a:off x="6567426" y="4344804"/>
              <a:ext cx="659671" cy="174830"/>
            </a:xfrm>
            <a:prstGeom prst="rightArrow">
              <a:avLst>
                <a:gd name="adj1" fmla="val 50000"/>
                <a:gd name="adj2" fmla="val 1701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B8475D77-5AFB-3BAF-3030-8BD165325E7B}"/>
                </a:ext>
              </a:extLst>
            </p:cNvPr>
            <p:cNvSpPr/>
            <p:nvPr/>
          </p:nvSpPr>
          <p:spPr>
            <a:xfrm rot="2235078">
              <a:off x="6567231" y="4793537"/>
              <a:ext cx="659671" cy="174830"/>
            </a:xfrm>
            <a:prstGeom prst="rightArrow">
              <a:avLst>
                <a:gd name="adj1" fmla="val 50000"/>
                <a:gd name="adj2" fmla="val 170119"/>
              </a:avLst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370D4D0-D45E-EC65-D96B-7802D461AB40}"/>
                </a:ext>
              </a:extLst>
            </p:cNvPr>
            <p:cNvSpPr txBox="1"/>
            <p:nvPr/>
          </p:nvSpPr>
          <p:spPr>
            <a:xfrm>
              <a:off x="2636926" y="4912990"/>
              <a:ext cx="90601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44B1A72-136E-3E85-9A35-A39252E29341}"/>
                </a:ext>
              </a:extLst>
            </p:cNvPr>
            <p:cNvGrpSpPr/>
            <p:nvPr/>
          </p:nvGrpSpPr>
          <p:grpSpPr>
            <a:xfrm>
              <a:off x="5748156" y="4288855"/>
              <a:ext cx="717611" cy="701546"/>
              <a:chOff x="8442984" y="4449628"/>
              <a:chExt cx="1114253" cy="1203826"/>
            </a:xfrm>
          </p:grpSpPr>
          <p:sp>
            <p:nvSpPr>
              <p:cNvPr id="37" name="流程图: 磁盘 36">
                <a:extLst>
                  <a:ext uri="{FF2B5EF4-FFF2-40B4-BE49-F238E27FC236}">
                    <a16:creationId xmlns:a16="http://schemas.microsoft.com/office/drawing/2014/main" id="{54AB9165-1AF3-B2FC-76BE-7B975F8DD83E}"/>
                  </a:ext>
                </a:extLst>
              </p:cNvPr>
              <p:cNvSpPr/>
              <p:nvPr/>
            </p:nvSpPr>
            <p:spPr>
              <a:xfrm>
                <a:off x="8442984" y="5139549"/>
                <a:ext cx="1114253" cy="513905"/>
              </a:xfrm>
              <a:prstGeom prst="flowChartMagneticDisk">
                <a:avLst/>
              </a:prstGeom>
              <a:solidFill>
                <a:sysClr val="window" lastClr="FFFFFF">
                  <a:lumMod val="65000"/>
                </a:sysClr>
              </a:solidFill>
              <a:ln w="63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!!流程图: 数据库">
                <a:extLst>
                  <a:ext uri="{FF2B5EF4-FFF2-40B4-BE49-F238E27FC236}">
                    <a16:creationId xmlns:a16="http://schemas.microsoft.com/office/drawing/2014/main" id="{2326991A-F0F0-C981-4FD9-31CD983B4F54}"/>
                  </a:ext>
                </a:extLst>
              </p:cNvPr>
              <p:cNvSpPr/>
              <p:nvPr/>
            </p:nvSpPr>
            <p:spPr>
              <a:xfrm>
                <a:off x="8442984" y="4796143"/>
                <a:ext cx="1114253" cy="513905"/>
              </a:xfrm>
              <a:prstGeom prst="flowChartMagneticDisk">
                <a:avLst/>
              </a:prstGeom>
              <a:solidFill>
                <a:sysClr val="window" lastClr="FFFFFF">
                  <a:lumMod val="65000"/>
                </a:sysClr>
              </a:solidFill>
              <a:ln w="63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9" name="流程图: 磁盘 38">
                <a:extLst>
                  <a:ext uri="{FF2B5EF4-FFF2-40B4-BE49-F238E27FC236}">
                    <a16:creationId xmlns:a16="http://schemas.microsoft.com/office/drawing/2014/main" id="{052963A2-D092-7F7D-7AD2-DC02E64D78E3}"/>
                  </a:ext>
                </a:extLst>
              </p:cNvPr>
              <p:cNvSpPr/>
              <p:nvPr/>
            </p:nvSpPr>
            <p:spPr>
              <a:xfrm>
                <a:off x="8442984" y="4449628"/>
                <a:ext cx="1114253" cy="513905"/>
              </a:xfrm>
              <a:prstGeom prst="flowChartMagneticDisk">
                <a:avLst/>
              </a:prstGeom>
              <a:solidFill>
                <a:sysClr val="window" lastClr="FFFFFF">
                  <a:lumMod val="65000"/>
                </a:sysClr>
              </a:solidFill>
              <a:ln w="63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049A3A7D-A51E-AD5D-367E-A5F1A21B9517}"/>
                </a:ext>
              </a:extLst>
            </p:cNvPr>
            <p:cNvGrpSpPr/>
            <p:nvPr/>
          </p:nvGrpSpPr>
          <p:grpSpPr>
            <a:xfrm>
              <a:off x="5720557" y="5578501"/>
              <a:ext cx="726280" cy="701546"/>
              <a:chOff x="8429523" y="4449628"/>
              <a:chExt cx="1127714" cy="1203826"/>
            </a:xfrm>
          </p:grpSpPr>
          <p:sp>
            <p:nvSpPr>
              <p:cNvPr id="34" name="流程图: 磁盘 33">
                <a:extLst>
                  <a:ext uri="{FF2B5EF4-FFF2-40B4-BE49-F238E27FC236}">
                    <a16:creationId xmlns:a16="http://schemas.microsoft.com/office/drawing/2014/main" id="{23B7A7B3-8502-D415-C472-28C2BB732580}"/>
                  </a:ext>
                </a:extLst>
              </p:cNvPr>
              <p:cNvSpPr/>
              <p:nvPr/>
            </p:nvSpPr>
            <p:spPr>
              <a:xfrm>
                <a:off x="8442984" y="5139549"/>
                <a:ext cx="1114253" cy="513905"/>
              </a:xfrm>
              <a:prstGeom prst="flowChartMagneticDisk">
                <a:avLst/>
              </a:prstGeom>
              <a:solidFill>
                <a:sysClr val="window" lastClr="FFFFFF">
                  <a:lumMod val="65000"/>
                </a:sysClr>
              </a:solidFill>
              <a:ln w="63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!!流程图: 数据库">
                <a:extLst>
                  <a:ext uri="{FF2B5EF4-FFF2-40B4-BE49-F238E27FC236}">
                    <a16:creationId xmlns:a16="http://schemas.microsoft.com/office/drawing/2014/main" id="{772D0290-31EC-B65B-AC6C-B14BAC2E8A28}"/>
                  </a:ext>
                </a:extLst>
              </p:cNvPr>
              <p:cNvSpPr/>
              <p:nvPr/>
            </p:nvSpPr>
            <p:spPr>
              <a:xfrm>
                <a:off x="8429523" y="4807519"/>
                <a:ext cx="1114253" cy="513905"/>
              </a:xfrm>
              <a:prstGeom prst="flowChartMagneticDisk">
                <a:avLst/>
              </a:prstGeom>
              <a:solidFill>
                <a:sysClr val="window" lastClr="FFFFFF">
                  <a:lumMod val="65000"/>
                </a:sysClr>
              </a:solidFill>
              <a:ln w="63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36" name="流程图: 磁盘 35">
                <a:extLst>
                  <a:ext uri="{FF2B5EF4-FFF2-40B4-BE49-F238E27FC236}">
                    <a16:creationId xmlns:a16="http://schemas.microsoft.com/office/drawing/2014/main" id="{CF5A1427-60B7-4AC6-7999-B827704F9033}"/>
                  </a:ext>
                </a:extLst>
              </p:cNvPr>
              <p:cNvSpPr/>
              <p:nvPr/>
            </p:nvSpPr>
            <p:spPr>
              <a:xfrm>
                <a:off x="8442984" y="4449628"/>
                <a:ext cx="1114253" cy="513905"/>
              </a:xfrm>
              <a:prstGeom prst="flowChartMagneticDisk">
                <a:avLst/>
              </a:prstGeom>
              <a:solidFill>
                <a:sysClr val="window" lastClr="FFFFFF">
                  <a:lumMod val="65000"/>
                </a:sysClr>
              </a:solidFill>
              <a:ln w="63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380340E-25C7-C462-5460-6AD5EAC435A3}"/>
                </a:ext>
              </a:extLst>
            </p:cNvPr>
            <p:cNvGrpSpPr/>
            <p:nvPr/>
          </p:nvGrpSpPr>
          <p:grpSpPr>
            <a:xfrm>
              <a:off x="3672579" y="3976758"/>
              <a:ext cx="6504693" cy="2720233"/>
              <a:chOff x="3272018" y="2095037"/>
              <a:chExt cx="7938515" cy="375801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592AF325-8E3E-0975-4553-A43F65BCAE6E}"/>
                  </a:ext>
                </a:extLst>
              </p:cNvPr>
              <p:cNvGrpSpPr/>
              <p:nvPr/>
            </p:nvGrpSpPr>
            <p:grpSpPr>
              <a:xfrm>
                <a:off x="3272018" y="2095037"/>
                <a:ext cx="7938515" cy="3758012"/>
                <a:chOff x="3272018" y="2095037"/>
                <a:chExt cx="7938515" cy="3758012"/>
              </a:xfrm>
            </p:grpSpPr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CADC2F4-7292-B183-218C-9EB107A8B650}"/>
                    </a:ext>
                  </a:extLst>
                </p:cNvPr>
                <p:cNvSpPr txBox="1"/>
                <p:nvPr/>
              </p:nvSpPr>
              <p:spPr>
                <a:xfrm>
                  <a:off x="3272018" y="4537613"/>
                  <a:ext cx="1197679" cy="5527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fontAlgn="auto">
                    <a:spcBef>
                      <a:spcPts val="0"/>
                    </a:spcBef>
                    <a:spcAft>
                      <a:spcPts val="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DBMS</a:t>
                  </a:r>
                  <a:endPara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圆角矩形 29">
                  <a:extLst>
                    <a:ext uri="{FF2B5EF4-FFF2-40B4-BE49-F238E27FC236}">
                      <a16:creationId xmlns:a16="http://schemas.microsoft.com/office/drawing/2014/main" id="{02C33BF8-B510-795D-A60C-05065E8F68C2}"/>
                    </a:ext>
                  </a:extLst>
                </p:cNvPr>
                <p:cNvSpPr/>
                <p:nvPr/>
              </p:nvSpPr>
              <p:spPr>
                <a:xfrm>
                  <a:off x="3282696" y="2095037"/>
                  <a:ext cx="7927837" cy="3303107"/>
                </a:xfrm>
                <a:prstGeom prst="roundRect">
                  <a:avLst>
                    <a:gd name="adj" fmla="val 3819"/>
                  </a:avLst>
                </a:prstGeom>
                <a:noFill/>
                <a:ln w="3175" cap="flat" cmpd="sng" algn="ctr">
                  <a:solidFill>
                    <a:sysClr val="window" lastClr="FFFFFF">
                      <a:lumMod val="50000"/>
                    </a:sysClr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6A0E355A-6861-7E84-08D2-15EA1447231F}"/>
                    </a:ext>
                  </a:extLst>
                </p:cNvPr>
                <p:cNvGrpSpPr/>
                <p:nvPr/>
              </p:nvGrpSpPr>
              <p:grpSpPr>
                <a:xfrm>
                  <a:off x="6770181" y="5418468"/>
                  <a:ext cx="1848749" cy="434581"/>
                  <a:chOff x="6770181" y="5665356"/>
                  <a:chExt cx="1848749" cy="434581"/>
                </a:xfrm>
              </p:grpSpPr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323C4CF-6CFE-8C57-AF60-02F513171304}"/>
                      </a:ext>
                    </a:extLst>
                  </p:cNvPr>
                  <p:cNvSpPr txBox="1"/>
                  <p:nvPr/>
                </p:nvSpPr>
                <p:spPr>
                  <a:xfrm>
                    <a:off x="7273569" y="5738522"/>
                    <a:ext cx="1345361" cy="3614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fontAlgn="auto">
                      <a:spcBef>
                        <a:spcPts val="0"/>
                      </a:spcBef>
                      <a:spcAft>
                        <a:spcPts val="0"/>
                      </a:spcAft>
                      <a:defRPr sz="14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defRPr>
                    </a:lvl1pPr>
                  </a:lstStyle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zh-CN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数据库服务器</a:t>
                    </a:r>
                  </a:p>
                </p:txBody>
              </p:sp>
              <p:pic>
                <p:nvPicPr>
                  <p:cNvPr id="33" name="图片 32">
                    <a:extLst>
                      <a:ext uri="{FF2B5EF4-FFF2-40B4-BE49-F238E27FC236}">
                        <a16:creationId xmlns:a16="http://schemas.microsoft.com/office/drawing/2014/main" id="{B9082432-3290-09C8-B24B-12F3FC9A3C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6770181" y="5665356"/>
                    <a:ext cx="576541" cy="36232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28" name="图形 27" descr="齿轮 纯色填充">
                <a:extLst>
                  <a:ext uri="{FF2B5EF4-FFF2-40B4-BE49-F238E27FC236}">
                    <a16:creationId xmlns:a16="http://schemas.microsoft.com/office/drawing/2014/main" id="{C3A1DB6F-AA03-1C96-5EC8-D1E5074C4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14985" y="3218916"/>
                <a:ext cx="1481456" cy="1481456"/>
              </a:xfrm>
              <a:prstGeom prst="rect">
                <a:avLst/>
              </a:prstGeom>
            </p:spPr>
          </p:pic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F32C5C5-2F28-350C-4D6A-6D59A9866EF4}"/>
                </a:ext>
              </a:extLst>
            </p:cNvPr>
            <p:cNvGrpSpPr/>
            <p:nvPr/>
          </p:nvGrpSpPr>
          <p:grpSpPr>
            <a:xfrm>
              <a:off x="1472185" y="4525357"/>
              <a:ext cx="1053005" cy="2019677"/>
              <a:chOff x="832104" y="2852929"/>
              <a:chExt cx="1285118" cy="2790192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3C99D265-3530-F6CF-C6C2-054AC042CE75}"/>
                  </a:ext>
                </a:extLst>
              </p:cNvPr>
              <p:cNvGrpSpPr/>
              <p:nvPr/>
            </p:nvGrpSpPr>
            <p:grpSpPr>
              <a:xfrm>
                <a:off x="832104" y="2852929"/>
                <a:ext cx="1285118" cy="2790192"/>
                <a:chOff x="832104" y="3099817"/>
                <a:chExt cx="1285118" cy="2790192"/>
              </a:xfrm>
            </p:grpSpPr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6299274C-7FAD-364A-01BC-D5CFD99F2FA4}"/>
                    </a:ext>
                  </a:extLst>
                </p:cNvPr>
                <p:cNvSpPr txBox="1"/>
                <p:nvPr/>
              </p:nvSpPr>
              <p:spPr>
                <a:xfrm>
                  <a:off x="952802" y="5337255"/>
                  <a:ext cx="1164420" cy="552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zh-CN"/>
                  </a:defPPr>
                  <a:lvl1pPr fontAlgn="auto">
                    <a:spcBef>
                      <a:spcPts val="0"/>
                    </a:spcBef>
                    <a:spcAft>
                      <a:spcPts val="0"/>
                    </a:spcAft>
                    <a:defRPr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阿里巴巴普惠体" panose="00020600040101010101" pitchFamily="18" charset="-122"/>
                      <a:ea typeface="阿里巴巴普惠体" panose="00020600040101010101" pitchFamily="18" charset="-122"/>
                      <a:cs typeface="阿里巴巴普惠体" panose="00020600040101010101" pitchFamily="18" charset="-122"/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客户端</a:t>
                  </a:r>
                </a:p>
              </p:txBody>
            </p:sp>
            <p:sp>
              <p:nvSpPr>
                <p:cNvPr id="26" name="圆角矩形 32">
                  <a:extLst>
                    <a:ext uri="{FF2B5EF4-FFF2-40B4-BE49-F238E27FC236}">
                      <a16:creationId xmlns:a16="http://schemas.microsoft.com/office/drawing/2014/main" id="{EA622F05-BE1A-AB6D-EC73-DC87B3061A0C}"/>
                    </a:ext>
                  </a:extLst>
                </p:cNvPr>
                <p:cNvSpPr/>
                <p:nvPr/>
              </p:nvSpPr>
              <p:spPr>
                <a:xfrm>
                  <a:off x="832104" y="3099817"/>
                  <a:ext cx="1232652" cy="2148509"/>
                </a:xfrm>
                <a:prstGeom prst="roundRect">
                  <a:avLst>
                    <a:gd name="adj" fmla="val 3819"/>
                  </a:avLst>
                </a:prstGeom>
                <a:noFill/>
                <a:ln w="3175" cap="flat" cmpd="sng" algn="ctr">
                  <a:solidFill>
                    <a:sysClr val="window" lastClr="FFFFFF">
                      <a:lumMod val="50000"/>
                    </a:sysClr>
                  </a:solidFill>
                  <a:prstDash val="dash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3" name="图形 22" descr="便携式计算机 纯色填充">
                <a:extLst>
                  <a:ext uri="{FF2B5EF4-FFF2-40B4-BE49-F238E27FC236}">
                    <a16:creationId xmlns:a16="http://schemas.microsoft.com/office/drawing/2014/main" id="{40DE6BC2-BD41-5E23-8000-2EABA64DE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1467" y="29649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" name="图形 23" descr="便携式计算机 纯色填充">
                <a:extLst>
                  <a:ext uri="{FF2B5EF4-FFF2-40B4-BE49-F238E27FC236}">
                    <a16:creationId xmlns:a16="http://schemas.microsoft.com/office/drawing/2014/main" id="{5F70835F-1F59-39DE-4679-A961963E1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1467" y="3983175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5978639-A25C-B3B8-A090-167DCF17F0C4}"/>
                </a:ext>
              </a:extLst>
            </p:cNvPr>
            <p:cNvSpPr txBox="1"/>
            <p:nvPr/>
          </p:nvSpPr>
          <p:spPr>
            <a:xfrm>
              <a:off x="8084670" y="3770998"/>
              <a:ext cx="5918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18C0FFA-444E-30CE-C7CD-924B267A976A}"/>
                </a:ext>
              </a:extLst>
            </p:cNvPr>
            <p:cNvSpPr txBox="1"/>
            <p:nvPr/>
          </p:nvSpPr>
          <p:spPr>
            <a:xfrm>
              <a:off x="8053754" y="5313100"/>
              <a:ext cx="5918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E2073FB1-72C2-77CF-308F-A646C82CBD8D}"/>
              </a:ext>
            </a:extLst>
          </p:cNvPr>
          <p:cNvSpPr txBox="1"/>
          <p:nvPr/>
        </p:nvSpPr>
        <p:spPr>
          <a:xfrm>
            <a:off x="5065682" y="4436172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DDL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27B75FF-765D-1E87-EDA4-B8055BE0FC2F}"/>
              </a:ext>
            </a:extLst>
          </p:cNvPr>
          <p:cNvSpPr txBox="1"/>
          <p:nvPr/>
        </p:nvSpPr>
        <p:spPr>
          <a:xfrm>
            <a:off x="5127217" y="5833926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DDL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0D93B3B-CD33-FC26-24A4-A574A228D19F}"/>
              </a:ext>
            </a:extLst>
          </p:cNvPr>
          <p:cNvSpPr txBox="1"/>
          <p:nvPr/>
        </p:nvSpPr>
        <p:spPr>
          <a:xfrm>
            <a:off x="6778129" y="411543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DDL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89F635B-78F4-0087-BEBB-77A0295A4D29}"/>
              </a:ext>
            </a:extLst>
          </p:cNvPr>
          <p:cNvSpPr txBox="1"/>
          <p:nvPr/>
        </p:nvSpPr>
        <p:spPr>
          <a:xfrm>
            <a:off x="6963867" y="4743578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DDL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2D27CAF-6B87-44C1-2283-7C1B86CEE066}"/>
              </a:ext>
            </a:extLst>
          </p:cNvPr>
          <p:cNvSpPr txBox="1"/>
          <p:nvPr/>
        </p:nvSpPr>
        <p:spPr>
          <a:xfrm>
            <a:off x="9544299" y="3987184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DML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66DD013-3C26-25BB-AF58-99925F559257}"/>
              </a:ext>
            </a:extLst>
          </p:cNvPr>
          <p:cNvSpPr txBox="1"/>
          <p:nvPr/>
        </p:nvSpPr>
        <p:spPr>
          <a:xfrm>
            <a:off x="9556996" y="4589134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DQL</a:t>
            </a:r>
            <a:endParaRPr lang="zh-CN" altLang="en-US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pic>
        <p:nvPicPr>
          <p:cNvPr id="46" name="图形 45" descr="男程序员 轮廓">
            <a:extLst>
              <a:ext uri="{FF2B5EF4-FFF2-40B4-BE49-F238E27FC236}">
                <a16:creationId xmlns:a16="http://schemas.microsoft.com/office/drawing/2014/main" id="{C25A1E8F-9B7C-CEF6-8593-176824A433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125" y="4677975"/>
            <a:ext cx="512056" cy="512056"/>
          </a:xfrm>
          <a:prstGeom prst="rect">
            <a:avLst/>
          </a:prstGeom>
        </p:spPr>
      </p:pic>
      <p:pic>
        <p:nvPicPr>
          <p:cNvPr id="47" name="图形 46" descr="男程序员 轮廓">
            <a:extLst>
              <a:ext uri="{FF2B5EF4-FFF2-40B4-BE49-F238E27FC236}">
                <a16:creationId xmlns:a16="http://schemas.microsoft.com/office/drawing/2014/main" id="{FBBED939-B1FE-CB48-9A37-B6A3EEE60A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3125" y="5242914"/>
            <a:ext cx="512056" cy="512056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40780260-36D7-C6F7-C41E-7D2D0D6DCFE1}"/>
              </a:ext>
            </a:extLst>
          </p:cNvPr>
          <p:cNvSpPr txBox="1"/>
          <p:nvPr/>
        </p:nvSpPr>
        <p:spPr>
          <a:xfrm>
            <a:off x="5684785" y="6248198"/>
            <a:ext cx="1344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数据库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15F1D1C-02E8-532C-5E3E-E0FE46988095}"/>
              </a:ext>
            </a:extLst>
          </p:cNvPr>
          <p:cNvSpPr txBox="1"/>
          <p:nvPr/>
        </p:nvSpPr>
        <p:spPr>
          <a:xfrm>
            <a:off x="5684785" y="4945500"/>
            <a:ext cx="1344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数据库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51" name="标题 4">
            <a:extLst>
              <a:ext uri="{FF2B5EF4-FFF2-40B4-BE49-F238E27FC236}">
                <a16:creationId xmlns:a16="http://schemas.microsoft.com/office/drawing/2014/main" id="{CF636857-86BD-594F-4F3E-B9737CCFE977}"/>
              </a:ext>
            </a:extLst>
          </p:cNvPr>
          <p:cNvSpPr txBox="1">
            <a:spLocks/>
          </p:cNvSpPr>
          <p:nvPr/>
        </p:nvSpPr>
        <p:spPr>
          <a:xfrm>
            <a:off x="244983" y="152545"/>
            <a:ext cx="53208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13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6917CA53-CED3-D064-B6BA-8D3736D7FE28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-DDL</a:t>
            </a: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E5B9D9F2-DAA2-9A41-EF8E-C01EC0CFFDBD}"/>
              </a:ext>
            </a:extLst>
          </p:cNvPr>
          <p:cNvSpPr txBox="1">
            <a:spLocks/>
          </p:cNvSpPr>
          <p:nvPr/>
        </p:nvSpPr>
        <p:spPr>
          <a:xfrm>
            <a:off x="931913" y="1255086"/>
            <a:ext cx="10458546" cy="114258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DDL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英文全称是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ata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efinition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anguage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数据定义语言，用来定义数据库对象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数据库、表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B26EE0D-9D74-C3FB-BF2D-621206F2D039}"/>
              </a:ext>
            </a:extLst>
          </p:cNvPr>
          <p:cNvGrpSpPr/>
          <p:nvPr/>
        </p:nvGrpSpPr>
        <p:grpSpPr>
          <a:xfrm>
            <a:off x="6285314" y="2861747"/>
            <a:ext cx="5105144" cy="1598465"/>
            <a:chOff x="1004678" y="1770170"/>
            <a:chExt cx="5105144" cy="1324742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C9DEC8C-C4B6-E3ED-7187-4D1BFBFF0C10}"/>
                </a:ext>
              </a:extLst>
            </p:cNvPr>
            <p:cNvSpPr/>
            <p:nvPr/>
          </p:nvSpPr>
          <p:spPr>
            <a:xfrm>
              <a:off x="1004678" y="1770170"/>
              <a:ext cx="5105144" cy="1324742"/>
            </a:xfrm>
            <a:prstGeom prst="roundRect">
              <a:avLst>
                <a:gd name="adj" fmla="val 9898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54000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54000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使用数据库：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use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数据库名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;</a:t>
              </a:r>
            </a:p>
            <a:p>
              <a:pPr marL="0" marR="0" lvl="0" indent="0" defTabSz="54000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C5CE9E2A-964B-57F7-ACD1-55A438B06768}"/>
                </a:ext>
              </a:extLst>
            </p:cNvPr>
            <p:cNvSpPr/>
            <p:nvPr/>
          </p:nvSpPr>
          <p:spPr>
            <a:xfrm>
              <a:off x="1004678" y="1770170"/>
              <a:ext cx="1244344" cy="404380"/>
            </a:xfrm>
            <a:prstGeom prst="round2DiagRect">
              <a:avLst>
                <a:gd name="adj1" fmla="val 27986"/>
                <a:gd name="adj2" fmla="val 0"/>
              </a:avLst>
            </a:prstGeom>
            <a:noFill/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使用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156C55C-C106-B27C-3136-85D263232122}"/>
              </a:ext>
            </a:extLst>
          </p:cNvPr>
          <p:cNvGrpSpPr/>
          <p:nvPr/>
        </p:nvGrpSpPr>
        <p:grpSpPr>
          <a:xfrm>
            <a:off x="931913" y="4880847"/>
            <a:ext cx="5267422" cy="1652060"/>
            <a:chOff x="1004679" y="1770170"/>
            <a:chExt cx="5267422" cy="1652060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DD428057-CA81-BD23-321A-89B6984958D6}"/>
                </a:ext>
              </a:extLst>
            </p:cNvPr>
            <p:cNvSpPr/>
            <p:nvPr/>
          </p:nvSpPr>
          <p:spPr>
            <a:xfrm>
              <a:off x="1004679" y="1770170"/>
              <a:ext cx="5267422" cy="1652060"/>
            </a:xfrm>
            <a:prstGeom prst="roundRect">
              <a:avLst>
                <a:gd name="adj" fmla="val 9898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540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创建数据库：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create  database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[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if  not  exists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] 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数据库名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;</a:t>
              </a:r>
            </a:p>
          </p:txBody>
        </p:sp>
        <p:sp>
          <p:nvSpPr>
            <p:cNvPr id="24" name="矩形: 对角圆角 23">
              <a:extLst>
                <a:ext uri="{FF2B5EF4-FFF2-40B4-BE49-F238E27FC236}">
                  <a16:creationId xmlns:a16="http://schemas.microsoft.com/office/drawing/2014/main" id="{6903A8E9-3025-57F2-1D01-5591F0007A2F}"/>
                </a:ext>
              </a:extLst>
            </p:cNvPr>
            <p:cNvSpPr/>
            <p:nvPr/>
          </p:nvSpPr>
          <p:spPr>
            <a:xfrm>
              <a:off x="1004679" y="1770170"/>
              <a:ext cx="1191174" cy="348797"/>
            </a:xfrm>
            <a:prstGeom prst="round2DiagRect">
              <a:avLst>
                <a:gd name="adj1" fmla="val 27986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创建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9F3B066-BE7A-921D-66BA-91CD144B61DF}"/>
              </a:ext>
            </a:extLst>
          </p:cNvPr>
          <p:cNvGrpSpPr/>
          <p:nvPr/>
        </p:nvGrpSpPr>
        <p:grpSpPr>
          <a:xfrm>
            <a:off x="931913" y="2878823"/>
            <a:ext cx="5267422" cy="1817498"/>
            <a:chOff x="1004679" y="1770170"/>
            <a:chExt cx="5267422" cy="1817498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C61B7094-F438-BA06-F538-B7F77F150B59}"/>
                </a:ext>
              </a:extLst>
            </p:cNvPr>
            <p:cNvSpPr/>
            <p:nvPr/>
          </p:nvSpPr>
          <p:spPr>
            <a:xfrm>
              <a:off x="1004679" y="1770170"/>
              <a:ext cx="5267422" cy="1817498"/>
            </a:xfrm>
            <a:prstGeom prst="roundRect">
              <a:avLst>
                <a:gd name="adj" fmla="val 6361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54000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540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查询所有数据库：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show databases;</a:t>
              </a:r>
            </a:p>
            <a:p>
              <a:pPr marL="285750" marR="0" lvl="0" indent="-285750" defTabSz="540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查询当前数据库：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select database();</a:t>
              </a:r>
            </a:p>
            <a:p>
              <a:pPr marL="285750" marR="0" lvl="0" indent="-285750" defTabSz="54000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9" name="矩形: 对角圆角 28">
              <a:extLst>
                <a:ext uri="{FF2B5EF4-FFF2-40B4-BE49-F238E27FC236}">
                  <a16:creationId xmlns:a16="http://schemas.microsoft.com/office/drawing/2014/main" id="{47B6D412-99C6-C442-A400-17C8AAEE2656}"/>
                </a:ext>
              </a:extLst>
            </p:cNvPr>
            <p:cNvSpPr/>
            <p:nvPr/>
          </p:nvSpPr>
          <p:spPr>
            <a:xfrm>
              <a:off x="1030226" y="1798578"/>
              <a:ext cx="1108198" cy="387305"/>
            </a:xfrm>
            <a:prstGeom prst="round2DiagRect">
              <a:avLst>
                <a:gd name="adj1" fmla="val 27986"/>
                <a:gd name="adj2" fmla="val 0"/>
              </a:avLst>
            </a:prstGeom>
            <a:noFill/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查询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0B8869E-3FEF-7C15-54AA-4040E44A0C80}"/>
              </a:ext>
            </a:extLst>
          </p:cNvPr>
          <p:cNvGrpSpPr/>
          <p:nvPr/>
        </p:nvGrpSpPr>
        <p:grpSpPr>
          <a:xfrm>
            <a:off x="6285314" y="4880845"/>
            <a:ext cx="5105144" cy="1383953"/>
            <a:chOff x="1004678" y="1770170"/>
            <a:chExt cx="5267422" cy="1141914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4075739-354D-79F1-31EE-6F8DA350B426}"/>
                </a:ext>
              </a:extLst>
            </p:cNvPr>
            <p:cNvSpPr/>
            <p:nvPr/>
          </p:nvSpPr>
          <p:spPr>
            <a:xfrm>
              <a:off x="1004678" y="1770170"/>
              <a:ext cx="5267422" cy="1141914"/>
            </a:xfrm>
            <a:prstGeom prst="roundRect">
              <a:avLst>
                <a:gd name="adj" fmla="val 9898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删除数据库：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drop  database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[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if exists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] 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数据库名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;</a:t>
              </a:r>
            </a:p>
          </p:txBody>
        </p:sp>
        <p:sp>
          <p:nvSpPr>
            <p:cNvPr id="34" name="矩形: 对角圆角 33">
              <a:extLst>
                <a:ext uri="{FF2B5EF4-FFF2-40B4-BE49-F238E27FC236}">
                  <a16:creationId xmlns:a16="http://schemas.microsoft.com/office/drawing/2014/main" id="{EC861DA9-30DB-EB6E-D5A4-57411247F144}"/>
                </a:ext>
              </a:extLst>
            </p:cNvPr>
            <p:cNvSpPr/>
            <p:nvPr/>
          </p:nvSpPr>
          <p:spPr>
            <a:xfrm>
              <a:off x="1004679" y="1770170"/>
              <a:ext cx="1143424" cy="348797"/>
            </a:xfrm>
            <a:prstGeom prst="round2DiagRect">
              <a:avLst>
                <a:gd name="adj1" fmla="val 27986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删除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89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9A8603A-5FAC-D7BA-81E4-52A008DC0355}"/>
              </a:ext>
            </a:extLst>
          </p:cNvPr>
          <p:cNvSpPr txBox="1">
            <a:spLocks/>
          </p:cNvSpPr>
          <p:nvPr/>
        </p:nvSpPr>
        <p:spPr>
          <a:xfrm>
            <a:off x="836720" y="1405680"/>
            <a:ext cx="315411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图形化工具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44B943-F772-F49B-F84B-8CB66849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49" y="2336495"/>
            <a:ext cx="1294301" cy="1394079"/>
          </a:xfrm>
          <a:prstGeom prst="roundRect">
            <a:avLst>
              <a:gd name="adj" fmla="val 7535"/>
            </a:avLst>
          </a:prstGeom>
          <a:ln w="6350">
            <a:solidFill>
              <a:sysClr val="windowText" lastClr="000000">
                <a:lumMod val="75000"/>
                <a:lumOff val="25000"/>
              </a:sysClr>
            </a:solidFill>
            <a:prstDash val="dash"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702A83-D5A4-85D5-6B5E-D551F6EAF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833" y="2320987"/>
            <a:ext cx="1396695" cy="1366496"/>
          </a:xfrm>
          <a:prstGeom prst="roundRect">
            <a:avLst>
              <a:gd name="adj" fmla="val 6416"/>
            </a:avLst>
          </a:prstGeom>
          <a:ln w="6350">
            <a:solidFill>
              <a:sysClr val="windowText" lastClr="000000">
                <a:lumMod val="75000"/>
                <a:lumOff val="25000"/>
              </a:sysClr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5ACD0B-9DDA-A531-252A-6EE99F3CF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074" y="2320987"/>
            <a:ext cx="1366497" cy="1402299"/>
          </a:xfrm>
          <a:prstGeom prst="roundRect">
            <a:avLst>
              <a:gd name="adj" fmla="val 5325"/>
            </a:avLst>
          </a:prstGeom>
          <a:ln w="6350">
            <a:solidFill>
              <a:sysClr val="windowText" lastClr="000000">
                <a:lumMod val="75000"/>
                <a:lumOff val="25000"/>
              </a:sysClr>
            </a:solidFill>
            <a:prstDash val="dash"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93F35F-AA75-8109-F129-EB3C724AB2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7118" y="2320987"/>
            <a:ext cx="1390386" cy="1366496"/>
          </a:xfrm>
          <a:prstGeom prst="roundRect">
            <a:avLst>
              <a:gd name="adj" fmla="val 6123"/>
            </a:avLst>
          </a:prstGeom>
          <a:ln w="6350">
            <a:solidFill>
              <a:sysClr val="windowText" lastClr="000000">
                <a:lumMod val="75000"/>
                <a:lumOff val="25000"/>
              </a:sysClr>
            </a:solidFill>
            <a:prstDash val="dash"/>
          </a:ln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67AD57-32FE-956B-C66D-C9FD2ECA2ECE}"/>
              </a:ext>
            </a:extLst>
          </p:cNvPr>
          <p:cNvGrpSpPr/>
          <p:nvPr/>
        </p:nvGrpSpPr>
        <p:grpSpPr>
          <a:xfrm>
            <a:off x="968734" y="4358149"/>
            <a:ext cx="10409181" cy="2079227"/>
            <a:chOff x="790158" y="2313130"/>
            <a:chExt cx="10409181" cy="2079227"/>
          </a:xfrm>
        </p:grpSpPr>
        <p:sp>
          <p:nvSpPr>
            <p:cNvPr id="13" name="矩形: 对角圆角 12">
              <a:extLst>
                <a:ext uri="{FF2B5EF4-FFF2-40B4-BE49-F238E27FC236}">
                  <a16:creationId xmlns:a16="http://schemas.microsoft.com/office/drawing/2014/main" id="{9812AA5A-94BE-7D0D-BE30-3B19A36B535A}"/>
                </a:ext>
              </a:extLst>
            </p:cNvPr>
            <p:cNvSpPr/>
            <p:nvPr/>
          </p:nvSpPr>
          <p:spPr>
            <a:xfrm>
              <a:off x="790159" y="2313130"/>
              <a:ext cx="10409180" cy="2079227"/>
            </a:xfrm>
            <a:prstGeom prst="round2DiagRect">
              <a:avLst>
                <a:gd name="adj1" fmla="val 5917"/>
                <a:gd name="adj2" fmla="val 5511"/>
              </a:avLst>
            </a:prstGeom>
            <a:noFill/>
            <a:ln w="6350" cap="flat" cmpd="sng" algn="ctr">
              <a:solidFill>
                <a:sysClr val="window" lastClr="FFFFFF">
                  <a:lumMod val="50000"/>
                </a:sysClr>
              </a:solidFill>
              <a:prstDash val="lgDash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介绍：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DataGrip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是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JetBrains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旗下的一款数据库管理工具，是管理和开发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MySQL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Oracle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PostgreSQL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的理想解决方案。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官网：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  <a:hlinkClick r:id="rId7"/>
                </a:rPr>
                <a:t> https://www.jetbrains.com/zh-cn/datagrip/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矩形: 对角圆角 13">
              <a:extLst>
                <a:ext uri="{FF2B5EF4-FFF2-40B4-BE49-F238E27FC236}">
                  <a16:creationId xmlns:a16="http://schemas.microsoft.com/office/drawing/2014/main" id="{BFCF1273-5DD9-915F-F9D1-FAF8F6C4BF8A}"/>
                </a:ext>
              </a:extLst>
            </p:cNvPr>
            <p:cNvSpPr/>
            <p:nvPr/>
          </p:nvSpPr>
          <p:spPr>
            <a:xfrm>
              <a:off x="790158" y="2313130"/>
              <a:ext cx="1767209" cy="458646"/>
            </a:xfrm>
            <a:prstGeom prst="round2DiagRect">
              <a:avLst>
                <a:gd name="adj1" fmla="val 25577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20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DataGrip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6" name="标题 4">
            <a:extLst>
              <a:ext uri="{FF2B5EF4-FFF2-40B4-BE49-F238E27FC236}">
                <a16:creationId xmlns:a16="http://schemas.microsoft.com/office/drawing/2014/main" id="{1A83A720-43EF-48FB-2B6A-06CE200E7F1C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-DDL</a:t>
            </a:r>
          </a:p>
        </p:txBody>
      </p:sp>
    </p:spTree>
    <p:extLst>
      <p:ext uri="{BB962C8B-B14F-4D97-AF65-F5344CB8AC3E}">
        <p14:creationId xmlns:p14="http://schemas.microsoft.com/office/powerpoint/2010/main" val="312254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>
            <a:extLst>
              <a:ext uri="{FF2B5EF4-FFF2-40B4-BE49-F238E27FC236}">
                <a16:creationId xmlns:a16="http://schemas.microsoft.com/office/drawing/2014/main" id="{1DE8E8DA-973B-42D2-FA0E-B86F84147193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-DDL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CB7B704C-26D4-AB8A-D37C-9C71D1B98451}"/>
              </a:ext>
            </a:extLst>
          </p:cNvPr>
          <p:cNvSpPr txBox="1">
            <a:spLocks/>
          </p:cNvSpPr>
          <p:nvPr/>
        </p:nvSpPr>
        <p:spPr>
          <a:xfrm>
            <a:off x="4881155" y="1007564"/>
            <a:ext cx="3696788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IDEA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FD1FFB0-EDC7-CCBE-E095-D03E6D6C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3" y="1874884"/>
            <a:ext cx="6578938" cy="330852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3268D1-7B27-7E93-9E1C-28C33127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060"/>
          <a:stretch/>
        </p:blipFill>
        <p:spPr>
          <a:xfrm>
            <a:off x="4349259" y="3063871"/>
            <a:ext cx="7605238" cy="359818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32FDC31-831A-43FD-72CA-CEBA972003D8}"/>
              </a:ext>
            </a:extLst>
          </p:cNvPr>
          <p:cNvSpPr/>
          <p:nvPr/>
        </p:nvSpPr>
        <p:spPr>
          <a:xfrm>
            <a:off x="5876110" y="5808617"/>
            <a:ext cx="4077787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79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E6E611AB-CE24-9B59-B601-DEB5EDE5FED8}"/>
              </a:ext>
            </a:extLst>
          </p:cNvPr>
          <p:cNvSpPr txBox="1">
            <a:spLocks/>
          </p:cNvSpPr>
          <p:nvPr/>
        </p:nvSpPr>
        <p:spPr>
          <a:xfrm>
            <a:off x="368786" y="1172841"/>
            <a:ext cx="3259009" cy="469885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ea typeface="Alibaba PuHuiTi Medium" pitchFamily="18" charset="-122"/>
              </a:rPr>
              <a:t>DDL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ea typeface="Alibaba PuHuiTi Medium" pitchFamily="18" charset="-122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ea typeface="Alibaba PuHuiTi Medium" pitchFamily="18" charset="-122"/>
              </a:rPr>
              <a:t>表操作）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9AC4D84-913D-5E13-756D-59C8CB0E371B}"/>
              </a:ext>
            </a:extLst>
          </p:cNvPr>
          <p:cNvGrpSpPr/>
          <p:nvPr/>
        </p:nvGrpSpPr>
        <p:grpSpPr>
          <a:xfrm>
            <a:off x="1388758" y="1884023"/>
            <a:ext cx="9414483" cy="2471177"/>
            <a:chOff x="683209" y="1558639"/>
            <a:chExt cx="5179126" cy="247117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DC595EB-9F23-6430-49A8-9A99776F36A5}"/>
                </a:ext>
              </a:extLst>
            </p:cNvPr>
            <p:cNvSpPr/>
            <p:nvPr/>
          </p:nvSpPr>
          <p:spPr>
            <a:xfrm>
              <a:off x="683209" y="1558639"/>
              <a:ext cx="5179126" cy="2471177"/>
            </a:xfrm>
            <a:prstGeom prst="roundRect">
              <a:avLst>
                <a:gd name="adj" fmla="val 4462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216000" bIns="36000">
              <a:spAutoFit/>
            </a:bodyPr>
            <a:lstStyle/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create table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字段类型 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[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约束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]  [ comment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注释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] ,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......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n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字段类型 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[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约束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]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[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comment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n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注释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] 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 [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comment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表注释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] ;</a:t>
              </a:r>
              <a:endParaRPr kumimoji="0" lang="zh-CN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矩形: 对角圆角 11">
              <a:extLst>
                <a:ext uri="{FF2B5EF4-FFF2-40B4-BE49-F238E27FC236}">
                  <a16:creationId xmlns:a16="http://schemas.microsoft.com/office/drawing/2014/main" id="{5CCF826B-9129-1512-99FF-E2A59EF84041}"/>
                </a:ext>
              </a:extLst>
            </p:cNvPr>
            <p:cNvSpPr/>
            <p:nvPr/>
          </p:nvSpPr>
          <p:spPr>
            <a:xfrm>
              <a:off x="683209" y="1558639"/>
              <a:ext cx="1058308" cy="421132"/>
            </a:xfrm>
            <a:prstGeom prst="round2DiagRect">
              <a:avLst>
                <a:gd name="adj1" fmla="val 26463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创建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标题 4">
            <a:extLst>
              <a:ext uri="{FF2B5EF4-FFF2-40B4-BE49-F238E27FC236}">
                <a16:creationId xmlns:a16="http://schemas.microsoft.com/office/drawing/2014/main" id="{7620087D-AFB7-1B9D-4A00-0F009F497602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-DDL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80E601-BD54-6841-DCA6-A1FAE77D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22" r="929" b="8980"/>
          <a:stretch/>
        </p:blipFill>
        <p:spPr>
          <a:xfrm>
            <a:off x="1177281" y="4720045"/>
            <a:ext cx="10039358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2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F1613-AE5A-EEAC-AF52-83FA9FDC4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E0D6B94-B009-E85A-0484-4133277F9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752" y="1940262"/>
            <a:ext cx="6552235" cy="1449137"/>
          </a:xfrm>
          <a:prstGeom prst="rect">
            <a:avLst/>
          </a:prstGeom>
        </p:spPr>
      </p:pic>
      <p:sp>
        <p:nvSpPr>
          <p:cNvPr id="4" name="标题 2">
            <a:extLst>
              <a:ext uri="{FF2B5EF4-FFF2-40B4-BE49-F238E27FC236}">
                <a16:creationId xmlns:a16="http://schemas.microsoft.com/office/drawing/2014/main" id="{B1B184E9-5A06-6962-93AC-C416DC786AED}"/>
              </a:ext>
            </a:extLst>
          </p:cNvPr>
          <p:cNvSpPr txBox="1">
            <a:spLocks/>
          </p:cNvSpPr>
          <p:nvPr/>
        </p:nvSpPr>
        <p:spPr>
          <a:xfrm>
            <a:off x="451728" y="1184511"/>
            <a:ext cx="3259009" cy="469885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ea typeface="Alibaba PuHuiTi Medium" pitchFamily="18" charset="-122"/>
              </a:rPr>
              <a:t>DDL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ea typeface="Alibaba PuHuiTi Medium" pitchFamily="18" charset="-122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ea typeface="Alibaba PuHuiTi Medium" pitchFamily="18" charset="-122"/>
              </a:rPr>
              <a:t>表操作）</a:t>
            </a:r>
          </a:p>
        </p:txBody>
      </p:sp>
      <p:graphicFrame>
        <p:nvGraphicFramePr>
          <p:cNvPr id="13" name="表格 7">
            <a:extLst>
              <a:ext uri="{FF2B5EF4-FFF2-40B4-BE49-F238E27FC236}">
                <a16:creationId xmlns:a16="http://schemas.microsoft.com/office/drawing/2014/main" id="{C8541B2B-E7DC-16F5-38B6-7D3637FD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24611"/>
              </p:ext>
            </p:extLst>
          </p:nvPr>
        </p:nvGraphicFramePr>
        <p:xfrm>
          <a:off x="165464" y="4156863"/>
          <a:ext cx="11754265" cy="2412123"/>
        </p:xfrm>
        <a:graphic>
          <a:graphicData uri="http://schemas.openxmlformats.org/drawingml/2006/table">
            <a:tbl>
              <a:tblPr firstRow="1" bandRow="1"/>
              <a:tblGrid>
                <a:gridCol w="2037806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6296297">
                  <a:extLst>
                    <a:ext uri="{9D8B030D-6E8A-4147-A177-3AD203B41FA5}">
                      <a16:colId xmlns:a16="http://schemas.microsoft.com/office/drawing/2014/main" val="2165851386"/>
                    </a:ext>
                  </a:extLst>
                </a:gridCol>
                <a:gridCol w="3420162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4309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约束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描述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关键字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355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非空约束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限制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该字段值不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能为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not  null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355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唯一约束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保证字段的所有数据都是唯一、不重复的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unique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355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主键约束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主键是一行数据的唯一标识，要求非空且唯一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primary  key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355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默认约束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保存数据时，如果未指定该字段值，则采用默认值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default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882233"/>
                  </a:ext>
                </a:extLst>
              </a:tr>
              <a:tr h="355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外键约束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让两张表的数据建立连接，保证数据的一致性和完整性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foreign  key</a:t>
                      </a:r>
                      <a:endParaRPr lang="zh-CN" altLang="en-US" sz="2000" b="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602182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AC9B65FE-2F69-7272-1AA5-9DAE3E70885D}"/>
              </a:ext>
            </a:extLst>
          </p:cNvPr>
          <p:cNvGrpSpPr/>
          <p:nvPr/>
        </p:nvGrpSpPr>
        <p:grpSpPr>
          <a:xfrm>
            <a:off x="364644" y="1831343"/>
            <a:ext cx="4956294" cy="1948177"/>
            <a:chOff x="1004678" y="1770170"/>
            <a:chExt cx="5227853" cy="2094538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F07E7E55-6F91-517C-2B62-F5AE9587B4F2}"/>
                </a:ext>
              </a:extLst>
            </p:cNvPr>
            <p:cNvSpPr/>
            <p:nvPr/>
          </p:nvSpPr>
          <p:spPr>
            <a:xfrm>
              <a:off x="1004679" y="1770170"/>
              <a:ext cx="5227852" cy="2094538"/>
            </a:xfrm>
            <a:prstGeom prst="roundRect">
              <a:avLst>
                <a:gd name="adj" fmla="val 4462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540000" eaLnBrk="0" fontAlgn="base" latinLnBrk="0" hangingPunct="0">
                <a:lnSpc>
                  <a:spcPts val="2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概念：约束是作用于表中字段上的规则，用于限制存储在表中的数据。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540000" eaLnBrk="0" fontAlgn="base" latinLnBrk="0" hangingPunct="0">
                <a:lnSpc>
                  <a:spcPts val="2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目的：保证数据库中数据的正确性、有效性和完整性。</a:t>
              </a:r>
            </a:p>
            <a:p>
              <a:pPr marL="285750" marR="0" lvl="0" indent="-285750" defTabSz="540000" eaLnBrk="0" fontAlgn="base" latinLnBrk="0" hangingPunct="0">
                <a:lnSpc>
                  <a:spcPct val="150000"/>
                </a:lnSpc>
                <a:spcBef>
                  <a:spcPts val="1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B6090E73-AF06-9447-CC5D-45CBF071B2A1}"/>
                </a:ext>
              </a:extLst>
            </p:cNvPr>
            <p:cNvSpPr/>
            <p:nvPr/>
          </p:nvSpPr>
          <p:spPr>
            <a:xfrm>
              <a:off x="1004678" y="1770170"/>
              <a:ext cx="1158241" cy="425760"/>
            </a:xfrm>
            <a:prstGeom prst="round2DiagRect">
              <a:avLst>
                <a:gd name="adj1" fmla="val 21478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约束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0" name="矩形: 对角圆角 19">
            <a:extLst>
              <a:ext uri="{FF2B5EF4-FFF2-40B4-BE49-F238E27FC236}">
                <a16:creationId xmlns:a16="http://schemas.microsoft.com/office/drawing/2014/main" id="{FAF69F69-7F96-5A8A-F0C2-6C6D0C96648E}"/>
              </a:ext>
            </a:extLst>
          </p:cNvPr>
          <p:cNvSpPr/>
          <p:nvPr/>
        </p:nvSpPr>
        <p:spPr>
          <a:xfrm>
            <a:off x="5392752" y="2622264"/>
            <a:ext cx="857793" cy="56223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唯一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标识</a:t>
            </a:r>
          </a:p>
        </p:txBody>
      </p:sp>
      <p:sp>
        <p:nvSpPr>
          <p:cNvPr id="21" name="矩形: 对角圆角 20">
            <a:extLst>
              <a:ext uri="{FF2B5EF4-FFF2-40B4-BE49-F238E27FC236}">
                <a16:creationId xmlns:a16="http://schemas.microsoft.com/office/drawing/2014/main" id="{5E69DAE6-E6F3-7170-5DA0-83B088C73C19}"/>
              </a:ext>
            </a:extLst>
          </p:cNvPr>
          <p:cNvSpPr/>
          <p:nvPr/>
        </p:nvSpPr>
        <p:spPr>
          <a:xfrm>
            <a:off x="7025168" y="2436716"/>
            <a:ext cx="554603" cy="275779"/>
          </a:xfrm>
          <a:prstGeom prst="round2Diag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唯一 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矩形: 对角圆角 22">
            <a:extLst>
              <a:ext uri="{FF2B5EF4-FFF2-40B4-BE49-F238E27FC236}">
                <a16:creationId xmlns:a16="http://schemas.microsoft.com/office/drawing/2014/main" id="{DFA152A7-1217-9007-66C6-4A5D1FE2E98A}"/>
              </a:ext>
            </a:extLst>
          </p:cNvPr>
          <p:cNvSpPr/>
          <p:nvPr/>
        </p:nvSpPr>
        <p:spPr>
          <a:xfrm>
            <a:off x="10813211" y="2707726"/>
            <a:ext cx="1106518" cy="424345"/>
          </a:xfrm>
          <a:prstGeom prst="round2Diag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默认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: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男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24" name="矩形: 对角圆角 23">
            <a:extLst>
              <a:ext uri="{FF2B5EF4-FFF2-40B4-BE49-F238E27FC236}">
                <a16:creationId xmlns:a16="http://schemas.microsoft.com/office/drawing/2014/main" id="{A51FBA1A-C13A-FEC7-659F-F137E4ED39F5}"/>
              </a:ext>
            </a:extLst>
          </p:cNvPr>
          <p:cNvSpPr/>
          <p:nvPr/>
        </p:nvSpPr>
        <p:spPr>
          <a:xfrm>
            <a:off x="7439865" y="2856292"/>
            <a:ext cx="554603" cy="275779"/>
          </a:xfrm>
          <a:prstGeom prst="round2Diag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非空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D15087-441A-43BC-B910-D3258DC3DE72}"/>
              </a:ext>
            </a:extLst>
          </p:cNvPr>
          <p:cNvSpPr txBox="1"/>
          <p:nvPr/>
        </p:nvSpPr>
        <p:spPr>
          <a:xfrm>
            <a:off x="9520379" y="5761338"/>
            <a:ext cx="226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US" altLang="zh-CN" sz="20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auto_increment</a:t>
            </a:r>
            <a:r>
              <a:rPr lang="en-US" altLang="zh-CN" sz="20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A17C8014-A89B-EC59-338D-89A8024B6D37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-DDL</a:t>
            </a:r>
          </a:p>
        </p:txBody>
      </p:sp>
      <p:sp>
        <p:nvSpPr>
          <p:cNvPr id="19" name="矩形: 对角圆角 18">
            <a:extLst>
              <a:ext uri="{FF2B5EF4-FFF2-40B4-BE49-F238E27FC236}">
                <a16:creationId xmlns:a16="http://schemas.microsoft.com/office/drawing/2014/main" id="{96ED8FF0-2B08-07B3-421D-0A3FC9B00F71}"/>
              </a:ext>
            </a:extLst>
          </p:cNvPr>
          <p:cNvSpPr/>
          <p:nvPr/>
        </p:nvSpPr>
        <p:spPr>
          <a:xfrm>
            <a:off x="8391568" y="1662915"/>
            <a:ext cx="554603" cy="275779"/>
          </a:xfrm>
          <a:prstGeom prst="round2Diag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非空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3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5A431-B57A-84E8-FBA6-9FDF45DDF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8">
            <a:extLst>
              <a:ext uri="{FF2B5EF4-FFF2-40B4-BE49-F238E27FC236}">
                <a16:creationId xmlns:a16="http://schemas.microsoft.com/office/drawing/2014/main" id="{7F667D21-BF88-C1BF-DD7C-58004A9328B1}"/>
              </a:ext>
            </a:extLst>
          </p:cNvPr>
          <p:cNvSpPr txBox="1"/>
          <p:nvPr/>
        </p:nvSpPr>
        <p:spPr>
          <a:xfrm>
            <a:off x="1680578" y="1817384"/>
            <a:ext cx="8644578" cy="2872375"/>
          </a:xfrm>
          <a:prstGeom prst="rect">
            <a:avLst/>
          </a:prstGeom>
          <a:noFill/>
        </p:spPr>
        <p:txBody>
          <a:bodyPr wrap="square" lIns="91428" tIns="45713" rIns="91428" bIns="45713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第</a:t>
            </a: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08</a:t>
            </a:r>
            <a:r>
              <a:rPr lang="zh-CN" altLang="en-US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章</a:t>
            </a:r>
            <a:endParaRPr lang="en-US" altLang="zh-CN" sz="6400" b="1" dirty="0">
              <a:solidFill>
                <a:srgbClr val="0070C0"/>
              </a:solidFill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6400" b="1" dirty="0">
                <a:solidFill>
                  <a:srgbClr val="0070C0"/>
                </a:solidFill>
                <a:latin typeface="Times New Roman" panose="02020603050405020304"/>
                <a:ea typeface="微软雅黑" panose="020B0503020204020204" charset="-122"/>
                <a:cs typeface="+mn-ea"/>
                <a:sym typeface="+mn-lt"/>
              </a:rPr>
              <a:t>MySQL</a:t>
            </a:r>
            <a:endParaRPr kumimoji="0" lang="zh-CN" altLang="en-US" sz="6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390841B-714D-0E81-BA7E-96FD0A5F1919}"/>
              </a:ext>
            </a:extLst>
          </p:cNvPr>
          <p:cNvCxnSpPr>
            <a:cxnSpLocks/>
          </p:cNvCxnSpPr>
          <p:nvPr/>
        </p:nvCxnSpPr>
        <p:spPr>
          <a:xfrm>
            <a:off x="2195891" y="4689759"/>
            <a:ext cx="812926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97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7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90A4F-806A-0D3D-C691-656D49B14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71AC1D7F-5726-A6BE-343F-1043491F79B1}"/>
              </a:ext>
            </a:extLst>
          </p:cNvPr>
          <p:cNvSpPr txBox="1">
            <a:spLocks/>
          </p:cNvSpPr>
          <p:nvPr/>
        </p:nvSpPr>
        <p:spPr>
          <a:xfrm>
            <a:off x="4670606" y="981207"/>
            <a:ext cx="3702260" cy="469885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ea typeface="Alibaba PuHuiTi Medium" pitchFamily="18" charset="-122"/>
              </a:rPr>
              <a:t>利用可视化工具创建表格</a:t>
            </a: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851EF567-A225-138C-AC84-94188E48B2FF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-DDL</a:t>
            </a:r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40FD7EE0-CEFA-9895-F7A7-9B7C156858D2}"/>
              </a:ext>
            </a:extLst>
          </p:cNvPr>
          <p:cNvCxnSpPr>
            <a:cxnSpLocks/>
          </p:cNvCxnSpPr>
          <p:nvPr/>
        </p:nvCxnSpPr>
        <p:spPr>
          <a:xfrm>
            <a:off x="3292651" y="2582080"/>
            <a:ext cx="4553733" cy="3006016"/>
          </a:xfrm>
          <a:prstGeom prst="curvedConnector2">
            <a:avLst/>
          </a:prstGeom>
          <a:noFill/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6" name="矩形: 对角圆角 5">
            <a:extLst>
              <a:ext uri="{FF2B5EF4-FFF2-40B4-BE49-F238E27FC236}">
                <a16:creationId xmlns:a16="http://schemas.microsoft.com/office/drawing/2014/main" id="{C3EA5A74-8802-892C-F2AB-15FB1F86D622}"/>
              </a:ext>
            </a:extLst>
          </p:cNvPr>
          <p:cNvSpPr/>
          <p:nvPr/>
        </p:nvSpPr>
        <p:spPr>
          <a:xfrm>
            <a:off x="5670662" y="2092904"/>
            <a:ext cx="3166696" cy="919879"/>
          </a:xfrm>
          <a:prstGeom prst="round2DiagRect">
            <a:avLst/>
          </a:prstGeom>
          <a:solidFill>
            <a:schemeClr val="bg2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性别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   gender == 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：男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   gender == 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：女</a:t>
            </a:r>
          </a:p>
        </p:txBody>
      </p:sp>
      <p:sp>
        <p:nvSpPr>
          <p:cNvPr id="7" name="矩形: 对角圆角 6">
            <a:extLst>
              <a:ext uri="{FF2B5EF4-FFF2-40B4-BE49-F238E27FC236}">
                <a16:creationId xmlns:a16="http://schemas.microsoft.com/office/drawing/2014/main" id="{A7A3D6E3-B1CD-6D2F-F98A-1D5C55F55AFA}"/>
              </a:ext>
            </a:extLst>
          </p:cNvPr>
          <p:cNvSpPr/>
          <p:nvPr/>
        </p:nvSpPr>
        <p:spPr>
          <a:xfrm>
            <a:off x="7846384" y="3523746"/>
            <a:ext cx="3601350" cy="1667873"/>
          </a:xfrm>
          <a:prstGeom prst="round2DiagRect">
            <a:avLst/>
          </a:prstGeom>
          <a:solidFill>
            <a:schemeClr val="bg2"/>
          </a:solidFill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等级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   score &gt;= 85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：优秀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   85</a:t>
            </a:r>
            <a:r>
              <a:rPr lang="en-US" altLang="zh-CN" sz="2000" kern="0" noProof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&gt;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score &gt;= 70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</a:t>
            </a:r>
            <a:r>
              <a:rPr lang="zh-CN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良好</a:t>
            </a:r>
            <a:endParaRPr lang="en-US" altLang="zh-CN" sz="2000" kern="0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lvl="0"/>
            <a:r>
              <a:rPr lang="en-US" altLang="zh-CN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   70&gt;score &gt;= 60</a:t>
            </a:r>
            <a:r>
              <a:rPr lang="zh-CN" altLang="en-US" sz="20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：良好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否则：不及格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9F2AB5-E012-55CD-78F8-591EBD5E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374" y="5576817"/>
            <a:ext cx="8071265" cy="12637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CC19C4-7521-C01F-C3ED-59143CF388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9"/>
          <a:stretch/>
        </p:blipFill>
        <p:spPr>
          <a:xfrm>
            <a:off x="445415" y="1435106"/>
            <a:ext cx="2847236" cy="51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3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83A128DF-AD01-8A81-7689-EE9D80E1BD28}"/>
              </a:ext>
            </a:extLst>
          </p:cNvPr>
          <p:cNvSpPr txBox="1">
            <a:spLocks/>
          </p:cNvSpPr>
          <p:nvPr/>
        </p:nvSpPr>
        <p:spPr>
          <a:xfrm>
            <a:off x="1252846" y="1243863"/>
            <a:ext cx="395909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表操作）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AD2A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C76CD21-DB5E-20E1-1F32-E6BE73F39B0D}"/>
              </a:ext>
            </a:extLst>
          </p:cNvPr>
          <p:cNvSpPr/>
          <p:nvPr/>
        </p:nvSpPr>
        <p:spPr>
          <a:xfrm>
            <a:off x="852732" y="1855146"/>
            <a:ext cx="6527441" cy="2209422"/>
          </a:xfrm>
          <a:prstGeom prst="roundRect">
            <a:avLst>
              <a:gd name="adj" fmla="val 6361"/>
            </a:avLst>
          </a:prstGeom>
          <a:solidFill>
            <a:schemeClr val="bg2"/>
          </a:solidFill>
          <a:ln w="3175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tIns="0">
            <a:spAutoFit/>
          </a:bodyPr>
          <a:lstStyle/>
          <a:p>
            <a:pPr marL="342900" marR="0" lvl="0" indent="-342900" defTabSz="54000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查询当前数据库所有表：</a:t>
            </a:r>
            <a:r>
              <a:rPr lang="en-US" altLang="zh-CN" sz="2400" dirty="0">
                <a:solidFill>
                  <a:srgbClr val="AD2A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tables;</a:t>
            </a:r>
          </a:p>
          <a:p>
            <a:pPr marL="285750" marR="0" lvl="0" indent="-285750" defTabSz="54000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查询表结构：</a:t>
            </a:r>
            <a:r>
              <a:rPr lang="en-US" altLang="zh-CN" sz="2400" dirty="0">
                <a:solidFill>
                  <a:srgbClr val="AD2A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</a:p>
          <a:p>
            <a:pPr marL="285750" marR="0" lvl="0" indent="-285750" defTabSz="54000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查询建表语句：</a:t>
            </a:r>
            <a:r>
              <a:rPr lang="en-US" altLang="zh-CN" sz="2400" dirty="0">
                <a:solidFill>
                  <a:srgbClr val="AD2A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table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</a:p>
          <a:p>
            <a:pPr marL="0" marR="0" lvl="0" indent="0" defTabSz="5400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标题 4">
            <a:extLst>
              <a:ext uri="{FF2B5EF4-FFF2-40B4-BE49-F238E27FC236}">
                <a16:creationId xmlns:a16="http://schemas.microsoft.com/office/drawing/2014/main" id="{889C8587-031A-62C1-2FE6-8EBA26D1244D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-DDL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4B5F94A-A101-32F9-D128-F434F1419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54" y="1855146"/>
            <a:ext cx="4463626" cy="39970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C3E5B6-2058-BD42-576D-B35E0FE20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18" y="4266872"/>
            <a:ext cx="5713362" cy="241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74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2A74F9C-BB46-EA34-D4AD-15F40A0B24D6}"/>
              </a:ext>
            </a:extLst>
          </p:cNvPr>
          <p:cNvSpPr/>
          <p:nvPr/>
        </p:nvSpPr>
        <p:spPr>
          <a:xfrm>
            <a:off x="368786" y="2004059"/>
            <a:ext cx="6519696" cy="4583795"/>
          </a:xfrm>
          <a:prstGeom prst="roundRect">
            <a:avLst>
              <a:gd name="adj" fmla="val 6361"/>
            </a:avLst>
          </a:prstGeom>
          <a:solidFill>
            <a:schemeClr val="bg2"/>
          </a:solidFill>
          <a:ln w="3175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tIns="0">
            <a:spAutoFit/>
          </a:bodyPr>
          <a:lstStyle/>
          <a:p>
            <a:pPr marL="342900" marR="0" lvl="0" indent="-342900" defTabSz="54000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添加字段：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alter table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add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字段名  类型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长度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)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[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comment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注释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]  [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约束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];</a:t>
            </a:r>
          </a:p>
          <a:p>
            <a:pPr marL="285750" marR="0" lvl="0" indent="-285750" defTabSz="54000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修改字段类型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：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table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modify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字段名  新数据类型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长度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);</a:t>
            </a:r>
          </a:p>
          <a:p>
            <a:pPr marL="285750" marR="0" lvl="0" indent="-285750" defTabSz="54000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修改字段名和字段类型：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旧字段名  新字段名  类型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长度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)  [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comment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注释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]  [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约束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];</a:t>
            </a:r>
          </a:p>
          <a:p>
            <a:pPr marL="285750" marR="0" lvl="0" indent="-285750" defTabSz="54000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删除字段：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</a:p>
          <a:p>
            <a:pPr marL="285750" marR="0" lvl="0" indent="-285750" defTabSz="54000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修改表名：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lang="en-US" altLang="zh-CN" sz="20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新表名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9D688A22-773C-1469-6F26-1EE362D692A2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-DDL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34C72B3-18F1-5459-BE65-4CA98EC4608C}"/>
              </a:ext>
            </a:extLst>
          </p:cNvPr>
          <p:cNvSpPr txBox="1">
            <a:spLocks/>
          </p:cNvSpPr>
          <p:nvPr/>
        </p:nvSpPr>
        <p:spPr>
          <a:xfrm>
            <a:off x="1370554" y="1361572"/>
            <a:ext cx="395909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表操作）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AD2A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FADEE1C-B9AD-211B-B2D8-45665B4A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023" y="2113680"/>
            <a:ext cx="5071052" cy="23973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0684292-BDEA-0121-DA4B-EECB048A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023" y="4693792"/>
            <a:ext cx="4976003" cy="168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8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5B4770C-E4BD-B0A6-2B5D-68A0F3555FBE}"/>
              </a:ext>
            </a:extLst>
          </p:cNvPr>
          <p:cNvGrpSpPr/>
          <p:nvPr/>
        </p:nvGrpSpPr>
        <p:grpSpPr>
          <a:xfrm>
            <a:off x="820848" y="5272522"/>
            <a:ext cx="5719290" cy="867780"/>
            <a:chOff x="1048332" y="5599088"/>
            <a:chExt cx="6144083" cy="867780"/>
          </a:xfrm>
        </p:grpSpPr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AF6D7771-4A5C-D30D-7895-AFF480FB6147}"/>
                </a:ext>
              </a:extLst>
            </p:cNvPr>
            <p:cNvSpPr txBox="1"/>
            <p:nvPr/>
          </p:nvSpPr>
          <p:spPr>
            <a:xfrm>
              <a:off x="1357990" y="5952209"/>
              <a:ext cx="5712804" cy="499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在删除表时，表中的全部数据也会被删除。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  <a:sym typeface="Consolas" panose="020B0609020204030204" pitchFamily="49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C4A1A26-2323-5092-C86A-58E23B9C53A2}"/>
                </a:ext>
              </a:extLst>
            </p:cNvPr>
            <p:cNvGrpSpPr/>
            <p:nvPr/>
          </p:nvGrpSpPr>
          <p:grpSpPr>
            <a:xfrm>
              <a:off x="1048332" y="5599088"/>
              <a:ext cx="6144083" cy="867780"/>
              <a:chOff x="1097274" y="5693358"/>
              <a:chExt cx="6114440" cy="867780"/>
            </a:xfrm>
          </p:grpSpPr>
          <p:sp>
            <p:nvSpPr>
              <p:cNvPr id="13" name="三角形 9">
                <a:extLst>
                  <a:ext uri="{FF2B5EF4-FFF2-40B4-BE49-F238E27FC236}">
                    <a16:creationId xmlns:a16="http://schemas.microsoft.com/office/drawing/2014/main" id="{E86EEA14-48B8-94F8-5CD7-DC1DB06B526C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BF01E38-8C86-C066-1567-BB293BC36A86}"/>
                  </a:ext>
                </a:extLst>
              </p:cNvPr>
              <p:cNvSpPr/>
              <p:nvPr/>
            </p:nvSpPr>
            <p:spPr>
              <a:xfrm>
                <a:off x="1197204" y="5693358"/>
                <a:ext cx="6014510" cy="867780"/>
              </a:xfrm>
              <a:prstGeom prst="rect">
                <a:avLst/>
              </a:prstGeom>
              <a:noFill/>
              <a:ln w="9525" cap="flat" cmpd="sng" algn="ctr">
                <a:solidFill>
                  <a:srgbClr val="AD2B2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AD213D3-FB22-79A1-09A5-0D207CD9CACF}"/>
                  </a:ext>
                </a:extLst>
              </p:cNvPr>
              <p:cNvSpPr/>
              <p:nvPr/>
            </p:nvSpPr>
            <p:spPr>
              <a:xfrm>
                <a:off x="1097274" y="5728119"/>
                <a:ext cx="1385556" cy="318359"/>
              </a:xfrm>
              <a:prstGeom prst="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20402D8-61E0-9751-7C2E-EDE5225A38DF}"/>
              </a:ext>
            </a:extLst>
          </p:cNvPr>
          <p:cNvSpPr/>
          <p:nvPr/>
        </p:nvSpPr>
        <p:spPr>
          <a:xfrm>
            <a:off x="899693" y="1969342"/>
            <a:ext cx="5527233" cy="555582"/>
          </a:xfrm>
          <a:prstGeom prst="roundRect">
            <a:avLst>
              <a:gd name="adj" fmla="val 7240"/>
            </a:avLst>
          </a:prstGeom>
          <a:solidFill>
            <a:srgbClr val="FFFFE4"/>
          </a:solidFill>
          <a:ln w="3175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tIns="0">
            <a:spAutoFit/>
          </a:bodyPr>
          <a:lstStyle/>
          <a:p>
            <a:pPr marR="0" lvl="0" defTabSz="54000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删除表：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drop table [ if exists ]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6166FB7B-B773-7BE1-5846-F6B33901B3FD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-DDL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DA4A631F-9AD3-2325-BE7B-612273E3BCFE}"/>
              </a:ext>
            </a:extLst>
          </p:cNvPr>
          <p:cNvSpPr txBox="1">
            <a:spLocks/>
          </p:cNvSpPr>
          <p:nvPr/>
        </p:nvSpPr>
        <p:spPr>
          <a:xfrm>
            <a:off x="899693" y="1140676"/>
            <a:ext cx="395909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表操作）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AD2A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EA968C-5918-9027-661C-C4B9EFC4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18" y="3184901"/>
            <a:ext cx="5695406" cy="11481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F2ED08C-5506-F896-5536-D1A3AA073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401" y="1966232"/>
            <a:ext cx="5040779" cy="41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0C559357-C33B-E5B0-A778-2683A3BF98B2}"/>
              </a:ext>
            </a:extLst>
          </p:cNvPr>
          <p:cNvSpPr txBox="1">
            <a:spLocks/>
          </p:cNvSpPr>
          <p:nvPr/>
        </p:nvSpPr>
        <p:spPr>
          <a:xfrm>
            <a:off x="642097" y="1503734"/>
            <a:ext cx="10698800" cy="102667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英文全称是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Data Manipulation Language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数据操作语言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，用来对数据库中表的数据记录进行增、删、改操作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占位符 1">
            <a:extLst>
              <a:ext uri="{FF2B5EF4-FFF2-40B4-BE49-F238E27FC236}">
                <a16:creationId xmlns:a16="http://schemas.microsoft.com/office/drawing/2014/main" id="{312A915C-E45B-BEDE-EA72-6E28203BBA7E}"/>
              </a:ext>
            </a:extLst>
          </p:cNvPr>
          <p:cNvSpPr txBox="1">
            <a:spLocks/>
          </p:cNvSpPr>
          <p:nvPr/>
        </p:nvSpPr>
        <p:spPr>
          <a:xfrm>
            <a:off x="5427223" y="3801087"/>
            <a:ext cx="5016692" cy="1980602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添加数据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（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INSERT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）</a:t>
            </a:r>
            <a:endParaRPr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修改数据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（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UPDATE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）</a:t>
            </a:r>
            <a:endParaRPr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删除数据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（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DELETE</a:t>
            </a:r>
            <a:r>
              <a:rPr lang="zh-CN" alt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）</a:t>
            </a: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82C74612-9A31-EDFD-E000-1DCCBA0070B5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ML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82C2F0-301A-8064-7FDA-01DF4795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730" y="2959539"/>
            <a:ext cx="2981332" cy="35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1AE380E-DB36-E497-7D0F-F7636B0CA300}"/>
              </a:ext>
            </a:extLst>
          </p:cNvPr>
          <p:cNvGrpSpPr/>
          <p:nvPr/>
        </p:nvGrpSpPr>
        <p:grpSpPr>
          <a:xfrm>
            <a:off x="715374" y="4844188"/>
            <a:ext cx="10533198" cy="1804101"/>
            <a:chOff x="1048332" y="5599086"/>
            <a:chExt cx="11102010" cy="1804101"/>
          </a:xfrm>
        </p:grpSpPr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6477277D-C080-C077-AF76-5BC1D662A57D}"/>
                </a:ext>
              </a:extLst>
            </p:cNvPr>
            <p:cNvSpPr txBox="1"/>
            <p:nvPr/>
          </p:nvSpPr>
          <p:spPr>
            <a:xfrm>
              <a:off x="1357990" y="5934792"/>
              <a:ext cx="9834618" cy="1422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1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插入数据时，指定的字段顺序需要与值的顺序是一一对应的。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342900" marR="0" lvl="1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字符串和日期型数据应该包含在引号中。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342900" marR="0" lvl="1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插入的数据大小，应该在字段的规定范围内。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BCF966F-4F42-2CF5-E225-400B8A83B6C0}"/>
                </a:ext>
              </a:extLst>
            </p:cNvPr>
            <p:cNvGrpSpPr/>
            <p:nvPr/>
          </p:nvGrpSpPr>
          <p:grpSpPr>
            <a:xfrm>
              <a:off x="1048332" y="5599086"/>
              <a:ext cx="11102010" cy="1804101"/>
              <a:chOff x="1097274" y="5693356"/>
              <a:chExt cx="11048448" cy="1804101"/>
            </a:xfrm>
          </p:grpSpPr>
          <p:sp>
            <p:nvSpPr>
              <p:cNvPr id="13" name="三角形 9">
                <a:extLst>
                  <a:ext uri="{FF2B5EF4-FFF2-40B4-BE49-F238E27FC236}">
                    <a16:creationId xmlns:a16="http://schemas.microsoft.com/office/drawing/2014/main" id="{E46A6802-5778-BBB7-CF60-0F50076DFE58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C9A224-FBFB-10BE-F8ED-78B6BA02B1C1}"/>
                  </a:ext>
                </a:extLst>
              </p:cNvPr>
              <p:cNvSpPr/>
              <p:nvPr/>
            </p:nvSpPr>
            <p:spPr>
              <a:xfrm>
                <a:off x="1197203" y="5693356"/>
                <a:ext cx="10948519" cy="1804101"/>
              </a:xfrm>
              <a:prstGeom prst="rect">
                <a:avLst/>
              </a:prstGeom>
              <a:noFill/>
              <a:ln w="9525" cap="flat" cmpd="sng" algn="ctr">
                <a:solidFill>
                  <a:srgbClr val="AD2B2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323F1C6-5C19-CA5E-36EE-93C0A08B0D4C}"/>
                  </a:ext>
                </a:extLst>
              </p:cNvPr>
              <p:cNvSpPr/>
              <p:nvPr/>
            </p:nvSpPr>
            <p:spPr>
              <a:xfrm>
                <a:off x="1097274" y="5728119"/>
                <a:ext cx="1588080" cy="399561"/>
              </a:xfrm>
              <a:prstGeom prst="rect">
                <a:avLst/>
              </a:prstGeom>
              <a:solidFill>
                <a:srgbClr val="AD2B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55B3FAB-E64C-7FB8-9CF5-836BFDF6815B}"/>
              </a:ext>
            </a:extLst>
          </p:cNvPr>
          <p:cNvGrpSpPr/>
          <p:nvPr/>
        </p:nvGrpSpPr>
        <p:grpSpPr>
          <a:xfrm>
            <a:off x="715374" y="1756003"/>
            <a:ext cx="10533198" cy="2783003"/>
            <a:chOff x="1004678" y="1765737"/>
            <a:chExt cx="10533198" cy="2783003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691EF0F-B95C-2A4A-B74E-E4491958F7CA}"/>
                </a:ext>
              </a:extLst>
            </p:cNvPr>
            <p:cNvSpPr/>
            <p:nvPr/>
          </p:nvSpPr>
          <p:spPr>
            <a:xfrm>
              <a:off x="1004678" y="1770170"/>
              <a:ext cx="10533198" cy="2778570"/>
            </a:xfrm>
            <a:prstGeom prst="roundRect">
              <a:avLst>
                <a:gd name="adj" fmla="val 5551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540000" eaLnBrk="0" fontAlgn="base" latinLnBrk="0" hangingPunct="0">
                <a:lnSpc>
                  <a:spcPct val="200000"/>
                </a:lnSpc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endPara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540000" eaLnBrk="0" fontAlgn="base" latinLnBrk="0" hangingPunct="0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指定字段添加数据：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insert into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字段名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1,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字段名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2) 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values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1,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2);</a:t>
              </a:r>
            </a:p>
            <a:p>
              <a:pPr marL="285750" marR="0" lvl="0" indent="-285750" defTabSz="540000" eaLnBrk="0" fontAlgn="base" latinLnBrk="0" hangingPunct="0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全部字段添加数据：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insert into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values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1,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2, ...);</a:t>
              </a:r>
            </a:p>
            <a:p>
              <a:pPr marL="285750" marR="0" lvl="0" indent="-285750" defTabSz="540000" eaLnBrk="0" fontAlgn="base" latinLnBrk="0" hangingPunct="0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批量添加数据（指定字段）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insert into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字段名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1,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字段名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2) 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values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1,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2), 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1,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2);</a:t>
              </a:r>
            </a:p>
            <a:p>
              <a:pPr marL="285750" marR="0" lvl="0" indent="-285750" defTabSz="540000" eaLnBrk="0" fontAlgn="base" latinLnBrk="0" hangingPunct="0">
                <a:lnSpc>
                  <a:spcPct val="150000"/>
                </a:lnSpc>
                <a:spcBef>
                  <a:spcPts val="0"/>
                </a:spcBef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批量添加数据（全部字段）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insert into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values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1,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2, ...), 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1,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2, ...);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0" name="矩形: 对角圆角 19">
              <a:extLst>
                <a:ext uri="{FF2B5EF4-FFF2-40B4-BE49-F238E27FC236}">
                  <a16:creationId xmlns:a16="http://schemas.microsoft.com/office/drawing/2014/main" id="{7FBD68A1-BDC1-0189-96E9-D343F88E5D56}"/>
                </a:ext>
              </a:extLst>
            </p:cNvPr>
            <p:cNvSpPr/>
            <p:nvPr/>
          </p:nvSpPr>
          <p:spPr>
            <a:xfrm>
              <a:off x="1080413" y="1765737"/>
              <a:ext cx="1953305" cy="458646"/>
            </a:xfrm>
            <a:prstGeom prst="round2DiagRect">
              <a:avLst>
                <a:gd name="adj1" fmla="val 27986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insert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语法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标题 4">
            <a:extLst>
              <a:ext uri="{FF2B5EF4-FFF2-40B4-BE49-F238E27FC236}">
                <a16:creationId xmlns:a16="http://schemas.microsoft.com/office/drawing/2014/main" id="{92BDD5BC-0FC1-BBE5-A0A5-7B0D48954652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ML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7486E36-6A45-6603-5AA2-E738DBDAE948}"/>
              </a:ext>
            </a:extLst>
          </p:cNvPr>
          <p:cNvSpPr txBox="1">
            <a:spLocks/>
          </p:cNvSpPr>
          <p:nvPr/>
        </p:nvSpPr>
        <p:spPr>
          <a:xfrm>
            <a:off x="636300" y="1120972"/>
            <a:ext cx="395909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insert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AD2A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6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2F1A8A9-D225-8A0C-353C-FE2FF9F71CB4}"/>
              </a:ext>
            </a:extLst>
          </p:cNvPr>
          <p:cNvGrpSpPr/>
          <p:nvPr/>
        </p:nvGrpSpPr>
        <p:grpSpPr>
          <a:xfrm>
            <a:off x="816154" y="5549958"/>
            <a:ext cx="10533198" cy="943161"/>
            <a:chOff x="1048333" y="5599087"/>
            <a:chExt cx="10518914" cy="943161"/>
          </a:xfrm>
        </p:grpSpPr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407BFEAD-4455-0061-F3E5-3C112C6EC485}"/>
                </a:ext>
              </a:extLst>
            </p:cNvPr>
            <p:cNvSpPr txBox="1"/>
            <p:nvPr/>
          </p:nvSpPr>
          <p:spPr>
            <a:xfrm>
              <a:off x="1357990" y="5934792"/>
              <a:ext cx="9834618" cy="4996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1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修改语句的条件可以有，也可以没有，如果没有条件，则会修改整张表的所有数据。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F7A81D6-3DBF-7986-77EF-0B032DFF6104}"/>
                </a:ext>
              </a:extLst>
            </p:cNvPr>
            <p:cNvGrpSpPr/>
            <p:nvPr/>
          </p:nvGrpSpPr>
          <p:grpSpPr>
            <a:xfrm>
              <a:off x="1048333" y="5599087"/>
              <a:ext cx="10518914" cy="943161"/>
              <a:chOff x="1097275" y="5693357"/>
              <a:chExt cx="10468165" cy="943161"/>
            </a:xfrm>
          </p:grpSpPr>
          <p:sp>
            <p:nvSpPr>
              <p:cNvPr id="6" name="三角形 9">
                <a:extLst>
                  <a:ext uri="{FF2B5EF4-FFF2-40B4-BE49-F238E27FC236}">
                    <a16:creationId xmlns:a16="http://schemas.microsoft.com/office/drawing/2014/main" id="{7526AC56-3171-AE4B-1A45-FC530FB2FBDE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5BCBD2-C0A0-67FF-FE33-7B78132C0A00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368237" cy="943161"/>
              </a:xfrm>
              <a:prstGeom prst="rect">
                <a:avLst/>
              </a:prstGeom>
              <a:noFill/>
              <a:ln w="9525" cap="flat" cmpd="sng" algn="ctr">
                <a:solidFill>
                  <a:srgbClr val="AD2B2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50F4630-1D98-EB22-84F4-BE5559515D1F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214960" cy="271160"/>
              </a:xfrm>
              <a:prstGeom prst="rect">
                <a:avLst/>
              </a:prstGeom>
              <a:solidFill>
                <a:srgbClr val="AD2B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9BF6FFE-B51B-2984-22F4-C537461F7E94}"/>
              </a:ext>
            </a:extLst>
          </p:cNvPr>
          <p:cNvGrpSpPr/>
          <p:nvPr/>
        </p:nvGrpSpPr>
        <p:grpSpPr>
          <a:xfrm>
            <a:off x="829401" y="2102292"/>
            <a:ext cx="10533198" cy="1914234"/>
            <a:chOff x="1004678" y="1770170"/>
            <a:chExt cx="10456207" cy="191423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669637E-4240-3366-91DB-8BEED8AA1657}"/>
                </a:ext>
              </a:extLst>
            </p:cNvPr>
            <p:cNvSpPr/>
            <p:nvPr/>
          </p:nvSpPr>
          <p:spPr>
            <a:xfrm>
              <a:off x="1004678" y="1770170"/>
              <a:ext cx="10456207" cy="1914234"/>
            </a:xfrm>
            <a:prstGeom prst="roundRect">
              <a:avLst>
                <a:gd name="adj" fmla="val 6744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R="0" lvl="0" defTabSz="540000" eaLnBrk="0" fontAlgn="base" latinLnBrk="0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endParaRPr lang="en-US" altLang="zh-CN" sz="1300" kern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R="0" lvl="0" defTabSz="540000" eaLnBrk="0" fontAlgn="base" latinLnBrk="0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修改数据：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update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 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set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字段名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 =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1 ,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字段名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 =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2 , ....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[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where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条件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] ;</a:t>
              </a:r>
            </a:p>
          </p:txBody>
        </p:sp>
        <p:sp>
          <p:nvSpPr>
            <p:cNvPr id="13" name="矩形: 对角圆角 12">
              <a:extLst>
                <a:ext uri="{FF2B5EF4-FFF2-40B4-BE49-F238E27FC236}">
                  <a16:creationId xmlns:a16="http://schemas.microsoft.com/office/drawing/2014/main" id="{BDB889BB-1D83-9390-3A47-C987DBC97E5C}"/>
                </a:ext>
              </a:extLst>
            </p:cNvPr>
            <p:cNvSpPr/>
            <p:nvPr/>
          </p:nvSpPr>
          <p:spPr>
            <a:xfrm>
              <a:off x="1029821" y="1812613"/>
              <a:ext cx="2032006" cy="458646"/>
            </a:xfrm>
            <a:prstGeom prst="round2DiagRect">
              <a:avLst>
                <a:gd name="adj1" fmla="val 27986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update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语法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5" name="标题 2">
            <a:extLst>
              <a:ext uri="{FF2B5EF4-FFF2-40B4-BE49-F238E27FC236}">
                <a16:creationId xmlns:a16="http://schemas.microsoft.com/office/drawing/2014/main" id="{D903B929-BC2E-4F14-4E99-4B3DCF1A1389}"/>
              </a:ext>
            </a:extLst>
          </p:cNvPr>
          <p:cNvSpPr txBox="1">
            <a:spLocks/>
          </p:cNvSpPr>
          <p:nvPr/>
        </p:nvSpPr>
        <p:spPr>
          <a:xfrm>
            <a:off x="740803" y="1417250"/>
            <a:ext cx="395909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update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AD2A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标题 4">
            <a:extLst>
              <a:ext uri="{FF2B5EF4-FFF2-40B4-BE49-F238E27FC236}">
                <a16:creationId xmlns:a16="http://schemas.microsoft.com/office/drawing/2014/main" id="{6D39B758-BCAA-619D-31A1-233E004EF1BD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ML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ECCD670-2D96-3924-6818-8BB95525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03" y="4455778"/>
            <a:ext cx="10275625" cy="49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FEAA083-54BB-1822-FB27-B8FEBF9DD48A}"/>
              </a:ext>
            </a:extLst>
          </p:cNvPr>
          <p:cNvGrpSpPr/>
          <p:nvPr/>
        </p:nvGrpSpPr>
        <p:grpSpPr>
          <a:xfrm>
            <a:off x="829401" y="5183613"/>
            <a:ext cx="10533198" cy="1351368"/>
            <a:chOff x="1048333" y="5599087"/>
            <a:chExt cx="10518914" cy="1351368"/>
          </a:xfrm>
        </p:grpSpPr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60D1D73C-874F-AD58-7DAA-59C7F9021E87}"/>
                </a:ext>
              </a:extLst>
            </p:cNvPr>
            <p:cNvSpPr txBox="1"/>
            <p:nvPr/>
          </p:nvSpPr>
          <p:spPr>
            <a:xfrm>
              <a:off x="1357990" y="5934792"/>
              <a:ext cx="1020909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marR="0" lvl="1" indent="-34290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DELETE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语句的条件可以有，也可以没有，如果没有条件，则会删除整张表的所有数据。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57150" marR="0" lvl="1" indent="-34290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DELETE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语句不能删除某一个字段的值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如果要操作，可以使用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UPDATE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，将该字段的值置为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NULL)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7F65AD5-E567-F218-850E-EC1F7BA2FF0A}"/>
                </a:ext>
              </a:extLst>
            </p:cNvPr>
            <p:cNvGrpSpPr/>
            <p:nvPr/>
          </p:nvGrpSpPr>
          <p:grpSpPr>
            <a:xfrm>
              <a:off x="1048333" y="5599087"/>
              <a:ext cx="10518914" cy="1347606"/>
              <a:chOff x="1097275" y="5693357"/>
              <a:chExt cx="10468165" cy="1347606"/>
            </a:xfrm>
          </p:grpSpPr>
          <p:sp>
            <p:nvSpPr>
              <p:cNvPr id="13" name="三角形 9">
                <a:extLst>
                  <a:ext uri="{FF2B5EF4-FFF2-40B4-BE49-F238E27FC236}">
                    <a16:creationId xmlns:a16="http://schemas.microsoft.com/office/drawing/2014/main" id="{2FB7D4ED-CF29-F262-6D42-F7B42AD05272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3565E93-F0BC-F7E3-E60C-44A6D5269137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368237" cy="1347606"/>
              </a:xfrm>
              <a:prstGeom prst="rect">
                <a:avLst/>
              </a:prstGeom>
              <a:noFill/>
              <a:ln w="9525" cap="flat" cmpd="sng" algn="ctr">
                <a:solidFill>
                  <a:srgbClr val="AD2B2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173A957-88A8-3977-6C97-4C54B4E115BC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313528" cy="300942"/>
              </a:xfrm>
              <a:prstGeom prst="rect">
                <a:avLst/>
              </a:prstGeom>
              <a:solidFill>
                <a:srgbClr val="AD2B26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DA37B3-67CA-9588-8DD0-BABC13CC7807}"/>
              </a:ext>
            </a:extLst>
          </p:cNvPr>
          <p:cNvGrpSpPr/>
          <p:nvPr/>
        </p:nvGrpSpPr>
        <p:grpSpPr>
          <a:xfrm>
            <a:off x="879675" y="2107153"/>
            <a:ext cx="10533198" cy="1338805"/>
            <a:chOff x="1004678" y="1770170"/>
            <a:chExt cx="10456207" cy="133880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7BB67F6-0494-F72E-9D87-93F7164F7206}"/>
                </a:ext>
              </a:extLst>
            </p:cNvPr>
            <p:cNvSpPr/>
            <p:nvPr/>
          </p:nvSpPr>
          <p:spPr>
            <a:xfrm>
              <a:off x="1004678" y="1770170"/>
              <a:ext cx="10456207" cy="1338805"/>
            </a:xfrm>
            <a:prstGeom prst="roundRect">
              <a:avLst>
                <a:gd name="adj" fmla="val 6744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tIns="0">
              <a:spAutoFit/>
            </a:bodyPr>
            <a:lstStyle/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3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R="0" lvl="0" defTabSz="540000" eaLnBrk="0" fontAlgn="base" latinLnBrk="0" hangingPunct="0">
                <a:lnSpc>
                  <a:spcPct val="15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删除数据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delete  from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 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[ 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where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 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条件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];</a:t>
              </a:r>
            </a:p>
          </p:txBody>
        </p:sp>
        <p:sp>
          <p:nvSpPr>
            <p:cNvPr id="18" name="矩形: 对角圆角 17">
              <a:extLst>
                <a:ext uri="{FF2B5EF4-FFF2-40B4-BE49-F238E27FC236}">
                  <a16:creationId xmlns:a16="http://schemas.microsoft.com/office/drawing/2014/main" id="{40F0449A-1C51-C3E2-DB20-77A4FC00F802}"/>
                </a:ext>
              </a:extLst>
            </p:cNvPr>
            <p:cNvSpPr/>
            <p:nvPr/>
          </p:nvSpPr>
          <p:spPr>
            <a:xfrm>
              <a:off x="1004678" y="1770170"/>
              <a:ext cx="1912961" cy="458646"/>
            </a:xfrm>
            <a:prstGeom prst="round2DiagRect">
              <a:avLst>
                <a:gd name="adj1" fmla="val 27986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delete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语法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标题 4">
            <a:extLst>
              <a:ext uri="{FF2B5EF4-FFF2-40B4-BE49-F238E27FC236}">
                <a16:creationId xmlns:a16="http://schemas.microsoft.com/office/drawing/2014/main" id="{ECBC4624-C3A1-6C17-06F5-AE478D3905F5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ML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E33F1A-4893-1BA5-9CD8-AFF44B4E1C57}"/>
              </a:ext>
            </a:extLst>
          </p:cNvPr>
          <p:cNvSpPr txBox="1">
            <a:spLocks/>
          </p:cNvSpPr>
          <p:nvPr/>
        </p:nvSpPr>
        <p:spPr>
          <a:xfrm>
            <a:off x="816154" y="1345876"/>
            <a:ext cx="395909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操作）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delete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AD2A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69585D-A30A-CAB8-1FCB-466F1628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993" y="4045104"/>
            <a:ext cx="9611171" cy="5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5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4">
            <a:extLst>
              <a:ext uri="{FF2B5EF4-FFF2-40B4-BE49-F238E27FC236}">
                <a16:creationId xmlns:a16="http://schemas.microsoft.com/office/drawing/2014/main" id="{B666120D-F931-92F2-F1C3-0D0A75460D56}"/>
              </a:ext>
            </a:extLst>
          </p:cNvPr>
          <p:cNvSpPr txBox="1">
            <a:spLocks/>
          </p:cNvSpPr>
          <p:nvPr/>
        </p:nvSpPr>
        <p:spPr>
          <a:xfrm>
            <a:off x="368786" y="1169516"/>
            <a:ext cx="10951326" cy="1206919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DQL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英文全称是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ata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uery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anguage(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数据查询语言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，用来查询数据库表中的记录。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关键字：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CF310A-7AF9-CAA7-8C72-B9B909A6C400}"/>
              </a:ext>
            </a:extLst>
          </p:cNvPr>
          <p:cNvGrpSpPr/>
          <p:nvPr/>
        </p:nvGrpSpPr>
        <p:grpSpPr>
          <a:xfrm>
            <a:off x="5465985" y="1772975"/>
            <a:ext cx="5663663" cy="4984651"/>
            <a:chOff x="1004678" y="1770170"/>
            <a:chExt cx="5663663" cy="4984651"/>
          </a:xfrm>
          <a:solidFill>
            <a:schemeClr val="bg2"/>
          </a:solidFill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4E38B18-772E-85B1-BF3B-F40359922A3C}"/>
                </a:ext>
              </a:extLst>
            </p:cNvPr>
            <p:cNvSpPr/>
            <p:nvPr/>
          </p:nvSpPr>
          <p:spPr>
            <a:xfrm>
              <a:off x="1004678" y="1770170"/>
              <a:ext cx="5663663" cy="4984651"/>
            </a:xfrm>
            <a:prstGeom prst="roundRect">
              <a:avLst>
                <a:gd name="adj" fmla="val 2376"/>
              </a:avLst>
            </a:prstGeom>
            <a:grpFill/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lIns="432000" tIns="180000">
              <a:spAutoFit/>
            </a:bodyPr>
            <a:lstStyle/>
            <a:p>
              <a:pPr marL="0" marR="0" lvl="0" indent="0" defTabSz="5400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select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字段列表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from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表名列表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where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条件列表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group  by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分组字段列表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having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分组后条件列表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order by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排序字段列表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limit</a:t>
              </a:r>
            </a:p>
            <a:p>
              <a:pPr marL="0" marR="0" lvl="0" indent="0" defTabSz="5400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分页参数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6" name="矩形: 对角圆角 5">
              <a:extLst>
                <a:ext uri="{FF2B5EF4-FFF2-40B4-BE49-F238E27FC236}">
                  <a16:creationId xmlns:a16="http://schemas.microsoft.com/office/drawing/2014/main" id="{43707C96-999D-50C4-902B-0CA95D3F22A4}"/>
                </a:ext>
              </a:extLst>
            </p:cNvPr>
            <p:cNvSpPr/>
            <p:nvPr/>
          </p:nvSpPr>
          <p:spPr>
            <a:xfrm>
              <a:off x="1100472" y="1839838"/>
              <a:ext cx="1368865" cy="458646"/>
            </a:xfrm>
            <a:prstGeom prst="round2DiagRect">
              <a:avLst>
                <a:gd name="adj1" fmla="val 23854"/>
                <a:gd name="adj2" fmla="val 0"/>
              </a:avLst>
            </a:prstGeom>
            <a:grpFill/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语法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A8C076DE-E8DE-C6CA-D216-1AA6AC657FD3}"/>
              </a:ext>
            </a:extLst>
          </p:cNvPr>
          <p:cNvSpPr txBox="1">
            <a:spLocks/>
          </p:cNvSpPr>
          <p:nvPr/>
        </p:nvSpPr>
        <p:spPr>
          <a:xfrm>
            <a:off x="473289" y="2927247"/>
            <a:ext cx="3792332" cy="3279566"/>
          </a:xfrm>
          <a:prstGeom prst="rect">
            <a:avLst/>
          </a:prstGeom>
        </p:spPr>
        <p:txBody>
          <a:bodyPr/>
          <a:lstStyle>
            <a:lvl1pPr marL="360000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lang="zh-CN" altLang="en-US" sz="1400" b="0" i="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基本查询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group 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排序查询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order by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marR="0" lvl="0" indent="-3600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limit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id="{5402327F-BCC7-6762-4848-FDE2D617BC02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QL</a:t>
            </a:r>
          </a:p>
        </p:txBody>
      </p:sp>
    </p:spTree>
    <p:extLst>
      <p:ext uri="{BB962C8B-B14F-4D97-AF65-F5344CB8AC3E}">
        <p14:creationId xmlns:p14="http://schemas.microsoft.com/office/powerpoint/2010/main" val="242497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1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DF1ED8FB-F2B8-7DBB-0DB7-10A57E958B27}"/>
              </a:ext>
            </a:extLst>
          </p:cNvPr>
          <p:cNvSpPr txBox="1">
            <a:spLocks/>
          </p:cNvSpPr>
          <p:nvPr/>
        </p:nvSpPr>
        <p:spPr>
          <a:xfrm>
            <a:off x="771141" y="1168665"/>
            <a:ext cx="10158051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DQL-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基本查询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8B6AB4-5049-CA1E-AB2C-FA32EE72AA99}"/>
              </a:ext>
            </a:extLst>
          </p:cNvPr>
          <p:cNvGrpSpPr/>
          <p:nvPr/>
        </p:nvGrpSpPr>
        <p:grpSpPr>
          <a:xfrm>
            <a:off x="771141" y="5343562"/>
            <a:ext cx="10578277" cy="979386"/>
            <a:chOff x="1048332" y="5554061"/>
            <a:chExt cx="10563932" cy="979386"/>
          </a:xfrm>
        </p:grpSpPr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F497ECB1-DA85-CEBA-5D02-218DA1572518}"/>
                </a:ext>
              </a:extLst>
            </p:cNvPr>
            <p:cNvSpPr txBox="1"/>
            <p:nvPr/>
          </p:nvSpPr>
          <p:spPr>
            <a:xfrm>
              <a:off x="1357990" y="5744426"/>
              <a:ext cx="10225205" cy="719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marR="0" lvl="1" indent="-34290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* 号代表查询所有字段，在实际开发中尽量少用（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不直观、影响效率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）。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BE05AF5-B448-9663-8FB2-A6E1D34460F1}"/>
                </a:ext>
              </a:extLst>
            </p:cNvPr>
            <p:cNvGrpSpPr/>
            <p:nvPr/>
          </p:nvGrpSpPr>
          <p:grpSpPr>
            <a:xfrm>
              <a:off x="1048332" y="5554061"/>
              <a:ext cx="10563932" cy="979386"/>
              <a:chOff x="1097274" y="5648331"/>
              <a:chExt cx="10512965" cy="979386"/>
            </a:xfrm>
          </p:grpSpPr>
          <p:sp>
            <p:nvSpPr>
              <p:cNvPr id="6" name="三角形 9">
                <a:extLst>
                  <a:ext uri="{FF2B5EF4-FFF2-40B4-BE49-F238E27FC236}">
                    <a16:creationId xmlns:a16="http://schemas.microsoft.com/office/drawing/2014/main" id="{5E6648C9-8B60-DDA0-455A-6258B80691C3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99B94C0-14AB-3083-A588-E3522A4058E0}"/>
                  </a:ext>
                </a:extLst>
              </p:cNvPr>
              <p:cNvSpPr/>
              <p:nvPr/>
            </p:nvSpPr>
            <p:spPr>
              <a:xfrm>
                <a:off x="1197203" y="5693357"/>
                <a:ext cx="10413036" cy="934360"/>
              </a:xfrm>
              <a:prstGeom prst="rect">
                <a:avLst/>
              </a:prstGeom>
              <a:noFill/>
              <a:ln w="9525" cap="flat" cmpd="sng" algn="ctr">
                <a:solidFill>
                  <a:srgbClr val="AD2B2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9DCCB31-76A2-4158-0B56-F8ED62C7FAB9}"/>
                  </a:ext>
                </a:extLst>
              </p:cNvPr>
              <p:cNvSpPr/>
              <p:nvPr/>
            </p:nvSpPr>
            <p:spPr>
              <a:xfrm>
                <a:off x="1097274" y="5648331"/>
                <a:ext cx="1334182" cy="380731"/>
              </a:xfrm>
              <a:prstGeom prst="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BDB8FE8-C8BF-CFFA-E412-5F6B03833489}"/>
              </a:ext>
            </a:extLst>
          </p:cNvPr>
          <p:cNvSpPr/>
          <p:nvPr/>
        </p:nvSpPr>
        <p:spPr>
          <a:xfrm>
            <a:off x="871691" y="1747489"/>
            <a:ext cx="10578443" cy="2394103"/>
          </a:xfrm>
          <a:prstGeom prst="roundRect">
            <a:avLst>
              <a:gd name="adj" fmla="val 3391"/>
            </a:avLst>
          </a:prstGeom>
          <a:solidFill>
            <a:schemeClr val="bg2"/>
          </a:solidFill>
          <a:ln w="3175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lIns="144000" tIns="360000" rIns="72000">
            <a:spAutoFit/>
          </a:bodyPr>
          <a:lstStyle/>
          <a:p>
            <a:pPr marL="285750" marR="0" lvl="0" indent="-285750" defTabSz="540000" eaLnBrk="0" fontAlgn="base" latinLnBrk="0" hangingPunct="0">
              <a:spcBef>
                <a:spcPts val="18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查询多个字段：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3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285750" marR="0" lvl="0" indent="-285750" defTabSz="54000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查询所有字段（通配符）：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  *  from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</a:p>
          <a:p>
            <a:pPr marL="285750" marR="0" lvl="0" indent="-285750" defTabSz="54000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设置别名：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  [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as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别名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1 ] 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  [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as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别名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2 ]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285750" marR="0" lvl="0" indent="-285750" defTabSz="540000" eaLnBrk="0" fontAlgn="base" latinLnBrk="0" hangingPunct="0"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去除重复记录：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  distinct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字段列表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id="{E251F820-0C15-E11C-6C81-1FA90FDE7212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QL</a:t>
            </a:r>
          </a:p>
        </p:txBody>
      </p:sp>
    </p:spTree>
    <p:extLst>
      <p:ext uri="{BB962C8B-B14F-4D97-AF65-F5344CB8AC3E}">
        <p14:creationId xmlns:p14="http://schemas.microsoft.com/office/powerpoint/2010/main" val="347738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82B633F8-40EB-736A-4387-EEB34ABFFD3A}"/>
              </a:ext>
            </a:extLst>
          </p:cNvPr>
          <p:cNvSpPr txBox="1">
            <a:spLocks/>
          </p:cNvSpPr>
          <p:nvPr/>
        </p:nvSpPr>
        <p:spPr>
          <a:xfrm>
            <a:off x="491580" y="242578"/>
            <a:ext cx="289012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C42ED12-B878-B54C-275D-81F5CA098162}"/>
              </a:ext>
            </a:extLst>
          </p:cNvPr>
          <p:cNvGrpSpPr/>
          <p:nvPr/>
        </p:nvGrpSpPr>
        <p:grpSpPr>
          <a:xfrm>
            <a:off x="4034423" y="1601155"/>
            <a:ext cx="7836796" cy="4488293"/>
            <a:chOff x="1149436" y="1478384"/>
            <a:chExt cx="7700196" cy="248470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F75DD1F-BFD8-CE58-594A-AD22AC3020CC}"/>
                </a:ext>
              </a:extLst>
            </p:cNvPr>
            <p:cNvSpPr/>
            <p:nvPr/>
          </p:nvSpPr>
          <p:spPr>
            <a:xfrm>
              <a:off x="1149436" y="1803425"/>
              <a:ext cx="1200751" cy="197633"/>
            </a:xfrm>
            <a:prstGeom prst="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浏览器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27221A9-0F23-4F59-DCAE-2BA4368920DD}"/>
                </a:ext>
              </a:extLst>
            </p:cNvPr>
            <p:cNvSpPr/>
            <p:nvPr/>
          </p:nvSpPr>
          <p:spPr>
            <a:xfrm>
              <a:off x="2892392" y="1793853"/>
              <a:ext cx="1748875" cy="198848"/>
            </a:xfrm>
            <a:prstGeom prst="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前端服务器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FDCB119B-8CF5-4658-2305-205894708F18}"/>
                </a:ext>
              </a:extLst>
            </p:cNvPr>
            <p:cNvSpPr/>
            <p:nvPr/>
          </p:nvSpPr>
          <p:spPr>
            <a:xfrm>
              <a:off x="5041878" y="1791437"/>
              <a:ext cx="1767814" cy="1988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后端服务器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2CC4E1D-E18F-B53D-CD6B-1728C4A6F0A6}"/>
                </a:ext>
              </a:extLst>
            </p:cNvPr>
            <p:cNvSpPr/>
            <p:nvPr/>
          </p:nvSpPr>
          <p:spPr>
            <a:xfrm>
              <a:off x="7585951" y="1583089"/>
              <a:ext cx="1263681" cy="370691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数据库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阿里巴巴普惠体" panose="00020600040101010101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阿里巴巴普惠体" panose="00020600040101010101"/>
                  <a:cs typeface="+mn-cs"/>
                </a:rPr>
                <a:t>服务器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9136DBB-78AC-374F-060D-51AF2AEEB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68888" y="2001058"/>
              <a:ext cx="18975" cy="1962031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CD27636-0789-A90A-10F1-6062EBBBD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585" y="2002271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A4F88BA-B5F0-D6E4-E098-F75056D5D1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0661" y="2002272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7AAFDC77-6C0E-AB00-0864-683073DB1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6897" y="2002272"/>
              <a:ext cx="1" cy="1950335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F6941F9-136E-6376-6F97-B790E70602F6}"/>
                </a:ext>
              </a:extLst>
            </p:cNvPr>
            <p:cNvCxnSpPr>
              <a:cxnSpLocks/>
            </p:cNvCxnSpPr>
            <p:nvPr/>
          </p:nvCxnSpPr>
          <p:spPr>
            <a:xfrm>
              <a:off x="1562773" y="2303074"/>
              <a:ext cx="208109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F3A69B7-BA36-3EBB-A54D-66EBEEA46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4953" y="2507137"/>
              <a:ext cx="2081099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sp>
          <p:nvSpPr>
            <p:cNvPr id="49" name="文本占位符 8">
              <a:extLst>
                <a:ext uri="{FF2B5EF4-FFF2-40B4-BE49-F238E27FC236}">
                  <a16:creationId xmlns:a16="http://schemas.microsoft.com/office/drawing/2014/main" id="{A0F6C30F-B9C0-5A0D-9002-299738FCCD0B}"/>
                </a:ext>
              </a:extLst>
            </p:cNvPr>
            <p:cNvSpPr txBox="1">
              <a:spLocks/>
            </p:cNvSpPr>
            <p:nvPr/>
          </p:nvSpPr>
          <p:spPr>
            <a:xfrm>
              <a:off x="2239959" y="2023851"/>
              <a:ext cx="1073622" cy="301611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50" name="文本占位符 8">
              <a:extLst>
                <a:ext uri="{FF2B5EF4-FFF2-40B4-BE49-F238E27FC236}">
                  <a16:creationId xmlns:a16="http://schemas.microsoft.com/office/drawing/2014/main" id="{6ED4C0FE-AB3D-39F3-A3FE-BEED6F3B6196}"/>
                </a:ext>
              </a:extLst>
            </p:cNvPr>
            <p:cNvSpPr txBox="1">
              <a:spLocks/>
            </p:cNvSpPr>
            <p:nvPr/>
          </p:nvSpPr>
          <p:spPr>
            <a:xfrm>
              <a:off x="2613165" y="2436471"/>
              <a:ext cx="1016898" cy="286487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51" name="users_94970">
              <a:extLst>
                <a:ext uri="{FF2B5EF4-FFF2-40B4-BE49-F238E27FC236}">
                  <a16:creationId xmlns:a16="http://schemas.microsoft.com/office/drawing/2014/main" id="{E718FB59-C0BB-792D-5BBE-FB8D7C8E9376}"/>
                </a:ext>
              </a:extLst>
            </p:cNvPr>
            <p:cNvSpPr/>
            <p:nvPr/>
          </p:nvSpPr>
          <p:spPr>
            <a:xfrm>
              <a:off x="1272447" y="1478384"/>
              <a:ext cx="424136" cy="242116"/>
            </a:xfrm>
            <a:custGeom>
              <a:avLst/>
              <a:gdLst>
                <a:gd name="connsiteX0" fmla="*/ 60025 w 605236"/>
                <a:gd name="connsiteY0" fmla="*/ 344571 h 595643"/>
                <a:gd name="connsiteX1" fmla="*/ 290527 w 605236"/>
                <a:gd name="connsiteY1" fmla="*/ 344571 h 595643"/>
                <a:gd name="connsiteX2" fmla="*/ 329370 w 605236"/>
                <a:gd name="connsiteY2" fmla="*/ 376465 h 595643"/>
                <a:gd name="connsiteX3" fmla="*/ 349814 w 605236"/>
                <a:gd name="connsiteY3" fmla="*/ 479931 h 595643"/>
                <a:gd name="connsiteX4" fmla="*/ 331031 w 605236"/>
                <a:gd name="connsiteY4" fmla="*/ 528793 h 595643"/>
                <a:gd name="connsiteX5" fmla="*/ 175276 w 605236"/>
                <a:gd name="connsiteY5" fmla="*/ 595643 h 595643"/>
                <a:gd name="connsiteX6" fmla="*/ 19393 w 605236"/>
                <a:gd name="connsiteY6" fmla="*/ 528793 h 595643"/>
                <a:gd name="connsiteX7" fmla="*/ 738 w 605236"/>
                <a:gd name="connsiteY7" fmla="*/ 479931 h 595643"/>
                <a:gd name="connsiteX8" fmla="*/ 21182 w 605236"/>
                <a:gd name="connsiteY8" fmla="*/ 376465 h 595643"/>
                <a:gd name="connsiteX9" fmla="*/ 60025 w 605236"/>
                <a:gd name="connsiteY9" fmla="*/ 344571 h 595643"/>
                <a:gd name="connsiteX10" fmla="*/ 357987 w 605236"/>
                <a:gd name="connsiteY10" fmla="*/ 252695 h 595643"/>
                <a:gd name="connsiteX11" fmla="*/ 553093 w 605236"/>
                <a:gd name="connsiteY11" fmla="*/ 252695 h 595643"/>
                <a:gd name="connsiteX12" fmla="*/ 587208 w 605236"/>
                <a:gd name="connsiteY12" fmla="*/ 280762 h 595643"/>
                <a:gd name="connsiteX13" fmla="*/ 604585 w 605236"/>
                <a:gd name="connsiteY13" fmla="*/ 368409 h 595643"/>
                <a:gd name="connsiteX14" fmla="*/ 588231 w 605236"/>
                <a:gd name="connsiteY14" fmla="*/ 411020 h 595643"/>
                <a:gd name="connsiteX15" fmla="*/ 455476 w 605236"/>
                <a:gd name="connsiteY15" fmla="*/ 467920 h 595643"/>
                <a:gd name="connsiteX16" fmla="*/ 402323 w 605236"/>
                <a:gd name="connsiteY16" fmla="*/ 455928 h 595643"/>
                <a:gd name="connsiteX17" fmla="*/ 388524 w 605236"/>
                <a:gd name="connsiteY17" fmla="*/ 440618 h 595643"/>
                <a:gd name="connsiteX18" fmla="*/ 388269 w 605236"/>
                <a:gd name="connsiteY18" fmla="*/ 439725 h 595643"/>
                <a:gd name="connsiteX19" fmla="*/ 371403 w 605236"/>
                <a:gd name="connsiteY19" fmla="*/ 354503 h 595643"/>
                <a:gd name="connsiteX20" fmla="*/ 334732 w 605236"/>
                <a:gd name="connsiteY20" fmla="*/ 308064 h 595643"/>
                <a:gd name="connsiteX21" fmla="*/ 322722 w 605236"/>
                <a:gd name="connsiteY21" fmla="*/ 290458 h 595643"/>
                <a:gd name="connsiteX22" fmla="*/ 322722 w 605236"/>
                <a:gd name="connsiteY22" fmla="*/ 289693 h 595643"/>
                <a:gd name="connsiteX23" fmla="*/ 324127 w 605236"/>
                <a:gd name="connsiteY23" fmla="*/ 280762 h 595643"/>
                <a:gd name="connsiteX24" fmla="*/ 357987 w 605236"/>
                <a:gd name="connsiteY24" fmla="*/ 252695 h 595643"/>
                <a:gd name="connsiteX25" fmla="*/ 175276 w 605236"/>
                <a:gd name="connsiteY25" fmla="*/ 50313 h 595643"/>
                <a:gd name="connsiteX26" fmla="*/ 303670 w 605236"/>
                <a:gd name="connsiteY26" fmla="*/ 178531 h 595643"/>
                <a:gd name="connsiteX27" fmla="*/ 175276 w 605236"/>
                <a:gd name="connsiteY27" fmla="*/ 306749 h 595643"/>
                <a:gd name="connsiteX28" fmla="*/ 46882 w 605236"/>
                <a:gd name="connsiteY28" fmla="*/ 178531 h 595643"/>
                <a:gd name="connsiteX29" fmla="*/ 175276 w 605236"/>
                <a:gd name="connsiteY29" fmla="*/ 50313 h 595643"/>
                <a:gd name="connsiteX30" fmla="*/ 455527 w 605236"/>
                <a:gd name="connsiteY30" fmla="*/ 0 h 595643"/>
                <a:gd name="connsiteX31" fmla="*/ 562928 w 605236"/>
                <a:gd name="connsiteY31" fmla="*/ 107260 h 595643"/>
                <a:gd name="connsiteX32" fmla="*/ 455527 w 605236"/>
                <a:gd name="connsiteY32" fmla="*/ 214520 h 595643"/>
                <a:gd name="connsiteX33" fmla="*/ 348126 w 605236"/>
                <a:gd name="connsiteY33" fmla="*/ 107260 h 595643"/>
                <a:gd name="connsiteX34" fmla="*/ 455527 w 605236"/>
                <a:gd name="connsiteY34" fmla="*/ 0 h 5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5236" h="595643">
                  <a:moveTo>
                    <a:pt x="60025" y="344571"/>
                  </a:moveTo>
                  <a:lnTo>
                    <a:pt x="290527" y="344571"/>
                  </a:lnTo>
                  <a:cubicBezTo>
                    <a:pt x="308671" y="344571"/>
                    <a:pt x="325793" y="358605"/>
                    <a:pt x="329370" y="376465"/>
                  </a:cubicBezTo>
                  <a:lnTo>
                    <a:pt x="349814" y="479931"/>
                  </a:lnTo>
                  <a:cubicBezTo>
                    <a:pt x="353136" y="496898"/>
                    <a:pt x="344959" y="518331"/>
                    <a:pt x="331031" y="528793"/>
                  </a:cubicBezTo>
                  <a:cubicBezTo>
                    <a:pt x="327454" y="531472"/>
                    <a:pt x="241079" y="595643"/>
                    <a:pt x="175276" y="595643"/>
                  </a:cubicBezTo>
                  <a:cubicBezTo>
                    <a:pt x="109473" y="595643"/>
                    <a:pt x="23098" y="531472"/>
                    <a:pt x="19393" y="528793"/>
                  </a:cubicBezTo>
                  <a:cubicBezTo>
                    <a:pt x="5593" y="518331"/>
                    <a:pt x="-2584" y="496898"/>
                    <a:pt x="738" y="479931"/>
                  </a:cubicBezTo>
                  <a:lnTo>
                    <a:pt x="21182" y="376465"/>
                  </a:lnTo>
                  <a:cubicBezTo>
                    <a:pt x="24759" y="358605"/>
                    <a:pt x="41753" y="344571"/>
                    <a:pt x="60025" y="344571"/>
                  </a:cubicBezTo>
                  <a:close/>
                  <a:moveTo>
                    <a:pt x="357987" y="252695"/>
                  </a:moveTo>
                  <a:lnTo>
                    <a:pt x="553093" y="252695"/>
                  </a:lnTo>
                  <a:cubicBezTo>
                    <a:pt x="569065" y="252695"/>
                    <a:pt x="584142" y="265070"/>
                    <a:pt x="587208" y="280762"/>
                  </a:cubicBezTo>
                  <a:lnTo>
                    <a:pt x="604585" y="368409"/>
                  </a:lnTo>
                  <a:cubicBezTo>
                    <a:pt x="607524" y="383208"/>
                    <a:pt x="600241" y="401834"/>
                    <a:pt x="588231" y="411020"/>
                  </a:cubicBezTo>
                  <a:cubicBezTo>
                    <a:pt x="585164" y="413316"/>
                    <a:pt x="511696" y="467920"/>
                    <a:pt x="455476" y="467920"/>
                  </a:cubicBezTo>
                  <a:cubicBezTo>
                    <a:pt x="440272" y="467920"/>
                    <a:pt x="422384" y="463838"/>
                    <a:pt x="402323" y="455928"/>
                  </a:cubicBezTo>
                  <a:cubicBezTo>
                    <a:pt x="395679" y="453249"/>
                    <a:pt x="390824" y="447890"/>
                    <a:pt x="388524" y="440618"/>
                  </a:cubicBezTo>
                  <a:lnTo>
                    <a:pt x="388269" y="439725"/>
                  </a:lnTo>
                  <a:lnTo>
                    <a:pt x="371403" y="354503"/>
                  </a:lnTo>
                  <a:cubicBezTo>
                    <a:pt x="367697" y="335621"/>
                    <a:pt x="354537" y="318653"/>
                    <a:pt x="334732" y="308064"/>
                  </a:cubicBezTo>
                  <a:cubicBezTo>
                    <a:pt x="322722" y="301685"/>
                    <a:pt x="322722" y="291607"/>
                    <a:pt x="322722" y="290458"/>
                  </a:cubicBezTo>
                  <a:lnTo>
                    <a:pt x="322722" y="289693"/>
                  </a:lnTo>
                  <a:lnTo>
                    <a:pt x="324127" y="280762"/>
                  </a:lnTo>
                  <a:cubicBezTo>
                    <a:pt x="327194" y="265070"/>
                    <a:pt x="341888" y="252695"/>
                    <a:pt x="357987" y="252695"/>
                  </a:cubicBezTo>
                  <a:close/>
                  <a:moveTo>
                    <a:pt x="175276" y="50313"/>
                  </a:moveTo>
                  <a:cubicBezTo>
                    <a:pt x="246186" y="50313"/>
                    <a:pt x="303670" y="107718"/>
                    <a:pt x="303670" y="178531"/>
                  </a:cubicBezTo>
                  <a:cubicBezTo>
                    <a:pt x="303670" y="249344"/>
                    <a:pt x="246186" y="306749"/>
                    <a:pt x="175276" y="306749"/>
                  </a:cubicBezTo>
                  <a:cubicBezTo>
                    <a:pt x="104366" y="306749"/>
                    <a:pt x="46882" y="249344"/>
                    <a:pt x="46882" y="178531"/>
                  </a:cubicBezTo>
                  <a:cubicBezTo>
                    <a:pt x="46882" y="107718"/>
                    <a:pt x="104366" y="50313"/>
                    <a:pt x="175276" y="50313"/>
                  </a:cubicBezTo>
                  <a:close/>
                  <a:moveTo>
                    <a:pt x="455527" y="0"/>
                  </a:moveTo>
                  <a:cubicBezTo>
                    <a:pt x="514843" y="0"/>
                    <a:pt x="562928" y="48022"/>
                    <a:pt x="562928" y="107260"/>
                  </a:cubicBezTo>
                  <a:cubicBezTo>
                    <a:pt x="562928" y="166498"/>
                    <a:pt x="514843" y="214520"/>
                    <a:pt x="455527" y="214520"/>
                  </a:cubicBezTo>
                  <a:cubicBezTo>
                    <a:pt x="396211" y="214520"/>
                    <a:pt x="348126" y="166498"/>
                    <a:pt x="348126" y="107260"/>
                  </a:cubicBezTo>
                  <a:cubicBezTo>
                    <a:pt x="348126" y="48022"/>
                    <a:pt x="396211" y="0"/>
                    <a:pt x="455527" y="0"/>
                  </a:cubicBezTo>
                  <a:close/>
                </a:path>
              </a:pathLst>
            </a:custGeom>
            <a:solidFill>
              <a:srgbClr val="4F81B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6CD9D0D-C21F-6C2C-1F89-5508D388E2BC}"/>
                </a:ext>
              </a:extLst>
            </p:cNvPr>
            <p:cNvSpPr/>
            <p:nvPr/>
          </p:nvSpPr>
          <p:spPr>
            <a:xfrm>
              <a:off x="3644050" y="2237691"/>
              <a:ext cx="147172" cy="410588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3D0F26BD-C069-0E7D-7001-E97F6B95238C}"/>
                </a:ext>
              </a:extLst>
            </p:cNvPr>
            <p:cNvCxnSpPr>
              <a:cxnSpLocks/>
            </p:cNvCxnSpPr>
            <p:nvPr/>
          </p:nvCxnSpPr>
          <p:spPr>
            <a:xfrm>
              <a:off x="1567997" y="2982219"/>
              <a:ext cx="426908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11398642-D2F7-C18F-29F5-A35950347672}"/>
                </a:ext>
              </a:extLst>
            </p:cNvPr>
            <p:cNvSpPr/>
            <p:nvPr/>
          </p:nvSpPr>
          <p:spPr>
            <a:xfrm>
              <a:off x="5837077" y="2898871"/>
              <a:ext cx="140682" cy="813825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DF8200B2-7AC9-2654-A52F-EB2EC9405431}"/>
                </a:ext>
              </a:extLst>
            </p:cNvPr>
            <p:cNvSpPr/>
            <p:nvPr/>
          </p:nvSpPr>
          <p:spPr>
            <a:xfrm>
              <a:off x="8173315" y="3036023"/>
              <a:ext cx="140682" cy="541534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E2F3ECE-7942-D619-E987-E133494E4E8D}"/>
                </a:ext>
              </a:extLst>
            </p:cNvPr>
            <p:cNvCxnSpPr>
              <a:cxnSpLocks/>
            </p:cNvCxnSpPr>
            <p:nvPr/>
          </p:nvCxnSpPr>
          <p:spPr>
            <a:xfrm>
              <a:off x="5977760" y="3134878"/>
              <a:ext cx="21955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EF2284C-B469-A2A0-2C95-4179DAF578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7760" y="3450619"/>
              <a:ext cx="2195571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D8DFFEB6-27AE-F718-EB89-F8771DC03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1179" y="3583257"/>
              <a:ext cx="425589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4F81BD"/>
              </a:solidFill>
              <a:prstDash val="sysDash"/>
              <a:tailEnd type="triangle"/>
            </a:ln>
            <a:effectLst/>
          </p:spPr>
        </p:cxnSp>
        <p:sp>
          <p:nvSpPr>
            <p:cNvPr id="59" name="文本占位符 8">
              <a:extLst>
                <a:ext uri="{FF2B5EF4-FFF2-40B4-BE49-F238E27FC236}">
                  <a16:creationId xmlns:a16="http://schemas.microsoft.com/office/drawing/2014/main" id="{31E72C1A-A6C6-F4B8-B868-0AFD4648CF52}"/>
                </a:ext>
              </a:extLst>
            </p:cNvPr>
            <p:cNvSpPr txBox="1">
              <a:spLocks/>
            </p:cNvSpPr>
            <p:nvPr/>
          </p:nvSpPr>
          <p:spPr>
            <a:xfrm>
              <a:off x="6663275" y="2788759"/>
              <a:ext cx="843390" cy="305270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60" name="文本占位符 8">
              <a:extLst>
                <a:ext uri="{FF2B5EF4-FFF2-40B4-BE49-F238E27FC236}">
                  <a16:creationId xmlns:a16="http://schemas.microsoft.com/office/drawing/2014/main" id="{24373307-DED4-42C6-68AA-05823158D21B}"/>
                </a:ext>
              </a:extLst>
            </p:cNvPr>
            <p:cNvSpPr txBox="1">
              <a:spLocks/>
            </p:cNvSpPr>
            <p:nvPr/>
          </p:nvSpPr>
          <p:spPr>
            <a:xfrm>
              <a:off x="6895473" y="3329842"/>
              <a:ext cx="902431" cy="181703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61" name="矩形: 对角圆角 60">
              <a:extLst>
                <a:ext uri="{FF2B5EF4-FFF2-40B4-BE49-F238E27FC236}">
                  <a16:creationId xmlns:a16="http://schemas.microsoft.com/office/drawing/2014/main" id="{7E3B41AE-9B95-07B5-CE05-C80D2156C36D}"/>
                </a:ext>
              </a:extLst>
            </p:cNvPr>
            <p:cNvSpPr/>
            <p:nvPr/>
          </p:nvSpPr>
          <p:spPr>
            <a:xfrm>
              <a:off x="3110856" y="1968615"/>
              <a:ext cx="1357504" cy="181616"/>
            </a:xfrm>
            <a:prstGeom prst="round2DiagRect">
              <a:avLst/>
            </a:prstGeom>
            <a:gradFill flip="none" rotWithShape="1">
              <a:gsLst>
                <a:gs pos="0">
                  <a:srgbClr val="C0504D">
                    <a:lumMod val="60000"/>
                    <a:lumOff val="40000"/>
                    <a:tint val="66000"/>
                    <a:satMod val="160000"/>
                  </a:srgbClr>
                </a:gs>
                <a:gs pos="50000">
                  <a:srgbClr val="C0504D">
                    <a:lumMod val="60000"/>
                    <a:lumOff val="40000"/>
                    <a:tint val="44500"/>
                    <a:satMod val="160000"/>
                  </a:srgbClr>
                </a:gs>
                <a:gs pos="100000">
                  <a:srgbClr val="C0504D">
                    <a:lumMod val="60000"/>
                    <a:lumOff val="40000"/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前端程序</a:t>
              </a:r>
            </a:p>
          </p:txBody>
        </p:sp>
        <p:sp>
          <p:nvSpPr>
            <p:cNvPr id="62" name="矩形: 对角圆角 61">
              <a:extLst>
                <a:ext uri="{FF2B5EF4-FFF2-40B4-BE49-F238E27FC236}">
                  <a16:creationId xmlns:a16="http://schemas.microsoft.com/office/drawing/2014/main" id="{117FA15B-E10E-5103-975B-1A9F799C3AB1}"/>
                </a:ext>
              </a:extLst>
            </p:cNvPr>
            <p:cNvSpPr/>
            <p:nvPr/>
          </p:nvSpPr>
          <p:spPr>
            <a:xfrm>
              <a:off x="5317253" y="1972014"/>
              <a:ext cx="1348997" cy="181616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Java</a:t>
              </a: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rPr>
                <a:t>程序</a:t>
              </a:r>
            </a:p>
          </p:txBody>
        </p:sp>
        <p:sp>
          <p:nvSpPr>
            <p:cNvPr id="63" name="文本占位符 8">
              <a:extLst>
                <a:ext uri="{FF2B5EF4-FFF2-40B4-BE49-F238E27FC236}">
                  <a16:creationId xmlns:a16="http://schemas.microsoft.com/office/drawing/2014/main" id="{37AC5723-424E-F7E9-9EA0-94F9E06478EA}"/>
                </a:ext>
              </a:extLst>
            </p:cNvPr>
            <p:cNvSpPr txBox="1">
              <a:spLocks/>
            </p:cNvSpPr>
            <p:nvPr/>
          </p:nvSpPr>
          <p:spPr>
            <a:xfrm>
              <a:off x="3867642" y="2693162"/>
              <a:ext cx="1357504" cy="30281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请求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64" name="文本占位符 8">
              <a:extLst>
                <a:ext uri="{FF2B5EF4-FFF2-40B4-BE49-F238E27FC236}">
                  <a16:creationId xmlns:a16="http://schemas.microsoft.com/office/drawing/2014/main" id="{2719C2FA-781D-3A48-D3C5-A00B7ECCBDAE}"/>
                </a:ext>
              </a:extLst>
            </p:cNvPr>
            <p:cNvSpPr txBox="1">
              <a:spLocks/>
            </p:cNvSpPr>
            <p:nvPr/>
          </p:nvSpPr>
          <p:spPr>
            <a:xfrm>
              <a:off x="2403693" y="3248896"/>
              <a:ext cx="1071769" cy="296906"/>
            </a:xfrm>
            <a:prstGeom prst="rect">
              <a:avLst/>
            </a:prstGeom>
          </p:spPr>
          <p:txBody>
            <a:bodyPr/>
            <a:lstStyle>
              <a:lvl1pPr marL="36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AutoNum type="arabicPeriod"/>
                <a:tabLst/>
                <a:defRPr lang="en-US" altLang="zh-CN" sz="16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defRPr>
              </a:lvl1pPr>
              <a:lvl2pPr marL="720000" indent="-360000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lt"/>
                <a:buAutoNum type="arabicPeriod"/>
                <a:tabLst/>
                <a:defRPr lang="en-US" altLang="zh-CN" sz="1400" b="0" i="0" kern="1200" dirty="0">
                  <a:solidFill>
                    <a:schemeClr val="tx1"/>
                  </a:solidFill>
                  <a:latin typeface="Alibaba PuHuiTi R" pitchFamily="18" charset="-122"/>
                  <a:ea typeface="Alibaba PuHuiTi R" pitchFamily="18" charset="-122"/>
                  <a:cs typeface="Alibaba PuHuiTi R" pitchFamily="18" charset="-122"/>
                </a:defRPr>
              </a:lvl2pPr>
              <a:lvl3pPr marL="1079500" indent="-358775" algn="l" rtl="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Font typeface="+mj-ea"/>
                <a:buAutoNum type="circleNumDbPlain"/>
                <a:tabLst/>
                <a:defRPr lang="zh-CN" altLang="en-US" sz="1400" b="0" i="0" kern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3pPr>
              <a:lvl4pPr marL="2133547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3131" indent="-304792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6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404040"/>
                </a:buClr>
                <a:buSzPct val="85000"/>
                <a:buFont typeface="+mj-lt"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ea typeface="阿里巴巴普惠体" panose="00020600040101010101" pitchFamily="18" charset="-122"/>
                </a:rPr>
                <a:t>响应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阿里巴巴普惠体" panose="00020600040101010101" pitchFamily="18" charset="-122"/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50F17211-2E93-F10E-3B8D-CB528318E30D}"/>
                </a:ext>
              </a:extLst>
            </p:cNvPr>
            <p:cNvSpPr/>
            <p:nvPr/>
          </p:nvSpPr>
          <p:spPr>
            <a:xfrm>
              <a:off x="1415600" y="2101953"/>
              <a:ext cx="147171" cy="1727601"/>
            </a:xfrm>
            <a:prstGeom prst="roundRect">
              <a:avLst/>
            </a:prstGeom>
            <a:solidFill>
              <a:srgbClr val="F9F9F9"/>
            </a:solidFill>
            <a:ln w="19050" cap="flat" cmpd="sng" algn="ctr">
              <a:solidFill>
                <a:sysClr val="windowText" lastClr="000000">
                  <a:lumMod val="85000"/>
                  <a:lumOff val="1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黑体"/>
                <a:cs typeface="+mn-cs"/>
              </a:endParaRPr>
            </a:p>
          </p:txBody>
        </p:sp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5272D56-533D-29B2-9F4B-C3B4FA64DA40}"/>
              </a:ext>
            </a:extLst>
          </p:cNvPr>
          <p:cNvSpPr/>
          <p:nvPr/>
        </p:nvSpPr>
        <p:spPr>
          <a:xfrm>
            <a:off x="3961252" y="1375457"/>
            <a:ext cx="8037853" cy="5239965"/>
          </a:xfrm>
          <a:prstGeom prst="roundRect">
            <a:avLst>
              <a:gd name="adj" fmla="val 2242"/>
            </a:avLst>
          </a:prstGeom>
          <a:noFill/>
          <a:ln w="9525" cap="flat" cmpd="sng" algn="ctr">
            <a:solidFill>
              <a:sysClr val="windowText" lastClr="00000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049D911A-2738-1900-36CF-87785D238F3D}"/>
              </a:ext>
            </a:extLst>
          </p:cNvPr>
          <p:cNvGrpSpPr/>
          <p:nvPr/>
        </p:nvGrpSpPr>
        <p:grpSpPr>
          <a:xfrm>
            <a:off x="201285" y="2946655"/>
            <a:ext cx="3691198" cy="3668767"/>
            <a:chOff x="831776" y="3221969"/>
            <a:chExt cx="2787850" cy="3236984"/>
          </a:xfrm>
        </p:grpSpPr>
        <p:sp>
          <p:nvSpPr>
            <p:cNvPr id="68" name="Rectangle 57">
              <a:extLst>
                <a:ext uri="{FF2B5EF4-FFF2-40B4-BE49-F238E27FC236}">
                  <a16:creationId xmlns:a16="http://schemas.microsoft.com/office/drawing/2014/main" id="{ACAED241-8606-0040-05FB-BC59DBDDBB6C}"/>
                </a:ext>
              </a:extLst>
            </p:cNvPr>
            <p:cNvSpPr/>
            <p:nvPr/>
          </p:nvSpPr>
          <p:spPr>
            <a:xfrm>
              <a:off x="835666" y="3643840"/>
              <a:ext cx="2783960" cy="2815113"/>
            </a:xfrm>
            <a:prstGeom prst="rect">
              <a:avLst/>
            </a:prstGeom>
            <a:solidFill>
              <a:srgbClr val="F5EEFA"/>
            </a:solidFill>
            <a:ln w="3175" cap="flat" cmpd="sng" algn="ctr">
              <a:noFill/>
              <a:prstDash val="solid"/>
            </a:ln>
            <a:effectLst/>
          </p:spPr>
          <p:txBody>
            <a:bodyPr tIns="0" bIns="108000" rtlCol="0" anchor="t"/>
            <a:lstStyle/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JSP</a:t>
              </a: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Servlet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Spring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IoC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altLang="zh-CN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AOP</a:t>
              </a:r>
            </a:p>
            <a:p>
              <a:pPr marL="57600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持久化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MySQL</a:t>
              </a: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0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Mybatis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lang="zh-CN" altLang="en-US" sz="2000" kern="0" dirty="0">
                  <a:latin typeface="Times New Roman" panose="02020603050405020304" pitchFamily="18" charset="0"/>
                  <a:ea typeface="阿里巴巴普惠体" panose="00020600040101010101" pitchFamily="18" charset="-122"/>
                  <a:cs typeface="Times New Roman" panose="02020603050405020304" pitchFamily="18" charset="0"/>
                </a:rPr>
                <a:t>网络协议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阿里巴巴普惠体" panose="00020600040101010101" pitchFamily="18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1">
              <a:extLst>
                <a:ext uri="{FF2B5EF4-FFF2-40B4-BE49-F238E27FC236}">
                  <a16:creationId xmlns:a16="http://schemas.microsoft.com/office/drawing/2014/main" id="{6AE198DD-6D7C-0D3F-B341-A414B1EB2180}"/>
                </a:ext>
              </a:extLst>
            </p:cNvPr>
            <p:cNvGrpSpPr/>
            <p:nvPr/>
          </p:nvGrpSpPr>
          <p:grpSpPr>
            <a:xfrm>
              <a:off x="831776" y="3221969"/>
              <a:ext cx="2786451" cy="432434"/>
              <a:chOff x="1235982" y="2133600"/>
              <a:chExt cx="4717143" cy="633714"/>
            </a:xfrm>
          </p:grpSpPr>
          <p:sp>
            <p:nvSpPr>
              <p:cNvPr id="70" name="Rectangle 4">
                <a:extLst>
                  <a:ext uri="{FF2B5EF4-FFF2-40B4-BE49-F238E27FC236}">
                    <a16:creationId xmlns:a16="http://schemas.microsoft.com/office/drawing/2014/main" id="{E7632E92-7B67-3E4E-C6CE-8B3EF1E750B8}"/>
                  </a:ext>
                </a:extLst>
              </p:cNvPr>
              <p:cNvSpPr/>
              <p:nvPr/>
            </p:nvSpPr>
            <p:spPr>
              <a:xfrm>
                <a:off x="1235982" y="2133600"/>
                <a:ext cx="4717143" cy="58427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</a:ln>
              <a:effectLst>
                <a:outerShdw blurRad="88900" dist="38100" dir="5400000" sx="99000" sy="99000" algn="t" rotWithShape="0">
                  <a:prstClr val="black">
                    <a:alpha val="39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cs typeface="+mn-cs"/>
                </a:endParaRPr>
              </a:p>
            </p:txBody>
          </p:sp>
          <p:sp>
            <p:nvSpPr>
              <p:cNvPr id="73" name="Rectangle 3">
                <a:extLst>
                  <a:ext uri="{FF2B5EF4-FFF2-40B4-BE49-F238E27FC236}">
                    <a16:creationId xmlns:a16="http://schemas.microsoft.com/office/drawing/2014/main" id="{27EC6388-9E09-2206-5B8C-AB116343A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0579" y="2167568"/>
                <a:ext cx="4247950" cy="5997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spAutoFit/>
              </a:bodyPr>
              <a:lstStyle>
                <a:lvl1pPr algn="ctr">
                  <a:spcBef>
                    <a:spcPct val="0"/>
                  </a:spcBef>
                  <a:buNone/>
                  <a:defRPr lang="ko-KR" altLang="en-US" sz="4400" b="1" baseline="0" dirty="0">
                    <a:solidFill>
                      <a:schemeClr val="bg1"/>
                    </a:solidFill>
                    <a:effectLst>
                      <a:outerShdw blurRad="12700" dist="25400" dir="5400000" algn="t" rotWithShape="0">
                        <a:prstClr val="black">
                          <a:alpha val="50000"/>
                        </a:prstClr>
                      </a:outerShdw>
                    </a:effectLst>
                    <a:latin typeface="Tahoma" pitchFamily="34" charset="0"/>
                    <a:ea typeface="Tahoma" pitchFamily="34" charset="0"/>
                    <a:cs typeface="Tahoma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后端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Web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开发</a:t>
                </a:r>
                <a:endParaRPr kumimoji="0" lang="en-US" altLang="ko-KR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20982D6B-8700-645C-79D0-AFCCC0D28E66}"/>
              </a:ext>
            </a:extLst>
          </p:cNvPr>
          <p:cNvGrpSpPr/>
          <p:nvPr/>
        </p:nvGrpSpPr>
        <p:grpSpPr>
          <a:xfrm>
            <a:off x="213953" y="1329600"/>
            <a:ext cx="3707373" cy="1394248"/>
            <a:chOff x="548299" y="4719036"/>
            <a:chExt cx="3312496" cy="1394248"/>
          </a:xfrm>
        </p:grpSpPr>
        <p:sp>
          <p:nvSpPr>
            <p:cNvPr id="79" name="Rectangle 57">
              <a:extLst>
                <a:ext uri="{FF2B5EF4-FFF2-40B4-BE49-F238E27FC236}">
                  <a16:creationId xmlns:a16="http://schemas.microsoft.com/office/drawing/2014/main" id="{D12947D1-7BF9-B1E8-F9E0-A3BA4DAE35B6}"/>
                </a:ext>
              </a:extLst>
            </p:cNvPr>
            <p:cNvSpPr/>
            <p:nvPr/>
          </p:nvSpPr>
          <p:spPr>
            <a:xfrm>
              <a:off x="548299" y="5295740"/>
              <a:ext cx="3312496" cy="817544"/>
            </a:xfrm>
            <a:prstGeom prst="rect">
              <a:avLst/>
            </a:prstGeom>
            <a:solidFill>
              <a:srgbClr val="FFF4F3"/>
            </a:solidFill>
            <a:ln w="3175" cap="flat" cmpd="sng" algn="ctr">
              <a:noFill/>
              <a:prstDash val="solid"/>
            </a:ln>
            <a:effectLst/>
          </p:spPr>
          <p:txBody>
            <a:bodyPr tIns="0" bIns="108000" rtlCol="0" anchor="ctr"/>
            <a:lstStyle/>
            <a:p>
              <a:pPr marL="171450" marR="0" lvl="0" indent="-1714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HTML</a:t>
              </a:r>
              <a:r>
                <a:rPr kumimoji="0" lang="zh-CN" altLang="en-US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CSS</a:t>
              </a:r>
              <a:r>
                <a:rPr kumimoji="0" lang="zh-CN" altLang="en-US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JavaScript</a:t>
              </a:r>
              <a:endParaRPr kumimoji="0" lang="en-US" altLang="ko-KR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171450" marR="0" lvl="0" indent="-17145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ko-KR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Vue</a:t>
              </a:r>
              <a:r>
                <a:rPr kumimoji="0" lang="zh-CN" altLang="en-US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Element</a:t>
              </a:r>
              <a:r>
                <a:rPr kumimoji="0" lang="zh-CN" altLang="en-US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</a:t>
              </a:r>
              <a:r>
                <a:rPr kumimoji="0" lang="en-US" altLang="zh-CN" sz="24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Nginx</a:t>
              </a:r>
              <a:endParaRPr kumimoji="0" lang="ko-KR" altLang="en-US" sz="24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A564EC81-38BF-AFA5-A450-447C78779B22}"/>
                </a:ext>
              </a:extLst>
            </p:cNvPr>
            <p:cNvSpPr/>
            <p:nvPr/>
          </p:nvSpPr>
          <p:spPr>
            <a:xfrm>
              <a:off x="548299" y="4764893"/>
              <a:ext cx="3286725" cy="372132"/>
            </a:xfrm>
            <a:prstGeom prst="rect">
              <a:avLst/>
            </a:prstGeom>
            <a:gradFill flip="none"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0" scaled="1"/>
              <a:tileRect/>
            </a:gradFill>
            <a:ln w="9525" cap="flat" cmpd="sng" algn="ctr">
              <a:noFill/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+mn-cs"/>
              </a:endParaRPr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A8944ED3-91D9-4B29-457C-074C43F3C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899" y="4719036"/>
              <a:ext cx="2509295" cy="463846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spAutoFit/>
            </a:bodyPr>
            <a:lstStyle>
              <a:lvl1pPr algn="ctr">
                <a:spcBef>
                  <a:spcPct val="0"/>
                </a:spcBef>
                <a:buNone/>
                <a:defRPr lang="ko-KR" altLang="en-US" sz="4400" b="1" baseline="0" dirty="0">
                  <a:solidFill>
                    <a:schemeClr val="bg1"/>
                  </a:solidFill>
                  <a:effectLst>
                    <a:outerShdw blurRad="12700" dist="25400" dir="5400000" algn="t" rotWithShape="0">
                      <a:prstClr val="black">
                        <a:alpha val="50000"/>
                      </a:prstClr>
                    </a:outerShdw>
                  </a:effectLst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前端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Web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开发</a:t>
              </a:r>
              <a:endParaRPr kumimoji="0" lang="en-US" altLang="ko-KR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25F14759-85D9-E2E6-3F5D-73C52E593C87}"/>
              </a:ext>
            </a:extLst>
          </p:cNvPr>
          <p:cNvSpPr/>
          <p:nvPr/>
        </p:nvSpPr>
        <p:spPr>
          <a:xfrm>
            <a:off x="4824756" y="2725537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1BB4ED50-FE07-B83D-5182-B2DDBB44412C}"/>
              </a:ext>
            </a:extLst>
          </p:cNvPr>
          <p:cNvSpPr/>
          <p:nvPr/>
        </p:nvSpPr>
        <p:spPr>
          <a:xfrm>
            <a:off x="5216286" y="3496128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95E1B526-4943-D461-EEB4-1D4D35543E5B}"/>
              </a:ext>
            </a:extLst>
          </p:cNvPr>
          <p:cNvSpPr/>
          <p:nvPr/>
        </p:nvSpPr>
        <p:spPr>
          <a:xfrm>
            <a:off x="6502431" y="3932384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151F43B5-7F2E-E17E-04B7-9C1CE61DB38D}"/>
              </a:ext>
            </a:extLst>
          </p:cNvPr>
          <p:cNvSpPr/>
          <p:nvPr/>
        </p:nvSpPr>
        <p:spPr>
          <a:xfrm>
            <a:off x="9310084" y="4157003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3B9D1218-456F-B347-0BF5-0AFEB1F7754F}"/>
              </a:ext>
            </a:extLst>
          </p:cNvPr>
          <p:cNvSpPr/>
          <p:nvPr/>
        </p:nvSpPr>
        <p:spPr>
          <a:xfrm>
            <a:off x="9606261" y="5148758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AB953357-5299-65CB-0149-61A47D9654D6}"/>
              </a:ext>
            </a:extLst>
          </p:cNvPr>
          <p:cNvSpPr/>
          <p:nvPr/>
        </p:nvSpPr>
        <p:spPr>
          <a:xfrm>
            <a:off x="4968266" y="4982870"/>
            <a:ext cx="344215" cy="362607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098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3">
            <a:extLst>
              <a:ext uri="{FF2B5EF4-FFF2-40B4-BE49-F238E27FC236}">
                <a16:creationId xmlns:a16="http://schemas.microsoft.com/office/drawing/2014/main" id="{47BB4F18-972C-08D4-752D-E80AB9D5CFD3}"/>
              </a:ext>
            </a:extLst>
          </p:cNvPr>
          <p:cNvSpPr txBox="1">
            <a:spLocks/>
          </p:cNvSpPr>
          <p:nvPr/>
        </p:nvSpPr>
        <p:spPr>
          <a:xfrm>
            <a:off x="710880" y="1084617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DQL-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条件查询</a:t>
            </a:r>
          </a:p>
        </p:txBody>
      </p:sp>
      <p:graphicFrame>
        <p:nvGraphicFramePr>
          <p:cNvPr id="16" name="表格 7">
            <a:extLst>
              <a:ext uri="{FF2B5EF4-FFF2-40B4-BE49-F238E27FC236}">
                <a16:creationId xmlns:a16="http://schemas.microsoft.com/office/drawing/2014/main" id="{2FCBB657-81AD-9D54-3D8A-E9F4F08FC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251245"/>
              </p:ext>
            </p:extLst>
          </p:nvPr>
        </p:nvGraphicFramePr>
        <p:xfrm>
          <a:off x="368786" y="2382424"/>
          <a:ext cx="7582140" cy="4091695"/>
        </p:xfrm>
        <a:graphic>
          <a:graphicData uri="http://schemas.openxmlformats.org/drawingml/2006/table">
            <a:tbl>
              <a:tblPr firstRow="1" bandRow="1"/>
              <a:tblGrid>
                <a:gridCol w="2721774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4860366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4340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比较运算符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功能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29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&gt;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大于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29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&gt;=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大于等于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29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&lt;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小于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29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&lt;=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小于等于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4970"/>
                  </a:ext>
                </a:extLst>
              </a:tr>
              <a:tr h="29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=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等于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2745"/>
                  </a:ext>
                </a:extLst>
              </a:tr>
              <a:tr h="29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&lt;&gt; 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或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!=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不等于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2124"/>
                  </a:ext>
                </a:extLst>
              </a:tr>
              <a:tr h="29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between ... and ...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在某个范围之内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含最小、最大值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417475"/>
                  </a:ext>
                </a:extLst>
              </a:tr>
              <a:tr h="29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in(...)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在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in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之后的列表中的值，多选一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338399"/>
                  </a:ext>
                </a:extLst>
              </a:tr>
              <a:tr h="29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like 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占位符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模糊匹配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( </a:t>
                      </a: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_ 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匹配单个字符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, %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匹配任意个字符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490020"/>
                  </a:ext>
                </a:extLst>
              </a:tr>
              <a:tr h="292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is null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是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null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234983"/>
                  </a:ext>
                </a:extLst>
              </a:tr>
            </a:tbl>
          </a:graphicData>
        </a:graphic>
      </p:graphicFrame>
      <p:graphicFrame>
        <p:nvGraphicFramePr>
          <p:cNvPr id="17" name="表格 7">
            <a:extLst>
              <a:ext uri="{FF2B5EF4-FFF2-40B4-BE49-F238E27FC236}">
                <a16:creationId xmlns:a16="http://schemas.microsoft.com/office/drawing/2014/main" id="{2B6129A1-8155-23F4-4224-1CAD1591F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63946"/>
              </p:ext>
            </p:extLst>
          </p:nvPr>
        </p:nvGraphicFramePr>
        <p:xfrm>
          <a:off x="6905897" y="3180211"/>
          <a:ext cx="5000535" cy="1909142"/>
        </p:xfrm>
        <a:graphic>
          <a:graphicData uri="http://schemas.openxmlformats.org/drawingml/2006/table">
            <a:tbl>
              <a:tblPr firstRow="1" bandRow="1"/>
              <a:tblGrid>
                <a:gridCol w="1927709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3072826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4156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逻辑运算符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功能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325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and 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&amp;&amp;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并且 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多个条件同时成立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4970"/>
                  </a:ext>
                </a:extLst>
              </a:tr>
              <a:tr h="325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or 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||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或者 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多个条件任意一个成立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2745"/>
                  </a:ext>
                </a:extLst>
              </a:tr>
              <a:tr h="3250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not 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或  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!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非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不是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2124"/>
                  </a:ext>
                </a:extLst>
              </a:tr>
            </a:tbl>
          </a:graphicData>
        </a:graphic>
      </p:graphicFrame>
      <p:sp>
        <p:nvSpPr>
          <p:cNvPr id="21" name="Shape 2375">
            <a:extLst>
              <a:ext uri="{FF2B5EF4-FFF2-40B4-BE49-F238E27FC236}">
                <a16:creationId xmlns:a16="http://schemas.microsoft.com/office/drawing/2014/main" id="{A238CB7F-8AD4-1AB3-DFDA-6B582B49B6FB}"/>
              </a:ext>
            </a:extLst>
          </p:cNvPr>
          <p:cNvSpPr/>
          <p:nvPr/>
        </p:nvSpPr>
        <p:spPr>
          <a:xfrm>
            <a:off x="974094" y="1742977"/>
            <a:ext cx="213194" cy="261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ysClr val="window" lastClr="FFFFFF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marL="0" marR="0" lvl="0" indent="0" algn="ctr" defTabSz="2285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62" b="0" i="0" u="none" strike="noStrike" kern="0" cap="none" spc="0" normalizeH="0" baseline="0" noProof="1">
              <a:ln>
                <a:noFill/>
              </a:ln>
              <a:solidFill>
                <a:srgbClr val="F4B24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/>
              <a:ea typeface="Gill Sans"/>
              <a:cs typeface="Arial" panose="020B0604020202020204"/>
              <a:sym typeface="Gill Sans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ABEF0FA7-5967-3B77-9337-428F6A23E845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QL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B1AC23-45C6-4325-C625-8ECBF6253D44}"/>
              </a:ext>
            </a:extLst>
          </p:cNvPr>
          <p:cNvSpPr txBox="1"/>
          <p:nvPr/>
        </p:nvSpPr>
        <p:spPr>
          <a:xfrm>
            <a:off x="1187288" y="1244699"/>
            <a:ext cx="8926286" cy="996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540000" rtl="0" eaLnBrk="0" fontAlgn="base" latinLnBrk="0" hangingPunct="0">
              <a:lnSpc>
                <a:spcPct val="3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条件查询：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字段列表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where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条件列表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76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3">
            <a:extLst>
              <a:ext uri="{FF2B5EF4-FFF2-40B4-BE49-F238E27FC236}">
                <a16:creationId xmlns:a16="http://schemas.microsoft.com/office/drawing/2014/main" id="{62FC5447-083F-D688-F221-1241A520792A}"/>
              </a:ext>
            </a:extLst>
          </p:cNvPr>
          <p:cNvSpPr txBox="1">
            <a:spLocks/>
          </p:cNvSpPr>
          <p:nvPr/>
        </p:nvSpPr>
        <p:spPr>
          <a:xfrm>
            <a:off x="709126" y="1091025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DQL-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</p:txBody>
      </p:sp>
      <p:graphicFrame>
        <p:nvGraphicFramePr>
          <p:cNvPr id="16" name="表格 7">
            <a:extLst>
              <a:ext uri="{FF2B5EF4-FFF2-40B4-BE49-F238E27FC236}">
                <a16:creationId xmlns:a16="http://schemas.microsoft.com/office/drawing/2014/main" id="{1C9F956F-35EC-986B-0607-1C1C95A02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96981"/>
              </p:ext>
            </p:extLst>
          </p:nvPr>
        </p:nvGraphicFramePr>
        <p:xfrm>
          <a:off x="7387271" y="1852175"/>
          <a:ext cx="4220308" cy="2438400"/>
        </p:xfrm>
        <a:graphic>
          <a:graphicData uri="http://schemas.openxmlformats.org/drawingml/2006/table">
            <a:tbl>
              <a:tblPr firstRow="1" bandRow="1"/>
              <a:tblGrid>
                <a:gridCol w="1821073">
                  <a:extLst>
                    <a:ext uri="{9D8B030D-6E8A-4147-A177-3AD203B41FA5}">
                      <a16:colId xmlns:a16="http://schemas.microsoft.com/office/drawing/2014/main" val="2525972579"/>
                    </a:ext>
                  </a:extLst>
                </a:gridCol>
                <a:gridCol w="2399235">
                  <a:extLst>
                    <a:ext uri="{9D8B030D-6E8A-4147-A177-3AD203B41FA5}">
                      <a16:colId xmlns:a16="http://schemas.microsoft.com/office/drawing/2014/main" val="1702324220"/>
                    </a:ext>
                  </a:extLst>
                </a:gridCol>
              </a:tblGrid>
              <a:tr h="4072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函数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功能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60018"/>
                  </a:ext>
                </a:extLst>
              </a:tr>
              <a:tr h="3433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count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统计数量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45220"/>
                  </a:ext>
                </a:extLst>
              </a:tr>
              <a:tr h="3433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max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最大值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62740"/>
                  </a:ext>
                </a:extLst>
              </a:tr>
              <a:tr h="3433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min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最小值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2700"/>
                  </a:ext>
                </a:extLst>
              </a:tr>
              <a:tr h="3433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avg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平均值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564970"/>
                  </a:ext>
                </a:extLst>
              </a:tr>
              <a:tr h="3433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sum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求和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2745"/>
                  </a:ext>
                </a:extLst>
              </a:tr>
            </a:tbl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88F1DC3A-F6D4-3C25-CEB9-2786CF545592}"/>
              </a:ext>
            </a:extLst>
          </p:cNvPr>
          <p:cNvGrpSpPr/>
          <p:nvPr/>
        </p:nvGrpSpPr>
        <p:grpSpPr>
          <a:xfrm>
            <a:off x="796457" y="5211792"/>
            <a:ext cx="10781903" cy="1287952"/>
            <a:chOff x="1048333" y="5599088"/>
            <a:chExt cx="12582118" cy="1287952"/>
          </a:xfrm>
        </p:grpSpPr>
        <p:sp>
          <p:nvSpPr>
            <p:cNvPr id="18" name="TextBox 6">
              <a:extLst>
                <a:ext uri="{FF2B5EF4-FFF2-40B4-BE49-F238E27FC236}">
                  <a16:creationId xmlns:a16="http://schemas.microsoft.com/office/drawing/2014/main" id="{5682B802-B061-E31E-3F0A-8FC07CB42400}"/>
                </a:ext>
              </a:extLst>
            </p:cNvPr>
            <p:cNvSpPr txBox="1"/>
            <p:nvPr/>
          </p:nvSpPr>
          <p:spPr>
            <a:xfrm>
              <a:off x="1357989" y="5890405"/>
              <a:ext cx="11662005" cy="961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marR="0" lvl="1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null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值不参与所有聚合函数运算。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285750" marR="0" lvl="1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统计数量可以使用：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count(*)   count(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   count(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常量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，推荐使用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count(*)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80EC15F-ABD1-4BDF-CABF-D224D4432359}"/>
                </a:ext>
              </a:extLst>
            </p:cNvPr>
            <p:cNvGrpSpPr/>
            <p:nvPr/>
          </p:nvGrpSpPr>
          <p:grpSpPr>
            <a:xfrm>
              <a:off x="1048333" y="5599088"/>
              <a:ext cx="12582118" cy="1287952"/>
              <a:chOff x="1097275" y="5693358"/>
              <a:chExt cx="12521414" cy="1287952"/>
            </a:xfrm>
          </p:grpSpPr>
          <p:sp>
            <p:nvSpPr>
              <p:cNvPr id="20" name="三角形 9">
                <a:extLst>
                  <a:ext uri="{FF2B5EF4-FFF2-40B4-BE49-F238E27FC236}">
                    <a16:creationId xmlns:a16="http://schemas.microsoft.com/office/drawing/2014/main" id="{CF6EA5D4-801B-7480-DDBD-A18126A79741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B5256D0-F662-0847-7551-87334BBC47A8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12421486" cy="1287952"/>
              </a:xfrm>
              <a:prstGeom prst="rect">
                <a:avLst/>
              </a:prstGeom>
              <a:noFill/>
              <a:ln w="9525" cap="flat" cmpd="sng" algn="ctr">
                <a:solidFill>
                  <a:srgbClr val="AD2B2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61145A4-AA21-7280-D51E-55EDAD3D59F2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477436" cy="251454"/>
              </a:xfrm>
              <a:prstGeom prst="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2FF6BCD-8523-1565-F915-A12EFB927DE5}"/>
              </a:ext>
            </a:extLst>
          </p:cNvPr>
          <p:cNvGrpSpPr/>
          <p:nvPr/>
        </p:nvGrpSpPr>
        <p:grpSpPr>
          <a:xfrm>
            <a:off x="796456" y="1852175"/>
            <a:ext cx="6280205" cy="2222255"/>
            <a:chOff x="806777" y="1685855"/>
            <a:chExt cx="6064292" cy="2222255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C144AC8-E99B-C419-B600-9A8446228CF6}"/>
                </a:ext>
              </a:extLst>
            </p:cNvPr>
            <p:cNvSpPr/>
            <p:nvPr/>
          </p:nvSpPr>
          <p:spPr>
            <a:xfrm>
              <a:off x="806778" y="1685855"/>
              <a:ext cx="6064291" cy="2222255"/>
            </a:xfrm>
            <a:prstGeom prst="roundRect">
              <a:avLst>
                <a:gd name="adj" fmla="val 8472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lIns="144000" tIns="612000" rIns="72000" bIns="360000">
              <a:spAutoFit/>
            </a:bodyPr>
            <a:lstStyle/>
            <a:p>
              <a:pPr marL="285750" marR="0" lvl="0" indent="-285750" defTabSz="540000" eaLnBrk="0" fontAlgn="base" latinLnBrk="0" hangingPunct="0">
                <a:lnSpc>
                  <a:spcPct val="2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介绍：将一列数据作为一个整体，进行纵向计算。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540000" eaLnBrk="0" fontAlgn="base" latinLnBrk="0" hangingPunct="0">
                <a:lnSpc>
                  <a:spcPct val="2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语法：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select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聚合函数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字段列表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  from 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;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5" name="矩形: 对角圆角 24">
              <a:extLst>
                <a:ext uri="{FF2B5EF4-FFF2-40B4-BE49-F238E27FC236}">
                  <a16:creationId xmlns:a16="http://schemas.microsoft.com/office/drawing/2014/main" id="{167D20CA-C928-0C45-EB67-AEC773B9E0A2}"/>
                </a:ext>
              </a:extLst>
            </p:cNvPr>
            <p:cNvSpPr/>
            <p:nvPr/>
          </p:nvSpPr>
          <p:spPr>
            <a:xfrm>
              <a:off x="806777" y="1685855"/>
              <a:ext cx="1535039" cy="395725"/>
            </a:xfrm>
            <a:prstGeom prst="round2DiagRect">
              <a:avLst>
                <a:gd name="adj1" fmla="val 25771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聚合函数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标题 4">
            <a:extLst>
              <a:ext uri="{FF2B5EF4-FFF2-40B4-BE49-F238E27FC236}">
                <a16:creationId xmlns:a16="http://schemas.microsoft.com/office/drawing/2014/main" id="{9D0C93F3-23D3-A1A4-8E23-9171E0E37FD0}"/>
              </a:ext>
            </a:extLst>
          </p:cNvPr>
          <p:cNvSpPr txBox="1">
            <a:spLocks/>
          </p:cNvSpPr>
          <p:nvPr/>
        </p:nvSpPr>
        <p:spPr>
          <a:xfrm>
            <a:off x="368786" y="268676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QL</a:t>
            </a:r>
          </a:p>
        </p:txBody>
      </p:sp>
    </p:spTree>
    <p:extLst>
      <p:ext uri="{BB962C8B-B14F-4D97-AF65-F5344CB8AC3E}">
        <p14:creationId xmlns:p14="http://schemas.microsoft.com/office/powerpoint/2010/main" val="376628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3">
            <a:extLst>
              <a:ext uri="{FF2B5EF4-FFF2-40B4-BE49-F238E27FC236}">
                <a16:creationId xmlns:a16="http://schemas.microsoft.com/office/drawing/2014/main" id="{595C1292-DFC1-4BB5-2275-BA05F5E98D50}"/>
              </a:ext>
            </a:extLst>
          </p:cNvPr>
          <p:cNvSpPr txBox="1">
            <a:spLocks/>
          </p:cNvSpPr>
          <p:nvPr/>
        </p:nvSpPr>
        <p:spPr>
          <a:xfrm>
            <a:off x="710880" y="1115337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DQL-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分组查询</a:t>
            </a:r>
          </a:p>
        </p:txBody>
      </p:sp>
      <p:sp>
        <p:nvSpPr>
          <p:cNvPr id="16" name="Shape 2389">
            <a:extLst>
              <a:ext uri="{FF2B5EF4-FFF2-40B4-BE49-F238E27FC236}">
                <a16:creationId xmlns:a16="http://schemas.microsoft.com/office/drawing/2014/main" id="{55BC43C0-9402-B701-347B-07BAAEA33262}"/>
              </a:ext>
            </a:extLst>
          </p:cNvPr>
          <p:cNvSpPr/>
          <p:nvPr/>
        </p:nvSpPr>
        <p:spPr>
          <a:xfrm>
            <a:off x="927164" y="1948574"/>
            <a:ext cx="269289" cy="21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ysClr val="window" lastClr="FFFFFF"/>
          </a:solidFill>
          <a:ln w="6350">
            <a:solidFill>
              <a:sysClr val="window" lastClr="FFFFFF"/>
            </a:solidFill>
            <a:miter lim="400000"/>
          </a:ln>
        </p:spPr>
        <p:txBody>
          <a:bodyPr lIns="19047" tIns="19047" rIns="19047" bIns="19047" anchor="ctr"/>
          <a:lstStyle/>
          <a:p>
            <a:pPr marL="0" marR="0" lvl="0" indent="0" algn="ctr" defTabSz="2285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62" b="0" i="0" u="none" strike="noStrike" kern="0" cap="none" spc="0" normalizeH="0" baseline="0" noProof="1">
              <a:ln>
                <a:noFill/>
              </a:ln>
              <a:solidFill>
                <a:srgbClr val="F4B24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/>
              <a:ea typeface="Gill Sans"/>
              <a:cs typeface="Arial" panose="020B0604020202020204"/>
              <a:sym typeface="Gill Sans"/>
            </a:endParaRPr>
          </a:p>
        </p:txBody>
      </p:sp>
      <p:sp>
        <p:nvSpPr>
          <p:cNvPr id="19" name="Shape 2375">
            <a:extLst>
              <a:ext uri="{FF2B5EF4-FFF2-40B4-BE49-F238E27FC236}">
                <a16:creationId xmlns:a16="http://schemas.microsoft.com/office/drawing/2014/main" id="{1276CB59-6E09-9F62-C4DA-817638BBF939}"/>
              </a:ext>
            </a:extLst>
          </p:cNvPr>
          <p:cNvSpPr/>
          <p:nvPr/>
        </p:nvSpPr>
        <p:spPr>
          <a:xfrm>
            <a:off x="1064314" y="1863596"/>
            <a:ext cx="179558" cy="21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ysClr val="window" lastClr="FFFFFF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marL="0" marR="0" lvl="0" indent="0" algn="ctr" defTabSz="2285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62" b="0" i="0" u="none" strike="noStrike" kern="0" cap="none" spc="0" normalizeH="0" baseline="0" noProof="1">
              <a:ln>
                <a:noFill/>
              </a:ln>
              <a:solidFill>
                <a:srgbClr val="F4B24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/>
              <a:ea typeface="Gill Sans"/>
              <a:cs typeface="Arial" panose="020B0604020202020204"/>
              <a:sym typeface="Gill San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69A219A-EF8F-F8FC-2CDD-53F139CC1A5C}"/>
              </a:ext>
            </a:extLst>
          </p:cNvPr>
          <p:cNvGrpSpPr/>
          <p:nvPr/>
        </p:nvGrpSpPr>
        <p:grpSpPr>
          <a:xfrm>
            <a:off x="776004" y="5288919"/>
            <a:ext cx="10661383" cy="1321126"/>
            <a:chOff x="776004" y="5192207"/>
            <a:chExt cx="10367427" cy="1321126"/>
          </a:xfrm>
        </p:grpSpPr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8F2D7CAE-9FB4-34D4-84D5-4A2425250575}"/>
                </a:ext>
              </a:extLst>
            </p:cNvPr>
            <p:cNvSpPr txBox="1"/>
            <p:nvPr/>
          </p:nvSpPr>
          <p:spPr>
            <a:xfrm>
              <a:off x="1053928" y="5552044"/>
              <a:ext cx="9163492" cy="961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分组之后，查询的字段一般为聚合函数和分组字段，查询其他字段无任何意义。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执行顺序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: where  &gt;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聚合函数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&gt; having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F672028-2649-D8C3-D1CA-F4683E2217E3}"/>
                </a:ext>
              </a:extLst>
            </p:cNvPr>
            <p:cNvGrpSpPr/>
            <p:nvPr/>
          </p:nvGrpSpPr>
          <p:grpSpPr>
            <a:xfrm>
              <a:off x="776004" y="5192207"/>
              <a:ext cx="10367427" cy="1321126"/>
              <a:chOff x="1097275" y="5693358"/>
              <a:chExt cx="12490959" cy="1321126"/>
            </a:xfrm>
          </p:grpSpPr>
          <p:sp>
            <p:nvSpPr>
              <p:cNvPr id="25" name="三角形 9">
                <a:extLst>
                  <a:ext uri="{FF2B5EF4-FFF2-40B4-BE49-F238E27FC236}">
                    <a16:creationId xmlns:a16="http://schemas.microsoft.com/office/drawing/2014/main" id="{4B4384C0-AC21-D741-08C8-6228293B7CEB}"/>
                  </a:ext>
                </a:extLst>
              </p:cNvPr>
              <p:cNvSpPr/>
              <p:nvPr/>
            </p:nvSpPr>
            <p:spPr>
              <a:xfrm rot="2651319">
                <a:off x="1103889" y="6073777"/>
                <a:ext cx="145648" cy="78105"/>
              </a:xfrm>
              <a:prstGeom prst="triangl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28C6AEE-8C40-465E-03E4-349DA818F941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12391031" cy="1321126"/>
              </a:xfrm>
              <a:prstGeom prst="rect">
                <a:avLst/>
              </a:prstGeom>
              <a:noFill/>
              <a:ln w="9525" cap="flat" cmpd="sng" algn="ctr">
                <a:solidFill>
                  <a:srgbClr val="AD2B2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589655D-A514-211C-B28B-0C926A574710}"/>
                  </a:ext>
                </a:extLst>
              </p:cNvPr>
              <p:cNvSpPr/>
              <p:nvPr/>
            </p:nvSpPr>
            <p:spPr>
              <a:xfrm>
                <a:off x="1097275" y="5693358"/>
                <a:ext cx="1593497" cy="321889"/>
              </a:xfrm>
              <a:prstGeom prst="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873BBBF-B301-9FC4-E51F-C879861DB594}"/>
              </a:ext>
            </a:extLst>
          </p:cNvPr>
          <p:cNvSpPr txBox="1"/>
          <p:nvPr/>
        </p:nvSpPr>
        <p:spPr>
          <a:xfrm>
            <a:off x="710880" y="3098558"/>
            <a:ext cx="10637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区别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7FF18EF-C67E-3E4B-F4DA-66730CF9AE1E}"/>
              </a:ext>
            </a:extLst>
          </p:cNvPr>
          <p:cNvSpPr txBox="1"/>
          <p:nvPr/>
        </p:nvSpPr>
        <p:spPr>
          <a:xfrm>
            <a:off x="926771" y="3744106"/>
            <a:ext cx="103281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320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执行时机不同：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是分组之前进行过滤，不满足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条件，不参与分组；而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是分组之后对结果进行过滤。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342900" indent="-342900" defTabSz="43200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判断条件不同：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where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不能对聚合函数进行判断，而</a:t>
            </a:r>
            <a:r>
              <a:rPr lang="en-US" altLang="zh-CN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having</a:t>
            </a: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可以。</a:t>
            </a:r>
            <a:endParaRPr lang="en-US" altLang="zh-CN" sz="20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D24A582C-6EA3-D3FC-EDAA-920B695DFFBC}"/>
              </a:ext>
            </a:extLst>
          </p:cNvPr>
          <p:cNvSpPr txBox="1">
            <a:spLocks/>
          </p:cNvSpPr>
          <p:nvPr/>
        </p:nvSpPr>
        <p:spPr>
          <a:xfrm>
            <a:off x="363634" y="299941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QL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3124C1-A9B7-C8F0-13B1-9A2FFB9A1B2F}"/>
              </a:ext>
            </a:extLst>
          </p:cNvPr>
          <p:cNvSpPr txBox="1"/>
          <p:nvPr/>
        </p:nvSpPr>
        <p:spPr>
          <a:xfrm>
            <a:off x="772016" y="1704307"/>
            <a:ext cx="10698799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5400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字段列表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[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where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条件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]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group   by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分组字段名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[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having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分组后过滤条件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];</a:t>
            </a:r>
            <a:endParaRPr kumimoji="0" lang="zh-CN" altLang="zh-CN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59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A703E696-C5B4-CF1F-260D-9C8E25D3C360}"/>
              </a:ext>
            </a:extLst>
          </p:cNvPr>
          <p:cNvSpPr txBox="1">
            <a:spLocks/>
          </p:cNvSpPr>
          <p:nvPr/>
        </p:nvSpPr>
        <p:spPr>
          <a:xfrm>
            <a:off x="706251" y="1084479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DQL-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排序查询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CCF3936-3F3B-BDE0-850C-58927EAB35A5}"/>
              </a:ext>
            </a:extLst>
          </p:cNvPr>
          <p:cNvGrpSpPr/>
          <p:nvPr/>
        </p:nvGrpSpPr>
        <p:grpSpPr>
          <a:xfrm>
            <a:off x="766429" y="3625607"/>
            <a:ext cx="10578443" cy="1249384"/>
            <a:chOff x="806778" y="1685855"/>
            <a:chExt cx="10578443" cy="124938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7BB3452-39F5-6306-2B30-A9DC26F23D92}"/>
                </a:ext>
              </a:extLst>
            </p:cNvPr>
            <p:cNvSpPr/>
            <p:nvPr/>
          </p:nvSpPr>
          <p:spPr>
            <a:xfrm>
              <a:off x="806778" y="1685855"/>
              <a:ext cx="10578443" cy="1249384"/>
            </a:xfrm>
            <a:prstGeom prst="roundRect">
              <a:avLst>
                <a:gd name="adj" fmla="val 8472"/>
              </a:avLst>
            </a:prstGeom>
            <a:solidFill>
              <a:schemeClr val="bg2"/>
            </a:solidFill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lIns="144000" tIns="360000" rIns="72000">
              <a:spAutoFit/>
            </a:bodyPr>
            <a:lstStyle/>
            <a:p>
              <a:pPr marL="285750" marR="0" lvl="0" indent="-285750" defTabSz="540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ASC</a:t>
              </a: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：升序（默认值）</a:t>
              </a:r>
              <a:endParaRPr kumimoji="0" lang="en-US" altLang="zh-CN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285750" marR="0" lvl="0" indent="-285750" defTabSz="540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DESC</a:t>
              </a:r>
              <a:r>
                <a:rPr kumimoji="0" lang="zh-CN" alt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：降序</a:t>
              </a:r>
              <a:endParaRPr kumimoji="0" lang="zh-CN" altLang="zh-CN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" name="矩形: 对角圆角 6">
              <a:extLst>
                <a:ext uri="{FF2B5EF4-FFF2-40B4-BE49-F238E27FC236}">
                  <a16:creationId xmlns:a16="http://schemas.microsoft.com/office/drawing/2014/main" id="{8AE06999-F6DC-9E50-6CA6-93CFC5A2D63F}"/>
                </a:ext>
              </a:extLst>
            </p:cNvPr>
            <p:cNvSpPr/>
            <p:nvPr/>
          </p:nvSpPr>
          <p:spPr>
            <a:xfrm>
              <a:off x="871400" y="1685855"/>
              <a:ext cx="1337383" cy="395094"/>
            </a:xfrm>
            <a:prstGeom prst="round2DiagRect">
              <a:avLst>
                <a:gd name="adj1" fmla="val 25771"/>
                <a:gd name="adj2" fmla="val 0"/>
              </a:avLst>
            </a:prstGeom>
            <a:solidFill>
              <a:schemeClr val="bg2"/>
            </a:solidFill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排序方式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C63E121-7283-CB15-BDBC-7B3B21286263}"/>
              </a:ext>
            </a:extLst>
          </p:cNvPr>
          <p:cNvGrpSpPr/>
          <p:nvPr/>
        </p:nvGrpSpPr>
        <p:grpSpPr>
          <a:xfrm>
            <a:off x="710879" y="5645341"/>
            <a:ext cx="10661383" cy="906357"/>
            <a:chOff x="1048332" y="5599088"/>
            <a:chExt cx="12907397" cy="906357"/>
          </a:xfrm>
        </p:grpSpPr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3F8533AF-E0F4-B5C0-D6E1-0FCDA9B53790}"/>
                </a:ext>
              </a:extLst>
            </p:cNvPr>
            <p:cNvSpPr txBox="1"/>
            <p:nvPr/>
          </p:nvSpPr>
          <p:spPr>
            <a:xfrm>
              <a:off x="1357989" y="5890405"/>
              <a:ext cx="11470989" cy="6150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285750" marR="0" lvl="0" indent="-285750" defTabSz="91440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如果是多字段排序，当第一个字段值相同时，才会根据第二个字段进行排序。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0163BF2-897B-DC50-0BBD-DF41A2B1D30E}"/>
                </a:ext>
              </a:extLst>
            </p:cNvPr>
            <p:cNvGrpSpPr/>
            <p:nvPr/>
          </p:nvGrpSpPr>
          <p:grpSpPr>
            <a:xfrm>
              <a:off x="1048332" y="5599088"/>
              <a:ext cx="12907397" cy="894442"/>
              <a:chOff x="1097274" y="5693358"/>
              <a:chExt cx="12845124" cy="894442"/>
            </a:xfrm>
          </p:grpSpPr>
          <p:sp>
            <p:nvSpPr>
              <p:cNvPr id="12" name="三角形 9">
                <a:extLst>
                  <a:ext uri="{FF2B5EF4-FFF2-40B4-BE49-F238E27FC236}">
                    <a16:creationId xmlns:a16="http://schemas.microsoft.com/office/drawing/2014/main" id="{DFD5AE4C-122C-887A-6477-77CF59647DAC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7C5BFD4-9F9B-2B82-9668-A99B69EAB13D}"/>
                  </a:ext>
                </a:extLst>
              </p:cNvPr>
              <p:cNvSpPr/>
              <p:nvPr/>
            </p:nvSpPr>
            <p:spPr>
              <a:xfrm>
                <a:off x="1197203" y="5693358"/>
                <a:ext cx="12745195" cy="894442"/>
              </a:xfrm>
              <a:prstGeom prst="rect">
                <a:avLst/>
              </a:prstGeom>
              <a:noFill/>
              <a:ln w="9525" cap="flat" cmpd="sng" algn="ctr">
                <a:solidFill>
                  <a:srgbClr val="AD2B2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6F23F11-C16F-7449-632E-9A74202BAD74}"/>
                  </a:ext>
                </a:extLst>
              </p:cNvPr>
              <p:cNvSpPr/>
              <p:nvPr/>
            </p:nvSpPr>
            <p:spPr>
              <a:xfrm>
                <a:off x="1097274" y="5728120"/>
                <a:ext cx="1455264" cy="323458"/>
              </a:xfrm>
              <a:prstGeom prst="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18" name="Shape 2375">
            <a:extLst>
              <a:ext uri="{FF2B5EF4-FFF2-40B4-BE49-F238E27FC236}">
                <a16:creationId xmlns:a16="http://schemas.microsoft.com/office/drawing/2014/main" id="{FC45F7B4-7460-DC9A-00E5-9A5944980C43}"/>
              </a:ext>
            </a:extLst>
          </p:cNvPr>
          <p:cNvSpPr/>
          <p:nvPr/>
        </p:nvSpPr>
        <p:spPr>
          <a:xfrm>
            <a:off x="974094" y="1742977"/>
            <a:ext cx="213194" cy="261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ysClr val="window" lastClr="FFFFFF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marL="0" marR="0" lvl="0" indent="0" algn="ctr" defTabSz="2285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62" b="0" i="0" u="none" strike="noStrike" kern="0" cap="none" spc="0" normalizeH="0" baseline="0" noProof="1">
              <a:ln>
                <a:noFill/>
              </a:ln>
              <a:solidFill>
                <a:srgbClr val="F4B24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/>
              <a:ea typeface="Gill Sans"/>
              <a:cs typeface="Arial" panose="020B0604020202020204"/>
              <a:sym typeface="Gill Sans"/>
            </a:endParaRPr>
          </a:p>
        </p:txBody>
      </p:sp>
      <p:sp>
        <p:nvSpPr>
          <p:cNvPr id="19" name="标题 4">
            <a:extLst>
              <a:ext uri="{FF2B5EF4-FFF2-40B4-BE49-F238E27FC236}">
                <a16:creationId xmlns:a16="http://schemas.microsoft.com/office/drawing/2014/main" id="{D52E8766-6897-9C36-5694-9D26C686F700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QL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1542D6-EF38-CF97-EFAC-6227B9464B82}"/>
              </a:ext>
            </a:extLst>
          </p:cNvPr>
          <p:cNvSpPr txBox="1"/>
          <p:nvPr/>
        </p:nvSpPr>
        <p:spPr>
          <a:xfrm>
            <a:off x="889945" y="1718678"/>
            <a:ext cx="104654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字段列表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[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where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条件列表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]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[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group by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分组字段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]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order  by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排序方式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1 ,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排序方式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 … 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6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ACFDD0C4-9D69-2A01-561B-8A54C2BBBAFD}"/>
              </a:ext>
            </a:extLst>
          </p:cNvPr>
          <p:cNvSpPr txBox="1">
            <a:spLocks/>
          </p:cNvSpPr>
          <p:nvPr/>
        </p:nvSpPr>
        <p:spPr>
          <a:xfrm>
            <a:off x="762668" y="1563609"/>
            <a:ext cx="4931154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DQL-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分页查询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613DFD-2599-E4E4-FF9A-1E0E97E0618D}"/>
              </a:ext>
            </a:extLst>
          </p:cNvPr>
          <p:cNvGrpSpPr/>
          <p:nvPr/>
        </p:nvGrpSpPr>
        <p:grpSpPr>
          <a:xfrm>
            <a:off x="614421" y="5029202"/>
            <a:ext cx="10950561" cy="1714272"/>
            <a:chOff x="1048333" y="5599087"/>
            <a:chExt cx="12806983" cy="1714272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93610ED0-96C0-A31A-EEB9-B2341D9E2D1A}"/>
                </a:ext>
              </a:extLst>
            </p:cNvPr>
            <p:cNvSpPr txBox="1"/>
            <p:nvPr/>
          </p:nvSpPr>
          <p:spPr>
            <a:xfrm>
              <a:off x="1357990" y="5890405"/>
              <a:ext cx="12020038" cy="1422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起始索引从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0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开始，起始索引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=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（查询页码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- 1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）* 每页显示记录数。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342900" marR="0" lvl="0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分页查询是数据库的方言，不同的数据库有不同的实现，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MySQL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中是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LIMIT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342900" marR="0" lvl="0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如果查询的是第一页数据，起始索引可以省略，直接简写为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limit 10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E1CBAF-AA66-94C3-6C3D-51267D674157}"/>
                </a:ext>
              </a:extLst>
            </p:cNvPr>
            <p:cNvGrpSpPr/>
            <p:nvPr/>
          </p:nvGrpSpPr>
          <p:grpSpPr>
            <a:xfrm>
              <a:off x="1048333" y="5599087"/>
              <a:ext cx="12806983" cy="1714272"/>
              <a:chOff x="1097275" y="5693357"/>
              <a:chExt cx="12745194" cy="1714272"/>
            </a:xfrm>
          </p:grpSpPr>
          <p:sp>
            <p:nvSpPr>
              <p:cNvPr id="7" name="三角形 9">
                <a:extLst>
                  <a:ext uri="{FF2B5EF4-FFF2-40B4-BE49-F238E27FC236}">
                    <a16:creationId xmlns:a16="http://schemas.microsoft.com/office/drawing/2014/main" id="{95C0AE45-9212-DA77-6854-E603A7D9A21F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762A0E72-B23A-0FC6-056A-7CBBC2C108C0}"/>
                  </a:ext>
                </a:extLst>
              </p:cNvPr>
              <p:cNvSpPr/>
              <p:nvPr/>
            </p:nvSpPr>
            <p:spPr>
              <a:xfrm>
                <a:off x="1197202" y="5693357"/>
                <a:ext cx="12645267" cy="1714272"/>
              </a:xfrm>
              <a:prstGeom prst="rect">
                <a:avLst/>
              </a:prstGeom>
              <a:noFill/>
              <a:ln w="9525" cap="flat" cmpd="sng" algn="ctr">
                <a:solidFill>
                  <a:srgbClr val="AD2B26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A56F813-9065-56EC-E97C-98F05F046C55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623066" cy="328396"/>
              </a:xfrm>
              <a:prstGeom prst="rect">
                <a:avLst/>
              </a:pr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libaba PuHuiTi R" pitchFamily="18" charset="-122"/>
                    <a:ea typeface="Alibaba PuHuiTi R" pitchFamily="18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  <p:sp>
        <p:nvSpPr>
          <p:cNvPr id="16" name="标题 4">
            <a:extLst>
              <a:ext uri="{FF2B5EF4-FFF2-40B4-BE49-F238E27FC236}">
                <a16:creationId xmlns:a16="http://schemas.microsoft.com/office/drawing/2014/main" id="{B37B0AC2-D537-0D7A-7170-AE61908237BD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	QL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E485F84-992C-63D0-126A-BC8F3018D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676" y="1220691"/>
            <a:ext cx="5841306" cy="376528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55929F5-B899-86B5-17B5-B8528811B3F0}"/>
              </a:ext>
            </a:extLst>
          </p:cNvPr>
          <p:cNvSpPr txBox="1"/>
          <p:nvPr/>
        </p:nvSpPr>
        <p:spPr>
          <a:xfrm>
            <a:off x="754761" y="2535805"/>
            <a:ext cx="4293327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字段列表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limit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起始索引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查询记录数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755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EE8F4560-9542-FE0F-AAC2-DA58924AC8C5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A0A36011-EC80-98A7-2AFF-34F067F89BF5}"/>
              </a:ext>
            </a:extLst>
          </p:cNvPr>
          <p:cNvSpPr txBox="1">
            <a:spLocks/>
          </p:cNvSpPr>
          <p:nvPr/>
        </p:nvSpPr>
        <p:spPr>
          <a:xfrm>
            <a:off x="659831" y="1154000"/>
            <a:ext cx="11357997" cy="478524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项目开发中，在进行数据库表结构设计时，会根据业务需求及业务模块之间的关系，分析并设计表结构，由于业务之间相互关联，所以各个表结构之间也存在着各种联系，基本上分为三种：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DD2C9B-1550-5D60-C066-9B94AFA17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858" y="2412275"/>
            <a:ext cx="7824734" cy="42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25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52941-7B42-A559-2C5E-DFDDC3F87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AD58915-63FB-53DE-EDA8-3E702130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458" y="3154094"/>
            <a:ext cx="5026165" cy="1950215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D133EA8F-41C8-BF06-1945-E41F399B8899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474CDF93-5282-3EFE-07B7-FEF580E35BC0}"/>
              </a:ext>
            </a:extLst>
          </p:cNvPr>
          <p:cNvSpPr txBox="1">
            <a:spLocks/>
          </p:cNvSpPr>
          <p:nvPr/>
        </p:nvSpPr>
        <p:spPr>
          <a:xfrm>
            <a:off x="598871" y="1119167"/>
            <a:ext cx="11357997" cy="176337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项目开发中，在进行数据库表结构设计时，会根据业务需求及业务模块之间的关系，分析并设计表结构，由于业务之间相互关联，所以各个表结构之间也存在着各种联系</a:t>
            </a:r>
            <a:r>
              <a:rPr lang="zh-CN" altLang="en-US" sz="240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9DDBAF-6C94-4CDA-2501-98F05456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92"/>
          <a:stretch/>
        </p:blipFill>
        <p:spPr>
          <a:xfrm>
            <a:off x="219581" y="3154094"/>
            <a:ext cx="6739762" cy="313726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20CAA63E-A747-B272-2298-761C2D090421}"/>
              </a:ext>
            </a:extLst>
          </p:cNvPr>
          <p:cNvSpPr/>
          <p:nvPr/>
        </p:nvSpPr>
        <p:spPr>
          <a:xfrm>
            <a:off x="7881257" y="3971109"/>
            <a:ext cx="444137" cy="2264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F6017C1-ACF6-BF32-3B91-6788E01C66E5}"/>
              </a:ext>
            </a:extLst>
          </p:cNvPr>
          <p:cNvSpPr/>
          <p:nvPr/>
        </p:nvSpPr>
        <p:spPr>
          <a:xfrm>
            <a:off x="6559930" y="4701039"/>
            <a:ext cx="444137" cy="2264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929777-4BF8-1328-391D-1ABEA14942AC}"/>
              </a:ext>
            </a:extLst>
          </p:cNvPr>
          <p:cNvSpPr/>
          <p:nvPr/>
        </p:nvSpPr>
        <p:spPr>
          <a:xfrm>
            <a:off x="6559930" y="3870961"/>
            <a:ext cx="444137" cy="2264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C1803F0-90D6-5B37-C54D-BB47464EA68E}"/>
              </a:ext>
            </a:extLst>
          </p:cNvPr>
          <p:cNvCxnSpPr>
            <a:cxnSpLocks/>
          </p:cNvCxnSpPr>
          <p:nvPr/>
        </p:nvCxnSpPr>
        <p:spPr>
          <a:xfrm flipH="1" flipV="1">
            <a:off x="7004067" y="3984172"/>
            <a:ext cx="877190" cy="1001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67ACB39-8719-F009-CABD-7A48EE9FA7F8}"/>
              </a:ext>
            </a:extLst>
          </p:cNvPr>
          <p:cNvCxnSpPr>
            <a:cxnSpLocks/>
            <a:stCxn id="9" idx="4"/>
            <a:endCxn id="10" idx="6"/>
          </p:cNvCxnSpPr>
          <p:nvPr/>
        </p:nvCxnSpPr>
        <p:spPr>
          <a:xfrm flipH="1">
            <a:off x="7004067" y="4197531"/>
            <a:ext cx="1099259" cy="616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7E9C270-0565-4C7A-C3CE-A08B31080C08}"/>
              </a:ext>
            </a:extLst>
          </p:cNvPr>
          <p:cNvSpPr txBox="1"/>
          <p:nvPr/>
        </p:nvSpPr>
        <p:spPr>
          <a:xfrm>
            <a:off x="8199119" y="5489077"/>
            <a:ext cx="2519851" cy="71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一对多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多对一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7412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2F59-707D-DCDE-3D30-B85DA5B14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83D7B008-C0EC-A3A8-0A28-DFD9C99E5A9C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684332-7B87-A3ED-27B6-2F6A28B09D65}"/>
              </a:ext>
            </a:extLst>
          </p:cNvPr>
          <p:cNvGrpSpPr/>
          <p:nvPr/>
        </p:nvGrpSpPr>
        <p:grpSpPr>
          <a:xfrm>
            <a:off x="247819" y="1397389"/>
            <a:ext cx="10599083" cy="4883964"/>
            <a:chOff x="786139" y="1685855"/>
            <a:chExt cx="10599083" cy="4883964"/>
          </a:xfrm>
          <a:noFill/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E71AC0C1-6491-47A4-1BA9-2F5FDE61EF7A}"/>
                </a:ext>
              </a:extLst>
            </p:cNvPr>
            <p:cNvSpPr/>
            <p:nvPr/>
          </p:nvSpPr>
          <p:spPr>
            <a:xfrm>
              <a:off x="786140" y="1685855"/>
              <a:ext cx="10599082" cy="4883964"/>
            </a:xfrm>
            <a:prstGeom prst="roundRect">
              <a:avLst>
                <a:gd name="adj" fmla="val 3810"/>
              </a:avLst>
            </a:prstGeom>
            <a:grpFill/>
            <a:ln w="3175">
              <a:solidFill>
                <a:sysClr val="window" lastClr="FFFFFF">
                  <a:lumMod val="50000"/>
                </a:sysClr>
              </a:solidFill>
              <a:prstDash val="lgDash"/>
            </a:ln>
          </p:spPr>
          <p:txBody>
            <a:bodyPr wrap="square" lIns="144000" tIns="540000" rIns="72000" bIns="144000">
              <a:spAutoFit/>
            </a:bodyPr>
            <a:lstStyle/>
            <a:p>
              <a:pPr marL="0" marR="0" lvl="0" indent="0" defTabSz="468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--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创建表时指定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0" indent="0" defTabSz="468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create table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</a:p>
            <a:p>
              <a:pPr marL="0" marR="0" lvl="0" indent="0" defTabSz="468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字段名    数据类型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,</a:t>
              </a:r>
            </a:p>
            <a:p>
              <a:pPr marL="0" marR="0" lvl="0" indent="0" defTabSz="468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...</a:t>
              </a:r>
            </a:p>
            <a:p>
              <a:pPr marL="0" marR="0" lvl="0" indent="0" defTabSz="468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	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[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constraint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]   [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外键名称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] 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foreign  key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9C3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外键字段名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  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references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主表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字段名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	</a:t>
              </a:r>
            </a:p>
            <a:p>
              <a:pPr marL="0" marR="0" lvl="0" indent="0" defTabSz="468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);</a:t>
              </a:r>
            </a:p>
            <a:p>
              <a:pPr marL="0" marR="0" lvl="0" indent="0" defTabSz="468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--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建完表后，添加外键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0" marR="0" lvl="0" indent="0" defTabSz="540000" eaLnBrk="0" fontAlgn="base" latinLnBrk="0" hangingPunct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alter table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表名  </a:t>
              </a:r>
              <a:r>
                <a:rPr kumimoji="0" lang="zh-CN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add constraint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外键名称  </a:t>
              </a:r>
              <a:r>
                <a:rPr kumimoji="0" lang="zh-CN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foreign key </a:t>
              </a:r>
              <a:r>
                <a:rPr kumimoji="0" lang="zh-CN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外键字段名</a:t>
              </a:r>
              <a:r>
                <a:rPr kumimoji="0" lang="zh-CN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 </a:t>
              </a:r>
              <a:r>
                <a:rPr kumimoji="0" lang="zh-CN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references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33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  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主表</a:t>
              </a:r>
              <a:r>
                <a:rPr kumimoji="0" lang="zh-CN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(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字段名</a:t>
              </a:r>
              <a:r>
                <a:rPr kumimoji="0" lang="zh-CN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);</a:t>
              </a:r>
              <a:endPara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2" name="矩形: 对角圆角 21">
              <a:extLst>
                <a:ext uri="{FF2B5EF4-FFF2-40B4-BE49-F238E27FC236}">
                  <a16:creationId xmlns:a16="http://schemas.microsoft.com/office/drawing/2014/main" id="{9FA286B9-A992-50B2-D30D-AFBFFA5E124F}"/>
                </a:ext>
              </a:extLst>
            </p:cNvPr>
            <p:cNvSpPr/>
            <p:nvPr/>
          </p:nvSpPr>
          <p:spPr>
            <a:xfrm>
              <a:off x="786139" y="1685855"/>
              <a:ext cx="1650649" cy="458646"/>
            </a:xfrm>
            <a:prstGeom prst="round2DiagRect">
              <a:avLst>
                <a:gd name="adj1" fmla="val 25771"/>
                <a:gd name="adj2" fmla="val 0"/>
              </a:avLst>
            </a:prstGeom>
            <a:grpFill/>
            <a:ln w="6350" cap="flat" cmpd="sng" algn="ctr">
              <a:noFill/>
              <a:prstDash val="lgDash"/>
            </a:ln>
            <a:effectLst/>
          </p:spPr>
          <p:txBody>
            <a:bodyPr lIns="108000" tIns="0" rIns="36000" bIns="72000" rtlCol="0" anchor="ctr"/>
            <a:lstStyle/>
            <a:p>
              <a:pPr marL="0" marR="0" lvl="0" indent="0" defTabSz="3600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 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外键</a:t>
              </a:r>
              <a:r>
                <a:rPr lang="zh-CN" altLang="en-US" sz="2400" b="1" kern="0" dirty="0"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约束</a:t>
              </a:r>
              <a:endPara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D1B7A19E-C569-767F-A8AF-CA326696F1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9" t="170" r="-989" b="49999"/>
          <a:stretch/>
        </p:blipFill>
        <p:spPr>
          <a:xfrm>
            <a:off x="4751888" y="165463"/>
            <a:ext cx="7440112" cy="312577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2B41D1A-DF82-A063-5F22-C48233A3B3C9}"/>
              </a:ext>
            </a:extLst>
          </p:cNvPr>
          <p:cNvSpPr txBox="1"/>
          <p:nvPr/>
        </p:nvSpPr>
        <p:spPr>
          <a:xfrm>
            <a:off x="8327051" y="2571686"/>
            <a:ext cx="2519851" cy="71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一对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多对一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2697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CA30F-B8CA-FDCB-6AB2-68B987794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2B4DCCEC-C65A-6BFE-BBFC-D5C8D19CD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665" y="5045380"/>
            <a:ext cx="8956815" cy="1628512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544DF429-A23D-467A-73BA-5F25750E0D95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Shape 2403">
            <a:extLst>
              <a:ext uri="{FF2B5EF4-FFF2-40B4-BE49-F238E27FC236}">
                <a16:creationId xmlns:a16="http://schemas.microsoft.com/office/drawing/2014/main" id="{C1302D6C-7E5F-DEF7-2770-D8341B607E8E}"/>
              </a:ext>
            </a:extLst>
          </p:cNvPr>
          <p:cNvSpPr/>
          <p:nvPr/>
        </p:nvSpPr>
        <p:spPr>
          <a:xfrm rot="10800000">
            <a:off x="1105469" y="1882087"/>
            <a:ext cx="226977" cy="22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ysClr val="window" lastClr="FFFFFF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marL="0" marR="0" lvl="0" indent="0" algn="ctr" defTabSz="2285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62" b="0" i="0" u="none" strike="noStrike" kern="0" cap="none" spc="0" normalizeH="0" baseline="0" noProof="1">
              <a:ln>
                <a:noFill/>
              </a:ln>
              <a:solidFill>
                <a:srgbClr val="F4B24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/>
              <a:ea typeface="Gill Sans"/>
              <a:cs typeface="Arial" panose="020B0604020202020204"/>
              <a:sym typeface="Gill San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5512F5-B4FF-FAA0-EEDC-813B8C00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438" y="3228596"/>
            <a:ext cx="7136701" cy="2972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D859DB-BE85-3A34-C190-C50EB33B3441}"/>
              </a:ext>
            </a:extLst>
          </p:cNvPr>
          <p:cNvSpPr txBox="1"/>
          <p:nvPr/>
        </p:nvSpPr>
        <p:spPr>
          <a:xfrm>
            <a:off x="478972" y="1510567"/>
            <a:ext cx="11451771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关系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一对一关系，多用于单表拆分，将一张表的基础字段放在一张表中，其他字段放在另一张表中，以提升操作效率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285750" marR="0" lvl="0" indent="-2857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实现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在任意一方加入外键，关联另外一方的主键，并且设置外键为唯一的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(UNIQUE)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2FDEE5A-9B26-A88A-32C1-CABC3BABA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37" y="3228596"/>
            <a:ext cx="7423169" cy="1628512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56DF4B6-27E4-C092-E1B5-F71D4DF73E51}"/>
              </a:ext>
            </a:extLst>
          </p:cNvPr>
          <p:cNvSpPr/>
          <p:nvPr/>
        </p:nvSpPr>
        <p:spPr>
          <a:xfrm>
            <a:off x="10337074" y="5045380"/>
            <a:ext cx="1440406" cy="5106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4615FFA-27B9-6196-7DE6-7112C0B330D6}"/>
              </a:ext>
            </a:extLst>
          </p:cNvPr>
          <p:cNvSpPr/>
          <p:nvPr/>
        </p:nvSpPr>
        <p:spPr>
          <a:xfrm>
            <a:off x="139337" y="3223417"/>
            <a:ext cx="1193109" cy="5106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11CA9A4-4C92-5D6C-0900-848150AB79AF}"/>
              </a:ext>
            </a:extLst>
          </p:cNvPr>
          <p:cNvCxnSpPr>
            <a:cxnSpLocks/>
          </p:cNvCxnSpPr>
          <p:nvPr/>
        </p:nvCxnSpPr>
        <p:spPr>
          <a:xfrm flipH="1" flipV="1">
            <a:off x="1332446" y="3608219"/>
            <a:ext cx="9004628" cy="14371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E6A59DD-4FDF-C78A-BF6F-3B6068505F2F}"/>
              </a:ext>
            </a:extLst>
          </p:cNvPr>
          <p:cNvSpPr txBox="1"/>
          <p:nvPr/>
        </p:nvSpPr>
        <p:spPr>
          <a:xfrm>
            <a:off x="7776950" y="3734106"/>
            <a:ext cx="3709656" cy="71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一对一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特殊的一对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462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29BA1-355F-E490-AB8B-BEB79279E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F9BA4F53-5FDF-A685-E6D9-E5DBFA684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138" y="4927905"/>
            <a:ext cx="3079124" cy="168775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3C06736-EE1B-3254-DE94-3B2BC8AE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939" y="2655743"/>
            <a:ext cx="5135701" cy="168775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B39F155-98B5-B7F0-8759-4062ADD45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10" y="4557194"/>
            <a:ext cx="5077667" cy="2050786"/>
          </a:xfrm>
          <a:prstGeom prst="rect">
            <a:avLst/>
          </a:prstGeom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DC6CF796-A69F-E6FE-E951-8073DB48C4B9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3">
            <a:extLst>
              <a:ext uri="{FF2B5EF4-FFF2-40B4-BE49-F238E27FC236}">
                <a16:creationId xmlns:a16="http://schemas.microsoft.com/office/drawing/2014/main" id="{3D1FEB7C-50DB-5BC6-1143-C44A3D47BA02}"/>
              </a:ext>
            </a:extLst>
          </p:cNvPr>
          <p:cNvSpPr txBox="1">
            <a:spLocks/>
          </p:cNvSpPr>
          <p:nvPr/>
        </p:nvSpPr>
        <p:spPr>
          <a:xfrm>
            <a:off x="710879" y="1211610"/>
            <a:ext cx="138330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1288D61-99A8-850A-14CE-FABC4DEB3087}"/>
              </a:ext>
            </a:extLst>
          </p:cNvPr>
          <p:cNvSpPr txBox="1"/>
          <p:nvPr/>
        </p:nvSpPr>
        <p:spPr>
          <a:xfrm>
            <a:off x="2564020" y="417509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  <p:sp>
        <p:nvSpPr>
          <p:cNvPr id="27" name="圆角矩形 16">
            <a:extLst>
              <a:ext uri="{FF2B5EF4-FFF2-40B4-BE49-F238E27FC236}">
                <a16:creationId xmlns:a16="http://schemas.microsoft.com/office/drawing/2014/main" id="{40BE9ED8-E25D-8606-0DA3-57A9D99EB314}"/>
              </a:ext>
            </a:extLst>
          </p:cNvPr>
          <p:cNvSpPr/>
          <p:nvPr/>
        </p:nvSpPr>
        <p:spPr>
          <a:xfrm>
            <a:off x="5657437" y="2771746"/>
            <a:ext cx="1588094" cy="32596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8" name="圆角矩形 17">
            <a:extLst>
              <a:ext uri="{FF2B5EF4-FFF2-40B4-BE49-F238E27FC236}">
                <a16:creationId xmlns:a16="http://schemas.microsoft.com/office/drawing/2014/main" id="{CE684027-C0B3-05A4-EFBE-494323498CA5}"/>
              </a:ext>
            </a:extLst>
          </p:cNvPr>
          <p:cNvSpPr/>
          <p:nvPr/>
        </p:nvSpPr>
        <p:spPr>
          <a:xfrm>
            <a:off x="7788072" y="2771746"/>
            <a:ext cx="1358853" cy="32596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9" name="圆角矩形 18">
            <a:extLst>
              <a:ext uri="{FF2B5EF4-FFF2-40B4-BE49-F238E27FC236}">
                <a16:creationId xmlns:a16="http://schemas.microsoft.com/office/drawing/2014/main" id="{A8AAC9A2-DA6C-6EDB-928F-03B3C5C1A96B}"/>
              </a:ext>
            </a:extLst>
          </p:cNvPr>
          <p:cNvSpPr/>
          <p:nvPr/>
        </p:nvSpPr>
        <p:spPr>
          <a:xfrm>
            <a:off x="550160" y="4648921"/>
            <a:ext cx="994268" cy="43688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0" name="圆角矩形 19">
            <a:extLst>
              <a:ext uri="{FF2B5EF4-FFF2-40B4-BE49-F238E27FC236}">
                <a16:creationId xmlns:a16="http://schemas.microsoft.com/office/drawing/2014/main" id="{4C4A3F5F-FDF1-8379-8F9E-A4E1F80CF52B}"/>
              </a:ext>
            </a:extLst>
          </p:cNvPr>
          <p:cNvSpPr/>
          <p:nvPr/>
        </p:nvSpPr>
        <p:spPr>
          <a:xfrm>
            <a:off x="9382057" y="4927905"/>
            <a:ext cx="989852" cy="46270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cxnSp>
        <p:nvCxnSpPr>
          <p:cNvPr id="31" name="直接箭头连接符 23">
            <a:extLst>
              <a:ext uri="{FF2B5EF4-FFF2-40B4-BE49-F238E27FC236}">
                <a16:creationId xmlns:a16="http://schemas.microsoft.com/office/drawing/2014/main" id="{4BA7B673-B291-99FE-E163-B443655215DA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>
            <a:off x="9146925" y="2934727"/>
            <a:ext cx="730058" cy="1993178"/>
          </a:xfrm>
          <a:prstGeom prst="bent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2" name="直接箭头连接符 21">
            <a:extLst>
              <a:ext uri="{FF2B5EF4-FFF2-40B4-BE49-F238E27FC236}">
                <a16:creationId xmlns:a16="http://schemas.microsoft.com/office/drawing/2014/main" id="{E9FE791E-D494-FDA5-2B4A-3D4D4A5C71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1361" y="2949009"/>
            <a:ext cx="4656076" cy="1687754"/>
          </a:xfrm>
          <a:prstGeom prst="bentConnector3">
            <a:avLst>
              <a:gd name="adj1" fmla="val 100126"/>
            </a:avLst>
          </a:prstGeom>
          <a:noFill/>
          <a:ln w="190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33" name="Shape 2403">
            <a:extLst>
              <a:ext uri="{FF2B5EF4-FFF2-40B4-BE49-F238E27FC236}">
                <a16:creationId xmlns:a16="http://schemas.microsoft.com/office/drawing/2014/main" id="{A2103C46-856E-27C7-FC74-55E799B439C3}"/>
              </a:ext>
            </a:extLst>
          </p:cNvPr>
          <p:cNvSpPr/>
          <p:nvPr/>
        </p:nvSpPr>
        <p:spPr>
          <a:xfrm rot="10800000">
            <a:off x="1114177" y="1768875"/>
            <a:ext cx="226977" cy="2269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ysClr val="window" lastClr="FFFFFF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marL="0" marR="0" lvl="0" indent="0" algn="ctr" defTabSz="2285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62" b="0" i="0" u="none" strike="noStrike" kern="0" cap="none" spc="0" normalizeH="0" baseline="0" noProof="1">
              <a:ln>
                <a:noFill/>
              </a:ln>
              <a:solidFill>
                <a:srgbClr val="F4B24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/>
              <a:ea typeface="Gill Sans"/>
              <a:cs typeface="Arial" panose="020B0604020202020204"/>
              <a:sym typeface="Gill San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9066B0E-1040-1AF9-A5F4-F1EF314A2E4D}"/>
              </a:ext>
            </a:extLst>
          </p:cNvPr>
          <p:cNvSpPr txBox="1"/>
          <p:nvPr/>
        </p:nvSpPr>
        <p:spPr>
          <a:xfrm>
            <a:off x="1028809" y="1633174"/>
            <a:ext cx="10134381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实现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建立第三张中间表，中间表至少包含两个外键，分别关联两方主键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999B309-1EF2-1DCB-5DEE-1D68E2E95E72}"/>
              </a:ext>
            </a:extLst>
          </p:cNvPr>
          <p:cNvSpPr txBox="1"/>
          <p:nvPr/>
        </p:nvSpPr>
        <p:spPr>
          <a:xfrm>
            <a:off x="11122653" y="447286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085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12EA-695E-FFF1-462D-095E8CB95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>
            <a:extLst>
              <a:ext uri="{FF2B5EF4-FFF2-40B4-BE49-F238E27FC236}">
                <a16:creationId xmlns:a16="http://schemas.microsoft.com/office/drawing/2014/main" id="{366E2811-EC47-EFF0-D14F-FD153FCCF4E5}"/>
              </a:ext>
            </a:extLst>
          </p:cNvPr>
          <p:cNvSpPr txBox="1">
            <a:spLocks/>
          </p:cNvSpPr>
          <p:nvPr/>
        </p:nvSpPr>
        <p:spPr>
          <a:xfrm>
            <a:off x="491580" y="242578"/>
            <a:ext cx="2890123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言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ACC932-F1AA-5EB0-3B5B-F5A94C578251}"/>
              </a:ext>
            </a:extLst>
          </p:cNvPr>
          <p:cNvSpPr/>
          <p:nvPr/>
        </p:nvSpPr>
        <p:spPr>
          <a:xfrm>
            <a:off x="7035659" y="2156466"/>
            <a:ext cx="1246525" cy="444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前端请求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8BD508-CE54-01FF-DC00-712B153C32AC}"/>
              </a:ext>
            </a:extLst>
          </p:cNvPr>
          <p:cNvSpPr/>
          <p:nvPr/>
        </p:nvSpPr>
        <p:spPr>
          <a:xfrm>
            <a:off x="6316007" y="2872334"/>
            <a:ext cx="5545665" cy="26078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5F0659-CB29-E70B-265B-113C3223C206}"/>
              </a:ext>
            </a:extLst>
          </p:cNvPr>
          <p:cNvSpPr txBox="1"/>
          <p:nvPr/>
        </p:nvSpPr>
        <p:spPr>
          <a:xfrm>
            <a:off x="10368315" y="2489527"/>
            <a:ext cx="1680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AE48DA6-AFD9-A1F2-194E-536E27D7B78A}"/>
              </a:ext>
            </a:extLst>
          </p:cNvPr>
          <p:cNvCxnSpPr>
            <a:cxnSpLocks/>
          </p:cNvCxnSpPr>
          <p:nvPr/>
        </p:nvCxnSpPr>
        <p:spPr>
          <a:xfrm>
            <a:off x="7606628" y="2626381"/>
            <a:ext cx="0" cy="75403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7ED2B6BB-9547-B5E7-CCDA-931B402B2CE4}"/>
              </a:ext>
            </a:extLst>
          </p:cNvPr>
          <p:cNvSpPr/>
          <p:nvPr/>
        </p:nvSpPr>
        <p:spPr>
          <a:xfrm>
            <a:off x="6497494" y="3380419"/>
            <a:ext cx="2336796" cy="519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C4015A-9BAD-8CC9-93D8-ABC3D39F99FC}"/>
              </a:ext>
            </a:extLst>
          </p:cNvPr>
          <p:cNvSpPr/>
          <p:nvPr/>
        </p:nvSpPr>
        <p:spPr>
          <a:xfrm>
            <a:off x="6497493" y="4478134"/>
            <a:ext cx="2336796" cy="5198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02EB581-DA0B-3A7C-0926-A71E77838AF2}"/>
              </a:ext>
            </a:extLst>
          </p:cNvPr>
          <p:cNvCxnSpPr/>
          <p:nvPr/>
        </p:nvCxnSpPr>
        <p:spPr>
          <a:xfrm>
            <a:off x="7606628" y="3900504"/>
            <a:ext cx="0" cy="57763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3986199A-D55E-3BFA-25C8-01973F3F90E2}"/>
              </a:ext>
            </a:extLst>
          </p:cNvPr>
          <p:cNvSpPr/>
          <p:nvPr/>
        </p:nvSpPr>
        <p:spPr>
          <a:xfrm>
            <a:off x="10255396" y="3330547"/>
            <a:ext cx="1535972" cy="1643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59EB04-EB8E-E464-3449-AD03D3F9D54F}"/>
              </a:ext>
            </a:extLst>
          </p:cNvPr>
          <p:cNvSpPr txBox="1"/>
          <p:nvPr/>
        </p:nvSpPr>
        <p:spPr>
          <a:xfrm>
            <a:off x="10170249" y="3330547"/>
            <a:ext cx="170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36FEB1F-BCC0-B4F2-4591-42757EC16989}"/>
              </a:ext>
            </a:extLst>
          </p:cNvPr>
          <p:cNvSpPr/>
          <p:nvPr/>
        </p:nvSpPr>
        <p:spPr>
          <a:xfrm>
            <a:off x="10396281" y="3826812"/>
            <a:ext cx="1249735" cy="427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D78F381-7FF2-56AD-D051-AB99B8FA2B9C}"/>
              </a:ext>
            </a:extLst>
          </p:cNvPr>
          <p:cNvSpPr/>
          <p:nvPr/>
        </p:nvSpPr>
        <p:spPr>
          <a:xfrm>
            <a:off x="10396281" y="4481645"/>
            <a:ext cx="1249735" cy="4278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F960BED-6042-D55F-5523-460F5DC07191}"/>
              </a:ext>
            </a:extLst>
          </p:cNvPr>
          <p:cNvSpPr txBox="1"/>
          <p:nvPr/>
        </p:nvSpPr>
        <p:spPr>
          <a:xfrm>
            <a:off x="10694087" y="4101031"/>
            <a:ext cx="707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3695D3A-47DF-1D38-D638-FE717C5BF89F}"/>
              </a:ext>
            </a:extLst>
          </p:cNvPr>
          <p:cNvCxnSpPr>
            <a:cxnSpLocks/>
          </p:cNvCxnSpPr>
          <p:nvPr/>
        </p:nvCxnSpPr>
        <p:spPr>
          <a:xfrm>
            <a:off x="8834289" y="3699879"/>
            <a:ext cx="8341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9970BC5-1117-E449-EA38-97A2FC7B7651}"/>
              </a:ext>
            </a:extLst>
          </p:cNvPr>
          <p:cNvCxnSpPr>
            <a:cxnSpLocks/>
          </p:cNvCxnSpPr>
          <p:nvPr/>
        </p:nvCxnSpPr>
        <p:spPr>
          <a:xfrm>
            <a:off x="8834289" y="4715086"/>
            <a:ext cx="837829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9F2B518-6940-8E4A-280E-F4ADE47C6CDA}"/>
              </a:ext>
            </a:extLst>
          </p:cNvPr>
          <p:cNvCxnSpPr>
            <a:cxnSpLocks/>
          </p:cNvCxnSpPr>
          <p:nvPr/>
        </p:nvCxnSpPr>
        <p:spPr>
          <a:xfrm>
            <a:off x="9675847" y="4254659"/>
            <a:ext cx="57954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F4F4E71-A825-3E11-B737-AB294CC7E165}"/>
              </a:ext>
            </a:extLst>
          </p:cNvPr>
          <p:cNvCxnSpPr>
            <a:cxnSpLocks/>
          </p:cNvCxnSpPr>
          <p:nvPr/>
        </p:nvCxnSpPr>
        <p:spPr>
          <a:xfrm>
            <a:off x="9668389" y="3686306"/>
            <a:ext cx="0" cy="103293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5525BAB-B0D2-C7A6-A7A5-B1B63415BCB4}"/>
              </a:ext>
            </a:extLst>
          </p:cNvPr>
          <p:cNvSpPr txBox="1"/>
          <p:nvPr/>
        </p:nvSpPr>
        <p:spPr>
          <a:xfrm>
            <a:off x="8877940" y="3335295"/>
            <a:ext cx="12497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获取数据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F3D35B-8C07-7502-5FF1-AAD9467D10C0}"/>
              </a:ext>
            </a:extLst>
          </p:cNvPr>
          <p:cNvSpPr txBox="1"/>
          <p:nvPr/>
        </p:nvSpPr>
        <p:spPr>
          <a:xfrm>
            <a:off x="8873933" y="4701937"/>
            <a:ext cx="1371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130DDED-206F-3A82-A02A-40B4D5926FDE}"/>
              </a:ext>
            </a:extLst>
          </p:cNvPr>
          <p:cNvSpPr/>
          <p:nvPr/>
        </p:nvSpPr>
        <p:spPr>
          <a:xfrm>
            <a:off x="6690450" y="5582190"/>
            <a:ext cx="3479799" cy="92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流程图: 磁盘 53">
            <a:extLst>
              <a:ext uri="{FF2B5EF4-FFF2-40B4-BE49-F238E27FC236}">
                <a16:creationId xmlns:a16="http://schemas.microsoft.com/office/drawing/2014/main" id="{D31FBECB-9D3E-D9FD-4584-BF72B5B7D1B7}"/>
              </a:ext>
            </a:extLst>
          </p:cNvPr>
          <p:cNvSpPr/>
          <p:nvPr/>
        </p:nvSpPr>
        <p:spPr>
          <a:xfrm>
            <a:off x="9239238" y="5668753"/>
            <a:ext cx="640475" cy="77909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 SQL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流程图: 磁盘 54">
            <a:extLst>
              <a:ext uri="{FF2B5EF4-FFF2-40B4-BE49-F238E27FC236}">
                <a16:creationId xmlns:a16="http://schemas.microsoft.com/office/drawing/2014/main" id="{3AC64F3F-3B1B-C848-0D0C-062A60498A70}"/>
              </a:ext>
            </a:extLst>
          </p:cNvPr>
          <p:cNvSpPr/>
          <p:nvPr/>
        </p:nvSpPr>
        <p:spPr>
          <a:xfrm>
            <a:off x="8035690" y="5687493"/>
            <a:ext cx="640475" cy="77909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56" name="流程图: 磁盘 55">
            <a:extLst>
              <a:ext uri="{FF2B5EF4-FFF2-40B4-BE49-F238E27FC236}">
                <a16:creationId xmlns:a16="http://schemas.microsoft.com/office/drawing/2014/main" id="{9E59C5D0-F71B-06F6-E810-D20CE73E20B9}"/>
              </a:ext>
            </a:extLst>
          </p:cNvPr>
          <p:cNvSpPr/>
          <p:nvPr/>
        </p:nvSpPr>
        <p:spPr>
          <a:xfrm>
            <a:off x="6966153" y="5656241"/>
            <a:ext cx="640475" cy="779098"/>
          </a:xfrm>
          <a:prstGeom prst="flowChartMagneticDisk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597B1B8-6C9E-1982-2552-4AE0C481F7D3}"/>
              </a:ext>
            </a:extLst>
          </p:cNvPr>
          <p:cNvCxnSpPr>
            <a:cxnSpLocks/>
          </p:cNvCxnSpPr>
          <p:nvPr/>
        </p:nvCxnSpPr>
        <p:spPr>
          <a:xfrm flipV="1">
            <a:off x="7035660" y="4997996"/>
            <a:ext cx="0" cy="55805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984534A-B9BD-E551-BCF8-78F63CE7657C}"/>
              </a:ext>
            </a:extLst>
          </p:cNvPr>
          <p:cNvSpPr txBox="1"/>
          <p:nvPr/>
        </p:nvSpPr>
        <p:spPr>
          <a:xfrm>
            <a:off x="7023600" y="5080081"/>
            <a:ext cx="2988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将查询数据封装为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Bean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50C0D1-4E17-3718-2A74-D7D676CB5114}"/>
              </a:ext>
            </a:extLst>
          </p:cNvPr>
          <p:cNvSpPr txBox="1"/>
          <p:nvPr/>
        </p:nvSpPr>
        <p:spPr>
          <a:xfrm>
            <a:off x="10313017" y="5917181"/>
            <a:ext cx="1088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F7697E6-1826-6548-6C97-BFF0159F9B20}"/>
              </a:ext>
            </a:extLst>
          </p:cNvPr>
          <p:cNvSpPr/>
          <p:nvPr/>
        </p:nvSpPr>
        <p:spPr>
          <a:xfrm>
            <a:off x="371954" y="3087345"/>
            <a:ext cx="5334000" cy="23948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16FC868-F4BA-F689-3FBF-8BA257E171BF}"/>
              </a:ext>
            </a:extLst>
          </p:cNvPr>
          <p:cNvSpPr/>
          <p:nvPr/>
        </p:nvSpPr>
        <p:spPr>
          <a:xfrm>
            <a:off x="408576" y="2180380"/>
            <a:ext cx="5355772" cy="5834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前端、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、小程序等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43FCF59-4E62-7C68-18D8-27EB265C0E0F}"/>
              </a:ext>
            </a:extLst>
          </p:cNvPr>
          <p:cNvSpPr/>
          <p:nvPr/>
        </p:nvSpPr>
        <p:spPr>
          <a:xfrm>
            <a:off x="468201" y="3172310"/>
            <a:ext cx="3587932" cy="505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控制层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C84664D-D5D8-8ECF-5BDF-4CA9168EC2EE}"/>
              </a:ext>
            </a:extLst>
          </p:cNvPr>
          <p:cNvSpPr/>
          <p:nvPr/>
        </p:nvSpPr>
        <p:spPr>
          <a:xfrm>
            <a:off x="468201" y="3999624"/>
            <a:ext cx="3587932" cy="505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B1D4F9C-1A88-9770-5548-BBF96469A912}"/>
              </a:ext>
            </a:extLst>
          </p:cNvPr>
          <p:cNvSpPr/>
          <p:nvPr/>
        </p:nvSpPr>
        <p:spPr>
          <a:xfrm>
            <a:off x="468201" y="4850942"/>
            <a:ext cx="3587932" cy="505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数据访问层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6716D84-D55F-B74E-838C-BEBF436740C3}"/>
              </a:ext>
            </a:extLst>
          </p:cNvPr>
          <p:cNvSpPr/>
          <p:nvPr/>
        </p:nvSpPr>
        <p:spPr>
          <a:xfrm>
            <a:off x="371954" y="5991684"/>
            <a:ext cx="5334000" cy="6596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69" name="箭头: 下 68">
            <a:extLst>
              <a:ext uri="{FF2B5EF4-FFF2-40B4-BE49-F238E27FC236}">
                <a16:creationId xmlns:a16="http://schemas.microsoft.com/office/drawing/2014/main" id="{26004301-58B0-91DB-B19A-769DDB11BA5C}"/>
              </a:ext>
            </a:extLst>
          </p:cNvPr>
          <p:cNvSpPr/>
          <p:nvPr/>
        </p:nvSpPr>
        <p:spPr>
          <a:xfrm>
            <a:off x="1716865" y="2788920"/>
            <a:ext cx="339634" cy="300435"/>
          </a:xfrm>
          <a:prstGeom prst="downArrow">
            <a:avLst>
              <a:gd name="adj1" fmla="val 50000"/>
              <a:gd name="adj2" fmla="val 58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下 69">
            <a:extLst>
              <a:ext uri="{FF2B5EF4-FFF2-40B4-BE49-F238E27FC236}">
                <a16:creationId xmlns:a16="http://schemas.microsoft.com/office/drawing/2014/main" id="{1DBC9BE3-DE87-CDA2-DCC8-7EBA62F14019}"/>
              </a:ext>
            </a:extLst>
          </p:cNvPr>
          <p:cNvSpPr/>
          <p:nvPr/>
        </p:nvSpPr>
        <p:spPr>
          <a:xfrm>
            <a:off x="1377231" y="5532335"/>
            <a:ext cx="339634" cy="444137"/>
          </a:xfrm>
          <a:prstGeom prst="downArrow">
            <a:avLst>
              <a:gd name="adj1" fmla="val 50000"/>
              <a:gd name="adj2" fmla="val 705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01C15E98-094E-9474-12E1-76B39631CEA7}"/>
              </a:ext>
            </a:extLst>
          </p:cNvPr>
          <p:cNvSpPr/>
          <p:nvPr/>
        </p:nvSpPr>
        <p:spPr>
          <a:xfrm rot="10800000">
            <a:off x="3976740" y="5480191"/>
            <a:ext cx="339634" cy="444137"/>
          </a:xfrm>
          <a:prstGeom prst="downArrow">
            <a:avLst>
              <a:gd name="adj1" fmla="val 50000"/>
              <a:gd name="adj2" fmla="val 705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A5F3DF27-FFE9-4BE3-7C6C-E025017C33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45" b="11078"/>
          <a:stretch/>
        </p:blipFill>
        <p:spPr>
          <a:xfrm>
            <a:off x="4725849" y="3499638"/>
            <a:ext cx="406421" cy="382263"/>
          </a:xfrm>
          <a:prstGeom prst="rect">
            <a:avLst/>
          </a:prstGeom>
        </p:spPr>
      </p:pic>
      <p:sp>
        <p:nvSpPr>
          <p:cNvPr id="74" name="文本框 73">
            <a:extLst>
              <a:ext uri="{FF2B5EF4-FFF2-40B4-BE49-F238E27FC236}">
                <a16:creationId xmlns:a16="http://schemas.microsoft.com/office/drawing/2014/main" id="{CCCD8B16-6F7F-30DB-A484-D562A749CA68}"/>
              </a:ext>
            </a:extLst>
          </p:cNvPr>
          <p:cNvSpPr txBox="1"/>
          <p:nvPr/>
        </p:nvSpPr>
        <p:spPr>
          <a:xfrm>
            <a:off x="4076764" y="4009120"/>
            <a:ext cx="1652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</a:p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Boot</a:t>
            </a:r>
            <a:endParaRPr lang="zh-CN" alt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Rectangle 3">
            <a:extLst>
              <a:ext uri="{FF2B5EF4-FFF2-40B4-BE49-F238E27FC236}">
                <a16:creationId xmlns:a16="http://schemas.microsoft.com/office/drawing/2014/main" id="{01362671-69BD-7F8F-55E4-0DED38FBC71F}"/>
              </a:ext>
            </a:extLst>
          </p:cNvPr>
          <p:cNvSpPr txBox="1">
            <a:spLocks noChangeArrowheads="1"/>
          </p:cNvSpPr>
          <p:nvPr/>
        </p:nvSpPr>
        <p:spPr>
          <a:xfrm>
            <a:off x="4218679" y="1059317"/>
            <a:ext cx="5173133" cy="773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just">
              <a:lnSpc>
                <a:spcPct val="150000"/>
              </a:lnSpc>
              <a:buFont typeface="Wingdings" charset="0"/>
              <a:buNone/>
            </a:pP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Web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三层架构与</a:t>
            </a:r>
            <a:r>
              <a:rPr lang="en-US" altLang="zh-CN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4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F87AB879-B6A0-E5D2-F298-DEBBE15855B4}"/>
              </a:ext>
            </a:extLst>
          </p:cNvPr>
          <p:cNvSpPr/>
          <p:nvPr/>
        </p:nvSpPr>
        <p:spPr>
          <a:xfrm rot="10800000">
            <a:off x="4048862" y="2772882"/>
            <a:ext cx="339634" cy="300435"/>
          </a:xfrm>
          <a:prstGeom prst="downArrow">
            <a:avLst>
              <a:gd name="adj1" fmla="val 50000"/>
              <a:gd name="adj2" fmla="val 584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534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BA89A590-7E20-09EB-2470-4FEB4A0BAB57}"/>
              </a:ext>
            </a:extLst>
          </p:cNvPr>
          <p:cNvSpPr/>
          <p:nvPr/>
        </p:nvSpPr>
        <p:spPr>
          <a:xfrm>
            <a:off x="5392778" y="5340295"/>
            <a:ext cx="950536" cy="856891"/>
          </a:xfrm>
          <a:custGeom>
            <a:avLst/>
            <a:gdLst>
              <a:gd name="connsiteX0" fmla="*/ 475267 w 950536"/>
              <a:gd name="connsiteY0" fmla="*/ 0 h 856891"/>
              <a:gd name="connsiteX1" fmla="*/ 597122 w 950536"/>
              <a:gd name="connsiteY1" fmla="*/ 45165 h 856891"/>
              <a:gd name="connsiteX2" fmla="*/ 950536 w 950536"/>
              <a:gd name="connsiteY2" fmla="*/ 428446 h 856891"/>
              <a:gd name="connsiteX3" fmla="*/ 597122 w 950536"/>
              <a:gd name="connsiteY3" fmla="*/ 811728 h 856891"/>
              <a:gd name="connsiteX4" fmla="*/ 475270 w 950536"/>
              <a:gd name="connsiteY4" fmla="*/ 856891 h 856891"/>
              <a:gd name="connsiteX5" fmla="*/ 353414 w 950536"/>
              <a:gd name="connsiteY5" fmla="*/ 811727 h 856891"/>
              <a:gd name="connsiteX6" fmla="*/ 0 w 950536"/>
              <a:gd name="connsiteY6" fmla="*/ 428445 h 856891"/>
              <a:gd name="connsiteX7" fmla="*/ 353414 w 950536"/>
              <a:gd name="connsiteY7" fmla="*/ 45164 h 85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536" h="856891">
                <a:moveTo>
                  <a:pt x="475267" y="0"/>
                </a:moveTo>
                <a:lnTo>
                  <a:pt x="597122" y="45165"/>
                </a:lnTo>
                <a:cubicBezTo>
                  <a:pt x="815480" y="143255"/>
                  <a:pt x="950536" y="278765"/>
                  <a:pt x="950536" y="428446"/>
                </a:cubicBezTo>
                <a:cubicBezTo>
                  <a:pt x="950536" y="578127"/>
                  <a:pt x="815480" y="713638"/>
                  <a:pt x="597122" y="811728"/>
                </a:cubicBezTo>
                <a:lnTo>
                  <a:pt x="475270" y="856891"/>
                </a:lnTo>
                <a:lnTo>
                  <a:pt x="353414" y="811727"/>
                </a:lnTo>
                <a:cubicBezTo>
                  <a:pt x="135057" y="713637"/>
                  <a:pt x="0" y="578126"/>
                  <a:pt x="0" y="428445"/>
                </a:cubicBezTo>
                <a:cubicBezTo>
                  <a:pt x="0" y="278764"/>
                  <a:pt x="135057" y="143254"/>
                  <a:pt x="353414" y="45164"/>
                </a:cubicBezTo>
                <a:close/>
              </a:path>
            </a:pathLst>
          </a:custGeom>
          <a:solidFill>
            <a:srgbClr val="EEECE1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∩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B15496AE-DC05-0975-EB03-6B7EF99DF285}"/>
              </a:ext>
            </a:extLst>
          </p:cNvPr>
          <p:cNvSpPr/>
          <p:nvPr/>
        </p:nvSpPr>
        <p:spPr>
          <a:xfrm>
            <a:off x="5868046" y="5228422"/>
            <a:ext cx="1937995" cy="1084084"/>
          </a:xfrm>
          <a:custGeom>
            <a:avLst/>
            <a:gdLst>
              <a:gd name="connsiteX0" fmla="*/ 731364 w 1937995"/>
              <a:gd name="connsiteY0" fmla="*/ 0 h 1084084"/>
              <a:gd name="connsiteX1" fmla="*/ 1937995 w 1937995"/>
              <a:gd name="connsiteY1" fmla="*/ 542042 h 1084084"/>
              <a:gd name="connsiteX2" fmla="*/ 731364 w 1937995"/>
              <a:gd name="connsiteY2" fmla="*/ 1084084 h 1084084"/>
              <a:gd name="connsiteX3" fmla="*/ 56725 w 1937995"/>
              <a:gd name="connsiteY3" fmla="*/ 991512 h 1084084"/>
              <a:gd name="connsiteX4" fmla="*/ 2 w 1937995"/>
              <a:gd name="connsiteY4" fmla="*/ 970488 h 1084084"/>
              <a:gd name="connsiteX5" fmla="*/ 121855 w 1937995"/>
              <a:gd name="connsiteY5" fmla="*/ 925325 h 1084084"/>
              <a:gd name="connsiteX6" fmla="*/ 475269 w 1937995"/>
              <a:gd name="connsiteY6" fmla="*/ 542043 h 1084084"/>
              <a:gd name="connsiteX7" fmla="*/ 121855 w 1937995"/>
              <a:gd name="connsiteY7" fmla="*/ 158762 h 1084084"/>
              <a:gd name="connsiteX8" fmla="*/ 0 w 1937995"/>
              <a:gd name="connsiteY8" fmla="*/ 113597 h 1084084"/>
              <a:gd name="connsiteX9" fmla="*/ 56725 w 1937995"/>
              <a:gd name="connsiteY9" fmla="*/ 92572 h 1084084"/>
              <a:gd name="connsiteX10" fmla="*/ 731364 w 1937995"/>
              <a:gd name="connsiteY10" fmla="*/ 0 h 108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7995" h="1084084">
                <a:moveTo>
                  <a:pt x="731364" y="0"/>
                </a:moveTo>
                <a:cubicBezTo>
                  <a:pt x="1397768" y="0"/>
                  <a:pt x="1937995" y="242680"/>
                  <a:pt x="1937995" y="542042"/>
                </a:cubicBezTo>
                <a:cubicBezTo>
                  <a:pt x="1937995" y="841404"/>
                  <a:pt x="1397768" y="1084084"/>
                  <a:pt x="731364" y="1084084"/>
                </a:cubicBezTo>
                <a:cubicBezTo>
                  <a:pt x="481462" y="1084084"/>
                  <a:pt x="249305" y="1049957"/>
                  <a:pt x="56725" y="991512"/>
                </a:cubicBezTo>
                <a:lnTo>
                  <a:pt x="2" y="970488"/>
                </a:lnTo>
                <a:lnTo>
                  <a:pt x="121855" y="925325"/>
                </a:lnTo>
                <a:cubicBezTo>
                  <a:pt x="340212" y="827235"/>
                  <a:pt x="475269" y="691724"/>
                  <a:pt x="475269" y="542043"/>
                </a:cubicBezTo>
                <a:cubicBezTo>
                  <a:pt x="475269" y="392362"/>
                  <a:pt x="340212" y="256852"/>
                  <a:pt x="121855" y="158762"/>
                </a:cubicBezTo>
                <a:lnTo>
                  <a:pt x="0" y="113597"/>
                </a:lnTo>
                <a:lnTo>
                  <a:pt x="56725" y="92572"/>
                </a:lnTo>
                <a:cubicBezTo>
                  <a:pt x="249305" y="34127"/>
                  <a:pt x="481462" y="0"/>
                  <a:pt x="731364" y="0"/>
                </a:cubicBezTo>
                <a:close/>
              </a:path>
            </a:pathLst>
          </a:custGeom>
          <a:solidFill>
            <a:srgbClr val="75DBFF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275741B-0D59-4BF4-02B9-010132ECAFFD}"/>
              </a:ext>
            </a:extLst>
          </p:cNvPr>
          <p:cNvSpPr/>
          <p:nvPr/>
        </p:nvSpPr>
        <p:spPr>
          <a:xfrm>
            <a:off x="3930051" y="5226698"/>
            <a:ext cx="1937995" cy="1084084"/>
          </a:xfrm>
          <a:custGeom>
            <a:avLst/>
            <a:gdLst>
              <a:gd name="connsiteX0" fmla="*/ 1206631 w 1937995"/>
              <a:gd name="connsiteY0" fmla="*/ 0 h 1084084"/>
              <a:gd name="connsiteX1" fmla="*/ 1881270 w 1937995"/>
              <a:gd name="connsiteY1" fmla="*/ 92572 h 1084084"/>
              <a:gd name="connsiteX2" fmla="*/ 1937993 w 1937995"/>
              <a:gd name="connsiteY2" fmla="*/ 113596 h 1084084"/>
              <a:gd name="connsiteX3" fmla="*/ 1816140 w 1937995"/>
              <a:gd name="connsiteY3" fmla="*/ 158759 h 1084084"/>
              <a:gd name="connsiteX4" fmla="*/ 1462726 w 1937995"/>
              <a:gd name="connsiteY4" fmla="*/ 542041 h 1084084"/>
              <a:gd name="connsiteX5" fmla="*/ 1816140 w 1937995"/>
              <a:gd name="connsiteY5" fmla="*/ 925323 h 1084084"/>
              <a:gd name="connsiteX6" fmla="*/ 1937995 w 1937995"/>
              <a:gd name="connsiteY6" fmla="*/ 970487 h 1084084"/>
              <a:gd name="connsiteX7" fmla="*/ 1881270 w 1937995"/>
              <a:gd name="connsiteY7" fmla="*/ 991512 h 1084084"/>
              <a:gd name="connsiteX8" fmla="*/ 1206631 w 1937995"/>
              <a:gd name="connsiteY8" fmla="*/ 1084084 h 1084084"/>
              <a:gd name="connsiteX9" fmla="*/ 0 w 1937995"/>
              <a:gd name="connsiteY9" fmla="*/ 542042 h 1084084"/>
              <a:gd name="connsiteX10" fmla="*/ 1206631 w 1937995"/>
              <a:gd name="connsiteY10" fmla="*/ 0 h 108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7995" h="1084084">
                <a:moveTo>
                  <a:pt x="1206631" y="0"/>
                </a:moveTo>
                <a:cubicBezTo>
                  <a:pt x="1456533" y="0"/>
                  <a:pt x="1688690" y="34127"/>
                  <a:pt x="1881270" y="92572"/>
                </a:cubicBezTo>
                <a:lnTo>
                  <a:pt x="1937993" y="113596"/>
                </a:lnTo>
                <a:lnTo>
                  <a:pt x="1816140" y="158759"/>
                </a:lnTo>
                <a:cubicBezTo>
                  <a:pt x="1597783" y="256850"/>
                  <a:pt x="1462726" y="392360"/>
                  <a:pt x="1462726" y="542041"/>
                </a:cubicBezTo>
                <a:cubicBezTo>
                  <a:pt x="1462726" y="691722"/>
                  <a:pt x="1597783" y="827233"/>
                  <a:pt x="1816140" y="925323"/>
                </a:cubicBezTo>
                <a:lnTo>
                  <a:pt x="1937995" y="970487"/>
                </a:lnTo>
                <a:lnTo>
                  <a:pt x="1881270" y="991512"/>
                </a:lnTo>
                <a:cubicBezTo>
                  <a:pt x="1688690" y="1049957"/>
                  <a:pt x="1456533" y="1084084"/>
                  <a:pt x="1206631" y="1084084"/>
                </a:cubicBezTo>
                <a:cubicBezTo>
                  <a:pt x="540227" y="1084084"/>
                  <a:pt x="0" y="841404"/>
                  <a:pt x="0" y="542042"/>
                </a:cubicBezTo>
                <a:cubicBezTo>
                  <a:pt x="0" y="242680"/>
                  <a:pt x="540227" y="0"/>
                  <a:pt x="1206631" y="0"/>
                </a:cubicBez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8" name="Shape 2627">
            <a:extLst>
              <a:ext uri="{FF2B5EF4-FFF2-40B4-BE49-F238E27FC236}">
                <a16:creationId xmlns:a16="http://schemas.microsoft.com/office/drawing/2014/main" id="{064A9BB1-D555-A0C9-1732-326516576060}"/>
              </a:ext>
            </a:extLst>
          </p:cNvPr>
          <p:cNvSpPr/>
          <p:nvPr/>
        </p:nvSpPr>
        <p:spPr>
          <a:xfrm>
            <a:off x="1191816" y="1397933"/>
            <a:ext cx="279459" cy="2794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ysClr val="window" lastClr="FFFFFF"/>
          </a:solidFill>
          <a:ln w="12700">
            <a:noFill/>
            <a:miter lim="400000"/>
          </a:ln>
        </p:spPr>
        <p:txBody>
          <a:bodyPr lIns="19047" tIns="19047" rIns="19047" bIns="19047" anchor="ctr"/>
          <a:lstStyle/>
          <a:p>
            <a:pPr marL="0" marR="0" lvl="0" indent="0" algn="ctr" defTabSz="2285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62" b="0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Gill Sans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8DDACD0F-6F14-5593-3FFA-6559FCBAE2FC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F3F730C-DF90-CEE3-5DFA-F3AE86287EA6}"/>
              </a:ext>
            </a:extLst>
          </p:cNvPr>
          <p:cNvSpPr txBox="1"/>
          <p:nvPr/>
        </p:nvSpPr>
        <p:spPr>
          <a:xfrm>
            <a:off x="827314" y="1153887"/>
            <a:ext cx="10633166" cy="3920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320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连接查询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742950" marR="0" lvl="1" indent="-285750" defTabSz="4320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内连接：相当于查询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B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交集部分数据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742950" marR="0" lvl="1" indent="-285750" defTabSz="4320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外连接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1200150" marR="0" lvl="2" indent="-285750" defTabSz="4320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左外连接：查询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左表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所有数据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包括两张表交集部分数据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)</a:t>
            </a:r>
          </a:p>
          <a:p>
            <a:pPr marL="1200150" marR="0" lvl="2" indent="-285750" defTabSz="4320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右外连接：查询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右表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所有数据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包括两张表交集部分数据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)</a:t>
            </a:r>
          </a:p>
          <a:p>
            <a:pPr marL="285750" marR="0" lvl="0" indent="-285750" defTabSz="4320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子查询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53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repeatCount="2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mph" presetSubtype="0" repeatCount="2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repeatCount="2000" fill="remove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  <p:bldP spid="3" grpId="0" animBg="1"/>
      <p:bldP spid="3" grpId="1" animBg="1"/>
      <p:bldP spid="4" grpId="0" animBg="1"/>
      <p:bldP spid="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ECC34593-A507-14D1-392B-69B7EC399D28}"/>
              </a:ext>
            </a:extLst>
          </p:cNvPr>
          <p:cNvSpPr txBox="1">
            <a:spLocks/>
          </p:cNvSpPr>
          <p:nvPr/>
        </p:nvSpPr>
        <p:spPr>
          <a:xfrm>
            <a:off x="666772" y="1219590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内连接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根据表相同的部分建立关系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AD2A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5A1DB6C-D9BF-08B0-3906-BF1185B94FA0}"/>
              </a:ext>
            </a:extLst>
          </p:cNvPr>
          <p:cNvSpPr/>
          <p:nvPr/>
        </p:nvSpPr>
        <p:spPr>
          <a:xfrm>
            <a:off x="5281064" y="5391262"/>
            <a:ext cx="950536" cy="856891"/>
          </a:xfrm>
          <a:custGeom>
            <a:avLst/>
            <a:gdLst>
              <a:gd name="connsiteX0" fmla="*/ 475267 w 950536"/>
              <a:gd name="connsiteY0" fmla="*/ 0 h 856891"/>
              <a:gd name="connsiteX1" fmla="*/ 597122 w 950536"/>
              <a:gd name="connsiteY1" fmla="*/ 45165 h 856891"/>
              <a:gd name="connsiteX2" fmla="*/ 950536 w 950536"/>
              <a:gd name="connsiteY2" fmla="*/ 428446 h 856891"/>
              <a:gd name="connsiteX3" fmla="*/ 597122 w 950536"/>
              <a:gd name="connsiteY3" fmla="*/ 811728 h 856891"/>
              <a:gd name="connsiteX4" fmla="*/ 475270 w 950536"/>
              <a:gd name="connsiteY4" fmla="*/ 856891 h 856891"/>
              <a:gd name="connsiteX5" fmla="*/ 353414 w 950536"/>
              <a:gd name="connsiteY5" fmla="*/ 811727 h 856891"/>
              <a:gd name="connsiteX6" fmla="*/ 0 w 950536"/>
              <a:gd name="connsiteY6" fmla="*/ 428445 h 856891"/>
              <a:gd name="connsiteX7" fmla="*/ 353414 w 950536"/>
              <a:gd name="connsiteY7" fmla="*/ 45164 h 85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536" h="856891">
                <a:moveTo>
                  <a:pt x="475267" y="0"/>
                </a:moveTo>
                <a:lnTo>
                  <a:pt x="597122" y="45165"/>
                </a:lnTo>
                <a:cubicBezTo>
                  <a:pt x="815480" y="143255"/>
                  <a:pt x="950536" y="278765"/>
                  <a:pt x="950536" y="428446"/>
                </a:cubicBezTo>
                <a:cubicBezTo>
                  <a:pt x="950536" y="578127"/>
                  <a:pt x="815480" y="713638"/>
                  <a:pt x="597122" y="811728"/>
                </a:cubicBezTo>
                <a:lnTo>
                  <a:pt x="475270" y="856891"/>
                </a:lnTo>
                <a:lnTo>
                  <a:pt x="353414" y="811727"/>
                </a:lnTo>
                <a:cubicBezTo>
                  <a:pt x="135057" y="713637"/>
                  <a:pt x="0" y="578126"/>
                  <a:pt x="0" y="428445"/>
                </a:cubicBezTo>
                <a:cubicBezTo>
                  <a:pt x="0" y="278764"/>
                  <a:pt x="135057" y="143254"/>
                  <a:pt x="353414" y="45164"/>
                </a:cubicBezTo>
                <a:close/>
              </a:path>
            </a:pathLst>
          </a:custGeom>
          <a:solidFill>
            <a:srgbClr val="EEECE1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∩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4D2932B4-612D-6FCA-B1F3-CA8BEFE1447F}"/>
              </a:ext>
            </a:extLst>
          </p:cNvPr>
          <p:cNvSpPr/>
          <p:nvPr/>
        </p:nvSpPr>
        <p:spPr>
          <a:xfrm>
            <a:off x="5756332" y="5279389"/>
            <a:ext cx="1937995" cy="1084084"/>
          </a:xfrm>
          <a:custGeom>
            <a:avLst/>
            <a:gdLst>
              <a:gd name="connsiteX0" fmla="*/ 731364 w 1937995"/>
              <a:gd name="connsiteY0" fmla="*/ 0 h 1084084"/>
              <a:gd name="connsiteX1" fmla="*/ 1937995 w 1937995"/>
              <a:gd name="connsiteY1" fmla="*/ 542042 h 1084084"/>
              <a:gd name="connsiteX2" fmla="*/ 731364 w 1937995"/>
              <a:gd name="connsiteY2" fmla="*/ 1084084 h 1084084"/>
              <a:gd name="connsiteX3" fmla="*/ 56725 w 1937995"/>
              <a:gd name="connsiteY3" fmla="*/ 991512 h 1084084"/>
              <a:gd name="connsiteX4" fmla="*/ 2 w 1937995"/>
              <a:gd name="connsiteY4" fmla="*/ 970488 h 1084084"/>
              <a:gd name="connsiteX5" fmla="*/ 121855 w 1937995"/>
              <a:gd name="connsiteY5" fmla="*/ 925325 h 1084084"/>
              <a:gd name="connsiteX6" fmla="*/ 475269 w 1937995"/>
              <a:gd name="connsiteY6" fmla="*/ 542043 h 1084084"/>
              <a:gd name="connsiteX7" fmla="*/ 121855 w 1937995"/>
              <a:gd name="connsiteY7" fmla="*/ 158762 h 1084084"/>
              <a:gd name="connsiteX8" fmla="*/ 0 w 1937995"/>
              <a:gd name="connsiteY8" fmla="*/ 113597 h 1084084"/>
              <a:gd name="connsiteX9" fmla="*/ 56725 w 1937995"/>
              <a:gd name="connsiteY9" fmla="*/ 92572 h 1084084"/>
              <a:gd name="connsiteX10" fmla="*/ 731364 w 1937995"/>
              <a:gd name="connsiteY10" fmla="*/ 0 h 108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7995" h="1084084">
                <a:moveTo>
                  <a:pt x="731364" y="0"/>
                </a:moveTo>
                <a:cubicBezTo>
                  <a:pt x="1397768" y="0"/>
                  <a:pt x="1937995" y="242680"/>
                  <a:pt x="1937995" y="542042"/>
                </a:cubicBezTo>
                <a:cubicBezTo>
                  <a:pt x="1937995" y="841404"/>
                  <a:pt x="1397768" y="1084084"/>
                  <a:pt x="731364" y="1084084"/>
                </a:cubicBezTo>
                <a:cubicBezTo>
                  <a:pt x="481462" y="1084084"/>
                  <a:pt x="249305" y="1049957"/>
                  <a:pt x="56725" y="991512"/>
                </a:cubicBezTo>
                <a:lnTo>
                  <a:pt x="2" y="970488"/>
                </a:lnTo>
                <a:lnTo>
                  <a:pt x="121855" y="925325"/>
                </a:lnTo>
                <a:cubicBezTo>
                  <a:pt x="340212" y="827235"/>
                  <a:pt x="475269" y="691724"/>
                  <a:pt x="475269" y="542043"/>
                </a:cubicBezTo>
                <a:cubicBezTo>
                  <a:pt x="475269" y="392362"/>
                  <a:pt x="340212" y="256852"/>
                  <a:pt x="121855" y="158762"/>
                </a:cubicBezTo>
                <a:lnTo>
                  <a:pt x="0" y="113597"/>
                </a:lnTo>
                <a:lnTo>
                  <a:pt x="56725" y="92572"/>
                </a:lnTo>
                <a:cubicBezTo>
                  <a:pt x="249305" y="34127"/>
                  <a:pt x="481462" y="0"/>
                  <a:pt x="731364" y="0"/>
                </a:cubicBezTo>
                <a:close/>
              </a:path>
            </a:pathLst>
          </a:custGeom>
          <a:solidFill>
            <a:srgbClr val="75DBFF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3B50F9D-F0F5-CE4C-5205-B23B005E9D59}"/>
              </a:ext>
            </a:extLst>
          </p:cNvPr>
          <p:cNvSpPr/>
          <p:nvPr/>
        </p:nvSpPr>
        <p:spPr>
          <a:xfrm>
            <a:off x="3818337" y="5277665"/>
            <a:ext cx="1937995" cy="1084084"/>
          </a:xfrm>
          <a:custGeom>
            <a:avLst/>
            <a:gdLst>
              <a:gd name="connsiteX0" fmla="*/ 1206631 w 1937995"/>
              <a:gd name="connsiteY0" fmla="*/ 0 h 1084084"/>
              <a:gd name="connsiteX1" fmla="*/ 1881270 w 1937995"/>
              <a:gd name="connsiteY1" fmla="*/ 92572 h 1084084"/>
              <a:gd name="connsiteX2" fmla="*/ 1937993 w 1937995"/>
              <a:gd name="connsiteY2" fmla="*/ 113596 h 1084084"/>
              <a:gd name="connsiteX3" fmla="*/ 1816140 w 1937995"/>
              <a:gd name="connsiteY3" fmla="*/ 158759 h 1084084"/>
              <a:gd name="connsiteX4" fmla="*/ 1462726 w 1937995"/>
              <a:gd name="connsiteY4" fmla="*/ 542041 h 1084084"/>
              <a:gd name="connsiteX5" fmla="*/ 1816140 w 1937995"/>
              <a:gd name="connsiteY5" fmla="*/ 925323 h 1084084"/>
              <a:gd name="connsiteX6" fmla="*/ 1937995 w 1937995"/>
              <a:gd name="connsiteY6" fmla="*/ 970487 h 1084084"/>
              <a:gd name="connsiteX7" fmla="*/ 1881270 w 1937995"/>
              <a:gd name="connsiteY7" fmla="*/ 991512 h 1084084"/>
              <a:gd name="connsiteX8" fmla="*/ 1206631 w 1937995"/>
              <a:gd name="connsiteY8" fmla="*/ 1084084 h 1084084"/>
              <a:gd name="connsiteX9" fmla="*/ 0 w 1937995"/>
              <a:gd name="connsiteY9" fmla="*/ 542042 h 1084084"/>
              <a:gd name="connsiteX10" fmla="*/ 1206631 w 1937995"/>
              <a:gd name="connsiteY10" fmla="*/ 0 h 108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7995" h="1084084">
                <a:moveTo>
                  <a:pt x="1206631" y="0"/>
                </a:moveTo>
                <a:cubicBezTo>
                  <a:pt x="1456533" y="0"/>
                  <a:pt x="1688690" y="34127"/>
                  <a:pt x="1881270" y="92572"/>
                </a:cubicBezTo>
                <a:lnTo>
                  <a:pt x="1937993" y="113596"/>
                </a:lnTo>
                <a:lnTo>
                  <a:pt x="1816140" y="158759"/>
                </a:lnTo>
                <a:cubicBezTo>
                  <a:pt x="1597783" y="256850"/>
                  <a:pt x="1462726" y="392360"/>
                  <a:pt x="1462726" y="542041"/>
                </a:cubicBezTo>
                <a:cubicBezTo>
                  <a:pt x="1462726" y="691722"/>
                  <a:pt x="1597783" y="827233"/>
                  <a:pt x="1816140" y="925323"/>
                </a:cubicBezTo>
                <a:lnTo>
                  <a:pt x="1937995" y="970487"/>
                </a:lnTo>
                <a:lnTo>
                  <a:pt x="1881270" y="991512"/>
                </a:lnTo>
                <a:cubicBezTo>
                  <a:pt x="1688690" y="1049957"/>
                  <a:pt x="1456533" y="1084084"/>
                  <a:pt x="1206631" y="1084084"/>
                </a:cubicBezTo>
                <a:cubicBezTo>
                  <a:pt x="540227" y="1084084"/>
                  <a:pt x="0" y="841404"/>
                  <a:pt x="0" y="542042"/>
                </a:cubicBezTo>
                <a:cubicBezTo>
                  <a:pt x="0" y="242680"/>
                  <a:pt x="540227" y="0"/>
                  <a:pt x="1206631" y="0"/>
                </a:cubicBez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791CE446-5FEC-26A2-05C6-8E365B49C46C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168213-D402-A3D8-9EFD-A8ADBB4C1131}"/>
              </a:ext>
            </a:extLst>
          </p:cNvPr>
          <p:cNvSpPr txBox="1"/>
          <p:nvPr/>
        </p:nvSpPr>
        <p:spPr>
          <a:xfrm>
            <a:off x="1053738" y="2069382"/>
            <a:ext cx="9779725" cy="1769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540000" eaLnBrk="0" fontAlgn="base" latinLnBrk="0" hangingPunct="0">
              <a:lnSpc>
                <a:spcPct val="3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隐式内连接：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字段列表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1 ,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where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条件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... ;</a:t>
            </a:r>
          </a:p>
          <a:p>
            <a:pPr marL="285750" marR="0" lvl="0" indent="-285750" defTabSz="540000" eaLnBrk="0" fontAlgn="base" latinLnBrk="0" hangingPunct="0">
              <a:lnSpc>
                <a:spcPct val="3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显式内连接：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字段列表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[ inner ]  join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连接条件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... ;</a:t>
            </a:r>
          </a:p>
        </p:txBody>
      </p:sp>
    </p:spTree>
    <p:extLst>
      <p:ext uri="{BB962C8B-B14F-4D97-AF65-F5344CB8AC3E}">
        <p14:creationId xmlns:p14="http://schemas.microsoft.com/office/powerpoint/2010/main" val="413815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repeatCount="2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3">
            <a:extLst>
              <a:ext uri="{FF2B5EF4-FFF2-40B4-BE49-F238E27FC236}">
                <a16:creationId xmlns:a16="http://schemas.microsoft.com/office/drawing/2014/main" id="{57DC9545-DA3C-1997-55BB-28D4B673F0E0}"/>
              </a:ext>
            </a:extLst>
          </p:cNvPr>
          <p:cNvSpPr txBox="1">
            <a:spLocks/>
          </p:cNvSpPr>
          <p:nvPr/>
        </p:nvSpPr>
        <p:spPr>
          <a:xfrm>
            <a:off x="872116" y="1231808"/>
            <a:ext cx="7766787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外连接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右一方全部数据以及两个具有交集的部分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A48E9DFD-7796-0CFD-88F9-F903A77092B8}"/>
              </a:ext>
            </a:extLst>
          </p:cNvPr>
          <p:cNvSpPr/>
          <p:nvPr/>
        </p:nvSpPr>
        <p:spPr>
          <a:xfrm>
            <a:off x="5424900" y="5449423"/>
            <a:ext cx="950536" cy="856891"/>
          </a:xfrm>
          <a:custGeom>
            <a:avLst/>
            <a:gdLst>
              <a:gd name="connsiteX0" fmla="*/ 475267 w 950536"/>
              <a:gd name="connsiteY0" fmla="*/ 0 h 856891"/>
              <a:gd name="connsiteX1" fmla="*/ 597122 w 950536"/>
              <a:gd name="connsiteY1" fmla="*/ 45165 h 856891"/>
              <a:gd name="connsiteX2" fmla="*/ 950536 w 950536"/>
              <a:gd name="connsiteY2" fmla="*/ 428446 h 856891"/>
              <a:gd name="connsiteX3" fmla="*/ 597122 w 950536"/>
              <a:gd name="connsiteY3" fmla="*/ 811728 h 856891"/>
              <a:gd name="connsiteX4" fmla="*/ 475270 w 950536"/>
              <a:gd name="connsiteY4" fmla="*/ 856891 h 856891"/>
              <a:gd name="connsiteX5" fmla="*/ 353414 w 950536"/>
              <a:gd name="connsiteY5" fmla="*/ 811727 h 856891"/>
              <a:gd name="connsiteX6" fmla="*/ 0 w 950536"/>
              <a:gd name="connsiteY6" fmla="*/ 428445 h 856891"/>
              <a:gd name="connsiteX7" fmla="*/ 353414 w 950536"/>
              <a:gd name="connsiteY7" fmla="*/ 45164 h 85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536" h="856891">
                <a:moveTo>
                  <a:pt x="475267" y="0"/>
                </a:moveTo>
                <a:lnTo>
                  <a:pt x="597122" y="45165"/>
                </a:lnTo>
                <a:cubicBezTo>
                  <a:pt x="815480" y="143255"/>
                  <a:pt x="950536" y="278765"/>
                  <a:pt x="950536" y="428446"/>
                </a:cubicBezTo>
                <a:cubicBezTo>
                  <a:pt x="950536" y="578127"/>
                  <a:pt x="815480" y="713638"/>
                  <a:pt x="597122" y="811728"/>
                </a:cubicBezTo>
                <a:lnTo>
                  <a:pt x="475270" y="856891"/>
                </a:lnTo>
                <a:lnTo>
                  <a:pt x="353414" y="811727"/>
                </a:lnTo>
                <a:cubicBezTo>
                  <a:pt x="135057" y="713637"/>
                  <a:pt x="0" y="578126"/>
                  <a:pt x="0" y="428445"/>
                </a:cubicBezTo>
                <a:cubicBezTo>
                  <a:pt x="0" y="278764"/>
                  <a:pt x="135057" y="143254"/>
                  <a:pt x="353414" y="45164"/>
                </a:cubicBezTo>
                <a:close/>
              </a:path>
            </a:pathLst>
          </a:custGeom>
          <a:solidFill>
            <a:srgbClr val="EEECE1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∩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16D9900-689C-8528-F7E9-0FB3FB396C2A}"/>
              </a:ext>
            </a:extLst>
          </p:cNvPr>
          <p:cNvSpPr/>
          <p:nvPr/>
        </p:nvSpPr>
        <p:spPr>
          <a:xfrm>
            <a:off x="5900168" y="5337550"/>
            <a:ext cx="1937995" cy="1084084"/>
          </a:xfrm>
          <a:custGeom>
            <a:avLst/>
            <a:gdLst>
              <a:gd name="connsiteX0" fmla="*/ 731364 w 1937995"/>
              <a:gd name="connsiteY0" fmla="*/ 0 h 1084084"/>
              <a:gd name="connsiteX1" fmla="*/ 1937995 w 1937995"/>
              <a:gd name="connsiteY1" fmla="*/ 542042 h 1084084"/>
              <a:gd name="connsiteX2" fmla="*/ 731364 w 1937995"/>
              <a:gd name="connsiteY2" fmla="*/ 1084084 h 1084084"/>
              <a:gd name="connsiteX3" fmla="*/ 56725 w 1937995"/>
              <a:gd name="connsiteY3" fmla="*/ 991512 h 1084084"/>
              <a:gd name="connsiteX4" fmla="*/ 2 w 1937995"/>
              <a:gd name="connsiteY4" fmla="*/ 970488 h 1084084"/>
              <a:gd name="connsiteX5" fmla="*/ 121855 w 1937995"/>
              <a:gd name="connsiteY5" fmla="*/ 925325 h 1084084"/>
              <a:gd name="connsiteX6" fmla="*/ 475269 w 1937995"/>
              <a:gd name="connsiteY6" fmla="*/ 542043 h 1084084"/>
              <a:gd name="connsiteX7" fmla="*/ 121855 w 1937995"/>
              <a:gd name="connsiteY7" fmla="*/ 158762 h 1084084"/>
              <a:gd name="connsiteX8" fmla="*/ 0 w 1937995"/>
              <a:gd name="connsiteY8" fmla="*/ 113597 h 1084084"/>
              <a:gd name="connsiteX9" fmla="*/ 56725 w 1937995"/>
              <a:gd name="connsiteY9" fmla="*/ 92572 h 1084084"/>
              <a:gd name="connsiteX10" fmla="*/ 731364 w 1937995"/>
              <a:gd name="connsiteY10" fmla="*/ 0 h 108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7995" h="1084084">
                <a:moveTo>
                  <a:pt x="731364" y="0"/>
                </a:moveTo>
                <a:cubicBezTo>
                  <a:pt x="1397768" y="0"/>
                  <a:pt x="1937995" y="242680"/>
                  <a:pt x="1937995" y="542042"/>
                </a:cubicBezTo>
                <a:cubicBezTo>
                  <a:pt x="1937995" y="841404"/>
                  <a:pt x="1397768" y="1084084"/>
                  <a:pt x="731364" y="1084084"/>
                </a:cubicBezTo>
                <a:cubicBezTo>
                  <a:pt x="481462" y="1084084"/>
                  <a:pt x="249305" y="1049957"/>
                  <a:pt x="56725" y="991512"/>
                </a:cubicBezTo>
                <a:lnTo>
                  <a:pt x="2" y="970488"/>
                </a:lnTo>
                <a:lnTo>
                  <a:pt x="121855" y="925325"/>
                </a:lnTo>
                <a:cubicBezTo>
                  <a:pt x="340212" y="827235"/>
                  <a:pt x="475269" y="691724"/>
                  <a:pt x="475269" y="542043"/>
                </a:cubicBezTo>
                <a:cubicBezTo>
                  <a:pt x="475269" y="392362"/>
                  <a:pt x="340212" y="256852"/>
                  <a:pt x="121855" y="158762"/>
                </a:cubicBezTo>
                <a:lnTo>
                  <a:pt x="0" y="113597"/>
                </a:lnTo>
                <a:lnTo>
                  <a:pt x="56725" y="92572"/>
                </a:lnTo>
                <a:cubicBezTo>
                  <a:pt x="249305" y="34127"/>
                  <a:pt x="481462" y="0"/>
                  <a:pt x="731364" y="0"/>
                </a:cubicBezTo>
                <a:close/>
              </a:path>
            </a:pathLst>
          </a:custGeom>
          <a:solidFill>
            <a:srgbClr val="75DBFF"/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B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47AA9434-EEBA-0B9C-6A37-57029D816E2F}"/>
              </a:ext>
            </a:extLst>
          </p:cNvPr>
          <p:cNvSpPr/>
          <p:nvPr/>
        </p:nvSpPr>
        <p:spPr>
          <a:xfrm>
            <a:off x="3962173" y="5335826"/>
            <a:ext cx="1937995" cy="1084084"/>
          </a:xfrm>
          <a:custGeom>
            <a:avLst/>
            <a:gdLst>
              <a:gd name="connsiteX0" fmla="*/ 1206631 w 1937995"/>
              <a:gd name="connsiteY0" fmla="*/ 0 h 1084084"/>
              <a:gd name="connsiteX1" fmla="*/ 1881270 w 1937995"/>
              <a:gd name="connsiteY1" fmla="*/ 92572 h 1084084"/>
              <a:gd name="connsiteX2" fmla="*/ 1937993 w 1937995"/>
              <a:gd name="connsiteY2" fmla="*/ 113596 h 1084084"/>
              <a:gd name="connsiteX3" fmla="*/ 1816140 w 1937995"/>
              <a:gd name="connsiteY3" fmla="*/ 158759 h 1084084"/>
              <a:gd name="connsiteX4" fmla="*/ 1462726 w 1937995"/>
              <a:gd name="connsiteY4" fmla="*/ 542041 h 1084084"/>
              <a:gd name="connsiteX5" fmla="*/ 1816140 w 1937995"/>
              <a:gd name="connsiteY5" fmla="*/ 925323 h 1084084"/>
              <a:gd name="connsiteX6" fmla="*/ 1937995 w 1937995"/>
              <a:gd name="connsiteY6" fmla="*/ 970487 h 1084084"/>
              <a:gd name="connsiteX7" fmla="*/ 1881270 w 1937995"/>
              <a:gd name="connsiteY7" fmla="*/ 991512 h 1084084"/>
              <a:gd name="connsiteX8" fmla="*/ 1206631 w 1937995"/>
              <a:gd name="connsiteY8" fmla="*/ 1084084 h 1084084"/>
              <a:gd name="connsiteX9" fmla="*/ 0 w 1937995"/>
              <a:gd name="connsiteY9" fmla="*/ 542042 h 1084084"/>
              <a:gd name="connsiteX10" fmla="*/ 1206631 w 1937995"/>
              <a:gd name="connsiteY10" fmla="*/ 0 h 108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7995" h="1084084">
                <a:moveTo>
                  <a:pt x="1206631" y="0"/>
                </a:moveTo>
                <a:cubicBezTo>
                  <a:pt x="1456533" y="0"/>
                  <a:pt x="1688690" y="34127"/>
                  <a:pt x="1881270" y="92572"/>
                </a:cubicBezTo>
                <a:lnTo>
                  <a:pt x="1937993" y="113596"/>
                </a:lnTo>
                <a:lnTo>
                  <a:pt x="1816140" y="158759"/>
                </a:lnTo>
                <a:cubicBezTo>
                  <a:pt x="1597783" y="256850"/>
                  <a:pt x="1462726" y="392360"/>
                  <a:pt x="1462726" y="542041"/>
                </a:cubicBezTo>
                <a:cubicBezTo>
                  <a:pt x="1462726" y="691722"/>
                  <a:pt x="1597783" y="827233"/>
                  <a:pt x="1816140" y="925323"/>
                </a:cubicBezTo>
                <a:lnTo>
                  <a:pt x="1937995" y="970487"/>
                </a:lnTo>
                <a:lnTo>
                  <a:pt x="1881270" y="991512"/>
                </a:lnTo>
                <a:cubicBezTo>
                  <a:pt x="1688690" y="1049957"/>
                  <a:pt x="1456533" y="1084084"/>
                  <a:pt x="1206631" y="1084084"/>
                </a:cubicBezTo>
                <a:cubicBezTo>
                  <a:pt x="540227" y="1084084"/>
                  <a:pt x="0" y="841404"/>
                  <a:pt x="0" y="542042"/>
                </a:cubicBezTo>
                <a:cubicBezTo>
                  <a:pt x="0" y="242680"/>
                  <a:pt x="540227" y="0"/>
                  <a:pt x="1206631" y="0"/>
                </a:cubicBezTo>
                <a:close/>
              </a:path>
            </a:pathLst>
          </a:custGeom>
          <a:solidFill>
            <a:srgbClr val="F79646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黑体"/>
                <a:cs typeface="+mn-cs"/>
              </a:rPr>
              <a:t>A</a:t>
            </a:r>
            <a:endParaRPr kumimoji="0" lang="zh-CN" altLang="en-US" sz="2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96B890A3-5F3D-9300-8835-79C59468BA8F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2078AC-F86B-00E6-02B9-0CDF23F4B267}"/>
              </a:ext>
            </a:extLst>
          </p:cNvPr>
          <p:cNvSpPr txBox="1"/>
          <p:nvPr/>
        </p:nvSpPr>
        <p:spPr>
          <a:xfrm>
            <a:off x="872116" y="2252262"/>
            <a:ext cx="10745118" cy="1769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540000" eaLnBrk="0" fontAlgn="base" latinLnBrk="0" hangingPunct="0">
              <a:lnSpc>
                <a:spcPct val="3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左外连接：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字段列表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left  [ outer ]  join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连接条件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... ;</a:t>
            </a:r>
          </a:p>
          <a:p>
            <a:pPr marL="285750" marR="0" lvl="0" indent="-285750" defTabSz="540000" eaLnBrk="0" fontAlgn="base" latinLnBrk="0" hangingPunct="0">
              <a:lnSpc>
                <a:spcPct val="3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右外连接：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字段列表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1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right  [ outer ]  join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2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连接条件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... ;</a:t>
            </a:r>
          </a:p>
        </p:txBody>
      </p:sp>
    </p:spTree>
    <p:extLst>
      <p:ext uri="{BB962C8B-B14F-4D97-AF65-F5344CB8AC3E}">
        <p14:creationId xmlns:p14="http://schemas.microsoft.com/office/powerpoint/2010/main" val="14700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mph" presetSubtype="0" repeatCount="200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repeatCount="200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mph" presetSubtype="0" repeatCount="2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1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9" grpId="0" animBg="1"/>
      <p:bldP spid="19" grpId="1" animBg="1"/>
      <p:bldP spid="20" grpId="0" animBg="1"/>
      <p:bldP spid="2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3">
            <a:extLst>
              <a:ext uri="{FF2B5EF4-FFF2-40B4-BE49-F238E27FC236}">
                <a16:creationId xmlns:a16="http://schemas.microsoft.com/office/drawing/2014/main" id="{8D763092-67AA-94E9-96FC-FD001383B366}"/>
              </a:ext>
            </a:extLst>
          </p:cNvPr>
          <p:cNvSpPr txBox="1">
            <a:spLocks/>
          </p:cNvSpPr>
          <p:nvPr/>
        </p:nvSpPr>
        <p:spPr>
          <a:xfrm>
            <a:off x="746600" y="1152134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D2A26"/>
                </a:solidFill>
                <a:effectLst/>
                <a:uLnTx/>
                <a:uFillTx/>
                <a:ea typeface="Alibaba PuHuiTi Medium" pitchFamily="18" charset="-122"/>
              </a:rPr>
              <a:t>子查询</a:t>
            </a:r>
          </a:p>
        </p:txBody>
      </p:sp>
      <p:sp>
        <p:nvSpPr>
          <p:cNvPr id="5" name="Shape 2375">
            <a:extLst>
              <a:ext uri="{FF2B5EF4-FFF2-40B4-BE49-F238E27FC236}">
                <a16:creationId xmlns:a16="http://schemas.microsoft.com/office/drawing/2014/main" id="{1B07D95B-45C8-CE0F-7AE0-E646BE064DFA}"/>
              </a:ext>
            </a:extLst>
          </p:cNvPr>
          <p:cNvSpPr/>
          <p:nvPr/>
        </p:nvSpPr>
        <p:spPr>
          <a:xfrm>
            <a:off x="1069554" y="1803948"/>
            <a:ext cx="224924" cy="275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ysClr val="window" lastClr="FFFFFF"/>
          </a:solidFill>
          <a:ln w="3175">
            <a:noFill/>
            <a:miter lim="400000"/>
          </a:ln>
        </p:spPr>
        <p:txBody>
          <a:bodyPr lIns="19047" tIns="19047" rIns="19047" bIns="19047" anchor="ctr"/>
          <a:lstStyle/>
          <a:p>
            <a:pPr marL="0" marR="0" lvl="0" indent="0" algn="ctr" defTabSz="22851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kumimoji="0" sz="1562" b="0" i="0" u="none" strike="noStrike" kern="0" cap="none" spc="0" normalizeH="0" baseline="0" noProof="1">
              <a:ln>
                <a:noFill/>
              </a:ln>
              <a:solidFill>
                <a:srgbClr val="F4B24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黑体"/>
              <a:ea typeface="Gill Sans"/>
              <a:cs typeface="Arial" panose="020B0604020202020204"/>
              <a:sym typeface="Gill San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D91F58-F78A-ACD5-C3D8-AFD01D515AEC}"/>
              </a:ext>
            </a:extLst>
          </p:cNvPr>
          <p:cNvGrpSpPr/>
          <p:nvPr/>
        </p:nvGrpSpPr>
        <p:grpSpPr>
          <a:xfrm>
            <a:off x="900578" y="4240306"/>
            <a:ext cx="10578443" cy="2543961"/>
            <a:chOff x="864858" y="4309860"/>
            <a:chExt cx="10578443" cy="254396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55D8711-6458-026C-F847-E9551C3C2F09}"/>
                </a:ext>
              </a:extLst>
            </p:cNvPr>
            <p:cNvGrpSpPr/>
            <p:nvPr/>
          </p:nvGrpSpPr>
          <p:grpSpPr>
            <a:xfrm>
              <a:off x="864858" y="4309860"/>
              <a:ext cx="10578443" cy="2543961"/>
              <a:chOff x="806778" y="1685855"/>
              <a:chExt cx="10578443" cy="2543961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B0D8546D-2330-9C73-4AF2-47A6041AB91C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0578443" cy="2543961"/>
              </a:xfrm>
              <a:prstGeom prst="roundRect">
                <a:avLst>
                  <a:gd name="adj" fmla="val 4792"/>
                </a:avLst>
              </a:prstGeom>
              <a:noFill/>
              <a:ln w="3175">
                <a:solidFill>
                  <a:sysClr val="window" lastClr="FFFFFF">
                    <a:lumMod val="50000"/>
                  </a:sysClr>
                </a:solidFill>
                <a:prstDash val="lgDash"/>
              </a:ln>
            </p:spPr>
            <p:txBody>
              <a:bodyPr wrap="square" lIns="144000" tIns="432000" rIns="72000" bIns="36000">
                <a:spAutoFit/>
              </a:bodyPr>
              <a:lstStyle/>
              <a:p>
                <a:pPr marL="285750" marR="0" lvl="0" indent="-285750" defTabSz="540000" eaLnBrk="0" fontAlgn="base" latin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标量子查询：子查询返回的结果为单个值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  <a:p>
                <a:pPr marL="285750" marR="0" lvl="0" indent="-285750" defTabSz="540000" eaLnBrk="0" fontAlgn="base" latin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列子查询：子查询返回的结果为一列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  <a:p>
                <a:pPr marL="285750" marR="0" lvl="0" indent="-285750" defTabSz="540000" eaLnBrk="0" fontAlgn="base" latin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行子查询：子查询返回的结果为一行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  <a:p>
                <a:pPr marL="285750" marR="0" lvl="0" indent="-285750" defTabSz="540000" eaLnBrk="0" fontAlgn="base" latinLnBrk="0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阿里巴巴普惠体" panose="00020600040101010101" pitchFamily="18" charset="-122"/>
                  </a:rPr>
                  <a:t>表子查询：子查询返回的结果为多行多列</a:t>
                </a:r>
                <a:endPara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22" name="矩形: 对角圆角 21">
                <a:extLst>
                  <a:ext uri="{FF2B5EF4-FFF2-40B4-BE49-F238E27FC236}">
                    <a16:creationId xmlns:a16="http://schemas.microsoft.com/office/drawing/2014/main" id="{B723CE06-5CF2-70AA-30E4-32004A421524}"/>
                  </a:ext>
                </a:extLst>
              </p:cNvPr>
              <p:cNvSpPr/>
              <p:nvPr/>
            </p:nvSpPr>
            <p:spPr>
              <a:xfrm>
                <a:off x="806778" y="1685855"/>
                <a:ext cx="1368865" cy="458646"/>
              </a:xfrm>
              <a:prstGeom prst="round2DiagRect">
                <a:avLst>
                  <a:gd name="adj1" fmla="val 25771"/>
                  <a:gd name="adj2" fmla="val 0"/>
                </a:avLst>
              </a:prstGeom>
              <a:solidFill>
                <a:schemeClr val="bg2"/>
              </a:solidFill>
              <a:ln w="6350" cap="flat" cmpd="sng" algn="ctr">
                <a:noFill/>
                <a:prstDash val="lgDash"/>
              </a:ln>
              <a:effectLst/>
            </p:spPr>
            <p:txBody>
              <a:bodyPr lIns="108000" tIns="0" rIns="36000" bIns="72000" rtlCol="0" anchor="ctr"/>
              <a:lstStyle/>
              <a:p>
                <a:pPr marL="0" marR="0" lvl="0" indent="0" defTabSz="3600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        </a:t>
                </a:r>
                <a:r>
                  <a:rPr kumimoji="0" lang="zh-CN" altLang="en-US" sz="2000" b="1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分类</a:t>
                </a:r>
                <a:endPara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" name="Shape 2627">
              <a:extLst>
                <a:ext uri="{FF2B5EF4-FFF2-40B4-BE49-F238E27FC236}">
                  <a16:creationId xmlns:a16="http://schemas.microsoft.com/office/drawing/2014/main" id="{BE640E24-0053-1FD2-EB99-FA5A71DCC492}"/>
                </a:ext>
              </a:extLst>
            </p:cNvPr>
            <p:cNvSpPr/>
            <p:nvPr/>
          </p:nvSpPr>
          <p:spPr>
            <a:xfrm>
              <a:off x="1033834" y="4399453"/>
              <a:ext cx="279459" cy="27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ysClr val="window" lastClr="FFFFFF"/>
            </a:solidFill>
            <a:ln w="9525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marL="0" marR="0" lvl="0" indent="0" algn="ctr" defTabSz="228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1562" b="0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Gill Sans"/>
              </a:endParaRPr>
            </a:p>
          </p:txBody>
        </p:sp>
      </p:grpSp>
      <p:sp>
        <p:nvSpPr>
          <p:cNvPr id="9" name="标题 4">
            <a:extLst>
              <a:ext uri="{FF2B5EF4-FFF2-40B4-BE49-F238E27FC236}">
                <a16:creationId xmlns:a16="http://schemas.microsoft.com/office/drawing/2014/main" id="{731493E5-20E6-3D9D-E716-C47581975B40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多表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4A70D3-24AB-F122-4A52-9073F7F7EAED}"/>
              </a:ext>
            </a:extLst>
          </p:cNvPr>
          <p:cNvSpPr txBox="1"/>
          <p:nvPr/>
        </p:nvSpPr>
        <p:spPr>
          <a:xfrm>
            <a:off x="746600" y="1805222"/>
            <a:ext cx="11108066" cy="2000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540000" eaLnBrk="0" fontAlgn="base" latinLnBrk="0" hangingPunct="0">
              <a:lnSpc>
                <a:spcPct val="2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介绍：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SQL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语句中嵌套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语句，称为嵌套查询，又称子查询。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285750" marR="0" lvl="0" indent="-285750" defTabSz="540000" eaLnBrk="0" fontAlgn="base" latinLnBrk="0" hangingPunct="0">
              <a:lnSpc>
                <a:spcPct val="2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形式：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*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t1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where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column1 =  (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column1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from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t2  … );</a:t>
            </a:r>
          </a:p>
          <a:p>
            <a:pPr marL="285750" marR="0" lvl="0" indent="-285750" defTabSz="540000" eaLnBrk="0" fontAlgn="base" latinLnBrk="0" hangingPunct="0">
              <a:lnSpc>
                <a:spcPct val="2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子查询外部的语句可以是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insert / update / delete / select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的任何一个，最常见的是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select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30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5D917-B92E-2F61-7D0D-28C1AD6AC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>
            <a:extLst>
              <a:ext uri="{FF2B5EF4-FFF2-40B4-BE49-F238E27FC236}">
                <a16:creationId xmlns:a16="http://schemas.microsoft.com/office/drawing/2014/main" id="{196EC6E7-1325-7A43-5BA3-0E1749809219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事务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D25C59B-D479-A125-C587-6243A5B00501}"/>
              </a:ext>
            </a:extLst>
          </p:cNvPr>
          <p:cNvSpPr txBox="1"/>
          <p:nvPr/>
        </p:nvSpPr>
        <p:spPr>
          <a:xfrm>
            <a:off x="564214" y="1210444"/>
            <a:ext cx="11338559" cy="123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320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事务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是一组操作的集合，它是一个不可分割的工作单位。事务会把所有的操作作为一个整体一起向系统提交或撤销操作请求，即这些操作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要么同时成功，要么同时失败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6272EE9-2F11-B5A1-66B8-33F18C537356}"/>
              </a:ext>
            </a:extLst>
          </p:cNvPr>
          <p:cNvGrpSpPr/>
          <p:nvPr/>
        </p:nvGrpSpPr>
        <p:grpSpPr>
          <a:xfrm>
            <a:off x="104496" y="3272223"/>
            <a:ext cx="3219977" cy="3049330"/>
            <a:chOff x="513805" y="2892393"/>
            <a:chExt cx="3219977" cy="3049330"/>
          </a:xfrm>
        </p:grpSpPr>
        <p:sp>
          <p:nvSpPr>
            <p:cNvPr id="42" name="Rounded Rectangle 4">
              <a:extLst>
                <a:ext uri="{FF2B5EF4-FFF2-40B4-BE49-F238E27FC236}">
                  <a16:creationId xmlns:a16="http://schemas.microsoft.com/office/drawing/2014/main" id="{EAA4887D-CCC6-65DE-3235-7EE356EA58EF}"/>
                </a:ext>
              </a:extLst>
            </p:cNvPr>
            <p:cNvSpPr/>
            <p:nvPr/>
          </p:nvSpPr>
          <p:spPr>
            <a:xfrm rot="2700000">
              <a:off x="1401580" y="2892393"/>
              <a:ext cx="1619915" cy="1619915"/>
            </a:xfrm>
            <a:prstGeom prst="roundRect">
              <a:avLst>
                <a:gd name="adj" fmla="val 8491"/>
              </a:avLst>
            </a:prstGeom>
            <a:gradFill>
              <a:gsLst>
                <a:gs pos="100000">
                  <a:srgbClr val="C0504D">
                    <a:lumMod val="60000"/>
                    <a:lumOff val="40000"/>
                  </a:srgbClr>
                </a:gs>
                <a:gs pos="0">
                  <a:srgbClr val="AF76B0"/>
                </a:gs>
              </a:gsLst>
              <a:lin ang="3000000" scaled="0"/>
            </a:gradFill>
            <a:ln w="25400" cap="flat" cmpd="sng" algn="ctr">
              <a:noFill/>
              <a:prstDash val="solid"/>
            </a:ln>
            <a:effectLst>
              <a:outerShdw blurRad="203200" dist="38100" dir="5400000" sx="101000" sy="101000" algn="t" rotWithShape="0">
                <a:srgbClr val="C0504D">
                  <a:lumMod val="60000"/>
                  <a:lumOff val="40000"/>
                  <a:alpha val="5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9BE89DA-C53A-8F85-5944-793F9A809621}"/>
                </a:ext>
              </a:extLst>
            </p:cNvPr>
            <p:cNvSpPr txBox="1"/>
            <p:nvPr/>
          </p:nvSpPr>
          <p:spPr>
            <a:xfrm>
              <a:off x="1750800" y="3309790"/>
              <a:ext cx="959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原子性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AEE039D-672C-04DC-2C0E-1B9F36E46282}"/>
                </a:ext>
              </a:extLst>
            </p:cNvPr>
            <p:cNvSpPr/>
            <p:nvPr/>
          </p:nvSpPr>
          <p:spPr>
            <a:xfrm>
              <a:off x="513805" y="4926060"/>
              <a:ext cx="321997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inpin heiti" panose="00000500000000000000" pitchFamily="2" charset="-122"/>
                </a:rPr>
                <a:t>事务是不可分割的最小单元，要么全部成功，要么全部失败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inpin heiti" panose="00000500000000000000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2B1FAE7-B1B9-0B19-5645-8E129555F3AA}"/>
                </a:ext>
              </a:extLst>
            </p:cNvPr>
            <p:cNvSpPr/>
            <p:nvPr/>
          </p:nvSpPr>
          <p:spPr>
            <a:xfrm>
              <a:off x="1339419" y="3638593"/>
              <a:ext cx="1782365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Atomicity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1CA6AF3-3F65-1841-CFA8-8478BB1D217C}"/>
              </a:ext>
            </a:extLst>
          </p:cNvPr>
          <p:cNvGrpSpPr/>
          <p:nvPr/>
        </p:nvGrpSpPr>
        <p:grpSpPr>
          <a:xfrm>
            <a:off x="3257082" y="3272220"/>
            <a:ext cx="2568946" cy="3451316"/>
            <a:chOff x="3666391" y="2892390"/>
            <a:chExt cx="2568946" cy="3451316"/>
          </a:xfrm>
        </p:grpSpPr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B6DDE0AD-CE73-E535-AFF7-90EEFFF9B6E9}"/>
                </a:ext>
              </a:extLst>
            </p:cNvPr>
            <p:cNvSpPr/>
            <p:nvPr/>
          </p:nvSpPr>
          <p:spPr>
            <a:xfrm rot="2700000">
              <a:off x="4069279" y="2892390"/>
              <a:ext cx="1619915" cy="1619915"/>
            </a:xfrm>
            <a:prstGeom prst="roundRect">
              <a:avLst>
                <a:gd name="adj" fmla="val 8491"/>
              </a:avLst>
            </a:prstGeom>
            <a:gradFill>
              <a:gsLst>
                <a:gs pos="100000">
                  <a:srgbClr val="C0504D">
                    <a:lumMod val="60000"/>
                    <a:lumOff val="40000"/>
                  </a:srgbClr>
                </a:gs>
                <a:gs pos="0">
                  <a:srgbClr val="AF76B0"/>
                </a:gs>
              </a:gsLst>
              <a:lin ang="3000000" scaled="0"/>
            </a:gradFill>
            <a:ln w="25400" cap="flat" cmpd="sng" algn="ctr">
              <a:noFill/>
              <a:prstDash val="solid"/>
            </a:ln>
            <a:effectLst>
              <a:outerShdw blurRad="203200" dist="38100" dir="5400000" sx="101000" sy="101000" algn="t" rotWithShape="0">
                <a:srgbClr val="C0504D">
                  <a:lumMod val="60000"/>
                  <a:lumOff val="40000"/>
                  <a:alpha val="5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E121F5F-35B8-F931-38A2-6CF709949493}"/>
                </a:ext>
              </a:extLst>
            </p:cNvPr>
            <p:cNvSpPr txBox="1"/>
            <p:nvPr/>
          </p:nvSpPr>
          <p:spPr>
            <a:xfrm>
              <a:off x="4399433" y="3302236"/>
              <a:ext cx="959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一致性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68E392B-F4B8-1642-00E0-1ADE240E3E9F}"/>
                </a:ext>
              </a:extLst>
            </p:cNvPr>
            <p:cNvSpPr/>
            <p:nvPr/>
          </p:nvSpPr>
          <p:spPr>
            <a:xfrm>
              <a:off x="3988052" y="3638592"/>
              <a:ext cx="1782365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Consistency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21A4E8F-2BB2-C36D-911A-BE9256E1844D}"/>
                </a:ext>
              </a:extLst>
            </p:cNvPr>
            <p:cNvSpPr/>
            <p:nvPr/>
          </p:nvSpPr>
          <p:spPr>
            <a:xfrm>
              <a:off x="3666391" y="4920752"/>
              <a:ext cx="2568946" cy="1422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事务完成时，必须使所有的数据都保持一致状态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8A8A31C-A81C-D19F-88C8-8FFE55C7877C}"/>
              </a:ext>
            </a:extLst>
          </p:cNvPr>
          <p:cNvGrpSpPr/>
          <p:nvPr/>
        </p:nvGrpSpPr>
        <p:grpSpPr>
          <a:xfrm>
            <a:off x="5826028" y="3258626"/>
            <a:ext cx="3431999" cy="3451317"/>
            <a:chOff x="6113411" y="2878796"/>
            <a:chExt cx="3431999" cy="3451317"/>
          </a:xfrm>
        </p:grpSpPr>
        <p:sp>
          <p:nvSpPr>
            <p:cNvPr id="52" name="Rounded Rectangle 11">
              <a:extLst>
                <a:ext uri="{FF2B5EF4-FFF2-40B4-BE49-F238E27FC236}">
                  <a16:creationId xmlns:a16="http://schemas.microsoft.com/office/drawing/2014/main" id="{DA2B6BE9-3380-0C80-292E-2CB021C50D1A}"/>
                </a:ext>
              </a:extLst>
            </p:cNvPr>
            <p:cNvSpPr/>
            <p:nvPr/>
          </p:nvSpPr>
          <p:spPr>
            <a:xfrm rot="2700000">
              <a:off x="6736976" y="2878796"/>
              <a:ext cx="1619915" cy="1619915"/>
            </a:xfrm>
            <a:prstGeom prst="roundRect">
              <a:avLst>
                <a:gd name="adj" fmla="val 8491"/>
              </a:avLst>
            </a:prstGeom>
            <a:gradFill>
              <a:gsLst>
                <a:gs pos="100000">
                  <a:srgbClr val="C0504D">
                    <a:lumMod val="60000"/>
                    <a:lumOff val="40000"/>
                  </a:srgbClr>
                </a:gs>
                <a:gs pos="0">
                  <a:srgbClr val="AF76B0"/>
                </a:gs>
              </a:gsLst>
              <a:lin ang="3000000" scaled="0"/>
            </a:gradFill>
            <a:ln w="25400" cap="flat" cmpd="sng" algn="ctr">
              <a:noFill/>
              <a:prstDash val="solid"/>
            </a:ln>
            <a:effectLst>
              <a:outerShdw blurRad="203200" dist="38100" dir="5400000" sx="101000" sy="101000" algn="t" rotWithShape="0">
                <a:srgbClr val="C0504D">
                  <a:lumMod val="60000"/>
                  <a:lumOff val="40000"/>
                  <a:alpha val="5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92B35C4-CAE0-E176-D9C9-FD2BCB93E7CA}"/>
                </a:ext>
              </a:extLst>
            </p:cNvPr>
            <p:cNvSpPr txBox="1"/>
            <p:nvPr/>
          </p:nvSpPr>
          <p:spPr>
            <a:xfrm>
              <a:off x="7051745" y="3288643"/>
              <a:ext cx="959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隔离性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1317365-D3A5-BB90-31D1-D0D0BC8E1469}"/>
                </a:ext>
              </a:extLst>
            </p:cNvPr>
            <p:cNvSpPr/>
            <p:nvPr/>
          </p:nvSpPr>
          <p:spPr>
            <a:xfrm>
              <a:off x="6640364" y="3624999"/>
              <a:ext cx="1782365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Isolation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AFBE8DC-C5EA-88D9-5169-1EB991150595}"/>
                </a:ext>
              </a:extLst>
            </p:cNvPr>
            <p:cNvSpPr/>
            <p:nvPr/>
          </p:nvSpPr>
          <p:spPr>
            <a:xfrm>
              <a:off x="6113411" y="4907159"/>
              <a:ext cx="3431999" cy="1422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数据库系统提供的隔离机制，保证事务在不受外部并发操作影响的独立环境下运行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5B19084-4BB7-3236-3B81-7BF6FA58AAF9}"/>
              </a:ext>
            </a:extLst>
          </p:cNvPr>
          <p:cNvGrpSpPr/>
          <p:nvPr/>
        </p:nvGrpSpPr>
        <p:grpSpPr>
          <a:xfrm>
            <a:off x="9021347" y="3285814"/>
            <a:ext cx="2910944" cy="3437722"/>
            <a:chOff x="9072050" y="2878795"/>
            <a:chExt cx="2910944" cy="3437722"/>
          </a:xfrm>
        </p:grpSpPr>
        <p:sp>
          <p:nvSpPr>
            <p:cNvPr id="57" name="Rounded Rectangle 10">
              <a:extLst>
                <a:ext uri="{FF2B5EF4-FFF2-40B4-BE49-F238E27FC236}">
                  <a16:creationId xmlns:a16="http://schemas.microsoft.com/office/drawing/2014/main" id="{68520A5F-F1FE-C2AB-250B-05FF34745538}"/>
                </a:ext>
              </a:extLst>
            </p:cNvPr>
            <p:cNvSpPr/>
            <p:nvPr/>
          </p:nvSpPr>
          <p:spPr>
            <a:xfrm rot="2700000">
              <a:off x="9407546" y="2878795"/>
              <a:ext cx="1619915" cy="1619915"/>
            </a:xfrm>
            <a:prstGeom prst="roundRect">
              <a:avLst>
                <a:gd name="adj" fmla="val 8491"/>
              </a:avLst>
            </a:prstGeom>
            <a:gradFill>
              <a:gsLst>
                <a:gs pos="100000">
                  <a:srgbClr val="C0504D">
                    <a:lumMod val="60000"/>
                    <a:lumOff val="40000"/>
                  </a:srgbClr>
                </a:gs>
                <a:gs pos="0">
                  <a:srgbClr val="AF76B0"/>
                </a:gs>
              </a:gsLst>
              <a:lin ang="3000000" scaled="0"/>
            </a:gradFill>
            <a:ln w="25400" cap="flat" cmpd="sng" algn="ctr">
              <a:noFill/>
              <a:prstDash val="solid"/>
            </a:ln>
            <a:effectLst>
              <a:outerShdw blurRad="203200" dist="38100" dir="5400000" sx="101000" sy="101000" algn="t" rotWithShape="0">
                <a:srgbClr val="C0504D">
                  <a:lumMod val="60000"/>
                  <a:lumOff val="40000"/>
                  <a:alpha val="52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pin heiti" panose="00000500000000000000" pitchFamily="2" charset="-122"/>
                <a:ea typeface="inpin heiti" panose="00000500000000000000" pitchFamily="2" charset="-122"/>
                <a:cs typeface="+mn-cs"/>
                <a:sym typeface="inpin heiti" panose="00000500000000000000" pitchFamily="2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E07942A-4241-BD6C-9927-8E063DF8BF43}"/>
                </a:ext>
              </a:extLst>
            </p:cNvPr>
            <p:cNvSpPr txBox="1"/>
            <p:nvPr/>
          </p:nvSpPr>
          <p:spPr>
            <a:xfrm>
              <a:off x="9720111" y="3288640"/>
              <a:ext cx="9596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持久性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E0A7EAA-63EA-F438-78F8-444176584A56}"/>
                </a:ext>
              </a:extLst>
            </p:cNvPr>
            <p:cNvSpPr/>
            <p:nvPr/>
          </p:nvSpPr>
          <p:spPr>
            <a:xfrm>
              <a:off x="9308730" y="3624996"/>
              <a:ext cx="1782365" cy="3774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cs typeface="+mn-ea"/>
                  <a:sym typeface="inpin heiti" panose="00000500000000000000" pitchFamily="2" charset="-122"/>
                </a:rPr>
                <a:t>Durability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8B76FE8-FDF1-D5E8-75FF-367D6BDA7CBF}"/>
                </a:ext>
              </a:extLst>
            </p:cNvPr>
            <p:cNvSpPr/>
            <p:nvPr/>
          </p:nvSpPr>
          <p:spPr>
            <a:xfrm>
              <a:off x="9072050" y="4893563"/>
              <a:ext cx="2910944" cy="1422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事务一旦提交或回滚，它对数据库中的数据的改变就是永久的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59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3F08B-4364-24E6-90FA-0EFEA1BB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>
            <a:extLst>
              <a:ext uri="{FF2B5EF4-FFF2-40B4-BE49-F238E27FC236}">
                <a16:creationId xmlns:a16="http://schemas.microsoft.com/office/drawing/2014/main" id="{E3201052-F824-628E-6BE6-29980BD58B70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8AE5A8C2-690C-D6D9-05AA-D7BE0A40769A}"/>
              </a:ext>
            </a:extLst>
          </p:cNvPr>
          <p:cNvSpPr txBox="1">
            <a:spLocks/>
          </p:cNvSpPr>
          <p:nvPr/>
        </p:nvSpPr>
        <p:spPr>
          <a:xfrm>
            <a:off x="799418" y="1383819"/>
            <a:ext cx="10444800" cy="34631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创建索引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查看索引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删除索引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3644512-E905-2928-B0A4-AF6365EBA383}"/>
              </a:ext>
            </a:extLst>
          </p:cNvPr>
          <p:cNvSpPr/>
          <p:nvPr/>
        </p:nvSpPr>
        <p:spPr>
          <a:xfrm>
            <a:off x="1189852" y="2139100"/>
            <a:ext cx="10054366" cy="390525"/>
          </a:xfrm>
          <a:prstGeom prst="roundRect">
            <a:avLst/>
          </a:prstGeom>
          <a:solidFill>
            <a:schemeClr val="bg2"/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create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[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unique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]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index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索引名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on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字段名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,...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)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ED8BD3E-484E-ED22-45B3-F7201452F074}"/>
              </a:ext>
            </a:extLst>
          </p:cNvPr>
          <p:cNvSpPr/>
          <p:nvPr/>
        </p:nvSpPr>
        <p:spPr>
          <a:xfrm>
            <a:off x="1111652" y="3526291"/>
            <a:ext cx="10054366" cy="390525"/>
          </a:xfrm>
          <a:prstGeom prst="roundRect">
            <a:avLst/>
          </a:prstGeom>
          <a:solidFill>
            <a:schemeClr val="bg2"/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show  index  from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C781DF6-E8CE-E22D-2450-0549972F1504}"/>
              </a:ext>
            </a:extLst>
          </p:cNvPr>
          <p:cNvSpPr/>
          <p:nvPr/>
        </p:nvSpPr>
        <p:spPr>
          <a:xfrm>
            <a:off x="1111652" y="4776086"/>
            <a:ext cx="10054366" cy="390525"/>
          </a:xfrm>
          <a:prstGeom prst="roundRect">
            <a:avLst/>
          </a:prstGeom>
          <a:solidFill>
            <a:schemeClr val="bg2"/>
          </a:solidFill>
          <a:ln w="6350" cap="flat" cmpd="sng" algn="ctr">
            <a:solidFill>
              <a:sysClr val="window" lastClr="FFFFFF">
                <a:lumMod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drop  index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索引名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on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9C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表名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;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D3882C0-86BF-6D70-EF27-AF1EDB8D019F}"/>
              </a:ext>
            </a:extLst>
          </p:cNvPr>
          <p:cNvGrpSpPr/>
          <p:nvPr/>
        </p:nvGrpSpPr>
        <p:grpSpPr>
          <a:xfrm>
            <a:off x="935531" y="5474181"/>
            <a:ext cx="10308687" cy="1265721"/>
            <a:chOff x="1048333" y="5599086"/>
            <a:chExt cx="10570845" cy="1265721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2542957E-3D6E-EE93-FB18-AC4E05534606}"/>
                </a:ext>
              </a:extLst>
            </p:cNvPr>
            <p:cNvSpPr txBox="1"/>
            <p:nvPr/>
          </p:nvSpPr>
          <p:spPr>
            <a:xfrm>
              <a:off x="1314488" y="5903518"/>
              <a:ext cx="9834619" cy="961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57150" marR="0" lvl="1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主键字段，在建表时，会自动创建主键索引。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  <a:p>
              <a:pPr marL="57150" marR="0" lvl="1" indent="-34290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" panose="00020600040101010101" pitchFamily="18" charset="-122"/>
                </a:rPr>
                <a:t>添加唯一约束时，数据库实际上会添加唯一索引。</a:t>
              </a:r>
              <a:endPara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31C7A9A-D6B7-91CF-80CD-1BE376C339A5}"/>
                </a:ext>
              </a:extLst>
            </p:cNvPr>
            <p:cNvGrpSpPr/>
            <p:nvPr/>
          </p:nvGrpSpPr>
          <p:grpSpPr>
            <a:xfrm>
              <a:off x="1048333" y="5599086"/>
              <a:ext cx="10570845" cy="1265721"/>
              <a:chOff x="1097275" y="5693356"/>
              <a:chExt cx="10519845" cy="1265721"/>
            </a:xfrm>
          </p:grpSpPr>
          <p:sp>
            <p:nvSpPr>
              <p:cNvPr id="11" name="三角形 9">
                <a:extLst>
                  <a:ext uri="{FF2B5EF4-FFF2-40B4-BE49-F238E27FC236}">
                    <a16:creationId xmlns:a16="http://schemas.microsoft.com/office/drawing/2014/main" id="{968F564F-7982-31F4-1B30-58E296D8B2CB}"/>
                  </a:ext>
                </a:extLst>
              </p:cNvPr>
              <p:cNvSpPr/>
              <p:nvPr/>
            </p:nvSpPr>
            <p:spPr>
              <a:xfrm rot="2651319">
                <a:off x="1103889" y="6012233"/>
                <a:ext cx="145648" cy="78105"/>
              </a:xfrm>
              <a:prstGeom prst="triangle">
                <a:avLst/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073A499-32D9-7BF1-59BC-6E6CCDD43E58}"/>
                  </a:ext>
                </a:extLst>
              </p:cNvPr>
              <p:cNvSpPr/>
              <p:nvPr/>
            </p:nvSpPr>
            <p:spPr>
              <a:xfrm>
                <a:off x="1197203" y="5693356"/>
                <a:ext cx="10419917" cy="1265721"/>
              </a:xfrm>
              <a:prstGeom prst="rect">
                <a:avLst/>
              </a:prstGeom>
              <a:noFill/>
              <a:ln w="9525" cap="flat" cmpd="sng" algn="ctr">
                <a:solidFill>
                  <a:schemeClr val="bg2">
                    <a:lumMod val="9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黑体"/>
                  <a:cs typeface="+mn-cs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223654E-A678-8E13-54B2-856FEA11065B}"/>
                  </a:ext>
                </a:extLst>
              </p:cNvPr>
              <p:cNvSpPr/>
              <p:nvPr/>
            </p:nvSpPr>
            <p:spPr>
              <a:xfrm>
                <a:off x="1097275" y="5728120"/>
                <a:ext cx="1586974" cy="269668"/>
              </a:xfrm>
              <a:prstGeom prst="rect">
                <a:avLst/>
              </a:prstGeom>
              <a:solidFill>
                <a:schemeClr val="bg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Alibaba PuHuiTi R" pitchFamily="18" charset="-122"/>
                  </a:rPr>
                  <a:t>注意事项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18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B06D6-41EF-9D64-C8AB-5FD468317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>
            <a:extLst>
              <a:ext uri="{FF2B5EF4-FFF2-40B4-BE49-F238E27FC236}">
                <a16:creationId xmlns:a16="http://schemas.microsoft.com/office/drawing/2014/main" id="{C997E6B3-D76C-92F9-759F-D567E4BCD851}"/>
              </a:ext>
            </a:extLst>
          </p:cNvPr>
          <p:cNvSpPr/>
          <p:nvPr/>
        </p:nvSpPr>
        <p:spPr>
          <a:xfrm>
            <a:off x="1053223" y="2126946"/>
            <a:ext cx="9794240" cy="409097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F7748013-3CC1-BEA9-048D-F780B6B9488E}"/>
              </a:ext>
            </a:extLst>
          </p:cNvPr>
          <p:cNvSpPr txBox="1"/>
          <p:nvPr/>
        </p:nvSpPr>
        <p:spPr>
          <a:xfrm>
            <a:off x="1716785" y="2731029"/>
            <a:ext cx="9001000" cy="2704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作业要求：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了解一种索引技术。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理解该索引技术的工作原理、以及优缺点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给出一种索引缺点的改进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方式（简述针对哪个缺点、怎么解决）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1-2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页的文档报告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FB92C2-5736-78CA-FD27-AA9FE84B06EA}"/>
              </a:ext>
            </a:extLst>
          </p:cNvPr>
          <p:cNvSpPr/>
          <p:nvPr/>
        </p:nvSpPr>
        <p:spPr>
          <a:xfrm>
            <a:off x="442023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C67200-6EFA-0049-6C55-EBDA8B262710}"/>
              </a:ext>
            </a:extLst>
          </p:cNvPr>
          <p:cNvSpPr/>
          <p:nvPr/>
        </p:nvSpPr>
        <p:spPr>
          <a:xfrm>
            <a:off x="513905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421833E-7B38-C956-5CE8-514633D2E90C}"/>
              </a:ext>
            </a:extLst>
          </p:cNvPr>
          <p:cNvSpPr/>
          <p:nvPr/>
        </p:nvSpPr>
        <p:spPr>
          <a:xfrm>
            <a:off x="585787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1667BC4-AF0D-3A62-D0D2-5E59F8C6653B}"/>
              </a:ext>
            </a:extLst>
          </p:cNvPr>
          <p:cNvSpPr/>
          <p:nvPr/>
        </p:nvSpPr>
        <p:spPr>
          <a:xfrm>
            <a:off x="657669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</a:t>
            </a:r>
          </a:p>
        </p:txBody>
      </p:sp>
      <p:sp>
        <p:nvSpPr>
          <p:cNvPr id="19" name="标题 4">
            <a:extLst>
              <a:ext uri="{FF2B5EF4-FFF2-40B4-BE49-F238E27FC236}">
                <a16:creationId xmlns:a16="http://schemas.microsoft.com/office/drawing/2014/main" id="{5862054D-B0BC-05AB-A969-4033BDE8E63E}"/>
              </a:ext>
            </a:extLst>
          </p:cNvPr>
          <p:cNvSpPr txBox="1">
            <a:spLocks/>
          </p:cNvSpPr>
          <p:nvPr/>
        </p:nvSpPr>
        <p:spPr>
          <a:xfrm>
            <a:off x="368786" y="296364"/>
            <a:ext cx="57272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12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文本占位符 4">
            <a:extLst>
              <a:ext uri="{FF2B5EF4-FFF2-40B4-BE49-F238E27FC236}">
                <a16:creationId xmlns:a16="http://schemas.microsoft.com/office/drawing/2014/main" id="{C7E6A04A-11F9-9838-63ED-95DAD758AD6D}"/>
              </a:ext>
            </a:extLst>
          </p:cNvPr>
          <p:cNvSpPr txBox="1">
            <a:spLocks/>
          </p:cNvSpPr>
          <p:nvPr/>
        </p:nvSpPr>
        <p:spPr>
          <a:xfrm>
            <a:off x="592869" y="1270705"/>
            <a:ext cx="8466177" cy="51719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数据库：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ata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），是存储和管理数据的仓库。</a:t>
            </a:r>
          </a:p>
        </p:txBody>
      </p:sp>
      <p:sp>
        <p:nvSpPr>
          <p:cNvPr id="5" name="流程图: 磁盘 4">
            <a:extLst>
              <a:ext uri="{FF2B5EF4-FFF2-40B4-BE49-F238E27FC236}">
                <a16:creationId xmlns:a16="http://schemas.microsoft.com/office/drawing/2014/main" id="{643D8880-B842-D748-7767-0F894A63D7C4}"/>
              </a:ext>
            </a:extLst>
          </p:cNvPr>
          <p:cNvSpPr/>
          <p:nvPr/>
        </p:nvSpPr>
        <p:spPr>
          <a:xfrm>
            <a:off x="7521597" y="3225377"/>
            <a:ext cx="1099038" cy="517190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!!流程图: 数据库">
            <a:extLst>
              <a:ext uri="{FF2B5EF4-FFF2-40B4-BE49-F238E27FC236}">
                <a16:creationId xmlns:a16="http://schemas.microsoft.com/office/drawing/2014/main" id="{C02DC278-A5D0-50CC-D21F-398ED30AB3CA}"/>
              </a:ext>
            </a:extLst>
          </p:cNvPr>
          <p:cNvSpPr/>
          <p:nvPr/>
        </p:nvSpPr>
        <p:spPr>
          <a:xfrm>
            <a:off x="7521597" y="2889228"/>
            <a:ext cx="1099038" cy="517190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6A0D1850-9F53-3305-80BC-B0F10D584BE8}"/>
              </a:ext>
            </a:extLst>
          </p:cNvPr>
          <p:cNvSpPr/>
          <p:nvPr/>
        </p:nvSpPr>
        <p:spPr>
          <a:xfrm>
            <a:off x="7521597" y="2535456"/>
            <a:ext cx="1099038" cy="517190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!!箭头: 虚尾 12">
            <a:extLst>
              <a:ext uri="{FF2B5EF4-FFF2-40B4-BE49-F238E27FC236}">
                <a16:creationId xmlns:a16="http://schemas.microsoft.com/office/drawing/2014/main" id="{3D6CA22B-B3D0-3FBA-7E8B-D1407BCCB32A}"/>
              </a:ext>
            </a:extLst>
          </p:cNvPr>
          <p:cNvSpPr/>
          <p:nvPr/>
        </p:nvSpPr>
        <p:spPr>
          <a:xfrm rot="10800000">
            <a:off x="6251573" y="3089681"/>
            <a:ext cx="942733" cy="346514"/>
          </a:xfrm>
          <a:prstGeom prst="stripedRightArrow">
            <a:avLst>
              <a:gd name="adj1" fmla="val 50000"/>
              <a:gd name="adj2" fmla="val 100925"/>
            </a:avLst>
          </a:prstGeom>
          <a:gradFill flip="none" rotWithShape="1">
            <a:gsLst>
              <a:gs pos="0">
                <a:sysClr val="window" lastClr="FFFFFF">
                  <a:lumMod val="50000"/>
                  <a:tint val="66000"/>
                  <a:satMod val="160000"/>
                </a:sysClr>
              </a:gs>
              <a:gs pos="50000">
                <a:sysClr val="window" lastClr="FFFFFF">
                  <a:lumMod val="50000"/>
                  <a:tint val="44500"/>
                  <a:satMod val="160000"/>
                </a:sysClr>
              </a:gs>
              <a:gs pos="100000">
                <a:sysClr val="window" lastClr="FFFFFF">
                  <a:lumMod val="50000"/>
                  <a:tint val="23500"/>
                  <a:satMod val="160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0" name="箭头: 虚尾 9">
            <a:extLst>
              <a:ext uri="{FF2B5EF4-FFF2-40B4-BE49-F238E27FC236}">
                <a16:creationId xmlns:a16="http://schemas.microsoft.com/office/drawing/2014/main" id="{CE5C0C79-81C9-BBC4-8A7F-9619C31AC3AC}"/>
              </a:ext>
            </a:extLst>
          </p:cNvPr>
          <p:cNvSpPr/>
          <p:nvPr/>
        </p:nvSpPr>
        <p:spPr>
          <a:xfrm rot="10800000">
            <a:off x="9059046" y="3028458"/>
            <a:ext cx="1280051" cy="377959"/>
          </a:xfrm>
          <a:prstGeom prst="stripedRightArrow">
            <a:avLst>
              <a:gd name="adj1" fmla="val 55377"/>
              <a:gd name="adj2" fmla="val 134487"/>
            </a:avLst>
          </a:prstGeom>
          <a:gradFill flip="none" rotWithShape="1">
            <a:gsLst>
              <a:gs pos="0">
                <a:sysClr val="window" lastClr="FFFFFF">
                  <a:lumMod val="50000"/>
                  <a:tint val="66000"/>
                  <a:satMod val="160000"/>
                </a:sysClr>
              </a:gs>
              <a:gs pos="50000">
                <a:sysClr val="window" lastClr="FFFFFF">
                  <a:lumMod val="50000"/>
                  <a:tint val="44500"/>
                  <a:satMod val="160000"/>
                </a:sysClr>
              </a:gs>
              <a:gs pos="100000">
                <a:sysClr val="window" lastClr="FFFFFF">
                  <a:lumMod val="50000"/>
                  <a:tint val="23500"/>
                  <a:satMod val="160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A4F07560-BC0C-8BBA-015F-94AD79B1850A}"/>
              </a:ext>
            </a:extLst>
          </p:cNvPr>
          <p:cNvSpPr txBox="1">
            <a:spLocks/>
          </p:cNvSpPr>
          <p:nvPr/>
        </p:nvSpPr>
        <p:spPr>
          <a:xfrm>
            <a:off x="488749" y="4939797"/>
            <a:ext cx="11214502" cy="175939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数据库管理系统：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ata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ase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anagement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System  (DBMS)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，操纵和管理数据库的大型软件。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tructured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uery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，操作关系型数据库的编程语言，定义了一套操作关系型数据库统一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A6BF63-31EF-E60F-4E01-5043A21A7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352" y="3484811"/>
            <a:ext cx="685239" cy="563743"/>
          </a:xfrm>
          <a:prstGeom prst="rect">
            <a:avLst/>
          </a:prstGeom>
        </p:spPr>
      </p:pic>
      <p:pic>
        <p:nvPicPr>
          <p:cNvPr id="13" name="图形 12" descr="男程序员 轮廓">
            <a:extLst>
              <a:ext uri="{FF2B5EF4-FFF2-40B4-BE49-F238E27FC236}">
                <a16:creationId xmlns:a16="http://schemas.microsoft.com/office/drawing/2014/main" id="{84737314-594E-F382-B308-EB7107AE0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4704" y="2681154"/>
            <a:ext cx="1013029" cy="10130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3E181D0-F305-171C-1DF5-8B4E0F0CABCD}"/>
              </a:ext>
            </a:extLst>
          </p:cNvPr>
          <p:cNvSpPr txBox="1"/>
          <p:nvPr/>
        </p:nvSpPr>
        <p:spPr>
          <a:xfrm>
            <a:off x="9555070" y="2759588"/>
            <a:ext cx="784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793A310-6A34-C21D-424C-509B0F1F6289}"/>
              </a:ext>
            </a:extLst>
          </p:cNvPr>
          <p:cNvSpPr/>
          <p:nvPr/>
        </p:nvSpPr>
        <p:spPr>
          <a:xfrm>
            <a:off x="7382813" y="2289157"/>
            <a:ext cx="1656778" cy="1759397"/>
          </a:xfrm>
          <a:prstGeom prst="roundRect">
            <a:avLst>
              <a:gd name="adj" fmla="val 6098"/>
            </a:avLst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lg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B8DB01D-5322-FF92-A0B6-8FF359CD275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8396"/>
          <a:stretch/>
        </p:blipFill>
        <p:spPr>
          <a:xfrm>
            <a:off x="1128692" y="2286543"/>
            <a:ext cx="5053489" cy="1861787"/>
          </a:xfrm>
          <a:prstGeom prst="roundRect">
            <a:avLst>
              <a:gd name="adj" fmla="val 1628"/>
            </a:avLst>
          </a:prstGeom>
          <a:ln>
            <a:solidFill>
              <a:sysClr val="window" lastClr="FFFFFF">
                <a:lumMod val="65000"/>
              </a:sysClr>
            </a:solidFill>
            <a:prstDash val="lgDash"/>
          </a:ln>
        </p:spPr>
      </p:pic>
      <p:sp>
        <p:nvSpPr>
          <p:cNvPr id="2" name="标题 4">
            <a:extLst>
              <a:ext uri="{FF2B5EF4-FFF2-40B4-BE49-F238E27FC236}">
                <a16:creationId xmlns:a16="http://schemas.microsoft.com/office/drawing/2014/main" id="{DB92824C-D0D6-FFA9-AD3C-954689E6E9BE}"/>
              </a:ext>
            </a:extLst>
          </p:cNvPr>
          <p:cNvSpPr txBox="1">
            <a:spLocks/>
          </p:cNvSpPr>
          <p:nvPr/>
        </p:nvSpPr>
        <p:spPr>
          <a:xfrm>
            <a:off x="264767" y="292298"/>
            <a:ext cx="53208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MySQL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03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15B6D6-C4E7-211B-41A3-725E922C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52" y="1440542"/>
            <a:ext cx="7040578" cy="2650787"/>
          </a:xfrm>
          <a:prstGeom prst="rect">
            <a:avLst/>
          </a:prstGeom>
          <a:effectLst>
            <a:glow rad="63500">
              <a:sysClr val="window" lastClr="FFFFFF">
                <a:lumMod val="65000"/>
                <a:alpha val="40000"/>
              </a:sysClr>
            </a:glow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329CA94-8888-C9DD-6F33-5D97E93A9E86}"/>
              </a:ext>
            </a:extLst>
          </p:cNvPr>
          <p:cNvSpPr txBox="1">
            <a:spLocks/>
          </p:cNvSpPr>
          <p:nvPr/>
        </p:nvSpPr>
        <p:spPr>
          <a:xfrm>
            <a:off x="230149" y="1843542"/>
            <a:ext cx="543087" cy="1844786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品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7FF41B5-3F21-06E7-5545-D7C6ABA4C9CC}"/>
              </a:ext>
            </a:extLst>
          </p:cNvPr>
          <p:cNvSpPr/>
          <p:nvPr/>
        </p:nvSpPr>
        <p:spPr>
          <a:xfrm>
            <a:off x="1177016" y="2151246"/>
            <a:ext cx="6148049" cy="20172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BA905AB2-83F9-C1A4-01F0-C844533EA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45724"/>
              </p:ext>
            </p:extLst>
          </p:nvPr>
        </p:nvGraphicFramePr>
        <p:xfrm>
          <a:off x="730752" y="4437844"/>
          <a:ext cx="7040578" cy="2194560"/>
        </p:xfrm>
        <a:graphic>
          <a:graphicData uri="http://schemas.openxmlformats.org/drawingml/2006/table">
            <a:tbl>
              <a:tblPr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610216">
                  <a:extLst>
                    <a:ext uri="{9D8B030D-6E8A-4147-A177-3AD203B41FA5}">
                      <a16:colId xmlns:a16="http://schemas.microsoft.com/office/drawing/2014/main" val="3439177967"/>
                    </a:ext>
                  </a:extLst>
                </a:gridCol>
                <a:gridCol w="5430362">
                  <a:extLst>
                    <a:ext uri="{9D8B030D-6E8A-4147-A177-3AD203B41FA5}">
                      <a16:colId xmlns:a16="http://schemas.microsoft.com/office/drawing/2014/main" val="1254906812"/>
                    </a:ext>
                  </a:extLst>
                </a:gridCol>
              </a:tblGrid>
              <a:tr h="364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Oracle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收费的大型数据库，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Oracle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公司的产品。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687824"/>
                  </a:ext>
                </a:extLst>
              </a:tr>
              <a:tr h="364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900878"/>
                  </a:ext>
                </a:extLst>
              </a:tr>
              <a:tr h="364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SQL Server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8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MicroSoft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公司收费的中型的数据库。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837688"/>
                  </a:ext>
                </a:extLst>
              </a:tr>
              <a:tr h="364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PostgreSQL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开源免费中小型的数据库。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34304"/>
                  </a:ext>
                </a:extLst>
              </a:tr>
              <a:tr h="364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DB2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IBM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公司的大型收费数据库产品。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18997"/>
                  </a:ext>
                </a:extLst>
              </a:tr>
              <a:tr h="3641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SQLite</a:t>
                      </a:r>
                      <a:endParaRPr lang="zh-CN" altLang="en-US" sz="18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阿里巴巴普惠体" panose="00020600040101010101" pitchFamily="18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黑体"/>
                        </a:defRPr>
                      </a:lvl9pPr>
                    </a:lstStyle>
                    <a:p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嵌入式的微型数据库。如：作为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Android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阿里巴巴普惠体" panose="00020600040101010101" pitchFamily="18" charset="-122"/>
                        </a:rPr>
                        <a:t>内置数据库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0366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6678A8-426F-0D25-4F90-AB5099E98B47}"/>
              </a:ext>
            </a:extLst>
          </p:cNvPr>
          <p:cNvSpPr txBox="1"/>
          <p:nvPr/>
        </p:nvSpPr>
        <p:spPr>
          <a:xfrm>
            <a:off x="730752" y="4818329"/>
            <a:ext cx="115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MySQL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7CBFFB-AFCE-618B-1B8D-963114459AFE}"/>
              </a:ext>
            </a:extLst>
          </p:cNvPr>
          <p:cNvSpPr txBox="1"/>
          <p:nvPr/>
        </p:nvSpPr>
        <p:spPr>
          <a:xfrm>
            <a:off x="2387678" y="4838235"/>
            <a:ext cx="288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开源免费的中小型数据库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A210AF64-AF21-4CE4-D3E1-BD062F54F711}"/>
              </a:ext>
            </a:extLst>
          </p:cNvPr>
          <p:cNvSpPr/>
          <p:nvPr/>
        </p:nvSpPr>
        <p:spPr>
          <a:xfrm>
            <a:off x="8174362" y="2614933"/>
            <a:ext cx="1099038" cy="517190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9" name="!!流程图: 数据库">
            <a:extLst>
              <a:ext uri="{FF2B5EF4-FFF2-40B4-BE49-F238E27FC236}">
                <a16:creationId xmlns:a16="http://schemas.microsoft.com/office/drawing/2014/main" id="{058D214A-5F07-0910-488F-09A681B44005}"/>
              </a:ext>
            </a:extLst>
          </p:cNvPr>
          <p:cNvSpPr/>
          <p:nvPr/>
        </p:nvSpPr>
        <p:spPr>
          <a:xfrm>
            <a:off x="8174362" y="2271527"/>
            <a:ext cx="1099038" cy="517190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数据库</a:t>
            </a:r>
          </a:p>
        </p:txBody>
      </p:sp>
      <p:sp>
        <p:nvSpPr>
          <p:cNvPr id="10" name="流程图: 磁盘 9">
            <a:extLst>
              <a:ext uri="{FF2B5EF4-FFF2-40B4-BE49-F238E27FC236}">
                <a16:creationId xmlns:a16="http://schemas.microsoft.com/office/drawing/2014/main" id="{577EAF2E-8241-ECB7-67BD-BB0B9C176C2D}"/>
              </a:ext>
            </a:extLst>
          </p:cNvPr>
          <p:cNvSpPr/>
          <p:nvPr/>
        </p:nvSpPr>
        <p:spPr>
          <a:xfrm>
            <a:off x="8174362" y="1925012"/>
            <a:ext cx="1099038" cy="517190"/>
          </a:xfrm>
          <a:prstGeom prst="flowChartMagneticDisk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11" name="箭头: 虚尾 10">
            <a:extLst>
              <a:ext uri="{FF2B5EF4-FFF2-40B4-BE49-F238E27FC236}">
                <a16:creationId xmlns:a16="http://schemas.microsoft.com/office/drawing/2014/main" id="{C753FEC1-93F2-99AD-FE07-0B070E919D5E}"/>
              </a:ext>
            </a:extLst>
          </p:cNvPr>
          <p:cNvSpPr/>
          <p:nvPr/>
        </p:nvSpPr>
        <p:spPr>
          <a:xfrm rot="10800000">
            <a:off x="9488391" y="2441984"/>
            <a:ext cx="1099038" cy="323952"/>
          </a:xfrm>
          <a:prstGeom prst="stripedRightArrow">
            <a:avLst>
              <a:gd name="adj1" fmla="val 50000"/>
              <a:gd name="adj2" fmla="val 134487"/>
            </a:avLst>
          </a:prstGeom>
          <a:gradFill flip="none" rotWithShape="1">
            <a:gsLst>
              <a:gs pos="0">
                <a:sysClr val="window" lastClr="FFFFFF">
                  <a:lumMod val="50000"/>
                  <a:tint val="66000"/>
                  <a:satMod val="160000"/>
                </a:sysClr>
              </a:gs>
              <a:gs pos="50000">
                <a:sysClr val="window" lastClr="FFFFFF">
                  <a:lumMod val="50000"/>
                  <a:tint val="44500"/>
                  <a:satMod val="160000"/>
                </a:sysClr>
              </a:gs>
              <a:gs pos="100000">
                <a:sysClr val="window" lastClr="FFFFFF">
                  <a:lumMod val="50000"/>
                  <a:tint val="23500"/>
                  <a:satMod val="160000"/>
                </a:sysClr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pic>
        <p:nvPicPr>
          <p:cNvPr id="12" name="图形 11" descr="男程序员 轮廓">
            <a:extLst>
              <a:ext uri="{FF2B5EF4-FFF2-40B4-BE49-F238E27FC236}">
                <a16:creationId xmlns:a16="http://schemas.microsoft.com/office/drawing/2014/main" id="{AB8A9501-3A11-BDA4-4A50-A70E3F7EB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4048" y="2094679"/>
            <a:ext cx="1013029" cy="101302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002B2A5-8F7E-7EBA-30AE-2BC0D1610355}"/>
              </a:ext>
            </a:extLst>
          </p:cNvPr>
          <p:cNvSpPr txBox="1"/>
          <p:nvPr/>
        </p:nvSpPr>
        <p:spPr>
          <a:xfrm>
            <a:off x="9901554" y="2094679"/>
            <a:ext cx="78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SQL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E35B39E9-BFBA-2F68-AA75-97A1D7E9B4D7}"/>
              </a:ext>
            </a:extLst>
          </p:cNvPr>
          <p:cNvSpPr/>
          <p:nvPr/>
        </p:nvSpPr>
        <p:spPr>
          <a:xfrm>
            <a:off x="10037909" y="1261920"/>
            <a:ext cx="1805747" cy="562640"/>
          </a:xfrm>
          <a:prstGeom prst="cloudCallout">
            <a:avLst>
              <a:gd name="adj1" fmla="val -33696"/>
              <a:gd name="adj2" fmla="val 88503"/>
            </a:avLst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统 一 标 准</a:t>
            </a: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id="{6A47F049-A2FE-D8BB-B5FC-49C14B3FBBA3}"/>
              </a:ext>
            </a:extLst>
          </p:cNvPr>
          <p:cNvSpPr txBox="1">
            <a:spLocks/>
          </p:cNvSpPr>
          <p:nvPr/>
        </p:nvSpPr>
        <p:spPr>
          <a:xfrm>
            <a:off x="230900" y="283362"/>
            <a:ext cx="53208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MySQL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0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D2A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D2A2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6" grpId="1"/>
      <p:bldP spid="7" grpId="0"/>
      <p:bldP spid="7" grpId="1"/>
      <p:bldP spid="11" grpId="0" animBg="1"/>
      <p:bldP spid="13" grpId="0"/>
      <p:bldP spid="13" grpId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7E739D4F-0AB3-7791-7231-3E6CA51D75F4}"/>
              </a:ext>
            </a:extLst>
          </p:cNvPr>
          <p:cNvSpPr txBox="1">
            <a:spLocks/>
          </p:cNvSpPr>
          <p:nvPr/>
        </p:nvSpPr>
        <p:spPr>
          <a:xfrm>
            <a:off x="282854" y="1279749"/>
            <a:ext cx="10954227" cy="150004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7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官方提供了两种不同的版本：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https://dev.mysql.com/downloads/mysql/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阿里巴巴普惠体" panose="00020600040101010101" pitchFamily="18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82F97C-72A6-7F12-7FC9-6C88B605C284}"/>
              </a:ext>
            </a:extLst>
          </p:cNvPr>
          <p:cNvSpPr txBox="1"/>
          <p:nvPr/>
        </p:nvSpPr>
        <p:spPr>
          <a:xfrm>
            <a:off x="684040" y="5707426"/>
            <a:ext cx="10487583" cy="71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这里采用的是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MySQL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的最新社区版（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MySQL Community Server 8.0.35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D5BF2A1-7254-7F64-DD80-F6804752562D}"/>
              </a:ext>
            </a:extLst>
          </p:cNvPr>
          <p:cNvSpPr/>
          <p:nvPr/>
        </p:nvSpPr>
        <p:spPr>
          <a:xfrm>
            <a:off x="6985571" y="3315693"/>
            <a:ext cx="4975530" cy="1907627"/>
          </a:xfrm>
          <a:prstGeom prst="roundRect">
            <a:avLst>
              <a:gd name="adj" fmla="val 6255"/>
            </a:avLst>
          </a:prstGeom>
          <a:solidFill>
            <a:schemeClr val="bg2">
              <a:alpha val="43137"/>
            </a:schemeClr>
          </a:solidFill>
          <a:ln w="3175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tIns="0">
            <a:spAutoFit/>
          </a:bodyPr>
          <a:lstStyle/>
          <a:p>
            <a:pPr marL="0" marR="0" lvl="0" indent="0" defTabSz="3600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ibaba Sans Light" panose="020B0303020203040204" pitchFamily="34" charset="0"/>
              </a:rPr>
              <a:t>社区版本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ibaba Sans Light" panose="020B0303020203040204" pitchFamily="34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MySQL Community Server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ibaba Sans Light" panose="020B0303020203040204" pitchFamily="34" charset="0"/>
              </a:rPr>
              <a:t>)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阿里巴巴普惠体" panose="00020600040101010101" pitchFamily="18" charset="-122"/>
            </a:endParaRPr>
          </a:p>
          <a:p>
            <a:pPr marL="0" marR="0" lvl="0" indent="0" defTabSz="3600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ibaba Sans Light" panose="020B0303020203040204" pitchFamily="34" charset="0"/>
            </a:endParaRPr>
          </a:p>
          <a:p>
            <a:pPr marL="0" marR="0" lvl="0" indent="0" defTabSz="3600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ibaba Sans Light" panose="020B0303020203040204" pitchFamily="34" charset="0"/>
              </a:rPr>
              <a:t>免费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ibaba Sans Light" panose="020B0303020203040204" pitchFamily="34" charset="0"/>
            </a:endParaRPr>
          </a:p>
          <a:p>
            <a:pPr marL="0" marR="0" lvl="0" indent="0" defTabSz="3600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ibaba Sans Light" panose="020B0303020203040204" pitchFamily="34" charset="0"/>
              </a:rPr>
              <a:t>MySQL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ibaba Sans Light" panose="020B0303020203040204" pitchFamily="34" charset="0"/>
              </a:rPr>
              <a:t>不提供任何技术支持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ibaba Sans Light" panose="020B0303020203040204" pitchFamily="34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36A995A4-E502-27D7-1E55-C2B700BC5100}"/>
              </a:ext>
            </a:extLst>
          </p:cNvPr>
          <p:cNvSpPr/>
          <p:nvPr/>
        </p:nvSpPr>
        <p:spPr>
          <a:xfrm>
            <a:off x="230899" y="3315693"/>
            <a:ext cx="5246496" cy="1915033"/>
          </a:xfrm>
          <a:prstGeom prst="roundRect">
            <a:avLst>
              <a:gd name="adj" fmla="val 7823"/>
            </a:avLst>
          </a:prstGeom>
          <a:solidFill>
            <a:schemeClr val="bg2">
              <a:alpha val="34118"/>
            </a:schemeClr>
          </a:solidFill>
          <a:ln w="3175">
            <a:solidFill>
              <a:sysClr val="window" lastClr="FFFFFF">
                <a:lumMod val="50000"/>
              </a:sysClr>
            </a:solidFill>
            <a:prstDash val="lgDash"/>
          </a:ln>
        </p:spPr>
        <p:txBody>
          <a:bodyPr wrap="square" tIns="0">
            <a:spAutoFit/>
          </a:bodyPr>
          <a:lstStyle/>
          <a:p>
            <a:pPr marL="0" marR="0" lvl="0" indent="0" defTabSz="3600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商业版本（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MySQL Enterprise Edition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阿里巴巴普惠体" panose="00020600040101010101" pitchFamily="18" charset="-122"/>
              </a:rPr>
              <a:t>）</a:t>
            </a:r>
          </a:p>
          <a:p>
            <a:pPr marL="0" marR="0" lvl="0" indent="0" defTabSz="3600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ibaba Sans Light" panose="020B0303020203040204" pitchFamily="34" charset="0"/>
            </a:endParaRPr>
          </a:p>
          <a:p>
            <a:pPr marL="0" marR="0" lvl="0" indent="0" defTabSz="3600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ibaba Sans Light" panose="020B0303020203040204" pitchFamily="34" charset="0"/>
              </a:rPr>
              <a:t>收费，可以试用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ibaba Sans Light" panose="020B0303020203040204" pitchFamily="34" charset="0"/>
              </a:rPr>
              <a:t>30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ibaba Sans Light" panose="020B0303020203040204" pitchFamily="34" charset="0"/>
              </a:rPr>
              <a:t>天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ibaba Sans Light" panose="020B0303020203040204" pitchFamily="34" charset="0"/>
            </a:endParaRPr>
          </a:p>
          <a:p>
            <a:pPr marL="0" marR="0" lvl="0" indent="0" defTabSz="36000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libaba Sans Light" panose="020B0303020203040204" pitchFamily="34" charset="0"/>
              </a:rPr>
              <a:t>官方提供技术支持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libaba Sans Light" panose="020B030302020304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49D4A54-04CD-4084-17DD-28A29E8E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059" y="3903387"/>
            <a:ext cx="1214848" cy="732237"/>
          </a:xfrm>
          <a:prstGeom prst="rect">
            <a:avLst/>
          </a:prstGeom>
        </p:spPr>
      </p:pic>
      <p:sp>
        <p:nvSpPr>
          <p:cNvPr id="17" name="标题 4">
            <a:extLst>
              <a:ext uri="{FF2B5EF4-FFF2-40B4-BE49-F238E27FC236}">
                <a16:creationId xmlns:a16="http://schemas.microsoft.com/office/drawing/2014/main" id="{3B926E50-C320-EDDD-9501-96E83439FA60}"/>
              </a:ext>
            </a:extLst>
          </p:cNvPr>
          <p:cNvSpPr txBox="1">
            <a:spLocks/>
          </p:cNvSpPr>
          <p:nvPr/>
        </p:nvSpPr>
        <p:spPr>
          <a:xfrm>
            <a:off x="230900" y="283362"/>
            <a:ext cx="53208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MySQL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09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5DCC3B5-B22A-3DBF-14BC-7FD4BB80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6" y="1948607"/>
            <a:ext cx="8697539" cy="2972215"/>
          </a:xfrm>
          <a:prstGeom prst="rect">
            <a:avLst/>
          </a:prstGeom>
        </p:spPr>
      </p:pic>
      <p:sp>
        <p:nvSpPr>
          <p:cNvPr id="9" name="标题 4">
            <a:extLst>
              <a:ext uri="{FF2B5EF4-FFF2-40B4-BE49-F238E27FC236}">
                <a16:creationId xmlns:a16="http://schemas.microsoft.com/office/drawing/2014/main" id="{B6900425-2735-E783-1B87-FCDD6449F9F1}"/>
              </a:ext>
            </a:extLst>
          </p:cNvPr>
          <p:cNvSpPr txBox="1">
            <a:spLocks/>
          </p:cNvSpPr>
          <p:nvPr/>
        </p:nvSpPr>
        <p:spPr>
          <a:xfrm>
            <a:off x="230900" y="283362"/>
            <a:ext cx="53208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MySQL</a:t>
            </a:r>
            <a:r>
              <a:rPr lang="zh-CN" altLang="en-US" sz="3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4BCD8F2-A562-E52B-396A-F538B7C8C129}"/>
              </a:ext>
            </a:extLst>
          </p:cNvPr>
          <p:cNvCxnSpPr>
            <a:cxnSpLocks/>
          </p:cNvCxnSpPr>
          <p:nvPr/>
        </p:nvCxnSpPr>
        <p:spPr>
          <a:xfrm>
            <a:off x="429965" y="3227314"/>
            <a:ext cx="62408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4">
            <a:extLst>
              <a:ext uri="{FF2B5EF4-FFF2-40B4-BE49-F238E27FC236}">
                <a16:creationId xmlns:a16="http://schemas.microsoft.com/office/drawing/2014/main" id="{C709C62D-DEDB-7DC2-813F-6261D6809824}"/>
              </a:ext>
            </a:extLst>
          </p:cNvPr>
          <p:cNvSpPr txBox="1">
            <a:spLocks/>
          </p:cNvSpPr>
          <p:nvPr/>
        </p:nvSpPr>
        <p:spPr>
          <a:xfrm>
            <a:off x="429965" y="1419989"/>
            <a:ext cx="5121749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安装及配置环境变量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AD2A2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D205539-17CC-F070-246E-A3442AE2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40" y="4203942"/>
            <a:ext cx="7544853" cy="187668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D3EA01B-CBCA-15C3-6816-EDE9FC7703AB}"/>
              </a:ext>
            </a:extLst>
          </p:cNvPr>
          <p:cNvCxnSpPr>
            <a:cxnSpLocks/>
          </p:cNvCxnSpPr>
          <p:nvPr/>
        </p:nvCxnSpPr>
        <p:spPr>
          <a:xfrm>
            <a:off x="869240" y="5016925"/>
            <a:ext cx="47646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BA4D383A-9562-C50B-8839-C605823B2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539" y="4526569"/>
            <a:ext cx="5232943" cy="204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5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4">
            <a:extLst>
              <a:ext uri="{FF2B5EF4-FFF2-40B4-BE49-F238E27FC236}">
                <a16:creationId xmlns:a16="http://schemas.microsoft.com/office/drawing/2014/main" id="{B6900425-2735-E783-1B87-FCDD6449F9F1}"/>
              </a:ext>
            </a:extLst>
          </p:cNvPr>
          <p:cNvSpPr txBox="1">
            <a:spLocks/>
          </p:cNvSpPr>
          <p:nvPr/>
        </p:nvSpPr>
        <p:spPr>
          <a:xfrm>
            <a:off x="267186" y="370448"/>
            <a:ext cx="532081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1MySQL</a:t>
            </a:r>
            <a:r>
              <a:rPr lang="zh-CN" altLang="en-US" sz="3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3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4">
            <a:extLst>
              <a:ext uri="{FF2B5EF4-FFF2-40B4-BE49-F238E27FC236}">
                <a16:creationId xmlns:a16="http://schemas.microsoft.com/office/drawing/2014/main" id="{B3C45BD5-90BF-BD3B-2FD1-160C774E1BD7}"/>
              </a:ext>
            </a:extLst>
          </p:cNvPr>
          <p:cNvSpPr txBox="1">
            <a:spLocks/>
          </p:cNvSpPr>
          <p:nvPr/>
        </p:nvSpPr>
        <p:spPr>
          <a:xfrm>
            <a:off x="436584" y="1380671"/>
            <a:ext cx="6202250" cy="517190"/>
          </a:xfrm>
          <a:prstGeom prst="rect">
            <a:avLst/>
          </a:prstGeom>
        </p:spPr>
        <p:txBody>
          <a:bodyPr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000" b="0" i="0" kern="120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609585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121917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828754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2438339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初始化、注册服务、启动和关闭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0AE4404-AA82-F176-9BD2-9754384D3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49"/>
          <a:stretch/>
        </p:blipFill>
        <p:spPr>
          <a:xfrm>
            <a:off x="314664" y="2008259"/>
            <a:ext cx="5546032" cy="220088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42190F-93D4-E694-5223-B8E2A0EA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64" y="3957032"/>
            <a:ext cx="5546032" cy="25752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AE57359-F1D6-4576-F8AA-4834DD21DD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233" y="2580469"/>
            <a:ext cx="6450373" cy="3951758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2A645D7-3B63-5DBC-8667-099BC18A834F}"/>
              </a:ext>
            </a:extLst>
          </p:cNvPr>
          <p:cNvCxnSpPr/>
          <p:nvPr/>
        </p:nvCxnSpPr>
        <p:spPr>
          <a:xfrm>
            <a:off x="314664" y="3274423"/>
            <a:ext cx="50102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8DB0A28-3FD7-E708-B981-F7D8D5B0BB1A}"/>
              </a:ext>
            </a:extLst>
          </p:cNvPr>
          <p:cNvCxnSpPr>
            <a:cxnSpLocks/>
          </p:cNvCxnSpPr>
          <p:nvPr/>
        </p:nvCxnSpPr>
        <p:spPr>
          <a:xfrm>
            <a:off x="7245531" y="4007830"/>
            <a:ext cx="19855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A8B4C19-B5A0-4849-CA3F-8C36081A0BA3}"/>
              </a:ext>
            </a:extLst>
          </p:cNvPr>
          <p:cNvCxnSpPr>
            <a:cxnSpLocks/>
          </p:cNvCxnSpPr>
          <p:nvPr/>
        </p:nvCxnSpPr>
        <p:spPr>
          <a:xfrm>
            <a:off x="6979748" y="4601026"/>
            <a:ext cx="2459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223D555-003A-DBA0-8E72-A594A21F61DA}"/>
              </a:ext>
            </a:extLst>
          </p:cNvPr>
          <p:cNvCxnSpPr>
            <a:cxnSpLocks/>
          </p:cNvCxnSpPr>
          <p:nvPr/>
        </p:nvCxnSpPr>
        <p:spPr>
          <a:xfrm>
            <a:off x="7180045" y="5502364"/>
            <a:ext cx="19726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4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13570</TotalTime>
  <Words>3204</Words>
  <Application>Microsoft Office PowerPoint</Application>
  <PresentationFormat>宽屏</PresentationFormat>
  <Paragraphs>521</Paragraphs>
  <Slides>46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Alibaba PuHuiTi Medium</vt:lpstr>
      <vt:lpstr>Alibaba PuHuiTi R</vt:lpstr>
      <vt:lpstr>inpin heiti</vt:lpstr>
      <vt:lpstr>阿里巴巴普惠体</vt:lpstr>
      <vt:lpstr>等线</vt:lpstr>
      <vt:lpstr>等线 Light</vt:lpstr>
      <vt:lpstr>黑体</vt:lpstr>
      <vt:lpstr>宋体</vt:lpstr>
      <vt:lpstr>微软雅黑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什么是线性结构(Linear Structure)？</dc:title>
  <dc:creator>He Xiaoyu</dc:creator>
  <cp:lastModifiedBy>e2232</cp:lastModifiedBy>
  <cp:revision>1445</cp:revision>
  <dcterms:created xsi:type="dcterms:W3CDTF">2022-10-08T06:09:03Z</dcterms:created>
  <dcterms:modified xsi:type="dcterms:W3CDTF">2024-11-29T02:32:54Z</dcterms:modified>
</cp:coreProperties>
</file>