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55"/>
  </p:notesMasterIdLst>
  <p:handoutMasterIdLst>
    <p:handoutMasterId r:id="rId156"/>
  </p:handoutMasterIdLst>
  <p:sldIdLst>
    <p:sldId id="553" r:id="rId2"/>
    <p:sldId id="554" r:id="rId3"/>
    <p:sldId id="582" r:id="rId4"/>
    <p:sldId id="583" r:id="rId5"/>
    <p:sldId id="584" r:id="rId6"/>
    <p:sldId id="585" r:id="rId7"/>
    <p:sldId id="586" r:id="rId8"/>
    <p:sldId id="587" r:id="rId9"/>
    <p:sldId id="588" r:id="rId10"/>
    <p:sldId id="589" r:id="rId11"/>
    <p:sldId id="590" r:id="rId12"/>
    <p:sldId id="685" r:id="rId13"/>
    <p:sldId id="591" r:id="rId14"/>
    <p:sldId id="593" r:id="rId15"/>
    <p:sldId id="594" r:id="rId16"/>
    <p:sldId id="595" r:id="rId17"/>
    <p:sldId id="596" r:id="rId18"/>
    <p:sldId id="597" r:id="rId19"/>
    <p:sldId id="598" r:id="rId20"/>
    <p:sldId id="599" r:id="rId21"/>
    <p:sldId id="600" r:id="rId22"/>
    <p:sldId id="601" r:id="rId23"/>
    <p:sldId id="602" r:id="rId24"/>
    <p:sldId id="603" r:id="rId25"/>
    <p:sldId id="604" r:id="rId26"/>
    <p:sldId id="605" r:id="rId27"/>
    <p:sldId id="686" r:id="rId28"/>
    <p:sldId id="607" r:id="rId29"/>
    <p:sldId id="608" r:id="rId30"/>
    <p:sldId id="609" r:id="rId31"/>
    <p:sldId id="610" r:id="rId32"/>
    <p:sldId id="611" r:id="rId33"/>
    <p:sldId id="612" r:id="rId34"/>
    <p:sldId id="613" r:id="rId35"/>
    <p:sldId id="687" r:id="rId36"/>
    <p:sldId id="614" r:id="rId37"/>
    <p:sldId id="615" r:id="rId38"/>
    <p:sldId id="688" r:id="rId39"/>
    <p:sldId id="690" r:id="rId40"/>
    <p:sldId id="691" r:id="rId41"/>
    <p:sldId id="692" r:id="rId42"/>
    <p:sldId id="693" r:id="rId43"/>
    <p:sldId id="694" r:id="rId44"/>
    <p:sldId id="618" r:id="rId45"/>
    <p:sldId id="695" r:id="rId46"/>
    <p:sldId id="621" r:id="rId47"/>
    <p:sldId id="696" r:id="rId48"/>
    <p:sldId id="622" r:id="rId49"/>
    <p:sldId id="624" r:id="rId50"/>
    <p:sldId id="625" r:id="rId51"/>
    <p:sldId id="697" r:id="rId52"/>
    <p:sldId id="698" r:id="rId53"/>
    <p:sldId id="699" r:id="rId54"/>
    <p:sldId id="700" r:id="rId55"/>
    <p:sldId id="628" r:id="rId56"/>
    <p:sldId id="701" r:id="rId57"/>
    <p:sldId id="702" r:id="rId58"/>
    <p:sldId id="703" r:id="rId59"/>
    <p:sldId id="704" r:id="rId60"/>
    <p:sldId id="756" r:id="rId61"/>
    <p:sldId id="629" r:id="rId62"/>
    <p:sldId id="630" r:id="rId63"/>
    <p:sldId id="631" r:id="rId64"/>
    <p:sldId id="632" r:id="rId65"/>
    <p:sldId id="706" r:id="rId66"/>
    <p:sldId id="707" r:id="rId67"/>
    <p:sldId id="708" r:id="rId68"/>
    <p:sldId id="709" r:id="rId69"/>
    <p:sldId id="710" r:id="rId70"/>
    <p:sldId id="711" r:id="rId71"/>
    <p:sldId id="712" r:id="rId72"/>
    <p:sldId id="757" r:id="rId73"/>
    <p:sldId id="634" r:id="rId74"/>
    <p:sldId id="635" r:id="rId75"/>
    <p:sldId id="636" r:id="rId76"/>
    <p:sldId id="637" r:id="rId77"/>
    <p:sldId id="638" r:id="rId78"/>
    <p:sldId id="639" r:id="rId79"/>
    <p:sldId id="640" r:id="rId80"/>
    <p:sldId id="641" r:id="rId81"/>
    <p:sldId id="642" r:id="rId82"/>
    <p:sldId id="643" r:id="rId83"/>
    <p:sldId id="644" r:id="rId84"/>
    <p:sldId id="645" r:id="rId85"/>
    <p:sldId id="646" r:id="rId86"/>
    <p:sldId id="647" r:id="rId87"/>
    <p:sldId id="648" r:id="rId88"/>
    <p:sldId id="649" r:id="rId89"/>
    <p:sldId id="650" r:id="rId90"/>
    <p:sldId id="651" r:id="rId91"/>
    <p:sldId id="652" r:id="rId92"/>
    <p:sldId id="653" r:id="rId93"/>
    <p:sldId id="654" r:id="rId94"/>
    <p:sldId id="655" r:id="rId95"/>
    <p:sldId id="656" r:id="rId96"/>
    <p:sldId id="657" r:id="rId97"/>
    <p:sldId id="658" r:id="rId98"/>
    <p:sldId id="659" r:id="rId99"/>
    <p:sldId id="660" r:id="rId100"/>
    <p:sldId id="661" r:id="rId101"/>
    <p:sldId id="758" r:id="rId102"/>
    <p:sldId id="759" r:id="rId103"/>
    <p:sldId id="663" r:id="rId104"/>
    <p:sldId id="664" r:id="rId105"/>
    <p:sldId id="665" r:id="rId106"/>
    <p:sldId id="666" r:id="rId107"/>
    <p:sldId id="667" r:id="rId108"/>
    <p:sldId id="668" r:id="rId109"/>
    <p:sldId id="669" r:id="rId110"/>
    <p:sldId id="671" r:id="rId111"/>
    <p:sldId id="676" r:id="rId112"/>
    <p:sldId id="717" r:id="rId113"/>
    <p:sldId id="721" r:id="rId114"/>
    <p:sldId id="718" r:id="rId115"/>
    <p:sldId id="719" r:id="rId116"/>
    <p:sldId id="720" r:id="rId117"/>
    <p:sldId id="722" r:id="rId118"/>
    <p:sldId id="723" r:id="rId119"/>
    <p:sldId id="724" r:id="rId120"/>
    <p:sldId id="725" r:id="rId121"/>
    <p:sldId id="726" r:id="rId122"/>
    <p:sldId id="727" r:id="rId123"/>
    <p:sldId id="728" r:id="rId124"/>
    <p:sldId id="729" r:id="rId125"/>
    <p:sldId id="733" r:id="rId126"/>
    <p:sldId id="730" r:id="rId127"/>
    <p:sldId id="760" r:id="rId128"/>
    <p:sldId id="761" r:id="rId129"/>
    <p:sldId id="762" r:id="rId130"/>
    <p:sldId id="763" r:id="rId131"/>
    <p:sldId id="764" r:id="rId132"/>
    <p:sldId id="672" r:id="rId133"/>
    <p:sldId id="740" r:id="rId134"/>
    <p:sldId id="741" r:id="rId135"/>
    <p:sldId id="742" r:id="rId136"/>
    <p:sldId id="743" r:id="rId137"/>
    <p:sldId id="744" r:id="rId138"/>
    <p:sldId id="745" r:id="rId139"/>
    <p:sldId id="746" r:id="rId140"/>
    <p:sldId id="747" r:id="rId141"/>
    <p:sldId id="748" r:id="rId142"/>
    <p:sldId id="749" r:id="rId143"/>
    <p:sldId id="750" r:id="rId144"/>
    <p:sldId id="751" r:id="rId145"/>
    <p:sldId id="755" r:id="rId146"/>
    <p:sldId id="752" r:id="rId147"/>
    <p:sldId id="753" r:id="rId148"/>
    <p:sldId id="754" r:id="rId149"/>
    <p:sldId id="680" r:id="rId150"/>
    <p:sldId id="681" r:id="rId151"/>
    <p:sldId id="682" r:id="rId152"/>
    <p:sldId id="683" r:id="rId153"/>
    <p:sldId id="684" r:id="rId154"/>
  </p:sldIdLst>
  <p:sldSz cx="9144000" cy="6858000" type="screen4x3"/>
  <p:notesSz cx="6858000" cy="9144000"/>
  <p:defaultTextStyle>
    <a:defPPr>
      <a:defRPr lang="zh-CN"/>
    </a:defPPr>
    <a:lvl1pPr algn="l" rtl="0" eaLnBrk="0" fontAlgn="base" hangingPunct="0">
      <a:spcBef>
        <a:spcPct val="0"/>
      </a:spcBef>
      <a:spcAft>
        <a:spcPct val="0"/>
      </a:spcAft>
      <a:defRPr kumimoji="1" sz="2600" kern="1200">
        <a:solidFill>
          <a:schemeClr val="tx1"/>
        </a:solidFill>
        <a:latin typeface="Tahoma" panose="020B0604030504040204" pitchFamily="34" charset="0"/>
        <a:ea typeface="黑体" panose="02010609060101010101" pitchFamily="49" charset="-122"/>
        <a:cs typeface="+mn-cs"/>
      </a:defRPr>
    </a:lvl1pPr>
    <a:lvl2pPr marL="457200" algn="l" rtl="0" eaLnBrk="0" fontAlgn="base" hangingPunct="0">
      <a:spcBef>
        <a:spcPct val="0"/>
      </a:spcBef>
      <a:spcAft>
        <a:spcPct val="0"/>
      </a:spcAft>
      <a:defRPr kumimoji="1" sz="2600" kern="1200">
        <a:solidFill>
          <a:schemeClr val="tx1"/>
        </a:solidFill>
        <a:latin typeface="Tahoma" panose="020B0604030504040204" pitchFamily="34" charset="0"/>
        <a:ea typeface="黑体" panose="02010609060101010101" pitchFamily="49" charset="-122"/>
        <a:cs typeface="+mn-cs"/>
      </a:defRPr>
    </a:lvl2pPr>
    <a:lvl3pPr marL="914400" algn="l" rtl="0" eaLnBrk="0" fontAlgn="base" hangingPunct="0">
      <a:spcBef>
        <a:spcPct val="0"/>
      </a:spcBef>
      <a:spcAft>
        <a:spcPct val="0"/>
      </a:spcAft>
      <a:defRPr kumimoji="1" sz="2600" kern="1200">
        <a:solidFill>
          <a:schemeClr val="tx1"/>
        </a:solidFill>
        <a:latin typeface="Tahoma" panose="020B0604030504040204" pitchFamily="34" charset="0"/>
        <a:ea typeface="黑体" panose="02010609060101010101" pitchFamily="49" charset="-122"/>
        <a:cs typeface="+mn-cs"/>
      </a:defRPr>
    </a:lvl3pPr>
    <a:lvl4pPr marL="1371600" algn="l" rtl="0" eaLnBrk="0" fontAlgn="base" hangingPunct="0">
      <a:spcBef>
        <a:spcPct val="0"/>
      </a:spcBef>
      <a:spcAft>
        <a:spcPct val="0"/>
      </a:spcAft>
      <a:defRPr kumimoji="1" sz="2600" kern="1200">
        <a:solidFill>
          <a:schemeClr val="tx1"/>
        </a:solidFill>
        <a:latin typeface="Tahoma" panose="020B0604030504040204" pitchFamily="34" charset="0"/>
        <a:ea typeface="黑体" panose="02010609060101010101" pitchFamily="49" charset="-122"/>
        <a:cs typeface="+mn-cs"/>
      </a:defRPr>
    </a:lvl4pPr>
    <a:lvl5pPr marL="1828800" algn="l" rtl="0" eaLnBrk="0" fontAlgn="base" hangingPunct="0">
      <a:spcBef>
        <a:spcPct val="0"/>
      </a:spcBef>
      <a:spcAft>
        <a:spcPct val="0"/>
      </a:spcAft>
      <a:defRPr kumimoji="1" sz="2600" kern="1200">
        <a:solidFill>
          <a:schemeClr val="tx1"/>
        </a:solidFill>
        <a:latin typeface="Tahoma" panose="020B0604030504040204" pitchFamily="34" charset="0"/>
        <a:ea typeface="黑体" panose="02010609060101010101" pitchFamily="49" charset="-122"/>
        <a:cs typeface="+mn-cs"/>
      </a:defRPr>
    </a:lvl5pPr>
    <a:lvl6pPr marL="2286000" algn="l" defTabSz="914400" rtl="0" eaLnBrk="1" latinLnBrk="0" hangingPunct="1">
      <a:defRPr kumimoji="1" sz="2600" kern="1200">
        <a:solidFill>
          <a:schemeClr val="tx1"/>
        </a:solidFill>
        <a:latin typeface="Tahoma" panose="020B0604030504040204" pitchFamily="34" charset="0"/>
        <a:ea typeface="黑体" panose="02010609060101010101" pitchFamily="49" charset="-122"/>
        <a:cs typeface="+mn-cs"/>
      </a:defRPr>
    </a:lvl6pPr>
    <a:lvl7pPr marL="2743200" algn="l" defTabSz="914400" rtl="0" eaLnBrk="1" latinLnBrk="0" hangingPunct="1">
      <a:defRPr kumimoji="1" sz="2600" kern="1200">
        <a:solidFill>
          <a:schemeClr val="tx1"/>
        </a:solidFill>
        <a:latin typeface="Tahoma" panose="020B0604030504040204" pitchFamily="34" charset="0"/>
        <a:ea typeface="黑体" panose="02010609060101010101" pitchFamily="49" charset="-122"/>
        <a:cs typeface="+mn-cs"/>
      </a:defRPr>
    </a:lvl7pPr>
    <a:lvl8pPr marL="3200400" algn="l" defTabSz="914400" rtl="0" eaLnBrk="1" latinLnBrk="0" hangingPunct="1">
      <a:defRPr kumimoji="1" sz="2600" kern="1200">
        <a:solidFill>
          <a:schemeClr val="tx1"/>
        </a:solidFill>
        <a:latin typeface="Tahoma" panose="020B0604030504040204" pitchFamily="34" charset="0"/>
        <a:ea typeface="黑体" panose="02010609060101010101" pitchFamily="49" charset="-122"/>
        <a:cs typeface="+mn-cs"/>
      </a:defRPr>
    </a:lvl8pPr>
    <a:lvl9pPr marL="3657600" algn="l" defTabSz="914400" rtl="0" eaLnBrk="1" latinLnBrk="0" hangingPunct="1">
      <a:defRPr kumimoji="1" sz="2600" kern="1200">
        <a:solidFill>
          <a:schemeClr val="tx1"/>
        </a:solidFill>
        <a:latin typeface="Tahoma" panose="020B060403050404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720">
          <p15:clr>
            <a:srgbClr val="A4A3A4"/>
          </p15:clr>
        </p15:guide>
        <p15:guide id="2" pos="148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000000"/>
    <a:srgbClr val="CC0000"/>
    <a:srgbClr val="008000"/>
    <a:srgbClr val="D60093"/>
    <a:srgbClr val="9933FF"/>
    <a:srgbClr val="E5FFE5"/>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7" autoAdjust="0"/>
    <p:restoredTop sz="94406" autoAdjust="0"/>
  </p:normalViewPr>
  <p:slideViewPr>
    <p:cSldViewPr>
      <p:cViewPr varScale="1">
        <p:scale>
          <a:sx n="106" d="100"/>
          <a:sy n="106" d="100"/>
        </p:scale>
        <p:origin x="1650" y="54"/>
      </p:cViewPr>
      <p:guideLst>
        <p:guide orient="horz" pos="720"/>
        <p:guide pos="14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40"/>
    </p:cViewPr>
  </p:sorterViewPr>
  <p:notesViewPr>
    <p:cSldViewPr>
      <p:cViewPr varScale="1">
        <p:scale>
          <a:sx n="85" d="100"/>
          <a:sy n="85" d="100"/>
        </p:scale>
        <p:origin x="3786"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BC083089-61B0-47B2-AD20-EA533261FCBD}" type="datetimeFigureOut">
              <a:rPr lang="zh-CN" altLang="en-US"/>
              <a:pPr>
                <a:defRPr/>
              </a:pPr>
              <a:t>2021/9/12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C5F2C0CB-F652-4585-84E7-E6DD095D36F8}" type="slidenum">
              <a:rPr lang="zh-CN" altLang="en-US"/>
              <a:pPr>
                <a:defRPr/>
              </a:pPr>
              <a:t>‹#›</a:t>
            </a:fld>
            <a:endParaRPr lang="zh-CN" altLang="en-US"/>
          </a:p>
        </p:txBody>
      </p:sp>
    </p:spTree>
    <p:extLst>
      <p:ext uri="{BB962C8B-B14F-4D97-AF65-F5344CB8AC3E}">
        <p14:creationId xmlns:p14="http://schemas.microsoft.com/office/powerpoint/2010/main" val="24491478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ea typeface="宋体" pitchFamily="2" charset="-122"/>
              </a:defRPr>
            </a:lvl1pPr>
          </a:lstStyle>
          <a:p>
            <a:pPr>
              <a:defRPr/>
            </a:pPr>
            <a:endParaRPr lang="en-US" altLang="zh-CN"/>
          </a:p>
        </p:txBody>
      </p:sp>
      <p:sp>
        <p:nvSpPr>
          <p:cNvPr id="102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ea typeface="宋体" pitchFamily="2" charset="-122"/>
              </a:defRPr>
            </a:lvl1pPr>
          </a:lstStyle>
          <a:p>
            <a:pPr>
              <a:defRPr/>
            </a:pPr>
            <a:endParaRPr lang="en-US" altLang="zh-CN"/>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ea typeface="宋体" panose="02010600030101010101" pitchFamily="2" charset="-122"/>
              </a:defRPr>
            </a:lvl1pPr>
          </a:lstStyle>
          <a:p>
            <a:pPr>
              <a:defRPr/>
            </a:pPr>
            <a:fld id="{B954C5C9-5C19-4952-96A1-5AD9564C9A31}" type="slidenum">
              <a:rPr lang="en-US" altLang="zh-CN"/>
              <a:pPr>
                <a:defRPr/>
              </a:pPr>
              <a:t>‹#›</a:t>
            </a:fld>
            <a:endParaRPr lang="en-US" altLang="zh-CN"/>
          </a:p>
        </p:txBody>
      </p:sp>
    </p:spTree>
    <p:extLst>
      <p:ext uri="{BB962C8B-B14F-4D97-AF65-F5344CB8AC3E}">
        <p14:creationId xmlns:p14="http://schemas.microsoft.com/office/powerpoint/2010/main" val="36631284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11416A8-BFB4-4529-A9EA-44F77C2C3B11}" type="slidenum">
              <a:rPr lang="en-US" altLang="zh-CN" smtClean="0"/>
              <a:pPr>
                <a:spcBef>
                  <a:spcPct val="0"/>
                </a:spcBef>
              </a:pPr>
              <a:t>40</a:t>
            </a:fld>
            <a:endParaRPr lang="en-US" altLang="zh-CN"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14848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600">
                    <a:solidFill>
                      <a:schemeClr val="tx1"/>
                    </a:solidFill>
                    <a:latin typeface="Tahoma" panose="020B0604030504040204" pitchFamily="34" charset="0"/>
                    <a:ea typeface="黑体" panose="02010609060101010101" pitchFamily="49" charset="-122"/>
                  </a:defRPr>
                </a:lvl1pPr>
                <a:lvl2pPr marL="742950" indent="-285750">
                  <a:defRPr kumimoji="1" sz="2600">
                    <a:solidFill>
                      <a:schemeClr val="tx1"/>
                    </a:solidFill>
                    <a:latin typeface="Tahoma" panose="020B0604030504040204" pitchFamily="34" charset="0"/>
                    <a:ea typeface="黑体" panose="02010609060101010101" pitchFamily="49" charset="-122"/>
                  </a:defRPr>
                </a:lvl2pPr>
                <a:lvl3pPr marL="1143000" indent="-228600">
                  <a:defRPr kumimoji="1" sz="2600">
                    <a:solidFill>
                      <a:schemeClr val="tx1"/>
                    </a:solidFill>
                    <a:latin typeface="Tahoma" panose="020B0604030504040204" pitchFamily="34" charset="0"/>
                    <a:ea typeface="黑体" panose="02010609060101010101" pitchFamily="49" charset="-122"/>
                  </a:defRPr>
                </a:lvl3pPr>
                <a:lvl4pPr marL="1600200" indent="-228600">
                  <a:defRPr kumimoji="1" sz="2600">
                    <a:solidFill>
                      <a:schemeClr val="tx1"/>
                    </a:solidFill>
                    <a:latin typeface="Tahoma" panose="020B0604030504040204" pitchFamily="34" charset="0"/>
                    <a:ea typeface="黑体" panose="02010609060101010101" pitchFamily="49" charset="-122"/>
                  </a:defRPr>
                </a:lvl4pPr>
                <a:lvl5pPr marL="2057400" indent="-22860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eaLnBrk="1" hangingPunct="1">
                  <a:defRPr/>
                </a:pPr>
                <a:endParaRPr lang="zh-CN" altLang="en-US" smtClean="0"/>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Arc 62"/>
              <p:cNvSpPr>
                <a:spLocks/>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Arc 66"/>
              <p:cNvSpPr>
                <a:spLocks/>
              </p:cNvSpPr>
              <p:nvPr/>
            </p:nvSpPr>
            <p:spPr bwMode="ltGray">
              <a:xfrm rot="5400000">
                <a:off x="5097" y="3347"/>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206915" name="Rectangle 67"/>
          <p:cNvSpPr>
            <a:spLocks noGrp="1" noChangeArrowheads="1"/>
          </p:cNvSpPr>
          <p:nvPr>
            <p:ph type="ctrTitle"/>
          </p:nvPr>
        </p:nvSpPr>
        <p:spPr>
          <a:xfrm>
            <a:off x="990600" y="1752600"/>
            <a:ext cx="7772400" cy="1143000"/>
          </a:xfrm>
        </p:spPr>
        <p:txBody>
          <a:bodyPr/>
          <a:lstStyle>
            <a:lvl1pPr>
              <a:defRPr/>
            </a:lvl1pPr>
          </a:lstStyle>
          <a:p>
            <a:r>
              <a:rPr lang="zh-CN" altLang="en-US"/>
              <a:t>单击此处编辑母版标题样式</a:t>
            </a:r>
          </a:p>
        </p:txBody>
      </p:sp>
      <p:sp>
        <p:nvSpPr>
          <p:cNvPr id="206916"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zh-CN" altLang="en-US"/>
              <a:t>单击此处编辑母版副标题样式</a:t>
            </a:r>
          </a:p>
        </p:txBody>
      </p:sp>
      <p:sp>
        <p:nvSpPr>
          <p:cNvPr id="69" name="Rectangle 69"/>
          <p:cNvSpPr>
            <a:spLocks noGrp="1" noChangeArrowheads="1"/>
          </p:cNvSpPr>
          <p:nvPr>
            <p:ph type="dt" sz="quarter" idx="10"/>
          </p:nvPr>
        </p:nvSpPr>
        <p:spPr/>
        <p:txBody>
          <a:bodyPr/>
          <a:lstStyle>
            <a:lvl1pPr>
              <a:defRPr/>
            </a:lvl1pPr>
          </a:lstStyle>
          <a:p>
            <a:pPr>
              <a:defRPr/>
            </a:pPr>
            <a:endParaRPr lang="en-US" altLang="zh-CN"/>
          </a:p>
        </p:txBody>
      </p:sp>
      <p:sp>
        <p:nvSpPr>
          <p:cNvPr id="70" name="Rectangle 70"/>
          <p:cNvSpPr>
            <a:spLocks noGrp="1" noChangeArrowheads="1"/>
          </p:cNvSpPr>
          <p:nvPr>
            <p:ph type="ftr" sz="quarter" idx="11"/>
          </p:nvPr>
        </p:nvSpPr>
        <p:spPr/>
        <p:txBody>
          <a:bodyPr/>
          <a:lstStyle>
            <a:lvl1pPr>
              <a:defRPr/>
            </a:lvl1pPr>
          </a:lstStyle>
          <a:p>
            <a:pPr>
              <a:defRPr/>
            </a:pPr>
            <a:endParaRPr lang="en-US" altLang="zh-CN"/>
          </a:p>
        </p:txBody>
      </p:sp>
      <p:sp>
        <p:nvSpPr>
          <p:cNvPr id="71" name="Rectangle 71"/>
          <p:cNvSpPr>
            <a:spLocks noGrp="1" noChangeArrowheads="1"/>
          </p:cNvSpPr>
          <p:nvPr>
            <p:ph type="sldNum" sz="quarter" idx="12"/>
          </p:nvPr>
        </p:nvSpPr>
        <p:spPr/>
        <p:txBody>
          <a:bodyPr/>
          <a:lstStyle>
            <a:lvl1pPr>
              <a:defRPr/>
            </a:lvl1pPr>
          </a:lstStyle>
          <a:p>
            <a:pPr>
              <a:defRPr/>
            </a:pPr>
            <a:fld id="{39A90A13-BB79-47BB-B22F-29A9ABC61AEB}" type="slidenum">
              <a:rPr lang="en-US" altLang="zh-CN"/>
              <a:pPr>
                <a:defRPr/>
              </a:pPr>
              <a:t>‹#›</a:t>
            </a:fld>
            <a:endParaRPr lang="en-US" altLang="zh-CN"/>
          </a:p>
        </p:txBody>
      </p:sp>
    </p:spTree>
    <p:extLst>
      <p:ext uri="{BB962C8B-B14F-4D97-AF65-F5344CB8AC3E}">
        <p14:creationId xmlns:p14="http://schemas.microsoft.com/office/powerpoint/2010/main" val="3401045909"/>
      </p:ext>
    </p:extLst>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2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1"/>
          <p:cNvSpPr>
            <a:spLocks noGrp="1" noChangeArrowheads="1"/>
          </p:cNvSpPr>
          <p:nvPr>
            <p:ph type="sldNum" sz="quarter" idx="12"/>
          </p:nvPr>
        </p:nvSpPr>
        <p:spPr>
          <a:ln/>
        </p:spPr>
        <p:txBody>
          <a:bodyPr/>
          <a:lstStyle>
            <a:lvl1pPr>
              <a:defRPr/>
            </a:lvl1pPr>
          </a:lstStyle>
          <a:p>
            <a:pPr>
              <a:defRPr/>
            </a:pPr>
            <a:fld id="{AE09FAEB-FEB7-4AD6-A184-32CCE60998F3}" type="slidenum">
              <a:rPr lang="en-US" altLang="zh-CN"/>
              <a:pPr>
                <a:defRPr/>
              </a:pPr>
              <a:t>‹#›</a:t>
            </a:fld>
            <a:endParaRPr lang="en-US" altLang="zh-CN"/>
          </a:p>
        </p:txBody>
      </p:sp>
    </p:spTree>
    <p:extLst>
      <p:ext uri="{BB962C8B-B14F-4D97-AF65-F5344CB8AC3E}">
        <p14:creationId xmlns:p14="http://schemas.microsoft.com/office/powerpoint/2010/main" val="1152421993"/>
      </p:ext>
    </p:extLst>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5150" y="247650"/>
            <a:ext cx="2076450" cy="5924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247650"/>
            <a:ext cx="6076950" cy="5924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2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1"/>
          <p:cNvSpPr>
            <a:spLocks noGrp="1" noChangeArrowheads="1"/>
          </p:cNvSpPr>
          <p:nvPr>
            <p:ph type="sldNum" sz="quarter" idx="12"/>
          </p:nvPr>
        </p:nvSpPr>
        <p:spPr>
          <a:ln/>
        </p:spPr>
        <p:txBody>
          <a:bodyPr/>
          <a:lstStyle>
            <a:lvl1pPr>
              <a:defRPr/>
            </a:lvl1pPr>
          </a:lstStyle>
          <a:p>
            <a:pPr>
              <a:defRPr/>
            </a:pPr>
            <a:fld id="{56B733AE-2F65-44F1-AC72-5BCA74DB3DB2}" type="slidenum">
              <a:rPr lang="en-US" altLang="zh-CN"/>
              <a:pPr>
                <a:defRPr/>
              </a:pPr>
              <a:t>‹#›</a:t>
            </a:fld>
            <a:endParaRPr lang="en-US" altLang="zh-CN"/>
          </a:p>
        </p:txBody>
      </p:sp>
    </p:spTree>
    <p:extLst>
      <p:ext uri="{BB962C8B-B14F-4D97-AF65-F5344CB8AC3E}">
        <p14:creationId xmlns:p14="http://schemas.microsoft.com/office/powerpoint/2010/main" val="3871405803"/>
      </p:ext>
    </p:extLst>
  </p:cSld>
  <p:clrMapOvr>
    <a:masterClrMapping/>
  </p:clrMapOvr>
  <p:transition>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886200" y="247650"/>
            <a:ext cx="5105400" cy="381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219200"/>
            <a:ext cx="7772400" cy="4953000"/>
          </a:xfrm>
        </p:spPr>
        <p:txBody>
          <a:bodyPr/>
          <a:lstStyle/>
          <a:p>
            <a:pPr lvl="0"/>
            <a:endParaRPr lang="zh-CN" altLang="en-US" noProof="0" smtClean="0"/>
          </a:p>
        </p:txBody>
      </p:sp>
      <p:sp>
        <p:nvSpPr>
          <p:cNvPr id="4" name="Rectangle 102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1"/>
          <p:cNvSpPr>
            <a:spLocks noGrp="1" noChangeArrowheads="1"/>
          </p:cNvSpPr>
          <p:nvPr>
            <p:ph type="sldNum" sz="quarter" idx="12"/>
          </p:nvPr>
        </p:nvSpPr>
        <p:spPr>
          <a:ln/>
        </p:spPr>
        <p:txBody>
          <a:bodyPr/>
          <a:lstStyle>
            <a:lvl1pPr>
              <a:defRPr/>
            </a:lvl1pPr>
          </a:lstStyle>
          <a:p>
            <a:pPr>
              <a:defRPr/>
            </a:pPr>
            <a:fld id="{DAF51BB8-7311-47ED-9CAD-DB5F41136CE9}" type="slidenum">
              <a:rPr lang="en-US" altLang="zh-CN"/>
              <a:pPr>
                <a:defRPr/>
              </a:pPr>
              <a:t>‹#›</a:t>
            </a:fld>
            <a:endParaRPr lang="en-US" altLang="zh-CN"/>
          </a:p>
        </p:txBody>
      </p:sp>
    </p:spTree>
    <p:extLst>
      <p:ext uri="{BB962C8B-B14F-4D97-AF65-F5344CB8AC3E}">
        <p14:creationId xmlns:p14="http://schemas.microsoft.com/office/powerpoint/2010/main" val="3167498474"/>
      </p:ext>
    </p:extLst>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886200" y="247650"/>
            <a:ext cx="5105400" cy="381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219200"/>
            <a:ext cx="381000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381000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2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1"/>
          <p:cNvSpPr>
            <a:spLocks noGrp="1" noChangeArrowheads="1"/>
          </p:cNvSpPr>
          <p:nvPr>
            <p:ph type="sldNum" sz="quarter" idx="12"/>
          </p:nvPr>
        </p:nvSpPr>
        <p:spPr>
          <a:ln/>
        </p:spPr>
        <p:txBody>
          <a:bodyPr/>
          <a:lstStyle>
            <a:lvl1pPr>
              <a:defRPr/>
            </a:lvl1pPr>
          </a:lstStyle>
          <a:p>
            <a:pPr>
              <a:defRPr/>
            </a:pPr>
            <a:fld id="{3C081DA6-4D06-45D6-AE35-2B292380694C}" type="slidenum">
              <a:rPr lang="en-US" altLang="zh-CN"/>
              <a:pPr>
                <a:defRPr/>
              </a:pPr>
              <a:t>‹#›</a:t>
            </a:fld>
            <a:endParaRPr lang="en-US" altLang="zh-CN"/>
          </a:p>
        </p:txBody>
      </p:sp>
    </p:spTree>
    <p:extLst>
      <p:ext uri="{BB962C8B-B14F-4D97-AF65-F5344CB8AC3E}">
        <p14:creationId xmlns:p14="http://schemas.microsoft.com/office/powerpoint/2010/main" val="912720188"/>
      </p:ext>
    </p:extLst>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2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1"/>
          <p:cNvSpPr>
            <a:spLocks noGrp="1" noChangeArrowheads="1"/>
          </p:cNvSpPr>
          <p:nvPr>
            <p:ph type="sldNum" sz="quarter" idx="12"/>
          </p:nvPr>
        </p:nvSpPr>
        <p:spPr>
          <a:ln/>
        </p:spPr>
        <p:txBody>
          <a:bodyPr/>
          <a:lstStyle>
            <a:lvl1pPr>
              <a:defRPr/>
            </a:lvl1pPr>
          </a:lstStyle>
          <a:p>
            <a:pPr>
              <a:defRPr/>
            </a:pPr>
            <a:fld id="{0A7E7B19-AEF0-40C9-94D1-30E9B917D7AF}" type="slidenum">
              <a:rPr lang="en-US" altLang="zh-CN"/>
              <a:pPr>
                <a:defRPr/>
              </a:pPr>
              <a:t>‹#›</a:t>
            </a:fld>
            <a:endParaRPr lang="en-US" altLang="zh-CN"/>
          </a:p>
        </p:txBody>
      </p:sp>
    </p:spTree>
    <p:extLst>
      <p:ext uri="{BB962C8B-B14F-4D97-AF65-F5344CB8AC3E}">
        <p14:creationId xmlns:p14="http://schemas.microsoft.com/office/powerpoint/2010/main" val="1466680861"/>
      </p:ext>
    </p:extLst>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2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1"/>
          <p:cNvSpPr>
            <a:spLocks noGrp="1" noChangeArrowheads="1"/>
          </p:cNvSpPr>
          <p:nvPr>
            <p:ph type="sldNum" sz="quarter" idx="12"/>
          </p:nvPr>
        </p:nvSpPr>
        <p:spPr>
          <a:ln/>
        </p:spPr>
        <p:txBody>
          <a:bodyPr/>
          <a:lstStyle>
            <a:lvl1pPr>
              <a:defRPr/>
            </a:lvl1pPr>
          </a:lstStyle>
          <a:p>
            <a:pPr>
              <a:defRPr/>
            </a:pPr>
            <a:fld id="{42C5C5B3-EF43-445E-B4A1-F3D945042804}" type="slidenum">
              <a:rPr lang="en-US" altLang="zh-CN"/>
              <a:pPr>
                <a:defRPr/>
              </a:pPr>
              <a:t>‹#›</a:t>
            </a:fld>
            <a:endParaRPr lang="en-US" altLang="zh-CN"/>
          </a:p>
        </p:txBody>
      </p:sp>
    </p:spTree>
    <p:extLst>
      <p:ext uri="{BB962C8B-B14F-4D97-AF65-F5344CB8AC3E}">
        <p14:creationId xmlns:p14="http://schemas.microsoft.com/office/powerpoint/2010/main" val="1996683360"/>
      </p:ext>
    </p:extLst>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2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1"/>
          <p:cNvSpPr>
            <a:spLocks noGrp="1" noChangeArrowheads="1"/>
          </p:cNvSpPr>
          <p:nvPr>
            <p:ph type="sldNum" sz="quarter" idx="12"/>
          </p:nvPr>
        </p:nvSpPr>
        <p:spPr>
          <a:ln/>
        </p:spPr>
        <p:txBody>
          <a:bodyPr/>
          <a:lstStyle>
            <a:lvl1pPr>
              <a:defRPr/>
            </a:lvl1pPr>
          </a:lstStyle>
          <a:p>
            <a:pPr>
              <a:defRPr/>
            </a:pPr>
            <a:fld id="{94E28F32-787C-4673-BFDB-9BAC1A4C9953}" type="slidenum">
              <a:rPr lang="en-US" altLang="zh-CN"/>
              <a:pPr>
                <a:defRPr/>
              </a:pPr>
              <a:t>‹#›</a:t>
            </a:fld>
            <a:endParaRPr lang="en-US" altLang="zh-CN"/>
          </a:p>
        </p:txBody>
      </p:sp>
    </p:spTree>
    <p:extLst>
      <p:ext uri="{BB962C8B-B14F-4D97-AF65-F5344CB8AC3E}">
        <p14:creationId xmlns:p14="http://schemas.microsoft.com/office/powerpoint/2010/main" val="1164477922"/>
      </p:ext>
    </p:extLst>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29"/>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0"/>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31"/>
          <p:cNvSpPr>
            <a:spLocks noGrp="1" noChangeArrowheads="1"/>
          </p:cNvSpPr>
          <p:nvPr>
            <p:ph type="sldNum" sz="quarter" idx="12"/>
          </p:nvPr>
        </p:nvSpPr>
        <p:spPr>
          <a:ln/>
        </p:spPr>
        <p:txBody>
          <a:bodyPr/>
          <a:lstStyle>
            <a:lvl1pPr>
              <a:defRPr/>
            </a:lvl1pPr>
          </a:lstStyle>
          <a:p>
            <a:pPr>
              <a:defRPr/>
            </a:pPr>
            <a:fld id="{48FFC889-8063-4DDD-B9AD-AB9D1D566BD8}" type="slidenum">
              <a:rPr lang="en-US" altLang="zh-CN"/>
              <a:pPr>
                <a:defRPr/>
              </a:pPr>
              <a:t>‹#›</a:t>
            </a:fld>
            <a:endParaRPr lang="en-US" altLang="zh-CN"/>
          </a:p>
        </p:txBody>
      </p:sp>
    </p:spTree>
    <p:extLst>
      <p:ext uri="{BB962C8B-B14F-4D97-AF65-F5344CB8AC3E}">
        <p14:creationId xmlns:p14="http://schemas.microsoft.com/office/powerpoint/2010/main" val="1054728788"/>
      </p:ext>
    </p:extLst>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29"/>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1"/>
          <p:cNvSpPr>
            <a:spLocks noGrp="1" noChangeArrowheads="1"/>
          </p:cNvSpPr>
          <p:nvPr>
            <p:ph type="sldNum" sz="quarter" idx="12"/>
          </p:nvPr>
        </p:nvSpPr>
        <p:spPr>
          <a:ln/>
        </p:spPr>
        <p:txBody>
          <a:bodyPr/>
          <a:lstStyle>
            <a:lvl1pPr>
              <a:defRPr/>
            </a:lvl1pPr>
          </a:lstStyle>
          <a:p>
            <a:pPr>
              <a:defRPr/>
            </a:pPr>
            <a:fld id="{F224E46D-AC6C-4750-986C-FC40564A8246}" type="slidenum">
              <a:rPr lang="en-US" altLang="zh-CN"/>
              <a:pPr>
                <a:defRPr/>
              </a:pPr>
              <a:t>‹#›</a:t>
            </a:fld>
            <a:endParaRPr lang="en-US" altLang="zh-CN"/>
          </a:p>
        </p:txBody>
      </p:sp>
    </p:spTree>
    <p:extLst>
      <p:ext uri="{BB962C8B-B14F-4D97-AF65-F5344CB8AC3E}">
        <p14:creationId xmlns:p14="http://schemas.microsoft.com/office/powerpoint/2010/main" val="2123140614"/>
      </p:ext>
    </p:extLst>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29"/>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0"/>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31"/>
          <p:cNvSpPr>
            <a:spLocks noGrp="1" noChangeArrowheads="1"/>
          </p:cNvSpPr>
          <p:nvPr>
            <p:ph type="sldNum" sz="quarter" idx="12"/>
          </p:nvPr>
        </p:nvSpPr>
        <p:spPr>
          <a:ln/>
        </p:spPr>
        <p:txBody>
          <a:bodyPr/>
          <a:lstStyle>
            <a:lvl1pPr>
              <a:defRPr/>
            </a:lvl1pPr>
          </a:lstStyle>
          <a:p>
            <a:pPr>
              <a:defRPr/>
            </a:pPr>
            <a:fld id="{5F2CC9E8-7EB5-46E1-92E8-7A663D7E533B}" type="slidenum">
              <a:rPr lang="en-US" altLang="zh-CN"/>
              <a:pPr>
                <a:defRPr/>
              </a:pPr>
              <a:t>‹#›</a:t>
            </a:fld>
            <a:endParaRPr lang="en-US" altLang="zh-CN"/>
          </a:p>
        </p:txBody>
      </p:sp>
    </p:spTree>
    <p:extLst>
      <p:ext uri="{BB962C8B-B14F-4D97-AF65-F5344CB8AC3E}">
        <p14:creationId xmlns:p14="http://schemas.microsoft.com/office/powerpoint/2010/main" val="3976830445"/>
      </p:ext>
    </p:extLst>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2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1"/>
          <p:cNvSpPr>
            <a:spLocks noGrp="1" noChangeArrowheads="1"/>
          </p:cNvSpPr>
          <p:nvPr>
            <p:ph type="sldNum" sz="quarter" idx="12"/>
          </p:nvPr>
        </p:nvSpPr>
        <p:spPr>
          <a:ln/>
        </p:spPr>
        <p:txBody>
          <a:bodyPr/>
          <a:lstStyle>
            <a:lvl1pPr>
              <a:defRPr/>
            </a:lvl1pPr>
          </a:lstStyle>
          <a:p>
            <a:pPr>
              <a:defRPr/>
            </a:pPr>
            <a:fld id="{6DA1A082-2B40-4896-B739-09781017BA8F}" type="slidenum">
              <a:rPr lang="en-US" altLang="zh-CN"/>
              <a:pPr>
                <a:defRPr/>
              </a:pPr>
              <a:t>‹#›</a:t>
            </a:fld>
            <a:endParaRPr lang="en-US" altLang="zh-CN"/>
          </a:p>
        </p:txBody>
      </p:sp>
    </p:spTree>
    <p:extLst>
      <p:ext uri="{BB962C8B-B14F-4D97-AF65-F5344CB8AC3E}">
        <p14:creationId xmlns:p14="http://schemas.microsoft.com/office/powerpoint/2010/main" val="3150296480"/>
      </p:ext>
    </p:extLst>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2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1"/>
          <p:cNvSpPr>
            <a:spLocks noGrp="1" noChangeArrowheads="1"/>
          </p:cNvSpPr>
          <p:nvPr>
            <p:ph type="sldNum" sz="quarter" idx="12"/>
          </p:nvPr>
        </p:nvSpPr>
        <p:spPr>
          <a:ln/>
        </p:spPr>
        <p:txBody>
          <a:bodyPr/>
          <a:lstStyle>
            <a:lvl1pPr>
              <a:defRPr/>
            </a:lvl1pPr>
          </a:lstStyle>
          <a:p>
            <a:pPr>
              <a:defRPr/>
            </a:pPr>
            <a:fld id="{B7946795-C734-4116-A82A-CB6152AF09FA}" type="slidenum">
              <a:rPr lang="en-US" altLang="zh-CN"/>
              <a:pPr>
                <a:defRPr/>
              </a:pPr>
              <a:t>‹#›</a:t>
            </a:fld>
            <a:endParaRPr lang="en-US" altLang="zh-CN"/>
          </a:p>
        </p:txBody>
      </p:sp>
    </p:spTree>
    <p:extLst>
      <p:ext uri="{BB962C8B-B14F-4D97-AF65-F5344CB8AC3E}">
        <p14:creationId xmlns:p14="http://schemas.microsoft.com/office/powerpoint/2010/main" val="1215762749"/>
      </p:ext>
    </p:extLst>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 Target="../slides/slide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7"/>
          <p:cNvSpPr>
            <a:spLocks noGrp="1" noChangeArrowheads="1"/>
          </p:cNvSpPr>
          <p:nvPr>
            <p:ph type="title"/>
          </p:nvPr>
        </p:nvSpPr>
        <p:spPr bwMode="auto">
          <a:xfrm>
            <a:off x="3886200" y="247650"/>
            <a:ext cx="510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1028" descr="Rectangle: Click to edit Master text styles&#10;Second level&#10;Third level&#10;Fourth level&#10;Fifth level"/>
          <p:cNvSpPr>
            <a:spLocks noGrp="1" noChangeArrowheads="1"/>
          </p:cNvSpPr>
          <p:nvPr>
            <p:ph type="body" idx="1"/>
          </p:nvPr>
        </p:nvSpPr>
        <p:spPr bwMode="auto">
          <a:xfrm>
            <a:off x="685800" y="1219200"/>
            <a:ext cx="7772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  第二级</a:t>
            </a:r>
          </a:p>
          <a:p>
            <a:pPr lvl="2"/>
            <a:r>
              <a:rPr lang="zh-CN" altLang="en-US" smtClean="0"/>
              <a:t>第三级</a:t>
            </a:r>
          </a:p>
          <a:p>
            <a:pPr lvl="3"/>
            <a:r>
              <a:rPr lang="zh-CN" altLang="en-US" smtClean="0"/>
              <a:t>第四级</a:t>
            </a:r>
          </a:p>
          <a:p>
            <a:pPr lvl="4"/>
            <a:r>
              <a:rPr lang="zh-CN" altLang="en-US" smtClean="0"/>
              <a:t>第五级</a:t>
            </a:r>
          </a:p>
        </p:txBody>
      </p:sp>
      <p:sp>
        <p:nvSpPr>
          <p:cNvPr id="205829" name="Rectangle 1029"/>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ea typeface="宋体" pitchFamily="2" charset="-122"/>
              </a:defRPr>
            </a:lvl1pPr>
          </a:lstStyle>
          <a:p>
            <a:pPr>
              <a:defRPr/>
            </a:pPr>
            <a:endParaRPr lang="en-US" altLang="zh-CN"/>
          </a:p>
        </p:txBody>
      </p:sp>
      <p:sp>
        <p:nvSpPr>
          <p:cNvPr id="205830" name="Rectangle 103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ea typeface="宋体" pitchFamily="2" charset="-122"/>
              </a:defRPr>
            </a:lvl1pPr>
          </a:lstStyle>
          <a:p>
            <a:pPr>
              <a:defRPr/>
            </a:pPr>
            <a:endParaRPr lang="en-US" altLang="zh-CN"/>
          </a:p>
        </p:txBody>
      </p:sp>
      <p:sp>
        <p:nvSpPr>
          <p:cNvPr id="205831" name="Rectangle 1031"/>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ea typeface="宋体" panose="02010600030101010101" pitchFamily="2" charset="-122"/>
              </a:defRPr>
            </a:lvl1pPr>
          </a:lstStyle>
          <a:p>
            <a:pPr>
              <a:defRPr/>
            </a:pPr>
            <a:fld id="{20CE9798-E23C-4205-8653-20D8B8B7F320}" type="slidenum">
              <a:rPr lang="en-US" altLang="zh-CN"/>
              <a:pPr>
                <a:defRPr/>
              </a:pPr>
              <a:t>‹#›</a:t>
            </a:fld>
            <a:endParaRPr lang="en-US" altLang="zh-CN"/>
          </a:p>
        </p:txBody>
      </p:sp>
      <p:sp>
        <p:nvSpPr>
          <p:cNvPr id="205833" name="Rectangle 1033"/>
          <p:cNvSpPr>
            <a:spLocks noChangeArrowheads="1"/>
          </p:cNvSpPr>
          <p:nvPr userDrawn="1"/>
        </p:nvSpPr>
        <p:spPr bwMode="auto">
          <a:xfrm>
            <a:off x="7696200" y="6477000"/>
            <a:ext cx="1295400" cy="304800"/>
          </a:xfrm>
          <a:prstGeom prst="rect">
            <a:avLst/>
          </a:prstGeom>
          <a:noFill/>
          <a:ln w="9525">
            <a:noFill/>
            <a:miter lim="800000"/>
            <a:headEnd/>
            <a:tailEnd/>
          </a:ln>
          <a:effectLst/>
        </p:spPr>
        <p:txBody>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defRPr/>
            </a:pPr>
            <a:fld id="{DFB4FBE9-9A61-4C96-B589-72BD95F39E60}" type="slidenum">
              <a:rPr kumimoji="0" lang="en-US" altLang="zh-CN" sz="1600" b="1" smtClean="0">
                <a:latin typeface="宋体" panose="02010600030101010101" pitchFamily="2" charset="-122"/>
                <a:ea typeface="宋体" panose="02010600030101010101" pitchFamily="2" charset="-122"/>
              </a:rPr>
              <a:pPr algn="ctr" eaLnBrk="1" hangingPunct="1">
                <a:defRPr/>
              </a:pPr>
              <a:t>‹#›</a:t>
            </a:fld>
            <a:r>
              <a:rPr kumimoji="0" lang="en-US" altLang="zh-CN" sz="1600" b="1" smtClean="0">
                <a:latin typeface="宋体" panose="02010600030101010101" pitchFamily="2" charset="-122"/>
                <a:ea typeface="宋体" panose="02010600030101010101" pitchFamily="2" charset="-122"/>
              </a:rPr>
              <a:t>/156</a:t>
            </a:r>
          </a:p>
        </p:txBody>
      </p:sp>
      <p:sp>
        <p:nvSpPr>
          <p:cNvPr id="1032" name="Text Box 1034">
            <a:hlinkClick r:id="rId15" action="ppaction://hlinksldjump"/>
          </p:cNvPr>
          <p:cNvSpPr txBox="1">
            <a:spLocks noChangeArrowheads="1"/>
          </p:cNvSpPr>
          <p:nvPr userDrawn="1"/>
        </p:nvSpPr>
        <p:spPr bwMode="auto">
          <a:xfrm>
            <a:off x="1258888" y="6491288"/>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600">
                <a:solidFill>
                  <a:schemeClr val="tx1"/>
                </a:solidFill>
                <a:latin typeface="Tahoma" panose="020B0604030504040204" pitchFamily="34" charset="0"/>
                <a:ea typeface="黑体" panose="02010609060101010101" pitchFamily="49" charset="-122"/>
              </a:defRPr>
            </a:lvl1pPr>
            <a:lvl2pPr marL="742950" indent="-285750">
              <a:defRPr kumimoji="1" sz="2600">
                <a:solidFill>
                  <a:schemeClr val="tx1"/>
                </a:solidFill>
                <a:latin typeface="Tahoma" panose="020B0604030504040204" pitchFamily="34" charset="0"/>
                <a:ea typeface="黑体" panose="02010609060101010101" pitchFamily="49" charset="-122"/>
              </a:defRPr>
            </a:lvl2pPr>
            <a:lvl3pPr marL="1143000" indent="-228600">
              <a:defRPr kumimoji="1" sz="2600">
                <a:solidFill>
                  <a:schemeClr val="tx1"/>
                </a:solidFill>
                <a:latin typeface="Tahoma" panose="020B0604030504040204" pitchFamily="34" charset="0"/>
                <a:ea typeface="黑体" panose="02010609060101010101" pitchFamily="49" charset="-122"/>
              </a:defRPr>
            </a:lvl3pPr>
            <a:lvl4pPr marL="1600200" indent="-228600">
              <a:defRPr kumimoji="1" sz="2600">
                <a:solidFill>
                  <a:schemeClr val="tx1"/>
                </a:solidFill>
                <a:latin typeface="Tahoma" panose="020B0604030504040204" pitchFamily="34" charset="0"/>
                <a:ea typeface="黑体" panose="02010609060101010101" pitchFamily="49" charset="-122"/>
              </a:defRPr>
            </a:lvl4pPr>
            <a:lvl5pPr marL="2057400" indent="-22860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eaLnBrk="1" hangingPunct="1">
              <a:spcBef>
                <a:spcPct val="50000"/>
              </a:spcBef>
              <a:defRPr/>
            </a:pPr>
            <a:r>
              <a:rPr lang="en-US" altLang="zh-CN" sz="1600" smtClean="0"/>
              <a:t>▲</a:t>
            </a:r>
          </a:p>
        </p:txBody>
      </p:sp>
      <p:pic>
        <p:nvPicPr>
          <p:cNvPr id="1033" name="图片 1"/>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8"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p:pull dir="rd"/>
  </p:transition>
  <p:txStyles>
    <p:titleStyle>
      <a:lvl1pPr algn="ctr" rtl="0" eaLnBrk="0" fontAlgn="base" hangingPunct="0">
        <a:spcBef>
          <a:spcPct val="0"/>
        </a:spcBef>
        <a:spcAft>
          <a:spcPct val="0"/>
        </a:spcAft>
        <a:defRPr kumimoji="1" sz="2000">
          <a:solidFill>
            <a:srgbClr val="4F56AD"/>
          </a:solidFill>
          <a:latin typeface="+mj-lt"/>
          <a:ea typeface="+mj-ea"/>
          <a:cs typeface="+mj-cs"/>
        </a:defRPr>
      </a:lvl1pPr>
      <a:lvl2pPr algn="ctr" rtl="0" eaLnBrk="0" fontAlgn="base" hangingPunct="0">
        <a:spcBef>
          <a:spcPct val="0"/>
        </a:spcBef>
        <a:spcAft>
          <a:spcPct val="0"/>
        </a:spcAft>
        <a:defRPr kumimoji="1" sz="2000">
          <a:solidFill>
            <a:srgbClr val="4F56AD"/>
          </a:solidFill>
          <a:latin typeface="Tahoma" pitchFamily="34" charset="0"/>
          <a:ea typeface="黑体" pitchFamily="2" charset="-122"/>
        </a:defRPr>
      </a:lvl2pPr>
      <a:lvl3pPr algn="ctr" rtl="0" eaLnBrk="0" fontAlgn="base" hangingPunct="0">
        <a:spcBef>
          <a:spcPct val="0"/>
        </a:spcBef>
        <a:spcAft>
          <a:spcPct val="0"/>
        </a:spcAft>
        <a:defRPr kumimoji="1" sz="2000">
          <a:solidFill>
            <a:srgbClr val="4F56AD"/>
          </a:solidFill>
          <a:latin typeface="Tahoma" pitchFamily="34" charset="0"/>
          <a:ea typeface="黑体" pitchFamily="2" charset="-122"/>
        </a:defRPr>
      </a:lvl3pPr>
      <a:lvl4pPr algn="ctr" rtl="0" eaLnBrk="0" fontAlgn="base" hangingPunct="0">
        <a:spcBef>
          <a:spcPct val="0"/>
        </a:spcBef>
        <a:spcAft>
          <a:spcPct val="0"/>
        </a:spcAft>
        <a:defRPr kumimoji="1" sz="2000">
          <a:solidFill>
            <a:srgbClr val="4F56AD"/>
          </a:solidFill>
          <a:latin typeface="Tahoma" pitchFamily="34" charset="0"/>
          <a:ea typeface="黑体" pitchFamily="2" charset="-122"/>
        </a:defRPr>
      </a:lvl4pPr>
      <a:lvl5pPr algn="ctr" rtl="0" eaLnBrk="0" fontAlgn="base" hangingPunct="0">
        <a:spcBef>
          <a:spcPct val="0"/>
        </a:spcBef>
        <a:spcAft>
          <a:spcPct val="0"/>
        </a:spcAft>
        <a:defRPr kumimoji="1" sz="2000">
          <a:solidFill>
            <a:srgbClr val="4F56AD"/>
          </a:solidFill>
          <a:latin typeface="Tahoma" pitchFamily="34" charset="0"/>
          <a:ea typeface="黑体" pitchFamily="2" charset="-122"/>
        </a:defRPr>
      </a:lvl5pPr>
      <a:lvl6pPr marL="457200" algn="ctr" rtl="0" fontAlgn="base">
        <a:spcBef>
          <a:spcPct val="0"/>
        </a:spcBef>
        <a:spcAft>
          <a:spcPct val="0"/>
        </a:spcAft>
        <a:defRPr kumimoji="1" sz="2000">
          <a:solidFill>
            <a:srgbClr val="4F56AD"/>
          </a:solidFill>
          <a:latin typeface="Tahoma" pitchFamily="34" charset="0"/>
          <a:ea typeface="黑体" pitchFamily="2" charset="-122"/>
        </a:defRPr>
      </a:lvl6pPr>
      <a:lvl7pPr marL="914400" algn="ctr" rtl="0" fontAlgn="base">
        <a:spcBef>
          <a:spcPct val="0"/>
        </a:spcBef>
        <a:spcAft>
          <a:spcPct val="0"/>
        </a:spcAft>
        <a:defRPr kumimoji="1" sz="2000">
          <a:solidFill>
            <a:srgbClr val="4F56AD"/>
          </a:solidFill>
          <a:latin typeface="Tahoma" pitchFamily="34" charset="0"/>
          <a:ea typeface="黑体" pitchFamily="2" charset="-122"/>
        </a:defRPr>
      </a:lvl7pPr>
      <a:lvl8pPr marL="1371600" algn="ctr" rtl="0" fontAlgn="base">
        <a:spcBef>
          <a:spcPct val="0"/>
        </a:spcBef>
        <a:spcAft>
          <a:spcPct val="0"/>
        </a:spcAft>
        <a:defRPr kumimoji="1" sz="2000">
          <a:solidFill>
            <a:srgbClr val="4F56AD"/>
          </a:solidFill>
          <a:latin typeface="Tahoma" pitchFamily="34" charset="0"/>
          <a:ea typeface="黑体" pitchFamily="2" charset="-122"/>
        </a:defRPr>
      </a:lvl8pPr>
      <a:lvl9pPr marL="1828800" algn="ctr" rtl="0" fontAlgn="base">
        <a:spcBef>
          <a:spcPct val="0"/>
        </a:spcBef>
        <a:spcAft>
          <a:spcPct val="0"/>
        </a:spcAft>
        <a:defRPr kumimoji="1" sz="2000">
          <a:solidFill>
            <a:srgbClr val="4F56AD"/>
          </a:solidFill>
          <a:latin typeface="Tahoma" pitchFamily="34" charset="0"/>
          <a:ea typeface="黑体" pitchFamily="2" charset="-122"/>
        </a:defRPr>
      </a:lvl9pPr>
    </p:titleStyle>
    <p:bodyStyle>
      <a:lvl1pPr marL="449263" indent="-449263" algn="l" rtl="0" eaLnBrk="0" fontAlgn="base" hangingPunct="0">
        <a:lnSpc>
          <a:spcPct val="120000"/>
        </a:lnSpc>
        <a:spcBef>
          <a:spcPct val="20000"/>
        </a:spcBef>
        <a:spcAft>
          <a:spcPct val="0"/>
        </a:spcAft>
        <a:buClr>
          <a:schemeClr val="tx1"/>
        </a:buClr>
        <a:buFont typeface="Wingdings" panose="05000000000000000000" pitchFamily="2" charset="2"/>
        <a:buAutoNum type="arabicPeriod"/>
        <a:defRPr kumimoji="1" sz="2400">
          <a:solidFill>
            <a:srgbClr val="E24C05"/>
          </a:solidFill>
          <a:latin typeface="+mn-lt"/>
          <a:ea typeface="+mn-ea"/>
          <a:cs typeface="+mn-cs"/>
        </a:defRPr>
      </a:lvl1pPr>
      <a:lvl2pPr marL="900113" indent="-271463" algn="l" rtl="0" eaLnBrk="0" fontAlgn="base" hangingPunct="0">
        <a:lnSpc>
          <a:spcPct val="120000"/>
        </a:lnSpc>
        <a:spcBef>
          <a:spcPct val="20000"/>
        </a:spcBef>
        <a:spcAft>
          <a:spcPct val="0"/>
        </a:spcAft>
        <a:buClr>
          <a:schemeClr val="tx1"/>
        </a:buClr>
        <a:buSzPct val="90000"/>
        <a:buFont typeface="Wingdings" pitchFamily="2" charset="2"/>
        <a:buChar char="Ø"/>
        <a:defRPr kumimoji="1" sz="2400">
          <a:solidFill>
            <a:schemeClr val="tx1"/>
          </a:solidFill>
          <a:latin typeface="+mn-lt"/>
          <a:ea typeface="+mn-ea"/>
        </a:defRPr>
      </a:lvl2pPr>
      <a:lvl3pPr marL="1714500" indent="-457200" algn="l" rtl="0" eaLnBrk="0" fontAlgn="base" hangingPunct="0">
        <a:lnSpc>
          <a:spcPct val="120000"/>
        </a:lnSpc>
        <a:spcBef>
          <a:spcPct val="20000"/>
        </a:spcBef>
        <a:spcAft>
          <a:spcPct val="0"/>
        </a:spcAft>
        <a:buClr>
          <a:schemeClr val="hlink"/>
        </a:buClr>
        <a:buSzPct val="60000"/>
        <a:buFont typeface="Wingdings" pitchFamily="2" charset="2"/>
        <a:buChar char="q"/>
        <a:defRPr kumimoji="1" sz="2000" b="1">
          <a:solidFill>
            <a:srgbClr val="000000"/>
          </a:solidFill>
          <a:latin typeface="+mn-lt"/>
          <a:ea typeface="宋体" pitchFamily="2" charset="-122"/>
        </a:defRPr>
      </a:lvl3pPr>
      <a:lvl4pPr marL="2274888" indent="-381000" algn="l" rtl="0" eaLnBrk="0" fontAlgn="base" hangingPunct="0">
        <a:lnSpc>
          <a:spcPct val="120000"/>
        </a:lnSpc>
        <a:spcBef>
          <a:spcPct val="20000"/>
        </a:spcBef>
        <a:spcAft>
          <a:spcPct val="0"/>
        </a:spcAft>
        <a:buClr>
          <a:schemeClr val="tx1"/>
        </a:buClr>
        <a:buSzPct val="65000"/>
        <a:buFont typeface="Wingdings" pitchFamily="2" charset="2"/>
        <a:buChar char="n"/>
        <a:defRPr kumimoji="1" sz="2000" b="1">
          <a:solidFill>
            <a:schemeClr val="tx1"/>
          </a:solidFill>
          <a:latin typeface="+mn-lt"/>
          <a:ea typeface="宋体" pitchFamily="2" charset="-122"/>
        </a:defRPr>
      </a:lvl4pPr>
      <a:lvl5pPr marL="2835275" indent="-381000" algn="l" rtl="0" eaLnBrk="0" fontAlgn="base" hangingPunct="0">
        <a:lnSpc>
          <a:spcPct val="120000"/>
        </a:lnSpc>
        <a:spcBef>
          <a:spcPct val="20000"/>
        </a:spcBef>
        <a:spcAft>
          <a:spcPct val="0"/>
        </a:spcAft>
        <a:buClr>
          <a:schemeClr val="hlink"/>
        </a:buClr>
        <a:buSzPct val="60000"/>
        <a:buFont typeface="Wingdings" pitchFamily="2" charset="2"/>
        <a:buChar char="n"/>
        <a:defRPr kumimoji="1" sz="2000" b="1">
          <a:solidFill>
            <a:schemeClr val="tx1"/>
          </a:solidFill>
          <a:latin typeface="+mn-lt"/>
          <a:ea typeface="宋体" pitchFamily="2" charset="-122"/>
        </a:defRPr>
      </a:lvl5pPr>
      <a:lvl6pPr marL="3292475" indent="-381000" algn="l" rtl="0" fontAlgn="base">
        <a:lnSpc>
          <a:spcPct val="120000"/>
        </a:lnSpc>
        <a:spcBef>
          <a:spcPct val="20000"/>
        </a:spcBef>
        <a:spcAft>
          <a:spcPct val="0"/>
        </a:spcAft>
        <a:buClr>
          <a:schemeClr val="hlink"/>
        </a:buClr>
        <a:buSzPct val="60000"/>
        <a:buFont typeface="Wingdings" pitchFamily="2" charset="2"/>
        <a:buChar char="n"/>
        <a:defRPr kumimoji="1" b="1">
          <a:solidFill>
            <a:schemeClr val="tx1"/>
          </a:solidFill>
          <a:latin typeface="+mn-lt"/>
          <a:ea typeface="宋体" pitchFamily="2" charset="-122"/>
        </a:defRPr>
      </a:lvl6pPr>
      <a:lvl7pPr marL="3749675" indent="-381000" algn="l" rtl="0" fontAlgn="base">
        <a:lnSpc>
          <a:spcPct val="120000"/>
        </a:lnSpc>
        <a:spcBef>
          <a:spcPct val="20000"/>
        </a:spcBef>
        <a:spcAft>
          <a:spcPct val="0"/>
        </a:spcAft>
        <a:buClr>
          <a:schemeClr val="hlink"/>
        </a:buClr>
        <a:buSzPct val="60000"/>
        <a:buFont typeface="Wingdings" pitchFamily="2" charset="2"/>
        <a:buChar char="n"/>
        <a:defRPr kumimoji="1" b="1">
          <a:solidFill>
            <a:schemeClr val="tx1"/>
          </a:solidFill>
          <a:latin typeface="+mn-lt"/>
          <a:ea typeface="宋体" pitchFamily="2" charset="-122"/>
        </a:defRPr>
      </a:lvl7pPr>
      <a:lvl8pPr marL="4206875" indent="-381000" algn="l" rtl="0" fontAlgn="base">
        <a:lnSpc>
          <a:spcPct val="120000"/>
        </a:lnSpc>
        <a:spcBef>
          <a:spcPct val="20000"/>
        </a:spcBef>
        <a:spcAft>
          <a:spcPct val="0"/>
        </a:spcAft>
        <a:buClr>
          <a:schemeClr val="hlink"/>
        </a:buClr>
        <a:buSzPct val="60000"/>
        <a:buFont typeface="Wingdings" pitchFamily="2" charset="2"/>
        <a:buChar char="n"/>
        <a:defRPr kumimoji="1" b="1">
          <a:solidFill>
            <a:schemeClr val="tx1"/>
          </a:solidFill>
          <a:latin typeface="+mn-lt"/>
          <a:ea typeface="宋体" pitchFamily="2" charset="-122"/>
        </a:defRPr>
      </a:lvl8pPr>
      <a:lvl9pPr marL="4664075" indent="-381000" algn="l" rtl="0" fontAlgn="base">
        <a:lnSpc>
          <a:spcPct val="120000"/>
        </a:lnSpc>
        <a:spcBef>
          <a:spcPct val="20000"/>
        </a:spcBef>
        <a:spcAft>
          <a:spcPct val="0"/>
        </a:spcAft>
        <a:buClr>
          <a:schemeClr val="hlink"/>
        </a:buClr>
        <a:buSzPct val="60000"/>
        <a:buFont typeface="Wingdings" pitchFamily="2" charset="2"/>
        <a:buChar char="n"/>
        <a:defRPr kumimoji="1" b="1">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7.wmf"/></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17.wmf"/><Relationship Id="rId5" Type="http://schemas.openxmlformats.org/officeDocument/2006/relationships/oleObject" Target="../embeddings/oleObject15.bin"/><Relationship Id="rId4" Type="http://schemas.openxmlformats.org/officeDocument/2006/relationships/image" Target="../media/image18.w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1.wmf"/></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9.wm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0.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1.wmf"/></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32.wmf"/></Relationships>
</file>

<file path=ppt/slides/_rels/slide1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24.xml"/><Relationship Id="rId3" Type="http://schemas.openxmlformats.org/officeDocument/2006/relationships/slide" Target="slide25.xml"/><Relationship Id="rId7" Type="http://schemas.openxmlformats.org/officeDocument/2006/relationships/slide" Target="slide112.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95.xml"/><Relationship Id="rId5" Type="http://schemas.openxmlformats.org/officeDocument/2006/relationships/slide" Target="slide73.xml"/><Relationship Id="rId4" Type="http://schemas.openxmlformats.org/officeDocument/2006/relationships/slide" Target="slide44.xml"/><Relationship Id="rId9" Type="http://schemas.openxmlformats.org/officeDocument/2006/relationships/slide" Target="slide13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11.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12.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14.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5.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descr="Rectangle: Click to edit Master text styles&#10;Second level&#10;Third level&#10;Fourth level&#10;Fifth level"/>
          <p:cNvSpPr>
            <a:spLocks noChangeArrowheads="1"/>
          </p:cNvSpPr>
          <p:nvPr/>
        </p:nvSpPr>
        <p:spPr bwMode="auto">
          <a:xfrm>
            <a:off x="668338" y="2708275"/>
            <a:ext cx="7772400"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3200">
                <a:solidFill>
                  <a:srgbClr val="D60093"/>
                </a:solidFill>
                <a:latin typeface="黑体" panose="02010609060101010101" pitchFamily="49" charset="-122"/>
              </a:rPr>
              <a:t>第</a:t>
            </a:r>
            <a:r>
              <a:rPr lang="en-US" altLang="zh-CN" sz="3200">
                <a:solidFill>
                  <a:srgbClr val="D60093"/>
                </a:solidFill>
                <a:latin typeface="黑体" panose="02010609060101010101" pitchFamily="49" charset="-122"/>
              </a:rPr>
              <a:t>10</a:t>
            </a:r>
            <a:r>
              <a:rPr lang="zh-CN" altLang="en-US" sz="3200">
                <a:solidFill>
                  <a:srgbClr val="D60093"/>
                </a:solidFill>
                <a:latin typeface="黑体" panose="02010609060101010101" pitchFamily="49" charset="-122"/>
              </a:rPr>
              <a:t>章 多处理机</a:t>
            </a:r>
          </a:p>
          <a:p>
            <a:pPr eaLnBrk="1" hangingPunct="1">
              <a:lnSpc>
                <a:spcPct val="100000"/>
              </a:lnSpc>
              <a:spcBef>
                <a:spcPct val="50000"/>
              </a:spcBef>
              <a:buClrTx/>
              <a:buFontTx/>
              <a:buNone/>
            </a:pPr>
            <a:endParaRPr lang="zh-CN" altLang="en-US" sz="2800">
              <a:solidFill>
                <a:srgbClr val="3C92E8"/>
              </a:solidFill>
            </a:endParaRPr>
          </a:p>
          <a:p>
            <a:pPr algn="ctr" eaLnBrk="1" hangingPunct="1">
              <a:lnSpc>
                <a:spcPct val="70000"/>
              </a:lnSpc>
              <a:buFont typeface="Wingdings" panose="05000000000000000000" pitchFamily="2" charset="2"/>
              <a:buNone/>
            </a:pPr>
            <a:endParaRPr lang="zh-CN" altLang="en-US" sz="2800">
              <a:solidFill>
                <a:schemeClr val="tx1"/>
              </a:solidFill>
            </a:endParaRPr>
          </a:p>
          <a:p>
            <a:pPr algn="ctr" eaLnBrk="1" hangingPunct="1">
              <a:lnSpc>
                <a:spcPct val="110000"/>
              </a:lnSpc>
              <a:buFont typeface="Wingdings" panose="05000000000000000000" pitchFamily="2" charset="2"/>
              <a:buNone/>
            </a:pPr>
            <a:endParaRPr lang="zh-CN" altLang="en-US">
              <a:solidFill>
                <a:srgbClr val="3C92E8"/>
              </a:solidFill>
            </a:endParaRPr>
          </a:p>
        </p:txBody>
      </p:sp>
      <p:sp>
        <p:nvSpPr>
          <p:cNvPr id="5124" name="Rectangle 7"/>
          <p:cNvSpPr>
            <a:spLocks noChangeArrowheads="1"/>
          </p:cNvSpPr>
          <p:nvPr/>
        </p:nvSpPr>
        <p:spPr bwMode="auto">
          <a:xfrm>
            <a:off x="-47625" y="6096000"/>
            <a:ext cx="9205913" cy="76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Tree>
  </p:cSld>
  <p:clrMapOvr>
    <a:masterClrMapping/>
  </p:clrMapOvr>
  <p:transition>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10.1 </a:t>
            </a:r>
            <a:r>
              <a:rPr lang="zh-CN" altLang="en-US" smtClean="0">
                <a:latin typeface="黑体" panose="02010609060101010101" pitchFamily="49" charset="-122"/>
              </a:rPr>
              <a:t>引 言</a:t>
            </a:r>
          </a:p>
        </p:txBody>
      </p:sp>
      <p:sp>
        <p:nvSpPr>
          <p:cNvPr id="14339" name="Rectangle 3" descr="Rectangle: Click to edit Master text styles&#10;Second level&#10;Third level&#10;Fourth level&#10;Fifth level"/>
          <p:cNvSpPr>
            <a:spLocks noGrp="1" noChangeArrowheads="1"/>
          </p:cNvSpPr>
          <p:nvPr>
            <p:ph type="body" idx="1"/>
          </p:nvPr>
        </p:nvSpPr>
        <p:spPr>
          <a:xfrm>
            <a:off x="685800" y="1700213"/>
            <a:ext cx="7702550" cy="5013325"/>
          </a:xfrm>
        </p:spPr>
        <p:txBody>
          <a:bodyPr/>
          <a:lstStyle/>
          <a:p>
            <a:pPr marL="457200" indent="-457200" eaLnBrk="1" hangingPunct="1">
              <a:lnSpc>
                <a:spcPct val="110000"/>
              </a:lnSpc>
            </a:pPr>
            <a:r>
              <a:rPr lang="zh-CN" altLang="en-US" smtClean="0"/>
              <a:t>两种存储器系统结构和通信机制</a:t>
            </a:r>
            <a:endParaRPr lang="zh-CN" altLang="en-US" smtClean="0">
              <a:solidFill>
                <a:srgbClr val="D60093"/>
              </a:solidFill>
            </a:endParaRPr>
          </a:p>
          <a:p>
            <a:pPr marL="1085850" lvl="1" indent="-457200" eaLnBrk="1" hangingPunct="1">
              <a:lnSpc>
                <a:spcPct val="110000"/>
              </a:lnSpc>
            </a:pPr>
            <a:r>
              <a:rPr lang="zh-CN" altLang="en-US" smtClean="0"/>
              <a:t>共享地址空间 </a:t>
            </a:r>
          </a:p>
          <a:p>
            <a:pPr lvl="2" eaLnBrk="1" hangingPunct="1">
              <a:lnSpc>
                <a:spcPct val="110000"/>
              </a:lnSpc>
            </a:pPr>
            <a:r>
              <a:rPr lang="zh-CN" altLang="en-US" smtClean="0"/>
              <a:t>物理上分离的所有存储器作为一个统一的共享逻辑空间进行编址。</a:t>
            </a:r>
          </a:p>
          <a:p>
            <a:pPr lvl="2" eaLnBrk="1" hangingPunct="1">
              <a:lnSpc>
                <a:spcPct val="110000"/>
              </a:lnSpc>
            </a:pPr>
            <a:r>
              <a:rPr lang="zh-CN" altLang="en-US" smtClean="0"/>
              <a:t>任何一个处理器可以访问该共享空间中的任何一个单元（如果它具有访问权），而且不同处理器上的同一个物理地址指向的是同一个存储单元。</a:t>
            </a:r>
          </a:p>
          <a:p>
            <a:pPr lvl="2" eaLnBrk="1" hangingPunct="1">
              <a:lnSpc>
                <a:spcPct val="110000"/>
              </a:lnSpc>
            </a:pPr>
            <a:r>
              <a:rPr lang="zh-CN" altLang="en-US" smtClean="0">
                <a:latin typeface="宋体" panose="02010600030101010101" pitchFamily="2" charset="-122"/>
              </a:rPr>
              <a:t>这类计算机被称为</a:t>
            </a:r>
          </a:p>
          <a:p>
            <a:pPr lvl="2" eaLnBrk="1" hangingPunct="1">
              <a:lnSpc>
                <a:spcPct val="110000"/>
              </a:lnSpc>
              <a:buFont typeface="Wingdings" pitchFamily="2" charset="2"/>
              <a:buNone/>
            </a:pPr>
            <a:r>
              <a:rPr lang="zh-CN" altLang="en-US" sz="2400" smtClean="0">
                <a:solidFill>
                  <a:srgbClr val="40458C"/>
                </a:solidFill>
                <a:latin typeface="宋体" panose="02010600030101010101" pitchFamily="2" charset="-122"/>
              </a:rPr>
              <a:t>   </a:t>
            </a:r>
            <a:r>
              <a:rPr lang="zh-CN" altLang="en-US" smtClean="0">
                <a:solidFill>
                  <a:srgbClr val="CD009B"/>
                </a:solidFill>
                <a:latin typeface="宋体" panose="02010600030101010101" pitchFamily="2" charset="-122"/>
              </a:rPr>
              <a:t>分布式共享存储器系统</a:t>
            </a:r>
          </a:p>
          <a:p>
            <a:pPr lvl="2" eaLnBrk="1" hangingPunct="1">
              <a:lnSpc>
                <a:spcPct val="110000"/>
              </a:lnSpc>
              <a:buFont typeface="Wingdings" pitchFamily="2" charset="2"/>
              <a:buNone/>
            </a:pPr>
            <a:r>
              <a:rPr lang="zh-CN" altLang="en-US" smtClean="0">
                <a:solidFill>
                  <a:srgbClr val="CD009B"/>
                </a:solidFill>
                <a:latin typeface="宋体" panose="02010600030101010101" pitchFamily="2" charset="-122"/>
              </a:rPr>
              <a:t>               </a:t>
            </a:r>
            <a:r>
              <a:rPr lang="zh-CN" altLang="en-US" smtClean="0">
                <a:solidFill>
                  <a:schemeClr val="tx1"/>
                </a:solidFill>
                <a:latin typeface="宋体" panose="02010600030101010101" pitchFamily="2" charset="-122"/>
              </a:rPr>
              <a:t>（</a:t>
            </a:r>
            <a:r>
              <a:rPr lang="en-US" altLang="zh-CN" smtClean="0">
                <a:solidFill>
                  <a:schemeClr val="hlink"/>
                </a:solidFill>
                <a:latin typeface="宋体" panose="02010600030101010101" pitchFamily="2" charset="-122"/>
              </a:rPr>
              <a:t>DSM</a:t>
            </a:r>
            <a:r>
              <a:rPr lang="en-US" altLang="zh-CN" smtClean="0">
                <a:solidFill>
                  <a:schemeClr val="tx1"/>
                </a:solidFill>
                <a:latin typeface="宋体" panose="02010600030101010101" pitchFamily="2" charset="-122"/>
              </a:rPr>
              <a:t>: Distributed Shared-Memory)</a:t>
            </a:r>
          </a:p>
          <a:p>
            <a:pPr lvl="2" eaLnBrk="1" hangingPunct="1">
              <a:lnSpc>
                <a:spcPct val="110000"/>
              </a:lnSpc>
              <a:buFont typeface="Wingdings" pitchFamily="2" charset="2"/>
              <a:buNone/>
            </a:pPr>
            <a:r>
              <a:rPr lang="en-US" altLang="zh-CN" smtClean="0">
                <a:solidFill>
                  <a:srgbClr val="CD009B"/>
                </a:solidFill>
                <a:latin typeface="宋体" panose="02010600030101010101" pitchFamily="2" charset="-122"/>
              </a:rPr>
              <a:t>    NUMA</a:t>
            </a:r>
            <a:r>
              <a:rPr lang="zh-CN" altLang="en-US" smtClean="0">
                <a:solidFill>
                  <a:srgbClr val="CD009B"/>
                </a:solidFill>
                <a:latin typeface="宋体" panose="02010600030101010101" pitchFamily="2" charset="-122"/>
              </a:rPr>
              <a:t>机器  </a:t>
            </a:r>
            <a:r>
              <a:rPr lang="zh-CN" altLang="en-US" smtClean="0">
                <a:solidFill>
                  <a:schemeClr val="tx1"/>
                </a:solidFill>
                <a:latin typeface="宋体" panose="02010600030101010101" pitchFamily="2" charset="-122"/>
              </a:rPr>
              <a:t>（</a:t>
            </a:r>
            <a:r>
              <a:rPr lang="en-US" altLang="zh-CN" smtClean="0">
                <a:solidFill>
                  <a:schemeClr val="hlink"/>
                </a:solidFill>
                <a:latin typeface="宋体" panose="02010600030101010101" pitchFamily="2" charset="-122"/>
              </a:rPr>
              <a:t>NUMA</a:t>
            </a:r>
            <a:r>
              <a:rPr lang="en-US" altLang="zh-CN" smtClean="0">
                <a:solidFill>
                  <a:schemeClr val="tx1"/>
                </a:solidFill>
                <a:latin typeface="宋体" panose="02010600030101010101" pitchFamily="2" charset="-122"/>
              </a:rPr>
              <a:t>: Non-Uniform Memory Access)</a:t>
            </a:r>
          </a:p>
          <a:p>
            <a:pPr lvl="2" eaLnBrk="1" hangingPunct="1">
              <a:lnSpc>
                <a:spcPct val="110000"/>
              </a:lnSpc>
              <a:buFont typeface="Wingdings" pitchFamily="2" charset="2"/>
              <a:buNone/>
            </a:pPr>
            <a:r>
              <a:rPr lang="en-US" altLang="zh-CN" smtClean="0">
                <a:latin typeface="宋体" panose="02010600030101010101" pitchFamily="2" charset="-122"/>
              </a:rPr>
              <a:t> </a:t>
            </a:r>
          </a:p>
        </p:txBody>
      </p:sp>
      <p:sp>
        <p:nvSpPr>
          <p:cNvPr id="14340" name="Text Box 4"/>
          <p:cNvSpPr txBox="1">
            <a:spLocks noChangeArrowheads="1"/>
          </p:cNvSpPr>
          <p:nvPr/>
        </p:nvSpPr>
        <p:spPr bwMode="auto">
          <a:xfrm>
            <a:off x="684213" y="1125538"/>
            <a:ext cx="75596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600">
                <a:solidFill>
                  <a:srgbClr val="0000CC"/>
                </a:solidFill>
                <a:latin typeface="黑体" panose="02010609060101010101" pitchFamily="49" charset="-122"/>
              </a:rPr>
              <a:t>10.1.2 </a:t>
            </a:r>
            <a:r>
              <a:rPr lang="zh-CN" altLang="en-US" sz="2600">
                <a:solidFill>
                  <a:srgbClr val="0000CC"/>
                </a:solidFill>
                <a:latin typeface="黑体" panose="02010609060101010101" pitchFamily="49" charset="-122"/>
              </a:rPr>
              <a:t>存储器系统结构和通信机制 </a:t>
            </a:r>
          </a:p>
        </p:txBody>
      </p:sp>
    </p:spTree>
  </p:cSld>
  <p:clrMapOvr>
    <a:masterClrMapping/>
  </p:clrMapOvr>
  <p:transition>
    <p:pull dir="rd"/>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10.5 </a:t>
            </a:r>
            <a:r>
              <a:rPr lang="zh-CN" altLang="en-US" smtClean="0">
                <a:latin typeface="黑体" panose="02010609060101010101" pitchFamily="49" charset="-122"/>
              </a:rPr>
              <a:t>同时多进程</a:t>
            </a:r>
          </a:p>
        </p:txBody>
      </p:sp>
      <p:sp>
        <p:nvSpPr>
          <p:cNvPr id="107523" name="Rectangle 3" descr="Rectangle: Click to edit Master text styles&#10;Second level&#10;Third level&#10;Fourth level&#10;Fifth level"/>
          <p:cNvSpPr>
            <a:spLocks noGrp="1" noChangeArrowheads="1"/>
          </p:cNvSpPr>
          <p:nvPr>
            <p:ph type="body" idx="1"/>
          </p:nvPr>
        </p:nvSpPr>
        <p:spPr>
          <a:xfrm>
            <a:off x="685800" y="1363663"/>
            <a:ext cx="7558088" cy="4441825"/>
          </a:xfrm>
        </p:spPr>
        <p:txBody>
          <a:bodyPr/>
          <a:lstStyle/>
          <a:p>
            <a:pPr lvl="1" eaLnBrk="1" hangingPunct="1"/>
            <a:r>
              <a:rPr lang="zh-CN" altLang="en-GB" smtClean="0"/>
              <a:t>支持细粒度多线程的超标量处理器</a:t>
            </a:r>
          </a:p>
          <a:p>
            <a:pPr lvl="2" eaLnBrk="1" hangingPunct="1"/>
            <a:r>
              <a:rPr lang="zh-CN" altLang="en-GB" smtClean="0"/>
              <a:t>线程的交替执行消除了完全空闲的时钟周期。</a:t>
            </a:r>
          </a:p>
          <a:p>
            <a:pPr lvl="2" eaLnBrk="1" hangingPunct="1"/>
            <a:r>
              <a:rPr lang="zh-CN" altLang="en-GB" smtClean="0"/>
              <a:t>由于在每个时钟周期内只能流出一个线程的指令，</a:t>
            </a:r>
            <a:r>
              <a:rPr lang="en-GB" altLang="zh-CN" smtClean="0">
                <a:solidFill>
                  <a:srgbClr val="9933FF"/>
                </a:solidFill>
                <a:latin typeface="宋体" panose="02010600030101010101" pitchFamily="2" charset="-122"/>
              </a:rPr>
              <a:t>ILP</a:t>
            </a:r>
            <a:r>
              <a:rPr lang="zh-CN" altLang="en-GB" smtClean="0"/>
              <a:t>的限制导致了一些时钟周期中依然存在不少空闲流出槽。 </a:t>
            </a:r>
          </a:p>
          <a:p>
            <a:pPr lvl="1" eaLnBrk="1" hangingPunct="1"/>
            <a:r>
              <a:rPr lang="zh-CN" altLang="en-GB" smtClean="0"/>
              <a:t>支持同时多线程的超标量处理器</a:t>
            </a:r>
          </a:p>
          <a:p>
            <a:pPr lvl="2" eaLnBrk="1" hangingPunct="1"/>
            <a:r>
              <a:rPr lang="zh-CN" altLang="en-GB" smtClean="0"/>
              <a:t>在同一个时钟周期中可以让多个线程使用流出槽。</a:t>
            </a:r>
          </a:p>
          <a:p>
            <a:pPr lvl="2" eaLnBrk="1" hangingPunct="1"/>
            <a:r>
              <a:rPr lang="zh-CN" altLang="en-GB" smtClean="0"/>
              <a:t>理想情况下，流出槽的利用率只受限于多个线程对资源的需求和可用资源间的不平衡 。</a:t>
            </a:r>
            <a:endParaRPr lang="zh-CN" altLang="en-US" smtClean="0"/>
          </a:p>
        </p:txBody>
      </p:sp>
    </p:spTree>
  </p:cSld>
  <p:clrMapOvr>
    <a:masterClrMapping/>
  </p:clrMapOvr>
  <p:transition>
    <p:pull dir="rd"/>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zh-CN" dirty="0" smtClean="0">
                <a:latin typeface="黑体" panose="02010609060101010101" pitchFamily="49" charset="-122"/>
              </a:rPr>
              <a:t>10.5 </a:t>
            </a:r>
            <a:r>
              <a:rPr lang="zh-CN" altLang="en-US" dirty="0" smtClean="0">
                <a:latin typeface="黑体" panose="02010609060101010101" pitchFamily="49" charset="-122"/>
              </a:rPr>
              <a:t>同时多进程</a:t>
            </a:r>
          </a:p>
        </p:txBody>
      </p:sp>
      <p:sp>
        <p:nvSpPr>
          <p:cNvPr id="76803" name="Text Box 5"/>
          <p:cNvSpPr txBox="1">
            <a:spLocks noChangeArrowheads="1"/>
          </p:cNvSpPr>
          <p:nvPr/>
        </p:nvSpPr>
        <p:spPr bwMode="auto">
          <a:xfrm>
            <a:off x="3708400" y="5373688"/>
            <a:ext cx="252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zh-CN" altLang="en-GB" sz="2000" b="1">
                <a:solidFill>
                  <a:schemeClr val="tx1"/>
                </a:solidFill>
                <a:ea typeface="宋体" panose="02010600030101010101" pitchFamily="2" charset="-122"/>
              </a:rPr>
              <a:t>不支持多线程的情况</a:t>
            </a:r>
            <a:endParaRPr lang="zh-CN" altLang="en-US" sz="2000" b="1">
              <a:solidFill>
                <a:schemeClr val="tx1"/>
              </a:solidFill>
              <a:ea typeface="宋体" panose="02010600030101010101" pitchFamily="2" charset="-122"/>
            </a:endParaRPr>
          </a:p>
        </p:txBody>
      </p:sp>
      <p:grpSp>
        <p:nvGrpSpPr>
          <p:cNvPr id="76804" name="组合 12"/>
          <p:cNvGrpSpPr>
            <a:grpSpLocks/>
          </p:cNvGrpSpPr>
          <p:nvPr/>
        </p:nvGrpSpPr>
        <p:grpSpPr bwMode="auto">
          <a:xfrm>
            <a:off x="0" y="1533525"/>
            <a:ext cx="9144000" cy="3624263"/>
            <a:chOff x="0" y="1533525"/>
            <a:chExt cx="9144000" cy="3624263"/>
          </a:xfrm>
        </p:grpSpPr>
        <p:graphicFrame>
          <p:nvGraphicFramePr>
            <p:cNvPr id="76805" name="Object 4"/>
            <p:cNvGraphicFramePr>
              <a:graphicFrameLocks noChangeAspect="1"/>
            </p:cNvGraphicFramePr>
            <p:nvPr/>
          </p:nvGraphicFramePr>
          <p:xfrm>
            <a:off x="215900" y="1533525"/>
            <a:ext cx="8604250" cy="3624263"/>
          </p:xfrm>
          <a:graphic>
            <a:graphicData uri="http://schemas.openxmlformats.org/presentationml/2006/ole">
              <mc:AlternateContent xmlns:mc="http://schemas.openxmlformats.org/markup-compatibility/2006">
                <mc:Choice xmlns:v="urn:schemas-microsoft-com:vml" Requires="v">
                  <p:oleObj spid="_x0000_s179207" name="Picture" r:id="rId3" imgW="5638800" imgH="2374900" progId="Word.Picture.8">
                    <p:embed/>
                  </p:oleObj>
                </mc:Choice>
                <mc:Fallback>
                  <p:oleObj name="Picture" r:id="rId3" imgW="5638800" imgH="23749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00" y="1533525"/>
                          <a:ext cx="8604250" cy="362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6806" name="组合 11"/>
            <p:cNvGrpSpPr>
              <a:grpSpLocks/>
            </p:cNvGrpSpPr>
            <p:nvPr/>
          </p:nvGrpSpPr>
          <p:grpSpPr bwMode="auto">
            <a:xfrm>
              <a:off x="0" y="2314570"/>
              <a:ext cx="9144000" cy="2681316"/>
              <a:chOff x="0" y="2314570"/>
              <a:chExt cx="9144000" cy="2681316"/>
            </a:xfrm>
          </p:grpSpPr>
          <p:sp>
            <p:nvSpPr>
              <p:cNvPr id="76807" name="Rectangle 3"/>
              <p:cNvSpPr>
                <a:spLocks noChangeArrowheads="1"/>
              </p:cNvSpPr>
              <p:nvPr/>
            </p:nvSpPr>
            <p:spPr bwMode="auto">
              <a:xfrm>
                <a:off x="0" y="2319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sp>
            <p:nvSpPr>
              <p:cNvPr id="76808" name="Rectangle 7"/>
              <p:cNvSpPr>
                <a:spLocks noChangeArrowheads="1"/>
              </p:cNvSpPr>
              <p:nvPr/>
            </p:nvSpPr>
            <p:spPr bwMode="auto">
              <a:xfrm>
                <a:off x="661988" y="2590800"/>
                <a:ext cx="371475" cy="238125"/>
              </a:xfrm>
              <a:prstGeom prst="rect">
                <a:avLst/>
              </a:prstGeom>
              <a:solidFill>
                <a:srgbClr val="F6704C"/>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sp>
            <p:nvSpPr>
              <p:cNvPr id="76809" name="Rectangle 14"/>
              <p:cNvSpPr>
                <a:spLocks noChangeArrowheads="1"/>
              </p:cNvSpPr>
              <p:nvPr/>
            </p:nvSpPr>
            <p:spPr bwMode="auto">
              <a:xfrm>
                <a:off x="661988" y="4486275"/>
                <a:ext cx="371475" cy="238125"/>
              </a:xfrm>
              <a:prstGeom prst="rect">
                <a:avLst/>
              </a:prstGeom>
              <a:solidFill>
                <a:srgbClr val="F6704C"/>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grpSp>
            <p:nvGrpSpPr>
              <p:cNvPr id="2" name="Group 54"/>
              <p:cNvGrpSpPr/>
              <p:nvPr/>
            </p:nvGrpSpPr>
            <p:grpSpPr>
              <a:xfrm>
                <a:off x="662186" y="4752985"/>
                <a:ext cx="1185644" cy="242901"/>
                <a:chOff x="662186" y="4752985"/>
                <a:chExt cx="1185644" cy="242901"/>
              </a:xfrm>
              <a:solidFill>
                <a:srgbClr val="F6704C"/>
              </a:solidFill>
            </p:grpSpPr>
            <p:sp>
              <p:nvSpPr>
                <p:cNvPr id="16" name="Rectangle 15"/>
                <p:cNvSpPr/>
                <p:nvPr/>
              </p:nvSpPr>
              <p:spPr bwMode="auto">
                <a:xfrm>
                  <a:off x="662186" y="4757761"/>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7" name="Rectangle 16"/>
                <p:cNvSpPr/>
                <p:nvPr/>
              </p:nvSpPr>
              <p:spPr bwMode="auto">
                <a:xfrm>
                  <a:off x="1071538" y="4752988"/>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8" name="Rectangle 17"/>
                <p:cNvSpPr/>
                <p:nvPr/>
              </p:nvSpPr>
              <p:spPr bwMode="auto">
                <a:xfrm>
                  <a:off x="1476330" y="4752985"/>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grpSp>
            <p:nvGrpSpPr>
              <p:cNvPr id="3" name="Group 52"/>
              <p:cNvGrpSpPr/>
              <p:nvPr/>
            </p:nvGrpSpPr>
            <p:grpSpPr>
              <a:xfrm>
                <a:off x="662018" y="3133718"/>
                <a:ext cx="781020" cy="238135"/>
                <a:chOff x="662018" y="3133718"/>
                <a:chExt cx="781020" cy="238135"/>
              </a:xfrm>
              <a:solidFill>
                <a:srgbClr val="F6704C"/>
              </a:solidFill>
            </p:grpSpPr>
            <p:sp>
              <p:nvSpPr>
                <p:cNvPr id="10" name="Rectangle 9"/>
                <p:cNvSpPr/>
                <p:nvPr/>
              </p:nvSpPr>
              <p:spPr bwMode="auto">
                <a:xfrm>
                  <a:off x="662018" y="3133728"/>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20" name="Rectangle 19"/>
                <p:cNvSpPr/>
                <p:nvPr/>
              </p:nvSpPr>
              <p:spPr bwMode="auto">
                <a:xfrm>
                  <a:off x="1071538" y="3133718"/>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grpSp>
            <p:nvGrpSpPr>
              <p:cNvPr id="4" name="Group 51"/>
              <p:cNvGrpSpPr/>
              <p:nvPr/>
            </p:nvGrpSpPr>
            <p:grpSpPr>
              <a:xfrm>
                <a:off x="661934" y="2319330"/>
                <a:ext cx="781104" cy="238128"/>
                <a:chOff x="661934" y="2319330"/>
                <a:chExt cx="781104" cy="238128"/>
              </a:xfrm>
              <a:solidFill>
                <a:srgbClr val="F6704C"/>
              </a:solidFill>
            </p:grpSpPr>
            <p:sp>
              <p:nvSpPr>
                <p:cNvPr id="7" name="Rectangle 6"/>
                <p:cNvSpPr/>
                <p:nvPr/>
              </p:nvSpPr>
              <p:spPr bwMode="auto">
                <a:xfrm>
                  <a:off x="661934" y="2319330"/>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22" name="Rectangle 21"/>
                <p:cNvSpPr/>
                <p:nvPr/>
              </p:nvSpPr>
              <p:spPr bwMode="auto">
                <a:xfrm>
                  <a:off x="1071538" y="2319333"/>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grpSp>
            <p:nvGrpSpPr>
              <p:cNvPr id="5" name="Group 25"/>
              <p:cNvGrpSpPr/>
              <p:nvPr/>
            </p:nvGrpSpPr>
            <p:grpSpPr>
              <a:xfrm>
                <a:off x="661990" y="2862259"/>
                <a:ext cx="1185861" cy="238128"/>
                <a:chOff x="661990" y="2862259"/>
                <a:chExt cx="1185861" cy="238128"/>
              </a:xfrm>
              <a:solidFill>
                <a:srgbClr val="F6704C"/>
              </a:solidFill>
            </p:grpSpPr>
            <p:sp>
              <p:nvSpPr>
                <p:cNvPr id="9" name="Rectangle 8"/>
                <p:cNvSpPr/>
                <p:nvPr/>
              </p:nvSpPr>
              <p:spPr bwMode="auto">
                <a:xfrm>
                  <a:off x="661990" y="2862262"/>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9" name="Rectangle 18"/>
                <p:cNvSpPr/>
                <p:nvPr/>
              </p:nvSpPr>
              <p:spPr bwMode="auto">
                <a:xfrm>
                  <a:off x="1071538"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24" name="Rectangle 23"/>
                <p:cNvSpPr/>
                <p:nvPr/>
              </p:nvSpPr>
              <p:spPr bwMode="auto">
                <a:xfrm>
                  <a:off x="1476351"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grpSp>
            <p:nvGrpSpPr>
              <p:cNvPr id="6" name="Group 53"/>
              <p:cNvGrpSpPr/>
              <p:nvPr/>
            </p:nvGrpSpPr>
            <p:grpSpPr>
              <a:xfrm>
                <a:off x="662046" y="3400426"/>
                <a:ext cx="1590625" cy="242893"/>
                <a:chOff x="662046" y="3400426"/>
                <a:chExt cx="1590625" cy="242893"/>
              </a:xfrm>
              <a:solidFill>
                <a:srgbClr val="F6704C"/>
              </a:solidFill>
            </p:grpSpPr>
            <p:sp>
              <p:nvSpPr>
                <p:cNvPr id="11" name="Rectangle 10"/>
                <p:cNvSpPr/>
                <p:nvPr/>
              </p:nvSpPr>
              <p:spPr bwMode="auto">
                <a:xfrm>
                  <a:off x="662046" y="3405194"/>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21" name="Rectangle 20"/>
                <p:cNvSpPr/>
                <p:nvPr/>
              </p:nvSpPr>
              <p:spPr bwMode="auto">
                <a:xfrm>
                  <a:off x="1071538" y="3405177"/>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23" name="Rectangle 22"/>
                <p:cNvSpPr/>
                <p:nvPr/>
              </p:nvSpPr>
              <p:spPr bwMode="auto">
                <a:xfrm>
                  <a:off x="1476330" y="3400426"/>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25" name="Rectangle 24"/>
                <p:cNvSpPr/>
                <p:nvPr/>
              </p:nvSpPr>
              <p:spPr bwMode="auto">
                <a:xfrm>
                  <a:off x="1881171" y="3400426"/>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grpSp>
            <p:nvGrpSpPr>
              <p:cNvPr id="8" name="Group 26"/>
              <p:cNvGrpSpPr/>
              <p:nvPr/>
            </p:nvGrpSpPr>
            <p:grpSpPr>
              <a:xfrm>
                <a:off x="2814628" y="2319327"/>
                <a:ext cx="1185861" cy="238128"/>
                <a:chOff x="661990" y="2862259"/>
                <a:chExt cx="1185861" cy="238128"/>
              </a:xfrm>
              <a:solidFill>
                <a:srgbClr val="00C057"/>
              </a:solidFill>
            </p:grpSpPr>
            <p:sp>
              <p:nvSpPr>
                <p:cNvPr id="28" name="Rectangle 27"/>
                <p:cNvSpPr/>
                <p:nvPr/>
              </p:nvSpPr>
              <p:spPr bwMode="auto">
                <a:xfrm>
                  <a:off x="661990" y="2862262"/>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29" name="Rectangle 28"/>
                <p:cNvSpPr/>
                <p:nvPr/>
              </p:nvSpPr>
              <p:spPr bwMode="auto">
                <a:xfrm>
                  <a:off x="1071538"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30" name="Rectangle 29"/>
                <p:cNvSpPr/>
                <p:nvPr/>
              </p:nvSpPr>
              <p:spPr bwMode="auto">
                <a:xfrm>
                  <a:off x="1476351"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sp>
            <p:nvSpPr>
              <p:cNvPr id="76816" name="Rectangle 31"/>
              <p:cNvSpPr>
                <a:spLocks noChangeArrowheads="1"/>
              </p:cNvSpPr>
              <p:nvPr/>
            </p:nvSpPr>
            <p:spPr bwMode="auto">
              <a:xfrm>
                <a:off x="2819400" y="2586038"/>
                <a:ext cx="371475" cy="238125"/>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sp>
            <p:nvSpPr>
              <p:cNvPr id="76817" name="Rectangle 32"/>
              <p:cNvSpPr>
                <a:spLocks noChangeArrowheads="1"/>
              </p:cNvSpPr>
              <p:nvPr/>
            </p:nvSpPr>
            <p:spPr bwMode="auto">
              <a:xfrm>
                <a:off x="3228975" y="2586038"/>
                <a:ext cx="371475" cy="238125"/>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grpSp>
            <p:nvGrpSpPr>
              <p:cNvPr id="76818" name="Group 42"/>
              <p:cNvGrpSpPr>
                <a:grpSpLocks/>
              </p:cNvGrpSpPr>
              <p:nvPr/>
            </p:nvGrpSpPr>
            <p:grpSpPr bwMode="auto">
              <a:xfrm>
                <a:off x="2819400" y="4210050"/>
                <a:ext cx="781050" cy="238125"/>
                <a:chOff x="2819384" y="4210055"/>
                <a:chExt cx="781048" cy="238128"/>
              </a:xfrm>
            </p:grpSpPr>
            <p:sp>
              <p:nvSpPr>
                <p:cNvPr id="76838" name="Rectangle 39"/>
                <p:cNvSpPr>
                  <a:spLocks noChangeArrowheads="1"/>
                </p:cNvSpPr>
                <p:nvPr/>
              </p:nvSpPr>
              <p:spPr bwMode="auto">
                <a:xfrm>
                  <a:off x="2819384" y="4210058"/>
                  <a:ext cx="371500" cy="238125"/>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sp>
              <p:nvSpPr>
                <p:cNvPr id="76839" name="Rectangle 40"/>
                <p:cNvSpPr>
                  <a:spLocks noChangeArrowheads="1"/>
                </p:cNvSpPr>
                <p:nvPr/>
              </p:nvSpPr>
              <p:spPr bwMode="auto">
                <a:xfrm>
                  <a:off x="3228932" y="4210055"/>
                  <a:ext cx="371500" cy="238125"/>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grpSp>
          <p:grpSp>
            <p:nvGrpSpPr>
              <p:cNvPr id="76819" name="Group 43"/>
              <p:cNvGrpSpPr>
                <a:grpSpLocks/>
              </p:cNvGrpSpPr>
              <p:nvPr/>
            </p:nvGrpSpPr>
            <p:grpSpPr bwMode="auto">
              <a:xfrm>
                <a:off x="2819400" y="3933825"/>
                <a:ext cx="1595438" cy="242888"/>
                <a:chOff x="2819391" y="3933829"/>
                <a:chExt cx="1595465" cy="242888"/>
              </a:xfrm>
            </p:grpSpPr>
            <p:grpSp>
              <p:nvGrpSpPr>
                <p:cNvPr id="14" name="Group 34"/>
                <p:cNvGrpSpPr/>
                <p:nvPr/>
              </p:nvGrpSpPr>
              <p:grpSpPr>
                <a:xfrm>
                  <a:off x="2819391" y="3933829"/>
                  <a:ext cx="1185861" cy="238128"/>
                  <a:chOff x="661990" y="2862259"/>
                  <a:chExt cx="1185861" cy="238128"/>
                </a:xfrm>
                <a:solidFill>
                  <a:srgbClr val="00C057"/>
                </a:solidFill>
              </p:grpSpPr>
              <p:sp>
                <p:nvSpPr>
                  <p:cNvPr id="36" name="Rectangle 35"/>
                  <p:cNvSpPr/>
                  <p:nvPr/>
                </p:nvSpPr>
                <p:spPr bwMode="auto">
                  <a:xfrm>
                    <a:off x="661990" y="2862262"/>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37" name="Rectangle 36"/>
                  <p:cNvSpPr/>
                  <p:nvPr/>
                </p:nvSpPr>
                <p:spPr bwMode="auto">
                  <a:xfrm>
                    <a:off x="1071538"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38" name="Rectangle 37"/>
                  <p:cNvSpPr/>
                  <p:nvPr/>
                </p:nvSpPr>
                <p:spPr bwMode="auto">
                  <a:xfrm>
                    <a:off x="1476351"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sp>
              <p:nvSpPr>
                <p:cNvPr id="76837" name="Rectangle 41"/>
                <p:cNvSpPr>
                  <a:spLocks noChangeArrowheads="1"/>
                </p:cNvSpPr>
                <p:nvPr/>
              </p:nvSpPr>
              <p:spPr bwMode="auto">
                <a:xfrm>
                  <a:off x="4043356" y="3938592"/>
                  <a:ext cx="371500" cy="238125"/>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grpSp>
          <p:grpSp>
            <p:nvGrpSpPr>
              <p:cNvPr id="76820" name="Group 44"/>
              <p:cNvGrpSpPr>
                <a:grpSpLocks/>
              </p:cNvGrpSpPr>
              <p:nvPr/>
            </p:nvGrpSpPr>
            <p:grpSpPr bwMode="auto">
              <a:xfrm>
                <a:off x="2819400" y="4481513"/>
                <a:ext cx="781050" cy="238125"/>
                <a:chOff x="2819384" y="4210055"/>
                <a:chExt cx="781048" cy="238128"/>
              </a:xfrm>
            </p:grpSpPr>
            <p:sp>
              <p:nvSpPr>
                <p:cNvPr id="76834" name="Rectangle 45"/>
                <p:cNvSpPr>
                  <a:spLocks noChangeArrowheads="1"/>
                </p:cNvSpPr>
                <p:nvPr/>
              </p:nvSpPr>
              <p:spPr bwMode="auto">
                <a:xfrm>
                  <a:off x="2819384" y="4210058"/>
                  <a:ext cx="371500" cy="238125"/>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sp>
              <p:nvSpPr>
                <p:cNvPr id="76835" name="Rectangle 46"/>
                <p:cNvSpPr>
                  <a:spLocks noChangeArrowheads="1"/>
                </p:cNvSpPr>
                <p:nvPr/>
              </p:nvSpPr>
              <p:spPr bwMode="auto">
                <a:xfrm>
                  <a:off x="3228932" y="4210055"/>
                  <a:ext cx="371500" cy="238125"/>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grpSp>
          <p:sp>
            <p:nvSpPr>
              <p:cNvPr id="76821" name="Rectangle 48"/>
              <p:cNvSpPr>
                <a:spLocks noChangeArrowheads="1"/>
              </p:cNvSpPr>
              <p:nvPr/>
            </p:nvSpPr>
            <p:spPr bwMode="auto">
              <a:xfrm>
                <a:off x="2819400" y="2857500"/>
                <a:ext cx="371475" cy="238125"/>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sp>
            <p:nvSpPr>
              <p:cNvPr id="76822" name="Rectangle 49"/>
              <p:cNvSpPr>
                <a:spLocks noChangeArrowheads="1"/>
              </p:cNvSpPr>
              <p:nvPr/>
            </p:nvSpPr>
            <p:spPr bwMode="auto">
              <a:xfrm>
                <a:off x="2819400" y="3128963"/>
                <a:ext cx="371475" cy="238125"/>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sp>
            <p:nvSpPr>
              <p:cNvPr id="76823" name="Rectangle 50"/>
              <p:cNvSpPr>
                <a:spLocks noChangeArrowheads="1"/>
              </p:cNvSpPr>
              <p:nvPr/>
            </p:nvSpPr>
            <p:spPr bwMode="auto">
              <a:xfrm>
                <a:off x="2819400" y="3400425"/>
                <a:ext cx="371475" cy="238125"/>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grpSp>
            <p:nvGrpSpPr>
              <p:cNvPr id="26" name="Group 55"/>
              <p:cNvGrpSpPr/>
              <p:nvPr/>
            </p:nvGrpSpPr>
            <p:grpSpPr>
              <a:xfrm>
                <a:off x="4981576" y="2314570"/>
                <a:ext cx="1185861" cy="238128"/>
                <a:chOff x="661990" y="2862259"/>
                <a:chExt cx="1185861" cy="238128"/>
              </a:xfrm>
              <a:solidFill>
                <a:srgbClr val="AC02CE"/>
              </a:solidFill>
            </p:grpSpPr>
            <p:sp>
              <p:nvSpPr>
                <p:cNvPr id="57" name="Rectangle 56"/>
                <p:cNvSpPr/>
                <p:nvPr/>
              </p:nvSpPr>
              <p:spPr bwMode="auto">
                <a:xfrm>
                  <a:off x="661990" y="2862262"/>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58" name="Rectangle 57"/>
                <p:cNvSpPr/>
                <p:nvPr/>
              </p:nvSpPr>
              <p:spPr bwMode="auto">
                <a:xfrm>
                  <a:off x="1071538"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59" name="Rectangle 58"/>
                <p:cNvSpPr/>
                <p:nvPr/>
              </p:nvSpPr>
              <p:spPr bwMode="auto">
                <a:xfrm>
                  <a:off x="1476351"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grpSp>
            <p:nvGrpSpPr>
              <p:cNvPr id="27" name="Group 59"/>
              <p:cNvGrpSpPr/>
              <p:nvPr/>
            </p:nvGrpSpPr>
            <p:grpSpPr>
              <a:xfrm>
                <a:off x="4976813" y="3128959"/>
                <a:ext cx="781048" cy="238128"/>
                <a:chOff x="2819384" y="4210055"/>
                <a:chExt cx="781048" cy="238128"/>
              </a:xfrm>
              <a:solidFill>
                <a:srgbClr val="AC02CE"/>
              </a:solidFill>
            </p:grpSpPr>
            <p:sp>
              <p:nvSpPr>
                <p:cNvPr id="61" name="Rectangle 60"/>
                <p:cNvSpPr/>
                <p:nvPr/>
              </p:nvSpPr>
              <p:spPr bwMode="auto">
                <a:xfrm>
                  <a:off x="2819384" y="4210058"/>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62" name="Rectangle 61"/>
                <p:cNvSpPr/>
                <p:nvPr/>
              </p:nvSpPr>
              <p:spPr bwMode="auto">
                <a:xfrm>
                  <a:off x="3228932" y="4210055"/>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grpSp>
            <p:nvGrpSpPr>
              <p:cNvPr id="31" name="Group 62"/>
              <p:cNvGrpSpPr/>
              <p:nvPr/>
            </p:nvGrpSpPr>
            <p:grpSpPr>
              <a:xfrm>
                <a:off x="4986339" y="3943355"/>
                <a:ext cx="1185861" cy="238128"/>
                <a:chOff x="661990" y="2862259"/>
                <a:chExt cx="1185861" cy="238128"/>
              </a:xfrm>
              <a:solidFill>
                <a:srgbClr val="AC02CE"/>
              </a:solidFill>
            </p:grpSpPr>
            <p:sp>
              <p:nvSpPr>
                <p:cNvPr id="64" name="Rectangle 63"/>
                <p:cNvSpPr/>
                <p:nvPr/>
              </p:nvSpPr>
              <p:spPr bwMode="auto">
                <a:xfrm>
                  <a:off x="661990" y="2862262"/>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65" name="Rectangle 64"/>
                <p:cNvSpPr/>
                <p:nvPr/>
              </p:nvSpPr>
              <p:spPr bwMode="auto">
                <a:xfrm>
                  <a:off x="1071538"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66" name="Rectangle 65"/>
                <p:cNvSpPr/>
                <p:nvPr/>
              </p:nvSpPr>
              <p:spPr bwMode="auto">
                <a:xfrm>
                  <a:off x="1476351"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sp>
            <p:nvSpPr>
              <p:cNvPr id="76827" name="Rectangle 66"/>
              <p:cNvSpPr>
                <a:spLocks noChangeArrowheads="1"/>
              </p:cNvSpPr>
              <p:nvPr/>
            </p:nvSpPr>
            <p:spPr bwMode="auto">
              <a:xfrm>
                <a:off x="4981575" y="3400425"/>
                <a:ext cx="371475" cy="238125"/>
              </a:xfrm>
              <a:prstGeom prst="rect">
                <a:avLst/>
              </a:prstGeom>
              <a:solidFill>
                <a:srgbClr val="AC02CE"/>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sp>
            <p:nvSpPr>
              <p:cNvPr id="76828" name="Rectangle 67"/>
              <p:cNvSpPr>
                <a:spLocks noChangeArrowheads="1"/>
              </p:cNvSpPr>
              <p:nvPr/>
            </p:nvSpPr>
            <p:spPr bwMode="auto">
              <a:xfrm>
                <a:off x="4981575" y="3671888"/>
                <a:ext cx="371475" cy="238125"/>
              </a:xfrm>
              <a:prstGeom prst="rect">
                <a:avLst/>
              </a:prstGeom>
              <a:solidFill>
                <a:srgbClr val="AC02CE"/>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grpSp>
            <p:nvGrpSpPr>
              <p:cNvPr id="5154" name="Group 68"/>
              <p:cNvGrpSpPr/>
              <p:nvPr/>
            </p:nvGrpSpPr>
            <p:grpSpPr>
              <a:xfrm>
                <a:off x="7143768" y="2857496"/>
                <a:ext cx="1185861" cy="238128"/>
                <a:chOff x="661990" y="2862259"/>
                <a:chExt cx="1185861" cy="238128"/>
              </a:xfrm>
              <a:solidFill>
                <a:srgbClr val="0066FF"/>
              </a:solidFill>
            </p:grpSpPr>
            <p:sp>
              <p:nvSpPr>
                <p:cNvPr id="70" name="Rectangle 69"/>
                <p:cNvSpPr/>
                <p:nvPr/>
              </p:nvSpPr>
              <p:spPr bwMode="auto">
                <a:xfrm>
                  <a:off x="661990" y="2862262"/>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71" name="Rectangle 70"/>
                <p:cNvSpPr/>
                <p:nvPr/>
              </p:nvSpPr>
              <p:spPr bwMode="auto">
                <a:xfrm>
                  <a:off x="1071538"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72" name="Rectangle 71"/>
                <p:cNvSpPr/>
                <p:nvPr/>
              </p:nvSpPr>
              <p:spPr bwMode="auto">
                <a:xfrm>
                  <a:off x="1476351"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sp>
            <p:nvSpPr>
              <p:cNvPr id="76830" name="Rectangle 72"/>
              <p:cNvSpPr>
                <a:spLocks noChangeArrowheads="1"/>
              </p:cNvSpPr>
              <p:nvPr/>
            </p:nvSpPr>
            <p:spPr bwMode="auto">
              <a:xfrm>
                <a:off x="7135813" y="2317750"/>
                <a:ext cx="371475" cy="238125"/>
              </a:xfrm>
              <a:prstGeom prst="rect">
                <a:avLst/>
              </a:prstGeom>
              <a:solidFill>
                <a:srgbClr val="0066FF"/>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grpSp>
            <p:nvGrpSpPr>
              <p:cNvPr id="5158" name="Group 73"/>
              <p:cNvGrpSpPr/>
              <p:nvPr/>
            </p:nvGrpSpPr>
            <p:grpSpPr>
              <a:xfrm>
                <a:off x="7139005" y="3128959"/>
                <a:ext cx="781048" cy="238128"/>
                <a:chOff x="2819384" y="4210055"/>
                <a:chExt cx="781048" cy="238128"/>
              </a:xfrm>
              <a:solidFill>
                <a:srgbClr val="0066FF"/>
              </a:solidFill>
            </p:grpSpPr>
            <p:sp>
              <p:nvSpPr>
                <p:cNvPr id="75" name="Rectangle 74"/>
                <p:cNvSpPr/>
                <p:nvPr/>
              </p:nvSpPr>
              <p:spPr bwMode="auto">
                <a:xfrm>
                  <a:off x="2819384" y="4210058"/>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76" name="Rectangle 75"/>
                <p:cNvSpPr/>
                <p:nvPr/>
              </p:nvSpPr>
              <p:spPr bwMode="auto">
                <a:xfrm>
                  <a:off x="3228932" y="4210055"/>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grpSp>
            <p:nvGrpSpPr>
              <p:cNvPr id="5159" name="Group 76"/>
              <p:cNvGrpSpPr/>
              <p:nvPr/>
            </p:nvGrpSpPr>
            <p:grpSpPr>
              <a:xfrm>
                <a:off x="7139005" y="3405186"/>
                <a:ext cx="781048" cy="238128"/>
                <a:chOff x="2819384" y="4210055"/>
                <a:chExt cx="781048" cy="238128"/>
              </a:xfrm>
              <a:solidFill>
                <a:srgbClr val="0066FF"/>
              </a:solidFill>
            </p:grpSpPr>
            <p:sp>
              <p:nvSpPr>
                <p:cNvPr id="78" name="Rectangle 77"/>
                <p:cNvSpPr/>
                <p:nvPr/>
              </p:nvSpPr>
              <p:spPr bwMode="auto">
                <a:xfrm>
                  <a:off x="2819384" y="4210058"/>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79" name="Rectangle 78"/>
                <p:cNvSpPr/>
                <p:nvPr/>
              </p:nvSpPr>
              <p:spPr bwMode="auto">
                <a:xfrm>
                  <a:off x="3228932" y="4210055"/>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grpSp>
            <p:nvGrpSpPr>
              <p:cNvPr id="5160" name="Group 79"/>
              <p:cNvGrpSpPr/>
              <p:nvPr/>
            </p:nvGrpSpPr>
            <p:grpSpPr>
              <a:xfrm>
                <a:off x="7134242" y="3671885"/>
                <a:ext cx="1595465" cy="242888"/>
                <a:chOff x="2819391" y="3933829"/>
                <a:chExt cx="1595465" cy="242888"/>
              </a:xfrm>
              <a:solidFill>
                <a:srgbClr val="0066FF"/>
              </a:solidFill>
            </p:grpSpPr>
            <p:grpSp>
              <p:nvGrpSpPr>
                <p:cNvPr id="5161" name="Group 80"/>
                <p:cNvGrpSpPr/>
                <p:nvPr/>
              </p:nvGrpSpPr>
              <p:grpSpPr>
                <a:xfrm>
                  <a:off x="2819391" y="3933829"/>
                  <a:ext cx="1185861" cy="238128"/>
                  <a:chOff x="661990" y="2862259"/>
                  <a:chExt cx="1185861" cy="238128"/>
                </a:xfrm>
                <a:grpFill/>
              </p:grpSpPr>
              <p:sp>
                <p:nvSpPr>
                  <p:cNvPr id="83" name="Rectangle 82"/>
                  <p:cNvSpPr/>
                  <p:nvPr/>
                </p:nvSpPr>
                <p:spPr bwMode="auto">
                  <a:xfrm>
                    <a:off x="661990" y="2862262"/>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84" name="Rectangle 83"/>
                  <p:cNvSpPr/>
                  <p:nvPr/>
                </p:nvSpPr>
                <p:spPr bwMode="auto">
                  <a:xfrm>
                    <a:off x="1071538"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85" name="Rectangle 84"/>
                  <p:cNvSpPr/>
                  <p:nvPr/>
                </p:nvSpPr>
                <p:spPr bwMode="auto">
                  <a:xfrm>
                    <a:off x="1476351"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sp>
              <p:nvSpPr>
                <p:cNvPr id="82" name="Rectangle 81"/>
                <p:cNvSpPr/>
                <p:nvPr/>
              </p:nvSpPr>
              <p:spPr bwMode="auto">
                <a:xfrm>
                  <a:off x="4043356" y="3938592"/>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grpSp>
      </p:grpSp>
    </p:spTree>
    <p:extLst>
      <p:ext uri="{BB962C8B-B14F-4D97-AF65-F5344CB8AC3E}">
        <p14:creationId xmlns:p14="http://schemas.microsoft.com/office/powerpoint/2010/main" val="175198238"/>
      </p:ext>
    </p:extLst>
  </p:cSld>
  <p:clrMapOvr>
    <a:masterClrMapping/>
  </p:clrMapOvr>
  <p:transition>
    <p:pull dir="rd"/>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7826" name="组合 31"/>
          <p:cNvGrpSpPr>
            <a:grpSpLocks/>
          </p:cNvGrpSpPr>
          <p:nvPr/>
        </p:nvGrpSpPr>
        <p:grpSpPr bwMode="auto">
          <a:xfrm>
            <a:off x="1638300" y="3482975"/>
            <a:ext cx="5886450" cy="3235325"/>
            <a:chOff x="971550" y="1412875"/>
            <a:chExt cx="6911975" cy="3865563"/>
          </a:xfrm>
        </p:grpSpPr>
        <p:graphicFrame>
          <p:nvGraphicFramePr>
            <p:cNvPr id="77863" name="Object 3"/>
            <p:cNvGraphicFramePr>
              <a:graphicFrameLocks noChangeAspect="1"/>
            </p:cNvGraphicFramePr>
            <p:nvPr/>
          </p:nvGraphicFramePr>
          <p:xfrm>
            <a:off x="971550" y="1412875"/>
            <a:ext cx="6911975" cy="3865563"/>
          </p:xfrm>
          <a:graphic>
            <a:graphicData uri="http://schemas.openxmlformats.org/presentationml/2006/ole">
              <mc:AlternateContent xmlns:mc="http://schemas.openxmlformats.org/markup-compatibility/2006">
                <mc:Choice xmlns:v="urn:schemas-microsoft-com:vml" Requires="v">
                  <p:oleObj spid="_x0000_s180236" name="Picture" r:id="rId3" imgW="4241800" imgH="2374900" progId="Word.Picture.8">
                    <p:embed/>
                  </p:oleObj>
                </mc:Choice>
                <mc:Fallback>
                  <p:oleObj name="Picture" r:id="rId3" imgW="4241800" imgH="23749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412875"/>
                          <a:ext cx="6911975" cy="386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7864" name="组合 30"/>
            <p:cNvGrpSpPr>
              <a:grpSpLocks/>
            </p:cNvGrpSpPr>
            <p:nvPr/>
          </p:nvGrpSpPr>
          <p:grpSpPr bwMode="auto">
            <a:xfrm>
              <a:off x="1467798" y="2231703"/>
              <a:ext cx="6319631" cy="2878460"/>
              <a:chOff x="1467798" y="2231703"/>
              <a:chExt cx="6319631" cy="2878460"/>
            </a:xfrm>
          </p:grpSpPr>
          <p:sp>
            <p:nvSpPr>
              <p:cNvPr id="77865" name="Rectangle 4"/>
              <p:cNvSpPr>
                <a:spLocks noChangeArrowheads="1"/>
              </p:cNvSpPr>
              <p:nvPr/>
            </p:nvSpPr>
            <p:spPr bwMode="auto">
              <a:xfrm>
                <a:off x="1468438" y="2532063"/>
                <a:ext cx="400050" cy="263525"/>
              </a:xfrm>
              <a:prstGeom prst="rect">
                <a:avLst/>
              </a:prstGeom>
              <a:solidFill>
                <a:srgbClr val="F6704C"/>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grpSp>
            <p:nvGrpSpPr>
              <p:cNvPr id="2" name="Group 5"/>
              <p:cNvGrpSpPr/>
              <p:nvPr/>
            </p:nvGrpSpPr>
            <p:grpSpPr>
              <a:xfrm>
                <a:off x="1467889" y="3133974"/>
                <a:ext cx="841791" cy="263833"/>
                <a:chOff x="662018" y="3133718"/>
                <a:chExt cx="781020" cy="238135"/>
              </a:xfrm>
              <a:solidFill>
                <a:srgbClr val="F6704C"/>
              </a:solidFill>
            </p:grpSpPr>
            <p:sp>
              <p:nvSpPr>
                <p:cNvPr id="7" name="Rectangle 6"/>
                <p:cNvSpPr/>
                <p:nvPr/>
              </p:nvSpPr>
              <p:spPr bwMode="auto">
                <a:xfrm>
                  <a:off x="662018" y="3133728"/>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8" name="Rectangle 7"/>
                <p:cNvSpPr/>
                <p:nvPr/>
              </p:nvSpPr>
              <p:spPr bwMode="auto">
                <a:xfrm>
                  <a:off x="1071538" y="3133718"/>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grpSp>
            <p:nvGrpSpPr>
              <p:cNvPr id="3" name="Group 8"/>
              <p:cNvGrpSpPr/>
              <p:nvPr/>
            </p:nvGrpSpPr>
            <p:grpSpPr>
              <a:xfrm>
                <a:off x="1467798" y="2231703"/>
                <a:ext cx="841882" cy="263825"/>
                <a:chOff x="661934" y="2319330"/>
                <a:chExt cx="781104" cy="238128"/>
              </a:xfrm>
              <a:solidFill>
                <a:srgbClr val="F6704C"/>
              </a:solidFill>
            </p:grpSpPr>
            <p:sp>
              <p:nvSpPr>
                <p:cNvPr id="10" name="Rectangle 9"/>
                <p:cNvSpPr/>
                <p:nvPr/>
              </p:nvSpPr>
              <p:spPr bwMode="auto">
                <a:xfrm>
                  <a:off x="661934" y="2319330"/>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1" name="Rectangle 10"/>
                <p:cNvSpPr/>
                <p:nvPr/>
              </p:nvSpPr>
              <p:spPr bwMode="auto">
                <a:xfrm>
                  <a:off x="1071538" y="2319333"/>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grpSp>
            <p:nvGrpSpPr>
              <p:cNvPr id="4" name="Group 11"/>
              <p:cNvGrpSpPr/>
              <p:nvPr/>
            </p:nvGrpSpPr>
            <p:grpSpPr>
              <a:xfrm>
                <a:off x="1467858" y="2833221"/>
                <a:ext cx="1278133" cy="263825"/>
                <a:chOff x="661990" y="2862259"/>
                <a:chExt cx="1185861" cy="238128"/>
              </a:xfrm>
              <a:solidFill>
                <a:srgbClr val="F6704C"/>
              </a:solidFill>
            </p:grpSpPr>
            <p:sp>
              <p:nvSpPr>
                <p:cNvPr id="13" name="Rectangle 12"/>
                <p:cNvSpPr/>
                <p:nvPr/>
              </p:nvSpPr>
              <p:spPr bwMode="auto">
                <a:xfrm>
                  <a:off x="661990" y="2862262"/>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4" name="Rectangle 13"/>
                <p:cNvSpPr/>
                <p:nvPr/>
              </p:nvSpPr>
              <p:spPr bwMode="auto">
                <a:xfrm>
                  <a:off x="1071538"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5" name="Rectangle 14"/>
                <p:cNvSpPr/>
                <p:nvPr/>
              </p:nvSpPr>
              <p:spPr bwMode="auto">
                <a:xfrm>
                  <a:off x="1476351"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grpSp>
            <p:nvGrpSpPr>
              <p:cNvPr id="5" name="Group 15"/>
              <p:cNvGrpSpPr/>
              <p:nvPr/>
            </p:nvGrpSpPr>
            <p:grpSpPr>
              <a:xfrm>
                <a:off x="1467919" y="3429464"/>
                <a:ext cx="1714391" cy="269104"/>
                <a:chOff x="662046" y="3400426"/>
                <a:chExt cx="1590625" cy="242893"/>
              </a:xfrm>
              <a:solidFill>
                <a:srgbClr val="F6704C"/>
              </a:solidFill>
            </p:grpSpPr>
            <p:sp>
              <p:nvSpPr>
                <p:cNvPr id="17" name="Rectangle 16"/>
                <p:cNvSpPr/>
                <p:nvPr/>
              </p:nvSpPr>
              <p:spPr bwMode="auto">
                <a:xfrm>
                  <a:off x="662046" y="3405194"/>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8" name="Rectangle 17"/>
                <p:cNvSpPr/>
                <p:nvPr/>
              </p:nvSpPr>
              <p:spPr bwMode="auto">
                <a:xfrm>
                  <a:off x="1071538" y="3405177"/>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9" name="Rectangle 18"/>
                <p:cNvSpPr/>
                <p:nvPr/>
              </p:nvSpPr>
              <p:spPr bwMode="auto">
                <a:xfrm>
                  <a:off x="1476330" y="3400426"/>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20" name="Rectangle 19"/>
                <p:cNvSpPr/>
                <p:nvPr/>
              </p:nvSpPr>
              <p:spPr bwMode="auto">
                <a:xfrm>
                  <a:off x="1881171" y="3400426"/>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grpSp>
            <p:nvGrpSpPr>
              <p:cNvPr id="6" name="Group 21"/>
              <p:cNvGrpSpPr/>
              <p:nvPr/>
            </p:nvGrpSpPr>
            <p:grpSpPr>
              <a:xfrm>
                <a:off x="1468727" y="4000504"/>
                <a:ext cx="1248953" cy="245379"/>
                <a:chOff x="661990" y="2862259"/>
                <a:chExt cx="1185861" cy="238128"/>
              </a:xfrm>
              <a:solidFill>
                <a:srgbClr val="00C057"/>
              </a:solidFill>
            </p:grpSpPr>
            <p:sp>
              <p:nvSpPr>
                <p:cNvPr id="23" name="Rectangle 22"/>
                <p:cNvSpPr/>
                <p:nvPr/>
              </p:nvSpPr>
              <p:spPr bwMode="auto">
                <a:xfrm>
                  <a:off x="661990" y="2862262"/>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24" name="Rectangle 23"/>
                <p:cNvSpPr/>
                <p:nvPr/>
              </p:nvSpPr>
              <p:spPr bwMode="auto">
                <a:xfrm>
                  <a:off x="1071538"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25" name="Rectangle 24"/>
                <p:cNvSpPr/>
                <p:nvPr/>
              </p:nvSpPr>
              <p:spPr bwMode="auto">
                <a:xfrm>
                  <a:off x="1476351"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grpSp>
            <p:nvGrpSpPr>
              <p:cNvPr id="9" name="Group 25"/>
              <p:cNvGrpSpPr/>
              <p:nvPr/>
            </p:nvGrpSpPr>
            <p:grpSpPr>
              <a:xfrm>
                <a:off x="1473751" y="4275331"/>
                <a:ext cx="1248953" cy="245379"/>
                <a:chOff x="661990" y="2862259"/>
                <a:chExt cx="1185861" cy="238128"/>
              </a:xfrm>
              <a:solidFill>
                <a:srgbClr val="00C057"/>
              </a:solidFill>
            </p:grpSpPr>
            <p:sp>
              <p:nvSpPr>
                <p:cNvPr id="27" name="Rectangle 26"/>
                <p:cNvSpPr/>
                <p:nvPr/>
              </p:nvSpPr>
              <p:spPr bwMode="auto">
                <a:xfrm>
                  <a:off x="661990" y="2862262"/>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28" name="Rectangle 27"/>
                <p:cNvSpPr/>
                <p:nvPr/>
              </p:nvSpPr>
              <p:spPr bwMode="auto">
                <a:xfrm>
                  <a:off x="1071538"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29" name="Rectangle 28"/>
                <p:cNvSpPr/>
                <p:nvPr/>
              </p:nvSpPr>
              <p:spPr bwMode="auto">
                <a:xfrm>
                  <a:off x="1476351"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sp>
            <p:nvSpPr>
              <p:cNvPr id="77872" name="Rectangle 29"/>
              <p:cNvSpPr>
                <a:spLocks noChangeArrowheads="1"/>
              </p:cNvSpPr>
              <p:nvPr/>
            </p:nvSpPr>
            <p:spPr bwMode="auto">
              <a:xfrm>
                <a:off x="1473200" y="4554538"/>
                <a:ext cx="392113" cy="246062"/>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sp>
            <p:nvSpPr>
              <p:cNvPr id="77873" name="Rectangle 30"/>
              <p:cNvSpPr>
                <a:spLocks noChangeArrowheads="1"/>
              </p:cNvSpPr>
              <p:nvPr/>
            </p:nvSpPr>
            <p:spPr bwMode="auto">
              <a:xfrm>
                <a:off x="1473200" y="4835525"/>
                <a:ext cx="392113" cy="244475"/>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grpSp>
            <p:nvGrpSpPr>
              <p:cNvPr id="12" name="Group 35"/>
              <p:cNvGrpSpPr/>
              <p:nvPr/>
            </p:nvGrpSpPr>
            <p:grpSpPr>
              <a:xfrm>
                <a:off x="3753004" y="2246922"/>
                <a:ext cx="841882" cy="263825"/>
                <a:chOff x="661934" y="2319330"/>
                <a:chExt cx="781104" cy="238128"/>
              </a:xfrm>
              <a:solidFill>
                <a:srgbClr val="F6704C"/>
              </a:solidFill>
            </p:grpSpPr>
            <p:sp>
              <p:nvSpPr>
                <p:cNvPr id="37" name="Rectangle 36"/>
                <p:cNvSpPr/>
                <p:nvPr/>
              </p:nvSpPr>
              <p:spPr bwMode="auto">
                <a:xfrm>
                  <a:off x="661934" y="2319330"/>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38" name="Rectangle 37"/>
                <p:cNvSpPr/>
                <p:nvPr/>
              </p:nvSpPr>
              <p:spPr bwMode="auto">
                <a:xfrm>
                  <a:off x="1071538" y="2319333"/>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grpSp>
            <p:nvGrpSpPr>
              <p:cNvPr id="16" name="Group 38"/>
              <p:cNvGrpSpPr/>
              <p:nvPr/>
            </p:nvGrpSpPr>
            <p:grpSpPr>
              <a:xfrm>
                <a:off x="6080290" y="2253624"/>
                <a:ext cx="841882" cy="263825"/>
                <a:chOff x="661934" y="2319330"/>
                <a:chExt cx="781104" cy="238128"/>
              </a:xfrm>
              <a:solidFill>
                <a:srgbClr val="F6704C"/>
              </a:solidFill>
            </p:grpSpPr>
            <p:sp>
              <p:nvSpPr>
                <p:cNvPr id="40" name="Rectangle 39"/>
                <p:cNvSpPr/>
                <p:nvPr/>
              </p:nvSpPr>
              <p:spPr bwMode="auto">
                <a:xfrm>
                  <a:off x="661934" y="2319330"/>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41" name="Rectangle 40"/>
                <p:cNvSpPr/>
                <p:nvPr/>
              </p:nvSpPr>
              <p:spPr bwMode="auto">
                <a:xfrm>
                  <a:off x="1071538" y="2319333"/>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sp>
            <p:nvSpPr>
              <p:cNvPr id="77876" name="Rectangle 41"/>
              <p:cNvSpPr>
                <a:spLocks noChangeArrowheads="1"/>
              </p:cNvSpPr>
              <p:nvPr/>
            </p:nvSpPr>
            <p:spPr bwMode="auto">
              <a:xfrm>
                <a:off x="3751263" y="3365500"/>
                <a:ext cx="400050" cy="263525"/>
              </a:xfrm>
              <a:prstGeom prst="rect">
                <a:avLst/>
              </a:prstGeom>
              <a:solidFill>
                <a:srgbClr val="F6704C"/>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sp>
            <p:nvSpPr>
              <p:cNvPr id="77877" name="Rectangle 42"/>
              <p:cNvSpPr>
                <a:spLocks noChangeArrowheads="1"/>
              </p:cNvSpPr>
              <p:nvPr/>
            </p:nvSpPr>
            <p:spPr bwMode="auto">
              <a:xfrm>
                <a:off x="6508750" y="2817813"/>
                <a:ext cx="400050" cy="263525"/>
              </a:xfrm>
              <a:prstGeom prst="rect">
                <a:avLst/>
              </a:prstGeom>
              <a:solidFill>
                <a:srgbClr val="F6704C"/>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grpSp>
            <p:nvGrpSpPr>
              <p:cNvPr id="21" name="Group 43"/>
              <p:cNvGrpSpPr/>
              <p:nvPr/>
            </p:nvGrpSpPr>
            <p:grpSpPr>
              <a:xfrm>
                <a:off x="3761565" y="4516754"/>
                <a:ext cx="1278133" cy="263825"/>
                <a:chOff x="661990" y="2862259"/>
                <a:chExt cx="1185861" cy="238128"/>
              </a:xfrm>
              <a:solidFill>
                <a:srgbClr val="F6704C"/>
              </a:solidFill>
            </p:grpSpPr>
            <p:sp>
              <p:nvSpPr>
                <p:cNvPr id="45" name="Rectangle 44"/>
                <p:cNvSpPr/>
                <p:nvPr/>
              </p:nvSpPr>
              <p:spPr bwMode="auto">
                <a:xfrm>
                  <a:off x="661990" y="2862262"/>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46" name="Rectangle 45"/>
                <p:cNvSpPr/>
                <p:nvPr/>
              </p:nvSpPr>
              <p:spPr bwMode="auto">
                <a:xfrm>
                  <a:off x="1071538"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47" name="Rectangle 46"/>
                <p:cNvSpPr/>
                <p:nvPr/>
              </p:nvSpPr>
              <p:spPr bwMode="auto">
                <a:xfrm>
                  <a:off x="1476351"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grpSp>
            <p:nvGrpSpPr>
              <p:cNvPr id="22" name="Group 47"/>
              <p:cNvGrpSpPr/>
              <p:nvPr/>
            </p:nvGrpSpPr>
            <p:grpSpPr>
              <a:xfrm>
                <a:off x="6088382" y="3365654"/>
                <a:ext cx="1278133" cy="263825"/>
                <a:chOff x="661990" y="2862259"/>
                <a:chExt cx="1185861" cy="238128"/>
              </a:xfrm>
              <a:solidFill>
                <a:srgbClr val="F6704C"/>
              </a:solidFill>
            </p:grpSpPr>
            <p:sp>
              <p:nvSpPr>
                <p:cNvPr id="49" name="Rectangle 48"/>
                <p:cNvSpPr/>
                <p:nvPr/>
              </p:nvSpPr>
              <p:spPr bwMode="auto">
                <a:xfrm>
                  <a:off x="661990" y="2862262"/>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50" name="Rectangle 49"/>
                <p:cNvSpPr/>
                <p:nvPr/>
              </p:nvSpPr>
              <p:spPr bwMode="auto">
                <a:xfrm>
                  <a:off x="1071538"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51" name="Rectangle 50"/>
                <p:cNvSpPr/>
                <p:nvPr/>
              </p:nvSpPr>
              <p:spPr bwMode="auto">
                <a:xfrm>
                  <a:off x="1476351"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grpSp>
            <p:nvGrpSpPr>
              <p:cNvPr id="26" name="Group 51"/>
              <p:cNvGrpSpPr/>
              <p:nvPr/>
            </p:nvGrpSpPr>
            <p:grpSpPr>
              <a:xfrm>
                <a:off x="6945638" y="3968136"/>
                <a:ext cx="841791" cy="263833"/>
                <a:chOff x="662018" y="3133718"/>
                <a:chExt cx="781020" cy="238135"/>
              </a:xfrm>
              <a:solidFill>
                <a:srgbClr val="F6704C"/>
              </a:solidFill>
            </p:grpSpPr>
            <p:sp>
              <p:nvSpPr>
                <p:cNvPr id="53" name="Rectangle 52"/>
                <p:cNvSpPr/>
                <p:nvPr/>
              </p:nvSpPr>
              <p:spPr bwMode="auto">
                <a:xfrm>
                  <a:off x="662018" y="3133728"/>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54" name="Rectangle 53"/>
                <p:cNvSpPr/>
                <p:nvPr/>
              </p:nvSpPr>
              <p:spPr bwMode="auto">
                <a:xfrm>
                  <a:off x="1071538" y="3133718"/>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grpSp>
            <p:nvGrpSpPr>
              <p:cNvPr id="30" name="Group 54"/>
              <p:cNvGrpSpPr/>
              <p:nvPr/>
            </p:nvGrpSpPr>
            <p:grpSpPr>
              <a:xfrm>
                <a:off x="3769998" y="2539376"/>
                <a:ext cx="1248953" cy="245379"/>
                <a:chOff x="661990" y="2862259"/>
                <a:chExt cx="1185861" cy="238128"/>
              </a:xfrm>
              <a:solidFill>
                <a:srgbClr val="00C057"/>
              </a:solidFill>
            </p:grpSpPr>
            <p:sp>
              <p:nvSpPr>
                <p:cNvPr id="56" name="Rectangle 55"/>
                <p:cNvSpPr/>
                <p:nvPr/>
              </p:nvSpPr>
              <p:spPr bwMode="auto">
                <a:xfrm>
                  <a:off x="661990" y="2862262"/>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57" name="Rectangle 56"/>
                <p:cNvSpPr/>
                <p:nvPr/>
              </p:nvSpPr>
              <p:spPr bwMode="auto">
                <a:xfrm>
                  <a:off x="1071538"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58" name="Rectangle 57"/>
                <p:cNvSpPr/>
                <p:nvPr/>
              </p:nvSpPr>
              <p:spPr bwMode="auto">
                <a:xfrm>
                  <a:off x="1476351"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sp>
            <p:nvSpPr>
              <p:cNvPr id="77882" name="Rectangle 59"/>
              <p:cNvSpPr>
                <a:spLocks noChangeArrowheads="1"/>
              </p:cNvSpPr>
              <p:nvPr/>
            </p:nvSpPr>
            <p:spPr bwMode="auto">
              <a:xfrm>
                <a:off x="6950075" y="2254250"/>
                <a:ext cx="392113" cy="246063"/>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sp>
            <p:nvSpPr>
              <p:cNvPr id="77883" name="Rectangle 60"/>
              <p:cNvSpPr>
                <a:spLocks noChangeArrowheads="1"/>
              </p:cNvSpPr>
              <p:nvPr/>
            </p:nvSpPr>
            <p:spPr bwMode="auto">
              <a:xfrm>
                <a:off x="7381875" y="2254250"/>
                <a:ext cx="390525" cy="246063"/>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sp>
            <p:nvSpPr>
              <p:cNvPr id="77884" name="Rectangle 61"/>
              <p:cNvSpPr>
                <a:spLocks noChangeArrowheads="1"/>
              </p:cNvSpPr>
              <p:nvPr/>
            </p:nvSpPr>
            <p:spPr bwMode="auto">
              <a:xfrm>
                <a:off x="6080125" y="2540000"/>
                <a:ext cx="392113" cy="244475"/>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grpSp>
            <p:nvGrpSpPr>
              <p:cNvPr id="77885" name="Group 66"/>
              <p:cNvGrpSpPr>
                <a:grpSpLocks/>
              </p:cNvGrpSpPr>
              <p:nvPr/>
            </p:nvGrpSpPr>
            <p:grpSpPr bwMode="auto">
              <a:xfrm>
                <a:off x="3762375" y="3657600"/>
                <a:ext cx="822325" cy="254000"/>
                <a:chOff x="3761906" y="3682384"/>
                <a:chExt cx="822602" cy="253471"/>
              </a:xfrm>
            </p:grpSpPr>
            <p:sp>
              <p:nvSpPr>
                <p:cNvPr id="77916" name="Rectangle 63"/>
                <p:cNvSpPr>
                  <a:spLocks noChangeArrowheads="1"/>
                </p:cNvSpPr>
                <p:nvPr/>
              </p:nvSpPr>
              <p:spPr bwMode="auto">
                <a:xfrm>
                  <a:off x="3761906" y="3690479"/>
                  <a:ext cx="391265" cy="245376"/>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sp>
              <p:nvSpPr>
                <p:cNvPr id="77917" name="Rectangle 64"/>
                <p:cNvSpPr>
                  <a:spLocks noChangeArrowheads="1"/>
                </p:cNvSpPr>
                <p:nvPr/>
              </p:nvSpPr>
              <p:spPr bwMode="auto">
                <a:xfrm>
                  <a:off x="4193243" y="3682384"/>
                  <a:ext cx="391265" cy="245376"/>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grpSp>
          <p:sp>
            <p:nvSpPr>
              <p:cNvPr id="77886" name="Rectangle 65"/>
              <p:cNvSpPr>
                <a:spLocks noChangeArrowheads="1"/>
              </p:cNvSpPr>
              <p:nvPr/>
            </p:nvSpPr>
            <p:spPr bwMode="auto">
              <a:xfrm>
                <a:off x="3760788" y="4841875"/>
                <a:ext cx="390525" cy="244475"/>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grpSp>
            <p:nvGrpSpPr>
              <p:cNvPr id="77887" name="Group 67"/>
              <p:cNvGrpSpPr>
                <a:grpSpLocks/>
              </p:cNvGrpSpPr>
              <p:nvPr/>
            </p:nvGrpSpPr>
            <p:grpSpPr bwMode="auto">
              <a:xfrm>
                <a:off x="6086475" y="3087688"/>
                <a:ext cx="823913" cy="254000"/>
                <a:chOff x="3761906" y="3682384"/>
                <a:chExt cx="822602" cy="253471"/>
              </a:xfrm>
            </p:grpSpPr>
            <p:sp>
              <p:nvSpPr>
                <p:cNvPr id="77914" name="Rectangle 68"/>
                <p:cNvSpPr>
                  <a:spLocks noChangeArrowheads="1"/>
                </p:cNvSpPr>
                <p:nvPr/>
              </p:nvSpPr>
              <p:spPr bwMode="auto">
                <a:xfrm>
                  <a:off x="3761906" y="3690479"/>
                  <a:ext cx="391265" cy="245376"/>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sp>
              <p:nvSpPr>
                <p:cNvPr id="77915" name="Rectangle 69"/>
                <p:cNvSpPr>
                  <a:spLocks noChangeArrowheads="1"/>
                </p:cNvSpPr>
                <p:nvPr/>
              </p:nvSpPr>
              <p:spPr bwMode="auto">
                <a:xfrm>
                  <a:off x="4193243" y="3682384"/>
                  <a:ext cx="391265" cy="245376"/>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grpSp>
          <p:grpSp>
            <p:nvGrpSpPr>
              <p:cNvPr id="77888" name="Group 70"/>
              <p:cNvGrpSpPr>
                <a:grpSpLocks/>
              </p:cNvGrpSpPr>
              <p:nvPr/>
            </p:nvGrpSpPr>
            <p:grpSpPr bwMode="auto">
              <a:xfrm>
                <a:off x="6088063" y="4230688"/>
                <a:ext cx="822325" cy="254000"/>
                <a:chOff x="3761906" y="3682384"/>
                <a:chExt cx="822602" cy="253471"/>
              </a:xfrm>
            </p:grpSpPr>
            <p:sp>
              <p:nvSpPr>
                <p:cNvPr id="77912" name="Rectangle 71"/>
                <p:cNvSpPr>
                  <a:spLocks noChangeArrowheads="1"/>
                </p:cNvSpPr>
                <p:nvPr/>
              </p:nvSpPr>
              <p:spPr bwMode="auto">
                <a:xfrm>
                  <a:off x="3761906" y="3690479"/>
                  <a:ext cx="391265" cy="245376"/>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sp>
              <p:nvSpPr>
                <p:cNvPr id="77913" name="Rectangle 72"/>
                <p:cNvSpPr>
                  <a:spLocks noChangeArrowheads="1"/>
                </p:cNvSpPr>
                <p:nvPr/>
              </p:nvSpPr>
              <p:spPr bwMode="auto">
                <a:xfrm>
                  <a:off x="4193243" y="3682384"/>
                  <a:ext cx="391265" cy="245376"/>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grpSp>
          <p:sp>
            <p:nvSpPr>
              <p:cNvPr id="77889" name="Rectangle 73"/>
              <p:cNvSpPr>
                <a:spLocks noChangeArrowheads="1"/>
              </p:cNvSpPr>
              <p:nvPr/>
            </p:nvSpPr>
            <p:spPr bwMode="auto">
              <a:xfrm>
                <a:off x="6088063" y="3649663"/>
                <a:ext cx="392112" cy="277812"/>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grpSp>
            <p:nvGrpSpPr>
              <p:cNvPr id="14338" name="Group 74"/>
              <p:cNvGrpSpPr/>
              <p:nvPr/>
            </p:nvGrpSpPr>
            <p:grpSpPr>
              <a:xfrm>
                <a:off x="3778090" y="2807936"/>
                <a:ext cx="1255156" cy="295780"/>
                <a:chOff x="661990" y="2862259"/>
                <a:chExt cx="1185861" cy="238128"/>
              </a:xfrm>
              <a:solidFill>
                <a:srgbClr val="AC02CE"/>
              </a:solidFill>
            </p:grpSpPr>
            <p:sp>
              <p:nvSpPr>
                <p:cNvPr id="76" name="Rectangle 75"/>
                <p:cNvSpPr/>
                <p:nvPr/>
              </p:nvSpPr>
              <p:spPr bwMode="auto">
                <a:xfrm>
                  <a:off x="661990" y="2862262"/>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77" name="Rectangle 76"/>
                <p:cNvSpPr/>
                <p:nvPr/>
              </p:nvSpPr>
              <p:spPr bwMode="auto">
                <a:xfrm>
                  <a:off x="1071538"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78" name="Rectangle 77"/>
                <p:cNvSpPr/>
                <p:nvPr/>
              </p:nvSpPr>
              <p:spPr bwMode="auto">
                <a:xfrm>
                  <a:off x="1476351"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grpSp>
            <p:nvGrpSpPr>
              <p:cNvPr id="14339" name="Group 78"/>
              <p:cNvGrpSpPr/>
              <p:nvPr/>
            </p:nvGrpSpPr>
            <p:grpSpPr>
              <a:xfrm>
                <a:off x="6508918" y="2516490"/>
                <a:ext cx="1255156" cy="295780"/>
                <a:chOff x="661990" y="2862259"/>
                <a:chExt cx="1185861" cy="238128"/>
              </a:xfrm>
              <a:solidFill>
                <a:srgbClr val="AC02CE"/>
              </a:solidFill>
            </p:grpSpPr>
            <p:sp>
              <p:nvSpPr>
                <p:cNvPr id="80" name="Rectangle 79"/>
                <p:cNvSpPr/>
                <p:nvPr/>
              </p:nvSpPr>
              <p:spPr bwMode="auto">
                <a:xfrm>
                  <a:off x="661990" y="2862262"/>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81" name="Rectangle 80"/>
                <p:cNvSpPr/>
                <p:nvPr/>
              </p:nvSpPr>
              <p:spPr bwMode="auto">
                <a:xfrm>
                  <a:off x="1071538"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82" name="Rectangle 81"/>
                <p:cNvSpPr/>
                <p:nvPr/>
              </p:nvSpPr>
              <p:spPr bwMode="auto">
                <a:xfrm>
                  <a:off x="1476351"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grpSp>
            <p:nvGrpSpPr>
              <p:cNvPr id="77892" name="Group 89"/>
              <p:cNvGrpSpPr>
                <a:grpSpLocks/>
              </p:cNvGrpSpPr>
              <p:nvPr/>
            </p:nvGrpSpPr>
            <p:grpSpPr bwMode="auto">
              <a:xfrm>
                <a:off x="3762375" y="3944938"/>
                <a:ext cx="825500" cy="296862"/>
                <a:chOff x="3761906" y="3945250"/>
                <a:chExt cx="826688" cy="295780"/>
              </a:xfrm>
            </p:grpSpPr>
            <p:sp>
              <p:nvSpPr>
                <p:cNvPr id="77910" name="Rectangle 86"/>
                <p:cNvSpPr>
                  <a:spLocks noChangeArrowheads="1"/>
                </p:cNvSpPr>
                <p:nvPr/>
              </p:nvSpPr>
              <p:spPr bwMode="auto">
                <a:xfrm>
                  <a:off x="3761906" y="3945254"/>
                  <a:ext cx="393208" cy="295776"/>
                </a:xfrm>
                <a:prstGeom prst="rect">
                  <a:avLst/>
                </a:prstGeom>
                <a:solidFill>
                  <a:srgbClr val="AC02CE"/>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sp>
              <p:nvSpPr>
                <p:cNvPr id="77911" name="Rectangle 87"/>
                <p:cNvSpPr>
                  <a:spLocks noChangeArrowheads="1"/>
                </p:cNvSpPr>
                <p:nvPr/>
              </p:nvSpPr>
              <p:spPr bwMode="auto">
                <a:xfrm>
                  <a:off x="4195386" y="3945250"/>
                  <a:ext cx="393208" cy="295776"/>
                </a:xfrm>
                <a:prstGeom prst="rect">
                  <a:avLst/>
                </a:prstGeom>
                <a:solidFill>
                  <a:srgbClr val="AC02CE"/>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grpSp>
          <p:grpSp>
            <p:nvGrpSpPr>
              <p:cNvPr id="77893" name="Group 90"/>
              <p:cNvGrpSpPr>
                <a:grpSpLocks/>
              </p:cNvGrpSpPr>
              <p:nvPr/>
            </p:nvGrpSpPr>
            <p:grpSpPr bwMode="auto">
              <a:xfrm>
                <a:off x="6959600" y="3095625"/>
                <a:ext cx="827088" cy="296863"/>
                <a:chOff x="3761906" y="3945250"/>
                <a:chExt cx="826688" cy="295780"/>
              </a:xfrm>
            </p:grpSpPr>
            <p:sp>
              <p:nvSpPr>
                <p:cNvPr id="77908" name="Rectangle 91"/>
                <p:cNvSpPr>
                  <a:spLocks noChangeArrowheads="1"/>
                </p:cNvSpPr>
                <p:nvPr/>
              </p:nvSpPr>
              <p:spPr bwMode="auto">
                <a:xfrm>
                  <a:off x="3761906" y="3945254"/>
                  <a:ext cx="393208" cy="295776"/>
                </a:xfrm>
                <a:prstGeom prst="rect">
                  <a:avLst/>
                </a:prstGeom>
                <a:solidFill>
                  <a:srgbClr val="AC02CE"/>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sp>
              <p:nvSpPr>
                <p:cNvPr id="77909" name="Rectangle 92"/>
                <p:cNvSpPr>
                  <a:spLocks noChangeArrowheads="1"/>
                </p:cNvSpPr>
                <p:nvPr/>
              </p:nvSpPr>
              <p:spPr bwMode="auto">
                <a:xfrm>
                  <a:off x="4195386" y="3945250"/>
                  <a:ext cx="393208" cy="295776"/>
                </a:xfrm>
                <a:prstGeom prst="rect">
                  <a:avLst/>
                </a:prstGeom>
                <a:solidFill>
                  <a:srgbClr val="AC02CE"/>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grpSp>
          <p:grpSp>
            <p:nvGrpSpPr>
              <p:cNvPr id="77894" name="Group 93"/>
              <p:cNvGrpSpPr>
                <a:grpSpLocks/>
              </p:cNvGrpSpPr>
              <p:nvPr/>
            </p:nvGrpSpPr>
            <p:grpSpPr bwMode="auto">
              <a:xfrm>
                <a:off x="6526213" y="3659188"/>
                <a:ext cx="825500" cy="296862"/>
                <a:chOff x="3761906" y="3945250"/>
                <a:chExt cx="826688" cy="295780"/>
              </a:xfrm>
            </p:grpSpPr>
            <p:sp>
              <p:nvSpPr>
                <p:cNvPr id="77906" name="Rectangle 94"/>
                <p:cNvSpPr>
                  <a:spLocks noChangeArrowheads="1"/>
                </p:cNvSpPr>
                <p:nvPr/>
              </p:nvSpPr>
              <p:spPr bwMode="auto">
                <a:xfrm>
                  <a:off x="3761906" y="3945254"/>
                  <a:ext cx="393208" cy="295776"/>
                </a:xfrm>
                <a:prstGeom prst="rect">
                  <a:avLst/>
                </a:prstGeom>
                <a:solidFill>
                  <a:srgbClr val="AC02CE"/>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sp>
              <p:nvSpPr>
                <p:cNvPr id="77907" name="Rectangle 95"/>
                <p:cNvSpPr>
                  <a:spLocks noChangeArrowheads="1"/>
                </p:cNvSpPr>
                <p:nvPr/>
              </p:nvSpPr>
              <p:spPr bwMode="auto">
                <a:xfrm>
                  <a:off x="4195386" y="3945250"/>
                  <a:ext cx="393208" cy="295776"/>
                </a:xfrm>
                <a:prstGeom prst="rect">
                  <a:avLst/>
                </a:prstGeom>
                <a:solidFill>
                  <a:srgbClr val="AC02CE"/>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grpSp>
          <p:grpSp>
            <p:nvGrpSpPr>
              <p:cNvPr id="14344" name="Group 96"/>
              <p:cNvGrpSpPr/>
              <p:nvPr/>
            </p:nvGrpSpPr>
            <p:grpSpPr>
              <a:xfrm>
                <a:off x="6080290" y="4531548"/>
                <a:ext cx="1255156" cy="295780"/>
                <a:chOff x="661990" y="2862259"/>
                <a:chExt cx="1185861" cy="238128"/>
              </a:xfrm>
              <a:solidFill>
                <a:srgbClr val="AC02CE"/>
              </a:solidFill>
            </p:grpSpPr>
            <p:sp>
              <p:nvSpPr>
                <p:cNvPr id="98" name="Rectangle 97"/>
                <p:cNvSpPr/>
                <p:nvPr/>
              </p:nvSpPr>
              <p:spPr bwMode="auto">
                <a:xfrm>
                  <a:off x="661990" y="2862262"/>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99" name="Rectangle 98"/>
                <p:cNvSpPr/>
                <p:nvPr/>
              </p:nvSpPr>
              <p:spPr bwMode="auto">
                <a:xfrm>
                  <a:off x="1071538"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00" name="Rectangle 99"/>
                <p:cNvSpPr/>
                <p:nvPr/>
              </p:nvSpPr>
              <p:spPr bwMode="auto">
                <a:xfrm>
                  <a:off x="1476351"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sp>
            <p:nvSpPr>
              <p:cNvPr id="77896" name="Rectangle 100"/>
              <p:cNvSpPr>
                <a:spLocks noChangeArrowheads="1"/>
              </p:cNvSpPr>
              <p:nvPr/>
            </p:nvSpPr>
            <p:spPr bwMode="auto">
              <a:xfrm>
                <a:off x="3754438" y="3103563"/>
                <a:ext cx="404812" cy="246062"/>
              </a:xfrm>
              <a:prstGeom prst="rect">
                <a:avLst/>
              </a:prstGeom>
              <a:solidFill>
                <a:srgbClr val="0066FF"/>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sp>
            <p:nvSpPr>
              <p:cNvPr id="77897" name="Rectangle 101"/>
              <p:cNvSpPr>
                <a:spLocks noChangeArrowheads="1"/>
              </p:cNvSpPr>
              <p:nvPr/>
            </p:nvSpPr>
            <p:spPr bwMode="auto">
              <a:xfrm>
                <a:off x="6080125" y="2825750"/>
                <a:ext cx="406400" cy="246063"/>
              </a:xfrm>
              <a:prstGeom prst="rect">
                <a:avLst/>
              </a:prstGeom>
              <a:solidFill>
                <a:srgbClr val="0066FF"/>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sp>
            <p:nvSpPr>
              <p:cNvPr id="77898" name="Rectangle 102"/>
              <p:cNvSpPr>
                <a:spLocks noChangeArrowheads="1"/>
              </p:cNvSpPr>
              <p:nvPr/>
            </p:nvSpPr>
            <p:spPr bwMode="auto">
              <a:xfrm>
                <a:off x="7373938" y="4514850"/>
                <a:ext cx="393700" cy="284163"/>
              </a:xfrm>
              <a:prstGeom prst="rect">
                <a:avLst/>
              </a:prstGeom>
              <a:solidFill>
                <a:srgbClr val="0066FF"/>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grpSp>
            <p:nvGrpSpPr>
              <p:cNvPr id="14345" name="Group 103"/>
              <p:cNvGrpSpPr/>
              <p:nvPr/>
            </p:nvGrpSpPr>
            <p:grpSpPr>
              <a:xfrm>
                <a:off x="3769998" y="4231002"/>
                <a:ext cx="1237582" cy="284354"/>
                <a:chOff x="661990" y="2862259"/>
                <a:chExt cx="1185861" cy="238128"/>
              </a:xfrm>
              <a:solidFill>
                <a:srgbClr val="0066FF"/>
              </a:solidFill>
            </p:grpSpPr>
            <p:sp>
              <p:nvSpPr>
                <p:cNvPr id="105" name="Rectangle 104"/>
                <p:cNvSpPr/>
                <p:nvPr/>
              </p:nvSpPr>
              <p:spPr bwMode="auto">
                <a:xfrm>
                  <a:off x="661990" y="2862262"/>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06" name="Rectangle 105"/>
                <p:cNvSpPr/>
                <p:nvPr/>
              </p:nvSpPr>
              <p:spPr bwMode="auto">
                <a:xfrm>
                  <a:off x="1071538"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07" name="Rectangle 106"/>
                <p:cNvSpPr/>
                <p:nvPr/>
              </p:nvSpPr>
              <p:spPr bwMode="auto">
                <a:xfrm>
                  <a:off x="1476351"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grpSp>
            <p:nvGrpSpPr>
              <p:cNvPr id="77900" name="Group 111"/>
              <p:cNvGrpSpPr>
                <a:grpSpLocks/>
              </p:cNvGrpSpPr>
              <p:nvPr/>
            </p:nvGrpSpPr>
            <p:grpSpPr bwMode="auto">
              <a:xfrm>
                <a:off x="6088063" y="4826000"/>
                <a:ext cx="815975" cy="284163"/>
                <a:chOff x="6286512" y="5286388"/>
                <a:chExt cx="815113" cy="284354"/>
              </a:xfrm>
            </p:grpSpPr>
            <p:sp>
              <p:nvSpPr>
                <p:cNvPr id="77904" name="Rectangle 108"/>
                <p:cNvSpPr>
                  <a:spLocks noChangeArrowheads="1"/>
                </p:cNvSpPr>
                <p:nvPr/>
              </p:nvSpPr>
              <p:spPr bwMode="auto">
                <a:xfrm>
                  <a:off x="6286512" y="5286392"/>
                  <a:ext cx="387703" cy="284350"/>
                </a:xfrm>
                <a:prstGeom prst="rect">
                  <a:avLst/>
                </a:prstGeom>
                <a:solidFill>
                  <a:srgbClr val="0066FF"/>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sp>
              <p:nvSpPr>
                <p:cNvPr id="77905" name="Rectangle 109"/>
                <p:cNvSpPr>
                  <a:spLocks noChangeArrowheads="1"/>
                </p:cNvSpPr>
                <p:nvPr/>
              </p:nvSpPr>
              <p:spPr bwMode="auto">
                <a:xfrm>
                  <a:off x="6713922" y="5286388"/>
                  <a:ext cx="387703" cy="284350"/>
                </a:xfrm>
                <a:prstGeom prst="rect">
                  <a:avLst/>
                </a:prstGeom>
                <a:solidFill>
                  <a:srgbClr val="0066FF"/>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grpSp>
          <p:grpSp>
            <p:nvGrpSpPr>
              <p:cNvPr id="77901" name="Group 112"/>
              <p:cNvGrpSpPr>
                <a:grpSpLocks/>
              </p:cNvGrpSpPr>
              <p:nvPr/>
            </p:nvGrpSpPr>
            <p:grpSpPr bwMode="auto">
              <a:xfrm>
                <a:off x="6096000" y="3944938"/>
                <a:ext cx="815975" cy="284162"/>
                <a:chOff x="6286512" y="5286388"/>
                <a:chExt cx="815113" cy="284354"/>
              </a:xfrm>
            </p:grpSpPr>
            <p:sp>
              <p:nvSpPr>
                <p:cNvPr id="77902" name="Rectangle 113"/>
                <p:cNvSpPr>
                  <a:spLocks noChangeArrowheads="1"/>
                </p:cNvSpPr>
                <p:nvPr/>
              </p:nvSpPr>
              <p:spPr bwMode="auto">
                <a:xfrm>
                  <a:off x="6286512" y="5286392"/>
                  <a:ext cx="387703" cy="284350"/>
                </a:xfrm>
                <a:prstGeom prst="rect">
                  <a:avLst/>
                </a:prstGeom>
                <a:solidFill>
                  <a:srgbClr val="0066FF"/>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sp>
              <p:nvSpPr>
                <p:cNvPr id="77903" name="Rectangle 114"/>
                <p:cNvSpPr>
                  <a:spLocks noChangeArrowheads="1"/>
                </p:cNvSpPr>
                <p:nvPr/>
              </p:nvSpPr>
              <p:spPr bwMode="auto">
                <a:xfrm>
                  <a:off x="6713922" y="5286388"/>
                  <a:ext cx="387703" cy="284350"/>
                </a:xfrm>
                <a:prstGeom prst="rect">
                  <a:avLst/>
                </a:prstGeom>
                <a:solidFill>
                  <a:srgbClr val="0066FF"/>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grpSp>
        </p:grpSp>
      </p:grpSp>
      <p:grpSp>
        <p:nvGrpSpPr>
          <p:cNvPr id="77827" name="组合 107"/>
          <p:cNvGrpSpPr>
            <a:grpSpLocks/>
          </p:cNvGrpSpPr>
          <p:nvPr/>
        </p:nvGrpSpPr>
        <p:grpSpPr bwMode="auto">
          <a:xfrm>
            <a:off x="949325" y="282575"/>
            <a:ext cx="7340600" cy="2909888"/>
            <a:chOff x="0" y="1533525"/>
            <a:chExt cx="9144000" cy="3624263"/>
          </a:xfrm>
        </p:grpSpPr>
        <p:graphicFrame>
          <p:nvGraphicFramePr>
            <p:cNvPr id="77828" name="Object 4"/>
            <p:cNvGraphicFramePr>
              <a:graphicFrameLocks noChangeAspect="1"/>
            </p:cNvGraphicFramePr>
            <p:nvPr/>
          </p:nvGraphicFramePr>
          <p:xfrm>
            <a:off x="215900" y="1533525"/>
            <a:ext cx="8604250" cy="3624263"/>
          </p:xfrm>
          <a:graphic>
            <a:graphicData uri="http://schemas.openxmlformats.org/presentationml/2006/ole">
              <mc:AlternateContent xmlns:mc="http://schemas.openxmlformats.org/markup-compatibility/2006">
                <mc:Choice xmlns:v="urn:schemas-microsoft-com:vml" Requires="v">
                  <p:oleObj spid="_x0000_s180237" name="Picture" r:id="rId5" imgW="5638800" imgH="2374900" progId="Word.Picture.8">
                    <p:embed/>
                  </p:oleObj>
                </mc:Choice>
                <mc:Fallback>
                  <p:oleObj name="Picture" r:id="rId5" imgW="5638800" imgH="237490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900" y="1533525"/>
                          <a:ext cx="8604250" cy="362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7829" name="组合 109"/>
            <p:cNvGrpSpPr>
              <a:grpSpLocks/>
            </p:cNvGrpSpPr>
            <p:nvPr/>
          </p:nvGrpSpPr>
          <p:grpSpPr bwMode="auto">
            <a:xfrm>
              <a:off x="0" y="2314570"/>
              <a:ext cx="9144000" cy="2681316"/>
              <a:chOff x="0" y="2314570"/>
              <a:chExt cx="9144000" cy="2681316"/>
            </a:xfrm>
          </p:grpSpPr>
          <p:sp>
            <p:nvSpPr>
              <p:cNvPr id="77830" name="Rectangle 3"/>
              <p:cNvSpPr>
                <a:spLocks noChangeArrowheads="1"/>
              </p:cNvSpPr>
              <p:nvPr/>
            </p:nvSpPr>
            <p:spPr bwMode="auto">
              <a:xfrm>
                <a:off x="0" y="2319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sp>
            <p:nvSpPr>
              <p:cNvPr id="77831" name="Rectangle 7"/>
              <p:cNvSpPr>
                <a:spLocks noChangeArrowheads="1"/>
              </p:cNvSpPr>
              <p:nvPr/>
            </p:nvSpPr>
            <p:spPr bwMode="auto">
              <a:xfrm>
                <a:off x="661988" y="2590800"/>
                <a:ext cx="371475" cy="238125"/>
              </a:xfrm>
              <a:prstGeom prst="rect">
                <a:avLst/>
              </a:prstGeom>
              <a:solidFill>
                <a:srgbClr val="F6704C"/>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sp>
            <p:nvSpPr>
              <p:cNvPr id="77832" name="Rectangle 14"/>
              <p:cNvSpPr>
                <a:spLocks noChangeArrowheads="1"/>
              </p:cNvSpPr>
              <p:nvPr/>
            </p:nvSpPr>
            <p:spPr bwMode="auto">
              <a:xfrm>
                <a:off x="661988" y="4486275"/>
                <a:ext cx="371475" cy="238125"/>
              </a:xfrm>
              <a:prstGeom prst="rect">
                <a:avLst/>
              </a:prstGeom>
              <a:solidFill>
                <a:srgbClr val="F6704C"/>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grpSp>
            <p:nvGrpSpPr>
              <p:cNvPr id="114" name="Group 54"/>
              <p:cNvGrpSpPr/>
              <p:nvPr/>
            </p:nvGrpSpPr>
            <p:grpSpPr>
              <a:xfrm>
                <a:off x="662186" y="4752985"/>
                <a:ext cx="1185644" cy="242901"/>
                <a:chOff x="662186" y="4752985"/>
                <a:chExt cx="1185644" cy="242901"/>
              </a:xfrm>
              <a:solidFill>
                <a:srgbClr val="F6704C"/>
              </a:solidFill>
            </p:grpSpPr>
            <p:sp>
              <p:nvSpPr>
                <p:cNvPr id="181" name="Rectangle 15"/>
                <p:cNvSpPr/>
                <p:nvPr/>
              </p:nvSpPr>
              <p:spPr bwMode="auto">
                <a:xfrm>
                  <a:off x="662186" y="4757761"/>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82" name="Rectangle 16"/>
                <p:cNvSpPr/>
                <p:nvPr/>
              </p:nvSpPr>
              <p:spPr bwMode="auto">
                <a:xfrm>
                  <a:off x="1071538" y="4752988"/>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83" name="Rectangle 17"/>
                <p:cNvSpPr/>
                <p:nvPr/>
              </p:nvSpPr>
              <p:spPr bwMode="auto">
                <a:xfrm>
                  <a:off x="1476330" y="4752985"/>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grpSp>
            <p:nvGrpSpPr>
              <p:cNvPr id="115" name="Group 52"/>
              <p:cNvGrpSpPr/>
              <p:nvPr/>
            </p:nvGrpSpPr>
            <p:grpSpPr>
              <a:xfrm>
                <a:off x="662018" y="3133718"/>
                <a:ext cx="781020" cy="238135"/>
                <a:chOff x="662018" y="3133718"/>
                <a:chExt cx="781020" cy="238135"/>
              </a:xfrm>
              <a:solidFill>
                <a:srgbClr val="F6704C"/>
              </a:solidFill>
            </p:grpSpPr>
            <p:sp>
              <p:nvSpPr>
                <p:cNvPr id="179" name="Rectangle 9"/>
                <p:cNvSpPr/>
                <p:nvPr/>
              </p:nvSpPr>
              <p:spPr bwMode="auto">
                <a:xfrm>
                  <a:off x="662018" y="3133728"/>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80" name="Rectangle 19"/>
                <p:cNvSpPr/>
                <p:nvPr/>
              </p:nvSpPr>
              <p:spPr bwMode="auto">
                <a:xfrm>
                  <a:off x="1071538" y="3133718"/>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grpSp>
            <p:nvGrpSpPr>
              <p:cNvPr id="116" name="Group 51"/>
              <p:cNvGrpSpPr/>
              <p:nvPr/>
            </p:nvGrpSpPr>
            <p:grpSpPr>
              <a:xfrm>
                <a:off x="661934" y="2319330"/>
                <a:ext cx="781104" cy="238128"/>
                <a:chOff x="661934" y="2319330"/>
                <a:chExt cx="781104" cy="238128"/>
              </a:xfrm>
              <a:solidFill>
                <a:srgbClr val="F6704C"/>
              </a:solidFill>
            </p:grpSpPr>
            <p:sp>
              <p:nvSpPr>
                <p:cNvPr id="177" name="Rectangle 6"/>
                <p:cNvSpPr/>
                <p:nvPr/>
              </p:nvSpPr>
              <p:spPr bwMode="auto">
                <a:xfrm>
                  <a:off x="661934" y="2319330"/>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78" name="Rectangle 21"/>
                <p:cNvSpPr/>
                <p:nvPr/>
              </p:nvSpPr>
              <p:spPr bwMode="auto">
                <a:xfrm>
                  <a:off x="1071538" y="2319333"/>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grpSp>
            <p:nvGrpSpPr>
              <p:cNvPr id="117" name="Group 25"/>
              <p:cNvGrpSpPr/>
              <p:nvPr/>
            </p:nvGrpSpPr>
            <p:grpSpPr>
              <a:xfrm>
                <a:off x="661990" y="2862259"/>
                <a:ext cx="1185861" cy="238128"/>
                <a:chOff x="661990" y="2862259"/>
                <a:chExt cx="1185861" cy="238128"/>
              </a:xfrm>
              <a:solidFill>
                <a:srgbClr val="F6704C"/>
              </a:solidFill>
            </p:grpSpPr>
            <p:sp>
              <p:nvSpPr>
                <p:cNvPr id="174" name="Rectangle 8"/>
                <p:cNvSpPr/>
                <p:nvPr/>
              </p:nvSpPr>
              <p:spPr bwMode="auto">
                <a:xfrm>
                  <a:off x="661990" y="2862262"/>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75" name="Rectangle 18"/>
                <p:cNvSpPr/>
                <p:nvPr/>
              </p:nvSpPr>
              <p:spPr bwMode="auto">
                <a:xfrm>
                  <a:off x="1071538"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76" name="Rectangle 23"/>
                <p:cNvSpPr/>
                <p:nvPr/>
              </p:nvSpPr>
              <p:spPr bwMode="auto">
                <a:xfrm>
                  <a:off x="1476351"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grpSp>
            <p:nvGrpSpPr>
              <p:cNvPr id="118" name="Group 53"/>
              <p:cNvGrpSpPr/>
              <p:nvPr/>
            </p:nvGrpSpPr>
            <p:grpSpPr>
              <a:xfrm>
                <a:off x="662046" y="3400426"/>
                <a:ext cx="1590625" cy="242893"/>
                <a:chOff x="662046" y="3400426"/>
                <a:chExt cx="1590625" cy="242893"/>
              </a:xfrm>
              <a:solidFill>
                <a:srgbClr val="F6704C"/>
              </a:solidFill>
            </p:grpSpPr>
            <p:sp>
              <p:nvSpPr>
                <p:cNvPr id="170" name="Rectangle 10"/>
                <p:cNvSpPr/>
                <p:nvPr/>
              </p:nvSpPr>
              <p:spPr bwMode="auto">
                <a:xfrm>
                  <a:off x="662046" y="3405194"/>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71" name="Rectangle 20"/>
                <p:cNvSpPr/>
                <p:nvPr/>
              </p:nvSpPr>
              <p:spPr bwMode="auto">
                <a:xfrm>
                  <a:off x="1071538" y="3405177"/>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72" name="Rectangle 22"/>
                <p:cNvSpPr/>
                <p:nvPr/>
              </p:nvSpPr>
              <p:spPr bwMode="auto">
                <a:xfrm>
                  <a:off x="1476330" y="3400426"/>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73" name="Rectangle 24"/>
                <p:cNvSpPr/>
                <p:nvPr/>
              </p:nvSpPr>
              <p:spPr bwMode="auto">
                <a:xfrm>
                  <a:off x="1881171" y="3400426"/>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grpSp>
            <p:nvGrpSpPr>
              <p:cNvPr id="119" name="Group 26"/>
              <p:cNvGrpSpPr/>
              <p:nvPr/>
            </p:nvGrpSpPr>
            <p:grpSpPr>
              <a:xfrm>
                <a:off x="2814628" y="2319327"/>
                <a:ext cx="1185861" cy="238128"/>
                <a:chOff x="661990" y="2862259"/>
                <a:chExt cx="1185861" cy="238128"/>
              </a:xfrm>
              <a:solidFill>
                <a:srgbClr val="00C057"/>
              </a:solidFill>
            </p:grpSpPr>
            <p:sp>
              <p:nvSpPr>
                <p:cNvPr id="167" name="Rectangle 27"/>
                <p:cNvSpPr/>
                <p:nvPr/>
              </p:nvSpPr>
              <p:spPr bwMode="auto">
                <a:xfrm>
                  <a:off x="661990" y="2862262"/>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68" name="Rectangle 28"/>
                <p:cNvSpPr/>
                <p:nvPr/>
              </p:nvSpPr>
              <p:spPr bwMode="auto">
                <a:xfrm>
                  <a:off x="1071538"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69" name="Rectangle 29"/>
                <p:cNvSpPr/>
                <p:nvPr/>
              </p:nvSpPr>
              <p:spPr bwMode="auto">
                <a:xfrm>
                  <a:off x="1476351"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sp>
            <p:nvSpPr>
              <p:cNvPr id="77839" name="Rectangle 31"/>
              <p:cNvSpPr>
                <a:spLocks noChangeArrowheads="1"/>
              </p:cNvSpPr>
              <p:nvPr/>
            </p:nvSpPr>
            <p:spPr bwMode="auto">
              <a:xfrm>
                <a:off x="2819400" y="2586038"/>
                <a:ext cx="371475" cy="238125"/>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sp>
            <p:nvSpPr>
              <p:cNvPr id="77840" name="Rectangle 32"/>
              <p:cNvSpPr>
                <a:spLocks noChangeArrowheads="1"/>
              </p:cNvSpPr>
              <p:nvPr/>
            </p:nvSpPr>
            <p:spPr bwMode="auto">
              <a:xfrm>
                <a:off x="3228975" y="2586038"/>
                <a:ext cx="371475" cy="238125"/>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grpSp>
            <p:nvGrpSpPr>
              <p:cNvPr id="77841" name="Group 42"/>
              <p:cNvGrpSpPr>
                <a:grpSpLocks/>
              </p:cNvGrpSpPr>
              <p:nvPr/>
            </p:nvGrpSpPr>
            <p:grpSpPr bwMode="auto">
              <a:xfrm>
                <a:off x="2819400" y="4210050"/>
                <a:ext cx="781050" cy="238125"/>
                <a:chOff x="2819384" y="4210055"/>
                <a:chExt cx="781048" cy="238128"/>
              </a:xfrm>
            </p:grpSpPr>
            <p:sp>
              <p:nvSpPr>
                <p:cNvPr id="77861" name="Rectangle 39"/>
                <p:cNvSpPr>
                  <a:spLocks noChangeArrowheads="1"/>
                </p:cNvSpPr>
                <p:nvPr/>
              </p:nvSpPr>
              <p:spPr bwMode="auto">
                <a:xfrm>
                  <a:off x="2819384" y="4210058"/>
                  <a:ext cx="371500" cy="238125"/>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sp>
              <p:nvSpPr>
                <p:cNvPr id="77862" name="Rectangle 40"/>
                <p:cNvSpPr>
                  <a:spLocks noChangeArrowheads="1"/>
                </p:cNvSpPr>
                <p:nvPr/>
              </p:nvSpPr>
              <p:spPr bwMode="auto">
                <a:xfrm>
                  <a:off x="3228932" y="4210055"/>
                  <a:ext cx="371500" cy="238125"/>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grpSp>
          <p:grpSp>
            <p:nvGrpSpPr>
              <p:cNvPr id="77842" name="Group 43"/>
              <p:cNvGrpSpPr>
                <a:grpSpLocks/>
              </p:cNvGrpSpPr>
              <p:nvPr/>
            </p:nvGrpSpPr>
            <p:grpSpPr bwMode="auto">
              <a:xfrm>
                <a:off x="2819400" y="3933825"/>
                <a:ext cx="1595438" cy="242888"/>
                <a:chOff x="2819391" y="3933829"/>
                <a:chExt cx="1595465" cy="242888"/>
              </a:xfrm>
            </p:grpSpPr>
            <p:grpSp>
              <p:nvGrpSpPr>
                <p:cNvPr id="160" name="Group 34"/>
                <p:cNvGrpSpPr/>
                <p:nvPr/>
              </p:nvGrpSpPr>
              <p:grpSpPr>
                <a:xfrm>
                  <a:off x="2819391" y="3933829"/>
                  <a:ext cx="1185861" cy="238128"/>
                  <a:chOff x="661990" y="2862259"/>
                  <a:chExt cx="1185861" cy="238128"/>
                </a:xfrm>
                <a:solidFill>
                  <a:srgbClr val="00C057"/>
                </a:solidFill>
              </p:grpSpPr>
              <p:sp>
                <p:nvSpPr>
                  <p:cNvPr id="162" name="Rectangle 35"/>
                  <p:cNvSpPr/>
                  <p:nvPr/>
                </p:nvSpPr>
                <p:spPr bwMode="auto">
                  <a:xfrm>
                    <a:off x="661990" y="2862262"/>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63" name="Rectangle 36"/>
                  <p:cNvSpPr/>
                  <p:nvPr/>
                </p:nvSpPr>
                <p:spPr bwMode="auto">
                  <a:xfrm>
                    <a:off x="1071538"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64" name="Rectangle 37"/>
                  <p:cNvSpPr/>
                  <p:nvPr/>
                </p:nvSpPr>
                <p:spPr bwMode="auto">
                  <a:xfrm>
                    <a:off x="1476351"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sp>
              <p:nvSpPr>
                <p:cNvPr id="77860" name="Rectangle 41"/>
                <p:cNvSpPr>
                  <a:spLocks noChangeArrowheads="1"/>
                </p:cNvSpPr>
                <p:nvPr/>
              </p:nvSpPr>
              <p:spPr bwMode="auto">
                <a:xfrm>
                  <a:off x="4043356" y="3938592"/>
                  <a:ext cx="371500" cy="238125"/>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grpSp>
          <p:grpSp>
            <p:nvGrpSpPr>
              <p:cNvPr id="77843" name="Group 44"/>
              <p:cNvGrpSpPr>
                <a:grpSpLocks/>
              </p:cNvGrpSpPr>
              <p:nvPr/>
            </p:nvGrpSpPr>
            <p:grpSpPr bwMode="auto">
              <a:xfrm>
                <a:off x="2819400" y="4481513"/>
                <a:ext cx="781050" cy="238125"/>
                <a:chOff x="2819384" y="4210055"/>
                <a:chExt cx="781048" cy="238128"/>
              </a:xfrm>
            </p:grpSpPr>
            <p:sp>
              <p:nvSpPr>
                <p:cNvPr id="77857" name="Rectangle 45"/>
                <p:cNvSpPr>
                  <a:spLocks noChangeArrowheads="1"/>
                </p:cNvSpPr>
                <p:nvPr/>
              </p:nvSpPr>
              <p:spPr bwMode="auto">
                <a:xfrm>
                  <a:off x="2819384" y="4210058"/>
                  <a:ext cx="371500" cy="238125"/>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sp>
              <p:nvSpPr>
                <p:cNvPr id="77858" name="Rectangle 46"/>
                <p:cNvSpPr>
                  <a:spLocks noChangeArrowheads="1"/>
                </p:cNvSpPr>
                <p:nvPr/>
              </p:nvSpPr>
              <p:spPr bwMode="auto">
                <a:xfrm>
                  <a:off x="3228932" y="4210055"/>
                  <a:ext cx="371500" cy="238125"/>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grpSp>
          <p:sp>
            <p:nvSpPr>
              <p:cNvPr id="77844" name="Rectangle 48"/>
              <p:cNvSpPr>
                <a:spLocks noChangeArrowheads="1"/>
              </p:cNvSpPr>
              <p:nvPr/>
            </p:nvSpPr>
            <p:spPr bwMode="auto">
              <a:xfrm>
                <a:off x="2819400" y="2857500"/>
                <a:ext cx="371475" cy="238125"/>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sp>
            <p:nvSpPr>
              <p:cNvPr id="77845" name="Rectangle 49"/>
              <p:cNvSpPr>
                <a:spLocks noChangeArrowheads="1"/>
              </p:cNvSpPr>
              <p:nvPr/>
            </p:nvSpPr>
            <p:spPr bwMode="auto">
              <a:xfrm>
                <a:off x="2819400" y="3128963"/>
                <a:ext cx="371475" cy="238125"/>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sp>
            <p:nvSpPr>
              <p:cNvPr id="77846" name="Rectangle 50"/>
              <p:cNvSpPr>
                <a:spLocks noChangeArrowheads="1"/>
              </p:cNvSpPr>
              <p:nvPr/>
            </p:nvSpPr>
            <p:spPr bwMode="auto">
              <a:xfrm>
                <a:off x="2819400" y="3400425"/>
                <a:ext cx="371475" cy="238125"/>
              </a:xfrm>
              <a:prstGeom prst="rect">
                <a:avLst/>
              </a:prstGeom>
              <a:solidFill>
                <a:srgbClr val="00C057"/>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grpSp>
            <p:nvGrpSpPr>
              <p:cNvPr id="128" name="Group 55"/>
              <p:cNvGrpSpPr/>
              <p:nvPr/>
            </p:nvGrpSpPr>
            <p:grpSpPr>
              <a:xfrm>
                <a:off x="4981576" y="2314570"/>
                <a:ext cx="1185861" cy="238128"/>
                <a:chOff x="661990" y="2862259"/>
                <a:chExt cx="1185861" cy="238128"/>
              </a:xfrm>
              <a:solidFill>
                <a:srgbClr val="AC02CE"/>
              </a:solidFill>
            </p:grpSpPr>
            <p:sp>
              <p:nvSpPr>
                <p:cNvPr id="155" name="Rectangle 56"/>
                <p:cNvSpPr/>
                <p:nvPr/>
              </p:nvSpPr>
              <p:spPr bwMode="auto">
                <a:xfrm>
                  <a:off x="661990" y="2862262"/>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56" name="Rectangle 57"/>
                <p:cNvSpPr/>
                <p:nvPr/>
              </p:nvSpPr>
              <p:spPr bwMode="auto">
                <a:xfrm>
                  <a:off x="1071538"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57" name="Rectangle 58"/>
                <p:cNvSpPr/>
                <p:nvPr/>
              </p:nvSpPr>
              <p:spPr bwMode="auto">
                <a:xfrm>
                  <a:off x="1476351"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grpSp>
            <p:nvGrpSpPr>
              <p:cNvPr id="129" name="Group 59"/>
              <p:cNvGrpSpPr/>
              <p:nvPr/>
            </p:nvGrpSpPr>
            <p:grpSpPr>
              <a:xfrm>
                <a:off x="4976813" y="3128959"/>
                <a:ext cx="781048" cy="238128"/>
                <a:chOff x="2819384" y="4210055"/>
                <a:chExt cx="781048" cy="238128"/>
              </a:xfrm>
              <a:solidFill>
                <a:srgbClr val="AC02CE"/>
              </a:solidFill>
            </p:grpSpPr>
            <p:sp>
              <p:nvSpPr>
                <p:cNvPr id="153" name="Rectangle 60"/>
                <p:cNvSpPr/>
                <p:nvPr/>
              </p:nvSpPr>
              <p:spPr bwMode="auto">
                <a:xfrm>
                  <a:off x="2819384" y="4210058"/>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54" name="Rectangle 61"/>
                <p:cNvSpPr/>
                <p:nvPr/>
              </p:nvSpPr>
              <p:spPr bwMode="auto">
                <a:xfrm>
                  <a:off x="3228932" y="4210055"/>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grpSp>
            <p:nvGrpSpPr>
              <p:cNvPr id="130" name="Group 62"/>
              <p:cNvGrpSpPr/>
              <p:nvPr/>
            </p:nvGrpSpPr>
            <p:grpSpPr>
              <a:xfrm>
                <a:off x="4986339" y="3943355"/>
                <a:ext cx="1185861" cy="238128"/>
                <a:chOff x="661990" y="2862259"/>
                <a:chExt cx="1185861" cy="238128"/>
              </a:xfrm>
              <a:solidFill>
                <a:srgbClr val="AC02CE"/>
              </a:solidFill>
            </p:grpSpPr>
            <p:sp>
              <p:nvSpPr>
                <p:cNvPr id="150" name="Rectangle 63"/>
                <p:cNvSpPr/>
                <p:nvPr/>
              </p:nvSpPr>
              <p:spPr bwMode="auto">
                <a:xfrm>
                  <a:off x="661990" y="2862262"/>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51" name="Rectangle 64"/>
                <p:cNvSpPr/>
                <p:nvPr/>
              </p:nvSpPr>
              <p:spPr bwMode="auto">
                <a:xfrm>
                  <a:off x="1071538"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52" name="Rectangle 65"/>
                <p:cNvSpPr/>
                <p:nvPr/>
              </p:nvSpPr>
              <p:spPr bwMode="auto">
                <a:xfrm>
                  <a:off x="1476351"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sp>
            <p:nvSpPr>
              <p:cNvPr id="77850" name="Rectangle 66"/>
              <p:cNvSpPr>
                <a:spLocks noChangeArrowheads="1"/>
              </p:cNvSpPr>
              <p:nvPr/>
            </p:nvSpPr>
            <p:spPr bwMode="auto">
              <a:xfrm>
                <a:off x="4981575" y="3400425"/>
                <a:ext cx="371475" cy="238125"/>
              </a:xfrm>
              <a:prstGeom prst="rect">
                <a:avLst/>
              </a:prstGeom>
              <a:solidFill>
                <a:srgbClr val="AC02CE"/>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sp>
            <p:nvSpPr>
              <p:cNvPr id="77851" name="Rectangle 67"/>
              <p:cNvSpPr>
                <a:spLocks noChangeArrowheads="1"/>
              </p:cNvSpPr>
              <p:nvPr/>
            </p:nvSpPr>
            <p:spPr bwMode="auto">
              <a:xfrm>
                <a:off x="4981575" y="3671888"/>
                <a:ext cx="371475" cy="238125"/>
              </a:xfrm>
              <a:prstGeom prst="rect">
                <a:avLst/>
              </a:prstGeom>
              <a:solidFill>
                <a:srgbClr val="AC02CE"/>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grpSp>
            <p:nvGrpSpPr>
              <p:cNvPr id="133" name="Group 68"/>
              <p:cNvGrpSpPr/>
              <p:nvPr/>
            </p:nvGrpSpPr>
            <p:grpSpPr>
              <a:xfrm>
                <a:off x="7143768" y="2857496"/>
                <a:ext cx="1185861" cy="238128"/>
                <a:chOff x="661990" y="2862259"/>
                <a:chExt cx="1185861" cy="238128"/>
              </a:xfrm>
              <a:solidFill>
                <a:srgbClr val="0066FF"/>
              </a:solidFill>
            </p:grpSpPr>
            <p:sp>
              <p:nvSpPr>
                <p:cNvPr id="147" name="Rectangle 69"/>
                <p:cNvSpPr/>
                <p:nvPr/>
              </p:nvSpPr>
              <p:spPr bwMode="auto">
                <a:xfrm>
                  <a:off x="661990" y="2862262"/>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48" name="Rectangle 70"/>
                <p:cNvSpPr/>
                <p:nvPr/>
              </p:nvSpPr>
              <p:spPr bwMode="auto">
                <a:xfrm>
                  <a:off x="1071538"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49" name="Rectangle 71"/>
                <p:cNvSpPr/>
                <p:nvPr/>
              </p:nvSpPr>
              <p:spPr bwMode="auto">
                <a:xfrm>
                  <a:off x="1476351"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sp>
            <p:nvSpPr>
              <p:cNvPr id="77853" name="Rectangle 72"/>
              <p:cNvSpPr>
                <a:spLocks noChangeArrowheads="1"/>
              </p:cNvSpPr>
              <p:nvPr/>
            </p:nvSpPr>
            <p:spPr bwMode="auto">
              <a:xfrm>
                <a:off x="7135813" y="2317750"/>
                <a:ext cx="371475" cy="238125"/>
              </a:xfrm>
              <a:prstGeom prst="rect">
                <a:avLst/>
              </a:prstGeom>
              <a:solidFill>
                <a:srgbClr val="0066FF"/>
              </a:solidFill>
              <a:ln w="9525" algn="ctr">
                <a:solidFill>
                  <a:schemeClr val="tx1"/>
                </a:solidFill>
                <a:round/>
                <a:headEnd/>
                <a:tailEnd/>
              </a:ln>
            </p:spPr>
            <p:txBody>
              <a:bodyPr wrap="none"/>
              <a:lstStyle>
                <a:lvl1pPr>
                  <a:lnSpc>
                    <a:spcPct val="110000"/>
                  </a:lnSpc>
                  <a:spcBef>
                    <a:spcPct val="20000"/>
                  </a:spcBef>
                  <a:buClr>
                    <a:schemeClr val="tx1"/>
                  </a:buClr>
                  <a:buFont typeface="Wingdings" panose="05000000000000000000" pitchFamily="2" charset="2"/>
                  <a:buAutoNum type="arabicPeriod"/>
                  <a:defRPr kumimoji="1" sz="2600">
                    <a:solidFill>
                      <a:srgbClr val="E24C05"/>
                    </a:solidFill>
                    <a:latin typeface="Tahoma" panose="020B0604030504040204" pitchFamily="34" charset="0"/>
                    <a:ea typeface="黑体" panose="02010609060101010101" pitchFamily="49" charset="-122"/>
                  </a:defRPr>
                </a:lvl1pPr>
                <a:lvl2pPr marL="742950" indent="-285750">
                  <a:lnSpc>
                    <a:spcPct val="11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10000"/>
                  </a:lnSpc>
                  <a:spcBef>
                    <a:spcPct val="20000"/>
                  </a:spcBef>
                  <a:buClr>
                    <a:schemeClr val="hlink"/>
                  </a:buClr>
                  <a:buSzPct val="60000"/>
                  <a:buFont typeface="Wingdings" panose="05000000000000000000" pitchFamily="2" charset="2"/>
                  <a:buChar char="q"/>
                  <a:defRPr kumimoji="1" sz="2000">
                    <a:solidFill>
                      <a:srgbClr val="000000"/>
                    </a:solidFill>
                    <a:latin typeface="Tahoma" panose="020B0604030504040204" pitchFamily="34" charset="0"/>
                    <a:ea typeface="宋体" panose="02010600030101010101" pitchFamily="2" charset="-122"/>
                  </a:defRPr>
                </a:lvl3pPr>
                <a:lvl4pPr marL="1600200" indent="-228600">
                  <a:lnSpc>
                    <a:spcPct val="110000"/>
                  </a:lnSpc>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nSpc>
                    <a:spcPct val="110000"/>
                  </a:lnSpc>
                  <a:spcBef>
                    <a:spcPct val="20000"/>
                  </a:spcBef>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10000"/>
                  </a:lnSpc>
                  <a:spcBef>
                    <a:spcPct val="20000"/>
                  </a:spcBef>
                  <a:spcAft>
                    <a:spcPct val="0"/>
                  </a:spcAft>
                  <a:buClr>
                    <a:schemeClr val="hlink"/>
                  </a:buClr>
                  <a:buSzPct val="6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en-US" altLang="zh-CN" sz="2400">
                  <a:solidFill>
                    <a:schemeClr val="tx1"/>
                  </a:solidFill>
                  <a:ea typeface="宋体" panose="02010600030101010101" pitchFamily="2" charset="-122"/>
                </a:endParaRPr>
              </a:p>
            </p:txBody>
          </p:sp>
          <p:grpSp>
            <p:nvGrpSpPr>
              <p:cNvPr id="135" name="Group 73"/>
              <p:cNvGrpSpPr/>
              <p:nvPr/>
            </p:nvGrpSpPr>
            <p:grpSpPr>
              <a:xfrm>
                <a:off x="7139005" y="3128959"/>
                <a:ext cx="781048" cy="238128"/>
                <a:chOff x="2819384" y="4210055"/>
                <a:chExt cx="781048" cy="238128"/>
              </a:xfrm>
              <a:solidFill>
                <a:srgbClr val="0066FF"/>
              </a:solidFill>
            </p:grpSpPr>
            <p:sp>
              <p:nvSpPr>
                <p:cNvPr id="145" name="Rectangle 74"/>
                <p:cNvSpPr/>
                <p:nvPr/>
              </p:nvSpPr>
              <p:spPr bwMode="auto">
                <a:xfrm>
                  <a:off x="2819384" y="4210058"/>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46" name="Rectangle 75"/>
                <p:cNvSpPr/>
                <p:nvPr/>
              </p:nvSpPr>
              <p:spPr bwMode="auto">
                <a:xfrm>
                  <a:off x="3228932" y="4210055"/>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grpSp>
            <p:nvGrpSpPr>
              <p:cNvPr id="136" name="Group 76"/>
              <p:cNvGrpSpPr/>
              <p:nvPr/>
            </p:nvGrpSpPr>
            <p:grpSpPr>
              <a:xfrm>
                <a:off x="7139005" y="3405186"/>
                <a:ext cx="781048" cy="238128"/>
                <a:chOff x="2819384" y="4210055"/>
                <a:chExt cx="781048" cy="238128"/>
              </a:xfrm>
              <a:solidFill>
                <a:srgbClr val="0066FF"/>
              </a:solidFill>
            </p:grpSpPr>
            <p:sp>
              <p:nvSpPr>
                <p:cNvPr id="143" name="Rectangle 77"/>
                <p:cNvSpPr/>
                <p:nvPr/>
              </p:nvSpPr>
              <p:spPr bwMode="auto">
                <a:xfrm>
                  <a:off x="2819384" y="4210058"/>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44" name="Rectangle 78"/>
                <p:cNvSpPr/>
                <p:nvPr/>
              </p:nvSpPr>
              <p:spPr bwMode="auto">
                <a:xfrm>
                  <a:off x="3228932" y="4210055"/>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grpSp>
            <p:nvGrpSpPr>
              <p:cNvPr id="137" name="Group 79"/>
              <p:cNvGrpSpPr/>
              <p:nvPr/>
            </p:nvGrpSpPr>
            <p:grpSpPr>
              <a:xfrm>
                <a:off x="7134242" y="3671885"/>
                <a:ext cx="1595465" cy="242888"/>
                <a:chOff x="2819391" y="3933829"/>
                <a:chExt cx="1595465" cy="242888"/>
              </a:xfrm>
              <a:solidFill>
                <a:srgbClr val="0066FF"/>
              </a:solidFill>
            </p:grpSpPr>
            <p:grpSp>
              <p:nvGrpSpPr>
                <p:cNvPr id="138" name="Group 80"/>
                <p:cNvGrpSpPr/>
                <p:nvPr/>
              </p:nvGrpSpPr>
              <p:grpSpPr>
                <a:xfrm>
                  <a:off x="2819391" y="3933829"/>
                  <a:ext cx="1185861" cy="238128"/>
                  <a:chOff x="661990" y="2862259"/>
                  <a:chExt cx="1185861" cy="238128"/>
                </a:xfrm>
                <a:grpFill/>
              </p:grpSpPr>
              <p:sp>
                <p:nvSpPr>
                  <p:cNvPr id="140" name="Rectangle 82"/>
                  <p:cNvSpPr/>
                  <p:nvPr/>
                </p:nvSpPr>
                <p:spPr bwMode="auto">
                  <a:xfrm>
                    <a:off x="661990" y="2862262"/>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41" name="Rectangle 83"/>
                  <p:cNvSpPr/>
                  <p:nvPr/>
                </p:nvSpPr>
                <p:spPr bwMode="auto">
                  <a:xfrm>
                    <a:off x="1071538"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sp>
                <p:nvSpPr>
                  <p:cNvPr id="142" name="Rectangle 84"/>
                  <p:cNvSpPr/>
                  <p:nvPr/>
                </p:nvSpPr>
                <p:spPr bwMode="auto">
                  <a:xfrm>
                    <a:off x="1476351" y="2862259"/>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sp>
              <p:nvSpPr>
                <p:cNvPr id="139" name="Rectangle 81"/>
                <p:cNvSpPr/>
                <p:nvPr/>
              </p:nvSpPr>
              <p:spPr bwMode="auto">
                <a:xfrm>
                  <a:off x="4043356" y="3938592"/>
                  <a:ext cx="371500" cy="238125"/>
                </a:xfrm>
                <a:prstGeom prst="rect">
                  <a:avLst/>
                </a:prstGeom>
                <a:grpFill/>
                <a:ln w="9525" cap="flat" cmpd="sng" algn="ctr">
                  <a:solidFill>
                    <a:schemeClr val="tx1"/>
                  </a:solidFill>
                  <a:prstDash val="solid"/>
                  <a:round/>
                  <a:headEnd type="none" w="med" len="med"/>
                  <a:tailEnd type="none" w="med" len="med"/>
                </a:ln>
                <a:effectLst/>
              </p:spPr>
              <p:txBody>
                <a:bodyPr wrap="none"/>
                <a:lstStyle/>
                <a:p>
                  <a:pPr eaLnBrk="1" hangingPunct="1">
                    <a:defRPr/>
                  </a:pPr>
                  <a:endParaRPr lang="en-US"/>
                </a:p>
              </p:txBody>
            </p:sp>
          </p:grpSp>
        </p:grpSp>
      </p:grpSp>
    </p:spTree>
    <p:extLst>
      <p:ext uri="{BB962C8B-B14F-4D97-AF65-F5344CB8AC3E}">
        <p14:creationId xmlns:p14="http://schemas.microsoft.com/office/powerpoint/2010/main" val="1812671782"/>
      </p:ext>
    </p:extLst>
  </p:cSld>
  <p:clrMapOvr>
    <a:masterClrMapping/>
  </p:clrMapOvr>
  <p:transition>
    <p:pull dir="rd"/>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10.5 </a:t>
            </a:r>
            <a:r>
              <a:rPr lang="zh-CN" altLang="en-US" smtClean="0">
                <a:latin typeface="黑体" panose="02010609060101010101" pitchFamily="49" charset="-122"/>
              </a:rPr>
              <a:t>同时多进程</a:t>
            </a:r>
          </a:p>
        </p:txBody>
      </p:sp>
      <p:sp>
        <p:nvSpPr>
          <p:cNvPr id="110595" name="Rectangle 3" descr="Rectangle: Click to edit Master text styles&#10;Second level&#10;Third level&#10;Fourth level&#10;Fifth level"/>
          <p:cNvSpPr>
            <a:spLocks noGrp="1" noChangeArrowheads="1"/>
          </p:cNvSpPr>
          <p:nvPr>
            <p:ph type="body" idx="1"/>
          </p:nvPr>
        </p:nvSpPr>
        <p:spPr>
          <a:xfrm>
            <a:off x="685800" y="1219200"/>
            <a:ext cx="7773988" cy="5162550"/>
          </a:xfrm>
        </p:spPr>
        <p:txBody>
          <a:bodyPr/>
          <a:lstStyle/>
          <a:p>
            <a:pPr marL="457200" indent="-457200" eaLnBrk="1" hangingPunct="1">
              <a:lnSpc>
                <a:spcPct val="110000"/>
              </a:lnSpc>
              <a:buFont typeface="Wingdings" panose="05000000000000000000" pitchFamily="2" charset="2"/>
              <a:buAutoNum type="arabicPeriod" startAt="3"/>
            </a:pPr>
            <a:r>
              <a:rPr lang="zh-CN" altLang="en-GB" smtClean="0">
                <a:solidFill>
                  <a:srgbClr val="D60093"/>
                </a:solidFill>
              </a:rPr>
              <a:t>开发的基础</a:t>
            </a:r>
            <a:r>
              <a:rPr lang="en-GB" altLang="zh-CN" smtClean="0">
                <a:solidFill>
                  <a:srgbClr val="D60093"/>
                </a:solidFill>
              </a:rPr>
              <a:t>:</a:t>
            </a:r>
            <a:r>
              <a:rPr lang="en-GB" altLang="zh-CN" smtClean="0"/>
              <a:t> </a:t>
            </a:r>
            <a:r>
              <a:rPr lang="zh-CN" altLang="en-GB" smtClean="0"/>
              <a:t>动态调度的处理器已经具备了开发线程级并行所需的许多硬件设置。</a:t>
            </a:r>
          </a:p>
          <a:p>
            <a:pPr marL="1085850" lvl="1" indent="-457200" eaLnBrk="1" hangingPunct="1">
              <a:lnSpc>
                <a:spcPct val="110000"/>
              </a:lnSpc>
            </a:pPr>
            <a:r>
              <a:rPr lang="zh-CN" altLang="en-GB" smtClean="0"/>
              <a:t>动态调度超标量处理器有一组很多的虚拟寄存器，可以用作各独立线程的寄存器组。</a:t>
            </a:r>
          </a:p>
          <a:p>
            <a:pPr marL="1085850" lvl="1" indent="-457200" eaLnBrk="1" hangingPunct="1">
              <a:lnSpc>
                <a:spcPct val="110000"/>
              </a:lnSpc>
            </a:pPr>
            <a:r>
              <a:rPr lang="zh-CN" altLang="en-GB" smtClean="0"/>
              <a:t>由于寄存器重命名机制给各寄存器提供了唯一的标识，多个线程的指令可以在数据路径上混合执行，而不会导致各线程之间源操作数和目的操作数的混乱。</a:t>
            </a:r>
          </a:p>
          <a:p>
            <a:pPr marL="1085850" lvl="1" indent="-457200" eaLnBrk="1" hangingPunct="1">
              <a:lnSpc>
                <a:spcPct val="110000"/>
              </a:lnSpc>
            </a:pPr>
            <a:r>
              <a:rPr lang="zh-CN" altLang="en-GB" smtClean="0"/>
              <a:t>多线程可以在一个乱序执行的处理器的基础上实现，只要为每个线程设置重命名表、分别设置各自的程序计数器、并为多个线程提供指令确认的能力。</a:t>
            </a:r>
            <a:endParaRPr lang="zh-CN" altLang="en-US" smtClean="0"/>
          </a:p>
        </p:txBody>
      </p:sp>
    </p:spTree>
  </p:cSld>
  <p:clrMapOvr>
    <a:masterClrMapping/>
  </p:clrMapOvr>
  <p:transition>
    <p:pull dir="rd"/>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10.5 </a:t>
            </a:r>
            <a:r>
              <a:rPr lang="zh-CN" altLang="en-US" smtClean="0">
                <a:latin typeface="黑体" panose="02010609060101010101" pitchFamily="49" charset="-122"/>
              </a:rPr>
              <a:t>同时多进程</a:t>
            </a:r>
          </a:p>
        </p:txBody>
      </p:sp>
      <p:sp>
        <p:nvSpPr>
          <p:cNvPr id="111619" name="Rectangle 3" descr="Rectangle: Click to edit Master text styles&#10;Second level&#10;Third level&#10;Fourth level&#10;Fifth level"/>
          <p:cNvSpPr>
            <a:spLocks noGrp="1" noChangeArrowheads="1"/>
          </p:cNvSpPr>
          <p:nvPr>
            <p:ph type="body" idx="1"/>
          </p:nvPr>
        </p:nvSpPr>
        <p:spPr>
          <a:xfrm>
            <a:off x="685800" y="1916113"/>
            <a:ext cx="7772400" cy="3960812"/>
          </a:xfrm>
        </p:spPr>
        <p:txBody>
          <a:bodyPr/>
          <a:lstStyle/>
          <a:p>
            <a:pPr marL="457200" indent="-457200" eaLnBrk="1" hangingPunct="1"/>
            <a:r>
              <a:rPr lang="zh-CN" altLang="en-GB" smtClean="0"/>
              <a:t>同时多线程只有在细粒度的实现方式下才有意义</a:t>
            </a:r>
          </a:p>
          <a:p>
            <a:pPr marL="457200" indent="-457200" eaLnBrk="1" hangingPunct="1"/>
            <a:r>
              <a:rPr lang="zh-CN" altLang="en-GB" smtClean="0"/>
              <a:t>细粒度调度方式会对单个线程的性能产生不利的影响</a:t>
            </a:r>
          </a:p>
          <a:p>
            <a:pPr marL="1085850" lvl="1" indent="-457200" eaLnBrk="1" hangingPunct="1">
              <a:buFont typeface="Wingdings" pitchFamily="2" charset="2"/>
              <a:buNone/>
            </a:pPr>
            <a:r>
              <a:rPr lang="zh-CN" altLang="en-GB" smtClean="0"/>
              <a:t>           可以通过采用优先线程的方法来尽可能地减少。这种方法既能保持多线程在性能上的优势，又对单个线程的性能影响比较少。 </a:t>
            </a:r>
          </a:p>
          <a:p>
            <a:pPr marL="457200" indent="-457200" eaLnBrk="1" hangingPunct="1">
              <a:buFont typeface="Wingdings" panose="05000000000000000000" pitchFamily="2" charset="2"/>
              <a:buAutoNum type="arabicPeriod" startAt="3"/>
            </a:pPr>
            <a:r>
              <a:rPr lang="zh-CN" altLang="en-GB" smtClean="0"/>
              <a:t>多个线程的混合执行不可避免地会影响单个线程的执行速度 </a:t>
            </a:r>
            <a:endParaRPr lang="zh-CN" altLang="en-US" smtClean="0"/>
          </a:p>
        </p:txBody>
      </p:sp>
      <p:sp>
        <p:nvSpPr>
          <p:cNvPr id="111620" name="Text Box 4"/>
          <p:cNvSpPr txBox="1">
            <a:spLocks noChangeArrowheads="1"/>
          </p:cNvSpPr>
          <p:nvPr/>
        </p:nvSpPr>
        <p:spPr bwMode="auto">
          <a:xfrm>
            <a:off x="684213" y="1284288"/>
            <a:ext cx="68405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600">
                <a:solidFill>
                  <a:srgbClr val="0000CC"/>
                </a:solidFill>
                <a:latin typeface="黑体" panose="02010609060101010101" pitchFamily="49" charset="-122"/>
              </a:rPr>
              <a:t>10.5.2 </a:t>
            </a:r>
            <a:r>
              <a:rPr lang="zh-CN" altLang="en-US" sz="2600">
                <a:solidFill>
                  <a:srgbClr val="0000CC"/>
                </a:solidFill>
                <a:latin typeface="黑体" panose="02010609060101010101" pitchFamily="49" charset="-122"/>
              </a:rPr>
              <a:t>同时多线程处理器的设计</a:t>
            </a:r>
          </a:p>
        </p:txBody>
      </p:sp>
    </p:spTree>
  </p:cSld>
  <p:clrMapOvr>
    <a:masterClrMapping/>
  </p:clrMapOvr>
  <p:transition>
    <p:pull dir="rd"/>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10.5 </a:t>
            </a:r>
            <a:r>
              <a:rPr lang="zh-CN" altLang="en-US" smtClean="0">
                <a:latin typeface="黑体" panose="02010609060101010101" pitchFamily="49" charset="-122"/>
              </a:rPr>
              <a:t>同时多进程</a:t>
            </a:r>
          </a:p>
        </p:txBody>
      </p:sp>
      <p:sp>
        <p:nvSpPr>
          <p:cNvPr id="112643" name="Rectangle 3" descr="Rectangle: Click to edit Master text styles&#10;Second level&#10;Third level&#10;Fourth level&#10;Fifth level"/>
          <p:cNvSpPr>
            <a:spLocks noGrp="1" noChangeArrowheads="1"/>
          </p:cNvSpPr>
          <p:nvPr>
            <p:ph type="body" idx="1"/>
          </p:nvPr>
        </p:nvSpPr>
        <p:spPr>
          <a:xfrm>
            <a:off x="685800" y="1435100"/>
            <a:ext cx="7772400" cy="4370388"/>
          </a:xfrm>
        </p:spPr>
        <p:txBody>
          <a:bodyPr/>
          <a:lstStyle/>
          <a:p>
            <a:pPr marL="1085850" lvl="1" indent="-457200" eaLnBrk="1" hangingPunct="1"/>
            <a:r>
              <a:rPr lang="zh-CN" altLang="en-GB" smtClean="0"/>
              <a:t>为提高单个线程的性能，应该为指定的优先线程尽可能多地向前取指（或许在分支指令的两条路径上都要向前取指）；</a:t>
            </a:r>
          </a:p>
          <a:p>
            <a:pPr marL="1085850" lvl="1" indent="-457200" eaLnBrk="1" hangingPunct="1"/>
            <a:r>
              <a:rPr lang="zh-CN" altLang="en-GB" smtClean="0"/>
              <a:t>在分支预测失败和预取缓冲器不命中的情况下清空取指单元。但是这样限制了其他线程可用来调度的指令条数，从而降低了吞吐率。 </a:t>
            </a:r>
          </a:p>
          <a:p>
            <a:pPr marL="1085850" lvl="1" indent="-457200" eaLnBrk="1" hangingPunct="1"/>
            <a:r>
              <a:rPr lang="zh-CN" altLang="en-GB" smtClean="0"/>
              <a:t>所有的多线程处理器都必须在这里寻求一种折衷方案。 </a:t>
            </a:r>
            <a:endParaRPr lang="zh-CN" altLang="en-US" smtClean="0"/>
          </a:p>
        </p:txBody>
      </p:sp>
    </p:spTree>
  </p:cSld>
  <p:clrMapOvr>
    <a:masterClrMapping/>
  </p:clrMapOvr>
  <p:transition>
    <p:pull dir="rd"/>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10.5 </a:t>
            </a:r>
            <a:r>
              <a:rPr lang="zh-CN" altLang="en-US" smtClean="0">
                <a:latin typeface="黑体" panose="02010609060101010101" pitchFamily="49" charset="-122"/>
              </a:rPr>
              <a:t>同时多进程</a:t>
            </a:r>
          </a:p>
        </p:txBody>
      </p:sp>
      <p:sp>
        <p:nvSpPr>
          <p:cNvPr id="113667" name="Rectangle 3" descr="Rectangle: Click to edit Master text styles&#10;Second level&#10;Third level&#10;Fourth level&#10;Fifth level"/>
          <p:cNvSpPr>
            <a:spLocks noGrp="1" noChangeArrowheads="1"/>
          </p:cNvSpPr>
          <p:nvPr>
            <p:ph type="body" idx="1"/>
          </p:nvPr>
        </p:nvSpPr>
        <p:spPr>
          <a:xfrm>
            <a:off x="323850" y="1435100"/>
            <a:ext cx="7920038" cy="4081463"/>
          </a:xfrm>
        </p:spPr>
        <p:txBody>
          <a:bodyPr/>
          <a:lstStyle/>
          <a:p>
            <a:pPr lvl="2" eaLnBrk="1" hangingPunct="1">
              <a:lnSpc>
                <a:spcPct val="130000"/>
              </a:lnSpc>
            </a:pPr>
            <a:r>
              <a:rPr lang="zh-CN" altLang="en-GB" smtClean="0"/>
              <a:t>只要一有可能，处理器就运行指定的优先线程。</a:t>
            </a:r>
          </a:p>
          <a:p>
            <a:pPr lvl="2" eaLnBrk="1" hangingPunct="1">
              <a:lnSpc>
                <a:spcPct val="130000"/>
              </a:lnSpc>
            </a:pPr>
            <a:r>
              <a:rPr lang="zh-CN" altLang="en-GB" smtClean="0"/>
              <a:t>从取指阶段开始就优先处理优先线程：只要优先线程的指令预取缓冲区未满，就为它们优先取指。</a:t>
            </a:r>
          </a:p>
          <a:p>
            <a:pPr lvl="2" eaLnBrk="1" hangingPunct="1">
              <a:lnSpc>
                <a:spcPct val="130000"/>
              </a:lnSpc>
            </a:pPr>
            <a:r>
              <a:rPr lang="zh-CN" altLang="en-GB" smtClean="0"/>
              <a:t>只有当优先线程的缓冲区填满以后才为其它线程预取指令。</a:t>
            </a:r>
          </a:p>
          <a:p>
            <a:pPr lvl="2" eaLnBrk="1" hangingPunct="1">
              <a:lnSpc>
                <a:spcPct val="130000"/>
              </a:lnSpc>
            </a:pPr>
            <a:r>
              <a:rPr lang="zh-CN" altLang="en-GB" smtClean="0">
                <a:latin typeface="宋体" panose="02010600030101010101" pitchFamily="2" charset="-122"/>
              </a:rPr>
              <a:t>当有两个优先线程时，意味着需要并发预取两条指令流，这给取指部件和指令</a:t>
            </a:r>
            <a:r>
              <a:rPr lang="en-GB" altLang="zh-CN" smtClean="0">
                <a:solidFill>
                  <a:srgbClr val="9933FF"/>
                </a:solidFill>
                <a:latin typeface="宋体" panose="02010600030101010101" pitchFamily="2" charset="-122"/>
              </a:rPr>
              <a:t>Cache</a:t>
            </a:r>
            <a:r>
              <a:rPr lang="zh-CN" altLang="en-GB" smtClean="0">
                <a:latin typeface="宋体" panose="02010600030101010101" pitchFamily="2" charset="-122"/>
              </a:rPr>
              <a:t>都增添了复杂度。</a:t>
            </a:r>
          </a:p>
          <a:p>
            <a:pPr lvl="2" eaLnBrk="1" hangingPunct="1">
              <a:lnSpc>
                <a:spcPct val="130000"/>
              </a:lnSpc>
            </a:pPr>
            <a:r>
              <a:rPr lang="zh-CN" altLang="en-GB" smtClean="0">
                <a:latin typeface="宋体" panose="02010600030101010101" pitchFamily="2" charset="-122"/>
              </a:rPr>
              <a:t>指令流出单元也要优先考虑指定的优先线程，只有当优先线程停顿不能流出的时候才考虑其它线程。 </a:t>
            </a:r>
            <a:endParaRPr lang="zh-CN" altLang="en-US" smtClean="0">
              <a:latin typeface="宋体" panose="02010600030101010101" pitchFamily="2" charset="-122"/>
            </a:endParaRPr>
          </a:p>
        </p:txBody>
      </p:sp>
    </p:spTree>
  </p:cSld>
  <p:clrMapOvr>
    <a:masterClrMapping/>
  </p:clrMapOvr>
  <p:transition>
    <p:pull dir="rd"/>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10.5 </a:t>
            </a:r>
            <a:r>
              <a:rPr lang="zh-CN" altLang="en-US" smtClean="0">
                <a:latin typeface="黑体" panose="02010609060101010101" pitchFamily="49" charset="-122"/>
              </a:rPr>
              <a:t>同时多进程</a:t>
            </a:r>
          </a:p>
        </p:txBody>
      </p:sp>
      <p:sp>
        <p:nvSpPr>
          <p:cNvPr id="114691" name="Rectangle 3" descr="Rectangle: Click to edit Master text styles&#10;Second level&#10;Third level&#10;Fourth level&#10;Fifth level"/>
          <p:cNvSpPr>
            <a:spLocks noGrp="1" noChangeArrowheads="1"/>
          </p:cNvSpPr>
          <p:nvPr>
            <p:ph type="body" idx="1"/>
          </p:nvPr>
        </p:nvSpPr>
        <p:spPr/>
        <p:txBody>
          <a:bodyPr/>
          <a:lstStyle/>
          <a:p>
            <a:pPr marL="457200" indent="-457200" eaLnBrk="1" hangingPunct="1">
              <a:buFont typeface="Wingdings" panose="05000000000000000000" pitchFamily="2" charset="2"/>
              <a:buAutoNum type="arabicPeriod" startAt="4"/>
            </a:pPr>
            <a:r>
              <a:rPr lang="zh-CN" altLang="en-GB" smtClean="0"/>
              <a:t>设计同时多线程处理器时面临的其它主要问题： </a:t>
            </a:r>
          </a:p>
          <a:p>
            <a:pPr marL="1085850" lvl="1" indent="-457200" eaLnBrk="1" hangingPunct="1"/>
            <a:r>
              <a:rPr lang="zh-CN" altLang="en-GB" smtClean="0"/>
              <a:t>需要设置更大的寄存器组，用来保存多个线程的现场。</a:t>
            </a:r>
            <a:endParaRPr lang="en-GB" altLang="zh-CN" smtClean="0"/>
          </a:p>
          <a:p>
            <a:pPr marL="1085850" lvl="1" indent="-457200" eaLnBrk="1" hangingPunct="1"/>
            <a:r>
              <a:rPr lang="zh-CN" altLang="en-GB" smtClean="0"/>
              <a:t>不能影响时钟周期，</a:t>
            </a:r>
            <a:r>
              <a:rPr lang="zh-CN" altLang="en-GB" smtClean="0">
                <a:solidFill>
                  <a:srgbClr val="D60093"/>
                </a:solidFill>
              </a:rPr>
              <a:t>特别是在关键路径上</a:t>
            </a:r>
            <a:endParaRPr lang="zh-CN" altLang="en-GB" smtClean="0"/>
          </a:p>
          <a:p>
            <a:pPr marL="1085850" lvl="1" indent="-457200" eaLnBrk="1" hangingPunct="1">
              <a:buFont typeface="Wingdings" pitchFamily="2" charset="2"/>
              <a:buNone/>
            </a:pPr>
            <a:r>
              <a:rPr lang="zh-CN" altLang="en-GB" smtClean="0"/>
              <a:t>     如指令流出和指令完成：</a:t>
            </a:r>
          </a:p>
          <a:p>
            <a:pPr lvl="2" eaLnBrk="1" hangingPunct="1">
              <a:buFont typeface="Wingdings" pitchFamily="2" charset="2"/>
              <a:buChar char="p"/>
            </a:pPr>
            <a:r>
              <a:rPr lang="zh-CN" altLang="en-GB" smtClean="0"/>
              <a:t>指令流出时，有更多的候选指令需要考虑；</a:t>
            </a:r>
          </a:p>
          <a:p>
            <a:pPr lvl="2" eaLnBrk="1" hangingPunct="1">
              <a:buFont typeface="Wingdings" pitchFamily="2" charset="2"/>
              <a:buChar char="p"/>
            </a:pPr>
            <a:r>
              <a:rPr lang="zh-CN" altLang="en-GB" smtClean="0"/>
              <a:t>指令完成时，选择提交哪些指令可能会比较困难。</a:t>
            </a:r>
          </a:p>
          <a:p>
            <a:pPr marL="1085850" lvl="1" indent="-457200" eaLnBrk="1" hangingPunct="1"/>
            <a:r>
              <a:rPr lang="zh-CN" altLang="en-GB" smtClean="0">
                <a:latin typeface="黑体" panose="02010609060101010101" pitchFamily="49" charset="-122"/>
              </a:rPr>
              <a:t>需要保证由于并发执行多个线程带来的</a:t>
            </a:r>
            <a:r>
              <a:rPr lang="en-GB" altLang="zh-CN" smtClean="0">
                <a:solidFill>
                  <a:srgbClr val="9933FF"/>
                </a:solidFill>
                <a:latin typeface="黑体" panose="02010609060101010101" pitchFamily="49" charset="-122"/>
              </a:rPr>
              <a:t>Cache</a:t>
            </a:r>
            <a:r>
              <a:rPr lang="zh-CN" altLang="en-GB" smtClean="0">
                <a:latin typeface="黑体" panose="02010609060101010101" pitchFamily="49" charset="-122"/>
              </a:rPr>
              <a:t>冲突和</a:t>
            </a:r>
            <a:r>
              <a:rPr lang="en-GB" altLang="zh-CN" smtClean="0">
                <a:solidFill>
                  <a:srgbClr val="9933FF"/>
                </a:solidFill>
                <a:latin typeface="黑体" panose="02010609060101010101" pitchFamily="49" charset="-122"/>
              </a:rPr>
              <a:t>TLB</a:t>
            </a:r>
            <a:r>
              <a:rPr lang="zh-CN" altLang="en-GB" smtClean="0">
                <a:latin typeface="黑体" panose="02010609060101010101" pitchFamily="49" charset="-122"/>
              </a:rPr>
              <a:t>冲突不会导致明显的性能下降。</a:t>
            </a:r>
            <a:r>
              <a:rPr lang="zh-CN" altLang="en-GB" smtClean="0"/>
              <a:t> </a:t>
            </a:r>
            <a:endParaRPr lang="zh-CN" altLang="en-US" smtClean="0"/>
          </a:p>
        </p:txBody>
      </p:sp>
    </p:spTree>
  </p:cSld>
  <p:clrMapOvr>
    <a:masterClrMapping/>
  </p:clrMapOvr>
  <p:transition>
    <p:pull dir="rd"/>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10.5 </a:t>
            </a:r>
            <a:r>
              <a:rPr lang="zh-CN" altLang="en-US" smtClean="0">
                <a:latin typeface="黑体" panose="02010609060101010101" pitchFamily="49" charset="-122"/>
              </a:rPr>
              <a:t>同时多进程</a:t>
            </a:r>
          </a:p>
        </p:txBody>
      </p:sp>
      <p:sp>
        <p:nvSpPr>
          <p:cNvPr id="115715" name="Rectangle 3" descr="Rectangle: Click to edit Master text styles&#10;Second level&#10;Third level&#10;Fourth level&#10;Fifth level"/>
          <p:cNvSpPr>
            <a:spLocks noGrp="1" noChangeArrowheads="1"/>
          </p:cNvSpPr>
          <p:nvPr>
            <p:ph type="body" idx="1"/>
          </p:nvPr>
        </p:nvSpPr>
        <p:spPr>
          <a:xfrm>
            <a:off x="685800" y="1652588"/>
            <a:ext cx="7772400" cy="3505200"/>
          </a:xfrm>
        </p:spPr>
        <p:txBody>
          <a:bodyPr/>
          <a:lstStyle/>
          <a:p>
            <a:pPr marL="457200" indent="-457200" eaLnBrk="1" hangingPunct="1">
              <a:buFont typeface="Wingdings" panose="05000000000000000000" pitchFamily="2" charset="2"/>
              <a:buAutoNum type="arabicPeriod" startAt="5"/>
            </a:pPr>
            <a:r>
              <a:rPr lang="zh-CN" altLang="en-GB" smtClean="0"/>
              <a:t>需要重视的两个实际情况：</a:t>
            </a:r>
          </a:p>
          <a:p>
            <a:pPr marL="1085850" lvl="1" indent="-457200" eaLnBrk="1" hangingPunct="1"/>
            <a:r>
              <a:rPr lang="zh-CN" altLang="en-GB" smtClean="0"/>
              <a:t>在许多情况下，多线程所导致的潜在额外性能开销是很小的，简单的线程切换选择算法就足够好了；</a:t>
            </a:r>
          </a:p>
          <a:p>
            <a:pPr marL="1085850" lvl="1" indent="-457200" eaLnBrk="1" hangingPunct="1"/>
            <a:r>
              <a:rPr lang="zh-CN" altLang="en-GB" smtClean="0"/>
              <a:t>目前的超标量处理器的效率是比较低的，还有很大的改进余地，即使增加一些开销也是值得的。 </a:t>
            </a:r>
            <a:endParaRPr lang="zh-CN" altLang="en-US" smtClean="0"/>
          </a:p>
        </p:txBody>
      </p:sp>
    </p:spTree>
  </p:cSld>
  <p:clrMapOvr>
    <a:masterClrMapping/>
  </p:clrMapOvr>
  <p:transition>
    <p:pull dir="rd"/>
  </p:transition>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3" descr="Rectangle: Click to edit Master text styles&#10;Second level&#10;Third level&#10;Fourth level&#10;Fifth level"/>
          <p:cNvSpPr>
            <a:spLocks noGrp="1" noChangeArrowheads="1"/>
          </p:cNvSpPr>
          <p:nvPr>
            <p:ph type="body" idx="1"/>
          </p:nvPr>
        </p:nvSpPr>
        <p:spPr>
          <a:xfrm>
            <a:off x="762000" y="908050"/>
            <a:ext cx="7772400" cy="1873250"/>
          </a:xfrm>
        </p:spPr>
        <p:txBody>
          <a:bodyPr/>
          <a:lstStyle/>
          <a:p>
            <a:pPr marL="0" indent="0" eaLnBrk="1" hangingPunct="1">
              <a:buFont typeface="Wingdings" panose="05000000000000000000" pitchFamily="2" charset="2"/>
              <a:buNone/>
            </a:pPr>
            <a:r>
              <a:rPr lang="zh-CN" altLang="en-GB" sz="2000" b="1" smtClean="0">
                <a:latin typeface="宋体" panose="02010600030101010101" pitchFamily="2" charset="-122"/>
                <a:ea typeface="宋体" panose="02010600030101010101" pitchFamily="2" charset="-122"/>
              </a:rPr>
              <a:t>在超标量处理器上增添</a:t>
            </a:r>
            <a:r>
              <a:rPr lang="en-GB" altLang="zh-CN" sz="2000" b="1" smtClean="0">
                <a:solidFill>
                  <a:srgbClr val="9933FF"/>
                </a:solidFill>
                <a:latin typeface="宋体" panose="02010600030101010101" pitchFamily="2" charset="-122"/>
                <a:ea typeface="宋体" panose="02010600030101010101" pitchFamily="2" charset="-122"/>
              </a:rPr>
              <a:t>8</a:t>
            </a:r>
            <a:r>
              <a:rPr lang="zh-CN" altLang="en-GB" sz="2000" b="1" smtClean="0">
                <a:latin typeface="宋体" panose="02010600030101010101" pitchFamily="2" charset="-122"/>
                <a:ea typeface="宋体" panose="02010600030101010101" pitchFamily="2" charset="-122"/>
              </a:rPr>
              <a:t>个线程的同时多线程能力时获得的性能提高</a:t>
            </a:r>
            <a:r>
              <a:rPr lang="zh-CN" altLang="en-GB" sz="2000" b="1" smtClean="0">
                <a:solidFill>
                  <a:srgbClr val="000000"/>
                </a:solidFill>
                <a:latin typeface="宋体" panose="02010600030101010101" pitchFamily="2" charset="-122"/>
                <a:ea typeface="宋体" panose="02010600030101010101" pitchFamily="2" charset="-122"/>
              </a:rPr>
              <a:t>（单位：指令数/每拍）</a:t>
            </a:r>
            <a:r>
              <a:rPr lang="zh-CN" altLang="en-GB" sz="2000" b="1" smtClean="0">
                <a:latin typeface="宋体" panose="02010600030101010101" pitchFamily="2" charset="-122"/>
                <a:ea typeface="宋体" panose="02010600030101010101" pitchFamily="2" charset="-122"/>
              </a:rPr>
              <a:t> </a:t>
            </a:r>
            <a:endParaRPr lang="zh-CN" altLang="en-US" sz="2000" b="1" smtClean="0">
              <a:latin typeface="宋体" panose="02010600030101010101" pitchFamily="2" charset="-122"/>
              <a:ea typeface="宋体" panose="02010600030101010101" pitchFamily="2" charset="-122"/>
            </a:endParaRPr>
          </a:p>
        </p:txBody>
      </p:sp>
      <p:sp>
        <p:nvSpPr>
          <p:cNvPr id="116739" name="Text Box 4"/>
          <p:cNvSpPr txBox="1">
            <a:spLocks noChangeArrowheads="1"/>
          </p:cNvSpPr>
          <p:nvPr/>
        </p:nvSpPr>
        <p:spPr bwMode="auto">
          <a:xfrm>
            <a:off x="838200" y="276225"/>
            <a:ext cx="68405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600">
                <a:solidFill>
                  <a:srgbClr val="0000CC"/>
                </a:solidFill>
                <a:latin typeface="黑体" panose="02010609060101010101" pitchFamily="49" charset="-122"/>
              </a:rPr>
              <a:t>10.5.3 </a:t>
            </a:r>
            <a:r>
              <a:rPr lang="zh-CN" altLang="en-US" sz="2600">
                <a:solidFill>
                  <a:srgbClr val="0000CC"/>
                </a:solidFill>
                <a:latin typeface="黑体" panose="02010609060101010101" pitchFamily="49" charset="-122"/>
              </a:rPr>
              <a:t>同时多线程处理器的性能</a:t>
            </a:r>
          </a:p>
        </p:txBody>
      </p:sp>
      <p:sp>
        <p:nvSpPr>
          <p:cNvPr id="116740" name="Rectangle 3"/>
          <p:cNvSpPr>
            <a:spLocks noChangeArrowheads="1"/>
          </p:cNvSpPr>
          <p:nvPr/>
        </p:nvSpPr>
        <p:spPr bwMode="auto">
          <a:xfrm>
            <a:off x="0" y="2124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graphicFrame>
        <p:nvGraphicFramePr>
          <p:cNvPr id="116741" name="Object 2"/>
          <p:cNvGraphicFramePr>
            <a:graphicFrameLocks noChangeAspect="1"/>
          </p:cNvGraphicFramePr>
          <p:nvPr/>
        </p:nvGraphicFramePr>
        <p:xfrm>
          <a:off x="2124075" y="1916113"/>
          <a:ext cx="4824413" cy="4421187"/>
        </p:xfrm>
        <a:graphic>
          <a:graphicData uri="http://schemas.openxmlformats.org/presentationml/2006/ole">
            <mc:AlternateContent xmlns:mc="http://schemas.openxmlformats.org/markup-compatibility/2006">
              <mc:Choice xmlns:v="urn:schemas-microsoft-com:vml" Requires="v">
                <p:oleObj spid="_x0000_s116747" r:id="rId3" imgW="2843790" imgH="2606045" progId="Photoshop.Image.8">
                  <p:embed/>
                </p:oleObj>
              </mc:Choice>
              <mc:Fallback>
                <p:oleObj r:id="rId3" imgW="2843790" imgH="2606045" progId="Photoshop.Imag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1916113"/>
                        <a:ext cx="4824413" cy="442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pull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10.1 </a:t>
            </a:r>
            <a:r>
              <a:rPr lang="zh-CN" altLang="en-US" smtClean="0">
                <a:latin typeface="黑体" panose="02010609060101010101" pitchFamily="49" charset="-122"/>
              </a:rPr>
              <a:t>引 言</a:t>
            </a:r>
          </a:p>
        </p:txBody>
      </p:sp>
      <p:sp>
        <p:nvSpPr>
          <p:cNvPr id="15363" name="Rectangle 3" descr="Rectangle: Click to edit Master text styles&#10;Second level&#10;Third level&#10;Fourth level&#10;Fifth level"/>
          <p:cNvSpPr>
            <a:spLocks noGrp="1" noChangeArrowheads="1"/>
          </p:cNvSpPr>
          <p:nvPr>
            <p:ph type="body" idx="1"/>
          </p:nvPr>
        </p:nvSpPr>
        <p:spPr>
          <a:xfrm>
            <a:off x="685800" y="1219200"/>
            <a:ext cx="7989888" cy="4802188"/>
          </a:xfrm>
        </p:spPr>
        <p:txBody>
          <a:bodyPr/>
          <a:lstStyle/>
          <a:p>
            <a:pPr marL="1085850" lvl="1" indent="-457200" eaLnBrk="1" hangingPunct="1"/>
            <a:r>
              <a:rPr lang="zh-CN" altLang="en-US" smtClean="0"/>
              <a:t>把每个结点中的存储器编址为一个独立的地址空间，不同结点中的地址空间之间是相互独立的。 </a:t>
            </a:r>
          </a:p>
          <a:p>
            <a:pPr lvl="2" eaLnBrk="1" hangingPunct="1"/>
            <a:r>
              <a:rPr lang="zh-CN" altLang="en-US" smtClean="0"/>
              <a:t>整个系统的地址空间由多个独立的地址空间构成</a:t>
            </a:r>
          </a:p>
          <a:p>
            <a:pPr lvl="2" eaLnBrk="1" hangingPunct="1"/>
            <a:r>
              <a:rPr lang="zh-CN" altLang="en-US" smtClean="0"/>
              <a:t>每个结点中的存储器只能由本地的处理器进行访问，远程的处理器不能直接对其进行访问。 </a:t>
            </a:r>
          </a:p>
          <a:p>
            <a:pPr lvl="2" eaLnBrk="1" hangingPunct="1"/>
            <a:r>
              <a:rPr lang="zh-CN" altLang="en-US" smtClean="0"/>
              <a:t>每一个</a:t>
            </a:r>
            <a:r>
              <a:rPr lang="zh-CN" altLang="en-US" smtClean="0">
                <a:solidFill>
                  <a:srgbClr val="D60093"/>
                </a:solidFill>
              </a:rPr>
              <a:t>处理器</a:t>
            </a:r>
            <a:r>
              <a:rPr lang="en-US" altLang="zh-CN" smtClean="0">
                <a:solidFill>
                  <a:srgbClr val="D60093"/>
                </a:solidFill>
              </a:rPr>
              <a:t>-</a:t>
            </a:r>
            <a:r>
              <a:rPr lang="zh-CN" altLang="en-US" smtClean="0">
                <a:solidFill>
                  <a:srgbClr val="D60093"/>
                </a:solidFill>
              </a:rPr>
              <a:t>存储器</a:t>
            </a:r>
            <a:r>
              <a:rPr lang="zh-CN" altLang="en-US" smtClean="0"/>
              <a:t>模块实际上是一台单独的计算机</a:t>
            </a:r>
          </a:p>
          <a:p>
            <a:pPr lvl="2" eaLnBrk="1" hangingPunct="1"/>
            <a:r>
              <a:rPr lang="zh-CN" altLang="en-US" smtClean="0"/>
              <a:t>现在的这种机器多以集群的形式存在</a:t>
            </a:r>
          </a:p>
          <a:p>
            <a:pPr marL="457200" indent="-457200" eaLnBrk="1" hangingPunct="1">
              <a:buFont typeface="Wingdings" panose="05000000000000000000" pitchFamily="2" charset="2"/>
              <a:buAutoNum type="arabicPeriod" startAt="2"/>
            </a:pPr>
            <a:r>
              <a:rPr lang="zh-CN" altLang="en-US" smtClean="0"/>
              <a:t>通信机制  </a:t>
            </a:r>
          </a:p>
          <a:p>
            <a:pPr marL="1085850" lvl="1" indent="-457200" eaLnBrk="1" hangingPunct="1"/>
            <a:r>
              <a:rPr lang="zh-CN" altLang="en-US" smtClean="0"/>
              <a:t>共享存储器通信机制</a:t>
            </a:r>
            <a:endParaRPr lang="zh-CN" altLang="en-US" sz="2000" b="1" smtClean="0">
              <a:solidFill>
                <a:srgbClr val="000000"/>
              </a:solidFill>
              <a:latin typeface="宋体" panose="02010600030101010101" pitchFamily="2" charset="-122"/>
              <a:ea typeface="宋体" panose="02010600030101010101" pitchFamily="2" charset="-122"/>
            </a:endParaRPr>
          </a:p>
          <a:p>
            <a:pPr lvl="2" eaLnBrk="1" hangingPunct="1"/>
            <a:r>
              <a:rPr lang="zh-CN" altLang="en-US" smtClean="0">
                <a:latin typeface="宋体" panose="02010600030101010101" pitchFamily="2" charset="-122"/>
              </a:rPr>
              <a:t>共享地址空间的计算机系统采用</a:t>
            </a:r>
          </a:p>
          <a:p>
            <a:pPr lvl="2" eaLnBrk="1" hangingPunct="1"/>
            <a:endParaRPr lang="en-US" altLang="zh-CN" smtClean="0">
              <a:latin typeface="宋体"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7762" name="Picture 4" descr="7-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81000"/>
            <a:ext cx="7342188"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3" name="Text Box 5"/>
          <p:cNvSpPr txBox="1">
            <a:spLocks noChangeArrowheads="1"/>
          </p:cNvSpPr>
          <p:nvPr/>
        </p:nvSpPr>
        <p:spPr bwMode="auto">
          <a:xfrm>
            <a:off x="1763713" y="5715000"/>
            <a:ext cx="69850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en-GB" altLang="zh-CN" sz="2000" b="1">
                <a:solidFill>
                  <a:schemeClr val="tx1"/>
                </a:solidFill>
                <a:latin typeface="宋体" panose="02010600030101010101" pitchFamily="2" charset="-122"/>
                <a:ea typeface="宋体" panose="02010600030101010101" pitchFamily="2" charset="-122"/>
              </a:rPr>
              <a:t>SMT</a:t>
            </a:r>
            <a:r>
              <a:rPr lang="zh-CN" altLang="en-GB" sz="2000" b="1">
                <a:solidFill>
                  <a:schemeClr val="tx1"/>
                </a:solidFill>
                <a:latin typeface="宋体" panose="02010600030101010101" pitchFamily="2" charset="-122"/>
                <a:ea typeface="宋体" panose="02010600030101010101" pitchFamily="2" charset="-122"/>
              </a:rPr>
              <a:t>与基本的超标量处理器在几个主要指标上的对比</a:t>
            </a:r>
            <a:endParaRPr lang="zh-CN" altLang="en-US" sz="2000" b="1">
              <a:solidFill>
                <a:schemeClr val="tx1"/>
              </a:solidFill>
              <a:latin typeface="宋体" panose="02010600030101010101" pitchFamily="2" charset="-122"/>
              <a:ea typeface="宋体"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10.5 </a:t>
            </a:r>
            <a:r>
              <a:rPr lang="zh-CN" altLang="en-US" smtClean="0">
                <a:latin typeface="黑体" panose="02010609060101010101" pitchFamily="49" charset="-122"/>
              </a:rPr>
              <a:t>同时多进程</a:t>
            </a:r>
          </a:p>
        </p:txBody>
      </p:sp>
      <p:sp>
        <p:nvSpPr>
          <p:cNvPr id="118787" name="Rectangle 3" descr="Rectangle: Click to edit Master text styles&#10;Second level&#10;Third level&#10;Fourth level&#10;Fifth level"/>
          <p:cNvSpPr>
            <a:spLocks noGrp="1" noChangeArrowheads="1"/>
          </p:cNvSpPr>
          <p:nvPr>
            <p:ph type="body" idx="1"/>
          </p:nvPr>
        </p:nvSpPr>
        <p:spPr>
          <a:xfrm>
            <a:off x="685800" y="1219200"/>
            <a:ext cx="7847013" cy="4953000"/>
          </a:xfrm>
        </p:spPr>
        <p:txBody>
          <a:bodyPr/>
          <a:lstStyle/>
          <a:p>
            <a:pPr marL="1085850" lvl="1" indent="-457200" eaLnBrk="1" hangingPunct="1"/>
            <a:r>
              <a:rPr lang="zh-CN" altLang="en-GB" smtClean="0"/>
              <a:t>两个特点 </a:t>
            </a:r>
          </a:p>
          <a:p>
            <a:pPr lvl="2" eaLnBrk="1" hangingPunct="1"/>
            <a:r>
              <a:rPr lang="zh-CN" altLang="en-GB" smtClean="0">
                <a:latin typeface="宋体" panose="02010600030101010101" pitchFamily="2" charset="-122"/>
              </a:rPr>
              <a:t>超标量处理器本身功能十分强大，它具有很大的一级</a:t>
            </a:r>
            <a:r>
              <a:rPr lang="en-GB" altLang="zh-CN" smtClean="0">
                <a:solidFill>
                  <a:srgbClr val="9933FF"/>
                </a:solidFill>
                <a:latin typeface="宋体" panose="02010600030101010101" pitchFamily="2" charset="-122"/>
              </a:rPr>
              <a:t>Cache</a:t>
            </a:r>
            <a:r>
              <a:rPr lang="zh-CN" altLang="en-GB" smtClean="0">
                <a:latin typeface="宋体" panose="02010600030101010101" pitchFamily="2" charset="-122"/>
              </a:rPr>
              <a:t>、二级</a:t>
            </a:r>
            <a:r>
              <a:rPr lang="en-GB" altLang="zh-CN" smtClean="0">
                <a:solidFill>
                  <a:srgbClr val="9933FF"/>
                </a:solidFill>
                <a:latin typeface="宋体" panose="02010600030101010101" pitchFamily="2" charset="-122"/>
              </a:rPr>
              <a:t>Cache</a:t>
            </a:r>
            <a:r>
              <a:rPr lang="zh-CN" altLang="en-GB" smtClean="0">
                <a:latin typeface="宋体" panose="02010600030101010101" pitchFamily="2" charset="-122"/>
              </a:rPr>
              <a:t>以及大量的功能单元。仅仅采用指令级并行，不可能利用全部的硬件性能，因此超标量处理器的设计者不可能不考虑使用诸如同时多线程这样的技术来开发线程级并行。</a:t>
            </a:r>
          </a:p>
          <a:p>
            <a:pPr lvl="2" eaLnBrk="1" hangingPunct="1"/>
            <a:r>
              <a:rPr lang="zh-CN" altLang="en-GB" smtClean="0">
                <a:latin typeface="宋体" panose="02010600030101010101" pitchFamily="2" charset="-122"/>
              </a:rPr>
              <a:t>同时多线程的能力也很强大，可以支持</a:t>
            </a:r>
            <a:r>
              <a:rPr lang="en-GB" altLang="zh-CN" smtClean="0">
                <a:solidFill>
                  <a:srgbClr val="9933FF"/>
                </a:solidFill>
                <a:latin typeface="宋体" panose="02010600030101010101" pitchFamily="2" charset="-122"/>
              </a:rPr>
              <a:t>8</a:t>
            </a:r>
            <a:r>
              <a:rPr lang="zh-CN" altLang="en-GB" smtClean="0">
                <a:latin typeface="宋体" panose="02010600030101010101" pitchFamily="2" charset="-122"/>
              </a:rPr>
              <a:t>个线程，并为两个线程同步取指。</a:t>
            </a:r>
          </a:p>
          <a:p>
            <a:pPr marL="1085850" lvl="1" indent="-457200" eaLnBrk="1" hangingPunct="1">
              <a:buFont typeface="Wingdings" pitchFamily="2" charset="2"/>
              <a:buNone/>
            </a:pPr>
            <a:r>
              <a:rPr lang="zh-CN" altLang="en-GB" smtClean="0">
                <a:solidFill>
                  <a:srgbClr val="E24C05"/>
                </a:solidFill>
                <a:latin typeface="宋体" panose="02010600030101010101" pitchFamily="2" charset="-122"/>
              </a:rPr>
              <a:t>       将超标量和同时多线程结合起来，在指令级并行基础上进一步开发线程级并行，可以获得显著的性能提高。 </a:t>
            </a:r>
            <a:endParaRPr lang="zh-CN" altLang="en-US" smtClean="0">
              <a:solidFill>
                <a:srgbClr val="E24C05"/>
              </a:solidFill>
              <a:latin typeface="宋体"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endParaRPr lang="zh-CN" altLang="zh-CN" smtClean="0"/>
          </a:p>
        </p:txBody>
      </p:sp>
      <p:sp>
        <p:nvSpPr>
          <p:cNvPr id="119811" name="Rectangle 3" descr="Rectangle: Click to edit Master text styles&#10;Second level&#10;Third level&#10;Fourth level&#10;Fifth level"/>
          <p:cNvSpPr>
            <a:spLocks noGrp="1" noChangeArrowheads="1"/>
          </p:cNvSpPr>
          <p:nvPr>
            <p:ph type="body" idx="1"/>
          </p:nvPr>
        </p:nvSpPr>
        <p:spPr>
          <a:xfrm>
            <a:off x="179388" y="2565400"/>
            <a:ext cx="8458200" cy="4103688"/>
          </a:xfrm>
        </p:spPr>
        <p:txBody>
          <a:bodyPr/>
          <a:lstStyle/>
          <a:p>
            <a:pPr marL="1085850" lvl="1" indent="-457200" eaLnBrk="1" hangingPunct="1"/>
            <a:r>
              <a:rPr lang="zh-CN" altLang="en-US" smtClean="0">
                <a:latin typeface="Times New Roman" panose="02020603050405020304" pitchFamily="18" charset="0"/>
              </a:rPr>
              <a:t>目前流行的高性能并行计算机系统结构通常可以分成以下</a:t>
            </a:r>
            <a:r>
              <a:rPr lang="en-US" altLang="zh-CN" smtClean="0">
                <a:solidFill>
                  <a:srgbClr val="9933FF"/>
                </a:solidFill>
                <a:latin typeface="Times New Roman" panose="02020603050405020304" pitchFamily="18" charset="0"/>
              </a:rPr>
              <a:t>5</a:t>
            </a:r>
            <a:r>
              <a:rPr lang="zh-CN" altLang="en-US" smtClean="0">
                <a:latin typeface="Times New Roman" panose="02020603050405020304" pitchFamily="18" charset="0"/>
              </a:rPr>
              <a:t>类：</a:t>
            </a:r>
          </a:p>
          <a:p>
            <a:pPr lvl="2" eaLnBrk="1" hangingPunct="1"/>
            <a:r>
              <a:rPr lang="zh-CN" altLang="en-US" smtClean="0">
                <a:latin typeface="Times New Roman" panose="02020603050405020304" pitchFamily="18" charset="0"/>
              </a:rPr>
              <a:t>并行向量处理机（</a:t>
            </a:r>
            <a:r>
              <a:rPr lang="en-US" altLang="zh-CN" smtClean="0">
                <a:latin typeface="Times New Roman" panose="02020603050405020304" pitchFamily="18" charset="0"/>
              </a:rPr>
              <a:t>PVP</a:t>
            </a:r>
            <a:r>
              <a:rPr lang="zh-CN" altLang="en-US" smtClean="0">
                <a:latin typeface="Times New Roman" panose="02020603050405020304" pitchFamily="18" charset="0"/>
              </a:rPr>
              <a:t>）</a:t>
            </a:r>
          </a:p>
          <a:p>
            <a:pPr lvl="2" eaLnBrk="1" hangingPunct="1"/>
            <a:r>
              <a:rPr lang="zh-CN" altLang="en-US" smtClean="0">
                <a:latin typeface="Times New Roman" panose="02020603050405020304" pitchFamily="18" charset="0"/>
              </a:rPr>
              <a:t>对称式共享存储器多处理机（</a:t>
            </a:r>
            <a:r>
              <a:rPr lang="en-US" altLang="zh-CN" smtClean="0">
                <a:latin typeface="Times New Roman" panose="02020603050405020304" pitchFamily="18" charset="0"/>
              </a:rPr>
              <a:t>SMP</a:t>
            </a:r>
            <a:r>
              <a:rPr lang="zh-CN" altLang="en-US" smtClean="0">
                <a:latin typeface="Times New Roman" panose="02020603050405020304" pitchFamily="18" charset="0"/>
              </a:rPr>
              <a:t>）</a:t>
            </a:r>
          </a:p>
          <a:p>
            <a:pPr lvl="2" eaLnBrk="1" hangingPunct="1"/>
            <a:r>
              <a:rPr lang="zh-CN" altLang="en-US" smtClean="0">
                <a:latin typeface="Times New Roman" panose="02020603050405020304" pitchFamily="18" charset="0"/>
              </a:rPr>
              <a:t>分布式共享存储器多处理机（</a:t>
            </a:r>
            <a:r>
              <a:rPr lang="en-US" altLang="zh-CN" smtClean="0">
                <a:latin typeface="Times New Roman" panose="02020603050405020304" pitchFamily="18" charset="0"/>
              </a:rPr>
              <a:t>DSM</a:t>
            </a:r>
            <a:r>
              <a:rPr lang="zh-CN" altLang="en-US" smtClean="0">
                <a:latin typeface="Times New Roman" panose="02020603050405020304" pitchFamily="18" charset="0"/>
              </a:rPr>
              <a:t>）</a:t>
            </a:r>
          </a:p>
          <a:p>
            <a:pPr lvl="2" eaLnBrk="1" hangingPunct="1"/>
            <a:r>
              <a:rPr lang="zh-CN" altLang="en-US" smtClean="0">
                <a:latin typeface="Times New Roman" panose="02020603050405020304" pitchFamily="18" charset="0"/>
              </a:rPr>
              <a:t>大规模并行处理机（</a:t>
            </a:r>
            <a:r>
              <a:rPr lang="en-US" altLang="zh-CN" smtClean="0">
                <a:latin typeface="Times New Roman" panose="02020603050405020304" pitchFamily="18" charset="0"/>
              </a:rPr>
              <a:t>MPP</a:t>
            </a:r>
            <a:r>
              <a:rPr lang="zh-CN" altLang="en-US" smtClean="0">
                <a:latin typeface="Times New Roman" panose="02020603050405020304" pitchFamily="18" charset="0"/>
              </a:rPr>
              <a:t>）</a:t>
            </a:r>
          </a:p>
          <a:p>
            <a:pPr lvl="2" eaLnBrk="1" hangingPunct="1"/>
            <a:r>
              <a:rPr lang="zh-CN" altLang="en-US" smtClean="0">
                <a:latin typeface="Times New Roman" panose="02020603050405020304" pitchFamily="18" charset="0"/>
              </a:rPr>
              <a:t>机群计算机（</a:t>
            </a:r>
            <a:r>
              <a:rPr lang="en-US" altLang="zh-CN" smtClean="0">
                <a:latin typeface="Times New Roman" panose="02020603050405020304" pitchFamily="18" charset="0"/>
              </a:rPr>
              <a:t>Cluster</a:t>
            </a:r>
            <a:r>
              <a:rPr lang="zh-CN" altLang="en-US" smtClean="0">
                <a:latin typeface="Times New Roman" panose="02020603050405020304" pitchFamily="18" charset="0"/>
              </a:rPr>
              <a:t>）</a:t>
            </a:r>
          </a:p>
        </p:txBody>
      </p:sp>
      <p:sp>
        <p:nvSpPr>
          <p:cNvPr id="119812" name="Text Box 4"/>
          <p:cNvSpPr txBox="1">
            <a:spLocks noChangeArrowheads="1"/>
          </p:cNvSpPr>
          <p:nvPr/>
        </p:nvSpPr>
        <p:spPr bwMode="auto">
          <a:xfrm>
            <a:off x="152400" y="1254125"/>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50000"/>
              </a:spcBef>
              <a:buClrTx/>
              <a:buFontTx/>
              <a:buNone/>
            </a:pPr>
            <a:r>
              <a:rPr lang="en-US" altLang="zh-CN" sz="2800">
                <a:solidFill>
                  <a:srgbClr val="000000"/>
                </a:solidFill>
                <a:latin typeface="黑体" panose="02010609060101010101" pitchFamily="49" charset="-122"/>
              </a:rPr>
              <a:t>10.6 </a:t>
            </a:r>
            <a:r>
              <a:rPr lang="zh-CN" altLang="en-US" sz="2800">
                <a:solidFill>
                  <a:srgbClr val="000000"/>
                </a:solidFill>
                <a:latin typeface="黑体" panose="02010609060101010101" pitchFamily="49" charset="-122"/>
              </a:rPr>
              <a:t>大规模并行处理机</a:t>
            </a:r>
            <a:endParaRPr lang="en-US" altLang="zh-CN" sz="2800">
              <a:solidFill>
                <a:srgbClr val="000000"/>
              </a:solidFill>
              <a:latin typeface="黑体" panose="02010609060101010101" pitchFamily="49" charset="-122"/>
            </a:endParaRPr>
          </a:p>
        </p:txBody>
      </p:sp>
      <p:sp>
        <p:nvSpPr>
          <p:cNvPr id="119813" name="Text Box 5"/>
          <p:cNvSpPr txBox="1">
            <a:spLocks noChangeArrowheads="1"/>
          </p:cNvSpPr>
          <p:nvPr/>
        </p:nvSpPr>
        <p:spPr bwMode="auto">
          <a:xfrm>
            <a:off x="684213" y="2003425"/>
            <a:ext cx="68405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600">
                <a:solidFill>
                  <a:srgbClr val="0000CC"/>
                </a:solidFill>
                <a:latin typeface="黑体" panose="02010609060101010101" pitchFamily="49" charset="-122"/>
              </a:rPr>
              <a:t>10.6.1 </a:t>
            </a:r>
            <a:r>
              <a:rPr lang="zh-CN" altLang="en-US" sz="2600">
                <a:solidFill>
                  <a:srgbClr val="0000CC"/>
                </a:solidFill>
                <a:latin typeface="黑体" panose="02010609060101010101" pitchFamily="49" charset="-122"/>
              </a:rPr>
              <a:t>并行计算机系统结构</a:t>
            </a:r>
          </a:p>
        </p:txBody>
      </p:sp>
    </p:spTree>
  </p:cSld>
  <p:clrMapOvr>
    <a:masterClrMapping/>
  </p:clrMapOvr>
  <p:transition>
    <p:pull dir="rd"/>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4" name="Rectangle 5"/>
          <p:cNvSpPr>
            <a:spLocks noGrp="1" noChangeArrowheads="1"/>
          </p:cNvSpPr>
          <p:nvPr>
            <p:ph type="title"/>
          </p:nvPr>
        </p:nvSpPr>
        <p:spPr/>
        <p:txBody>
          <a:bodyPr/>
          <a:lstStyle/>
          <a:p>
            <a:pPr eaLnBrk="1" hangingPunct="1"/>
            <a:endParaRPr lang="zh-CN" altLang="zh-CN" smtClean="0"/>
          </a:p>
        </p:txBody>
      </p:sp>
      <p:graphicFrame>
        <p:nvGraphicFramePr>
          <p:cNvPr id="120835" name="Object 4"/>
          <p:cNvGraphicFramePr>
            <a:graphicFrameLocks noGrp="1" noChangeAspect="1"/>
          </p:cNvGraphicFramePr>
          <p:nvPr>
            <p:ph idx="1"/>
          </p:nvPr>
        </p:nvGraphicFramePr>
        <p:xfrm>
          <a:off x="1260475" y="476250"/>
          <a:ext cx="6480175" cy="5964238"/>
        </p:xfrm>
        <a:graphic>
          <a:graphicData uri="http://schemas.openxmlformats.org/presentationml/2006/ole">
            <mc:AlternateContent xmlns:mc="http://schemas.openxmlformats.org/markup-compatibility/2006">
              <mc:Choice xmlns:v="urn:schemas-microsoft-com:vml" Requires="v">
                <p:oleObj spid="_x0000_s120841" name="图片" r:id="rId3" imgW="4335694" imgH="3996647" progId="Word.Picture.8">
                  <p:embed/>
                </p:oleObj>
              </mc:Choice>
              <mc:Fallback>
                <p:oleObj name="图片" r:id="rId3" imgW="4335694" imgH="3996647"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475" y="476250"/>
                        <a:ext cx="6480175" cy="596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pull dir="rd"/>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10.6 </a:t>
            </a:r>
            <a:r>
              <a:rPr lang="zh-CN" altLang="en-US" smtClean="0">
                <a:latin typeface="黑体" panose="02010609060101010101" pitchFamily="49" charset="-122"/>
              </a:rPr>
              <a:t>大规模并行处理机</a:t>
            </a:r>
            <a:r>
              <a:rPr lang="en-US" altLang="zh-CN" smtClean="0">
                <a:latin typeface="黑体" panose="02010609060101010101" pitchFamily="49" charset="-122"/>
              </a:rPr>
              <a:t>MPP</a:t>
            </a:r>
          </a:p>
        </p:txBody>
      </p:sp>
      <p:sp>
        <p:nvSpPr>
          <p:cNvPr id="121859" name="Rectangle 3" descr="Rectangle: Click to edit Master text styles&#10;Second level&#10;Third level&#10;Fourth level&#10;Fifth level"/>
          <p:cNvSpPr>
            <a:spLocks noGrp="1" noChangeArrowheads="1"/>
          </p:cNvSpPr>
          <p:nvPr>
            <p:ph type="body" idx="1"/>
          </p:nvPr>
        </p:nvSpPr>
        <p:spPr/>
        <p:txBody>
          <a:bodyPr/>
          <a:lstStyle/>
          <a:p>
            <a:pPr marL="457200" indent="-457200" eaLnBrk="1" hangingPunct="1">
              <a:lnSpc>
                <a:spcPct val="110000"/>
              </a:lnSpc>
            </a:pPr>
            <a:r>
              <a:rPr lang="zh-CN" altLang="en-US" smtClean="0"/>
              <a:t>并行向量处理机 </a:t>
            </a:r>
          </a:p>
          <a:p>
            <a:pPr marL="1085850" lvl="1" indent="-457200" eaLnBrk="1" hangingPunct="1">
              <a:lnSpc>
                <a:spcPct val="110000"/>
              </a:lnSpc>
            </a:pPr>
            <a:r>
              <a:rPr lang="en-US" altLang="zh-CN" smtClean="0">
                <a:solidFill>
                  <a:srgbClr val="9933FF"/>
                </a:solidFill>
                <a:latin typeface="Times New Roman" panose="02020603050405020304" pitchFamily="18" charset="0"/>
              </a:rPr>
              <a:t>Cray C-90</a:t>
            </a:r>
            <a:r>
              <a:rPr lang="zh-CN" altLang="en-US" smtClean="0">
                <a:latin typeface="Times New Roman" panose="02020603050405020304" pitchFamily="18" charset="0"/>
              </a:rPr>
              <a:t>和 </a:t>
            </a:r>
            <a:r>
              <a:rPr lang="en-US" altLang="zh-CN" smtClean="0">
                <a:solidFill>
                  <a:srgbClr val="9933FF"/>
                </a:solidFill>
                <a:latin typeface="Times New Roman" panose="02020603050405020304" pitchFamily="18" charset="0"/>
              </a:rPr>
              <a:t>Cray T-90</a:t>
            </a:r>
            <a:r>
              <a:rPr lang="zh-CN" altLang="en-US" smtClean="0">
                <a:latin typeface="Times New Roman" panose="02020603050405020304" pitchFamily="18" charset="0"/>
              </a:rPr>
              <a:t>是这类机器的代表。</a:t>
            </a:r>
            <a:endParaRPr lang="zh-CN" altLang="en-US" b="1" smtClean="0">
              <a:latin typeface="Times New Roman" panose="02020603050405020304" pitchFamily="18" charset="0"/>
            </a:endParaRPr>
          </a:p>
          <a:p>
            <a:pPr marL="1085850" lvl="1" indent="-457200" eaLnBrk="1" hangingPunct="1">
              <a:lnSpc>
                <a:spcPct val="110000"/>
              </a:lnSpc>
            </a:pPr>
            <a:r>
              <a:rPr lang="en-US" altLang="zh-CN" b="1" smtClean="0">
                <a:latin typeface="Times New Roman" panose="02020603050405020304" pitchFamily="18" charset="0"/>
              </a:rPr>
              <a:t>PVP</a:t>
            </a:r>
            <a:r>
              <a:rPr lang="zh-CN" altLang="en-US" smtClean="0">
                <a:latin typeface="Times New Roman" panose="02020603050405020304" pitchFamily="18" charset="0"/>
              </a:rPr>
              <a:t>系统一般由若干台高性能向量处理机（</a:t>
            </a:r>
            <a:r>
              <a:rPr lang="en-US" altLang="zh-CN" smtClean="0">
                <a:solidFill>
                  <a:srgbClr val="9933FF"/>
                </a:solidFill>
                <a:latin typeface="Times New Roman" panose="02020603050405020304" pitchFamily="18" charset="0"/>
              </a:rPr>
              <a:t>VP</a:t>
            </a:r>
            <a:r>
              <a:rPr lang="zh-CN" altLang="en-US" smtClean="0">
                <a:latin typeface="Times New Roman" panose="02020603050405020304" pitchFamily="18" charset="0"/>
              </a:rPr>
              <a:t>）构成。这些向量处理机是专门设计和定制的，拥有很高的向量处理性能。</a:t>
            </a:r>
          </a:p>
          <a:p>
            <a:pPr marL="1085850" lvl="1" indent="-457200" eaLnBrk="1" hangingPunct="1">
              <a:lnSpc>
                <a:spcPct val="110000"/>
              </a:lnSpc>
            </a:pPr>
            <a:r>
              <a:rPr lang="en-US" altLang="zh-CN" smtClean="0">
                <a:latin typeface="Times New Roman" panose="02020603050405020304" pitchFamily="18" charset="0"/>
              </a:rPr>
              <a:t>PVP</a:t>
            </a:r>
            <a:r>
              <a:rPr lang="zh-CN" altLang="en-US" smtClean="0">
                <a:latin typeface="Times New Roman" panose="02020603050405020304" pitchFamily="18" charset="0"/>
              </a:rPr>
              <a:t>中经常采用专门设计的高带宽的交叉开关网络，把各</a:t>
            </a:r>
            <a:r>
              <a:rPr lang="en-US" altLang="zh-CN" smtClean="0">
                <a:solidFill>
                  <a:srgbClr val="9933FF"/>
                </a:solidFill>
                <a:latin typeface="Times New Roman" panose="02020603050405020304" pitchFamily="18" charset="0"/>
              </a:rPr>
              <a:t>VP</a:t>
            </a:r>
            <a:r>
              <a:rPr lang="zh-CN" altLang="en-US" smtClean="0">
                <a:latin typeface="Times New Roman" panose="02020603050405020304" pitchFamily="18" charset="0"/>
              </a:rPr>
              <a:t>与共享存储器模块</a:t>
            </a:r>
            <a:r>
              <a:rPr lang="en-US" altLang="zh-CN" smtClean="0">
                <a:solidFill>
                  <a:srgbClr val="9933FF"/>
                </a:solidFill>
                <a:latin typeface="Times New Roman" panose="02020603050405020304" pitchFamily="18" charset="0"/>
              </a:rPr>
              <a:t>SM</a:t>
            </a:r>
            <a:r>
              <a:rPr lang="zh-CN" altLang="en-US" smtClean="0">
                <a:latin typeface="Times New Roman" panose="02020603050405020304" pitchFamily="18" charset="0"/>
              </a:rPr>
              <a:t>连接起来。</a:t>
            </a:r>
          </a:p>
          <a:p>
            <a:pPr marL="1085850" lvl="1" indent="-457200" eaLnBrk="1" hangingPunct="1">
              <a:lnSpc>
                <a:spcPct val="110000"/>
              </a:lnSpc>
            </a:pPr>
            <a:r>
              <a:rPr lang="zh-CN" altLang="en-US" smtClean="0">
                <a:latin typeface="Times New Roman" panose="02020603050405020304" pitchFamily="18" charset="0"/>
              </a:rPr>
              <a:t>这样的机器通常不使用</a:t>
            </a:r>
            <a:r>
              <a:rPr lang="en-US" altLang="zh-CN" smtClean="0">
                <a:solidFill>
                  <a:srgbClr val="9933FF"/>
                </a:solidFill>
                <a:latin typeface="Times New Roman" panose="02020603050405020304" pitchFamily="18" charset="0"/>
              </a:rPr>
              <a:t>Cache</a:t>
            </a:r>
            <a:r>
              <a:rPr lang="zh-CN" altLang="en-US" smtClean="0">
                <a:latin typeface="Times New Roman" panose="02020603050405020304" pitchFamily="18" charset="0"/>
              </a:rPr>
              <a:t>，而是使用大量的向量寄存器和指令缓冲器。</a:t>
            </a:r>
          </a:p>
          <a:p>
            <a:pPr marL="457200" indent="-457200" eaLnBrk="1" hangingPunct="1">
              <a:lnSpc>
                <a:spcPct val="110000"/>
              </a:lnSpc>
            </a:pPr>
            <a:r>
              <a:rPr lang="zh-CN" altLang="en-US" smtClean="0"/>
              <a:t>对称式共享存储器多处理机和分布式共享存储器多处理机 </a:t>
            </a:r>
          </a:p>
        </p:txBody>
      </p:sp>
    </p:spTree>
  </p:cSld>
  <p:clrMapOvr>
    <a:masterClrMapping/>
  </p:clrMapOvr>
  <p:transition>
    <p:pull dir="rd"/>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10.6 </a:t>
            </a:r>
            <a:r>
              <a:rPr lang="zh-CN" altLang="en-US" smtClean="0">
                <a:latin typeface="黑体" panose="02010609060101010101" pitchFamily="49" charset="-122"/>
              </a:rPr>
              <a:t>大规模并行处理机</a:t>
            </a:r>
            <a:r>
              <a:rPr lang="en-US" altLang="zh-CN" smtClean="0">
                <a:latin typeface="黑体" panose="02010609060101010101" pitchFamily="49" charset="-122"/>
              </a:rPr>
              <a:t>MPP</a:t>
            </a:r>
          </a:p>
        </p:txBody>
      </p:sp>
      <p:sp>
        <p:nvSpPr>
          <p:cNvPr id="122883" name="Rectangle 3" descr="Rectangle: Click to edit Master text styles&#10;Second level&#10;Third level&#10;Fourth level&#10;Fifth level"/>
          <p:cNvSpPr>
            <a:spLocks noGrp="1" noChangeArrowheads="1"/>
          </p:cNvSpPr>
          <p:nvPr>
            <p:ph type="body" idx="1"/>
          </p:nvPr>
        </p:nvSpPr>
        <p:spPr>
          <a:xfrm>
            <a:off x="685800" y="1219200"/>
            <a:ext cx="7702550" cy="4953000"/>
          </a:xfrm>
        </p:spPr>
        <p:txBody>
          <a:bodyPr/>
          <a:lstStyle/>
          <a:p>
            <a:pPr marL="457200" indent="-457200" eaLnBrk="1" hangingPunct="1">
              <a:lnSpc>
                <a:spcPct val="110000"/>
              </a:lnSpc>
              <a:buFont typeface="Wingdings" panose="05000000000000000000" pitchFamily="2" charset="2"/>
              <a:buAutoNum type="arabicPeriod" startAt="3"/>
            </a:pPr>
            <a:r>
              <a:rPr lang="zh-CN" altLang="en-US" smtClean="0"/>
              <a:t>大规模并行处理机</a:t>
            </a:r>
          </a:p>
          <a:p>
            <a:pPr marL="1085850" lvl="1" indent="-457200" eaLnBrk="1" hangingPunct="1">
              <a:lnSpc>
                <a:spcPct val="110000"/>
              </a:lnSpc>
            </a:pPr>
            <a:r>
              <a:rPr lang="en-US" altLang="zh-CN" smtClean="0">
                <a:solidFill>
                  <a:srgbClr val="9933FF"/>
                </a:solidFill>
                <a:latin typeface="Times New Roman" panose="02020603050405020304" pitchFamily="18" charset="0"/>
              </a:rPr>
              <a:t>Intel Paragon</a:t>
            </a:r>
            <a:r>
              <a:rPr lang="zh-CN" altLang="en-US" smtClean="0">
                <a:latin typeface="Times New Roman" panose="02020603050405020304" pitchFamily="18" charset="0"/>
              </a:rPr>
              <a:t>和</a:t>
            </a:r>
            <a:r>
              <a:rPr lang="en-US" altLang="zh-CN" smtClean="0">
                <a:solidFill>
                  <a:srgbClr val="9933FF"/>
                </a:solidFill>
                <a:latin typeface="Times New Roman" panose="02020603050405020304" pitchFamily="18" charset="0"/>
              </a:rPr>
              <a:t>IBM SP2</a:t>
            </a:r>
            <a:r>
              <a:rPr lang="zh-CN" altLang="en-US" smtClean="0">
                <a:latin typeface="Times New Roman" panose="02020603050405020304" pitchFamily="18" charset="0"/>
              </a:rPr>
              <a:t>是这类机器的代表。</a:t>
            </a:r>
          </a:p>
          <a:p>
            <a:pPr marL="1085850" lvl="1" indent="-457200" eaLnBrk="1" hangingPunct="1">
              <a:lnSpc>
                <a:spcPct val="110000"/>
              </a:lnSpc>
            </a:pPr>
            <a:r>
              <a:rPr lang="en-US" altLang="zh-CN" smtClean="0">
                <a:latin typeface="Times New Roman" panose="02020603050405020304" pitchFamily="18" charset="0"/>
              </a:rPr>
              <a:t>MPP</a:t>
            </a:r>
            <a:r>
              <a:rPr lang="zh-CN" altLang="en-US" smtClean="0">
                <a:latin typeface="Times New Roman" panose="02020603050405020304" pitchFamily="18" charset="0"/>
              </a:rPr>
              <a:t>往往是超大规模的计算机系统。</a:t>
            </a:r>
          </a:p>
          <a:p>
            <a:pPr marL="1085850" lvl="1" indent="-457200" eaLnBrk="1" hangingPunct="1">
              <a:lnSpc>
                <a:spcPct val="110000"/>
              </a:lnSpc>
            </a:pPr>
            <a:r>
              <a:rPr lang="zh-CN" altLang="en-US" smtClean="0">
                <a:latin typeface="Times New Roman" panose="02020603050405020304" pitchFamily="18" charset="0"/>
              </a:rPr>
              <a:t>具有以下</a:t>
            </a:r>
            <a:r>
              <a:rPr lang="zh-CN" altLang="en-US" smtClean="0">
                <a:solidFill>
                  <a:srgbClr val="D60093"/>
                </a:solidFill>
                <a:latin typeface="Times New Roman" panose="02020603050405020304" pitchFamily="18" charset="0"/>
              </a:rPr>
              <a:t>特点</a:t>
            </a:r>
            <a:r>
              <a:rPr lang="zh-CN" altLang="en-US" smtClean="0">
                <a:latin typeface="Times New Roman" panose="02020603050405020304" pitchFamily="18" charset="0"/>
              </a:rPr>
              <a:t>：</a:t>
            </a:r>
          </a:p>
          <a:p>
            <a:pPr lvl="2" eaLnBrk="1" hangingPunct="1">
              <a:lnSpc>
                <a:spcPct val="110000"/>
              </a:lnSpc>
            </a:pPr>
            <a:r>
              <a:rPr lang="zh-CN" altLang="en-US" smtClean="0">
                <a:latin typeface="Times New Roman" panose="02020603050405020304" pitchFamily="18" charset="0"/>
              </a:rPr>
              <a:t>处理结点使用商用微处理器，而且每个结点可以有多个微处理器；</a:t>
            </a:r>
          </a:p>
          <a:p>
            <a:pPr lvl="2" eaLnBrk="1" hangingPunct="1">
              <a:lnSpc>
                <a:spcPct val="110000"/>
              </a:lnSpc>
            </a:pPr>
            <a:r>
              <a:rPr lang="zh-CN" altLang="en-US" smtClean="0">
                <a:latin typeface="Times New Roman" panose="02020603050405020304" pitchFamily="18" charset="0"/>
              </a:rPr>
              <a:t>具有较好的可扩放性，能扩展成具有成百上千个处理器；</a:t>
            </a:r>
          </a:p>
          <a:p>
            <a:pPr lvl="2" eaLnBrk="1" hangingPunct="1">
              <a:lnSpc>
                <a:spcPct val="110000"/>
              </a:lnSpc>
            </a:pPr>
            <a:r>
              <a:rPr lang="zh-CN" altLang="en-US" smtClean="0">
                <a:latin typeface="Times New Roman" panose="02020603050405020304" pitchFamily="18" charset="0"/>
              </a:rPr>
              <a:t>系统中采用分布非共享的存储器，各结点有自己的地址空间；</a:t>
            </a:r>
          </a:p>
          <a:p>
            <a:pPr lvl="2" eaLnBrk="1" hangingPunct="1">
              <a:lnSpc>
                <a:spcPct val="110000"/>
              </a:lnSpc>
            </a:pPr>
            <a:r>
              <a:rPr lang="zh-CN" altLang="en-US" smtClean="0">
                <a:latin typeface="Times New Roman" panose="02020603050405020304" pitchFamily="18" charset="0"/>
              </a:rPr>
              <a:t>采用专门设计和定制的高性能互连网络；</a:t>
            </a:r>
          </a:p>
          <a:p>
            <a:pPr lvl="2" eaLnBrk="1" hangingPunct="1">
              <a:lnSpc>
                <a:spcPct val="110000"/>
              </a:lnSpc>
            </a:pPr>
            <a:r>
              <a:rPr lang="zh-CN" altLang="en-US" smtClean="0">
                <a:latin typeface="Times New Roman" panose="02020603050405020304" pitchFamily="18" charset="0"/>
              </a:rPr>
              <a:t>采用消息传递的通讯机制。 </a:t>
            </a:r>
          </a:p>
        </p:txBody>
      </p:sp>
    </p:spTree>
  </p:cSld>
  <p:clrMapOvr>
    <a:masterClrMapping/>
  </p:clrMapOvr>
  <p:transition>
    <p:pull dir="rd"/>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10.6 </a:t>
            </a:r>
            <a:r>
              <a:rPr lang="zh-CN" altLang="en-US" smtClean="0">
                <a:latin typeface="黑体" panose="02010609060101010101" pitchFamily="49" charset="-122"/>
              </a:rPr>
              <a:t>大规模并行处理机</a:t>
            </a:r>
            <a:r>
              <a:rPr lang="en-US" altLang="zh-CN" smtClean="0">
                <a:latin typeface="黑体" panose="02010609060101010101" pitchFamily="49" charset="-122"/>
              </a:rPr>
              <a:t>MPP</a:t>
            </a:r>
          </a:p>
        </p:txBody>
      </p:sp>
      <p:sp>
        <p:nvSpPr>
          <p:cNvPr id="123907" name="Rectangle 3" descr="Rectangle: Click to edit Master text styles&#10;Second level&#10;Third level&#10;Fourth level&#10;Fifth level"/>
          <p:cNvSpPr>
            <a:spLocks noGrp="1" noChangeArrowheads="1"/>
          </p:cNvSpPr>
          <p:nvPr>
            <p:ph type="body" idx="1"/>
          </p:nvPr>
        </p:nvSpPr>
        <p:spPr>
          <a:xfrm>
            <a:off x="685800" y="1219200"/>
            <a:ext cx="7772400" cy="5089525"/>
          </a:xfrm>
        </p:spPr>
        <p:txBody>
          <a:bodyPr/>
          <a:lstStyle/>
          <a:p>
            <a:pPr marL="457200" indent="-457200" eaLnBrk="1" hangingPunct="1">
              <a:lnSpc>
                <a:spcPct val="110000"/>
              </a:lnSpc>
              <a:buFont typeface="Wingdings" panose="05000000000000000000" pitchFamily="2" charset="2"/>
              <a:buAutoNum type="arabicPeriod" startAt="4"/>
            </a:pPr>
            <a:r>
              <a:rPr lang="zh-CN" altLang="en-US" smtClean="0"/>
              <a:t>机群计算机</a:t>
            </a:r>
          </a:p>
          <a:p>
            <a:pPr marL="1085850" lvl="1" indent="-457200" eaLnBrk="1" hangingPunct="1">
              <a:lnSpc>
                <a:spcPct val="110000"/>
              </a:lnSpc>
            </a:pPr>
            <a:r>
              <a:rPr lang="zh-CN" altLang="en-US" smtClean="0">
                <a:latin typeface="Times New Roman" panose="02020603050405020304" pitchFamily="18" charset="0"/>
              </a:rPr>
              <a:t>一种价格低廉、易于构建、可扩放性极强的并行计算机系统。它由多台同构或异构的独立计算机通过高性能网络或局域网互连在一起，协同完成特定的并行计算任务。</a:t>
            </a:r>
          </a:p>
          <a:p>
            <a:pPr lvl="2" eaLnBrk="1" hangingPunct="1">
              <a:lnSpc>
                <a:spcPct val="110000"/>
              </a:lnSpc>
            </a:pPr>
            <a:r>
              <a:rPr lang="en-US" altLang="zh-CN" smtClean="0">
                <a:solidFill>
                  <a:srgbClr val="9933FF"/>
                </a:solidFill>
                <a:latin typeface="Times New Roman" panose="02020603050405020304" pitchFamily="18" charset="0"/>
              </a:rPr>
              <a:t>Berkeley NOW</a:t>
            </a:r>
            <a:r>
              <a:rPr lang="zh-CN" altLang="en-US" smtClean="0">
                <a:latin typeface="Times New Roman" panose="02020603050405020304" pitchFamily="18" charset="0"/>
              </a:rPr>
              <a:t>和</a:t>
            </a:r>
            <a:r>
              <a:rPr lang="en-US" altLang="zh-CN" smtClean="0">
                <a:solidFill>
                  <a:srgbClr val="9933FF"/>
                </a:solidFill>
                <a:latin typeface="Times New Roman" panose="02020603050405020304" pitchFamily="18" charset="0"/>
              </a:rPr>
              <a:t>SP2</a:t>
            </a:r>
            <a:r>
              <a:rPr lang="zh-CN" altLang="en-US" smtClean="0">
                <a:latin typeface="Times New Roman" panose="02020603050405020304" pitchFamily="18" charset="0"/>
              </a:rPr>
              <a:t>是这类机器的代表。</a:t>
            </a:r>
          </a:p>
          <a:p>
            <a:pPr marL="1085850" lvl="1" indent="-457200" eaLnBrk="1" hangingPunct="1">
              <a:lnSpc>
                <a:spcPct val="110000"/>
              </a:lnSpc>
            </a:pPr>
            <a:r>
              <a:rPr lang="zh-CN" altLang="en-US" smtClean="0">
                <a:latin typeface="Times New Roman" panose="02020603050405020304" pitchFamily="18" charset="0"/>
              </a:rPr>
              <a:t>机群的</a:t>
            </a:r>
            <a:r>
              <a:rPr lang="zh-CN" altLang="en-US" smtClean="0">
                <a:solidFill>
                  <a:srgbClr val="D60093"/>
                </a:solidFill>
                <a:latin typeface="Times New Roman" panose="02020603050405020304" pitchFamily="18" charset="0"/>
              </a:rPr>
              <a:t>主要特点</a:t>
            </a:r>
            <a:endParaRPr lang="zh-CN" altLang="en-US" smtClean="0">
              <a:latin typeface="Times New Roman" panose="02020603050405020304" pitchFamily="18" charset="0"/>
            </a:endParaRPr>
          </a:p>
          <a:p>
            <a:pPr lvl="2" eaLnBrk="1" hangingPunct="1">
              <a:lnSpc>
                <a:spcPct val="110000"/>
              </a:lnSpc>
            </a:pPr>
            <a:r>
              <a:rPr lang="zh-CN" altLang="en-US" smtClean="0">
                <a:latin typeface="Times New Roman" panose="02020603050405020304" pitchFamily="18" charset="0"/>
              </a:rPr>
              <a:t>每个结点都是一台完整的计算机，拥有本地磁盘和操作系统，可以作为一个单独的计算资源供用户使用。</a:t>
            </a:r>
          </a:p>
          <a:p>
            <a:pPr lvl="2" eaLnBrk="1" hangingPunct="1">
              <a:lnSpc>
                <a:spcPct val="110000"/>
              </a:lnSpc>
            </a:pPr>
            <a:r>
              <a:rPr lang="zh-CN" altLang="en-US" smtClean="0">
                <a:latin typeface="Times New Roman" panose="02020603050405020304" pitchFamily="18" charset="0"/>
              </a:rPr>
              <a:t>机群的各个结点一般通过商品化网络连接在一起；</a:t>
            </a:r>
          </a:p>
          <a:p>
            <a:pPr lvl="2" eaLnBrk="1" hangingPunct="1">
              <a:lnSpc>
                <a:spcPct val="110000"/>
              </a:lnSpc>
            </a:pPr>
            <a:r>
              <a:rPr lang="zh-CN" altLang="en-US" smtClean="0">
                <a:latin typeface="Times New Roman" panose="02020603050405020304" pitchFamily="18" charset="0"/>
              </a:rPr>
              <a:t>网络接口以松散耦合的方式连接到结点的</a:t>
            </a:r>
            <a:r>
              <a:rPr lang="en-US" altLang="zh-CN" smtClean="0">
                <a:solidFill>
                  <a:srgbClr val="9933FF"/>
                </a:solidFill>
                <a:latin typeface="Times New Roman" panose="02020603050405020304" pitchFamily="18" charset="0"/>
              </a:rPr>
              <a:t>I/O</a:t>
            </a:r>
            <a:r>
              <a:rPr lang="zh-CN" altLang="en-US" smtClean="0">
                <a:latin typeface="Times New Roman" panose="02020603050405020304" pitchFamily="18" charset="0"/>
              </a:rPr>
              <a:t>总线。</a:t>
            </a:r>
            <a:r>
              <a:rPr lang="zh-CN" altLang="en-US" smtClean="0"/>
              <a:t> </a:t>
            </a:r>
          </a:p>
        </p:txBody>
      </p:sp>
    </p:spTree>
  </p:cSld>
  <p:clrMapOvr>
    <a:masterClrMapping/>
  </p:clrMapOvr>
  <p:transition>
    <p:pull dir="rd"/>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endParaRPr lang="zh-CN" altLang="zh-CN" smtClean="0"/>
          </a:p>
        </p:txBody>
      </p:sp>
      <p:graphicFrame>
        <p:nvGraphicFramePr>
          <p:cNvPr id="747889" name="Group 369"/>
          <p:cNvGraphicFramePr>
            <a:graphicFrameLocks noGrp="1"/>
          </p:cNvGraphicFramePr>
          <p:nvPr/>
        </p:nvGraphicFramePr>
        <p:xfrm>
          <a:off x="468313" y="1052513"/>
          <a:ext cx="8459787" cy="4932400"/>
        </p:xfrm>
        <a:graphic>
          <a:graphicData uri="http://schemas.openxmlformats.org/drawingml/2006/table">
            <a:tbl>
              <a:tblPr/>
              <a:tblGrid>
                <a:gridCol w="1079500"/>
                <a:gridCol w="1244600"/>
                <a:gridCol w="1355725"/>
                <a:gridCol w="1339850"/>
                <a:gridCol w="1543050"/>
                <a:gridCol w="1897062"/>
              </a:tblGrid>
              <a:tr h="4555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rPr>
                        <a:t>属性</a:t>
                      </a:r>
                      <a:endParaRPr kumimoji="1" lang="zh-CN" altLang="en-US" sz="44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rPr>
                        <a:t>PVP</a:t>
                      </a:r>
                      <a:endParaRPr kumimoji="1" lang="en-US" altLang="zh-CN" sz="44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rPr>
                        <a:t>SMP</a:t>
                      </a:r>
                      <a:endParaRPr kumimoji="1" lang="en-US" altLang="zh-CN" sz="44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rPr>
                        <a:t>MPP</a:t>
                      </a:r>
                      <a:endParaRPr kumimoji="1" lang="en-US" altLang="zh-CN" sz="44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rPr>
                        <a:t>DSM</a:t>
                      </a:r>
                      <a:endParaRPr kumimoji="1" lang="en-US" altLang="zh-CN" sz="44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rPr>
                        <a:t>机群</a:t>
                      </a:r>
                      <a:endParaRPr kumimoji="1" lang="zh-CN" altLang="en-US" sz="44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6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结构类型</a:t>
                      </a:r>
                      <a:endParaRPr kumimoji="1" lang="zh-CN" altLang="en-US" sz="40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MIMD</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MIMD</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MIMD</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MIMD</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MIMD</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1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处理器</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类型</a:t>
                      </a:r>
                      <a:endParaRPr kumimoji="1" lang="zh-CN" altLang="en-US" sz="40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专用定制</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商用</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商用</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商用</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商用</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1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互连网络</a:t>
                      </a:r>
                      <a:endParaRPr kumimoji="1" lang="zh-CN" altLang="en-US" sz="40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定制</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交叉开关</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总线、</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交叉开关</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定制网络</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定制网络</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商用网络</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（以太网、</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ATM</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6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通信机制</a:t>
                      </a:r>
                      <a:endParaRPr kumimoji="1" lang="zh-CN" altLang="en-US" sz="40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共享变量</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共享变量</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消息传递</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共享变量</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消息传递</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6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地址空间</a:t>
                      </a:r>
                      <a:endParaRPr kumimoji="1" lang="zh-CN" altLang="en-US" sz="40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单地址空间</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单地址空间</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多地址空间</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单地址空间</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多地址空间</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1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系统</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存储器</a:t>
                      </a:r>
                      <a:endParaRPr kumimoji="1" lang="zh-CN" altLang="en-US" sz="40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集中共享</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集中共享</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分布非共享</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分布共享</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分布非共享</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6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访存模型</a:t>
                      </a:r>
                      <a:endParaRPr kumimoji="1" lang="zh-CN" altLang="en-US" sz="40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UMA</a:t>
                      </a:r>
                      <a:endParaRPr kumimoji="1" lang="en-US" altLang="zh-CN"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UMA</a:t>
                      </a:r>
                      <a:endParaRPr kumimoji="1" lang="en-US" altLang="zh-CN"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NORMA</a:t>
                      </a:r>
                      <a:endParaRPr kumimoji="1" lang="en-US" altLang="zh-CN"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NUMA</a:t>
                      </a:r>
                      <a:endParaRPr kumimoji="1" lang="en-US" altLang="zh-CN"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NORMA</a:t>
                      </a:r>
                      <a:endParaRPr kumimoji="1" lang="en-US" altLang="zh-CN"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9842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代表机器</a:t>
                      </a:r>
                      <a:endParaRPr kumimoji="1" lang="zh-CN" altLang="en-US" sz="40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Cray C-90</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Cray T-90</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NEC SX4</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银河</a:t>
                      </a: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号</a:t>
                      </a:r>
                      <a:endParaRPr kumimoji="1" lang="zh-CN" altLang="en-US"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IBM R50</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SGI Power</a:t>
                      </a:r>
                      <a:endPar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Challenge</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DEC Alpha</a:t>
                      </a:r>
                      <a:endPar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服务器</a:t>
                      </a: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8400</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曙光</a:t>
                      </a: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号</a:t>
                      </a:r>
                      <a:endParaRPr kumimoji="1" lang="zh-CN" altLang="en-US"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Intel Paragon</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IBM SP2</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Intel TFLOPS</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曙光</a:t>
                      </a: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-1000/2000</a:t>
                      </a:r>
                      <a:endParaRPr kumimoji="1" lang="en-US" altLang="zh-CN"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Stanford DASH</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Cray T 3D</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SGI/Cray</a:t>
                      </a:r>
                      <a:endPar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Origin 2000</a:t>
                      </a:r>
                      <a:endParaRPr kumimoji="1" lang="en-US" altLang="zh-CN"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Berkeley NOW</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Alpha Farm</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Digital Trucluster</a:t>
                      </a:r>
                      <a:endParaRPr kumimoji="1" lang="en-US" altLang="zh-CN"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5003" name="Rectangle 359"/>
          <p:cNvSpPr>
            <a:spLocks noChangeArrowheads="1"/>
          </p:cNvSpPr>
          <p:nvPr/>
        </p:nvSpPr>
        <p:spPr bwMode="auto">
          <a:xfrm>
            <a:off x="-36513" y="4344988"/>
            <a:ext cx="18415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zh-CN">
              <a:solidFill>
                <a:schemeClr val="tx1"/>
              </a:solidFill>
              <a:latin typeface="Times New Roman" panose="02020603050405020304" pitchFamily="18" charset="0"/>
              <a:ea typeface="宋体" panose="02010600030101010101" pitchFamily="2" charset="-122"/>
            </a:endParaRPr>
          </a:p>
        </p:txBody>
      </p:sp>
      <p:sp>
        <p:nvSpPr>
          <p:cNvPr id="125004" name="Text Box 364"/>
          <p:cNvSpPr txBox="1">
            <a:spLocks noChangeArrowheads="1"/>
          </p:cNvSpPr>
          <p:nvPr/>
        </p:nvSpPr>
        <p:spPr bwMode="auto">
          <a:xfrm>
            <a:off x="3492500" y="476250"/>
            <a:ext cx="2665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000" b="1">
                <a:solidFill>
                  <a:schemeClr val="tx1"/>
                </a:solidFill>
                <a:latin typeface="Times New Roman" panose="02020603050405020304" pitchFamily="18" charset="0"/>
                <a:ea typeface="宋体" panose="02010600030101010101" pitchFamily="2" charset="-122"/>
              </a:rPr>
              <a:t> 5</a:t>
            </a:r>
            <a:r>
              <a:rPr lang="zh-CN" altLang="en-US" sz="2000" b="1">
                <a:solidFill>
                  <a:schemeClr val="tx1"/>
                </a:solidFill>
                <a:latin typeface="Times New Roman" panose="02020603050405020304" pitchFamily="18" charset="0"/>
                <a:ea typeface="宋体" panose="02010600030101010101" pitchFamily="2" charset="-122"/>
              </a:rPr>
              <a:t>类机器特征比较 </a:t>
            </a:r>
          </a:p>
        </p:txBody>
      </p:sp>
    </p:spTree>
  </p:cSld>
  <p:clrMapOvr>
    <a:masterClrMapping/>
  </p:clrMapOvr>
  <p:transition>
    <p:pull dir="rd"/>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10.6 </a:t>
            </a:r>
            <a:r>
              <a:rPr lang="zh-CN" altLang="en-US" smtClean="0">
                <a:latin typeface="黑体" panose="02010609060101010101" pitchFamily="49" charset="-122"/>
              </a:rPr>
              <a:t>大规模并行处理机</a:t>
            </a:r>
            <a:r>
              <a:rPr lang="en-US" altLang="zh-CN" smtClean="0">
                <a:latin typeface="黑体" panose="02010609060101010101" pitchFamily="49" charset="-122"/>
              </a:rPr>
              <a:t>MPP</a:t>
            </a:r>
          </a:p>
        </p:txBody>
      </p:sp>
      <p:sp>
        <p:nvSpPr>
          <p:cNvPr id="125955" name="Rectangle 3" descr="Rectangle: Click to edit Master text styles&#10;Second level&#10;Third level&#10;Fourth level&#10;Fifth level"/>
          <p:cNvSpPr>
            <a:spLocks noGrp="1" noChangeArrowheads="1"/>
          </p:cNvSpPr>
          <p:nvPr>
            <p:ph type="body" idx="1"/>
          </p:nvPr>
        </p:nvSpPr>
        <p:spPr>
          <a:xfrm>
            <a:off x="685800" y="1916113"/>
            <a:ext cx="7772400" cy="4256087"/>
          </a:xfrm>
        </p:spPr>
        <p:txBody>
          <a:bodyPr/>
          <a:lstStyle/>
          <a:p>
            <a:pPr marL="457200" indent="-457200" eaLnBrk="1" hangingPunct="1"/>
            <a:r>
              <a:rPr lang="sv-SE" altLang="zh-CN" smtClean="0"/>
              <a:t>MPP</a:t>
            </a:r>
            <a:r>
              <a:rPr lang="zh-CN" altLang="sv-SE" smtClean="0"/>
              <a:t>的出现和发展</a:t>
            </a:r>
          </a:p>
          <a:p>
            <a:pPr marL="1085850" lvl="1" indent="-457200" eaLnBrk="1" hangingPunct="1"/>
            <a:r>
              <a:rPr lang="zh-CN" altLang="sv-SE" smtClean="0">
                <a:latin typeface="Times New Roman" panose="02020603050405020304" pitchFamily="18" charset="0"/>
              </a:rPr>
              <a:t>从</a:t>
            </a:r>
            <a:r>
              <a:rPr lang="sv-SE" altLang="zh-CN" smtClean="0">
                <a:latin typeface="Times New Roman" panose="02020603050405020304" pitchFamily="18" charset="0"/>
              </a:rPr>
              <a:t>20</a:t>
            </a:r>
            <a:r>
              <a:rPr lang="zh-CN" altLang="sv-SE" smtClean="0">
                <a:latin typeface="Times New Roman" panose="02020603050405020304" pitchFamily="18" charset="0"/>
              </a:rPr>
              <a:t>世纪</a:t>
            </a:r>
            <a:r>
              <a:rPr lang="sv-SE" altLang="zh-CN" smtClean="0">
                <a:latin typeface="Times New Roman" panose="02020603050405020304" pitchFamily="18" charset="0"/>
              </a:rPr>
              <a:t>80</a:t>
            </a:r>
            <a:r>
              <a:rPr lang="zh-CN" altLang="sv-SE" smtClean="0">
                <a:latin typeface="Times New Roman" panose="02020603050405020304" pitchFamily="18" charset="0"/>
              </a:rPr>
              <a:t>年代末开始，</a:t>
            </a:r>
            <a:r>
              <a:rPr lang="sv-SE" altLang="zh-CN" smtClean="0">
                <a:latin typeface="Times New Roman" panose="02020603050405020304" pitchFamily="18" charset="0"/>
              </a:rPr>
              <a:t>MPP</a:t>
            </a:r>
            <a:r>
              <a:rPr lang="zh-CN" altLang="sv-SE" smtClean="0">
                <a:latin typeface="Times New Roman" panose="02020603050405020304" pitchFamily="18" charset="0"/>
              </a:rPr>
              <a:t>系统逐渐地显示出代替和超越向量计算多处理机系统的趋势。</a:t>
            </a:r>
          </a:p>
          <a:p>
            <a:pPr lvl="2" eaLnBrk="1" hangingPunct="1"/>
            <a:r>
              <a:rPr lang="zh-CN" altLang="sv-SE" smtClean="0">
                <a:latin typeface="Times New Roman" panose="02020603050405020304" pitchFamily="18" charset="0"/>
              </a:rPr>
              <a:t>早期的</a:t>
            </a:r>
            <a:r>
              <a:rPr lang="sv-SE" altLang="zh-CN" smtClean="0">
                <a:latin typeface="Times New Roman" panose="02020603050405020304" pitchFamily="18" charset="0"/>
              </a:rPr>
              <a:t>MPP</a:t>
            </a:r>
            <a:r>
              <a:rPr lang="zh-CN" altLang="sv-SE" smtClean="0">
                <a:latin typeface="Times New Roman" panose="02020603050405020304" pitchFamily="18" charset="0"/>
              </a:rPr>
              <a:t>：</a:t>
            </a:r>
            <a:r>
              <a:rPr lang="sv-SE" altLang="zh-CN" smtClean="0">
                <a:solidFill>
                  <a:srgbClr val="9933FF"/>
                </a:solidFill>
                <a:latin typeface="Times New Roman" panose="02020603050405020304" pitchFamily="18" charset="0"/>
              </a:rPr>
              <a:t>Intel Paragon</a:t>
            </a:r>
            <a:r>
              <a:rPr lang="sv-SE" altLang="zh-CN" smtClean="0">
                <a:latin typeface="Times New Roman" panose="02020603050405020304" pitchFamily="18" charset="0"/>
              </a:rPr>
              <a:t>(</a:t>
            </a:r>
            <a:r>
              <a:rPr lang="sv-SE" altLang="zh-CN" smtClean="0">
                <a:solidFill>
                  <a:srgbClr val="9933FF"/>
                </a:solidFill>
                <a:latin typeface="Times New Roman" panose="02020603050405020304" pitchFamily="18" charset="0"/>
              </a:rPr>
              <a:t>1992</a:t>
            </a:r>
            <a:r>
              <a:rPr lang="zh-CN" altLang="sv-SE" smtClean="0">
                <a:latin typeface="Times New Roman" panose="02020603050405020304" pitchFamily="18" charset="0"/>
              </a:rPr>
              <a:t>年</a:t>
            </a:r>
            <a:r>
              <a:rPr lang="sv-SE" altLang="zh-CN" smtClean="0">
                <a:latin typeface="Times New Roman" panose="02020603050405020304" pitchFamily="18" charset="0"/>
              </a:rPr>
              <a:t>)</a:t>
            </a:r>
            <a:r>
              <a:rPr lang="zh-CN" altLang="sv-SE" smtClean="0">
                <a:latin typeface="Times New Roman" panose="02020603050405020304" pitchFamily="18" charset="0"/>
              </a:rPr>
              <a:t>、</a:t>
            </a:r>
            <a:r>
              <a:rPr lang="sv-SE" altLang="zh-CN" smtClean="0">
                <a:solidFill>
                  <a:srgbClr val="9933FF"/>
                </a:solidFill>
                <a:latin typeface="Times New Roman" panose="02020603050405020304" pitchFamily="18" charset="0"/>
              </a:rPr>
              <a:t>KSR1.Cray T3D</a:t>
            </a:r>
            <a:r>
              <a:rPr lang="sv-SE" altLang="zh-CN" smtClean="0">
                <a:latin typeface="Times New Roman" panose="02020603050405020304" pitchFamily="18" charset="0"/>
              </a:rPr>
              <a:t>(</a:t>
            </a:r>
            <a:r>
              <a:rPr lang="sv-SE" altLang="zh-CN" smtClean="0">
                <a:solidFill>
                  <a:srgbClr val="9933FF"/>
                </a:solidFill>
                <a:latin typeface="Times New Roman" panose="02020603050405020304" pitchFamily="18" charset="0"/>
              </a:rPr>
              <a:t>1993</a:t>
            </a:r>
            <a:r>
              <a:rPr lang="zh-CN" altLang="sv-SE" smtClean="0">
                <a:latin typeface="Times New Roman" panose="02020603050405020304" pitchFamily="18" charset="0"/>
              </a:rPr>
              <a:t>年</a:t>
            </a:r>
            <a:r>
              <a:rPr lang="sv-SE" altLang="zh-CN" smtClean="0">
                <a:latin typeface="Times New Roman" panose="02020603050405020304" pitchFamily="18" charset="0"/>
              </a:rPr>
              <a:t>)</a:t>
            </a:r>
            <a:r>
              <a:rPr lang="zh-CN" altLang="sv-SE" smtClean="0">
                <a:latin typeface="Times New Roman" panose="02020603050405020304" pitchFamily="18" charset="0"/>
              </a:rPr>
              <a:t>、</a:t>
            </a:r>
            <a:r>
              <a:rPr lang="sv-SE" altLang="zh-CN" smtClean="0">
                <a:solidFill>
                  <a:srgbClr val="9933FF"/>
                </a:solidFill>
                <a:latin typeface="Times New Roman" panose="02020603050405020304" pitchFamily="18" charset="0"/>
              </a:rPr>
              <a:t>IBM SP2</a:t>
            </a:r>
            <a:r>
              <a:rPr lang="sv-SE" altLang="zh-CN" smtClean="0">
                <a:latin typeface="Times New Roman" panose="02020603050405020304" pitchFamily="18" charset="0"/>
              </a:rPr>
              <a:t>(</a:t>
            </a:r>
            <a:r>
              <a:rPr lang="sv-SE" altLang="zh-CN" smtClean="0">
                <a:solidFill>
                  <a:srgbClr val="9933FF"/>
                </a:solidFill>
                <a:latin typeface="Times New Roman" panose="02020603050405020304" pitchFamily="18" charset="0"/>
              </a:rPr>
              <a:t>1994</a:t>
            </a:r>
            <a:r>
              <a:rPr lang="zh-CN" altLang="sv-SE" smtClean="0">
                <a:solidFill>
                  <a:srgbClr val="9933FF"/>
                </a:solidFill>
                <a:latin typeface="Times New Roman" panose="02020603050405020304" pitchFamily="18" charset="0"/>
              </a:rPr>
              <a:t>年</a:t>
            </a:r>
            <a:r>
              <a:rPr lang="sv-SE" altLang="zh-CN" smtClean="0">
                <a:latin typeface="Times New Roman" panose="02020603050405020304" pitchFamily="18" charset="0"/>
              </a:rPr>
              <a:t>)</a:t>
            </a:r>
            <a:r>
              <a:rPr lang="zh-CN" altLang="sv-SE" smtClean="0">
                <a:latin typeface="Times New Roman" panose="02020603050405020304" pitchFamily="18" charset="0"/>
              </a:rPr>
              <a:t>等。</a:t>
            </a:r>
          </a:p>
          <a:p>
            <a:pPr lvl="2" eaLnBrk="1" hangingPunct="1">
              <a:buFont typeface="Wingdings" pitchFamily="2" charset="2"/>
              <a:buNone/>
            </a:pPr>
            <a:r>
              <a:rPr lang="zh-CN" altLang="sv-SE" smtClean="0">
                <a:latin typeface="Times New Roman" panose="02020603050405020304" pitchFamily="18" charset="0"/>
              </a:rPr>
              <a:t>                    （ 分布存储的</a:t>
            </a:r>
            <a:r>
              <a:rPr lang="sv-SE" altLang="zh-CN" smtClean="0">
                <a:latin typeface="Times New Roman" panose="02020603050405020304" pitchFamily="18" charset="0"/>
              </a:rPr>
              <a:t>MIMD</a:t>
            </a:r>
            <a:r>
              <a:rPr lang="zh-CN" altLang="sv-SE" smtClean="0">
                <a:latin typeface="Times New Roman" panose="02020603050405020304" pitchFamily="18" charset="0"/>
              </a:rPr>
              <a:t>计算机）</a:t>
            </a:r>
          </a:p>
          <a:p>
            <a:pPr lvl="2" eaLnBrk="1" hangingPunct="1"/>
            <a:r>
              <a:rPr lang="sv-SE" altLang="zh-CN" smtClean="0">
                <a:latin typeface="Times New Roman" panose="02020603050405020304" pitchFamily="18" charset="0"/>
              </a:rPr>
              <a:t>MPP</a:t>
            </a:r>
            <a:r>
              <a:rPr lang="zh-CN" altLang="sv-SE" smtClean="0">
                <a:latin typeface="Times New Roman" panose="02020603050405020304" pitchFamily="18" charset="0"/>
              </a:rPr>
              <a:t>的高端机器：</a:t>
            </a:r>
            <a:r>
              <a:rPr lang="sv-SE" altLang="zh-CN" smtClean="0">
                <a:latin typeface="Times New Roman" panose="02020603050405020304" pitchFamily="18" charset="0"/>
              </a:rPr>
              <a:t>1996</a:t>
            </a:r>
            <a:r>
              <a:rPr lang="zh-CN" altLang="sv-SE" smtClean="0">
                <a:latin typeface="Times New Roman" panose="02020603050405020304" pitchFamily="18" charset="0"/>
              </a:rPr>
              <a:t>年</a:t>
            </a:r>
            <a:r>
              <a:rPr lang="sv-SE" altLang="zh-CN" smtClean="0">
                <a:latin typeface="Times New Roman" panose="02020603050405020304" pitchFamily="18" charset="0"/>
              </a:rPr>
              <a:t>Intel</a:t>
            </a:r>
            <a:r>
              <a:rPr lang="zh-CN" altLang="sv-SE" smtClean="0">
                <a:latin typeface="Times New Roman" panose="02020603050405020304" pitchFamily="18" charset="0"/>
              </a:rPr>
              <a:t>公司的</a:t>
            </a:r>
            <a:r>
              <a:rPr lang="sv-SE" altLang="zh-CN" smtClean="0">
                <a:solidFill>
                  <a:srgbClr val="9933FF"/>
                </a:solidFill>
                <a:latin typeface="Times New Roman" panose="02020603050405020304" pitchFamily="18" charset="0"/>
              </a:rPr>
              <a:t>ASCI Red</a:t>
            </a:r>
            <a:endParaRPr lang="sv-SE" altLang="zh-CN" smtClean="0">
              <a:latin typeface="Times New Roman" panose="02020603050405020304" pitchFamily="18" charset="0"/>
            </a:endParaRPr>
          </a:p>
          <a:p>
            <a:pPr lvl="2" eaLnBrk="1" hangingPunct="1">
              <a:buFont typeface="Wingdings" pitchFamily="2" charset="2"/>
              <a:buNone/>
            </a:pPr>
            <a:r>
              <a:rPr lang="sv-SE" altLang="zh-CN" smtClean="0">
                <a:latin typeface="Times New Roman" panose="02020603050405020304" pitchFamily="18" charset="0"/>
              </a:rPr>
              <a:t>                                        1997</a:t>
            </a:r>
            <a:r>
              <a:rPr lang="zh-CN" altLang="sv-SE" smtClean="0">
                <a:latin typeface="Times New Roman" panose="02020603050405020304" pitchFamily="18" charset="0"/>
              </a:rPr>
              <a:t>年</a:t>
            </a:r>
            <a:r>
              <a:rPr lang="sv-SE" altLang="zh-CN" smtClean="0">
                <a:latin typeface="Times New Roman" panose="02020603050405020304" pitchFamily="18" charset="0"/>
              </a:rPr>
              <a:t>SGI Cray</a:t>
            </a:r>
            <a:r>
              <a:rPr lang="zh-CN" altLang="sv-SE" smtClean="0">
                <a:latin typeface="Times New Roman" panose="02020603050405020304" pitchFamily="18" charset="0"/>
              </a:rPr>
              <a:t>公司的</a:t>
            </a:r>
            <a:r>
              <a:rPr lang="sv-SE" altLang="zh-CN" smtClean="0">
                <a:solidFill>
                  <a:srgbClr val="9933FF"/>
                </a:solidFill>
                <a:latin typeface="Times New Roman" panose="02020603050405020304" pitchFamily="18" charset="0"/>
              </a:rPr>
              <a:t>T3E900</a:t>
            </a:r>
            <a:endParaRPr lang="zh-CN" altLang="sv-SE" smtClean="0">
              <a:latin typeface="Times New Roman" panose="02020603050405020304" pitchFamily="18" charset="0"/>
            </a:endParaRPr>
          </a:p>
          <a:p>
            <a:pPr lvl="2" eaLnBrk="1" hangingPunct="1">
              <a:buFont typeface="Wingdings" pitchFamily="2" charset="2"/>
              <a:buNone/>
            </a:pPr>
            <a:r>
              <a:rPr lang="zh-CN" altLang="sv-SE" smtClean="0">
                <a:latin typeface="Times New Roman" panose="02020603050405020304" pitchFamily="18" charset="0"/>
              </a:rPr>
              <a:t>                （万亿次浮点运算的高性能并行计算机） </a:t>
            </a:r>
            <a:endParaRPr lang="zh-CN" altLang="en-US" smtClean="0">
              <a:latin typeface="Times New Roman" panose="02020603050405020304" pitchFamily="18" charset="0"/>
            </a:endParaRPr>
          </a:p>
        </p:txBody>
      </p:sp>
      <p:sp>
        <p:nvSpPr>
          <p:cNvPr id="125956" name="Text Box 4"/>
          <p:cNvSpPr txBox="1">
            <a:spLocks noChangeArrowheads="1"/>
          </p:cNvSpPr>
          <p:nvPr/>
        </p:nvSpPr>
        <p:spPr bwMode="auto">
          <a:xfrm>
            <a:off x="684213" y="1268413"/>
            <a:ext cx="68405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600">
                <a:solidFill>
                  <a:srgbClr val="0000CC"/>
                </a:solidFill>
                <a:latin typeface="黑体" panose="02010609060101010101" pitchFamily="49" charset="-122"/>
              </a:rPr>
              <a:t>10.6.2 </a:t>
            </a:r>
            <a:r>
              <a:rPr lang="zh-CN" altLang="en-US" sz="2600">
                <a:solidFill>
                  <a:srgbClr val="0000CC"/>
                </a:solidFill>
                <a:latin typeface="黑体" panose="02010609060101010101" pitchFamily="49" charset="-122"/>
              </a:rPr>
              <a:t>大规模并行处理机</a:t>
            </a:r>
            <a:endParaRPr lang="en-US" altLang="zh-CN" sz="2600">
              <a:solidFill>
                <a:srgbClr val="0000CC"/>
              </a:solidFill>
              <a:latin typeface="黑体" panose="02010609060101010101" pitchFamily="49" charset="-122"/>
            </a:endParaRPr>
          </a:p>
        </p:txBody>
      </p:sp>
    </p:spTree>
  </p:cSld>
  <p:clrMapOvr>
    <a:masterClrMapping/>
  </p:clrMapOvr>
  <p:transition>
    <p:pull dir="rd"/>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10.6 </a:t>
            </a:r>
            <a:r>
              <a:rPr lang="zh-CN" altLang="en-US" smtClean="0">
                <a:latin typeface="黑体" panose="02010609060101010101" pitchFamily="49" charset="-122"/>
              </a:rPr>
              <a:t>大规模并行处理机</a:t>
            </a:r>
            <a:r>
              <a:rPr lang="en-US" altLang="zh-CN" smtClean="0">
                <a:latin typeface="黑体" panose="02010609060101010101" pitchFamily="49" charset="-122"/>
              </a:rPr>
              <a:t>MPP</a:t>
            </a:r>
          </a:p>
        </p:txBody>
      </p:sp>
      <p:sp>
        <p:nvSpPr>
          <p:cNvPr id="126979" name="Rectangle 3" descr="Rectangle: Click to edit Master text styles&#10;Second level&#10;Third level&#10;Fourth level&#10;Fifth level"/>
          <p:cNvSpPr>
            <a:spLocks noGrp="1" noChangeArrowheads="1"/>
          </p:cNvSpPr>
          <p:nvPr>
            <p:ph type="body" idx="1"/>
          </p:nvPr>
        </p:nvSpPr>
        <p:spPr>
          <a:xfrm>
            <a:off x="685800" y="1219200"/>
            <a:ext cx="7773988" cy="4953000"/>
          </a:xfrm>
        </p:spPr>
        <p:txBody>
          <a:bodyPr/>
          <a:lstStyle/>
          <a:p>
            <a:pPr lvl="2" eaLnBrk="1" hangingPunct="1">
              <a:lnSpc>
                <a:spcPct val="110000"/>
              </a:lnSpc>
            </a:pPr>
            <a:r>
              <a:rPr lang="zh-CN" altLang="sv-SE" smtClean="0"/>
              <a:t>在这个时期，消息传递的大规模并行处理系统得到了迅速发展。</a:t>
            </a:r>
          </a:p>
          <a:p>
            <a:pPr marL="1085850" lvl="1" indent="-457200" eaLnBrk="1" hangingPunct="1">
              <a:lnSpc>
                <a:spcPct val="110000"/>
              </a:lnSpc>
            </a:pPr>
            <a:r>
              <a:rPr lang="zh-CN" altLang="sv-SE" smtClean="0">
                <a:latin typeface="Times New Roman" panose="02020603050405020304" pitchFamily="18" charset="0"/>
              </a:rPr>
              <a:t>从</a:t>
            </a:r>
            <a:r>
              <a:rPr lang="sv-SE" altLang="zh-CN" smtClean="0">
                <a:latin typeface="Times New Roman" panose="02020603050405020304" pitchFamily="18" charset="0"/>
              </a:rPr>
              <a:t>90</a:t>
            </a:r>
            <a:r>
              <a:rPr lang="zh-CN" altLang="sv-SE" smtClean="0">
                <a:latin typeface="Times New Roman" panose="02020603050405020304" pitchFamily="18" charset="0"/>
              </a:rPr>
              <a:t>年代后期开始，基于消息传递的</a:t>
            </a:r>
            <a:r>
              <a:rPr lang="sv-SE" altLang="zh-CN" smtClean="0">
                <a:latin typeface="Times New Roman" panose="02020603050405020304" pitchFamily="18" charset="0"/>
              </a:rPr>
              <a:t>MPP</a:t>
            </a:r>
            <a:r>
              <a:rPr lang="zh-CN" altLang="sv-SE" smtClean="0">
                <a:latin typeface="Times New Roman" panose="02020603050405020304" pitchFamily="18" charset="0"/>
              </a:rPr>
              <a:t>系统慢慢地从主流的并行处理市场退出。</a:t>
            </a:r>
            <a:endParaRPr lang="zh-CN" altLang="en-US" smtClean="0">
              <a:latin typeface="Times New Roman" panose="02020603050405020304" pitchFamily="18" charset="0"/>
            </a:endParaRPr>
          </a:p>
          <a:p>
            <a:pPr marL="1085850" lvl="1" indent="-457200" eaLnBrk="1" hangingPunct="1">
              <a:lnSpc>
                <a:spcPct val="110000"/>
              </a:lnSpc>
            </a:pPr>
            <a:r>
              <a:rPr lang="zh-CN" altLang="sv-SE" smtClean="0">
                <a:latin typeface="Times New Roman" panose="02020603050405020304" pitchFamily="18" charset="0"/>
              </a:rPr>
              <a:t>随着网络技术的发展，机群系统和</a:t>
            </a:r>
            <a:r>
              <a:rPr lang="sv-SE" altLang="zh-CN" smtClean="0">
                <a:latin typeface="Times New Roman" panose="02020603050405020304" pitchFamily="18" charset="0"/>
              </a:rPr>
              <a:t>MPP</a:t>
            </a:r>
            <a:r>
              <a:rPr lang="zh-CN" altLang="sv-SE" smtClean="0">
                <a:latin typeface="Times New Roman" panose="02020603050405020304" pitchFamily="18" charset="0"/>
              </a:rPr>
              <a:t>系统的界限越来越模糊。 </a:t>
            </a:r>
          </a:p>
          <a:p>
            <a:pPr lvl="2" eaLnBrk="1" hangingPunct="1">
              <a:lnSpc>
                <a:spcPct val="110000"/>
              </a:lnSpc>
            </a:pPr>
            <a:r>
              <a:rPr lang="sv-SE" altLang="zh-CN" smtClean="0">
                <a:latin typeface="Times New Roman" panose="02020603050405020304" pitchFamily="18" charset="0"/>
              </a:rPr>
              <a:t>90</a:t>
            </a:r>
            <a:r>
              <a:rPr lang="zh-CN" altLang="sv-SE" smtClean="0">
                <a:latin typeface="Times New Roman" panose="02020603050405020304" pitchFamily="18" charset="0"/>
              </a:rPr>
              <a:t>年代后期以来高性能计算机系统结构</a:t>
            </a:r>
            <a:r>
              <a:rPr lang="zh-CN" altLang="sv-SE" smtClean="0">
                <a:solidFill>
                  <a:srgbClr val="D60093"/>
                </a:solidFill>
                <a:latin typeface="Times New Roman" panose="02020603050405020304" pitchFamily="18" charset="0"/>
              </a:rPr>
              <a:t>发展的一个趋势，</a:t>
            </a:r>
            <a:r>
              <a:rPr lang="zh-CN" altLang="sv-SE" smtClean="0">
                <a:latin typeface="Times New Roman" panose="02020603050405020304" pitchFamily="18" charset="0"/>
              </a:rPr>
              <a:t>新涌现的高性能计算机系统大多数都是由可扩放的高速互连网络连接的基于</a:t>
            </a:r>
            <a:r>
              <a:rPr lang="sv-SE" altLang="zh-CN" smtClean="0">
                <a:solidFill>
                  <a:srgbClr val="9933FF"/>
                </a:solidFill>
                <a:latin typeface="Times New Roman" panose="02020603050405020304" pitchFamily="18" charset="0"/>
              </a:rPr>
              <a:t>RISC</a:t>
            </a:r>
            <a:r>
              <a:rPr lang="zh-CN" altLang="sv-SE" smtClean="0">
                <a:latin typeface="Times New Roman" panose="02020603050405020304" pitchFamily="18" charset="0"/>
              </a:rPr>
              <a:t>微处理器的对称多处理机机群。 </a:t>
            </a:r>
          </a:p>
          <a:p>
            <a:pPr lvl="2" eaLnBrk="1" hangingPunct="1">
              <a:lnSpc>
                <a:spcPct val="110000"/>
              </a:lnSpc>
            </a:pPr>
            <a:r>
              <a:rPr lang="zh-CN" altLang="en-US" smtClean="0">
                <a:latin typeface="Times New Roman" panose="02020603050405020304" pitchFamily="18" charset="0"/>
              </a:rPr>
              <a:t>机群系统已经成了构建超大规模并行计算机系统的主要模式，</a:t>
            </a:r>
            <a:r>
              <a:rPr lang="en-US" altLang="zh-CN" smtClean="0">
                <a:latin typeface="Times New Roman" panose="02020603050405020304" pitchFamily="18" charset="0"/>
              </a:rPr>
              <a:t>MPP</a:t>
            </a:r>
            <a:r>
              <a:rPr lang="zh-CN" altLang="en-US" smtClean="0">
                <a:latin typeface="Times New Roman" panose="02020603050405020304" pitchFamily="18" charset="0"/>
              </a:rPr>
              <a:t>则是在慢慢地退居二三线了。</a:t>
            </a:r>
            <a:r>
              <a:rPr lang="zh-CN" altLang="en-US" smtClean="0"/>
              <a:t> </a:t>
            </a:r>
          </a:p>
        </p:txBody>
      </p:sp>
    </p:spTree>
  </p:cSld>
  <p:clrMapOvr>
    <a:masterClrMapping/>
  </p:clrMapOvr>
  <p:transition>
    <p:pull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10.1 </a:t>
            </a:r>
            <a:r>
              <a:rPr lang="zh-CN" altLang="en-US" smtClean="0">
                <a:latin typeface="黑体" panose="02010609060101010101" pitchFamily="49" charset="-122"/>
              </a:rPr>
              <a:t>引 言</a:t>
            </a:r>
          </a:p>
        </p:txBody>
      </p:sp>
      <p:sp>
        <p:nvSpPr>
          <p:cNvPr id="16387" name="Rectangle 3" descr="Rectangle: Click to edit Master text styles&#10;Second level&#10;Third level&#10;Fourth level&#10;Fifth level"/>
          <p:cNvSpPr>
            <a:spLocks noGrp="1" noChangeArrowheads="1"/>
          </p:cNvSpPr>
          <p:nvPr>
            <p:ph type="body" idx="1"/>
          </p:nvPr>
        </p:nvSpPr>
        <p:spPr>
          <a:xfrm>
            <a:off x="685800" y="1724025"/>
            <a:ext cx="7772400" cy="3865563"/>
          </a:xfrm>
        </p:spPr>
        <p:txBody>
          <a:bodyPr/>
          <a:lstStyle/>
          <a:p>
            <a:pPr lvl="2" eaLnBrk="1" hangingPunct="1"/>
            <a:r>
              <a:rPr lang="zh-CN" altLang="en-US" smtClean="0">
                <a:latin typeface="Times New Roman" panose="02020603050405020304" pitchFamily="18" charset="0"/>
              </a:rPr>
              <a:t>处理器之间是通过用</a:t>
            </a:r>
            <a:r>
              <a:rPr lang="en-US" altLang="zh-CN" smtClean="0">
                <a:solidFill>
                  <a:srgbClr val="9933FF"/>
                </a:solidFill>
                <a:latin typeface="Times New Roman" panose="02020603050405020304" pitchFamily="18" charset="0"/>
              </a:rPr>
              <a:t>load</a:t>
            </a:r>
            <a:r>
              <a:rPr lang="zh-CN" altLang="en-US" smtClean="0">
                <a:latin typeface="Times New Roman" panose="02020603050405020304" pitchFamily="18" charset="0"/>
              </a:rPr>
              <a:t>和</a:t>
            </a:r>
            <a:r>
              <a:rPr lang="en-US" altLang="zh-CN" smtClean="0">
                <a:solidFill>
                  <a:srgbClr val="9933FF"/>
                </a:solidFill>
                <a:latin typeface="Times New Roman" panose="02020603050405020304" pitchFamily="18" charset="0"/>
              </a:rPr>
              <a:t>store</a:t>
            </a:r>
            <a:r>
              <a:rPr lang="zh-CN" altLang="en-US" smtClean="0">
                <a:latin typeface="Times New Roman" panose="02020603050405020304" pitchFamily="18" charset="0"/>
              </a:rPr>
              <a:t>指令对相同存储器地址进行读</a:t>
            </a:r>
            <a:r>
              <a:rPr lang="en-US" altLang="zh-CN" smtClean="0">
                <a:latin typeface="Times New Roman" panose="02020603050405020304" pitchFamily="18" charset="0"/>
              </a:rPr>
              <a:t>/</a:t>
            </a:r>
            <a:r>
              <a:rPr lang="zh-CN" altLang="en-US" smtClean="0">
                <a:latin typeface="Times New Roman" panose="02020603050405020304" pitchFamily="18" charset="0"/>
              </a:rPr>
              <a:t>写操作来实现的。</a:t>
            </a:r>
          </a:p>
          <a:p>
            <a:pPr lvl="1" eaLnBrk="1" hangingPunct="1"/>
            <a:r>
              <a:rPr lang="zh-CN" altLang="en-US" smtClean="0"/>
              <a:t>消息传递通信机制</a:t>
            </a:r>
          </a:p>
          <a:p>
            <a:pPr lvl="2" eaLnBrk="1" hangingPunct="1"/>
            <a:r>
              <a:rPr lang="zh-CN" altLang="en-US" smtClean="0"/>
              <a:t>多个独立地址空间的计算机采用 </a:t>
            </a:r>
          </a:p>
          <a:p>
            <a:pPr lvl="2" eaLnBrk="1" hangingPunct="1"/>
            <a:r>
              <a:rPr lang="zh-CN" altLang="en-US" smtClean="0"/>
              <a:t>通过处理器间显式地传递消息来完成</a:t>
            </a:r>
          </a:p>
          <a:p>
            <a:pPr lvl="2" eaLnBrk="1" hangingPunct="1"/>
            <a:r>
              <a:rPr lang="zh-CN" altLang="en-US" smtClean="0">
                <a:solidFill>
                  <a:srgbClr val="D60093"/>
                </a:solidFill>
              </a:rPr>
              <a:t>消息传递多处理机</a:t>
            </a:r>
            <a:r>
              <a:rPr lang="zh-CN" altLang="en-US" smtClean="0"/>
              <a:t>中，处理器之间是通过发送消息来进行通信的，这些消息请求进行某些操作或者传送数据。 </a:t>
            </a:r>
          </a:p>
          <a:p>
            <a:pPr lvl="2" eaLnBrk="1" hangingPunct="1">
              <a:buFont typeface="Wingdings" pitchFamily="2" charset="2"/>
              <a:buNone/>
            </a:pPr>
            <a:r>
              <a:rPr lang="zh-CN" altLang="en-US" smtClean="0"/>
              <a:t>    </a:t>
            </a:r>
          </a:p>
        </p:txBody>
      </p:sp>
    </p:spTree>
  </p:cSld>
  <p:clrMapOvr>
    <a:masterClrMapping/>
  </p:clrMapOvr>
  <p:transition>
    <p:pull dir="rd"/>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10.6 </a:t>
            </a:r>
            <a:r>
              <a:rPr lang="zh-CN" altLang="en-US" smtClean="0">
                <a:latin typeface="黑体" panose="02010609060101010101" pitchFamily="49" charset="-122"/>
              </a:rPr>
              <a:t>大规模并行处理机</a:t>
            </a:r>
            <a:r>
              <a:rPr lang="en-US" altLang="zh-CN" smtClean="0">
                <a:latin typeface="黑体" panose="02010609060101010101" pitchFamily="49" charset="-122"/>
              </a:rPr>
              <a:t>MPP</a:t>
            </a:r>
          </a:p>
        </p:txBody>
      </p:sp>
      <p:sp>
        <p:nvSpPr>
          <p:cNvPr id="128003" name="Rectangle 3" descr="Rectangle: Click to edit Master text styles&#10;Second level&#10;Third level&#10;Fourth level&#10;Fifth level"/>
          <p:cNvSpPr>
            <a:spLocks noGrp="1" noChangeArrowheads="1"/>
          </p:cNvSpPr>
          <p:nvPr>
            <p:ph type="body" idx="1"/>
          </p:nvPr>
        </p:nvSpPr>
        <p:spPr>
          <a:xfrm>
            <a:off x="685800" y="1363663"/>
            <a:ext cx="7772400" cy="4657725"/>
          </a:xfrm>
        </p:spPr>
        <p:txBody>
          <a:bodyPr/>
          <a:lstStyle/>
          <a:p>
            <a:pPr marL="457200" indent="-457200" eaLnBrk="1" hangingPunct="1">
              <a:buFont typeface="Wingdings" panose="05000000000000000000" pitchFamily="2" charset="2"/>
              <a:buAutoNum type="arabicPeriod" startAt="2"/>
            </a:pPr>
            <a:r>
              <a:rPr lang="sv-SE" altLang="zh-CN" smtClean="0"/>
              <a:t>MPP</a:t>
            </a:r>
            <a:r>
              <a:rPr lang="zh-CN" altLang="sv-SE" smtClean="0"/>
              <a:t>系统概述</a:t>
            </a:r>
          </a:p>
          <a:p>
            <a:pPr marL="1085850" lvl="1" indent="-457200" eaLnBrk="1" hangingPunct="1"/>
            <a:r>
              <a:rPr lang="sv-SE" altLang="zh-CN" smtClean="0"/>
              <a:t>MPP</a:t>
            </a:r>
            <a:r>
              <a:rPr lang="zh-CN" altLang="sv-SE" smtClean="0"/>
              <a:t>结构的一个重要特性</a:t>
            </a:r>
            <a:r>
              <a:rPr lang="zh-CN" altLang="sv-SE" b="1" smtClean="0"/>
              <a:t>：</a:t>
            </a:r>
            <a:r>
              <a:rPr lang="zh-CN" altLang="sv-SE" smtClean="0">
                <a:solidFill>
                  <a:srgbClr val="D60093"/>
                </a:solidFill>
              </a:rPr>
              <a:t>可扩放性</a:t>
            </a:r>
          </a:p>
          <a:p>
            <a:pPr lvl="2" eaLnBrk="1" hangingPunct="1"/>
            <a:r>
              <a:rPr lang="zh-CN" altLang="sv-SE" smtClean="0">
                <a:latin typeface="Times New Roman" panose="02020603050405020304" pitchFamily="18" charset="0"/>
              </a:rPr>
              <a:t>处理器的数量可扩放至数千个处理器。</a:t>
            </a:r>
          </a:p>
          <a:p>
            <a:pPr lvl="2" eaLnBrk="1" hangingPunct="1"/>
            <a:r>
              <a:rPr lang="zh-CN" altLang="sv-SE" smtClean="0">
                <a:latin typeface="Times New Roman" panose="02020603050405020304" pitchFamily="18" charset="0"/>
              </a:rPr>
              <a:t>主存、</a:t>
            </a:r>
            <a:r>
              <a:rPr lang="sv-SE" altLang="zh-CN" smtClean="0">
                <a:solidFill>
                  <a:srgbClr val="9933FF"/>
                </a:solidFill>
                <a:latin typeface="Times New Roman" panose="02020603050405020304" pitchFamily="18" charset="0"/>
              </a:rPr>
              <a:t>I/O</a:t>
            </a:r>
            <a:r>
              <a:rPr lang="zh-CN" altLang="sv-SE" smtClean="0">
                <a:latin typeface="Times New Roman" panose="02020603050405020304" pitchFamily="18" charset="0"/>
              </a:rPr>
              <a:t>能力和带宽也能随处理器数量的增长而成比例地增长。</a:t>
            </a:r>
          </a:p>
          <a:p>
            <a:pPr marL="1085850" lvl="1" indent="-457200" eaLnBrk="1" hangingPunct="1"/>
            <a:r>
              <a:rPr lang="sv-SE" altLang="zh-CN" smtClean="0"/>
              <a:t>MPP</a:t>
            </a:r>
            <a:r>
              <a:rPr lang="zh-CN" altLang="sv-SE" smtClean="0"/>
              <a:t>主要采用了以下技术来提高系统的可扩放性。</a:t>
            </a:r>
          </a:p>
          <a:p>
            <a:pPr lvl="2" eaLnBrk="1" hangingPunct="1"/>
            <a:r>
              <a:rPr lang="zh-CN" altLang="en-US" smtClean="0">
                <a:latin typeface="Times New Roman" panose="02020603050405020304" pitchFamily="18" charset="0"/>
              </a:rPr>
              <a:t>使用物理上分布的主存体系结构，使分布式主存的总容量和总带宽能随处理结点数量的增加而增加。</a:t>
            </a:r>
          </a:p>
          <a:p>
            <a:pPr lvl="2" eaLnBrk="1" hangingPunct="1"/>
            <a:r>
              <a:rPr lang="zh-CN" altLang="en-US" smtClean="0">
                <a:latin typeface="Times New Roman" panose="02020603050405020304" pitchFamily="18" charset="0"/>
              </a:rPr>
              <a:t>处理能力、主存与</a:t>
            </a:r>
            <a:r>
              <a:rPr lang="en-US" altLang="zh-CN" smtClean="0">
                <a:solidFill>
                  <a:srgbClr val="9933FF"/>
                </a:solidFill>
                <a:latin typeface="Times New Roman" panose="02020603050405020304" pitchFamily="18" charset="0"/>
              </a:rPr>
              <a:t>I/O</a:t>
            </a:r>
            <a:r>
              <a:rPr lang="zh-CN" altLang="en-US" smtClean="0">
                <a:latin typeface="Times New Roman" panose="02020603050405020304" pitchFamily="18" charset="0"/>
              </a:rPr>
              <a:t>能力平衡发展。 </a:t>
            </a:r>
          </a:p>
          <a:p>
            <a:pPr lvl="2" eaLnBrk="1" hangingPunct="1"/>
            <a:r>
              <a:rPr lang="zh-CN" altLang="en-US" smtClean="0">
                <a:latin typeface="Times New Roman" panose="02020603050405020304" pitchFamily="18" charset="0"/>
              </a:rPr>
              <a:t>计算能力与并行性平衡发展。</a:t>
            </a:r>
          </a:p>
          <a:p>
            <a:pPr marL="457200" indent="-457200" eaLnBrk="1" hangingPunct="1"/>
            <a:endParaRPr lang="en-US" altLang="zh-CN" smtClean="0"/>
          </a:p>
        </p:txBody>
      </p:sp>
    </p:spTree>
  </p:cSld>
  <p:clrMapOvr>
    <a:masterClrMapping/>
  </p:clrMapOvr>
  <p:transition>
    <p:pull dir="rd"/>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6" name="Rectangle 263"/>
          <p:cNvSpPr>
            <a:spLocks noGrp="1" noChangeArrowheads="1"/>
          </p:cNvSpPr>
          <p:nvPr>
            <p:ph type="title"/>
          </p:nvPr>
        </p:nvSpPr>
        <p:spPr/>
        <p:txBody>
          <a:bodyPr/>
          <a:lstStyle/>
          <a:p>
            <a:pPr eaLnBrk="1" hangingPunct="1"/>
            <a:endParaRPr lang="zh-CN" altLang="zh-CN" smtClean="0"/>
          </a:p>
        </p:txBody>
      </p:sp>
      <p:graphicFrame>
        <p:nvGraphicFramePr>
          <p:cNvPr id="751885" name="Group 269"/>
          <p:cNvGraphicFramePr>
            <a:graphicFrameLocks noGrp="1"/>
          </p:cNvGraphicFramePr>
          <p:nvPr>
            <p:ph idx="1"/>
          </p:nvPr>
        </p:nvGraphicFramePr>
        <p:xfrm>
          <a:off x="760413" y="1341438"/>
          <a:ext cx="7772400" cy="5056185"/>
        </p:xfrm>
        <a:graphic>
          <a:graphicData uri="http://schemas.openxmlformats.org/drawingml/2006/table">
            <a:tbl>
              <a:tblPr/>
              <a:tblGrid>
                <a:gridCol w="1338262"/>
                <a:gridCol w="1917700"/>
                <a:gridCol w="2052638"/>
                <a:gridCol w="2463800"/>
              </a:tblGrid>
              <a:tr h="518225">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rPr>
                        <a:t>MPP</a:t>
                      </a:r>
                      <a:r>
                        <a:rPr kumimoji="1" lang="zh-CN" altLang="en-US" sz="14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rPr>
                        <a:t>模型</a:t>
                      </a:r>
                      <a:endParaRPr kumimoji="1" lang="zh-CN" altLang="en-US" sz="36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rPr>
                        <a:t>Intel/Sandia  ASCI</a:t>
                      </a:r>
                      <a:endParaRPr kumimoji="1" lang="en-US" altLang="zh-CN" sz="16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rPr>
                        <a:t>Option Red</a:t>
                      </a:r>
                      <a:endParaRPr kumimoji="1" lang="en-US" altLang="zh-CN" sz="36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rPr>
                        <a:t>IBM SP2</a:t>
                      </a:r>
                      <a:endParaRPr kumimoji="1" lang="en-US" altLang="zh-CN" sz="36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rPr>
                        <a:t>SGI/Cray Origin 2000</a:t>
                      </a:r>
                      <a:endParaRPr kumimoji="1" lang="en-US" altLang="zh-CN" sz="36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1611">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典型配置</a:t>
                      </a:r>
                      <a:endParaRPr kumimoji="1" lang="zh-CN" altLang="en-US" sz="3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9072</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个处理器</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1.8 Tflop/s</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NSL</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zh-CN" altLang="en-US"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400</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个处理器</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 Gflop/s</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MHPCC</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zh-CN" altLang="en-US"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128</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个处理器</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51 Gflop/s</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NCSA</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zh-CN" altLang="en-US"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303">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推出日期</a:t>
                      </a:r>
                      <a:endParaRPr kumimoji="1" lang="zh-CN" altLang="en-US" sz="3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1996</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年</a:t>
                      </a: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月</a:t>
                      </a:r>
                      <a:endParaRPr kumimoji="1" lang="zh-CN" altLang="en-US"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1994</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年</a:t>
                      </a: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月</a:t>
                      </a:r>
                      <a:endParaRPr kumimoji="1" lang="zh-CN" altLang="en-US"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1996</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年</a:t>
                      </a: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月</a:t>
                      </a:r>
                      <a:endParaRPr kumimoji="1" lang="zh-CN" altLang="en-US"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1611">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CPU</a:t>
                      </a:r>
                      <a:r>
                        <a:rPr kumimoji="1" lang="zh-CN" altLang="en-US" sz="14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类型</a:t>
                      </a:r>
                      <a:endParaRPr kumimoji="1" lang="zh-CN" altLang="en-US" sz="3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 MHz</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 Mflop/s</a:t>
                      </a:r>
                      <a:endPar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Pentium Pro</a:t>
                      </a:r>
                      <a:endParaRPr kumimoji="1" lang="en-US" altLang="zh-CN"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67 MHz</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267 Mflop/s</a:t>
                      </a:r>
                      <a:endPar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POWER2</a:t>
                      </a:r>
                      <a:endParaRPr kumimoji="1" lang="en-US" altLang="zh-CN"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 MHz</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400Mflop/s</a:t>
                      </a:r>
                      <a:endPar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MIPS R10000</a:t>
                      </a:r>
                      <a:endParaRPr kumimoji="1" lang="en-US" altLang="zh-CN"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44998">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节点结构</a:t>
                      </a:r>
                      <a:endParaRPr kumimoji="1" lang="zh-CN" altLang="en-US"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数据存储</a:t>
                      </a:r>
                      <a:endParaRPr kumimoji="1" lang="zh-CN" altLang="en-US" sz="3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个处理器，</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32</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256MB</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主存，</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共享磁盘</a:t>
                      </a:r>
                      <a:endParaRPr kumimoji="1" lang="zh-CN" altLang="en-US"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个处理器，</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64MB</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2GB</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本地主存，</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1GB</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14.5G</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本地磁盘</a:t>
                      </a:r>
                      <a:endParaRPr kumimoji="1" lang="zh-CN" altLang="en-US"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个处理器，</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64MB</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256MB</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分布共享</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主存和共享磁盘</a:t>
                      </a:r>
                      <a:endParaRPr kumimoji="1" lang="zh-CN" altLang="en-US"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303">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互连网络</a:t>
                      </a:r>
                      <a:endParaRPr kumimoji="1" lang="zh-CN" altLang="en-US" sz="3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分离二维网孔</a:t>
                      </a:r>
                      <a:endParaRPr kumimoji="1" lang="zh-CN" altLang="en-US"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多级网络</a:t>
                      </a:r>
                      <a:endParaRPr kumimoji="1" lang="zh-CN" altLang="en-US"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胖超立方体网格</a:t>
                      </a:r>
                      <a:endParaRPr kumimoji="1" lang="zh-CN" altLang="en-US"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303">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访存模型</a:t>
                      </a:r>
                      <a:endParaRPr kumimoji="1" lang="zh-CN" altLang="en-US" sz="3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NORMA</a:t>
                      </a:r>
                      <a:endParaRPr kumimoji="1" lang="en-US" altLang="zh-CN"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NORMA</a:t>
                      </a:r>
                      <a:endParaRPr kumimoji="1" lang="en-US" altLang="zh-CN"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CC-NUMA</a:t>
                      </a:r>
                      <a:endParaRPr kumimoji="1" lang="en-US" altLang="zh-CN"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303">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节点</a:t>
                      </a:r>
                      <a:r>
                        <a:rPr kumimoji="1" lang="en-US" altLang="zh-CN" sz="14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OS</a:t>
                      </a:r>
                      <a:endParaRPr kumimoji="1" lang="en-US" altLang="zh-CN" sz="3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轻量级内核（</a:t>
                      </a: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LWK</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zh-CN" altLang="en-US"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完全</a:t>
                      </a: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AIX</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IBM UNIX</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zh-CN" altLang="en-US"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微内核</a:t>
                      </a: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Cellular IRIX</a:t>
                      </a:r>
                      <a:endParaRPr kumimoji="1" lang="en-US" altLang="zh-CN"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225">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编程语言</a:t>
                      </a:r>
                      <a:endParaRPr kumimoji="1" lang="zh-CN" altLang="en-US" sz="3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基于</a:t>
                      </a: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PUMA Portals</a:t>
                      </a:r>
                      <a:endPar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的</a:t>
                      </a: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MPI</a:t>
                      </a:r>
                      <a:endParaRPr kumimoji="1" lang="en-US" altLang="zh-CN"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MPI</a:t>
                      </a:r>
                      <a:r>
                        <a:rPr kumimoji="1"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和</a:t>
                      </a: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PVM</a:t>
                      </a:r>
                      <a:endParaRPr kumimoji="1" lang="en-US" altLang="zh-CN"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Power C,</a:t>
                      </a:r>
                      <a:endPar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Power Fortran</a:t>
                      </a:r>
                      <a:endParaRPr kumimoji="1" lang="en-US" altLang="zh-CN"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303">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其他编程模型</a:t>
                      </a:r>
                      <a:endParaRPr kumimoji="1" lang="zh-CN" altLang="en-US" sz="3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NX, PVM, HPF</a:t>
                      </a:r>
                      <a:endParaRPr kumimoji="1" lang="en-US" altLang="zh-CN"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HPF, Linda</a:t>
                      </a:r>
                      <a:endParaRPr kumimoji="1" lang="en-US" altLang="zh-CN"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MPI, PVM</a:t>
                      </a:r>
                      <a:endParaRPr kumimoji="1" lang="en-US" altLang="zh-CN" sz="3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9084" name="Text Box 265"/>
          <p:cNvSpPr txBox="1">
            <a:spLocks noChangeArrowheads="1"/>
          </p:cNvSpPr>
          <p:nvPr/>
        </p:nvSpPr>
        <p:spPr bwMode="auto">
          <a:xfrm>
            <a:off x="755650" y="676275"/>
            <a:ext cx="79930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90000"/>
              </a:lnSpc>
              <a:buFont typeface="Wingdings" panose="05000000000000000000" pitchFamily="2" charset="2"/>
              <a:buAutoNum type="arabicPeriod" startAt="3"/>
            </a:pPr>
            <a:r>
              <a:rPr lang="sv-SE" altLang="zh-CN" sz="2600">
                <a:latin typeface="Times New Roman" panose="02020603050405020304" pitchFamily="18" charset="0"/>
              </a:rPr>
              <a:t>3</a:t>
            </a:r>
            <a:r>
              <a:rPr lang="zh-CN" altLang="sv-SE" sz="2600">
                <a:latin typeface="Times New Roman" panose="02020603050405020304" pitchFamily="18" charset="0"/>
              </a:rPr>
              <a:t>种大型</a:t>
            </a:r>
            <a:r>
              <a:rPr lang="sv-SE" altLang="zh-CN" sz="2600">
                <a:latin typeface="Times New Roman" panose="02020603050405020304" pitchFamily="18" charset="0"/>
              </a:rPr>
              <a:t>MPP</a:t>
            </a:r>
            <a:r>
              <a:rPr lang="zh-CN" altLang="sv-SE" sz="2600">
                <a:latin typeface="Times New Roman" panose="02020603050405020304" pitchFamily="18" charset="0"/>
              </a:rPr>
              <a:t>的特点</a:t>
            </a:r>
            <a:r>
              <a:rPr lang="zh-CN" altLang="sv-SE" sz="2000">
                <a:solidFill>
                  <a:srgbClr val="000000"/>
                </a:solidFill>
                <a:latin typeface="Times New Roman" panose="02020603050405020304" pitchFamily="18" charset="0"/>
                <a:ea typeface="宋体" panose="02010600030101010101" pitchFamily="2" charset="-122"/>
              </a:rPr>
              <a:t>（</a:t>
            </a:r>
            <a:r>
              <a:rPr lang="zh-CN" altLang="sv-SE" sz="2000" b="1">
                <a:solidFill>
                  <a:srgbClr val="000000"/>
                </a:solidFill>
                <a:latin typeface="Times New Roman" panose="02020603050405020304" pitchFamily="18" charset="0"/>
                <a:ea typeface="宋体" panose="02010600030101010101" pitchFamily="2" charset="-122"/>
              </a:rPr>
              <a:t>分别代表构造大型系统的不同方法）</a:t>
            </a:r>
            <a:r>
              <a:rPr lang="zh-CN" altLang="sv-SE" sz="2600"/>
              <a:t> </a:t>
            </a:r>
            <a:endParaRPr lang="zh-CN" altLang="en-US" sz="2600">
              <a:solidFill>
                <a:schemeClr val="tx1"/>
              </a:solidFill>
            </a:endParaRPr>
          </a:p>
        </p:txBody>
      </p:sp>
    </p:spTree>
  </p:cSld>
  <p:clrMapOvr>
    <a:masterClrMapping/>
  </p:clrMapOvr>
  <p:transition>
    <p:pull dir="rd"/>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050" name="Rectangle 519"/>
          <p:cNvSpPr>
            <a:spLocks noGrp="1" noChangeArrowheads="1"/>
          </p:cNvSpPr>
          <p:nvPr>
            <p:ph type="title"/>
          </p:nvPr>
        </p:nvSpPr>
        <p:spPr/>
        <p:txBody>
          <a:bodyPr/>
          <a:lstStyle/>
          <a:p>
            <a:pPr eaLnBrk="1" hangingPunct="1"/>
            <a:endParaRPr lang="zh-CN" altLang="zh-CN" smtClean="0"/>
          </a:p>
        </p:txBody>
      </p:sp>
      <p:sp>
        <p:nvSpPr>
          <p:cNvPr id="130051" name="Rectangle 3" descr="Rectangle: Click to edit Master text styles&#10;Second level&#10;Third level&#10;Fourth level&#10;Fifth level"/>
          <p:cNvSpPr>
            <a:spLocks noGrp="1" noChangeArrowheads="1"/>
          </p:cNvSpPr>
          <p:nvPr>
            <p:ph type="body" sz="half" idx="1"/>
          </p:nvPr>
        </p:nvSpPr>
        <p:spPr>
          <a:xfrm>
            <a:off x="971550" y="620713"/>
            <a:ext cx="7416800" cy="576262"/>
          </a:xfrm>
        </p:spPr>
        <p:txBody>
          <a:bodyPr/>
          <a:lstStyle/>
          <a:p>
            <a:pPr marL="457200" indent="-457200" eaLnBrk="1" hangingPunct="1">
              <a:buFont typeface="Wingdings" panose="05000000000000000000" pitchFamily="2" charset="2"/>
              <a:buAutoNum type="arabicPeriod" startAt="4"/>
            </a:pPr>
            <a:r>
              <a:rPr lang="zh-CN" altLang="sv-SE" smtClean="0"/>
              <a:t>一些典型的</a:t>
            </a:r>
            <a:r>
              <a:rPr lang="sv-SE" altLang="zh-CN" smtClean="0"/>
              <a:t>MPP</a:t>
            </a:r>
            <a:r>
              <a:rPr lang="zh-CN" altLang="sv-SE" smtClean="0"/>
              <a:t>系统的特性</a:t>
            </a:r>
            <a:r>
              <a:rPr lang="zh-CN" altLang="sv-SE" sz="2000" smtClean="0"/>
              <a:t> </a:t>
            </a:r>
            <a:endParaRPr lang="zh-CN" altLang="en-US" sz="2000" smtClean="0"/>
          </a:p>
        </p:txBody>
      </p:sp>
      <p:graphicFrame>
        <p:nvGraphicFramePr>
          <p:cNvPr id="753181" name="Group 541"/>
          <p:cNvGraphicFramePr>
            <a:graphicFrameLocks noGrp="1"/>
          </p:cNvGraphicFramePr>
          <p:nvPr>
            <p:ph sz="half" idx="2"/>
          </p:nvPr>
        </p:nvGraphicFramePr>
        <p:xfrm>
          <a:off x="323850" y="1397000"/>
          <a:ext cx="8496300" cy="5029200"/>
        </p:xfrm>
        <a:graphic>
          <a:graphicData uri="http://schemas.openxmlformats.org/drawingml/2006/table">
            <a:tbl>
              <a:tblPr/>
              <a:tblGrid>
                <a:gridCol w="1238250"/>
                <a:gridCol w="1292225"/>
                <a:gridCol w="1536700"/>
                <a:gridCol w="1404938"/>
                <a:gridCol w="1590675"/>
                <a:gridCol w="1433512"/>
              </a:tblGrid>
              <a:tr h="371475">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rPr>
                        <a:t>结构特性</a:t>
                      </a:r>
                      <a:endParaRPr kumimoji="1" lang="zh-CN" altLang="en-US" sz="40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rPr>
                        <a:t>IBM SP2</a:t>
                      </a:r>
                      <a:endParaRPr kumimoji="1" lang="en-US" altLang="zh-CN" sz="40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rPr>
                        <a:t>Cray T3D</a:t>
                      </a:r>
                      <a:endParaRPr kumimoji="1" lang="en-US" altLang="zh-CN" sz="40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rPr>
                        <a:t>Cray T3E</a:t>
                      </a:r>
                      <a:endParaRPr kumimoji="1" lang="en-US" altLang="zh-CN" sz="40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rPr>
                        <a:t>Intel Paragon</a:t>
                      </a:r>
                      <a:endParaRPr kumimoji="1" lang="en-US" altLang="zh-CN" sz="40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rPr>
                        <a:t>Intel/Sandia</a:t>
                      </a:r>
                      <a:endParaRPr kumimoji="1" lang="en-US" altLang="zh-CN" sz="18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rPr>
                        <a:t>Option Red</a:t>
                      </a:r>
                      <a:endParaRPr kumimoji="1" lang="en-US" altLang="zh-CN" sz="40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888">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典型配置</a:t>
                      </a:r>
                      <a:endParaRPr kumimoji="1" lang="zh-CN" altLang="en-US" sz="40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400</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个节点</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 Gflop/s</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512</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个节点</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153 Gflop/s</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512</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个节点</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 Tflop/s</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400</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个节点</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40 Gflop/s</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4536</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个节点</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1.8 Tflop/s</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4150">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推出日期</a:t>
                      </a:r>
                      <a:endParaRPr kumimoji="1" lang="zh-CN" altLang="en-US" sz="40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1994</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年</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1993</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年</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1996</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年</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1992</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年</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1996</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年</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9588">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CPU</a:t>
                      </a:r>
                      <a:r>
                        <a:rPr kumimoji="1" lang="zh-CN" altLang="en-US"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类型</a:t>
                      </a:r>
                      <a:endParaRPr kumimoji="1" lang="zh-CN" altLang="en-US" sz="40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67 MHz</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267 Mflop/s</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POWER2</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150 MHz</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150 Mflop/s</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Alpha 21064</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300 MHz</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600 Mflop/s</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Alpha 21164</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50 MHz</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 Mflop/s</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Intel i860</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 MHz</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 Mflop/s</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Pentium Pro</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8175">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节点结构</a:t>
                      </a:r>
                      <a:endParaRPr kumimoji="1" lang="zh-CN" altLang="en-US" sz="18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数据存储</a:t>
                      </a:r>
                      <a:endParaRPr kumimoji="1" lang="zh-CN" altLang="en-US" sz="40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1CPU</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64MB</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2GB</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本地存储器，</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4.5GB</a:t>
                      </a: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本地磁盘</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2CPU</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64MB</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主存，</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50GB</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共享磁盘</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8CPU</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256MB</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16GB</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DSM </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主存，</a:t>
                      </a: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共享磁盘</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2CPU</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128MB</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本地存储器，</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40GB</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共享磁盘</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2CPU</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32</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256MB</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本地存储器，</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共享磁盘</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互连网络</a:t>
                      </a:r>
                      <a:endParaRPr kumimoji="1" lang="zh-CN" altLang="en-US" sz="40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多级网络</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三维环绕</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三维环绕</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二维网孔</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分离二维网孔</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访存模型</a:t>
                      </a:r>
                      <a:endParaRPr kumimoji="1" lang="zh-CN" altLang="en-US" sz="40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NORMA</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NUMA</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NCC—NUMA</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NORMA</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NORMA</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pull dir="rd"/>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519"/>
          <p:cNvSpPr>
            <a:spLocks noGrp="1" noChangeArrowheads="1"/>
          </p:cNvSpPr>
          <p:nvPr>
            <p:ph type="title"/>
          </p:nvPr>
        </p:nvSpPr>
        <p:spPr/>
        <p:txBody>
          <a:bodyPr/>
          <a:lstStyle/>
          <a:p>
            <a:pPr eaLnBrk="1" hangingPunct="1"/>
            <a:r>
              <a:rPr lang="en-US" altLang="zh-CN" smtClean="0">
                <a:latin typeface="黑体" panose="02010609060101010101" pitchFamily="49" charset="-122"/>
              </a:rPr>
              <a:t>10.6 </a:t>
            </a:r>
            <a:r>
              <a:rPr lang="zh-CN" altLang="en-US" smtClean="0">
                <a:latin typeface="黑体" panose="02010609060101010101" pitchFamily="49" charset="-122"/>
              </a:rPr>
              <a:t>大规模并行处理机</a:t>
            </a:r>
            <a:r>
              <a:rPr lang="en-US" altLang="zh-CN" smtClean="0">
                <a:latin typeface="黑体" panose="02010609060101010101" pitchFamily="49" charset="-122"/>
              </a:rPr>
              <a:t>MPP</a:t>
            </a:r>
          </a:p>
        </p:txBody>
      </p:sp>
      <p:graphicFrame>
        <p:nvGraphicFramePr>
          <p:cNvPr id="756241" name="Group 529"/>
          <p:cNvGraphicFramePr>
            <a:graphicFrameLocks noGrp="1"/>
          </p:cNvGraphicFramePr>
          <p:nvPr>
            <p:ph idx="1"/>
          </p:nvPr>
        </p:nvGraphicFramePr>
        <p:xfrm>
          <a:off x="250825" y="1700213"/>
          <a:ext cx="8713788" cy="4054477"/>
        </p:xfrm>
        <a:graphic>
          <a:graphicData uri="http://schemas.openxmlformats.org/drawingml/2006/table">
            <a:tbl>
              <a:tblPr/>
              <a:tblGrid>
                <a:gridCol w="1271588"/>
                <a:gridCol w="1609725"/>
                <a:gridCol w="1287462"/>
                <a:gridCol w="1449388"/>
                <a:gridCol w="1449387"/>
                <a:gridCol w="1646238"/>
              </a:tblGrid>
              <a:tr h="579211">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rPr>
                        <a:t>结构特性</a:t>
                      </a:r>
                      <a:endParaRPr kumimoji="1" lang="zh-CN" altLang="en-US" sz="40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rPr>
                        <a:t>IBM SP2</a:t>
                      </a:r>
                      <a:endParaRPr kumimoji="1" lang="en-US" altLang="zh-CN" sz="40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rPr>
                        <a:t>Cray T3D</a:t>
                      </a:r>
                      <a:endParaRPr kumimoji="1" lang="en-US" altLang="zh-CN" sz="40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rPr>
                        <a:t>Cray T3E</a:t>
                      </a:r>
                      <a:endParaRPr kumimoji="1" lang="en-US" altLang="zh-CN" sz="40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rPr>
                        <a:t>Intel Paragon</a:t>
                      </a:r>
                      <a:endParaRPr kumimoji="1" lang="en-US" altLang="zh-CN" sz="40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rPr>
                        <a:t>Intel/Sandia</a:t>
                      </a:r>
                      <a:endParaRPr kumimoji="1" lang="en-US" altLang="zh-CN" sz="18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rPr>
                        <a:t>Option Red</a:t>
                      </a:r>
                      <a:endParaRPr kumimoji="1" lang="en-US" altLang="zh-CN" sz="4000" b="1" i="0" u="none" strike="noStrike" cap="none" normalizeH="0" baseline="0" smtClean="0">
                        <a:ln>
                          <a:noFill/>
                        </a:ln>
                        <a:solidFill>
                          <a:srgbClr val="CC0000"/>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211">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结构特性</a:t>
                      </a:r>
                      <a:endParaRPr kumimoji="1" lang="zh-CN" altLang="en-US" sz="40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IBM SP2</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Cray T3D</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Cray T3E</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Intel Paragon</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Intel/Sandia</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Option Red</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211">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节点</a:t>
                      </a:r>
                      <a:r>
                        <a:rPr kumimoji="1" lang="en-US" altLang="zh-CN"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OS</a:t>
                      </a:r>
                      <a:endParaRPr kumimoji="1" lang="en-US" altLang="zh-CN" sz="40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完全 </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AIX</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l"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IBM UNIX</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微内核</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基于</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Chorus</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的</a:t>
                      </a:r>
                    </a:p>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微内核</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微内核</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轻量级内核</a:t>
                      </a:r>
                    </a:p>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LWK</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3089">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编程模型</a:t>
                      </a:r>
                      <a:endParaRPr kumimoji="1" lang="zh-CN" altLang="en-US" sz="40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消息传递</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共享变量、</a:t>
                      </a:r>
                    </a:p>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消息传递、</a:t>
                      </a:r>
                    </a:p>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PVM</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共享变量、</a:t>
                      </a:r>
                    </a:p>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消息传递、</a:t>
                      </a:r>
                    </a:p>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PVM</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消息传递</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基于</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PUMA </a:t>
                      </a:r>
                    </a:p>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Portals</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消息传递</a:t>
                      </a:r>
                      <a:endParaRPr kumimoji="1" lang="zh-CN" altLang="en-US"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211">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编程语言</a:t>
                      </a:r>
                      <a:endParaRPr kumimoji="1" lang="zh-CN" altLang="en-US" sz="40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MPI</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PVM</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HPF</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Linda</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MPI</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HPF</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MPI</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HPF</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NX</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MPI</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PVM</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NX</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PVM</a:t>
                      </a: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HPF</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211">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点到点</a:t>
                      </a:r>
                      <a:endParaRPr kumimoji="1" lang="zh-CN" altLang="en-US" sz="18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p>
                      <a:pPr marL="449263" marR="0" lvl="0" indent="-449263"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通信延迟</a:t>
                      </a:r>
                      <a:endParaRPr kumimoji="1" lang="zh-CN" altLang="en-US" sz="40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40μs</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2μs</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30μs</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10μs</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333">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rPr>
                        <a:t>点到点带宽</a:t>
                      </a:r>
                      <a:endParaRPr kumimoji="1" lang="zh-CN" altLang="en-US" sz="4000" b="1" i="0" u="none" strike="noStrike" cap="none" normalizeH="0" baseline="0" smtClean="0">
                        <a:ln>
                          <a:noFill/>
                        </a:ln>
                        <a:solidFill>
                          <a:srgbClr val="008000"/>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35 MB/s</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150 MB/s</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480 MB/s</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175 MB/s</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49263" marR="0" lvl="0" indent="-449263"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380 MB/s</a:t>
                      </a:r>
                      <a:endParaRPr kumimoji="1" lang="en-US" altLang="zh-CN" sz="4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pull dir="rd"/>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endParaRPr lang="zh-CN" altLang="zh-CN" smtClean="0"/>
          </a:p>
        </p:txBody>
      </p:sp>
      <p:sp>
        <p:nvSpPr>
          <p:cNvPr id="132099" name="Rectangle 3" descr="Rectangle: Click to edit Master text styles&#10;Second level&#10;Third level&#10;Fourth level&#10;Fifth level"/>
          <p:cNvSpPr>
            <a:spLocks noGrp="1" noChangeArrowheads="1"/>
          </p:cNvSpPr>
          <p:nvPr>
            <p:ph type="body" idx="1"/>
          </p:nvPr>
        </p:nvSpPr>
        <p:spPr>
          <a:xfrm>
            <a:off x="685800" y="1989138"/>
            <a:ext cx="7772400" cy="4183062"/>
          </a:xfrm>
        </p:spPr>
        <p:txBody>
          <a:bodyPr/>
          <a:lstStyle/>
          <a:p>
            <a:pPr marL="457200" indent="-457200" eaLnBrk="1" hangingPunct="1"/>
            <a:r>
              <a:rPr lang="zh-CN" altLang="en-US" dirty="0" smtClean="0"/>
              <a:t>三个典型的多核处理器 </a:t>
            </a:r>
          </a:p>
          <a:p>
            <a:pPr marL="1085850" lvl="1" indent="-457200" eaLnBrk="1" hangingPunct="1"/>
            <a:r>
              <a:rPr lang="en-US" altLang="zh-CN" dirty="0" smtClean="0">
                <a:latin typeface="Times New Roman" panose="02020603050405020304" pitchFamily="18" charset="0"/>
              </a:rPr>
              <a:t>IBM</a:t>
            </a:r>
            <a:r>
              <a:rPr lang="zh-CN" altLang="en-US" dirty="0" smtClean="0">
                <a:latin typeface="Times New Roman" panose="02020603050405020304" pitchFamily="18" charset="0"/>
              </a:rPr>
              <a:t>的</a:t>
            </a:r>
            <a:r>
              <a:rPr lang="en-US" altLang="zh-CN" dirty="0" smtClean="0">
                <a:latin typeface="Times New Roman" panose="02020603050405020304" pitchFamily="18" charset="0"/>
              </a:rPr>
              <a:t>Power8</a:t>
            </a:r>
          </a:p>
          <a:p>
            <a:pPr marL="1085850" lvl="1" indent="-457200" eaLnBrk="1" hangingPunct="1"/>
            <a:r>
              <a:rPr lang="en-US" altLang="zh-CN" dirty="0" smtClean="0">
                <a:latin typeface="Times New Roman" panose="02020603050405020304" pitchFamily="18" charset="0"/>
              </a:rPr>
              <a:t>Intel</a:t>
            </a:r>
            <a:r>
              <a:rPr lang="zh-CN" altLang="en-US" dirty="0" smtClean="0">
                <a:latin typeface="Times New Roman" panose="02020603050405020304" pitchFamily="18" charset="0"/>
              </a:rPr>
              <a:t>的</a:t>
            </a:r>
            <a:r>
              <a:rPr lang="en-US" altLang="zh-CN" dirty="0" smtClean="0">
                <a:latin typeface="Times New Roman" panose="02020603050405020304" pitchFamily="18" charset="0"/>
              </a:rPr>
              <a:t>Xeon E7</a:t>
            </a:r>
          </a:p>
          <a:p>
            <a:pPr marL="1085850" lvl="1" indent="-457200" eaLnBrk="1" hangingPunct="1"/>
            <a:r>
              <a:rPr lang="en-US" altLang="zh-CN" dirty="0" smtClean="0">
                <a:latin typeface="Times New Roman" panose="02020603050405020304" pitchFamily="18" charset="0"/>
              </a:rPr>
              <a:t>Fujitsu</a:t>
            </a:r>
            <a:r>
              <a:rPr lang="zh-CN" altLang="en-US" dirty="0" smtClean="0">
                <a:latin typeface="Times New Roman" panose="02020603050405020304" pitchFamily="18" charset="0"/>
              </a:rPr>
              <a:t>的</a:t>
            </a:r>
            <a:r>
              <a:rPr lang="en-US" altLang="zh-CN" dirty="0" smtClean="0">
                <a:latin typeface="Times New Roman" panose="02020603050405020304" pitchFamily="18" charset="0"/>
              </a:rPr>
              <a:t>SPARC64 X+</a:t>
            </a:r>
          </a:p>
        </p:txBody>
      </p:sp>
      <p:sp>
        <p:nvSpPr>
          <p:cNvPr id="132100" name="Text Box 4"/>
          <p:cNvSpPr txBox="1">
            <a:spLocks noChangeArrowheads="1"/>
          </p:cNvSpPr>
          <p:nvPr/>
        </p:nvSpPr>
        <p:spPr bwMode="auto">
          <a:xfrm>
            <a:off x="0" y="1196752"/>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50000"/>
              </a:spcBef>
              <a:buClrTx/>
              <a:buFontTx/>
              <a:buNone/>
            </a:pPr>
            <a:r>
              <a:rPr lang="en-US" altLang="zh-CN" sz="2800" dirty="0">
                <a:solidFill>
                  <a:srgbClr val="000000"/>
                </a:solidFill>
                <a:latin typeface="黑体" panose="02010609060101010101" pitchFamily="49" charset="-122"/>
              </a:rPr>
              <a:t>10.7 </a:t>
            </a:r>
            <a:r>
              <a:rPr lang="zh-CN" altLang="en-US" sz="2800" dirty="0" smtClean="0">
                <a:solidFill>
                  <a:srgbClr val="000000"/>
                </a:solidFill>
                <a:latin typeface="黑体" panose="02010609060101010101" pitchFamily="49" charset="-122"/>
              </a:rPr>
              <a:t>多核处理器及性能对比</a:t>
            </a:r>
            <a:endParaRPr lang="en-US" altLang="zh-CN" sz="2800" dirty="0">
              <a:solidFill>
                <a:srgbClr val="000000"/>
              </a:solidFill>
              <a:latin typeface="黑体" panose="02010609060101010101" pitchFamily="49" charset="-122"/>
            </a:endParaRPr>
          </a:p>
        </p:txBody>
      </p:sp>
    </p:spTree>
  </p:cSld>
  <p:clrMapOvr>
    <a:masterClrMapping/>
  </p:clrMapOvr>
  <p:transition>
    <p:pull dir="rd"/>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10.7 </a:t>
            </a:r>
            <a:r>
              <a:rPr lang="zh-CN" altLang="en-US" dirty="0" smtClean="0"/>
              <a:t>多核处理器及性能对比</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961496716"/>
              </p:ext>
            </p:extLst>
          </p:nvPr>
        </p:nvGraphicFramePr>
        <p:xfrm>
          <a:off x="395536" y="1196752"/>
          <a:ext cx="8408212" cy="4719461"/>
        </p:xfrm>
        <a:graphic>
          <a:graphicData uri="http://schemas.openxmlformats.org/drawingml/2006/table">
            <a:tbl>
              <a:tblPr firstRow="1" firstCol="1" bandRow="1">
                <a:tableStyleId>{5C22544A-7EE6-4342-B048-85BDC9FD1C3A}</a:tableStyleId>
              </a:tblPr>
              <a:tblGrid>
                <a:gridCol w="1616393"/>
                <a:gridCol w="2264320"/>
                <a:gridCol w="2263179"/>
                <a:gridCol w="2264320"/>
              </a:tblGrid>
              <a:tr h="547568">
                <a:tc>
                  <a:txBody>
                    <a:bodyPr/>
                    <a:lstStyle/>
                    <a:p>
                      <a:pPr algn="just">
                        <a:spcBef>
                          <a:spcPts val="1200"/>
                        </a:spcBef>
                        <a:spcAft>
                          <a:spcPts val="0"/>
                        </a:spcAft>
                      </a:pPr>
                      <a:r>
                        <a:rPr lang="zh-CN" sz="1800" b="0" kern="0" dirty="0">
                          <a:solidFill>
                            <a:srgbClr val="0066FF"/>
                          </a:solidFill>
                          <a:effectLst/>
                        </a:rPr>
                        <a:t>特征</a:t>
                      </a:r>
                      <a:endParaRPr lang="zh-CN" sz="1900" b="0" kern="100" dirty="0">
                        <a:solidFill>
                          <a:srgbClr val="00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spcBef>
                          <a:spcPts val="1200"/>
                        </a:spcBef>
                        <a:spcAft>
                          <a:spcPts val="0"/>
                        </a:spcAft>
                      </a:pPr>
                      <a:r>
                        <a:rPr lang="en-US" sz="1800" b="0" kern="0">
                          <a:solidFill>
                            <a:srgbClr val="0066FF"/>
                          </a:solidFill>
                          <a:effectLst/>
                        </a:rPr>
                        <a:t>IBM Powor8</a:t>
                      </a:r>
                      <a:endParaRPr lang="zh-CN" sz="1900" b="0" kern="100">
                        <a:solidFill>
                          <a:srgbClr val="00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spcBef>
                          <a:spcPts val="1200"/>
                        </a:spcBef>
                        <a:spcAft>
                          <a:spcPts val="0"/>
                        </a:spcAft>
                      </a:pPr>
                      <a:r>
                        <a:rPr lang="en-US" sz="1800" b="0" kern="0" dirty="0">
                          <a:solidFill>
                            <a:srgbClr val="0066FF"/>
                          </a:solidFill>
                          <a:effectLst/>
                        </a:rPr>
                        <a:t>Intel Xeon E7</a:t>
                      </a:r>
                      <a:endParaRPr lang="zh-CN" sz="1900" b="0" kern="100" dirty="0">
                        <a:solidFill>
                          <a:srgbClr val="00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spcBef>
                          <a:spcPts val="1200"/>
                        </a:spcBef>
                        <a:spcAft>
                          <a:spcPts val="0"/>
                        </a:spcAft>
                      </a:pPr>
                      <a:r>
                        <a:rPr lang="en-US" sz="1800" b="0" kern="0" dirty="0">
                          <a:solidFill>
                            <a:srgbClr val="0066FF"/>
                          </a:solidFill>
                          <a:effectLst/>
                        </a:rPr>
                        <a:t>Fujitsu SPARC64 X+</a:t>
                      </a:r>
                      <a:endParaRPr lang="zh-CN" sz="1900" b="0" kern="100" dirty="0">
                        <a:solidFill>
                          <a:srgbClr val="00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r>
              <a:tr h="492789">
                <a:tc>
                  <a:txBody>
                    <a:bodyPr/>
                    <a:lstStyle/>
                    <a:p>
                      <a:pPr algn="just">
                        <a:spcAft>
                          <a:spcPts val="0"/>
                        </a:spcAft>
                      </a:pPr>
                      <a:r>
                        <a:rPr lang="zh-CN" sz="1600" b="0" kern="0">
                          <a:solidFill>
                            <a:srgbClr val="0066FF"/>
                          </a:solidFill>
                          <a:effectLst/>
                        </a:rPr>
                        <a:t>核数</a:t>
                      </a:r>
                      <a:r>
                        <a:rPr lang="en-US" sz="1600" b="0" kern="0">
                          <a:solidFill>
                            <a:srgbClr val="0066FF"/>
                          </a:solidFill>
                          <a:effectLst/>
                        </a:rPr>
                        <a:t>/</a:t>
                      </a:r>
                      <a:r>
                        <a:rPr lang="zh-CN" sz="1600" b="0" kern="0">
                          <a:solidFill>
                            <a:srgbClr val="0066FF"/>
                          </a:solidFill>
                          <a:effectLst/>
                        </a:rPr>
                        <a:t>片</a:t>
                      </a:r>
                      <a:endParaRPr lang="zh-CN" sz="1900" b="0" kern="100">
                        <a:solidFill>
                          <a:srgbClr val="00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spcAft>
                          <a:spcPts val="0"/>
                        </a:spcAft>
                      </a:pPr>
                      <a:r>
                        <a:rPr lang="en-US" sz="1600" kern="0">
                          <a:effectLst/>
                        </a:rPr>
                        <a:t>4</a:t>
                      </a:r>
                      <a:r>
                        <a:rPr lang="zh-CN" sz="1600" kern="0">
                          <a:effectLst/>
                        </a:rPr>
                        <a:t>，</a:t>
                      </a:r>
                      <a:r>
                        <a:rPr lang="en-US" sz="1600" kern="0">
                          <a:effectLst/>
                        </a:rPr>
                        <a:t>6</a:t>
                      </a:r>
                      <a:r>
                        <a:rPr lang="zh-CN" sz="1600" kern="0">
                          <a:effectLst/>
                        </a:rPr>
                        <a:t>，</a:t>
                      </a:r>
                      <a:r>
                        <a:rPr lang="en-US" sz="1600" kern="0">
                          <a:effectLst/>
                        </a:rPr>
                        <a:t>8</a:t>
                      </a:r>
                      <a:r>
                        <a:rPr lang="zh-CN" sz="1600" kern="0">
                          <a:effectLst/>
                        </a:rPr>
                        <a:t>，</a:t>
                      </a:r>
                      <a:r>
                        <a:rPr lang="en-US" sz="1600" kern="0">
                          <a:effectLst/>
                        </a:rPr>
                        <a:t>10</a:t>
                      </a:r>
                      <a:r>
                        <a:rPr lang="zh-CN" sz="1600" kern="0">
                          <a:effectLst/>
                        </a:rPr>
                        <a:t>，</a:t>
                      </a:r>
                      <a:r>
                        <a:rPr lang="en-US" sz="1600" kern="0">
                          <a:effectLst/>
                        </a:rPr>
                        <a:t>12</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spcAft>
                          <a:spcPts val="0"/>
                        </a:spcAft>
                      </a:pPr>
                      <a:r>
                        <a:rPr lang="en-US" sz="1600" kern="0">
                          <a:effectLst/>
                        </a:rPr>
                        <a:t>4</a:t>
                      </a:r>
                      <a:r>
                        <a:rPr lang="zh-CN" sz="1600" kern="0">
                          <a:effectLst/>
                        </a:rPr>
                        <a:t>，</a:t>
                      </a:r>
                      <a:r>
                        <a:rPr lang="en-US" sz="1600" kern="0">
                          <a:effectLst/>
                        </a:rPr>
                        <a:t>8</a:t>
                      </a:r>
                      <a:r>
                        <a:rPr lang="zh-CN" sz="1600" kern="0">
                          <a:effectLst/>
                        </a:rPr>
                        <a:t>，</a:t>
                      </a:r>
                      <a:r>
                        <a:rPr lang="en-US" sz="1600" kern="0">
                          <a:effectLst/>
                        </a:rPr>
                        <a:t>10</a:t>
                      </a:r>
                      <a:r>
                        <a:rPr lang="zh-CN" sz="1600" kern="0">
                          <a:effectLst/>
                        </a:rPr>
                        <a:t>，</a:t>
                      </a:r>
                      <a:r>
                        <a:rPr lang="en-US" sz="1600" kern="0">
                          <a:effectLst/>
                        </a:rPr>
                        <a:t>12</a:t>
                      </a:r>
                      <a:r>
                        <a:rPr lang="zh-CN" sz="1600" kern="0">
                          <a:effectLst/>
                        </a:rPr>
                        <a:t>，</a:t>
                      </a:r>
                      <a:r>
                        <a:rPr lang="en-US" sz="1600" kern="0">
                          <a:effectLst/>
                        </a:rPr>
                        <a:t>22</a:t>
                      </a:r>
                      <a:r>
                        <a:rPr lang="zh-CN" sz="1600" kern="0">
                          <a:effectLst/>
                        </a:rPr>
                        <a:t>，</a:t>
                      </a:r>
                      <a:r>
                        <a:rPr lang="en-US" sz="1600" kern="0">
                          <a:effectLst/>
                        </a:rPr>
                        <a:t>24</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spcAft>
                          <a:spcPts val="0"/>
                        </a:spcAft>
                      </a:pPr>
                      <a:r>
                        <a:rPr lang="en-US" sz="1600" kern="0">
                          <a:effectLst/>
                        </a:rPr>
                        <a:t>16</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r>
              <a:tr h="246394">
                <a:tc>
                  <a:txBody>
                    <a:bodyPr/>
                    <a:lstStyle/>
                    <a:p>
                      <a:pPr algn="just">
                        <a:spcAft>
                          <a:spcPts val="0"/>
                        </a:spcAft>
                      </a:pPr>
                      <a:r>
                        <a:rPr lang="zh-CN" sz="1600" b="0" kern="0">
                          <a:solidFill>
                            <a:srgbClr val="0066FF"/>
                          </a:solidFill>
                          <a:effectLst/>
                        </a:rPr>
                        <a:t>多线程</a:t>
                      </a:r>
                      <a:endParaRPr lang="zh-CN" sz="1900" b="0" kern="100">
                        <a:solidFill>
                          <a:srgbClr val="00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spcAft>
                          <a:spcPts val="0"/>
                        </a:spcAft>
                      </a:pPr>
                      <a:r>
                        <a:rPr lang="en-US" sz="1600" kern="0">
                          <a:effectLst/>
                        </a:rPr>
                        <a:t>SMT</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spcAft>
                          <a:spcPts val="0"/>
                        </a:spcAft>
                      </a:pPr>
                      <a:r>
                        <a:rPr lang="en-US" sz="1600" kern="0">
                          <a:effectLst/>
                        </a:rPr>
                        <a:t>SMT</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spcAft>
                          <a:spcPts val="0"/>
                        </a:spcAft>
                      </a:pPr>
                      <a:r>
                        <a:rPr lang="en-US" sz="1600" kern="0">
                          <a:effectLst/>
                        </a:rPr>
                        <a:t>SMT</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r>
              <a:tr h="246394">
                <a:tc>
                  <a:txBody>
                    <a:bodyPr/>
                    <a:lstStyle/>
                    <a:p>
                      <a:pPr algn="just">
                        <a:spcAft>
                          <a:spcPts val="0"/>
                        </a:spcAft>
                      </a:pPr>
                      <a:r>
                        <a:rPr lang="zh-CN" sz="1600" b="0" kern="0">
                          <a:solidFill>
                            <a:srgbClr val="0066FF"/>
                          </a:solidFill>
                          <a:effectLst/>
                        </a:rPr>
                        <a:t>线程数</a:t>
                      </a:r>
                      <a:r>
                        <a:rPr lang="en-US" sz="1600" b="0" kern="0">
                          <a:solidFill>
                            <a:srgbClr val="0066FF"/>
                          </a:solidFill>
                          <a:effectLst/>
                        </a:rPr>
                        <a:t>/</a:t>
                      </a:r>
                      <a:r>
                        <a:rPr lang="zh-CN" sz="1600" b="0" kern="0">
                          <a:solidFill>
                            <a:srgbClr val="0066FF"/>
                          </a:solidFill>
                          <a:effectLst/>
                        </a:rPr>
                        <a:t>核</a:t>
                      </a:r>
                      <a:endParaRPr lang="zh-CN" sz="1900" b="0" kern="100">
                        <a:solidFill>
                          <a:srgbClr val="00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spcAft>
                          <a:spcPts val="0"/>
                        </a:spcAft>
                      </a:pPr>
                      <a:r>
                        <a:rPr lang="en-US" sz="1600" kern="0">
                          <a:effectLst/>
                        </a:rPr>
                        <a:t>8</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spcAft>
                          <a:spcPts val="0"/>
                        </a:spcAft>
                      </a:pPr>
                      <a:r>
                        <a:rPr lang="en-US" sz="1600" kern="0">
                          <a:effectLst/>
                        </a:rPr>
                        <a:t>2</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spcAft>
                          <a:spcPts val="0"/>
                        </a:spcAft>
                      </a:pPr>
                      <a:r>
                        <a:rPr lang="en-US" sz="1600" kern="0">
                          <a:effectLst/>
                        </a:rPr>
                        <a:t>2</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r>
              <a:tr h="246394">
                <a:tc>
                  <a:txBody>
                    <a:bodyPr/>
                    <a:lstStyle/>
                    <a:p>
                      <a:pPr algn="just">
                        <a:spcAft>
                          <a:spcPts val="0"/>
                        </a:spcAft>
                      </a:pPr>
                      <a:r>
                        <a:rPr lang="zh-CN" sz="1600" b="0" kern="0">
                          <a:solidFill>
                            <a:srgbClr val="0066FF"/>
                          </a:solidFill>
                          <a:effectLst/>
                        </a:rPr>
                        <a:t>时钟频率</a:t>
                      </a:r>
                      <a:endParaRPr lang="zh-CN" sz="1900" b="0" kern="100">
                        <a:solidFill>
                          <a:srgbClr val="00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spcAft>
                          <a:spcPts val="0"/>
                        </a:spcAft>
                      </a:pPr>
                      <a:r>
                        <a:rPr lang="en-US" sz="1600" kern="0">
                          <a:effectLst/>
                        </a:rPr>
                        <a:t>3.1-3.8 GHz</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spcAft>
                          <a:spcPts val="0"/>
                        </a:spcAft>
                      </a:pPr>
                      <a:r>
                        <a:rPr lang="en-US" sz="1600" kern="0">
                          <a:effectLst/>
                        </a:rPr>
                        <a:t>2.1-3.2 GHz</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spcAft>
                          <a:spcPts val="0"/>
                        </a:spcAft>
                      </a:pPr>
                      <a:r>
                        <a:rPr lang="en-US" sz="1600" kern="0">
                          <a:effectLst/>
                        </a:rPr>
                        <a:t>3.5 GHz</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r>
              <a:tr h="246394">
                <a:tc>
                  <a:txBody>
                    <a:bodyPr/>
                    <a:lstStyle/>
                    <a:p>
                      <a:pPr algn="just">
                        <a:spcAft>
                          <a:spcPts val="0"/>
                        </a:spcAft>
                      </a:pPr>
                      <a:r>
                        <a:rPr lang="en-US" sz="1600" b="0" kern="0">
                          <a:solidFill>
                            <a:srgbClr val="0066FF"/>
                          </a:solidFill>
                          <a:effectLst/>
                        </a:rPr>
                        <a:t>L1 I cache</a:t>
                      </a:r>
                      <a:endParaRPr lang="zh-CN" sz="1900" b="0" kern="100">
                        <a:solidFill>
                          <a:srgbClr val="00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spcAft>
                          <a:spcPts val="0"/>
                        </a:spcAft>
                      </a:pPr>
                      <a:r>
                        <a:rPr lang="en-US" sz="1600" kern="0">
                          <a:effectLst/>
                        </a:rPr>
                        <a:t>32KB/</a:t>
                      </a:r>
                      <a:r>
                        <a:rPr lang="zh-CN" sz="1600" kern="0">
                          <a:effectLst/>
                        </a:rPr>
                        <a:t>核</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spcAft>
                          <a:spcPts val="0"/>
                        </a:spcAft>
                      </a:pPr>
                      <a:r>
                        <a:rPr lang="en-US" sz="1600" kern="0">
                          <a:effectLst/>
                        </a:rPr>
                        <a:t>32KB/</a:t>
                      </a:r>
                      <a:r>
                        <a:rPr lang="zh-CN" sz="1600" kern="0">
                          <a:effectLst/>
                        </a:rPr>
                        <a:t>核</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spcAft>
                          <a:spcPts val="0"/>
                        </a:spcAft>
                      </a:pPr>
                      <a:r>
                        <a:rPr lang="en-US" sz="1600" kern="0">
                          <a:effectLst/>
                        </a:rPr>
                        <a:t>64KB/</a:t>
                      </a:r>
                      <a:r>
                        <a:rPr lang="zh-CN" sz="1600" kern="0">
                          <a:effectLst/>
                        </a:rPr>
                        <a:t>核</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r>
              <a:tr h="246394">
                <a:tc>
                  <a:txBody>
                    <a:bodyPr/>
                    <a:lstStyle/>
                    <a:p>
                      <a:pPr algn="just">
                        <a:spcAft>
                          <a:spcPts val="0"/>
                        </a:spcAft>
                      </a:pPr>
                      <a:r>
                        <a:rPr lang="en-US" sz="1600" b="0" kern="0">
                          <a:solidFill>
                            <a:srgbClr val="0066FF"/>
                          </a:solidFill>
                          <a:effectLst/>
                        </a:rPr>
                        <a:t>L1 D cache</a:t>
                      </a:r>
                      <a:endParaRPr lang="zh-CN" sz="1900" b="0" kern="100">
                        <a:solidFill>
                          <a:srgbClr val="00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spcAft>
                          <a:spcPts val="0"/>
                        </a:spcAft>
                      </a:pPr>
                      <a:r>
                        <a:rPr lang="en-US" sz="1600" kern="0">
                          <a:effectLst/>
                        </a:rPr>
                        <a:t>64KB/</a:t>
                      </a:r>
                      <a:r>
                        <a:rPr lang="zh-CN" sz="1600" kern="0">
                          <a:effectLst/>
                        </a:rPr>
                        <a:t>核</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spcAft>
                          <a:spcPts val="0"/>
                        </a:spcAft>
                      </a:pPr>
                      <a:r>
                        <a:rPr lang="en-US" sz="1600" kern="0">
                          <a:effectLst/>
                        </a:rPr>
                        <a:t>32KB/</a:t>
                      </a:r>
                      <a:r>
                        <a:rPr lang="zh-CN" sz="1600" kern="0">
                          <a:effectLst/>
                        </a:rPr>
                        <a:t>核</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spcAft>
                          <a:spcPts val="0"/>
                        </a:spcAft>
                      </a:pPr>
                      <a:r>
                        <a:rPr lang="en-US" sz="1600" kern="0">
                          <a:effectLst/>
                        </a:rPr>
                        <a:t>64KB/</a:t>
                      </a:r>
                      <a:r>
                        <a:rPr lang="zh-CN" sz="1600" kern="0">
                          <a:effectLst/>
                        </a:rPr>
                        <a:t>核</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r>
              <a:tr h="246394">
                <a:tc>
                  <a:txBody>
                    <a:bodyPr/>
                    <a:lstStyle/>
                    <a:p>
                      <a:pPr algn="just">
                        <a:spcAft>
                          <a:spcPts val="0"/>
                        </a:spcAft>
                      </a:pPr>
                      <a:r>
                        <a:rPr lang="en-US" sz="1600" b="0" kern="0">
                          <a:solidFill>
                            <a:srgbClr val="0066FF"/>
                          </a:solidFill>
                          <a:effectLst/>
                        </a:rPr>
                        <a:t>L2 cache</a:t>
                      </a:r>
                      <a:endParaRPr lang="zh-CN" sz="1900" b="0" kern="100">
                        <a:solidFill>
                          <a:srgbClr val="00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spcAft>
                          <a:spcPts val="0"/>
                        </a:spcAft>
                      </a:pPr>
                      <a:r>
                        <a:rPr lang="en-US" sz="1600" kern="0">
                          <a:effectLst/>
                        </a:rPr>
                        <a:t>512KB/</a:t>
                      </a:r>
                      <a:r>
                        <a:rPr lang="zh-CN" sz="1600" kern="0">
                          <a:effectLst/>
                        </a:rPr>
                        <a:t>核</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spcAft>
                          <a:spcPts val="0"/>
                        </a:spcAft>
                      </a:pPr>
                      <a:r>
                        <a:rPr lang="en-US" sz="1600" kern="0">
                          <a:effectLst/>
                        </a:rPr>
                        <a:t>256KB/</a:t>
                      </a:r>
                      <a:r>
                        <a:rPr lang="zh-CN" sz="1600" kern="0">
                          <a:effectLst/>
                        </a:rPr>
                        <a:t>核</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spcAft>
                          <a:spcPts val="0"/>
                        </a:spcAft>
                      </a:pPr>
                      <a:r>
                        <a:rPr lang="en-US" sz="1600" kern="0">
                          <a:effectLst/>
                        </a:rPr>
                        <a:t>24MB</a:t>
                      </a:r>
                      <a:r>
                        <a:rPr lang="zh-CN" sz="1600" kern="0">
                          <a:effectLst/>
                        </a:rPr>
                        <a:t>共享</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r>
              <a:tr h="246394">
                <a:tc>
                  <a:txBody>
                    <a:bodyPr/>
                    <a:lstStyle/>
                    <a:p>
                      <a:pPr algn="just">
                        <a:spcAft>
                          <a:spcPts val="0"/>
                        </a:spcAft>
                      </a:pPr>
                      <a:r>
                        <a:rPr lang="en-US" sz="1600" b="0" kern="0">
                          <a:solidFill>
                            <a:srgbClr val="0066FF"/>
                          </a:solidFill>
                          <a:effectLst/>
                        </a:rPr>
                        <a:t>L3 cache</a:t>
                      </a:r>
                      <a:endParaRPr lang="zh-CN" sz="1900" b="0" kern="100">
                        <a:solidFill>
                          <a:srgbClr val="00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spcAft>
                          <a:spcPts val="0"/>
                        </a:spcAft>
                      </a:pPr>
                      <a:r>
                        <a:rPr lang="en-US" sz="1600" kern="0">
                          <a:effectLst/>
                        </a:rPr>
                        <a:t>32-96MB: 8MB/</a:t>
                      </a:r>
                      <a:r>
                        <a:rPr lang="zh-CN" sz="1600" kern="0">
                          <a:effectLst/>
                        </a:rPr>
                        <a:t>核</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spcAft>
                          <a:spcPts val="0"/>
                        </a:spcAft>
                      </a:pPr>
                      <a:r>
                        <a:rPr lang="en-US" sz="1600" kern="0">
                          <a:effectLst/>
                        </a:rPr>
                        <a:t>10-60MB</a:t>
                      </a:r>
                      <a:r>
                        <a:rPr lang="zh-CN" sz="1600" kern="0">
                          <a:effectLst/>
                        </a:rPr>
                        <a:t>：</a:t>
                      </a:r>
                      <a:r>
                        <a:rPr lang="en-US" sz="1600" kern="0">
                          <a:effectLst/>
                        </a:rPr>
                        <a:t>2.5MB/</a:t>
                      </a:r>
                      <a:r>
                        <a:rPr lang="zh-CN" sz="1600" kern="0">
                          <a:effectLst/>
                        </a:rPr>
                        <a:t>核 </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spcAft>
                          <a:spcPts val="0"/>
                        </a:spcAft>
                      </a:pPr>
                      <a:r>
                        <a:rPr lang="zh-CN" sz="1600" kern="0">
                          <a:effectLst/>
                        </a:rPr>
                        <a:t>无</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r>
              <a:tr h="456286">
                <a:tc>
                  <a:txBody>
                    <a:bodyPr/>
                    <a:lstStyle/>
                    <a:p>
                      <a:pPr algn="just">
                        <a:lnSpc>
                          <a:spcPct val="100000"/>
                        </a:lnSpc>
                        <a:spcAft>
                          <a:spcPts val="0"/>
                        </a:spcAft>
                      </a:pPr>
                      <a:r>
                        <a:rPr lang="zh-CN" sz="1600" b="0" kern="0" dirty="0" smtClean="0">
                          <a:solidFill>
                            <a:srgbClr val="0066FF"/>
                          </a:solidFill>
                          <a:effectLst/>
                        </a:rPr>
                        <a:t>片</a:t>
                      </a:r>
                      <a:r>
                        <a:rPr lang="zh-CN" sz="1600" b="0" kern="0" dirty="0">
                          <a:solidFill>
                            <a:srgbClr val="0066FF"/>
                          </a:solidFill>
                          <a:effectLst/>
                        </a:rPr>
                        <a:t>间一致性协议</a:t>
                      </a:r>
                      <a:endParaRPr lang="zh-CN" sz="1900" b="0" kern="100" dirty="0">
                        <a:solidFill>
                          <a:srgbClr val="00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lnSpc>
                          <a:spcPct val="100000"/>
                        </a:lnSpc>
                        <a:spcAft>
                          <a:spcPts val="0"/>
                        </a:spcAft>
                      </a:pPr>
                      <a:r>
                        <a:rPr lang="zh-CN" sz="1600" kern="0" dirty="0" smtClean="0">
                          <a:effectLst/>
                        </a:rPr>
                        <a:t>监听</a:t>
                      </a:r>
                      <a:r>
                        <a:rPr lang="zh-CN" sz="1600" kern="0" dirty="0">
                          <a:effectLst/>
                        </a:rPr>
                        <a:t>和目录的混合策略</a:t>
                      </a:r>
                      <a:endParaRPr lang="zh-CN" sz="1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lnSpc>
                          <a:spcPct val="100000"/>
                        </a:lnSpc>
                        <a:spcAft>
                          <a:spcPts val="0"/>
                        </a:spcAft>
                      </a:pPr>
                      <a:r>
                        <a:rPr lang="zh-CN" sz="1600" kern="0" dirty="0" smtClean="0">
                          <a:effectLst/>
                        </a:rPr>
                        <a:t>监听</a:t>
                      </a:r>
                      <a:r>
                        <a:rPr lang="zh-CN" sz="1600" kern="0" dirty="0">
                          <a:effectLst/>
                        </a:rPr>
                        <a:t>和目录的混合策略</a:t>
                      </a:r>
                      <a:endParaRPr lang="zh-CN" sz="1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lnSpc>
                          <a:spcPct val="100000"/>
                        </a:lnSpc>
                        <a:spcAft>
                          <a:spcPts val="0"/>
                        </a:spcAft>
                      </a:pPr>
                      <a:r>
                        <a:rPr lang="zh-CN" sz="1600" kern="0" dirty="0" smtClean="0">
                          <a:effectLst/>
                        </a:rPr>
                        <a:t>监听</a:t>
                      </a:r>
                      <a:r>
                        <a:rPr lang="zh-CN" sz="1600" kern="0" dirty="0">
                          <a:effectLst/>
                        </a:rPr>
                        <a:t>和目录的混合策略</a:t>
                      </a:r>
                      <a:endParaRPr lang="zh-CN" sz="1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r>
              <a:tr h="684429">
                <a:tc>
                  <a:txBody>
                    <a:bodyPr/>
                    <a:lstStyle/>
                    <a:p>
                      <a:pPr algn="just">
                        <a:lnSpc>
                          <a:spcPct val="100000"/>
                        </a:lnSpc>
                        <a:spcAft>
                          <a:spcPts val="0"/>
                        </a:spcAft>
                      </a:pPr>
                      <a:r>
                        <a:rPr lang="zh-CN" sz="1600" b="0" kern="0" dirty="0">
                          <a:solidFill>
                            <a:srgbClr val="0066FF"/>
                          </a:solidFill>
                          <a:effectLst/>
                        </a:rPr>
                        <a:t>多处理器互连支持</a:t>
                      </a:r>
                      <a:endParaRPr lang="zh-CN" sz="1900" b="0" kern="100" dirty="0">
                        <a:solidFill>
                          <a:srgbClr val="00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lnSpc>
                          <a:spcPct val="100000"/>
                        </a:lnSpc>
                        <a:spcAft>
                          <a:spcPts val="0"/>
                        </a:spcAft>
                      </a:pPr>
                      <a:r>
                        <a:rPr lang="zh-CN" sz="1600" kern="0" dirty="0">
                          <a:effectLst/>
                        </a:rPr>
                        <a:t>可连接多达</a:t>
                      </a:r>
                      <a:r>
                        <a:rPr lang="en-US" sz="1600" kern="0" dirty="0">
                          <a:effectLst/>
                        </a:rPr>
                        <a:t>16</a:t>
                      </a:r>
                      <a:r>
                        <a:rPr lang="zh-CN" sz="1600" kern="0" dirty="0">
                          <a:effectLst/>
                        </a:rPr>
                        <a:t>个处理器芯片</a:t>
                      </a:r>
                      <a:endParaRPr lang="zh-CN" sz="1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lnSpc>
                          <a:spcPct val="100000"/>
                        </a:lnSpc>
                        <a:spcAft>
                          <a:spcPts val="0"/>
                        </a:spcAft>
                      </a:pPr>
                      <a:r>
                        <a:rPr lang="zh-CN" sz="1600" kern="0">
                          <a:effectLst/>
                        </a:rPr>
                        <a:t>直连多达</a:t>
                      </a:r>
                      <a:r>
                        <a:rPr lang="en-US" sz="1600" kern="0">
                          <a:effectLst/>
                        </a:rPr>
                        <a:t>8</a:t>
                      </a:r>
                      <a:r>
                        <a:rPr lang="zh-CN" sz="1600" kern="0">
                          <a:effectLst/>
                        </a:rPr>
                        <a:t>个处理器芯片；可以形成更大系统</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lnSpc>
                          <a:spcPct val="100000"/>
                        </a:lnSpc>
                        <a:spcAft>
                          <a:spcPts val="0"/>
                        </a:spcAft>
                      </a:pPr>
                      <a:r>
                        <a:rPr lang="zh-CN" sz="1600" kern="0" dirty="0">
                          <a:effectLst/>
                        </a:rPr>
                        <a:t>交叉开关连接支持多达</a:t>
                      </a:r>
                      <a:r>
                        <a:rPr lang="en-US" sz="1600" kern="0" dirty="0">
                          <a:effectLst/>
                        </a:rPr>
                        <a:t>64</a:t>
                      </a:r>
                      <a:r>
                        <a:rPr lang="zh-CN" sz="1600" kern="0" dirty="0">
                          <a:effectLst/>
                        </a:rPr>
                        <a:t>个处理器芯片</a:t>
                      </a:r>
                      <a:endParaRPr lang="zh-CN" sz="1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r>
              <a:tr h="456286">
                <a:tc>
                  <a:txBody>
                    <a:bodyPr/>
                    <a:lstStyle/>
                    <a:p>
                      <a:pPr algn="just">
                        <a:lnSpc>
                          <a:spcPct val="100000"/>
                        </a:lnSpc>
                        <a:spcAft>
                          <a:spcPts val="0"/>
                        </a:spcAft>
                      </a:pPr>
                      <a:r>
                        <a:rPr lang="zh-CN" sz="1600" b="0" kern="0">
                          <a:solidFill>
                            <a:srgbClr val="0066FF"/>
                          </a:solidFill>
                          <a:effectLst/>
                        </a:rPr>
                        <a:t>处理器芯片数量范围</a:t>
                      </a:r>
                      <a:endParaRPr lang="zh-CN" sz="1900" b="0" kern="100">
                        <a:solidFill>
                          <a:srgbClr val="00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lnSpc>
                          <a:spcPct val="100000"/>
                        </a:lnSpc>
                        <a:spcAft>
                          <a:spcPts val="0"/>
                        </a:spcAft>
                      </a:pPr>
                      <a:r>
                        <a:rPr lang="en-US" sz="1600" kern="0">
                          <a:effectLst/>
                        </a:rPr>
                        <a:t>1-16</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lnSpc>
                          <a:spcPct val="100000"/>
                        </a:lnSpc>
                        <a:spcAft>
                          <a:spcPts val="0"/>
                        </a:spcAft>
                      </a:pPr>
                      <a:r>
                        <a:rPr lang="en-US" sz="1600" kern="0">
                          <a:effectLst/>
                        </a:rPr>
                        <a:t>2-32</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lnSpc>
                          <a:spcPct val="100000"/>
                        </a:lnSpc>
                        <a:spcAft>
                          <a:spcPts val="0"/>
                        </a:spcAft>
                      </a:pPr>
                      <a:r>
                        <a:rPr lang="en-US" sz="1600" kern="0" dirty="0">
                          <a:effectLst/>
                        </a:rPr>
                        <a:t>1-64</a:t>
                      </a:r>
                      <a:endParaRPr lang="zh-CN" sz="1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r>
              <a:tr h="246394">
                <a:tc>
                  <a:txBody>
                    <a:bodyPr/>
                    <a:lstStyle/>
                    <a:p>
                      <a:pPr algn="just">
                        <a:spcAft>
                          <a:spcPts val="0"/>
                        </a:spcAft>
                      </a:pPr>
                      <a:r>
                        <a:rPr lang="zh-CN" sz="1600" b="0" kern="0" dirty="0">
                          <a:solidFill>
                            <a:srgbClr val="0066FF"/>
                          </a:solidFill>
                          <a:effectLst/>
                        </a:rPr>
                        <a:t>核数量范围</a:t>
                      </a:r>
                      <a:endParaRPr lang="zh-CN" sz="1900" b="0" kern="100" dirty="0">
                        <a:solidFill>
                          <a:srgbClr val="00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spcAft>
                          <a:spcPts val="0"/>
                        </a:spcAft>
                      </a:pPr>
                      <a:r>
                        <a:rPr lang="en-US" sz="1600" kern="0">
                          <a:effectLst/>
                        </a:rPr>
                        <a:t>4-192</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spcAft>
                          <a:spcPts val="0"/>
                        </a:spcAft>
                      </a:pPr>
                      <a:r>
                        <a:rPr lang="en-US" sz="1600" kern="0">
                          <a:effectLst/>
                        </a:rPr>
                        <a:t>12-576</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c>
                  <a:txBody>
                    <a:bodyPr/>
                    <a:lstStyle/>
                    <a:p>
                      <a:pPr algn="just">
                        <a:spcAft>
                          <a:spcPts val="0"/>
                        </a:spcAft>
                      </a:pPr>
                      <a:r>
                        <a:rPr lang="en-US" sz="1600" kern="0" dirty="0">
                          <a:effectLst/>
                        </a:rPr>
                        <a:t>8-1024</a:t>
                      </a:r>
                      <a:endParaRPr lang="zh-CN" sz="1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3197" marR="123197" marT="0" marB="0"/>
                </a:tc>
              </a:tr>
            </a:tbl>
          </a:graphicData>
        </a:graphic>
      </p:graphicFrame>
    </p:spTree>
  </p:cSld>
  <p:clrMapOvr>
    <a:masterClrMapping/>
  </p:clrMapOvr>
  <p:transition>
    <p:pull dir="rd"/>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4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692696"/>
            <a:ext cx="8700846" cy="4432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451960" y="5661248"/>
            <a:ext cx="3903634" cy="461665"/>
          </a:xfrm>
          <a:prstGeom prst="rect">
            <a:avLst/>
          </a:prstGeom>
        </p:spPr>
        <p:txBody>
          <a:bodyPr wrap="none">
            <a:spAutoFit/>
          </a:bodyPr>
          <a:lstStyle/>
          <a:p>
            <a:pPr algn="ctr">
              <a:spcAft>
                <a:spcPts val="0"/>
              </a:spcAft>
            </a:pPr>
            <a:r>
              <a:rPr lang="zh-CN" altLang="zh-CN" sz="2400" kern="100" dirty="0" smtClean="0">
                <a:effectLst/>
                <a:latin typeface="黑体" panose="02010609060101010101" pitchFamily="49" charset="-122"/>
                <a:cs typeface="Times New Roman" panose="02020603050405020304" pitchFamily="18" charset="0"/>
              </a:rPr>
              <a:t>（</a:t>
            </a:r>
            <a:r>
              <a:rPr lang="en-US" altLang="zh-CN" sz="2400" kern="100" dirty="0" smtClean="0">
                <a:effectLst/>
                <a:latin typeface="黑体" panose="02010609060101010101" pitchFamily="49" charset="-122"/>
                <a:cs typeface="Times New Roman" panose="02020603050405020304" pitchFamily="18" charset="0"/>
              </a:rPr>
              <a:t>a</a:t>
            </a:r>
            <a:r>
              <a:rPr lang="zh-CN" altLang="zh-CN" sz="2400" kern="100" dirty="0" smtClean="0">
                <a:effectLst/>
                <a:latin typeface="黑体" panose="02010609060101010101" pitchFamily="49" charset="-122"/>
                <a:cs typeface="Times New Roman" panose="02020603050405020304" pitchFamily="18" charset="0"/>
              </a:rPr>
              <a:t>）</a:t>
            </a:r>
            <a:r>
              <a:rPr lang="en-US" altLang="zh-CN" sz="2400" kern="100" dirty="0" smtClean="0">
                <a:effectLst/>
                <a:latin typeface="黑体" panose="02010609060101010101" pitchFamily="49" charset="-122"/>
                <a:cs typeface="Times New Roman" panose="02020603050405020304" pitchFamily="18" charset="0"/>
              </a:rPr>
              <a:t>Power8 </a:t>
            </a:r>
            <a:r>
              <a:rPr lang="zh-CN" altLang="zh-CN" sz="2400" kern="100" dirty="0" smtClean="0">
                <a:effectLst/>
                <a:latin typeface="黑体" panose="02010609060101010101" pitchFamily="49" charset="-122"/>
                <a:cs typeface="Times New Roman" panose="02020603050405020304" pitchFamily="18" charset="0"/>
              </a:rPr>
              <a:t>芯片系统结构</a:t>
            </a:r>
            <a:endParaRPr lang="zh-CN" altLang="zh-CN" sz="2400" kern="100" dirty="0">
              <a:effectLst/>
              <a:latin typeface="黑体" panose="02010609060101010101" pitchFamily="49" charset="-122"/>
              <a:cs typeface="Times New Roman" panose="02020603050405020304" pitchFamily="18" charset="0"/>
            </a:endParaRPr>
          </a:p>
        </p:txBody>
      </p:sp>
    </p:spTree>
  </p:cSld>
  <p:clrMapOvr>
    <a:masterClrMapping/>
  </p:clrMapOvr>
  <p:transition>
    <p:pull dir="rd"/>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2339752" y="6309320"/>
            <a:ext cx="3925754" cy="830997"/>
          </a:xfrm>
          <a:prstGeom prst="rect">
            <a:avLst/>
          </a:prstGeom>
        </p:spPr>
        <p:txBody>
          <a:bodyPr wrap="none">
            <a:spAutoFit/>
          </a:bodyPr>
          <a:lstStyle/>
          <a:p>
            <a:pPr algn="ctr">
              <a:spcAft>
                <a:spcPts val="0"/>
              </a:spcAft>
            </a:pPr>
            <a:r>
              <a:rPr lang="zh-CN" altLang="zh-CN" sz="2400" dirty="0" smtClean="0"/>
              <a:t>（</a:t>
            </a:r>
            <a:r>
              <a:rPr lang="en-US" altLang="zh-CN" sz="2400" dirty="0"/>
              <a:t>b</a:t>
            </a:r>
            <a:r>
              <a:rPr lang="zh-CN" altLang="zh-CN" sz="2400" dirty="0"/>
              <a:t>）</a:t>
            </a:r>
            <a:r>
              <a:rPr lang="en-US" altLang="zh-CN" sz="2400" dirty="0"/>
              <a:t>Xeon E7</a:t>
            </a:r>
            <a:r>
              <a:rPr lang="zh-CN" altLang="zh-CN" sz="2400" dirty="0"/>
              <a:t>片上系统结构</a:t>
            </a:r>
          </a:p>
          <a:p>
            <a:pPr algn="ctr">
              <a:spcAft>
                <a:spcPts val="0"/>
              </a:spcAft>
            </a:pPr>
            <a:endParaRPr lang="zh-CN" altLang="zh-CN" sz="2400" kern="100" dirty="0">
              <a:effectLst/>
              <a:latin typeface="黑体" panose="02010609060101010101" pitchFamily="49" charset="-122"/>
              <a:cs typeface="Times New Roman" panose="02020603050405020304" pitchFamily="18" charset="0"/>
            </a:endParaRPr>
          </a:p>
        </p:txBody>
      </p:sp>
      <p:pic>
        <p:nvPicPr>
          <p:cNvPr id="194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88640"/>
            <a:ext cx="7377137" cy="595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6910600"/>
      </p:ext>
    </p:extLst>
  </p:cSld>
  <p:clrMapOvr>
    <a:masterClrMapping/>
  </p:clrMapOvr>
  <p:transition>
    <p:pull dir="rd"/>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5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770"/>
            <a:ext cx="7521153" cy="5811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217733" y="6093296"/>
            <a:ext cx="4452822" cy="1200329"/>
          </a:xfrm>
          <a:prstGeom prst="rect">
            <a:avLst/>
          </a:prstGeom>
        </p:spPr>
        <p:txBody>
          <a:bodyPr wrap="none">
            <a:spAutoFit/>
          </a:bodyPr>
          <a:lstStyle/>
          <a:p>
            <a:pPr algn="ctr">
              <a:spcAft>
                <a:spcPts val="0"/>
              </a:spcAft>
            </a:pPr>
            <a:r>
              <a:rPr lang="zh-CN" altLang="zh-CN" sz="2400" dirty="0" smtClean="0"/>
              <a:t>（</a:t>
            </a:r>
            <a:r>
              <a:rPr lang="en-US" altLang="zh-CN" sz="2400" dirty="0"/>
              <a:t>a</a:t>
            </a:r>
            <a:r>
              <a:rPr lang="zh-CN" altLang="zh-CN" sz="2400" dirty="0"/>
              <a:t>）</a:t>
            </a:r>
            <a:r>
              <a:rPr lang="en-US" altLang="zh-CN" sz="2400" dirty="0"/>
              <a:t>16</a:t>
            </a:r>
            <a:r>
              <a:rPr lang="zh-CN" altLang="zh-CN" sz="2400" dirty="0"/>
              <a:t>芯片构成的</a:t>
            </a:r>
            <a:r>
              <a:rPr lang="en-US" altLang="zh-CN" sz="2400" dirty="0"/>
              <a:t>Power8</a:t>
            </a:r>
            <a:r>
              <a:rPr lang="zh-CN" altLang="zh-CN" sz="2400" dirty="0"/>
              <a:t>系统</a:t>
            </a:r>
          </a:p>
          <a:p>
            <a:pPr algn="ctr">
              <a:spcAft>
                <a:spcPts val="0"/>
              </a:spcAft>
            </a:pPr>
            <a:endParaRPr lang="zh-CN" altLang="zh-CN" sz="2400" dirty="0"/>
          </a:p>
          <a:p>
            <a:pPr algn="ctr">
              <a:spcAft>
                <a:spcPts val="0"/>
              </a:spcAft>
            </a:pPr>
            <a:endParaRPr lang="zh-CN" altLang="zh-CN" sz="2400" kern="100" dirty="0">
              <a:effectLst/>
              <a:latin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141169693"/>
      </p:ext>
    </p:extLst>
  </p:cSld>
  <p:clrMapOvr>
    <a:masterClrMapping/>
  </p:clrMapOvr>
  <p:transition>
    <p:pull dir="rd"/>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899592" y="6257835"/>
            <a:ext cx="7202613" cy="1200329"/>
          </a:xfrm>
          <a:prstGeom prst="rect">
            <a:avLst/>
          </a:prstGeom>
        </p:spPr>
        <p:txBody>
          <a:bodyPr wrap="none">
            <a:spAutoFit/>
          </a:bodyPr>
          <a:lstStyle/>
          <a:p>
            <a:r>
              <a:rPr lang="zh-CN" altLang="zh-CN" sz="2400" dirty="0"/>
              <a:t>图</a:t>
            </a:r>
            <a:r>
              <a:rPr lang="en-US" altLang="zh-CN" sz="2400" dirty="0"/>
              <a:t>10.21 </a:t>
            </a:r>
            <a:r>
              <a:rPr lang="zh-CN" altLang="zh-CN" sz="2400" dirty="0"/>
              <a:t>使用三种多核芯片构造多处理机的系统结构</a:t>
            </a:r>
          </a:p>
          <a:p>
            <a:pPr algn="ctr">
              <a:spcAft>
                <a:spcPts val="0"/>
              </a:spcAft>
            </a:pPr>
            <a:endParaRPr lang="zh-CN" altLang="zh-CN" sz="2400" dirty="0"/>
          </a:p>
          <a:p>
            <a:pPr algn="ctr">
              <a:spcAft>
                <a:spcPts val="0"/>
              </a:spcAft>
            </a:pPr>
            <a:endParaRPr lang="zh-CN" altLang="zh-CN" sz="2400" kern="100" dirty="0">
              <a:effectLst/>
              <a:latin typeface="黑体" panose="02010609060101010101" pitchFamily="49" charset="-122"/>
              <a:cs typeface="Times New Roman" panose="02020603050405020304" pitchFamily="18" charset="0"/>
            </a:endParaRPr>
          </a:p>
        </p:txBody>
      </p:sp>
      <p:pic>
        <p:nvPicPr>
          <p:cNvPr id="1996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0747" y="329965"/>
            <a:ext cx="313372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19968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9524" y="2922049"/>
            <a:ext cx="3009900" cy="25812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2572138" y="2374344"/>
            <a:ext cx="40109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sz="2000" b="0"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rPr>
              <a:t>（</a:t>
            </a:r>
            <a:r>
              <a:rPr kumimoji="1" lang="en-US" altLang="zh-CN" sz="2000" b="0"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rPr>
              <a:t>b</a:t>
            </a:r>
            <a:r>
              <a:rPr kumimoji="1" lang="zh-CN" altLang="en-US" sz="2000" b="0"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rPr>
              <a:t>）</a:t>
            </a:r>
            <a:r>
              <a:rPr kumimoji="1" lang="en-US" altLang="zh-CN" sz="2000" b="0"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rPr>
              <a:t>8</a:t>
            </a:r>
            <a:r>
              <a:rPr kumimoji="1" lang="zh-CN" altLang="en-US" sz="2000" b="0"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rPr>
              <a:t>芯片构成的</a:t>
            </a:r>
            <a:r>
              <a:rPr kumimoji="1" lang="en-US" altLang="zh-CN" sz="2000" b="0"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rPr>
              <a:t>Xeon E7</a:t>
            </a:r>
            <a:r>
              <a:rPr kumimoji="1" lang="zh-CN" altLang="en-US" sz="2000" b="0"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rPr>
              <a:t>系统</a:t>
            </a:r>
            <a:endParaRPr kumimoji="1" lang="zh-CN" altLang="en-US" sz="2000" b="0" i="0" u="none" strike="noStrike" cap="none" normalizeH="0" baseline="0" dirty="0" smtClean="0">
              <a:ln>
                <a:noFill/>
              </a:ln>
              <a:solidFill>
                <a:schemeClr val="tx1"/>
              </a:solidFill>
              <a:effectLst/>
              <a:ea typeface="黑体" panose="02010609060101010101" pitchFamily="49" charset="-122"/>
            </a:endParaRPr>
          </a:p>
        </p:txBody>
      </p:sp>
      <p:sp>
        <p:nvSpPr>
          <p:cNvPr id="5" name="Rectangle 5"/>
          <p:cNvSpPr>
            <a:spLocks noChangeArrowheads="1"/>
          </p:cNvSpPr>
          <p:nvPr/>
        </p:nvSpPr>
        <p:spPr bwMode="auto">
          <a:xfrm>
            <a:off x="2339752" y="5563302"/>
            <a:ext cx="42223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sz="2000" b="0"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rPr>
              <a:t>（</a:t>
            </a:r>
            <a:r>
              <a:rPr kumimoji="1" lang="en-US" altLang="zh-CN" sz="2000" b="0"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rPr>
              <a:t>c</a:t>
            </a:r>
            <a:r>
              <a:rPr kumimoji="1" lang="zh-CN" altLang="en-US" sz="2000" b="0"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rPr>
              <a:t>）</a:t>
            </a:r>
            <a:r>
              <a:rPr kumimoji="1" lang="en-US" altLang="zh-CN" sz="2000" b="0"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rPr>
              <a:t>SPARC64 X+</a:t>
            </a:r>
            <a:r>
              <a:rPr kumimoji="1" lang="zh-CN" altLang="en-US" sz="2000" b="0"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rPr>
              <a:t>使用的</a:t>
            </a:r>
            <a:r>
              <a:rPr kumimoji="1" lang="en-US" altLang="zh-CN" sz="2000" b="0"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rPr>
              <a:t>4</a:t>
            </a:r>
            <a:r>
              <a:rPr kumimoji="1" lang="zh-CN" altLang="en-US" sz="2000" b="0"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cs typeface="Calibri" panose="020F0502020204030204" pitchFamily="34" charset="0"/>
              </a:rPr>
              <a:t>处理器模块</a:t>
            </a:r>
            <a:endParaRPr kumimoji="1" lang="zh-CN" altLang="en-US" sz="2000" b="0" i="0" u="none" strike="noStrike" cap="none" normalizeH="0" baseline="0" dirty="0" smtClean="0">
              <a:ln>
                <a:noFill/>
              </a:ln>
              <a:solidFill>
                <a:schemeClr val="tx1"/>
              </a:solidFill>
              <a:effectLst/>
              <a:ea typeface="黑体" panose="02010609060101010101" pitchFamily="49" charset="-122"/>
            </a:endParaRPr>
          </a:p>
        </p:txBody>
      </p:sp>
    </p:spTree>
    <p:extLst>
      <p:ext uri="{BB962C8B-B14F-4D97-AF65-F5344CB8AC3E}">
        <p14:creationId xmlns:p14="http://schemas.microsoft.com/office/powerpoint/2010/main" val="718880281"/>
      </p:ext>
    </p:extLst>
  </p:cSld>
  <p:clrMapOvr>
    <a:masterClrMapping/>
  </p:clrMapOvr>
  <p:transition>
    <p:pull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10.1 </a:t>
            </a:r>
            <a:r>
              <a:rPr lang="zh-CN" altLang="en-US" smtClean="0">
                <a:latin typeface="黑体" panose="02010609060101010101" pitchFamily="49" charset="-122"/>
              </a:rPr>
              <a:t>引 言</a:t>
            </a:r>
          </a:p>
        </p:txBody>
      </p:sp>
      <p:sp>
        <p:nvSpPr>
          <p:cNvPr id="17411" name="Rectangle 3" descr="Rectangle: Click to edit Master text styles&#10;Second level&#10;Third level&#10;Fourth level&#10;Fifth level"/>
          <p:cNvSpPr>
            <a:spLocks noGrp="1" noChangeArrowheads="1"/>
          </p:cNvSpPr>
          <p:nvPr>
            <p:ph type="body" idx="1"/>
          </p:nvPr>
        </p:nvSpPr>
        <p:spPr>
          <a:xfrm>
            <a:off x="107950" y="1500188"/>
            <a:ext cx="8353425" cy="4592637"/>
          </a:xfrm>
        </p:spPr>
        <p:txBody>
          <a:bodyPr/>
          <a:lstStyle/>
          <a:p>
            <a:pPr lvl="2" eaLnBrk="1" hangingPunct="1">
              <a:lnSpc>
                <a:spcPct val="110000"/>
              </a:lnSpc>
              <a:buFont typeface="Wingdings" pitchFamily="2" charset="2"/>
              <a:buNone/>
            </a:pPr>
            <a:r>
              <a:rPr lang="zh-CN" altLang="en-US" smtClean="0">
                <a:solidFill>
                  <a:srgbClr val="E24C05"/>
                </a:solidFill>
              </a:rPr>
              <a:t>例如：</a:t>
            </a:r>
            <a:r>
              <a:rPr lang="zh-CN" altLang="en-US" smtClean="0"/>
              <a:t>一个处理器要对远程存储器上的数据进行访问或操作：</a:t>
            </a:r>
          </a:p>
          <a:p>
            <a:pPr lvl="3" eaLnBrk="1" hangingPunct="1">
              <a:lnSpc>
                <a:spcPct val="110000"/>
              </a:lnSpc>
            </a:pPr>
            <a:r>
              <a:rPr lang="zh-CN" altLang="en-US" smtClean="0"/>
              <a:t>发送消息，请求传递数据或对数据进行操作；</a:t>
            </a:r>
          </a:p>
          <a:p>
            <a:pPr lvl="2" eaLnBrk="1" hangingPunct="1">
              <a:lnSpc>
                <a:spcPct val="110000"/>
              </a:lnSpc>
              <a:buFont typeface="Wingdings" pitchFamily="2" charset="2"/>
              <a:buNone/>
            </a:pPr>
            <a:r>
              <a:rPr lang="zh-CN" altLang="en-US" smtClean="0"/>
              <a:t>                 </a:t>
            </a:r>
            <a:r>
              <a:rPr lang="zh-CN" altLang="en-US" smtClean="0">
                <a:solidFill>
                  <a:srgbClr val="D60093"/>
                </a:solidFill>
                <a:latin typeface="宋体" panose="02010600030101010101" pitchFamily="2" charset="-122"/>
              </a:rPr>
              <a:t>远程进程调用</a:t>
            </a:r>
            <a:r>
              <a:rPr lang="en-US" altLang="zh-CN" smtClean="0">
                <a:latin typeface="宋体" panose="02010600030101010101" pitchFamily="2" charset="-122"/>
              </a:rPr>
              <a:t>(RPC</a:t>
            </a:r>
            <a:r>
              <a:rPr lang="zh-CN" altLang="en-US" smtClean="0">
                <a:latin typeface="宋体" panose="02010600030101010101" pitchFamily="2" charset="-122"/>
              </a:rPr>
              <a:t>， </a:t>
            </a:r>
            <a:r>
              <a:rPr lang="en-US" altLang="zh-CN" smtClean="0">
                <a:latin typeface="宋体" panose="02010600030101010101" pitchFamily="2" charset="-122"/>
              </a:rPr>
              <a:t>Remote Process Call)</a:t>
            </a:r>
          </a:p>
          <a:p>
            <a:pPr lvl="3" eaLnBrk="1" hangingPunct="1">
              <a:lnSpc>
                <a:spcPct val="110000"/>
              </a:lnSpc>
            </a:pPr>
            <a:r>
              <a:rPr lang="zh-CN" altLang="en-US" smtClean="0"/>
              <a:t>目的处理器接收到消息以后，执行相应的操作或代替远程处理器进行访问，并发送一个应答消息将结果返回。</a:t>
            </a:r>
          </a:p>
          <a:p>
            <a:pPr lvl="2" eaLnBrk="1" hangingPunct="1">
              <a:lnSpc>
                <a:spcPct val="110000"/>
              </a:lnSpc>
            </a:pPr>
            <a:r>
              <a:rPr lang="zh-CN" altLang="en-US" smtClean="0">
                <a:solidFill>
                  <a:srgbClr val="FF0000"/>
                </a:solidFill>
              </a:rPr>
              <a:t>同步消息传递 </a:t>
            </a:r>
          </a:p>
          <a:p>
            <a:pPr lvl="2" eaLnBrk="1" hangingPunct="1">
              <a:lnSpc>
                <a:spcPct val="110000"/>
              </a:lnSpc>
              <a:buFont typeface="Wingdings" pitchFamily="2" charset="2"/>
              <a:buNone/>
            </a:pPr>
            <a:r>
              <a:rPr lang="zh-CN" altLang="en-US" smtClean="0"/>
              <a:t>请求处理器发送一个消息后一直要等到应答结果才继续运行。</a:t>
            </a:r>
          </a:p>
          <a:p>
            <a:pPr lvl="2" eaLnBrk="1" hangingPunct="1">
              <a:lnSpc>
                <a:spcPct val="110000"/>
              </a:lnSpc>
            </a:pPr>
            <a:r>
              <a:rPr lang="zh-CN" altLang="en-US" smtClean="0">
                <a:solidFill>
                  <a:srgbClr val="FF0000"/>
                </a:solidFill>
              </a:rPr>
              <a:t>异步消息传递</a:t>
            </a:r>
            <a:r>
              <a:rPr lang="zh-CN" altLang="en-US" smtClean="0"/>
              <a:t> </a:t>
            </a:r>
          </a:p>
          <a:p>
            <a:pPr lvl="2" eaLnBrk="1" hangingPunct="1">
              <a:lnSpc>
                <a:spcPct val="110000"/>
              </a:lnSpc>
              <a:buFont typeface="Wingdings" pitchFamily="2" charset="2"/>
              <a:buNone/>
            </a:pPr>
            <a:r>
              <a:rPr lang="zh-CN" altLang="en-US" smtClean="0"/>
              <a:t>       数据发送方知道别的处理器需要数据，通信也可以从数</a:t>
            </a:r>
          </a:p>
          <a:p>
            <a:pPr lvl="2" eaLnBrk="1" hangingPunct="1">
              <a:lnSpc>
                <a:spcPct val="110000"/>
              </a:lnSpc>
              <a:buFont typeface="Wingdings" pitchFamily="2" charset="2"/>
              <a:buNone/>
            </a:pPr>
            <a:r>
              <a:rPr lang="zh-CN" altLang="en-US" smtClean="0"/>
              <a:t>据发送方来开始，数据可以不经请求就直接送往数据接受方。 </a:t>
            </a:r>
          </a:p>
          <a:p>
            <a:pPr lvl="3" eaLnBrk="1" hangingPunct="1">
              <a:lnSpc>
                <a:spcPct val="150000"/>
              </a:lnSpc>
              <a:buFont typeface="Wingdings" pitchFamily="2" charset="2"/>
              <a:buNone/>
            </a:pPr>
            <a:endParaRPr lang="en-US" altLang="zh-CN" smtClean="0">
              <a:solidFill>
                <a:srgbClr val="FF0000"/>
              </a:solidFill>
            </a:endParaRPr>
          </a:p>
        </p:txBody>
      </p:sp>
    </p:spTree>
  </p:cSld>
  <p:clrMapOvr>
    <a:masterClrMapping/>
  </p:clrMapOvr>
  <p:transition>
    <p:pull dir="rd"/>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683568" y="404664"/>
            <a:ext cx="3820277" cy="535531"/>
          </a:xfrm>
          <a:prstGeom prst="rect">
            <a:avLst/>
          </a:prstGeom>
        </p:spPr>
        <p:txBody>
          <a:bodyPr wrap="none">
            <a:spAutoFit/>
          </a:bodyPr>
          <a:lstStyle/>
          <a:p>
            <a:pPr marL="457200" lvl="0" indent="-457200" eaLnBrk="1" hangingPunct="1">
              <a:lnSpc>
                <a:spcPct val="120000"/>
              </a:lnSpc>
              <a:spcBef>
                <a:spcPct val="20000"/>
              </a:spcBef>
              <a:buClr>
                <a:srgbClr val="40458C"/>
              </a:buClr>
              <a:buFont typeface="+mj-lt"/>
              <a:buAutoNum type="arabicPeriod" startAt="2"/>
            </a:pPr>
            <a:r>
              <a:rPr lang="zh-CN" altLang="en-US" sz="2400" kern="0" dirty="0" smtClean="0">
                <a:solidFill>
                  <a:srgbClr val="E24C05"/>
                </a:solidFill>
                <a:latin typeface="Tahoma"/>
                <a:ea typeface="黑体"/>
              </a:rPr>
              <a:t>多核多处理机性能对比 </a:t>
            </a:r>
            <a:endParaRPr lang="zh-CN" altLang="en-US" sz="2400" kern="0" dirty="0">
              <a:solidFill>
                <a:srgbClr val="E24C05"/>
              </a:solidFill>
              <a:latin typeface="Tahoma"/>
              <a:ea typeface="黑体"/>
            </a:endParaRPr>
          </a:p>
        </p:txBody>
      </p:sp>
      <p:pic>
        <p:nvPicPr>
          <p:cNvPr id="19865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80728"/>
            <a:ext cx="7200800" cy="4695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195736" y="5860658"/>
            <a:ext cx="5832648" cy="830997"/>
          </a:xfrm>
          <a:prstGeom prst="rect">
            <a:avLst/>
          </a:prstGeom>
        </p:spPr>
        <p:txBody>
          <a:bodyPr wrap="square">
            <a:spAutoFit/>
          </a:bodyPr>
          <a:lstStyle/>
          <a:p>
            <a:r>
              <a:rPr lang="zh-CN" altLang="en-US" sz="2400" dirty="0" smtClean="0"/>
              <a:t>图</a:t>
            </a:r>
            <a:r>
              <a:rPr lang="en-US" altLang="zh-CN" sz="2400" dirty="0" smtClean="0"/>
              <a:t>10.22 </a:t>
            </a:r>
            <a:r>
              <a:rPr lang="zh-CN" altLang="en-US" sz="2400" dirty="0" smtClean="0"/>
              <a:t>多核处理机在核数量增加时</a:t>
            </a:r>
            <a:r>
              <a:rPr lang="en-US" altLang="zh-CN" sz="2400" dirty="0" err="1" smtClean="0"/>
              <a:t>SPECintRate</a:t>
            </a:r>
            <a:r>
              <a:rPr lang="zh-CN" altLang="en-US" sz="2400" dirty="0" smtClean="0"/>
              <a:t>基准性能变化</a:t>
            </a:r>
            <a:endParaRPr lang="zh-CN" altLang="en-US" sz="2400" dirty="0"/>
          </a:p>
        </p:txBody>
      </p:sp>
    </p:spTree>
    <p:extLst>
      <p:ext uri="{BB962C8B-B14F-4D97-AF65-F5344CB8AC3E}">
        <p14:creationId xmlns:p14="http://schemas.microsoft.com/office/powerpoint/2010/main" val="1771778261"/>
      </p:ext>
    </p:extLst>
  </p:cSld>
  <p:clrMapOvr>
    <a:masterClrMapping/>
  </p:clrMapOvr>
  <p:transition>
    <p:pull dir="rd"/>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763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76672"/>
            <a:ext cx="7632848" cy="5144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555776" y="5733256"/>
            <a:ext cx="4572000" cy="830997"/>
          </a:xfrm>
          <a:prstGeom prst="rect">
            <a:avLst/>
          </a:prstGeom>
        </p:spPr>
        <p:txBody>
          <a:bodyPr>
            <a:spAutoFit/>
          </a:bodyPr>
          <a:lstStyle/>
          <a:p>
            <a:r>
              <a:rPr lang="zh-CN" altLang="en-US" sz="2400" dirty="0" smtClean="0"/>
              <a:t>图</a:t>
            </a:r>
            <a:r>
              <a:rPr lang="en-US" altLang="zh-CN" sz="2400" dirty="0" smtClean="0"/>
              <a:t>10.23 </a:t>
            </a:r>
            <a:r>
              <a:rPr lang="zh-CN" altLang="en-US" sz="2400" dirty="0" smtClean="0"/>
              <a:t>多处理机系统多核的相对性能变化</a:t>
            </a:r>
            <a:endParaRPr lang="zh-CN" altLang="en-US" sz="2400" dirty="0"/>
          </a:p>
        </p:txBody>
      </p:sp>
    </p:spTree>
    <p:extLst>
      <p:ext uri="{BB962C8B-B14F-4D97-AF65-F5344CB8AC3E}">
        <p14:creationId xmlns:p14="http://schemas.microsoft.com/office/powerpoint/2010/main" val="2874228941"/>
      </p:ext>
    </p:extLst>
  </p:cSld>
  <p:clrMapOvr>
    <a:masterClrMapping/>
  </p:clrMapOvr>
  <p:transition>
    <p:pull dir="rd"/>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descr="Rectangle: Click to edit Master text styles&#10;Second level&#10;Third level&#10;Fourth level&#10;Fifth level"/>
          <p:cNvSpPr>
            <a:spLocks noGrp="1" noChangeArrowheads="1"/>
          </p:cNvSpPr>
          <p:nvPr>
            <p:ph type="body" idx="1"/>
          </p:nvPr>
        </p:nvSpPr>
        <p:spPr>
          <a:xfrm>
            <a:off x="250825" y="1989138"/>
            <a:ext cx="8208963" cy="4105275"/>
          </a:xfrm>
        </p:spPr>
        <p:txBody>
          <a:bodyPr/>
          <a:lstStyle/>
          <a:p>
            <a:pPr marL="1085850" lvl="1" indent="-457200" eaLnBrk="1" hangingPunct="1"/>
            <a:r>
              <a:rPr lang="en-US" altLang="zh-CN" smtClean="0">
                <a:latin typeface="Times New Roman" panose="02020603050405020304" pitchFamily="18" charset="0"/>
              </a:rPr>
              <a:t>Origin 2000</a:t>
            </a:r>
            <a:r>
              <a:rPr lang="zh-CN" altLang="en-US" smtClean="0">
                <a:latin typeface="Times New Roman" panose="02020603050405020304" pitchFamily="18" charset="0"/>
              </a:rPr>
              <a:t>系列可扩展服务器产品</a:t>
            </a:r>
          </a:p>
          <a:p>
            <a:pPr lvl="2" eaLnBrk="1" hangingPunct="1"/>
            <a:r>
              <a:rPr lang="zh-CN" altLang="en-US" smtClean="0">
                <a:latin typeface="Times New Roman" panose="02020603050405020304" pitchFamily="18" charset="0"/>
              </a:rPr>
              <a:t>该系列包括：</a:t>
            </a:r>
            <a:r>
              <a:rPr lang="en-US" altLang="zh-CN" smtClean="0">
                <a:latin typeface="Times New Roman" panose="02020603050405020304" pitchFamily="18" charset="0"/>
              </a:rPr>
              <a:t>Origin 200</a:t>
            </a:r>
            <a:r>
              <a:rPr lang="zh-CN" altLang="en-US" smtClean="0">
                <a:latin typeface="Times New Roman" panose="02020603050405020304" pitchFamily="18" charset="0"/>
              </a:rPr>
              <a:t>、</a:t>
            </a:r>
            <a:r>
              <a:rPr lang="en-US" altLang="zh-CN" smtClean="0">
                <a:latin typeface="Times New Roman" panose="02020603050405020304" pitchFamily="18" charset="0"/>
              </a:rPr>
              <a:t>Origin 2000 Deskside</a:t>
            </a:r>
            <a:r>
              <a:rPr lang="zh-CN" altLang="en-US" smtClean="0">
                <a:latin typeface="Times New Roman" panose="02020603050405020304" pitchFamily="18" charset="0"/>
              </a:rPr>
              <a:t>、</a:t>
            </a:r>
            <a:r>
              <a:rPr lang="en-US" altLang="zh-CN" smtClean="0">
                <a:latin typeface="Times New Roman" panose="02020603050405020304" pitchFamily="18" charset="0"/>
              </a:rPr>
              <a:t>Origin 2000 Rack</a:t>
            </a:r>
            <a:r>
              <a:rPr lang="zh-CN" altLang="en-US" smtClean="0">
                <a:latin typeface="Times New Roman" panose="02020603050405020304" pitchFamily="18" charset="0"/>
              </a:rPr>
              <a:t>和</a:t>
            </a:r>
            <a:r>
              <a:rPr lang="en-US" altLang="zh-CN" smtClean="0">
                <a:latin typeface="Times New Roman" panose="02020603050405020304" pitchFamily="18" charset="0"/>
              </a:rPr>
              <a:t>Cray Origin 2000 4</a:t>
            </a:r>
            <a:r>
              <a:rPr lang="zh-CN" altLang="en-US" smtClean="0">
                <a:latin typeface="Times New Roman" panose="02020603050405020304" pitchFamily="18" charset="0"/>
              </a:rPr>
              <a:t>种机器。</a:t>
            </a:r>
          </a:p>
          <a:p>
            <a:pPr lvl="2" eaLnBrk="1" hangingPunct="1"/>
            <a:r>
              <a:rPr lang="zh-CN" altLang="en-US" smtClean="0">
                <a:latin typeface="Times New Roman" panose="02020603050405020304" pitchFamily="18" charset="0"/>
              </a:rPr>
              <a:t> </a:t>
            </a:r>
            <a:r>
              <a:rPr lang="en-US" altLang="zh-CN" smtClean="0">
                <a:latin typeface="Times New Roman" panose="02020603050405020304" pitchFamily="18" charset="0"/>
              </a:rPr>
              <a:t>Origin 2000 Deskside</a:t>
            </a:r>
            <a:r>
              <a:rPr lang="zh-CN" altLang="en-US" smtClean="0">
                <a:latin typeface="Times New Roman" panose="02020603050405020304" pitchFamily="18" charset="0"/>
              </a:rPr>
              <a:t>桌面服务器系统支持的处理器数目最多为</a:t>
            </a:r>
            <a:r>
              <a:rPr lang="en-US" altLang="zh-CN" smtClean="0">
                <a:solidFill>
                  <a:srgbClr val="9933FF"/>
                </a:solidFill>
                <a:latin typeface="Times New Roman" panose="02020603050405020304" pitchFamily="18" charset="0"/>
              </a:rPr>
              <a:t>8</a:t>
            </a:r>
            <a:r>
              <a:rPr lang="zh-CN" altLang="en-US" smtClean="0">
                <a:latin typeface="Times New Roman" panose="02020603050405020304" pitchFamily="18" charset="0"/>
              </a:rPr>
              <a:t>个</a:t>
            </a:r>
          </a:p>
          <a:p>
            <a:pPr lvl="2" eaLnBrk="1" hangingPunct="1"/>
            <a:r>
              <a:rPr lang="en-US" altLang="zh-CN" smtClean="0">
                <a:latin typeface="Times New Roman" panose="02020603050405020304" pitchFamily="18" charset="0"/>
              </a:rPr>
              <a:t>Origin 2000 Rack</a:t>
            </a:r>
            <a:r>
              <a:rPr lang="zh-CN" altLang="en-US" smtClean="0">
                <a:latin typeface="Times New Roman" panose="02020603050405020304" pitchFamily="18" charset="0"/>
              </a:rPr>
              <a:t>机柜服务器系统支持的处理器数目最多为</a:t>
            </a:r>
            <a:r>
              <a:rPr lang="en-US" altLang="zh-CN" smtClean="0">
                <a:solidFill>
                  <a:srgbClr val="9933FF"/>
                </a:solidFill>
                <a:latin typeface="Times New Roman" panose="02020603050405020304" pitchFamily="18" charset="0"/>
              </a:rPr>
              <a:t>16</a:t>
            </a:r>
            <a:r>
              <a:rPr lang="zh-CN" altLang="en-US" smtClean="0">
                <a:latin typeface="Times New Roman" panose="02020603050405020304" pitchFamily="18" charset="0"/>
              </a:rPr>
              <a:t>个</a:t>
            </a:r>
          </a:p>
          <a:p>
            <a:pPr lvl="2" eaLnBrk="1" hangingPunct="1"/>
            <a:r>
              <a:rPr lang="en-US" altLang="zh-CN" smtClean="0">
                <a:latin typeface="Times New Roman" panose="02020603050405020304" pitchFamily="18" charset="0"/>
              </a:rPr>
              <a:t>Cray Origin 2000</a:t>
            </a:r>
            <a:r>
              <a:rPr lang="zh-CN" altLang="en-US" smtClean="0">
                <a:latin typeface="Times New Roman" panose="02020603050405020304" pitchFamily="18" charset="0"/>
              </a:rPr>
              <a:t>服务器系统具有大规模扩充能力，支持的处理器数目最多可达到</a:t>
            </a:r>
            <a:r>
              <a:rPr lang="en-US" altLang="zh-CN" smtClean="0">
                <a:solidFill>
                  <a:srgbClr val="9933FF"/>
                </a:solidFill>
                <a:latin typeface="Times New Roman" panose="02020603050405020304" pitchFamily="18" charset="0"/>
              </a:rPr>
              <a:t>128</a:t>
            </a:r>
            <a:r>
              <a:rPr lang="zh-CN" altLang="en-US" smtClean="0">
                <a:latin typeface="Times New Roman" panose="02020603050405020304" pitchFamily="18" charset="0"/>
              </a:rPr>
              <a:t>个。 </a:t>
            </a:r>
            <a:endParaRPr lang="zh-CN" altLang="en-US" smtClean="0">
              <a:solidFill>
                <a:schemeClr val="tx1"/>
              </a:solidFill>
              <a:latin typeface="Times New Roman" panose="02020603050405020304" pitchFamily="18" charset="0"/>
            </a:endParaRPr>
          </a:p>
        </p:txBody>
      </p:sp>
      <p:sp>
        <p:nvSpPr>
          <p:cNvPr id="143363" name="Rectangle 5"/>
          <p:cNvSpPr>
            <a:spLocks noGrp="1" noChangeArrowheads="1"/>
          </p:cNvSpPr>
          <p:nvPr>
            <p:ph type="title"/>
          </p:nvPr>
        </p:nvSpPr>
        <p:spPr/>
        <p:txBody>
          <a:bodyPr/>
          <a:lstStyle/>
          <a:p>
            <a:pPr eaLnBrk="1" hangingPunct="1"/>
            <a:endParaRPr lang="zh-CN" altLang="zh-CN" smtClean="0"/>
          </a:p>
        </p:txBody>
      </p:sp>
      <p:sp>
        <p:nvSpPr>
          <p:cNvPr id="143364" name="Text Box 6"/>
          <p:cNvSpPr txBox="1">
            <a:spLocks noChangeArrowheads="1"/>
          </p:cNvSpPr>
          <p:nvPr/>
        </p:nvSpPr>
        <p:spPr bwMode="auto">
          <a:xfrm>
            <a:off x="0" y="1340768"/>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50000"/>
              </a:spcBef>
              <a:buClrTx/>
              <a:buFontTx/>
              <a:buNone/>
            </a:pPr>
            <a:r>
              <a:rPr lang="en-US" altLang="zh-CN" sz="2800" dirty="0">
                <a:solidFill>
                  <a:srgbClr val="000000"/>
                </a:solidFill>
                <a:latin typeface="黑体" panose="02010609060101010101" pitchFamily="49" charset="-122"/>
              </a:rPr>
              <a:t>10.8 </a:t>
            </a:r>
            <a:r>
              <a:rPr lang="zh-CN" altLang="en-US" sz="2800" dirty="0">
                <a:solidFill>
                  <a:srgbClr val="000000"/>
                </a:solidFill>
                <a:latin typeface="黑体" panose="02010609060101010101" pitchFamily="49" charset="-122"/>
              </a:rPr>
              <a:t>多处理机</a:t>
            </a:r>
            <a:r>
              <a:rPr lang="zh-CN" altLang="en-US" sz="2800" dirty="0" smtClean="0">
                <a:solidFill>
                  <a:srgbClr val="000000"/>
                </a:solidFill>
                <a:latin typeface="黑体" panose="02010609060101010101" pitchFamily="49" charset="-122"/>
              </a:rPr>
              <a:t>实例</a:t>
            </a:r>
            <a:r>
              <a:rPr lang="en-US" altLang="zh-CN" sz="2800" dirty="0" smtClean="0">
                <a:solidFill>
                  <a:srgbClr val="000000"/>
                </a:solidFill>
                <a:latin typeface="黑体" panose="02010609060101010101" pitchFamily="49" charset="-122"/>
              </a:rPr>
              <a:t>——</a:t>
            </a:r>
            <a:r>
              <a:rPr lang="en-US" altLang="zh-CN" sz="2600" dirty="0" smtClean="0">
                <a:solidFill>
                  <a:srgbClr val="000000"/>
                </a:solidFill>
                <a:latin typeface="黑体" panose="02010609060101010101" pitchFamily="49" charset="-122"/>
              </a:rPr>
              <a:t>Origin </a:t>
            </a:r>
            <a:r>
              <a:rPr lang="en-US" altLang="zh-CN" sz="2600" dirty="0">
                <a:solidFill>
                  <a:srgbClr val="000000"/>
                </a:solidFill>
                <a:latin typeface="黑体" panose="02010609060101010101" pitchFamily="49" charset="-122"/>
              </a:rPr>
              <a:t>2000</a:t>
            </a:r>
            <a:r>
              <a:rPr lang="en-US" altLang="zh-CN" sz="2600" dirty="0">
                <a:solidFill>
                  <a:schemeClr val="tx1"/>
                </a:solidFill>
                <a:latin typeface="黑体" panose="02010609060101010101" pitchFamily="49" charset="-122"/>
              </a:rPr>
              <a:t> </a:t>
            </a:r>
          </a:p>
        </p:txBody>
      </p:sp>
    </p:spTree>
  </p:cSld>
  <p:clrMapOvr>
    <a:masterClrMapping/>
  </p:clrMapOvr>
  <p:transition>
    <p:pull dir="rd"/>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10.8 </a:t>
            </a:r>
            <a:r>
              <a:rPr lang="zh-CN" altLang="en-US" smtClean="0">
                <a:latin typeface="黑体" panose="02010609060101010101" pitchFamily="49" charset="-122"/>
              </a:rPr>
              <a:t>多处理机实例</a:t>
            </a:r>
            <a:r>
              <a:rPr lang="en-US" altLang="zh-CN" smtClean="0">
                <a:latin typeface="黑体" panose="02010609060101010101" pitchFamily="49" charset="-122"/>
              </a:rPr>
              <a:t>2</a:t>
            </a:r>
            <a:r>
              <a:rPr lang="zh-CN" altLang="en-US" smtClean="0">
                <a:latin typeface="黑体" panose="02010609060101010101" pitchFamily="49" charset="-122"/>
              </a:rPr>
              <a:t>：</a:t>
            </a:r>
            <a:r>
              <a:rPr lang="en-US" altLang="zh-CN" smtClean="0">
                <a:latin typeface="黑体" panose="02010609060101010101" pitchFamily="49" charset="-122"/>
              </a:rPr>
              <a:t>Origin 2000</a:t>
            </a:r>
            <a:r>
              <a:rPr lang="en-US" altLang="zh-CN" sz="1800" smtClean="0">
                <a:latin typeface="Times New Roman" panose="02020603050405020304" pitchFamily="18" charset="0"/>
              </a:rPr>
              <a:t> </a:t>
            </a:r>
          </a:p>
        </p:txBody>
      </p:sp>
      <p:sp>
        <p:nvSpPr>
          <p:cNvPr id="144387" name="Rectangle 3" descr="Rectangle: Click to edit Master text styles&#10;Second level&#10;Third level&#10;Fourth level&#10;Fifth level"/>
          <p:cNvSpPr>
            <a:spLocks noGrp="1" noChangeArrowheads="1"/>
          </p:cNvSpPr>
          <p:nvPr>
            <p:ph type="body" idx="1"/>
          </p:nvPr>
        </p:nvSpPr>
        <p:spPr>
          <a:xfrm>
            <a:off x="685800" y="1435100"/>
            <a:ext cx="7772400" cy="4586288"/>
          </a:xfrm>
        </p:spPr>
        <p:txBody>
          <a:bodyPr/>
          <a:lstStyle/>
          <a:p>
            <a:pPr marL="457200" indent="-457200" eaLnBrk="1" hangingPunct="1"/>
            <a:r>
              <a:rPr lang="en-US" altLang="zh-CN" smtClean="0"/>
              <a:t>Origin 2000</a:t>
            </a:r>
            <a:r>
              <a:rPr lang="zh-CN" altLang="en-US" smtClean="0"/>
              <a:t>系列服务器产品</a:t>
            </a:r>
            <a:r>
              <a:rPr lang="zh-CN" altLang="en-US" smtClean="0">
                <a:solidFill>
                  <a:srgbClr val="D60093"/>
                </a:solidFill>
              </a:rPr>
              <a:t>优点</a:t>
            </a:r>
          </a:p>
          <a:p>
            <a:pPr marL="1085850" lvl="1" indent="-457200" eaLnBrk="1" hangingPunct="1"/>
            <a:r>
              <a:rPr lang="zh-CN" altLang="en-US" smtClean="0">
                <a:latin typeface="Times New Roman" panose="02020603050405020304" pitchFamily="18" charset="0"/>
              </a:rPr>
              <a:t>不仅具有</a:t>
            </a:r>
            <a:r>
              <a:rPr lang="en-US" altLang="zh-CN" smtClean="0">
                <a:solidFill>
                  <a:srgbClr val="9933FF"/>
                </a:solidFill>
                <a:latin typeface="Times New Roman" panose="02020603050405020304" pitchFamily="18" charset="0"/>
              </a:rPr>
              <a:t>SMP</a:t>
            </a:r>
            <a:r>
              <a:rPr lang="zh-CN" altLang="en-US" smtClean="0">
                <a:latin typeface="Times New Roman" panose="02020603050405020304" pitchFamily="18" charset="0"/>
              </a:rPr>
              <a:t>的易编程和平稳扩充特性，而且还具有</a:t>
            </a:r>
            <a:r>
              <a:rPr lang="en-US" altLang="zh-CN" smtClean="0">
                <a:solidFill>
                  <a:srgbClr val="9933FF"/>
                </a:solidFill>
                <a:latin typeface="Times New Roman" panose="02020603050405020304" pitchFamily="18" charset="0"/>
              </a:rPr>
              <a:t>MPP</a:t>
            </a:r>
            <a:r>
              <a:rPr lang="zh-CN" altLang="en-US" smtClean="0">
                <a:latin typeface="Times New Roman" panose="02020603050405020304" pitchFamily="18" charset="0"/>
              </a:rPr>
              <a:t>的高可扩放性，应用非常广泛。</a:t>
            </a:r>
          </a:p>
          <a:p>
            <a:pPr marL="1085850" lvl="1" indent="-457200" eaLnBrk="1" hangingPunct="1"/>
            <a:r>
              <a:rPr lang="zh-CN" altLang="en-US" smtClean="0">
                <a:latin typeface="Times New Roman" panose="02020603050405020304" pitchFamily="18" charset="0"/>
              </a:rPr>
              <a:t>该系列服务器综合平衡了高性能、可扩放性、可用性和兼容性，能满足许多应用的需求</a:t>
            </a:r>
            <a:r>
              <a:rPr lang="zh-CN" altLang="en-US" smtClean="0"/>
              <a:t>。 </a:t>
            </a:r>
          </a:p>
          <a:p>
            <a:pPr marL="1085850" lvl="1" indent="-457200" eaLnBrk="1" hangingPunct="1"/>
            <a:r>
              <a:rPr lang="en-US" altLang="zh-CN" smtClean="0">
                <a:latin typeface="Times New Roman" panose="02020603050405020304" pitchFamily="18" charset="0"/>
              </a:rPr>
              <a:t>Origin 2000 </a:t>
            </a:r>
            <a:r>
              <a:rPr lang="zh-CN" altLang="en-US" smtClean="0">
                <a:latin typeface="Times New Roman" panose="02020603050405020304" pitchFamily="18" charset="0"/>
              </a:rPr>
              <a:t>服务器系列的</a:t>
            </a:r>
            <a:r>
              <a:rPr lang="en-US" altLang="zh-CN" smtClean="0">
                <a:solidFill>
                  <a:srgbClr val="9933FF"/>
                </a:solidFill>
                <a:latin typeface="Times New Roman" panose="02020603050405020304" pitchFamily="18" charset="0"/>
              </a:rPr>
              <a:t>I/O</a:t>
            </a:r>
            <a:r>
              <a:rPr lang="zh-CN" altLang="en-US" smtClean="0">
                <a:latin typeface="Times New Roman" panose="02020603050405020304" pitchFamily="18" charset="0"/>
              </a:rPr>
              <a:t>带宽可达</a:t>
            </a:r>
            <a:r>
              <a:rPr lang="en-US" altLang="zh-CN" smtClean="0">
                <a:solidFill>
                  <a:srgbClr val="9933FF"/>
                </a:solidFill>
                <a:latin typeface="Times New Roman" panose="02020603050405020304" pitchFamily="18" charset="0"/>
              </a:rPr>
              <a:t>102CB/s</a:t>
            </a:r>
            <a:r>
              <a:rPr lang="zh-CN" altLang="en-US" smtClean="0">
                <a:latin typeface="Times New Roman" panose="02020603050405020304" pitchFamily="18" charset="0"/>
              </a:rPr>
              <a:t>，系统传输速率比同类</a:t>
            </a:r>
            <a:r>
              <a:rPr lang="en-US" altLang="zh-CN" smtClean="0">
                <a:latin typeface="Times New Roman" panose="02020603050405020304" pitchFamily="18" charset="0"/>
              </a:rPr>
              <a:t>SMP</a:t>
            </a:r>
            <a:r>
              <a:rPr lang="zh-CN" altLang="en-US" smtClean="0">
                <a:latin typeface="Times New Roman" panose="02020603050405020304" pitchFamily="18" charset="0"/>
              </a:rPr>
              <a:t>服务器快几十倍。</a:t>
            </a:r>
          </a:p>
          <a:p>
            <a:pPr marL="1085850" lvl="1" indent="-457200" eaLnBrk="1" hangingPunct="1">
              <a:buFont typeface="Wingdings" pitchFamily="2" charset="2"/>
              <a:buNone/>
            </a:pPr>
            <a:r>
              <a:rPr lang="zh-CN" altLang="en-US" sz="2000" b="1" smtClean="0">
                <a:solidFill>
                  <a:srgbClr val="000000"/>
                </a:solidFill>
                <a:latin typeface="Times New Roman" panose="02020603050405020304" pitchFamily="18" charset="0"/>
                <a:ea typeface="宋体" panose="02010600030101010101" pitchFamily="2" charset="-122"/>
              </a:rPr>
              <a:t>        （处理、存储和传输各种多媒体信息的理想系统）</a:t>
            </a:r>
          </a:p>
          <a:p>
            <a:pPr marL="457200" indent="-457200" eaLnBrk="1" hangingPunct="1"/>
            <a:r>
              <a:rPr lang="zh-CN" altLang="en-US" smtClean="0"/>
              <a:t> </a:t>
            </a:r>
            <a:r>
              <a:rPr lang="en-US" altLang="zh-CN" smtClean="0"/>
              <a:t>Origin 2000</a:t>
            </a:r>
            <a:r>
              <a:rPr lang="zh-CN" altLang="en-US" smtClean="0"/>
              <a:t>的</a:t>
            </a:r>
            <a:r>
              <a:rPr lang="zh-CN" altLang="en-US" smtClean="0">
                <a:solidFill>
                  <a:srgbClr val="D60093"/>
                </a:solidFill>
              </a:rPr>
              <a:t>关键技术</a:t>
            </a:r>
            <a:r>
              <a:rPr lang="zh-CN" altLang="en-US" smtClean="0"/>
              <a:t> </a:t>
            </a:r>
          </a:p>
        </p:txBody>
      </p:sp>
    </p:spTree>
  </p:cSld>
  <p:clrMapOvr>
    <a:masterClrMapping/>
  </p:clrMapOvr>
  <p:transition>
    <p:pull dir="rd"/>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10.8 </a:t>
            </a:r>
            <a:r>
              <a:rPr lang="zh-CN" altLang="en-US" smtClean="0">
                <a:latin typeface="黑体" panose="02010609060101010101" pitchFamily="49" charset="-122"/>
              </a:rPr>
              <a:t>多处理机实例</a:t>
            </a:r>
            <a:r>
              <a:rPr lang="en-US" altLang="zh-CN" smtClean="0">
                <a:latin typeface="黑体" panose="02010609060101010101" pitchFamily="49" charset="-122"/>
              </a:rPr>
              <a:t>2</a:t>
            </a:r>
            <a:r>
              <a:rPr lang="zh-CN" altLang="en-US" smtClean="0">
                <a:latin typeface="黑体" panose="02010609060101010101" pitchFamily="49" charset="-122"/>
              </a:rPr>
              <a:t>：</a:t>
            </a:r>
            <a:r>
              <a:rPr lang="en-US" altLang="zh-CN" smtClean="0">
                <a:latin typeface="黑体" panose="02010609060101010101" pitchFamily="49" charset="-122"/>
              </a:rPr>
              <a:t>Origin 2000</a:t>
            </a:r>
          </a:p>
        </p:txBody>
      </p:sp>
      <p:sp>
        <p:nvSpPr>
          <p:cNvPr id="145411" name="Rectangle 3" descr="Rectangle: Click to edit Master text styles&#10;Second level&#10;Third level&#10;Fourth level&#10;Fifth level"/>
          <p:cNvSpPr>
            <a:spLocks noGrp="1" noChangeArrowheads="1"/>
          </p:cNvSpPr>
          <p:nvPr>
            <p:ph type="body" idx="1"/>
          </p:nvPr>
        </p:nvSpPr>
        <p:spPr/>
        <p:txBody>
          <a:bodyPr/>
          <a:lstStyle/>
          <a:p>
            <a:pPr marL="1085850" lvl="1" indent="-457200" eaLnBrk="1" hangingPunct="1">
              <a:lnSpc>
                <a:spcPct val="110000"/>
              </a:lnSpc>
            </a:pPr>
            <a:r>
              <a:rPr lang="en-US" altLang="zh-CN" smtClean="0">
                <a:latin typeface="Times New Roman" panose="02020603050405020304" pitchFamily="18" charset="0"/>
              </a:rPr>
              <a:t>CrayLink</a:t>
            </a:r>
            <a:r>
              <a:rPr lang="zh-CN" altLang="en-US" smtClean="0">
                <a:latin typeface="Times New Roman" panose="02020603050405020304" pitchFamily="18" charset="0"/>
              </a:rPr>
              <a:t>开关网络技术</a:t>
            </a:r>
          </a:p>
          <a:p>
            <a:pPr lvl="2" eaLnBrk="1" hangingPunct="1">
              <a:lnSpc>
                <a:spcPct val="110000"/>
              </a:lnSpc>
            </a:pPr>
            <a:r>
              <a:rPr lang="zh-CN" altLang="en-US" smtClean="0">
                <a:latin typeface="Times New Roman" panose="02020603050405020304" pitchFamily="18" charset="0"/>
              </a:rPr>
              <a:t>多重交叉开关互连技术，用于连接处理器、存储器、</a:t>
            </a:r>
            <a:r>
              <a:rPr lang="en-US" altLang="zh-CN" smtClean="0">
                <a:latin typeface="Times New Roman" panose="02020603050405020304" pitchFamily="18" charset="0"/>
              </a:rPr>
              <a:t>I/O</a:t>
            </a:r>
            <a:r>
              <a:rPr lang="zh-CN" altLang="en-US" smtClean="0">
                <a:latin typeface="Times New Roman" panose="02020603050405020304" pitchFamily="18" charset="0"/>
              </a:rPr>
              <a:t>设备等。 </a:t>
            </a:r>
          </a:p>
          <a:p>
            <a:pPr lvl="2" eaLnBrk="1" hangingPunct="1">
              <a:lnSpc>
                <a:spcPct val="110000"/>
              </a:lnSpc>
            </a:pPr>
            <a:r>
              <a:rPr lang="zh-CN" altLang="en-US" smtClean="0">
                <a:latin typeface="Times New Roman" panose="02020603050405020304" pitchFamily="18" charset="0"/>
              </a:rPr>
              <a:t>替代总线成为处理器结点之间的互连网络。 </a:t>
            </a:r>
          </a:p>
          <a:p>
            <a:pPr lvl="3" eaLnBrk="1" hangingPunct="1">
              <a:lnSpc>
                <a:spcPct val="110000"/>
              </a:lnSpc>
            </a:pPr>
            <a:r>
              <a:rPr lang="zh-CN" altLang="en-US" smtClean="0">
                <a:latin typeface="Times New Roman" panose="02020603050405020304" pitchFamily="18" charset="0"/>
              </a:rPr>
              <a:t>使</a:t>
            </a:r>
            <a:r>
              <a:rPr lang="en-US" altLang="zh-CN" smtClean="0">
                <a:latin typeface="Times New Roman" panose="02020603050405020304" pitchFamily="18" charset="0"/>
              </a:rPr>
              <a:t>Origin 2000 </a:t>
            </a:r>
            <a:r>
              <a:rPr lang="zh-CN" altLang="en-US" smtClean="0">
                <a:latin typeface="Times New Roman" panose="02020603050405020304" pitchFamily="18" charset="0"/>
              </a:rPr>
              <a:t>系统成为模块化系统，系统规模可以是一个基本的模块，也可以是若干模块的互连，而且还可以方便地通过增加模块数量来扩充。</a:t>
            </a:r>
          </a:p>
          <a:p>
            <a:pPr lvl="3" eaLnBrk="1" hangingPunct="1">
              <a:lnSpc>
                <a:spcPct val="110000"/>
              </a:lnSpc>
            </a:pPr>
            <a:r>
              <a:rPr lang="en-US" altLang="zh-CN" smtClean="0">
                <a:latin typeface="Times New Roman" panose="02020603050405020304" pitchFamily="18" charset="0"/>
              </a:rPr>
              <a:t>Origin 2000 </a:t>
            </a:r>
            <a:r>
              <a:rPr lang="zh-CN" altLang="en-US" smtClean="0">
                <a:latin typeface="Times New Roman" panose="02020603050405020304" pitchFamily="18" charset="0"/>
              </a:rPr>
              <a:t>系统的可扩放性体系结构最多可以扩展至</a:t>
            </a:r>
            <a:r>
              <a:rPr lang="en-US" altLang="zh-CN" smtClean="0">
                <a:solidFill>
                  <a:srgbClr val="9933FF"/>
                </a:solidFill>
                <a:latin typeface="Times New Roman" panose="02020603050405020304" pitchFamily="18" charset="0"/>
              </a:rPr>
              <a:t>1024</a:t>
            </a:r>
            <a:r>
              <a:rPr lang="zh-CN" altLang="en-US" smtClean="0">
                <a:latin typeface="Times New Roman" panose="02020603050405020304" pitchFamily="18" charset="0"/>
              </a:rPr>
              <a:t>个处理器，而且规模增加可使系统性能也呈线性增长，包括计算能力、主存容量和带宽、系统互连带宽、</a:t>
            </a:r>
            <a:r>
              <a:rPr lang="en-US" altLang="zh-CN" smtClean="0">
                <a:solidFill>
                  <a:srgbClr val="9933FF"/>
                </a:solidFill>
                <a:latin typeface="Times New Roman" panose="02020603050405020304" pitchFamily="18" charset="0"/>
              </a:rPr>
              <a:t>I/O</a:t>
            </a:r>
            <a:r>
              <a:rPr lang="zh-CN" altLang="en-US" smtClean="0">
                <a:latin typeface="Times New Roman" panose="02020603050405020304" pitchFamily="18" charset="0"/>
              </a:rPr>
              <a:t>带宽和网络连接能力。 </a:t>
            </a:r>
          </a:p>
          <a:p>
            <a:pPr marL="1085850" lvl="1" indent="-457200" eaLnBrk="1" hangingPunct="1">
              <a:lnSpc>
                <a:spcPct val="110000"/>
              </a:lnSpc>
            </a:pPr>
            <a:endParaRPr lang="en-US" altLang="zh-CN" smtClean="0">
              <a:latin typeface="Times New Roman" panose="02020603050405020304" pitchFamily="18" charset="0"/>
            </a:endParaRPr>
          </a:p>
        </p:txBody>
      </p:sp>
    </p:spTree>
  </p:cSld>
  <p:clrMapOvr>
    <a:masterClrMapping/>
  </p:clrMapOvr>
  <p:transition>
    <p:pull dir="rd"/>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10.8 </a:t>
            </a:r>
            <a:r>
              <a:rPr lang="zh-CN" altLang="en-US" smtClean="0">
                <a:latin typeface="黑体" panose="02010609060101010101" pitchFamily="49" charset="-122"/>
              </a:rPr>
              <a:t>多处理机实例</a:t>
            </a:r>
            <a:r>
              <a:rPr lang="en-US" altLang="zh-CN" smtClean="0">
                <a:latin typeface="黑体" panose="02010609060101010101" pitchFamily="49" charset="-122"/>
              </a:rPr>
              <a:t>2</a:t>
            </a:r>
            <a:r>
              <a:rPr lang="zh-CN" altLang="en-US" smtClean="0">
                <a:latin typeface="黑体" panose="02010609060101010101" pitchFamily="49" charset="-122"/>
              </a:rPr>
              <a:t>：</a:t>
            </a:r>
            <a:r>
              <a:rPr lang="en-US" altLang="zh-CN" smtClean="0">
                <a:latin typeface="黑体" panose="02010609060101010101" pitchFamily="49" charset="-122"/>
              </a:rPr>
              <a:t>Origin 2000</a:t>
            </a:r>
          </a:p>
        </p:txBody>
      </p:sp>
      <p:sp>
        <p:nvSpPr>
          <p:cNvPr id="146435" name="Rectangle 3" descr="Rectangle: Click to edit Master text styles&#10;Second level&#10;Third level&#10;Fourth level&#10;Fifth level"/>
          <p:cNvSpPr>
            <a:spLocks noGrp="1" noChangeArrowheads="1"/>
          </p:cNvSpPr>
          <p:nvPr>
            <p:ph type="body" idx="1"/>
          </p:nvPr>
        </p:nvSpPr>
        <p:spPr>
          <a:xfrm>
            <a:off x="179388" y="1219200"/>
            <a:ext cx="8353425" cy="4953000"/>
          </a:xfrm>
        </p:spPr>
        <p:txBody>
          <a:bodyPr/>
          <a:lstStyle/>
          <a:p>
            <a:pPr lvl="3" eaLnBrk="1" hangingPunct="1">
              <a:lnSpc>
                <a:spcPct val="110000"/>
              </a:lnSpc>
            </a:pPr>
            <a:r>
              <a:rPr lang="zh-CN" altLang="en-US" smtClean="0">
                <a:latin typeface="Times New Roman" panose="02020603050405020304" pitchFamily="18" charset="0"/>
              </a:rPr>
              <a:t>通过</a:t>
            </a:r>
            <a:r>
              <a:rPr lang="en-US" altLang="zh-CN" smtClean="0">
                <a:latin typeface="Times New Roman" panose="02020603050405020304" pitchFamily="18" charset="0"/>
              </a:rPr>
              <a:t>CrayLink</a:t>
            </a:r>
            <a:r>
              <a:rPr lang="zh-CN" altLang="en-US" smtClean="0">
                <a:latin typeface="Times New Roman" panose="02020603050405020304" pitchFamily="18" charset="0"/>
              </a:rPr>
              <a:t>，分布在所有处理器结点上的存储器在逻辑上形成单一寻址空间的共享存储器系统，但对本地和远程存储器访问的时间是不同的，是一个</a:t>
            </a:r>
            <a:r>
              <a:rPr lang="en-US" altLang="zh-CN" smtClean="0">
                <a:solidFill>
                  <a:srgbClr val="9933FF"/>
                </a:solidFill>
                <a:latin typeface="Times New Roman" panose="02020603050405020304" pitchFamily="18" charset="0"/>
              </a:rPr>
              <a:t>NUMA</a:t>
            </a:r>
            <a:r>
              <a:rPr lang="zh-CN" altLang="en-US" smtClean="0">
                <a:latin typeface="Times New Roman" panose="02020603050405020304" pitchFamily="18" charset="0"/>
              </a:rPr>
              <a:t>结构。</a:t>
            </a:r>
          </a:p>
          <a:p>
            <a:pPr lvl="1" eaLnBrk="1" hangingPunct="1">
              <a:lnSpc>
                <a:spcPct val="110000"/>
              </a:lnSpc>
            </a:pPr>
            <a:r>
              <a:rPr lang="zh-CN" altLang="en-US" smtClean="0"/>
              <a:t> </a:t>
            </a:r>
            <a:r>
              <a:rPr lang="en-US" altLang="zh-CN" smtClean="0">
                <a:latin typeface="Times New Roman" panose="02020603050405020304" pitchFamily="18" charset="0"/>
              </a:rPr>
              <a:t>Cellular IRIX</a:t>
            </a:r>
            <a:r>
              <a:rPr lang="zh-CN" altLang="en-US" smtClean="0">
                <a:latin typeface="Times New Roman" panose="02020603050405020304" pitchFamily="18" charset="0"/>
              </a:rPr>
              <a:t>操作系统</a:t>
            </a:r>
          </a:p>
          <a:p>
            <a:pPr lvl="2" eaLnBrk="1" hangingPunct="1">
              <a:lnSpc>
                <a:spcPct val="110000"/>
              </a:lnSpc>
            </a:pPr>
            <a:r>
              <a:rPr lang="zh-CN" altLang="en-US" smtClean="0"/>
              <a:t>工业界最早投入使用的蜂窝式操作系统</a:t>
            </a:r>
          </a:p>
          <a:p>
            <a:pPr lvl="2" eaLnBrk="1" hangingPunct="1">
              <a:lnSpc>
                <a:spcPct val="110000"/>
              </a:lnSpc>
            </a:pPr>
            <a:r>
              <a:rPr lang="zh-CN" altLang="en-US" smtClean="0"/>
              <a:t>将操作系统功能分布到各个处理器结点上，可以实现从小系统到大系统的无缝扩展。</a:t>
            </a:r>
          </a:p>
          <a:p>
            <a:pPr lvl="3" eaLnBrk="1" hangingPunct="1">
              <a:lnSpc>
                <a:spcPct val="110000"/>
              </a:lnSpc>
            </a:pPr>
            <a:r>
              <a:rPr lang="zh-CN" altLang="en-US" smtClean="0"/>
              <a:t>把多个相同的操作系统核心功能分别放到多个</a:t>
            </a:r>
            <a:r>
              <a:rPr lang="zh-CN" altLang="en-US" smtClean="0">
                <a:latin typeface="Times New Roman" panose="02020603050405020304" pitchFamily="18" charset="0"/>
              </a:rPr>
              <a:t>“</a:t>
            </a:r>
            <a:r>
              <a:rPr lang="zh-CN" altLang="en-US" smtClean="0"/>
              <a:t>蜂窝</a:t>
            </a:r>
            <a:r>
              <a:rPr lang="zh-CN" altLang="en-US" smtClean="0">
                <a:latin typeface="Times New Roman" panose="02020603050405020304" pitchFamily="18" charset="0"/>
              </a:rPr>
              <a:t>”</a:t>
            </a:r>
            <a:r>
              <a:rPr lang="zh-CN" altLang="en-US" smtClean="0"/>
              <a:t>（操作系统单元）中，每个蜂窝分别管理服务器中所有处理器的一个子集。每个操作系统单元都可以非常有效地扩展，单元之间互相通信，为用户提供一种单一的操作系统接口。</a:t>
            </a:r>
          </a:p>
        </p:txBody>
      </p:sp>
    </p:spTree>
  </p:cSld>
  <p:clrMapOvr>
    <a:masterClrMapping/>
  </p:clrMapOvr>
  <p:transition>
    <p:pull dir="rd"/>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10.8 </a:t>
            </a:r>
            <a:r>
              <a:rPr lang="zh-CN" altLang="en-US" smtClean="0">
                <a:latin typeface="黑体" panose="02010609060101010101" pitchFamily="49" charset="-122"/>
              </a:rPr>
              <a:t>多处理机实例</a:t>
            </a:r>
            <a:r>
              <a:rPr lang="en-US" altLang="zh-CN" smtClean="0">
                <a:latin typeface="黑体" panose="02010609060101010101" pitchFamily="49" charset="-122"/>
              </a:rPr>
              <a:t>2</a:t>
            </a:r>
            <a:r>
              <a:rPr lang="zh-CN" altLang="en-US" smtClean="0">
                <a:latin typeface="黑体" panose="02010609060101010101" pitchFamily="49" charset="-122"/>
              </a:rPr>
              <a:t>：</a:t>
            </a:r>
            <a:r>
              <a:rPr lang="en-US" altLang="zh-CN" smtClean="0">
                <a:latin typeface="黑体" panose="02010609060101010101" pitchFamily="49" charset="-122"/>
              </a:rPr>
              <a:t>Origin 2000</a:t>
            </a:r>
          </a:p>
        </p:txBody>
      </p:sp>
      <p:sp>
        <p:nvSpPr>
          <p:cNvPr id="147459" name="Rectangle 3" descr="Rectangle: Click to edit Master text styles&#10;Second level&#10;Third level&#10;Fourth level&#10;Fifth level"/>
          <p:cNvSpPr>
            <a:spLocks noGrp="1" noChangeArrowheads="1"/>
          </p:cNvSpPr>
          <p:nvPr>
            <p:ph type="body" idx="1"/>
          </p:nvPr>
        </p:nvSpPr>
        <p:spPr/>
        <p:txBody>
          <a:bodyPr/>
          <a:lstStyle/>
          <a:p>
            <a:pPr lvl="3" eaLnBrk="1" hangingPunct="1"/>
            <a:r>
              <a:rPr lang="zh-CN" altLang="en-US" smtClean="0"/>
              <a:t>操作系统的这种蜂窝结构与积木式的硬件结构相结合，能够把故障隔离起来，可使故障局限于个别操作系统单元中，提高了服务器的</a:t>
            </a:r>
            <a:r>
              <a:rPr lang="zh-CN" altLang="en-US" smtClean="0">
                <a:latin typeface="Times New Roman" panose="02020603050405020304" pitchFamily="18" charset="0"/>
              </a:rPr>
              <a:t>可用性和可靠性。 </a:t>
            </a:r>
          </a:p>
          <a:p>
            <a:pPr lvl="2" eaLnBrk="1" hangingPunct="1"/>
            <a:r>
              <a:rPr lang="zh-CN" altLang="en-US" smtClean="0">
                <a:latin typeface="Times New Roman" panose="02020603050405020304" pitchFamily="18" charset="0"/>
              </a:rPr>
              <a:t>从</a:t>
            </a:r>
            <a:r>
              <a:rPr lang="en-US" altLang="zh-CN" smtClean="0">
                <a:latin typeface="Times New Roman" panose="02020603050405020304" pitchFamily="18" charset="0"/>
              </a:rPr>
              <a:t>SGI</a:t>
            </a:r>
            <a:r>
              <a:rPr lang="zh-CN" altLang="en-US" smtClean="0">
                <a:latin typeface="Times New Roman" panose="02020603050405020304" pitchFamily="18" charset="0"/>
              </a:rPr>
              <a:t>的</a:t>
            </a:r>
            <a:r>
              <a:rPr lang="en-US" altLang="zh-CN" smtClean="0">
                <a:latin typeface="Times New Roman" panose="02020603050405020304" pitchFamily="18" charset="0"/>
              </a:rPr>
              <a:t>IRIX</a:t>
            </a:r>
            <a:r>
              <a:rPr lang="zh-CN" altLang="en-US" smtClean="0">
                <a:latin typeface="Times New Roman" panose="02020603050405020304" pitchFamily="18" charset="0"/>
              </a:rPr>
              <a:t>演变而来的，是以</a:t>
            </a:r>
            <a:r>
              <a:rPr lang="en-US" altLang="zh-CN" smtClean="0">
                <a:solidFill>
                  <a:srgbClr val="9933FF"/>
                </a:solidFill>
                <a:latin typeface="Times New Roman" panose="02020603050405020304" pitchFamily="18" charset="0"/>
              </a:rPr>
              <a:t>UNIX</a:t>
            </a:r>
            <a:r>
              <a:rPr lang="zh-CN" altLang="en-US" smtClean="0">
                <a:latin typeface="Times New Roman" panose="02020603050405020304" pitchFamily="18" charset="0"/>
              </a:rPr>
              <a:t>为基础的</a:t>
            </a:r>
            <a:r>
              <a:rPr lang="en-US" altLang="zh-CN" smtClean="0">
                <a:solidFill>
                  <a:srgbClr val="9933FF"/>
                </a:solidFill>
                <a:latin typeface="Times New Roman" panose="02020603050405020304" pitchFamily="18" charset="0"/>
              </a:rPr>
              <a:t>64</a:t>
            </a:r>
            <a:r>
              <a:rPr lang="zh-CN" altLang="en-US" smtClean="0">
                <a:latin typeface="Times New Roman" panose="02020603050405020304" pitchFamily="18" charset="0"/>
              </a:rPr>
              <a:t>位蜂窝式操作系统。</a:t>
            </a:r>
          </a:p>
          <a:p>
            <a:pPr marL="457200" indent="-457200" eaLnBrk="1" hangingPunct="1">
              <a:buFont typeface="Wingdings" panose="05000000000000000000" pitchFamily="2" charset="2"/>
              <a:buNone/>
            </a:pPr>
            <a:r>
              <a:rPr lang="en-US" altLang="zh-CN" smtClean="0"/>
              <a:t>Origin 2000</a:t>
            </a:r>
            <a:r>
              <a:rPr lang="zh-CN" altLang="en-US" smtClean="0"/>
              <a:t>系列服务器的硬件结构：</a:t>
            </a:r>
          </a:p>
          <a:p>
            <a:pPr marL="457200" indent="-457200" eaLnBrk="1" hangingPunct="1"/>
            <a:r>
              <a:rPr lang="zh-CN" altLang="en-US" smtClean="0"/>
              <a:t>结点板 </a:t>
            </a:r>
            <a:r>
              <a:rPr lang="zh-CN" altLang="en-US" sz="2000" b="1" smtClean="0">
                <a:latin typeface="Times New Roman" panose="02020603050405020304" pitchFamily="18" charset="0"/>
                <a:ea typeface="宋体" panose="02010600030101010101" pitchFamily="2" charset="-122"/>
              </a:rPr>
              <a:t>（</a:t>
            </a:r>
            <a:r>
              <a:rPr lang="en-US" altLang="zh-CN" sz="2000" b="1" smtClean="0">
                <a:latin typeface="Times New Roman" panose="02020603050405020304" pitchFamily="18" charset="0"/>
                <a:ea typeface="宋体" panose="02010600030101010101" pitchFamily="2" charset="-122"/>
              </a:rPr>
              <a:t>Origin200</a:t>
            </a:r>
            <a:r>
              <a:rPr lang="zh-CN" altLang="en-US" sz="2000" b="1" smtClean="0">
                <a:latin typeface="Times New Roman" panose="02020603050405020304" pitchFamily="18" charset="0"/>
                <a:ea typeface="宋体" panose="02010600030101010101" pitchFamily="2" charset="-122"/>
              </a:rPr>
              <a:t>的主板</a:t>
            </a:r>
            <a:r>
              <a:rPr lang="zh-CN" altLang="en-US" b="1" smtClean="0"/>
              <a:t> ）</a:t>
            </a:r>
          </a:p>
          <a:p>
            <a:pPr marL="1085850" lvl="1" indent="-457200" eaLnBrk="1" hangingPunct="1"/>
            <a:r>
              <a:rPr lang="zh-CN" altLang="en-US" smtClean="0"/>
              <a:t>组成部分 </a:t>
            </a:r>
          </a:p>
          <a:p>
            <a:pPr lvl="2" eaLnBrk="1" hangingPunct="1"/>
            <a:r>
              <a:rPr lang="zh-CN" altLang="en-US" smtClean="0">
                <a:latin typeface="Times New Roman" panose="02020603050405020304" pitchFamily="18" charset="0"/>
              </a:rPr>
              <a:t>一个或两个</a:t>
            </a:r>
            <a:r>
              <a:rPr lang="en-US" altLang="zh-CN" smtClean="0">
                <a:solidFill>
                  <a:srgbClr val="9933FF"/>
                </a:solidFill>
                <a:latin typeface="Times New Roman" panose="02020603050405020304" pitchFamily="18" charset="0"/>
              </a:rPr>
              <a:t>MIPS R10000</a:t>
            </a:r>
            <a:r>
              <a:rPr lang="zh-CN" altLang="en-US" smtClean="0">
                <a:latin typeface="Times New Roman" panose="02020603050405020304" pitchFamily="18" charset="0"/>
              </a:rPr>
              <a:t>微处理器（内含第一级</a:t>
            </a:r>
            <a:r>
              <a:rPr lang="en-US" altLang="zh-CN" smtClean="0">
                <a:latin typeface="Times New Roman" panose="02020603050405020304" pitchFamily="18" charset="0"/>
              </a:rPr>
              <a:t>Cache</a:t>
            </a:r>
            <a:r>
              <a:rPr lang="zh-CN" altLang="en-US" smtClean="0">
                <a:latin typeface="Times New Roman" panose="02020603050405020304" pitchFamily="18" charset="0"/>
              </a:rPr>
              <a:t>）。其主频是</a:t>
            </a:r>
            <a:r>
              <a:rPr lang="en-US" altLang="zh-CN" smtClean="0">
                <a:solidFill>
                  <a:srgbClr val="9933FF"/>
                </a:solidFill>
                <a:latin typeface="Times New Roman" panose="02020603050405020304" pitchFamily="18" charset="0"/>
              </a:rPr>
              <a:t>180MHz</a:t>
            </a:r>
            <a:r>
              <a:rPr lang="zh-CN" altLang="en-US" smtClean="0">
                <a:latin typeface="Times New Roman" panose="02020603050405020304" pitchFamily="18" charset="0"/>
              </a:rPr>
              <a:t>或</a:t>
            </a:r>
            <a:r>
              <a:rPr lang="en-US" altLang="zh-CN" smtClean="0">
                <a:solidFill>
                  <a:srgbClr val="9933FF"/>
                </a:solidFill>
                <a:latin typeface="Times New Roman" panose="02020603050405020304" pitchFamily="18" charset="0"/>
              </a:rPr>
              <a:t>195MHz</a:t>
            </a:r>
            <a:r>
              <a:rPr lang="zh-CN" altLang="en-US" smtClean="0">
                <a:latin typeface="Times New Roman" panose="02020603050405020304" pitchFamily="18" charset="0"/>
              </a:rPr>
              <a:t>。</a:t>
            </a:r>
          </a:p>
          <a:p>
            <a:pPr lvl="2" eaLnBrk="1" hangingPunct="1"/>
            <a:endParaRPr lang="en-US" altLang="zh-CN" smtClean="0">
              <a:latin typeface="Times New Roman" panose="02020603050405020304" pitchFamily="18" charset="0"/>
            </a:endParaRPr>
          </a:p>
        </p:txBody>
      </p:sp>
    </p:spTree>
  </p:cSld>
  <p:clrMapOvr>
    <a:masterClrMapping/>
  </p:clrMapOvr>
  <p:transition>
    <p:pull dir="rd"/>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5"/>
          <p:cNvSpPr>
            <a:spLocks noGrp="1" noChangeArrowheads="1"/>
          </p:cNvSpPr>
          <p:nvPr>
            <p:ph type="title"/>
          </p:nvPr>
        </p:nvSpPr>
        <p:spPr/>
        <p:txBody>
          <a:bodyPr/>
          <a:lstStyle/>
          <a:p>
            <a:pPr eaLnBrk="1" hangingPunct="1"/>
            <a:r>
              <a:rPr lang="en-US" altLang="zh-CN" smtClean="0">
                <a:latin typeface="黑体" panose="02010609060101010101" pitchFamily="49" charset="-122"/>
              </a:rPr>
              <a:t>10.8 </a:t>
            </a:r>
            <a:r>
              <a:rPr lang="zh-CN" altLang="en-US" smtClean="0">
                <a:latin typeface="黑体" panose="02010609060101010101" pitchFamily="49" charset="-122"/>
              </a:rPr>
              <a:t>多处理机实例</a:t>
            </a:r>
            <a:r>
              <a:rPr lang="en-US" altLang="zh-CN" smtClean="0">
                <a:latin typeface="黑体" panose="02010609060101010101" pitchFamily="49" charset="-122"/>
              </a:rPr>
              <a:t>2</a:t>
            </a:r>
            <a:r>
              <a:rPr lang="zh-CN" altLang="en-US" smtClean="0">
                <a:latin typeface="黑体" panose="02010609060101010101" pitchFamily="49" charset="-122"/>
              </a:rPr>
              <a:t>：</a:t>
            </a:r>
            <a:r>
              <a:rPr lang="en-US" altLang="zh-CN" smtClean="0">
                <a:latin typeface="黑体" panose="02010609060101010101" pitchFamily="49" charset="-122"/>
              </a:rPr>
              <a:t>Origin 2000</a:t>
            </a:r>
          </a:p>
        </p:txBody>
      </p:sp>
      <p:graphicFrame>
        <p:nvGraphicFramePr>
          <p:cNvPr id="148483" name="Object 4"/>
          <p:cNvGraphicFramePr>
            <a:graphicFrameLocks noGrp="1" noChangeAspect="1"/>
          </p:cNvGraphicFramePr>
          <p:nvPr>
            <p:ph idx="1"/>
          </p:nvPr>
        </p:nvGraphicFramePr>
        <p:xfrm>
          <a:off x="1116013" y="1700213"/>
          <a:ext cx="6985000" cy="3719512"/>
        </p:xfrm>
        <a:graphic>
          <a:graphicData uri="http://schemas.openxmlformats.org/presentationml/2006/ole">
            <mc:AlternateContent xmlns:mc="http://schemas.openxmlformats.org/markup-compatibility/2006">
              <mc:Choice xmlns:v="urn:schemas-microsoft-com:vml" Requires="v">
                <p:oleObj spid="_x0000_s148490" name="图片" r:id="rId3" imgW="3970020" imgH="2115312" progId="Word.Picture.8">
                  <p:embed/>
                </p:oleObj>
              </mc:Choice>
              <mc:Fallback>
                <p:oleObj name="图片" r:id="rId3" imgW="3970020" imgH="2115312"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700213"/>
                        <a:ext cx="6985000" cy="3719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8484" name="Text Box 7"/>
          <p:cNvSpPr txBox="1">
            <a:spLocks noChangeArrowheads="1"/>
          </p:cNvSpPr>
          <p:nvPr/>
        </p:nvSpPr>
        <p:spPr bwMode="auto">
          <a:xfrm>
            <a:off x="3132138" y="5443538"/>
            <a:ext cx="33131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600">
                <a:solidFill>
                  <a:schemeClr val="tx1"/>
                </a:solidFill>
              </a:rPr>
              <a:t> </a:t>
            </a:r>
            <a:r>
              <a:rPr lang="en-US" altLang="zh-CN" sz="2000" b="1">
                <a:solidFill>
                  <a:schemeClr val="tx1"/>
                </a:solidFill>
                <a:latin typeface="宋体" panose="02010600030101010101" pitchFamily="2" charset="-122"/>
                <a:ea typeface="宋体" panose="02010600030101010101" pitchFamily="2" charset="-122"/>
              </a:rPr>
              <a:t>Origin 2000</a:t>
            </a:r>
            <a:r>
              <a:rPr lang="zh-CN" altLang="en-US" sz="2000" b="1">
                <a:solidFill>
                  <a:schemeClr val="tx1"/>
                </a:solidFill>
                <a:latin typeface="宋体" panose="02010600030101010101" pitchFamily="2" charset="-122"/>
                <a:ea typeface="宋体" panose="02010600030101010101" pitchFamily="2" charset="-122"/>
              </a:rPr>
              <a:t>结点板结构</a:t>
            </a:r>
            <a:r>
              <a:rPr lang="zh-CN" altLang="en-US" sz="2600">
                <a:solidFill>
                  <a:schemeClr val="tx1"/>
                </a:solidFill>
              </a:rPr>
              <a:t> </a:t>
            </a:r>
          </a:p>
        </p:txBody>
      </p:sp>
    </p:spTree>
  </p:cSld>
  <p:clrMapOvr>
    <a:masterClrMapping/>
  </p:clrMapOvr>
  <p:transition>
    <p:pull dir="rd"/>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10.8 </a:t>
            </a:r>
            <a:r>
              <a:rPr lang="zh-CN" altLang="en-US" smtClean="0">
                <a:latin typeface="黑体" panose="02010609060101010101" pitchFamily="49" charset="-122"/>
              </a:rPr>
              <a:t>多处理机实例</a:t>
            </a:r>
            <a:r>
              <a:rPr lang="en-US" altLang="zh-CN" smtClean="0">
                <a:latin typeface="黑体" panose="02010609060101010101" pitchFamily="49" charset="-122"/>
              </a:rPr>
              <a:t>2</a:t>
            </a:r>
            <a:r>
              <a:rPr lang="zh-CN" altLang="en-US" smtClean="0">
                <a:latin typeface="黑体" panose="02010609060101010101" pitchFamily="49" charset="-122"/>
              </a:rPr>
              <a:t>：</a:t>
            </a:r>
            <a:r>
              <a:rPr lang="en-US" altLang="zh-CN" smtClean="0">
                <a:latin typeface="黑体" panose="02010609060101010101" pitchFamily="49" charset="-122"/>
              </a:rPr>
              <a:t>Origin 2000</a:t>
            </a:r>
          </a:p>
        </p:txBody>
      </p:sp>
      <p:sp>
        <p:nvSpPr>
          <p:cNvPr id="149507" name="Rectangle 3" descr="Rectangle: Click to edit Master text styles&#10;Second level&#10;Third level&#10;Fourth level&#10;Fifth level"/>
          <p:cNvSpPr>
            <a:spLocks noGrp="1" noChangeArrowheads="1"/>
          </p:cNvSpPr>
          <p:nvPr>
            <p:ph type="body" idx="1"/>
          </p:nvPr>
        </p:nvSpPr>
        <p:spPr>
          <a:xfrm>
            <a:off x="107950" y="1219200"/>
            <a:ext cx="8712200" cy="5089525"/>
          </a:xfrm>
        </p:spPr>
        <p:txBody>
          <a:bodyPr/>
          <a:lstStyle/>
          <a:p>
            <a:pPr lvl="2" eaLnBrk="1" hangingPunct="1"/>
            <a:r>
              <a:rPr lang="zh-CN" altLang="en-US" smtClean="0">
                <a:latin typeface="Times New Roman" panose="02020603050405020304" pitchFamily="18" charset="0"/>
              </a:rPr>
              <a:t>与处理器相配的第二级</a:t>
            </a:r>
            <a:r>
              <a:rPr lang="en-US" altLang="zh-CN" smtClean="0">
                <a:solidFill>
                  <a:srgbClr val="9933FF"/>
                </a:solidFill>
                <a:latin typeface="Times New Roman" panose="02020603050405020304" pitchFamily="18" charset="0"/>
              </a:rPr>
              <a:t>Cache</a:t>
            </a:r>
            <a:r>
              <a:rPr lang="zh-CN" altLang="en-US" smtClean="0">
                <a:latin typeface="Times New Roman" panose="02020603050405020304" pitchFamily="18" charset="0"/>
              </a:rPr>
              <a:t>，其容量为</a:t>
            </a:r>
            <a:r>
              <a:rPr lang="en-US" altLang="zh-CN" smtClean="0">
                <a:solidFill>
                  <a:srgbClr val="9933FF"/>
                </a:solidFill>
                <a:latin typeface="Times New Roman" panose="02020603050405020304" pitchFamily="18" charset="0"/>
              </a:rPr>
              <a:t>1MB</a:t>
            </a:r>
            <a:r>
              <a:rPr lang="zh-CN" altLang="en-US" smtClean="0">
                <a:latin typeface="Times New Roman" panose="02020603050405020304" pitchFamily="18" charset="0"/>
              </a:rPr>
              <a:t>或</a:t>
            </a:r>
            <a:r>
              <a:rPr lang="en-US" altLang="zh-CN" smtClean="0">
                <a:solidFill>
                  <a:srgbClr val="9933FF"/>
                </a:solidFill>
                <a:latin typeface="Times New Roman" panose="02020603050405020304" pitchFamily="18" charset="0"/>
              </a:rPr>
              <a:t>4MB</a:t>
            </a:r>
            <a:r>
              <a:rPr lang="zh-CN" altLang="en-US" smtClean="0">
                <a:latin typeface="Times New Roman" panose="02020603050405020304" pitchFamily="18" charset="0"/>
              </a:rPr>
              <a:t>；</a:t>
            </a:r>
          </a:p>
          <a:p>
            <a:pPr lvl="2" eaLnBrk="1" hangingPunct="1"/>
            <a:r>
              <a:rPr lang="zh-CN" altLang="en-US" smtClean="0">
                <a:latin typeface="Times New Roman" panose="02020603050405020304" pitchFamily="18" charset="0"/>
              </a:rPr>
              <a:t>主存储器（本地）以及用于实现</a:t>
            </a:r>
            <a:r>
              <a:rPr lang="en-US" altLang="zh-CN" smtClean="0">
                <a:latin typeface="Times New Roman" panose="02020603050405020304" pitchFamily="18" charset="0"/>
              </a:rPr>
              <a:t>Cache</a:t>
            </a:r>
            <a:r>
              <a:rPr lang="zh-CN" altLang="en-US" smtClean="0">
                <a:latin typeface="Times New Roman" panose="02020603050405020304" pitchFamily="18" charset="0"/>
              </a:rPr>
              <a:t>一致性的目录存储器；</a:t>
            </a:r>
          </a:p>
          <a:p>
            <a:pPr lvl="2" eaLnBrk="1" hangingPunct="1"/>
            <a:r>
              <a:rPr lang="zh-CN" altLang="en-US" smtClean="0">
                <a:latin typeface="Times New Roman" panose="02020603050405020304" pitchFamily="18" charset="0"/>
              </a:rPr>
              <a:t>用于实现互连的</a:t>
            </a:r>
            <a:r>
              <a:rPr lang="en-US" altLang="zh-CN" smtClean="0">
                <a:latin typeface="Times New Roman" panose="02020603050405020304" pitchFamily="18" charset="0"/>
              </a:rPr>
              <a:t>ASIC</a:t>
            </a:r>
            <a:r>
              <a:rPr lang="zh-CN" altLang="en-US" smtClean="0">
                <a:latin typeface="Times New Roman" panose="02020603050405020304" pitchFamily="18" charset="0"/>
              </a:rPr>
              <a:t>芯片，称为</a:t>
            </a:r>
            <a:r>
              <a:rPr lang="en-US" altLang="zh-CN" smtClean="0">
                <a:solidFill>
                  <a:srgbClr val="9933FF"/>
                </a:solidFill>
                <a:latin typeface="Times New Roman" panose="02020603050405020304" pitchFamily="18" charset="0"/>
              </a:rPr>
              <a:t>HUB</a:t>
            </a:r>
            <a:r>
              <a:rPr lang="zh-CN" altLang="en-US" smtClean="0">
                <a:latin typeface="Times New Roman" panose="02020603050405020304" pitchFamily="18" charset="0"/>
              </a:rPr>
              <a:t>。</a:t>
            </a:r>
          </a:p>
          <a:p>
            <a:pPr lvl="2" eaLnBrk="1" hangingPunct="1">
              <a:buFont typeface="Wingdings" pitchFamily="2" charset="2"/>
              <a:buNone/>
            </a:pPr>
            <a:r>
              <a:rPr lang="zh-CN" altLang="en-US" smtClean="0">
                <a:latin typeface="Times New Roman" panose="02020603050405020304" pitchFamily="18" charset="0"/>
              </a:rPr>
              <a:t>       提供了</a:t>
            </a:r>
            <a:r>
              <a:rPr lang="en-US" altLang="zh-CN" smtClean="0">
                <a:solidFill>
                  <a:srgbClr val="9933FF"/>
                </a:solidFill>
                <a:latin typeface="Times New Roman" panose="02020603050405020304" pitchFamily="18" charset="0"/>
              </a:rPr>
              <a:t>4</a:t>
            </a:r>
            <a:r>
              <a:rPr lang="zh-CN" altLang="en-US" smtClean="0">
                <a:latin typeface="Times New Roman" panose="02020603050405020304" pitchFamily="18" charset="0"/>
              </a:rPr>
              <a:t>个接口：</a:t>
            </a:r>
          </a:p>
          <a:p>
            <a:pPr lvl="3" eaLnBrk="1" hangingPunct="1"/>
            <a:r>
              <a:rPr lang="zh-CN" altLang="en-US" smtClean="0">
                <a:latin typeface="Times New Roman" panose="02020603050405020304" pitchFamily="18" charset="0"/>
              </a:rPr>
              <a:t>与处理器的接口</a:t>
            </a:r>
          </a:p>
          <a:p>
            <a:pPr lvl="3" eaLnBrk="1" hangingPunct="1"/>
            <a:r>
              <a:rPr lang="zh-CN" altLang="en-US" smtClean="0">
                <a:latin typeface="Times New Roman" panose="02020603050405020304" pitchFamily="18" charset="0"/>
              </a:rPr>
              <a:t>与存储器的接口</a:t>
            </a:r>
          </a:p>
          <a:p>
            <a:pPr lvl="3" eaLnBrk="1" hangingPunct="1"/>
            <a:r>
              <a:rPr lang="en-US" altLang="zh-CN" smtClean="0">
                <a:latin typeface="Times New Roman" panose="02020603050405020304" pitchFamily="18" charset="0"/>
              </a:rPr>
              <a:t>I/O</a:t>
            </a:r>
            <a:r>
              <a:rPr lang="zh-CN" altLang="en-US" smtClean="0">
                <a:latin typeface="Times New Roman" panose="02020603050405020304" pitchFamily="18" charset="0"/>
              </a:rPr>
              <a:t>接口</a:t>
            </a:r>
          </a:p>
          <a:p>
            <a:pPr lvl="3" eaLnBrk="1" hangingPunct="1"/>
            <a:r>
              <a:rPr lang="zh-CN" altLang="en-US" smtClean="0">
                <a:latin typeface="Times New Roman" panose="02020603050405020304" pitchFamily="18" charset="0"/>
              </a:rPr>
              <a:t>路由接口（接</a:t>
            </a:r>
            <a:r>
              <a:rPr lang="en-US" altLang="zh-CN" smtClean="0">
                <a:latin typeface="Times New Roman" panose="02020603050405020304" pitchFamily="18" charset="0"/>
              </a:rPr>
              <a:t>CrayLink</a:t>
            </a:r>
            <a:r>
              <a:rPr lang="zh-CN" altLang="en-US" smtClean="0">
                <a:latin typeface="Times New Roman" panose="02020603050405020304" pitchFamily="18" charset="0"/>
              </a:rPr>
              <a:t>互连网络）</a:t>
            </a:r>
          </a:p>
          <a:p>
            <a:pPr marL="1085850" lvl="1" indent="-457200" eaLnBrk="1" hangingPunct="1"/>
            <a:r>
              <a:rPr lang="en-US" altLang="zh-CN" smtClean="0">
                <a:solidFill>
                  <a:srgbClr val="9933FF"/>
                </a:solidFill>
                <a:latin typeface="Times New Roman" panose="02020603050405020304" pitchFamily="18" charset="0"/>
              </a:rPr>
              <a:t>HUB</a:t>
            </a:r>
            <a:r>
              <a:rPr lang="zh-CN" altLang="en-US" smtClean="0">
                <a:latin typeface="Times New Roman" panose="02020603050405020304" pitchFamily="18" charset="0"/>
              </a:rPr>
              <a:t>的结构</a:t>
            </a:r>
            <a:r>
              <a:rPr lang="zh-CN" altLang="en-US" smtClean="0"/>
              <a:t> </a:t>
            </a:r>
          </a:p>
          <a:p>
            <a:pPr lvl="2" eaLnBrk="1" hangingPunct="1"/>
            <a:r>
              <a:rPr lang="en-US" altLang="zh-CN" smtClean="0">
                <a:solidFill>
                  <a:srgbClr val="9933FF"/>
                </a:solidFill>
                <a:latin typeface="Times New Roman" panose="02020603050405020304" pitchFamily="18" charset="0"/>
              </a:rPr>
              <a:t>4</a:t>
            </a:r>
            <a:r>
              <a:rPr lang="zh-CN" altLang="en-US" smtClean="0">
                <a:latin typeface="Times New Roman" panose="02020603050405020304" pitchFamily="18" charset="0"/>
              </a:rPr>
              <a:t>个端口在内部以交叉开关互连，通过发送消息进行通信。</a:t>
            </a:r>
          </a:p>
          <a:p>
            <a:pPr lvl="2" eaLnBrk="1" hangingPunct="1"/>
            <a:r>
              <a:rPr lang="zh-CN" altLang="en-US" smtClean="0">
                <a:latin typeface="Times New Roman" panose="02020603050405020304" pitchFamily="18" charset="0"/>
              </a:rPr>
              <a:t>存储器接口能双向传送数据，最大传输率为</a:t>
            </a:r>
            <a:r>
              <a:rPr lang="en-US" altLang="zh-CN" smtClean="0">
                <a:solidFill>
                  <a:srgbClr val="9933FF"/>
                </a:solidFill>
                <a:latin typeface="Times New Roman" panose="02020603050405020304" pitchFamily="18" charset="0"/>
              </a:rPr>
              <a:t>780MB/s</a:t>
            </a:r>
            <a:r>
              <a:rPr lang="zh-CN" altLang="en-US" smtClean="0">
                <a:latin typeface="Times New Roman" panose="02020603050405020304" pitchFamily="18" charset="0"/>
              </a:rPr>
              <a:t>，</a:t>
            </a:r>
            <a:r>
              <a:rPr lang="zh-CN" altLang="en-US" smtClean="0"/>
              <a:t> </a:t>
            </a:r>
          </a:p>
        </p:txBody>
      </p:sp>
    </p:spTree>
  </p:cSld>
  <p:clrMapOvr>
    <a:masterClrMapping/>
  </p:clrMapOvr>
  <p:transition>
    <p:pull dir="rd"/>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5"/>
          <p:cNvSpPr>
            <a:spLocks noGrp="1" noChangeArrowheads="1"/>
          </p:cNvSpPr>
          <p:nvPr>
            <p:ph type="title"/>
          </p:nvPr>
        </p:nvSpPr>
        <p:spPr/>
        <p:txBody>
          <a:bodyPr/>
          <a:lstStyle/>
          <a:p>
            <a:pPr eaLnBrk="1" hangingPunct="1"/>
            <a:r>
              <a:rPr lang="en-US" altLang="zh-CN" smtClean="0">
                <a:latin typeface="黑体" panose="02010609060101010101" pitchFamily="49" charset="-122"/>
              </a:rPr>
              <a:t>10.8 </a:t>
            </a:r>
            <a:r>
              <a:rPr lang="zh-CN" altLang="en-US" smtClean="0">
                <a:latin typeface="黑体" panose="02010609060101010101" pitchFamily="49" charset="-122"/>
              </a:rPr>
              <a:t>多处理机实例</a:t>
            </a:r>
            <a:r>
              <a:rPr lang="en-US" altLang="zh-CN" smtClean="0">
                <a:latin typeface="黑体" panose="02010609060101010101" pitchFamily="49" charset="-122"/>
              </a:rPr>
              <a:t>2</a:t>
            </a:r>
            <a:r>
              <a:rPr lang="zh-CN" altLang="en-US" smtClean="0">
                <a:latin typeface="黑体" panose="02010609060101010101" pitchFamily="49" charset="-122"/>
              </a:rPr>
              <a:t>：</a:t>
            </a:r>
            <a:r>
              <a:rPr lang="en-US" altLang="zh-CN" smtClean="0">
                <a:latin typeface="黑体" panose="02010609060101010101" pitchFamily="49" charset="-122"/>
              </a:rPr>
              <a:t>Origin 2000</a:t>
            </a:r>
          </a:p>
        </p:txBody>
      </p:sp>
      <p:graphicFrame>
        <p:nvGraphicFramePr>
          <p:cNvPr id="150531" name="Object 4"/>
          <p:cNvGraphicFramePr>
            <a:graphicFrameLocks noGrp="1" noChangeAspect="1"/>
          </p:cNvGraphicFramePr>
          <p:nvPr>
            <p:ph idx="1"/>
          </p:nvPr>
        </p:nvGraphicFramePr>
        <p:xfrm>
          <a:off x="1331913" y="1125538"/>
          <a:ext cx="6624637" cy="5059362"/>
        </p:xfrm>
        <a:graphic>
          <a:graphicData uri="http://schemas.openxmlformats.org/presentationml/2006/ole">
            <mc:AlternateContent xmlns:mc="http://schemas.openxmlformats.org/markup-compatibility/2006">
              <mc:Choice xmlns:v="urn:schemas-microsoft-com:vml" Requires="v">
                <p:oleObj spid="_x0000_s150537" name="图片" r:id="rId3" imgW="4276344" imgH="3264408" progId="Word.Picture.8">
                  <p:embed/>
                </p:oleObj>
              </mc:Choice>
              <mc:Fallback>
                <p:oleObj name="图片" r:id="rId3" imgW="4276344" imgH="3264408"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125538"/>
                        <a:ext cx="6624637" cy="5059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pull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10.1 </a:t>
            </a:r>
            <a:r>
              <a:rPr lang="zh-CN" altLang="en-US" smtClean="0">
                <a:latin typeface="黑体" panose="02010609060101010101" pitchFamily="49" charset="-122"/>
              </a:rPr>
              <a:t>引 言</a:t>
            </a:r>
          </a:p>
        </p:txBody>
      </p:sp>
      <p:sp>
        <p:nvSpPr>
          <p:cNvPr id="18435" name="Rectangle 3" descr="Rectangle: Click to edit Master text styles&#10;Second level&#10;Third level&#10;Fourth level&#10;Fifth level"/>
          <p:cNvSpPr>
            <a:spLocks noGrp="1" noChangeArrowheads="1"/>
          </p:cNvSpPr>
          <p:nvPr>
            <p:ph type="body" idx="1"/>
          </p:nvPr>
        </p:nvSpPr>
        <p:spPr>
          <a:xfrm>
            <a:off x="685800" y="1219200"/>
            <a:ext cx="7918450" cy="4953000"/>
          </a:xfrm>
        </p:spPr>
        <p:txBody>
          <a:bodyPr/>
          <a:lstStyle/>
          <a:p>
            <a:pPr marL="457200" indent="-457200" eaLnBrk="1" hangingPunct="1">
              <a:buFont typeface="Wingdings" panose="05000000000000000000" pitchFamily="2" charset="2"/>
              <a:buAutoNum type="arabicPeriod" startAt="3"/>
            </a:pPr>
            <a:r>
              <a:rPr lang="zh-CN" altLang="en-US" smtClean="0"/>
              <a:t>不同通信机制的优点 </a:t>
            </a:r>
          </a:p>
          <a:p>
            <a:pPr marL="1085850" lvl="1" indent="-457200" eaLnBrk="1" hangingPunct="1"/>
            <a:r>
              <a:rPr lang="zh-CN" altLang="en-US" smtClean="0"/>
              <a:t>共享存储器通信的主要</a:t>
            </a:r>
            <a:r>
              <a:rPr lang="zh-CN" altLang="en-US" smtClean="0">
                <a:solidFill>
                  <a:srgbClr val="D60093"/>
                </a:solidFill>
              </a:rPr>
              <a:t>优点</a:t>
            </a:r>
            <a:r>
              <a:rPr lang="zh-CN" altLang="en-US" smtClean="0"/>
              <a:t> </a:t>
            </a:r>
          </a:p>
          <a:p>
            <a:pPr lvl="2" eaLnBrk="1" hangingPunct="1"/>
            <a:r>
              <a:rPr lang="zh-CN" altLang="en-US" smtClean="0"/>
              <a:t>与常用的对称式多处理机使用的通信机制兼容。</a:t>
            </a:r>
          </a:p>
          <a:p>
            <a:pPr lvl="2" eaLnBrk="1" hangingPunct="1"/>
            <a:r>
              <a:rPr lang="zh-CN" altLang="en-US" smtClean="0"/>
              <a:t>易于编程，同时在简化编译器设计方面也占有优势。</a:t>
            </a:r>
          </a:p>
          <a:p>
            <a:pPr lvl="2" eaLnBrk="1" hangingPunct="1"/>
            <a:r>
              <a:rPr lang="zh-CN" altLang="en-US" smtClean="0"/>
              <a:t>采用大家所熟悉的共享存储器模型开发应用程序，而把重点放到解决对性能影响较大的数据访问上。 </a:t>
            </a:r>
          </a:p>
          <a:p>
            <a:pPr lvl="2" eaLnBrk="1" hangingPunct="1"/>
            <a:r>
              <a:rPr lang="zh-CN" altLang="en-US" smtClean="0">
                <a:latin typeface="宋体" panose="02010600030101010101" pitchFamily="2" charset="-122"/>
              </a:rPr>
              <a:t>当通信数据量较小时，通信开销较低，带宽利用较好。</a:t>
            </a:r>
          </a:p>
          <a:p>
            <a:pPr lvl="2" eaLnBrk="1" hangingPunct="1"/>
            <a:r>
              <a:rPr lang="zh-CN" altLang="en-US" smtClean="0">
                <a:latin typeface="Times New Roman" panose="02020603050405020304" pitchFamily="18" charset="0"/>
              </a:rPr>
              <a:t>可以通过采用</a:t>
            </a:r>
            <a:r>
              <a:rPr lang="en-US" altLang="zh-CN" smtClean="0">
                <a:solidFill>
                  <a:srgbClr val="9933FF"/>
                </a:solidFill>
                <a:latin typeface="Times New Roman" panose="02020603050405020304" pitchFamily="18" charset="0"/>
              </a:rPr>
              <a:t>Cache</a:t>
            </a:r>
            <a:r>
              <a:rPr lang="zh-CN" altLang="en-US" smtClean="0">
                <a:latin typeface="Times New Roman" panose="02020603050405020304" pitchFamily="18" charset="0"/>
              </a:rPr>
              <a:t>技术来减少远程通信的频度</a:t>
            </a:r>
            <a:r>
              <a:rPr lang="zh-CN" altLang="en-US" smtClean="0">
                <a:latin typeface="宋体" panose="02010600030101010101" pitchFamily="2" charset="-122"/>
              </a:rPr>
              <a:t>，减少了通信延迟以及对共享数据的访问冲突。</a:t>
            </a:r>
          </a:p>
          <a:p>
            <a:pPr lvl="2" eaLnBrk="1" hangingPunct="1"/>
            <a:endParaRPr lang="en-US" altLang="zh-CN" smtClean="0"/>
          </a:p>
        </p:txBody>
      </p:sp>
    </p:spTree>
  </p:cSld>
  <p:clrMapOvr>
    <a:masterClrMapping/>
  </p:clrMapOvr>
  <p:transition>
    <p:pull dir="rd"/>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10.8 </a:t>
            </a:r>
            <a:r>
              <a:rPr lang="zh-CN" altLang="en-US" smtClean="0">
                <a:latin typeface="黑体" panose="02010609060101010101" pitchFamily="49" charset="-122"/>
              </a:rPr>
              <a:t>多处理机实例</a:t>
            </a:r>
            <a:r>
              <a:rPr lang="en-US" altLang="zh-CN" smtClean="0">
                <a:latin typeface="黑体" panose="02010609060101010101" pitchFamily="49" charset="-122"/>
              </a:rPr>
              <a:t>2</a:t>
            </a:r>
            <a:r>
              <a:rPr lang="zh-CN" altLang="en-US" smtClean="0">
                <a:latin typeface="黑体" panose="02010609060101010101" pitchFamily="49" charset="-122"/>
              </a:rPr>
              <a:t>：</a:t>
            </a:r>
            <a:r>
              <a:rPr lang="en-US" altLang="zh-CN" smtClean="0">
                <a:latin typeface="黑体" panose="02010609060101010101" pitchFamily="49" charset="-122"/>
              </a:rPr>
              <a:t>Origin 2000</a:t>
            </a:r>
          </a:p>
        </p:txBody>
      </p:sp>
      <p:sp>
        <p:nvSpPr>
          <p:cNvPr id="151555" name="Rectangle 3" descr="Rectangle: Click to edit Master text styles&#10;Second level&#10;Third level&#10;Fourth level&#10;Fifth level"/>
          <p:cNvSpPr>
            <a:spLocks noGrp="1" noChangeArrowheads="1"/>
          </p:cNvSpPr>
          <p:nvPr>
            <p:ph type="body" idx="1"/>
          </p:nvPr>
        </p:nvSpPr>
        <p:spPr>
          <a:xfrm>
            <a:off x="685800" y="1219200"/>
            <a:ext cx="7772400" cy="4946650"/>
          </a:xfrm>
        </p:spPr>
        <p:txBody>
          <a:bodyPr/>
          <a:lstStyle/>
          <a:p>
            <a:pPr lvl="2" eaLnBrk="1" hangingPunct="1"/>
            <a:r>
              <a:rPr lang="en-US" altLang="zh-CN" smtClean="0">
                <a:latin typeface="Times New Roman" panose="02020603050405020304" pitchFamily="18" charset="0"/>
              </a:rPr>
              <a:t>I/O</a:t>
            </a:r>
            <a:r>
              <a:rPr lang="zh-CN" altLang="en-US" smtClean="0">
                <a:latin typeface="Times New Roman" panose="02020603050405020304" pitchFamily="18" charset="0"/>
              </a:rPr>
              <a:t>和路由器接口各有两个半双工传送端口，最大传输率为</a:t>
            </a:r>
            <a:r>
              <a:rPr lang="en-US" altLang="zh-CN" smtClean="0">
                <a:solidFill>
                  <a:srgbClr val="9933FF"/>
                </a:solidFill>
                <a:latin typeface="Times New Roman" panose="02020603050405020304" pitchFamily="18" charset="0"/>
              </a:rPr>
              <a:t>2×780MB/s</a:t>
            </a:r>
            <a:r>
              <a:rPr lang="zh-CN" altLang="en-US" smtClean="0">
                <a:latin typeface="Times New Roman" panose="02020603050405020304" pitchFamily="18" charset="0"/>
              </a:rPr>
              <a:t>，即</a:t>
            </a:r>
            <a:r>
              <a:rPr lang="en-US" altLang="zh-CN" smtClean="0">
                <a:solidFill>
                  <a:srgbClr val="9933FF"/>
                </a:solidFill>
                <a:latin typeface="Times New Roman" panose="02020603050405020304" pitchFamily="18" charset="0"/>
              </a:rPr>
              <a:t>1.56GB/s</a:t>
            </a:r>
            <a:r>
              <a:rPr lang="zh-CN" altLang="en-US" smtClean="0">
                <a:latin typeface="Times New Roman" panose="02020603050405020304" pitchFamily="18" charset="0"/>
              </a:rPr>
              <a:t>。</a:t>
            </a:r>
          </a:p>
          <a:p>
            <a:pPr lvl="2" eaLnBrk="1" hangingPunct="1"/>
            <a:r>
              <a:rPr lang="zh-CN" altLang="en-US" smtClean="0">
                <a:latin typeface="Times New Roman" panose="02020603050405020304" pitchFamily="18" charset="0"/>
              </a:rPr>
              <a:t>每个</a:t>
            </a:r>
            <a:r>
              <a:rPr lang="en-US" altLang="zh-CN" smtClean="0">
                <a:latin typeface="Times New Roman" panose="02020603050405020304" pitchFamily="18" charset="0"/>
              </a:rPr>
              <a:t>Hub</a:t>
            </a:r>
            <a:r>
              <a:rPr lang="zh-CN" altLang="en-US" smtClean="0">
                <a:latin typeface="Times New Roman" panose="02020603050405020304" pitchFamily="18" charset="0"/>
              </a:rPr>
              <a:t>接口连接</a:t>
            </a:r>
            <a:r>
              <a:rPr lang="en-US" altLang="zh-CN" smtClean="0">
                <a:solidFill>
                  <a:srgbClr val="9933FF"/>
                </a:solidFill>
                <a:latin typeface="Times New Roman" panose="02020603050405020304" pitchFamily="18" charset="0"/>
              </a:rPr>
              <a:t>2</a:t>
            </a:r>
            <a:r>
              <a:rPr lang="zh-CN" altLang="en-US" smtClean="0">
                <a:latin typeface="Times New Roman" panose="02020603050405020304" pitchFamily="18" charset="0"/>
              </a:rPr>
              <a:t>个先进先出（</a:t>
            </a:r>
            <a:r>
              <a:rPr lang="en-US" altLang="zh-CN" smtClean="0">
                <a:solidFill>
                  <a:srgbClr val="9933FF"/>
                </a:solidFill>
                <a:latin typeface="Times New Roman" panose="02020603050405020304" pitchFamily="18" charset="0"/>
              </a:rPr>
              <a:t>FIFO</a:t>
            </a:r>
            <a:r>
              <a:rPr lang="zh-CN" altLang="en-US" smtClean="0">
                <a:latin typeface="Times New Roman" panose="02020603050405020304" pitchFamily="18" charset="0"/>
              </a:rPr>
              <a:t>）缓冲器，分别用于输入和输出的缓冲。</a:t>
            </a:r>
          </a:p>
          <a:p>
            <a:pPr marL="457200" indent="-457200" eaLnBrk="1" hangingPunct="1">
              <a:buFont typeface="Wingdings" panose="05000000000000000000" pitchFamily="2" charset="2"/>
              <a:buAutoNum type="arabicPeriod" startAt="2"/>
            </a:pPr>
            <a:r>
              <a:rPr lang="zh-CN" altLang="en-US" smtClean="0"/>
              <a:t> </a:t>
            </a:r>
            <a:r>
              <a:rPr lang="en-US" altLang="zh-CN" smtClean="0"/>
              <a:t>I/O</a:t>
            </a:r>
            <a:r>
              <a:rPr lang="zh-CN" altLang="en-US" smtClean="0"/>
              <a:t>子系统 </a:t>
            </a:r>
          </a:p>
          <a:p>
            <a:pPr marL="1085850" lvl="1" indent="-457200" eaLnBrk="1" hangingPunct="1"/>
            <a:r>
              <a:rPr lang="zh-CN" altLang="en-US" smtClean="0">
                <a:latin typeface="Times New Roman" panose="02020603050405020304" pitchFamily="18" charset="0"/>
              </a:rPr>
              <a:t>由一组高速链路构成。</a:t>
            </a:r>
            <a:r>
              <a:rPr lang="zh-CN" altLang="en-US" sz="2000" b="1" smtClean="0">
                <a:solidFill>
                  <a:srgbClr val="000000"/>
                </a:solidFill>
                <a:latin typeface="Times New Roman" panose="02020603050405020304" pitchFamily="18" charset="0"/>
                <a:ea typeface="宋体" panose="02010600030101010101" pitchFamily="2" charset="-122"/>
              </a:rPr>
              <a:t>称为</a:t>
            </a:r>
            <a:r>
              <a:rPr lang="en-US" altLang="zh-CN" sz="2000" b="1" smtClean="0">
                <a:solidFill>
                  <a:srgbClr val="9933FF"/>
                </a:solidFill>
                <a:latin typeface="Times New Roman" panose="02020603050405020304" pitchFamily="18" charset="0"/>
                <a:ea typeface="宋体" panose="02010600030101010101" pitchFamily="2" charset="-122"/>
              </a:rPr>
              <a:t>Crosstalk</a:t>
            </a:r>
            <a:r>
              <a:rPr lang="en-US" altLang="zh-CN" sz="2000" b="1" smtClean="0">
                <a:latin typeface="Times New Roman" panose="02020603050405020304" pitchFamily="18" charset="0"/>
                <a:ea typeface="宋体" panose="02010600030101010101" pitchFamily="2" charset="-122"/>
              </a:rPr>
              <a:t> </a:t>
            </a:r>
            <a:r>
              <a:rPr lang="zh-CN" altLang="en-US" sz="2000" b="1" smtClean="0">
                <a:solidFill>
                  <a:srgbClr val="000000"/>
                </a:solidFill>
                <a:latin typeface="Times New Roman" panose="02020603050405020304" pitchFamily="18" charset="0"/>
                <a:ea typeface="宋体" panose="02010600030101010101" pitchFamily="2" charset="-122"/>
              </a:rPr>
              <a:t>（</a:t>
            </a:r>
            <a:r>
              <a:rPr lang="en-US" altLang="zh-CN" sz="2000" b="1" smtClean="0">
                <a:solidFill>
                  <a:srgbClr val="000000"/>
                </a:solidFill>
                <a:latin typeface="Times New Roman" panose="02020603050405020304" pitchFamily="18" charset="0"/>
                <a:ea typeface="宋体" panose="02010600030101010101" pitchFamily="2" charset="-122"/>
              </a:rPr>
              <a:t>XTALK</a:t>
            </a:r>
            <a:r>
              <a:rPr lang="zh-CN" altLang="en-US" sz="2000" b="1" smtClean="0">
                <a:solidFill>
                  <a:srgbClr val="000000"/>
                </a:solidFill>
                <a:latin typeface="Times New Roman" panose="02020603050405020304" pitchFamily="18" charset="0"/>
                <a:ea typeface="宋体" panose="02010600030101010101" pitchFamily="2" charset="-122"/>
              </a:rPr>
              <a:t>）。</a:t>
            </a:r>
          </a:p>
          <a:p>
            <a:pPr marL="1085850" lvl="1" indent="-457200" eaLnBrk="1" hangingPunct="1"/>
            <a:r>
              <a:rPr lang="en-US" altLang="zh-CN" smtClean="0">
                <a:latin typeface="Times New Roman" panose="02020603050405020304" pitchFamily="18" charset="0"/>
              </a:rPr>
              <a:t>Crosstalk I/O</a:t>
            </a:r>
            <a:r>
              <a:rPr lang="zh-CN" altLang="en-US" smtClean="0">
                <a:latin typeface="Times New Roman" panose="02020603050405020304" pitchFamily="18" charset="0"/>
              </a:rPr>
              <a:t>系统是分布的，在每个结点板上有一个</a:t>
            </a:r>
            <a:r>
              <a:rPr lang="en-US" altLang="zh-CN" smtClean="0">
                <a:latin typeface="Times New Roman" panose="02020603050405020304" pitchFamily="18" charset="0"/>
              </a:rPr>
              <a:t>I/O</a:t>
            </a:r>
            <a:r>
              <a:rPr lang="zh-CN" altLang="en-US" smtClean="0">
                <a:latin typeface="Times New Roman" panose="02020603050405020304" pitchFamily="18" charset="0"/>
              </a:rPr>
              <a:t>端口，可以被每个处理器访问。</a:t>
            </a:r>
          </a:p>
          <a:p>
            <a:pPr marL="1085850" lvl="1" indent="-457200" eaLnBrk="1" hangingPunct="1"/>
            <a:r>
              <a:rPr lang="en-US" altLang="zh-CN" smtClean="0">
                <a:latin typeface="Times New Roman" panose="02020603050405020304" pitchFamily="18" charset="0"/>
              </a:rPr>
              <a:t>I/O</a:t>
            </a:r>
            <a:r>
              <a:rPr lang="zh-CN" altLang="en-US" smtClean="0">
                <a:latin typeface="Times New Roman" panose="02020603050405020304" pitchFamily="18" charset="0"/>
              </a:rPr>
              <a:t>操作通过结点板上的单端口</a:t>
            </a:r>
            <a:r>
              <a:rPr lang="en-US" altLang="zh-CN" smtClean="0">
                <a:latin typeface="Times New Roman" panose="02020603050405020304" pitchFamily="18" charset="0"/>
              </a:rPr>
              <a:t>Crosstalk</a:t>
            </a:r>
            <a:r>
              <a:rPr lang="zh-CN" altLang="en-US" smtClean="0">
                <a:latin typeface="Times New Roman" panose="02020603050405020304" pitchFamily="18" charset="0"/>
              </a:rPr>
              <a:t>协议的链路进行控制，或者通过在</a:t>
            </a:r>
            <a:r>
              <a:rPr lang="en-US" altLang="zh-CN" smtClean="0">
                <a:latin typeface="Times New Roman" panose="02020603050405020304" pitchFamily="18" charset="0"/>
              </a:rPr>
              <a:t>Crossbow</a:t>
            </a:r>
            <a:r>
              <a:rPr lang="zh-CN" altLang="en-US" smtClean="0">
                <a:latin typeface="Times New Roman" panose="02020603050405020304" pitchFamily="18" charset="0"/>
              </a:rPr>
              <a:t>（</a:t>
            </a:r>
            <a:r>
              <a:rPr lang="en-US" altLang="zh-CN" smtClean="0">
                <a:latin typeface="Times New Roman" panose="02020603050405020304" pitchFamily="18" charset="0"/>
              </a:rPr>
              <a:t>XBOW</a:t>
            </a:r>
            <a:r>
              <a:rPr lang="zh-CN" altLang="en-US" smtClean="0">
                <a:latin typeface="Times New Roman" panose="02020603050405020304" pitchFamily="18" charset="0"/>
              </a:rPr>
              <a:t>）</a:t>
            </a:r>
          </a:p>
        </p:txBody>
      </p:sp>
    </p:spTree>
  </p:cSld>
  <p:clrMapOvr>
    <a:masterClrMapping/>
  </p:clrMapOvr>
  <p:transition>
    <p:pull dir="rd"/>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10.8 </a:t>
            </a:r>
            <a:r>
              <a:rPr lang="zh-CN" altLang="en-US" smtClean="0">
                <a:latin typeface="黑体" panose="02010609060101010101" pitchFamily="49" charset="-122"/>
              </a:rPr>
              <a:t>多处理机实例</a:t>
            </a:r>
            <a:r>
              <a:rPr lang="en-US" altLang="zh-CN" smtClean="0">
                <a:latin typeface="黑体" panose="02010609060101010101" pitchFamily="49" charset="-122"/>
              </a:rPr>
              <a:t>2</a:t>
            </a:r>
            <a:r>
              <a:rPr lang="zh-CN" altLang="en-US" smtClean="0">
                <a:latin typeface="黑体" panose="02010609060101010101" pitchFamily="49" charset="-122"/>
              </a:rPr>
              <a:t>：</a:t>
            </a:r>
            <a:r>
              <a:rPr lang="en-US" altLang="zh-CN" smtClean="0">
                <a:latin typeface="黑体" panose="02010609060101010101" pitchFamily="49" charset="-122"/>
              </a:rPr>
              <a:t>Origin 2000</a:t>
            </a:r>
          </a:p>
        </p:txBody>
      </p:sp>
      <p:sp>
        <p:nvSpPr>
          <p:cNvPr id="152579" name="Rectangle 3" descr="Rectangle: Click to edit Master text styles&#10;Second level&#10;Third level&#10;Fourth level&#10;Fifth level"/>
          <p:cNvSpPr>
            <a:spLocks noGrp="1" noChangeArrowheads="1"/>
          </p:cNvSpPr>
          <p:nvPr>
            <p:ph type="body" idx="1"/>
          </p:nvPr>
        </p:nvSpPr>
        <p:spPr/>
        <p:txBody>
          <a:bodyPr/>
          <a:lstStyle/>
          <a:p>
            <a:pPr marL="1085850" lvl="1" indent="-457200" eaLnBrk="1" hangingPunct="1">
              <a:buFont typeface="Wingdings" pitchFamily="2" charset="2"/>
              <a:buNone/>
            </a:pPr>
            <a:r>
              <a:rPr lang="en-US" altLang="zh-CN" smtClean="0">
                <a:latin typeface="Times New Roman" panose="02020603050405020304" pitchFamily="18" charset="0"/>
              </a:rPr>
              <a:t>      ASIC</a:t>
            </a:r>
            <a:r>
              <a:rPr lang="zh-CN" altLang="en-US" smtClean="0">
                <a:latin typeface="Times New Roman" panose="02020603050405020304" pitchFamily="18" charset="0"/>
              </a:rPr>
              <a:t>芯片上的智能交叉开关进行互连。</a:t>
            </a:r>
          </a:p>
          <a:p>
            <a:pPr marL="1085850" lvl="1" indent="-457200" eaLnBrk="1" hangingPunct="1"/>
            <a:r>
              <a:rPr lang="en-US" altLang="zh-CN" smtClean="0">
                <a:latin typeface="Times New Roman" panose="02020603050405020304" pitchFamily="18" charset="0"/>
              </a:rPr>
              <a:t>XBOW ASIC</a:t>
            </a:r>
            <a:r>
              <a:rPr lang="zh-CN" altLang="en-US" smtClean="0">
                <a:latin typeface="Times New Roman" panose="02020603050405020304" pitchFamily="18" charset="0"/>
              </a:rPr>
              <a:t>芯片将</a:t>
            </a:r>
            <a:r>
              <a:rPr lang="en-US" altLang="zh-CN" smtClean="0">
                <a:latin typeface="Times New Roman" panose="02020603050405020304" pitchFamily="18" charset="0"/>
              </a:rPr>
              <a:t>Crosstalk I/O</a:t>
            </a:r>
            <a:r>
              <a:rPr lang="zh-CN" altLang="en-US" smtClean="0">
                <a:latin typeface="Times New Roman" panose="02020603050405020304" pitchFamily="18" charset="0"/>
              </a:rPr>
              <a:t>端口扩充到</a:t>
            </a:r>
            <a:r>
              <a:rPr lang="en-US" altLang="zh-CN" smtClean="0">
                <a:solidFill>
                  <a:srgbClr val="9933FF"/>
                </a:solidFill>
                <a:latin typeface="Times New Roman" panose="02020603050405020304" pitchFamily="18" charset="0"/>
              </a:rPr>
              <a:t>8</a:t>
            </a:r>
            <a:r>
              <a:rPr lang="zh-CN" altLang="en-US" smtClean="0">
                <a:latin typeface="Times New Roman" panose="02020603050405020304" pitchFamily="18" charset="0"/>
              </a:rPr>
              <a:t>个端口。</a:t>
            </a:r>
          </a:p>
          <a:p>
            <a:pPr lvl="2" eaLnBrk="1" hangingPunct="1"/>
            <a:r>
              <a:rPr lang="en-US" altLang="zh-CN" smtClean="0">
                <a:solidFill>
                  <a:srgbClr val="9933FF"/>
                </a:solidFill>
                <a:latin typeface="Times New Roman" panose="02020603050405020304" pitchFamily="18" charset="0"/>
              </a:rPr>
              <a:t>6</a:t>
            </a:r>
            <a:r>
              <a:rPr lang="zh-CN" altLang="en-US" smtClean="0">
                <a:latin typeface="Times New Roman" panose="02020603050405020304" pitchFamily="18" charset="0"/>
              </a:rPr>
              <a:t>个端口用于</a:t>
            </a:r>
            <a:r>
              <a:rPr lang="en-US" altLang="zh-CN" smtClean="0">
                <a:latin typeface="Times New Roman" panose="02020603050405020304" pitchFamily="18" charset="0"/>
              </a:rPr>
              <a:t>I/O</a:t>
            </a:r>
          </a:p>
          <a:p>
            <a:pPr lvl="2" eaLnBrk="1" hangingPunct="1"/>
            <a:r>
              <a:rPr lang="en-US" altLang="zh-CN" smtClean="0">
                <a:solidFill>
                  <a:srgbClr val="9933FF"/>
                </a:solidFill>
                <a:latin typeface="Times New Roman" panose="02020603050405020304" pitchFamily="18" charset="0"/>
              </a:rPr>
              <a:t>2</a:t>
            </a:r>
            <a:r>
              <a:rPr lang="zh-CN" altLang="en-US" smtClean="0">
                <a:latin typeface="Times New Roman" panose="02020603050405020304" pitchFamily="18" charset="0"/>
              </a:rPr>
              <a:t>个端口用于连接到结点板</a:t>
            </a:r>
          </a:p>
          <a:p>
            <a:pPr marL="457200" indent="-457200" eaLnBrk="1" hangingPunct="1">
              <a:buFont typeface="Wingdings" panose="05000000000000000000" pitchFamily="2" charset="2"/>
              <a:buAutoNum type="arabicPeriod" startAt="3"/>
            </a:pPr>
            <a:r>
              <a:rPr lang="zh-CN" altLang="en-US" smtClean="0"/>
              <a:t>互连网络子系统 </a:t>
            </a:r>
          </a:p>
          <a:p>
            <a:pPr marL="1085850" lvl="1" indent="-457200" eaLnBrk="1" hangingPunct="1"/>
            <a:r>
              <a:rPr lang="zh-CN" altLang="en-US" smtClean="0"/>
              <a:t>互连网络子系统是由路由器和链路构成的。 </a:t>
            </a:r>
          </a:p>
          <a:p>
            <a:pPr lvl="2" eaLnBrk="1" hangingPunct="1"/>
            <a:r>
              <a:rPr lang="zh-CN" altLang="en-US" smtClean="0"/>
              <a:t>每个路由器由一组交叉开关组成，能实现多路无阻塞连接。 </a:t>
            </a:r>
          </a:p>
          <a:p>
            <a:pPr lvl="2" eaLnBrk="1" hangingPunct="1"/>
            <a:r>
              <a:rPr lang="zh-CN" altLang="en-US" smtClean="0">
                <a:latin typeface="Times New Roman" panose="02020603050405020304" pitchFamily="18" charset="0"/>
              </a:rPr>
              <a:t>每条双向链路带宽峰值达到</a:t>
            </a:r>
            <a:r>
              <a:rPr lang="en-US" altLang="zh-CN" smtClean="0">
                <a:solidFill>
                  <a:srgbClr val="9933FF"/>
                </a:solidFill>
                <a:latin typeface="Times New Roman" panose="02020603050405020304" pitchFamily="18" charset="0"/>
              </a:rPr>
              <a:t>1.6GB/s</a:t>
            </a:r>
            <a:r>
              <a:rPr lang="zh-CN" altLang="en-US" smtClean="0">
                <a:latin typeface="Times New Roman" panose="02020603050405020304" pitchFamily="18" charset="0"/>
              </a:rPr>
              <a:t>。 </a:t>
            </a:r>
          </a:p>
          <a:p>
            <a:pPr marL="457200" indent="-457200" eaLnBrk="1" hangingPunct="1">
              <a:buFont typeface="Wingdings" panose="05000000000000000000" pitchFamily="2" charset="2"/>
              <a:buAutoNum type="arabicPeriod" startAt="3"/>
            </a:pPr>
            <a:endParaRPr lang="en-US" altLang="zh-CN" smtClean="0">
              <a:latin typeface="Times New Roman" panose="02020603050405020304" pitchFamily="18" charset="0"/>
            </a:endParaRPr>
          </a:p>
        </p:txBody>
      </p:sp>
    </p:spTree>
  </p:cSld>
  <p:clrMapOvr>
    <a:masterClrMapping/>
  </p:clrMapOvr>
  <p:transition>
    <p:pull dir="rd"/>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10.8 </a:t>
            </a:r>
            <a:r>
              <a:rPr lang="zh-CN" altLang="en-US" smtClean="0">
                <a:latin typeface="黑体" panose="02010609060101010101" pitchFamily="49" charset="-122"/>
              </a:rPr>
              <a:t>多处理机实例</a:t>
            </a:r>
            <a:r>
              <a:rPr lang="en-US" altLang="zh-CN" smtClean="0">
                <a:latin typeface="黑体" panose="02010609060101010101" pitchFamily="49" charset="-122"/>
              </a:rPr>
              <a:t>2</a:t>
            </a:r>
            <a:r>
              <a:rPr lang="zh-CN" altLang="en-US" smtClean="0">
                <a:latin typeface="黑体" panose="02010609060101010101" pitchFamily="49" charset="-122"/>
              </a:rPr>
              <a:t>：</a:t>
            </a:r>
            <a:r>
              <a:rPr lang="en-US" altLang="zh-CN" smtClean="0">
                <a:latin typeface="黑体" panose="02010609060101010101" pitchFamily="49" charset="-122"/>
              </a:rPr>
              <a:t>Origin 2000</a:t>
            </a:r>
          </a:p>
        </p:txBody>
      </p:sp>
      <p:sp>
        <p:nvSpPr>
          <p:cNvPr id="153603" name="Rectangle 3" descr="Rectangle: Click to edit Master text styles&#10;Second level&#10;Third level&#10;Fourth level&#10;Fifth level"/>
          <p:cNvSpPr>
            <a:spLocks noGrp="1" noChangeArrowheads="1"/>
          </p:cNvSpPr>
          <p:nvPr>
            <p:ph type="body" idx="1"/>
          </p:nvPr>
        </p:nvSpPr>
        <p:spPr/>
        <p:txBody>
          <a:bodyPr/>
          <a:lstStyle/>
          <a:p>
            <a:pPr marL="1085850" lvl="1" indent="-457200" eaLnBrk="1" hangingPunct="1"/>
            <a:r>
              <a:rPr lang="zh-CN" altLang="en-US" smtClean="0"/>
              <a:t>互连网络</a:t>
            </a:r>
            <a:r>
              <a:rPr lang="en-US" altLang="zh-CN" smtClean="0"/>
              <a:t>CrayLink Interconnect</a:t>
            </a:r>
            <a:r>
              <a:rPr lang="zh-CN" altLang="en-US" smtClean="0"/>
              <a:t>为每对结点提供至少两条独立链路进行通信。</a:t>
            </a:r>
          </a:p>
          <a:p>
            <a:pPr lvl="2" eaLnBrk="1" hangingPunct="1"/>
            <a:r>
              <a:rPr lang="zh-CN" altLang="en-US" smtClean="0"/>
              <a:t>这种结构使得结点之间的通信可以绕过不能运行的路由器和断开了的链路。 </a:t>
            </a:r>
          </a:p>
          <a:p>
            <a:pPr marL="1085850" lvl="1" indent="-457200" eaLnBrk="1" hangingPunct="1"/>
            <a:r>
              <a:rPr lang="zh-CN" altLang="en-US" smtClean="0"/>
              <a:t>路由器将结点板上的</a:t>
            </a:r>
            <a:r>
              <a:rPr lang="en-US" altLang="zh-CN" smtClean="0"/>
              <a:t>HUB</a:t>
            </a:r>
            <a:r>
              <a:rPr lang="zh-CN" altLang="en-US" smtClean="0"/>
              <a:t>物理地连接到</a:t>
            </a:r>
            <a:r>
              <a:rPr lang="en-US" altLang="zh-CN" smtClean="0"/>
              <a:t>CrayLink Interconnect</a:t>
            </a:r>
            <a:r>
              <a:rPr lang="zh-CN" altLang="en-US" smtClean="0"/>
              <a:t>上。</a:t>
            </a:r>
          </a:p>
          <a:p>
            <a:pPr lvl="2" eaLnBrk="1" hangingPunct="1"/>
            <a:r>
              <a:rPr lang="zh-CN" altLang="en-US" smtClean="0">
                <a:latin typeface="Times New Roman" panose="02020603050405020304" pitchFamily="18" charset="0"/>
              </a:rPr>
              <a:t>路由器的</a:t>
            </a:r>
            <a:r>
              <a:rPr lang="zh-CN" altLang="en-US" smtClean="0">
                <a:solidFill>
                  <a:srgbClr val="D60093"/>
                </a:solidFill>
                <a:latin typeface="Times New Roman" panose="02020603050405020304" pitchFamily="18" charset="0"/>
              </a:rPr>
              <a:t>核心</a:t>
            </a:r>
            <a:r>
              <a:rPr lang="zh-CN" altLang="en-US" smtClean="0">
                <a:latin typeface="Times New Roman" panose="02020603050405020304" pitchFamily="18" charset="0"/>
              </a:rPr>
              <a:t>：实现</a:t>
            </a:r>
            <a:r>
              <a:rPr lang="en-US" altLang="zh-CN" smtClean="0">
                <a:solidFill>
                  <a:srgbClr val="9933FF"/>
                </a:solidFill>
                <a:latin typeface="Times New Roman" panose="02020603050405020304" pitchFamily="18" charset="0"/>
              </a:rPr>
              <a:t>6</a:t>
            </a:r>
            <a:r>
              <a:rPr lang="zh-CN" altLang="en-US" smtClean="0">
                <a:latin typeface="Times New Roman" panose="02020603050405020304" pitchFamily="18" charset="0"/>
              </a:rPr>
              <a:t>路无阻塞交叉开关的路由</a:t>
            </a:r>
            <a:r>
              <a:rPr lang="en-US" altLang="zh-CN" smtClean="0">
                <a:latin typeface="Times New Roman" panose="02020603050405020304" pitchFamily="18" charset="0"/>
              </a:rPr>
              <a:t>ASIC</a:t>
            </a:r>
            <a:r>
              <a:rPr lang="zh-CN" altLang="en-US" smtClean="0">
                <a:latin typeface="Times New Roman" panose="02020603050405020304" pitchFamily="18" charset="0"/>
              </a:rPr>
              <a:t>芯片</a:t>
            </a:r>
          </a:p>
          <a:p>
            <a:pPr lvl="2" eaLnBrk="1" hangingPunct="1"/>
            <a:r>
              <a:rPr lang="zh-CN" altLang="en-US" smtClean="0">
                <a:latin typeface="Times New Roman" panose="02020603050405020304" pitchFamily="18" charset="0"/>
              </a:rPr>
              <a:t>路由器的交叉开关允许</a:t>
            </a:r>
            <a:r>
              <a:rPr lang="en-US" altLang="zh-CN" smtClean="0">
                <a:solidFill>
                  <a:srgbClr val="9933FF"/>
                </a:solidFill>
                <a:latin typeface="Times New Roman" panose="02020603050405020304" pitchFamily="18" charset="0"/>
              </a:rPr>
              <a:t>6</a:t>
            </a:r>
            <a:r>
              <a:rPr lang="zh-CN" altLang="en-US" smtClean="0">
                <a:latin typeface="Times New Roman" panose="02020603050405020304" pitchFamily="18" charset="0"/>
              </a:rPr>
              <a:t>个路由端口全双工同时操作，每个端口有</a:t>
            </a:r>
            <a:r>
              <a:rPr lang="en-US" altLang="zh-CN" smtClean="0">
                <a:solidFill>
                  <a:srgbClr val="9933FF"/>
                </a:solidFill>
                <a:latin typeface="Times New Roman" panose="02020603050405020304" pitchFamily="18" charset="0"/>
              </a:rPr>
              <a:t>2</a:t>
            </a:r>
            <a:r>
              <a:rPr lang="zh-CN" altLang="en-US" smtClean="0">
                <a:latin typeface="Times New Roman" panose="02020603050405020304" pitchFamily="18" charset="0"/>
              </a:rPr>
              <a:t>条单向的数据通路。</a:t>
            </a:r>
          </a:p>
          <a:p>
            <a:pPr marL="1085850" lvl="1" indent="-457200" eaLnBrk="1" hangingPunct="1"/>
            <a:r>
              <a:rPr lang="zh-CN" altLang="en-US" smtClean="0"/>
              <a:t>路由</a:t>
            </a:r>
            <a:r>
              <a:rPr lang="en-US" altLang="zh-CN" smtClean="0"/>
              <a:t>ASIC</a:t>
            </a:r>
            <a:r>
              <a:rPr lang="zh-CN" altLang="en-US" smtClean="0"/>
              <a:t>芯片的结构 </a:t>
            </a:r>
          </a:p>
        </p:txBody>
      </p:sp>
    </p:spTree>
  </p:cSld>
  <p:clrMapOvr>
    <a:masterClrMapping/>
  </p:clrMapOvr>
  <p:transition>
    <p:pull dir="rd"/>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5"/>
          <p:cNvSpPr>
            <a:spLocks noGrp="1" noChangeArrowheads="1"/>
          </p:cNvSpPr>
          <p:nvPr>
            <p:ph type="title"/>
          </p:nvPr>
        </p:nvSpPr>
        <p:spPr/>
        <p:txBody>
          <a:bodyPr/>
          <a:lstStyle/>
          <a:p>
            <a:pPr eaLnBrk="1" hangingPunct="1"/>
            <a:r>
              <a:rPr lang="en-US" altLang="zh-CN" smtClean="0">
                <a:latin typeface="黑体" panose="02010609060101010101" pitchFamily="49" charset="-122"/>
              </a:rPr>
              <a:t>10.8 </a:t>
            </a:r>
            <a:r>
              <a:rPr lang="zh-CN" altLang="en-US" smtClean="0">
                <a:latin typeface="黑体" panose="02010609060101010101" pitchFamily="49" charset="-122"/>
              </a:rPr>
              <a:t>多处理机实例</a:t>
            </a:r>
            <a:r>
              <a:rPr lang="en-US" altLang="zh-CN" smtClean="0">
                <a:latin typeface="黑体" panose="02010609060101010101" pitchFamily="49" charset="-122"/>
              </a:rPr>
              <a:t>2</a:t>
            </a:r>
            <a:r>
              <a:rPr lang="zh-CN" altLang="en-US" smtClean="0">
                <a:latin typeface="黑体" panose="02010609060101010101" pitchFamily="49" charset="-122"/>
              </a:rPr>
              <a:t>：</a:t>
            </a:r>
            <a:r>
              <a:rPr lang="en-US" altLang="zh-CN" smtClean="0">
                <a:latin typeface="黑体" panose="02010609060101010101" pitchFamily="49" charset="-122"/>
              </a:rPr>
              <a:t>Origin 2000</a:t>
            </a:r>
          </a:p>
        </p:txBody>
      </p:sp>
      <p:graphicFrame>
        <p:nvGraphicFramePr>
          <p:cNvPr id="154627" name="Object 4"/>
          <p:cNvGraphicFramePr>
            <a:graphicFrameLocks noGrp="1" noChangeAspect="1"/>
          </p:cNvGraphicFramePr>
          <p:nvPr>
            <p:ph idx="1"/>
          </p:nvPr>
        </p:nvGraphicFramePr>
        <p:xfrm>
          <a:off x="1116013" y="981075"/>
          <a:ext cx="7056437" cy="5202238"/>
        </p:xfrm>
        <a:graphic>
          <a:graphicData uri="http://schemas.openxmlformats.org/presentationml/2006/ole">
            <mc:AlternateContent xmlns:mc="http://schemas.openxmlformats.org/markup-compatibility/2006">
              <mc:Choice xmlns:v="urn:schemas-microsoft-com:vml" Requires="v">
                <p:oleObj spid="_x0000_s154633" name="图片" r:id="rId3" imgW="5039868" imgH="3713988" progId="Word.Picture.8">
                  <p:embed/>
                </p:oleObj>
              </mc:Choice>
              <mc:Fallback>
                <p:oleObj name="图片" r:id="rId3" imgW="5039868" imgH="3713988"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981075"/>
                        <a:ext cx="7056437" cy="5202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pull dir="rd"/>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10.8 </a:t>
            </a:r>
            <a:r>
              <a:rPr lang="zh-CN" altLang="en-US" smtClean="0">
                <a:latin typeface="黑体" panose="02010609060101010101" pitchFamily="49" charset="-122"/>
              </a:rPr>
              <a:t>多处理机实例</a:t>
            </a:r>
            <a:r>
              <a:rPr lang="en-US" altLang="zh-CN" smtClean="0">
                <a:latin typeface="黑体" panose="02010609060101010101" pitchFamily="49" charset="-122"/>
              </a:rPr>
              <a:t>2</a:t>
            </a:r>
            <a:r>
              <a:rPr lang="zh-CN" altLang="en-US" smtClean="0">
                <a:latin typeface="黑体" panose="02010609060101010101" pitchFamily="49" charset="-122"/>
              </a:rPr>
              <a:t>：</a:t>
            </a:r>
            <a:r>
              <a:rPr lang="en-US" altLang="zh-CN" smtClean="0">
                <a:latin typeface="黑体" panose="02010609060101010101" pitchFamily="49" charset="-122"/>
              </a:rPr>
              <a:t>Origin 2000</a:t>
            </a:r>
          </a:p>
        </p:txBody>
      </p:sp>
      <p:sp>
        <p:nvSpPr>
          <p:cNvPr id="155651" name="Rectangle 3" descr="Rectangle: Click to edit Master text styles&#10;Second level&#10;Third level&#10;Fourth level&#10;Fifth level"/>
          <p:cNvSpPr>
            <a:spLocks noGrp="1" noChangeArrowheads="1"/>
          </p:cNvSpPr>
          <p:nvPr>
            <p:ph type="body" idx="1"/>
          </p:nvPr>
        </p:nvSpPr>
        <p:spPr>
          <a:xfrm>
            <a:off x="685800" y="1219200"/>
            <a:ext cx="7702550" cy="4953000"/>
          </a:xfrm>
        </p:spPr>
        <p:txBody>
          <a:bodyPr/>
          <a:lstStyle/>
          <a:p>
            <a:pPr marL="1085850" lvl="1" indent="-457200" eaLnBrk="1" hangingPunct="1"/>
            <a:r>
              <a:rPr lang="en-US" altLang="zh-CN" smtClean="0"/>
              <a:t>ASIC</a:t>
            </a:r>
            <a:r>
              <a:rPr lang="zh-CN" altLang="en-US" smtClean="0"/>
              <a:t>芯片的主要功能 </a:t>
            </a:r>
          </a:p>
          <a:p>
            <a:pPr lvl="2" eaLnBrk="1" hangingPunct="1"/>
            <a:r>
              <a:rPr lang="zh-CN" altLang="en-US" smtClean="0">
                <a:latin typeface="Times New Roman" panose="02020603050405020304" pitchFamily="18" charset="0"/>
              </a:rPr>
              <a:t>选择发送端口和接收端口的最高效连接，动态地切换</a:t>
            </a:r>
            <a:r>
              <a:rPr lang="en-US" altLang="zh-CN" smtClean="0">
                <a:solidFill>
                  <a:srgbClr val="9933FF"/>
                </a:solidFill>
                <a:latin typeface="Times New Roman" panose="02020603050405020304" pitchFamily="18" charset="0"/>
              </a:rPr>
              <a:t>6</a:t>
            </a:r>
            <a:r>
              <a:rPr lang="zh-CN" altLang="en-US" smtClean="0">
                <a:latin typeface="Times New Roman" panose="02020603050405020304" pitchFamily="18" charset="0"/>
              </a:rPr>
              <a:t>个端口的连接。</a:t>
            </a:r>
          </a:p>
          <a:p>
            <a:pPr lvl="2" eaLnBrk="1" hangingPunct="1"/>
            <a:r>
              <a:rPr lang="zh-CN" altLang="en-US" smtClean="0">
                <a:latin typeface="Times New Roman" panose="02020603050405020304" pitchFamily="18" charset="0"/>
              </a:rPr>
              <a:t>在</a:t>
            </a:r>
            <a:r>
              <a:rPr lang="en-US" altLang="zh-CN" smtClean="0">
                <a:latin typeface="Times New Roman" panose="02020603050405020304" pitchFamily="18" charset="0"/>
              </a:rPr>
              <a:t>CrayLink Interconnect</a:t>
            </a:r>
            <a:r>
              <a:rPr lang="zh-CN" altLang="en-US" smtClean="0">
                <a:latin typeface="Times New Roman" panose="02020603050405020304" pitchFamily="18" charset="0"/>
              </a:rPr>
              <a:t>的链路层协议（</a:t>
            </a:r>
            <a:r>
              <a:rPr lang="en-US" altLang="zh-CN" smtClean="0">
                <a:latin typeface="Times New Roman" panose="02020603050405020304" pitchFamily="18" charset="0"/>
              </a:rPr>
              <a:t>LLP</a:t>
            </a:r>
            <a:r>
              <a:rPr lang="zh-CN" altLang="en-US" smtClean="0">
                <a:latin typeface="Times New Roman" panose="02020603050405020304" pitchFamily="18" charset="0"/>
              </a:rPr>
              <a:t>）控制下与其他路由器和</a:t>
            </a:r>
            <a:r>
              <a:rPr lang="en-US" altLang="zh-CN" smtClean="0">
                <a:latin typeface="Times New Roman" panose="02020603050405020304" pitchFamily="18" charset="0"/>
              </a:rPr>
              <a:t>HUB</a:t>
            </a:r>
            <a:r>
              <a:rPr lang="zh-CN" altLang="en-US" smtClean="0">
                <a:latin typeface="Times New Roman" panose="02020603050405020304" pitchFamily="18" charset="0"/>
              </a:rPr>
              <a:t>进行可靠通信；</a:t>
            </a:r>
          </a:p>
          <a:p>
            <a:pPr lvl="2" eaLnBrk="1" hangingPunct="1"/>
            <a:r>
              <a:rPr lang="zh-CN" altLang="en-US" smtClean="0">
                <a:latin typeface="Times New Roman" panose="02020603050405020304" pitchFamily="18" charset="0"/>
              </a:rPr>
              <a:t>消息的包以虫蚀寻径方式通过路由器以减少通信时延；</a:t>
            </a:r>
          </a:p>
          <a:p>
            <a:pPr lvl="2" eaLnBrk="1" hangingPunct="1"/>
            <a:r>
              <a:rPr lang="zh-CN" altLang="en-US" smtClean="0">
                <a:latin typeface="Times New Roman" panose="02020603050405020304" pitchFamily="18" charset="0"/>
              </a:rPr>
              <a:t>对</a:t>
            </a:r>
            <a:r>
              <a:rPr lang="en-US" altLang="zh-CN" smtClean="0">
                <a:latin typeface="Times New Roman" panose="02020603050405020304" pitchFamily="18" charset="0"/>
              </a:rPr>
              <a:t>CrayLink</a:t>
            </a:r>
            <a:r>
              <a:rPr lang="zh-CN" altLang="en-US" smtClean="0">
                <a:latin typeface="Times New Roman" panose="02020603050405020304" pitchFamily="18" charset="0"/>
              </a:rPr>
              <a:t>信息提供缓存。 </a:t>
            </a:r>
          </a:p>
          <a:p>
            <a:pPr marL="1085850" lvl="1" indent="-457200" eaLnBrk="1" hangingPunct="1"/>
            <a:r>
              <a:rPr lang="zh-CN" altLang="en-US" smtClean="0">
                <a:latin typeface="Times New Roman" panose="02020603050405020304" pitchFamily="18" charset="0"/>
              </a:rPr>
              <a:t>路由器提供的峰值通信带宽达到</a:t>
            </a:r>
            <a:r>
              <a:rPr lang="en-US" altLang="zh-CN" smtClean="0">
                <a:solidFill>
                  <a:srgbClr val="9933FF"/>
                </a:solidFill>
                <a:latin typeface="Times New Roman" panose="02020603050405020304" pitchFamily="18" charset="0"/>
              </a:rPr>
              <a:t>9.36GB/s</a:t>
            </a:r>
            <a:r>
              <a:rPr lang="zh-CN" altLang="en-US" smtClean="0"/>
              <a:t>。</a:t>
            </a:r>
          </a:p>
          <a:p>
            <a:pPr marL="457200" indent="-457200" eaLnBrk="1" hangingPunct="1">
              <a:buFont typeface="Wingdings" panose="05000000000000000000" pitchFamily="2" charset="2"/>
              <a:buAutoNum type="arabicPeriod" startAt="4"/>
            </a:pPr>
            <a:r>
              <a:rPr lang="zh-CN" altLang="en-US" smtClean="0"/>
              <a:t>不同的配置和互连 </a:t>
            </a:r>
          </a:p>
          <a:p>
            <a:pPr marL="1085850" lvl="1" indent="-457200" eaLnBrk="1" hangingPunct="1">
              <a:buFont typeface="Wingdings" pitchFamily="2" charset="2"/>
              <a:buAutoNum type="arabicPeriod"/>
            </a:pPr>
            <a:endParaRPr lang="en-US" altLang="zh-CN" smtClean="0"/>
          </a:p>
        </p:txBody>
      </p:sp>
    </p:spTree>
  </p:cSld>
  <p:clrMapOvr>
    <a:masterClrMapping/>
  </p:clrMapOvr>
  <p:transition>
    <p:pull dir="rd"/>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10.8 </a:t>
            </a:r>
            <a:r>
              <a:rPr lang="zh-CN" altLang="en-US" smtClean="0">
                <a:latin typeface="黑体" panose="02010609060101010101" pitchFamily="49" charset="-122"/>
              </a:rPr>
              <a:t>多处理机实例</a:t>
            </a:r>
            <a:r>
              <a:rPr lang="en-US" altLang="zh-CN" smtClean="0">
                <a:latin typeface="黑体" panose="02010609060101010101" pitchFamily="49" charset="-122"/>
              </a:rPr>
              <a:t>2</a:t>
            </a:r>
            <a:r>
              <a:rPr lang="zh-CN" altLang="en-US" smtClean="0">
                <a:latin typeface="黑体" panose="02010609060101010101" pitchFamily="49" charset="-122"/>
              </a:rPr>
              <a:t>：</a:t>
            </a:r>
            <a:r>
              <a:rPr lang="en-US" altLang="zh-CN" smtClean="0">
                <a:latin typeface="黑体" panose="02010609060101010101" pitchFamily="49" charset="-122"/>
              </a:rPr>
              <a:t>Origin 2000</a:t>
            </a:r>
          </a:p>
        </p:txBody>
      </p:sp>
      <p:sp>
        <p:nvSpPr>
          <p:cNvPr id="156675" name="Rectangle 3" descr="Rectangle: Click to edit Master text styles&#10;Second level&#10;Third level&#10;Fourth level&#10;Fifth level"/>
          <p:cNvSpPr>
            <a:spLocks noGrp="1" noChangeArrowheads="1"/>
          </p:cNvSpPr>
          <p:nvPr>
            <p:ph type="body" idx="1"/>
          </p:nvPr>
        </p:nvSpPr>
        <p:spPr/>
        <p:txBody>
          <a:bodyPr/>
          <a:lstStyle/>
          <a:p>
            <a:pPr marL="1085850" lvl="1" indent="-457200" eaLnBrk="1" hangingPunct="1"/>
            <a:r>
              <a:rPr lang="en-US" altLang="zh-CN" smtClean="0"/>
              <a:t>Origin 2000</a:t>
            </a:r>
            <a:r>
              <a:rPr lang="zh-CN" altLang="en-US" smtClean="0"/>
              <a:t>在不同处理器个数配置情况下的互连拓扑结构 </a:t>
            </a:r>
          </a:p>
          <a:p>
            <a:pPr lvl="2" eaLnBrk="1" hangingPunct="1"/>
            <a:r>
              <a:rPr lang="zh-CN" altLang="en-US" smtClean="0">
                <a:latin typeface="宋体" panose="02010600030101010101" pitchFamily="2" charset="-122"/>
              </a:rPr>
              <a:t>处理器数目：</a:t>
            </a:r>
            <a:r>
              <a:rPr lang="en-US" altLang="zh-CN" smtClean="0">
                <a:solidFill>
                  <a:srgbClr val="9933FF"/>
                </a:solidFill>
                <a:latin typeface="宋体" panose="02010600030101010101" pitchFamily="2" charset="-122"/>
              </a:rPr>
              <a:t>4</a:t>
            </a:r>
            <a:r>
              <a:rPr lang="zh-CN" altLang="en-US" smtClean="0">
                <a:solidFill>
                  <a:srgbClr val="9933FF"/>
                </a:solidFill>
                <a:latin typeface="宋体" panose="02010600030101010101" pitchFamily="2" charset="-122"/>
              </a:rPr>
              <a:t>、</a:t>
            </a:r>
            <a:r>
              <a:rPr lang="en-US" altLang="zh-CN" smtClean="0">
                <a:solidFill>
                  <a:srgbClr val="9933FF"/>
                </a:solidFill>
                <a:latin typeface="宋体" panose="02010600030101010101" pitchFamily="2" charset="-122"/>
              </a:rPr>
              <a:t>16</a:t>
            </a:r>
            <a:r>
              <a:rPr lang="zh-CN" altLang="en-US" smtClean="0">
                <a:solidFill>
                  <a:srgbClr val="9933FF"/>
                </a:solidFill>
                <a:latin typeface="宋体" panose="02010600030101010101" pitchFamily="2" charset="-122"/>
              </a:rPr>
              <a:t>、</a:t>
            </a:r>
            <a:r>
              <a:rPr lang="en-US" altLang="zh-CN" smtClean="0">
                <a:solidFill>
                  <a:srgbClr val="9933FF"/>
                </a:solidFill>
                <a:latin typeface="宋体" panose="02010600030101010101" pitchFamily="2" charset="-122"/>
              </a:rPr>
              <a:t>32</a:t>
            </a:r>
            <a:r>
              <a:rPr lang="zh-CN" altLang="en-US" smtClean="0">
                <a:solidFill>
                  <a:srgbClr val="9933FF"/>
                </a:solidFill>
                <a:latin typeface="宋体" panose="02010600030101010101" pitchFamily="2" charset="-122"/>
              </a:rPr>
              <a:t>、</a:t>
            </a:r>
            <a:r>
              <a:rPr lang="en-US" altLang="zh-CN" smtClean="0">
                <a:solidFill>
                  <a:srgbClr val="9933FF"/>
                </a:solidFill>
                <a:latin typeface="宋体" panose="02010600030101010101" pitchFamily="2" charset="-122"/>
              </a:rPr>
              <a:t>64</a:t>
            </a:r>
            <a:r>
              <a:rPr lang="zh-CN" altLang="en-US" smtClean="0">
                <a:latin typeface="宋体" panose="02010600030101010101" pitchFamily="2" charset="-122"/>
              </a:rPr>
              <a:t>和</a:t>
            </a:r>
            <a:r>
              <a:rPr lang="en-US" altLang="zh-CN" smtClean="0">
                <a:solidFill>
                  <a:srgbClr val="9933FF"/>
                </a:solidFill>
                <a:latin typeface="宋体" panose="02010600030101010101" pitchFamily="2" charset="-122"/>
              </a:rPr>
              <a:t>128</a:t>
            </a:r>
            <a:r>
              <a:rPr lang="zh-CN" altLang="en-US" smtClean="0">
                <a:latin typeface="宋体" panose="02010600030101010101" pitchFamily="2" charset="-122"/>
              </a:rPr>
              <a:t>个 </a:t>
            </a:r>
          </a:p>
          <a:p>
            <a:pPr lvl="2" eaLnBrk="1" hangingPunct="1"/>
            <a:r>
              <a:rPr lang="en-US" altLang="zh-CN" smtClean="0">
                <a:solidFill>
                  <a:srgbClr val="9933FF"/>
                </a:solidFill>
                <a:latin typeface="宋体" panose="02010600030101010101" pitchFamily="2" charset="-122"/>
              </a:rPr>
              <a:t>P</a:t>
            </a:r>
            <a:r>
              <a:rPr lang="zh-CN" altLang="en-US" smtClean="0">
                <a:latin typeface="宋体" panose="02010600030101010101" pitchFamily="2" charset="-122"/>
              </a:rPr>
              <a:t>：处理器</a:t>
            </a:r>
          </a:p>
          <a:p>
            <a:pPr lvl="2" eaLnBrk="1" hangingPunct="1"/>
            <a:r>
              <a:rPr lang="en-US" altLang="zh-CN" smtClean="0">
                <a:solidFill>
                  <a:srgbClr val="9933FF"/>
                </a:solidFill>
                <a:latin typeface="宋体" panose="02010600030101010101" pitchFamily="2" charset="-122"/>
              </a:rPr>
              <a:t>N</a:t>
            </a:r>
            <a:r>
              <a:rPr lang="zh-CN" altLang="en-US" smtClean="0">
                <a:latin typeface="宋体" panose="02010600030101010101" pitchFamily="2" charset="-122"/>
              </a:rPr>
              <a:t>：结点板</a:t>
            </a:r>
          </a:p>
          <a:p>
            <a:pPr lvl="2" eaLnBrk="1" hangingPunct="1"/>
            <a:r>
              <a:rPr lang="en-US" altLang="zh-CN" smtClean="0">
                <a:solidFill>
                  <a:srgbClr val="9933FF"/>
                </a:solidFill>
                <a:latin typeface="宋体" panose="02010600030101010101" pitchFamily="2" charset="-122"/>
              </a:rPr>
              <a:t>H</a:t>
            </a:r>
            <a:r>
              <a:rPr lang="zh-CN" altLang="en-US" smtClean="0">
                <a:latin typeface="宋体" panose="02010600030101010101" pitchFamily="2" charset="-122"/>
              </a:rPr>
              <a:t>：</a:t>
            </a:r>
            <a:r>
              <a:rPr lang="en-US" altLang="zh-CN" smtClean="0">
                <a:latin typeface="宋体" panose="02010600030101010101" pitchFamily="2" charset="-122"/>
              </a:rPr>
              <a:t>HUB</a:t>
            </a:r>
          </a:p>
          <a:p>
            <a:pPr lvl="2" eaLnBrk="1" hangingPunct="1"/>
            <a:r>
              <a:rPr lang="en-US" altLang="zh-CN" smtClean="0">
                <a:solidFill>
                  <a:srgbClr val="9933FF"/>
                </a:solidFill>
                <a:latin typeface="宋体" panose="02010600030101010101" pitchFamily="2" charset="-122"/>
              </a:rPr>
              <a:t>R</a:t>
            </a:r>
            <a:r>
              <a:rPr lang="zh-CN" altLang="en-US" smtClean="0">
                <a:latin typeface="宋体" panose="02010600030101010101" pitchFamily="2" charset="-122"/>
              </a:rPr>
              <a:t>：路由器 </a:t>
            </a:r>
          </a:p>
          <a:p>
            <a:pPr marL="1085850" lvl="1" indent="-457200" eaLnBrk="1" hangingPunct="1"/>
            <a:r>
              <a:rPr lang="en-US" altLang="zh-CN" smtClean="0">
                <a:solidFill>
                  <a:srgbClr val="9933FF"/>
                </a:solidFill>
                <a:latin typeface="黑体" panose="02010609060101010101" pitchFamily="49" charset="-122"/>
              </a:rPr>
              <a:t>128</a:t>
            </a:r>
            <a:r>
              <a:rPr lang="zh-CN" altLang="en-US" smtClean="0"/>
              <a:t>处理器系统</a:t>
            </a:r>
          </a:p>
          <a:p>
            <a:pPr marL="1085850" lvl="1" indent="-457200" eaLnBrk="1" hangingPunct="1">
              <a:buFont typeface="Wingdings" pitchFamily="2" charset="2"/>
              <a:buNone/>
            </a:pPr>
            <a:r>
              <a:rPr lang="zh-CN" altLang="en-US" sz="2000" b="1" smtClean="0">
                <a:latin typeface="宋体" panose="02010600030101010101" pitchFamily="2" charset="-122"/>
                <a:ea typeface="宋体" panose="02010600030101010101" pitchFamily="2" charset="-122"/>
              </a:rPr>
              <a:t>        </a:t>
            </a:r>
            <a:r>
              <a:rPr lang="zh-CN" altLang="en-US" sz="2000" b="1" smtClean="0">
                <a:solidFill>
                  <a:srgbClr val="000000"/>
                </a:solidFill>
                <a:latin typeface="宋体" panose="02010600030101010101" pitchFamily="2" charset="-122"/>
                <a:ea typeface="宋体" panose="02010600030101010101" pitchFamily="2" charset="-122"/>
              </a:rPr>
              <a:t>由</a:t>
            </a:r>
            <a:r>
              <a:rPr lang="en-US" altLang="zh-CN" sz="2000" b="1" smtClean="0">
                <a:solidFill>
                  <a:srgbClr val="9933FF"/>
                </a:solidFill>
                <a:latin typeface="宋体" panose="02010600030101010101" pitchFamily="2" charset="-122"/>
                <a:ea typeface="宋体" panose="02010600030101010101" pitchFamily="2" charset="-122"/>
              </a:rPr>
              <a:t>4</a:t>
            </a:r>
            <a:r>
              <a:rPr lang="zh-CN" altLang="en-US" sz="2000" b="1" smtClean="0">
                <a:solidFill>
                  <a:srgbClr val="000000"/>
                </a:solidFill>
                <a:latin typeface="宋体" panose="02010600030101010101" pitchFamily="2" charset="-122"/>
                <a:ea typeface="宋体" panose="02010600030101010101" pitchFamily="2" charset="-122"/>
              </a:rPr>
              <a:t>个立方体组成，在立方体之间传送数据多经过了一级路由器。</a:t>
            </a:r>
            <a:endParaRPr lang="zh-CN" altLang="en-US" smtClean="0">
              <a:solidFill>
                <a:srgbClr val="000000"/>
              </a:solidFill>
            </a:endParaRPr>
          </a:p>
        </p:txBody>
      </p:sp>
    </p:spTree>
  </p:cSld>
  <p:clrMapOvr>
    <a:masterClrMapping/>
  </p:clrMapOvr>
  <p:transition>
    <p:pull dir="rd"/>
  </p:transition>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7698" name="Rectangle 10"/>
          <p:cNvSpPr>
            <a:spLocks noChangeArrowheads="1"/>
          </p:cNvSpPr>
          <p:nvPr/>
        </p:nvSpPr>
        <p:spPr bwMode="auto">
          <a:xfrm>
            <a:off x="1331913" y="476250"/>
            <a:ext cx="6769100" cy="6121400"/>
          </a:xfrm>
          <a:prstGeom prst="rect">
            <a:avLst/>
          </a:prstGeom>
          <a:solidFill>
            <a:srgbClr val="E5FFE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157699" name="Rectangle 5"/>
          <p:cNvSpPr>
            <a:spLocks noGrp="1" noChangeArrowheads="1"/>
          </p:cNvSpPr>
          <p:nvPr>
            <p:ph type="title"/>
          </p:nvPr>
        </p:nvSpPr>
        <p:spPr/>
        <p:txBody>
          <a:bodyPr/>
          <a:lstStyle/>
          <a:p>
            <a:pPr eaLnBrk="1" hangingPunct="1"/>
            <a:endParaRPr lang="zh-CN" altLang="zh-CN" smtClean="0"/>
          </a:p>
        </p:txBody>
      </p:sp>
      <p:graphicFrame>
        <p:nvGraphicFramePr>
          <p:cNvPr id="157700" name="Object 4"/>
          <p:cNvGraphicFramePr>
            <a:graphicFrameLocks noGrp="1" noChangeAspect="1"/>
          </p:cNvGraphicFramePr>
          <p:nvPr>
            <p:ph idx="1"/>
          </p:nvPr>
        </p:nvGraphicFramePr>
        <p:xfrm>
          <a:off x="1692275" y="549275"/>
          <a:ext cx="6078538" cy="6308725"/>
        </p:xfrm>
        <a:graphic>
          <a:graphicData uri="http://schemas.openxmlformats.org/presentationml/2006/ole">
            <mc:AlternateContent xmlns:mc="http://schemas.openxmlformats.org/markup-compatibility/2006">
              <mc:Choice xmlns:v="urn:schemas-microsoft-com:vml" Requires="v">
                <p:oleObj spid="_x0000_s157706" name="图片" r:id="rId3" imgW="5050536" imgH="5239512" progId="Word.Picture.8">
                  <p:embed/>
                </p:oleObj>
              </mc:Choice>
              <mc:Fallback>
                <p:oleObj name="图片" r:id="rId3" imgW="5050536" imgH="5239512"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549275"/>
                        <a:ext cx="6078538" cy="630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pull dir="rd"/>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endParaRPr lang="zh-CN" altLang="zh-CN" smtClean="0"/>
          </a:p>
        </p:txBody>
      </p:sp>
      <p:sp>
        <p:nvSpPr>
          <p:cNvPr id="158723" name="Rectangle 3" descr="Rectangle: Click to edit Master text styles&#10;Second level&#10;Third level&#10;Fourth level&#10;Fifth level"/>
          <p:cNvSpPr>
            <a:spLocks noGrp="1" noChangeArrowheads="1"/>
          </p:cNvSpPr>
          <p:nvPr>
            <p:ph type="body" idx="1"/>
          </p:nvPr>
        </p:nvSpPr>
        <p:spPr/>
        <p:txBody>
          <a:bodyPr/>
          <a:lstStyle/>
          <a:p>
            <a:pPr eaLnBrk="1" hangingPunct="1"/>
            <a:endParaRPr lang="zh-CN" altLang="zh-CN" smtClean="0"/>
          </a:p>
        </p:txBody>
      </p:sp>
      <p:pic>
        <p:nvPicPr>
          <p:cNvPr id="158724" name="Picture 4" descr="7-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836613"/>
            <a:ext cx="6624637" cy="512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725" name="Text Box 5"/>
          <p:cNvSpPr txBox="1">
            <a:spLocks noChangeArrowheads="1"/>
          </p:cNvSpPr>
          <p:nvPr/>
        </p:nvSpPr>
        <p:spPr bwMode="auto">
          <a:xfrm>
            <a:off x="3708400" y="5949950"/>
            <a:ext cx="252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000" b="1">
                <a:solidFill>
                  <a:schemeClr val="tx1"/>
                </a:solidFill>
                <a:latin typeface="宋体" panose="02010600030101010101" pitchFamily="2" charset="-122"/>
                <a:ea typeface="宋体" panose="02010600030101010101" pitchFamily="2" charset="-122"/>
              </a:rPr>
              <a:t>128</a:t>
            </a:r>
            <a:r>
              <a:rPr lang="zh-CN" altLang="en-US" sz="2000" b="1">
                <a:solidFill>
                  <a:schemeClr val="tx1"/>
                </a:solidFill>
                <a:latin typeface="宋体" panose="02010600030101010101" pitchFamily="2" charset="-122"/>
                <a:ea typeface="宋体" panose="02010600030101010101" pitchFamily="2" charset="-122"/>
              </a:rPr>
              <a:t>个处理器</a:t>
            </a:r>
          </a:p>
        </p:txBody>
      </p:sp>
    </p:spTree>
  </p:cSld>
  <p:clrMapOvr>
    <a:masterClrMapping/>
  </p:clrMapOvr>
  <p:transition>
    <p:pull dir="rd"/>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10.8 </a:t>
            </a:r>
            <a:r>
              <a:rPr lang="zh-CN" altLang="en-US" smtClean="0">
                <a:latin typeface="黑体" panose="02010609060101010101" pitchFamily="49" charset="-122"/>
              </a:rPr>
              <a:t>多处理机实例</a:t>
            </a:r>
            <a:r>
              <a:rPr lang="en-US" altLang="zh-CN" smtClean="0">
                <a:latin typeface="黑体" panose="02010609060101010101" pitchFamily="49" charset="-122"/>
              </a:rPr>
              <a:t>2</a:t>
            </a:r>
            <a:r>
              <a:rPr lang="zh-CN" altLang="en-US" smtClean="0">
                <a:latin typeface="黑体" panose="02010609060101010101" pitchFamily="49" charset="-122"/>
              </a:rPr>
              <a:t>：</a:t>
            </a:r>
            <a:r>
              <a:rPr lang="en-US" altLang="zh-CN" smtClean="0">
                <a:latin typeface="黑体" panose="02010609060101010101" pitchFamily="49" charset="-122"/>
              </a:rPr>
              <a:t>Origin 2000</a:t>
            </a:r>
          </a:p>
        </p:txBody>
      </p:sp>
      <p:sp>
        <p:nvSpPr>
          <p:cNvPr id="159747" name="Rectangle 3" descr="Rectangle: Click to edit Master text styles&#10;Second level&#10;Third level&#10;Fourth level&#10;Fifth level"/>
          <p:cNvSpPr>
            <a:spLocks noGrp="1" noChangeArrowheads="1"/>
          </p:cNvSpPr>
          <p:nvPr>
            <p:ph type="body" idx="1"/>
          </p:nvPr>
        </p:nvSpPr>
        <p:spPr>
          <a:xfrm>
            <a:off x="684213" y="1628775"/>
            <a:ext cx="7772400" cy="3865563"/>
          </a:xfrm>
        </p:spPr>
        <p:txBody>
          <a:bodyPr/>
          <a:lstStyle/>
          <a:p>
            <a:pPr lvl="1" eaLnBrk="1" hangingPunct="1"/>
            <a:r>
              <a:rPr lang="zh-CN" altLang="en-US" smtClean="0"/>
              <a:t>在结点内部实现的是</a:t>
            </a:r>
            <a:r>
              <a:rPr lang="en-US" altLang="zh-CN" smtClean="0">
                <a:latin typeface="黑体" panose="02010609060101010101" pitchFamily="49" charset="-122"/>
              </a:rPr>
              <a:t>SMP</a:t>
            </a:r>
            <a:r>
              <a:rPr lang="zh-CN" altLang="en-US" smtClean="0"/>
              <a:t>（对称多处理器）结构，由于只有两个处理器，所以不存在</a:t>
            </a:r>
            <a:r>
              <a:rPr lang="en-US" altLang="zh-CN" smtClean="0">
                <a:latin typeface="黑体" panose="02010609060101010101" pitchFamily="49" charset="-122"/>
              </a:rPr>
              <a:t>SMP</a:t>
            </a:r>
            <a:r>
              <a:rPr lang="zh-CN" altLang="en-US" smtClean="0"/>
              <a:t>结构的总线瓶颈问题。</a:t>
            </a:r>
          </a:p>
          <a:p>
            <a:pPr lvl="1" eaLnBrk="1" hangingPunct="1"/>
            <a:r>
              <a:rPr lang="zh-CN" altLang="en-US" smtClean="0"/>
              <a:t>在结点之间实现的是大规模并行处理结构，但又解决了共享存储器问题。因此在</a:t>
            </a:r>
            <a:r>
              <a:rPr lang="en-US" altLang="zh-CN" smtClean="0">
                <a:latin typeface="黑体" panose="02010609060101010101" pitchFamily="49" charset="-122"/>
              </a:rPr>
              <a:t>Origin</a:t>
            </a:r>
            <a:r>
              <a:rPr lang="zh-CN" altLang="en-US" smtClean="0"/>
              <a:t>系统中，无论是访问存储器的时间还是结点间传送数据的带宽都很理想。</a:t>
            </a:r>
          </a:p>
          <a:p>
            <a:pPr eaLnBrk="1" hangingPunct="1"/>
            <a:endParaRPr lang="en-US" altLang="zh-CN" smtClean="0"/>
          </a:p>
        </p:txBody>
      </p:sp>
    </p:spTree>
  </p:cSld>
  <p:clrMapOvr>
    <a:masterClrMapping/>
  </p:clrMapOvr>
  <p:transition>
    <p:pull dir="rd"/>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10.8 </a:t>
            </a:r>
            <a:r>
              <a:rPr lang="zh-CN" altLang="en-US" smtClean="0">
                <a:latin typeface="黑体" panose="02010609060101010101" pitchFamily="49" charset="-122"/>
              </a:rPr>
              <a:t>多处理机实例</a:t>
            </a:r>
            <a:r>
              <a:rPr lang="en-US" altLang="zh-CN" smtClean="0">
                <a:latin typeface="黑体" panose="02010609060101010101" pitchFamily="49" charset="-122"/>
              </a:rPr>
              <a:t>2</a:t>
            </a:r>
            <a:r>
              <a:rPr lang="zh-CN" altLang="en-US" smtClean="0">
                <a:latin typeface="黑体" panose="02010609060101010101" pitchFamily="49" charset="-122"/>
              </a:rPr>
              <a:t>：</a:t>
            </a:r>
            <a:r>
              <a:rPr lang="en-US" altLang="zh-CN" smtClean="0">
                <a:latin typeface="黑体" panose="02010609060101010101" pitchFamily="49" charset="-122"/>
              </a:rPr>
              <a:t>Origin 2000</a:t>
            </a:r>
          </a:p>
        </p:txBody>
      </p:sp>
      <p:sp>
        <p:nvSpPr>
          <p:cNvPr id="160771" name="Rectangle 3" descr="Rectangle: Click to edit Master text styles&#10;Second level&#10;Third level&#10;Fourth level&#10;Fifth level"/>
          <p:cNvSpPr>
            <a:spLocks noGrp="1" noChangeArrowheads="1"/>
          </p:cNvSpPr>
          <p:nvPr>
            <p:ph type="body" idx="1"/>
          </p:nvPr>
        </p:nvSpPr>
        <p:spPr>
          <a:xfrm>
            <a:off x="900113" y="1844675"/>
            <a:ext cx="7772400" cy="3073400"/>
          </a:xfrm>
        </p:spPr>
        <p:txBody>
          <a:bodyPr/>
          <a:lstStyle/>
          <a:p>
            <a:pPr marL="457200" indent="-457200" eaLnBrk="1" hangingPunct="1">
              <a:buFont typeface="Wingdings" panose="05000000000000000000" pitchFamily="2" charset="2"/>
              <a:buAutoNum type="arabicPeriod" startAt="5"/>
            </a:pPr>
            <a:r>
              <a:rPr lang="en-US" altLang="zh-CN" smtClean="0">
                <a:latin typeface="黑体" panose="02010609060101010101" pitchFamily="49" charset="-122"/>
              </a:rPr>
              <a:t>Origin</a:t>
            </a:r>
            <a:r>
              <a:rPr lang="zh-CN" altLang="en-US" smtClean="0">
                <a:latin typeface="黑体" panose="02010609060101010101" pitchFamily="49" charset="-122"/>
              </a:rPr>
              <a:t>系统中</a:t>
            </a:r>
            <a:r>
              <a:rPr lang="en-US" altLang="zh-CN" smtClean="0">
                <a:latin typeface="黑体" panose="02010609060101010101" pitchFamily="49" charset="-122"/>
              </a:rPr>
              <a:t>CPU</a:t>
            </a:r>
            <a:r>
              <a:rPr lang="zh-CN" altLang="en-US" smtClean="0">
                <a:latin typeface="黑体" panose="02010609060101010101" pitchFamily="49" charset="-122"/>
              </a:rPr>
              <a:t>访问存储器的延迟时间</a:t>
            </a:r>
          </a:p>
          <a:p>
            <a:pPr marL="1085850" lvl="1" indent="-457200" eaLnBrk="1" hangingPunct="1"/>
            <a:r>
              <a:rPr lang="zh-CN" altLang="en-US" smtClean="0">
                <a:latin typeface="黑体" panose="02010609060101010101" pitchFamily="49" charset="-122"/>
              </a:rPr>
              <a:t>假设：</a:t>
            </a:r>
          </a:p>
          <a:p>
            <a:pPr lvl="2" eaLnBrk="1" hangingPunct="1"/>
            <a:r>
              <a:rPr lang="en-US" altLang="zh-CN" smtClean="0">
                <a:latin typeface="宋体" panose="02010600030101010101" pitchFamily="2" charset="-122"/>
              </a:rPr>
              <a:t>CPU</a:t>
            </a:r>
            <a:r>
              <a:rPr lang="zh-CN" altLang="en-US" smtClean="0">
                <a:latin typeface="宋体" panose="02010600030101010101" pitchFamily="2" charset="-122"/>
              </a:rPr>
              <a:t>的主频为</a:t>
            </a:r>
            <a:r>
              <a:rPr lang="en-US" altLang="zh-CN" smtClean="0">
                <a:solidFill>
                  <a:srgbClr val="9933FF"/>
                </a:solidFill>
                <a:latin typeface="宋体" panose="02010600030101010101" pitchFamily="2" charset="-122"/>
              </a:rPr>
              <a:t>195MHz</a:t>
            </a:r>
          </a:p>
          <a:p>
            <a:pPr lvl="2" eaLnBrk="1" hangingPunct="1"/>
            <a:r>
              <a:rPr lang="en-US" altLang="zh-CN" smtClean="0">
                <a:latin typeface="宋体" panose="02010600030101010101" pitchFamily="2" charset="-122"/>
              </a:rPr>
              <a:t>Cache</a:t>
            </a:r>
            <a:r>
              <a:rPr lang="zh-CN" altLang="en-US" smtClean="0">
                <a:latin typeface="宋体" panose="02010600030101010101" pitchFamily="2" charset="-122"/>
              </a:rPr>
              <a:t>不命中</a:t>
            </a:r>
          </a:p>
          <a:p>
            <a:pPr lvl="2" eaLnBrk="1" hangingPunct="1"/>
            <a:r>
              <a:rPr lang="zh-CN" altLang="en-US" smtClean="0">
                <a:solidFill>
                  <a:srgbClr val="D60093"/>
                </a:solidFill>
                <a:latin typeface="宋体" panose="02010600030101010101" pitchFamily="2" charset="-122"/>
              </a:rPr>
              <a:t>最小延迟时间：</a:t>
            </a:r>
            <a:r>
              <a:rPr lang="en-US" altLang="zh-CN" smtClean="0">
                <a:latin typeface="宋体" panose="02010600030101010101" pitchFamily="2" charset="-122"/>
              </a:rPr>
              <a:t>CPU</a:t>
            </a:r>
            <a:r>
              <a:rPr lang="zh-CN" altLang="en-US" smtClean="0">
                <a:latin typeface="宋体" panose="02010600030101010101" pitchFamily="2" charset="-122"/>
              </a:rPr>
              <a:t>访问本结点存储器的时间</a:t>
            </a:r>
          </a:p>
          <a:p>
            <a:pPr lvl="2" eaLnBrk="1" hangingPunct="1"/>
            <a:r>
              <a:rPr lang="zh-CN" altLang="en-US" smtClean="0">
                <a:solidFill>
                  <a:srgbClr val="D60093"/>
                </a:solidFill>
                <a:latin typeface="宋体" panose="02010600030101010101" pitchFamily="2" charset="-122"/>
              </a:rPr>
              <a:t>最大延迟时间：</a:t>
            </a:r>
            <a:r>
              <a:rPr lang="en-US" altLang="zh-CN" smtClean="0">
                <a:latin typeface="宋体" panose="02010600030101010101" pitchFamily="2" charset="-122"/>
              </a:rPr>
              <a:t>CPU</a:t>
            </a:r>
            <a:r>
              <a:rPr lang="zh-CN" altLang="en-US" smtClean="0">
                <a:latin typeface="宋体" panose="02010600030101010101" pitchFamily="2" charset="-122"/>
              </a:rPr>
              <a:t>访问距离最远的存储器的时间 </a:t>
            </a:r>
          </a:p>
        </p:txBody>
      </p:sp>
    </p:spTree>
  </p:cSld>
  <p:clrMapOvr>
    <a:masterClrMapping/>
  </p:clrMapOvr>
  <p:transition>
    <p:pull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10.1 </a:t>
            </a:r>
            <a:r>
              <a:rPr lang="zh-CN" altLang="en-US" smtClean="0">
                <a:latin typeface="黑体" panose="02010609060101010101" pitchFamily="49" charset="-122"/>
              </a:rPr>
              <a:t>引 言</a:t>
            </a:r>
          </a:p>
        </p:txBody>
      </p:sp>
      <p:sp>
        <p:nvSpPr>
          <p:cNvPr id="19459" name="Rectangle 3" descr="Rectangle: Click to edit Master text styles&#10;Second level&#10;Third level&#10;Fourth level&#10;Fifth level"/>
          <p:cNvSpPr>
            <a:spLocks noGrp="1" noChangeArrowheads="1"/>
          </p:cNvSpPr>
          <p:nvPr>
            <p:ph type="body" idx="1"/>
          </p:nvPr>
        </p:nvSpPr>
        <p:spPr>
          <a:xfrm>
            <a:off x="468313" y="1579563"/>
            <a:ext cx="8062912" cy="4081462"/>
          </a:xfrm>
        </p:spPr>
        <p:txBody>
          <a:bodyPr/>
          <a:lstStyle/>
          <a:p>
            <a:pPr marL="1085850" lvl="1" indent="-457200" eaLnBrk="1" hangingPunct="1"/>
            <a:r>
              <a:rPr lang="zh-CN" altLang="en-US" smtClean="0"/>
              <a:t>消息传递通信机制的</a:t>
            </a:r>
            <a:r>
              <a:rPr lang="zh-CN" altLang="en-US" smtClean="0">
                <a:solidFill>
                  <a:srgbClr val="D60093"/>
                </a:solidFill>
              </a:rPr>
              <a:t>主要优点</a:t>
            </a:r>
          </a:p>
          <a:p>
            <a:pPr lvl="2" eaLnBrk="1" hangingPunct="1"/>
            <a:r>
              <a:rPr lang="zh-CN" altLang="en-US" smtClean="0"/>
              <a:t>硬件较简单。</a:t>
            </a:r>
          </a:p>
          <a:p>
            <a:pPr lvl="2" eaLnBrk="1" hangingPunct="1"/>
            <a:r>
              <a:rPr lang="zh-CN" altLang="en-US" smtClean="0"/>
              <a:t>通信是显式的，因此更容易搞清楚何时发生通信以及通信开销是多少。 </a:t>
            </a:r>
          </a:p>
          <a:p>
            <a:pPr lvl="2" eaLnBrk="1" hangingPunct="1"/>
            <a:r>
              <a:rPr lang="zh-CN" altLang="en-US" smtClean="0"/>
              <a:t>显式通信可以让编程者重点注意并行计算的主要通信开销，使之有可能开发出结构更好、性能更高的并行程序。</a:t>
            </a:r>
          </a:p>
          <a:p>
            <a:pPr lvl="2" eaLnBrk="1" hangingPunct="1"/>
            <a:r>
              <a:rPr lang="zh-CN" altLang="en-US" smtClean="0"/>
              <a:t>同步很自然地与发送消息相关联，能减少不当的同步带来错误的可能性。 </a:t>
            </a:r>
          </a:p>
        </p:txBody>
      </p:sp>
    </p:spTree>
  </p:cSld>
  <p:clrMapOvr>
    <a:masterClrMapping/>
  </p:clrMapOvr>
  <p:transition>
    <p:pull dir="rd"/>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52"/>
          <p:cNvSpPr>
            <a:spLocks noGrp="1" noChangeArrowheads="1"/>
          </p:cNvSpPr>
          <p:nvPr>
            <p:ph type="title"/>
          </p:nvPr>
        </p:nvSpPr>
        <p:spPr/>
        <p:txBody>
          <a:bodyPr/>
          <a:lstStyle/>
          <a:p>
            <a:pPr eaLnBrk="1" hangingPunct="1"/>
            <a:r>
              <a:rPr lang="en-US" altLang="zh-CN" smtClean="0">
                <a:latin typeface="黑体" panose="02010609060101010101" pitchFamily="49" charset="-122"/>
              </a:rPr>
              <a:t>10.8 </a:t>
            </a:r>
            <a:r>
              <a:rPr lang="zh-CN" altLang="en-US" smtClean="0">
                <a:latin typeface="黑体" panose="02010609060101010101" pitchFamily="49" charset="-122"/>
              </a:rPr>
              <a:t>多处理机实例</a:t>
            </a:r>
            <a:r>
              <a:rPr lang="en-US" altLang="zh-CN" smtClean="0">
                <a:latin typeface="黑体" panose="02010609060101010101" pitchFamily="49" charset="-122"/>
              </a:rPr>
              <a:t>2</a:t>
            </a:r>
            <a:r>
              <a:rPr lang="zh-CN" altLang="en-US" smtClean="0">
                <a:latin typeface="黑体" panose="02010609060101010101" pitchFamily="49" charset="-122"/>
              </a:rPr>
              <a:t>：</a:t>
            </a:r>
            <a:r>
              <a:rPr lang="en-US" altLang="zh-CN" smtClean="0">
                <a:latin typeface="黑体" panose="02010609060101010101" pitchFamily="49" charset="-122"/>
              </a:rPr>
              <a:t>Origin 2000</a:t>
            </a:r>
          </a:p>
        </p:txBody>
      </p:sp>
      <p:graphicFrame>
        <p:nvGraphicFramePr>
          <p:cNvPr id="643128" name="Group 56"/>
          <p:cNvGraphicFramePr>
            <a:graphicFrameLocks noGrp="1"/>
          </p:cNvGraphicFramePr>
          <p:nvPr>
            <p:ph idx="1"/>
          </p:nvPr>
        </p:nvGraphicFramePr>
        <p:xfrm>
          <a:off x="1046163" y="1916113"/>
          <a:ext cx="7126287" cy="4029378"/>
        </p:xfrm>
        <a:graphic>
          <a:graphicData uri="http://schemas.openxmlformats.org/drawingml/2006/table">
            <a:tbl>
              <a:tblPr/>
              <a:tblGrid>
                <a:gridCol w="1781175"/>
                <a:gridCol w="1782762"/>
                <a:gridCol w="1781175"/>
                <a:gridCol w="1781175"/>
              </a:tblGrid>
              <a:tr h="615786">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tabLst/>
                      </a:pPr>
                      <a:r>
                        <a:rPr kumimoji="1" lang="zh-CN" altLang="en-US" sz="20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系统</a:t>
                      </a:r>
                      <a:r>
                        <a:rPr kumimoji="1" lang="en-US" altLang="zh-CN" sz="20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CPU</a:t>
                      </a:r>
                      <a:r>
                        <a:rPr kumimoji="1" lang="zh-CN" altLang="en-US" sz="20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数 </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tabLst/>
                      </a:pPr>
                      <a:r>
                        <a:rPr kumimoji="1" lang="zh-CN" altLang="en-US" sz="20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最小延迟时间 </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tabLst/>
                      </a:pPr>
                      <a:r>
                        <a:rPr kumimoji="1" lang="zh-CN" altLang="en-US" sz="20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最大延迟时间 </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tabLst/>
                      </a:pPr>
                      <a:r>
                        <a:rPr kumimoji="1" lang="zh-CN" altLang="en-US" sz="20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平均延迟时间 </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13">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2</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318ns </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343ns </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343ns </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13">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4</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318ns </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554ns</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441ns</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13">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8</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318ns </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759ns</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623ns</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13">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16</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318ns </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759ns</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691ns</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13">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32</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318ns </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836ns</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764ns</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13">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64</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318ns </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1067ns</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851ns</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13">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128</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318ns </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1169ns</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959ns</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1842" name="Rectangle 57"/>
          <p:cNvSpPr>
            <a:spLocks noChangeArrowheads="1"/>
          </p:cNvSpPr>
          <p:nvPr/>
        </p:nvSpPr>
        <p:spPr bwMode="auto">
          <a:xfrm>
            <a:off x="2193925" y="1358900"/>
            <a:ext cx="4664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000" b="1">
                <a:solidFill>
                  <a:schemeClr val="tx1"/>
                </a:solidFill>
                <a:latin typeface="宋体" panose="02010600030101010101" pitchFamily="2" charset="-122"/>
                <a:ea typeface="宋体" panose="02010600030101010101" pitchFamily="2" charset="-122"/>
              </a:rPr>
              <a:t>Origin</a:t>
            </a:r>
            <a:r>
              <a:rPr lang="zh-CN" altLang="en-US" sz="2000" b="1">
                <a:solidFill>
                  <a:schemeClr val="tx1"/>
                </a:solidFill>
                <a:latin typeface="宋体" panose="02010600030101010101" pitchFamily="2" charset="-122"/>
                <a:ea typeface="宋体" panose="02010600030101010101" pitchFamily="2" charset="-122"/>
              </a:rPr>
              <a:t>系统中</a:t>
            </a:r>
            <a:r>
              <a:rPr lang="en-US" altLang="zh-CN" sz="2000" b="1">
                <a:solidFill>
                  <a:schemeClr val="tx1"/>
                </a:solidFill>
                <a:latin typeface="宋体" panose="02010600030101010101" pitchFamily="2" charset="-122"/>
                <a:ea typeface="宋体" panose="02010600030101010101" pitchFamily="2" charset="-122"/>
              </a:rPr>
              <a:t>CPU</a:t>
            </a:r>
            <a:r>
              <a:rPr lang="zh-CN" altLang="en-US" sz="2000" b="1">
                <a:solidFill>
                  <a:schemeClr val="tx1"/>
                </a:solidFill>
                <a:latin typeface="宋体" panose="02010600030101010101" pitchFamily="2" charset="-122"/>
                <a:ea typeface="宋体" panose="02010600030101010101" pitchFamily="2" charset="-122"/>
              </a:rPr>
              <a:t>访问存储器的延迟时间</a:t>
            </a:r>
          </a:p>
        </p:txBody>
      </p:sp>
    </p:spTree>
  </p:cSld>
  <p:clrMapOvr>
    <a:masterClrMapping/>
  </p:clrMapOvr>
  <p:transition>
    <p:pull dir="rd"/>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35"/>
          <p:cNvSpPr>
            <a:spLocks noGrp="1" noChangeArrowheads="1"/>
          </p:cNvSpPr>
          <p:nvPr>
            <p:ph type="title"/>
          </p:nvPr>
        </p:nvSpPr>
        <p:spPr/>
        <p:txBody>
          <a:bodyPr/>
          <a:lstStyle/>
          <a:p>
            <a:pPr eaLnBrk="1" hangingPunct="1"/>
            <a:r>
              <a:rPr lang="en-US" altLang="zh-CN" smtClean="0">
                <a:latin typeface="黑体" panose="02010609060101010101" pitchFamily="49" charset="-122"/>
              </a:rPr>
              <a:t>10.8 </a:t>
            </a:r>
            <a:r>
              <a:rPr lang="zh-CN" altLang="en-US" smtClean="0">
                <a:latin typeface="黑体" panose="02010609060101010101" pitchFamily="49" charset="-122"/>
              </a:rPr>
              <a:t>多处理机实例</a:t>
            </a:r>
            <a:r>
              <a:rPr lang="en-US" altLang="zh-CN" smtClean="0">
                <a:latin typeface="黑体" panose="02010609060101010101" pitchFamily="49" charset="-122"/>
              </a:rPr>
              <a:t>2</a:t>
            </a:r>
            <a:r>
              <a:rPr lang="zh-CN" altLang="en-US" smtClean="0">
                <a:latin typeface="黑体" panose="02010609060101010101" pitchFamily="49" charset="-122"/>
              </a:rPr>
              <a:t>：</a:t>
            </a:r>
            <a:r>
              <a:rPr lang="en-US" altLang="zh-CN" smtClean="0">
                <a:latin typeface="黑体" panose="02010609060101010101" pitchFamily="49" charset="-122"/>
              </a:rPr>
              <a:t>Origin 2000</a:t>
            </a:r>
          </a:p>
        </p:txBody>
      </p:sp>
      <p:sp>
        <p:nvSpPr>
          <p:cNvPr id="162819" name="Rectangle 3" descr="Rectangle: Click to edit Master text styles&#10;Second level&#10;Third level&#10;Fourth level&#10;Fifth level"/>
          <p:cNvSpPr>
            <a:spLocks noGrp="1" noChangeArrowheads="1"/>
          </p:cNvSpPr>
          <p:nvPr>
            <p:ph type="body" sz="half" idx="1"/>
          </p:nvPr>
        </p:nvSpPr>
        <p:spPr>
          <a:xfrm>
            <a:off x="900113" y="1196975"/>
            <a:ext cx="7345362" cy="1871663"/>
          </a:xfrm>
        </p:spPr>
        <p:txBody>
          <a:bodyPr/>
          <a:lstStyle/>
          <a:p>
            <a:pPr marL="457200" indent="-457200" eaLnBrk="1" hangingPunct="1">
              <a:buFont typeface="Wingdings" panose="05000000000000000000" pitchFamily="2" charset="2"/>
              <a:buAutoNum type="arabicPeriod" startAt="6"/>
            </a:pPr>
            <a:r>
              <a:rPr lang="en-US" altLang="zh-CN" smtClean="0"/>
              <a:t>Origin</a:t>
            </a:r>
            <a:r>
              <a:rPr lang="zh-CN" altLang="en-US" smtClean="0"/>
              <a:t>系统的带宽</a:t>
            </a:r>
          </a:p>
          <a:p>
            <a:pPr marL="1085850" lvl="1" indent="-457200" eaLnBrk="1" hangingPunct="1">
              <a:buFont typeface="Wingdings" pitchFamily="2" charset="2"/>
              <a:buNone/>
            </a:pPr>
            <a:r>
              <a:rPr lang="zh-CN" altLang="en-US" sz="2000" b="1" smtClean="0">
                <a:solidFill>
                  <a:srgbClr val="000000"/>
                </a:solidFill>
                <a:latin typeface="宋体" panose="02010600030101010101" pitchFamily="2" charset="-122"/>
                <a:ea typeface="宋体" panose="02010600030101010101" pitchFamily="2" charset="-122"/>
              </a:rPr>
              <a:t>每个</a:t>
            </a:r>
            <a:r>
              <a:rPr lang="en-US" altLang="zh-CN" sz="2000" b="1" smtClean="0">
                <a:solidFill>
                  <a:srgbClr val="000000"/>
                </a:solidFill>
                <a:latin typeface="宋体" panose="02010600030101010101" pitchFamily="2" charset="-122"/>
                <a:ea typeface="宋体" panose="02010600030101010101" pitchFamily="2" charset="-122"/>
              </a:rPr>
              <a:t>Hub</a:t>
            </a:r>
            <a:r>
              <a:rPr lang="zh-CN" altLang="en-US" sz="2000" b="1" smtClean="0">
                <a:solidFill>
                  <a:srgbClr val="000000"/>
                </a:solidFill>
                <a:latin typeface="宋体" panose="02010600030101010101" pitchFamily="2" charset="-122"/>
                <a:ea typeface="宋体" panose="02010600030101010101" pitchFamily="2" charset="-122"/>
              </a:rPr>
              <a:t>连到路由器和互连网络的最大频宽为：</a:t>
            </a:r>
          </a:p>
          <a:p>
            <a:pPr marL="1085850" lvl="1" indent="-457200" eaLnBrk="1" hangingPunct="1">
              <a:buFont typeface="Wingdings" pitchFamily="2" charset="2"/>
              <a:buNone/>
            </a:pPr>
            <a:r>
              <a:rPr lang="zh-CN" altLang="en-US" sz="2000" b="1" smtClean="0">
                <a:solidFill>
                  <a:srgbClr val="000000"/>
                </a:solidFill>
                <a:latin typeface="宋体" panose="02010600030101010101" pitchFamily="2" charset="-122"/>
                <a:ea typeface="宋体" panose="02010600030101010101" pitchFamily="2" charset="-122"/>
              </a:rPr>
              <a:t>           </a:t>
            </a:r>
            <a:r>
              <a:rPr lang="en-US" altLang="zh-CN" sz="2000" b="1" smtClean="0">
                <a:solidFill>
                  <a:srgbClr val="000000"/>
                </a:solidFill>
                <a:latin typeface="宋体" panose="02010600030101010101" pitchFamily="2" charset="-122"/>
                <a:ea typeface="宋体" panose="02010600030101010101" pitchFamily="2" charset="-122"/>
              </a:rPr>
              <a:t>1.56Gb/s</a:t>
            </a:r>
            <a:r>
              <a:rPr lang="zh-CN" altLang="en-US" sz="2000" b="1" smtClean="0">
                <a:solidFill>
                  <a:srgbClr val="000000"/>
                </a:solidFill>
                <a:latin typeface="宋体" panose="02010600030101010101" pitchFamily="2" charset="-122"/>
                <a:ea typeface="宋体" panose="02010600030101010101" pitchFamily="2" charset="-122"/>
              </a:rPr>
              <a:t>（全双工，</a:t>
            </a:r>
            <a:r>
              <a:rPr lang="en-US" altLang="zh-CN" sz="2000" b="1" smtClean="0">
                <a:solidFill>
                  <a:srgbClr val="000000"/>
                </a:solidFill>
                <a:latin typeface="宋体" panose="02010600030101010101" pitchFamily="2" charset="-122"/>
                <a:ea typeface="宋体" panose="02010600030101010101" pitchFamily="2" charset="-122"/>
              </a:rPr>
              <a:t>2×780Mb/s</a:t>
            </a:r>
            <a:r>
              <a:rPr lang="zh-CN" altLang="en-US" sz="2000" b="1" smtClean="0">
                <a:solidFill>
                  <a:srgbClr val="000000"/>
                </a:solidFill>
                <a:latin typeface="宋体" panose="02010600030101010101" pitchFamily="2" charset="-122"/>
                <a:ea typeface="宋体" panose="02010600030101010101" pitchFamily="2" charset="-122"/>
              </a:rPr>
              <a:t>） </a:t>
            </a:r>
          </a:p>
        </p:txBody>
      </p:sp>
      <p:graphicFrame>
        <p:nvGraphicFramePr>
          <p:cNvPr id="644141" name="Group 45"/>
          <p:cNvGraphicFramePr>
            <a:graphicFrameLocks noGrp="1"/>
          </p:cNvGraphicFramePr>
          <p:nvPr>
            <p:ph sz="half" idx="2"/>
          </p:nvPr>
        </p:nvGraphicFramePr>
        <p:xfrm>
          <a:off x="1260475" y="2781300"/>
          <a:ext cx="6983413" cy="3170239"/>
        </p:xfrm>
        <a:graphic>
          <a:graphicData uri="http://schemas.openxmlformats.org/drawingml/2006/table">
            <a:tbl>
              <a:tblPr/>
              <a:tblGrid>
                <a:gridCol w="1727200"/>
                <a:gridCol w="2736850"/>
                <a:gridCol w="2519363"/>
              </a:tblGrid>
              <a:tr h="884009">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220000"/>
                        </a:lnSpc>
                        <a:spcBef>
                          <a:spcPct val="20000"/>
                        </a:spcBef>
                        <a:spcAft>
                          <a:spcPct val="0"/>
                        </a:spcAft>
                        <a:buClr>
                          <a:schemeClr val="tx1"/>
                        </a:buClr>
                        <a:buSzTx/>
                        <a:buFont typeface="Wingdings" panose="05000000000000000000" pitchFamily="2" charset="2"/>
                        <a:buNone/>
                        <a:tabLst/>
                      </a:pPr>
                      <a:r>
                        <a:rPr kumimoji="1" lang="zh-CN" altLang="en-US" sz="20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系统处理器数 </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1" lang="zh-CN" altLang="en-US" sz="20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带宽</a:t>
                      </a:r>
                    </a:p>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1" lang="zh-CN" altLang="en-US" sz="20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（无快速传送连线）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1" lang="zh-CN" altLang="en-US" sz="20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带宽</a:t>
                      </a:r>
                    </a:p>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1" lang="zh-CN" altLang="en-US" sz="20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（无快速传送连线） </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46">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8</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1.56Gb/s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3.12Gb/s </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46">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16</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3.12Gb/s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6.24Gb/s </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46">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32</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6.24Gb/s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12.5Gb/s </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46">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64</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12.5Gb/s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46">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128</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25Gb/s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pull dir="rd"/>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10.8 </a:t>
            </a:r>
            <a:r>
              <a:rPr lang="zh-CN" altLang="en-US" smtClean="0">
                <a:latin typeface="黑体" panose="02010609060101010101" pitchFamily="49" charset="-122"/>
              </a:rPr>
              <a:t>多处理机实例</a:t>
            </a:r>
            <a:r>
              <a:rPr lang="en-US" altLang="zh-CN" smtClean="0">
                <a:latin typeface="黑体" panose="02010609060101010101" pitchFamily="49" charset="-122"/>
              </a:rPr>
              <a:t>2</a:t>
            </a:r>
            <a:r>
              <a:rPr lang="zh-CN" altLang="en-US" smtClean="0">
                <a:latin typeface="黑体" panose="02010609060101010101" pitchFamily="49" charset="-122"/>
              </a:rPr>
              <a:t>：</a:t>
            </a:r>
            <a:r>
              <a:rPr lang="en-US" altLang="zh-CN" smtClean="0">
                <a:latin typeface="黑体" panose="02010609060101010101" pitchFamily="49" charset="-122"/>
              </a:rPr>
              <a:t>Origin 2000</a:t>
            </a:r>
          </a:p>
        </p:txBody>
      </p:sp>
      <p:sp>
        <p:nvSpPr>
          <p:cNvPr id="163843" name="Rectangle 3" descr="Rectangle: Click to edit Master text styles&#10;Second level&#10;Third level&#10;Fourth level&#10;Fifth level"/>
          <p:cNvSpPr>
            <a:spLocks noGrp="1" noChangeArrowheads="1"/>
          </p:cNvSpPr>
          <p:nvPr>
            <p:ph type="body" idx="1"/>
          </p:nvPr>
        </p:nvSpPr>
        <p:spPr>
          <a:xfrm>
            <a:off x="685800" y="1196975"/>
            <a:ext cx="7772400" cy="4953000"/>
          </a:xfrm>
        </p:spPr>
        <p:txBody>
          <a:bodyPr/>
          <a:lstStyle/>
          <a:p>
            <a:pPr marL="457200" indent="-457200" eaLnBrk="1" hangingPunct="1">
              <a:buFont typeface="Wingdings" panose="05000000000000000000" pitchFamily="2" charset="2"/>
              <a:buAutoNum type="arabicPeriod" startAt="7"/>
            </a:pPr>
            <a:r>
              <a:rPr lang="zh-CN" altLang="en-US" smtClean="0">
                <a:latin typeface="黑体" panose="02010609060101010101" pitchFamily="49" charset="-122"/>
              </a:rPr>
              <a:t>存储层次</a:t>
            </a:r>
          </a:p>
          <a:p>
            <a:pPr marL="1085850" lvl="1" indent="-457200" eaLnBrk="1" hangingPunct="1">
              <a:buFont typeface="Wingdings" pitchFamily="2" charset="2"/>
              <a:buNone/>
            </a:pPr>
            <a:r>
              <a:rPr lang="zh-CN" altLang="en-US" smtClean="0">
                <a:latin typeface="黑体" panose="02010609060101010101" pitchFamily="49" charset="-122"/>
              </a:rPr>
              <a:t>   </a:t>
            </a:r>
            <a:r>
              <a:rPr lang="zh-CN" altLang="en-US" smtClean="0">
                <a:solidFill>
                  <a:srgbClr val="D60093"/>
                </a:solidFill>
                <a:latin typeface="黑体" panose="02010609060101010101" pitchFamily="49" charset="-122"/>
              </a:rPr>
              <a:t>寄存器、</a:t>
            </a:r>
            <a:r>
              <a:rPr lang="en-US" altLang="zh-CN" smtClean="0">
                <a:solidFill>
                  <a:srgbClr val="D60093"/>
                </a:solidFill>
                <a:latin typeface="黑体" panose="02010609060101010101" pitchFamily="49" charset="-122"/>
              </a:rPr>
              <a:t>L1 Cache</a:t>
            </a:r>
            <a:r>
              <a:rPr lang="zh-CN" altLang="en-US" smtClean="0">
                <a:solidFill>
                  <a:srgbClr val="D60093"/>
                </a:solidFill>
                <a:latin typeface="黑体" panose="02010609060101010101" pitchFamily="49" charset="-122"/>
              </a:rPr>
              <a:t>、</a:t>
            </a:r>
            <a:r>
              <a:rPr lang="en-US" altLang="zh-CN" smtClean="0">
                <a:solidFill>
                  <a:srgbClr val="D60093"/>
                </a:solidFill>
                <a:latin typeface="黑体" panose="02010609060101010101" pitchFamily="49" charset="-122"/>
              </a:rPr>
              <a:t>L2 Cache</a:t>
            </a:r>
            <a:r>
              <a:rPr lang="zh-CN" altLang="en-US" smtClean="0">
                <a:solidFill>
                  <a:srgbClr val="D60093"/>
                </a:solidFill>
                <a:latin typeface="黑体" panose="02010609060101010101" pitchFamily="49" charset="-122"/>
              </a:rPr>
              <a:t>和主存储器</a:t>
            </a:r>
            <a:r>
              <a:rPr lang="zh-CN" altLang="en-US" smtClean="0">
                <a:latin typeface="黑体" panose="02010609060101010101" pitchFamily="49" charset="-122"/>
              </a:rPr>
              <a:t> </a:t>
            </a:r>
          </a:p>
          <a:p>
            <a:pPr marL="1085850" lvl="1" indent="-457200" eaLnBrk="1" hangingPunct="1"/>
            <a:r>
              <a:rPr lang="zh-CN" altLang="en-US" smtClean="0">
                <a:latin typeface="黑体" panose="02010609060101010101" pitchFamily="49" charset="-122"/>
              </a:rPr>
              <a:t>寄存器和</a:t>
            </a:r>
            <a:r>
              <a:rPr lang="en-US" altLang="zh-CN" smtClean="0">
                <a:latin typeface="黑体" panose="02010609060101010101" pitchFamily="49" charset="-122"/>
              </a:rPr>
              <a:t>L1 Cache</a:t>
            </a:r>
            <a:r>
              <a:rPr lang="zh-CN" altLang="en-US" smtClean="0">
                <a:latin typeface="黑体" panose="02010609060101010101" pitchFamily="49" charset="-122"/>
              </a:rPr>
              <a:t>在</a:t>
            </a:r>
            <a:r>
              <a:rPr lang="en-US" altLang="zh-CN" smtClean="0">
                <a:latin typeface="黑体" panose="02010609060101010101" pitchFamily="49" charset="-122"/>
              </a:rPr>
              <a:t>R10000</a:t>
            </a:r>
            <a:r>
              <a:rPr lang="zh-CN" altLang="en-US" smtClean="0">
                <a:latin typeface="黑体" panose="02010609060101010101" pitchFamily="49" charset="-122"/>
              </a:rPr>
              <a:t>微处理器中</a:t>
            </a:r>
          </a:p>
          <a:p>
            <a:pPr marL="1085850" lvl="1" indent="-457200" eaLnBrk="1" hangingPunct="1"/>
            <a:r>
              <a:rPr lang="zh-CN" altLang="en-US" smtClean="0">
                <a:latin typeface="黑体" panose="02010609060101010101" pitchFamily="49" charset="-122"/>
              </a:rPr>
              <a:t>寄存器的存取时间最短</a:t>
            </a:r>
          </a:p>
          <a:p>
            <a:pPr marL="1085850" lvl="1" indent="-457200" eaLnBrk="1" hangingPunct="1"/>
            <a:r>
              <a:rPr lang="en-US" altLang="zh-CN" smtClean="0">
                <a:latin typeface="黑体" panose="02010609060101010101" pitchFamily="49" charset="-122"/>
              </a:rPr>
              <a:t>L1 Cache</a:t>
            </a:r>
            <a:r>
              <a:rPr lang="zh-CN" altLang="en-US" smtClean="0">
                <a:latin typeface="黑体" panose="02010609060101010101" pitchFamily="49" charset="-122"/>
              </a:rPr>
              <a:t>又分成指令</a:t>
            </a:r>
            <a:r>
              <a:rPr lang="en-US" altLang="zh-CN" smtClean="0">
                <a:latin typeface="黑体" panose="02010609060101010101" pitchFamily="49" charset="-122"/>
              </a:rPr>
              <a:t>Cache</a:t>
            </a:r>
            <a:r>
              <a:rPr lang="zh-CN" altLang="en-US" smtClean="0">
                <a:latin typeface="黑体" panose="02010609060101010101" pitchFamily="49" charset="-122"/>
              </a:rPr>
              <a:t>和数据</a:t>
            </a:r>
            <a:r>
              <a:rPr lang="en-US" altLang="zh-CN" smtClean="0">
                <a:latin typeface="黑体" panose="02010609060101010101" pitchFamily="49" charset="-122"/>
              </a:rPr>
              <a:t>Cache</a:t>
            </a:r>
            <a:r>
              <a:rPr lang="zh-CN" altLang="en-US" smtClean="0">
                <a:latin typeface="黑体" panose="02010609060101010101" pitchFamily="49" charset="-122"/>
              </a:rPr>
              <a:t>两部分</a:t>
            </a:r>
          </a:p>
          <a:p>
            <a:pPr lvl="2" eaLnBrk="1" hangingPunct="1">
              <a:buFont typeface="Wingdings" pitchFamily="2" charset="2"/>
              <a:buNone/>
            </a:pPr>
            <a:r>
              <a:rPr lang="zh-CN" altLang="en-US" smtClean="0">
                <a:latin typeface="黑体" panose="02010609060101010101" pitchFamily="49" charset="-122"/>
              </a:rPr>
              <a:t>（避免取指令和存</a:t>
            </a:r>
            <a:r>
              <a:rPr lang="en-US" altLang="zh-CN" smtClean="0">
                <a:latin typeface="黑体" panose="02010609060101010101" pitchFamily="49" charset="-122"/>
              </a:rPr>
              <a:t>/</a:t>
            </a:r>
            <a:r>
              <a:rPr lang="zh-CN" altLang="en-US" smtClean="0">
                <a:latin typeface="黑体" panose="02010609060101010101" pitchFamily="49" charset="-122"/>
              </a:rPr>
              <a:t>取数据发生冲突）</a:t>
            </a:r>
          </a:p>
          <a:p>
            <a:pPr marL="1085850" lvl="1" indent="-457200" eaLnBrk="1" hangingPunct="1"/>
            <a:r>
              <a:rPr lang="en-US" altLang="zh-CN" smtClean="0">
                <a:latin typeface="黑体" panose="02010609060101010101" pitchFamily="49" charset="-122"/>
              </a:rPr>
              <a:t>L2 Cache</a:t>
            </a:r>
            <a:r>
              <a:rPr lang="zh-CN" altLang="en-US" smtClean="0">
                <a:latin typeface="黑体" panose="02010609060101010101" pitchFamily="49" charset="-122"/>
              </a:rPr>
              <a:t>安装在结点卡中，统一存放指令和数据，由</a:t>
            </a:r>
            <a:r>
              <a:rPr lang="en-US" altLang="zh-CN" smtClean="0">
                <a:latin typeface="黑体" panose="02010609060101010101" pitchFamily="49" charset="-122"/>
              </a:rPr>
              <a:t>SRAM</a:t>
            </a:r>
            <a:r>
              <a:rPr lang="zh-CN" altLang="en-US" smtClean="0">
                <a:latin typeface="黑体" panose="02010609060101010101" pitchFamily="49" charset="-122"/>
              </a:rPr>
              <a:t>组成。</a:t>
            </a:r>
          </a:p>
          <a:p>
            <a:pPr marL="1085850" lvl="1" indent="-457200" eaLnBrk="1" hangingPunct="1"/>
            <a:r>
              <a:rPr lang="zh-CN" altLang="en-US" smtClean="0">
                <a:latin typeface="黑体" panose="02010609060101010101" pitchFamily="49" charset="-122"/>
              </a:rPr>
              <a:t>主存储器地址是统一编址的，每个处理器通过互连网络可访问系统中任一存储单元。 </a:t>
            </a:r>
          </a:p>
        </p:txBody>
      </p:sp>
    </p:spTree>
  </p:cSld>
  <p:clrMapOvr>
    <a:masterClrMapping/>
  </p:clrMapOvr>
  <p:transition>
    <p:pull dir="rd"/>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1026"/>
          <p:cNvSpPr>
            <a:spLocks noGrp="1" noChangeArrowheads="1"/>
          </p:cNvSpPr>
          <p:nvPr>
            <p:ph type="title"/>
          </p:nvPr>
        </p:nvSpPr>
        <p:spPr/>
        <p:txBody>
          <a:bodyPr/>
          <a:lstStyle/>
          <a:p>
            <a:pPr eaLnBrk="1" hangingPunct="1"/>
            <a:r>
              <a:rPr lang="en-US" altLang="zh-CN" smtClean="0">
                <a:latin typeface="黑体" panose="02010609060101010101" pitchFamily="49" charset="-122"/>
              </a:rPr>
              <a:t>10.8 </a:t>
            </a:r>
            <a:r>
              <a:rPr lang="zh-CN" altLang="en-US" smtClean="0">
                <a:latin typeface="黑体" panose="02010609060101010101" pitchFamily="49" charset="-122"/>
              </a:rPr>
              <a:t>多处理机实例</a:t>
            </a:r>
            <a:r>
              <a:rPr lang="en-US" altLang="zh-CN" smtClean="0">
                <a:latin typeface="黑体" panose="02010609060101010101" pitchFamily="49" charset="-122"/>
              </a:rPr>
              <a:t>2</a:t>
            </a:r>
            <a:r>
              <a:rPr lang="zh-CN" altLang="en-US" smtClean="0">
                <a:latin typeface="黑体" panose="02010609060101010101" pitchFamily="49" charset="-122"/>
              </a:rPr>
              <a:t>：</a:t>
            </a:r>
            <a:r>
              <a:rPr lang="en-US" altLang="zh-CN" smtClean="0">
                <a:latin typeface="黑体" panose="02010609060101010101" pitchFamily="49" charset="-122"/>
              </a:rPr>
              <a:t>Origin 2000</a:t>
            </a:r>
          </a:p>
        </p:txBody>
      </p:sp>
      <p:sp>
        <p:nvSpPr>
          <p:cNvPr id="164867" name="Rectangle 1027" descr="Rectangle: Click to edit Master text styles&#10;Second level&#10;Third level&#10;Fourth level&#10;Fifth level"/>
          <p:cNvSpPr>
            <a:spLocks noGrp="1" noChangeArrowheads="1"/>
          </p:cNvSpPr>
          <p:nvPr>
            <p:ph type="body" idx="1"/>
          </p:nvPr>
        </p:nvSpPr>
        <p:spPr>
          <a:xfrm>
            <a:off x="755650" y="1700213"/>
            <a:ext cx="7772400" cy="3649662"/>
          </a:xfrm>
        </p:spPr>
        <p:txBody>
          <a:bodyPr/>
          <a:lstStyle/>
          <a:p>
            <a:pPr marL="457200" indent="-457200" eaLnBrk="1" hangingPunct="1">
              <a:buFont typeface="Wingdings" panose="05000000000000000000" pitchFamily="2" charset="2"/>
              <a:buAutoNum type="arabicPeriod" startAt="8"/>
            </a:pPr>
            <a:r>
              <a:rPr lang="zh-CN" altLang="en-US" smtClean="0">
                <a:latin typeface="黑体" panose="02010609060101010101" pitchFamily="49" charset="-122"/>
              </a:rPr>
              <a:t>实现</a:t>
            </a:r>
            <a:r>
              <a:rPr lang="en-US" altLang="zh-CN" smtClean="0">
                <a:latin typeface="黑体" panose="02010609060101010101" pitchFamily="49" charset="-122"/>
              </a:rPr>
              <a:t>Cache</a:t>
            </a:r>
            <a:r>
              <a:rPr lang="zh-CN" altLang="en-US" smtClean="0">
                <a:latin typeface="黑体" panose="02010609060101010101" pitchFamily="49" charset="-122"/>
              </a:rPr>
              <a:t>的一致性</a:t>
            </a:r>
          </a:p>
          <a:p>
            <a:pPr marL="1085850" lvl="1" indent="-457200" eaLnBrk="1" hangingPunct="1"/>
            <a:r>
              <a:rPr lang="zh-CN" altLang="en-US" smtClean="0"/>
              <a:t>基于</a:t>
            </a:r>
            <a:r>
              <a:rPr lang="zh-CN" altLang="en-US" smtClean="0">
                <a:solidFill>
                  <a:srgbClr val="D60093"/>
                </a:solidFill>
              </a:rPr>
              <a:t>目录协议</a:t>
            </a:r>
            <a:r>
              <a:rPr lang="zh-CN" altLang="en-US" smtClean="0"/>
              <a:t>与</a:t>
            </a:r>
            <a:r>
              <a:rPr lang="zh-CN" altLang="en-US" smtClean="0">
                <a:solidFill>
                  <a:srgbClr val="D60093"/>
                </a:solidFill>
              </a:rPr>
              <a:t>写作废协议 </a:t>
            </a:r>
          </a:p>
          <a:p>
            <a:pPr marL="1085850" lvl="1" indent="-457200" eaLnBrk="1" hangingPunct="1"/>
            <a:r>
              <a:rPr lang="zh-CN" altLang="en-US" smtClean="0">
                <a:latin typeface="黑体" panose="02010609060101010101" pitchFamily="49" charset="-122"/>
              </a:rPr>
              <a:t>每个结点中，有一个存储器和一个目录存储器。</a:t>
            </a:r>
          </a:p>
          <a:p>
            <a:pPr marL="1085850" lvl="1" indent="-457200" eaLnBrk="1" hangingPunct="1"/>
            <a:r>
              <a:rPr lang="zh-CN" altLang="en-US" smtClean="0">
                <a:latin typeface="黑体" panose="02010609060101010101" pitchFamily="49" charset="-122"/>
              </a:rPr>
              <a:t>每块对应于一个目录项，每个目录项包含其对应存储器块的状态信息和系统中各</a:t>
            </a:r>
            <a:r>
              <a:rPr lang="en-US" altLang="zh-CN" smtClean="0">
                <a:latin typeface="黑体" panose="02010609060101010101" pitchFamily="49" charset="-122"/>
              </a:rPr>
              <a:t>Cache</a:t>
            </a:r>
            <a:r>
              <a:rPr lang="zh-CN" altLang="en-US" smtClean="0">
                <a:latin typeface="黑体" panose="02010609060101010101" pitchFamily="49" charset="-122"/>
              </a:rPr>
              <a:t>共享该存储块情况的位向量，根据位向量可以知道哪些</a:t>
            </a:r>
            <a:r>
              <a:rPr lang="en-US" altLang="zh-CN" smtClean="0">
                <a:latin typeface="黑体" panose="02010609060101010101" pitchFamily="49" charset="-122"/>
              </a:rPr>
              <a:t>Cache</a:t>
            </a:r>
            <a:r>
              <a:rPr lang="zh-CN" altLang="en-US" smtClean="0">
                <a:latin typeface="黑体" panose="02010609060101010101" pitchFamily="49" charset="-122"/>
              </a:rPr>
              <a:t>中有其副本。  </a:t>
            </a:r>
          </a:p>
        </p:txBody>
      </p:sp>
    </p:spTree>
  </p:cSld>
  <p:clrMapOvr>
    <a:masterClrMapping/>
  </p:clrMapOvr>
  <p:transition>
    <p:pull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10.1 </a:t>
            </a:r>
            <a:r>
              <a:rPr lang="zh-CN" altLang="en-US" smtClean="0">
                <a:latin typeface="黑体" panose="02010609060101010101" pitchFamily="49" charset="-122"/>
              </a:rPr>
              <a:t>引 言</a:t>
            </a:r>
          </a:p>
        </p:txBody>
      </p:sp>
      <p:sp>
        <p:nvSpPr>
          <p:cNvPr id="20483" name="Rectangle 3" descr="Rectangle: Click to edit Master text styles&#10;Second level&#10;Third level&#10;Fourth level&#10;Fifth level"/>
          <p:cNvSpPr>
            <a:spLocks noGrp="1" noChangeArrowheads="1"/>
          </p:cNvSpPr>
          <p:nvPr>
            <p:ph type="body" idx="1"/>
          </p:nvPr>
        </p:nvSpPr>
        <p:spPr>
          <a:xfrm>
            <a:off x="685800" y="1651000"/>
            <a:ext cx="7702550" cy="3578225"/>
          </a:xfrm>
        </p:spPr>
        <p:txBody>
          <a:bodyPr/>
          <a:lstStyle/>
          <a:p>
            <a:pPr lvl="1" eaLnBrk="1" hangingPunct="1">
              <a:lnSpc>
                <a:spcPct val="140000"/>
              </a:lnSpc>
            </a:pPr>
            <a:r>
              <a:rPr lang="zh-CN" altLang="en-US" smtClean="0"/>
              <a:t>可在支持上面任何一种通信机制的硬件模型上建立所需的通信模式平台。</a:t>
            </a:r>
          </a:p>
          <a:p>
            <a:pPr lvl="2" eaLnBrk="1" hangingPunct="1">
              <a:lnSpc>
                <a:spcPct val="140000"/>
              </a:lnSpc>
            </a:pPr>
            <a:r>
              <a:rPr lang="zh-CN" altLang="en-US" smtClean="0"/>
              <a:t>在共享存储器上支持消息传递相对简单。</a:t>
            </a:r>
          </a:p>
          <a:p>
            <a:pPr lvl="2" eaLnBrk="1" hangingPunct="1">
              <a:lnSpc>
                <a:spcPct val="140000"/>
              </a:lnSpc>
            </a:pPr>
            <a:r>
              <a:rPr lang="zh-CN" altLang="en-US" smtClean="0"/>
              <a:t>在消息传递的硬件上支持共享存储器就困难得多。所有对共享存储器的访问均要求操作系统提供地址转换和存储保护功能，即将存储器访问转换为消息的发送和接收。 </a:t>
            </a:r>
          </a:p>
        </p:txBody>
      </p:sp>
    </p:spTree>
  </p:cSld>
  <p:clrMapOvr>
    <a:masterClrMapping/>
  </p:clrMapOvr>
  <p:transition>
    <p:pull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10.1 </a:t>
            </a:r>
            <a:r>
              <a:rPr lang="zh-CN" altLang="en-US" smtClean="0">
                <a:latin typeface="黑体" panose="02010609060101010101" pitchFamily="49" charset="-122"/>
              </a:rPr>
              <a:t>引 言</a:t>
            </a:r>
          </a:p>
        </p:txBody>
      </p:sp>
      <p:sp>
        <p:nvSpPr>
          <p:cNvPr id="21507" name="Rectangle 3" descr="Rectangle: Click to edit Master text styles&#10;Second level&#10;Third level&#10;Fourth level&#10;Fifth level"/>
          <p:cNvSpPr>
            <a:spLocks noGrp="1" noChangeArrowheads="1"/>
          </p:cNvSpPr>
          <p:nvPr>
            <p:ph type="body" idx="1"/>
          </p:nvPr>
        </p:nvSpPr>
        <p:spPr>
          <a:xfrm>
            <a:off x="1116013" y="1989138"/>
            <a:ext cx="6408737" cy="1800225"/>
          </a:xfrm>
        </p:spPr>
        <p:txBody>
          <a:bodyPr/>
          <a:lstStyle/>
          <a:p>
            <a:pPr marL="457200" indent="-457200" eaLnBrk="1" hangingPunct="1">
              <a:buFont typeface="Wingdings" panose="05000000000000000000" pitchFamily="2" charset="2"/>
              <a:buNone/>
            </a:pPr>
            <a:r>
              <a:rPr lang="zh-CN" altLang="en-US" smtClean="0"/>
              <a:t>并行处理面临着</a:t>
            </a:r>
            <a:r>
              <a:rPr lang="zh-CN" altLang="en-US" smtClean="0">
                <a:solidFill>
                  <a:srgbClr val="D60093"/>
                </a:solidFill>
              </a:rPr>
              <a:t>两个重要的挑战</a:t>
            </a:r>
          </a:p>
          <a:p>
            <a:pPr marL="1085850" lvl="1" indent="-457200" eaLnBrk="1" hangingPunct="1"/>
            <a:r>
              <a:rPr lang="zh-CN" altLang="en-US" smtClean="0"/>
              <a:t>程序中的并行性有限</a:t>
            </a:r>
          </a:p>
          <a:p>
            <a:pPr marL="1085850" lvl="1" indent="-457200" eaLnBrk="1" hangingPunct="1"/>
            <a:r>
              <a:rPr lang="zh-CN" altLang="en-US" smtClean="0"/>
              <a:t>相对较大的通信开销</a:t>
            </a:r>
          </a:p>
        </p:txBody>
      </p:sp>
      <p:sp>
        <p:nvSpPr>
          <p:cNvPr id="21508" name="Text Box 4"/>
          <p:cNvSpPr txBox="1">
            <a:spLocks noChangeArrowheads="1"/>
          </p:cNvSpPr>
          <p:nvPr/>
        </p:nvSpPr>
        <p:spPr bwMode="auto">
          <a:xfrm>
            <a:off x="1042988" y="1412875"/>
            <a:ext cx="75596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600">
                <a:solidFill>
                  <a:srgbClr val="0000CC"/>
                </a:solidFill>
                <a:latin typeface="黑体" panose="02010609060101010101" pitchFamily="49" charset="-122"/>
              </a:rPr>
              <a:t>10.1.3 </a:t>
            </a:r>
            <a:r>
              <a:rPr lang="zh-CN" altLang="en-US" sz="2600">
                <a:solidFill>
                  <a:srgbClr val="0000CC"/>
                </a:solidFill>
                <a:latin typeface="黑体" panose="02010609060101010101" pitchFamily="49" charset="-122"/>
              </a:rPr>
              <a:t>并行处理面临的挑战 </a:t>
            </a:r>
          </a:p>
        </p:txBody>
      </p:sp>
      <p:graphicFrame>
        <p:nvGraphicFramePr>
          <p:cNvPr id="21509" name="Object 5"/>
          <p:cNvGraphicFramePr>
            <a:graphicFrameLocks noChangeAspect="1"/>
          </p:cNvGraphicFramePr>
          <p:nvPr/>
        </p:nvGraphicFramePr>
        <p:xfrm>
          <a:off x="3048000" y="4052888"/>
          <a:ext cx="4953000" cy="1128712"/>
        </p:xfrm>
        <a:graphic>
          <a:graphicData uri="http://schemas.openxmlformats.org/presentationml/2006/ole">
            <mc:AlternateContent xmlns:mc="http://schemas.openxmlformats.org/markup-compatibility/2006">
              <mc:Choice xmlns:v="urn:schemas-microsoft-com:vml" Requires="v">
                <p:oleObj spid="_x0000_s21516" name="Equation" r:id="rId3" imgW="2654300" imgH="609600" progId="Equation.3">
                  <p:embed/>
                </p:oleObj>
              </mc:Choice>
              <mc:Fallback>
                <p:oleObj name="Equation" r:id="rId3" imgW="2654300" imgH="609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052888"/>
                        <a:ext cx="4953000"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0" name="Rectangle 6"/>
          <p:cNvSpPr>
            <a:spLocks noChangeArrowheads="1"/>
          </p:cNvSpPr>
          <p:nvPr/>
        </p:nvSpPr>
        <p:spPr bwMode="auto">
          <a:xfrm>
            <a:off x="990600" y="4162425"/>
            <a:ext cx="2024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zh-CN" altLang="en-US" b="1">
                <a:solidFill>
                  <a:schemeClr val="tx2"/>
                </a:solidFill>
                <a:latin typeface="楷体_GB2312" pitchFamily="49" charset="-122"/>
                <a:ea typeface="楷体_GB2312" pitchFamily="49" charset="-122"/>
              </a:rPr>
              <a:t>系统加速比 </a:t>
            </a:r>
            <a:r>
              <a:rPr lang="en-US" altLang="zh-CN" b="1">
                <a:solidFill>
                  <a:schemeClr val="tx2"/>
                </a:solidFill>
                <a:latin typeface="楷体_GB2312" pitchFamily="49" charset="-122"/>
                <a:ea typeface="楷体_GB2312" pitchFamily="49" charset="-122"/>
              </a:rPr>
              <a:t>=</a:t>
            </a:r>
          </a:p>
        </p:txBody>
      </p:sp>
    </p:spTree>
  </p:cSld>
  <p:clrMapOvr>
    <a:masterClrMapping/>
  </p:clrMapOvr>
  <p:transition>
    <p:pull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10.1 </a:t>
            </a:r>
            <a:r>
              <a:rPr lang="zh-CN" altLang="en-US" smtClean="0">
                <a:latin typeface="黑体" panose="02010609060101010101" pitchFamily="49" charset="-122"/>
              </a:rPr>
              <a:t>引 言</a:t>
            </a:r>
          </a:p>
        </p:txBody>
      </p:sp>
      <p:sp>
        <p:nvSpPr>
          <p:cNvPr id="22531" name="Rectangle 3" descr="Rectangle: Click to edit Master text styles&#10;Second level&#10;Third level&#10;Fourth level&#10;Fifth level"/>
          <p:cNvSpPr>
            <a:spLocks noGrp="1" noChangeArrowheads="1"/>
          </p:cNvSpPr>
          <p:nvPr>
            <p:ph type="body" idx="1"/>
          </p:nvPr>
        </p:nvSpPr>
        <p:spPr>
          <a:xfrm>
            <a:off x="685800" y="1052513"/>
            <a:ext cx="8207375" cy="4953000"/>
          </a:xfrm>
        </p:spPr>
        <p:txBody>
          <a:bodyPr/>
          <a:lstStyle/>
          <a:p>
            <a:pPr marL="457200" indent="-457200" eaLnBrk="1" hangingPunct="1"/>
            <a:r>
              <a:rPr lang="zh-CN" altLang="en-US" smtClean="0"/>
              <a:t>第一个挑战</a:t>
            </a:r>
          </a:p>
          <a:p>
            <a:pPr marL="1085850" lvl="1" indent="-457200" eaLnBrk="1" hangingPunct="1">
              <a:buFont typeface="Wingdings" pitchFamily="2" charset="2"/>
              <a:buNone/>
            </a:pPr>
            <a:r>
              <a:rPr lang="zh-CN" altLang="en-US" smtClean="0"/>
              <a:t>有限的并行性使计算机要达到很高的加速比十分困难。 </a:t>
            </a:r>
            <a:r>
              <a:rPr lang="zh-CN" altLang="en-US" sz="2000" b="1" smtClean="0">
                <a:latin typeface="宋体" panose="02010600030101010101" pitchFamily="2" charset="-122"/>
                <a:ea typeface="宋体" panose="02010600030101010101" pitchFamily="2" charset="-122"/>
              </a:rPr>
              <a:t>       </a:t>
            </a:r>
          </a:p>
          <a:p>
            <a:pPr marL="457200" indent="-457200" eaLnBrk="1" hangingPunct="1">
              <a:buFont typeface="Wingdings" panose="05000000000000000000" pitchFamily="2" charset="2"/>
              <a:buNone/>
            </a:pPr>
            <a:r>
              <a:rPr lang="zh-CN" altLang="en-US" sz="2000" b="1" smtClean="0">
                <a:latin typeface="宋体" panose="02010600030101010101" pitchFamily="2" charset="-122"/>
                <a:ea typeface="宋体" panose="02010600030101010101" pitchFamily="2" charset="-122"/>
              </a:rPr>
              <a:t>       例</a:t>
            </a:r>
            <a:r>
              <a:rPr lang="en-US" altLang="zh-CN" sz="2000" b="1" smtClean="0">
                <a:latin typeface="宋体" panose="02010600030101010101" pitchFamily="2" charset="-122"/>
                <a:ea typeface="宋体" panose="02010600030101010101" pitchFamily="2" charset="-122"/>
              </a:rPr>
              <a:t>10.1</a:t>
            </a:r>
            <a:r>
              <a:rPr lang="en-US" altLang="zh-CN" sz="2000" b="1" smtClean="0">
                <a:solidFill>
                  <a:srgbClr val="000000"/>
                </a:solidFill>
                <a:latin typeface="宋体" panose="02010600030101010101" pitchFamily="2" charset="-122"/>
                <a:ea typeface="宋体" panose="02010600030101010101" pitchFamily="2" charset="-122"/>
              </a:rPr>
              <a:t> </a:t>
            </a:r>
            <a:r>
              <a:rPr lang="zh-CN" altLang="en-US" sz="2000" b="1" smtClean="0">
                <a:solidFill>
                  <a:srgbClr val="000000"/>
                </a:solidFill>
                <a:latin typeface="宋体" panose="02010600030101010101" pitchFamily="2" charset="-122"/>
                <a:ea typeface="宋体" panose="02010600030101010101" pitchFamily="2" charset="-122"/>
              </a:rPr>
              <a:t>假设想用</a:t>
            </a:r>
            <a:r>
              <a:rPr lang="en-US" altLang="zh-CN" sz="2000" b="1" smtClean="0">
                <a:solidFill>
                  <a:srgbClr val="9933FF"/>
                </a:solidFill>
                <a:latin typeface="宋体" panose="02010600030101010101" pitchFamily="2" charset="-122"/>
                <a:ea typeface="宋体" panose="02010600030101010101" pitchFamily="2" charset="-122"/>
              </a:rPr>
              <a:t>100</a:t>
            </a:r>
            <a:r>
              <a:rPr lang="zh-CN" altLang="en-US" sz="2000" b="1" smtClean="0">
                <a:solidFill>
                  <a:srgbClr val="000000"/>
                </a:solidFill>
                <a:latin typeface="宋体" panose="02010600030101010101" pitchFamily="2" charset="-122"/>
                <a:ea typeface="宋体" panose="02010600030101010101" pitchFamily="2" charset="-122"/>
              </a:rPr>
              <a:t>个处理器达到</a:t>
            </a:r>
            <a:r>
              <a:rPr lang="en-US" altLang="zh-CN" sz="2000" b="1" smtClean="0">
                <a:solidFill>
                  <a:srgbClr val="9933FF"/>
                </a:solidFill>
                <a:latin typeface="宋体" panose="02010600030101010101" pitchFamily="2" charset="-122"/>
                <a:ea typeface="宋体" panose="02010600030101010101" pitchFamily="2" charset="-122"/>
              </a:rPr>
              <a:t>80</a:t>
            </a:r>
            <a:r>
              <a:rPr lang="zh-CN" altLang="en-US" sz="2000" b="1" smtClean="0">
                <a:solidFill>
                  <a:srgbClr val="000000"/>
                </a:solidFill>
                <a:latin typeface="宋体" panose="02010600030101010101" pitchFamily="2" charset="-122"/>
                <a:ea typeface="宋体" panose="02010600030101010101" pitchFamily="2" charset="-122"/>
              </a:rPr>
              <a:t>的加速比，求原计算程</a:t>
            </a:r>
          </a:p>
          <a:p>
            <a:pPr marL="457200" indent="-457200" eaLnBrk="1" hangingPunct="1">
              <a:buFont typeface="Wingdings" panose="05000000000000000000" pitchFamily="2" charset="2"/>
              <a:buNone/>
            </a:pPr>
            <a:r>
              <a:rPr lang="zh-CN" altLang="en-US" sz="2000" b="1" smtClean="0">
                <a:solidFill>
                  <a:srgbClr val="000000"/>
                </a:solidFill>
                <a:latin typeface="宋体" panose="02010600030101010101" pitchFamily="2" charset="-122"/>
                <a:ea typeface="宋体" panose="02010600030101010101" pitchFamily="2" charset="-122"/>
              </a:rPr>
              <a:t>   序中串行部分最多可占多大的比例？</a:t>
            </a:r>
          </a:p>
          <a:p>
            <a:pPr marL="457200" indent="-457200" eaLnBrk="1" hangingPunct="1">
              <a:buFont typeface="Wingdings" panose="05000000000000000000" pitchFamily="2" charset="2"/>
              <a:buNone/>
            </a:pPr>
            <a:r>
              <a:rPr lang="zh-CN" altLang="en-US" sz="2000" b="1" smtClean="0">
                <a:latin typeface="宋体" panose="02010600030101010101" pitchFamily="2" charset="-122"/>
                <a:ea typeface="宋体" panose="02010600030101010101" pitchFamily="2" charset="-122"/>
              </a:rPr>
              <a:t>    解</a:t>
            </a:r>
            <a:r>
              <a:rPr lang="zh-CN" altLang="en-US" sz="2000" b="1" smtClean="0">
                <a:solidFill>
                  <a:srgbClr val="000000"/>
                </a:solidFill>
                <a:latin typeface="宋体" panose="02010600030101010101" pitchFamily="2" charset="-122"/>
                <a:ea typeface="宋体" panose="02010600030101010101" pitchFamily="2" charset="-122"/>
              </a:rPr>
              <a:t> </a:t>
            </a:r>
            <a:r>
              <a:rPr lang="en-US" altLang="zh-CN" sz="2000" b="1" smtClean="0">
                <a:solidFill>
                  <a:srgbClr val="9933FF"/>
                </a:solidFill>
                <a:latin typeface="宋体" panose="02010600030101010101" pitchFamily="2" charset="-122"/>
                <a:ea typeface="宋体" panose="02010600030101010101" pitchFamily="2" charset="-122"/>
              </a:rPr>
              <a:t>Amdahl</a:t>
            </a:r>
            <a:r>
              <a:rPr lang="zh-CN" altLang="en-US" sz="2000" b="1" smtClean="0">
                <a:solidFill>
                  <a:srgbClr val="000000"/>
                </a:solidFill>
                <a:latin typeface="宋体" panose="02010600030101010101" pitchFamily="2" charset="-122"/>
                <a:ea typeface="宋体" panose="02010600030101010101" pitchFamily="2" charset="-122"/>
              </a:rPr>
              <a:t>定律为：</a:t>
            </a:r>
          </a:p>
        </p:txBody>
      </p:sp>
      <p:pic>
        <p:nvPicPr>
          <p:cNvPr id="2253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875" y="3284538"/>
            <a:ext cx="5545138"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113" y="4437063"/>
            <a:ext cx="3673475" cy="107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Text Box 7"/>
          <p:cNvSpPr txBox="1">
            <a:spLocks noChangeArrowheads="1"/>
          </p:cNvSpPr>
          <p:nvPr/>
        </p:nvSpPr>
        <p:spPr bwMode="auto">
          <a:xfrm>
            <a:off x="2514600" y="5562600"/>
            <a:ext cx="54737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000" b="1">
                <a:solidFill>
                  <a:srgbClr val="000000"/>
                </a:solidFill>
                <a:latin typeface="宋体" panose="02010600030101010101" pitchFamily="2" charset="-122"/>
                <a:ea typeface="宋体" panose="02010600030101010101" pitchFamily="2" charset="-122"/>
              </a:rPr>
              <a:t>由上式可得：</a:t>
            </a:r>
            <a:r>
              <a:rPr lang="zh-CN" altLang="en-US" sz="2000" b="1">
                <a:solidFill>
                  <a:srgbClr val="D60093"/>
                </a:solidFill>
                <a:latin typeface="宋体" panose="02010600030101010101" pitchFamily="2" charset="-122"/>
                <a:ea typeface="宋体" panose="02010600030101010101" pitchFamily="2" charset="-122"/>
              </a:rPr>
              <a:t>并行比例＝</a:t>
            </a:r>
            <a:r>
              <a:rPr lang="en-US" altLang="zh-CN" sz="2000" b="1">
                <a:solidFill>
                  <a:srgbClr val="D60093"/>
                </a:solidFill>
                <a:latin typeface="宋体" panose="02010600030101010101" pitchFamily="2" charset="-122"/>
                <a:ea typeface="宋体" panose="02010600030101010101" pitchFamily="2" charset="-122"/>
              </a:rPr>
              <a:t>0.9975</a:t>
            </a:r>
            <a:r>
              <a:rPr lang="en-US" altLang="zh-CN" sz="2600">
                <a:solidFill>
                  <a:schemeClr val="tx1"/>
                </a:solidFill>
              </a:rPr>
              <a:t> </a:t>
            </a:r>
          </a:p>
        </p:txBody>
      </p:sp>
    </p:spTree>
  </p:cSld>
  <p:clrMapOvr>
    <a:masterClrMapping/>
  </p:clrMapOvr>
  <p:transition>
    <p:pull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10.1 </a:t>
            </a:r>
            <a:r>
              <a:rPr lang="zh-CN" altLang="en-US" smtClean="0">
                <a:latin typeface="黑体" panose="02010609060101010101" pitchFamily="49" charset="-122"/>
              </a:rPr>
              <a:t>引 言</a:t>
            </a:r>
          </a:p>
        </p:txBody>
      </p:sp>
      <p:sp>
        <p:nvSpPr>
          <p:cNvPr id="23555" name="Rectangle 3" descr="Rectangle: Click to edit Master text styles&#10;Second level&#10;Third level&#10;Fourth level&#10;Fifth level"/>
          <p:cNvSpPr>
            <a:spLocks noGrp="1" noChangeArrowheads="1"/>
          </p:cNvSpPr>
          <p:nvPr>
            <p:ph type="body" idx="1"/>
          </p:nvPr>
        </p:nvSpPr>
        <p:spPr>
          <a:xfrm>
            <a:off x="684213" y="1773238"/>
            <a:ext cx="7772400" cy="3744912"/>
          </a:xfrm>
        </p:spPr>
        <p:txBody>
          <a:bodyPr/>
          <a:lstStyle/>
          <a:p>
            <a:pPr marL="457200" indent="-457200" eaLnBrk="1" hangingPunct="1">
              <a:buFont typeface="Wingdings" panose="05000000000000000000" pitchFamily="2" charset="2"/>
              <a:buAutoNum type="arabicPeriod" startAt="2"/>
            </a:pPr>
            <a:r>
              <a:rPr lang="zh-CN" altLang="en-US" smtClean="0"/>
              <a:t>第二个挑战：多处理机中远程访问的延迟较大</a:t>
            </a:r>
          </a:p>
          <a:p>
            <a:pPr marL="1085850" lvl="1" indent="-457200" eaLnBrk="1" hangingPunct="1"/>
            <a:r>
              <a:rPr lang="zh-CN" altLang="en-US" smtClean="0">
                <a:latin typeface="黑体" panose="02010609060101010101" pitchFamily="49" charset="-122"/>
              </a:rPr>
              <a:t>在现有的机器中，处理器之间的数据通信大约需要</a:t>
            </a:r>
            <a:r>
              <a:rPr lang="en-US" altLang="zh-CN" smtClean="0">
                <a:solidFill>
                  <a:srgbClr val="9933FF"/>
                </a:solidFill>
                <a:latin typeface="黑体" panose="02010609060101010101" pitchFamily="49" charset="-122"/>
              </a:rPr>
              <a:t>50</a:t>
            </a:r>
            <a:r>
              <a:rPr lang="zh-CN" altLang="en-US" smtClean="0">
                <a:solidFill>
                  <a:srgbClr val="9933FF"/>
                </a:solidFill>
                <a:latin typeface="黑体" panose="02010609060101010101" pitchFamily="49" charset="-122"/>
              </a:rPr>
              <a:t>～</a:t>
            </a:r>
            <a:r>
              <a:rPr lang="en-US" altLang="zh-CN" smtClean="0">
                <a:solidFill>
                  <a:srgbClr val="9933FF"/>
                </a:solidFill>
                <a:latin typeface="黑体" panose="02010609060101010101" pitchFamily="49" charset="-122"/>
              </a:rPr>
              <a:t>1000</a:t>
            </a:r>
            <a:r>
              <a:rPr lang="zh-CN" altLang="en-US" smtClean="0">
                <a:latin typeface="黑体" panose="02010609060101010101" pitchFamily="49" charset="-122"/>
              </a:rPr>
              <a:t>个时钟周期。</a:t>
            </a:r>
          </a:p>
          <a:p>
            <a:pPr marL="1085850" lvl="1" indent="-457200" eaLnBrk="1" hangingPunct="1"/>
            <a:r>
              <a:rPr lang="zh-CN" altLang="en-US" smtClean="0"/>
              <a:t>主要取决于：</a:t>
            </a:r>
          </a:p>
          <a:p>
            <a:pPr lvl="2" eaLnBrk="1" hangingPunct="1">
              <a:buFont typeface="Wingdings" pitchFamily="2" charset="2"/>
              <a:buNone/>
            </a:pPr>
            <a:r>
              <a:rPr lang="zh-CN" altLang="en-US" smtClean="0"/>
              <a:t>通信机制、互连网络的种类和机器的规模 </a:t>
            </a:r>
          </a:p>
          <a:p>
            <a:pPr marL="1085850" lvl="1" indent="-457200" eaLnBrk="1" hangingPunct="1"/>
            <a:r>
              <a:rPr lang="zh-CN" altLang="en-US" smtClean="0"/>
              <a:t>在几种不同的共享存储器并行计算机中远程访问一个字的典型延迟 </a:t>
            </a:r>
            <a:r>
              <a:rPr lang="zh-CN" altLang="en-US" smtClean="0">
                <a:latin typeface="黑体" panose="02010609060101010101" pitchFamily="49" charset="-122"/>
              </a:rPr>
              <a:t> </a:t>
            </a:r>
          </a:p>
        </p:txBody>
      </p:sp>
    </p:spTree>
  </p:cSld>
  <p:clrMapOvr>
    <a:masterClrMapping/>
  </p:clrMapOvr>
  <p:transition>
    <p:pull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2484438" y="1628775"/>
            <a:ext cx="5543550" cy="425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tabLst>
                <a:tab pos="982663" algn="l"/>
              </a:tabLst>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tabLst>
                <a:tab pos="982663" algn="l"/>
              </a:tabLst>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tabLst>
                <a:tab pos="982663" algn="l"/>
              </a:tabLst>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tabLst>
                <a:tab pos="982663" algn="l"/>
              </a:tabLst>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tabLst>
                <a:tab pos="982663" algn="l"/>
              </a:tabLst>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tabLst>
                <a:tab pos="982663" algn="l"/>
              </a:tabLst>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tabLst>
                <a:tab pos="982663" algn="l"/>
              </a:tabLst>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tabLst>
                <a:tab pos="982663" algn="l"/>
              </a:tabLst>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tabLst>
                <a:tab pos="982663" algn="l"/>
              </a:tabLst>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30000"/>
              </a:lnSpc>
              <a:spcBef>
                <a:spcPct val="0"/>
              </a:spcBef>
              <a:buClrTx/>
              <a:buFontTx/>
              <a:buNone/>
            </a:pPr>
            <a:r>
              <a:rPr lang="en-US" altLang="zh-CN" sz="2600">
                <a:solidFill>
                  <a:schemeClr val="tx1"/>
                </a:solidFill>
                <a:latin typeface="黑体" panose="02010609060101010101" pitchFamily="49" charset="-122"/>
              </a:rPr>
              <a:t>10.1	</a:t>
            </a:r>
            <a:r>
              <a:rPr lang="zh-CN" altLang="en-US" sz="2600">
                <a:solidFill>
                  <a:schemeClr val="tx1"/>
                </a:solidFill>
                <a:latin typeface="黑体" panose="02010609060101010101" pitchFamily="49" charset="-122"/>
                <a:hlinkClick r:id="rId2" action="ppaction://hlinksldjump"/>
              </a:rPr>
              <a:t>引言</a:t>
            </a:r>
            <a:endParaRPr lang="zh-CN" altLang="en-US" sz="2600">
              <a:solidFill>
                <a:schemeClr val="tx1"/>
              </a:solidFill>
              <a:latin typeface="黑体" panose="02010609060101010101" pitchFamily="49" charset="-122"/>
            </a:endParaRPr>
          </a:p>
          <a:p>
            <a:pPr eaLnBrk="1" hangingPunct="1">
              <a:lnSpc>
                <a:spcPct val="130000"/>
              </a:lnSpc>
              <a:spcBef>
                <a:spcPct val="0"/>
              </a:spcBef>
              <a:buClrTx/>
              <a:buFontTx/>
              <a:buNone/>
            </a:pPr>
            <a:r>
              <a:rPr lang="en-US" altLang="zh-CN" sz="2600">
                <a:solidFill>
                  <a:schemeClr val="tx1"/>
                </a:solidFill>
                <a:latin typeface="黑体" panose="02010609060101010101" pitchFamily="49" charset="-122"/>
              </a:rPr>
              <a:t>10.2	</a:t>
            </a:r>
            <a:r>
              <a:rPr lang="zh-CN" altLang="en-US" sz="2600">
                <a:solidFill>
                  <a:schemeClr val="tx1"/>
                </a:solidFill>
                <a:latin typeface="黑体" panose="02010609060101010101" pitchFamily="49" charset="-122"/>
                <a:hlinkClick r:id="rId3" action="ppaction://hlinksldjump"/>
              </a:rPr>
              <a:t>对称式共享存储器系统结构</a:t>
            </a:r>
            <a:endParaRPr lang="zh-CN" altLang="en-US" sz="2600">
              <a:solidFill>
                <a:schemeClr val="tx1"/>
              </a:solidFill>
              <a:latin typeface="黑体" panose="02010609060101010101" pitchFamily="49" charset="-122"/>
            </a:endParaRPr>
          </a:p>
          <a:p>
            <a:pPr eaLnBrk="1" hangingPunct="1">
              <a:lnSpc>
                <a:spcPct val="130000"/>
              </a:lnSpc>
              <a:spcBef>
                <a:spcPct val="0"/>
              </a:spcBef>
              <a:buClrTx/>
              <a:buFontTx/>
              <a:buNone/>
            </a:pPr>
            <a:r>
              <a:rPr lang="en-US" altLang="zh-CN" sz="2600">
                <a:solidFill>
                  <a:schemeClr val="tx1"/>
                </a:solidFill>
                <a:latin typeface="黑体" panose="02010609060101010101" pitchFamily="49" charset="-122"/>
              </a:rPr>
              <a:t>10.3	</a:t>
            </a:r>
            <a:r>
              <a:rPr lang="zh-CN" altLang="en-US" sz="2600">
                <a:solidFill>
                  <a:schemeClr val="tx1"/>
                </a:solidFill>
                <a:latin typeface="黑体" panose="02010609060101010101" pitchFamily="49" charset="-122"/>
                <a:hlinkClick r:id="rId4" action="ppaction://hlinksldjump"/>
              </a:rPr>
              <a:t>分布式共享存储器系统结构</a:t>
            </a:r>
            <a:endParaRPr lang="zh-CN" altLang="en-US" sz="2600">
              <a:solidFill>
                <a:schemeClr val="tx1"/>
              </a:solidFill>
              <a:latin typeface="黑体" panose="02010609060101010101" pitchFamily="49" charset="-122"/>
            </a:endParaRPr>
          </a:p>
          <a:p>
            <a:pPr eaLnBrk="1" hangingPunct="1">
              <a:lnSpc>
                <a:spcPct val="130000"/>
              </a:lnSpc>
              <a:spcBef>
                <a:spcPct val="0"/>
              </a:spcBef>
              <a:buClrTx/>
              <a:buFontTx/>
              <a:buNone/>
            </a:pPr>
            <a:r>
              <a:rPr lang="en-US" altLang="zh-CN" sz="2600">
                <a:solidFill>
                  <a:schemeClr val="tx1"/>
                </a:solidFill>
                <a:latin typeface="黑体" panose="02010609060101010101" pitchFamily="49" charset="-122"/>
              </a:rPr>
              <a:t>10.4	</a:t>
            </a:r>
            <a:r>
              <a:rPr lang="zh-CN" altLang="en-US" sz="2600">
                <a:solidFill>
                  <a:schemeClr val="tx1"/>
                </a:solidFill>
                <a:latin typeface="黑体" panose="02010609060101010101" pitchFamily="49" charset="-122"/>
                <a:hlinkClick r:id="rId5" action="ppaction://hlinksldjump"/>
              </a:rPr>
              <a:t>同步</a:t>
            </a:r>
            <a:endParaRPr lang="zh-CN" altLang="en-US" sz="2600">
              <a:solidFill>
                <a:schemeClr val="tx1"/>
              </a:solidFill>
              <a:latin typeface="黑体" panose="02010609060101010101" pitchFamily="49" charset="-122"/>
            </a:endParaRPr>
          </a:p>
          <a:p>
            <a:pPr eaLnBrk="1" hangingPunct="1">
              <a:lnSpc>
                <a:spcPct val="130000"/>
              </a:lnSpc>
              <a:spcBef>
                <a:spcPct val="0"/>
              </a:spcBef>
              <a:buClrTx/>
              <a:buFontTx/>
              <a:buNone/>
            </a:pPr>
            <a:r>
              <a:rPr lang="en-US" altLang="zh-CN" sz="2600">
                <a:solidFill>
                  <a:schemeClr val="tx1"/>
                </a:solidFill>
                <a:latin typeface="黑体" panose="02010609060101010101" pitchFamily="49" charset="-122"/>
              </a:rPr>
              <a:t>10.5	</a:t>
            </a:r>
            <a:r>
              <a:rPr lang="zh-CN" altLang="en-US" sz="2600">
                <a:solidFill>
                  <a:schemeClr val="tx1"/>
                </a:solidFill>
                <a:latin typeface="黑体" panose="02010609060101010101" pitchFamily="49" charset="-122"/>
                <a:hlinkClick r:id="rId6" action="ppaction://hlinksldjump"/>
              </a:rPr>
              <a:t>同时多线程</a:t>
            </a:r>
            <a:endParaRPr lang="zh-CN" altLang="en-US" sz="2600">
              <a:solidFill>
                <a:schemeClr val="tx1"/>
              </a:solidFill>
              <a:latin typeface="黑体" panose="02010609060101010101" pitchFamily="49" charset="-122"/>
            </a:endParaRPr>
          </a:p>
          <a:p>
            <a:pPr eaLnBrk="1" hangingPunct="1">
              <a:lnSpc>
                <a:spcPct val="130000"/>
              </a:lnSpc>
              <a:spcBef>
                <a:spcPct val="0"/>
              </a:spcBef>
              <a:buClrTx/>
              <a:buFontTx/>
              <a:buNone/>
            </a:pPr>
            <a:r>
              <a:rPr lang="en-US" altLang="zh-CN" sz="2600">
                <a:solidFill>
                  <a:schemeClr val="tx1"/>
                </a:solidFill>
                <a:latin typeface="黑体" panose="02010609060101010101" pitchFamily="49" charset="-122"/>
              </a:rPr>
              <a:t>10.6  </a:t>
            </a:r>
            <a:r>
              <a:rPr lang="zh-CN" altLang="en-US" sz="2600">
                <a:solidFill>
                  <a:schemeClr val="tx1"/>
                </a:solidFill>
                <a:latin typeface="黑体" panose="02010609060101010101" pitchFamily="49" charset="-122"/>
                <a:hlinkClick r:id="rId7" action="ppaction://hlinksldjump"/>
              </a:rPr>
              <a:t>大规模并行处理机</a:t>
            </a:r>
            <a:endParaRPr lang="en-US" altLang="zh-CN" sz="2600">
              <a:solidFill>
                <a:schemeClr val="tx1"/>
              </a:solidFill>
              <a:latin typeface="黑体" panose="02010609060101010101" pitchFamily="49" charset="-122"/>
            </a:endParaRPr>
          </a:p>
          <a:p>
            <a:pPr eaLnBrk="1" hangingPunct="1">
              <a:lnSpc>
                <a:spcPct val="130000"/>
              </a:lnSpc>
              <a:spcBef>
                <a:spcPct val="0"/>
              </a:spcBef>
              <a:buClrTx/>
              <a:buFontTx/>
              <a:buNone/>
            </a:pPr>
            <a:r>
              <a:rPr lang="en-US" altLang="zh-CN" sz="2600">
                <a:solidFill>
                  <a:schemeClr val="tx1"/>
                </a:solidFill>
                <a:latin typeface="黑体" panose="02010609060101010101" pitchFamily="49" charset="-122"/>
              </a:rPr>
              <a:t>10.7	</a:t>
            </a:r>
            <a:r>
              <a:rPr lang="zh-CN" altLang="en-US" sz="2600">
                <a:solidFill>
                  <a:schemeClr val="tx1"/>
                </a:solidFill>
                <a:latin typeface="黑体" panose="02010609060101010101" pitchFamily="49" charset="-122"/>
                <a:hlinkClick r:id="rId8" action="ppaction://hlinksldjump"/>
              </a:rPr>
              <a:t>多核处理器及性能对比</a:t>
            </a:r>
            <a:endParaRPr lang="en-US" altLang="zh-CN" sz="2600">
              <a:solidFill>
                <a:schemeClr val="tx1"/>
              </a:solidFill>
              <a:latin typeface="黑体" panose="02010609060101010101" pitchFamily="49" charset="-122"/>
            </a:endParaRPr>
          </a:p>
          <a:p>
            <a:pPr eaLnBrk="1" hangingPunct="1">
              <a:lnSpc>
                <a:spcPct val="130000"/>
              </a:lnSpc>
              <a:spcBef>
                <a:spcPct val="0"/>
              </a:spcBef>
              <a:buClrTx/>
              <a:buFontTx/>
              <a:buNone/>
            </a:pPr>
            <a:r>
              <a:rPr lang="en-US" altLang="zh-CN" sz="2600">
                <a:solidFill>
                  <a:schemeClr val="tx1"/>
                </a:solidFill>
                <a:latin typeface="黑体" panose="02010609060101010101" pitchFamily="49" charset="-122"/>
              </a:rPr>
              <a:t>10.8	</a:t>
            </a:r>
            <a:r>
              <a:rPr lang="zh-CN" altLang="en-US" sz="2600">
                <a:solidFill>
                  <a:schemeClr val="tx1"/>
                </a:solidFill>
                <a:latin typeface="黑体" panose="02010609060101010101" pitchFamily="49" charset="-122"/>
                <a:hlinkClick r:id="rId9" action="ppaction://hlinksldjump"/>
              </a:rPr>
              <a:t>多处理机实例</a:t>
            </a:r>
            <a:r>
              <a:rPr lang="en-US" altLang="zh-CN" sz="2600">
                <a:solidFill>
                  <a:schemeClr val="tx1"/>
                </a:solidFill>
                <a:latin typeface="黑体" panose="02010609060101010101" pitchFamily="49" charset="-122"/>
              </a:rPr>
              <a:t>——</a:t>
            </a:r>
            <a:r>
              <a:rPr lang="en-US" altLang="zh-CN" sz="2600">
                <a:solidFill>
                  <a:schemeClr val="tx1"/>
                </a:solidFill>
                <a:latin typeface="Times New Roman" panose="02020603050405020304" pitchFamily="18" charset="0"/>
              </a:rPr>
              <a:t>Origin</a:t>
            </a:r>
            <a:r>
              <a:rPr lang="en-US" altLang="zh-CN" sz="2600">
                <a:solidFill>
                  <a:schemeClr val="tx1"/>
                </a:solidFill>
                <a:latin typeface="黑体" panose="02010609060101010101" pitchFamily="49" charset="-122"/>
              </a:rPr>
              <a:t> </a:t>
            </a:r>
            <a:r>
              <a:rPr lang="en-US" altLang="zh-CN" sz="2600">
                <a:solidFill>
                  <a:schemeClr val="tx1"/>
                </a:solidFill>
                <a:latin typeface="Times New Roman" panose="02020603050405020304" pitchFamily="18" charset="0"/>
              </a:rPr>
              <a:t>2000</a:t>
            </a:r>
          </a:p>
        </p:txBody>
      </p:sp>
    </p:spTree>
  </p:cSld>
  <p:clrMapOvr>
    <a:masterClrMapping/>
  </p:clrMapOvr>
  <p:transition>
    <p:pull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9"/>
          <p:cNvSpPr>
            <a:spLocks noGrp="1" noChangeArrowheads="1"/>
          </p:cNvSpPr>
          <p:nvPr>
            <p:ph type="title"/>
          </p:nvPr>
        </p:nvSpPr>
        <p:spPr/>
        <p:txBody>
          <a:bodyPr/>
          <a:lstStyle/>
          <a:p>
            <a:pPr eaLnBrk="1" hangingPunct="1"/>
            <a:r>
              <a:rPr lang="en-US" altLang="zh-CN" smtClean="0">
                <a:latin typeface="黑体" panose="02010609060101010101" pitchFamily="49" charset="-122"/>
              </a:rPr>
              <a:t>10.1 </a:t>
            </a:r>
            <a:r>
              <a:rPr lang="zh-CN" altLang="en-US" smtClean="0">
                <a:latin typeface="黑体" panose="02010609060101010101" pitchFamily="49" charset="-122"/>
              </a:rPr>
              <a:t>引 言</a:t>
            </a:r>
          </a:p>
        </p:txBody>
      </p:sp>
      <p:graphicFrame>
        <p:nvGraphicFramePr>
          <p:cNvPr id="553034" name="Group 74"/>
          <p:cNvGraphicFramePr>
            <a:graphicFrameLocks noGrp="1"/>
          </p:cNvGraphicFramePr>
          <p:nvPr>
            <p:ph idx="1"/>
          </p:nvPr>
        </p:nvGraphicFramePr>
        <p:xfrm>
          <a:off x="468313" y="1608138"/>
          <a:ext cx="8424862" cy="4322780"/>
        </p:xfrm>
        <a:graphic>
          <a:graphicData uri="http://schemas.openxmlformats.org/drawingml/2006/table">
            <a:tbl>
              <a:tblPr/>
              <a:tblGrid>
                <a:gridCol w="2520950"/>
                <a:gridCol w="792162"/>
                <a:gridCol w="1800225"/>
                <a:gridCol w="1223963"/>
                <a:gridCol w="2087562"/>
              </a:tblGrid>
              <a:tr h="883903">
                <a:tc>
                  <a:txBody>
                    <a:body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itchFamily="2" charset="2"/>
                        <a:buNone/>
                        <a:tabLst/>
                      </a:pPr>
                      <a:r>
                        <a:rPr kumimoji="1" lang="zh-CN" altLang="en-US" sz="2000" b="0" i="0" u="none" strike="noStrike" cap="none" normalizeH="0" baseline="0" smtClean="0">
                          <a:ln>
                            <a:noFill/>
                          </a:ln>
                          <a:solidFill>
                            <a:srgbClr val="E24C05"/>
                          </a:solidFill>
                          <a:effectLst/>
                          <a:latin typeface="黑体" pitchFamily="2" charset="-122"/>
                          <a:ea typeface="黑体" pitchFamily="2" charset="-122"/>
                        </a:rPr>
                        <a:t>机器 </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2000" b="0" i="0" u="none" strike="noStrike" cap="none" normalizeH="0" baseline="0" smtClean="0">
                          <a:ln>
                            <a:noFill/>
                          </a:ln>
                          <a:solidFill>
                            <a:srgbClr val="E24C05"/>
                          </a:solidFill>
                          <a:effectLst/>
                          <a:latin typeface="黑体" pitchFamily="2" charset="-122"/>
                          <a:ea typeface="黑体" pitchFamily="2" charset="-122"/>
                        </a:rPr>
                        <a:t>通信机制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itchFamily="2" charset="2"/>
                        <a:buNone/>
                        <a:tabLst/>
                      </a:pPr>
                      <a:r>
                        <a:rPr kumimoji="1" lang="zh-CN" altLang="en-US" sz="2000" b="0" i="0" u="none" strike="noStrike" cap="none" normalizeH="0" baseline="0" smtClean="0">
                          <a:ln>
                            <a:noFill/>
                          </a:ln>
                          <a:solidFill>
                            <a:srgbClr val="E24C05"/>
                          </a:solidFill>
                          <a:effectLst/>
                          <a:latin typeface="黑体" pitchFamily="2" charset="-122"/>
                          <a:ea typeface="黑体" pitchFamily="2" charset="-122"/>
                        </a:rPr>
                        <a:t>互连网络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2000" b="0" i="0" u="none" strike="noStrike" cap="none" normalizeH="0" baseline="0" smtClean="0">
                          <a:ln>
                            <a:noFill/>
                          </a:ln>
                          <a:solidFill>
                            <a:srgbClr val="E24C05"/>
                          </a:solidFill>
                          <a:effectLst/>
                          <a:latin typeface="黑体" pitchFamily="2" charset="-122"/>
                          <a:ea typeface="黑体" pitchFamily="2" charset="-122"/>
                        </a:rPr>
                        <a:t>处理机</a:t>
                      </a:r>
                    </a:p>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2000" b="0" i="0" u="none" strike="noStrike" cap="none" normalizeH="0" baseline="0" smtClean="0">
                          <a:ln>
                            <a:noFill/>
                          </a:ln>
                          <a:solidFill>
                            <a:srgbClr val="E24C05"/>
                          </a:solidFill>
                          <a:effectLst/>
                          <a:latin typeface="黑体" pitchFamily="2" charset="-122"/>
                          <a:ea typeface="黑体" pitchFamily="2" charset="-122"/>
                        </a:rPr>
                        <a:t>最大数量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2000" b="0" i="0" u="none" strike="noStrike" cap="none" normalizeH="0" baseline="0" smtClean="0">
                          <a:ln>
                            <a:noFill/>
                          </a:ln>
                          <a:solidFill>
                            <a:srgbClr val="E24C05"/>
                          </a:solidFill>
                          <a:effectLst/>
                          <a:latin typeface="黑体" pitchFamily="2" charset="-122"/>
                          <a:ea typeface="黑体" pitchFamily="2" charset="-122"/>
                        </a:rPr>
                        <a:t>典型远程存储器</a:t>
                      </a:r>
                    </a:p>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2000" b="0" i="0" u="none" strike="noStrike" cap="none" normalizeH="0" baseline="0" smtClean="0">
                          <a:ln>
                            <a:noFill/>
                          </a:ln>
                          <a:solidFill>
                            <a:srgbClr val="E24C05"/>
                          </a:solidFill>
                          <a:effectLst/>
                          <a:latin typeface="黑体" pitchFamily="2" charset="-122"/>
                          <a:ea typeface="黑体" pitchFamily="2" charset="-122"/>
                        </a:rPr>
                        <a:t>访问时间（</a:t>
                      </a:r>
                      <a:r>
                        <a:rPr kumimoji="1" lang="en-US" altLang="zh-CN" sz="2000" b="0" i="0" u="none" strike="noStrike" cap="none" normalizeH="0" baseline="0" smtClean="0">
                          <a:ln>
                            <a:noFill/>
                          </a:ln>
                          <a:solidFill>
                            <a:srgbClr val="E24C05"/>
                          </a:solidFill>
                          <a:effectLst/>
                          <a:latin typeface="黑体" pitchFamily="2" charset="-122"/>
                          <a:ea typeface="黑体" pitchFamily="2" charset="-122"/>
                        </a:rPr>
                        <a:t>ns</a:t>
                      </a:r>
                      <a:r>
                        <a:rPr kumimoji="1" lang="zh-CN" altLang="en-US" sz="2000" b="0" i="0" u="none" strike="noStrike" cap="none" normalizeH="0" baseline="0" smtClean="0">
                          <a:ln>
                            <a:noFill/>
                          </a:ln>
                          <a:solidFill>
                            <a:srgbClr val="E24C05"/>
                          </a:solidFill>
                          <a:effectLst/>
                          <a:latin typeface="黑体" pitchFamily="2" charset="-122"/>
                          <a:ea typeface="黑体" pitchFamily="2" charset="-122"/>
                        </a:rPr>
                        <a:t>） </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944">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rgbClr val="008000"/>
                          </a:solidFill>
                          <a:effectLst/>
                          <a:latin typeface="宋体" pitchFamily="2" charset="-122"/>
                          <a:ea typeface="宋体" pitchFamily="2" charset="-122"/>
                        </a:rPr>
                        <a:t>Sun Starfire servers </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6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SMP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6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多总线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6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64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6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500 </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168">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rgbClr val="008000"/>
                          </a:solidFill>
                          <a:effectLst/>
                          <a:latin typeface="宋体" pitchFamily="2" charset="-122"/>
                          <a:ea typeface="宋体" pitchFamily="2" charset="-122"/>
                        </a:rPr>
                        <a:t>SGI Origin 3000 </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NUMA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胖超立方体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512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500 </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916">
                <a:tc>
                  <a:txBody>
                    <a:bodyPr/>
                    <a:lstStyle/>
                    <a:p>
                      <a:pPr marL="0" marR="0" lvl="0" indent="0" algn="l" defTabSz="914400" rtl="0" eaLnBrk="1" fontAlgn="base" latinLnBrk="0" hangingPunct="1">
                        <a:lnSpc>
                          <a:spcPct val="15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rgbClr val="008000"/>
                          </a:solidFill>
                          <a:effectLst/>
                          <a:latin typeface="宋体" pitchFamily="2" charset="-122"/>
                          <a:ea typeface="宋体" pitchFamily="2" charset="-122"/>
                        </a:rPr>
                        <a:t>Cray T3E </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NUMA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3</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维环网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2048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300 </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916">
                <a:tc>
                  <a:txBody>
                    <a:bodyPr/>
                    <a:lstStyle/>
                    <a:p>
                      <a:pPr marL="0" marR="0" lvl="0" indent="0" algn="l" defTabSz="914400" rtl="0" eaLnBrk="1" fontAlgn="base" latinLnBrk="0" hangingPunct="1">
                        <a:lnSpc>
                          <a:spcPct val="15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rgbClr val="008000"/>
                          </a:solidFill>
                          <a:effectLst/>
                          <a:latin typeface="宋体" pitchFamily="2" charset="-122"/>
                          <a:ea typeface="宋体" pitchFamily="2" charset="-122"/>
                        </a:rPr>
                        <a:t>HP V series </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SMP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8×8</a:t>
                      </a:r>
                      <a:r>
                        <a:rPr kumimoji="1" lang="zh-CN" altLang="en-US" sz="2000" b="1" i="0" u="none" strike="noStrike" cap="none" normalizeH="0" baseline="0" smtClean="0">
                          <a:ln>
                            <a:noFill/>
                          </a:ln>
                          <a:solidFill>
                            <a:schemeClr val="tx1"/>
                          </a:solidFill>
                          <a:effectLst/>
                          <a:latin typeface="宋体" pitchFamily="2" charset="-122"/>
                          <a:ea typeface="宋体" pitchFamily="2" charset="-122"/>
                        </a:rPr>
                        <a:t>交叉开关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32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1000 </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916">
                <a:tc>
                  <a:txBody>
                    <a:bodyPr/>
                    <a:lstStyle/>
                    <a:p>
                      <a:pPr marL="0" marR="0" lvl="0" indent="0" algn="l" defTabSz="914400" rtl="0" eaLnBrk="1" fontAlgn="base" latinLnBrk="0" hangingPunct="1">
                        <a:lnSpc>
                          <a:spcPct val="15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rgbClr val="008000"/>
                          </a:solidFill>
                          <a:effectLst/>
                          <a:latin typeface="宋体" pitchFamily="2" charset="-122"/>
                          <a:ea typeface="宋体" pitchFamily="2" charset="-122"/>
                        </a:rPr>
                        <a:t>HP AlphaServer GS </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SMP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开关总线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32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宋体" pitchFamily="2" charset="-122"/>
                          <a:ea typeface="宋体" pitchFamily="2" charset="-122"/>
                        </a:rPr>
                        <a:t>400 </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pull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10.1 </a:t>
            </a:r>
            <a:r>
              <a:rPr lang="zh-CN" altLang="en-US" smtClean="0">
                <a:latin typeface="黑体" panose="02010609060101010101" pitchFamily="49" charset="-122"/>
              </a:rPr>
              <a:t>引 言</a:t>
            </a:r>
          </a:p>
        </p:txBody>
      </p:sp>
      <p:sp>
        <p:nvSpPr>
          <p:cNvPr id="25603" name="Rectangle 3" descr="Rectangle: Click to edit Master text styles&#10;Second level&#10;Third level&#10;Fourth level&#10;Fifth level"/>
          <p:cNvSpPr>
            <a:spLocks noGrp="1" noChangeArrowheads="1"/>
          </p:cNvSpPr>
          <p:nvPr>
            <p:ph type="body" idx="1"/>
          </p:nvPr>
        </p:nvSpPr>
        <p:spPr>
          <a:xfrm>
            <a:off x="685800" y="1724025"/>
            <a:ext cx="7772400" cy="3217863"/>
          </a:xfrm>
        </p:spPr>
        <p:txBody>
          <a:bodyPr/>
          <a:lstStyle/>
          <a:p>
            <a:pPr marL="457200" indent="-457200" eaLnBrk="1" hangingPunct="1">
              <a:lnSpc>
                <a:spcPct val="140000"/>
              </a:lnSpc>
              <a:buFont typeface="Wingdings" panose="05000000000000000000" pitchFamily="2" charset="2"/>
              <a:buNone/>
            </a:pPr>
            <a:r>
              <a:rPr lang="en-US" altLang="zh-CN" sz="2000" b="1" smtClean="0">
                <a:latin typeface="宋体" panose="02010600030101010101" pitchFamily="2" charset="-122"/>
                <a:ea typeface="宋体" panose="02010600030101010101" pitchFamily="2" charset="-122"/>
              </a:rPr>
              <a:t>        </a:t>
            </a:r>
            <a:r>
              <a:rPr lang="zh-CN" altLang="en-US" sz="2000" b="1" smtClean="0">
                <a:latin typeface="宋体" panose="02010600030101010101" pitchFamily="2" charset="-122"/>
                <a:ea typeface="宋体" panose="02010600030101010101" pitchFamily="2" charset="-122"/>
              </a:rPr>
              <a:t>例</a:t>
            </a:r>
            <a:r>
              <a:rPr lang="en-US" altLang="zh-CN" sz="2000" b="1" smtClean="0">
                <a:latin typeface="宋体" panose="02010600030101010101" pitchFamily="2" charset="-122"/>
                <a:ea typeface="宋体" panose="02010600030101010101" pitchFamily="2" charset="-122"/>
              </a:rPr>
              <a:t>10.2</a:t>
            </a:r>
            <a:r>
              <a:rPr lang="en-US" altLang="zh-CN" sz="2000" b="1" smtClean="0">
                <a:solidFill>
                  <a:srgbClr val="000000"/>
                </a:solidFill>
                <a:latin typeface="宋体" panose="02010600030101010101" pitchFamily="2" charset="-122"/>
                <a:ea typeface="宋体" panose="02010600030101010101" pitchFamily="2" charset="-122"/>
              </a:rPr>
              <a:t> </a:t>
            </a:r>
            <a:r>
              <a:rPr lang="zh-CN" altLang="en-US" sz="2000" b="1" smtClean="0">
                <a:solidFill>
                  <a:srgbClr val="000000"/>
                </a:solidFill>
                <a:latin typeface="宋体" panose="02010600030101010101" pitchFamily="2" charset="-122"/>
                <a:ea typeface="宋体" panose="02010600030101010101" pitchFamily="2" charset="-122"/>
              </a:rPr>
              <a:t>假设有一台</a:t>
            </a:r>
            <a:r>
              <a:rPr lang="en-US" altLang="zh-CN" sz="2000" b="1" smtClean="0">
                <a:solidFill>
                  <a:srgbClr val="9933FF"/>
                </a:solidFill>
                <a:latin typeface="宋体" panose="02010600030101010101" pitchFamily="2" charset="-122"/>
                <a:ea typeface="宋体" panose="02010600030101010101" pitchFamily="2" charset="-122"/>
              </a:rPr>
              <a:t>32</a:t>
            </a:r>
            <a:r>
              <a:rPr lang="zh-CN" altLang="en-US" sz="2000" b="1" smtClean="0">
                <a:solidFill>
                  <a:srgbClr val="000000"/>
                </a:solidFill>
                <a:latin typeface="宋体" panose="02010600030101010101" pitchFamily="2" charset="-122"/>
                <a:ea typeface="宋体" panose="02010600030101010101" pitchFamily="2" charset="-122"/>
              </a:rPr>
              <a:t>台处理器的多处理机，对远程存储器访问时间为</a:t>
            </a:r>
            <a:r>
              <a:rPr lang="en-US" altLang="zh-CN" sz="2000" b="1" smtClean="0">
                <a:solidFill>
                  <a:srgbClr val="9933FF"/>
                </a:solidFill>
                <a:latin typeface="宋体" panose="02010600030101010101" pitchFamily="2" charset="-122"/>
                <a:ea typeface="宋体" panose="02010600030101010101" pitchFamily="2" charset="-122"/>
              </a:rPr>
              <a:t>200ns</a:t>
            </a:r>
            <a:r>
              <a:rPr lang="zh-CN" altLang="en-US" sz="2000" b="1" smtClean="0">
                <a:solidFill>
                  <a:srgbClr val="000000"/>
                </a:solidFill>
                <a:latin typeface="宋体" panose="02010600030101010101" pitchFamily="2" charset="-122"/>
                <a:ea typeface="宋体" panose="02010600030101010101" pitchFamily="2" charset="-122"/>
              </a:rPr>
              <a:t>。除了通信以外，假设所有其它访问均命中局部存储器。当发出一个远程请求时，本处理器挂起。处理器的时钟频率为</a:t>
            </a:r>
            <a:r>
              <a:rPr lang="en-US" altLang="zh-CN" sz="2000" b="1" smtClean="0">
                <a:solidFill>
                  <a:srgbClr val="9933FF"/>
                </a:solidFill>
                <a:latin typeface="宋体" panose="02010600030101010101" pitchFamily="2" charset="-122"/>
                <a:ea typeface="宋体" panose="02010600030101010101" pitchFamily="2" charset="-122"/>
              </a:rPr>
              <a:t>2GHz</a:t>
            </a:r>
            <a:r>
              <a:rPr lang="zh-CN" altLang="en-US" sz="2000" b="1" smtClean="0">
                <a:solidFill>
                  <a:srgbClr val="000000"/>
                </a:solidFill>
                <a:latin typeface="宋体" panose="02010600030101010101" pitchFamily="2" charset="-122"/>
                <a:ea typeface="宋体" panose="02010600030101010101" pitchFamily="2" charset="-122"/>
              </a:rPr>
              <a:t>，如果指令基本的</a:t>
            </a:r>
            <a:r>
              <a:rPr lang="en-US" altLang="zh-CN" sz="2000" b="1" smtClean="0">
                <a:solidFill>
                  <a:srgbClr val="9933FF"/>
                </a:solidFill>
                <a:latin typeface="宋体" panose="02010600030101010101" pitchFamily="2" charset="-122"/>
                <a:ea typeface="宋体" panose="02010600030101010101" pitchFamily="2" charset="-122"/>
              </a:rPr>
              <a:t>CPI</a:t>
            </a:r>
            <a:r>
              <a:rPr lang="zh-CN" altLang="en-US" sz="2000" b="1" smtClean="0">
                <a:solidFill>
                  <a:srgbClr val="000000"/>
                </a:solidFill>
                <a:latin typeface="宋体" panose="02010600030101010101" pitchFamily="2" charset="-122"/>
                <a:ea typeface="宋体" panose="02010600030101010101" pitchFamily="2" charset="-122"/>
              </a:rPr>
              <a:t>为</a:t>
            </a:r>
            <a:r>
              <a:rPr lang="en-US" altLang="zh-CN" sz="2000" b="1" smtClean="0">
                <a:solidFill>
                  <a:srgbClr val="9933FF"/>
                </a:solidFill>
                <a:latin typeface="宋体" panose="02010600030101010101" pitchFamily="2" charset="-122"/>
                <a:ea typeface="宋体" panose="02010600030101010101" pitchFamily="2" charset="-122"/>
              </a:rPr>
              <a:t>0.5</a:t>
            </a:r>
            <a:r>
              <a:rPr lang="zh-CN" altLang="en-US" sz="2000" b="1" smtClean="0">
                <a:solidFill>
                  <a:srgbClr val="000000"/>
                </a:solidFill>
                <a:latin typeface="宋体" panose="02010600030101010101" pitchFamily="2" charset="-122"/>
                <a:ea typeface="宋体" panose="02010600030101010101" pitchFamily="2" charset="-122"/>
              </a:rPr>
              <a:t>（设所有访存均命中</a:t>
            </a:r>
            <a:r>
              <a:rPr lang="en-US" altLang="zh-CN" sz="2000" b="1" smtClean="0">
                <a:solidFill>
                  <a:srgbClr val="9933FF"/>
                </a:solidFill>
                <a:latin typeface="宋体" panose="02010600030101010101" pitchFamily="2" charset="-122"/>
                <a:ea typeface="宋体" panose="02010600030101010101" pitchFamily="2" charset="-122"/>
              </a:rPr>
              <a:t>Cache</a:t>
            </a:r>
            <a:r>
              <a:rPr lang="zh-CN" altLang="en-US" sz="2000" b="1" smtClean="0">
                <a:solidFill>
                  <a:srgbClr val="000000"/>
                </a:solidFill>
                <a:latin typeface="宋体" panose="02010600030101010101" pitchFamily="2" charset="-122"/>
                <a:ea typeface="宋体" panose="02010600030101010101" pitchFamily="2" charset="-122"/>
              </a:rPr>
              <a:t>），求在没有远程访问的情况下和有</a:t>
            </a:r>
            <a:r>
              <a:rPr lang="en-US" altLang="zh-CN" sz="2000" b="1" smtClean="0">
                <a:solidFill>
                  <a:srgbClr val="9933FF"/>
                </a:solidFill>
                <a:latin typeface="宋体" panose="02010600030101010101" pitchFamily="2" charset="-122"/>
                <a:ea typeface="宋体" panose="02010600030101010101" pitchFamily="2" charset="-122"/>
              </a:rPr>
              <a:t>0.2%</a:t>
            </a:r>
            <a:r>
              <a:rPr lang="zh-CN" altLang="en-US" sz="2000" b="1" smtClean="0">
                <a:solidFill>
                  <a:srgbClr val="000000"/>
                </a:solidFill>
                <a:latin typeface="宋体" panose="02010600030101010101" pitchFamily="2" charset="-122"/>
                <a:ea typeface="宋体" panose="02010600030101010101" pitchFamily="2" charset="-122"/>
              </a:rPr>
              <a:t>的指令需要远程访问的情况下，前者比后者快多少</a:t>
            </a:r>
            <a:r>
              <a:rPr lang="en-US" altLang="zh-CN" sz="2000" b="1" smtClean="0">
                <a:solidFill>
                  <a:srgbClr val="000000"/>
                </a:solidFill>
                <a:latin typeface="宋体" panose="02010600030101010101" pitchFamily="2" charset="-122"/>
                <a:ea typeface="宋体" panose="02010600030101010101" pitchFamily="2" charset="-122"/>
              </a:rPr>
              <a:t>?</a:t>
            </a:r>
          </a:p>
        </p:txBody>
      </p:sp>
    </p:spTree>
  </p:cSld>
  <p:clrMapOvr>
    <a:masterClrMapping/>
  </p:clrMapOvr>
  <p:transition>
    <p:pull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10.1 </a:t>
            </a:r>
            <a:r>
              <a:rPr lang="zh-CN" altLang="en-US" smtClean="0">
                <a:latin typeface="黑体" panose="02010609060101010101" pitchFamily="49" charset="-122"/>
              </a:rPr>
              <a:t>引 言</a:t>
            </a:r>
          </a:p>
        </p:txBody>
      </p:sp>
      <p:sp>
        <p:nvSpPr>
          <p:cNvPr id="26627" name="Rectangle 3" descr="Rectangle: Click to edit Master text styles&#10;Second level&#10;Third level&#10;Fourth level&#10;Fifth level"/>
          <p:cNvSpPr>
            <a:spLocks noGrp="1" noChangeArrowheads="1"/>
          </p:cNvSpPr>
          <p:nvPr>
            <p:ph type="body" idx="1"/>
          </p:nvPr>
        </p:nvSpPr>
        <p:spPr>
          <a:xfrm>
            <a:off x="900113" y="1412875"/>
            <a:ext cx="7772400" cy="4464050"/>
          </a:xfrm>
        </p:spPr>
        <p:txBody>
          <a:bodyPr/>
          <a:lstStyle/>
          <a:p>
            <a:pPr marL="457200" indent="-457200" eaLnBrk="1" hangingPunct="1">
              <a:lnSpc>
                <a:spcPct val="130000"/>
              </a:lnSpc>
              <a:buFont typeface="Wingdings" panose="05000000000000000000" pitchFamily="2" charset="2"/>
              <a:buNone/>
            </a:pPr>
            <a:r>
              <a:rPr lang="zh-CN" altLang="en-US" sz="2000" b="1" smtClean="0">
                <a:latin typeface="宋体" panose="02010600030101010101" pitchFamily="2" charset="-122"/>
                <a:ea typeface="宋体" panose="02010600030101010101" pitchFamily="2" charset="-122"/>
              </a:rPr>
              <a:t>解 </a:t>
            </a:r>
            <a:r>
              <a:rPr lang="zh-CN" altLang="en-US" sz="2000" b="1" smtClean="0">
                <a:solidFill>
                  <a:srgbClr val="000000"/>
                </a:solidFill>
                <a:latin typeface="宋体" panose="02010600030101010101" pitchFamily="2" charset="-122"/>
                <a:ea typeface="宋体" panose="02010600030101010101" pitchFamily="2" charset="-122"/>
              </a:rPr>
              <a:t>有</a:t>
            </a:r>
            <a:r>
              <a:rPr lang="en-US" altLang="zh-CN" sz="2000" b="1" smtClean="0">
                <a:solidFill>
                  <a:srgbClr val="000000"/>
                </a:solidFill>
                <a:latin typeface="宋体" panose="02010600030101010101" pitchFamily="2" charset="-122"/>
                <a:ea typeface="宋体" panose="02010600030101010101" pitchFamily="2" charset="-122"/>
              </a:rPr>
              <a:t>0.2%</a:t>
            </a:r>
            <a:r>
              <a:rPr lang="zh-CN" altLang="en-US" sz="2000" b="1" smtClean="0">
                <a:solidFill>
                  <a:srgbClr val="000000"/>
                </a:solidFill>
                <a:latin typeface="宋体" panose="02010600030101010101" pitchFamily="2" charset="-122"/>
                <a:ea typeface="宋体" panose="02010600030101010101" pitchFamily="2" charset="-122"/>
              </a:rPr>
              <a:t>远程访问的机器的实际</a:t>
            </a:r>
            <a:r>
              <a:rPr lang="en-US" altLang="zh-CN" sz="2000" b="1" smtClean="0">
                <a:solidFill>
                  <a:srgbClr val="000000"/>
                </a:solidFill>
                <a:latin typeface="宋体" panose="02010600030101010101" pitchFamily="2" charset="-122"/>
                <a:ea typeface="宋体" panose="02010600030101010101" pitchFamily="2" charset="-122"/>
              </a:rPr>
              <a:t>CPI</a:t>
            </a:r>
            <a:r>
              <a:rPr lang="zh-CN" altLang="en-US" sz="2000" b="1" smtClean="0">
                <a:solidFill>
                  <a:srgbClr val="000000"/>
                </a:solidFill>
                <a:latin typeface="宋体" panose="02010600030101010101" pitchFamily="2" charset="-122"/>
                <a:ea typeface="宋体" panose="02010600030101010101" pitchFamily="2" charset="-122"/>
              </a:rPr>
              <a:t>为：</a:t>
            </a:r>
          </a:p>
          <a:p>
            <a:pPr marL="457200" indent="-457200" eaLnBrk="1" hangingPunct="1">
              <a:lnSpc>
                <a:spcPct val="130000"/>
              </a:lnSpc>
              <a:buFont typeface="Wingdings" panose="05000000000000000000" pitchFamily="2" charset="2"/>
              <a:buNone/>
            </a:pPr>
            <a:r>
              <a:rPr lang="zh-CN" altLang="en-US" sz="2000" b="1" smtClean="0">
                <a:solidFill>
                  <a:srgbClr val="000000"/>
                </a:solidFill>
                <a:latin typeface="宋体" panose="02010600030101010101" pitchFamily="2" charset="-122"/>
                <a:ea typeface="宋体" panose="02010600030101010101" pitchFamily="2" charset="-122"/>
              </a:rPr>
              <a:t>        </a:t>
            </a:r>
            <a:r>
              <a:rPr lang="en-US" altLang="zh-CN" sz="2000" b="1" smtClean="0">
                <a:latin typeface="宋体" panose="02010600030101010101" pitchFamily="2" charset="-122"/>
                <a:ea typeface="宋体" panose="02010600030101010101" pitchFamily="2" charset="-122"/>
              </a:rPr>
              <a:t>CPI</a:t>
            </a:r>
            <a:r>
              <a:rPr lang="zh-CN" altLang="en-US" sz="2000" b="1" smtClean="0">
                <a:latin typeface="宋体" panose="02010600030101010101" pitchFamily="2" charset="-122"/>
                <a:ea typeface="宋体" panose="02010600030101010101" pitchFamily="2" charset="-122"/>
              </a:rPr>
              <a:t>＝基本</a:t>
            </a:r>
            <a:r>
              <a:rPr lang="en-US" altLang="zh-CN" sz="2000" b="1" smtClean="0">
                <a:latin typeface="宋体" panose="02010600030101010101" pitchFamily="2" charset="-122"/>
                <a:ea typeface="宋体" panose="02010600030101010101" pitchFamily="2" charset="-122"/>
              </a:rPr>
              <a:t>CPI</a:t>
            </a:r>
            <a:r>
              <a:rPr lang="zh-CN" altLang="en-US" sz="2000" b="1" smtClean="0">
                <a:latin typeface="宋体" panose="02010600030101010101" pitchFamily="2" charset="-122"/>
                <a:ea typeface="宋体" panose="02010600030101010101" pitchFamily="2" charset="-122"/>
              </a:rPr>
              <a:t>＋远程访问率</a:t>
            </a:r>
            <a:r>
              <a:rPr lang="en-US" altLang="zh-CN" sz="2000" b="1" smtClean="0">
                <a:latin typeface="宋体" panose="02010600030101010101" pitchFamily="2" charset="-122"/>
                <a:ea typeface="宋体" panose="02010600030101010101" pitchFamily="2" charset="-122"/>
              </a:rPr>
              <a:t>×</a:t>
            </a:r>
            <a:r>
              <a:rPr lang="zh-CN" altLang="en-US" sz="2000" b="1" smtClean="0">
                <a:latin typeface="宋体" panose="02010600030101010101" pitchFamily="2" charset="-122"/>
                <a:ea typeface="宋体" panose="02010600030101010101" pitchFamily="2" charset="-122"/>
              </a:rPr>
              <a:t>远程访问开销</a:t>
            </a:r>
          </a:p>
          <a:p>
            <a:pPr marL="457200" indent="-457200" eaLnBrk="1" hangingPunct="1">
              <a:lnSpc>
                <a:spcPct val="130000"/>
              </a:lnSpc>
              <a:buFont typeface="Wingdings" panose="05000000000000000000" pitchFamily="2" charset="2"/>
              <a:buNone/>
            </a:pPr>
            <a:r>
              <a:rPr lang="zh-CN" altLang="en-US" sz="2000" b="1" smtClean="0">
                <a:latin typeface="宋体" panose="02010600030101010101" pitchFamily="2" charset="-122"/>
                <a:ea typeface="宋体" panose="02010600030101010101" pitchFamily="2" charset="-122"/>
              </a:rPr>
              <a:t>           ＝</a:t>
            </a:r>
            <a:r>
              <a:rPr lang="en-US" altLang="zh-CN" sz="2000" b="1" smtClean="0">
                <a:latin typeface="宋体" panose="02010600030101010101" pitchFamily="2" charset="-122"/>
                <a:ea typeface="宋体" panose="02010600030101010101" pitchFamily="2" charset="-122"/>
              </a:rPr>
              <a:t>0.5</a:t>
            </a:r>
            <a:r>
              <a:rPr lang="zh-CN" altLang="en-US" sz="2000" b="1" smtClean="0">
                <a:latin typeface="宋体" panose="02010600030101010101" pitchFamily="2" charset="-122"/>
                <a:ea typeface="宋体" panose="02010600030101010101" pitchFamily="2" charset="-122"/>
              </a:rPr>
              <a:t>＋</a:t>
            </a:r>
            <a:r>
              <a:rPr lang="en-US" altLang="zh-CN" sz="2000" b="1" smtClean="0">
                <a:latin typeface="宋体" panose="02010600030101010101" pitchFamily="2" charset="-122"/>
                <a:ea typeface="宋体" panose="02010600030101010101" pitchFamily="2" charset="-122"/>
              </a:rPr>
              <a:t>0.2%×</a:t>
            </a:r>
            <a:r>
              <a:rPr lang="zh-CN" altLang="en-US" sz="2000" b="1" smtClean="0">
                <a:latin typeface="宋体" panose="02010600030101010101" pitchFamily="2" charset="-122"/>
                <a:ea typeface="宋体" panose="02010600030101010101" pitchFamily="2" charset="-122"/>
              </a:rPr>
              <a:t>远程访问开销</a:t>
            </a:r>
          </a:p>
          <a:p>
            <a:pPr marL="457200" indent="-457200" eaLnBrk="1" hangingPunct="1">
              <a:lnSpc>
                <a:spcPct val="130000"/>
              </a:lnSpc>
              <a:buFont typeface="Wingdings" panose="05000000000000000000" pitchFamily="2" charset="2"/>
              <a:buNone/>
            </a:pPr>
            <a:r>
              <a:rPr lang="zh-CN" altLang="en-US" sz="2000" b="1" smtClean="0">
                <a:solidFill>
                  <a:srgbClr val="000000"/>
                </a:solidFill>
                <a:latin typeface="宋体" panose="02010600030101010101" pitchFamily="2" charset="-122"/>
                <a:ea typeface="宋体" panose="02010600030101010101" pitchFamily="2" charset="-122"/>
              </a:rPr>
              <a:t>    远程访问开销为：</a:t>
            </a:r>
          </a:p>
          <a:p>
            <a:pPr marL="457200" indent="-457200" eaLnBrk="1" hangingPunct="1">
              <a:lnSpc>
                <a:spcPct val="130000"/>
              </a:lnSpc>
              <a:buFont typeface="Wingdings" panose="05000000000000000000" pitchFamily="2" charset="2"/>
              <a:buNone/>
            </a:pPr>
            <a:r>
              <a:rPr lang="zh-CN" altLang="en-US" sz="2000" b="1" smtClean="0">
                <a:solidFill>
                  <a:srgbClr val="000000"/>
                </a:solidFill>
                <a:latin typeface="宋体" panose="02010600030101010101" pitchFamily="2" charset="-122"/>
                <a:ea typeface="宋体" panose="02010600030101010101" pitchFamily="2" charset="-122"/>
              </a:rPr>
              <a:t>   　</a:t>
            </a:r>
            <a:r>
              <a:rPr lang="zh-CN" altLang="en-US" sz="2000" b="1" smtClean="0">
                <a:latin typeface="宋体" panose="02010600030101010101" pitchFamily="2" charset="-122"/>
                <a:ea typeface="宋体" panose="02010600030101010101" pitchFamily="2" charset="-122"/>
              </a:rPr>
              <a:t>远程访问时间</a:t>
            </a:r>
            <a:r>
              <a:rPr lang="en-US" altLang="zh-CN" sz="2000" b="1" smtClean="0">
                <a:latin typeface="宋体" panose="02010600030101010101" pitchFamily="2" charset="-122"/>
                <a:ea typeface="宋体" panose="02010600030101010101" pitchFamily="2" charset="-122"/>
              </a:rPr>
              <a:t>/</a:t>
            </a:r>
            <a:r>
              <a:rPr lang="zh-CN" altLang="en-US" sz="2000" b="1" smtClean="0">
                <a:latin typeface="宋体" panose="02010600030101010101" pitchFamily="2" charset="-122"/>
                <a:ea typeface="宋体" panose="02010600030101010101" pitchFamily="2" charset="-122"/>
              </a:rPr>
              <a:t>时钟周期时间＝</a:t>
            </a:r>
            <a:r>
              <a:rPr lang="en-US" altLang="zh-CN" sz="2000" b="1" smtClean="0">
                <a:latin typeface="宋体" panose="02010600030101010101" pitchFamily="2" charset="-122"/>
                <a:ea typeface="宋体" panose="02010600030101010101" pitchFamily="2" charset="-122"/>
              </a:rPr>
              <a:t>200ns/0.5ns</a:t>
            </a:r>
            <a:r>
              <a:rPr lang="zh-CN" altLang="en-US" sz="2000" b="1" smtClean="0">
                <a:latin typeface="宋体" panose="02010600030101010101" pitchFamily="2" charset="-122"/>
                <a:ea typeface="宋体" panose="02010600030101010101" pitchFamily="2" charset="-122"/>
              </a:rPr>
              <a:t>＝</a:t>
            </a:r>
            <a:r>
              <a:rPr lang="en-US" altLang="zh-CN" sz="2000" b="1" smtClean="0">
                <a:latin typeface="宋体" panose="02010600030101010101" pitchFamily="2" charset="-122"/>
                <a:ea typeface="宋体" panose="02010600030101010101" pitchFamily="2" charset="-122"/>
              </a:rPr>
              <a:t>400</a:t>
            </a:r>
            <a:r>
              <a:rPr lang="zh-CN" altLang="en-US" sz="2000" b="1" smtClean="0">
                <a:latin typeface="宋体" panose="02010600030101010101" pitchFamily="2" charset="-122"/>
                <a:ea typeface="宋体" panose="02010600030101010101" pitchFamily="2" charset="-122"/>
              </a:rPr>
              <a:t>个时钟周期</a:t>
            </a:r>
          </a:p>
          <a:p>
            <a:pPr marL="457200" indent="-457200" eaLnBrk="1" hangingPunct="1">
              <a:lnSpc>
                <a:spcPct val="130000"/>
              </a:lnSpc>
              <a:buFont typeface="Wingdings" panose="05000000000000000000" pitchFamily="2" charset="2"/>
              <a:buNone/>
            </a:pPr>
            <a:r>
              <a:rPr lang="zh-CN" altLang="en-US" sz="2000" b="1" smtClean="0">
                <a:solidFill>
                  <a:srgbClr val="000000"/>
                </a:solidFill>
                <a:latin typeface="宋体" panose="02010600030101010101" pitchFamily="2" charset="-122"/>
                <a:ea typeface="宋体" panose="02010600030101010101" pitchFamily="2" charset="-122"/>
              </a:rPr>
              <a:t>      </a:t>
            </a:r>
            <a:r>
              <a:rPr lang="zh-CN" altLang="en-US" sz="2000" b="1" smtClean="0">
                <a:latin typeface="宋体" panose="02010600030101010101" pitchFamily="2" charset="-122"/>
                <a:ea typeface="宋体" panose="02010600030101010101" pitchFamily="2" charset="-122"/>
              </a:rPr>
              <a:t>∴  </a:t>
            </a:r>
            <a:r>
              <a:rPr lang="en-US" altLang="zh-CN" sz="2000" b="1" smtClean="0">
                <a:latin typeface="宋体" panose="02010600030101010101" pitchFamily="2" charset="-122"/>
                <a:ea typeface="宋体" panose="02010600030101010101" pitchFamily="2" charset="-122"/>
              </a:rPr>
              <a:t>CPI</a:t>
            </a:r>
            <a:r>
              <a:rPr lang="zh-CN" altLang="en-US" sz="2000" b="1" smtClean="0">
                <a:latin typeface="宋体" panose="02010600030101010101" pitchFamily="2" charset="-122"/>
                <a:ea typeface="宋体" panose="02010600030101010101" pitchFamily="2" charset="-122"/>
              </a:rPr>
              <a:t>＝</a:t>
            </a:r>
            <a:r>
              <a:rPr lang="en-US" altLang="zh-CN" sz="2000" b="1" smtClean="0">
                <a:latin typeface="宋体" panose="02010600030101010101" pitchFamily="2" charset="-122"/>
                <a:ea typeface="宋体" panose="02010600030101010101" pitchFamily="2" charset="-122"/>
              </a:rPr>
              <a:t>0.5</a:t>
            </a:r>
            <a:r>
              <a:rPr lang="zh-CN" altLang="en-US" sz="2000" b="1" smtClean="0">
                <a:latin typeface="宋体" panose="02010600030101010101" pitchFamily="2" charset="-122"/>
                <a:ea typeface="宋体" panose="02010600030101010101" pitchFamily="2" charset="-122"/>
              </a:rPr>
              <a:t>＋</a:t>
            </a:r>
            <a:r>
              <a:rPr lang="en-US" altLang="zh-CN" sz="2000" b="1" smtClean="0">
                <a:latin typeface="宋体" panose="02010600030101010101" pitchFamily="2" charset="-122"/>
                <a:ea typeface="宋体" panose="02010600030101010101" pitchFamily="2" charset="-122"/>
              </a:rPr>
              <a:t>0.2%×400</a:t>
            </a:r>
            <a:r>
              <a:rPr lang="zh-CN" altLang="en-US" sz="2000" b="1" smtClean="0">
                <a:latin typeface="宋体" panose="02010600030101010101" pitchFamily="2" charset="-122"/>
                <a:ea typeface="宋体" panose="02010600030101010101" pitchFamily="2" charset="-122"/>
              </a:rPr>
              <a:t>＝</a:t>
            </a:r>
            <a:r>
              <a:rPr lang="en-US" altLang="zh-CN" sz="2000" b="1" smtClean="0">
                <a:latin typeface="宋体" panose="02010600030101010101" pitchFamily="2" charset="-122"/>
                <a:ea typeface="宋体" panose="02010600030101010101" pitchFamily="2" charset="-122"/>
              </a:rPr>
              <a:t>1.3</a:t>
            </a:r>
          </a:p>
          <a:p>
            <a:pPr marL="457200" indent="-457200" eaLnBrk="1" hangingPunct="1">
              <a:lnSpc>
                <a:spcPct val="130000"/>
              </a:lnSpc>
              <a:buFont typeface="Wingdings" panose="05000000000000000000" pitchFamily="2" charset="2"/>
              <a:buNone/>
            </a:pPr>
            <a:r>
              <a:rPr lang="en-US" altLang="zh-CN" sz="2000" b="1" smtClean="0">
                <a:solidFill>
                  <a:srgbClr val="000000"/>
                </a:solidFill>
                <a:latin typeface="宋体" panose="02010600030101010101" pitchFamily="2" charset="-122"/>
                <a:ea typeface="宋体" panose="02010600030101010101" pitchFamily="2" charset="-122"/>
              </a:rPr>
              <a:t>        </a:t>
            </a:r>
            <a:r>
              <a:rPr lang="zh-CN" altLang="en-US" sz="2000" b="1" smtClean="0">
                <a:solidFill>
                  <a:srgbClr val="000000"/>
                </a:solidFill>
                <a:latin typeface="宋体" panose="02010600030101010101" pitchFamily="2" charset="-122"/>
                <a:ea typeface="宋体" panose="02010600030101010101" pitchFamily="2" charset="-122"/>
              </a:rPr>
              <a:t>因此在没有远程访问的情况下的机器速度是有</a:t>
            </a:r>
            <a:r>
              <a:rPr lang="en-US" altLang="zh-CN" sz="2000" b="1" smtClean="0">
                <a:solidFill>
                  <a:srgbClr val="000000"/>
                </a:solidFill>
                <a:latin typeface="宋体" panose="02010600030101010101" pitchFamily="2" charset="-122"/>
                <a:ea typeface="宋体" panose="02010600030101010101" pitchFamily="2" charset="-122"/>
              </a:rPr>
              <a:t>0.2%</a:t>
            </a:r>
            <a:r>
              <a:rPr lang="zh-CN" altLang="en-US" sz="2000" b="1" smtClean="0">
                <a:solidFill>
                  <a:srgbClr val="000000"/>
                </a:solidFill>
                <a:latin typeface="宋体" panose="02010600030101010101" pitchFamily="2" charset="-122"/>
                <a:ea typeface="宋体" panose="02010600030101010101" pitchFamily="2" charset="-122"/>
              </a:rPr>
              <a:t>远程访问的机器速度的</a:t>
            </a:r>
            <a:r>
              <a:rPr lang="en-US" altLang="zh-CN" sz="2000" b="1" smtClean="0">
                <a:solidFill>
                  <a:srgbClr val="D60093"/>
                </a:solidFill>
                <a:latin typeface="宋体" panose="02010600030101010101" pitchFamily="2" charset="-122"/>
                <a:ea typeface="宋体" panose="02010600030101010101" pitchFamily="2" charset="-122"/>
              </a:rPr>
              <a:t>1.3/0.5=2.6</a:t>
            </a:r>
            <a:r>
              <a:rPr lang="zh-CN" altLang="en-US" sz="2000" b="1" smtClean="0">
                <a:solidFill>
                  <a:srgbClr val="D60093"/>
                </a:solidFill>
                <a:latin typeface="宋体" panose="02010600030101010101" pitchFamily="2" charset="-122"/>
                <a:ea typeface="宋体" panose="02010600030101010101" pitchFamily="2" charset="-122"/>
              </a:rPr>
              <a:t>倍</a:t>
            </a:r>
            <a:r>
              <a:rPr lang="zh-CN" altLang="en-US" sz="2000" b="1" smtClean="0">
                <a:solidFill>
                  <a:srgbClr val="000000"/>
                </a:solidFill>
                <a:latin typeface="宋体" panose="02010600030101010101" pitchFamily="2" charset="-122"/>
                <a:ea typeface="宋体" panose="02010600030101010101" pitchFamily="2" charset="-122"/>
              </a:rPr>
              <a:t>。</a:t>
            </a:r>
          </a:p>
        </p:txBody>
      </p:sp>
    </p:spTree>
  </p:cSld>
  <p:clrMapOvr>
    <a:masterClrMapping/>
  </p:clrMapOvr>
  <p:transition>
    <p:pull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10.1 </a:t>
            </a:r>
            <a:r>
              <a:rPr lang="zh-CN" altLang="en-US" smtClean="0">
                <a:latin typeface="黑体" panose="02010609060101010101" pitchFamily="49" charset="-122"/>
              </a:rPr>
              <a:t>引 言</a:t>
            </a:r>
          </a:p>
        </p:txBody>
      </p:sp>
      <p:sp>
        <p:nvSpPr>
          <p:cNvPr id="27651" name="Rectangle 3" descr="Rectangle: Click to edit Master text styles&#10;Second level&#10;Third level&#10;Fourth level&#10;Fifth level"/>
          <p:cNvSpPr>
            <a:spLocks noGrp="1" noChangeArrowheads="1"/>
          </p:cNvSpPr>
          <p:nvPr>
            <p:ph type="body" idx="1"/>
          </p:nvPr>
        </p:nvSpPr>
        <p:spPr>
          <a:xfrm>
            <a:off x="685800" y="1219200"/>
            <a:ext cx="7702550" cy="4953000"/>
          </a:xfrm>
        </p:spPr>
        <p:txBody>
          <a:bodyPr/>
          <a:lstStyle/>
          <a:p>
            <a:pPr marL="1085850" lvl="1" indent="-457200" eaLnBrk="1" hangingPunct="1">
              <a:lnSpc>
                <a:spcPct val="110000"/>
              </a:lnSpc>
            </a:pPr>
            <a:r>
              <a:rPr lang="zh-CN" altLang="en-US" smtClean="0">
                <a:solidFill>
                  <a:srgbClr val="D60093"/>
                </a:solidFill>
              </a:rPr>
              <a:t>问题的解决</a:t>
            </a:r>
          </a:p>
          <a:p>
            <a:pPr lvl="2" eaLnBrk="1" hangingPunct="1">
              <a:lnSpc>
                <a:spcPct val="110000"/>
              </a:lnSpc>
            </a:pPr>
            <a:r>
              <a:rPr lang="zh-CN" altLang="en-US" smtClean="0"/>
              <a:t>并行性不足： 采用并行性更好的算法</a:t>
            </a:r>
          </a:p>
          <a:p>
            <a:pPr lvl="2" eaLnBrk="1" hangingPunct="1">
              <a:lnSpc>
                <a:spcPct val="110000"/>
              </a:lnSpc>
            </a:pPr>
            <a:r>
              <a:rPr lang="zh-CN" altLang="en-US" smtClean="0"/>
              <a:t>远程访问延迟的降低：靠系统结构支持和编程技术 </a:t>
            </a:r>
          </a:p>
          <a:p>
            <a:pPr marL="457200" indent="-457200" eaLnBrk="1" hangingPunct="1">
              <a:lnSpc>
                <a:spcPct val="110000"/>
              </a:lnSpc>
              <a:buFont typeface="Wingdings" panose="05000000000000000000" pitchFamily="2" charset="2"/>
              <a:buAutoNum type="arabicPeriod" startAt="3"/>
            </a:pPr>
            <a:r>
              <a:rPr lang="zh-CN" altLang="en-US" smtClean="0">
                <a:solidFill>
                  <a:schemeClr val="tx1"/>
                </a:solidFill>
              </a:rPr>
              <a:t>在并行处理中，影响性能（负载平衡、同步和存储器访问延迟等）的关键因素常依赖于：</a:t>
            </a:r>
          </a:p>
          <a:p>
            <a:pPr marL="457200" indent="-457200" eaLnBrk="1" hangingPunct="1">
              <a:lnSpc>
                <a:spcPct val="110000"/>
              </a:lnSpc>
              <a:buFont typeface="Wingdings" panose="05000000000000000000" pitchFamily="2" charset="2"/>
              <a:buNone/>
            </a:pPr>
            <a:r>
              <a:rPr lang="zh-CN" altLang="en-US" smtClean="0">
                <a:solidFill>
                  <a:srgbClr val="D60093"/>
                </a:solidFill>
              </a:rPr>
              <a:t>            应用程序的高层特性</a:t>
            </a:r>
          </a:p>
          <a:p>
            <a:pPr lvl="2" eaLnBrk="1" hangingPunct="1">
              <a:lnSpc>
                <a:spcPct val="110000"/>
              </a:lnSpc>
              <a:buFont typeface="Wingdings" pitchFamily="2" charset="2"/>
              <a:buNone/>
            </a:pPr>
            <a:r>
              <a:rPr lang="zh-CN" altLang="en-US" smtClean="0"/>
              <a:t>             如数据的分配，并行算法的结构以及在空间和时间上对数据的访问模式等。</a:t>
            </a:r>
          </a:p>
          <a:p>
            <a:pPr marL="1085850" lvl="1" indent="-457200" eaLnBrk="1" hangingPunct="1">
              <a:lnSpc>
                <a:spcPct val="110000"/>
              </a:lnSpc>
            </a:pPr>
            <a:r>
              <a:rPr lang="zh-CN" altLang="en-US" smtClean="0"/>
              <a:t>依据应用特点可把多机工作负载大致分成两类：</a:t>
            </a:r>
          </a:p>
          <a:p>
            <a:pPr lvl="2" eaLnBrk="1" hangingPunct="1">
              <a:lnSpc>
                <a:spcPct val="110000"/>
              </a:lnSpc>
            </a:pPr>
            <a:r>
              <a:rPr lang="zh-CN" altLang="en-US" smtClean="0"/>
              <a:t>单个程序在多处理机上的并行工作负载</a:t>
            </a:r>
          </a:p>
          <a:p>
            <a:pPr lvl="2" eaLnBrk="1" hangingPunct="1">
              <a:lnSpc>
                <a:spcPct val="110000"/>
              </a:lnSpc>
            </a:pPr>
            <a:r>
              <a:rPr lang="zh-CN" altLang="en-US" smtClean="0"/>
              <a:t>多个程序在多处理机上的并行工作负载</a:t>
            </a:r>
          </a:p>
        </p:txBody>
      </p:sp>
    </p:spTree>
  </p:cSld>
  <p:clrMapOvr>
    <a:masterClrMapping/>
  </p:clrMapOvr>
  <p:transition>
    <p:pull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10.1 </a:t>
            </a:r>
            <a:r>
              <a:rPr lang="zh-CN" altLang="en-US" smtClean="0">
                <a:latin typeface="黑体" panose="02010609060101010101" pitchFamily="49" charset="-122"/>
              </a:rPr>
              <a:t>引 言</a:t>
            </a:r>
          </a:p>
        </p:txBody>
      </p:sp>
      <p:sp>
        <p:nvSpPr>
          <p:cNvPr id="28675" name="Rectangle 3" descr="Rectangle: Click to edit Master text styles&#10;Second level&#10;Third level&#10;Fourth level&#10;Fifth level"/>
          <p:cNvSpPr>
            <a:spLocks noGrp="1" noChangeArrowheads="1"/>
          </p:cNvSpPr>
          <p:nvPr>
            <p:ph type="body" idx="1"/>
          </p:nvPr>
        </p:nvSpPr>
        <p:spPr>
          <a:xfrm>
            <a:off x="755650" y="1844675"/>
            <a:ext cx="7772400" cy="2714625"/>
          </a:xfrm>
        </p:spPr>
        <p:txBody>
          <a:bodyPr/>
          <a:lstStyle/>
          <a:p>
            <a:pPr marL="457200" indent="-457200" eaLnBrk="1" hangingPunct="1">
              <a:lnSpc>
                <a:spcPct val="130000"/>
              </a:lnSpc>
              <a:buFont typeface="Wingdings" panose="05000000000000000000" pitchFamily="2" charset="2"/>
              <a:buAutoNum type="arabicPeriod" startAt="4"/>
            </a:pPr>
            <a:r>
              <a:rPr lang="zh-CN" altLang="en-US" smtClean="0"/>
              <a:t>并行程序的计算／通信比率</a:t>
            </a:r>
          </a:p>
          <a:p>
            <a:pPr marL="1085850" lvl="1" indent="-457200" eaLnBrk="1" hangingPunct="1">
              <a:lnSpc>
                <a:spcPct val="130000"/>
              </a:lnSpc>
            </a:pPr>
            <a:r>
              <a:rPr lang="zh-CN" altLang="en-US" smtClean="0"/>
              <a:t>反映并行程序性能的一个重要的度量：</a:t>
            </a:r>
          </a:p>
          <a:p>
            <a:pPr lvl="2" eaLnBrk="1" hangingPunct="1">
              <a:lnSpc>
                <a:spcPct val="130000"/>
              </a:lnSpc>
              <a:buFont typeface="Wingdings" pitchFamily="2" charset="2"/>
              <a:buNone/>
            </a:pPr>
            <a:r>
              <a:rPr lang="zh-CN" altLang="en-US" smtClean="0"/>
              <a:t>      </a:t>
            </a:r>
            <a:r>
              <a:rPr lang="zh-CN" altLang="en-US" sz="2400" smtClean="0">
                <a:solidFill>
                  <a:srgbClr val="D60093"/>
                </a:solidFill>
              </a:rPr>
              <a:t>计算与通信的比率</a:t>
            </a:r>
          </a:p>
          <a:p>
            <a:pPr marL="1085850" lvl="1" indent="-457200" eaLnBrk="1" hangingPunct="1">
              <a:lnSpc>
                <a:spcPct val="130000"/>
              </a:lnSpc>
            </a:pPr>
            <a:r>
              <a:rPr lang="zh-CN" altLang="en-US" smtClean="0"/>
              <a:t>计算／通信比率随着处理数据规模的增大而增加；随着处理器数目的增加而减少。</a:t>
            </a:r>
          </a:p>
        </p:txBody>
      </p:sp>
    </p:spTree>
  </p:cSld>
  <p:clrMapOvr>
    <a:masterClrMapping/>
  </p:clrMapOvr>
  <p:transition>
    <p:pull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descr="Rectangle: Click to edit Master text styles&#10;Second level&#10;Third level&#10;Fourth level&#10;Fifth level"/>
          <p:cNvSpPr>
            <a:spLocks noGrp="1" noChangeArrowheads="1"/>
          </p:cNvSpPr>
          <p:nvPr>
            <p:ph type="body" idx="1"/>
          </p:nvPr>
        </p:nvSpPr>
        <p:spPr>
          <a:xfrm>
            <a:off x="684213" y="2133600"/>
            <a:ext cx="8064500" cy="4724400"/>
          </a:xfrm>
        </p:spPr>
        <p:txBody>
          <a:bodyPr/>
          <a:lstStyle/>
          <a:p>
            <a:pPr marL="1085850" lvl="1" indent="-457200" eaLnBrk="1" hangingPunct="1">
              <a:lnSpc>
                <a:spcPct val="110000"/>
              </a:lnSpc>
            </a:pPr>
            <a:r>
              <a:rPr lang="zh-CN" altLang="en-US" sz="2200" smtClean="0"/>
              <a:t>多</a:t>
            </a:r>
            <a:r>
              <a:rPr lang="zh-CN" altLang="en-US" sz="2200" smtClean="0">
                <a:latin typeface="黑体" panose="02010609060101010101" pitchFamily="49" charset="-122"/>
              </a:rPr>
              <a:t>个处理器共享一个存储器。</a:t>
            </a:r>
          </a:p>
          <a:p>
            <a:pPr marL="1085850" lvl="1" indent="-457200" eaLnBrk="1" hangingPunct="1">
              <a:lnSpc>
                <a:spcPct val="110000"/>
              </a:lnSpc>
            </a:pPr>
            <a:r>
              <a:rPr lang="zh-CN" altLang="en-US" sz="2200" smtClean="0">
                <a:latin typeface="黑体" panose="02010609060101010101" pitchFamily="49" charset="-122"/>
              </a:rPr>
              <a:t>当处理机规模较小时，这种计算机十分经济。</a:t>
            </a:r>
          </a:p>
          <a:p>
            <a:pPr marL="1085850" lvl="1" indent="-457200" eaLnBrk="1" hangingPunct="1">
              <a:lnSpc>
                <a:spcPct val="110000"/>
              </a:lnSpc>
            </a:pPr>
            <a:r>
              <a:rPr lang="zh-CN" altLang="en-US" sz="2200" smtClean="0">
                <a:latin typeface="Times New Roman" panose="02020603050405020304" pitchFamily="18" charset="0"/>
              </a:rPr>
              <a:t>近些年，能在一个单独的芯片上实现</a:t>
            </a:r>
            <a:r>
              <a:rPr lang="en-US" altLang="zh-CN" sz="2200" smtClean="0">
                <a:solidFill>
                  <a:srgbClr val="9933FF"/>
                </a:solidFill>
                <a:latin typeface="Times New Roman" panose="02020603050405020304" pitchFamily="18" charset="0"/>
              </a:rPr>
              <a:t>2</a:t>
            </a:r>
            <a:r>
              <a:rPr lang="zh-CN" altLang="en-US" sz="2200" smtClean="0">
                <a:solidFill>
                  <a:srgbClr val="9933FF"/>
                </a:solidFill>
                <a:latin typeface="Times New Roman" panose="02020603050405020304" pitchFamily="18" charset="0"/>
              </a:rPr>
              <a:t>～</a:t>
            </a:r>
            <a:r>
              <a:rPr lang="en-US" altLang="zh-CN" sz="2200" smtClean="0">
                <a:solidFill>
                  <a:srgbClr val="9933FF"/>
                </a:solidFill>
                <a:latin typeface="Times New Roman" panose="02020603050405020304" pitchFamily="18" charset="0"/>
              </a:rPr>
              <a:t>8</a:t>
            </a:r>
            <a:r>
              <a:rPr lang="zh-CN" altLang="en-US" sz="2200" smtClean="0">
                <a:latin typeface="Times New Roman" panose="02020603050405020304" pitchFamily="18" charset="0"/>
              </a:rPr>
              <a:t>个处理器核。</a:t>
            </a:r>
          </a:p>
          <a:p>
            <a:pPr lvl="2" eaLnBrk="1" hangingPunct="1">
              <a:lnSpc>
                <a:spcPct val="110000"/>
              </a:lnSpc>
              <a:buFont typeface="Wingdings" pitchFamily="2" charset="2"/>
              <a:buNone/>
            </a:pPr>
            <a:r>
              <a:rPr lang="zh-CN" altLang="en-US" sz="2200" smtClean="0">
                <a:latin typeface="Times New Roman" panose="02020603050405020304" pitchFamily="18" charset="0"/>
              </a:rPr>
              <a:t>例如：</a:t>
            </a:r>
            <a:r>
              <a:rPr lang="en-US" altLang="zh-CN" sz="2200" smtClean="0">
                <a:latin typeface="Times New Roman" panose="02020603050405020304" pitchFamily="18" charset="0"/>
              </a:rPr>
              <a:t>Sun</a:t>
            </a:r>
            <a:r>
              <a:rPr lang="zh-CN" altLang="en-US" sz="2200" smtClean="0">
                <a:latin typeface="Times New Roman" panose="02020603050405020304" pitchFamily="18" charset="0"/>
              </a:rPr>
              <a:t>公司   </a:t>
            </a:r>
            <a:r>
              <a:rPr lang="en-US" altLang="zh-CN" sz="2200" smtClean="0">
                <a:latin typeface="Times New Roman" panose="02020603050405020304" pitchFamily="18" charset="0"/>
              </a:rPr>
              <a:t>2006</a:t>
            </a:r>
            <a:r>
              <a:rPr lang="zh-CN" altLang="en-US" sz="2200" smtClean="0">
                <a:latin typeface="Times New Roman" panose="02020603050405020304" pitchFamily="18" charset="0"/>
              </a:rPr>
              <a:t>年  </a:t>
            </a:r>
            <a:r>
              <a:rPr lang="en-US" altLang="zh-CN" sz="2200" smtClean="0">
                <a:solidFill>
                  <a:srgbClr val="9933FF"/>
                </a:solidFill>
                <a:latin typeface="Times New Roman" panose="02020603050405020304" pitchFamily="18" charset="0"/>
              </a:rPr>
              <a:t>T1 </a:t>
            </a:r>
            <a:r>
              <a:rPr lang="en-US" altLang="zh-CN" sz="2200" smtClean="0">
                <a:latin typeface="Times New Roman" panose="02020603050405020304" pitchFamily="18" charset="0"/>
              </a:rPr>
              <a:t>  </a:t>
            </a:r>
            <a:r>
              <a:rPr lang="en-US" altLang="zh-CN" sz="2200" smtClean="0">
                <a:solidFill>
                  <a:srgbClr val="D60093"/>
                </a:solidFill>
                <a:latin typeface="Times New Roman" panose="02020603050405020304" pitchFamily="18" charset="0"/>
              </a:rPr>
              <a:t>8</a:t>
            </a:r>
            <a:r>
              <a:rPr lang="zh-CN" altLang="en-US" sz="2200" smtClean="0">
                <a:solidFill>
                  <a:srgbClr val="D60093"/>
                </a:solidFill>
                <a:latin typeface="Times New Roman" panose="02020603050405020304" pitchFamily="18" charset="0"/>
              </a:rPr>
              <a:t>核</a:t>
            </a:r>
            <a:r>
              <a:rPr lang="zh-CN" altLang="en-US" sz="2200" smtClean="0">
                <a:latin typeface="Times New Roman" panose="02020603050405020304" pitchFamily="18" charset="0"/>
              </a:rPr>
              <a:t>的多处理器</a:t>
            </a:r>
          </a:p>
          <a:p>
            <a:pPr marL="1085850" lvl="1" indent="-457200" eaLnBrk="1" hangingPunct="1">
              <a:lnSpc>
                <a:spcPct val="110000"/>
              </a:lnSpc>
            </a:pPr>
            <a:r>
              <a:rPr lang="zh-CN" altLang="en-US" sz="2200" smtClean="0">
                <a:latin typeface="黑体" panose="02010609060101010101" pitchFamily="49" charset="-122"/>
              </a:rPr>
              <a:t>支持对共享数据和私有数据的</a:t>
            </a:r>
            <a:r>
              <a:rPr lang="en-US" altLang="zh-CN" sz="2200" smtClean="0">
                <a:latin typeface="黑体" panose="02010609060101010101" pitchFamily="49" charset="-122"/>
              </a:rPr>
              <a:t>Cache</a:t>
            </a:r>
            <a:r>
              <a:rPr lang="zh-CN" altLang="en-US" sz="2200" smtClean="0">
                <a:latin typeface="黑体" panose="02010609060101010101" pitchFamily="49" charset="-122"/>
              </a:rPr>
              <a:t>缓存</a:t>
            </a:r>
          </a:p>
          <a:p>
            <a:pPr lvl="2" eaLnBrk="1" hangingPunct="1">
              <a:lnSpc>
                <a:spcPct val="110000"/>
              </a:lnSpc>
              <a:buFont typeface="Wingdings" pitchFamily="2" charset="2"/>
              <a:buNone/>
            </a:pPr>
            <a:r>
              <a:rPr lang="zh-CN" altLang="en-US" sz="2200" smtClean="0"/>
              <a:t>             私有数据供一个单独的处理器使用，而共享数据则是供多个处理器使用。</a:t>
            </a:r>
          </a:p>
          <a:p>
            <a:pPr marL="1085850" lvl="1" indent="-457200" eaLnBrk="1" hangingPunct="1">
              <a:lnSpc>
                <a:spcPct val="110000"/>
              </a:lnSpc>
            </a:pPr>
            <a:r>
              <a:rPr lang="zh-CN" altLang="en-US" sz="2200" smtClean="0"/>
              <a:t> </a:t>
            </a:r>
            <a:r>
              <a:rPr lang="zh-CN" altLang="en-US" sz="2200" smtClean="0">
                <a:latin typeface="黑体" panose="02010609060101010101" pitchFamily="49" charset="-122"/>
              </a:rPr>
              <a:t>共享数据进入</a:t>
            </a:r>
            <a:r>
              <a:rPr lang="en-US" altLang="zh-CN" sz="2200" smtClean="0">
                <a:latin typeface="黑体" panose="02010609060101010101" pitchFamily="49" charset="-122"/>
              </a:rPr>
              <a:t>Cache</a:t>
            </a:r>
            <a:r>
              <a:rPr lang="zh-CN" altLang="en-US" sz="2200" smtClean="0">
                <a:latin typeface="黑体" panose="02010609060101010101" pitchFamily="49" charset="-122"/>
              </a:rPr>
              <a:t>产生了一个新的问题</a:t>
            </a:r>
          </a:p>
          <a:p>
            <a:pPr lvl="2" eaLnBrk="1" hangingPunct="1">
              <a:lnSpc>
                <a:spcPct val="110000"/>
              </a:lnSpc>
              <a:buFont typeface="Wingdings" pitchFamily="2" charset="2"/>
              <a:buNone/>
            </a:pPr>
            <a:r>
              <a:rPr lang="zh-CN" altLang="en-US" sz="2200" smtClean="0"/>
              <a:t>       </a:t>
            </a:r>
            <a:r>
              <a:rPr lang="en-US" altLang="zh-CN" sz="2200" smtClean="0">
                <a:solidFill>
                  <a:srgbClr val="D60093"/>
                </a:solidFill>
                <a:latin typeface="宋体" panose="02010600030101010101" pitchFamily="2" charset="-122"/>
              </a:rPr>
              <a:t>Cache</a:t>
            </a:r>
            <a:r>
              <a:rPr lang="zh-CN" altLang="en-US" sz="2200" smtClean="0">
                <a:solidFill>
                  <a:srgbClr val="D60093"/>
                </a:solidFill>
                <a:latin typeface="宋体" panose="02010600030101010101" pitchFamily="2" charset="-122"/>
              </a:rPr>
              <a:t>的一致性问题</a:t>
            </a:r>
          </a:p>
        </p:txBody>
      </p:sp>
      <p:sp>
        <p:nvSpPr>
          <p:cNvPr id="29699" name="Text Box 4"/>
          <p:cNvSpPr txBox="1">
            <a:spLocks noChangeArrowheads="1"/>
          </p:cNvSpPr>
          <p:nvPr/>
        </p:nvSpPr>
        <p:spPr bwMode="auto">
          <a:xfrm>
            <a:off x="0" y="1254125"/>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50000"/>
              </a:spcBef>
              <a:buClrTx/>
              <a:buFontTx/>
              <a:buNone/>
            </a:pPr>
            <a:r>
              <a:rPr lang="en-US" altLang="zh-CN" sz="2800">
                <a:solidFill>
                  <a:srgbClr val="000000"/>
                </a:solidFill>
                <a:latin typeface="黑体" panose="02010609060101010101" pitchFamily="49" charset="-122"/>
              </a:rPr>
              <a:t>10.2 </a:t>
            </a:r>
            <a:r>
              <a:rPr lang="zh-CN" altLang="en-US" sz="2800">
                <a:solidFill>
                  <a:srgbClr val="000000"/>
                </a:solidFill>
                <a:latin typeface="黑体" panose="02010609060101010101" pitchFamily="49" charset="-122"/>
              </a:rPr>
              <a:t>对称式共享存储器系统结构</a:t>
            </a:r>
          </a:p>
        </p:txBody>
      </p:sp>
      <p:sp>
        <p:nvSpPr>
          <p:cNvPr id="29700" name="Rectangle 6"/>
          <p:cNvSpPr>
            <a:spLocks noGrp="1" noChangeArrowheads="1"/>
          </p:cNvSpPr>
          <p:nvPr>
            <p:ph type="title"/>
          </p:nvPr>
        </p:nvSpPr>
        <p:spPr/>
        <p:txBody>
          <a:bodyPr/>
          <a:lstStyle/>
          <a:p>
            <a:pPr eaLnBrk="1" hangingPunct="1"/>
            <a:endParaRPr lang="zh-CN" altLang="zh-CN" smtClean="0"/>
          </a:p>
        </p:txBody>
      </p:sp>
    </p:spTree>
  </p:cSld>
  <p:clrMapOvr>
    <a:masterClrMapping/>
  </p:clrMapOvr>
  <p:transition>
    <p:pull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10.2 </a:t>
            </a:r>
            <a:r>
              <a:rPr lang="zh-CN" altLang="en-US" smtClean="0">
                <a:latin typeface="黑体" panose="02010609060101010101" pitchFamily="49" charset="-122"/>
              </a:rPr>
              <a:t>对称式共享存储器系统结构</a:t>
            </a:r>
          </a:p>
        </p:txBody>
      </p:sp>
      <p:sp>
        <p:nvSpPr>
          <p:cNvPr id="30723" name="Rectangle 3" descr="Rectangle: Click to edit Master text styles&#10;Second level&#10;Third level&#10;Fourth level&#10;Fifth level"/>
          <p:cNvSpPr>
            <a:spLocks noGrp="1" noChangeArrowheads="1"/>
          </p:cNvSpPr>
          <p:nvPr>
            <p:ph type="body" idx="1"/>
          </p:nvPr>
        </p:nvSpPr>
        <p:spPr>
          <a:xfrm>
            <a:off x="684213" y="1976438"/>
            <a:ext cx="7920037" cy="3829050"/>
          </a:xfrm>
        </p:spPr>
        <p:txBody>
          <a:bodyPr/>
          <a:lstStyle/>
          <a:p>
            <a:pPr marL="457200" indent="-457200" eaLnBrk="1" hangingPunct="1"/>
            <a:r>
              <a:rPr lang="zh-CN" altLang="en-US" smtClean="0">
                <a:latin typeface="黑体" panose="02010609060101010101" pitchFamily="49" charset="-122"/>
              </a:rPr>
              <a:t>多处理机的</a:t>
            </a:r>
            <a:r>
              <a:rPr lang="en-US" altLang="zh-CN" smtClean="0">
                <a:latin typeface="黑体" panose="02010609060101010101" pitchFamily="49" charset="-122"/>
              </a:rPr>
              <a:t>Cache</a:t>
            </a:r>
            <a:r>
              <a:rPr lang="zh-CN" altLang="en-US" smtClean="0">
                <a:latin typeface="黑体" panose="02010609060101010101" pitchFamily="49" charset="-122"/>
              </a:rPr>
              <a:t>一致性问题</a:t>
            </a:r>
          </a:p>
          <a:p>
            <a:pPr marL="1085850" lvl="1" indent="-457200" eaLnBrk="1" hangingPunct="1"/>
            <a:r>
              <a:rPr lang="zh-CN" altLang="en-US" smtClean="0">
                <a:latin typeface="Times New Roman" panose="02020603050405020304" pitchFamily="18" charset="0"/>
              </a:rPr>
              <a:t>允许共享数据进入</a:t>
            </a:r>
            <a:r>
              <a:rPr lang="en-US" altLang="zh-CN" smtClean="0">
                <a:latin typeface="Times New Roman" panose="02020603050405020304" pitchFamily="18" charset="0"/>
              </a:rPr>
              <a:t>Cache</a:t>
            </a:r>
            <a:r>
              <a:rPr lang="zh-CN" altLang="en-US" smtClean="0">
                <a:latin typeface="Times New Roman" panose="02020603050405020304" pitchFamily="18" charset="0"/>
              </a:rPr>
              <a:t>，就可能出现多个处理器的</a:t>
            </a:r>
            <a:r>
              <a:rPr lang="en-US" altLang="zh-CN" smtClean="0">
                <a:latin typeface="Times New Roman" panose="02020603050405020304" pitchFamily="18" charset="0"/>
              </a:rPr>
              <a:t>Cache</a:t>
            </a:r>
            <a:r>
              <a:rPr lang="zh-CN" altLang="en-US" smtClean="0">
                <a:latin typeface="Times New Roman" panose="02020603050405020304" pitchFamily="18" charset="0"/>
              </a:rPr>
              <a:t>中都有同一存储块的副本，</a:t>
            </a:r>
          </a:p>
          <a:p>
            <a:pPr marL="1085850" lvl="1" indent="-457200" eaLnBrk="1" hangingPunct="1"/>
            <a:r>
              <a:rPr lang="zh-CN" altLang="en-US" smtClean="0">
                <a:latin typeface="Times New Roman" panose="02020603050405020304" pitchFamily="18" charset="0"/>
              </a:rPr>
              <a:t>当其中某个处理器对其</a:t>
            </a:r>
            <a:r>
              <a:rPr lang="en-US" altLang="zh-CN" smtClean="0">
                <a:latin typeface="Times New Roman" panose="02020603050405020304" pitchFamily="18" charset="0"/>
              </a:rPr>
              <a:t>Cache</a:t>
            </a:r>
            <a:r>
              <a:rPr lang="zh-CN" altLang="en-US" smtClean="0">
                <a:latin typeface="Times New Roman" panose="02020603050405020304" pitchFamily="18" charset="0"/>
              </a:rPr>
              <a:t>中的数据进行修改后，就会使得其</a:t>
            </a:r>
            <a:r>
              <a:rPr lang="en-US" altLang="zh-CN" smtClean="0">
                <a:latin typeface="Times New Roman" panose="02020603050405020304" pitchFamily="18" charset="0"/>
              </a:rPr>
              <a:t>Cache</a:t>
            </a:r>
            <a:r>
              <a:rPr lang="zh-CN" altLang="en-US" smtClean="0">
                <a:latin typeface="Times New Roman" panose="02020603050405020304" pitchFamily="18" charset="0"/>
              </a:rPr>
              <a:t>中的数据与其他</a:t>
            </a:r>
            <a:r>
              <a:rPr lang="en-US" altLang="zh-CN" smtClean="0">
                <a:latin typeface="Times New Roman" panose="02020603050405020304" pitchFamily="18" charset="0"/>
              </a:rPr>
              <a:t>Cache</a:t>
            </a:r>
            <a:r>
              <a:rPr lang="zh-CN" altLang="en-US" smtClean="0">
                <a:latin typeface="Times New Roman" panose="02020603050405020304" pitchFamily="18" charset="0"/>
              </a:rPr>
              <a:t>中的数据不一致。 </a:t>
            </a:r>
          </a:p>
          <a:p>
            <a:pPr marL="1085850" lvl="1" indent="-457200" eaLnBrk="1" hangingPunct="1">
              <a:buFont typeface="Wingdings" pitchFamily="2" charset="2"/>
              <a:buNone/>
            </a:pPr>
            <a:r>
              <a:rPr lang="zh-CN" altLang="en-US" smtClean="0">
                <a:solidFill>
                  <a:srgbClr val="E24C05"/>
                </a:solidFill>
              </a:rPr>
              <a:t>例</a:t>
            </a:r>
            <a:r>
              <a:rPr lang="zh-CN" altLang="en-US" smtClean="0"/>
              <a:t>　</a:t>
            </a:r>
            <a:r>
              <a:rPr lang="zh-CN" altLang="en-US" sz="2000" b="1" smtClean="0">
                <a:solidFill>
                  <a:srgbClr val="000000"/>
                </a:solidFill>
                <a:latin typeface="Times New Roman" panose="02020603050405020304" pitchFamily="18" charset="0"/>
                <a:ea typeface="宋体" panose="02010600030101010101" pitchFamily="2" charset="-122"/>
              </a:rPr>
              <a:t>由两个处理器（</a:t>
            </a:r>
            <a:r>
              <a:rPr lang="en-US" altLang="zh-CN" sz="2000" b="1" smtClean="0">
                <a:solidFill>
                  <a:srgbClr val="9933FF"/>
                </a:solidFill>
                <a:latin typeface="Times New Roman" panose="02020603050405020304" pitchFamily="18" charset="0"/>
                <a:ea typeface="宋体" panose="02010600030101010101" pitchFamily="2" charset="-122"/>
              </a:rPr>
              <a:t>A</a:t>
            </a:r>
            <a:r>
              <a:rPr lang="zh-CN" altLang="en-US" sz="2000" b="1" smtClean="0">
                <a:solidFill>
                  <a:srgbClr val="9933FF"/>
                </a:solidFill>
                <a:latin typeface="Times New Roman" panose="02020603050405020304" pitchFamily="18" charset="0"/>
                <a:ea typeface="宋体" panose="02010600030101010101" pitchFamily="2" charset="-122"/>
              </a:rPr>
              <a:t>和</a:t>
            </a:r>
            <a:r>
              <a:rPr lang="en-US" altLang="zh-CN" sz="2000" b="1" smtClean="0">
                <a:solidFill>
                  <a:srgbClr val="9933FF"/>
                </a:solidFill>
                <a:latin typeface="Times New Roman" panose="02020603050405020304" pitchFamily="18" charset="0"/>
                <a:ea typeface="宋体" panose="02010600030101010101" pitchFamily="2" charset="-122"/>
              </a:rPr>
              <a:t>B</a:t>
            </a:r>
            <a:r>
              <a:rPr lang="zh-CN" altLang="en-US" sz="2000" b="1" smtClean="0">
                <a:solidFill>
                  <a:srgbClr val="000000"/>
                </a:solidFill>
                <a:latin typeface="Times New Roman" panose="02020603050405020304" pitchFamily="18" charset="0"/>
                <a:ea typeface="宋体" panose="02010600030101010101" pitchFamily="2" charset="-122"/>
              </a:rPr>
              <a:t>）读写引起的</a:t>
            </a:r>
            <a:r>
              <a:rPr lang="en-US" altLang="zh-CN" sz="2000" b="1" smtClean="0">
                <a:solidFill>
                  <a:srgbClr val="000000"/>
                </a:solidFill>
                <a:latin typeface="Times New Roman" panose="02020603050405020304" pitchFamily="18" charset="0"/>
                <a:ea typeface="宋体" panose="02010600030101010101" pitchFamily="2" charset="-122"/>
              </a:rPr>
              <a:t>Cache</a:t>
            </a:r>
            <a:r>
              <a:rPr lang="zh-CN" altLang="en-US" sz="2000" b="1" smtClean="0">
                <a:solidFill>
                  <a:srgbClr val="000000"/>
                </a:solidFill>
                <a:latin typeface="Times New Roman" panose="02020603050405020304" pitchFamily="18" charset="0"/>
                <a:ea typeface="宋体" panose="02010600030101010101" pitchFamily="2" charset="-122"/>
              </a:rPr>
              <a:t>一致性问题 </a:t>
            </a:r>
          </a:p>
          <a:p>
            <a:pPr marL="1085850" lvl="1" indent="-457200" eaLnBrk="1" hangingPunct="1">
              <a:buFont typeface="Wingdings" pitchFamily="2" charset="2"/>
              <a:buNone/>
            </a:pPr>
            <a:endParaRPr lang="en-US" altLang="zh-CN" sz="2000" smtClean="0">
              <a:latin typeface="Times New Roman" panose="02020603050405020304" pitchFamily="18" charset="0"/>
              <a:ea typeface="宋体" panose="02010600030101010101" pitchFamily="2" charset="-122"/>
            </a:endParaRPr>
          </a:p>
        </p:txBody>
      </p:sp>
      <p:sp>
        <p:nvSpPr>
          <p:cNvPr id="30724" name="Text Box 4"/>
          <p:cNvSpPr txBox="1">
            <a:spLocks noChangeArrowheads="1"/>
          </p:cNvSpPr>
          <p:nvPr/>
        </p:nvSpPr>
        <p:spPr bwMode="auto">
          <a:xfrm>
            <a:off x="684213" y="1355725"/>
            <a:ext cx="68405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600">
                <a:solidFill>
                  <a:srgbClr val="0000CC"/>
                </a:solidFill>
                <a:latin typeface="黑体" panose="02010609060101010101" pitchFamily="49" charset="-122"/>
              </a:rPr>
              <a:t>10.2.1 </a:t>
            </a:r>
            <a:r>
              <a:rPr lang="zh-CN" altLang="en-US" sz="2600">
                <a:solidFill>
                  <a:srgbClr val="0000CC"/>
                </a:solidFill>
                <a:latin typeface="黑体" panose="02010609060101010101" pitchFamily="49" charset="-122"/>
              </a:rPr>
              <a:t>多处理机</a:t>
            </a:r>
            <a:r>
              <a:rPr lang="en-US" altLang="zh-CN" sz="2600">
                <a:solidFill>
                  <a:srgbClr val="0000CC"/>
                </a:solidFill>
                <a:latin typeface="黑体" panose="02010609060101010101" pitchFamily="49" charset="-122"/>
              </a:rPr>
              <a:t>Cache</a:t>
            </a:r>
            <a:r>
              <a:rPr lang="zh-CN" altLang="en-US" sz="2600">
                <a:solidFill>
                  <a:srgbClr val="0000CC"/>
                </a:solidFill>
                <a:latin typeface="黑体" panose="02010609060101010101" pitchFamily="49" charset="-122"/>
              </a:rPr>
              <a:t>一致性</a:t>
            </a:r>
          </a:p>
        </p:txBody>
      </p:sp>
    </p:spTree>
  </p:cSld>
  <p:clrMapOvr>
    <a:masterClrMapping/>
  </p:clrMapOvr>
  <p:transition>
    <p:pull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5"/>
          <p:cNvSpPr>
            <a:spLocks noGrp="1" noChangeArrowheads="1"/>
          </p:cNvSpPr>
          <p:nvPr>
            <p:ph type="title"/>
          </p:nvPr>
        </p:nvSpPr>
        <p:spPr/>
        <p:txBody>
          <a:bodyPr/>
          <a:lstStyle/>
          <a:p>
            <a:pPr eaLnBrk="1" hangingPunct="1"/>
            <a:endParaRPr lang="zh-CN" altLang="zh-CN" smtClean="0"/>
          </a:p>
        </p:txBody>
      </p:sp>
      <p:graphicFrame>
        <p:nvGraphicFramePr>
          <p:cNvPr id="31747" name="Object 4"/>
          <p:cNvGraphicFramePr>
            <a:graphicFrameLocks noGrp="1" noChangeAspect="1"/>
          </p:cNvGraphicFramePr>
          <p:nvPr>
            <p:ph idx="1"/>
          </p:nvPr>
        </p:nvGraphicFramePr>
        <p:xfrm>
          <a:off x="395288" y="908050"/>
          <a:ext cx="8208962" cy="4870450"/>
        </p:xfrm>
        <a:graphic>
          <a:graphicData uri="http://schemas.openxmlformats.org/presentationml/2006/ole">
            <mc:AlternateContent xmlns:mc="http://schemas.openxmlformats.org/markup-compatibility/2006">
              <mc:Choice xmlns:v="urn:schemas-microsoft-com:vml" Requires="v">
                <p:oleObj spid="_x0000_s31753" name="图片" r:id="rId3" imgW="5574792" imgH="3307080" progId="Word.Picture.8">
                  <p:embed/>
                </p:oleObj>
              </mc:Choice>
              <mc:Fallback>
                <p:oleObj name="图片" r:id="rId3" imgW="5574792" imgH="330708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908050"/>
                        <a:ext cx="8208962" cy="487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pull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10.2 </a:t>
            </a:r>
            <a:r>
              <a:rPr lang="zh-CN" altLang="en-US" smtClean="0">
                <a:latin typeface="黑体" panose="02010609060101010101" pitchFamily="49" charset="-122"/>
              </a:rPr>
              <a:t>对称式共享存储器系统结构</a:t>
            </a:r>
          </a:p>
        </p:txBody>
      </p:sp>
      <p:sp>
        <p:nvSpPr>
          <p:cNvPr id="32771" name="Rectangle 3" descr="Rectangle: Click to edit Master text styles&#10;Second level&#10;Third level&#10;Fourth level&#10;Fifth level"/>
          <p:cNvSpPr>
            <a:spLocks noGrp="1" noChangeArrowheads="1"/>
          </p:cNvSpPr>
          <p:nvPr>
            <p:ph type="body" idx="1"/>
          </p:nvPr>
        </p:nvSpPr>
        <p:spPr>
          <a:xfrm>
            <a:off x="685800" y="1219200"/>
            <a:ext cx="7702550" cy="4953000"/>
          </a:xfrm>
        </p:spPr>
        <p:txBody>
          <a:bodyPr/>
          <a:lstStyle/>
          <a:p>
            <a:pPr marL="457200" indent="-457200" eaLnBrk="1" hangingPunct="1">
              <a:buFont typeface="Wingdings" panose="05000000000000000000" pitchFamily="2" charset="2"/>
              <a:buAutoNum type="arabicPeriod" startAt="2"/>
            </a:pPr>
            <a:r>
              <a:rPr lang="zh-CN" altLang="en-US" smtClean="0">
                <a:solidFill>
                  <a:srgbClr val="FF0000"/>
                </a:solidFill>
              </a:rPr>
              <a:t>存储器的一致性</a:t>
            </a:r>
            <a:endParaRPr lang="zh-CN" altLang="en-US" sz="2000" smtClean="0">
              <a:solidFill>
                <a:schemeClr val="tx1"/>
              </a:solidFill>
            </a:endParaRPr>
          </a:p>
          <a:p>
            <a:pPr marL="1085850" lvl="1" indent="-457200" eaLnBrk="1" hangingPunct="1">
              <a:buFont typeface="Wingdings" pitchFamily="2" charset="2"/>
              <a:buNone/>
            </a:pPr>
            <a:r>
              <a:rPr lang="zh-CN" altLang="en-US" smtClean="0"/>
              <a:t>           如果对某个数据项的任何读操作均可得到其最新写入的值，则认为这个存储系统是一致的。</a:t>
            </a:r>
          </a:p>
          <a:p>
            <a:pPr marL="1085850" lvl="1" indent="-457200" eaLnBrk="1" hangingPunct="1"/>
            <a:r>
              <a:rPr lang="zh-CN" altLang="en-US" smtClean="0"/>
              <a:t>存储系统行为的两个不同方面</a:t>
            </a:r>
          </a:p>
          <a:p>
            <a:pPr lvl="2" eaLnBrk="1" hangingPunct="1"/>
            <a:r>
              <a:rPr lang="en-US" altLang="zh-CN" smtClean="0">
                <a:solidFill>
                  <a:srgbClr val="D60093"/>
                </a:solidFill>
                <a:latin typeface="宋体" panose="02010600030101010101" pitchFamily="2" charset="-122"/>
              </a:rPr>
              <a:t>What:</a:t>
            </a:r>
            <a:r>
              <a:rPr lang="en-US" altLang="zh-CN" smtClean="0">
                <a:latin typeface="宋体" panose="02010600030101010101" pitchFamily="2" charset="-122"/>
              </a:rPr>
              <a:t> </a:t>
            </a:r>
            <a:r>
              <a:rPr lang="zh-CN" altLang="en-US" smtClean="0">
                <a:latin typeface="宋体" panose="02010600030101010101" pitchFamily="2" charset="-122"/>
              </a:rPr>
              <a:t>读操作得到的是什么值</a:t>
            </a:r>
          </a:p>
          <a:p>
            <a:pPr lvl="2" eaLnBrk="1" hangingPunct="1"/>
            <a:r>
              <a:rPr lang="en-US" altLang="zh-CN" smtClean="0">
                <a:solidFill>
                  <a:srgbClr val="D60093"/>
                </a:solidFill>
                <a:latin typeface="宋体" panose="02010600030101010101" pitchFamily="2" charset="-122"/>
              </a:rPr>
              <a:t>When:</a:t>
            </a:r>
            <a:r>
              <a:rPr lang="en-US" altLang="zh-CN" smtClean="0">
                <a:latin typeface="宋体" panose="02010600030101010101" pitchFamily="2" charset="-122"/>
              </a:rPr>
              <a:t> </a:t>
            </a:r>
            <a:r>
              <a:rPr lang="zh-CN" altLang="en-US" smtClean="0">
                <a:latin typeface="宋体" panose="02010600030101010101" pitchFamily="2" charset="-122"/>
              </a:rPr>
              <a:t>什么时候才能将已写入的值返回给读操作</a:t>
            </a:r>
          </a:p>
          <a:p>
            <a:pPr marL="1085850" lvl="1" indent="-457200" eaLnBrk="1" hangingPunct="1"/>
            <a:r>
              <a:rPr lang="zh-CN" altLang="en-US" smtClean="0"/>
              <a:t>需要满足以下条件</a:t>
            </a:r>
          </a:p>
          <a:p>
            <a:pPr lvl="2" eaLnBrk="1" hangingPunct="1"/>
            <a:r>
              <a:rPr lang="zh-CN" altLang="en-US" smtClean="0">
                <a:latin typeface="宋体" panose="02010600030101010101" pitchFamily="2" charset="-122"/>
              </a:rPr>
              <a:t>处理器</a:t>
            </a:r>
            <a:r>
              <a:rPr lang="en-US" altLang="zh-CN" smtClean="0">
                <a:solidFill>
                  <a:srgbClr val="9933FF"/>
                </a:solidFill>
                <a:latin typeface="宋体" panose="02010600030101010101" pitchFamily="2" charset="-122"/>
              </a:rPr>
              <a:t>P</a:t>
            </a:r>
            <a:r>
              <a:rPr lang="zh-CN" altLang="en-US" smtClean="0">
                <a:latin typeface="宋体" panose="02010600030101010101" pitchFamily="2" charset="-122"/>
              </a:rPr>
              <a:t>对单元</a:t>
            </a:r>
            <a:r>
              <a:rPr lang="en-US" altLang="zh-CN" smtClean="0">
                <a:solidFill>
                  <a:srgbClr val="9933FF"/>
                </a:solidFill>
                <a:latin typeface="宋体" panose="02010600030101010101" pitchFamily="2" charset="-122"/>
              </a:rPr>
              <a:t>X</a:t>
            </a:r>
            <a:r>
              <a:rPr lang="zh-CN" altLang="en-US" smtClean="0">
                <a:latin typeface="宋体" panose="02010600030101010101" pitchFamily="2" charset="-122"/>
              </a:rPr>
              <a:t>进行一次写之后又对单元</a:t>
            </a:r>
            <a:r>
              <a:rPr lang="en-US" altLang="zh-CN" smtClean="0">
                <a:solidFill>
                  <a:srgbClr val="9933FF"/>
                </a:solidFill>
                <a:latin typeface="宋体" panose="02010600030101010101" pitchFamily="2" charset="-122"/>
              </a:rPr>
              <a:t>X</a:t>
            </a:r>
            <a:r>
              <a:rPr lang="zh-CN" altLang="en-US" smtClean="0">
                <a:latin typeface="宋体" panose="02010600030101010101" pitchFamily="2" charset="-122"/>
              </a:rPr>
              <a:t>进行读，读和写之间没有其它处理器对单元</a:t>
            </a:r>
            <a:r>
              <a:rPr lang="en-US" altLang="zh-CN" smtClean="0">
                <a:solidFill>
                  <a:srgbClr val="9933FF"/>
                </a:solidFill>
                <a:latin typeface="宋体" panose="02010600030101010101" pitchFamily="2" charset="-122"/>
              </a:rPr>
              <a:t>X</a:t>
            </a:r>
            <a:r>
              <a:rPr lang="zh-CN" altLang="en-US" smtClean="0">
                <a:latin typeface="宋体" panose="02010600030101010101" pitchFamily="2" charset="-122"/>
              </a:rPr>
              <a:t>进行写，则</a:t>
            </a:r>
            <a:r>
              <a:rPr lang="en-US" altLang="zh-CN" smtClean="0">
                <a:solidFill>
                  <a:srgbClr val="9933FF"/>
                </a:solidFill>
                <a:latin typeface="宋体" panose="02010600030101010101" pitchFamily="2" charset="-122"/>
              </a:rPr>
              <a:t>P</a:t>
            </a:r>
            <a:r>
              <a:rPr lang="zh-CN" altLang="en-US" smtClean="0">
                <a:latin typeface="宋体" panose="02010600030101010101" pitchFamily="2" charset="-122"/>
              </a:rPr>
              <a:t>读到的值总是前面写进去的值。 </a:t>
            </a:r>
          </a:p>
        </p:txBody>
      </p:sp>
    </p:spTree>
  </p:cSld>
  <p:clrMapOvr>
    <a:masterClrMapping/>
  </p:clrMapOvr>
  <p:transition>
    <p:pull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10.2 </a:t>
            </a:r>
            <a:r>
              <a:rPr lang="zh-CN" altLang="en-US" smtClean="0">
                <a:latin typeface="黑体" panose="02010609060101010101" pitchFamily="49" charset="-122"/>
              </a:rPr>
              <a:t>对称式共享存储器系统结构</a:t>
            </a:r>
          </a:p>
        </p:txBody>
      </p:sp>
      <p:sp>
        <p:nvSpPr>
          <p:cNvPr id="33795" name="Rectangle 3" descr="Rectangle: Click to edit Master text styles&#10;Second level&#10;Third level&#10;Fourth level&#10;Fifth level"/>
          <p:cNvSpPr>
            <a:spLocks noGrp="1" noChangeArrowheads="1"/>
          </p:cNvSpPr>
          <p:nvPr>
            <p:ph type="body" idx="1"/>
          </p:nvPr>
        </p:nvSpPr>
        <p:spPr>
          <a:xfrm>
            <a:off x="685800" y="1219200"/>
            <a:ext cx="7847013" cy="4953000"/>
          </a:xfrm>
        </p:spPr>
        <p:txBody>
          <a:bodyPr/>
          <a:lstStyle/>
          <a:p>
            <a:pPr lvl="2" eaLnBrk="1" hangingPunct="1"/>
            <a:r>
              <a:rPr lang="zh-CN" altLang="en-US" smtClean="0">
                <a:latin typeface="宋体" panose="02010600030101010101" pitchFamily="2" charset="-122"/>
              </a:rPr>
              <a:t>处理器</a:t>
            </a:r>
            <a:r>
              <a:rPr lang="en-US" altLang="zh-CN" smtClean="0">
                <a:solidFill>
                  <a:srgbClr val="9933FF"/>
                </a:solidFill>
                <a:latin typeface="宋体" panose="02010600030101010101" pitchFamily="2" charset="-122"/>
              </a:rPr>
              <a:t>P</a:t>
            </a:r>
            <a:r>
              <a:rPr lang="zh-CN" altLang="en-US" smtClean="0">
                <a:latin typeface="宋体" panose="02010600030101010101" pitchFamily="2" charset="-122"/>
              </a:rPr>
              <a:t>对单元</a:t>
            </a:r>
            <a:r>
              <a:rPr lang="en-US" altLang="zh-CN" smtClean="0">
                <a:solidFill>
                  <a:srgbClr val="9933FF"/>
                </a:solidFill>
                <a:latin typeface="宋体" panose="02010600030101010101" pitchFamily="2" charset="-122"/>
              </a:rPr>
              <a:t>X</a:t>
            </a:r>
            <a:r>
              <a:rPr lang="zh-CN" altLang="en-US" smtClean="0">
                <a:latin typeface="宋体" panose="02010600030101010101" pitchFamily="2" charset="-122"/>
              </a:rPr>
              <a:t>进行写之后，另一处理器</a:t>
            </a:r>
            <a:r>
              <a:rPr lang="en-US" altLang="zh-CN" smtClean="0">
                <a:solidFill>
                  <a:srgbClr val="9933FF"/>
                </a:solidFill>
                <a:latin typeface="宋体" panose="02010600030101010101" pitchFamily="2" charset="-122"/>
              </a:rPr>
              <a:t>Q</a:t>
            </a:r>
            <a:r>
              <a:rPr lang="zh-CN" altLang="en-US" smtClean="0">
                <a:latin typeface="宋体" panose="02010600030101010101" pitchFamily="2" charset="-122"/>
              </a:rPr>
              <a:t>对单元</a:t>
            </a:r>
            <a:r>
              <a:rPr lang="en-US" altLang="zh-CN" smtClean="0">
                <a:solidFill>
                  <a:srgbClr val="9933FF"/>
                </a:solidFill>
                <a:latin typeface="宋体" panose="02010600030101010101" pitchFamily="2" charset="-122"/>
              </a:rPr>
              <a:t>X</a:t>
            </a:r>
            <a:r>
              <a:rPr lang="zh-CN" altLang="en-US" smtClean="0">
                <a:latin typeface="宋体" panose="02010600030101010101" pitchFamily="2" charset="-122"/>
              </a:rPr>
              <a:t>进行读，读和写之间无其它写，则</a:t>
            </a:r>
            <a:r>
              <a:rPr lang="en-US" altLang="zh-CN" smtClean="0">
                <a:solidFill>
                  <a:srgbClr val="9933FF"/>
                </a:solidFill>
                <a:latin typeface="宋体" panose="02010600030101010101" pitchFamily="2" charset="-122"/>
              </a:rPr>
              <a:t>Q</a:t>
            </a:r>
            <a:r>
              <a:rPr lang="zh-CN" altLang="en-US" smtClean="0">
                <a:latin typeface="宋体" panose="02010600030101010101" pitchFamily="2" charset="-122"/>
              </a:rPr>
              <a:t>读到的值应为</a:t>
            </a:r>
            <a:r>
              <a:rPr lang="en-US" altLang="zh-CN" smtClean="0">
                <a:solidFill>
                  <a:srgbClr val="9933FF"/>
                </a:solidFill>
                <a:latin typeface="宋体" panose="02010600030101010101" pitchFamily="2" charset="-122"/>
              </a:rPr>
              <a:t>P</a:t>
            </a:r>
            <a:r>
              <a:rPr lang="zh-CN" altLang="en-US" smtClean="0">
                <a:latin typeface="宋体" panose="02010600030101010101" pitchFamily="2" charset="-122"/>
              </a:rPr>
              <a:t>写进去的值。</a:t>
            </a:r>
          </a:p>
          <a:p>
            <a:pPr lvl="2" eaLnBrk="1" hangingPunct="1"/>
            <a:r>
              <a:rPr lang="zh-CN" altLang="en-US" smtClean="0">
                <a:latin typeface="宋体" panose="02010600030101010101" pitchFamily="2" charset="-122"/>
              </a:rPr>
              <a:t>对同一单元的写是串行化的，即任意两个处理器对同一单元的两次写，从各个处理器的角度看来顺序都是相同的。</a:t>
            </a:r>
            <a:r>
              <a:rPr lang="en-US" altLang="zh-CN" smtClean="0">
                <a:solidFill>
                  <a:srgbClr val="FF0000"/>
                </a:solidFill>
                <a:latin typeface="宋体" panose="02010600030101010101" pitchFamily="2" charset="-122"/>
              </a:rPr>
              <a:t>(</a:t>
            </a:r>
            <a:r>
              <a:rPr lang="zh-CN" altLang="en-US" smtClean="0">
                <a:solidFill>
                  <a:srgbClr val="FF0000"/>
                </a:solidFill>
                <a:latin typeface="宋体" panose="02010600030101010101" pitchFamily="2" charset="-122"/>
              </a:rPr>
              <a:t>写串行化 </a:t>
            </a:r>
            <a:r>
              <a:rPr lang="en-US" altLang="zh-CN" smtClean="0">
                <a:solidFill>
                  <a:srgbClr val="FF0000"/>
                </a:solidFill>
                <a:latin typeface="宋体" panose="02010600030101010101" pitchFamily="2" charset="-122"/>
              </a:rPr>
              <a:t>)</a:t>
            </a:r>
          </a:p>
          <a:p>
            <a:pPr marL="1085850" lvl="1" indent="-457200" eaLnBrk="1" hangingPunct="1"/>
            <a:r>
              <a:rPr lang="zh-CN" altLang="en-US" smtClean="0"/>
              <a:t>在后面的讨论中，我们假设：</a:t>
            </a:r>
          </a:p>
          <a:p>
            <a:pPr lvl="2" eaLnBrk="1" hangingPunct="1"/>
            <a:r>
              <a:rPr lang="zh-CN" altLang="en-US" smtClean="0"/>
              <a:t>直到所有的处理器均看到了写的结果，这个写操作才算完成；</a:t>
            </a:r>
          </a:p>
          <a:p>
            <a:pPr lvl="2" eaLnBrk="1" hangingPunct="1"/>
            <a:r>
              <a:rPr lang="zh-CN" altLang="en-US" smtClean="0"/>
              <a:t>处理器的任何访存均不能改变写的顺序。就是说，允许处理器对读进行重排序，但必须以程序规定的顺序进行写。 </a:t>
            </a:r>
          </a:p>
        </p:txBody>
      </p:sp>
    </p:spTree>
  </p:cSld>
  <p:clrMapOvr>
    <a:masterClrMapping/>
  </p:clrMapOvr>
  <p:transition>
    <p:pull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endParaRPr lang="zh-CN" altLang="zh-CN" smtClean="0"/>
          </a:p>
        </p:txBody>
      </p:sp>
      <p:sp>
        <p:nvSpPr>
          <p:cNvPr id="7171" name="Rectangle 3" descr="Rectangle: Click to edit Master text styles&#10;Second level&#10;Third level&#10;Fourth level&#10;Fifth level"/>
          <p:cNvSpPr>
            <a:spLocks noGrp="1" noChangeArrowheads="1"/>
          </p:cNvSpPr>
          <p:nvPr>
            <p:ph type="body" idx="1"/>
          </p:nvPr>
        </p:nvSpPr>
        <p:spPr>
          <a:xfrm>
            <a:off x="990600" y="1268413"/>
            <a:ext cx="7974013" cy="4824412"/>
          </a:xfrm>
        </p:spPr>
        <p:txBody>
          <a:bodyPr/>
          <a:lstStyle/>
          <a:p>
            <a:pPr marL="0" indent="0" eaLnBrk="1" hangingPunct="1">
              <a:lnSpc>
                <a:spcPct val="110000"/>
              </a:lnSpc>
              <a:buFont typeface="Wingdings" panose="05000000000000000000" pitchFamily="2" charset="2"/>
              <a:buNone/>
            </a:pPr>
            <a:r>
              <a:rPr lang="en-US" altLang="zh-CN" smtClean="0"/>
              <a:t>1. </a:t>
            </a:r>
            <a:r>
              <a:rPr lang="zh-CN" altLang="en-US" smtClean="0"/>
              <a:t>单处理机系统结构正在走向尽头？</a:t>
            </a:r>
          </a:p>
          <a:p>
            <a:pPr marL="0" indent="0" eaLnBrk="1" hangingPunct="1">
              <a:lnSpc>
                <a:spcPct val="110000"/>
              </a:lnSpc>
              <a:buFont typeface="Wingdings" panose="05000000000000000000" pitchFamily="2" charset="2"/>
              <a:buNone/>
            </a:pPr>
            <a:r>
              <a:rPr lang="en-US" altLang="zh-CN" smtClean="0"/>
              <a:t>2. </a:t>
            </a:r>
            <a:r>
              <a:rPr lang="zh-CN" altLang="en-US" smtClean="0"/>
              <a:t>多处理机正起着越来越重要的作用。近几年来，人们确实开始转向了多处理机。 </a:t>
            </a:r>
          </a:p>
          <a:p>
            <a:pPr marL="1123950" lvl="1" indent="-457200" eaLnBrk="1" hangingPunct="1">
              <a:lnSpc>
                <a:spcPct val="110000"/>
              </a:lnSpc>
            </a:pPr>
            <a:r>
              <a:rPr lang="en-US" altLang="zh-CN" smtClean="0">
                <a:latin typeface="Times New Roman" panose="02020603050405020304" pitchFamily="18" charset="0"/>
              </a:rPr>
              <a:t>Intel</a:t>
            </a:r>
            <a:r>
              <a:rPr lang="zh-CN" altLang="en-US" smtClean="0">
                <a:latin typeface="Times New Roman" panose="02020603050405020304" pitchFamily="18" charset="0"/>
              </a:rPr>
              <a:t>于</a:t>
            </a:r>
            <a:r>
              <a:rPr lang="en-US" altLang="zh-CN" smtClean="0">
                <a:latin typeface="Times New Roman" panose="02020603050405020304" pitchFamily="18" charset="0"/>
              </a:rPr>
              <a:t>2004</a:t>
            </a:r>
            <a:r>
              <a:rPr lang="zh-CN" altLang="en-US" smtClean="0">
                <a:latin typeface="Times New Roman" panose="02020603050405020304" pitchFamily="18" charset="0"/>
              </a:rPr>
              <a:t>年宣布放弃了其高性能单处理器项目，转向多核（</a:t>
            </a:r>
            <a:r>
              <a:rPr lang="en-US" altLang="zh-CN" smtClean="0">
                <a:latin typeface="Times New Roman" panose="02020603050405020304" pitchFamily="18" charset="0"/>
              </a:rPr>
              <a:t>multi-core</a:t>
            </a:r>
            <a:r>
              <a:rPr lang="zh-CN" altLang="en-US" smtClean="0">
                <a:latin typeface="Times New Roman" panose="02020603050405020304" pitchFamily="18" charset="0"/>
              </a:rPr>
              <a:t>）的研究和开发。</a:t>
            </a:r>
          </a:p>
          <a:p>
            <a:pPr marL="1123950" lvl="1" indent="-457200" eaLnBrk="1" hangingPunct="1">
              <a:lnSpc>
                <a:spcPct val="110000"/>
              </a:lnSpc>
            </a:pPr>
            <a:r>
              <a:rPr lang="en-US" altLang="zh-CN" smtClean="0">
                <a:latin typeface="Times New Roman" panose="02020603050405020304" pitchFamily="18" charset="0"/>
              </a:rPr>
              <a:t>IBM</a:t>
            </a:r>
            <a:r>
              <a:rPr lang="zh-CN" altLang="en-US" smtClean="0">
                <a:latin typeface="Times New Roman" panose="02020603050405020304" pitchFamily="18" charset="0"/>
              </a:rPr>
              <a:t>、</a:t>
            </a:r>
            <a:r>
              <a:rPr lang="en-US" altLang="zh-CN" smtClean="0">
                <a:latin typeface="Times New Roman" panose="02020603050405020304" pitchFamily="18" charset="0"/>
              </a:rPr>
              <a:t>SUN</a:t>
            </a:r>
            <a:r>
              <a:rPr lang="zh-CN" altLang="en-US" smtClean="0">
                <a:latin typeface="Times New Roman" panose="02020603050405020304" pitchFamily="18" charset="0"/>
              </a:rPr>
              <a:t>、</a:t>
            </a:r>
            <a:r>
              <a:rPr lang="en-US" altLang="zh-CN" smtClean="0">
                <a:latin typeface="Times New Roman" panose="02020603050405020304" pitchFamily="18" charset="0"/>
              </a:rPr>
              <a:t>AMD</a:t>
            </a:r>
            <a:r>
              <a:rPr lang="zh-CN" altLang="en-US" smtClean="0">
                <a:latin typeface="Times New Roman" panose="02020603050405020304" pitchFamily="18" charset="0"/>
              </a:rPr>
              <a:t>等公司 </a:t>
            </a:r>
          </a:p>
          <a:p>
            <a:pPr marL="1123950" lvl="1" indent="-457200" eaLnBrk="1" hangingPunct="1">
              <a:lnSpc>
                <a:spcPct val="110000"/>
              </a:lnSpc>
            </a:pPr>
            <a:r>
              <a:rPr lang="zh-CN" altLang="en-US" smtClean="0"/>
              <a:t>并行计算机应用软件已有了稳定的发展。</a:t>
            </a:r>
          </a:p>
          <a:p>
            <a:pPr marL="1123950" lvl="1" indent="-457200" eaLnBrk="1" hangingPunct="1">
              <a:lnSpc>
                <a:spcPct val="110000"/>
              </a:lnSpc>
            </a:pPr>
            <a:r>
              <a:rPr lang="zh-CN" altLang="en-US" smtClean="0"/>
              <a:t>充分利用商品化微处理器所具有的高性能价格比的优势。 </a:t>
            </a:r>
          </a:p>
          <a:p>
            <a:pPr marL="0" indent="0" eaLnBrk="1" hangingPunct="1">
              <a:lnSpc>
                <a:spcPct val="110000"/>
              </a:lnSpc>
              <a:buFont typeface="Wingdings" panose="05000000000000000000" pitchFamily="2" charset="2"/>
              <a:buNone/>
            </a:pPr>
            <a:r>
              <a:rPr lang="en-US" altLang="zh-CN" smtClean="0">
                <a:latin typeface="黑体" panose="02010609060101010101" pitchFamily="49" charset="-122"/>
              </a:rPr>
              <a:t>3.</a:t>
            </a:r>
            <a:r>
              <a:rPr lang="zh-CN" altLang="en-US" smtClean="0">
                <a:latin typeface="黑体" panose="02010609060101010101" pitchFamily="49" charset="-122"/>
              </a:rPr>
              <a:t>本章重点：</a:t>
            </a:r>
            <a:r>
              <a:rPr lang="zh-CN" altLang="en-US" smtClean="0">
                <a:solidFill>
                  <a:srgbClr val="D60093"/>
                </a:solidFill>
                <a:latin typeface="黑体" panose="02010609060101010101" pitchFamily="49" charset="-122"/>
              </a:rPr>
              <a:t>中小规模的计算机</a:t>
            </a:r>
            <a:r>
              <a:rPr lang="en-US" altLang="zh-CN" smtClean="0">
                <a:solidFill>
                  <a:srgbClr val="D60093"/>
                </a:solidFill>
                <a:latin typeface="黑体" panose="02010609060101010101" pitchFamily="49" charset="-122"/>
              </a:rPr>
              <a:t>(</a:t>
            </a:r>
            <a:r>
              <a:rPr lang="zh-CN" altLang="en-US" smtClean="0">
                <a:solidFill>
                  <a:srgbClr val="D60093"/>
                </a:solidFill>
                <a:latin typeface="黑体" panose="02010609060101010101" pitchFamily="49" charset="-122"/>
              </a:rPr>
              <a:t>处理器的个数＜</a:t>
            </a:r>
            <a:r>
              <a:rPr lang="en-US" altLang="zh-CN" smtClean="0">
                <a:solidFill>
                  <a:srgbClr val="D60093"/>
                </a:solidFill>
                <a:latin typeface="黑体" panose="02010609060101010101" pitchFamily="49" charset="-122"/>
              </a:rPr>
              <a:t>32)</a:t>
            </a:r>
            <a:r>
              <a:rPr lang="en-US" altLang="zh-CN" smtClean="0"/>
              <a:t> </a:t>
            </a:r>
          </a:p>
          <a:p>
            <a:pPr marL="1123950" lvl="1" indent="-457200" eaLnBrk="1" hangingPunct="1">
              <a:lnSpc>
                <a:spcPct val="110000"/>
              </a:lnSpc>
              <a:buFont typeface="Wingdings" pitchFamily="2" charset="2"/>
              <a:buNone/>
            </a:pPr>
            <a:r>
              <a:rPr lang="en-US" altLang="zh-CN" smtClean="0"/>
              <a:t>       </a:t>
            </a:r>
            <a:r>
              <a:rPr lang="zh-CN" altLang="en-US" smtClean="0"/>
              <a:t>（多处理机设计的主流）</a:t>
            </a:r>
          </a:p>
        </p:txBody>
      </p:sp>
      <p:sp>
        <p:nvSpPr>
          <p:cNvPr id="7172" name="Text Box 4"/>
          <p:cNvSpPr txBox="1">
            <a:spLocks noChangeArrowheads="1"/>
          </p:cNvSpPr>
          <p:nvPr/>
        </p:nvSpPr>
        <p:spPr bwMode="auto">
          <a:xfrm>
            <a:off x="0" y="6207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50000"/>
              </a:spcBef>
              <a:buClrTx/>
              <a:buFontTx/>
              <a:buNone/>
            </a:pPr>
            <a:r>
              <a:rPr lang="en-US" altLang="zh-CN" sz="2800">
                <a:solidFill>
                  <a:srgbClr val="000000"/>
                </a:solidFill>
                <a:latin typeface="黑体" panose="02010609060101010101" pitchFamily="49" charset="-122"/>
              </a:rPr>
              <a:t>10.1 </a:t>
            </a:r>
            <a:r>
              <a:rPr lang="zh-CN" altLang="en-US" sz="2800">
                <a:solidFill>
                  <a:srgbClr val="000000"/>
                </a:solidFill>
                <a:latin typeface="黑体" panose="02010609060101010101" pitchFamily="49" charset="-122"/>
              </a:rPr>
              <a:t>引 言</a:t>
            </a:r>
          </a:p>
        </p:txBody>
      </p:sp>
    </p:spTree>
  </p:cSld>
  <p:clrMapOvr>
    <a:masterClrMapping/>
  </p:clrMapOvr>
  <p:transition>
    <p:pull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10.2 </a:t>
            </a:r>
            <a:r>
              <a:rPr lang="zh-CN" altLang="en-US" smtClean="0">
                <a:latin typeface="黑体" panose="02010609060101010101" pitchFamily="49" charset="-122"/>
              </a:rPr>
              <a:t>对称式共享存储器系统结构</a:t>
            </a:r>
          </a:p>
        </p:txBody>
      </p:sp>
      <p:sp>
        <p:nvSpPr>
          <p:cNvPr id="34819" name="Rectangle 3" descr="Rectangle: Click to edit Master text styles&#10;Second level&#10;Third level&#10;Fourth level&#10;Fifth level"/>
          <p:cNvSpPr>
            <a:spLocks noGrp="1" noChangeArrowheads="1"/>
          </p:cNvSpPr>
          <p:nvPr>
            <p:ph type="body" idx="1"/>
          </p:nvPr>
        </p:nvSpPr>
        <p:spPr>
          <a:xfrm>
            <a:off x="685800" y="1916113"/>
            <a:ext cx="7772400" cy="4256087"/>
          </a:xfrm>
        </p:spPr>
        <p:txBody>
          <a:bodyPr/>
          <a:lstStyle/>
          <a:p>
            <a:pPr marL="457200" indent="-457200" eaLnBrk="1" hangingPunct="1">
              <a:buFont typeface="Wingdings" panose="05000000000000000000" pitchFamily="2" charset="2"/>
              <a:buNone/>
            </a:pPr>
            <a:r>
              <a:rPr lang="zh-CN" altLang="en-US" smtClean="0">
                <a:latin typeface="黑体" panose="02010609060101010101" pitchFamily="49" charset="-122"/>
              </a:rPr>
              <a:t>在一致的多处理机中，</a:t>
            </a:r>
            <a:r>
              <a:rPr lang="en-US" altLang="zh-CN" smtClean="0">
                <a:latin typeface="黑体" panose="02010609060101010101" pitchFamily="49" charset="-122"/>
              </a:rPr>
              <a:t>Cache</a:t>
            </a:r>
            <a:r>
              <a:rPr lang="zh-CN" altLang="en-US" smtClean="0">
                <a:latin typeface="黑体" panose="02010609060101010101" pitchFamily="49" charset="-122"/>
              </a:rPr>
              <a:t>提供</a:t>
            </a:r>
            <a:r>
              <a:rPr lang="zh-CN" altLang="en-US" smtClean="0">
                <a:solidFill>
                  <a:srgbClr val="D60093"/>
                </a:solidFill>
                <a:latin typeface="黑体" panose="02010609060101010101" pitchFamily="49" charset="-122"/>
              </a:rPr>
              <a:t>两种功能：</a:t>
            </a:r>
          </a:p>
          <a:p>
            <a:pPr marL="1085850" lvl="1" indent="-457200" eaLnBrk="1" hangingPunct="1"/>
            <a:r>
              <a:rPr lang="zh-CN" altLang="en-US" smtClean="0"/>
              <a:t>共享数据的迁移</a:t>
            </a:r>
          </a:p>
          <a:p>
            <a:pPr lvl="2" eaLnBrk="1" hangingPunct="1">
              <a:buFont typeface="Wingdings" pitchFamily="2" charset="2"/>
              <a:buNone/>
            </a:pPr>
            <a:r>
              <a:rPr lang="zh-CN" altLang="en-US" smtClean="0"/>
              <a:t>              减少了对远程共享数据的访问延迟，也减少了对共享存储器带宽的要求。</a:t>
            </a:r>
          </a:p>
          <a:p>
            <a:pPr marL="1085850" lvl="1" indent="-457200" eaLnBrk="1" hangingPunct="1"/>
            <a:r>
              <a:rPr lang="zh-CN" altLang="en-US" smtClean="0"/>
              <a:t>共享数据的复制</a:t>
            </a:r>
          </a:p>
          <a:p>
            <a:pPr lvl="2" eaLnBrk="1" hangingPunct="1">
              <a:buFont typeface="Wingdings" pitchFamily="2" charset="2"/>
              <a:buNone/>
            </a:pPr>
            <a:r>
              <a:rPr lang="zh-CN" altLang="en-US" smtClean="0"/>
              <a:t>             不仅减少了访问共享数据的延迟，也减少了访问共享数据所产生的冲突。</a:t>
            </a:r>
          </a:p>
          <a:p>
            <a:pPr marL="457200" indent="-457200" eaLnBrk="1" hangingPunct="1">
              <a:buFont typeface="Wingdings" panose="05000000000000000000" pitchFamily="2" charset="2"/>
              <a:buNone/>
            </a:pPr>
            <a:r>
              <a:rPr lang="zh-CN" altLang="en-US" smtClean="0">
                <a:solidFill>
                  <a:schemeClr val="tx1"/>
                </a:solidFill>
                <a:latin typeface="黑体" panose="02010609060101010101" pitchFamily="49" charset="-122"/>
              </a:rPr>
              <a:t>       一般情况下，小规模多处理机是采用硬件的方法来实现</a:t>
            </a:r>
            <a:r>
              <a:rPr lang="en-US" altLang="zh-CN" smtClean="0">
                <a:solidFill>
                  <a:schemeClr val="tx1"/>
                </a:solidFill>
                <a:latin typeface="黑体" panose="02010609060101010101" pitchFamily="49" charset="-122"/>
              </a:rPr>
              <a:t>Cache</a:t>
            </a:r>
            <a:r>
              <a:rPr lang="zh-CN" altLang="en-US" smtClean="0">
                <a:solidFill>
                  <a:schemeClr val="tx1"/>
                </a:solidFill>
                <a:latin typeface="黑体" panose="02010609060101010101" pitchFamily="49" charset="-122"/>
              </a:rPr>
              <a:t>的一致性。</a:t>
            </a:r>
            <a:r>
              <a:rPr lang="zh-CN" altLang="en-US" smtClean="0">
                <a:latin typeface="黑体" panose="02010609060101010101" pitchFamily="49" charset="-122"/>
              </a:rPr>
              <a:t> </a:t>
            </a:r>
          </a:p>
        </p:txBody>
      </p:sp>
      <p:sp>
        <p:nvSpPr>
          <p:cNvPr id="34820" name="Text Box 4"/>
          <p:cNvSpPr txBox="1">
            <a:spLocks noChangeArrowheads="1"/>
          </p:cNvSpPr>
          <p:nvPr/>
        </p:nvSpPr>
        <p:spPr bwMode="auto">
          <a:xfrm>
            <a:off x="684213" y="1355725"/>
            <a:ext cx="68405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600">
                <a:solidFill>
                  <a:srgbClr val="0000CC"/>
                </a:solidFill>
                <a:latin typeface="黑体" panose="02010609060101010101" pitchFamily="49" charset="-122"/>
              </a:rPr>
              <a:t>10.2.2 </a:t>
            </a:r>
            <a:r>
              <a:rPr lang="zh-CN" altLang="en-US" sz="2600">
                <a:solidFill>
                  <a:srgbClr val="0000CC"/>
                </a:solidFill>
                <a:latin typeface="黑体" panose="02010609060101010101" pitchFamily="49" charset="-122"/>
              </a:rPr>
              <a:t>实现一致性的基本方案</a:t>
            </a:r>
          </a:p>
        </p:txBody>
      </p:sp>
    </p:spTree>
  </p:cSld>
  <p:clrMapOvr>
    <a:masterClrMapping/>
  </p:clrMapOvr>
  <p:transition>
    <p:pull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10.2 </a:t>
            </a:r>
            <a:r>
              <a:rPr lang="zh-CN" altLang="en-US" smtClean="0">
                <a:latin typeface="黑体" panose="02010609060101010101" pitchFamily="49" charset="-122"/>
              </a:rPr>
              <a:t>对称式共享存储器系统结构</a:t>
            </a:r>
          </a:p>
        </p:txBody>
      </p:sp>
      <p:sp>
        <p:nvSpPr>
          <p:cNvPr id="35843" name="Rectangle 3" descr="Rectangle: Click to edit Master text styles&#10;Second level&#10;Third level&#10;Fourth level&#10;Fifth level"/>
          <p:cNvSpPr>
            <a:spLocks noGrp="1" noChangeArrowheads="1"/>
          </p:cNvSpPr>
          <p:nvPr>
            <p:ph type="body" idx="1"/>
          </p:nvPr>
        </p:nvSpPr>
        <p:spPr>
          <a:xfrm>
            <a:off x="685800" y="1219200"/>
            <a:ext cx="7989888" cy="4953000"/>
          </a:xfrm>
        </p:spPr>
        <p:txBody>
          <a:bodyPr/>
          <a:lstStyle/>
          <a:p>
            <a:pPr marL="457200" indent="-457200" eaLnBrk="1" hangingPunct="1"/>
            <a:r>
              <a:rPr lang="en-US" altLang="zh-CN" smtClean="0">
                <a:solidFill>
                  <a:srgbClr val="FF0000"/>
                </a:solidFill>
                <a:latin typeface="黑体" panose="02010609060101010101" pitchFamily="49" charset="-122"/>
              </a:rPr>
              <a:t>Cache</a:t>
            </a:r>
            <a:r>
              <a:rPr lang="zh-CN" altLang="en-US" smtClean="0">
                <a:solidFill>
                  <a:srgbClr val="FF0000"/>
                </a:solidFill>
                <a:latin typeface="黑体" panose="02010609060101010101" pitchFamily="49" charset="-122"/>
              </a:rPr>
              <a:t>一致性协议</a:t>
            </a:r>
          </a:p>
          <a:p>
            <a:pPr marL="1085850" lvl="1" indent="-457200" eaLnBrk="1" hangingPunct="1">
              <a:buFont typeface="Wingdings" pitchFamily="2" charset="2"/>
              <a:buNone/>
            </a:pPr>
            <a:r>
              <a:rPr lang="zh-CN" altLang="en-US" smtClean="0"/>
              <a:t>     在多个处理器中用来维护一致性的协议。</a:t>
            </a:r>
          </a:p>
          <a:p>
            <a:pPr marL="1085850" lvl="1" indent="-457200" eaLnBrk="1" hangingPunct="1"/>
            <a:r>
              <a:rPr lang="zh-CN" altLang="en-US" smtClean="0">
                <a:solidFill>
                  <a:srgbClr val="D60093"/>
                </a:solidFill>
              </a:rPr>
              <a:t>关键：</a:t>
            </a:r>
            <a:r>
              <a:rPr lang="zh-CN" altLang="en-US" smtClean="0"/>
              <a:t>跟踪记录共享数据块的状态 </a:t>
            </a:r>
          </a:p>
          <a:p>
            <a:pPr marL="1085850" lvl="1" indent="-457200" eaLnBrk="1" hangingPunct="1"/>
            <a:r>
              <a:rPr lang="zh-CN" altLang="en-US" smtClean="0">
                <a:solidFill>
                  <a:srgbClr val="D60093"/>
                </a:solidFill>
              </a:rPr>
              <a:t>两类协议</a:t>
            </a:r>
            <a:r>
              <a:rPr lang="zh-CN" altLang="en-US" smtClean="0"/>
              <a:t>（采用不同的技术跟踪共享数据的状态）</a:t>
            </a:r>
          </a:p>
          <a:p>
            <a:pPr lvl="2" eaLnBrk="1" hangingPunct="1"/>
            <a:r>
              <a:rPr lang="zh-CN" altLang="en-US" smtClean="0">
                <a:solidFill>
                  <a:srgbClr val="FF0000"/>
                </a:solidFill>
                <a:latin typeface="宋体" panose="02010600030101010101" pitchFamily="2" charset="-122"/>
              </a:rPr>
              <a:t>目录式协议</a:t>
            </a:r>
            <a:r>
              <a:rPr lang="zh-CN" altLang="en-US" smtClean="0">
                <a:latin typeface="宋体" panose="02010600030101010101" pitchFamily="2" charset="-122"/>
              </a:rPr>
              <a:t>（</a:t>
            </a:r>
            <a:r>
              <a:rPr lang="en-US" altLang="zh-CN" smtClean="0">
                <a:latin typeface="宋体" panose="02010600030101010101" pitchFamily="2" charset="-122"/>
              </a:rPr>
              <a:t>directory</a:t>
            </a:r>
            <a:r>
              <a:rPr lang="zh-CN" altLang="en-US" smtClean="0">
                <a:latin typeface="宋体" panose="02010600030101010101" pitchFamily="2" charset="-122"/>
              </a:rPr>
              <a:t>）</a:t>
            </a:r>
          </a:p>
          <a:p>
            <a:pPr lvl="2" eaLnBrk="1" hangingPunct="1">
              <a:buFont typeface="Wingdings" pitchFamily="2" charset="2"/>
              <a:buNone/>
            </a:pPr>
            <a:r>
              <a:rPr lang="zh-CN" altLang="en-US" smtClean="0">
                <a:latin typeface="宋体" panose="02010600030101010101" pitchFamily="2" charset="-122"/>
              </a:rPr>
              <a:t>        物理存储器中数据块的共享状态被保存在一个称为目录的地方。</a:t>
            </a:r>
          </a:p>
          <a:p>
            <a:pPr lvl="2" eaLnBrk="1" hangingPunct="1"/>
            <a:r>
              <a:rPr lang="zh-CN" altLang="en-US" smtClean="0">
                <a:solidFill>
                  <a:srgbClr val="FF0000"/>
                </a:solidFill>
                <a:latin typeface="宋体" panose="02010600030101010101" pitchFamily="2" charset="-122"/>
              </a:rPr>
              <a:t>监听式协议</a:t>
            </a:r>
            <a:r>
              <a:rPr lang="zh-CN" altLang="en-US" smtClean="0">
                <a:latin typeface="宋体" panose="02010600030101010101" pitchFamily="2" charset="-122"/>
              </a:rPr>
              <a:t>（</a:t>
            </a:r>
            <a:r>
              <a:rPr lang="en-US" altLang="zh-CN" smtClean="0">
                <a:latin typeface="宋体" panose="02010600030101010101" pitchFamily="2" charset="-122"/>
              </a:rPr>
              <a:t>snooping</a:t>
            </a:r>
            <a:r>
              <a:rPr lang="zh-CN" altLang="en-US" smtClean="0">
                <a:latin typeface="宋体" panose="02010600030101010101" pitchFamily="2" charset="-122"/>
              </a:rPr>
              <a:t>）</a:t>
            </a:r>
          </a:p>
          <a:p>
            <a:pPr lvl="3" eaLnBrk="1" hangingPunct="1"/>
            <a:r>
              <a:rPr lang="zh-CN" altLang="en-US" smtClean="0">
                <a:solidFill>
                  <a:srgbClr val="000000"/>
                </a:solidFill>
                <a:latin typeface="宋体" panose="02010600030101010101" pitchFamily="2" charset="-122"/>
              </a:rPr>
              <a:t>每个</a:t>
            </a:r>
            <a:r>
              <a:rPr lang="en-US" altLang="zh-CN" smtClean="0">
                <a:solidFill>
                  <a:srgbClr val="000000"/>
                </a:solidFill>
                <a:latin typeface="宋体" panose="02010600030101010101" pitchFamily="2" charset="-122"/>
              </a:rPr>
              <a:t>Cache</a:t>
            </a:r>
            <a:r>
              <a:rPr lang="zh-CN" altLang="en-US" smtClean="0">
                <a:solidFill>
                  <a:srgbClr val="000000"/>
                </a:solidFill>
                <a:latin typeface="宋体" panose="02010600030101010101" pitchFamily="2" charset="-122"/>
              </a:rPr>
              <a:t>除了包含物理存储器中块的数据拷贝之外，也保存着各个块的共享状态信息。</a:t>
            </a:r>
          </a:p>
          <a:p>
            <a:pPr marL="457200" indent="-457200" eaLnBrk="1" hangingPunct="1"/>
            <a:endParaRPr lang="zh-CN" altLang="en-US" smtClean="0">
              <a:latin typeface="宋体" panose="02010600030101010101" pitchFamily="2" charset="-122"/>
              <a:ea typeface="宋体" panose="02010600030101010101" pitchFamily="2" charset="-122"/>
            </a:endParaRPr>
          </a:p>
          <a:p>
            <a:pPr marL="457200" indent="-457200" eaLnBrk="1" hangingPunct="1"/>
            <a:endParaRPr lang="en-US" altLang="zh-CN" smtClean="0"/>
          </a:p>
        </p:txBody>
      </p:sp>
    </p:spTree>
  </p:cSld>
  <p:clrMapOvr>
    <a:masterClrMapping/>
  </p:clrMapOvr>
  <p:transition>
    <p:pull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10.2 </a:t>
            </a:r>
            <a:r>
              <a:rPr lang="zh-CN" altLang="en-US" smtClean="0">
                <a:latin typeface="黑体" panose="02010609060101010101" pitchFamily="49" charset="-122"/>
              </a:rPr>
              <a:t>对称式共享存储器系统结构</a:t>
            </a:r>
          </a:p>
        </p:txBody>
      </p:sp>
      <p:sp>
        <p:nvSpPr>
          <p:cNvPr id="36867" name="Rectangle 3" descr="Rectangle: Click to edit Master text styles&#10;Second level&#10;Third level&#10;Fourth level&#10;Fifth level"/>
          <p:cNvSpPr>
            <a:spLocks noGrp="1" noChangeArrowheads="1"/>
          </p:cNvSpPr>
          <p:nvPr>
            <p:ph type="body" idx="1"/>
          </p:nvPr>
        </p:nvSpPr>
        <p:spPr>
          <a:xfrm>
            <a:off x="685800" y="1412875"/>
            <a:ext cx="7918450" cy="4573588"/>
          </a:xfrm>
        </p:spPr>
        <p:txBody>
          <a:bodyPr/>
          <a:lstStyle/>
          <a:p>
            <a:pPr lvl="3" eaLnBrk="1" hangingPunct="1">
              <a:lnSpc>
                <a:spcPct val="140000"/>
              </a:lnSpc>
            </a:pPr>
            <a:r>
              <a:rPr lang="en-US" altLang="zh-CN" smtClean="0">
                <a:solidFill>
                  <a:srgbClr val="000000"/>
                </a:solidFill>
                <a:latin typeface="Times New Roman" panose="02020603050405020304" pitchFamily="18" charset="0"/>
              </a:rPr>
              <a:t>Cache</a:t>
            </a:r>
            <a:r>
              <a:rPr lang="zh-CN" altLang="en-US" smtClean="0">
                <a:solidFill>
                  <a:srgbClr val="000000"/>
                </a:solidFill>
                <a:latin typeface="Times New Roman" panose="02020603050405020304" pitchFamily="18" charset="0"/>
              </a:rPr>
              <a:t>通常连在共享存储器的总线上，当某个</a:t>
            </a:r>
            <a:r>
              <a:rPr lang="en-US" altLang="zh-CN" smtClean="0">
                <a:solidFill>
                  <a:srgbClr val="000000"/>
                </a:solidFill>
                <a:latin typeface="Times New Roman" panose="02020603050405020304" pitchFamily="18" charset="0"/>
              </a:rPr>
              <a:t>Cache</a:t>
            </a:r>
            <a:r>
              <a:rPr lang="zh-CN" altLang="en-US" smtClean="0">
                <a:solidFill>
                  <a:srgbClr val="000000"/>
                </a:solidFill>
                <a:latin typeface="Times New Roman" panose="02020603050405020304" pitchFamily="18" charset="0"/>
              </a:rPr>
              <a:t>需要访问存储器时，它会把请求放到总线上广播出去，其他各个</a:t>
            </a:r>
            <a:r>
              <a:rPr lang="en-US" altLang="zh-CN" smtClean="0">
                <a:solidFill>
                  <a:srgbClr val="000000"/>
                </a:solidFill>
                <a:latin typeface="Times New Roman" panose="02020603050405020304" pitchFamily="18" charset="0"/>
              </a:rPr>
              <a:t>Cache</a:t>
            </a:r>
            <a:r>
              <a:rPr lang="zh-CN" altLang="en-US" smtClean="0">
                <a:solidFill>
                  <a:srgbClr val="000000"/>
                </a:solidFill>
                <a:latin typeface="Times New Roman" panose="02020603050405020304" pitchFamily="18" charset="0"/>
              </a:rPr>
              <a:t>控制器通过监听总线（它们一直在监听）来判断它们是否有总线上请求的数据块。如果有，就进行相应的操作。 </a:t>
            </a:r>
          </a:p>
          <a:p>
            <a:pPr marL="457200" indent="-457200" eaLnBrk="1" hangingPunct="1">
              <a:lnSpc>
                <a:spcPct val="140000"/>
              </a:lnSpc>
              <a:buFont typeface="Wingdings" panose="05000000000000000000" pitchFamily="2" charset="2"/>
              <a:buAutoNum type="arabicPeriod" startAt="2"/>
            </a:pPr>
            <a:r>
              <a:rPr lang="zh-CN" altLang="en-US" smtClean="0">
                <a:latin typeface="Times New Roman" panose="02020603050405020304" pitchFamily="18" charset="0"/>
              </a:rPr>
              <a:t>采用两种方法来解决</a:t>
            </a:r>
            <a:r>
              <a:rPr lang="en-US" altLang="zh-CN" smtClean="0">
                <a:latin typeface="Times New Roman" panose="02020603050405020304" pitchFamily="18" charset="0"/>
              </a:rPr>
              <a:t>Cache</a:t>
            </a:r>
            <a:r>
              <a:rPr lang="zh-CN" altLang="en-US" smtClean="0">
                <a:latin typeface="Times New Roman" panose="02020603050405020304" pitchFamily="18" charset="0"/>
              </a:rPr>
              <a:t>一致性问题。</a:t>
            </a:r>
            <a:r>
              <a:rPr lang="zh-CN" altLang="en-US" smtClean="0"/>
              <a:t> </a:t>
            </a:r>
            <a:endParaRPr lang="zh-CN" altLang="en-US" smtClean="0">
              <a:latin typeface="Times New Roman" panose="02020603050405020304" pitchFamily="18" charset="0"/>
            </a:endParaRPr>
          </a:p>
          <a:p>
            <a:pPr marL="1085850" lvl="1" indent="-457200" eaLnBrk="1" hangingPunct="1">
              <a:lnSpc>
                <a:spcPct val="140000"/>
              </a:lnSpc>
            </a:pPr>
            <a:r>
              <a:rPr lang="zh-CN" altLang="en-US" smtClean="0">
                <a:solidFill>
                  <a:srgbClr val="FF0000"/>
                </a:solidFill>
              </a:rPr>
              <a:t>写作废协议</a:t>
            </a:r>
          </a:p>
          <a:p>
            <a:pPr lvl="2" eaLnBrk="1" hangingPunct="1">
              <a:lnSpc>
                <a:spcPct val="140000"/>
              </a:lnSpc>
              <a:buFont typeface="Wingdings" pitchFamily="2" charset="2"/>
              <a:buNone/>
            </a:pPr>
            <a:r>
              <a:rPr lang="zh-CN" altLang="en-US" smtClean="0"/>
              <a:t>             在处理器对某个数据项进行写入之前，保证它拥有对该数据项的唯一的访问权。</a:t>
            </a:r>
            <a:r>
              <a:rPr lang="en-US" altLang="zh-CN" smtClean="0"/>
              <a:t>(</a:t>
            </a:r>
            <a:r>
              <a:rPr lang="zh-CN" altLang="en-US" smtClean="0"/>
              <a:t>作废其它的副本</a:t>
            </a:r>
            <a:r>
              <a:rPr lang="en-US" altLang="zh-CN" smtClean="0"/>
              <a:t>)</a:t>
            </a:r>
          </a:p>
        </p:txBody>
      </p:sp>
    </p:spTree>
  </p:cSld>
  <p:clrMapOvr>
    <a:masterClrMapping/>
  </p:clrMapOvr>
  <p:transition>
    <p:pull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ext Box 51"/>
          <p:cNvSpPr txBox="1">
            <a:spLocks noChangeArrowheads="1"/>
          </p:cNvSpPr>
          <p:nvPr/>
        </p:nvSpPr>
        <p:spPr bwMode="auto">
          <a:xfrm>
            <a:off x="1258888" y="692150"/>
            <a:ext cx="708660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000" b="1">
                <a:latin typeface="宋体" panose="02010600030101010101" pitchFamily="2" charset="-122"/>
                <a:ea typeface="宋体" panose="02010600030101010101" pitchFamily="2" charset="-122"/>
              </a:rPr>
              <a:t>例 </a:t>
            </a:r>
            <a:r>
              <a:rPr lang="zh-CN" altLang="en-US" sz="2000" b="1">
                <a:solidFill>
                  <a:srgbClr val="000000"/>
                </a:solidFill>
                <a:latin typeface="宋体" panose="02010600030101010101" pitchFamily="2" charset="-122"/>
                <a:ea typeface="宋体" panose="02010600030101010101" pitchFamily="2" charset="-122"/>
              </a:rPr>
              <a:t>监听总线、写作废协议举例（采用写直达法）</a:t>
            </a:r>
            <a:r>
              <a:rPr lang="zh-CN" altLang="en-US" sz="2000">
                <a:solidFill>
                  <a:srgbClr val="000000"/>
                </a:solidFill>
                <a:latin typeface="宋体" panose="02010600030101010101" pitchFamily="2" charset="-122"/>
                <a:ea typeface="宋体" panose="02010600030101010101" pitchFamily="2" charset="-122"/>
              </a:rPr>
              <a:t> </a:t>
            </a:r>
          </a:p>
          <a:p>
            <a:pPr eaLnBrk="1" hangingPunct="1">
              <a:spcBef>
                <a:spcPct val="50000"/>
              </a:spcBef>
              <a:buClrTx/>
              <a:buFontTx/>
              <a:buNone/>
            </a:pPr>
            <a:r>
              <a:rPr lang="zh-CN" altLang="en-US" sz="2000" b="1">
                <a:solidFill>
                  <a:srgbClr val="D60093"/>
                </a:solidFill>
                <a:latin typeface="Times New Roman" panose="02020603050405020304" pitchFamily="18" charset="0"/>
                <a:ea typeface="宋体" panose="02010600030101010101" pitchFamily="2" charset="-122"/>
              </a:rPr>
              <a:t>初始状态</a:t>
            </a:r>
            <a:r>
              <a:rPr lang="zh-CN" altLang="en-US" sz="2000" b="1">
                <a:solidFill>
                  <a:schemeClr val="tx1"/>
                </a:solidFill>
                <a:latin typeface="Times New Roman" panose="02020603050405020304" pitchFamily="18" charset="0"/>
                <a:ea typeface="宋体" panose="02010600030101010101" pitchFamily="2" charset="-122"/>
              </a:rPr>
              <a:t>：</a:t>
            </a:r>
            <a:r>
              <a:rPr lang="en-US" altLang="zh-CN" sz="2000" b="1">
                <a:solidFill>
                  <a:schemeClr val="tx1"/>
                </a:solidFill>
                <a:latin typeface="Times New Roman" panose="02020603050405020304" pitchFamily="18" charset="0"/>
                <a:ea typeface="宋体" panose="02010600030101010101" pitchFamily="2" charset="-122"/>
              </a:rPr>
              <a:t>CPU A</a:t>
            </a:r>
            <a:r>
              <a:rPr lang="zh-CN" altLang="en-US" sz="2000" b="1">
                <a:solidFill>
                  <a:schemeClr val="tx1"/>
                </a:solidFill>
                <a:latin typeface="Times New Roman" panose="02020603050405020304" pitchFamily="18" charset="0"/>
                <a:ea typeface="宋体" panose="02010600030101010101" pitchFamily="2" charset="-122"/>
              </a:rPr>
              <a:t>、</a:t>
            </a:r>
            <a:r>
              <a:rPr lang="en-US" altLang="zh-CN" sz="2000" b="1">
                <a:solidFill>
                  <a:schemeClr val="tx1"/>
                </a:solidFill>
                <a:latin typeface="Times New Roman" panose="02020603050405020304" pitchFamily="18" charset="0"/>
                <a:ea typeface="宋体" panose="02010600030101010101" pitchFamily="2" charset="-122"/>
              </a:rPr>
              <a:t>CPU B</a:t>
            </a:r>
            <a:r>
              <a:rPr lang="zh-CN" altLang="en-US" sz="2000" b="1">
                <a:solidFill>
                  <a:schemeClr val="tx1"/>
                </a:solidFill>
                <a:latin typeface="Times New Roman" panose="02020603050405020304" pitchFamily="18" charset="0"/>
                <a:ea typeface="宋体" panose="02010600030101010101" pitchFamily="2" charset="-122"/>
              </a:rPr>
              <a:t>、</a:t>
            </a:r>
            <a:r>
              <a:rPr lang="en-US" altLang="zh-CN" sz="2000" b="1">
                <a:solidFill>
                  <a:schemeClr val="tx1"/>
                </a:solidFill>
                <a:latin typeface="Times New Roman" panose="02020603050405020304" pitchFamily="18" charset="0"/>
                <a:ea typeface="宋体" panose="02010600030101010101" pitchFamily="2" charset="-122"/>
              </a:rPr>
              <a:t>CPU C</a:t>
            </a:r>
            <a:r>
              <a:rPr lang="zh-CN" altLang="en-US" sz="2000" b="1">
                <a:solidFill>
                  <a:schemeClr val="tx1"/>
                </a:solidFill>
                <a:latin typeface="Times New Roman" panose="02020603050405020304" pitchFamily="18" charset="0"/>
                <a:ea typeface="宋体" panose="02010600030101010101" pitchFamily="2" charset="-122"/>
              </a:rPr>
              <a:t>都有</a:t>
            </a:r>
            <a:r>
              <a:rPr lang="en-US" altLang="zh-CN" sz="2000" b="1">
                <a:solidFill>
                  <a:schemeClr val="tx1"/>
                </a:solidFill>
                <a:latin typeface="Times New Roman" panose="02020603050405020304" pitchFamily="18" charset="0"/>
                <a:ea typeface="宋体" panose="02010600030101010101" pitchFamily="2" charset="-122"/>
              </a:rPr>
              <a:t>X</a:t>
            </a:r>
            <a:r>
              <a:rPr lang="zh-CN" altLang="en-US" sz="2000" b="1">
                <a:solidFill>
                  <a:schemeClr val="tx1"/>
                </a:solidFill>
                <a:latin typeface="Times New Roman" panose="02020603050405020304" pitchFamily="18" charset="0"/>
                <a:ea typeface="宋体" panose="02010600030101010101" pitchFamily="2" charset="-122"/>
              </a:rPr>
              <a:t>的副本。在</a:t>
            </a:r>
            <a:r>
              <a:rPr lang="en-US" altLang="zh-CN" sz="2000" b="1">
                <a:solidFill>
                  <a:schemeClr val="tx1"/>
                </a:solidFill>
                <a:latin typeface="Times New Roman" panose="02020603050405020304" pitchFamily="18" charset="0"/>
                <a:ea typeface="宋体" panose="02010600030101010101" pitchFamily="2" charset="-122"/>
              </a:rPr>
              <a:t>CPU A</a:t>
            </a:r>
            <a:r>
              <a:rPr lang="zh-CN" altLang="en-US" sz="2000" b="1">
                <a:solidFill>
                  <a:schemeClr val="tx1"/>
                </a:solidFill>
                <a:latin typeface="Times New Roman" panose="02020603050405020304" pitchFamily="18" charset="0"/>
                <a:ea typeface="宋体" panose="02010600030101010101" pitchFamily="2" charset="-122"/>
              </a:rPr>
              <a:t>要对</a:t>
            </a:r>
            <a:r>
              <a:rPr lang="en-US" altLang="zh-CN" sz="2000" b="1">
                <a:solidFill>
                  <a:schemeClr val="tx1"/>
                </a:solidFill>
                <a:latin typeface="Times New Roman" panose="02020603050405020304" pitchFamily="18" charset="0"/>
                <a:ea typeface="宋体" panose="02010600030101010101" pitchFamily="2" charset="-122"/>
              </a:rPr>
              <a:t>X</a:t>
            </a:r>
            <a:r>
              <a:rPr lang="zh-CN" altLang="en-US" sz="2000" b="1">
                <a:solidFill>
                  <a:schemeClr val="tx1"/>
                </a:solidFill>
                <a:latin typeface="Times New Roman" panose="02020603050405020304" pitchFamily="18" charset="0"/>
                <a:ea typeface="宋体" panose="02010600030101010101" pitchFamily="2" charset="-122"/>
              </a:rPr>
              <a:t>进行写入时，需先作废</a:t>
            </a:r>
            <a:r>
              <a:rPr lang="en-US" altLang="zh-CN" sz="2000" b="1">
                <a:solidFill>
                  <a:schemeClr val="tx1"/>
                </a:solidFill>
                <a:latin typeface="Times New Roman" panose="02020603050405020304" pitchFamily="18" charset="0"/>
                <a:ea typeface="宋体" panose="02010600030101010101" pitchFamily="2" charset="-122"/>
              </a:rPr>
              <a:t>CPU B</a:t>
            </a:r>
            <a:r>
              <a:rPr lang="zh-CN" altLang="en-US" sz="2000" b="1">
                <a:solidFill>
                  <a:schemeClr val="tx1"/>
                </a:solidFill>
                <a:latin typeface="Times New Roman" panose="02020603050405020304" pitchFamily="18" charset="0"/>
                <a:ea typeface="宋体" panose="02010600030101010101" pitchFamily="2" charset="-122"/>
              </a:rPr>
              <a:t>和</a:t>
            </a:r>
            <a:r>
              <a:rPr lang="en-US" altLang="zh-CN" sz="2000" b="1">
                <a:solidFill>
                  <a:schemeClr val="tx1"/>
                </a:solidFill>
                <a:latin typeface="Times New Roman" panose="02020603050405020304" pitchFamily="18" charset="0"/>
                <a:ea typeface="宋体" panose="02010600030101010101" pitchFamily="2" charset="-122"/>
              </a:rPr>
              <a:t>CPU C</a:t>
            </a:r>
            <a:r>
              <a:rPr lang="zh-CN" altLang="en-US" sz="2000" b="1">
                <a:solidFill>
                  <a:schemeClr val="tx1"/>
                </a:solidFill>
                <a:latin typeface="Times New Roman" panose="02020603050405020304" pitchFamily="18" charset="0"/>
                <a:ea typeface="宋体" panose="02010600030101010101" pitchFamily="2" charset="-122"/>
              </a:rPr>
              <a:t>中的副本，然后再将</a:t>
            </a:r>
            <a:r>
              <a:rPr lang="en-US" altLang="zh-CN" sz="2000" b="1">
                <a:solidFill>
                  <a:schemeClr val="tx1"/>
                </a:solidFill>
                <a:latin typeface="Times New Roman" panose="02020603050405020304" pitchFamily="18" charset="0"/>
                <a:ea typeface="宋体" panose="02010600030101010101" pitchFamily="2" charset="-122"/>
              </a:rPr>
              <a:t>p</a:t>
            </a:r>
            <a:r>
              <a:rPr lang="zh-CN" altLang="en-US" sz="2000" b="1">
                <a:solidFill>
                  <a:schemeClr val="tx1"/>
                </a:solidFill>
                <a:latin typeface="Times New Roman" panose="02020603050405020304" pitchFamily="18" charset="0"/>
                <a:ea typeface="宋体" panose="02010600030101010101" pitchFamily="2" charset="-122"/>
              </a:rPr>
              <a:t>写入</a:t>
            </a:r>
            <a:r>
              <a:rPr lang="en-US" altLang="zh-CN" sz="2000" b="1">
                <a:solidFill>
                  <a:schemeClr val="tx1"/>
                </a:solidFill>
                <a:latin typeface="Times New Roman" panose="02020603050405020304" pitchFamily="18" charset="0"/>
                <a:ea typeface="宋体" panose="02010600030101010101" pitchFamily="2" charset="-122"/>
              </a:rPr>
              <a:t>Cache A</a:t>
            </a:r>
            <a:r>
              <a:rPr lang="zh-CN" altLang="en-US" sz="2000" b="1">
                <a:solidFill>
                  <a:schemeClr val="tx1"/>
                </a:solidFill>
                <a:latin typeface="Times New Roman" panose="02020603050405020304" pitchFamily="18" charset="0"/>
                <a:ea typeface="宋体" panose="02010600030101010101" pitchFamily="2" charset="-122"/>
              </a:rPr>
              <a:t>中的副本，同时用该数据更新主存单元</a:t>
            </a:r>
            <a:r>
              <a:rPr lang="en-US" altLang="zh-CN" sz="2000" b="1">
                <a:solidFill>
                  <a:schemeClr val="tx1"/>
                </a:solidFill>
                <a:latin typeface="Times New Roman" panose="02020603050405020304" pitchFamily="18" charset="0"/>
                <a:ea typeface="宋体" panose="02010600030101010101" pitchFamily="2" charset="-122"/>
              </a:rPr>
              <a:t>X</a:t>
            </a:r>
            <a:r>
              <a:rPr lang="zh-CN" altLang="en-US" sz="2000" b="1">
                <a:solidFill>
                  <a:schemeClr val="tx1"/>
                </a:solidFill>
                <a:latin typeface="Times New Roman" panose="02020603050405020304" pitchFamily="18" charset="0"/>
                <a:ea typeface="宋体" panose="02010600030101010101" pitchFamily="2" charset="-122"/>
              </a:rPr>
              <a:t>。 </a:t>
            </a:r>
          </a:p>
        </p:txBody>
      </p:sp>
      <p:sp>
        <p:nvSpPr>
          <p:cNvPr id="37891" name="Rectangle 78"/>
          <p:cNvSpPr>
            <a:spLocks noGrp="1" noChangeArrowheads="1"/>
          </p:cNvSpPr>
          <p:nvPr>
            <p:ph type="title"/>
          </p:nvPr>
        </p:nvSpPr>
        <p:spPr/>
        <p:txBody>
          <a:bodyPr/>
          <a:lstStyle/>
          <a:p>
            <a:pPr eaLnBrk="1" hangingPunct="1"/>
            <a:endParaRPr lang="zh-CN" altLang="zh-CN" smtClean="0"/>
          </a:p>
        </p:txBody>
      </p:sp>
      <p:graphicFrame>
        <p:nvGraphicFramePr>
          <p:cNvPr id="37892" name="Object 77"/>
          <p:cNvGraphicFramePr>
            <a:graphicFrameLocks noGrp="1" noChangeAspect="1"/>
          </p:cNvGraphicFramePr>
          <p:nvPr>
            <p:ph idx="1"/>
          </p:nvPr>
        </p:nvGraphicFramePr>
        <p:xfrm>
          <a:off x="360363" y="2420938"/>
          <a:ext cx="8820150" cy="3771900"/>
        </p:xfrm>
        <a:graphic>
          <a:graphicData uri="http://schemas.openxmlformats.org/presentationml/2006/ole">
            <mc:AlternateContent xmlns:mc="http://schemas.openxmlformats.org/markup-compatibility/2006">
              <mc:Choice xmlns:v="urn:schemas-microsoft-com:vml" Requires="v">
                <p:oleObj spid="_x0000_s37898" name="图片" r:id="rId3" imgW="7735824" imgH="3307080" progId="Word.Picture.8">
                  <p:embed/>
                </p:oleObj>
              </mc:Choice>
              <mc:Fallback>
                <p:oleObj name="图片" r:id="rId3" imgW="7735824" imgH="3307080" progId="Word.Picture.8">
                  <p:embed/>
                  <p:pic>
                    <p:nvPicPr>
                      <p:cNvPr id="0" name="Object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363" y="2420938"/>
                        <a:ext cx="8820150" cy="3771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pull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8"/>
          <p:cNvSpPr>
            <a:spLocks noGrp="1" noChangeArrowheads="1"/>
          </p:cNvSpPr>
          <p:nvPr>
            <p:ph type="title"/>
          </p:nvPr>
        </p:nvSpPr>
        <p:spPr/>
        <p:txBody>
          <a:bodyPr/>
          <a:lstStyle/>
          <a:p>
            <a:pPr eaLnBrk="1" hangingPunct="1"/>
            <a:r>
              <a:rPr lang="en-US" altLang="zh-CN" smtClean="0">
                <a:latin typeface="黑体" panose="02010609060101010101" pitchFamily="49" charset="-122"/>
              </a:rPr>
              <a:t>10.2 </a:t>
            </a:r>
            <a:r>
              <a:rPr lang="zh-CN" altLang="en-US" smtClean="0">
                <a:latin typeface="黑体" panose="02010609060101010101" pitchFamily="49" charset="-122"/>
              </a:rPr>
              <a:t>对称式共享存储器系统结构</a:t>
            </a:r>
          </a:p>
        </p:txBody>
      </p:sp>
      <p:sp>
        <p:nvSpPr>
          <p:cNvPr id="38915" name="Rectangle 3" descr="Rectangle: Click to edit Master text styles&#10;Second level&#10;Third level&#10;Fourth level&#10;Fifth level"/>
          <p:cNvSpPr>
            <a:spLocks noGrp="1" noChangeArrowheads="1"/>
          </p:cNvSpPr>
          <p:nvPr>
            <p:ph type="body" sz="half" idx="1"/>
          </p:nvPr>
        </p:nvSpPr>
        <p:spPr>
          <a:xfrm>
            <a:off x="395288" y="1290638"/>
            <a:ext cx="8134350" cy="4875212"/>
          </a:xfrm>
        </p:spPr>
        <p:txBody>
          <a:bodyPr/>
          <a:lstStyle/>
          <a:p>
            <a:pPr marL="1085850" lvl="1" indent="-457200" eaLnBrk="1" hangingPunct="1"/>
            <a:r>
              <a:rPr lang="zh-CN" altLang="en-US" smtClean="0">
                <a:solidFill>
                  <a:srgbClr val="FF0000"/>
                </a:solidFill>
              </a:rPr>
              <a:t>写更新协议</a:t>
            </a:r>
          </a:p>
          <a:p>
            <a:pPr lvl="2" eaLnBrk="1" hangingPunct="1">
              <a:buFont typeface="Wingdings" pitchFamily="2" charset="2"/>
              <a:buNone/>
            </a:pPr>
            <a:r>
              <a:rPr lang="zh-CN" altLang="en-US" sz="2400" smtClean="0">
                <a:latin typeface="宋体" panose="02010600030101010101" pitchFamily="2" charset="-122"/>
              </a:rPr>
              <a:t>        </a:t>
            </a:r>
            <a:r>
              <a:rPr lang="zh-CN" altLang="en-US" smtClean="0">
                <a:latin typeface="宋体" panose="02010600030101010101" pitchFamily="2" charset="-122"/>
              </a:rPr>
              <a:t>当一个处理器对某数据项进行写入时，通过广播使其它</a:t>
            </a:r>
            <a:r>
              <a:rPr lang="en-US" altLang="zh-CN" smtClean="0">
                <a:solidFill>
                  <a:srgbClr val="9933FF"/>
                </a:solidFill>
                <a:latin typeface="宋体" panose="02010600030101010101" pitchFamily="2" charset="-122"/>
              </a:rPr>
              <a:t>Cache</a:t>
            </a:r>
            <a:r>
              <a:rPr lang="zh-CN" altLang="en-US" smtClean="0">
                <a:latin typeface="宋体" panose="02010600030101010101" pitchFamily="2" charset="-122"/>
              </a:rPr>
              <a:t>中所有对应于该数据项的副本进行更新。</a:t>
            </a:r>
          </a:p>
          <a:p>
            <a:pPr marL="457200" indent="-457200" eaLnBrk="1" hangingPunct="1">
              <a:buFont typeface="Wingdings" panose="05000000000000000000" pitchFamily="2" charset="2"/>
              <a:buNone/>
            </a:pPr>
            <a:r>
              <a:rPr lang="zh-CN" altLang="en-US" sz="2000" b="1" smtClean="0">
                <a:latin typeface="宋体" panose="02010600030101010101" pitchFamily="2" charset="-122"/>
                <a:ea typeface="宋体" panose="02010600030101010101" pitchFamily="2" charset="-122"/>
              </a:rPr>
              <a:t>     例 </a:t>
            </a:r>
            <a:r>
              <a:rPr lang="zh-CN" altLang="en-US" sz="2000" b="1" smtClean="0">
                <a:solidFill>
                  <a:schemeClr val="tx1"/>
                </a:solidFill>
                <a:latin typeface="宋体" panose="02010600030101010101" pitchFamily="2" charset="-122"/>
                <a:ea typeface="宋体" panose="02010600030101010101" pitchFamily="2" charset="-122"/>
              </a:rPr>
              <a:t>监听总线、写更新协议举例（采用写直达法）</a:t>
            </a:r>
          </a:p>
          <a:p>
            <a:pPr marL="457200" indent="-457200" eaLnBrk="1" hangingPunct="1">
              <a:buFont typeface="Wingdings" panose="05000000000000000000" pitchFamily="2" charset="2"/>
              <a:buNone/>
            </a:pPr>
            <a:r>
              <a:rPr lang="zh-CN" altLang="en-US" sz="2000" b="1" smtClean="0">
                <a:solidFill>
                  <a:schemeClr val="tx1"/>
                </a:solidFill>
                <a:latin typeface="Times New Roman" panose="02020603050405020304" pitchFamily="18" charset="0"/>
                <a:ea typeface="宋体" panose="02010600030101010101" pitchFamily="2" charset="-122"/>
              </a:rPr>
              <a:t>                假设：</a:t>
            </a:r>
            <a:r>
              <a:rPr lang="en-US" altLang="zh-CN" sz="2000" b="1" smtClean="0">
                <a:solidFill>
                  <a:srgbClr val="9933FF"/>
                </a:solidFill>
                <a:latin typeface="Times New Roman" panose="02020603050405020304" pitchFamily="18" charset="0"/>
                <a:ea typeface="宋体" panose="02010600030101010101" pitchFamily="2" charset="-122"/>
              </a:rPr>
              <a:t>3</a:t>
            </a:r>
            <a:r>
              <a:rPr lang="zh-CN" altLang="en-US" sz="2000" b="1" smtClean="0">
                <a:solidFill>
                  <a:schemeClr val="tx1"/>
                </a:solidFill>
                <a:latin typeface="Times New Roman" panose="02020603050405020304" pitchFamily="18" charset="0"/>
                <a:ea typeface="宋体" panose="02010600030101010101" pitchFamily="2" charset="-122"/>
              </a:rPr>
              <a:t>个</a:t>
            </a:r>
            <a:r>
              <a:rPr lang="en-US" altLang="zh-CN" sz="2000" b="1" smtClean="0">
                <a:solidFill>
                  <a:srgbClr val="9933FF"/>
                </a:solidFill>
                <a:latin typeface="Times New Roman" panose="02020603050405020304" pitchFamily="18" charset="0"/>
                <a:ea typeface="宋体" panose="02010600030101010101" pitchFamily="2" charset="-122"/>
              </a:rPr>
              <a:t>Cache</a:t>
            </a:r>
            <a:r>
              <a:rPr lang="zh-CN" altLang="en-US" sz="2000" b="1" smtClean="0">
                <a:solidFill>
                  <a:schemeClr val="tx1"/>
                </a:solidFill>
                <a:latin typeface="Times New Roman" panose="02020603050405020304" pitchFamily="18" charset="0"/>
                <a:ea typeface="宋体" panose="02010600030101010101" pitchFamily="2" charset="-122"/>
              </a:rPr>
              <a:t>都有</a:t>
            </a:r>
            <a:r>
              <a:rPr lang="en-US" altLang="zh-CN" sz="2000" b="1" smtClean="0">
                <a:solidFill>
                  <a:srgbClr val="9933FF"/>
                </a:solidFill>
                <a:latin typeface="Times New Roman" panose="02020603050405020304" pitchFamily="18" charset="0"/>
                <a:ea typeface="宋体" panose="02010600030101010101" pitchFamily="2" charset="-122"/>
              </a:rPr>
              <a:t>X</a:t>
            </a:r>
            <a:r>
              <a:rPr lang="zh-CN" altLang="en-US" sz="2000" b="1" smtClean="0">
                <a:solidFill>
                  <a:schemeClr val="tx1"/>
                </a:solidFill>
                <a:latin typeface="Times New Roman" panose="02020603050405020304" pitchFamily="18" charset="0"/>
                <a:ea typeface="宋体" panose="02010600030101010101" pitchFamily="2" charset="-122"/>
              </a:rPr>
              <a:t>的副本。</a:t>
            </a:r>
          </a:p>
          <a:p>
            <a:pPr marL="457200" indent="-457200" eaLnBrk="1" hangingPunct="1">
              <a:buFont typeface="Wingdings" panose="05000000000000000000" pitchFamily="2" charset="2"/>
              <a:buNone/>
            </a:pPr>
            <a:r>
              <a:rPr lang="zh-CN" altLang="en-US" sz="2000" b="1" smtClean="0">
                <a:solidFill>
                  <a:schemeClr val="tx1"/>
                </a:solidFill>
                <a:latin typeface="Times New Roman" panose="02020603050405020304" pitchFamily="18" charset="0"/>
                <a:ea typeface="宋体" panose="02010600030101010101" pitchFamily="2" charset="-122"/>
              </a:rPr>
              <a:t>                 当</a:t>
            </a:r>
            <a:r>
              <a:rPr lang="en-US" altLang="zh-CN" sz="2000" b="1" smtClean="0">
                <a:solidFill>
                  <a:schemeClr val="tx1"/>
                </a:solidFill>
                <a:latin typeface="Times New Roman" panose="02020603050405020304" pitchFamily="18" charset="0"/>
                <a:ea typeface="宋体" panose="02010600030101010101" pitchFamily="2" charset="-122"/>
              </a:rPr>
              <a:t>CPU A</a:t>
            </a:r>
            <a:r>
              <a:rPr lang="zh-CN" altLang="en-US" sz="2000" b="1" smtClean="0">
                <a:solidFill>
                  <a:schemeClr val="tx1"/>
                </a:solidFill>
                <a:latin typeface="Times New Roman" panose="02020603050405020304" pitchFamily="18" charset="0"/>
                <a:ea typeface="宋体" panose="02010600030101010101" pitchFamily="2" charset="-122"/>
              </a:rPr>
              <a:t>将数据</a:t>
            </a:r>
            <a:r>
              <a:rPr lang="en-US" altLang="zh-CN" sz="2000" b="1" smtClean="0">
                <a:solidFill>
                  <a:srgbClr val="9933FF"/>
                </a:solidFill>
                <a:latin typeface="Times New Roman" panose="02020603050405020304" pitchFamily="18" charset="0"/>
                <a:ea typeface="宋体" panose="02010600030101010101" pitchFamily="2" charset="-122"/>
              </a:rPr>
              <a:t>p</a:t>
            </a:r>
            <a:r>
              <a:rPr lang="zh-CN" altLang="en-US" sz="2000" b="1" smtClean="0">
                <a:solidFill>
                  <a:schemeClr val="tx1"/>
                </a:solidFill>
                <a:latin typeface="Times New Roman" panose="02020603050405020304" pitchFamily="18" charset="0"/>
                <a:ea typeface="宋体" panose="02010600030101010101" pitchFamily="2" charset="-122"/>
              </a:rPr>
              <a:t>写入</a:t>
            </a:r>
            <a:r>
              <a:rPr lang="en-US" altLang="zh-CN" sz="2000" b="1" smtClean="0">
                <a:solidFill>
                  <a:schemeClr val="tx1"/>
                </a:solidFill>
                <a:latin typeface="Times New Roman" panose="02020603050405020304" pitchFamily="18" charset="0"/>
                <a:ea typeface="宋体" panose="02010600030101010101" pitchFamily="2" charset="-122"/>
              </a:rPr>
              <a:t>Cache A</a:t>
            </a:r>
            <a:r>
              <a:rPr lang="zh-CN" altLang="en-US" sz="2000" b="1" smtClean="0">
                <a:solidFill>
                  <a:schemeClr val="tx1"/>
                </a:solidFill>
                <a:latin typeface="Times New Roman" panose="02020603050405020304" pitchFamily="18" charset="0"/>
                <a:ea typeface="宋体" panose="02010600030101010101" pitchFamily="2" charset="-122"/>
              </a:rPr>
              <a:t>中的副本时，将</a:t>
            </a:r>
            <a:r>
              <a:rPr lang="en-US" altLang="zh-CN" sz="2000" b="1" smtClean="0">
                <a:solidFill>
                  <a:srgbClr val="9933FF"/>
                </a:solidFill>
                <a:latin typeface="Times New Roman" panose="02020603050405020304" pitchFamily="18" charset="0"/>
                <a:ea typeface="宋体" panose="02010600030101010101" pitchFamily="2" charset="-122"/>
              </a:rPr>
              <a:t>p</a:t>
            </a:r>
            <a:r>
              <a:rPr lang="zh-CN" altLang="en-US" sz="2000" b="1" smtClean="0">
                <a:solidFill>
                  <a:schemeClr val="tx1"/>
                </a:solidFill>
                <a:latin typeface="Times New Roman" panose="02020603050405020304" pitchFamily="18" charset="0"/>
                <a:ea typeface="宋体" panose="02010600030101010101" pitchFamily="2" charset="-122"/>
              </a:rPr>
              <a:t>广播给所有的</a:t>
            </a:r>
            <a:r>
              <a:rPr lang="en-US" altLang="zh-CN" sz="2000" b="1" smtClean="0">
                <a:solidFill>
                  <a:schemeClr val="tx1"/>
                </a:solidFill>
                <a:latin typeface="Times New Roman" panose="02020603050405020304" pitchFamily="18" charset="0"/>
                <a:ea typeface="宋体" panose="02010600030101010101" pitchFamily="2" charset="-122"/>
              </a:rPr>
              <a:t>Cache</a:t>
            </a:r>
            <a:r>
              <a:rPr lang="zh-CN" altLang="en-US" sz="2000" b="1" smtClean="0">
                <a:solidFill>
                  <a:schemeClr val="tx1"/>
                </a:solidFill>
                <a:latin typeface="Times New Roman" panose="02020603050405020304" pitchFamily="18" charset="0"/>
                <a:ea typeface="宋体" panose="02010600030101010101" pitchFamily="2" charset="-122"/>
              </a:rPr>
              <a:t>，这些</a:t>
            </a:r>
            <a:r>
              <a:rPr lang="en-US" altLang="zh-CN" sz="2000" b="1" smtClean="0">
                <a:solidFill>
                  <a:schemeClr val="tx1"/>
                </a:solidFill>
                <a:latin typeface="Times New Roman" panose="02020603050405020304" pitchFamily="18" charset="0"/>
                <a:ea typeface="宋体" panose="02010600030101010101" pitchFamily="2" charset="-122"/>
              </a:rPr>
              <a:t>Cache</a:t>
            </a:r>
            <a:r>
              <a:rPr lang="zh-CN" altLang="en-US" sz="2000" b="1" smtClean="0">
                <a:solidFill>
                  <a:schemeClr val="tx1"/>
                </a:solidFill>
                <a:latin typeface="Times New Roman" panose="02020603050405020304" pitchFamily="18" charset="0"/>
                <a:ea typeface="宋体" panose="02010600030101010101" pitchFamily="2" charset="-122"/>
              </a:rPr>
              <a:t>用</a:t>
            </a:r>
            <a:r>
              <a:rPr lang="en-US" altLang="zh-CN" sz="2000" b="1" smtClean="0">
                <a:solidFill>
                  <a:srgbClr val="9933FF"/>
                </a:solidFill>
                <a:latin typeface="Times New Roman" panose="02020603050405020304" pitchFamily="18" charset="0"/>
                <a:ea typeface="宋体" panose="02010600030101010101" pitchFamily="2" charset="-122"/>
              </a:rPr>
              <a:t>p</a:t>
            </a:r>
            <a:r>
              <a:rPr lang="zh-CN" altLang="en-US" sz="2000" b="1" smtClean="0">
                <a:solidFill>
                  <a:schemeClr val="tx1"/>
                </a:solidFill>
                <a:latin typeface="Times New Roman" panose="02020603050405020304" pitchFamily="18" charset="0"/>
                <a:ea typeface="宋体" panose="02010600030101010101" pitchFamily="2" charset="-122"/>
              </a:rPr>
              <a:t>更新其中的副本。</a:t>
            </a:r>
          </a:p>
          <a:p>
            <a:pPr marL="457200" indent="-457200" eaLnBrk="1" hangingPunct="1">
              <a:buFont typeface="Wingdings" panose="05000000000000000000" pitchFamily="2" charset="2"/>
              <a:buNone/>
            </a:pPr>
            <a:r>
              <a:rPr lang="zh-CN" altLang="en-US" sz="2000" b="1" smtClean="0">
                <a:solidFill>
                  <a:schemeClr val="tx1"/>
                </a:solidFill>
                <a:latin typeface="Times New Roman" panose="02020603050405020304" pitchFamily="18" charset="0"/>
                <a:ea typeface="宋体" panose="02010600030101010101" pitchFamily="2" charset="-122"/>
              </a:rPr>
              <a:t>              由于这里是采用写直达法，所以</a:t>
            </a:r>
            <a:r>
              <a:rPr lang="en-US" altLang="zh-CN" sz="2000" b="1" smtClean="0">
                <a:solidFill>
                  <a:schemeClr val="tx1"/>
                </a:solidFill>
                <a:latin typeface="Times New Roman" panose="02020603050405020304" pitchFamily="18" charset="0"/>
                <a:ea typeface="宋体" panose="02010600030101010101" pitchFamily="2" charset="-122"/>
              </a:rPr>
              <a:t>CPU A</a:t>
            </a:r>
            <a:r>
              <a:rPr lang="zh-CN" altLang="en-US" sz="2000" b="1" smtClean="0">
                <a:solidFill>
                  <a:schemeClr val="tx1"/>
                </a:solidFill>
                <a:latin typeface="Times New Roman" panose="02020603050405020304" pitchFamily="18" charset="0"/>
                <a:ea typeface="宋体" panose="02010600030101010101" pitchFamily="2" charset="-122"/>
              </a:rPr>
              <a:t>还要将</a:t>
            </a:r>
            <a:r>
              <a:rPr lang="en-US" altLang="zh-CN" sz="2000" b="1" smtClean="0">
                <a:solidFill>
                  <a:srgbClr val="9933FF"/>
                </a:solidFill>
                <a:latin typeface="Times New Roman" panose="02020603050405020304" pitchFamily="18" charset="0"/>
                <a:ea typeface="宋体" panose="02010600030101010101" pitchFamily="2" charset="-122"/>
              </a:rPr>
              <a:t>p</a:t>
            </a:r>
            <a:r>
              <a:rPr lang="zh-CN" altLang="en-US" sz="2000" b="1" smtClean="0">
                <a:solidFill>
                  <a:schemeClr val="tx1"/>
                </a:solidFill>
                <a:latin typeface="Times New Roman" panose="02020603050405020304" pitchFamily="18" charset="0"/>
                <a:ea typeface="宋体" panose="02010600030101010101" pitchFamily="2" charset="-122"/>
              </a:rPr>
              <a:t>写入存储器中的</a:t>
            </a:r>
            <a:r>
              <a:rPr lang="en-US" altLang="zh-CN" sz="2000" b="1" smtClean="0">
                <a:solidFill>
                  <a:schemeClr val="tx1"/>
                </a:solidFill>
                <a:latin typeface="Times New Roman" panose="02020603050405020304" pitchFamily="18" charset="0"/>
                <a:ea typeface="宋体" panose="02010600030101010101" pitchFamily="2" charset="-122"/>
              </a:rPr>
              <a:t>X</a:t>
            </a:r>
            <a:r>
              <a:rPr lang="zh-CN" altLang="en-US" sz="2000" b="1" smtClean="0">
                <a:solidFill>
                  <a:schemeClr val="tx1"/>
                </a:solidFill>
                <a:latin typeface="Times New Roman" panose="02020603050405020304" pitchFamily="18" charset="0"/>
                <a:ea typeface="宋体" panose="02010600030101010101" pitchFamily="2" charset="-122"/>
              </a:rPr>
              <a:t>。如果采用写回法，则不需要写入存储器。 </a:t>
            </a:r>
          </a:p>
          <a:p>
            <a:pPr marL="457200" indent="-457200" eaLnBrk="1" hangingPunct="1"/>
            <a:endParaRPr lang="en-US" altLang="zh-CN" sz="2000" b="1"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type="title"/>
          </p:nvPr>
        </p:nvSpPr>
        <p:spPr/>
        <p:txBody>
          <a:bodyPr/>
          <a:lstStyle/>
          <a:p>
            <a:pPr eaLnBrk="1" hangingPunct="1"/>
            <a:r>
              <a:rPr lang="en-US" altLang="zh-CN" smtClean="0">
                <a:latin typeface="黑体" panose="02010609060101010101" pitchFamily="49" charset="-122"/>
              </a:rPr>
              <a:t>10.2 </a:t>
            </a:r>
            <a:r>
              <a:rPr lang="zh-CN" altLang="en-US" smtClean="0">
                <a:latin typeface="黑体" panose="02010609060101010101" pitchFamily="49" charset="-122"/>
              </a:rPr>
              <a:t>对称式共享存储器系统结构</a:t>
            </a:r>
          </a:p>
        </p:txBody>
      </p:sp>
      <p:graphicFrame>
        <p:nvGraphicFramePr>
          <p:cNvPr id="39939" name="Object 4"/>
          <p:cNvGraphicFramePr>
            <a:graphicFrameLocks noGrp="1" noChangeAspect="1"/>
          </p:cNvGraphicFramePr>
          <p:nvPr>
            <p:ph idx="1"/>
          </p:nvPr>
        </p:nvGraphicFramePr>
        <p:xfrm>
          <a:off x="179388" y="1628775"/>
          <a:ext cx="8459787" cy="4275138"/>
        </p:xfrm>
        <a:graphic>
          <a:graphicData uri="http://schemas.openxmlformats.org/presentationml/2006/ole">
            <mc:AlternateContent xmlns:mc="http://schemas.openxmlformats.org/markup-compatibility/2006">
              <mc:Choice xmlns:v="urn:schemas-microsoft-com:vml" Requires="v">
                <p:oleObj spid="_x0000_s39945" name="图片" r:id="rId3" imgW="6772656" imgH="3307080" progId="Word.Picture.8">
                  <p:embed/>
                </p:oleObj>
              </mc:Choice>
              <mc:Fallback>
                <p:oleObj name="图片" r:id="rId3" imgW="6772656" imgH="330708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628775"/>
                        <a:ext cx="8459787" cy="427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pull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10.2 </a:t>
            </a:r>
            <a:r>
              <a:rPr lang="zh-CN" altLang="en-US" smtClean="0">
                <a:latin typeface="黑体" panose="02010609060101010101" pitchFamily="49" charset="-122"/>
              </a:rPr>
              <a:t>对称式共享存储器系统结构</a:t>
            </a:r>
          </a:p>
        </p:txBody>
      </p:sp>
      <p:sp>
        <p:nvSpPr>
          <p:cNvPr id="40963" name="Rectangle 3" descr="Rectangle: Click to edit Master text styles&#10;Second level&#10;Third level&#10;Fourth level&#10;Fifth level"/>
          <p:cNvSpPr>
            <a:spLocks noGrp="1" noChangeArrowheads="1"/>
          </p:cNvSpPr>
          <p:nvPr>
            <p:ph type="body" idx="1"/>
          </p:nvPr>
        </p:nvSpPr>
        <p:spPr>
          <a:xfrm>
            <a:off x="539750" y="1219200"/>
            <a:ext cx="7920038" cy="4953000"/>
          </a:xfrm>
        </p:spPr>
        <p:txBody>
          <a:bodyPr/>
          <a:lstStyle/>
          <a:p>
            <a:pPr marL="1085850" lvl="1" indent="-457200" eaLnBrk="1" hangingPunct="1"/>
            <a:r>
              <a:rPr lang="zh-CN" altLang="en-US" smtClean="0"/>
              <a:t>写更新和写作废协议</a:t>
            </a:r>
            <a:r>
              <a:rPr lang="zh-CN" altLang="en-US" smtClean="0">
                <a:solidFill>
                  <a:srgbClr val="D60093"/>
                </a:solidFill>
              </a:rPr>
              <a:t>性能上的差别</a:t>
            </a:r>
            <a:r>
              <a:rPr lang="zh-CN" altLang="en-US" smtClean="0"/>
              <a:t>主要来自：</a:t>
            </a:r>
          </a:p>
          <a:p>
            <a:pPr lvl="2" eaLnBrk="1" hangingPunct="1"/>
            <a:r>
              <a:rPr lang="zh-CN" altLang="en-US" smtClean="0">
                <a:latin typeface="宋体" panose="02010600030101010101" pitchFamily="2" charset="-122"/>
              </a:rPr>
              <a:t>在对同一个数据进行多次写操作而中间无读操作的情况下，写更新协议需进行多次写广播操作，而写作废协议只需一次作废操作。</a:t>
            </a:r>
          </a:p>
          <a:p>
            <a:pPr lvl="2" eaLnBrk="1" hangingPunct="1"/>
            <a:r>
              <a:rPr lang="zh-CN" altLang="en-US" smtClean="0">
                <a:latin typeface="宋体" panose="02010600030101010101" pitchFamily="2" charset="-122"/>
              </a:rPr>
              <a:t>在对同一</a:t>
            </a:r>
            <a:r>
              <a:rPr lang="en-US" altLang="zh-CN" smtClean="0">
                <a:solidFill>
                  <a:srgbClr val="9933FF"/>
                </a:solidFill>
                <a:latin typeface="宋体" panose="02010600030101010101" pitchFamily="2" charset="-122"/>
              </a:rPr>
              <a:t>Cache</a:t>
            </a:r>
            <a:r>
              <a:rPr lang="zh-CN" altLang="en-US" smtClean="0">
                <a:latin typeface="宋体" panose="02010600030101010101" pitchFamily="2" charset="-122"/>
              </a:rPr>
              <a:t>块的多个字进行写操作的情况下，写更新协议对于每一个写操作都要进行一次广播，而写作废协议仅在对该块的第一次写时进行作废操作即可。</a:t>
            </a:r>
          </a:p>
          <a:p>
            <a:pPr lvl="2" eaLnBrk="1" hangingPunct="1">
              <a:buFont typeface="Wingdings" pitchFamily="2" charset="2"/>
              <a:buNone/>
            </a:pPr>
            <a:r>
              <a:rPr lang="zh-CN" altLang="en-US" smtClean="0">
                <a:latin typeface="宋体" panose="02010600030101010101" pitchFamily="2" charset="-122"/>
              </a:rPr>
              <a:t>   	    </a:t>
            </a:r>
            <a:r>
              <a:rPr lang="zh-CN" altLang="en-US" smtClean="0">
                <a:solidFill>
                  <a:schemeClr val="tx1"/>
                </a:solidFill>
                <a:latin typeface="宋体" panose="02010600030101010101" pitchFamily="2" charset="-122"/>
              </a:rPr>
              <a:t>写作废是针对</a:t>
            </a:r>
            <a:r>
              <a:rPr lang="en-US" altLang="zh-CN" smtClean="0">
                <a:solidFill>
                  <a:srgbClr val="9933FF"/>
                </a:solidFill>
                <a:latin typeface="宋体" panose="02010600030101010101" pitchFamily="2" charset="-122"/>
              </a:rPr>
              <a:t>Cache</a:t>
            </a:r>
            <a:r>
              <a:rPr lang="zh-CN" altLang="en-US" smtClean="0">
                <a:solidFill>
                  <a:schemeClr val="tx1"/>
                </a:solidFill>
                <a:latin typeface="宋体" panose="02010600030101010101" pitchFamily="2" charset="-122"/>
              </a:rPr>
              <a:t>块进行操作，而写更新则是针对字（或字节）进行。</a:t>
            </a:r>
          </a:p>
          <a:p>
            <a:pPr lvl="2" eaLnBrk="1" hangingPunct="1"/>
            <a:r>
              <a:rPr lang="zh-CN" altLang="en-US" smtClean="0">
                <a:latin typeface="宋体" panose="02010600030101010101" pitchFamily="2" charset="-122"/>
              </a:rPr>
              <a:t>考虑从一个处理器</a:t>
            </a:r>
            <a:r>
              <a:rPr lang="en-US" altLang="zh-CN" smtClean="0">
                <a:solidFill>
                  <a:srgbClr val="9933FF"/>
                </a:solidFill>
                <a:latin typeface="宋体" panose="02010600030101010101" pitchFamily="2" charset="-122"/>
              </a:rPr>
              <a:t>A</a:t>
            </a:r>
            <a:r>
              <a:rPr lang="zh-CN" altLang="en-US" smtClean="0">
                <a:latin typeface="宋体" panose="02010600030101010101" pitchFamily="2" charset="-122"/>
              </a:rPr>
              <a:t>进行写操作后到另一个处理器</a:t>
            </a:r>
            <a:r>
              <a:rPr lang="en-US" altLang="zh-CN" smtClean="0">
                <a:solidFill>
                  <a:srgbClr val="9933FF"/>
                </a:solidFill>
                <a:latin typeface="宋体" panose="02010600030101010101" pitchFamily="2" charset="-122"/>
              </a:rPr>
              <a:t>B</a:t>
            </a:r>
            <a:r>
              <a:rPr lang="zh-CN" altLang="en-US" smtClean="0">
                <a:latin typeface="宋体" panose="02010600030101010101" pitchFamily="2" charset="-122"/>
              </a:rPr>
              <a:t>能读到该写入数据之间的延迟时间。</a:t>
            </a:r>
          </a:p>
          <a:p>
            <a:pPr lvl="3" eaLnBrk="1" hangingPunct="1">
              <a:buFont typeface="Wingdings" pitchFamily="2" charset="2"/>
              <a:buNone/>
            </a:pPr>
            <a:r>
              <a:rPr lang="zh-CN" altLang="en-US" smtClean="0"/>
              <a:t>     写更新协议的延迟时间较小。</a:t>
            </a:r>
          </a:p>
        </p:txBody>
      </p:sp>
    </p:spTree>
  </p:cSld>
  <p:clrMapOvr>
    <a:masterClrMapping/>
  </p:clrMapOvr>
  <p:transition>
    <p:pull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10.2 </a:t>
            </a:r>
            <a:r>
              <a:rPr lang="zh-CN" altLang="en-US" smtClean="0">
                <a:latin typeface="黑体" panose="02010609060101010101" pitchFamily="49" charset="-122"/>
              </a:rPr>
              <a:t>对称式共享存储器系统结构</a:t>
            </a:r>
          </a:p>
        </p:txBody>
      </p:sp>
      <p:sp>
        <p:nvSpPr>
          <p:cNvPr id="41987" name="Rectangle 3" descr="Rectangle: Click to edit Master text styles&#10;Second level&#10;Third level&#10;Fourth level&#10;Fifth level"/>
          <p:cNvSpPr>
            <a:spLocks noGrp="1" noChangeArrowheads="1"/>
          </p:cNvSpPr>
          <p:nvPr>
            <p:ph type="body" idx="1"/>
          </p:nvPr>
        </p:nvSpPr>
        <p:spPr>
          <a:xfrm>
            <a:off x="684213" y="1768475"/>
            <a:ext cx="8154987" cy="4397375"/>
          </a:xfrm>
        </p:spPr>
        <p:txBody>
          <a:bodyPr/>
          <a:lstStyle/>
          <a:p>
            <a:pPr marL="457200" indent="-457200" eaLnBrk="1" hangingPunct="1">
              <a:lnSpc>
                <a:spcPct val="110000"/>
              </a:lnSpc>
            </a:pPr>
            <a:r>
              <a:rPr lang="zh-CN" altLang="en-US" smtClean="0"/>
              <a:t>监听协议的基本实现技术</a:t>
            </a:r>
          </a:p>
          <a:p>
            <a:pPr marL="1085850" lvl="1" indent="-457200" eaLnBrk="1" hangingPunct="1"/>
            <a:r>
              <a:rPr lang="zh-CN" altLang="en-US" smtClean="0"/>
              <a:t>实现监听协议的</a:t>
            </a:r>
            <a:r>
              <a:rPr lang="zh-CN" altLang="en-US" smtClean="0">
                <a:solidFill>
                  <a:srgbClr val="D60093"/>
                </a:solidFill>
              </a:rPr>
              <a:t>关键</a:t>
            </a:r>
            <a:r>
              <a:rPr lang="zh-CN" altLang="en-US" smtClean="0"/>
              <a:t>有</a:t>
            </a:r>
            <a:r>
              <a:rPr lang="en-US" altLang="zh-CN" smtClean="0">
                <a:latin typeface="Times New Roman" panose="02020603050405020304" pitchFamily="18" charset="0"/>
              </a:rPr>
              <a:t>3</a:t>
            </a:r>
            <a:r>
              <a:rPr lang="zh-CN" altLang="en-US" smtClean="0"/>
              <a:t>个方面</a:t>
            </a:r>
          </a:p>
          <a:p>
            <a:pPr lvl="2" indent="-438150" eaLnBrk="1" hangingPunct="1"/>
            <a:r>
              <a:rPr lang="zh-CN" altLang="en-US" smtClean="0">
                <a:latin typeface="Times New Roman" panose="02020603050405020304" pitchFamily="18" charset="0"/>
              </a:rPr>
              <a:t>处理器之间通过一个可以实现广播的互连机制相连。</a:t>
            </a:r>
          </a:p>
          <a:p>
            <a:pPr lvl="2" indent="-438150" eaLnBrk="1" hangingPunct="1">
              <a:buFont typeface="Wingdings" pitchFamily="2" charset="2"/>
              <a:buNone/>
            </a:pPr>
            <a:r>
              <a:rPr lang="zh-CN" altLang="en-US" smtClean="0">
                <a:latin typeface="Times New Roman" panose="02020603050405020304" pitchFamily="18" charset="0"/>
              </a:rPr>
              <a:t>               </a:t>
            </a:r>
            <a:r>
              <a:rPr lang="zh-CN" altLang="en-US" smtClean="0">
                <a:solidFill>
                  <a:schemeClr val="tx1"/>
                </a:solidFill>
                <a:latin typeface="Times New Roman" panose="02020603050405020304" pitchFamily="18" charset="0"/>
              </a:rPr>
              <a:t>通常采用的是总线。</a:t>
            </a:r>
          </a:p>
          <a:p>
            <a:pPr lvl="2" indent="-438150" eaLnBrk="1" hangingPunct="1"/>
            <a:r>
              <a:rPr lang="zh-CN" altLang="en-US" smtClean="0">
                <a:latin typeface="Times New Roman" panose="02020603050405020304" pitchFamily="18" charset="0"/>
              </a:rPr>
              <a:t>当一个处理器的</a:t>
            </a:r>
            <a:r>
              <a:rPr lang="en-US" altLang="zh-CN" smtClean="0">
                <a:solidFill>
                  <a:srgbClr val="9933FF"/>
                </a:solidFill>
                <a:latin typeface="Times New Roman" panose="02020603050405020304" pitchFamily="18" charset="0"/>
              </a:rPr>
              <a:t>Cache</a:t>
            </a:r>
            <a:r>
              <a:rPr lang="zh-CN" altLang="en-US" smtClean="0">
                <a:latin typeface="Times New Roman" panose="02020603050405020304" pitchFamily="18" charset="0"/>
              </a:rPr>
              <a:t>响应本地</a:t>
            </a:r>
            <a:r>
              <a:rPr lang="en-US" altLang="zh-CN" smtClean="0">
                <a:solidFill>
                  <a:srgbClr val="9933FF"/>
                </a:solidFill>
                <a:latin typeface="Times New Roman" panose="02020603050405020304" pitchFamily="18" charset="0"/>
              </a:rPr>
              <a:t>CPU</a:t>
            </a:r>
            <a:r>
              <a:rPr lang="zh-CN" altLang="en-US" smtClean="0">
                <a:latin typeface="Times New Roman" panose="02020603050405020304" pitchFamily="18" charset="0"/>
              </a:rPr>
              <a:t>的访问时，如果它涉及到全局操作，其</a:t>
            </a:r>
            <a:r>
              <a:rPr lang="en-US" altLang="zh-CN" smtClean="0">
                <a:solidFill>
                  <a:srgbClr val="9933FF"/>
                </a:solidFill>
                <a:latin typeface="Times New Roman" panose="02020603050405020304" pitchFamily="18" charset="0"/>
              </a:rPr>
              <a:t>Cache</a:t>
            </a:r>
            <a:r>
              <a:rPr lang="zh-CN" altLang="en-US" smtClean="0">
                <a:latin typeface="Times New Roman" panose="02020603050405020304" pitchFamily="18" charset="0"/>
              </a:rPr>
              <a:t>控制器就要在获得总线的控制权后，在总线上发出相应的消息。</a:t>
            </a:r>
          </a:p>
          <a:p>
            <a:pPr lvl="2" indent="-438150" eaLnBrk="1" hangingPunct="1"/>
            <a:r>
              <a:rPr lang="zh-CN" altLang="en-US" smtClean="0">
                <a:latin typeface="Times New Roman" panose="02020603050405020304" pitchFamily="18" charset="0"/>
              </a:rPr>
              <a:t>所有处理器都一直在监听总线，它们检测总线上的地址在它们的</a:t>
            </a:r>
            <a:r>
              <a:rPr lang="en-US" altLang="zh-CN" smtClean="0">
                <a:solidFill>
                  <a:srgbClr val="9933FF"/>
                </a:solidFill>
                <a:latin typeface="Times New Roman" panose="02020603050405020304" pitchFamily="18" charset="0"/>
              </a:rPr>
              <a:t>Cache</a:t>
            </a:r>
            <a:r>
              <a:rPr lang="zh-CN" altLang="en-US" smtClean="0">
                <a:latin typeface="Times New Roman" panose="02020603050405020304" pitchFamily="18" charset="0"/>
              </a:rPr>
              <a:t>中是否有副本。若有，则响应该消息，并进行相应的操作 。</a:t>
            </a:r>
          </a:p>
        </p:txBody>
      </p:sp>
      <p:sp>
        <p:nvSpPr>
          <p:cNvPr id="41988" name="Text Box 4"/>
          <p:cNvSpPr txBox="1">
            <a:spLocks noChangeArrowheads="1"/>
          </p:cNvSpPr>
          <p:nvPr/>
        </p:nvSpPr>
        <p:spPr bwMode="auto">
          <a:xfrm>
            <a:off x="684213" y="1192213"/>
            <a:ext cx="68405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600">
                <a:solidFill>
                  <a:srgbClr val="0000CC"/>
                </a:solidFill>
                <a:latin typeface="黑体" panose="02010609060101010101" pitchFamily="49" charset="-122"/>
              </a:rPr>
              <a:t>10.2.3 </a:t>
            </a:r>
            <a:r>
              <a:rPr lang="zh-CN" altLang="en-US" sz="2600">
                <a:solidFill>
                  <a:srgbClr val="0000CC"/>
                </a:solidFill>
                <a:latin typeface="黑体" panose="02010609060101010101" pitchFamily="49" charset="-122"/>
              </a:rPr>
              <a:t>监听协议的实现</a:t>
            </a:r>
          </a:p>
        </p:txBody>
      </p:sp>
    </p:spTree>
  </p:cSld>
  <p:clrMapOvr>
    <a:masterClrMapping/>
  </p:clrMapOvr>
  <p:transition>
    <p:pull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10.2 </a:t>
            </a:r>
            <a:r>
              <a:rPr lang="zh-CN" altLang="en-US" smtClean="0">
                <a:latin typeface="黑体" panose="02010609060101010101" pitchFamily="49" charset="-122"/>
              </a:rPr>
              <a:t>对称式共享存储器系统结构</a:t>
            </a:r>
          </a:p>
        </p:txBody>
      </p:sp>
      <p:sp>
        <p:nvSpPr>
          <p:cNvPr id="43011" name="Rectangle 3" descr="Rectangle: Click to edit Master text styles&#10;Second level&#10;Third level&#10;Fourth level&#10;Fifth level"/>
          <p:cNvSpPr>
            <a:spLocks noGrp="1" noChangeArrowheads="1"/>
          </p:cNvSpPr>
          <p:nvPr>
            <p:ph type="body" idx="1"/>
          </p:nvPr>
        </p:nvSpPr>
        <p:spPr/>
        <p:txBody>
          <a:bodyPr/>
          <a:lstStyle/>
          <a:p>
            <a:pPr marL="1085850" lvl="1" indent="-457200" eaLnBrk="1" hangingPunct="1">
              <a:lnSpc>
                <a:spcPct val="110000"/>
              </a:lnSpc>
            </a:pPr>
            <a:r>
              <a:rPr lang="zh-CN" altLang="en-US" smtClean="0"/>
              <a:t>写操作的串行化：由总线实现</a:t>
            </a:r>
          </a:p>
          <a:p>
            <a:pPr lvl="2" eaLnBrk="1" hangingPunct="1">
              <a:lnSpc>
                <a:spcPct val="110000"/>
              </a:lnSpc>
              <a:buFont typeface="Wingdings" pitchFamily="2" charset="2"/>
              <a:buNone/>
            </a:pPr>
            <a:r>
              <a:rPr lang="zh-CN" altLang="en-US" smtClean="0"/>
              <a:t>    （获取总线控制权的顺序性）</a:t>
            </a:r>
          </a:p>
          <a:p>
            <a:pPr marL="457200" indent="-457200" eaLnBrk="1" hangingPunct="1">
              <a:lnSpc>
                <a:spcPct val="110000"/>
              </a:lnSpc>
              <a:buFont typeface="Wingdings" panose="05000000000000000000" pitchFamily="2" charset="2"/>
              <a:buAutoNum type="arabicPeriod" startAt="2"/>
            </a:pPr>
            <a:r>
              <a:rPr lang="en-US" altLang="zh-CN" smtClean="0">
                <a:latin typeface="Times New Roman" panose="02020603050405020304" pitchFamily="18" charset="0"/>
              </a:rPr>
              <a:t>Cache</a:t>
            </a:r>
            <a:r>
              <a:rPr lang="zh-CN" altLang="en-US" smtClean="0">
                <a:latin typeface="Times New Roman" panose="02020603050405020304" pitchFamily="18" charset="0"/>
              </a:rPr>
              <a:t>发送到总线上的消息主要有以下两种：</a:t>
            </a:r>
          </a:p>
          <a:p>
            <a:pPr lvl="2" eaLnBrk="1" hangingPunct="1">
              <a:lnSpc>
                <a:spcPct val="110000"/>
              </a:lnSpc>
            </a:pPr>
            <a:r>
              <a:rPr lang="en-US" altLang="zh-CN" smtClean="0">
                <a:solidFill>
                  <a:srgbClr val="D60093"/>
                </a:solidFill>
                <a:latin typeface="Times New Roman" panose="02020603050405020304" pitchFamily="18" charset="0"/>
              </a:rPr>
              <a:t>RdMiss</a:t>
            </a:r>
            <a:r>
              <a:rPr lang="en-US" altLang="zh-CN" smtClean="0">
                <a:latin typeface="Times New Roman" panose="02020603050405020304" pitchFamily="18" charset="0"/>
              </a:rPr>
              <a:t>——</a:t>
            </a:r>
            <a:r>
              <a:rPr lang="zh-CN" altLang="en-US" smtClean="0">
                <a:latin typeface="Times New Roman" panose="02020603050405020304" pitchFamily="18" charset="0"/>
              </a:rPr>
              <a:t>读不命中</a:t>
            </a:r>
          </a:p>
          <a:p>
            <a:pPr lvl="2" eaLnBrk="1" hangingPunct="1">
              <a:lnSpc>
                <a:spcPct val="110000"/>
              </a:lnSpc>
            </a:pPr>
            <a:r>
              <a:rPr lang="en-US" altLang="zh-CN" smtClean="0">
                <a:solidFill>
                  <a:srgbClr val="D60093"/>
                </a:solidFill>
                <a:latin typeface="Times New Roman" panose="02020603050405020304" pitchFamily="18" charset="0"/>
              </a:rPr>
              <a:t>WtMiss</a:t>
            </a:r>
            <a:r>
              <a:rPr lang="en-US" altLang="zh-CN" smtClean="0">
                <a:latin typeface="Times New Roman" panose="02020603050405020304" pitchFamily="18" charset="0"/>
              </a:rPr>
              <a:t>——</a:t>
            </a:r>
            <a:r>
              <a:rPr lang="zh-CN" altLang="en-US" smtClean="0">
                <a:latin typeface="Times New Roman" panose="02020603050405020304" pitchFamily="18" charset="0"/>
              </a:rPr>
              <a:t>写不命中 </a:t>
            </a:r>
          </a:p>
          <a:p>
            <a:pPr marL="1085850" lvl="1" indent="-457200" eaLnBrk="1" hangingPunct="1">
              <a:lnSpc>
                <a:spcPct val="110000"/>
              </a:lnSpc>
            </a:pPr>
            <a:r>
              <a:rPr lang="zh-CN" altLang="en-US" smtClean="0">
                <a:latin typeface="Times New Roman" panose="02020603050405020304" pitchFamily="18" charset="0"/>
              </a:rPr>
              <a:t>需要通过总线找到相应数据块的最新副本，然后调入本地</a:t>
            </a:r>
            <a:r>
              <a:rPr lang="en-US" altLang="zh-CN" smtClean="0">
                <a:latin typeface="Times New Roman" panose="02020603050405020304" pitchFamily="18" charset="0"/>
              </a:rPr>
              <a:t>Cache</a:t>
            </a:r>
            <a:r>
              <a:rPr lang="zh-CN" altLang="en-US" smtClean="0">
                <a:latin typeface="Times New Roman" panose="02020603050405020304" pitchFamily="18" charset="0"/>
              </a:rPr>
              <a:t>中。</a:t>
            </a:r>
          </a:p>
          <a:p>
            <a:pPr lvl="2" eaLnBrk="1" hangingPunct="1">
              <a:lnSpc>
                <a:spcPct val="110000"/>
              </a:lnSpc>
            </a:pPr>
            <a:r>
              <a:rPr lang="zh-CN" altLang="en-US" smtClean="0">
                <a:solidFill>
                  <a:srgbClr val="008000"/>
                </a:solidFill>
                <a:latin typeface="Times New Roman" panose="02020603050405020304" pitchFamily="18" charset="0"/>
              </a:rPr>
              <a:t>写直达</a:t>
            </a:r>
            <a:r>
              <a:rPr lang="en-US" altLang="zh-CN" smtClean="0">
                <a:solidFill>
                  <a:srgbClr val="008000"/>
                </a:solidFill>
                <a:latin typeface="Times New Roman" panose="02020603050405020304" pitchFamily="18" charset="0"/>
              </a:rPr>
              <a:t>Cache</a:t>
            </a:r>
            <a:r>
              <a:rPr lang="zh-CN" altLang="en-US" smtClean="0">
                <a:solidFill>
                  <a:srgbClr val="008000"/>
                </a:solidFill>
                <a:latin typeface="Times New Roman" panose="02020603050405020304" pitchFamily="18" charset="0"/>
              </a:rPr>
              <a:t>：</a:t>
            </a:r>
            <a:r>
              <a:rPr lang="zh-CN" altLang="en-US" smtClean="0">
                <a:latin typeface="Times New Roman" panose="02020603050405020304" pitchFamily="18" charset="0"/>
              </a:rPr>
              <a:t>因为所有写入的数据都同时被写回主存，所以从主存中总可以取到其最新值。</a:t>
            </a:r>
          </a:p>
          <a:p>
            <a:pPr lvl="2" eaLnBrk="1" hangingPunct="1">
              <a:lnSpc>
                <a:spcPct val="110000"/>
              </a:lnSpc>
            </a:pPr>
            <a:r>
              <a:rPr lang="zh-CN" altLang="en-US" smtClean="0">
                <a:latin typeface="Times New Roman" panose="02020603050405020304" pitchFamily="18" charset="0"/>
              </a:rPr>
              <a:t>对于</a:t>
            </a:r>
            <a:r>
              <a:rPr lang="zh-CN" altLang="en-US" smtClean="0">
                <a:solidFill>
                  <a:srgbClr val="008000"/>
                </a:solidFill>
                <a:latin typeface="Times New Roman" panose="02020603050405020304" pitchFamily="18" charset="0"/>
              </a:rPr>
              <a:t>写回</a:t>
            </a:r>
            <a:r>
              <a:rPr lang="en-US" altLang="zh-CN" smtClean="0">
                <a:solidFill>
                  <a:srgbClr val="008000"/>
                </a:solidFill>
                <a:latin typeface="Times New Roman" panose="02020603050405020304" pitchFamily="18" charset="0"/>
              </a:rPr>
              <a:t>Cache</a:t>
            </a:r>
            <a:r>
              <a:rPr lang="zh-CN" altLang="en-US" smtClean="0">
                <a:latin typeface="Times New Roman" panose="02020603050405020304" pitchFamily="18" charset="0"/>
              </a:rPr>
              <a:t>，得到数据的最新值会困难一些，因为最新值可能在某个</a:t>
            </a:r>
            <a:r>
              <a:rPr lang="en-US" altLang="zh-CN" smtClean="0">
                <a:latin typeface="Times New Roman" panose="02020603050405020304" pitchFamily="18" charset="0"/>
              </a:rPr>
              <a:t>Cache</a:t>
            </a:r>
            <a:r>
              <a:rPr lang="zh-CN" altLang="en-US" smtClean="0">
                <a:latin typeface="Times New Roman" panose="02020603050405020304" pitchFamily="18" charset="0"/>
              </a:rPr>
              <a:t>中，也可能在主存中。</a:t>
            </a:r>
          </a:p>
          <a:p>
            <a:pPr lvl="3" eaLnBrk="1" hangingPunct="1">
              <a:lnSpc>
                <a:spcPct val="110000"/>
              </a:lnSpc>
              <a:buFont typeface="Wingdings" pitchFamily="2" charset="2"/>
              <a:buNone/>
            </a:pPr>
            <a:r>
              <a:rPr lang="zh-CN" altLang="en-US" smtClean="0">
                <a:latin typeface="Times New Roman" panose="02020603050405020304" pitchFamily="18" charset="0"/>
              </a:rPr>
              <a:t>（后面的讨论中，只考虑写回法</a:t>
            </a:r>
            <a:r>
              <a:rPr lang="en-US" altLang="zh-CN" smtClean="0">
                <a:latin typeface="Times New Roman" panose="02020603050405020304" pitchFamily="18" charset="0"/>
              </a:rPr>
              <a:t>Cache</a:t>
            </a:r>
            <a:r>
              <a:rPr lang="zh-CN" altLang="en-US" smtClean="0">
                <a:latin typeface="Times New Roman" panose="02020603050405020304" pitchFamily="18" charset="0"/>
              </a:rPr>
              <a:t>）</a:t>
            </a:r>
            <a:r>
              <a:rPr lang="zh-CN" altLang="en-US" smtClean="0"/>
              <a:t> </a:t>
            </a:r>
          </a:p>
        </p:txBody>
      </p:sp>
    </p:spTree>
  </p:cSld>
  <p:clrMapOvr>
    <a:masterClrMapping/>
  </p:clrMapOvr>
  <p:transition>
    <p:pull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10.2 </a:t>
            </a:r>
            <a:r>
              <a:rPr lang="zh-CN" altLang="en-US" smtClean="0">
                <a:latin typeface="黑体" panose="02010609060101010101" pitchFamily="49" charset="-122"/>
              </a:rPr>
              <a:t>对称式共享存储器系统结构</a:t>
            </a:r>
          </a:p>
        </p:txBody>
      </p:sp>
      <p:sp>
        <p:nvSpPr>
          <p:cNvPr id="44035" name="Rectangle 3" descr="Rectangle: Click to edit Master text styles&#10;Second level&#10;Third level&#10;Fourth level&#10;Fifth level"/>
          <p:cNvSpPr>
            <a:spLocks noGrp="1" noChangeArrowheads="1"/>
          </p:cNvSpPr>
          <p:nvPr>
            <p:ph type="body" idx="1"/>
          </p:nvPr>
        </p:nvSpPr>
        <p:spPr/>
        <p:txBody>
          <a:bodyPr/>
          <a:lstStyle/>
          <a:p>
            <a:pPr lvl="1" eaLnBrk="1" hangingPunct="1"/>
            <a:r>
              <a:rPr lang="zh-CN" altLang="en-US" smtClean="0">
                <a:latin typeface="Times New Roman" panose="02020603050405020304" pitchFamily="18" charset="0"/>
              </a:rPr>
              <a:t>有的监听协议还增设了一条</a:t>
            </a:r>
            <a:r>
              <a:rPr lang="en-US" altLang="zh-CN" smtClean="0">
                <a:solidFill>
                  <a:srgbClr val="D60093"/>
                </a:solidFill>
                <a:latin typeface="Times New Roman" panose="02020603050405020304" pitchFamily="18" charset="0"/>
              </a:rPr>
              <a:t>Invalidate</a:t>
            </a:r>
            <a:r>
              <a:rPr lang="zh-CN" altLang="en-US" smtClean="0">
                <a:latin typeface="Times New Roman" panose="02020603050405020304" pitchFamily="18" charset="0"/>
              </a:rPr>
              <a:t>消息，用来通知其他各处理器作废其</a:t>
            </a:r>
            <a:r>
              <a:rPr lang="en-US" altLang="zh-CN" smtClean="0">
                <a:latin typeface="Times New Roman" panose="02020603050405020304" pitchFamily="18" charset="0"/>
              </a:rPr>
              <a:t>Cache</a:t>
            </a:r>
            <a:r>
              <a:rPr lang="zh-CN" altLang="en-US" smtClean="0">
                <a:latin typeface="Times New Roman" panose="02020603050405020304" pitchFamily="18" charset="0"/>
              </a:rPr>
              <a:t>中相应的副本。</a:t>
            </a:r>
          </a:p>
          <a:p>
            <a:pPr lvl="2" eaLnBrk="1" hangingPunct="1"/>
            <a:r>
              <a:rPr lang="zh-CN" altLang="en-US" smtClean="0">
                <a:latin typeface="Times New Roman" panose="02020603050405020304" pitchFamily="18" charset="0"/>
              </a:rPr>
              <a:t>与</a:t>
            </a:r>
            <a:r>
              <a:rPr lang="en-US" altLang="zh-CN" smtClean="0">
                <a:latin typeface="Times New Roman" panose="02020603050405020304" pitchFamily="18" charset="0"/>
              </a:rPr>
              <a:t>WtMiss</a:t>
            </a:r>
            <a:r>
              <a:rPr lang="zh-CN" altLang="en-US" smtClean="0">
                <a:latin typeface="Times New Roman" panose="02020603050405020304" pitchFamily="18" charset="0"/>
              </a:rPr>
              <a:t>的区别：</a:t>
            </a:r>
            <a:r>
              <a:rPr lang="en-US" altLang="zh-CN" smtClean="0">
                <a:latin typeface="Times New Roman" panose="02020603050405020304" pitchFamily="18" charset="0"/>
              </a:rPr>
              <a:t>Invalidate</a:t>
            </a:r>
            <a:r>
              <a:rPr lang="zh-CN" altLang="en-US" smtClean="0">
                <a:latin typeface="Times New Roman" panose="02020603050405020304" pitchFamily="18" charset="0"/>
              </a:rPr>
              <a:t>不引起调块</a:t>
            </a:r>
          </a:p>
          <a:p>
            <a:pPr lvl="1" eaLnBrk="1" hangingPunct="1"/>
            <a:r>
              <a:rPr lang="en-US" altLang="zh-CN" smtClean="0">
                <a:latin typeface="Times New Roman" panose="02020603050405020304" pitchFamily="18" charset="0"/>
              </a:rPr>
              <a:t>Cache</a:t>
            </a:r>
            <a:r>
              <a:rPr lang="zh-CN" altLang="en-US" smtClean="0">
                <a:latin typeface="Times New Roman" panose="02020603050405020304" pitchFamily="18" charset="0"/>
              </a:rPr>
              <a:t>的标识（</a:t>
            </a:r>
            <a:r>
              <a:rPr lang="en-US" altLang="zh-CN" smtClean="0">
                <a:solidFill>
                  <a:srgbClr val="9933FF"/>
                </a:solidFill>
                <a:latin typeface="Times New Roman" panose="02020603050405020304" pitchFamily="18" charset="0"/>
              </a:rPr>
              <a:t>tag</a:t>
            </a:r>
            <a:r>
              <a:rPr lang="zh-CN" altLang="en-US" smtClean="0">
                <a:latin typeface="Times New Roman" panose="02020603050405020304" pitchFamily="18" charset="0"/>
              </a:rPr>
              <a:t>）可直接用来实现监听。</a:t>
            </a:r>
          </a:p>
          <a:p>
            <a:pPr lvl="1" eaLnBrk="1" hangingPunct="1"/>
            <a:r>
              <a:rPr lang="zh-CN" altLang="en-US" smtClean="0">
                <a:latin typeface="黑体" panose="02010609060101010101" pitchFamily="49" charset="-122"/>
              </a:rPr>
              <a:t>作废一个块只需将其有效位置为无效。</a:t>
            </a:r>
          </a:p>
          <a:p>
            <a:pPr lvl="1" eaLnBrk="1" hangingPunct="1"/>
            <a:r>
              <a:rPr lang="zh-CN" altLang="en-US" smtClean="0">
                <a:latin typeface="Times New Roman" panose="02020603050405020304" pitchFamily="18" charset="0"/>
              </a:rPr>
              <a:t>给每个</a:t>
            </a:r>
            <a:r>
              <a:rPr lang="en-US" altLang="zh-CN" smtClean="0">
                <a:latin typeface="Times New Roman" panose="02020603050405020304" pitchFamily="18" charset="0"/>
              </a:rPr>
              <a:t>Cache</a:t>
            </a:r>
            <a:r>
              <a:rPr lang="zh-CN" altLang="en-US" smtClean="0">
                <a:latin typeface="Times New Roman" panose="02020603050405020304" pitchFamily="18" charset="0"/>
              </a:rPr>
              <a:t>块增设一个</a:t>
            </a:r>
            <a:r>
              <a:rPr lang="zh-CN" altLang="en-US" smtClean="0">
                <a:solidFill>
                  <a:srgbClr val="D60093"/>
                </a:solidFill>
                <a:latin typeface="Times New Roman" panose="02020603050405020304" pitchFamily="18" charset="0"/>
              </a:rPr>
              <a:t>共享位</a:t>
            </a:r>
            <a:endParaRPr lang="zh-CN" altLang="en-US" smtClean="0"/>
          </a:p>
          <a:p>
            <a:pPr lvl="2" eaLnBrk="1" hangingPunct="1"/>
            <a:r>
              <a:rPr lang="zh-CN" altLang="en-US" smtClean="0">
                <a:latin typeface="Times New Roman" panose="02020603050405020304" pitchFamily="18" charset="0"/>
              </a:rPr>
              <a:t>为“</a:t>
            </a:r>
            <a:r>
              <a:rPr lang="en-US" altLang="zh-CN" smtClean="0">
                <a:solidFill>
                  <a:srgbClr val="9933FF"/>
                </a:solidFill>
                <a:latin typeface="Times New Roman" panose="02020603050405020304" pitchFamily="18" charset="0"/>
              </a:rPr>
              <a:t>1</a:t>
            </a:r>
            <a:r>
              <a:rPr lang="en-US" altLang="zh-CN" smtClean="0">
                <a:latin typeface="Times New Roman" panose="02020603050405020304" pitchFamily="18" charset="0"/>
              </a:rPr>
              <a:t>”</a:t>
            </a:r>
            <a:r>
              <a:rPr lang="zh-CN" altLang="en-US" smtClean="0">
                <a:latin typeface="Times New Roman" panose="02020603050405020304" pitchFamily="18" charset="0"/>
              </a:rPr>
              <a:t>：该块是被多个处理器所共享</a:t>
            </a:r>
          </a:p>
          <a:p>
            <a:pPr lvl="2" eaLnBrk="1" hangingPunct="1"/>
            <a:r>
              <a:rPr lang="zh-CN" altLang="en-US" smtClean="0">
                <a:latin typeface="Times New Roman" panose="02020603050405020304" pitchFamily="18" charset="0"/>
              </a:rPr>
              <a:t>为“</a:t>
            </a:r>
            <a:r>
              <a:rPr lang="en-US" altLang="zh-CN" smtClean="0">
                <a:solidFill>
                  <a:srgbClr val="9933FF"/>
                </a:solidFill>
                <a:latin typeface="Times New Roman" panose="02020603050405020304" pitchFamily="18" charset="0"/>
              </a:rPr>
              <a:t>0</a:t>
            </a:r>
            <a:r>
              <a:rPr lang="en-US" altLang="zh-CN" smtClean="0">
                <a:latin typeface="Times New Roman" panose="02020603050405020304" pitchFamily="18" charset="0"/>
              </a:rPr>
              <a:t>”</a:t>
            </a:r>
            <a:r>
              <a:rPr lang="zh-CN" altLang="en-US" smtClean="0">
                <a:latin typeface="Times New Roman" panose="02020603050405020304" pitchFamily="18" charset="0"/>
              </a:rPr>
              <a:t>：仅被某个处理器所独占</a:t>
            </a:r>
          </a:p>
          <a:p>
            <a:pPr lvl="1" eaLnBrk="1" hangingPunct="1">
              <a:buFont typeface="Wingdings" pitchFamily="2" charset="2"/>
              <a:buNone/>
            </a:pPr>
            <a:r>
              <a:rPr lang="zh-CN" altLang="en-US" smtClean="0">
                <a:solidFill>
                  <a:srgbClr val="FF0000"/>
                </a:solidFill>
              </a:rPr>
              <a:t>  块的拥有者：</a:t>
            </a:r>
            <a:r>
              <a:rPr lang="zh-CN" altLang="en-US" smtClean="0"/>
              <a:t>拥有该数据块的唯一副本的处理器。 </a:t>
            </a:r>
            <a:endParaRPr lang="zh-CN" altLang="en-US" smtClean="0">
              <a:latin typeface="Times New Roman" panose="02020603050405020304" pitchFamily="18" charset="0"/>
            </a:endParaRPr>
          </a:p>
          <a:p>
            <a:pPr lvl="1" eaLnBrk="1" hangingPunct="1">
              <a:buFont typeface="Wingdings" pitchFamily="2" charset="2"/>
              <a:buNone/>
            </a:pPr>
            <a:endParaRPr lang="zh-CN" altLang="en-US" smtClean="0">
              <a:latin typeface="Times New Roman" panose="02020603050405020304" pitchFamily="18" charset="0"/>
            </a:endParaRPr>
          </a:p>
          <a:p>
            <a:pPr lvl="1" eaLnBrk="1" hangingPunct="1"/>
            <a:endParaRPr lang="en-US" altLang="zh-CN" smtClean="0"/>
          </a:p>
        </p:txBody>
      </p:sp>
    </p:spTree>
  </p:cSld>
  <p:clrMapOvr>
    <a:masterClrMapping/>
  </p:clrMapOvr>
  <p:transition>
    <p:pull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10.1 </a:t>
            </a:r>
            <a:r>
              <a:rPr lang="zh-CN" altLang="en-US" smtClean="0">
                <a:latin typeface="黑体" panose="02010609060101010101" pitchFamily="49" charset="-122"/>
              </a:rPr>
              <a:t>引 言</a:t>
            </a:r>
          </a:p>
        </p:txBody>
      </p:sp>
      <p:sp>
        <p:nvSpPr>
          <p:cNvPr id="8195" name="Rectangle 3" descr="Rectangle: Click to edit Master text styles&#10;Second level&#10;Third level&#10;Fourth level&#10;Fifth level"/>
          <p:cNvSpPr>
            <a:spLocks noGrp="1" noChangeArrowheads="1"/>
          </p:cNvSpPr>
          <p:nvPr>
            <p:ph type="body" idx="1"/>
          </p:nvPr>
        </p:nvSpPr>
        <p:spPr>
          <a:xfrm>
            <a:off x="685800" y="1989138"/>
            <a:ext cx="7772400" cy="3744912"/>
          </a:xfrm>
        </p:spPr>
        <p:txBody>
          <a:bodyPr/>
          <a:lstStyle/>
          <a:p>
            <a:pPr marL="457200" indent="-457200" eaLnBrk="1" hangingPunct="1"/>
            <a:r>
              <a:rPr lang="en-US" altLang="zh-CN" smtClean="0">
                <a:latin typeface="黑体" panose="02010609060101010101" pitchFamily="49" charset="-122"/>
              </a:rPr>
              <a:t>Flynn</a:t>
            </a:r>
            <a:r>
              <a:rPr lang="zh-CN" altLang="en-US" smtClean="0">
                <a:latin typeface="黑体" panose="02010609060101010101" pitchFamily="49" charset="-122"/>
              </a:rPr>
              <a:t>分类法</a:t>
            </a:r>
          </a:p>
          <a:p>
            <a:pPr marL="1085850" lvl="1" indent="-457200" eaLnBrk="1" hangingPunct="1">
              <a:buFont typeface="Wingdings" pitchFamily="2" charset="2"/>
              <a:buNone/>
            </a:pPr>
            <a:r>
              <a:rPr lang="zh-CN" altLang="en-US" smtClean="0">
                <a:latin typeface="黑体" panose="02010609060101010101" pitchFamily="49" charset="-122"/>
              </a:rPr>
              <a:t>    </a:t>
            </a:r>
            <a:r>
              <a:rPr lang="en-US" altLang="zh-CN" smtClean="0">
                <a:latin typeface="黑体" panose="02010609060101010101" pitchFamily="49" charset="-122"/>
              </a:rPr>
              <a:t>SISD</a:t>
            </a:r>
            <a:r>
              <a:rPr lang="zh-CN" altLang="en-US" smtClean="0">
                <a:latin typeface="黑体" panose="02010609060101010101" pitchFamily="49" charset="-122"/>
              </a:rPr>
              <a:t>、</a:t>
            </a:r>
            <a:r>
              <a:rPr lang="en-US" altLang="zh-CN" smtClean="0">
                <a:latin typeface="黑体" panose="02010609060101010101" pitchFamily="49" charset="-122"/>
              </a:rPr>
              <a:t>SIMD</a:t>
            </a:r>
            <a:r>
              <a:rPr lang="zh-CN" altLang="en-US" smtClean="0">
                <a:latin typeface="黑体" panose="02010609060101010101" pitchFamily="49" charset="-122"/>
              </a:rPr>
              <a:t>、</a:t>
            </a:r>
            <a:r>
              <a:rPr lang="en-US" altLang="zh-CN" smtClean="0">
                <a:latin typeface="黑体" panose="02010609060101010101" pitchFamily="49" charset="-122"/>
              </a:rPr>
              <a:t>MISD</a:t>
            </a:r>
            <a:r>
              <a:rPr lang="zh-CN" altLang="en-US" smtClean="0">
                <a:latin typeface="黑体" panose="02010609060101010101" pitchFamily="49" charset="-122"/>
              </a:rPr>
              <a:t>、</a:t>
            </a:r>
            <a:r>
              <a:rPr lang="en-US" altLang="zh-CN" smtClean="0">
                <a:latin typeface="黑体" panose="02010609060101010101" pitchFamily="49" charset="-122"/>
              </a:rPr>
              <a:t>MIMD</a:t>
            </a:r>
          </a:p>
          <a:p>
            <a:pPr marL="457200" indent="-457200" eaLnBrk="1" hangingPunct="1"/>
            <a:r>
              <a:rPr lang="en-US" altLang="zh-CN" smtClean="0">
                <a:solidFill>
                  <a:srgbClr val="9933FF"/>
                </a:solidFill>
                <a:latin typeface="黑体" panose="02010609060101010101" pitchFamily="49" charset="-122"/>
              </a:rPr>
              <a:t>MIMD</a:t>
            </a:r>
            <a:r>
              <a:rPr lang="zh-CN" altLang="en-US" smtClean="0">
                <a:latin typeface="黑体" panose="02010609060101010101" pitchFamily="49" charset="-122"/>
              </a:rPr>
              <a:t>已成为通用多处理机系统结构的选择，原因：</a:t>
            </a:r>
          </a:p>
          <a:p>
            <a:pPr marL="1085850" lvl="1" indent="-457200" eaLnBrk="1" hangingPunct="1"/>
            <a:r>
              <a:rPr lang="en-US" altLang="zh-CN" smtClean="0">
                <a:solidFill>
                  <a:srgbClr val="9933FF"/>
                </a:solidFill>
                <a:latin typeface="黑体" panose="02010609060101010101" pitchFamily="49" charset="-122"/>
              </a:rPr>
              <a:t>MIMD</a:t>
            </a:r>
            <a:r>
              <a:rPr lang="zh-CN" altLang="en-US" smtClean="0">
                <a:latin typeface="黑体" panose="02010609060101010101" pitchFamily="49" charset="-122"/>
              </a:rPr>
              <a:t>具有灵活性；</a:t>
            </a:r>
          </a:p>
          <a:p>
            <a:pPr marL="1085850" lvl="1" indent="-457200" eaLnBrk="1" hangingPunct="1"/>
            <a:r>
              <a:rPr lang="en-US" altLang="zh-CN" smtClean="0">
                <a:solidFill>
                  <a:srgbClr val="9933FF"/>
                </a:solidFill>
                <a:latin typeface="黑体" panose="02010609060101010101" pitchFamily="49" charset="-122"/>
              </a:rPr>
              <a:t>MIMD</a:t>
            </a:r>
            <a:r>
              <a:rPr lang="zh-CN" altLang="en-US" smtClean="0">
                <a:latin typeface="黑体" panose="02010609060101010101" pitchFamily="49" charset="-122"/>
              </a:rPr>
              <a:t>可以充分利用商品化微处理器在性能价格比方面的优势。</a:t>
            </a:r>
          </a:p>
          <a:p>
            <a:pPr lvl="2" eaLnBrk="1" hangingPunct="1">
              <a:buFont typeface="Wingdings" pitchFamily="2" charset="2"/>
              <a:buNone/>
            </a:pPr>
            <a:r>
              <a:rPr lang="zh-CN" altLang="en-US" smtClean="0">
                <a:latin typeface="宋体" panose="02010600030101010101" pitchFamily="2" charset="-122"/>
              </a:rPr>
              <a:t>       计算机机群系统（</a:t>
            </a:r>
            <a:r>
              <a:rPr lang="en-US" altLang="zh-CN" smtClean="0">
                <a:solidFill>
                  <a:srgbClr val="9933FF"/>
                </a:solidFill>
                <a:latin typeface="宋体" panose="02010600030101010101" pitchFamily="2" charset="-122"/>
              </a:rPr>
              <a:t>cluster</a:t>
            </a:r>
            <a:r>
              <a:rPr lang="zh-CN" altLang="en-US" smtClean="0">
                <a:latin typeface="宋体" panose="02010600030101010101" pitchFamily="2" charset="-122"/>
              </a:rPr>
              <a:t>）是一类广泛被采用的</a:t>
            </a:r>
            <a:r>
              <a:rPr lang="en-US" altLang="zh-CN" smtClean="0">
                <a:latin typeface="宋体" panose="02010600030101010101" pitchFamily="2" charset="-122"/>
              </a:rPr>
              <a:t>MIMD</a:t>
            </a:r>
            <a:r>
              <a:rPr lang="zh-CN" altLang="en-US" smtClean="0">
                <a:latin typeface="宋体" panose="02010600030101010101" pitchFamily="2" charset="-122"/>
              </a:rPr>
              <a:t>机器。</a:t>
            </a:r>
            <a:endParaRPr lang="zh-CN" altLang="en-US" smtClean="0"/>
          </a:p>
        </p:txBody>
      </p:sp>
      <p:sp>
        <p:nvSpPr>
          <p:cNvPr id="8196" name="Text Box 4"/>
          <p:cNvSpPr txBox="1">
            <a:spLocks noChangeArrowheads="1"/>
          </p:cNvSpPr>
          <p:nvPr/>
        </p:nvSpPr>
        <p:spPr bwMode="auto">
          <a:xfrm>
            <a:off x="684213" y="1355725"/>
            <a:ext cx="75596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600">
                <a:solidFill>
                  <a:srgbClr val="0000CC"/>
                </a:solidFill>
                <a:latin typeface="黑体" panose="02010609060101010101" pitchFamily="49" charset="-122"/>
              </a:rPr>
              <a:t>10.1.1 </a:t>
            </a:r>
            <a:r>
              <a:rPr lang="zh-CN" altLang="en-US" sz="2600">
                <a:solidFill>
                  <a:srgbClr val="0000CC"/>
                </a:solidFill>
                <a:latin typeface="黑体" panose="02010609060101010101" pitchFamily="49" charset="-122"/>
              </a:rPr>
              <a:t>并行计算机系统结构的分类 </a:t>
            </a:r>
          </a:p>
        </p:txBody>
      </p:sp>
    </p:spTree>
  </p:cSld>
  <p:clrMapOvr>
    <a:masterClrMapping/>
  </p:clrMapOvr>
  <p:transition>
    <p:pull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10.2 </a:t>
            </a:r>
            <a:r>
              <a:rPr lang="zh-CN" altLang="en-US" smtClean="0">
                <a:latin typeface="黑体" panose="02010609060101010101" pitchFamily="49" charset="-122"/>
              </a:rPr>
              <a:t>对称式共享存储器系统结构</a:t>
            </a:r>
          </a:p>
        </p:txBody>
      </p:sp>
      <p:sp>
        <p:nvSpPr>
          <p:cNvPr id="45059" name="Rectangle 3" descr="Rectangle: Click to edit Master text styles&#10;Second level&#10;Third level&#10;Fourth level&#10;Fifth level"/>
          <p:cNvSpPr>
            <a:spLocks noGrp="1" noChangeArrowheads="1"/>
          </p:cNvSpPr>
          <p:nvPr>
            <p:ph type="body" idx="1"/>
          </p:nvPr>
        </p:nvSpPr>
        <p:spPr/>
        <p:txBody>
          <a:bodyPr/>
          <a:lstStyle/>
          <a:p>
            <a:pPr marL="457200" indent="-457200" eaLnBrk="1" hangingPunct="1">
              <a:lnSpc>
                <a:spcPct val="110000"/>
              </a:lnSpc>
              <a:buFont typeface="Wingdings" panose="05000000000000000000" pitchFamily="2" charset="2"/>
              <a:buAutoNum type="arabicPeriod" startAt="3"/>
            </a:pPr>
            <a:r>
              <a:rPr lang="zh-CN" altLang="sv-SE" smtClean="0"/>
              <a:t>监听协议举例 </a:t>
            </a:r>
          </a:p>
          <a:p>
            <a:pPr marL="1085850" lvl="1" indent="-457200" eaLnBrk="1" hangingPunct="1">
              <a:lnSpc>
                <a:spcPct val="110000"/>
              </a:lnSpc>
            </a:pPr>
            <a:r>
              <a:rPr lang="zh-CN" altLang="en-US" smtClean="0">
                <a:latin typeface="Times New Roman" panose="02020603050405020304" pitchFamily="18" charset="0"/>
              </a:rPr>
              <a:t>在每个结点内嵌入一个</a:t>
            </a:r>
            <a:r>
              <a:rPr lang="zh-CN" altLang="en-US" smtClean="0">
                <a:solidFill>
                  <a:srgbClr val="D60093"/>
                </a:solidFill>
                <a:latin typeface="Times New Roman" panose="02020603050405020304" pitchFamily="18" charset="0"/>
              </a:rPr>
              <a:t>有限状态控制器</a:t>
            </a:r>
            <a:r>
              <a:rPr lang="zh-CN" altLang="en-US" smtClean="0">
                <a:latin typeface="Times New Roman" panose="02020603050405020304" pitchFamily="18" charset="0"/>
              </a:rPr>
              <a:t>。</a:t>
            </a:r>
          </a:p>
          <a:p>
            <a:pPr lvl="2" eaLnBrk="1" hangingPunct="1">
              <a:lnSpc>
                <a:spcPct val="110000"/>
              </a:lnSpc>
            </a:pPr>
            <a:r>
              <a:rPr lang="zh-CN" altLang="en-US" smtClean="0">
                <a:latin typeface="Times New Roman" panose="02020603050405020304" pitchFamily="18" charset="0"/>
              </a:rPr>
              <a:t>该控制器根据来自处理器或总线的请求以及</a:t>
            </a:r>
            <a:r>
              <a:rPr lang="en-US" altLang="zh-CN" smtClean="0">
                <a:latin typeface="Times New Roman" panose="02020603050405020304" pitchFamily="18" charset="0"/>
              </a:rPr>
              <a:t>Cache</a:t>
            </a:r>
            <a:r>
              <a:rPr lang="zh-CN" altLang="en-US" smtClean="0">
                <a:latin typeface="Times New Roman" panose="02020603050405020304" pitchFamily="18" charset="0"/>
              </a:rPr>
              <a:t>块的状态，做出相应的响应。</a:t>
            </a:r>
          </a:p>
          <a:p>
            <a:pPr marL="1085850" lvl="1" indent="-457200" eaLnBrk="1" hangingPunct="1">
              <a:lnSpc>
                <a:spcPct val="110000"/>
              </a:lnSpc>
            </a:pPr>
            <a:r>
              <a:rPr lang="zh-CN" altLang="en-US" smtClean="0">
                <a:latin typeface="Times New Roman" panose="02020603050405020304" pitchFamily="18" charset="0"/>
              </a:rPr>
              <a:t>每个数据块的状态取以下</a:t>
            </a:r>
            <a:r>
              <a:rPr lang="en-US" altLang="zh-CN" smtClean="0">
                <a:solidFill>
                  <a:srgbClr val="9933FF"/>
                </a:solidFill>
                <a:latin typeface="Times New Roman" panose="02020603050405020304" pitchFamily="18" charset="0"/>
              </a:rPr>
              <a:t>3</a:t>
            </a:r>
            <a:r>
              <a:rPr lang="zh-CN" altLang="en-US" smtClean="0">
                <a:latin typeface="Times New Roman" panose="02020603050405020304" pitchFamily="18" charset="0"/>
              </a:rPr>
              <a:t>种状态中的一种：</a:t>
            </a:r>
          </a:p>
          <a:p>
            <a:pPr lvl="2" eaLnBrk="1" hangingPunct="1">
              <a:lnSpc>
                <a:spcPct val="110000"/>
              </a:lnSpc>
            </a:pPr>
            <a:r>
              <a:rPr lang="zh-CN" altLang="en-US" smtClean="0">
                <a:solidFill>
                  <a:srgbClr val="D60093"/>
                </a:solidFill>
                <a:latin typeface="Times New Roman" panose="02020603050405020304" pitchFamily="18" charset="0"/>
              </a:rPr>
              <a:t>无效</a:t>
            </a:r>
            <a:r>
              <a:rPr lang="zh-CN" altLang="en-US" smtClean="0">
                <a:latin typeface="Times New Roman" panose="02020603050405020304" pitchFamily="18" charset="0"/>
              </a:rPr>
              <a:t>（简称</a:t>
            </a:r>
            <a:r>
              <a:rPr lang="en-US" altLang="zh-CN" smtClean="0">
                <a:solidFill>
                  <a:srgbClr val="D60093"/>
                </a:solidFill>
                <a:latin typeface="Times New Roman" panose="02020603050405020304" pitchFamily="18" charset="0"/>
              </a:rPr>
              <a:t>I</a:t>
            </a:r>
            <a:r>
              <a:rPr lang="zh-CN" altLang="en-US" smtClean="0">
                <a:latin typeface="Times New Roman" panose="02020603050405020304" pitchFamily="18" charset="0"/>
              </a:rPr>
              <a:t>）：</a:t>
            </a:r>
            <a:r>
              <a:rPr lang="en-US" altLang="zh-CN" smtClean="0">
                <a:latin typeface="Times New Roman" panose="02020603050405020304" pitchFamily="18" charset="0"/>
              </a:rPr>
              <a:t>Cache</a:t>
            </a:r>
            <a:r>
              <a:rPr lang="zh-CN" altLang="en-US" smtClean="0">
                <a:latin typeface="Times New Roman" panose="02020603050405020304" pitchFamily="18" charset="0"/>
              </a:rPr>
              <a:t>中该块的内容为无效。 </a:t>
            </a:r>
          </a:p>
          <a:p>
            <a:pPr lvl="2" eaLnBrk="1" hangingPunct="1">
              <a:lnSpc>
                <a:spcPct val="110000"/>
              </a:lnSpc>
            </a:pPr>
            <a:r>
              <a:rPr lang="zh-CN" altLang="en-US" smtClean="0">
                <a:solidFill>
                  <a:srgbClr val="D60093"/>
                </a:solidFill>
                <a:latin typeface="Times New Roman" panose="02020603050405020304" pitchFamily="18" charset="0"/>
              </a:rPr>
              <a:t>共享</a:t>
            </a:r>
            <a:r>
              <a:rPr lang="zh-CN" altLang="en-US" smtClean="0">
                <a:latin typeface="Times New Roman" panose="02020603050405020304" pitchFamily="18" charset="0"/>
              </a:rPr>
              <a:t>（简称</a:t>
            </a:r>
            <a:r>
              <a:rPr lang="en-US" altLang="zh-CN" smtClean="0">
                <a:solidFill>
                  <a:srgbClr val="D60093"/>
                </a:solidFill>
                <a:latin typeface="Times New Roman" panose="02020603050405020304" pitchFamily="18" charset="0"/>
              </a:rPr>
              <a:t>S</a:t>
            </a:r>
            <a:r>
              <a:rPr lang="zh-CN" altLang="en-US" smtClean="0">
                <a:latin typeface="Times New Roman" panose="02020603050405020304" pitchFamily="18" charset="0"/>
              </a:rPr>
              <a:t>）：该块可能处于共享状态。</a:t>
            </a:r>
          </a:p>
          <a:p>
            <a:pPr lvl="3" eaLnBrk="1" hangingPunct="1">
              <a:lnSpc>
                <a:spcPct val="110000"/>
              </a:lnSpc>
            </a:pPr>
            <a:r>
              <a:rPr lang="zh-CN" altLang="en-US" smtClean="0">
                <a:latin typeface="Times New Roman" panose="02020603050405020304" pitchFamily="18" charset="0"/>
              </a:rPr>
              <a:t>在多个处理器中都有副本。这些副本都相同，且与存储器中相应的块相同。 </a:t>
            </a:r>
          </a:p>
          <a:p>
            <a:pPr lvl="2" eaLnBrk="1" hangingPunct="1">
              <a:lnSpc>
                <a:spcPct val="110000"/>
              </a:lnSpc>
            </a:pPr>
            <a:r>
              <a:rPr lang="zh-CN" altLang="en-US" smtClean="0">
                <a:solidFill>
                  <a:srgbClr val="D60093"/>
                </a:solidFill>
                <a:latin typeface="Times New Roman" panose="02020603050405020304" pitchFamily="18" charset="0"/>
              </a:rPr>
              <a:t>已修改</a:t>
            </a:r>
            <a:r>
              <a:rPr lang="zh-CN" altLang="en-US" smtClean="0">
                <a:latin typeface="Times New Roman" panose="02020603050405020304" pitchFamily="18" charset="0"/>
              </a:rPr>
              <a:t>（简称</a:t>
            </a:r>
            <a:r>
              <a:rPr lang="en-US" altLang="zh-CN" smtClean="0">
                <a:solidFill>
                  <a:srgbClr val="D60093"/>
                </a:solidFill>
                <a:latin typeface="Times New Roman" panose="02020603050405020304" pitchFamily="18" charset="0"/>
              </a:rPr>
              <a:t>M</a:t>
            </a:r>
            <a:r>
              <a:rPr lang="zh-CN" altLang="en-US" smtClean="0">
                <a:latin typeface="Times New Roman" panose="02020603050405020304" pitchFamily="18" charset="0"/>
              </a:rPr>
              <a:t>）：该块已经被修改过，并且还没写入存储器。</a:t>
            </a:r>
          </a:p>
          <a:p>
            <a:pPr lvl="2" eaLnBrk="1" hangingPunct="1">
              <a:lnSpc>
                <a:spcPct val="110000"/>
              </a:lnSpc>
              <a:buFont typeface="Wingdings" pitchFamily="2" charset="2"/>
              <a:buNone/>
            </a:pPr>
            <a:r>
              <a:rPr lang="zh-CN" altLang="en-US" smtClean="0">
                <a:latin typeface="Times New Roman" panose="02020603050405020304" pitchFamily="18" charset="0"/>
              </a:rPr>
              <a:t>        </a:t>
            </a:r>
            <a:r>
              <a:rPr lang="zh-CN" altLang="en-US" smtClean="0">
                <a:solidFill>
                  <a:schemeClr val="tx1"/>
                </a:solidFill>
                <a:latin typeface="Times New Roman" panose="02020603050405020304" pitchFamily="18" charset="0"/>
              </a:rPr>
              <a:t>（块中的内容是最新的，系统中唯一的最新副本）</a:t>
            </a:r>
            <a:endParaRPr lang="zh-CN" altLang="en-US" smtClean="0">
              <a:solidFill>
                <a:schemeClr val="tx1"/>
              </a:solidFill>
            </a:endParaRPr>
          </a:p>
        </p:txBody>
      </p:sp>
    </p:spTree>
  </p:cSld>
  <p:clrMapOvr>
    <a:masterClrMapping/>
  </p:clrMapOvr>
  <p:transition>
    <p:pull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6"/>
          <p:cNvSpPr>
            <a:spLocks noGrp="1" noChangeArrowheads="1"/>
          </p:cNvSpPr>
          <p:nvPr>
            <p:ph type="title"/>
          </p:nvPr>
        </p:nvSpPr>
        <p:spPr/>
        <p:txBody>
          <a:bodyPr/>
          <a:lstStyle/>
          <a:p>
            <a:pPr eaLnBrk="1" hangingPunct="1"/>
            <a:endParaRPr lang="zh-CN" altLang="zh-CN" smtClean="0"/>
          </a:p>
        </p:txBody>
      </p:sp>
      <p:sp>
        <p:nvSpPr>
          <p:cNvPr id="47107" name="Rectangle 3" descr="Rectangle: Click to edit Master text styles&#10;Second level&#10;Third level&#10;Fourth level&#10;Fifth level"/>
          <p:cNvSpPr>
            <a:spLocks noGrp="1" noChangeArrowheads="1"/>
          </p:cNvSpPr>
          <p:nvPr>
            <p:ph type="body" sz="half" idx="1"/>
          </p:nvPr>
        </p:nvSpPr>
        <p:spPr>
          <a:xfrm>
            <a:off x="539750" y="714375"/>
            <a:ext cx="7631113" cy="1993900"/>
          </a:xfrm>
        </p:spPr>
        <p:txBody>
          <a:bodyPr/>
          <a:lstStyle/>
          <a:p>
            <a:pPr marL="457200" indent="-457200" eaLnBrk="1" hangingPunct="1">
              <a:buFont typeface="Wingdings" panose="05000000000000000000" pitchFamily="2" charset="2"/>
              <a:buNone/>
            </a:pPr>
            <a:r>
              <a:rPr lang="zh-CN" altLang="en-US" smtClean="0"/>
              <a:t>下面来讨论在各种情况下监听协议所进行的操作。</a:t>
            </a:r>
          </a:p>
          <a:p>
            <a:pPr marL="1085850" lvl="1" indent="-457200" eaLnBrk="1" hangingPunct="1"/>
            <a:r>
              <a:rPr lang="zh-CN" altLang="en-US" smtClean="0"/>
              <a:t>响应来自处理器的请求</a:t>
            </a:r>
          </a:p>
          <a:p>
            <a:pPr lvl="2" eaLnBrk="1" hangingPunct="1"/>
            <a:r>
              <a:rPr lang="zh-CN" altLang="en-US" smtClean="0"/>
              <a:t>不发生替换的情况 </a:t>
            </a:r>
          </a:p>
        </p:txBody>
      </p:sp>
      <p:graphicFrame>
        <p:nvGraphicFramePr>
          <p:cNvPr id="47108" name="Object 5"/>
          <p:cNvGraphicFramePr>
            <a:graphicFrameLocks noGrp="1" noChangeAspect="1"/>
          </p:cNvGraphicFramePr>
          <p:nvPr>
            <p:ph sz="half" idx="2"/>
          </p:nvPr>
        </p:nvGraphicFramePr>
        <p:xfrm>
          <a:off x="1619250" y="2349500"/>
          <a:ext cx="6119813" cy="3414713"/>
        </p:xfrm>
        <a:graphic>
          <a:graphicData uri="http://schemas.openxmlformats.org/presentationml/2006/ole">
            <mc:AlternateContent xmlns:mc="http://schemas.openxmlformats.org/markup-compatibility/2006">
              <mc:Choice xmlns:v="urn:schemas-microsoft-com:vml" Requires="v">
                <p:oleObj spid="_x0000_s47115" name="图片" r:id="rId3" imgW="4250436" imgH="2371344" progId="Word.Picture.8">
                  <p:embed/>
                </p:oleObj>
              </mc:Choice>
              <mc:Fallback>
                <p:oleObj name="图片" r:id="rId3" imgW="4250436" imgH="2371344"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349500"/>
                        <a:ext cx="6119813" cy="3414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9" name="Text Box 8"/>
          <p:cNvSpPr txBox="1">
            <a:spLocks noChangeArrowheads="1"/>
          </p:cNvSpPr>
          <p:nvPr/>
        </p:nvSpPr>
        <p:spPr bwMode="auto">
          <a:xfrm>
            <a:off x="1547813" y="5805488"/>
            <a:ext cx="6408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000" b="1">
                <a:solidFill>
                  <a:schemeClr val="tx1"/>
                </a:solidFill>
                <a:latin typeface="Times New Roman" panose="02020603050405020304" pitchFamily="18" charset="0"/>
                <a:ea typeface="宋体" panose="02010600030101010101" pitchFamily="2" charset="-122"/>
              </a:rPr>
              <a:t>写作废协议中（采用写回法），</a:t>
            </a:r>
            <a:r>
              <a:rPr lang="en-US" altLang="zh-CN" sz="2000" b="1">
                <a:solidFill>
                  <a:schemeClr val="tx1"/>
                </a:solidFill>
                <a:latin typeface="Times New Roman" panose="02020603050405020304" pitchFamily="18" charset="0"/>
                <a:ea typeface="宋体" panose="02010600030101010101" pitchFamily="2" charset="-122"/>
              </a:rPr>
              <a:t>Cache</a:t>
            </a:r>
            <a:r>
              <a:rPr lang="zh-CN" altLang="en-US" sz="2000" b="1">
                <a:solidFill>
                  <a:schemeClr val="tx1"/>
                </a:solidFill>
                <a:latin typeface="Times New Roman" panose="02020603050405020304" pitchFamily="18" charset="0"/>
                <a:ea typeface="宋体" panose="02010600030101010101" pitchFamily="2" charset="-122"/>
              </a:rPr>
              <a:t>块的状态转换图 </a:t>
            </a:r>
          </a:p>
        </p:txBody>
      </p:sp>
    </p:spTree>
  </p:cSld>
  <p:clrMapOvr>
    <a:masterClrMapping/>
  </p:clrMapOvr>
  <p:transition>
    <p:pull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
          <p:cNvSpPr>
            <a:spLocks noGrp="1" noChangeArrowheads="1"/>
          </p:cNvSpPr>
          <p:nvPr>
            <p:ph type="title"/>
          </p:nvPr>
        </p:nvSpPr>
        <p:spPr/>
        <p:txBody>
          <a:bodyPr/>
          <a:lstStyle/>
          <a:p>
            <a:pPr eaLnBrk="1" hangingPunct="1"/>
            <a:r>
              <a:rPr lang="en-US" altLang="zh-CN" smtClean="0">
                <a:latin typeface="黑体" panose="02010609060101010101" pitchFamily="49" charset="-122"/>
              </a:rPr>
              <a:t>10.2 </a:t>
            </a:r>
            <a:r>
              <a:rPr lang="zh-CN" altLang="en-US" smtClean="0">
                <a:latin typeface="黑体" panose="02010609060101010101" pitchFamily="49" charset="-122"/>
              </a:rPr>
              <a:t>对称式共享存储器系统结构</a:t>
            </a:r>
          </a:p>
        </p:txBody>
      </p:sp>
      <p:sp>
        <p:nvSpPr>
          <p:cNvPr id="48131" name="Rectangle 3" descr="Rectangle: Click to edit Master text styles&#10;Second level&#10;Third level&#10;Fourth level&#10;Fifth level"/>
          <p:cNvSpPr>
            <a:spLocks noGrp="1" noChangeArrowheads="1"/>
          </p:cNvSpPr>
          <p:nvPr>
            <p:ph type="body" sz="half" idx="1"/>
          </p:nvPr>
        </p:nvSpPr>
        <p:spPr>
          <a:xfrm>
            <a:off x="685800" y="1860550"/>
            <a:ext cx="3810000" cy="4953000"/>
          </a:xfrm>
        </p:spPr>
        <p:txBody>
          <a:bodyPr/>
          <a:lstStyle/>
          <a:p>
            <a:pPr lvl="2" eaLnBrk="1" hangingPunct="1"/>
            <a:r>
              <a:rPr lang="zh-CN" altLang="en-US" sz="1800" smtClean="0"/>
              <a:t>发生替换的情况 </a:t>
            </a:r>
          </a:p>
        </p:txBody>
      </p:sp>
      <p:graphicFrame>
        <p:nvGraphicFramePr>
          <p:cNvPr id="48132" name="Object 4"/>
          <p:cNvGraphicFramePr>
            <a:graphicFrameLocks noGrp="1" noChangeAspect="1"/>
          </p:cNvGraphicFramePr>
          <p:nvPr>
            <p:ph sz="half" idx="2"/>
          </p:nvPr>
        </p:nvGraphicFramePr>
        <p:xfrm>
          <a:off x="1476375" y="2701925"/>
          <a:ext cx="6551613" cy="1344613"/>
        </p:xfrm>
        <a:graphic>
          <a:graphicData uri="http://schemas.openxmlformats.org/presentationml/2006/ole">
            <mc:AlternateContent xmlns:mc="http://schemas.openxmlformats.org/markup-compatibility/2006">
              <mc:Choice xmlns:v="urn:schemas-microsoft-com:vml" Requires="v">
                <p:oleObj spid="_x0000_s48139" name="图片" r:id="rId3" imgW="4890516" imgH="947928" progId="Word.Picture.8">
                  <p:embed/>
                </p:oleObj>
              </mc:Choice>
              <mc:Fallback>
                <p:oleObj name="图片" r:id="rId3" imgW="4890516" imgH="947928"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701925"/>
                        <a:ext cx="6551613" cy="1344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3" name="Text Box 7"/>
          <p:cNvSpPr txBox="1">
            <a:spLocks noChangeArrowheads="1"/>
          </p:cNvSpPr>
          <p:nvPr/>
        </p:nvSpPr>
        <p:spPr bwMode="auto">
          <a:xfrm>
            <a:off x="1547813" y="4141788"/>
            <a:ext cx="6408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000" b="1">
                <a:solidFill>
                  <a:schemeClr val="tx1"/>
                </a:solidFill>
                <a:latin typeface="Times New Roman" panose="02020603050405020304" pitchFamily="18" charset="0"/>
                <a:ea typeface="宋体" panose="02010600030101010101" pitchFamily="2" charset="-122"/>
              </a:rPr>
              <a:t>写作废协议中（采用写回法），</a:t>
            </a:r>
            <a:r>
              <a:rPr lang="en-US" altLang="zh-CN" sz="2000" b="1">
                <a:solidFill>
                  <a:schemeClr val="tx1"/>
                </a:solidFill>
                <a:latin typeface="Times New Roman" panose="02020603050405020304" pitchFamily="18" charset="0"/>
                <a:ea typeface="宋体" panose="02010600030101010101" pitchFamily="2" charset="-122"/>
              </a:rPr>
              <a:t>Cache</a:t>
            </a:r>
            <a:r>
              <a:rPr lang="zh-CN" altLang="en-US" sz="2000" b="1">
                <a:solidFill>
                  <a:schemeClr val="tx1"/>
                </a:solidFill>
                <a:latin typeface="Times New Roman" panose="02020603050405020304" pitchFamily="18" charset="0"/>
                <a:ea typeface="宋体" panose="02010600030101010101" pitchFamily="2" charset="-122"/>
              </a:rPr>
              <a:t>块的状态转换图 </a:t>
            </a:r>
          </a:p>
        </p:txBody>
      </p:sp>
    </p:spTree>
  </p:cSld>
  <p:clrMapOvr>
    <a:masterClrMapping/>
  </p:clrMapOvr>
  <p:transition>
    <p:pull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5"/>
          <p:cNvSpPr>
            <a:spLocks noGrp="1" noChangeArrowheads="1"/>
          </p:cNvSpPr>
          <p:nvPr>
            <p:ph type="title"/>
          </p:nvPr>
        </p:nvSpPr>
        <p:spPr/>
        <p:txBody>
          <a:bodyPr/>
          <a:lstStyle/>
          <a:p>
            <a:pPr eaLnBrk="1" hangingPunct="1"/>
            <a:endParaRPr lang="zh-CN" altLang="zh-CN" smtClean="0"/>
          </a:p>
        </p:txBody>
      </p:sp>
      <p:sp>
        <p:nvSpPr>
          <p:cNvPr id="49155" name="Rectangle 3" descr="Rectangle: Click to edit Master text styles&#10;Second level&#10;Third level&#10;Fourth level&#10;Fifth level"/>
          <p:cNvSpPr>
            <a:spLocks noGrp="1" noChangeArrowheads="1"/>
          </p:cNvSpPr>
          <p:nvPr>
            <p:ph type="body" sz="half" idx="1"/>
          </p:nvPr>
        </p:nvSpPr>
        <p:spPr>
          <a:xfrm>
            <a:off x="395288" y="765175"/>
            <a:ext cx="8134350" cy="1704975"/>
          </a:xfrm>
        </p:spPr>
        <p:txBody>
          <a:bodyPr/>
          <a:lstStyle/>
          <a:p>
            <a:pPr marL="1085850" lvl="1" indent="-457200" eaLnBrk="1" hangingPunct="1"/>
            <a:r>
              <a:rPr lang="zh-CN" altLang="en-US" smtClean="0"/>
              <a:t>响应来自总线的请求</a:t>
            </a:r>
          </a:p>
          <a:p>
            <a:pPr lvl="2" eaLnBrk="1" hangingPunct="1"/>
            <a:r>
              <a:rPr lang="zh-CN" altLang="en-US" smtClean="0">
                <a:latin typeface="Times New Roman" panose="02020603050405020304" pitchFamily="18" charset="0"/>
              </a:rPr>
              <a:t>每个处理器都在监视总线上的消息和地址，当发现有与总线上的地址相匹配的</a:t>
            </a:r>
            <a:r>
              <a:rPr lang="en-US" altLang="zh-CN" smtClean="0">
                <a:solidFill>
                  <a:srgbClr val="9933FF"/>
                </a:solidFill>
                <a:latin typeface="Times New Roman" panose="02020603050405020304" pitchFamily="18" charset="0"/>
              </a:rPr>
              <a:t>Cache</a:t>
            </a:r>
            <a:r>
              <a:rPr lang="zh-CN" altLang="en-US" smtClean="0">
                <a:latin typeface="Times New Roman" panose="02020603050405020304" pitchFamily="18" charset="0"/>
              </a:rPr>
              <a:t>块时，就要根据该块的状态以及总线上的消息，进行相应的处理。</a:t>
            </a:r>
            <a:r>
              <a:rPr lang="zh-CN" altLang="en-US" sz="1800" smtClean="0"/>
              <a:t> </a:t>
            </a:r>
          </a:p>
        </p:txBody>
      </p:sp>
      <p:graphicFrame>
        <p:nvGraphicFramePr>
          <p:cNvPr id="49156" name="Object 4"/>
          <p:cNvGraphicFramePr>
            <a:graphicFrameLocks noGrp="1" noChangeAspect="1"/>
          </p:cNvGraphicFramePr>
          <p:nvPr>
            <p:ph sz="half" idx="2"/>
          </p:nvPr>
        </p:nvGraphicFramePr>
        <p:xfrm>
          <a:off x="2265363" y="2687638"/>
          <a:ext cx="5043487" cy="3162300"/>
        </p:xfrm>
        <a:graphic>
          <a:graphicData uri="http://schemas.openxmlformats.org/presentationml/2006/ole">
            <mc:AlternateContent xmlns:mc="http://schemas.openxmlformats.org/markup-compatibility/2006">
              <mc:Choice xmlns:v="urn:schemas-microsoft-com:vml" Requires="v">
                <p:oleObj spid="_x0000_s49163" name="图片" r:id="rId3" imgW="3791164" imgH="2373330" progId="Word.Picture.8">
                  <p:embed/>
                </p:oleObj>
              </mc:Choice>
              <mc:Fallback>
                <p:oleObj name="图片" r:id="rId3" imgW="3791164" imgH="237333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5363" y="2687638"/>
                        <a:ext cx="5043487" cy="316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7" name="Text Box 7"/>
          <p:cNvSpPr txBox="1">
            <a:spLocks noChangeArrowheads="1"/>
          </p:cNvSpPr>
          <p:nvPr/>
        </p:nvSpPr>
        <p:spPr bwMode="auto">
          <a:xfrm>
            <a:off x="1547813" y="5819775"/>
            <a:ext cx="69135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600">
                <a:solidFill>
                  <a:schemeClr val="tx1"/>
                </a:solidFill>
              </a:rPr>
              <a:t> </a:t>
            </a:r>
            <a:r>
              <a:rPr lang="zh-CN" altLang="en-US" sz="2000" b="1">
                <a:solidFill>
                  <a:schemeClr val="tx1"/>
                </a:solidFill>
                <a:latin typeface="Times New Roman" panose="02020603050405020304" pitchFamily="18" charset="0"/>
                <a:ea typeface="宋体" panose="02010600030101010101" pitchFamily="2" charset="-122"/>
              </a:rPr>
              <a:t>写作废协议中（采用写回法），</a:t>
            </a:r>
            <a:r>
              <a:rPr lang="en-US" altLang="zh-CN" sz="2000" b="1">
                <a:solidFill>
                  <a:schemeClr val="tx1"/>
                </a:solidFill>
                <a:latin typeface="Times New Roman" panose="02020603050405020304" pitchFamily="18" charset="0"/>
                <a:ea typeface="宋体" panose="02010600030101010101" pitchFamily="2" charset="-122"/>
              </a:rPr>
              <a:t>Cache</a:t>
            </a:r>
            <a:r>
              <a:rPr lang="zh-CN" altLang="en-US" sz="2000" b="1">
                <a:solidFill>
                  <a:schemeClr val="tx1"/>
                </a:solidFill>
                <a:latin typeface="Times New Roman" panose="02020603050405020304" pitchFamily="18" charset="0"/>
                <a:ea typeface="宋体" panose="02010600030101010101" pitchFamily="2" charset="-122"/>
              </a:rPr>
              <a:t>块的状态转换图</a:t>
            </a:r>
          </a:p>
        </p:txBody>
      </p:sp>
    </p:spTree>
  </p:cSld>
  <p:clrMapOvr>
    <a:masterClrMapping/>
  </p:clrMapOvr>
  <p:transition>
    <p:pull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5"/>
          <p:cNvSpPr txBox="1">
            <a:spLocks noChangeArrowheads="1"/>
          </p:cNvSpPr>
          <p:nvPr/>
        </p:nvSpPr>
        <p:spPr bwMode="auto">
          <a:xfrm>
            <a:off x="0" y="1196975"/>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50000"/>
              </a:spcBef>
              <a:buClrTx/>
              <a:buFontTx/>
              <a:buNone/>
            </a:pPr>
            <a:r>
              <a:rPr lang="en-US" altLang="zh-CN" sz="2800">
                <a:solidFill>
                  <a:srgbClr val="000000"/>
                </a:solidFill>
                <a:latin typeface="黑体" panose="02010609060101010101" pitchFamily="49" charset="-122"/>
              </a:rPr>
              <a:t>10.3 </a:t>
            </a:r>
            <a:r>
              <a:rPr lang="zh-CN" altLang="en-US" sz="2800">
                <a:solidFill>
                  <a:srgbClr val="000000"/>
                </a:solidFill>
                <a:latin typeface="黑体" panose="02010609060101010101" pitchFamily="49" charset="-122"/>
              </a:rPr>
              <a:t>分布式共享存储器系统结构</a:t>
            </a:r>
          </a:p>
        </p:txBody>
      </p:sp>
      <p:sp>
        <p:nvSpPr>
          <p:cNvPr id="50179" name="Rectangle 6"/>
          <p:cNvSpPr>
            <a:spLocks noGrp="1" noChangeArrowheads="1"/>
          </p:cNvSpPr>
          <p:nvPr>
            <p:ph type="title"/>
          </p:nvPr>
        </p:nvSpPr>
        <p:spPr/>
        <p:txBody>
          <a:bodyPr/>
          <a:lstStyle/>
          <a:p>
            <a:pPr eaLnBrk="1" hangingPunct="1"/>
            <a:endParaRPr lang="zh-CN" altLang="zh-CN" smtClean="0"/>
          </a:p>
        </p:txBody>
      </p:sp>
      <p:sp>
        <p:nvSpPr>
          <p:cNvPr id="50180" name="Text Box 8"/>
          <p:cNvSpPr txBox="1">
            <a:spLocks noChangeArrowheads="1"/>
          </p:cNvSpPr>
          <p:nvPr/>
        </p:nvSpPr>
        <p:spPr bwMode="auto">
          <a:xfrm>
            <a:off x="684213" y="1989138"/>
            <a:ext cx="68405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600">
                <a:solidFill>
                  <a:srgbClr val="0000CC"/>
                </a:solidFill>
                <a:latin typeface="黑体" panose="02010609060101010101" pitchFamily="49" charset="-122"/>
              </a:rPr>
              <a:t>10.3.1 </a:t>
            </a:r>
            <a:r>
              <a:rPr lang="zh-CN" altLang="en-US" sz="2600">
                <a:solidFill>
                  <a:srgbClr val="0000CC"/>
                </a:solidFill>
                <a:latin typeface="黑体" panose="02010609060101010101" pitchFamily="49" charset="-122"/>
              </a:rPr>
              <a:t>目录协议的基本思想</a:t>
            </a:r>
          </a:p>
        </p:txBody>
      </p:sp>
      <p:sp>
        <p:nvSpPr>
          <p:cNvPr id="50181" name="Rectangle 9" descr="Rectangle: Click to edit Master text styles&#10;Second level&#10;Third level&#10;Fourth level&#10;Fifth level"/>
          <p:cNvSpPr>
            <a:spLocks noGrp="1" noChangeArrowheads="1"/>
          </p:cNvSpPr>
          <p:nvPr>
            <p:ph type="body" idx="1"/>
          </p:nvPr>
        </p:nvSpPr>
        <p:spPr>
          <a:xfrm>
            <a:off x="755650" y="2565400"/>
            <a:ext cx="7954963" cy="3887788"/>
          </a:xfrm>
          <a:noFill/>
        </p:spPr>
        <p:txBody>
          <a:bodyPr/>
          <a:lstStyle/>
          <a:p>
            <a:pPr marL="1085850" lvl="1" indent="-457200" eaLnBrk="1" hangingPunct="1">
              <a:lnSpc>
                <a:spcPct val="100000"/>
              </a:lnSpc>
            </a:pPr>
            <a:r>
              <a:rPr lang="zh-CN" altLang="en-US" smtClean="0"/>
              <a:t>广播和监听的机制使得监听一致性协议的可扩放性很差。 </a:t>
            </a:r>
          </a:p>
          <a:p>
            <a:pPr marL="1085850" lvl="1" indent="-457200" eaLnBrk="1" hangingPunct="1">
              <a:lnSpc>
                <a:spcPct val="100000"/>
              </a:lnSpc>
            </a:pPr>
            <a:r>
              <a:rPr lang="zh-CN" altLang="en-US" smtClean="0"/>
              <a:t>寻找替代监听协议的一致性协议。</a:t>
            </a:r>
          </a:p>
          <a:p>
            <a:pPr lvl="2" eaLnBrk="1" hangingPunct="1">
              <a:lnSpc>
                <a:spcPct val="100000"/>
              </a:lnSpc>
              <a:buFont typeface="Wingdings" pitchFamily="2" charset="2"/>
              <a:buNone/>
            </a:pPr>
            <a:r>
              <a:rPr lang="zh-CN" altLang="en-US" smtClean="0"/>
              <a:t>              （采用目录协议）</a:t>
            </a:r>
          </a:p>
          <a:p>
            <a:pPr marL="457200" indent="-457200" eaLnBrk="1" hangingPunct="1">
              <a:lnSpc>
                <a:spcPct val="100000"/>
              </a:lnSpc>
            </a:pPr>
            <a:r>
              <a:rPr lang="zh-CN" altLang="en-US" smtClean="0"/>
              <a:t>目录协议</a:t>
            </a:r>
          </a:p>
          <a:p>
            <a:pPr marL="1085850" lvl="1" indent="-457200" eaLnBrk="1" hangingPunct="1">
              <a:lnSpc>
                <a:spcPct val="100000"/>
              </a:lnSpc>
            </a:pPr>
            <a:r>
              <a:rPr lang="zh-CN" altLang="en-US" smtClean="0">
                <a:solidFill>
                  <a:srgbClr val="FF0000"/>
                </a:solidFill>
              </a:rPr>
              <a:t>目录：</a:t>
            </a:r>
            <a:r>
              <a:rPr lang="zh-CN" altLang="en-US" smtClean="0">
                <a:latin typeface="Times New Roman" panose="02020603050405020304" pitchFamily="18" charset="0"/>
              </a:rPr>
              <a:t>一种集中的数据结构。对于存储器中的每一个可以调入</a:t>
            </a:r>
            <a:r>
              <a:rPr lang="en-US" altLang="zh-CN" smtClean="0">
                <a:solidFill>
                  <a:srgbClr val="9933FF"/>
                </a:solidFill>
                <a:latin typeface="Times New Roman" panose="02020603050405020304" pitchFamily="18" charset="0"/>
              </a:rPr>
              <a:t>Cache</a:t>
            </a:r>
            <a:r>
              <a:rPr lang="zh-CN" altLang="en-US" smtClean="0">
                <a:latin typeface="Times New Roman" panose="02020603050405020304" pitchFamily="18" charset="0"/>
              </a:rPr>
              <a:t>的数据块，在目录中设置一条目录项，用于记录该块的状态以及哪些</a:t>
            </a:r>
            <a:r>
              <a:rPr lang="en-US" altLang="zh-CN" smtClean="0">
                <a:solidFill>
                  <a:srgbClr val="9933FF"/>
                </a:solidFill>
                <a:latin typeface="Times New Roman" panose="02020603050405020304" pitchFamily="18" charset="0"/>
              </a:rPr>
              <a:t>Cache</a:t>
            </a:r>
            <a:r>
              <a:rPr lang="zh-CN" altLang="en-US" smtClean="0">
                <a:latin typeface="Times New Roman" panose="02020603050405020304" pitchFamily="18" charset="0"/>
              </a:rPr>
              <a:t>中有副本等相关信息。</a:t>
            </a:r>
            <a:r>
              <a:rPr lang="zh-CN" altLang="en-US" sz="2000" smtClean="0">
                <a:latin typeface="Times New Roman" panose="02020603050405020304" pitchFamily="18" charset="0"/>
              </a:rPr>
              <a:t> </a:t>
            </a:r>
          </a:p>
        </p:txBody>
      </p:sp>
    </p:spTree>
  </p:cSld>
  <p:clrMapOvr>
    <a:masterClrMapping/>
  </p:clrMapOvr>
  <p:transition>
    <p:pull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10.3 </a:t>
            </a:r>
            <a:r>
              <a:rPr lang="zh-CN" altLang="en-US" smtClean="0">
                <a:latin typeface="黑体" panose="02010609060101010101" pitchFamily="49" charset="-122"/>
              </a:rPr>
              <a:t>分布式共享存储器系统结构</a:t>
            </a:r>
          </a:p>
        </p:txBody>
      </p:sp>
      <p:sp>
        <p:nvSpPr>
          <p:cNvPr id="51203" name="Rectangle 3" descr="Rectangle: Click to edit Master text styles&#10;Second level&#10;Third level&#10;Fourth level&#10;Fifth level"/>
          <p:cNvSpPr>
            <a:spLocks noGrp="1" noChangeArrowheads="1"/>
          </p:cNvSpPr>
          <p:nvPr>
            <p:ph type="body" idx="1"/>
          </p:nvPr>
        </p:nvSpPr>
        <p:spPr>
          <a:xfrm>
            <a:off x="685800" y="1219200"/>
            <a:ext cx="7772400" cy="5162550"/>
          </a:xfrm>
        </p:spPr>
        <p:txBody>
          <a:bodyPr/>
          <a:lstStyle/>
          <a:p>
            <a:pPr lvl="2" eaLnBrk="1" hangingPunct="1"/>
            <a:r>
              <a:rPr lang="zh-CN" altLang="en-US" smtClean="0">
                <a:solidFill>
                  <a:srgbClr val="D60093"/>
                </a:solidFill>
              </a:rPr>
              <a:t>特点：</a:t>
            </a:r>
          </a:p>
          <a:p>
            <a:pPr lvl="2" eaLnBrk="1" hangingPunct="1">
              <a:buFont typeface="Wingdings" pitchFamily="2" charset="2"/>
              <a:buNone/>
            </a:pPr>
            <a:r>
              <a:rPr lang="zh-CN" altLang="en-US" smtClean="0"/>
              <a:t>              对于任何一个数据块，都可以快速地在唯一的一个位置中找到相关的信息。这使一致性协议避免了广播操作。</a:t>
            </a:r>
            <a:endParaRPr lang="zh-CN" altLang="en-US" smtClean="0">
              <a:solidFill>
                <a:srgbClr val="FF0000"/>
              </a:solidFill>
              <a:latin typeface="Times New Roman" panose="02020603050405020304" pitchFamily="18" charset="0"/>
            </a:endParaRPr>
          </a:p>
          <a:p>
            <a:pPr marL="1085850" lvl="1" indent="-457200" eaLnBrk="1" hangingPunct="1">
              <a:lnSpc>
                <a:spcPct val="130000"/>
              </a:lnSpc>
            </a:pPr>
            <a:r>
              <a:rPr lang="zh-CN" altLang="en-US" smtClean="0">
                <a:solidFill>
                  <a:srgbClr val="FF0000"/>
                </a:solidFill>
                <a:latin typeface="Times New Roman" panose="02020603050405020304" pitchFamily="18" charset="0"/>
              </a:rPr>
              <a:t>位向量</a:t>
            </a:r>
            <a:r>
              <a:rPr lang="zh-CN" altLang="en-US" smtClean="0">
                <a:latin typeface="Times New Roman" panose="02020603050405020304" pitchFamily="18" charset="0"/>
              </a:rPr>
              <a:t>：记录哪些</a:t>
            </a:r>
            <a:r>
              <a:rPr lang="en-US" altLang="zh-CN" smtClean="0">
                <a:latin typeface="Times New Roman" panose="02020603050405020304" pitchFamily="18" charset="0"/>
              </a:rPr>
              <a:t>Cache</a:t>
            </a:r>
            <a:r>
              <a:rPr lang="zh-CN" altLang="en-US" smtClean="0">
                <a:latin typeface="Times New Roman" panose="02020603050405020304" pitchFamily="18" charset="0"/>
              </a:rPr>
              <a:t>中有副本。</a:t>
            </a:r>
          </a:p>
          <a:p>
            <a:pPr lvl="2" eaLnBrk="1" hangingPunct="1">
              <a:lnSpc>
                <a:spcPct val="130000"/>
              </a:lnSpc>
            </a:pPr>
            <a:r>
              <a:rPr lang="zh-CN" altLang="en-US" smtClean="0">
                <a:latin typeface="Times New Roman" panose="02020603050405020304" pitchFamily="18" charset="0"/>
              </a:rPr>
              <a:t>每一位对应于一个处理器。</a:t>
            </a:r>
          </a:p>
          <a:p>
            <a:pPr lvl="2" eaLnBrk="1" hangingPunct="1">
              <a:lnSpc>
                <a:spcPct val="130000"/>
              </a:lnSpc>
            </a:pPr>
            <a:r>
              <a:rPr lang="zh-CN" altLang="en-US" smtClean="0"/>
              <a:t>长度与处理器的个数成正比。</a:t>
            </a:r>
          </a:p>
          <a:p>
            <a:pPr lvl="2" eaLnBrk="1" hangingPunct="1">
              <a:lnSpc>
                <a:spcPct val="130000"/>
              </a:lnSpc>
            </a:pPr>
            <a:r>
              <a:rPr lang="zh-CN" altLang="en-US" smtClean="0"/>
              <a:t>由位向量指定的处理机的集合称为</a:t>
            </a:r>
            <a:r>
              <a:rPr lang="zh-CN" altLang="en-US" smtClean="0">
                <a:solidFill>
                  <a:srgbClr val="D60093"/>
                </a:solidFill>
                <a:latin typeface="Times New Roman" panose="02020603050405020304" pitchFamily="18" charset="0"/>
              </a:rPr>
              <a:t>共享集</a:t>
            </a:r>
            <a:r>
              <a:rPr lang="en-US" altLang="zh-CN" smtClean="0">
                <a:solidFill>
                  <a:srgbClr val="D60093"/>
                </a:solidFill>
                <a:latin typeface="Times New Roman" panose="02020603050405020304" pitchFamily="18" charset="0"/>
              </a:rPr>
              <a:t>S</a:t>
            </a:r>
            <a:r>
              <a:rPr lang="zh-CN" altLang="en-US" smtClean="0"/>
              <a:t>。 </a:t>
            </a:r>
          </a:p>
          <a:p>
            <a:pPr marL="1085850" lvl="1" indent="-457200" eaLnBrk="1" hangingPunct="1">
              <a:lnSpc>
                <a:spcPct val="130000"/>
              </a:lnSpc>
            </a:pPr>
            <a:r>
              <a:rPr lang="zh-CN" altLang="en-US" smtClean="0"/>
              <a:t>分布式目录</a:t>
            </a:r>
          </a:p>
          <a:p>
            <a:pPr lvl="2" eaLnBrk="1" hangingPunct="1">
              <a:lnSpc>
                <a:spcPct val="130000"/>
              </a:lnSpc>
            </a:pPr>
            <a:r>
              <a:rPr lang="zh-CN" altLang="en-US" smtClean="0"/>
              <a:t>目录与存储器一起分布到各结点中，从而对于不同目录内容的访问可以在不同的结点进行。</a:t>
            </a:r>
          </a:p>
        </p:txBody>
      </p:sp>
    </p:spTree>
  </p:cSld>
  <p:clrMapOvr>
    <a:masterClrMapping/>
  </p:clrMapOvr>
  <p:transition>
    <p:pull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5"/>
          <p:cNvSpPr>
            <a:spLocks noChangeArrowheads="1"/>
          </p:cNvSpPr>
          <p:nvPr/>
        </p:nvSpPr>
        <p:spPr bwMode="auto">
          <a:xfrm>
            <a:off x="1258888" y="1125538"/>
            <a:ext cx="6697662" cy="51117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pic>
        <p:nvPicPr>
          <p:cNvPr id="52227" name="Picture 4" descr="7-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913" y="1196975"/>
            <a:ext cx="655320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Rectangle 6"/>
          <p:cNvSpPr>
            <a:spLocks noGrp="1" noChangeArrowheads="1"/>
          </p:cNvSpPr>
          <p:nvPr>
            <p:ph type="title"/>
          </p:nvPr>
        </p:nvSpPr>
        <p:spPr/>
        <p:txBody>
          <a:bodyPr/>
          <a:lstStyle/>
          <a:p>
            <a:pPr eaLnBrk="1" hangingPunct="1"/>
            <a:endParaRPr lang="zh-CN" altLang="zh-CN" smtClean="0"/>
          </a:p>
        </p:txBody>
      </p:sp>
      <p:sp>
        <p:nvSpPr>
          <p:cNvPr id="52229" name="Text Box 7"/>
          <p:cNvSpPr txBox="1">
            <a:spLocks noChangeArrowheads="1"/>
          </p:cNvSpPr>
          <p:nvPr/>
        </p:nvSpPr>
        <p:spPr bwMode="auto">
          <a:xfrm>
            <a:off x="755650" y="492125"/>
            <a:ext cx="72009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lvl="2" eaLnBrk="1" hangingPunct="1">
              <a:lnSpc>
                <a:spcPct val="130000"/>
              </a:lnSpc>
            </a:pPr>
            <a:r>
              <a:rPr lang="en-US" altLang="zh-CN"/>
              <a:t> </a:t>
            </a:r>
            <a:r>
              <a:rPr lang="zh-CN" altLang="en-US"/>
              <a:t>对每个结点增加目录后的分布式存储器多处理机</a:t>
            </a:r>
            <a:endParaRPr lang="zh-CN" altLang="en-US" sz="2600" b="0">
              <a:solidFill>
                <a:schemeClr val="tx1"/>
              </a:solidFill>
              <a:ea typeface="黑体" panose="02010609060101010101" pitchFamily="49" charset="-122"/>
            </a:endParaRPr>
          </a:p>
        </p:txBody>
      </p:sp>
    </p:spTree>
  </p:cSld>
  <p:clrMapOvr>
    <a:masterClrMapping/>
  </p:clrMapOvr>
  <p:transition>
    <p:pull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10.3 </a:t>
            </a:r>
            <a:r>
              <a:rPr lang="zh-CN" altLang="en-US" smtClean="0">
                <a:latin typeface="黑体" panose="02010609060101010101" pitchFamily="49" charset="-122"/>
              </a:rPr>
              <a:t>分布式共享存储器系统结构</a:t>
            </a:r>
          </a:p>
        </p:txBody>
      </p:sp>
      <p:sp>
        <p:nvSpPr>
          <p:cNvPr id="53251" name="Rectangle 3" descr="Rectangle: Click to edit Master text styles&#10;Second level&#10;Third level&#10;Fourth level&#10;Fifth level"/>
          <p:cNvSpPr>
            <a:spLocks noGrp="1" noChangeArrowheads="1"/>
          </p:cNvSpPr>
          <p:nvPr>
            <p:ph type="body" idx="1"/>
          </p:nvPr>
        </p:nvSpPr>
        <p:spPr>
          <a:xfrm>
            <a:off x="685800" y="1579563"/>
            <a:ext cx="7772400" cy="4010025"/>
          </a:xfrm>
        </p:spPr>
        <p:txBody>
          <a:bodyPr/>
          <a:lstStyle/>
          <a:p>
            <a:pPr marL="1085850" lvl="1" indent="-457200" eaLnBrk="1" hangingPunct="1"/>
            <a:r>
              <a:rPr lang="zh-CN" altLang="en-US" smtClean="0">
                <a:latin typeface="Times New Roman" panose="02020603050405020304" pitchFamily="18" charset="0"/>
              </a:rPr>
              <a:t>目录法</a:t>
            </a:r>
            <a:r>
              <a:rPr lang="zh-CN" altLang="en-US" smtClean="0">
                <a:solidFill>
                  <a:srgbClr val="D60093"/>
                </a:solidFill>
                <a:latin typeface="Times New Roman" panose="02020603050405020304" pitchFamily="18" charset="0"/>
              </a:rPr>
              <a:t>最简单的实现方案</a:t>
            </a:r>
            <a:r>
              <a:rPr lang="zh-CN" altLang="en-US" smtClean="0">
                <a:latin typeface="Times New Roman" panose="02020603050405020304" pitchFamily="18" charset="0"/>
              </a:rPr>
              <a:t>：对于存储器中每一块都在目录中设置一项。目录中的信息量与</a:t>
            </a:r>
            <a:r>
              <a:rPr lang="en-US" altLang="zh-CN" smtClean="0">
                <a:solidFill>
                  <a:srgbClr val="9933FF"/>
                </a:solidFill>
                <a:latin typeface="Times New Roman" panose="02020603050405020304" pitchFamily="18" charset="0"/>
              </a:rPr>
              <a:t>M×N</a:t>
            </a:r>
            <a:r>
              <a:rPr lang="zh-CN" altLang="en-US" smtClean="0">
                <a:latin typeface="Times New Roman" panose="02020603050405020304" pitchFamily="18" charset="0"/>
              </a:rPr>
              <a:t>成正比。</a:t>
            </a:r>
          </a:p>
          <a:p>
            <a:pPr lvl="2" eaLnBrk="1" hangingPunct="1">
              <a:buFont typeface="Wingdings" pitchFamily="2" charset="2"/>
              <a:buNone/>
            </a:pPr>
            <a:r>
              <a:rPr lang="zh-CN" altLang="en-US" smtClean="0">
                <a:latin typeface="Times New Roman" panose="02020603050405020304" pitchFamily="18" charset="0"/>
              </a:rPr>
              <a:t>其中：</a:t>
            </a:r>
          </a:p>
          <a:p>
            <a:pPr lvl="2" eaLnBrk="1" hangingPunct="1"/>
            <a:r>
              <a:rPr lang="en-US" altLang="zh-CN" smtClean="0">
                <a:solidFill>
                  <a:srgbClr val="9933FF"/>
                </a:solidFill>
                <a:latin typeface="Times New Roman" panose="02020603050405020304" pitchFamily="18" charset="0"/>
              </a:rPr>
              <a:t>M</a:t>
            </a:r>
            <a:r>
              <a:rPr lang="zh-CN" altLang="en-US" smtClean="0">
                <a:solidFill>
                  <a:srgbClr val="9933FF"/>
                </a:solidFill>
                <a:latin typeface="Times New Roman" panose="02020603050405020304" pitchFamily="18" charset="0"/>
              </a:rPr>
              <a:t>：</a:t>
            </a:r>
            <a:r>
              <a:rPr lang="zh-CN" altLang="en-US" smtClean="0">
                <a:latin typeface="Times New Roman" panose="02020603050405020304" pitchFamily="18" charset="0"/>
              </a:rPr>
              <a:t>存储器中存储块的总数量</a:t>
            </a:r>
          </a:p>
          <a:p>
            <a:pPr lvl="2" eaLnBrk="1" hangingPunct="1"/>
            <a:r>
              <a:rPr lang="en-US" altLang="zh-CN" smtClean="0">
                <a:solidFill>
                  <a:srgbClr val="9933FF"/>
                </a:solidFill>
                <a:latin typeface="Times New Roman" panose="02020603050405020304" pitchFamily="18" charset="0"/>
              </a:rPr>
              <a:t>N</a:t>
            </a:r>
            <a:r>
              <a:rPr lang="zh-CN" altLang="en-US" smtClean="0">
                <a:solidFill>
                  <a:srgbClr val="9933FF"/>
                </a:solidFill>
                <a:latin typeface="Times New Roman" panose="02020603050405020304" pitchFamily="18" charset="0"/>
              </a:rPr>
              <a:t>：</a:t>
            </a:r>
            <a:r>
              <a:rPr lang="zh-CN" altLang="en-US" smtClean="0">
                <a:latin typeface="Times New Roman" panose="02020603050405020304" pitchFamily="18" charset="0"/>
              </a:rPr>
              <a:t>处理器的个数</a:t>
            </a:r>
          </a:p>
          <a:p>
            <a:pPr lvl="2" eaLnBrk="1" hangingPunct="1"/>
            <a:r>
              <a:rPr lang="zh-CN" altLang="en-US" smtClean="0">
                <a:latin typeface="Times New Roman" panose="02020603050405020304" pitchFamily="18" charset="0"/>
              </a:rPr>
              <a:t>由于</a:t>
            </a:r>
            <a:r>
              <a:rPr lang="en-US" altLang="zh-CN" smtClean="0">
                <a:solidFill>
                  <a:srgbClr val="9933FF"/>
                </a:solidFill>
                <a:latin typeface="Times New Roman" panose="02020603050405020304" pitchFamily="18" charset="0"/>
              </a:rPr>
              <a:t>M=K×N</a:t>
            </a:r>
            <a:r>
              <a:rPr lang="zh-CN" altLang="en-US" smtClean="0">
                <a:latin typeface="Times New Roman" panose="02020603050405020304" pitchFamily="18" charset="0"/>
              </a:rPr>
              <a:t>， </a:t>
            </a:r>
            <a:r>
              <a:rPr lang="en-US" altLang="zh-CN" smtClean="0">
                <a:solidFill>
                  <a:srgbClr val="9933FF"/>
                </a:solidFill>
                <a:latin typeface="Times New Roman" panose="02020603050405020304" pitchFamily="18" charset="0"/>
              </a:rPr>
              <a:t>K</a:t>
            </a:r>
            <a:r>
              <a:rPr lang="zh-CN" altLang="en-US" smtClean="0">
                <a:latin typeface="Times New Roman" panose="02020603050405020304" pitchFamily="18" charset="0"/>
              </a:rPr>
              <a:t>是每个处理机中存储块的数量，所以如果</a:t>
            </a:r>
            <a:r>
              <a:rPr lang="en-US" altLang="zh-CN" smtClean="0">
                <a:solidFill>
                  <a:srgbClr val="9933FF"/>
                </a:solidFill>
                <a:latin typeface="Times New Roman" panose="02020603050405020304" pitchFamily="18" charset="0"/>
              </a:rPr>
              <a:t>K</a:t>
            </a:r>
            <a:r>
              <a:rPr lang="zh-CN" altLang="en-US" smtClean="0">
                <a:latin typeface="Times New Roman" panose="02020603050405020304" pitchFamily="18" charset="0"/>
              </a:rPr>
              <a:t>保持不变，则目录中的信息量就与</a:t>
            </a:r>
            <a:r>
              <a:rPr lang="en-US" altLang="zh-CN" smtClean="0">
                <a:solidFill>
                  <a:srgbClr val="9933FF"/>
                </a:solidFill>
                <a:latin typeface="Times New Roman" panose="02020603050405020304" pitchFamily="18" charset="0"/>
              </a:rPr>
              <a:t>N</a:t>
            </a:r>
            <a:r>
              <a:rPr lang="en-US" altLang="zh-CN" baseline="30000" smtClean="0">
                <a:solidFill>
                  <a:srgbClr val="9933FF"/>
                </a:solidFill>
                <a:latin typeface="Times New Roman" panose="02020603050405020304" pitchFamily="18" charset="0"/>
              </a:rPr>
              <a:t>2</a:t>
            </a:r>
            <a:r>
              <a:rPr lang="zh-CN" altLang="en-US" smtClean="0">
                <a:latin typeface="Times New Roman" panose="02020603050405020304" pitchFamily="18" charset="0"/>
              </a:rPr>
              <a:t>成正比。 </a:t>
            </a:r>
          </a:p>
        </p:txBody>
      </p:sp>
    </p:spTree>
  </p:cSld>
  <p:clrMapOvr>
    <a:masterClrMapping/>
  </p:clrMapOvr>
  <p:transition>
    <p:pull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10.3 </a:t>
            </a:r>
            <a:r>
              <a:rPr lang="zh-CN" altLang="en-US" smtClean="0">
                <a:latin typeface="黑体" panose="02010609060101010101" pitchFamily="49" charset="-122"/>
              </a:rPr>
              <a:t>分布式共享存储器系统结构</a:t>
            </a:r>
          </a:p>
        </p:txBody>
      </p:sp>
      <p:sp>
        <p:nvSpPr>
          <p:cNvPr id="54275" name="Rectangle 3" descr="Rectangle: Click to edit Master text styles&#10;Second level&#10;Third level&#10;Fourth level&#10;Fifth level"/>
          <p:cNvSpPr>
            <a:spLocks noGrp="1" noChangeArrowheads="1"/>
          </p:cNvSpPr>
          <p:nvPr>
            <p:ph type="body" idx="1"/>
          </p:nvPr>
        </p:nvSpPr>
        <p:spPr>
          <a:xfrm>
            <a:off x="685800" y="1290638"/>
            <a:ext cx="7918450" cy="4802187"/>
          </a:xfrm>
        </p:spPr>
        <p:txBody>
          <a:bodyPr/>
          <a:lstStyle/>
          <a:p>
            <a:pPr marL="457200" indent="-457200" eaLnBrk="1" hangingPunct="1">
              <a:buFont typeface="Wingdings" panose="05000000000000000000" pitchFamily="2" charset="2"/>
              <a:buAutoNum type="arabicPeriod" startAt="2"/>
            </a:pPr>
            <a:r>
              <a:rPr lang="zh-CN" altLang="en-US" smtClean="0"/>
              <a:t>在目录协议中，存储块的状态有</a:t>
            </a:r>
            <a:r>
              <a:rPr lang="en-US" altLang="zh-CN" smtClean="0">
                <a:solidFill>
                  <a:srgbClr val="9933FF"/>
                </a:solidFill>
                <a:latin typeface="Times New Roman" panose="02020603050405020304" pitchFamily="18" charset="0"/>
              </a:rPr>
              <a:t>3</a:t>
            </a:r>
            <a:r>
              <a:rPr lang="zh-CN" altLang="en-US" smtClean="0"/>
              <a:t>种： </a:t>
            </a:r>
            <a:endParaRPr lang="zh-CN" altLang="en-US" smtClean="0">
              <a:solidFill>
                <a:srgbClr val="D60093"/>
              </a:solidFill>
            </a:endParaRPr>
          </a:p>
          <a:p>
            <a:pPr marL="1085850" lvl="1" indent="-457200" eaLnBrk="1" hangingPunct="1"/>
            <a:r>
              <a:rPr lang="zh-CN" altLang="en-US" smtClean="0">
                <a:solidFill>
                  <a:srgbClr val="D60093"/>
                </a:solidFill>
                <a:latin typeface="Times New Roman" panose="02020603050405020304" pitchFamily="18" charset="0"/>
              </a:rPr>
              <a:t>未缓冲：</a:t>
            </a:r>
            <a:r>
              <a:rPr lang="zh-CN" altLang="en-US" smtClean="0">
                <a:latin typeface="Times New Roman" panose="02020603050405020304" pitchFamily="18" charset="0"/>
              </a:rPr>
              <a:t>该块尚未被调入</a:t>
            </a:r>
            <a:r>
              <a:rPr lang="en-US" altLang="zh-CN" smtClean="0">
                <a:latin typeface="Times New Roman" panose="02020603050405020304" pitchFamily="18" charset="0"/>
              </a:rPr>
              <a:t>Cache</a:t>
            </a:r>
            <a:r>
              <a:rPr lang="zh-CN" altLang="en-US" smtClean="0">
                <a:latin typeface="Times New Roman" panose="02020603050405020304" pitchFamily="18" charset="0"/>
              </a:rPr>
              <a:t>。所有处理器的</a:t>
            </a:r>
            <a:r>
              <a:rPr lang="en-US" altLang="zh-CN" smtClean="0">
                <a:latin typeface="Times New Roman" panose="02020603050405020304" pitchFamily="18" charset="0"/>
              </a:rPr>
              <a:t>Cache</a:t>
            </a:r>
            <a:r>
              <a:rPr lang="zh-CN" altLang="en-US" smtClean="0">
                <a:latin typeface="Times New Roman" panose="02020603050405020304" pitchFamily="18" charset="0"/>
              </a:rPr>
              <a:t>中都没有这个块的副本。</a:t>
            </a:r>
          </a:p>
          <a:p>
            <a:pPr marL="1085850" lvl="1" indent="-457200" eaLnBrk="1" hangingPunct="1"/>
            <a:r>
              <a:rPr lang="zh-CN" altLang="en-US" smtClean="0">
                <a:solidFill>
                  <a:srgbClr val="D60093"/>
                </a:solidFill>
                <a:latin typeface="Times New Roman" panose="02020603050405020304" pitchFamily="18" charset="0"/>
              </a:rPr>
              <a:t>共享：</a:t>
            </a:r>
            <a:r>
              <a:rPr lang="zh-CN" altLang="en-US" smtClean="0">
                <a:latin typeface="Times New Roman" panose="02020603050405020304" pitchFamily="18" charset="0"/>
              </a:rPr>
              <a:t>该块在一个或多个处理机上有这个块的副本，且这些副本与存储器中的该块相同。</a:t>
            </a:r>
          </a:p>
          <a:p>
            <a:pPr marL="1085850" lvl="1" indent="-457200" eaLnBrk="1" hangingPunct="1"/>
            <a:r>
              <a:rPr lang="zh-CN" altLang="en-US" smtClean="0">
                <a:solidFill>
                  <a:srgbClr val="D60093"/>
                </a:solidFill>
                <a:latin typeface="Times New Roman" panose="02020603050405020304" pitchFamily="18" charset="0"/>
              </a:rPr>
              <a:t>独占：</a:t>
            </a:r>
            <a:r>
              <a:rPr lang="zh-CN" altLang="en-US" smtClean="0">
                <a:latin typeface="Times New Roman" panose="02020603050405020304" pitchFamily="18" charset="0"/>
              </a:rPr>
              <a:t>仅有一个处理机有这个块的副本，且该处理机已经对其进行了写操作，所以其内容是最新的，而存储器中该块的数据已过时。</a:t>
            </a:r>
          </a:p>
          <a:p>
            <a:pPr lvl="2" eaLnBrk="1" hangingPunct="1">
              <a:buFont typeface="Wingdings" pitchFamily="2" charset="2"/>
              <a:buNone/>
            </a:pPr>
            <a:r>
              <a:rPr lang="zh-CN" altLang="en-US" smtClean="0">
                <a:latin typeface="Times New Roman" panose="02020603050405020304" pitchFamily="18" charset="0"/>
              </a:rPr>
              <a:t>   这个处理机称为该</a:t>
            </a:r>
            <a:r>
              <a:rPr lang="zh-CN" altLang="en-US" smtClean="0">
                <a:solidFill>
                  <a:srgbClr val="FF0000"/>
                </a:solidFill>
                <a:latin typeface="Times New Roman" panose="02020603050405020304" pitchFamily="18" charset="0"/>
              </a:rPr>
              <a:t>块的拥有者</a:t>
            </a:r>
            <a:r>
              <a:rPr lang="zh-CN" altLang="en-US" smtClean="0">
                <a:latin typeface="Times New Roman" panose="02020603050405020304" pitchFamily="18" charset="0"/>
              </a:rPr>
              <a:t>。</a:t>
            </a:r>
          </a:p>
        </p:txBody>
      </p:sp>
    </p:spTree>
  </p:cSld>
  <p:clrMapOvr>
    <a:masterClrMapping/>
  </p:clrMapOvr>
  <p:transition>
    <p:pull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10.3 </a:t>
            </a:r>
            <a:r>
              <a:rPr lang="zh-CN" altLang="en-US" smtClean="0">
                <a:latin typeface="黑体" panose="02010609060101010101" pitchFamily="49" charset="-122"/>
              </a:rPr>
              <a:t>分布式共享存储器系统结构</a:t>
            </a:r>
          </a:p>
        </p:txBody>
      </p:sp>
      <p:sp>
        <p:nvSpPr>
          <p:cNvPr id="55299" name="Rectangle 3" descr="Rectangle: Click to edit Master text styles&#10;Second level&#10;Third level&#10;Fourth level&#10;Fifth level"/>
          <p:cNvSpPr>
            <a:spLocks noGrp="1" noChangeArrowheads="1"/>
          </p:cNvSpPr>
          <p:nvPr>
            <p:ph type="body" idx="1"/>
          </p:nvPr>
        </p:nvSpPr>
        <p:spPr>
          <a:xfrm>
            <a:off x="611188" y="1989138"/>
            <a:ext cx="7924800" cy="2641600"/>
          </a:xfrm>
        </p:spPr>
        <p:txBody>
          <a:bodyPr/>
          <a:lstStyle/>
          <a:p>
            <a:pPr marL="457200" indent="-457200" eaLnBrk="1" hangingPunct="1">
              <a:buFont typeface="Wingdings" panose="05000000000000000000" pitchFamily="2" charset="2"/>
              <a:buAutoNum type="arabicPeriod" startAt="3"/>
            </a:pPr>
            <a:r>
              <a:rPr lang="zh-CN" altLang="en-US" smtClean="0"/>
              <a:t>本地结点、宿主结点以及远程结点的关系 </a:t>
            </a:r>
          </a:p>
          <a:p>
            <a:pPr lvl="2" eaLnBrk="1" hangingPunct="1"/>
            <a:r>
              <a:rPr lang="zh-CN" altLang="en-US" smtClean="0">
                <a:solidFill>
                  <a:srgbClr val="FF0000"/>
                </a:solidFill>
              </a:rPr>
              <a:t>本地结点：</a:t>
            </a:r>
            <a:r>
              <a:rPr lang="zh-CN" altLang="en-US" smtClean="0"/>
              <a:t>发出访问请求的结点 </a:t>
            </a:r>
          </a:p>
          <a:p>
            <a:pPr lvl="2" eaLnBrk="1" hangingPunct="1"/>
            <a:r>
              <a:rPr lang="zh-CN" altLang="en-US" smtClean="0">
                <a:solidFill>
                  <a:srgbClr val="FF0000"/>
                </a:solidFill>
              </a:rPr>
              <a:t>宿主结点：</a:t>
            </a:r>
            <a:r>
              <a:rPr lang="zh-CN" altLang="en-US" smtClean="0"/>
              <a:t>包含所访问的存储单元及其目录项的结点 </a:t>
            </a:r>
          </a:p>
          <a:p>
            <a:pPr lvl="2" eaLnBrk="1" hangingPunct="1"/>
            <a:r>
              <a:rPr lang="zh-CN" altLang="en-US" smtClean="0">
                <a:solidFill>
                  <a:srgbClr val="FF0000"/>
                </a:solidFill>
              </a:rPr>
              <a:t>远程结点</a:t>
            </a:r>
            <a:r>
              <a:rPr lang="zh-CN" altLang="en-US" smtClean="0"/>
              <a:t>可以和宿主结点是同一个结点，也可以不是同一个结点。 </a:t>
            </a:r>
          </a:p>
        </p:txBody>
      </p:sp>
    </p:spTree>
  </p:cSld>
  <p:clrMapOvr>
    <a:masterClrMapping/>
  </p:clrMapOvr>
  <p:transition>
    <p:pull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10.1 </a:t>
            </a:r>
            <a:r>
              <a:rPr lang="zh-CN" altLang="en-US" smtClean="0">
                <a:latin typeface="黑体" panose="02010609060101010101" pitchFamily="49" charset="-122"/>
              </a:rPr>
              <a:t>引 言</a:t>
            </a:r>
          </a:p>
        </p:txBody>
      </p:sp>
      <p:sp>
        <p:nvSpPr>
          <p:cNvPr id="9219" name="Rectangle 3" descr="Rectangle: Click to edit Master text styles&#10;Second level&#10;Third level&#10;Fourth level&#10;Fifth level"/>
          <p:cNvSpPr>
            <a:spLocks noGrp="1" noChangeArrowheads="1"/>
          </p:cNvSpPr>
          <p:nvPr>
            <p:ph type="body" idx="1"/>
          </p:nvPr>
        </p:nvSpPr>
        <p:spPr/>
        <p:txBody>
          <a:bodyPr/>
          <a:lstStyle/>
          <a:p>
            <a:pPr marL="457200" indent="-457200" eaLnBrk="1" hangingPunct="1">
              <a:buFont typeface="Wingdings" panose="05000000000000000000" pitchFamily="2" charset="2"/>
              <a:buAutoNum type="arabicPeriod" startAt="3"/>
            </a:pPr>
            <a:r>
              <a:rPr lang="zh-CN" altLang="en-US" smtClean="0">
                <a:latin typeface="黑体" panose="02010609060101010101" pitchFamily="49" charset="-122"/>
              </a:rPr>
              <a:t>根据</a:t>
            </a:r>
            <a:r>
              <a:rPr lang="zh-CN" altLang="en-US" smtClean="0"/>
              <a:t>存储器的组织结构 </a:t>
            </a:r>
            <a:r>
              <a:rPr lang="zh-CN" altLang="en-US" smtClean="0">
                <a:latin typeface="黑体" panose="02010609060101010101" pitchFamily="49" charset="-122"/>
              </a:rPr>
              <a:t>，把现有的</a:t>
            </a:r>
            <a:r>
              <a:rPr lang="en-US" altLang="zh-CN" smtClean="0">
                <a:solidFill>
                  <a:srgbClr val="9933FF"/>
                </a:solidFill>
                <a:latin typeface="黑体" panose="02010609060101010101" pitchFamily="49" charset="-122"/>
              </a:rPr>
              <a:t>MIMD</a:t>
            </a:r>
            <a:r>
              <a:rPr lang="zh-CN" altLang="en-US" smtClean="0">
                <a:latin typeface="黑体" panose="02010609060101010101" pitchFamily="49" charset="-122"/>
              </a:rPr>
              <a:t>机器分为两类：</a:t>
            </a:r>
          </a:p>
          <a:p>
            <a:pPr lvl="2" eaLnBrk="1" hangingPunct="1">
              <a:buFont typeface="Wingdings" pitchFamily="2" charset="2"/>
              <a:buNone/>
            </a:pPr>
            <a:r>
              <a:rPr lang="zh-CN" altLang="en-US" smtClean="0"/>
              <a:t>（每一类代表了一种存储器的结构和互连策略）</a:t>
            </a:r>
          </a:p>
          <a:p>
            <a:pPr marL="1085850" lvl="1" indent="-457200" eaLnBrk="1" hangingPunct="1"/>
            <a:r>
              <a:rPr lang="zh-CN" altLang="en-US" smtClean="0"/>
              <a:t>集中式共享存储器结构</a:t>
            </a:r>
          </a:p>
          <a:p>
            <a:pPr lvl="2" eaLnBrk="1" hangingPunct="1"/>
            <a:r>
              <a:rPr lang="zh-CN" altLang="en-US" smtClean="0">
                <a:latin typeface="宋体" panose="02010600030101010101" pitchFamily="2" charset="-122"/>
              </a:rPr>
              <a:t>最多由几十个处理器构成。</a:t>
            </a:r>
          </a:p>
          <a:p>
            <a:pPr lvl="2" eaLnBrk="1" hangingPunct="1"/>
            <a:r>
              <a:rPr lang="zh-CN" altLang="en-US" smtClean="0">
                <a:latin typeface="宋体" panose="02010600030101010101" pitchFamily="2" charset="-122"/>
              </a:rPr>
              <a:t>各处理器共享一个集中式的物理存储器。 </a:t>
            </a:r>
          </a:p>
          <a:p>
            <a:pPr lvl="2" eaLnBrk="1" hangingPunct="1">
              <a:buFont typeface="Wingdings" pitchFamily="2" charset="2"/>
              <a:buNone/>
            </a:pPr>
            <a:r>
              <a:rPr lang="zh-CN" altLang="en-US" smtClean="0">
                <a:latin typeface="宋体" panose="02010600030101010101" pitchFamily="2" charset="-122"/>
              </a:rPr>
              <a:t>这类机器有时被称为 </a:t>
            </a:r>
          </a:p>
          <a:p>
            <a:pPr lvl="2" eaLnBrk="1" hangingPunct="1"/>
            <a:r>
              <a:rPr lang="en-US" altLang="zh-CN" smtClean="0">
                <a:solidFill>
                  <a:srgbClr val="D60093"/>
                </a:solidFill>
                <a:latin typeface="宋体" panose="02010600030101010101" pitchFamily="2" charset="-122"/>
              </a:rPr>
              <a:t>SMP</a:t>
            </a:r>
            <a:r>
              <a:rPr lang="zh-CN" altLang="en-US" smtClean="0">
                <a:solidFill>
                  <a:srgbClr val="D60093"/>
                </a:solidFill>
                <a:latin typeface="宋体" panose="02010600030101010101" pitchFamily="2" charset="-122"/>
              </a:rPr>
              <a:t>机器</a:t>
            </a:r>
          </a:p>
          <a:p>
            <a:pPr lvl="2" eaLnBrk="1" hangingPunct="1">
              <a:buFont typeface="Wingdings" pitchFamily="2" charset="2"/>
              <a:buNone/>
            </a:pPr>
            <a:r>
              <a:rPr lang="zh-CN" altLang="en-US" smtClean="0">
                <a:latin typeface="宋体" panose="02010600030101010101" pitchFamily="2" charset="-122"/>
              </a:rPr>
              <a:t>      （</a:t>
            </a:r>
            <a:r>
              <a:rPr lang="en-US" altLang="zh-CN" smtClean="0">
                <a:latin typeface="宋体" panose="02010600030101010101" pitchFamily="2" charset="-122"/>
              </a:rPr>
              <a:t>Symmetric shared-memory MultiProcessor</a:t>
            </a:r>
            <a:r>
              <a:rPr lang="zh-CN" altLang="en-US" smtClean="0">
                <a:latin typeface="宋体" panose="02010600030101010101" pitchFamily="2" charset="-122"/>
              </a:rPr>
              <a:t>）</a:t>
            </a:r>
          </a:p>
          <a:p>
            <a:pPr lvl="2" eaLnBrk="1" hangingPunct="1"/>
            <a:r>
              <a:rPr lang="en-US" altLang="zh-CN" smtClean="0">
                <a:solidFill>
                  <a:srgbClr val="D60093"/>
                </a:solidFill>
                <a:latin typeface="宋体" panose="02010600030101010101" pitchFamily="2" charset="-122"/>
              </a:rPr>
              <a:t>UMA</a:t>
            </a:r>
            <a:r>
              <a:rPr lang="zh-CN" altLang="en-US" smtClean="0">
                <a:solidFill>
                  <a:srgbClr val="D60093"/>
                </a:solidFill>
                <a:latin typeface="宋体" panose="02010600030101010101" pitchFamily="2" charset="-122"/>
              </a:rPr>
              <a:t>机器</a:t>
            </a:r>
            <a:r>
              <a:rPr lang="zh-CN" altLang="en-US" smtClean="0">
                <a:latin typeface="宋体" panose="02010600030101010101" pitchFamily="2" charset="-122"/>
              </a:rPr>
              <a:t>（</a:t>
            </a:r>
            <a:r>
              <a:rPr lang="en-US" altLang="zh-CN" smtClean="0">
                <a:latin typeface="宋体" panose="02010600030101010101" pitchFamily="2" charset="-122"/>
              </a:rPr>
              <a:t>Uniform Memory Access</a:t>
            </a:r>
            <a:r>
              <a:rPr lang="zh-CN" altLang="en-US" smtClean="0">
                <a:latin typeface="宋体" panose="02010600030101010101" pitchFamily="2" charset="-122"/>
              </a:rPr>
              <a:t>）</a:t>
            </a:r>
            <a:r>
              <a:rPr lang="zh-CN" altLang="en-US" smtClean="0"/>
              <a:t> </a:t>
            </a:r>
          </a:p>
        </p:txBody>
      </p:sp>
    </p:spTree>
  </p:cSld>
  <p:clrMapOvr>
    <a:masterClrMapping/>
  </p:clrMapOvr>
  <p:transition>
    <p:pull dir="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Line 4"/>
          <p:cNvSpPr>
            <a:spLocks noChangeShapeType="1"/>
          </p:cNvSpPr>
          <p:nvPr/>
        </p:nvSpPr>
        <p:spPr bwMode="auto">
          <a:xfrm>
            <a:off x="2209800" y="1209675"/>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6323" name="Oval 5"/>
          <p:cNvSpPr>
            <a:spLocks noChangeArrowheads="1"/>
          </p:cNvSpPr>
          <p:nvPr/>
        </p:nvSpPr>
        <p:spPr bwMode="auto">
          <a:xfrm>
            <a:off x="1862138" y="576263"/>
            <a:ext cx="685800" cy="685800"/>
          </a:xfrm>
          <a:prstGeom prst="ellipse">
            <a:avLst/>
          </a:prstGeom>
          <a:solidFill>
            <a:srgbClr val="DDDDDD"/>
          </a:solidFill>
          <a:ln w="9525">
            <a:solidFill>
              <a:srgbClr val="080808"/>
            </a:solidFill>
            <a:round/>
            <a:headEnd/>
            <a:tailEnd/>
          </a:ln>
        </p:spPr>
        <p:txBody>
          <a:bodyPr wrap="none" anchor="ct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56324" name="Rectangle 6"/>
          <p:cNvSpPr>
            <a:spLocks noChangeArrowheads="1"/>
          </p:cNvSpPr>
          <p:nvPr/>
        </p:nvSpPr>
        <p:spPr bwMode="auto">
          <a:xfrm>
            <a:off x="1676400" y="1504950"/>
            <a:ext cx="1066800" cy="1143000"/>
          </a:xfrm>
          <a:prstGeom prst="rect">
            <a:avLst/>
          </a:prstGeom>
          <a:solidFill>
            <a:srgbClr val="FDE19B"/>
          </a:solidFill>
          <a:ln w="9525">
            <a:solidFill>
              <a:schemeClr val="tx1"/>
            </a:solidFill>
            <a:miter lim="800000"/>
            <a:headEnd/>
            <a:tailEnd/>
          </a:ln>
        </p:spPr>
        <p:txBody>
          <a:bodyPr wrap="none" anchor="ct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56325" name="Text Box 7"/>
          <p:cNvSpPr txBox="1">
            <a:spLocks noChangeArrowheads="1"/>
          </p:cNvSpPr>
          <p:nvPr/>
        </p:nvSpPr>
        <p:spPr bwMode="auto">
          <a:xfrm>
            <a:off x="1871663" y="727075"/>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000">
                <a:solidFill>
                  <a:schemeClr val="tx1"/>
                </a:solidFill>
                <a:ea typeface="宋体" panose="02010600030101010101" pitchFamily="2" charset="-122"/>
              </a:rPr>
              <a:t>CPU</a:t>
            </a:r>
          </a:p>
        </p:txBody>
      </p:sp>
      <p:sp>
        <p:nvSpPr>
          <p:cNvPr id="56326" name="Text Box 8"/>
          <p:cNvSpPr txBox="1">
            <a:spLocks noChangeArrowheads="1"/>
          </p:cNvSpPr>
          <p:nvPr/>
        </p:nvSpPr>
        <p:spPr bwMode="auto">
          <a:xfrm>
            <a:off x="838200" y="2022475"/>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000">
                <a:solidFill>
                  <a:schemeClr val="tx1"/>
                </a:solidFill>
                <a:ea typeface="宋体" panose="02010600030101010101" pitchFamily="2" charset="-122"/>
              </a:rPr>
              <a:t>Cache</a:t>
            </a:r>
          </a:p>
        </p:txBody>
      </p:sp>
      <p:sp>
        <p:nvSpPr>
          <p:cNvPr id="56327" name="Text Box 9"/>
          <p:cNvSpPr txBox="1">
            <a:spLocks noChangeArrowheads="1"/>
          </p:cNvSpPr>
          <p:nvPr/>
        </p:nvSpPr>
        <p:spPr bwMode="auto">
          <a:xfrm>
            <a:off x="1476375" y="2708275"/>
            <a:ext cx="1531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000">
                <a:solidFill>
                  <a:srgbClr val="BC10B0"/>
                </a:solidFill>
              </a:rPr>
              <a:t>本地结点</a:t>
            </a:r>
            <a:r>
              <a:rPr lang="en-US" altLang="zh-CN" sz="2000">
                <a:solidFill>
                  <a:srgbClr val="BC10B0"/>
                </a:solidFill>
              </a:rPr>
              <a:t>A</a:t>
            </a:r>
          </a:p>
        </p:txBody>
      </p:sp>
      <p:sp>
        <p:nvSpPr>
          <p:cNvPr id="56328" name="Text Box 10"/>
          <p:cNvSpPr txBox="1">
            <a:spLocks noChangeArrowheads="1"/>
          </p:cNvSpPr>
          <p:nvPr/>
        </p:nvSpPr>
        <p:spPr bwMode="auto">
          <a:xfrm>
            <a:off x="2071688" y="228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000">
                <a:solidFill>
                  <a:schemeClr val="tx1"/>
                </a:solidFill>
                <a:ea typeface="宋体" panose="02010600030101010101" pitchFamily="2" charset="-122"/>
              </a:rPr>
              <a:t>P</a:t>
            </a:r>
          </a:p>
        </p:txBody>
      </p:sp>
      <p:sp>
        <p:nvSpPr>
          <p:cNvPr id="56329" name="Rectangle 11"/>
          <p:cNvSpPr>
            <a:spLocks noChangeArrowheads="1"/>
          </p:cNvSpPr>
          <p:nvPr/>
        </p:nvSpPr>
        <p:spPr bwMode="auto">
          <a:xfrm>
            <a:off x="3733800" y="3333750"/>
            <a:ext cx="1066800" cy="1752600"/>
          </a:xfrm>
          <a:prstGeom prst="rect">
            <a:avLst/>
          </a:prstGeom>
          <a:solidFill>
            <a:srgbClr val="EFC081"/>
          </a:solidFill>
          <a:ln w="9525">
            <a:solidFill>
              <a:schemeClr val="tx1"/>
            </a:solidFill>
            <a:miter lim="800000"/>
            <a:headEnd/>
            <a:tailEnd/>
          </a:ln>
        </p:spPr>
        <p:txBody>
          <a:bodyPr wrap="none" anchor="ct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56330" name="Rectangle 12"/>
          <p:cNvSpPr>
            <a:spLocks noChangeArrowheads="1"/>
          </p:cNvSpPr>
          <p:nvPr/>
        </p:nvSpPr>
        <p:spPr bwMode="auto">
          <a:xfrm>
            <a:off x="6248400" y="1485900"/>
            <a:ext cx="1066800" cy="1143000"/>
          </a:xfrm>
          <a:prstGeom prst="rect">
            <a:avLst/>
          </a:prstGeom>
          <a:solidFill>
            <a:srgbClr val="FDE19B"/>
          </a:solidFill>
          <a:ln w="9525">
            <a:solidFill>
              <a:schemeClr val="tx1"/>
            </a:solidFill>
            <a:miter lim="800000"/>
            <a:headEnd/>
            <a:tailEnd/>
          </a:ln>
        </p:spPr>
        <p:txBody>
          <a:bodyPr wrap="none" anchor="ct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56331" name="Text Box 13"/>
          <p:cNvSpPr txBox="1">
            <a:spLocks noChangeArrowheads="1"/>
          </p:cNvSpPr>
          <p:nvPr/>
        </p:nvSpPr>
        <p:spPr bwMode="auto">
          <a:xfrm>
            <a:off x="5410200" y="2022475"/>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000">
                <a:solidFill>
                  <a:schemeClr val="tx1"/>
                </a:solidFill>
                <a:ea typeface="宋体" panose="02010600030101010101" pitchFamily="2" charset="-122"/>
              </a:rPr>
              <a:t>Cache</a:t>
            </a:r>
          </a:p>
        </p:txBody>
      </p:sp>
      <p:sp>
        <p:nvSpPr>
          <p:cNvPr id="56332" name="Text Box 14"/>
          <p:cNvSpPr txBox="1">
            <a:spLocks noChangeArrowheads="1"/>
          </p:cNvSpPr>
          <p:nvPr/>
        </p:nvSpPr>
        <p:spPr bwMode="auto">
          <a:xfrm>
            <a:off x="6084888" y="2689225"/>
            <a:ext cx="1423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000">
                <a:solidFill>
                  <a:srgbClr val="CC6600"/>
                </a:solidFill>
              </a:rPr>
              <a:t>远程结点</a:t>
            </a:r>
            <a:r>
              <a:rPr lang="en-US" altLang="zh-CN" sz="2000">
                <a:solidFill>
                  <a:srgbClr val="CC6600"/>
                </a:solidFill>
              </a:rPr>
              <a:t>C</a:t>
            </a:r>
          </a:p>
        </p:txBody>
      </p:sp>
      <p:sp>
        <p:nvSpPr>
          <p:cNvPr id="56333" name="Text Box 15"/>
          <p:cNvSpPr txBox="1">
            <a:spLocks noChangeArrowheads="1"/>
          </p:cNvSpPr>
          <p:nvPr/>
        </p:nvSpPr>
        <p:spPr bwMode="auto">
          <a:xfrm>
            <a:off x="3635375" y="5172075"/>
            <a:ext cx="1443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50000"/>
              </a:spcBef>
              <a:buClrTx/>
              <a:buFontTx/>
              <a:buNone/>
            </a:pPr>
            <a:r>
              <a:rPr lang="zh-CN" altLang="en-US" sz="2000">
                <a:solidFill>
                  <a:srgbClr val="FF0000"/>
                </a:solidFill>
              </a:rPr>
              <a:t>宿主结点</a:t>
            </a:r>
            <a:r>
              <a:rPr lang="en-US" altLang="zh-CN" sz="2000">
                <a:solidFill>
                  <a:srgbClr val="FF0000"/>
                </a:solidFill>
              </a:rPr>
              <a:t>B</a:t>
            </a:r>
          </a:p>
        </p:txBody>
      </p:sp>
      <p:sp>
        <p:nvSpPr>
          <p:cNvPr id="56334" name="Text Box 16"/>
          <p:cNvSpPr txBox="1">
            <a:spLocks noChangeArrowheads="1"/>
          </p:cNvSpPr>
          <p:nvPr/>
        </p:nvSpPr>
        <p:spPr bwMode="auto">
          <a:xfrm>
            <a:off x="3762375" y="546735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50000"/>
              </a:spcBef>
              <a:buClrTx/>
              <a:buFontTx/>
              <a:buNone/>
            </a:pPr>
            <a:r>
              <a:rPr lang="en-US" altLang="zh-CN" sz="2000">
                <a:solidFill>
                  <a:srgbClr val="FF0000"/>
                </a:solidFill>
                <a:ea typeface="宋体" panose="02010600030101010101" pitchFamily="2" charset="-122"/>
              </a:rPr>
              <a:t>(Home)</a:t>
            </a:r>
          </a:p>
        </p:txBody>
      </p:sp>
      <p:sp>
        <p:nvSpPr>
          <p:cNvPr id="56335" name="Text Box 17"/>
          <p:cNvSpPr txBox="1">
            <a:spLocks noChangeArrowheads="1"/>
          </p:cNvSpPr>
          <p:nvPr/>
        </p:nvSpPr>
        <p:spPr bwMode="auto">
          <a:xfrm>
            <a:off x="7315200" y="165735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000" b="1">
                <a:solidFill>
                  <a:schemeClr val="tx1"/>
                </a:solidFill>
                <a:ea typeface="宋体" panose="02010600030101010101" pitchFamily="2" charset="-122"/>
              </a:rPr>
              <a:t>副本</a:t>
            </a:r>
          </a:p>
        </p:txBody>
      </p:sp>
      <p:sp>
        <p:nvSpPr>
          <p:cNvPr id="56336" name="Rectangle 18"/>
          <p:cNvSpPr>
            <a:spLocks noChangeArrowheads="1"/>
          </p:cNvSpPr>
          <p:nvPr/>
        </p:nvSpPr>
        <p:spPr bwMode="auto">
          <a:xfrm>
            <a:off x="6248400" y="1733550"/>
            <a:ext cx="1066800" cy="228600"/>
          </a:xfrm>
          <a:prstGeom prst="rect">
            <a:avLst/>
          </a:prstGeom>
          <a:solidFill>
            <a:srgbClr val="C0EDF6"/>
          </a:solidFill>
          <a:ln w="9525">
            <a:solidFill>
              <a:schemeClr val="tx1"/>
            </a:solidFill>
            <a:miter lim="800000"/>
            <a:headEnd/>
            <a:tailEnd/>
          </a:ln>
        </p:spPr>
        <p:txBody>
          <a:bodyPr wrap="none" anchor="ct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56337" name="Rectangle 19"/>
          <p:cNvSpPr>
            <a:spLocks noChangeArrowheads="1"/>
          </p:cNvSpPr>
          <p:nvPr/>
        </p:nvSpPr>
        <p:spPr bwMode="auto">
          <a:xfrm>
            <a:off x="4953000" y="3333750"/>
            <a:ext cx="533400" cy="1752600"/>
          </a:xfrm>
          <a:prstGeom prst="rect">
            <a:avLst/>
          </a:prstGeom>
          <a:solidFill>
            <a:srgbClr val="A5B1ED"/>
          </a:solidFill>
          <a:ln w="9525">
            <a:solidFill>
              <a:schemeClr val="tx1"/>
            </a:solidFill>
            <a:miter lim="800000"/>
            <a:headEnd/>
            <a:tailEnd/>
          </a:ln>
        </p:spPr>
        <p:txBody>
          <a:bodyPr wrap="none" anchor="ct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56338" name="Text Box 20"/>
          <p:cNvSpPr txBox="1">
            <a:spLocks noChangeArrowheads="1"/>
          </p:cNvSpPr>
          <p:nvPr/>
        </p:nvSpPr>
        <p:spPr bwMode="auto">
          <a:xfrm>
            <a:off x="5486400" y="440055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000" b="1">
                <a:solidFill>
                  <a:schemeClr val="tx1"/>
                </a:solidFill>
                <a:ea typeface="宋体" panose="02010600030101010101" pitchFamily="2" charset="-122"/>
              </a:rPr>
              <a:t>目录</a:t>
            </a:r>
          </a:p>
        </p:txBody>
      </p:sp>
      <p:sp>
        <p:nvSpPr>
          <p:cNvPr id="56339" name="Text Box 21"/>
          <p:cNvSpPr txBox="1">
            <a:spLocks noChangeArrowheads="1"/>
          </p:cNvSpPr>
          <p:nvPr/>
        </p:nvSpPr>
        <p:spPr bwMode="auto">
          <a:xfrm>
            <a:off x="2743200" y="4384675"/>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000" b="1">
                <a:solidFill>
                  <a:schemeClr val="tx1"/>
                </a:solidFill>
                <a:ea typeface="宋体" panose="02010600030101010101" pitchFamily="2" charset="-122"/>
              </a:rPr>
              <a:t>存储器</a:t>
            </a:r>
          </a:p>
        </p:txBody>
      </p:sp>
      <p:sp>
        <p:nvSpPr>
          <p:cNvPr id="56340" name="Rectangle 22"/>
          <p:cNvSpPr>
            <a:spLocks noChangeArrowheads="1"/>
          </p:cNvSpPr>
          <p:nvPr/>
        </p:nvSpPr>
        <p:spPr bwMode="auto">
          <a:xfrm>
            <a:off x="3733800" y="3867150"/>
            <a:ext cx="1066800" cy="228600"/>
          </a:xfrm>
          <a:prstGeom prst="rect">
            <a:avLst/>
          </a:prstGeom>
          <a:solidFill>
            <a:srgbClr val="DDDDDD"/>
          </a:solidFill>
          <a:ln w="9525">
            <a:solidFill>
              <a:schemeClr val="tx1"/>
            </a:solidFill>
            <a:miter lim="800000"/>
            <a:headEnd/>
            <a:tailEnd/>
          </a:ln>
        </p:spPr>
        <p:txBody>
          <a:bodyPr wrap="none" anchor="ct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56341" name="Rectangle 23"/>
          <p:cNvSpPr>
            <a:spLocks noChangeArrowheads="1"/>
          </p:cNvSpPr>
          <p:nvPr/>
        </p:nvSpPr>
        <p:spPr bwMode="auto">
          <a:xfrm>
            <a:off x="4953000" y="3867150"/>
            <a:ext cx="533400" cy="228600"/>
          </a:xfrm>
          <a:prstGeom prst="rect">
            <a:avLst/>
          </a:prstGeom>
          <a:solidFill>
            <a:srgbClr val="DDDDDD"/>
          </a:solidFill>
          <a:ln w="9525">
            <a:solidFill>
              <a:schemeClr val="tx1"/>
            </a:solidFill>
            <a:miter lim="800000"/>
            <a:headEnd/>
            <a:tailEnd/>
          </a:ln>
        </p:spPr>
        <p:txBody>
          <a:bodyPr wrap="none" anchor="ct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56342" name="Line 24"/>
          <p:cNvSpPr>
            <a:spLocks noChangeShapeType="1"/>
          </p:cNvSpPr>
          <p:nvPr/>
        </p:nvSpPr>
        <p:spPr bwMode="auto">
          <a:xfrm>
            <a:off x="2590800" y="895350"/>
            <a:ext cx="6096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6343" name="Line 25"/>
          <p:cNvSpPr>
            <a:spLocks noChangeShapeType="1"/>
          </p:cNvSpPr>
          <p:nvPr/>
        </p:nvSpPr>
        <p:spPr bwMode="auto">
          <a:xfrm>
            <a:off x="3200400" y="895350"/>
            <a:ext cx="0" cy="30480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6344" name="Line 26"/>
          <p:cNvSpPr>
            <a:spLocks noChangeShapeType="1"/>
          </p:cNvSpPr>
          <p:nvPr/>
        </p:nvSpPr>
        <p:spPr bwMode="auto">
          <a:xfrm>
            <a:off x="3200400" y="3943350"/>
            <a:ext cx="533400" cy="0"/>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4731" name="Text Box 27"/>
          <p:cNvSpPr txBox="1">
            <a:spLocks noChangeArrowheads="1"/>
          </p:cNvSpPr>
          <p:nvPr/>
        </p:nvSpPr>
        <p:spPr bwMode="auto">
          <a:xfrm>
            <a:off x="1066800" y="5924550"/>
            <a:ext cx="76819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ct val="50000"/>
              </a:spcBef>
              <a:buClrTx/>
              <a:buFontTx/>
              <a:buNone/>
            </a:pPr>
            <a:r>
              <a:rPr lang="zh-CN" altLang="en-US" b="1">
                <a:solidFill>
                  <a:srgbClr val="FF0000"/>
                </a:solidFill>
                <a:ea typeface="宋体" panose="02010600030101010101" pitchFamily="2" charset="-122"/>
              </a:rPr>
              <a:t>宿主结点：</a:t>
            </a:r>
            <a:r>
              <a:rPr lang="zh-CN" altLang="en-US" b="1">
                <a:solidFill>
                  <a:srgbClr val="40458C"/>
                </a:solidFill>
                <a:latin typeface="宋体" panose="02010600030101010101" pitchFamily="2" charset="-122"/>
                <a:ea typeface="宋体" panose="02010600030101010101" pitchFamily="2" charset="-122"/>
              </a:rPr>
              <a:t>存放有对应地址的存储器块和目录项的结点</a:t>
            </a:r>
            <a:r>
              <a:rPr lang="zh-CN" altLang="en-US" b="1">
                <a:solidFill>
                  <a:srgbClr val="40458C"/>
                </a:solidFill>
                <a:latin typeface="楷体_GB2312" pitchFamily="49" charset="-122"/>
                <a:ea typeface="楷体_GB2312" pitchFamily="49" charset="-122"/>
              </a:rPr>
              <a:t> </a:t>
            </a:r>
          </a:p>
        </p:txBody>
      </p:sp>
      <p:sp>
        <p:nvSpPr>
          <p:cNvPr id="56346" name="Text Box 28"/>
          <p:cNvSpPr txBox="1">
            <a:spLocks noChangeArrowheads="1"/>
          </p:cNvSpPr>
          <p:nvPr/>
        </p:nvSpPr>
        <p:spPr bwMode="auto">
          <a:xfrm>
            <a:off x="3276600" y="35814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000">
                <a:solidFill>
                  <a:srgbClr val="CC6600"/>
                </a:solidFill>
                <a:ea typeface="宋体" panose="02010600030101010101" pitchFamily="2" charset="-122"/>
              </a:rPr>
              <a:t>K</a:t>
            </a:r>
          </a:p>
        </p:txBody>
      </p:sp>
      <p:sp>
        <p:nvSpPr>
          <p:cNvPr id="56347" name="Line 29"/>
          <p:cNvSpPr>
            <a:spLocks noChangeShapeType="1"/>
          </p:cNvSpPr>
          <p:nvPr/>
        </p:nvSpPr>
        <p:spPr bwMode="auto">
          <a:xfrm>
            <a:off x="5486400" y="3962400"/>
            <a:ext cx="304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6348" name="Line 30"/>
          <p:cNvSpPr>
            <a:spLocks noChangeShapeType="1"/>
          </p:cNvSpPr>
          <p:nvPr/>
        </p:nvSpPr>
        <p:spPr bwMode="auto">
          <a:xfrm flipV="1">
            <a:off x="5791200" y="2895600"/>
            <a:ext cx="0" cy="1066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6349" name="Line 31"/>
          <p:cNvSpPr>
            <a:spLocks noChangeShapeType="1"/>
          </p:cNvSpPr>
          <p:nvPr/>
        </p:nvSpPr>
        <p:spPr bwMode="auto">
          <a:xfrm>
            <a:off x="5791200" y="2895600"/>
            <a:ext cx="304800" cy="0"/>
          </a:xfrm>
          <a:prstGeom prst="line">
            <a:avLst/>
          </a:prstGeom>
          <a:noFill/>
          <a:ln w="1905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4731"/>
                                        </p:tgtEl>
                                        <p:attrNameLst>
                                          <p:attrName>style.visibility</p:attrName>
                                        </p:attrNameLst>
                                      </p:cBhvr>
                                      <p:to>
                                        <p:strVal val="visible"/>
                                      </p:to>
                                    </p:set>
                                    <p:animEffect transition="in" filter="dissolve">
                                      <p:cBhvr>
                                        <p:cTn id="7" dur="500"/>
                                        <p:tgtEl>
                                          <p:spTgt spid="584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31"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10.3 </a:t>
            </a:r>
            <a:r>
              <a:rPr lang="zh-CN" altLang="en-US" smtClean="0">
                <a:latin typeface="黑体" panose="02010609060101010101" pitchFamily="49" charset="-122"/>
              </a:rPr>
              <a:t>分布式共享存储器系统结构</a:t>
            </a:r>
          </a:p>
        </p:txBody>
      </p:sp>
      <p:sp>
        <p:nvSpPr>
          <p:cNvPr id="57347" name="Rectangle 3" descr="Rectangle: Click to edit Master text styles&#10;Second level&#10;Third level&#10;Fourth level&#10;Fifth level"/>
          <p:cNvSpPr>
            <a:spLocks noGrp="1" noChangeArrowheads="1"/>
          </p:cNvSpPr>
          <p:nvPr>
            <p:ph type="body" idx="1"/>
          </p:nvPr>
        </p:nvSpPr>
        <p:spPr/>
        <p:txBody>
          <a:bodyPr/>
          <a:lstStyle/>
          <a:p>
            <a:pPr marL="457200" indent="-457200" eaLnBrk="1" hangingPunct="1">
              <a:buFont typeface="Wingdings" panose="05000000000000000000" pitchFamily="2" charset="2"/>
              <a:buAutoNum type="arabicPeriod" startAt="4"/>
            </a:pPr>
            <a:r>
              <a:rPr lang="zh-CN" altLang="en-US" smtClean="0"/>
              <a:t>在结点之间发送的消息</a:t>
            </a:r>
          </a:p>
          <a:p>
            <a:pPr marL="1085850" lvl="1" indent="-457200" eaLnBrk="1" hangingPunct="1"/>
            <a:r>
              <a:rPr lang="zh-CN" altLang="en-US" smtClean="0"/>
              <a:t>本地结点发给宿主结点（目录）的消息</a:t>
            </a:r>
          </a:p>
          <a:p>
            <a:pPr marL="1085850" lvl="1" indent="-457200" eaLnBrk="1" hangingPunct="1">
              <a:buFont typeface="Wingdings" pitchFamily="2" charset="2"/>
              <a:buNone/>
            </a:pPr>
            <a:r>
              <a:rPr lang="zh-CN" altLang="en-US" sz="2000" b="1" smtClean="0">
                <a:latin typeface="宋体" panose="02010600030101010101" pitchFamily="2" charset="-122"/>
                <a:ea typeface="宋体" panose="02010600030101010101" pitchFamily="2" charset="-122"/>
              </a:rPr>
              <a:t>    说明：括号中的内容表示所带参数。</a:t>
            </a:r>
          </a:p>
          <a:p>
            <a:pPr marL="1085850" lvl="1" indent="-457200" eaLnBrk="1" hangingPunct="1">
              <a:buFont typeface="Wingdings" pitchFamily="2" charset="2"/>
              <a:buNone/>
            </a:pPr>
            <a:r>
              <a:rPr lang="zh-CN" altLang="en-US" sz="2000" b="1" smtClean="0">
                <a:solidFill>
                  <a:srgbClr val="9933FF"/>
                </a:solidFill>
                <a:latin typeface="宋体" panose="02010600030101010101" pitchFamily="2" charset="-122"/>
                <a:ea typeface="宋体" panose="02010600030101010101" pitchFamily="2" charset="-122"/>
              </a:rPr>
              <a:t>           </a:t>
            </a:r>
            <a:r>
              <a:rPr lang="en-US" altLang="zh-CN" sz="2000" b="1" smtClean="0">
                <a:solidFill>
                  <a:srgbClr val="9933FF"/>
                </a:solidFill>
                <a:latin typeface="宋体" panose="02010600030101010101" pitchFamily="2" charset="-122"/>
                <a:ea typeface="宋体" panose="02010600030101010101" pitchFamily="2" charset="-122"/>
              </a:rPr>
              <a:t>P</a:t>
            </a:r>
            <a:r>
              <a:rPr lang="zh-CN" altLang="en-US" sz="2000" b="1" smtClean="0">
                <a:latin typeface="宋体" panose="02010600030101010101" pitchFamily="2" charset="-122"/>
                <a:ea typeface="宋体" panose="02010600030101010101" pitchFamily="2" charset="-122"/>
              </a:rPr>
              <a:t>：发出请求的处理机编号</a:t>
            </a:r>
          </a:p>
          <a:p>
            <a:pPr marL="1085850" lvl="1" indent="-457200" eaLnBrk="1" hangingPunct="1">
              <a:buFont typeface="Wingdings" pitchFamily="2" charset="2"/>
              <a:buNone/>
            </a:pPr>
            <a:r>
              <a:rPr lang="zh-CN" altLang="en-US" sz="2000" b="1" smtClean="0">
                <a:solidFill>
                  <a:srgbClr val="9933FF"/>
                </a:solidFill>
                <a:latin typeface="宋体" panose="02010600030101010101" pitchFamily="2" charset="-122"/>
                <a:ea typeface="宋体" panose="02010600030101010101" pitchFamily="2" charset="-122"/>
              </a:rPr>
              <a:t>           </a:t>
            </a:r>
            <a:r>
              <a:rPr lang="en-US" altLang="zh-CN" sz="2000" b="1" smtClean="0">
                <a:solidFill>
                  <a:srgbClr val="9933FF"/>
                </a:solidFill>
                <a:latin typeface="宋体" panose="02010600030101010101" pitchFamily="2" charset="-122"/>
                <a:ea typeface="宋体" panose="02010600030101010101" pitchFamily="2" charset="-122"/>
              </a:rPr>
              <a:t>K</a:t>
            </a:r>
            <a:r>
              <a:rPr lang="zh-CN" altLang="en-US" sz="2000" b="1" smtClean="0">
                <a:latin typeface="宋体" panose="02010600030101010101" pitchFamily="2" charset="-122"/>
                <a:ea typeface="宋体" panose="02010600030101010101" pitchFamily="2" charset="-122"/>
              </a:rPr>
              <a:t>：所要访问的地址</a:t>
            </a:r>
          </a:p>
          <a:p>
            <a:pPr lvl="2" eaLnBrk="1" hangingPunct="1"/>
            <a:r>
              <a:rPr lang="en-US" altLang="zh-CN" smtClean="0">
                <a:solidFill>
                  <a:srgbClr val="D60093"/>
                </a:solidFill>
                <a:latin typeface="Times New Roman" panose="02020603050405020304" pitchFamily="18" charset="0"/>
              </a:rPr>
              <a:t>RdMiss</a:t>
            </a:r>
            <a:r>
              <a:rPr lang="zh-CN" altLang="en-US" smtClean="0">
                <a:solidFill>
                  <a:srgbClr val="D60093"/>
                </a:solidFill>
                <a:latin typeface="Times New Roman" panose="02020603050405020304" pitchFamily="18" charset="0"/>
              </a:rPr>
              <a:t>（</a:t>
            </a:r>
            <a:r>
              <a:rPr lang="en-US" altLang="zh-CN" smtClean="0">
                <a:solidFill>
                  <a:srgbClr val="D60093"/>
                </a:solidFill>
                <a:latin typeface="Times New Roman" panose="02020603050405020304" pitchFamily="18" charset="0"/>
              </a:rPr>
              <a:t>P</a:t>
            </a:r>
            <a:r>
              <a:rPr lang="zh-CN" altLang="en-US" smtClean="0">
                <a:solidFill>
                  <a:srgbClr val="D60093"/>
                </a:solidFill>
                <a:latin typeface="Times New Roman" panose="02020603050405020304" pitchFamily="18" charset="0"/>
              </a:rPr>
              <a:t>，</a:t>
            </a:r>
            <a:r>
              <a:rPr lang="en-US" altLang="zh-CN" smtClean="0">
                <a:solidFill>
                  <a:srgbClr val="D60093"/>
                </a:solidFill>
                <a:latin typeface="Times New Roman" panose="02020603050405020304" pitchFamily="18" charset="0"/>
              </a:rPr>
              <a:t>K</a:t>
            </a:r>
            <a:r>
              <a:rPr lang="zh-CN" altLang="en-US" smtClean="0">
                <a:solidFill>
                  <a:srgbClr val="D60093"/>
                </a:solidFill>
                <a:latin typeface="Times New Roman" panose="02020603050405020304" pitchFamily="18" charset="0"/>
              </a:rPr>
              <a:t>）</a:t>
            </a:r>
            <a:endParaRPr lang="zh-CN" altLang="en-US" smtClean="0">
              <a:latin typeface="Times New Roman" panose="02020603050405020304" pitchFamily="18" charset="0"/>
            </a:endParaRPr>
          </a:p>
          <a:p>
            <a:pPr lvl="2" eaLnBrk="1" hangingPunct="1">
              <a:buFont typeface="Wingdings" pitchFamily="2" charset="2"/>
              <a:buNone/>
            </a:pPr>
            <a:r>
              <a:rPr lang="zh-CN" altLang="en-US" smtClean="0">
                <a:latin typeface="Times New Roman" panose="02020603050405020304" pitchFamily="18" charset="0"/>
              </a:rPr>
              <a:t>               处理机</a:t>
            </a:r>
            <a:r>
              <a:rPr lang="en-US" altLang="zh-CN" smtClean="0">
                <a:solidFill>
                  <a:srgbClr val="9933FF"/>
                </a:solidFill>
                <a:latin typeface="Times New Roman" panose="02020603050405020304" pitchFamily="18" charset="0"/>
              </a:rPr>
              <a:t>P</a:t>
            </a:r>
            <a:r>
              <a:rPr lang="zh-CN" altLang="en-US" smtClean="0">
                <a:latin typeface="Times New Roman" panose="02020603050405020304" pitchFamily="18" charset="0"/>
              </a:rPr>
              <a:t>读取地址为</a:t>
            </a:r>
            <a:r>
              <a:rPr lang="en-US" altLang="zh-CN" smtClean="0">
                <a:solidFill>
                  <a:srgbClr val="9933FF"/>
                </a:solidFill>
                <a:latin typeface="Times New Roman" panose="02020603050405020304" pitchFamily="18" charset="0"/>
              </a:rPr>
              <a:t>A</a:t>
            </a:r>
            <a:r>
              <a:rPr lang="zh-CN" altLang="en-US" smtClean="0">
                <a:latin typeface="Times New Roman" panose="02020603050405020304" pitchFamily="18" charset="0"/>
              </a:rPr>
              <a:t>的数据时不命中，请求宿主结点提供数据（块），并要求把</a:t>
            </a:r>
            <a:r>
              <a:rPr lang="en-US" altLang="zh-CN" smtClean="0">
                <a:solidFill>
                  <a:srgbClr val="9933FF"/>
                </a:solidFill>
                <a:latin typeface="Times New Roman" panose="02020603050405020304" pitchFamily="18" charset="0"/>
              </a:rPr>
              <a:t>P</a:t>
            </a:r>
            <a:r>
              <a:rPr lang="zh-CN" altLang="en-US" smtClean="0">
                <a:latin typeface="Times New Roman" panose="02020603050405020304" pitchFamily="18" charset="0"/>
              </a:rPr>
              <a:t>加入共享集。</a:t>
            </a:r>
          </a:p>
          <a:p>
            <a:pPr lvl="2" eaLnBrk="1" hangingPunct="1"/>
            <a:r>
              <a:rPr lang="en-US" altLang="zh-CN" smtClean="0">
                <a:solidFill>
                  <a:srgbClr val="D60093"/>
                </a:solidFill>
                <a:latin typeface="Times New Roman" panose="02020603050405020304" pitchFamily="18" charset="0"/>
              </a:rPr>
              <a:t>WtMiss</a:t>
            </a:r>
            <a:r>
              <a:rPr lang="zh-CN" altLang="en-US" smtClean="0">
                <a:solidFill>
                  <a:srgbClr val="D60093"/>
                </a:solidFill>
                <a:latin typeface="Times New Roman" panose="02020603050405020304" pitchFamily="18" charset="0"/>
              </a:rPr>
              <a:t>（</a:t>
            </a:r>
            <a:r>
              <a:rPr lang="en-US" altLang="zh-CN" smtClean="0">
                <a:solidFill>
                  <a:srgbClr val="D60093"/>
                </a:solidFill>
                <a:latin typeface="Times New Roman" panose="02020603050405020304" pitchFamily="18" charset="0"/>
              </a:rPr>
              <a:t>P</a:t>
            </a:r>
            <a:r>
              <a:rPr lang="zh-CN" altLang="en-US" smtClean="0">
                <a:solidFill>
                  <a:srgbClr val="D60093"/>
                </a:solidFill>
                <a:latin typeface="Times New Roman" panose="02020603050405020304" pitchFamily="18" charset="0"/>
              </a:rPr>
              <a:t>，</a:t>
            </a:r>
            <a:r>
              <a:rPr lang="en-US" altLang="zh-CN" smtClean="0">
                <a:solidFill>
                  <a:srgbClr val="D60093"/>
                </a:solidFill>
                <a:latin typeface="Times New Roman" panose="02020603050405020304" pitchFamily="18" charset="0"/>
              </a:rPr>
              <a:t>K</a:t>
            </a:r>
            <a:r>
              <a:rPr lang="zh-CN" altLang="en-US" smtClean="0">
                <a:solidFill>
                  <a:srgbClr val="D60093"/>
                </a:solidFill>
                <a:latin typeface="Times New Roman" panose="02020603050405020304" pitchFamily="18" charset="0"/>
              </a:rPr>
              <a:t>）</a:t>
            </a:r>
            <a:r>
              <a:rPr lang="zh-CN" altLang="en-US" smtClean="0"/>
              <a:t> </a:t>
            </a:r>
          </a:p>
          <a:p>
            <a:pPr lvl="2" eaLnBrk="1" hangingPunct="1">
              <a:buFont typeface="Wingdings" pitchFamily="2" charset="2"/>
              <a:buNone/>
            </a:pPr>
            <a:r>
              <a:rPr lang="zh-CN" altLang="en-US" smtClean="0"/>
              <a:t>             </a:t>
            </a:r>
            <a:r>
              <a:rPr lang="zh-CN" altLang="en-US" smtClean="0">
                <a:latin typeface="Times New Roman" panose="02020603050405020304" pitchFamily="18" charset="0"/>
              </a:rPr>
              <a:t>处理机</a:t>
            </a:r>
            <a:r>
              <a:rPr lang="en-US" altLang="zh-CN" smtClean="0">
                <a:solidFill>
                  <a:srgbClr val="9933FF"/>
                </a:solidFill>
                <a:latin typeface="Times New Roman" panose="02020603050405020304" pitchFamily="18" charset="0"/>
              </a:rPr>
              <a:t>P</a:t>
            </a:r>
            <a:r>
              <a:rPr lang="zh-CN" altLang="en-US" smtClean="0">
                <a:latin typeface="Times New Roman" panose="02020603050405020304" pitchFamily="18" charset="0"/>
              </a:rPr>
              <a:t>对地址</a:t>
            </a:r>
            <a:r>
              <a:rPr lang="en-US" altLang="zh-CN" smtClean="0">
                <a:solidFill>
                  <a:srgbClr val="9933FF"/>
                </a:solidFill>
                <a:latin typeface="Times New Roman" panose="02020603050405020304" pitchFamily="18" charset="0"/>
              </a:rPr>
              <a:t>A</a:t>
            </a:r>
            <a:r>
              <a:rPr lang="zh-CN" altLang="en-US" smtClean="0">
                <a:latin typeface="Times New Roman" panose="02020603050405020304" pitchFamily="18" charset="0"/>
              </a:rPr>
              <a:t>进行写入时不命中，请求宿主结点提供数据，并使</a:t>
            </a:r>
            <a:r>
              <a:rPr lang="en-US" altLang="zh-CN" smtClean="0">
                <a:solidFill>
                  <a:srgbClr val="9933FF"/>
                </a:solidFill>
                <a:latin typeface="Times New Roman" panose="02020603050405020304" pitchFamily="18" charset="0"/>
              </a:rPr>
              <a:t>P</a:t>
            </a:r>
            <a:r>
              <a:rPr lang="zh-CN" altLang="en-US" smtClean="0">
                <a:latin typeface="Times New Roman" panose="02020603050405020304" pitchFamily="18" charset="0"/>
              </a:rPr>
              <a:t>成为所访问数据块的独占者。 </a:t>
            </a:r>
          </a:p>
        </p:txBody>
      </p:sp>
    </p:spTree>
  </p:cSld>
  <p:clrMapOvr>
    <a:masterClrMapping/>
  </p:clrMapOvr>
  <p:transition>
    <p:pull dir="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10.3 </a:t>
            </a:r>
            <a:r>
              <a:rPr lang="zh-CN" altLang="en-US" smtClean="0">
                <a:latin typeface="黑体" panose="02010609060101010101" pitchFamily="49" charset="-122"/>
              </a:rPr>
              <a:t>分布式共享存储器系统结构</a:t>
            </a:r>
          </a:p>
        </p:txBody>
      </p:sp>
      <p:sp>
        <p:nvSpPr>
          <p:cNvPr id="58371" name="Rectangle 3" descr="Rectangle: Click to edit Master text styles&#10;Second level&#10;Third level&#10;Fourth level&#10;Fifth level"/>
          <p:cNvSpPr>
            <a:spLocks noGrp="1" noChangeArrowheads="1"/>
          </p:cNvSpPr>
          <p:nvPr>
            <p:ph type="body" idx="1"/>
          </p:nvPr>
        </p:nvSpPr>
        <p:spPr/>
        <p:txBody>
          <a:bodyPr/>
          <a:lstStyle/>
          <a:p>
            <a:pPr lvl="2" eaLnBrk="1" hangingPunct="1"/>
            <a:r>
              <a:rPr lang="en-US" altLang="zh-CN" smtClean="0">
                <a:solidFill>
                  <a:srgbClr val="D60093"/>
                </a:solidFill>
                <a:latin typeface="Times New Roman" panose="02020603050405020304" pitchFamily="18" charset="0"/>
              </a:rPr>
              <a:t>Invalidate</a:t>
            </a:r>
            <a:r>
              <a:rPr lang="zh-CN" altLang="en-US" smtClean="0">
                <a:solidFill>
                  <a:srgbClr val="D60093"/>
                </a:solidFill>
                <a:latin typeface="Times New Roman" panose="02020603050405020304" pitchFamily="18" charset="0"/>
              </a:rPr>
              <a:t>（</a:t>
            </a:r>
            <a:r>
              <a:rPr lang="en-US" altLang="zh-CN" smtClean="0">
                <a:solidFill>
                  <a:srgbClr val="D60093"/>
                </a:solidFill>
                <a:latin typeface="Times New Roman" panose="02020603050405020304" pitchFamily="18" charset="0"/>
              </a:rPr>
              <a:t>K</a:t>
            </a:r>
            <a:r>
              <a:rPr lang="zh-CN" altLang="en-US" smtClean="0">
                <a:solidFill>
                  <a:srgbClr val="D60093"/>
                </a:solidFill>
                <a:latin typeface="Times New Roman" panose="02020603050405020304" pitchFamily="18" charset="0"/>
              </a:rPr>
              <a:t>）</a:t>
            </a:r>
          </a:p>
          <a:p>
            <a:pPr lvl="2" eaLnBrk="1" hangingPunct="1">
              <a:buFont typeface="Wingdings" pitchFamily="2" charset="2"/>
              <a:buNone/>
            </a:pPr>
            <a:r>
              <a:rPr lang="zh-CN" altLang="en-US" smtClean="0">
                <a:latin typeface="Times New Roman" panose="02020603050405020304" pitchFamily="18" charset="0"/>
              </a:rPr>
              <a:t>              请求向所有拥有相应数据块副本（包含地址</a:t>
            </a:r>
            <a:r>
              <a:rPr lang="en-US" altLang="zh-CN" i="1" smtClean="0">
                <a:solidFill>
                  <a:srgbClr val="9933FF"/>
                </a:solidFill>
                <a:latin typeface="Times New Roman" panose="02020603050405020304" pitchFamily="18" charset="0"/>
              </a:rPr>
              <a:t>K</a:t>
            </a:r>
            <a:r>
              <a:rPr lang="zh-CN" altLang="en-US" smtClean="0">
                <a:latin typeface="Times New Roman" panose="02020603050405020304" pitchFamily="18" charset="0"/>
              </a:rPr>
              <a:t>）的远程</a:t>
            </a:r>
            <a:r>
              <a:rPr lang="en-US" altLang="zh-CN" smtClean="0">
                <a:solidFill>
                  <a:srgbClr val="9933FF"/>
                </a:solidFill>
                <a:latin typeface="Times New Roman" panose="02020603050405020304" pitchFamily="18" charset="0"/>
              </a:rPr>
              <a:t>Cache</a:t>
            </a:r>
            <a:r>
              <a:rPr lang="zh-CN" altLang="en-US" smtClean="0">
                <a:latin typeface="Times New Roman" panose="02020603050405020304" pitchFamily="18" charset="0"/>
              </a:rPr>
              <a:t>发</a:t>
            </a:r>
            <a:r>
              <a:rPr lang="en-US" altLang="zh-CN" smtClean="0">
                <a:solidFill>
                  <a:srgbClr val="9933FF"/>
                </a:solidFill>
                <a:latin typeface="Times New Roman" panose="02020603050405020304" pitchFamily="18" charset="0"/>
              </a:rPr>
              <a:t>Invalidate</a:t>
            </a:r>
            <a:r>
              <a:rPr lang="zh-CN" altLang="en-US" smtClean="0">
                <a:latin typeface="Times New Roman" panose="02020603050405020304" pitchFamily="18" charset="0"/>
              </a:rPr>
              <a:t>消息，作废这些副本。</a:t>
            </a:r>
          </a:p>
          <a:p>
            <a:pPr marL="1085850" lvl="1" indent="-457200" eaLnBrk="1" hangingPunct="1"/>
            <a:r>
              <a:rPr lang="zh-CN" altLang="en-US" smtClean="0"/>
              <a:t>宿主结点（目录）发送给远程结点的消息</a:t>
            </a:r>
          </a:p>
          <a:p>
            <a:pPr lvl="2" eaLnBrk="1" hangingPunct="1"/>
            <a:r>
              <a:rPr lang="en-US" altLang="zh-CN" smtClean="0">
                <a:solidFill>
                  <a:srgbClr val="D60093"/>
                </a:solidFill>
                <a:latin typeface="Times New Roman" panose="02020603050405020304" pitchFamily="18" charset="0"/>
              </a:rPr>
              <a:t>Invalidate</a:t>
            </a:r>
            <a:r>
              <a:rPr lang="zh-CN" altLang="en-US" smtClean="0">
                <a:solidFill>
                  <a:srgbClr val="D60093"/>
                </a:solidFill>
                <a:latin typeface="Times New Roman" panose="02020603050405020304" pitchFamily="18" charset="0"/>
              </a:rPr>
              <a:t>（</a:t>
            </a:r>
            <a:r>
              <a:rPr lang="en-US" altLang="zh-CN" smtClean="0">
                <a:solidFill>
                  <a:srgbClr val="D60093"/>
                </a:solidFill>
                <a:latin typeface="Times New Roman" panose="02020603050405020304" pitchFamily="18" charset="0"/>
              </a:rPr>
              <a:t>K</a:t>
            </a:r>
            <a:r>
              <a:rPr lang="zh-CN" altLang="en-US" smtClean="0">
                <a:solidFill>
                  <a:srgbClr val="D60093"/>
                </a:solidFill>
                <a:latin typeface="Times New Roman" panose="02020603050405020304" pitchFamily="18" charset="0"/>
              </a:rPr>
              <a:t>）</a:t>
            </a:r>
          </a:p>
          <a:p>
            <a:pPr lvl="2" eaLnBrk="1" hangingPunct="1">
              <a:buFont typeface="Wingdings" pitchFamily="2" charset="2"/>
              <a:buNone/>
            </a:pPr>
            <a:r>
              <a:rPr lang="zh-CN" altLang="en-US" smtClean="0">
                <a:latin typeface="Times New Roman" panose="02020603050405020304" pitchFamily="18" charset="0"/>
              </a:rPr>
              <a:t>       作废远程</a:t>
            </a:r>
            <a:r>
              <a:rPr lang="en-US" altLang="zh-CN" smtClean="0">
                <a:solidFill>
                  <a:srgbClr val="9933FF"/>
                </a:solidFill>
                <a:latin typeface="Times New Roman" panose="02020603050405020304" pitchFamily="18" charset="0"/>
              </a:rPr>
              <a:t>Cache</a:t>
            </a:r>
            <a:r>
              <a:rPr lang="zh-CN" altLang="en-US" smtClean="0">
                <a:latin typeface="Times New Roman" panose="02020603050405020304" pitchFamily="18" charset="0"/>
              </a:rPr>
              <a:t>中包含地址</a:t>
            </a:r>
            <a:r>
              <a:rPr lang="en-US" altLang="zh-CN" smtClean="0">
                <a:solidFill>
                  <a:srgbClr val="9933FF"/>
                </a:solidFill>
                <a:latin typeface="Times New Roman" panose="02020603050405020304" pitchFamily="18" charset="0"/>
              </a:rPr>
              <a:t>K</a:t>
            </a:r>
            <a:r>
              <a:rPr lang="zh-CN" altLang="en-US" smtClean="0">
                <a:latin typeface="Times New Roman" panose="02020603050405020304" pitchFamily="18" charset="0"/>
              </a:rPr>
              <a:t>的数据块。</a:t>
            </a:r>
          </a:p>
          <a:p>
            <a:pPr lvl="2" eaLnBrk="1" hangingPunct="1"/>
            <a:r>
              <a:rPr lang="en-US" altLang="zh-CN" smtClean="0">
                <a:solidFill>
                  <a:srgbClr val="D60093"/>
                </a:solidFill>
                <a:latin typeface="Times New Roman" panose="02020603050405020304" pitchFamily="18" charset="0"/>
              </a:rPr>
              <a:t>Fetch</a:t>
            </a:r>
            <a:r>
              <a:rPr lang="zh-CN" altLang="en-US" smtClean="0">
                <a:solidFill>
                  <a:srgbClr val="D60093"/>
                </a:solidFill>
                <a:latin typeface="Times New Roman" panose="02020603050405020304" pitchFamily="18" charset="0"/>
              </a:rPr>
              <a:t>（</a:t>
            </a:r>
            <a:r>
              <a:rPr lang="en-US" altLang="zh-CN" smtClean="0">
                <a:solidFill>
                  <a:srgbClr val="D60093"/>
                </a:solidFill>
                <a:latin typeface="Times New Roman" panose="02020603050405020304" pitchFamily="18" charset="0"/>
              </a:rPr>
              <a:t>K</a:t>
            </a:r>
            <a:r>
              <a:rPr lang="zh-CN" altLang="en-US" smtClean="0">
                <a:solidFill>
                  <a:srgbClr val="D60093"/>
                </a:solidFill>
                <a:latin typeface="Times New Roman" panose="02020603050405020304" pitchFamily="18" charset="0"/>
              </a:rPr>
              <a:t>）</a:t>
            </a:r>
          </a:p>
          <a:p>
            <a:pPr lvl="2" eaLnBrk="1" hangingPunct="1">
              <a:buFont typeface="Wingdings" pitchFamily="2" charset="2"/>
              <a:buNone/>
            </a:pPr>
            <a:r>
              <a:rPr lang="zh-CN" altLang="en-US" smtClean="0">
                <a:latin typeface="Times New Roman" panose="02020603050405020304" pitchFamily="18" charset="0"/>
              </a:rPr>
              <a:t>                从远程</a:t>
            </a:r>
            <a:r>
              <a:rPr lang="en-US" altLang="zh-CN" smtClean="0">
                <a:solidFill>
                  <a:srgbClr val="9933FF"/>
                </a:solidFill>
                <a:latin typeface="Times New Roman" panose="02020603050405020304" pitchFamily="18" charset="0"/>
              </a:rPr>
              <a:t>Cache</a:t>
            </a:r>
            <a:r>
              <a:rPr lang="zh-CN" altLang="en-US" smtClean="0">
                <a:latin typeface="Times New Roman" panose="02020603050405020304" pitchFamily="18" charset="0"/>
              </a:rPr>
              <a:t>中取出包含地址</a:t>
            </a:r>
            <a:r>
              <a:rPr lang="en-US" altLang="zh-CN" i="1" smtClean="0">
                <a:solidFill>
                  <a:srgbClr val="9933FF"/>
                </a:solidFill>
                <a:latin typeface="Times New Roman" panose="02020603050405020304" pitchFamily="18" charset="0"/>
              </a:rPr>
              <a:t>K</a:t>
            </a:r>
            <a:r>
              <a:rPr lang="zh-CN" altLang="en-US" smtClean="0">
                <a:latin typeface="Times New Roman" panose="02020603050405020304" pitchFamily="18" charset="0"/>
              </a:rPr>
              <a:t>的数据块，并将之送到宿主结点。把远程</a:t>
            </a:r>
            <a:r>
              <a:rPr lang="en-US" altLang="zh-CN" smtClean="0">
                <a:solidFill>
                  <a:srgbClr val="9933FF"/>
                </a:solidFill>
                <a:latin typeface="Times New Roman" panose="02020603050405020304" pitchFamily="18" charset="0"/>
              </a:rPr>
              <a:t>Cache</a:t>
            </a:r>
            <a:r>
              <a:rPr lang="zh-CN" altLang="en-US" smtClean="0">
                <a:latin typeface="Times New Roman" panose="02020603050405020304" pitchFamily="18" charset="0"/>
              </a:rPr>
              <a:t>中那个块的状态改为“共享”。</a:t>
            </a:r>
          </a:p>
          <a:p>
            <a:pPr lvl="2" eaLnBrk="1" hangingPunct="1"/>
            <a:r>
              <a:rPr lang="en-US" altLang="zh-CN" smtClean="0">
                <a:solidFill>
                  <a:srgbClr val="D60093"/>
                </a:solidFill>
                <a:latin typeface="Times New Roman" panose="02020603050405020304" pitchFamily="18" charset="0"/>
              </a:rPr>
              <a:t>Fetch&amp;Inv</a:t>
            </a:r>
            <a:r>
              <a:rPr lang="zh-CN" altLang="en-US" smtClean="0">
                <a:solidFill>
                  <a:srgbClr val="D60093"/>
                </a:solidFill>
                <a:latin typeface="Times New Roman" panose="02020603050405020304" pitchFamily="18" charset="0"/>
              </a:rPr>
              <a:t>（</a:t>
            </a:r>
            <a:r>
              <a:rPr lang="en-US" altLang="zh-CN" smtClean="0">
                <a:solidFill>
                  <a:srgbClr val="D60093"/>
                </a:solidFill>
                <a:latin typeface="Times New Roman" panose="02020603050405020304" pitchFamily="18" charset="0"/>
              </a:rPr>
              <a:t>K</a:t>
            </a:r>
            <a:r>
              <a:rPr lang="zh-CN" altLang="en-US" smtClean="0">
                <a:solidFill>
                  <a:srgbClr val="D60093"/>
                </a:solidFill>
                <a:latin typeface="Times New Roman" panose="02020603050405020304" pitchFamily="18" charset="0"/>
              </a:rPr>
              <a:t>）</a:t>
            </a:r>
          </a:p>
          <a:p>
            <a:pPr lvl="2" eaLnBrk="1" hangingPunct="1">
              <a:buFont typeface="Wingdings" pitchFamily="2" charset="2"/>
              <a:buNone/>
            </a:pPr>
            <a:r>
              <a:rPr lang="zh-CN" altLang="en-US" smtClean="0">
                <a:latin typeface="Times New Roman" panose="02020603050405020304" pitchFamily="18" charset="0"/>
              </a:rPr>
              <a:t>                 </a:t>
            </a:r>
          </a:p>
        </p:txBody>
      </p:sp>
    </p:spTree>
  </p:cSld>
  <p:clrMapOvr>
    <a:masterClrMapping/>
  </p:clrMapOvr>
  <p:transition>
    <p:pull dir="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10.3 </a:t>
            </a:r>
            <a:r>
              <a:rPr lang="zh-CN" altLang="en-US" smtClean="0">
                <a:latin typeface="黑体" panose="02010609060101010101" pitchFamily="49" charset="-122"/>
              </a:rPr>
              <a:t>分布式共享存储器系统结构</a:t>
            </a:r>
          </a:p>
        </p:txBody>
      </p:sp>
      <p:sp>
        <p:nvSpPr>
          <p:cNvPr id="59395" name="Rectangle 3" descr="Rectangle: Click to edit Master text styles&#10;Second level&#10;Third level&#10;Fourth level&#10;Fifth level"/>
          <p:cNvSpPr>
            <a:spLocks noGrp="1" noChangeArrowheads="1"/>
          </p:cNvSpPr>
          <p:nvPr>
            <p:ph type="body" idx="1"/>
          </p:nvPr>
        </p:nvSpPr>
        <p:spPr/>
        <p:txBody>
          <a:bodyPr/>
          <a:lstStyle/>
          <a:p>
            <a:pPr lvl="2" eaLnBrk="1" hangingPunct="1"/>
            <a:r>
              <a:rPr lang="zh-CN" altLang="en-US" smtClean="0">
                <a:latin typeface="Times New Roman" panose="02020603050405020304" pitchFamily="18" charset="0"/>
              </a:rPr>
              <a:t>从远程</a:t>
            </a:r>
            <a:r>
              <a:rPr lang="en-US" altLang="zh-CN" smtClean="0">
                <a:solidFill>
                  <a:srgbClr val="9933FF"/>
                </a:solidFill>
                <a:latin typeface="Times New Roman" panose="02020603050405020304" pitchFamily="18" charset="0"/>
              </a:rPr>
              <a:t>Cache</a:t>
            </a:r>
            <a:r>
              <a:rPr lang="zh-CN" altLang="en-US" smtClean="0">
                <a:latin typeface="Times New Roman" panose="02020603050405020304" pitchFamily="18" charset="0"/>
              </a:rPr>
              <a:t>中取出包含地址</a:t>
            </a:r>
            <a:r>
              <a:rPr lang="en-US" altLang="zh-CN" i="1" smtClean="0">
                <a:solidFill>
                  <a:srgbClr val="9933FF"/>
                </a:solidFill>
                <a:latin typeface="Times New Roman" panose="02020603050405020304" pitchFamily="18" charset="0"/>
              </a:rPr>
              <a:t>K</a:t>
            </a:r>
            <a:r>
              <a:rPr lang="zh-CN" altLang="en-US" smtClean="0">
                <a:latin typeface="Times New Roman" panose="02020603050405020304" pitchFamily="18" charset="0"/>
              </a:rPr>
              <a:t>的数据块，并将之送到宿主结点。然后作废远程</a:t>
            </a:r>
            <a:r>
              <a:rPr lang="en-US" altLang="zh-CN" smtClean="0">
                <a:solidFill>
                  <a:srgbClr val="9933FF"/>
                </a:solidFill>
                <a:latin typeface="Times New Roman" panose="02020603050405020304" pitchFamily="18" charset="0"/>
              </a:rPr>
              <a:t>Cache</a:t>
            </a:r>
            <a:r>
              <a:rPr lang="zh-CN" altLang="en-US" smtClean="0">
                <a:latin typeface="Times New Roman" panose="02020603050405020304" pitchFamily="18" charset="0"/>
              </a:rPr>
              <a:t>中的那个块。</a:t>
            </a:r>
          </a:p>
          <a:p>
            <a:pPr marL="1085850" lvl="1" indent="-457200" eaLnBrk="1" hangingPunct="1"/>
            <a:r>
              <a:rPr lang="zh-CN" altLang="en-US" smtClean="0"/>
              <a:t>宿主结点发送给本地结点的消息</a:t>
            </a:r>
          </a:p>
          <a:p>
            <a:pPr marL="1085850" lvl="1" indent="-457200" eaLnBrk="1" hangingPunct="1">
              <a:buFont typeface="Wingdings" pitchFamily="2" charset="2"/>
              <a:buNone/>
            </a:pPr>
            <a:r>
              <a:rPr lang="zh-CN" altLang="en-US" sz="2000" smtClean="0">
                <a:solidFill>
                  <a:srgbClr val="D60093"/>
                </a:solidFill>
                <a:latin typeface="Times New Roman" panose="02020603050405020304" pitchFamily="18" charset="0"/>
              </a:rPr>
              <a:t>                 </a:t>
            </a:r>
            <a:r>
              <a:rPr lang="en-US" altLang="zh-CN" sz="2000" smtClean="0">
                <a:solidFill>
                  <a:srgbClr val="D60093"/>
                </a:solidFill>
                <a:latin typeface="Times New Roman" panose="02020603050405020304" pitchFamily="18" charset="0"/>
              </a:rPr>
              <a:t>DReply</a:t>
            </a:r>
            <a:r>
              <a:rPr lang="zh-CN" altLang="en-US" sz="2000" smtClean="0">
                <a:solidFill>
                  <a:srgbClr val="D60093"/>
                </a:solidFill>
                <a:latin typeface="Times New Roman" panose="02020603050405020304" pitchFamily="18" charset="0"/>
              </a:rPr>
              <a:t>（</a:t>
            </a:r>
            <a:r>
              <a:rPr lang="en-US" altLang="zh-CN" sz="2000" smtClean="0">
                <a:solidFill>
                  <a:srgbClr val="D60093"/>
                </a:solidFill>
                <a:latin typeface="Times New Roman" panose="02020603050405020304" pitchFamily="18" charset="0"/>
              </a:rPr>
              <a:t>D</a:t>
            </a:r>
            <a:r>
              <a:rPr lang="zh-CN" altLang="en-US" sz="2000" smtClean="0">
                <a:solidFill>
                  <a:srgbClr val="D60093"/>
                </a:solidFill>
                <a:latin typeface="Times New Roman" panose="02020603050405020304" pitchFamily="18" charset="0"/>
              </a:rPr>
              <a:t>）</a:t>
            </a:r>
          </a:p>
          <a:p>
            <a:pPr lvl="2" eaLnBrk="1" hangingPunct="1"/>
            <a:r>
              <a:rPr lang="en-US" altLang="zh-CN" smtClean="0">
                <a:solidFill>
                  <a:srgbClr val="9933FF"/>
                </a:solidFill>
                <a:latin typeface="Times New Roman" panose="02020603050405020304" pitchFamily="18" charset="0"/>
              </a:rPr>
              <a:t>D</a:t>
            </a:r>
            <a:r>
              <a:rPr lang="zh-CN" altLang="en-US" smtClean="0">
                <a:latin typeface="Times New Roman" panose="02020603050405020304" pitchFamily="18" charset="0"/>
              </a:rPr>
              <a:t>表示数据内容。</a:t>
            </a:r>
          </a:p>
          <a:p>
            <a:pPr lvl="2" eaLnBrk="1" hangingPunct="1"/>
            <a:r>
              <a:rPr lang="zh-CN" altLang="en-US" smtClean="0">
                <a:latin typeface="Times New Roman" panose="02020603050405020304" pitchFamily="18" charset="0"/>
              </a:rPr>
              <a:t>把从宿主存储器获得的数据返回给本地</a:t>
            </a:r>
            <a:r>
              <a:rPr lang="en-US" altLang="zh-CN" smtClean="0">
                <a:solidFill>
                  <a:srgbClr val="9933FF"/>
                </a:solidFill>
                <a:latin typeface="Times New Roman" panose="02020603050405020304" pitchFamily="18" charset="0"/>
              </a:rPr>
              <a:t>Cache</a:t>
            </a:r>
            <a:r>
              <a:rPr lang="zh-CN" altLang="en-US" smtClean="0">
                <a:latin typeface="Times New Roman" panose="02020603050405020304" pitchFamily="18" charset="0"/>
              </a:rPr>
              <a:t>。</a:t>
            </a:r>
          </a:p>
          <a:p>
            <a:pPr marL="1085850" lvl="1" indent="-457200" eaLnBrk="1" hangingPunct="1"/>
            <a:r>
              <a:rPr lang="zh-CN" altLang="en-US" smtClean="0">
                <a:latin typeface="Times New Roman" panose="02020603050405020304" pitchFamily="18" charset="0"/>
              </a:rPr>
              <a:t>远程结点发送给宿主结点的消息</a:t>
            </a:r>
          </a:p>
          <a:p>
            <a:pPr marL="1085850" lvl="1" indent="-457200" eaLnBrk="1" hangingPunct="1">
              <a:buFont typeface="Wingdings" pitchFamily="2" charset="2"/>
              <a:buNone/>
            </a:pPr>
            <a:r>
              <a:rPr lang="zh-CN" altLang="en-US" smtClean="0">
                <a:solidFill>
                  <a:srgbClr val="D60093"/>
                </a:solidFill>
                <a:latin typeface="Times New Roman" panose="02020603050405020304" pitchFamily="18" charset="0"/>
              </a:rPr>
              <a:t>               </a:t>
            </a:r>
            <a:r>
              <a:rPr lang="en-US" altLang="zh-CN" sz="2000" smtClean="0">
                <a:solidFill>
                  <a:srgbClr val="D60093"/>
                </a:solidFill>
                <a:latin typeface="Times New Roman" panose="02020603050405020304" pitchFamily="18" charset="0"/>
              </a:rPr>
              <a:t>WtBack</a:t>
            </a:r>
            <a:r>
              <a:rPr lang="zh-CN" altLang="en-US" sz="2000" smtClean="0">
                <a:solidFill>
                  <a:srgbClr val="D60093"/>
                </a:solidFill>
                <a:latin typeface="Times New Roman" panose="02020603050405020304" pitchFamily="18" charset="0"/>
              </a:rPr>
              <a:t>（</a:t>
            </a:r>
            <a:r>
              <a:rPr lang="en-US" altLang="zh-CN" sz="2000" smtClean="0">
                <a:solidFill>
                  <a:srgbClr val="D60093"/>
                </a:solidFill>
                <a:latin typeface="Times New Roman" panose="02020603050405020304" pitchFamily="18" charset="0"/>
              </a:rPr>
              <a:t>K</a:t>
            </a:r>
            <a:r>
              <a:rPr lang="zh-CN" altLang="en-US" sz="2000" smtClean="0">
                <a:solidFill>
                  <a:srgbClr val="D60093"/>
                </a:solidFill>
                <a:latin typeface="Times New Roman" panose="02020603050405020304" pitchFamily="18" charset="0"/>
              </a:rPr>
              <a:t>，</a:t>
            </a:r>
            <a:r>
              <a:rPr lang="en-US" altLang="zh-CN" sz="2000" smtClean="0">
                <a:solidFill>
                  <a:srgbClr val="D60093"/>
                </a:solidFill>
                <a:latin typeface="Times New Roman" panose="02020603050405020304" pitchFamily="18" charset="0"/>
              </a:rPr>
              <a:t>D</a:t>
            </a:r>
            <a:r>
              <a:rPr lang="zh-CN" altLang="en-US" sz="2000" smtClean="0">
                <a:solidFill>
                  <a:srgbClr val="D60093"/>
                </a:solidFill>
                <a:latin typeface="Times New Roman" panose="02020603050405020304" pitchFamily="18" charset="0"/>
              </a:rPr>
              <a:t>）</a:t>
            </a:r>
          </a:p>
          <a:p>
            <a:pPr lvl="2" eaLnBrk="1" hangingPunct="1"/>
            <a:r>
              <a:rPr lang="zh-CN" altLang="en-US" smtClean="0">
                <a:latin typeface="Times New Roman" panose="02020603050405020304" pitchFamily="18" charset="0"/>
              </a:rPr>
              <a:t>把远程</a:t>
            </a:r>
            <a:r>
              <a:rPr lang="en-US" altLang="zh-CN" smtClean="0">
                <a:solidFill>
                  <a:srgbClr val="9933FF"/>
                </a:solidFill>
                <a:latin typeface="Times New Roman" panose="02020603050405020304" pitchFamily="18" charset="0"/>
              </a:rPr>
              <a:t>Cache</a:t>
            </a:r>
            <a:r>
              <a:rPr lang="zh-CN" altLang="en-US" smtClean="0">
                <a:latin typeface="Times New Roman" panose="02020603050405020304" pitchFamily="18" charset="0"/>
              </a:rPr>
              <a:t>中包含地址</a:t>
            </a:r>
            <a:r>
              <a:rPr lang="en-US" altLang="zh-CN" i="1" smtClean="0">
                <a:solidFill>
                  <a:srgbClr val="9933FF"/>
                </a:solidFill>
                <a:latin typeface="Times New Roman" panose="02020603050405020304" pitchFamily="18" charset="0"/>
              </a:rPr>
              <a:t>K</a:t>
            </a:r>
            <a:r>
              <a:rPr lang="zh-CN" altLang="en-US" smtClean="0">
                <a:latin typeface="Times New Roman" panose="02020603050405020304" pitchFamily="18" charset="0"/>
              </a:rPr>
              <a:t>的数据块写回到宿主结点中， 该消息是远程结点对宿主结点发来的“取数据”或“取</a:t>
            </a:r>
            <a:r>
              <a:rPr lang="en-US" altLang="zh-CN" smtClean="0">
                <a:latin typeface="Times New Roman" panose="02020603050405020304" pitchFamily="18" charset="0"/>
              </a:rPr>
              <a:t>/</a:t>
            </a:r>
            <a:r>
              <a:rPr lang="zh-CN" altLang="en-US" smtClean="0">
                <a:latin typeface="Times New Roman" panose="02020603050405020304" pitchFamily="18" charset="0"/>
              </a:rPr>
              <a:t>作废”消息的响应。</a:t>
            </a:r>
          </a:p>
        </p:txBody>
      </p:sp>
    </p:spTree>
  </p:cSld>
  <p:clrMapOvr>
    <a:masterClrMapping/>
  </p:clrMapOvr>
  <p:transition>
    <p:pull dir="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10.3 </a:t>
            </a:r>
            <a:r>
              <a:rPr lang="zh-CN" altLang="en-US" smtClean="0">
                <a:latin typeface="黑体" panose="02010609060101010101" pitchFamily="49" charset="-122"/>
              </a:rPr>
              <a:t>分布式共享存储器系统结构</a:t>
            </a:r>
          </a:p>
        </p:txBody>
      </p:sp>
      <p:sp>
        <p:nvSpPr>
          <p:cNvPr id="60419" name="Rectangle 3" descr="Rectangle: Click to edit Master text styles&#10;Second level&#10;Third level&#10;Fourth level&#10;Fifth level"/>
          <p:cNvSpPr>
            <a:spLocks noGrp="1" noChangeArrowheads="1"/>
          </p:cNvSpPr>
          <p:nvPr>
            <p:ph type="body" idx="1"/>
          </p:nvPr>
        </p:nvSpPr>
        <p:spPr/>
        <p:txBody>
          <a:bodyPr/>
          <a:lstStyle/>
          <a:p>
            <a:pPr marL="1085850" lvl="1" indent="-457200" eaLnBrk="1" hangingPunct="1"/>
            <a:r>
              <a:rPr lang="zh-CN" altLang="en-US" smtClean="0"/>
              <a:t>本地结点发送给被替换块的宿主结点的消息</a:t>
            </a:r>
          </a:p>
          <a:p>
            <a:pPr lvl="2" eaLnBrk="1" hangingPunct="1"/>
            <a:r>
              <a:rPr lang="en-US" altLang="zh-CN" smtClean="0">
                <a:solidFill>
                  <a:srgbClr val="D60093"/>
                </a:solidFill>
                <a:latin typeface="Times New Roman" panose="02020603050405020304" pitchFamily="18" charset="0"/>
              </a:rPr>
              <a:t>MdSharer</a:t>
            </a:r>
            <a:r>
              <a:rPr lang="zh-CN" altLang="en-US" smtClean="0">
                <a:solidFill>
                  <a:srgbClr val="D60093"/>
                </a:solidFill>
                <a:latin typeface="Times New Roman" panose="02020603050405020304" pitchFamily="18" charset="0"/>
              </a:rPr>
              <a:t>（</a:t>
            </a:r>
            <a:r>
              <a:rPr lang="en-US" altLang="zh-CN" smtClean="0">
                <a:solidFill>
                  <a:srgbClr val="D60093"/>
                </a:solidFill>
                <a:latin typeface="Times New Roman" panose="02020603050405020304" pitchFamily="18" charset="0"/>
              </a:rPr>
              <a:t>P</a:t>
            </a:r>
            <a:r>
              <a:rPr lang="zh-CN" altLang="en-US" smtClean="0">
                <a:solidFill>
                  <a:srgbClr val="D60093"/>
                </a:solidFill>
                <a:latin typeface="Times New Roman" panose="02020603050405020304" pitchFamily="18" charset="0"/>
              </a:rPr>
              <a:t>，</a:t>
            </a:r>
            <a:r>
              <a:rPr lang="en-US" altLang="zh-CN" smtClean="0">
                <a:solidFill>
                  <a:srgbClr val="D60093"/>
                </a:solidFill>
                <a:latin typeface="Times New Roman" panose="02020603050405020304" pitchFamily="18" charset="0"/>
              </a:rPr>
              <a:t>K</a:t>
            </a:r>
            <a:r>
              <a:rPr lang="zh-CN" altLang="en-US" smtClean="0">
                <a:solidFill>
                  <a:srgbClr val="D60093"/>
                </a:solidFill>
                <a:latin typeface="Times New Roman" panose="02020603050405020304" pitchFamily="18" charset="0"/>
              </a:rPr>
              <a:t>）</a:t>
            </a:r>
          </a:p>
          <a:p>
            <a:pPr lvl="2" eaLnBrk="1" hangingPunct="1">
              <a:buFont typeface="Wingdings" pitchFamily="2" charset="2"/>
              <a:buNone/>
            </a:pPr>
            <a:r>
              <a:rPr lang="zh-CN" altLang="en-US" smtClean="0">
                <a:latin typeface="Times New Roman" panose="02020603050405020304" pitchFamily="18" charset="0"/>
              </a:rPr>
              <a:t>                用于当本地</a:t>
            </a:r>
            <a:r>
              <a:rPr lang="en-US" altLang="zh-CN" smtClean="0">
                <a:solidFill>
                  <a:srgbClr val="9933FF"/>
                </a:solidFill>
                <a:latin typeface="Times New Roman" panose="02020603050405020304" pitchFamily="18" charset="0"/>
              </a:rPr>
              <a:t>Cache</a:t>
            </a:r>
            <a:r>
              <a:rPr lang="zh-CN" altLang="en-US" smtClean="0">
                <a:latin typeface="Times New Roman" panose="02020603050405020304" pitchFamily="18" charset="0"/>
              </a:rPr>
              <a:t>中需要替换一个包含地址</a:t>
            </a:r>
            <a:r>
              <a:rPr lang="en-US" altLang="zh-CN" smtClean="0">
                <a:solidFill>
                  <a:srgbClr val="9933FF"/>
                </a:solidFill>
                <a:latin typeface="Times New Roman" panose="02020603050405020304" pitchFamily="18" charset="0"/>
              </a:rPr>
              <a:t>K</a:t>
            </a:r>
            <a:r>
              <a:rPr lang="zh-CN" altLang="en-US" smtClean="0">
                <a:latin typeface="Times New Roman" panose="02020603050405020304" pitchFamily="18" charset="0"/>
              </a:rPr>
              <a:t>的块、且该块未被修改过的情况。这个消息发给该块的宿主结点，请求它将</a:t>
            </a:r>
            <a:r>
              <a:rPr lang="en-US" altLang="zh-CN" smtClean="0">
                <a:solidFill>
                  <a:srgbClr val="9933FF"/>
                </a:solidFill>
                <a:latin typeface="Times New Roman" panose="02020603050405020304" pitchFamily="18" charset="0"/>
              </a:rPr>
              <a:t>P</a:t>
            </a:r>
            <a:r>
              <a:rPr lang="zh-CN" altLang="en-US" smtClean="0">
                <a:latin typeface="Times New Roman" panose="02020603050405020304" pitchFamily="18" charset="0"/>
              </a:rPr>
              <a:t>从共享集中删除。如果删除后共享集变为空集，则宿主结点还要将该块的状态改变为“未缓存”（</a:t>
            </a:r>
            <a:r>
              <a:rPr lang="en-US" altLang="zh-CN" smtClean="0">
                <a:solidFill>
                  <a:srgbClr val="9933FF"/>
                </a:solidFill>
                <a:latin typeface="Times New Roman" panose="02020603050405020304" pitchFamily="18" charset="0"/>
              </a:rPr>
              <a:t>U</a:t>
            </a:r>
            <a:r>
              <a:rPr lang="zh-CN" altLang="en-US" smtClean="0">
                <a:latin typeface="Times New Roman" panose="02020603050405020304" pitchFamily="18" charset="0"/>
              </a:rPr>
              <a:t>）。</a:t>
            </a:r>
          </a:p>
          <a:p>
            <a:pPr lvl="2" eaLnBrk="1" hangingPunct="1"/>
            <a:r>
              <a:rPr lang="en-US" altLang="zh-CN" smtClean="0">
                <a:solidFill>
                  <a:srgbClr val="D60093"/>
                </a:solidFill>
                <a:latin typeface="Times New Roman" panose="02020603050405020304" pitchFamily="18" charset="0"/>
              </a:rPr>
              <a:t>WtBack2</a:t>
            </a:r>
            <a:r>
              <a:rPr lang="zh-CN" altLang="en-US" smtClean="0">
                <a:solidFill>
                  <a:srgbClr val="D60093"/>
                </a:solidFill>
                <a:latin typeface="Times New Roman" panose="02020603050405020304" pitchFamily="18" charset="0"/>
              </a:rPr>
              <a:t>（</a:t>
            </a:r>
            <a:r>
              <a:rPr lang="en-US" altLang="zh-CN" smtClean="0">
                <a:solidFill>
                  <a:srgbClr val="D60093"/>
                </a:solidFill>
                <a:latin typeface="Times New Roman" panose="02020603050405020304" pitchFamily="18" charset="0"/>
              </a:rPr>
              <a:t>P</a:t>
            </a:r>
            <a:r>
              <a:rPr lang="zh-CN" altLang="en-US" smtClean="0">
                <a:solidFill>
                  <a:srgbClr val="D60093"/>
                </a:solidFill>
                <a:latin typeface="Times New Roman" panose="02020603050405020304" pitchFamily="18" charset="0"/>
              </a:rPr>
              <a:t>，</a:t>
            </a:r>
            <a:r>
              <a:rPr lang="en-US" altLang="zh-CN" smtClean="0">
                <a:solidFill>
                  <a:srgbClr val="D60093"/>
                </a:solidFill>
                <a:latin typeface="Times New Roman" panose="02020603050405020304" pitchFamily="18" charset="0"/>
              </a:rPr>
              <a:t>K</a:t>
            </a:r>
            <a:r>
              <a:rPr lang="zh-CN" altLang="en-US" smtClean="0">
                <a:solidFill>
                  <a:srgbClr val="D60093"/>
                </a:solidFill>
                <a:latin typeface="Times New Roman" panose="02020603050405020304" pitchFamily="18" charset="0"/>
              </a:rPr>
              <a:t>，</a:t>
            </a:r>
            <a:r>
              <a:rPr lang="en-US" altLang="zh-CN" smtClean="0">
                <a:solidFill>
                  <a:srgbClr val="D60093"/>
                </a:solidFill>
                <a:latin typeface="Times New Roman" panose="02020603050405020304" pitchFamily="18" charset="0"/>
              </a:rPr>
              <a:t>D</a:t>
            </a:r>
            <a:r>
              <a:rPr lang="zh-CN" altLang="en-US" smtClean="0">
                <a:solidFill>
                  <a:srgbClr val="D60093"/>
                </a:solidFill>
                <a:latin typeface="Times New Roman" panose="02020603050405020304" pitchFamily="18" charset="0"/>
              </a:rPr>
              <a:t>）</a:t>
            </a:r>
          </a:p>
          <a:p>
            <a:pPr lvl="2" eaLnBrk="1" hangingPunct="1">
              <a:buFont typeface="Wingdings" pitchFamily="2" charset="2"/>
              <a:buNone/>
            </a:pPr>
            <a:r>
              <a:rPr lang="zh-CN" altLang="en-US" smtClean="0">
                <a:latin typeface="Times New Roman" panose="02020603050405020304" pitchFamily="18" charset="0"/>
              </a:rPr>
              <a:t>                用于当本地</a:t>
            </a:r>
            <a:r>
              <a:rPr lang="en-US" altLang="zh-CN" smtClean="0">
                <a:solidFill>
                  <a:srgbClr val="9933FF"/>
                </a:solidFill>
                <a:latin typeface="Times New Roman" panose="02020603050405020304" pitchFamily="18" charset="0"/>
              </a:rPr>
              <a:t>Cache</a:t>
            </a:r>
            <a:r>
              <a:rPr lang="zh-CN" altLang="en-US" smtClean="0">
                <a:latin typeface="Times New Roman" panose="02020603050405020304" pitchFamily="18" charset="0"/>
              </a:rPr>
              <a:t>中需要替换一个包含地址</a:t>
            </a:r>
            <a:r>
              <a:rPr lang="en-US" altLang="zh-CN" smtClean="0">
                <a:solidFill>
                  <a:srgbClr val="9933FF"/>
                </a:solidFill>
                <a:latin typeface="Times New Roman" panose="02020603050405020304" pitchFamily="18" charset="0"/>
              </a:rPr>
              <a:t>K</a:t>
            </a:r>
            <a:r>
              <a:rPr lang="zh-CN" altLang="en-US" smtClean="0">
                <a:latin typeface="Times New Roman" panose="02020603050405020304" pitchFamily="18" charset="0"/>
              </a:rPr>
              <a:t>的块、且该块已被修改过的情况。这个消息发给该块的宿主结点，完成两步操作：①把该块写回；②进行与</a:t>
            </a:r>
            <a:r>
              <a:rPr lang="en-US" altLang="zh-CN" smtClean="0">
                <a:solidFill>
                  <a:srgbClr val="9933FF"/>
                </a:solidFill>
                <a:latin typeface="Times New Roman" panose="02020603050405020304" pitchFamily="18" charset="0"/>
              </a:rPr>
              <a:t>MdSharer</a:t>
            </a:r>
            <a:r>
              <a:rPr lang="zh-CN" altLang="en-US" smtClean="0">
                <a:latin typeface="Times New Roman" panose="02020603050405020304" pitchFamily="18" charset="0"/>
              </a:rPr>
              <a:t>相同的操作。 </a:t>
            </a:r>
          </a:p>
        </p:txBody>
      </p:sp>
    </p:spTree>
  </p:cSld>
  <p:clrMapOvr>
    <a:masterClrMapping/>
  </p:clrMapOvr>
  <p:transition>
    <p:pull dir="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10.3 </a:t>
            </a:r>
            <a:r>
              <a:rPr lang="zh-CN" altLang="en-US" smtClean="0">
                <a:latin typeface="黑体" panose="02010609060101010101" pitchFamily="49" charset="-122"/>
              </a:rPr>
              <a:t>分布式共享存储器系统结构</a:t>
            </a:r>
          </a:p>
        </p:txBody>
      </p:sp>
      <p:sp>
        <p:nvSpPr>
          <p:cNvPr id="61443" name="Rectangle 3" descr="Rectangle: Click to edit Master text styles&#10;Second level&#10;Third level&#10;Fourth level&#10;Fifth level"/>
          <p:cNvSpPr>
            <a:spLocks noGrp="1" noChangeArrowheads="1"/>
          </p:cNvSpPr>
          <p:nvPr>
            <p:ph type="body" idx="1"/>
          </p:nvPr>
        </p:nvSpPr>
        <p:spPr>
          <a:xfrm>
            <a:off x="395288" y="2133600"/>
            <a:ext cx="7989887" cy="3455988"/>
          </a:xfrm>
        </p:spPr>
        <p:txBody>
          <a:bodyPr/>
          <a:lstStyle/>
          <a:p>
            <a:pPr marL="1085850" lvl="1" indent="-457200" eaLnBrk="1" hangingPunct="1"/>
            <a:r>
              <a:rPr lang="zh-CN" altLang="en-US" smtClean="0"/>
              <a:t>在基于目录的协议中，目录承担了一致性协议操作的主要功能。 </a:t>
            </a:r>
          </a:p>
          <a:p>
            <a:pPr lvl="2" eaLnBrk="1" hangingPunct="1"/>
            <a:r>
              <a:rPr lang="zh-CN" altLang="en-US" smtClean="0"/>
              <a:t>本地结点把请求发给宿主结点中的目录，再由目录控制器有选择地向远程结点发出相应的消息。</a:t>
            </a:r>
          </a:p>
          <a:p>
            <a:pPr lvl="2" eaLnBrk="1" hangingPunct="1"/>
            <a:r>
              <a:rPr lang="zh-CN" altLang="en-US" smtClean="0"/>
              <a:t>发出的消息会产生</a:t>
            </a:r>
            <a:r>
              <a:rPr lang="zh-CN" altLang="en-US" smtClean="0">
                <a:solidFill>
                  <a:srgbClr val="D60093"/>
                </a:solidFill>
              </a:rPr>
              <a:t>两种不同类型的动作：</a:t>
            </a:r>
          </a:p>
          <a:p>
            <a:pPr lvl="3" eaLnBrk="1" hangingPunct="1"/>
            <a:r>
              <a:rPr lang="zh-CN" altLang="en-US" smtClean="0"/>
              <a:t>更新目录状态</a:t>
            </a:r>
          </a:p>
          <a:p>
            <a:pPr lvl="3" eaLnBrk="1" hangingPunct="1"/>
            <a:r>
              <a:rPr lang="zh-CN" altLang="en-US" smtClean="0"/>
              <a:t>使远程结点完成相应的操作</a:t>
            </a:r>
          </a:p>
        </p:txBody>
      </p:sp>
      <p:sp>
        <p:nvSpPr>
          <p:cNvPr id="61444" name="Text Box 4"/>
          <p:cNvSpPr txBox="1">
            <a:spLocks noChangeArrowheads="1"/>
          </p:cNvSpPr>
          <p:nvPr/>
        </p:nvSpPr>
        <p:spPr bwMode="auto">
          <a:xfrm>
            <a:off x="684213" y="1500188"/>
            <a:ext cx="68405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600">
                <a:solidFill>
                  <a:srgbClr val="0000CC"/>
                </a:solidFill>
                <a:latin typeface="黑体" panose="02010609060101010101" pitchFamily="49" charset="-122"/>
              </a:rPr>
              <a:t>10.3.2 </a:t>
            </a:r>
            <a:r>
              <a:rPr lang="zh-CN" altLang="en-US" sz="2600">
                <a:solidFill>
                  <a:srgbClr val="0000CC"/>
                </a:solidFill>
                <a:latin typeface="黑体" panose="02010609060101010101" pitchFamily="49" charset="-122"/>
              </a:rPr>
              <a:t>目录协议实例</a:t>
            </a:r>
          </a:p>
        </p:txBody>
      </p:sp>
    </p:spTree>
  </p:cSld>
  <p:clrMapOvr>
    <a:masterClrMapping/>
  </p:clrMapOvr>
  <p:transition>
    <p:pull dir="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
          <p:cNvSpPr>
            <a:spLocks noGrp="1" noChangeArrowheads="1"/>
          </p:cNvSpPr>
          <p:nvPr>
            <p:ph type="title"/>
          </p:nvPr>
        </p:nvSpPr>
        <p:spPr/>
        <p:txBody>
          <a:bodyPr/>
          <a:lstStyle/>
          <a:p>
            <a:pPr eaLnBrk="1" hangingPunct="1"/>
            <a:r>
              <a:rPr lang="en-US" altLang="zh-CN" smtClean="0">
                <a:latin typeface="黑体" panose="02010609060101010101" pitchFamily="49" charset="-122"/>
              </a:rPr>
              <a:t>10.3 </a:t>
            </a:r>
            <a:r>
              <a:rPr lang="zh-CN" altLang="en-US" smtClean="0">
                <a:latin typeface="黑体" panose="02010609060101010101" pitchFamily="49" charset="-122"/>
              </a:rPr>
              <a:t>分布式共享存储器系统结构</a:t>
            </a:r>
          </a:p>
        </p:txBody>
      </p:sp>
      <p:sp>
        <p:nvSpPr>
          <p:cNvPr id="62467" name="Rectangle 3" descr="Rectangle: Click to edit Master text styles&#10;Second level&#10;Third level&#10;Fourth level&#10;Fifth level"/>
          <p:cNvSpPr>
            <a:spLocks noGrp="1" noChangeArrowheads="1"/>
          </p:cNvSpPr>
          <p:nvPr>
            <p:ph type="body" sz="half" idx="1"/>
          </p:nvPr>
        </p:nvSpPr>
        <p:spPr>
          <a:xfrm>
            <a:off x="685800" y="1219200"/>
            <a:ext cx="7918450" cy="1273175"/>
          </a:xfrm>
        </p:spPr>
        <p:txBody>
          <a:bodyPr/>
          <a:lstStyle/>
          <a:p>
            <a:pPr marL="457200" indent="-457200" eaLnBrk="1" hangingPunct="1"/>
            <a:r>
              <a:rPr lang="zh-CN" altLang="en-US" smtClean="0">
                <a:latin typeface="Times New Roman" panose="02020603050405020304" pitchFamily="18" charset="0"/>
              </a:rPr>
              <a:t>在基于目录协议的系统中， </a:t>
            </a:r>
            <a:r>
              <a:rPr lang="en-US" altLang="zh-CN" smtClean="0">
                <a:latin typeface="Times New Roman" panose="02020603050405020304" pitchFamily="18" charset="0"/>
              </a:rPr>
              <a:t>Cache</a:t>
            </a:r>
            <a:r>
              <a:rPr lang="zh-CN" altLang="en-US" smtClean="0">
                <a:latin typeface="Times New Roman" panose="02020603050405020304" pitchFamily="18" charset="0"/>
              </a:rPr>
              <a:t>块的状态转换图。</a:t>
            </a:r>
          </a:p>
          <a:p>
            <a:pPr marL="1085850" lvl="1" indent="-457200" eaLnBrk="1" hangingPunct="1"/>
            <a:r>
              <a:rPr lang="zh-CN" altLang="en-US" smtClean="0">
                <a:latin typeface="Times New Roman" panose="02020603050405020304" pitchFamily="18" charset="0"/>
              </a:rPr>
              <a:t>响应本地</a:t>
            </a:r>
            <a:r>
              <a:rPr lang="en-US" altLang="zh-CN" smtClean="0">
                <a:latin typeface="Times New Roman" panose="02020603050405020304" pitchFamily="18" charset="0"/>
              </a:rPr>
              <a:t>Cache </a:t>
            </a:r>
            <a:r>
              <a:rPr lang="en-US" altLang="zh-CN" smtClean="0">
                <a:solidFill>
                  <a:srgbClr val="9933FF"/>
                </a:solidFill>
                <a:latin typeface="Times New Roman" panose="02020603050405020304" pitchFamily="18" charset="0"/>
              </a:rPr>
              <a:t>CPU</a:t>
            </a:r>
            <a:r>
              <a:rPr lang="zh-CN" altLang="en-US" smtClean="0">
                <a:latin typeface="Times New Roman" panose="02020603050405020304" pitchFamily="18" charset="0"/>
              </a:rPr>
              <a:t>请求</a:t>
            </a:r>
            <a:r>
              <a:rPr lang="zh-CN" altLang="en-US" sz="2000" smtClean="0"/>
              <a:t> </a:t>
            </a:r>
          </a:p>
        </p:txBody>
      </p:sp>
      <p:sp>
        <p:nvSpPr>
          <p:cNvPr id="62468" name="Oval 8"/>
          <p:cNvSpPr>
            <a:spLocks noChangeArrowheads="1"/>
          </p:cNvSpPr>
          <p:nvPr/>
        </p:nvSpPr>
        <p:spPr bwMode="auto">
          <a:xfrm rot="3163239">
            <a:off x="2544763" y="4240213"/>
            <a:ext cx="2746375" cy="669925"/>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62469" name="Rectangle 9"/>
          <p:cNvSpPr>
            <a:spLocks noChangeArrowheads="1"/>
          </p:cNvSpPr>
          <p:nvPr/>
        </p:nvSpPr>
        <p:spPr bwMode="auto">
          <a:xfrm rot="-2396053">
            <a:off x="3930650" y="3117850"/>
            <a:ext cx="274638" cy="256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62470" name="Oval 10"/>
          <p:cNvSpPr>
            <a:spLocks noChangeArrowheads="1"/>
          </p:cNvSpPr>
          <p:nvPr/>
        </p:nvSpPr>
        <p:spPr bwMode="auto">
          <a:xfrm rot="7686364">
            <a:off x="4031456" y="4145757"/>
            <a:ext cx="2747963" cy="67310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62471" name="Rectangle 11"/>
          <p:cNvSpPr>
            <a:spLocks noChangeArrowheads="1"/>
          </p:cNvSpPr>
          <p:nvPr/>
        </p:nvSpPr>
        <p:spPr bwMode="auto">
          <a:xfrm rot="2167446">
            <a:off x="5051425" y="3108325"/>
            <a:ext cx="274638" cy="256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62472" name="Oval 12"/>
          <p:cNvSpPr>
            <a:spLocks noChangeArrowheads="1"/>
          </p:cNvSpPr>
          <p:nvPr/>
        </p:nvSpPr>
        <p:spPr bwMode="auto">
          <a:xfrm>
            <a:off x="6396038" y="3444875"/>
            <a:ext cx="454025" cy="38735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62473" name="Oval 13"/>
          <p:cNvSpPr>
            <a:spLocks noChangeArrowheads="1"/>
          </p:cNvSpPr>
          <p:nvPr/>
        </p:nvSpPr>
        <p:spPr bwMode="auto">
          <a:xfrm>
            <a:off x="6269038" y="2978150"/>
            <a:ext cx="452437" cy="388938"/>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62474" name="Oval 14"/>
          <p:cNvSpPr>
            <a:spLocks noChangeArrowheads="1"/>
          </p:cNvSpPr>
          <p:nvPr/>
        </p:nvSpPr>
        <p:spPr bwMode="auto">
          <a:xfrm>
            <a:off x="2493963" y="3471863"/>
            <a:ext cx="454025" cy="388937"/>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62475" name="Oval 15"/>
          <p:cNvSpPr>
            <a:spLocks noChangeArrowheads="1"/>
          </p:cNvSpPr>
          <p:nvPr/>
        </p:nvSpPr>
        <p:spPr bwMode="auto">
          <a:xfrm>
            <a:off x="2438400" y="3030538"/>
            <a:ext cx="452438" cy="388937"/>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62476" name="Oval 16"/>
          <p:cNvSpPr>
            <a:spLocks noChangeArrowheads="1"/>
          </p:cNvSpPr>
          <p:nvPr/>
        </p:nvSpPr>
        <p:spPr bwMode="auto">
          <a:xfrm>
            <a:off x="2965450" y="3030538"/>
            <a:ext cx="3282950" cy="801687"/>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62477" name="Oval 17"/>
          <p:cNvSpPr>
            <a:spLocks noChangeArrowheads="1"/>
          </p:cNvSpPr>
          <p:nvPr/>
        </p:nvSpPr>
        <p:spPr bwMode="auto">
          <a:xfrm>
            <a:off x="2674938" y="3201988"/>
            <a:ext cx="519112" cy="501650"/>
          </a:xfrm>
          <a:prstGeom prst="ellipse">
            <a:avLst/>
          </a:prstGeom>
          <a:solidFill>
            <a:srgbClr val="FFFF99"/>
          </a:solidFill>
          <a:ln w="19050">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62478" name="Text Box 18"/>
          <p:cNvSpPr txBox="1">
            <a:spLocks noChangeArrowheads="1"/>
          </p:cNvSpPr>
          <p:nvPr/>
        </p:nvSpPr>
        <p:spPr bwMode="auto">
          <a:xfrm>
            <a:off x="2778125" y="3241675"/>
            <a:ext cx="598488"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800" b="1">
                <a:solidFill>
                  <a:srgbClr val="0000FF"/>
                </a:solidFill>
                <a:latin typeface="宋体" panose="02010600030101010101" pitchFamily="2" charset="-122"/>
                <a:ea typeface="宋体" panose="02010600030101010101" pitchFamily="2" charset="-122"/>
              </a:rPr>
              <a:t>M</a:t>
            </a:r>
            <a:endParaRPr lang="en-US" altLang="zh-CN" sz="1800">
              <a:solidFill>
                <a:schemeClr val="tx1"/>
              </a:solidFill>
            </a:endParaRPr>
          </a:p>
        </p:txBody>
      </p:sp>
      <p:sp>
        <p:nvSpPr>
          <p:cNvPr id="62479" name="Text Box 19"/>
          <p:cNvSpPr txBox="1">
            <a:spLocks noChangeArrowheads="1"/>
          </p:cNvSpPr>
          <p:nvPr/>
        </p:nvSpPr>
        <p:spPr bwMode="auto">
          <a:xfrm>
            <a:off x="3062288" y="2708275"/>
            <a:ext cx="36703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400" b="1">
                <a:solidFill>
                  <a:schemeClr val="tx1"/>
                </a:solidFill>
                <a:latin typeface="宋体" panose="02010600030101010101" pitchFamily="2" charset="-122"/>
                <a:ea typeface="宋体" panose="02010600030101010101" pitchFamily="2" charset="-122"/>
              </a:rPr>
              <a:t>CPU</a:t>
            </a:r>
            <a:r>
              <a:rPr lang="zh-CN" altLang="en-US" sz="1400" b="1">
                <a:solidFill>
                  <a:schemeClr val="tx1"/>
                </a:solidFill>
                <a:latin typeface="宋体" panose="02010600030101010101" pitchFamily="2" charset="-122"/>
                <a:ea typeface="宋体" panose="02010600030101010101" pitchFamily="2" charset="-122"/>
              </a:rPr>
              <a:t>读不命中</a:t>
            </a:r>
            <a:r>
              <a:rPr lang="en-US" altLang="zh-CN" sz="1400" b="1">
                <a:solidFill>
                  <a:schemeClr val="tx1"/>
                </a:solidFill>
                <a:latin typeface="宋体" panose="02010600030101010101" pitchFamily="2" charset="-122"/>
                <a:ea typeface="宋体" panose="02010600030101010101" pitchFamily="2" charset="-122"/>
              </a:rPr>
              <a:t>/</a:t>
            </a:r>
            <a:r>
              <a:rPr lang="zh-CN" altLang="en-US" sz="1400" b="1">
                <a:solidFill>
                  <a:schemeClr val="tx1"/>
                </a:solidFill>
                <a:latin typeface="宋体" panose="02010600030101010101" pitchFamily="2" charset="-122"/>
                <a:ea typeface="宋体" panose="02010600030101010101" pitchFamily="2" charset="-122"/>
              </a:rPr>
              <a:t>发 </a:t>
            </a:r>
            <a:r>
              <a:rPr lang="en-US" altLang="zh-CN" sz="1400" b="1">
                <a:solidFill>
                  <a:schemeClr val="tx1"/>
                </a:solidFill>
                <a:latin typeface="宋体" panose="02010600030101010101" pitchFamily="2" charset="-122"/>
                <a:ea typeface="宋体" panose="02010600030101010101" pitchFamily="2" charset="-122"/>
              </a:rPr>
              <a:t>WtBack2</a:t>
            </a:r>
            <a:r>
              <a:rPr lang="zh-CN" altLang="en-US" sz="1400" b="1">
                <a:solidFill>
                  <a:schemeClr val="tx1"/>
                </a:solidFill>
                <a:latin typeface="宋体" panose="02010600030101010101" pitchFamily="2" charset="-122"/>
                <a:ea typeface="宋体" panose="02010600030101010101" pitchFamily="2" charset="-122"/>
              </a:rPr>
              <a:t>，发</a:t>
            </a:r>
            <a:r>
              <a:rPr lang="en-US" altLang="zh-CN" sz="1400" b="1">
                <a:solidFill>
                  <a:schemeClr val="tx1"/>
                </a:solidFill>
                <a:latin typeface="宋体" panose="02010600030101010101" pitchFamily="2" charset="-122"/>
                <a:ea typeface="宋体" panose="02010600030101010101" pitchFamily="2" charset="-122"/>
              </a:rPr>
              <a:t>RdMiss</a:t>
            </a:r>
            <a:endParaRPr lang="en-US" altLang="zh-CN" sz="1400">
              <a:solidFill>
                <a:schemeClr val="tx1"/>
              </a:solidFill>
            </a:endParaRPr>
          </a:p>
        </p:txBody>
      </p:sp>
      <p:sp>
        <p:nvSpPr>
          <p:cNvPr id="62480" name="Text Box 20"/>
          <p:cNvSpPr txBox="1">
            <a:spLocks noChangeArrowheads="1"/>
          </p:cNvSpPr>
          <p:nvPr/>
        </p:nvSpPr>
        <p:spPr bwMode="auto">
          <a:xfrm>
            <a:off x="3654425" y="3798888"/>
            <a:ext cx="2581275"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96000"/>
              </a:lnSpc>
              <a:spcBef>
                <a:spcPct val="0"/>
              </a:spcBef>
              <a:buClrTx/>
              <a:buFontTx/>
              <a:buNone/>
            </a:pPr>
            <a:r>
              <a:rPr lang="en-US" altLang="zh-CN" sz="1400" b="1">
                <a:solidFill>
                  <a:schemeClr val="tx1"/>
                </a:solidFill>
                <a:latin typeface="宋体" panose="02010600030101010101" pitchFamily="2" charset="-122"/>
                <a:ea typeface="宋体" panose="02010600030101010101" pitchFamily="2" charset="-122"/>
              </a:rPr>
              <a:t>CPU</a:t>
            </a:r>
            <a:r>
              <a:rPr lang="zh-CN" altLang="en-US" sz="1400" b="1">
                <a:solidFill>
                  <a:schemeClr val="tx1"/>
                </a:solidFill>
                <a:latin typeface="宋体" panose="02010600030101010101" pitchFamily="2" charset="-122"/>
                <a:ea typeface="宋体" panose="02010600030101010101" pitchFamily="2" charset="-122"/>
              </a:rPr>
              <a:t>写不命中</a:t>
            </a:r>
            <a:r>
              <a:rPr lang="en-US" altLang="zh-CN" sz="1400" b="1">
                <a:solidFill>
                  <a:schemeClr val="tx1"/>
                </a:solidFill>
                <a:latin typeface="宋体" panose="02010600030101010101" pitchFamily="2" charset="-122"/>
                <a:ea typeface="宋体" panose="02010600030101010101" pitchFamily="2" charset="-122"/>
              </a:rPr>
              <a:t>/</a:t>
            </a:r>
            <a:r>
              <a:rPr lang="zh-CN" altLang="en-US" sz="1400" b="1">
                <a:solidFill>
                  <a:schemeClr val="tx1"/>
                </a:solidFill>
                <a:latin typeface="宋体" panose="02010600030101010101" pitchFamily="2" charset="-122"/>
                <a:ea typeface="宋体" panose="02010600030101010101" pitchFamily="2" charset="-122"/>
              </a:rPr>
              <a:t>发</a:t>
            </a:r>
            <a:r>
              <a:rPr lang="en-US" altLang="zh-CN" sz="1400" b="1">
                <a:solidFill>
                  <a:schemeClr val="tx1"/>
                </a:solidFill>
                <a:latin typeface="宋体" panose="02010600030101010101" pitchFamily="2" charset="-122"/>
                <a:ea typeface="宋体" panose="02010600030101010101" pitchFamily="2" charset="-122"/>
              </a:rPr>
              <a:t>MdSharer</a:t>
            </a:r>
            <a:r>
              <a:rPr lang="zh-CN" altLang="en-US" sz="1400" b="1">
                <a:solidFill>
                  <a:schemeClr val="tx1"/>
                </a:solidFill>
                <a:latin typeface="宋体" panose="02010600030101010101" pitchFamily="2" charset="-122"/>
                <a:ea typeface="宋体" panose="02010600030101010101" pitchFamily="2" charset="-122"/>
              </a:rPr>
              <a:t>，</a:t>
            </a:r>
          </a:p>
          <a:p>
            <a:pPr algn="just" eaLnBrk="1" hangingPunct="1">
              <a:lnSpc>
                <a:spcPct val="96000"/>
              </a:lnSpc>
              <a:spcBef>
                <a:spcPct val="0"/>
              </a:spcBef>
              <a:buClrTx/>
              <a:buFontTx/>
              <a:buNone/>
            </a:pPr>
            <a:r>
              <a:rPr lang="zh-CN" altLang="en-US" sz="1400" b="1">
                <a:solidFill>
                  <a:schemeClr val="tx1"/>
                </a:solidFill>
                <a:latin typeface="宋体" panose="02010600030101010101" pitchFamily="2" charset="-122"/>
                <a:ea typeface="宋体" panose="02010600030101010101" pitchFamily="2" charset="-122"/>
              </a:rPr>
              <a:t>发</a:t>
            </a:r>
            <a:r>
              <a:rPr lang="en-US" altLang="zh-CN" sz="1400" b="1">
                <a:solidFill>
                  <a:schemeClr val="tx1"/>
                </a:solidFill>
                <a:latin typeface="宋体" panose="02010600030101010101" pitchFamily="2" charset="-122"/>
                <a:ea typeface="宋体" panose="02010600030101010101" pitchFamily="2" charset="-122"/>
              </a:rPr>
              <a:t>WtMiss</a:t>
            </a:r>
            <a:endParaRPr lang="en-US" altLang="zh-CN" sz="1400">
              <a:solidFill>
                <a:schemeClr val="tx1"/>
              </a:solidFill>
            </a:endParaRPr>
          </a:p>
        </p:txBody>
      </p:sp>
      <p:sp>
        <p:nvSpPr>
          <p:cNvPr id="62481" name="Text Box 21"/>
          <p:cNvSpPr txBox="1">
            <a:spLocks noChangeArrowheads="1"/>
          </p:cNvSpPr>
          <p:nvPr/>
        </p:nvSpPr>
        <p:spPr bwMode="auto">
          <a:xfrm>
            <a:off x="3600450" y="3176588"/>
            <a:ext cx="2555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400" b="1">
                <a:solidFill>
                  <a:schemeClr val="tx1"/>
                </a:solidFill>
                <a:latin typeface="宋体" panose="02010600030101010101" pitchFamily="2" charset="-122"/>
                <a:ea typeface="宋体" panose="02010600030101010101" pitchFamily="2" charset="-122"/>
              </a:rPr>
              <a:t>CPU</a:t>
            </a:r>
            <a:r>
              <a:rPr lang="zh-CN" altLang="en-US" sz="1400" b="1">
                <a:solidFill>
                  <a:schemeClr val="tx1"/>
                </a:solidFill>
                <a:latin typeface="宋体" panose="02010600030101010101" pitchFamily="2" charset="-122"/>
                <a:ea typeface="宋体" panose="02010600030101010101" pitchFamily="2" charset="-122"/>
              </a:rPr>
              <a:t>写命中</a:t>
            </a:r>
            <a:r>
              <a:rPr lang="en-US" altLang="zh-CN" sz="1400" b="1">
                <a:solidFill>
                  <a:schemeClr val="tx1"/>
                </a:solidFill>
                <a:latin typeface="宋体" panose="02010600030101010101" pitchFamily="2" charset="-122"/>
                <a:ea typeface="宋体" panose="02010600030101010101" pitchFamily="2" charset="-122"/>
              </a:rPr>
              <a:t>/</a:t>
            </a:r>
            <a:r>
              <a:rPr lang="zh-CN" altLang="en-US" sz="1400" b="1">
                <a:solidFill>
                  <a:schemeClr val="tx1"/>
                </a:solidFill>
                <a:latin typeface="宋体" panose="02010600030101010101" pitchFamily="2" charset="-122"/>
                <a:ea typeface="宋体" panose="02010600030101010101" pitchFamily="2" charset="-122"/>
              </a:rPr>
              <a:t>发</a:t>
            </a:r>
            <a:r>
              <a:rPr lang="en-US" altLang="zh-CN" sz="1400" b="1">
                <a:solidFill>
                  <a:schemeClr val="tx1"/>
                </a:solidFill>
                <a:latin typeface="宋体" panose="02010600030101010101" pitchFamily="2" charset="-122"/>
                <a:ea typeface="宋体" panose="02010600030101010101" pitchFamily="2" charset="-122"/>
              </a:rPr>
              <a:t>Invalidate</a:t>
            </a:r>
            <a:endParaRPr lang="en-US" altLang="zh-CN" sz="1400">
              <a:solidFill>
                <a:schemeClr val="tx1"/>
              </a:solidFill>
            </a:endParaRPr>
          </a:p>
        </p:txBody>
      </p:sp>
      <p:sp>
        <p:nvSpPr>
          <p:cNvPr id="62482" name="Oval 22"/>
          <p:cNvSpPr>
            <a:spLocks noChangeArrowheads="1"/>
          </p:cNvSpPr>
          <p:nvPr/>
        </p:nvSpPr>
        <p:spPr bwMode="auto">
          <a:xfrm>
            <a:off x="6019800" y="3201988"/>
            <a:ext cx="520700" cy="501650"/>
          </a:xfrm>
          <a:prstGeom prst="ellipse">
            <a:avLst/>
          </a:prstGeom>
          <a:solidFill>
            <a:srgbClr val="CCFFFF"/>
          </a:solidFill>
          <a:ln w="19050">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62483" name="Text Box 23"/>
          <p:cNvSpPr txBox="1">
            <a:spLocks noChangeArrowheads="1"/>
          </p:cNvSpPr>
          <p:nvPr/>
        </p:nvSpPr>
        <p:spPr bwMode="auto">
          <a:xfrm>
            <a:off x="6113463" y="3228975"/>
            <a:ext cx="436562"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800" b="1">
                <a:solidFill>
                  <a:srgbClr val="0000FF"/>
                </a:solidFill>
                <a:latin typeface="宋体" panose="02010600030101010101" pitchFamily="2" charset="-122"/>
                <a:ea typeface="宋体" panose="02010600030101010101" pitchFamily="2" charset="-122"/>
              </a:rPr>
              <a:t>S</a:t>
            </a:r>
            <a:endParaRPr lang="en-US" altLang="zh-CN" sz="1800">
              <a:solidFill>
                <a:schemeClr val="tx1"/>
              </a:solidFill>
            </a:endParaRPr>
          </a:p>
        </p:txBody>
      </p:sp>
      <p:sp>
        <p:nvSpPr>
          <p:cNvPr id="62484" name="Text Box 24"/>
          <p:cNvSpPr txBox="1">
            <a:spLocks noChangeArrowheads="1"/>
          </p:cNvSpPr>
          <p:nvPr/>
        </p:nvSpPr>
        <p:spPr bwMode="auto">
          <a:xfrm>
            <a:off x="1403350" y="2874963"/>
            <a:ext cx="13303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CPU</a:t>
            </a:r>
            <a:r>
              <a:rPr lang="zh-CN" altLang="en-US" sz="1600" b="1">
                <a:solidFill>
                  <a:schemeClr val="tx1"/>
                </a:solidFill>
                <a:latin typeface="宋体" panose="02010600030101010101" pitchFamily="2" charset="-122"/>
                <a:ea typeface="宋体" panose="02010600030101010101" pitchFamily="2" charset="-122"/>
              </a:rPr>
              <a:t>读命中</a:t>
            </a:r>
            <a:endParaRPr lang="zh-CN" altLang="en-US" sz="1600">
              <a:solidFill>
                <a:schemeClr val="tx1"/>
              </a:solidFill>
            </a:endParaRPr>
          </a:p>
        </p:txBody>
      </p:sp>
      <p:sp>
        <p:nvSpPr>
          <p:cNvPr id="62485" name="Text Box 25"/>
          <p:cNvSpPr txBox="1">
            <a:spLocks noChangeArrowheads="1"/>
          </p:cNvSpPr>
          <p:nvPr/>
        </p:nvSpPr>
        <p:spPr bwMode="auto">
          <a:xfrm>
            <a:off x="1403350" y="3141663"/>
            <a:ext cx="15462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CPU</a:t>
            </a:r>
            <a:r>
              <a:rPr lang="zh-CN" altLang="en-US" sz="1600" b="1">
                <a:solidFill>
                  <a:schemeClr val="tx1"/>
                </a:solidFill>
                <a:latin typeface="宋体" panose="02010600030101010101" pitchFamily="2" charset="-122"/>
                <a:ea typeface="宋体" panose="02010600030101010101" pitchFamily="2" charset="-122"/>
              </a:rPr>
              <a:t>写命中</a:t>
            </a:r>
            <a:endParaRPr lang="zh-CN" altLang="en-US" sz="1600">
              <a:solidFill>
                <a:schemeClr val="tx1"/>
              </a:solidFill>
              <a:latin typeface="宋体" panose="02010600030101010101" pitchFamily="2" charset="-122"/>
              <a:ea typeface="宋体" panose="02010600030101010101" pitchFamily="2" charset="-122"/>
            </a:endParaRPr>
          </a:p>
        </p:txBody>
      </p:sp>
      <p:sp>
        <p:nvSpPr>
          <p:cNvPr id="62486" name="Text Box 26"/>
          <p:cNvSpPr txBox="1">
            <a:spLocks noChangeArrowheads="1"/>
          </p:cNvSpPr>
          <p:nvPr/>
        </p:nvSpPr>
        <p:spPr bwMode="auto">
          <a:xfrm>
            <a:off x="1116013" y="3716338"/>
            <a:ext cx="172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CPU</a:t>
            </a:r>
            <a:r>
              <a:rPr lang="zh-CN" altLang="en-US" sz="1600" b="1">
                <a:solidFill>
                  <a:schemeClr val="tx1"/>
                </a:solidFill>
                <a:latin typeface="宋体" panose="02010600030101010101" pitchFamily="2" charset="-122"/>
                <a:ea typeface="宋体" panose="02010600030101010101" pitchFamily="2" charset="-122"/>
              </a:rPr>
              <a:t>写不命中</a:t>
            </a:r>
            <a:r>
              <a:rPr lang="en-US" altLang="zh-CN" sz="1600" b="1">
                <a:solidFill>
                  <a:schemeClr val="tx1"/>
                </a:solidFill>
                <a:latin typeface="宋体" panose="02010600030101010101" pitchFamily="2" charset="-122"/>
                <a:ea typeface="宋体" panose="02010600030101010101" pitchFamily="2" charset="-122"/>
              </a:rPr>
              <a:t>/</a:t>
            </a:r>
          </a:p>
          <a:p>
            <a:pPr eaLnBrk="1" hangingPunct="1">
              <a:lnSpc>
                <a:spcPct val="100000"/>
              </a:lnSpc>
              <a:spcBef>
                <a:spcPct val="0"/>
              </a:spcBef>
              <a:buClrTx/>
              <a:buFontTx/>
              <a:buNone/>
            </a:pPr>
            <a:endParaRPr lang="en-US" altLang="zh-CN" sz="1600">
              <a:solidFill>
                <a:schemeClr val="tx1"/>
              </a:solidFill>
            </a:endParaRPr>
          </a:p>
        </p:txBody>
      </p:sp>
      <p:sp>
        <p:nvSpPr>
          <p:cNvPr id="62487" name="Text Box 27"/>
          <p:cNvSpPr txBox="1">
            <a:spLocks noChangeArrowheads="1"/>
          </p:cNvSpPr>
          <p:nvPr/>
        </p:nvSpPr>
        <p:spPr bwMode="auto">
          <a:xfrm>
            <a:off x="1116013" y="4005263"/>
            <a:ext cx="244792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zh-CN" altLang="en-US" sz="1600" b="1">
                <a:solidFill>
                  <a:schemeClr val="tx1"/>
                </a:solidFill>
                <a:latin typeface="宋体" panose="02010600030101010101" pitchFamily="2" charset="-122"/>
                <a:ea typeface="宋体" panose="02010600030101010101" pitchFamily="2" charset="-122"/>
              </a:rPr>
              <a:t>发</a:t>
            </a:r>
            <a:r>
              <a:rPr lang="en-US" altLang="zh-CN" sz="1600" b="1">
                <a:solidFill>
                  <a:schemeClr val="tx1"/>
                </a:solidFill>
                <a:latin typeface="宋体" panose="02010600030101010101" pitchFamily="2" charset="-122"/>
                <a:ea typeface="宋体" panose="02010600030101010101" pitchFamily="2" charset="-122"/>
              </a:rPr>
              <a:t>WtBack2</a:t>
            </a:r>
            <a:r>
              <a:rPr lang="zh-CN" altLang="en-US" sz="1600" b="1">
                <a:solidFill>
                  <a:schemeClr val="tx1"/>
                </a:solidFill>
                <a:latin typeface="宋体" panose="02010600030101010101" pitchFamily="2" charset="-122"/>
                <a:ea typeface="宋体" panose="02010600030101010101" pitchFamily="2" charset="-122"/>
              </a:rPr>
              <a:t>，发</a:t>
            </a:r>
            <a:r>
              <a:rPr lang="en-US" altLang="zh-CN" sz="1600" b="1">
                <a:solidFill>
                  <a:schemeClr val="tx1"/>
                </a:solidFill>
                <a:latin typeface="宋体" panose="02010600030101010101" pitchFamily="2" charset="-122"/>
                <a:ea typeface="宋体" panose="02010600030101010101" pitchFamily="2" charset="-122"/>
              </a:rPr>
              <a:t>WtMiss</a:t>
            </a:r>
            <a:endParaRPr lang="en-US" altLang="zh-CN" sz="1600">
              <a:solidFill>
                <a:schemeClr val="tx1"/>
              </a:solidFill>
            </a:endParaRPr>
          </a:p>
        </p:txBody>
      </p:sp>
      <p:sp>
        <p:nvSpPr>
          <p:cNvPr id="62488" name="Text Box 28"/>
          <p:cNvSpPr txBox="1">
            <a:spLocks noChangeArrowheads="1"/>
          </p:cNvSpPr>
          <p:nvPr/>
        </p:nvSpPr>
        <p:spPr bwMode="auto">
          <a:xfrm>
            <a:off x="6702425" y="2900363"/>
            <a:ext cx="12541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CPU</a:t>
            </a:r>
            <a:r>
              <a:rPr lang="zh-CN" altLang="en-US" sz="1600" b="1">
                <a:solidFill>
                  <a:schemeClr val="tx1"/>
                </a:solidFill>
                <a:latin typeface="宋体" panose="02010600030101010101" pitchFamily="2" charset="-122"/>
                <a:ea typeface="宋体" panose="02010600030101010101" pitchFamily="2" charset="-122"/>
              </a:rPr>
              <a:t>读命中</a:t>
            </a:r>
            <a:endParaRPr lang="zh-CN" altLang="en-US" sz="1600">
              <a:solidFill>
                <a:schemeClr val="tx1"/>
              </a:solidFill>
            </a:endParaRPr>
          </a:p>
        </p:txBody>
      </p:sp>
      <p:sp>
        <p:nvSpPr>
          <p:cNvPr id="62489" name="Text Box 29"/>
          <p:cNvSpPr txBox="1">
            <a:spLocks noChangeArrowheads="1"/>
          </p:cNvSpPr>
          <p:nvPr/>
        </p:nvSpPr>
        <p:spPr bwMode="auto">
          <a:xfrm>
            <a:off x="6413500" y="3808413"/>
            <a:ext cx="1525588"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CPU</a:t>
            </a:r>
            <a:r>
              <a:rPr lang="zh-CN" altLang="en-US" sz="1600" b="1">
                <a:solidFill>
                  <a:schemeClr val="tx1"/>
                </a:solidFill>
                <a:latin typeface="宋体" panose="02010600030101010101" pitchFamily="2" charset="-122"/>
                <a:ea typeface="宋体" panose="02010600030101010101" pitchFamily="2" charset="-122"/>
              </a:rPr>
              <a:t>读不命中</a:t>
            </a:r>
            <a:r>
              <a:rPr lang="en-US" altLang="zh-CN" sz="1600" b="1">
                <a:solidFill>
                  <a:schemeClr val="tx1"/>
                </a:solidFill>
                <a:latin typeface="宋体" panose="02010600030101010101" pitchFamily="2" charset="-122"/>
                <a:ea typeface="宋体" panose="02010600030101010101" pitchFamily="2" charset="-122"/>
              </a:rPr>
              <a:t>/</a:t>
            </a:r>
          </a:p>
          <a:p>
            <a:pPr eaLnBrk="1" hangingPunct="1">
              <a:lnSpc>
                <a:spcPct val="100000"/>
              </a:lnSpc>
              <a:spcBef>
                <a:spcPct val="0"/>
              </a:spcBef>
              <a:buClrTx/>
              <a:buFontTx/>
              <a:buNone/>
            </a:pPr>
            <a:endParaRPr lang="en-US" altLang="zh-CN" sz="1600">
              <a:solidFill>
                <a:schemeClr val="tx1"/>
              </a:solidFill>
            </a:endParaRPr>
          </a:p>
        </p:txBody>
      </p:sp>
      <p:sp>
        <p:nvSpPr>
          <p:cNvPr id="62490" name="Text Box 30"/>
          <p:cNvSpPr txBox="1">
            <a:spLocks noChangeArrowheads="1"/>
          </p:cNvSpPr>
          <p:nvPr/>
        </p:nvSpPr>
        <p:spPr bwMode="auto">
          <a:xfrm>
            <a:off x="6413500" y="4029075"/>
            <a:ext cx="18319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96000"/>
              </a:lnSpc>
              <a:spcBef>
                <a:spcPct val="0"/>
              </a:spcBef>
              <a:buClrTx/>
              <a:buFontTx/>
              <a:buNone/>
            </a:pPr>
            <a:r>
              <a:rPr lang="zh-CN" altLang="en-US" sz="1600" b="1">
                <a:solidFill>
                  <a:schemeClr val="tx1"/>
                </a:solidFill>
                <a:latin typeface="宋体" panose="02010600030101010101" pitchFamily="2" charset="-122"/>
                <a:ea typeface="宋体" panose="02010600030101010101" pitchFamily="2" charset="-122"/>
              </a:rPr>
              <a:t>发</a:t>
            </a:r>
            <a:r>
              <a:rPr lang="en-US" altLang="zh-CN" sz="1600" b="1">
                <a:solidFill>
                  <a:schemeClr val="tx1"/>
                </a:solidFill>
                <a:latin typeface="宋体" panose="02010600030101010101" pitchFamily="2" charset="-122"/>
                <a:ea typeface="宋体" panose="02010600030101010101" pitchFamily="2" charset="-122"/>
              </a:rPr>
              <a:t>MdSharer</a:t>
            </a:r>
            <a:r>
              <a:rPr lang="zh-CN" altLang="en-US" sz="1600" b="1">
                <a:solidFill>
                  <a:schemeClr val="tx1"/>
                </a:solidFill>
                <a:latin typeface="宋体" panose="02010600030101010101" pitchFamily="2" charset="-122"/>
                <a:ea typeface="宋体" panose="02010600030101010101" pitchFamily="2" charset="-122"/>
              </a:rPr>
              <a:t>，</a:t>
            </a:r>
          </a:p>
          <a:p>
            <a:pPr algn="just" eaLnBrk="1" hangingPunct="1">
              <a:lnSpc>
                <a:spcPct val="96000"/>
              </a:lnSpc>
              <a:spcBef>
                <a:spcPct val="0"/>
              </a:spcBef>
              <a:buClrTx/>
              <a:buFontTx/>
              <a:buNone/>
            </a:pPr>
            <a:r>
              <a:rPr lang="zh-CN" altLang="en-US" sz="1600" b="1">
                <a:solidFill>
                  <a:schemeClr val="tx1"/>
                </a:solidFill>
                <a:latin typeface="宋体" panose="02010600030101010101" pitchFamily="2" charset="-122"/>
                <a:ea typeface="宋体" panose="02010600030101010101" pitchFamily="2" charset="-122"/>
              </a:rPr>
              <a:t>发</a:t>
            </a:r>
            <a:r>
              <a:rPr lang="en-US" altLang="zh-CN" sz="1600" b="1">
                <a:solidFill>
                  <a:schemeClr val="tx1"/>
                </a:solidFill>
                <a:latin typeface="宋体" panose="02010600030101010101" pitchFamily="2" charset="-122"/>
                <a:ea typeface="宋体" panose="02010600030101010101" pitchFamily="2" charset="-122"/>
              </a:rPr>
              <a:t>RdMiss</a:t>
            </a:r>
            <a:endParaRPr lang="en-US" altLang="zh-CN" sz="1600">
              <a:solidFill>
                <a:schemeClr val="tx1"/>
              </a:solidFill>
            </a:endParaRPr>
          </a:p>
        </p:txBody>
      </p:sp>
      <p:sp>
        <p:nvSpPr>
          <p:cNvPr id="62491" name="Oval 31"/>
          <p:cNvSpPr>
            <a:spLocks noChangeArrowheads="1"/>
          </p:cNvSpPr>
          <p:nvPr/>
        </p:nvSpPr>
        <p:spPr bwMode="auto">
          <a:xfrm>
            <a:off x="4343400" y="5338763"/>
            <a:ext cx="520700" cy="501650"/>
          </a:xfrm>
          <a:prstGeom prst="ellipse">
            <a:avLst/>
          </a:prstGeom>
          <a:solidFill>
            <a:srgbClr val="FF99FF"/>
          </a:solidFill>
          <a:ln w="19050">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62492" name="Text Box 32"/>
          <p:cNvSpPr txBox="1">
            <a:spLocks noChangeArrowheads="1"/>
          </p:cNvSpPr>
          <p:nvPr/>
        </p:nvSpPr>
        <p:spPr bwMode="auto">
          <a:xfrm>
            <a:off x="4451350" y="5387975"/>
            <a:ext cx="58102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800" b="1">
                <a:solidFill>
                  <a:srgbClr val="0000FF"/>
                </a:solidFill>
                <a:latin typeface="宋体" panose="02010600030101010101" pitchFamily="2" charset="-122"/>
                <a:ea typeface="宋体" panose="02010600030101010101" pitchFamily="2" charset="-122"/>
              </a:rPr>
              <a:t>I</a:t>
            </a:r>
            <a:endParaRPr lang="en-US" altLang="zh-CN" sz="1800">
              <a:solidFill>
                <a:schemeClr val="tx1"/>
              </a:solidFill>
            </a:endParaRPr>
          </a:p>
        </p:txBody>
      </p:sp>
      <p:sp>
        <p:nvSpPr>
          <p:cNvPr id="62493" name="Text Box 33"/>
          <p:cNvSpPr txBox="1">
            <a:spLocks noChangeArrowheads="1"/>
          </p:cNvSpPr>
          <p:nvPr/>
        </p:nvSpPr>
        <p:spPr bwMode="auto">
          <a:xfrm>
            <a:off x="2700338" y="4632325"/>
            <a:ext cx="13033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CPU</a:t>
            </a:r>
            <a:r>
              <a:rPr lang="zh-CN" altLang="en-US" sz="1600" b="1">
                <a:solidFill>
                  <a:schemeClr val="tx1"/>
                </a:solidFill>
                <a:latin typeface="宋体" panose="02010600030101010101" pitchFamily="2" charset="-122"/>
                <a:ea typeface="宋体" panose="02010600030101010101" pitchFamily="2" charset="-122"/>
              </a:rPr>
              <a:t>写</a:t>
            </a:r>
            <a:r>
              <a:rPr lang="en-US" altLang="zh-CN" sz="1600" b="1">
                <a:solidFill>
                  <a:schemeClr val="tx1"/>
                </a:solidFill>
                <a:latin typeface="宋体" panose="02010600030101010101" pitchFamily="2" charset="-122"/>
                <a:ea typeface="宋体" panose="02010600030101010101" pitchFamily="2" charset="-122"/>
              </a:rPr>
              <a:t>/</a:t>
            </a:r>
          </a:p>
          <a:p>
            <a:pPr eaLnBrk="1" hangingPunct="1">
              <a:lnSpc>
                <a:spcPct val="100000"/>
              </a:lnSpc>
              <a:spcBef>
                <a:spcPct val="0"/>
              </a:spcBef>
              <a:buClrTx/>
              <a:buFontTx/>
              <a:buNone/>
            </a:pPr>
            <a:endParaRPr lang="en-US" altLang="zh-CN" sz="2600">
              <a:solidFill>
                <a:schemeClr val="tx1"/>
              </a:solidFill>
            </a:endParaRPr>
          </a:p>
        </p:txBody>
      </p:sp>
      <p:sp>
        <p:nvSpPr>
          <p:cNvPr id="62494" name="Line 34"/>
          <p:cNvSpPr>
            <a:spLocks noChangeShapeType="1"/>
          </p:cNvSpPr>
          <p:nvPr/>
        </p:nvSpPr>
        <p:spPr bwMode="auto">
          <a:xfrm flipH="1">
            <a:off x="3198813" y="3486150"/>
            <a:ext cx="2830512" cy="0"/>
          </a:xfrm>
          <a:prstGeom prst="line">
            <a:avLst/>
          </a:prstGeom>
          <a:noFill/>
          <a:ln w="19050">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2495" name="Text Box 35"/>
          <p:cNvSpPr txBox="1">
            <a:spLocks noChangeArrowheads="1"/>
          </p:cNvSpPr>
          <p:nvPr/>
        </p:nvSpPr>
        <p:spPr bwMode="auto">
          <a:xfrm>
            <a:off x="2698750" y="4938713"/>
            <a:ext cx="1296988"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zh-CN" altLang="en-US" sz="1600" b="1">
                <a:solidFill>
                  <a:schemeClr val="tx1"/>
                </a:solidFill>
                <a:latin typeface="宋体" panose="02010600030101010101" pitchFamily="2" charset="-122"/>
                <a:ea typeface="宋体" panose="02010600030101010101" pitchFamily="2" charset="-122"/>
              </a:rPr>
              <a:t>发</a:t>
            </a:r>
            <a:r>
              <a:rPr lang="en-US" altLang="zh-CN" sz="1600" b="1">
                <a:solidFill>
                  <a:schemeClr val="tx1"/>
                </a:solidFill>
                <a:latin typeface="宋体" panose="02010600030101010101" pitchFamily="2" charset="-122"/>
                <a:ea typeface="宋体" panose="02010600030101010101" pitchFamily="2" charset="-122"/>
              </a:rPr>
              <a:t>WtMiss</a:t>
            </a:r>
            <a:endParaRPr lang="en-US" altLang="zh-CN" sz="1600">
              <a:solidFill>
                <a:schemeClr val="tx1"/>
              </a:solidFill>
            </a:endParaRPr>
          </a:p>
        </p:txBody>
      </p:sp>
      <p:sp>
        <p:nvSpPr>
          <p:cNvPr id="62496" name="Text Box 36"/>
          <p:cNvSpPr txBox="1">
            <a:spLocks noChangeArrowheads="1"/>
          </p:cNvSpPr>
          <p:nvPr/>
        </p:nvSpPr>
        <p:spPr bwMode="auto">
          <a:xfrm>
            <a:off x="5613400" y="4624388"/>
            <a:ext cx="1146175"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CPU</a:t>
            </a:r>
            <a:r>
              <a:rPr lang="zh-CN" altLang="en-US" sz="1600" b="1">
                <a:solidFill>
                  <a:schemeClr val="tx1"/>
                </a:solidFill>
                <a:latin typeface="宋体" panose="02010600030101010101" pitchFamily="2" charset="-122"/>
                <a:ea typeface="宋体" panose="02010600030101010101" pitchFamily="2" charset="-122"/>
              </a:rPr>
              <a:t>读</a:t>
            </a:r>
            <a:r>
              <a:rPr lang="en-US" altLang="zh-CN" sz="1600" b="1">
                <a:solidFill>
                  <a:schemeClr val="tx1"/>
                </a:solidFill>
                <a:latin typeface="宋体" panose="02010600030101010101" pitchFamily="2" charset="-122"/>
                <a:ea typeface="宋体" panose="02010600030101010101" pitchFamily="2" charset="-122"/>
              </a:rPr>
              <a:t>/</a:t>
            </a:r>
          </a:p>
          <a:p>
            <a:pPr eaLnBrk="1" hangingPunct="1">
              <a:lnSpc>
                <a:spcPct val="100000"/>
              </a:lnSpc>
              <a:spcBef>
                <a:spcPct val="0"/>
              </a:spcBef>
              <a:buClrTx/>
              <a:buFontTx/>
              <a:buNone/>
            </a:pPr>
            <a:endParaRPr lang="en-US" altLang="zh-CN" sz="1600">
              <a:solidFill>
                <a:schemeClr val="tx1"/>
              </a:solidFill>
            </a:endParaRPr>
          </a:p>
        </p:txBody>
      </p:sp>
      <p:sp>
        <p:nvSpPr>
          <p:cNvPr id="62497" name="Text Box 37"/>
          <p:cNvSpPr txBox="1">
            <a:spLocks noChangeArrowheads="1"/>
          </p:cNvSpPr>
          <p:nvPr/>
        </p:nvSpPr>
        <p:spPr bwMode="auto">
          <a:xfrm>
            <a:off x="5613400" y="4865688"/>
            <a:ext cx="11461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zh-CN" altLang="en-US" sz="1600" b="1">
                <a:solidFill>
                  <a:schemeClr val="tx1"/>
                </a:solidFill>
                <a:latin typeface="宋体" panose="02010600030101010101" pitchFamily="2" charset="-122"/>
                <a:ea typeface="宋体" panose="02010600030101010101" pitchFamily="2" charset="-122"/>
              </a:rPr>
              <a:t>发</a:t>
            </a:r>
            <a:r>
              <a:rPr lang="en-US" altLang="zh-CN" sz="1600" b="1">
                <a:solidFill>
                  <a:schemeClr val="tx1"/>
                </a:solidFill>
                <a:latin typeface="宋体" panose="02010600030101010101" pitchFamily="2" charset="-122"/>
                <a:ea typeface="宋体" panose="02010600030101010101" pitchFamily="2" charset="-122"/>
              </a:rPr>
              <a:t>RdMiss</a:t>
            </a:r>
            <a:endParaRPr lang="en-US" altLang="zh-CN" sz="1600">
              <a:solidFill>
                <a:schemeClr val="tx1"/>
              </a:solidFill>
            </a:endParaRPr>
          </a:p>
        </p:txBody>
      </p:sp>
      <p:sp>
        <p:nvSpPr>
          <p:cNvPr id="62498" name="Line 38"/>
          <p:cNvSpPr>
            <a:spLocks noChangeShapeType="1"/>
          </p:cNvSpPr>
          <p:nvPr/>
        </p:nvSpPr>
        <p:spPr bwMode="auto">
          <a:xfrm rot="-1017633">
            <a:off x="5959475" y="3184525"/>
            <a:ext cx="144463" cy="104775"/>
          </a:xfrm>
          <a:prstGeom prst="line">
            <a:avLst/>
          </a:prstGeom>
          <a:noFill/>
          <a:ln w="9525">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2499" name="Line 39"/>
          <p:cNvSpPr>
            <a:spLocks noChangeShapeType="1"/>
          </p:cNvSpPr>
          <p:nvPr/>
        </p:nvSpPr>
        <p:spPr bwMode="auto">
          <a:xfrm rot="-1183266" flipH="1" flipV="1">
            <a:off x="3157538" y="3587750"/>
            <a:ext cx="107950" cy="104775"/>
          </a:xfrm>
          <a:prstGeom prst="line">
            <a:avLst/>
          </a:prstGeom>
          <a:noFill/>
          <a:ln w="9525">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2500" name="Line 40"/>
          <p:cNvSpPr>
            <a:spLocks noChangeShapeType="1"/>
          </p:cNvSpPr>
          <p:nvPr/>
        </p:nvSpPr>
        <p:spPr bwMode="auto">
          <a:xfrm flipH="1" flipV="1">
            <a:off x="3048000" y="3703638"/>
            <a:ext cx="53975" cy="128587"/>
          </a:xfrm>
          <a:prstGeom prst="line">
            <a:avLst/>
          </a:prstGeom>
          <a:noFill/>
          <a:ln w="9525">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2501" name="Line 41"/>
          <p:cNvSpPr>
            <a:spLocks noChangeShapeType="1"/>
          </p:cNvSpPr>
          <p:nvPr/>
        </p:nvSpPr>
        <p:spPr bwMode="auto">
          <a:xfrm flipV="1">
            <a:off x="6218238" y="3703638"/>
            <a:ext cx="36512" cy="128587"/>
          </a:xfrm>
          <a:prstGeom prst="line">
            <a:avLst/>
          </a:prstGeom>
          <a:noFill/>
          <a:ln w="9525">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2502" name="Line 42"/>
          <p:cNvSpPr>
            <a:spLocks noChangeShapeType="1"/>
          </p:cNvSpPr>
          <p:nvPr/>
        </p:nvSpPr>
        <p:spPr bwMode="auto">
          <a:xfrm rot="2250366">
            <a:off x="2820988" y="3135313"/>
            <a:ext cx="107950" cy="49212"/>
          </a:xfrm>
          <a:prstGeom prst="line">
            <a:avLst/>
          </a:prstGeom>
          <a:noFill/>
          <a:ln w="19050">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2503" name="Line 43"/>
          <p:cNvSpPr>
            <a:spLocks noChangeShapeType="1"/>
          </p:cNvSpPr>
          <p:nvPr/>
        </p:nvSpPr>
        <p:spPr bwMode="auto">
          <a:xfrm flipV="1">
            <a:off x="2874963" y="3703638"/>
            <a:ext cx="73025" cy="104775"/>
          </a:xfrm>
          <a:prstGeom prst="line">
            <a:avLst/>
          </a:prstGeom>
          <a:noFill/>
          <a:ln w="9525">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2504" name="Line 44"/>
          <p:cNvSpPr>
            <a:spLocks noChangeShapeType="1"/>
          </p:cNvSpPr>
          <p:nvPr/>
        </p:nvSpPr>
        <p:spPr bwMode="auto">
          <a:xfrm flipH="1">
            <a:off x="6269038" y="3082925"/>
            <a:ext cx="17462" cy="101600"/>
          </a:xfrm>
          <a:prstGeom prst="line">
            <a:avLst/>
          </a:prstGeom>
          <a:noFill/>
          <a:ln w="9525">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2505" name="Line 45"/>
          <p:cNvSpPr>
            <a:spLocks noChangeShapeType="1"/>
          </p:cNvSpPr>
          <p:nvPr/>
        </p:nvSpPr>
        <p:spPr bwMode="auto">
          <a:xfrm rot="-1163751" flipH="1" flipV="1">
            <a:off x="6413500" y="3678238"/>
            <a:ext cx="36513" cy="104775"/>
          </a:xfrm>
          <a:prstGeom prst="line">
            <a:avLst/>
          </a:prstGeom>
          <a:noFill/>
          <a:ln w="9525">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pull dir="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p:cNvSpPr>
            <a:spLocks noGrp="1" noChangeArrowheads="1"/>
          </p:cNvSpPr>
          <p:nvPr>
            <p:ph type="title"/>
          </p:nvPr>
        </p:nvSpPr>
        <p:spPr/>
        <p:txBody>
          <a:bodyPr/>
          <a:lstStyle/>
          <a:p>
            <a:pPr eaLnBrk="1" hangingPunct="1"/>
            <a:r>
              <a:rPr lang="en-US" altLang="zh-CN" smtClean="0">
                <a:latin typeface="黑体" panose="02010609060101010101" pitchFamily="49" charset="-122"/>
              </a:rPr>
              <a:t>10.3 </a:t>
            </a:r>
            <a:r>
              <a:rPr lang="zh-CN" altLang="en-US" smtClean="0">
                <a:latin typeface="黑体" panose="02010609060101010101" pitchFamily="49" charset="-122"/>
              </a:rPr>
              <a:t>分布式共享存储器系统结构</a:t>
            </a:r>
          </a:p>
        </p:txBody>
      </p:sp>
      <p:sp>
        <p:nvSpPr>
          <p:cNvPr id="63491" name="Rectangle 3" descr="Rectangle: Click to edit Master text styles&#10;Second level&#10;Third level&#10;Fourth level&#10;Fifth level"/>
          <p:cNvSpPr>
            <a:spLocks noGrp="1" noChangeArrowheads="1"/>
          </p:cNvSpPr>
          <p:nvPr>
            <p:ph type="body" sz="half" idx="1"/>
          </p:nvPr>
        </p:nvSpPr>
        <p:spPr>
          <a:xfrm>
            <a:off x="685800" y="1219200"/>
            <a:ext cx="7342188" cy="1562100"/>
          </a:xfrm>
        </p:spPr>
        <p:txBody>
          <a:bodyPr/>
          <a:lstStyle/>
          <a:p>
            <a:pPr marL="1085850" lvl="1" indent="-457200" eaLnBrk="1" hangingPunct="1"/>
            <a:r>
              <a:rPr lang="zh-CN" altLang="en-US" smtClean="0">
                <a:latin typeface="Times New Roman" panose="02020603050405020304" pitchFamily="18" charset="0"/>
              </a:rPr>
              <a:t>远程结点中</a:t>
            </a:r>
            <a:r>
              <a:rPr lang="en-US" altLang="zh-CN" smtClean="0">
                <a:latin typeface="Times New Roman" panose="02020603050405020304" pitchFamily="18" charset="0"/>
              </a:rPr>
              <a:t>Cache</a:t>
            </a:r>
            <a:r>
              <a:rPr lang="zh-CN" altLang="en-US" smtClean="0">
                <a:latin typeface="Times New Roman" panose="02020603050405020304" pitchFamily="18" charset="0"/>
              </a:rPr>
              <a:t>块响应来自宿主结点的请求的状态转换图</a:t>
            </a:r>
            <a:r>
              <a:rPr lang="zh-CN" altLang="en-US" sz="2000" smtClean="0"/>
              <a:t> </a:t>
            </a:r>
          </a:p>
        </p:txBody>
      </p:sp>
      <p:sp>
        <p:nvSpPr>
          <p:cNvPr id="63492" name="Oval 8"/>
          <p:cNvSpPr>
            <a:spLocks noChangeArrowheads="1"/>
          </p:cNvSpPr>
          <p:nvPr/>
        </p:nvSpPr>
        <p:spPr bwMode="auto">
          <a:xfrm rot="3163239">
            <a:off x="2489201" y="4122737"/>
            <a:ext cx="2565400" cy="657225"/>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63493" name="Rectangle 9"/>
          <p:cNvSpPr>
            <a:spLocks noChangeArrowheads="1"/>
          </p:cNvSpPr>
          <p:nvPr/>
        </p:nvSpPr>
        <p:spPr bwMode="auto">
          <a:xfrm rot="-2396053">
            <a:off x="3698875" y="3060700"/>
            <a:ext cx="431800" cy="2433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63494" name="Oval 10"/>
          <p:cNvSpPr>
            <a:spLocks noChangeArrowheads="1"/>
          </p:cNvSpPr>
          <p:nvPr/>
        </p:nvSpPr>
        <p:spPr bwMode="auto">
          <a:xfrm rot="7686364">
            <a:off x="3945732" y="4036219"/>
            <a:ext cx="2566987" cy="657225"/>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63495" name="Rectangle 11"/>
          <p:cNvSpPr>
            <a:spLocks noChangeArrowheads="1"/>
          </p:cNvSpPr>
          <p:nvPr/>
        </p:nvSpPr>
        <p:spPr bwMode="auto">
          <a:xfrm rot="2167446">
            <a:off x="4883150" y="3081338"/>
            <a:ext cx="268288" cy="2397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63496" name="Oval 12"/>
          <p:cNvSpPr>
            <a:spLocks noChangeArrowheads="1"/>
          </p:cNvSpPr>
          <p:nvPr/>
        </p:nvSpPr>
        <p:spPr bwMode="auto">
          <a:xfrm>
            <a:off x="2840038" y="3008313"/>
            <a:ext cx="3214687" cy="750887"/>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63497" name="Oval 13"/>
          <p:cNvSpPr>
            <a:spLocks noChangeArrowheads="1"/>
          </p:cNvSpPr>
          <p:nvPr/>
        </p:nvSpPr>
        <p:spPr bwMode="auto">
          <a:xfrm>
            <a:off x="2554288" y="3168650"/>
            <a:ext cx="509587" cy="468313"/>
          </a:xfrm>
          <a:prstGeom prst="ellipse">
            <a:avLst/>
          </a:prstGeom>
          <a:solidFill>
            <a:srgbClr val="FFFF99"/>
          </a:solidFill>
          <a:ln w="9525">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63498" name="Text Box 14"/>
          <p:cNvSpPr txBox="1">
            <a:spLocks noChangeArrowheads="1"/>
          </p:cNvSpPr>
          <p:nvPr/>
        </p:nvSpPr>
        <p:spPr bwMode="auto">
          <a:xfrm>
            <a:off x="2640013" y="3198813"/>
            <a:ext cx="58578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800" b="1">
                <a:solidFill>
                  <a:srgbClr val="0000FF"/>
                </a:solidFill>
                <a:latin typeface="宋体" panose="02010600030101010101" pitchFamily="2" charset="-122"/>
                <a:ea typeface="宋体" panose="02010600030101010101" pitchFamily="2" charset="-122"/>
              </a:rPr>
              <a:t>M</a:t>
            </a:r>
            <a:endParaRPr lang="en-US" altLang="zh-CN" sz="1800">
              <a:solidFill>
                <a:schemeClr val="tx1"/>
              </a:solidFill>
            </a:endParaRPr>
          </a:p>
        </p:txBody>
      </p:sp>
      <p:sp>
        <p:nvSpPr>
          <p:cNvPr id="63499" name="Oval 15"/>
          <p:cNvSpPr>
            <a:spLocks noChangeArrowheads="1"/>
          </p:cNvSpPr>
          <p:nvPr/>
        </p:nvSpPr>
        <p:spPr bwMode="auto">
          <a:xfrm>
            <a:off x="5830888" y="3168650"/>
            <a:ext cx="506412" cy="468313"/>
          </a:xfrm>
          <a:prstGeom prst="ellipse">
            <a:avLst/>
          </a:prstGeom>
          <a:solidFill>
            <a:srgbClr val="CCFFFF"/>
          </a:solidFill>
          <a:ln w="9525">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63500" name="Text Box 16"/>
          <p:cNvSpPr txBox="1">
            <a:spLocks noChangeArrowheads="1"/>
          </p:cNvSpPr>
          <p:nvPr/>
        </p:nvSpPr>
        <p:spPr bwMode="auto">
          <a:xfrm>
            <a:off x="5927725" y="3192463"/>
            <a:ext cx="42386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800" b="1">
                <a:solidFill>
                  <a:srgbClr val="0000FF"/>
                </a:solidFill>
                <a:latin typeface="宋体" panose="02010600030101010101" pitchFamily="2" charset="-122"/>
                <a:ea typeface="宋体" panose="02010600030101010101" pitchFamily="2" charset="-122"/>
              </a:rPr>
              <a:t>S</a:t>
            </a:r>
            <a:endParaRPr lang="en-US" altLang="zh-CN" sz="1800">
              <a:solidFill>
                <a:schemeClr val="tx1"/>
              </a:solidFill>
            </a:endParaRPr>
          </a:p>
        </p:txBody>
      </p:sp>
      <p:sp>
        <p:nvSpPr>
          <p:cNvPr id="63501" name="Oval 17"/>
          <p:cNvSpPr>
            <a:spLocks noChangeArrowheads="1"/>
          </p:cNvSpPr>
          <p:nvPr/>
        </p:nvSpPr>
        <p:spPr bwMode="auto">
          <a:xfrm>
            <a:off x="4189413" y="5164138"/>
            <a:ext cx="508000" cy="468312"/>
          </a:xfrm>
          <a:prstGeom prst="ellipse">
            <a:avLst/>
          </a:prstGeom>
          <a:solidFill>
            <a:srgbClr val="FF99FF"/>
          </a:solidFill>
          <a:ln w="9525">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63502" name="Text Box 18"/>
          <p:cNvSpPr txBox="1">
            <a:spLocks noChangeArrowheads="1"/>
          </p:cNvSpPr>
          <p:nvPr/>
        </p:nvSpPr>
        <p:spPr bwMode="auto">
          <a:xfrm>
            <a:off x="4303713" y="5176838"/>
            <a:ext cx="56673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800" b="1">
                <a:solidFill>
                  <a:srgbClr val="0000FF"/>
                </a:solidFill>
                <a:latin typeface="宋体" panose="02010600030101010101" pitchFamily="2" charset="-122"/>
                <a:ea typeface="宋体" panose="02010600030101010101" pitchFamily="2" charset="-122"/>
              </a:rPr>
              <a:t>I</a:t>
            </a:r>
            <a:endParaRPr lang="en-US" altLang="zh-CN" sz="1800">
              <a:solidFill>
                <a:schemeClr val="tx1"/>
              </a:solidFill>
            </a:endParaRPr>
          </a:p>
        </p:txBody>
      </p:sp>
      <p:sp>
        <p:nvSpPr>
          <p:cNvPr id="63503" name="Text Box 19"/>
          <p:cNvSpPr txBox="1">
            <a:spLocks noChangeArrowheads="1"/>
          </p:cNvSpPr>
          <p:nvPr/>
        </p:nvSpPr>
        <p:spPr bwMode="auto">
          <a:xfrm>
            <a:off x="2051050" y="4365625"/>
            <a:ext cx="15113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Fetch&amp;Inv/</a:t>
            </a:r>
          </a:p>
          <a:p>
            <a:pPr eaLnBrk="1" hangingPunct="1">
              <a:lnSpc>
                <a:spcPct val="100000"/>
              </a:lnSpc>
              <a:spcBef>
                <a:spcPct val="0"/>
              </a:spcBef>
              <a:buClrTx/>
              <a:buFontTx/>
              <a:buNone/>
            </a:pPr>
            <a:endParaRPr lang="en-US" altLang="zh-CN" sz="2600">
              <a:solidFill>
                <a:schemeClr val="tx1"/>
              </a:solidFill>
            </a:endParaRPr>
          </a:p>
        </p:txBody>
      </p:sp>
      <p:sp>
        <p:nvSpPr>
          <p:cNvPr id="63504" name="Text Box 20"/>
          <p:cNvSpPr txBox="1">
            <a:spLocks noChangeArrowheads="1"/>
          </p:cNvSpPr>
          <p:nvPr/>
        </p:nvSpPr>
        <p:spPr bwMode="auto">
          <a:xfrm>
            <a:off x="2051050" y="4654550"/>
            <a:ext cx="11191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zh-CN" altLang="en-US" sz="1600" b="1">
                <a:solidFill>
                  <a:schemeClr val="tx1"/>
                </a:solidFill>
                <a:latin typeface="宋体" panose="02010600030101010101" pitchFamily="2" charset="-122"/>
                <a:ea typeface="宋体" panose="02010600030101010101" pitchFamily="2" charset="-122"/>
              </a:rPr>
              <a:t>发</a:t>
            </a:r>
            <a:r>
              <a:rPr lang="en-US" altLang="zh-CN" sz="1600" b="1">
                <a:solidFill>
                  <a:schemeClr val="tx1"/>
                </a:solidFill>
                <a:latin typeface="宋体" panose="02010600030101010101" pitchFamily="2" charset="-122"/>
                <a:ea typeface="宋体" panose="02010600030101010101" pitchFamily="2" charset="-122"/>
              </a:rPr>
              <a:t>WtBack</a:t>
            </a:r>
            <a:endParaRPr lang="en-US" altLang="zh-CN" sz="1600">
              <a:solidFill>
                <a:schemeClr val="tx1"/>
              </a:solidFill>
            </a:endParaRPr>
          </a:p>
        </p:txBody>
      </p:sp>
      <p:sp>
        <p:nvSpPr>
          <p:cNvPr id="63505" name="Text Box 21"/>
          <p:cNvSpPr txBox="1">
            <a:spLocks noChangeArrowheads="1"/>
          </p:cNvSpPr>
          <p:nvPr/>
        </p:nvSpPr>
        <p:spPr bwMode="auto">
          <a:xfrm>
            <a:off x="3563938" y="2636838"/>
            <a:ext cx="20129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Fetch/</a:t>
            </a:r>
            <a:r>
              <a:rPr lang="zh-CN" altLang="en-US" sz="1600" b="1">
                <a:solidFill>
                  <a:schemeClr val="tx1"/>
                </a:solidFill>
                <a:latin typeface="宋体" panose="02010600030101010101" pitchFamily="2" charset="-122"/>
                <a:ea typeface="宋体" panose="02010600030101010101" pitchFamily="2" charset="-122"/>
              </a:rPr>
              <a:t>发</a:t>
            </a:r>
            <a:r>
              <a:rPr lang="en-US" altLang="zh-CN" sz="1600" b="1">
                <a:solidFill>
                  <a:schemeClr val="tx1"/>
                </a:solidFill>
                <a:latin typeface="宋体" panose="02010600030101010101" pitchFamily="2" charset="-122"/>
                <a:ea typeface="宋体" panose="02010600030101010101" pitchFamily="2" charset="-122"/>
              </a:rPr>
              <a:t>WtBack</a:t>
            </a:r>
          </a:p>
          <a:p>
            <a:pPr eaLnBrk="1" hangingPunct="1">
              <a:lnSpc>
                <a:spcPct val="100000"/>
              </a:lnSpc>
              <a:spcBef>
                <a:spcPct val="0"/>
              </a:spcBef>
              <a:buClrTx/>
              <a:buFontTx/>
              <a:buNone/>
            </a:pPr>
            <a:endParaRPr lang="en-US" altLang="zh-CN" sz="2600">
              <a:solidFill>
                <a:schemeClr val="tx1"/>
              </a:solidFill>
            </a:endParaRPr>
          </a:p>
        </p:txBody>
      </p:sp>
      <p:sp>
        <p:nvSpPr>
          <p:cNvPr id="63506" name="Line 22"/>
          <p:cNvSpPr>
            <a:spLocks noChangeShapeType="1"/>
          </p:cNvSpPr>
          <p:nvPr/>
        </p:nvSpPr>
        <p:spPr bwMode="auto">
          <a:xfrm rot="-1017633">
            <a:off x="5756275" y="3152775"/>
            <a:ext cx="142875" cy="98425"/>
          </a:xfrm>
          <a:prstGeom prst="line">
            <a:avLst/>
          </a:prstGeom>
          <a:noFill/>
          <a:ln w="9525">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3507" name="Rectangle 23"/>
          <p:cNvSpPr>
            <a:spLocks noChangeArrowheads="1"/>
          </p:cNvSpPr>
          <p:nvPr/>
        </p:nvSpPr>
        <p:spPr bwMode="auto">
          <a:xfrm>
            <a:off x="3013075" y="3556000"/>
            <a:ext cx="2876550"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63508" name="Text Box 24"/>
          <p:cNvSpPr txBox="1">
            <a:spLocks noChangeArrowheads="1"/>
          </p:cNvSpPr>
          <p:nvPr/>
        </p:nvSpPr>
        <p:spPr bwMode="auto">
          <a:xfrm>
            <a:off x="5505450" y="4491038"/>
            <a:ext cx="122713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Invalidate</a:t>
            </a:r>
          </a:p>
          <a:p>
            <a:pPr eaLnBrk="1" hangingPunct="1">
              <a:lnSpc>
                <a:spcPct val="100000"/>
              </a:lnSpc>
              <a:spcBef>
                <a:spcPct val="0"/>
              </a:spcBef>
              <a:buClrTx/>
              <a:buFontTx/>
              <a:buNone/>
            </a:pPr>
            <a:endParaRPr lang="en-US" altLang="zh-CN" sz="1600">
              <a:solidFill>
                <a:schemeClr val="tx1"/>
              </a:solidFill>
            </a:endParaRPr>
          </a:p>
        </p:txBody>
      </p:sp>
      <p:sp>
        <p:nvSpPr>
          <p:cNvPr id="63509" name="Line 25"/>
          <p:cNvSpPr>
            <a:spLocks noChangeShapeType="1"/>
          </p:cNvSpPr>
          <p:nvPr/>
        </p:nvSpPr>
        <p:spPr bwMode="auto">
          <a:xfrm>
            <a:off x="4054475" y="5254625"/>
            <a:ext cx="106363" cy="98425"/>
          </a:xfrm>
          <a:prstGeom prst="line">
            <a:avLst/>
          </a:prstGeom>
          <a:noFill/>
          <a:ln w="9525">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3510" name="Line 26"/>
          <p:cNvSpPr>
            <a:spLocks noChangeShapeType="1"/>
          </p:cNvSpPr>
          <p:nvPr/>
        </p:nvSpPr>
        <p:spPr bwMode="auto">
          <a:xfrm flipH="1">
            <a:off x="4697413" y="5268913"/>
            <a:ext cx="106362" cy="73025"/>
          </a:xfrm>
          <a:prstGeom prst="line">
            <a:avLst/>
          </a:prstGeom>
          <a:noFill/>
          <a:ln w="9525">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pull dir="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10.3 </a:t>
            </a:r>
            <a:r>
              <a:rPr lang="zh-CN" altLang="en-US" smtClean="0">
                <a:latin typeface="黑体" panose="02010609060101010101" pitchFamily="49" charset="-122"/>
              </a:rPr>
              <a:t>分布式共享存储器系统结构</a:t>
            </a:r>
          </a:p>
        </p:txBody>
      </p:sp>
      <p:sp>
        <p:nvSpPr>
          <p:cNvPr id="64515" name="Rectangle 3" descr="Rectangle: Click to edit Master text styles&#10;Second level&#10;Third level&#10;Fourth level&#10;Fifth level"/>
          <p:cNvSpPr>
            <a:spLocks noGrp="1" noChangeArrowheads="1"/>
          </p:cNvSpPr>
          <p:nvPr>
            <p:ph type="body" idx="1"/>
          </p:nvPr>
        </p:nvSpPr>
        <p:spPr>
          <a:xfrm>
            <a:off x="685800" y="1219200"/>
            <a:ext cx="7847013" cy="4953000"/>
          </a:xfrm>
        </p:spPr>
        <p:txBody>
          <a:bodyPr/>
          <a:lstStyle/>
          <a:p>
            <a:pPr marL="457200" indent="-457200" eaLnBrk="1" hangingPunct="1">
              <a:buFont typeface="Wingdings" panose="05000000000000000000" pitchFamily="2" charset="2"/>
              <a:buAutoNum type="arabicPeriod" startAt="2"/>
            </a:pPr>
            <a:r>
              <a:rPr lang="zh-CN" altLang="en-US" smtClean="0"/>
              <a:t>目录的状态转换及相应的操作 </a:t>
            </a:r>
          </a:p>
          <a:p>
            <a:pPr marL="1085850" lvl="1" indent="-457200" eaLnBrk="1" hangingPunct="1">
              <a:buFont typeface="Wingdings" pitchFamily="2" charset="2"/>
              <a:buNone/>
            </a:pPr>
            <a:r>
              <a:rPr lang="zh-CN" altLang="en-US" smtClean="0">
                <a:solidFill>
                  <a:srgbClr val="000000"/>
                </a:solidFill>
              </a:rPr>
              <a:t>如前所述：</a:t>
            </a:r>
          </a:p>
          <a:p>
            <a:pPr lvl="2" eaLnBrk="1" hangingPunct="1"/>
            <a:r>
              <a:rPr lang="zh-CN" altLang="en-US" smtClean="0"/>
              <a:t>目录中存储器块的状态有</a:t>
            </a:r>
            <a:r>
              <a:rPr lang="en-US" altLang="zh-CN" smtClean="0">
                <a:solidFill>
                  <a:srgbClr val="9933FF"/>
                </a:solidFill>
                <a:latin typeface="Times New Roman" panose="02020603050405020304" pitchFamily="18" charset="0"/>
              </a:rPr>
              <a:t>3</a:t>
            </a:r>
            <a:r>
              <a:rPr lang="zh-CN" altLang="en-US" smtClean="0"/>
              <a:t>种</a:t>
            </a:r>
          </a:p>
          <a:p>
            <a:pPr lvl="3" eaLnBrk="1" hangingPunct="1"/>
            <a:r>
              <a:rPr lang="zh-CN" altLang="en-US" smtClean="0"/>
              <a:t>未缓存</a:t>
            </a:r>
          </a:p>
          <a:p>
            <a:pPr lvl="3" eaLnBrk="1" hangingPunct="1"/>
            <a:r>
              <a:rPr lang="zh-CN" altLang="en-US" smtClean="0"/>
              <a:t>共享</a:t>
            </a:r>
          </a:p>
          <a:p>
            <a:pPr lvl="3" eaLnBrk="1" hangingPunct="1"/>
            <a:r>
              <a:rPr lang="zh-CN" altLang="en-US" smtClean="0"/>
              <a:t>独占</a:t>
            </a:r>
          </a:p>
          <a:p>
            <a:pPr lvl="2" eaLnBrk="1" hangingPunct="1"/>
            <a:r>
              <a:rPr lang="zh-CN" altLang="en-US" smtClean="0">
                <a:solidFill>
                  <a:srgbClr val="FF0000"/>
                </a:solidFill>
              </a:rPr>
              <a:t>位向量</a:t>
            </a:r>
            <a:r>
              <a:rPr lang="zh-CN" altLang="en-US" smtClean="0"/>
              <a:t>记录拥有其副本的处理器的集合。这个集合称为</a:t>
            </a:r>
            <a:r>
              <a:rPr lang="zh-CN" altLang="en-US" smtClean="0">
                <a:solidFill>
                  <a:srgbClr val="FF0000"/>
                </a:solidFill>
              </a:rPr>
              <a:t>共享集合</a:t>
            </a:r>
            <a:r>
              <a:rPr lang="zh-CN" altLang="en-US" smtClean="0"/>
              <a:t>。</a:t>
            </a:r>
          </a:p>
          <a:p>
            <a:pPr lvl="2" eaLnBrk="1" hangingPunct="1"/>
            <a:r>
              <a:rPr lang="zh-CN" altLang="en-US" smtClean="0"/>
              <a:t>对于从本地结点发来的请求，目录所进行的操作包括：</a:t>
            </a:r>
          </a:p>
        </p:txBody>
      </p:sp>
    </p:spTree>
  </p:cSld>
  <p:clrMapOvr>
    <a:masterClrMapping/>
  </p:clrMapOvr>
  <p:transition>
    <p:pull dir="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10.3 </a:t>
            </a:r>
            <a:r>
              <a:rPr lang="zh-CN" altLang="en-US" smtClean="0">
                <a:latin typeface="黑体" panose="02010609060101010101" pitchFamily="49" charset="-122"/>
              </a:rPr>
              <a:t>分布式共享存储器系统结构</a:t>
            </a:r>
          </a:p>
        </p:txBody>
      </p:sp>
      <p:sp>
        <p:nvSpPr>
          <p:cNvPr id="65539" name="Rectangle 3" descr="Rectangle: Click to edit Master text styles&#10;Second level&#10;Third level&#10;Fourth level&#10;Fifth level"/>
          <p:cNvSpPr>
            <a:spLocks noGrp="1" noChangeArrowheads="1"/>
          </p:cNvSpPr>
          <p:nvPr>
            <p:ph type="body" idx="1"/>
          </p:nvPr>
        </p:nvSpPr>
        <p:spPr/>
        <p:txBody>
          <a:bodyPr/>
          <a:lstStyle/>
          <a:p>
            <a:pPr lvl="3" eaLnBrk="1" hangingPunct="1"/>
            <a:r>
              <a:rPr lang="zh-CN" altLang="en-US" smtClean="0"/>
              <a:t>向远程结点发送消息以完成相应的操作。这些远程结点由共享集合指出；</a:t>
            </a:r>
          </a:p>
          <a:p>
            <a:pPr lvl="3" eaLnBrk="1" hangingPunct="1"/>
            <a:r>
              <a:rPr lang="zh-CN" altLang="en-US" smtClean="0"/>
              <a:t>修改目录中该块的状态；</a:t>
            </a:r>
          </a:p>
          <a:p>
            <a:pPr lvl="3" eaLnBrk="1" hangingPunct="1"/>
            <a:r>
              <a:rPr lang="zh-CN" altLang="en-US" smtClean="0"/>
              <a:t>更新共享集合。 </a:t>
            </a:r>
          </a:p>
          <a:p>
            <a:pPr lvl="1" eaLnBrk="1" hangingPunct="1"/>
            <a:r>
              <a:rPr lang="zh-CN" altLang="en-US" smtClean="0">
                <a:latin typeface="Times New Roman" panose="02020603050405020304" pitchFamily="18" charset="0"/>
              </a:rPr>
              <a:t>目录可能接收到</a:t>
            </a:r>
            <a:r>
              <a:rPr lang="en-US" altLang="zh-CN" smtClean="0">
                <a:solidFill>
                  <a:srgbClr val="9933FF"/>
                </a:solidFill>
                <a:latin typeface="Times New Roman" panose="02020603050405020304" pitchFamily="18" charset="0"/>
              </a:rPr>
              <a:t>3</a:t>
            </a:r>
            <a:r>
              <a:rPr lang="zh-CN" altLang="en-US" smtClean="0">
                <a:latin typeface="Times New Roman" panose="02020603050405020304" pitchFamily="18" charset="0"/>
              </a:rPr>
              <a:t>种不同的请求</a:t>
            </a:r>
          </a:p>
          <a:p>
            <a:pPr lvl="2" eaLnBrk="1" hangingPunct="1"/>
            <a:r>
              <a:rPr lang="zh-CN" altLang="en-US" smtClean="0">
                <a:latin typeface="Times New Roman" panose="02020603050405020304" pitchFamily="18" charset="0"/>
              </a:rPr>
              <a:t>读不命中</a:t>
            </a:r>
          </a:p>
          <a:p>
            <a:pPr lvl="2" eaLnBrk="1" hangingPunct="1"/>
            <a:r>
              <a:rPr lang="zh-CN" altLang="en-US" smtClean="0">
                <a:latin typeface="Times New Roman" panose="02020603050405020304" pitchFamily="18" charset="0"/>
              </a:rPr>
              <a:t>写不命中</a:t>
            </a:r>
          </a:p>
          <a:p>
            <a:pPr lvl="2" eaLnBrk="1" hangingPunct="1"/>
            <a:r>
              <a:rPr lang="zh-CN" altLang="en-US" smtClean="0">
                <a:latin typeface="Times New Roman" panose="02020603050405020304" pitchFamily="18" charset="0"/>
              </a:rPr>
              <a:t>数据写回</a:t>
            </a:r>
          </a:p>
          <a:p>
            <a:pPr lvl="2" eaLnBrk="1" hangingPunct="1">
              <a:buFont typeface="Wingdings" pitchFamily="2" charset="2"/>
              <a:buNone/>
            </a:pPr>
            <a:r>
              <a:rPr lang="zh-CN" altLang="en-US" smtClean="0">
                <a:latin typeface="Times New Roman" panose="02020603050405020304" pitchFamily="18" charset="0"/>
              </a:rPr>
              <a:t>    （假设这些操作是原子的）</a:t>
            </a:r>
          </a:p>
          <a:p>
            <a:pPr eaLnBrk="1" hangingPunct="1"/>
            <a:endParaRPr lang="en-US" altLang="zh-CN" smtClean="0">
              <a:latin typeface="Times New Roman" panose="02020603050405020304" pitchFamily="18" charset="0"/>
            </a:endParaRPr>
          </a:p>
        </p:txBody>
      </p:sp>
    </p:spTree>
  </p:cSld>
  <p:clrMapOvr>
    <a:masterClrMapping/>
  </p:clrMapOvr>
  <p:transition>
    <p:pull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ChangeArrowheads="1"/>
          </p:cNvSpPr>
          <p:nvPr/>
        </p:nvSpPr>
        <p:spPr bwMode="auto">
          <a:xfrm>
            <a:off x="971550" y="1341438"/>
            <a:ext cx="7200900" cy="40322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10243" name="Rectangle 5"/>
          <p:cNvSpPr>
            <a:spLocks noGrp="1" noChangeArrowheads="1"/>
          </p:cNvSpPr>
          <p:nvPr>
            <p:ph type="title"/>
          </p:nvPr>
        </p:nvSpPr>
        <p:spPr/>
        <p:txBody>
          <a:bodyPr/>
          <a:lstStyle/>
          <a:p>
            <a:pPr eaLnBrk="1" hangingPunct="1"/>
            <a:r>
              <a:rPr lang="en-US" altLang="zh-CN" smtClean="0">
                <a:latin typeface="黑体" panose="02010609060101010101" pitchFamily="49" charset="-122"/>
              </a:rPr>
              <a:t>10.1 </a:t>
            </a:r>
            <a:r>
              <a:rPr lang="zh-CN" altLang="en-US" smtClean="0">
                <a:latin typeface="黑体" panose="02010609060101010101" pitchFamily="49" charset="-122"/>
              </a:rPr>
              <a:t>引 言</a:t>
            </a:r>
          </a:p>
        </p:txBody>
      </p:sp>
      <p:graphicFrame>
        <p:nvGraphicFramePr>
          <p:cNvPr id="10244" name="Object 4"/>
          <p:cNvGraphicFramePr>
            <a:graphicFrameLocks noGrp="1" noChangeAspect="1"/>
          </p:cNvGraphicFramePr>
          <p:nvPr>
            <p:ph idx="1"/>
          </p:nvPr>
        </p:nvGraphicFramePr>
        <p:xfrm>
          <a:off x="755650" y="1497013"/>
          <a:ext cx="7848600" cy="3679825"/>
        </p:xfrm>
        <a:graphic>
          <a:graphicData uri="http://schemas.openxmlformats.org/presentationml/2006/ole">
            <mc:AlternateContent xmlns:mc="http://schemas.openxmlformats.org/markup-compatibility/2006">
              <mc:Choice xmlns:v="urn:schemas-microsoft-com:vml" Requires="v">
                <p:oleObj spid="_x0000_s10251" name="Document" r:id="rId3" imgW="5283708" imgH="2476500" progId="Word.Document.8">
                  <p:embed/>
                </p:oleObj>
              </mc:Choice>
              <mc:Fallback>
                <p:oleObj name="Document" r:id="rId3" imgW="5283708" imgH="247650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497013"/>
                        <a:ext cx="7848600" cy="367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5" name="Text Box 8"/>
          <p:cNvSpPr txBox="1">
            <a:spLocks noChangeArrowheads="1"/>
          </p:cNvSpPr>
          <p:nvPr/>
        </p:nvSpPr>
        <p:spPr bwMode="auto">
          <a:xfrm>
            <a:off x="2627313" y="5589588"/>
            <a:ext cx="568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000" b="1">
                <a:solidFill>
                  <a:schemeClr val="tx1"/>
                </a:solidFill>
                <a:latin typeface="宋体" panose="02010600030101010101" pitchFamily="2" charset="-122"/>
                <a:ea typeface="宋体" panose="02010600030101010101" pitchFamily="2" charset="-122"/>
              </a:rPr>
              <a:t>对称式共享存储器多处理机的基本结构</a:t>
            </a:r>
          </a:p>
        </p:txBody>
      </p:sp>
    </p:spTree>
  </p:cSld>
  <p:clrMapOvr>
    <a:masterClrMapping/>
  </p:clrMapOvr>
  <p:transition>
    <p:pull dir="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endParaRPr lang="zh-CN" altLang="zh-CN" smtClean="0"/>
          </a:p>
        </p:txBody>
      </p:sp>
      <p:sp>
        <p:nvSpPr>
          <p:cNvPr id="66563" name="Text Box 4"/>
          <p:cNvSpPr txBox="1">
            <a:spLocks noChangeArrowheads="1"/>
          </p:cNvSpPr>
          <p:nvPr/>
        </p:nvSpPr>
        <p:spPr bwMode="auto">
          <a:xfrm>
            <a:off x="2916238" y="5748338"/>
            <a:ext cx="38877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000" b="1">
                <a:solidFill>
                  <a:schemeClr val="tx1"/>
                </a:solidFill>
                <a:ea typeface="宋体" panose="02010600030101010101" pitchFamily="2" charset="-122"/>
              </a:rPr>
              <a:t>目录的状态转换及相应的操作</a:t>
            </a:r>
            <a:r>
              <a:rPr lang="zh-CN" altLang="en-US" sz="2600">
                <a:solidFill>
                  <a:schemeClr val="tx1"/>
                </a:solidFill>
              </a:rPr>
              <a:t> </a:t>
            </a:r>
          </a:p>
        </p:txBody>
      </p:sp>
      <p:sp>
        <p:nvSpPr>
          <p:cNvPr id="66564" name="Rectangle 5"/>
          <p:cNvSpPr>
            <a:spLocks noChangeArrowheads="1"/>
          </p:cNvSpPr>
          <p:nvPr/>
        </p:nvSpPr>
        <p:spPr bwMode="auto">
          <a:xfrm>
            <a:off x="4102100" y="260350"/>
            <a:ext cx="510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000">
                <a:solidFill>
                  <a:srgbClr val="4F56AD"/>
                </a:solidFill>
                <a:latin typeface="黑体" panose="02010609060101010101" pitchFamily="49" charset="-122"/>
              </a:rPr>
              <a:t>10.3 </a:t>
            </a:r>
            <a:r>
              <a:rPr lang="zh-CN" altLang="en-US" sz="2000">
                <a:solidFill>
                  <a:srgbClr val="4F56AD"/>
                </a:solidFill>
                <a:latin typeface="黑体" panose="02010609060101010101" pitchFamily="49" charset="-122"/>
              </a:rPr>
              <a:t>分布式共享存储器系统结构</a:t>
            </a:r>
          </a:p>
        </p:txBody>
      </p:sp>
      <p:sp>
        <p:nvSpPr>
          <p:cNvPr id="66565" name="Oval 6"/>
          <p:cNvSpPr>
            <a:spLocks noChangeArrowheads="1"/>
          </p:cNvSpPr>
          <p:nvPr/>
        </p:nvSpPr>
        <p:spPr bwMode="auto">
          <a:xfrm rot="7686364">
            <a:off x="4156075" y="3116263"/>
            <a:ext cx="2868613" cy="706437"/>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66566" name="Rectangle 7"/>
          <p:cNvSpPr>
            <a:spLocks noChangeArrowheads="1"/>
          </p:cNvSpPr>
          <p:nvPr/>
        </p:nvSpPr>
        <p:spPr bwMode="auto">
          <a:xfrm rot="-1553253">
            <a:off x="6134100" y="2332038"/>
            <a:ext cx="96838" cy="1349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66567" name="Rectangle 8"/>
          <p:cNvSpPr>
            <a:spLocks noChangeArrowheads="1"/>
          </p:cNvSpPr>
          <p:nvPr/>
        </p:nvSpPr>
        <p:spPr bwMode="auto">
          <a:xfrm rot="-3003649">
            <a:off x="4226719" y="3193257"/>
            <a:ext cx="2327275" cy="2301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66568" name="Oval 9"/>
          <p:cNvSpPr>
            <a:spLocks noChangeArrowheads="1"/>
          </p:cNvSpPr>
          <p:nvPr/>
        </p:nvSpPr>
        <p:spPr bwMode="auto">
          <a:xfrm>
            <a:off x="3097213" y="1954213"/>
            <a:ext cx="3303587" cy="62230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66569" name="Oval 10"/>
          <p:cNvSpPr>
            <a:spLocks noChangeArrowheads="1"/>
          </p:cNvSpPr>
          <p:nvPr/>
        </p:nvSpPr>
        <p:spPr bwMode="auto">
          <a:xfrm rot="3163239">
            <a:off x="2337594" y="3163094"/>
            <a:ext cx="2868612" cy="64770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66570" name="Oval 11"/>
          <p:cNvSpPr>
            <a:spLocks noChangeArrowheads="1"/>
          </p:cNvSpPr>
          <p:nvPr/>
        </p:nvSpPr>
        <p:spPr bwMode="auto">
          <a:xfrm>
            <a:off x="6591300" y="2035175"/>
            <a:ext cx="477838" cy="40640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66571" name="Oval 12"/>
          <p:cNvSpPr>
            <a:spLocks noChangeArrowheads="1"/>
          </p:cNvSpPr>
          <p:nvPr/>
        </p:nvSpPr>
        <p:spPr bwMode="auto">
          <a:xfrm>
            <a:off x="2428875" y="2116138"/>
            <a:ext cx="477838" cy="40640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66572" name="Oval 13"/>
          <p:cNvSpPr>
            <a:spLocks noChangeArrowheads="1"/>
          </p:cNvSpPr>
          <p:nvPr/>
        </p:nvSpPr>
        <p:spPr bwMode="auto">
          <a:xfrm>
            <a:off x="2697163" y="2035175"/>
            <a:ext cx="546100" cy="523875"/>
          </a:xfrm>
          <a:prstGeom prst="ellipse">
            <a:avLst/>
          </a:prstGeom>
          <a:solidFill>
            <a:srgbClr val="FFFF99"/>
          </a:solidFill>
          <a:ln w="9525">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66573" name="Text Box 14"/>
          <p:cNvSpPr txBox="1">
            <a:spLocks noChangeArrowheads="1"/>
          </p:cNvSpPr>
          <p:nvPr/>
        </p:nvSpPr>
        <p:spPr bwMode="auto">
          <a:xfrm>
            <a:off x="2816225" y="2098675"/>
            <a:ext cx="6318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800" b="1">
                <a:solidFill>
                  <a:srgbClr val="0000FF"/>
                </a:solidFill>
                <a:latin typeface="宋体" panose="02010600030101010101" pitchFamily="2" charset="-122"/>
                <a:ea typeface="宋体" panose="02010600030101010101" pitchFamily="2" charset="-122"/>
              </a:rPr>
              <a:t>E</a:t>
            </a:r>
            <a:endParaRPr lang="en-US" altLang="zh-CN" sz="1800">
              <a:solidFill>
                <a:schemeClr val="tx1"/>
              </a:solidFill>
            </a:endParaRPr>
          </a:p>
        </p:txBody>
      </p:sp>
      <p:sp>
        <p:nvSpPr>
          <p:cNvPr id="66574" name="Text Box 15"/>
          <p:cNvSpPr txBox="1">
            <a:spLocks noChangeArrowheads="1"/>
          </p:cNvSpPr>
          <p:nvPr/>
        </p:nvSpPr>
        <p:spPr bwMode="auto">
          <a:xfrm>
            <a:off x="6022975" y="3389313"/>
            <a:ext cx="10699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RdMiss/</a:t>
            </a:r>
            <a:endParaRPr lang="en-US" altLang="zh-CN" sz="1600">
              <a:solidFill>
                <a:schemeClr val="tx1"/>
              </a:solidFill>
            </a:endParaRPr>
          </a:p>
        </p:txBody>
      </p:sp>
      <p:sp>
        <p:nvSpPr>
          <p:cNvPr id="66575" name="Oval 16"/>
          <p:cNvSpPr>
            <a:spLocks noChangeArrowheads="1"/>
          </p:cNvSpPr>
          <p:nvPr/>
        </p:nvSpPr>
        <p:spPr bwMode="auto">
          <a:xfrm>
            <a:off x="6218238" y="2060575"/>
            <a:ext cx="546100" cy="498475"/>
          </a:xfrm>
          <a:prstGeom prst="ellipse">
            <a:avLst/>
          </a:prstGeom>
          <a:solidFill>
            <a:srgbClr val="CCFFFF"/>
          </a:solidFill>
          <a:ln w="9525">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66576" name="Text Box 17"/>
          <p:cNvSpPr txBox="1">
            <a:spLocks noChangeArrowheads="1"/>
          </p:cNvSpPr>
          <p:nvPr/>
        </p:nvSpPr>
        <p:spPr bwMode="auto">
          <a:xfrm>
            <a:off x="6348413" y="2095500"/>
            <a:ext cx="458787"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800" b="1">
                <a:solidFill>
                  <a:srgbClr val="0000FF"/>
                </a:solidFill>
                <a:latin typeface="宋体" panose="02010600030101010101" pitchFamily="2" charset="-122"/>
                <a:ea typeface="宋体" panose="02010600030101010101" pitchFamily="2" charset="-122"/>
              </a:rPr>
              <a:t>S</a:t>
            </a:r>
            <a:endParaRPr lang="en-US" altLang="zh-CN" sz="1800">
              <a:solidFill>
                <a:schemeClr val="tx1"/>
              </a:solidFill>
            </a:endParaRPr>
          </a:p>
        </p:txBody>
      </p:sp>
      <p:sp>
        <p:nvSpPr>
          <p:cNvPr id="66577" name="Text Box 18"/>
          <p:cNvSpPr txBox="1">
            <a:spLocks noChangeArrowheads="1"/>
          </p:cNvSpPr>
          <p:nvPr/>
        </p:nvSpPr>
        <p:spPr bwMode="auto">
          <a:xfrm>
            <a:off x="468313" y="1557338"/>
            <a:ext cx="252095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WtMiss/</a:t>
            </a:r>
            <a:r>
              <a:rPr lang="zh-CN" altLang="en-US" sz="1600" b="1">
                <a:solidFill>
                  <a:schemeClr val="tx1"/>
                </a:solidFill>
                <a:latin typeface="宋体" panose="02010600030101010101" pitchFamily="2" charset="-122"/>
                <a:ea typeface="宋体" panose="02010600030101010101" pitchFamily="2" charset="-122"/>
              </a:rPr>
              <a:t>发</a:t>
            </a:r>
            <a:r>
              <a:rPr lang="en-US" altLang="zh-CN" sz="1600" b="1">
                <a:solidFill>
                  <a:schemeClr val="tx1"/>
                </a:solidFill>
                <a:latin typeface="宋体" panose="02010600030101010101" pitchFamily="2" charset="-122"/>
                <a:ea typeface="宋体" panose="02010600030101010101" pitchFamily="2" charset="-122"/>
              </a:rPr>
              <a:t>Fetch&amp;Inv</a:t>
            </a:r>
            <a:r>
              <a:rPr lang="zh-CN" altLang="en-US" sz="1600" b="1">
                <a:solidFill>
                  <a:schemeClr val="tx1"/>
                </a:solidFill>
                <a:latin typeface="宋体" panose="02010600030101010101" pitchFamily="2" charset="-122"/>
                <a:ea typeface="宋体" panose="02010600030101010101" pitchFamily="2" charset="-122"/>
              </a:rPr>
              <a:t>，</a:t>
            </a:r>
            <a:endParaRPr lang="zh-CN" altLang="en-US" sz="1600">
              <a:solidFill>
                <a:schemeClr val="tx1"/>
              </a:solidFill>
            </a:endParaRPr>
          </a:p>
        </p:txBody>
      </p:sp>
      <p:sp>
        <p:nvSpPr>
          <p:cNvPr id="66578" name="Oval 19"/>
          <p:cNvSpPr>
            <a:spLocks noChangeArrowheads="1"/>
          </p:cNvSpPr>
          <p:nvPr/>
        </p:nvSpPr>
        <p:spPr bwMode="auto">
          <a:xfrm>
            <a:off x="4454525" y="4265613"/>
            <a:ext cx="546100" cy="525462"/>
          </a:xfrm>
          <a:prstGeom prst="ellipse">
            <a:avLst/>
          </a:prstGeom>
          <a:solidFill>
            <a:srgbClr val="FF99FF"/>
          </a:solidFill>
          <a:ln w="9525">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66579" name="Text Box 20"/>
          <p:cNvSpPr txBox="1">
            <a:spLocks noChangeArrowheads="1"/>
          </p:cNvSpPr>
          <p:nvPr/>
        </p:nvSpPr>
        <p:spPr bwMode="auto">
          <a:xfrm>
            <a:off x="4587875" y="4327525"/>
            <a:ext cx="611188"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800" b="1">
                <a:solidFill>
                  <a:srgbClr val="0000FF"/>
                </a:solidFill>
                <a:latin typeface="宋体" panose="02010600030101010101" pitchFamily="2" charset="-122"/>
                <a:ea typeface="宋体" panose="02010600030101010101" pitchFamily="2" charset="-122"/>
              </a:rPr>
              <a:t>U</a:t>
            </a:r>
            <a:endParaRPr lang="en-US" altLang="zh-CN" sz="1800">
              <a:solidFill>
                <a:schemeClr val="tx1"/>
              </a:solidFill>
            </a:endParaRPr>
          </a:p>
        </p:txBody>
      </p:sp>
      <p:sp>
        <p:nvSpPr>
          <p:cNvPr id="66580" name="Line 21"/>
          <p:cNvSpPr>
            <a:spLocks noChangeShapeType="1"/>
          </p:cNvSpPr>
          <p:nvPr/>
        </p:nvSpPr>
        <p:spPr bwMode="auto">
          <a:xfrm flipH="1" flipV="1">
            <a:off x="2860675" y="2536825"/>
            <a:ext cx="57150" cy="134938"/>
          </a:xfrm>
          <a:prstGeom prst="line">
            <a:avLst/>
          </a:prstGeom>
          <a:noFill/>
          <a:ln w="9525">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6581" name="Text Box 22"/>
          <p:cNvSpPr txBox="1">
            <a:spLocks noChangeArrowheads="1"/>
          </p:cNvSpPr>
          <p:nvPr/>
        </p:nvSpPr>
        <p:spPr bwMode="auto">
          <a:xfrm>
            <a:off x="468313" y="1844675"/>
            <a:ext cx="22320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DReply</a:t>
            </a:r>
            <a:r>
              <a:rPr lang="zh-CN" altLang="en-US" sz="1600" b="1">
                <a:solidFill>
                  <a:schemeClr val="tx1"/>
                </a:solidFill>
                <a:latin typeface="宋体" panose="02010600030101010101" pitchFamily="2" charset="-122"/>
                <a:ea typeface="宋体" panose="02010600030101010101" pitchFamily="2" charset="-122"/>
              </a:rPr>
              <a:t>，共享集＝</a:t>
            </a:r>
            <a:r>
              <a:rPr lang="en-US" altLang="zh-CN" sz="1600" b="1">
                <a:solidFill>
                  <a:schemeClr val="tx1"/>
                </a:solidFill>
                <a:latin typeface="宋体" panose="02010600030101010101" pitchFamily="2" charset="-122"/>
                <a:ea typeface="宋体" panose="02010600030101010101" pitchFamily="2" charset="-122"/>
              </a:rPr>
              <a:t>{P}</a:t>
            </a:r>
            <a:endParaRPr lang="en-US" altLang="zh-CN" sz="1600">
              <a:solidFill>
                <a:schemeClr val="tx1"/>
              </a:solidFill>
            </a:endParaRPr>
          </a:p>
        </p:txBody>
      </p:sp>
      <p:sp>
        <p:nvSpPr>
          <p:cNvPr id="66582" name="Line 23"/>
          <p:cNvSpPr>
            <a:spLocks noChangeShapeType="1"/>
          </p:cNvSpPr>
          <p:nvPr/>
        </p:nvSpPr>
        <p:spPr bwMode="auto">
          <a:xfrm>
            <a:off x="2630488" y="2116138"/>
            <a:ext cx="134937" cy="0"/>
          </a:xfrm>
          <a:prstGeom prst="line">
            <a:avLst/>
          </a:prstGeom>
          <a:noFill/>
          <a:ln w="9525">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6583" name="Line 24"/>
          <p:cNvSpPr>
            <a:spLocks noChangeShapeType="1"/>
          </p:cNvSpPr>
          <p:nvPr/>
        </p:nvSpPr>
        <p:spPr bwMode="auto">
          <a:xfrm flipH="1">
            <a:off x="6669088" y="2035175"/>
            <a:ext cx="95250" cy="53975"/>
          </a:xfrm>
          <a:prstGeom prst="line">
            <a:avLst/>
          </a:prstGeom>
          <a:noFill/>
          <a:ln w="9525">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6584" name="Line 25"/>
          <p:cNvSpPr>
            <a:spLocks noChangeShapeType="1"/>
          </p:cNvSpPr>
          <p:nvPr/>
        </p:nvSpPr>
        <p:spPr bwMode="auto">
          <a:xfrm>
            <a:off x="4540250" y="4119563"/>
            <a:ext cx="77788" cy="136525"/>
          </a:xfrm>
          <a:prstGeom prst="line">
            <a:avLst/>
          </a:prstGeom>
          <a:noFill/>
          <a:ln w="9525">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6585" name="Line 26"/>
          <p:cNvSpPr>
            <a:spLocks noChangeShapeType="1"/>
          </p:cNvSpPr>
          <p:nvPr/>
        </p:nvSpPr>
        <p:spPr bwMode="auto">
          <a:xfrm flipV="1">
            <a:off x="6467475" y="2562225"/>
            <a:ext cx="38100" cy="109538"/>
          </a:xfrm>
          <a:prstGeom prst="line">
            <a:avLst/>
          </a:prstGeom>
          <a:noFill/>
          <a:ln w="9525">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6586" name="Text Box 27"/>
          <p:cNvSpPr txBox="1">
            <a:spLocks noChangeArrowheads="1"/>
          </p:cNvSpPr>
          <p:nvPr/>
        </p:nvSpPr>
        <p:spPr bwMode="auto">
          <a:xfrm>
            <a:off x="5962650" y="3676650"/>
            <a:ext cx="2497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zh-CN" altLang="en-US" sz="1600" b="1">
                <a:solidFill>
                  <a:schemeClr val="tx1"/>
                </a:solidFill>
                <a:latin typeface="宋体" panose="02010600030101010101" pitchFamily="2" charset="-122"/>
                <a:ea typeface="宋体" panose="02010600030101010101" pitchFamily="2" charset="-122"/>
              </a:rPr>
              <a:t>发</a:t>
            </a:r>
            <a:r>
              <a:rPr lang="en-US" altLang="zh-CN" sz="1600" b="1">
                <a:solidFill>
                  <a:schemeClr val="tx1"/>
                </a:solidFill>
                <a:latin typeface="宋体" panose="02010600030101010101" pitchFamily="2" charset="-122"/>
                <a:ea typeface="宋体" panose="02010600030101010101" pitchFamily="2" charset="-122"/>
              </a:rPr>
              <a:t>DReply</a:t>
            </a:r>
            <a:r>
              <a:rPr lang="zh-CN" altLang="en-US" sz="1600" b="1">
                <a:solidFill>
                  <a:schemeClr val="tx1"/>
                </a:solidFill>
                <a:latin typeface="宋体" panose="02010600030101010101" pitchFamily="2" charset="-122"/>
                <a:ea typeface="宋体" panose="02010600030101010101" pitchFamily="2" charset="-122"/>
              </a:rPr>
              <a:t>，共享集＝</a:t>
            </a:r>
            <a:r>
              <a:rPr lang="en-US" altLang="zh-CN" sz="1600" b="1">
                <a:solidFill>
                  <a:schemeClr val="tx1"/>
                </a:solidFill>
                <a:latin typeface="宋体" panose="02010600030101010101" pitchFamily="2" charset="-122"/>
                <a:ea typeface="宋体" panose="02010600030101010101" pitchFamily="2" charset="-122"/>
              </a:rPr>
              <a:t>{P}</a:t>
            </a:r>
            <a:endParaRPr lang="en-US" altLang="zh-CN" sz="1600">
              <a:solidFill>
                <a:schemeClr val="tx1"/>
              </a:solidFill>
            </a:endParaRPr>
          </a:p>
        </p:txBody>
      </p:sp>
      <p:sp>
        <p:nvSpPr>
          <p:cNvPr id="66587" name="Text Box 28"/>
          <p:cNvSpPr txBox="1">
            <a:spLocks noChangeArrowheads="1"/>
          </p:cNvSpPr>
          <p:nvPr/>
        </p:nvSpPr>
        <p:spPr bwMode="auto">
          <a:xfrm>
            <a:off x="3001963" y="1628775"/>
            <a:ext cx="4017962"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RdMiss/</a:t>
            </a:r>
            <a:r>
              <a:rPr lang="zh-CN" altLang="en-US" sz="1600" b="1">
                <a:solidFill>
                  <a:schemeClr val="tx1"/>
                </a:solidFill>
                <a:latin typeface="宋体" panose="02010600030101010101" pitchFamily="2" charset="-122"/>
                <a:ea typeface="宋体" panose="02010600030101010101" pitchFamily="2" charset="-122"/>
              </a:rPr>
              <a:t>发</a:t>
            </a:r>
            <a:r>
              <a:rPr lang="en-US" altLang="zh-CN" sz="1600" b="1">
                <a:solidFill>
                  <a:schemeClr val="tx1"/>
                </a:solidFill>
                <a:latin typeface="宋体" panose="02010600030101010101" pitchFamily="2" charset="-122"/>
                <a:ea typeface="宋体" panose="02010600030101010101" pitchFamily="2" charset="-122"/>
              </a:rPr>
              <a:t>Fetch</a:t>
            </a:r>
            <a:r>
              <a:rPr lang="zh-CN" altLang="en-US" sz="1600" b="1">
                <a:solidFill>
                  <a:schemeClr val="tx1"/>
                </a:solidFill>
                <a:latin typeface="宋体" panose="02010600030101010101" pitchFamily="2" charset="-122"/>
                <a:ea typeface="宋体" panose="02010600030101010101" pitchFamily="2" charset="-122"/>
              </a:rPr>
              <a:t>，</a:t>
            </a:r>
            <a:r>
              <a:rPr lang="en-US" altLang="zh-CN" sz="1600" b="1">
                <a:solidFill>
                  <a:schemeClr val="tx1"/>
                </a:solidFill>
                <a:latin typeface="宋体" panose="02010600030101010101" pitchFamily="2" charset="-122"/>
                <a:ea typeface="宋体" panose="02010600030101010101" pitchFamily="2" charset="-122"/>
              </a:rPr>
              <a:t>DReply</a:t>
            </a:r>
            <a:r>
              <a:rPr lang="zh-CN" altLang="en-US" sz="1600" b="1">
                <a:solidFill>
                  <a:schemeClr val="tx1"/>
                </a:solidFill>
                <a:latin typeface="宋体" panose="02010600030101010101" pitchFamily="2" charset="-122"/>
                <a:ea typeface="宋体" panose="02010600030101010101" pitchFamily="2" charset="-122"/>
              </a:rPr>
              <a:t>，把</a:t>
            </a:r>
            <a:r>
              <a:rPr lang="en-US" altLang="zh-CN" sz="1600" b="1">
                <a:solidFill>
                  <a:schemeClr val="tx1"/>
                </a:solidFill>
                <a:latin typeface="宋体" panose="02010600030101010101" pitchFamily="2" charset="-122"/>
                <a:ea typeface="宋体" panose="02010600030101010101" pitchFamily="2" charset="-122"/>
              </a:rPr>
              <a:t>P</a:t>
            </a:r>
            <a:r>
              <a:rPr lang="zh-CN" altLang="en-US" sz="1600" b="1">
                <a:solidFill>
                  <a:schemeClr val="tx1"/>
                </a:solidFill>
                <a:latin typeface="宋体" panose="02010600030101010101" pitchFamily="2" charset="-122"/>
                <a:ea typeface="宋体" panose="02010600030101010101" pitchFamily="2" charset="-122"/>
              </a:rPr>
              <a:t>加入共享集</a:t>
            </a:r>
            <a:endParaRPr lang="zh-CN" altLang="en-US" sz="1600" b="1">
              <a:solidFill>
                <a:schemeClr val="tx1"/>
              </a:solidFill>
              <a:latin typeface="Times New Roman" panose="02020603050405020304" pitchFamily="18" charset="0"/>
              <a:ea typeface="宋体" panose="02010600030101010101" pitchFamily="2" charset="-122"/>
            </a:endParaRPr>
          </a:p>
          <a:p>
            <a:pPr algn="just" eaLnBrk="1" hangingPunct="1">
              <a:lnSpc>
                <a:spcPct val="100000"/>
              </a:lnSpc>
              <a:spcBef>
                <a:spcPct val="0"/>
              </a:spcBef>
              <a:buClrTx/>
              <a:buFontTx/>
              <a:buNone/>
            </a:pPr>
            <a:endParaRPr lang="zh-CN" altLang="en-US" sz="1600">
              <a:solidFill>
                <a:schemeClr val="tx1"/>
              </a:solidFill>
              <a:latin typeface="宋体" panose="02010600030101010101" pitchFamily="2" charset="-122"/>
              <a:ea typeface="宋体" panose="02010600030101010101" pitchFamily="2" charset="-122"/>
            </a:endParaRPr>
          </a:p>
          <a:p>
            <a:pPr eaLnBrk="1" hangingPunct="1">
              <a:lnSpc>
                <a:spcPct val="100000"/>
              </a:lnSpc>
              <a:spcBef>
                <a:spcPct val="0"/>
              </a:spcBef>
              <a:buClrTx/>
              <a:buFontTx/>
              <a:buNone/>
            </a:pPr>
            <a:endParaRPr lang="en-US" altLang="zh-CN" sz="1600">
              <a:solidFill>
                <a:schemeClr val="tx1"/>
              </a:solidFill>
            </a:endParaRPr>
          </a:p>
        </p:txBody>
      </p:sp>
      <p:sp>
        <p:nvSpPr>
          <p:cNvPr id="66588" name="Text Box 29"/>
          <p:cNvSpPr txBox="1">
            <a:spLocks noChangeArrowheads="1"/>
          </p:cNvSpPr>
          <p:nvPr/>
        </p:nvSpPr>
        <p:spPr bwMode="auto">
          <a:xfrm>
            <a:off x="3635375" y="2147888"/>
            <a:ext cx="25431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WtMiss/</a:t>
            </a:r>
            <a:r>
              <a:rPr lang="zh-CN" altLang="en-US" sz="1600" b="1">
                <a:solidFill>
                  <a:schemeClr val="tx1"/>
                </a:solidFill>
                <a:latin typeface="宋体" panose="02010600030101010101" pitchFamily="2" charset="-122"/>
                <a:ea typeface="宋体" panose="02010600030101010101" pitchFamily="2" charset="-122"/>
              </a:rPr>
              <a:t>发</a:t>
            </a:r>
            <a:r>
              <a:rPr lang="en-US" altLang="zh-CN" sz="1600" b="1">
                <a:solidFill>
                  <a:schemeClr val="tx1"/>
                </a:solidFill>
                <a:latin typeface="宋体" panose="02010600030101010101" pitchFamily="2" charset="-122"/>
                <a:ea typeface="宋体" panose="02010600030101010101" pitchFamily="2" charset="-122"/>
              </a:rPr>
              <a:t>Invalidate</a:t>
            </a:r>
            <a:r>
              <a:rPr lang="zh-CN" altLang="en-US" sz="1600" b="1">
                <a:solidFill>
                  <a:schemeClr val="tx1"/>
                </a:solidFill>
                <a:latin typeface="宋体" panose="02010600030101010101" pitchFamily="2" charset="-122"/>
                <a:ea typeface="宋体" panose="02010600030101010101" pitchFamily="2" charset="-122"/>
              </a:rPr>
              <a:t>，</a:t>
            </a:r>
            <a:endParaRPr lang="zh-CN" altLang="en-US" sz="1600" b="1">
              <a:solidFill>
                <a:schemeClr val="tx1"/>
              </a:solidFill>
              <a:latin typeface="Times New Roman" panose="02020603050405020304" pitchFamily="18" charset="0"/>
              <a:ea typeface="宋体" panose="02010600030101010101" pitchFamily="2" charset="-122"/>
            </a:endParaRPr>
          </a:p>
          <a:p>
            <a:pPr algn="just" eaLnBrk="1" hangingPunct="1">
              <a:lnSpc>
                <a:spcPct val="100000"/>
              </a:lnSpc>
              <a:spcBef>
                <a:spcPct val="0"/>
              </a:spcBef>
              <a:buClrTx/>
              <a:buFontTx/>
              <a:buNone/>
            </a:pPr>
            <a:endParaRPr lang="zh-CN" altLang="en-US" sz="1600">
              <a:solidFill>
                <a:schemeClr val="tx1"/>
              </a:solidFill>
              <a:latin typeface="宋体" panose="02010600030101010101" pitchFamily="2" charset="-122"/>
              <a:ea typeface="宋体" panose="02010600030101010101" pitchFamily="2" charset="-122"/>
            </a:endParaRPr>
          </a:p>
          <a:p>
            <a:pPr eaLnBrk="1" hangingPunct="1">
              <a:lnSpc>
                <a:spcPct val="100000"/>
              </a:lnSpc>
              <a:spcBef>
                <a:spcPct val="0"/>
              </a:spcBef>
              <a:buClrTx/>
              <a:buFontTx/>
              <a:buNone/>
            </a:pPr>
            <a:endParaRPr lang="en-US" altLang="zh-CN" sz="2600">
              <a:solidFill>
                <a:schemeClr val="tx1"/>
              </a:solidFill>
            </a:endParaRPr>
          </a:p>
        </p:txBody>
      </p:sp>
      <p:sp>
        <p:nvSpPr>
          <p:cNvPr id="66589" name="Text Box 30"/>
          <p:cNvSpPr txBox="1">
            <a:spLocks noChangeArrowheads="1"/>
          </p:cNvSpPr>
          <p:nvPr/>
        </p:nvSpPr>
        <p:spPr bwMode="auto">
          <a:xfrm>
            <a:off x="3708400" y="2563813"/>
            <a:ext cx="2195513"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DReply</a:t>
            </a:r>
            <a:r>
              <a:rPr lang="zh-CN" altLang="en-US" sz="1600" b="1">
                <a:solidFill>
                  <a:schemeClr val="tx1"/>
                </a:solidFill>
                <a:latin typeface="宋体" panose="02010600030101010101" pitchFamily="2" charset="-122"/>
                <a:ea typeface="宋体" panose="02010600030101010101" pitchFamily="2" charset="-122"/>
              </a:rPr>
              <a:t>，共享集＝</a:t>
            </a:r>
            <a:r>
              <a:rPr lang="en-US" altLang="zh-CN" sz="1600" b="1">
                <a:solidFill>
                  <a:schemeClr val="tx1"/>
                </a:solidFill>
                <a:latin typeface="宋体" panose="02010600030101010101" pitchFamily="2" charset="-122"/>
                <a:ea typeface="宋体" panose="02010600030101010101" pitchFamily="2" charset="-122"/>
              </a:rPr>
              <a:t>{P}</a:t>
            </a:r>
            <a:endParaRPr lang="en-US" altLang="zh-CN" sz="1600">
              <a:solidFill>
                <a:schemeClr val="tx1"/>
              </a:solidFill>
            </a:endParaRPr>
          </a:p>
        </p:txBody>
      </p:sp>
      <p:sp>
        <p:nvSpPr>
          <p:cNvPr id="66590" name="Text Box 31"/>
          <p:cNvSpPr txBox="1">
            <a:spLocks noChangeArrowheads="1"/>
          </p:cNvSpPr>
          <p:nvPr/>
        </p:nvSpPr>
        <p:spPr bwMode="auto">
          <a:xfrm>
            <a:off x="4013200" y="3117850"/>
            <a:ext cx="228758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WtBack/</a:t>
            </a:r>
            <a:r>
              <a:rPr lang="zh-CN" altLang="en-US" sz="1600" b="1">
                <a:solidFill>
                  <a:schemeClr val="tx1"/>
                </a:solidFill>
                <a:latin typeface="宋体" panose="02010600030101010101" pitchFamily="2" charset="-122"/>
                <a:ea typeface="宋体" panose="02010600030101010101" pitchFamily="2" charset="-122"/>
              </a:rPr>
              <a:t>共享集＝</a:t>
            </a:r>
            <a:r>
              <a:rPr lang="en-US" altLang="zh-CN" sz="1600" b="1">
                <a:solidFill>
                  <a:schemeClr val="tx1"/>
                </a:solidFill>
                <a:latin typeface="宋体" panose="02010600030101010101" pitchFamily="2" charset="-122"/>
                <a:ea typeface="宋体" panose="02010600030101010101" pitchFamily="2" charset="-122"/>
              </a:rPr>
              <a:t>{ }</a:t>
            </a:r>
            <a:endParaRPr lang="en-US" altLang="zh-CN" sz="1600">
              <a:solidFill>
                <a:schemeClr val="tx1"/>
              </a:solidFill>
            </a:endParaRPr>
          </a:p>
        </p:txBody>
      </p:sp>
      <p:sp>
        <p:nvSpPr>
          <p:cNvPr id="66591" name="Text Box 32"/>
          <p:cNvSpPr txBox="1">
            <a:spLocks noChangeArrowheads="1"/>
          </p:cNvSpPr>
          <p:nvPr/>
        </p:nvSpPr>
        <p:spPr bwMode="auto">
          <a:xfrm>
            <a:off x="1619250" y="3414713"/>
            <a:ext cx="20113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WtMiss/</a:t>
            </a:r>
            <a:r>
              <a:rPr lang="zh-CN" altLang="en-US" sz="1600" b="1">
                <a:solidFill>
                  <a:schemeClr val="tx1"/>
                </a:solidFill>
                <a:latin typeface="宋体" panose="02010600030101010101" pitchFamily="2" charset="-122"/>
                <a:ea typeface="宋体" panose="02010600030101010101" pitchFamily="2" charset="-122"/>
              </a:rPr>
              <a:t>发</a:t>
            </a:r>
            <a:r>
              <a:rPr lang="en-US" altLang="zh-CN" sz="1600" b="1">
                <a:solidFill>
                  <a:schemeClr val="tx1"/>
                </a:solidFill>
                <a:latin typeface="宋体" panose="02010600030101010101" pitchFamily="2" charset="-122"/>
                <a:ea typeface="宋体" panose="02010600030101010101" pitchFamily="2" charset="-122"/>
              </a:rPr>
              <a:t>DReply</a:t>
            </a:r>
            <a:r>
              <a:rPr lang="zh-CN" altLang="en-US" sz="1600" b="1">
                <a:solidFill>
                  <a:schemeClr val="tx1"/>
                </a:solidFill>
                <a:latin typeface="宋体" panose="02010600030101010101" pitchFamily="2" charset="-122"/>
                <a:ea typeface="宋体" panose="02010600030101010101" pitchFamily="2" charset="-122"/>
              </a:rPr>
              <a:t>，</a:t>
            </a:r>
            <a:endParaRPr lang="zh-CN" altLang="en-US" sz="1600">
              <a:solidFill>
                <a:schemeClr val="tx1"/>
              </a:solidFill>
            </a:endParaRPr>
          </a:p>
        </p:txBody>
      </p:sp>
      <p:sp>
        <p:nvSpPr>
          <p:cNvPr id="66592" name="Text Box 33"/>
          <p:cNvSpPr txBox="1">
            <a:spLocks noChangeArrowheads="1"/>
          </p:cNvSpPr>
          <p:nvPr/>
        </p:nvSpPr>
        <p:spPr bwMode="auto">
          <a:xfrm>
            <a:off x="1608138" y="3703638"/>
            <a:ext cx="15668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zh-CN" altLang="en-US" sz="1600" b="1">
                <a:solidFill>
                  <a:schemeClr val="tx1"/>
                </a:solidFill>
                <a:latin typeface="宋体" panose="02010600030101010101" pitchFamily="2" charset="-122"/>
                <a:ea typeface="宋体" panose="02010600030101010101" pitchFamily="2" charset="-122"/>
              </a:rPr>
              <a:t>共享集＝</a:t>
            </a:r>
            <a:r>
              <a:rPr lang="en-US" altLang="zh-CN" sz="1600" b="1">
                <a:solidFill>
                  <a:schemeClr val="tx1"/>
                </a:solidFill>
                <a:latin typeface="宋体" panose="02010600030101010101" pitchFamily="2" charset="-122"/>
                <a:ea typeface="宋体" panose="02010600030101010101" pitchFamily="2" charset="-122"/>
              </a:rPr>
              <a:t>{P}</a:t>
            </a:r>
            <a:endParaRPr lang="en-US" altLang="zh-CN" sz="1600">
              <a:solidFill>
                <a:schemeClr val="tx1"/>
              </a:solidFill>
            </a:endParaRPr>
          </a:p>
        </p:txBody>
      </p:sp>
      <p:sp>
        <p:nvSpPr>
          <p:cNvPr id="66593" name="Line 34"/>
          <p:cNvSpPr>
            <a:spLocks noChangeShapeType="1"/>
          </p:cNvSpPr>
          <p:nvPr/>
        </p:nvSpPr>
        <p:spPr bwMode="auto">
          <a:xfrm flipH="1" flipV="1">
            <a:off x="3228975" y="2386013"/>
            <a:ext cx="134938" cy="55562"/>
          </a:xfrm>
          <a:prstGeom prst="line">
            <a:avLst/>
          </a:prstGeom>
          <a:noFill/>
          <a:ln w="9525">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6594" name="Line 35"/>
          <p:cNvSpPr>
            <a:spLocks noChangeShapeType="1"/>
          </p:cNvSpPr>
          <p:nvPr/>
        </p:nvSpPr>
        <p:spPr bwMode="auto">
          <a:xfrm>
            <a:off x="6153150" y="2116138"/>
            <a:ext cx="115888" cy="28575"/>
          </a:xfrm>
          <a:prstGeom prst="line">
            <a:avLst/>
          </a:prstGeom>
          <a:noFill/>
          <a:ln w="9525">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6595" name="Text Box 36"/>
          <p:cNvSpPr txBox="1">
            <a:spLocks noChangeArrowheads="1"/>
          </p:cNvSpPr>
          <p:nvPr/>
        </p:nvSpPr>
        <p:spPr bwMode="auto">
          <a:xfrm>
            <a:off x="2268538" y="5084763"/>
            <a:ext cx="70548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800" b="1">
                <a:solidFill>
                  <a:srgbClr val="000000"/>
                </a:solidFill>
                <a:latin typeface="宋体" panose="02010600030101010101" pitchFamily="2" charset="-122"/>
                <a:ea typeface="宋体" panose="02010600030101010101" pitchFamily="2" charset="-122"/>
              </a:rPr>
              <a:t>U</a:t>
            </a:r>
            <a:r>
              <a:rPr lang="zh-CN" altLang="en-US" sz="1800" b="1">
                <a:solidFill>
                  <a:srgbClr val="000000"/>
                </a:solidFill>
                <a:latin typeface="宋体" panose="02010600030101010101" pitchFamily="2" charset="-122"/>
                <a:ea typeface="宋体" panose="02010600030101010101" pitchFamily="2" charset="-122"/>
              </a:rPr>
              <a:t>：未缓存（</a:t>
            </a:r>
            <a:r>
              <a:rPr lang="en-US" altLang="zh-CN" sz="1800" b="1">
                <a:solidFill>
                  <a:srgbClr val="000000"/>
                </a:solidFill>
                <a:latin typeface="宋体" panose="02010600030101010101" pitchFamily="2" charset="-122"/>
                <a:ea typeface="宋体" panose="02010600030101010101" pitchFamily="2" charset="-122"/>
              </a:rPr>
              <a:t>Uncached</a:t>
            </a:r>
            <a:r>
              <a:rPr lang="zh-CN" altLang="en-US" sz="1800" b="1">
                <a:solidFill>
                  <a:srgbClr val="000000"/>
                </a:solidFill>
                <a:latin typeface="宋体" panose="02010600030101010101" pitchFamily="2" charset="-122"/>
                <a:ea typeface="宋体" panose="02010600030101010101" pitchFamily="2" charset="-122"/>
              </a:rPr>
              <a:t>）      </a:t>
            </a:r>
            <a:r>
              <a:rPr lang="en-US" altLang="zh-CN" sz="1800" b="1">
                <a:solidFill>
                  <a:srgbClr val="000000"/>
                </a:solidFill>
                <a:latin typeface="宋体" panose="02010600030101010101" pitchFamily="2" charset="-122"/>
                <a:ea typeface="宋体" panose="02010600030101010101" pitchFamily="2" charset="-122"/>
              </a:rPr>
              <a:t>S</a:t>
            </a:r>
            <a:r>
              <a:rPr lang="zh-CN" altLang="en-US" sz="1800" b="1">
                <a:solidFill>
                  <a:srgbClr val="000000"/>
                </a:solidFill>
                <a:latin typeface="宋体" panose="02010600030101010101" pitchFamily="2" charset="-122"/>
                <a:ea typeface="宋体" panose="02010600030101010101" pitchFamily="2" charset="-122"/>
              </a:rPr>
              <a:t>：共享（</a:t>
            </a:r>
            <a:r>
              <a:rPr lang="en-US" altLang="zh-CN" sz="1800" b="1">
                <a:solidFill>
                  <a:srgbClr val="000000"/>
                </a:solidFill>
                <a:latin typeface="宋体" panose="02010600030101010101" pitchFamily="2" charset="-122"/>
                <a:ea typeface="宋体" panose="02010600030101010101" pitchFamily="2" charset="-122"/>
              </a:rPr>
              <a:t>Shared</a:t>
            </a:r>
            <a:r>
              <a:rPr lang="zh-CN" altLang="en-US" sz="1800" b="1">
                <a:solidFill>
                  <a:srgbClr val="000000"/>
                </a:solidFill>
                <a:latin typeface="宋体" panose="02010600030101010101" pitchFamily="2" charset="-122"/>
                <a:ea typeface="宋体" panose="02010600030101010101" pitchFamily="2" charset="-122"/>
              </a:rPr>
              <a:t>）：只读</a:t>
            </a:r>
            <a:endParaRPr lang="zh-CN" altLang="en-US" sz="1800" b="1">
              <a:solidFill>
                <a:srgbClr val="000000"/>
              </a:solidFill>
            </a:endParaRPr>
          </a:p>
        </p:txBody>
      </p:sp>
      <p:sp>
        <p:nvSpPr>
          <p:cNvPr id="66596" name="Text Box 37"/>
          <p:cNvSpPr txBox="1">
            <a:spLocks noChangeArrowheads="1"/>
          </p:cNvSpPr>
          <p:nvPr/>
        </p:nvSpPr>
        <p:spPr bwMode="auto">
          <a:xfrm>
            <a:off x="2268538" y="5445125"/>
            <a:ext cx="5822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800" b="1">
                <a:solidFill>
                  <a:srgbClr val="000000"/>
                </a:solidFill>
                <a:latin typeface="宋体" panose="02010600030101010101" pitchFamily="2" charset="-122"/>
                <a:ea typeface="宋体" panose="02010600030101010101" pitchFamily="2" charset="-122"/>
              </a:rPr>
              <a:t>E</a:t>
            </a:r>
            <a:r>
              <a:rPr lang="zh-CN" altLang="en-US" sz="1800" b="1">
                <a:solidFill>
                  <a:srgbClr val="000000"/>
                </a:solidFill>
                <a:latin typeface="宋体" panose="02010600030101010101" pitchFamily="2" charset="-122"/>
                <a:ea typeface="宋体" panose="02010600030101010101" pitchFamily="2" charset="-122"/>
              </a:rPr>
              <a:t>：独占（</a:t>
            </a:r>
            <a:r>
              <a:rPr lang="en-US" altLang="zh-CN" sz="1800" b="1">
                <a:solidFill>
                  <a:srgbClr val="000000"/>
                </a:solidFill>
                <a:latin typeface="宋体" panose="02010600030101010101" pitchFamily="2" charset="-122"/>
                <a:ea typeface="宋体" panose="02010600030101010101" pitchFamily="2" charset="-122"/>
              </a:rPr>
              <a:t>Exclusive</a:t>
            </a:r>
            <a:r>
              <a:rPr lang="zh-CN" altLang="en-US" sz="1800" b="1">
                <a:solidFill>
                  <a:srgbClr val="000000"/>
                </a:solidFill>
                <a:latin typeface="宋体" panose="02010600030101010101" pitchFamily="2" charset="-122"/>
                <a:ea typeface="宋体" panose="02010600030101010101" pitchFamily="2" charset="-122"/>
              </a:rPr>
              <a:t>）：可读写    </a:t>
            </a:r>
            <a:r>
              <a:rPr lang="en-US" altLang="zh-CN" sz="1800" b="1">
                <a:solidFill>
                  <a:srgbClr val="000000"/>
                </a:solidFill>
                <a:latin typeface="宋体" panose="02010600030101010101" pitchFamily="2" charset="-122"/>
                <a:ea typeface="宋体" panose="02010600030101010101" pitchFamily="2" charset="-122"/>
              </a:rPr>
              <a:t>P</a:t>
            </a:r>
            <a:r>
              <a:rPr lang="zh-CN" altLang="en-US" sz="1800" b="1">
                <a:solidFill>
                  <a:srgbClr val="000000"/>
                </a:solidFill>
                <a:latin typeface="宋体" panose="02010600030101010101" pitchFamily="2" charset="-122"/>
                <a:ea typeface="宋体" panose="02010600030101010101" pitchFamily="2" charset="-122"/>
              </a:rPr>
              <a:t>：本地处理器</a:t>
            </a:r>
            <a:endParaRPr lang="zh-CN" altLang="en-US" sz="1800" b="1">
              <a:solidFill>
                <a:srgbClr val="000000"/>
              </a:solidFill>
            </a:endParaRPr>
          </a:p>
        </p:txBody>
      </p:sp>
    </p:spTree>
  </p:cSld>
  <p:clrMapOvr>
    <a:masterClrMapping/>
  </p:clrMapOvr>
  <p:transition>
    <p:pull dir="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10.3 </a:t>
            </a:r>
            <a:r>
              <a:rPr lang="zh-CN" altLang="en-US" smtClean="0">
                <a:latin typeface="黑体" panose="02010609060101010101" pitchFamily="49" charset="-122"/>
              </a:rPr>
              <a:t>分布式共享存储器系统结构</a:t>
            </a:r>
          </a:p>
        </p:txBody>
      </p:sp>
      <p:sp>
        <p:nvSpPr>
          <p:cNvPr id="67587" name="Rectangle 3" descr="Rectangle: Click to edit Master text styles&#10;Second level&#10;Third level&#10;Fourth level&#10;Fifth level"/>
          <p:cNvSpPr>
            <a:spLocks noGrp="1" noChangeArrowheads="1"/>
          </p:cNvSpPr>
          <p:nvPr>
            <p:ph type="body" idx="1"/>
          </p:nvPr>
        </p:nvSpPr>
        <p:spPr>
          <a:xfrm>
            <a:off x="468313" y="1196975"/>
            <a:ext cx="7920037" cy="4953000"/>
          </a:xfrm>
        </p:spPr>
        <p:txBody>
          <a:bodyPr/>
          <a:lstStyle/>
          <a:p>
            <a:pPr marL="1085850" lvl="1" indent="-457200" eaLnBrk="1" hangingPunct="1"/>
            <a:r>
              <a:rPr lang="zh-CN" altLang="en-US" smtClean="0"/>
              <a:t>当一个块处于</a:t>
            </a:r>
            <a:r>
              <a:rPr lang="zh-CN" altLang="en-US" smtClean="0">
                <a:solidFill>
                  <a:srgbClr val="D60093"/>
                </a:solidFill>
              </a:rPr>
              <a:t>未缓存状态</a:t>
            </a:r>
            <a:r>
              <a:rPr lang="zh-CN" altLang="en-US" smtClean="0"/>
              <a:t>时，对该块发出的请求及处理操作为：</a:t>
            </a:r>
          </a:p>
          <a:p>
            <a:pPr lvl="2" eaLnBrk="1" hangingPunct="1"/>
            <a:r>
              <a:rPr lang="en-US" altLang="zh-CN" smtClean="0">
                <a:solidFill>
                  <a:srgbClr val="D60093"/>
                </a:solidFill>
                <a:latin typeface="宋体" panose="02010600030101010101" pitchFamily="2" charset="-122"/>
              </a:rPr>
              <a:t>RdMiss</a:t>
            </a:r>
            <a:r>
              <a:rPr lang="zh-CN" altLang="en-US" smtClean="0">
                <a:latin typeface="宋体" panose="02010600030101010101" pitchFamily="2" charset="-122"/>
              </a:rPr>
              <a:t>（读不命中）</a:t>
            </a:r>
          </a:p>
          <a:p>
            <a:pPr lvl="3" eaLnBrk="1" hangingPunct="1"/>
            <a:r>
              <a:rPr lang="zh-CN" altLang="en-US" smtClean="0">
                <a:latin typeface="宋体" panose="02010600030101010101" pitchFamily="2" charset="-122"/>
              </a:rPr>
              <a:t>将所要访问的存储器数据送往请求方处理机，且该处理机成为该块的唯一共享结点，本块的状态变成共享。</a:t>
            </a:r>
          </a:p>
          <a:p>
            <a:pPr lvl="2" eaLnBrk="1" hangingPunct="1"/>
            <a:r>
              <a:rPr lang="en-US" altLang="zh-CN" smtClean="0">
                <a:solidFill>
                  <a:srgbClr val="D60093"/>
                </a:solidFill>
                <a:latin typeface="宋体" panose="02010600030101010101" pitchFamily="2" charset="-122"/>
              </a:rPr>
              <a:t>WtMiss</a:t>
            </a:r>
            <a:r>
              <a:rPr lang="zh-CN" altLang="en-US" smtClean="0">
                <a:latin typeface="宋体" panose="02010600030101010101" pitchFamily="2" charset="-122"/>
              </a:rPr>
              <a:t>（写不命中）</a:t>
            </a:r>
          </a:p>
          <a:p>
            <a:pPr lvl="3" eaLnBrk="1" hangingPunct="1"/>
            <a:r>
              <a:rPr lang="zh-CN" altLang="en-US" smtClean="0">
                <a:latin typeface="宋体" panose="02010600030101010101" pitchFamily="2" charset="-122"/>
              </a:rPr>
              <a:t>将所要访问的存储器数据送往请求方处理机，该块的状态变成独占，表示该块仅存在唯一的副本。其共享集合仅包含该处理机，指出该处理机是其拥有者。</a:t>
            </a:r>
          </a:p>
        </p:txBody>
      </p:sp>
    </p:spTree>
  </p:cSld>
  <p:clrMapOvr>
    <a:masterClrMapping/>
  </p:clrMapOvr>
  <p:transition>
    <p:pull dir="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10.3 </a:t>
            </a:r>
            <a:r>
              <a:rPr lang="zh-CN" altLang="en-US" smtClean="0">
                <a:latin typeface="黑体" panose="02010609060101010101" pitchFamily="49" charset="-122"/>
              </a:rPr>
              <a:t>分布式共享存储器系统结构</a:t>
            </a:r>
          </a:p>
        </p:txBody>
      </p:sp>
      <p:sp>
        <p:nvSpPr>
          <p:cNvPr id="68611" name="Rectangle 3" descr="Rectangle: Click to edit Master text styles&#10;Second level&#10;Third level&#10;Fourth level&#10;Fifth level"/>
          <p:cNvSpPr>
            <a:spLocks noGrp="1" noChangeArrowheads="1"/>
          </p:cNvSpPr>
          <p:nvPr>
            <p:ph type="body" idx="1"/>
          </p:nvPr>
        </p:nvSpPr>
        <p:spPr>
          <a:xfrm>
            <a:off x="395288" y="1219200"/>
            <a:ext cx="7777162" cy="4953000"/>
          </a:xfrm>
        </p:spPr>
        <p:txBody>
          <a:bodyPr/>
          <a:lstStyle/>
          <a:p>
            <a:pPr marL="1085850" lvl="1" indent="-457200" eaLnBrk="1" hangingPunct="1"/>
            <a:r>
              <a:rPr lang="zh-CN" altLang="en-US" smtClean="0"/>
              <a:t>当一个块处于</a:t>
            </a:r>
            <a:r>
              <a:rPr lang="zh-CN" altLang="en-US" smtClean="0">
                <a:solidFill>
                  <a:srgbClr val="D60093"/>
                </a:solidFill>
              </a:rPr>
              <a:t>共享状态</a:t>
            </a:r>
            <a:r>
              <a:rPr lang="zh-CN" altLang="en-US" smtClean="0"/>
              <a:t>时，其在存储器中的数据是当前最新的，对该块发出的请求及其处理操作为：</a:t>
            </a:r>
          </a:p>
          <a:p>
            <a:pPr lvl="2" eaLnBrk="1" hangingPunct="1"/>
            <a:r>
              <a:rPr lang="en-US" altLang="zh-CN" smtClean="0">
                <a:solidFill>
                  <a:srgbClr val="D60093"/>
                </a:solidFill>
                <a:latin typeface="Times New Roman" panose="02020603050405020304" pitchFamily="18" charset="0"/>
              </a:rPr>
              <a:t>RdMiss</a:t>
            </a:r>
          </a:p>
          <a:p>
            <a:pPr lvl="3" eaLnBrk="1" hangingPunct="1"/>
            <a:r>
              <a:rPr lang="zh-CN" altLang="en-US" smtClean="0">
                <a:latin typeface="Times New Roman" panose="02020603050405020304" pitchFamily="18" charset="0"/>
              </a:rPr>
              <a:t>将存储器数据送往请求方处理机，并将其加入共享集合。</a:t>
            </a:r>
          </a:p>
          <a:p>
            <a:pPr lvl="2" eaLnBrk="1" hangingPunct="1"/>
            <a:r>
              <a:rPr lang="en-US" altLang="zh-CN" smtClean="0">
                <a:solidFill>
                  <a:srgbClr val="D60093"/>
                </a:solidFill>
                <a:latin typeface="Times New Roman" panose="02020603050405020304" pitchFamily="18" charset="0"/>
              </a:rPr>
              <a:t>WtMiss</a:t>
            </a:r>
          </a:p>
          <a:p>
            <a:pPr lvl="3" eaLnBrk="1" hangingPunct="1"/>
            <a:r>
              <a:rPr lang="zh-CN" altLang="en-US" smtClean="0">
                <a:latin typeface="Times New Roman" panose="02020603050405020304" pitchFamily="18" charset="0"/>
              </a:rPr>
              <a:t>将数据送往请求方处理机，对共享集合中所有的处理机发送作废消息，且将共享集合改为仅含有该处理机，该块的状态变为独占。</a:t>
            </a:r>
          </a:p>
        </p:txBody>
      </p:sp>
    </p:spTree>
  </p:cSld>
  <p:clrMapOvr>
    <a:masterClrMapping/>
  </p:clrMapOvr>
  <p:transition>
    <p:pull dir="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10.3 </a:t>
            </a:r>
            <a:r>
              <a:rPr lang="zh-CN" altLang="en-US" smtClean="0">
                <a:latin typeface="黑体" panose="02010609060101010101" pitchFamily="49" charset="-122"/>
              </a:rPr>
              <a:t>分布式共享存储器系统结构</a:t>
            </a:r>
          </a:p>
        </p:txBody>
      </p:sp>
      <p:sp>
        <p:nvSpPr>
          <p:cNvPr id="69635" name="Rectangle 3" descr="Rectangle: Click to edit Master text styles&#10;Second level&#10;Third level&#10;Fourth level&#10;Fifth level"/>
          <p:cNvSpPr>
            <a:spLocks noGrp="1" noChangeArrowheads="1"/>
          </p:cNvSpPr>
          <p:nvPr>
            <p:ph type="body" idx="1"/>
          </p:nvPr>
        </p:nvSpPr>
        <p:spPr>
          <a:xfrm>
            <a:off x="250825" y="1219200"/>
            <a:ext cx="8066088" cy="4953000"/>
          </a:xfrm>
        </p:spPr>
        <p:txBody>
          <a:bodyPr/>
          <a:lstStyle/>
          <a:p>
            <a:pPr marL="1085850" lvl="1" indent="-457200" eaLnBrk="1" hangingPunct="1"/>
            <a:r>
              <a:rPr lang="zh-CN" altLang="en-US" smtClean="0"/>
              <a:t>当某块处于</a:t>
            </a:r>
            <a:r>
              <a:rPr lang="zh-CN" altLang="en-US" smtClean="0">
                <a:solidFill>
                  <a:srgbClr val="D60093"/>
                </a:solidFill>
              </a:rPr>
              <a:t>独占状态</a:t>
            </a:r>
            <a:r>
              <a:rPr lang="zh-CN" altLang="en-US" smtClean="0"/>
              <a:t>时，该块的最新值保存在共享集合所指出的唯一处理机（拥有者）中。 </a:t>
            </a:r>
          </a:p>
          <a:p>
            <a:pPr marL="1085850" lvl="1" indent="-457200" eaLnBrk="1" hangingPunct="1">
              <a:buFont typeface="Wingdings" pitchFamily="2" charset="2"/>
              <a:buNone/>
            </a:pPr>
            <a:r>
              <a:rPr lang="zh-CN" altLang="en-US" smtClean="0"/>
              <a:t>     有三种可能的请求：</a:t>
            </a:r>
          </a:p>
          <a:p>
            <a:pPr lvl="2" eaLnBrk="1" hangingPunct="1"/>
            <a:r>
              <a:rPr lang="en-US" altLang="zh-CN" smtClean="0">
                <a:solidFill>
                  <a:srgbClr val="D60093"/>
                </a:solidFill>
                <a:latin typeface="Times New Roman" panose="02020603050405020304" pitchFamily="18" charset="0"/>
              </a:rPr>
              <a:t>RdMiss</a:t>
            </a:r>
          </a:p>
          <a:p>
            <a:pPr lvl="3" eaLnBrk="1" hangingPunct="1"/>
            <a:r>
              <a:rPr lang="zh-CN" altLang="en-US" smtClean="0"/>
              <a:t>将</a:t>
            </a:r>
            <a:r>
              <a:rPr lang="zh-CN" altLang="en-US" smtClean="0">
                <a:latin typeface="Times New Roman" panose="02020603050405020304" pitchFamily="18" charset="0"/>
              </a:rPr>
              <a:t>“</a:t>
            </a:r>
            <a:r>
              <a:rPr lang="zh-CN" altLang="en-US" smtClean="0"/>
              <a:t>取数据</a:t>
            </a:r>
            <a:r>
              <a:rPr lang="zh-CN" altLang="en-US" smtClean="0">
                <a:latin typeface="Times New Roman" panose="02020603050405020304" pitchFamily="18" charset="0"/>
              </a:rPr>
              <a:t>”</a:t>
            </a:r>
            <a:r>
              <a:rPr lang="zh-CN" altLang="en-US" smtClean="0"/>
              <a:t>的消息发往拥有者处理机，将它所返回给宿主结点的数据写入存储器，并进而把该数据送回请求方处理机，将请求方处理机加入共享集合。</a:t>
            </a:r>
          </a:p>
          <a:p>
            <a:pPr lvl="3" eaLnBrk="1" hangingPunct="1"/>
            <a:r>
              <a:rPr lang="zh-CN" altLang="en-US" smtClean="0"/>
              <a:t>此时共享集合中仍保留原拥有者处理机（因为它仍有一个可读的副本）。</a:t>
            </a:r>
          </a:p>
          <a:p>
            <a:pPr lvl="3" eaLnBrk="1" hangingPunct="1"/>
            <a:r>
              <a:rPr lang="zh-CN" altLang="en-US" smtClean="0"/>
              <a:t>将该块的状态变为共享。</a:t>
            </a:r>
          </a:p>
        </p:txBody>
      </p:sp>
    </p:spTree>
  </p:cSld>
  <p:clrMapOvr>
    <a:masterClrMapping/>
  </p:clrMapOvr>
  <p:transition>
    <p:pull dir="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10.3 </a:t>
            </a:r>
            <a:r>
              <a:rPr lang="zh-CN" altLang="en-US" smtClean="0">
                <a:latin typeface="黑体" panose="02010609060101010101" pitchFamily="49" charset="-122"/>
              </a:rPr>
              <a:t>分布式共享存储器系统结构</a:t>
            </a:r>
          </a:p>
        </p:txBody>
      </p:sp>
      <p:sp>
        <p:nvSpPr>
          <p:cNvPr id="70659" name="Rectangle 3" descr="Rectangle: Click to edit Master text styles&#10;Second level&#10;Third level&#10;Fourth level&#10;Fifth level"/>
          <p:cNvSpPr>
            <a:spLocks noGrp="1" noChangeArrowheads="1"/>
          </p:cNvSpPr>
          <p:nvPr>
            <p:ph type="body" idx="1"/>
          </p:nvPr>
        </p:nvSpPr>
        <p:spPr>
          <a:xfrm>
            <a:off x="395288" y="1219200"/>
            <a:ext cx="7848600" cy="4953000"/>
          </a:xfrm>
        </p:spPr>
        <p:txBody>
          <a:bodyPr/>
          <a:lstStyle/>
          <a:p>
            <a:pPr lvl="2" eaLnBrk="1" hangingPunct="1"/>
            <a:r>
              <a:rPr lang="en-US" altLang="zh-CN" smtClean="0">
                <a:solidFill>
                  <a:srgbClr val="D60093"/>
                </a:solidFill>
                <a:latin typeface="Times New Roman" panose="02020603050405020304" pitchFamily="18" charset="0"/>
              </a:rPr>
              <a:t>WtMiss</a:t>
            </a:r>
          </a:p>
          <a:p>
            <a:pPr lvl="3" eaLnBrk="1" hangingPunct="1"/>
            <a:r>
              <a:rPr lang="zh-CN" altLang="en-US" smtClean="0">
                <a:latin typeface="Times New Roman" panose="02020603050405020304" pitchFamily="18" charset="0"/>
              </a:rPr>
              <a:t>该块将有一个新的拥有者。</a:t>
            </a:r>
          </a:p>
          <a:p>
            <a:pPr lvl="3" eaLnBrk="1" hangingPunct="1"/>
            <a:r>
              <a:rPr lang="zh-CN" altLang="en-US" smtClean="0">
                <a:latin typeface="Times New Roman" panose="02020603050405020304" pitchFamily="18" charset="0"/>
              </a:rPr>
              <a:t>给旧的拥有者处理机发送消息，要求它将数据块送回宿主结点写入存储器，然后再从该结点送给请求方处理机。</a:t>
            </a:r>
          </a:p>
          <a:p>
            <a:pPr lvl="3" eaLnBrk="1" hangingPunct="1"/>
            <a:r>
              <a:rPr lang="zh-CN" altLang="en-US" smtClean="0">
                <a:latin typeface="Times New Roman" panose="02020603050405020304" pitchFamily="18" charset="0"/>
              </a:rPr>
              <a:t>同时还要把旧拥有者处理机中的该块作废。把请求处理机加入共享者集合，使之成为新的拥有者。</a:t>
            </a:r>
          </a:p>
          <a:p>
            <a:pPr lvl="3" eaLnBrk="1" hangingPunct="1"/>
            <a:r>
              <a:rPr lang="zh-CN" altLang="en-US" smtClean="0">
                <a:latin typeface="Times New Roman" panose="02020603050405020304" pitchFamily="18" charset="0"/>
              </a:rPr>
              <a:t>该块的状态仍旧是独占。</a:t>
            </a:r>
          </a:p>
          <a:p>
            <a:pPr lvl="2" eaLnBrk="1" hangingPunct="1"/>
            <a:r>
              <a:rPr lang="en-US" altLang="zh-CN" smtClean="0">
                <a:solidFill>
                  <a:srgbClr val="D60093"/>
                </a:solidFill>
                <a:latin typeface="Times New Roman" panose="02020603050405020304" pitchFamily="18" charset="0"/>
              </a:rPr>
              <a:t>WtBack</a:t>
            </a:r>
            <a:r>
              <a:rPr lang="zh-CN" altLang="en-US" smtClean="0">
                <a:latin typeface="Times New Roman" panose="02020603050405020304" pitchFamily="18" charset="0"/>
              </a:rPr>
              <a:t>（写回）</a:t>
            </a:r>
          </a:p>
          <a:p>
            <a:pPr lvl="3" eaLnBrk="1" hangingPunct="1"/>
            <a:r>
              <a:rPr lang="zh-CN" altLang="en-US" smtClean="0">
                <a:latin typeface="Times New Roman" panose="02020603050405020304" pitchFamily="18" charset="0"/>
              </a:rPr>
              <a:t>当一个块的拥有者处理机要从其</a:t>
            </a:r>
            <a:r>
              <a:rPr lang="en-US" altLang="zh-CN" smtClean="0">
                <a:latin typeface="Times New Roman" panose="02020603050405020304" pitchFamily="18" charset="0"/>
              </a:rPr>
              <a:t>Cache</a:t>
            </a:r>
            <a:r>
              <a:rPr lang="zh-CN" altLang="en-US" smtClean="0">
                <a:latin typeface="Times New Roman" panose="02020603050405020304" pitchFamily="18" charset="0"/>
              </a:rPr>
              <a:t>中把该</a:t>
            </a:r>
          </a:p>
          <a:p>
            <a:pPr lvl="3" eaLnBrk="1" hangingPunct="1">
              <a:buFont typeface="Wingdings" pitchFamily="2" charset="2"/>
              <a:buNone/>
            </a:pPr>
            <a:r>
              <a:rPr lang="zh-CN" altLang="en-US" smtClean="0"/>
              <a:t>     块替换出去时，必须将该块写回其宿主结点的 </a:t>
            </a:r>
          </a:p>
        </p:txBody>
      </p:sp>
    </p:spTree>
  </p:cSld>
  <p:clrMapOvr>
    <a:masterClrMapping/>
  </p:clrMapOvr>
  <p:transition>
    <p:pull dir="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10.3 </a:t>
            </a:r>
            <a:r>
              <a:rPr lang="zh-CN" altLang="en-US" smtClean="0">
                <a:latin typeface="黑体" panose="02010609060101010101" pitchFamily="49" charset="-122"/>
              </a:rPr>
              <a:t>分布式共享存储器系统结构</a:t>
            </a:r>
          </a:p>
        </p:txBody>
      </p:sp>
      <p:sp>
        <p:nvSpPr>
          <p:cNvPr id="71683" name="Rectangle 3" descr="Rectangle: Click to edit Master text styles&#10;Second level&#10;Third level&#10;Fourth level&#10;Fifth level"/>
          <p:cNvSpPr>
            <a:spLocks noGrp="1" noChangeArrowheads="1"/>
          </p:cNvSpPr>
          <p:nvPr>
            <p:ph type="body" idx="1"/>
          </p:nvPr>
        </p:nvSpPr>
        <p:spPr>
          <a:xfrm>
            <a:off x="250825" y="1363663"/>
            <a:ext cx="7918450" cy="1489075"/>
          </a:xfrm>
        </p:spPr>
        <p:txBody>
          <a:bodyPr/>
          <a:lstStyle/>
          <a:p>
            <a:pPr lvl="3" eaLnBrk="1" hangingPunct="1">
              <a:buFont typeface="Wingdings" pitchFamily="2" charset="2"/>
              <a:buNone/>
            </a:pPr>
            <a:r>
              <a:rPr lang="en-US" altLang="zh-CN" smtClean="0">
                <a:latin typeface="Times New Roman" panose="02020603050405020304" pitchFamily="18" charset="0"/>
              </a:rPr>
              <a:t>      </a:t>
            </a:r>
            <a:r>
              <a:rPr lang="zh-CN" altLang="en-US" smtClean="0">
                <a:latin typeface="Times New Roman" panose="02020603050405020304" pitchFamily="18" charset="0"/>
              </a:rPr>
              <a:t>存储器中，从而使存储器中相应的块中存放的数据是最新的（宿主结点实际上成为拥有者）；</a:t>
            </a:r>
          </a:p>
          <a:p>
            <a:pPr lvl="3" eaLnBrk="1" hangingPunct="1"/>
            <a:r>
              <a:rPr lang="zh-CN" altLang="en-US" smtClean="0">
                <a:latin typeface="Times New Roman" panose="02020603050405020304" pitchFamily="18" charset="0"/>
              </a:rPr>
              <a:t>该块的状态变成未缓冲，其共享集合为空。</a:t>
            </a:r>
            <a:endParaRPr lang="zh-CN" altLang="en-US" smtClean="0"/>
          </a:p>
        </p:txBody>
      </p:sp>
      <p:sp>
        <p:nvSpPr>
          <p:cNvPr id="71684" name="Text Box 4"/>
          <p:cNvSpPr txBox="1">
            <a:spLocks noChangeArrowheads="1"/>
          </p:cNvSpPr>
          <p:nvPr/>
        </p:nvSpPr>
        <p:spPr bwMode="auto">
          <a:xfrm>
            <a:off x="684213" y="2924175"/>
            <a:ext cx="68405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600">
                <a:solidFill>
                  <a:srgbClr val="0000CC"/>
                </a:solidFill>
                <a:latin typeface="黑体" panose="02010609060101010101" pitchFamily="49" charset="-122"/>
              </a:rPr>
              <a:t>10.3.3 </a:t>
            </a:r>
            <a:r>
              <a:rPr lang="zh-CN" altLang="en-US" sz="2600">
                <a:solidFill>
                  <a:srgbClr val="0000CC"/>
                </a:solidFill>
                <a:latin typeface="黑体" panose="02010609060101010101" pitchFamily="49" charset="-122"/>
              </a:rPr>
              <a:t>目录的三种结构</a:t>
            </a:r>
          </a:p>
        </p:txBody>
      </p:sp>
      <p:sp>
        <p:nvSpPr>
          <p:cNvPr id="71685" name="Rectangle 5" descr="Rectangle: Click to edit Master text styles&#10;Second level&#10;Third level&#10;Fourth level&#10;Fifth level"/>
          <p:cNvSpPr>
            <a:spLocks noChangeArrowheads="1"/>
          </p:cNvSpPr>
          <p:nvPr/>
        </p:nvSpPr>
        <p:spPr bwMode="auto">
          <a:xfrm>
            <a:off x="685800" y="3573463"/>
            <a:ext cx="7772400" cy="249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1085850" indent="-45720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714500" indent="-4572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lvl="1" eaLnBrk="1" hangingPunct="1"/>
            <a:r>
              <a:rPr lang="zh-CN" altLang="en-US"/>
              <a:t>不同目录协议的</a:t>
            </a:r>
            <a:r>
              <a:rPr lang="zh-CN" altLang="en-US">
                <a:solidFill>
                  <a:srgbClr val="D60093"/>
                </a:solidFill>
              </a:rPr>
              <a:t>主要区别</a:t>
            </a:r>
            <a:r>
              <a:rPr lang="zh-CN" altLang="en-US"/>
              <a:t>主要有两个</a:t>
            </a:r>
          </a:p>
          <a:p>
            <a:pPr lvl="2" eaLnBrk="1" hangingPunct="1"/>
            <a:r>
              <a:rPr lang="zh-CN" altLang="en-US"/>
              <a:t>所设置的存储器块的状态及其个数不同</a:t>
            </a:r>
          </a:p>
          <a:p>
            <a:pPr lvl="2" eaLnBrk="1" hangingPunct="1"/>
            <a:r>
              <a:rPr lang="zh-CN" altLang="en-US"/>
              <a:t>目录的结构</a:t>
            </a:r>
          </a:p>
          <a:p>
            <a:pPr lvl="1" eaLnBrk="1" hangingPunct="1"/>
            <a:r>
              <a:rPr lang="zh-CN" altLang="en-US"/>
              <a:t>目录协议分为</a:t>
            </a:r>
            <a:r>
              <a:rPr lang="en-US" altLang="zh-CN">
                <a:solidFill>
                  <a:srgbClr val="9933FF"/>
                </a:solidFill>
                <a:latin typeface="Times New Roman" panose="02020603050405020304" pitchFamily="18" charset="0"/>
              </a:rPr>
              <a:t>3</a:t>
            </a:r>
            <a:r>
              <a:rPr lang="zh-CN" altLang="en-US"/>
              <a:t>类</a:t>
            </a:r>
          </a:p>
          <a:p>
            <a:pPr lvl="2" eaLnBrk="1" hangingPunct="1">
              <a:buFont typeface="Wingdings" panose="05000000000000000000" pitchFamily="2" charset="2"/>
              <a:buNone/>
            </a:pPr>
            <a:r>
              <a:rPr lang="zh-CN" altLang="en-US"/>
              <a:t>     全映象目录、有限映象目录、链式目录</a:t>
            </a:r>
          </a:p>
        </p:txBody>
      </p:sp>
    </p:spTree>
  </p:cSld>
  <p:clrMapOvr>
    <a:masterClrMapping/>
  </p:clrMapOvr>
  <p:transition>
    <p:pull dir="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10.3 </a:t>
            </a:r>
            <a:r>
              <a:rPr lang="zh-CN" altLang="en-US" smtClean="0">
                <a:latin typeface="黑体" panose="02010609060101010101" pitchFamily="49" charset="-122"/>
              </a:rPr>
              <a:t>分布式共享存储器系统结构</a:t>
            </a:r>
          </a:p>
        </p:txBody>
      </p:sp>
      <p:sp>
        <p:nvSpPr>
          <p:cNvPr id="72707" name="Rectangle 3" descr="Rectangle: Click to edit Master text styles&#10;Second level&#10;Third level&#10;Fourth level&#10;Fifth level"/>
          <p:cNvSpPr>
            <a:spLocks noGrp="1" noChangeArrowheads="1"/>
          </p:cNvSpPr>
          <p:nvPr>
            <p:ph type="body" idx="1"/>
          </p:nvPr>
        </p:nvSpPr>
        <p:spPr>
          <a:xfrm>
            <a:off x="685800" y="1268413"/>
            <a:ext cx="7772400" cy="5040312"/>
          </a:xfrm>
        </p:spPr>
        <p:txBody>
          <a:bodyPr/>
          <a:lstStyle/>
          <a:p>
            <a:pPr marL="457200" indent="-457200" eaLnBrk="1" hangingPunct="1"/>
            <a:r>
              <a:rPr lang="zh-CN" altLang="en-US" smtClean="0"/>
              <a:t>全映象目录</a:t>
            </a:r>
          </a:p>
          <a:p>
            <a:pPr marL="1085850" lvl="1" indent="-457200" eaLnBrk="1" hangingPunct="1"/>
            <a:r>
              <a:rPr lang="zh-CN" altLang="en-US" smtClean="0"/>
              <a:t> </a:t>
            </a:r>
            <a:r>
              <a:rPr lang="zh-CN" altLang="en-US" smtClean="0">
                <a:latin typeface="Times New Roman" panose="02020603050405020304" pitchFamily="18" charset="0"/>
              </a:rPr>
              <a:t>每一个目录项都包含一个</a:t>
            </a:r>
            <a:r>
              <a:rPr lang="en-US" altLang="zh-CN" smtClean="0">
                <a:solidFill>
                  <a:srgbClr val="9933FF"/>
                </a:solidFill>
                <a:latin typeface="Times New Roman" panose="02020603050405020304" pitchFamily="18" charset="0"/>
              </a:rPr>
              <a:t>N</a:t>
            </a:r>
            <a:r>
              <a:rPr lang="zh-CN" altLang="en-US" smtClean="0">
                <a:latin typeface="Times New Roman" panose="02020603050405020304" pitchFamily="18" charset="0"/>
              </a:rPr>
              <a:t>位（</a:t>
            </a:r>
            <a:r>
              <a:rPr lang="en-US" altLang="zh-CN" smtClean="0">
                <a:solidFill>
                  <a:srgbClr val="9933FF"/>
                </a:solidFill>
                <a:latin typeface="Times New Roman" panose="02020603050405020304" pitchFamily="18" charset="0"/>
              </a:rPr>
              <a:t>N</a:t>
            </a:r>
            <a:r>
              <a:rPr lang="zh-CN" altLang="en-US" smtClean="0">
                <a:latin typeface="Times New Roman" panose="02020603050405020304" pitchFamily="18" charset="0"/>
              </a:rPr>
              <a:t>为处理机的个数）的位向量，其每一位对应于一个处理机。</a:t>
            </a:r>
          </a:p>
          <a:p>
            <a:pPr lvl="2" eaLnBrk="1" hangingPunct="1"/>
            <a:r>
              <a:rPr lang="zh-CN" altLang="en-US" smtClean="0">
                <a:latin typeface="Times New Roman" panose="02020603050405020304" pitchFamily="18" charset="0"/>
              </a:rPr>
              <a:t>举例</a:t>
            </a:r>
            <a:r>
              <a:rPr lang="zh-CN" altLang="en-US" smtClean="0">
                <a:solidFill>
                  <a:srgbClr val="008000"/>
                </a:solidFill>
                <a:latin typeface="Times New Roman" panose="02020603050405020304" pitchFamily="18" charset="0"/>
              </a:rPr>
              <a:t> </a:t>
            </a:r>
          </a:p>
          <a:p>
            <a:pPr marL="1085850" lvl="1" indent="-457200" eaLnBrk="1" hangingPunct="1"/>
            <a:r>
              <a:rPr lang="zh-CN" altLang="en-US" smtClean="0">
                <a:solidFill>
                  <a:srgbClr val="D60093"/>
                </a:solidFill>
              </a:rPr>
              <a:t>优点：</a:t>
            </a:r>
            <a:r>
              <a:rPr lang="zh-CN" altLang="en-US" smtClean="0"/>
              <a:t>处理比较简单，速度也比较快。</a:t>
            </a:r>
          </a:p>
          <a:p>
            <a:pPr marL="1085850" lvl="1" indent="-457200" eaLnBrk="1" hangingPunct="1"/>
            <a:r>
              <a:rPr lang="zh-CN" altLang="en-US" smtClean="0">
                <a:solidFill>
                  <a:srgbClr val="D60093"/>
                </a:solidFill>
              </a:rPr>
              <a:t>缺点：</a:t>
            </a:r>
          </a:p>
          <a:p>
            <a:pPr lvl="2" eaLnBrk="1" hangingPunct="1"/>
            <a:r>
              <a:rPr lang="zh-CN" altLang="en-US" smtClean="0">
                <a:latin typeface="Times New Roman" panose="02020603050405020304" pitchFamily="18" charset="0"/>
              </a:rPr>
              <a:t>存储空间的开销很大。</a:t>
            </a:r>
          </a:p>
          <a:p>
            <a:pPr lvl="2" eaLnBrk="1" hangingPunct="1"/>
            <a:r>
              <a:rPr lang="zh-CN" altLang="en-US" smtClean="0">
                <a:latin typeface="Times New Roman" panose="02020603050405020304" pitchFamily="18" charset="0"/>
              </a:rPr>
              <a:t>目录项的数目与处理机的个数</a:t>
            </a:r>
            <a:r>
              <a:rPr lang="en-US" altLang="zh-CN" smtClean="0">
                <a:solidFill>
                  <a:srgbClr val="9933FF"/>
                </a:solidFill>
                <a:latin typeface="Times New Roman" panose="02020603050405020304" pitchFamily="18" charset="0"/>
              </a:rPr>
              <a:t>N</a:t>
            </a:r>
            <a:r>
              <a:rPr lang="zh-CN" altLang="en-US" smtClean="0">
                <a:latin typeface="Times New Roman" panose="02020603050405020304" pitchFamily="18" charset="0"/>
              </a:rPr>
              <a:t>成正比，而目录项的大小（位数）也与</a:t>
            </a:r>
            <a:r>
              <a:rPr lang="en-US" altLang="zh-CN" smtClean="0">
                <a:solidFill>
                  <a:srgbClr val="9933FF"/>
                </a:solidFill>
                <a:latin typeface="Times New Roman" panose="02020603050405020304" pitchFamily="18" charset="0"/>
              </a:rPr>
              <a:t>N</a:t>
            </a:r>
            <a:r>
              <a:rPr lang="zh-CN" altLang="en-US" smtClean="0">
                <a:latin typeface="Times New Roman" panose="02020603050405020304" pitchFamily="18" charset="0"/>
              </a:rPr>
              <a:t>成正比，因此目录所占用的空间与</a:t>
            </a:r>
            <a:r>
              <a:rPr lang="en-US" altLang="zh-CN" smtClean="0">
                <a:solidFill>
                  <a:srgbClr val="9933FF"/>
                </a:solidFill>
                <a:latin typeface="Times New Roman" panose="02020603050405020304" pitchFamily="18" charset="0"/>
              </a:rPr>
              <a:t>N</a:t>
            </a:r>
            <a:r>
              <a:rPr lang="en-US" altLang="zh-CN" baseline="30000" smtClean="0">
                <a:solidFill>
                  <a:srgbClr val="9933FF"/>
                </a:solidFill>
                <a:latin typeface="Times New Roman" panose="02020603050405020304" pitchFamily="18" charset="0"/>
              </a:rPr>
              <a:t>2</a:t>
            </a:r>
            <a:r>
              <a:rPr lang="zh-CN" altLang="en-US" smtClean="0">
                <a:latin typeface="Times New Roman" panose="02020603050405020304" pitchFamily="18" charset="0"/>
              </a:rPr>
              <a:t>成正比。</a:t>
            </a:r>
          </a:p>
          <a:p>
            <a:pPr lvl="2" eaLnBrk="1" hangingPunct="1"/>
            <a:r>
              <a:rPr lang="zh-CN" altLang="en-US" smtClean="0">
                <a:latin typeface="Times New Roman" panose="02020603050405020304" pitchFamily="18" charset="0"/>
              </a:rPr>
              <a:t>可扩放性很差。</a:t>
            </a:r>
            <a:endParaRPr lang="zh-CN" altLang="en-US" smtClean="0">
              <a:solidFill>
                <a:srgbClr val="008000"/>
              </a:solidFill>
              <a:latin typeface="Times New Roman" panose="02020603050405020304" pitchFamily="18" charset="0"/>
            </a:endParaRPr>
          </a:p>
        </p:txBody>
      </p:sp>
    </p:spTree>
  </p:cSld>
  <p:clrMapOvr>
    <a:masterClrMapping/>
  </p:clrMapOvr>
  <p:transition>
    <p:pull dir="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title"/>
          </p:nvPr>
        </p:nvSpPr>
        <p:spPr/>
        <p:txBody>
          <a:bodyPr/>
          <a:lstStyle/>
          <a:p>
            <a:pPr eaLnBrk="1" hangingPunct="1"/>
            <a:r>
              <a:rPr lang="en-US" altLang="zh-CN" smtClean="0">
                <a:latin typeface="黑体" panose="02010609060101010101" pitchFamily="49" charset="-122"/>
              </a:rPr>
              <a:t>10.3 </a:t>
            </a:r>
            <a:r>
              <a:rPr lang="zh-CN" altLang="en-US" smtClean="0">
                <a:latin typeface="黑体" panose="02010609060101010101" pitchFamily="49" charset="-122"/>
              </a:rPr>
              <a:t>分布式共享存储器系统结构</a:t>
            </a:r>
          </a:p>
        </p:txBody>
      </p:sp>
      <p:sp>
        <p:nvSpPr>
          <p:cNvPr id="73731" name="Rectangle 8" descr="Rectangle: Click to edit Master text styles&#10;Second level&#10;Third level&#10;Fourth level&#10;Fifth level"/>
          <p:cNvSpPr>
            <a:spLocks noChangeArrowheads="1"/>
          </p:cNvSpPr>
          <p:nvPr/>
        </p:nvSpPr>
        <p:spPr bwMode="auto">
          <a:xfrm>
            <a:off x="684213" y="4652963"/>
            <a:ext cx="77724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714500" indent="-4572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lvl="2" eaLnBrk="1" hangingPunct="1">
              <a:buFont typeface="Wingdings" panose="05000000000000000000" pitchFamily="2" charset="2"/>
              <a:buChar char="p"/>
            </a:pPr>
            <a:r>
              <a:rPr lang="zh-CN" altLang="en-US">
                <a:latin typeface="Times New Roman" panose="02020603050405020304" pitchFamily="18" charset="0"/>
              </a:rPr>
              <a:t>当位向量中的值为</a:t>
            </a:r>
            <a:r>
              <a:rPr lang="zh-CN" altLang="en-US">
                <a:solidFill>
                  <a:srgbClr val="9933FF"/>
                </a:solidFill>
                <a:latin typeface="Times New Roman" panose="02020603050405020304" pitchFamily="18" charset="0"/>
              </a:rPr>
              <a:t>“</a:t>
            </a:r>
            <a:r>
              <a:rPr lang="en-US" altLang="zh-CN">
                <a:solidFill>
                  <a:srgbClr val="9933FF"/>
                </a:solidFill>
                <a:latin typeface="Times New Roman" panose="02020603050405020304" pitchFamily="18" charset="0"/>
              </a:rPr>
              <a:t>1”</a:t>
            </a:r>
            <a:r>
              <a:rPr lang="zh-CN" altLang="en-US">
                <a:latin typeface="Times New Roman" panose="02020603050405020304" pitchFamily="18" charset="0"/>
              </a:rPr>
              <a:t>时，就表示它所对应的处理机有该数据块的副本；否则就表示没有。</a:t>
            </a:r>
          </a:p>
          <a:p>
            <a:pPr lvl="2" eaLnBrk="1" hangingPunct="1"/>
            <a:r>
              <a:rPr lang="zh-CN" altLang="en-US">
                <a:latin typeface="Times New Roman" panose="02020603050405020304" pitchFamily="18" charset="0"/>
              </a:rPr>
              <a:t>在这种情况下，共享集合由位向量中值为</a:t>
            </a:r>
            <a:r>
              <a:rPr lang="zh-CN" altLang="en-US">
                <a:solidFill>
                  <a:srgbClr val="9933FF"/>
                </a:solidFill>
                <a:latin typeface="Times New Roman" panose="02020603050405020304" pitchFamily="18" charset="0"/>
              </a:rPr>
              <a:t>“</a:t>
            </a:r>
            <a:r>
              <a:rPr lang="en-US" altLang="zh-CN">
                <a:solidFill>
                  <a:srgbClr val="9933FF"/>
                </a:solidFill>
                <a:latin typeface="Times New Roman" panose="02020603050405020304" pitchFamily="18" charset="0"/>
              </a:rPr>
              <a:t>1”</a:t>
            </a:r>
            <a:r>
              <a:rPr lang="zh-CN" altLang="en-US">
                <a:latin typeface="Times New Roman" panose="02020603050405020304" pitchFamily="18" charset="0"/>
              </a:rPr>
              <a:t>的位所对应的处理机构成。 </a:t>
            </a:r>
          </a:p>
        </p:txBody>
      </p:sp>
      <p:sp>
        <p:nvSpPr>
          <p:cNvPr id="73732" name="Oval 9"/>
          <p:cNvSpPr>
            <a:spLocks noChangeArrowheads="1"/>
          </p:cNvSpPr>
          <p:nvPr/>
        </p:nvSpPr>
        <p:spPr bwMode="auto">
          <a:xfrm>
            <a:off x="2019300" y="1628775"/>
            <a:ext cx="658813" cy="609600"/>
          </a:xfrm>
          <a:prstGeom prst="ellipse">
            <a:avLst/>
          </a:prstGeom>
          <a:solidFill>
            <a:srgbClr val="FFFF99"/>
          </a:solidFill>
          <a:ln w="9525">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3733" name="Text Box 10"/>
          <p:cNvSpPr txBox="1">
            <a:spLocks noChangeArrowheads="1"/>
          </p:cNvSpPr>
          <p:nvPr/>
        </p:nvSpPr>
        <p:spPr bwMode="auto">
          <a:xfrm>
            <a:off x="2185988" y="1643063"/>
            <a:ext cx="4730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400" b="1">
                <a:solidFill>
                  <a:schemeClr val="tx1"/>
                </a:solidFill>
                <a:latin typeface="宋体" panose="02010600030101010101" pitchFamily="2" charset="-122"/>
                <a:ea typeface="宋体" panose="02010600030101010101" pitchFamily="2" charset="-122"/>
              </a:rPr>
              <a:t>P</a:t>
            </a:r>
            <a:r>
              <a:rPr lang="en-US" altLang="zh-CN" sz="1400" b="1" baseline="-25000">
                <a:solidFill>
                  <a:schemeClr val="tx1"/>
                </a:solidFill>
                <a:latin typeface="宋体" panose="02010600030101010101" pitchFamily="2" charset="-122"/>
                <a:ea typeface="宋体" panose="02010600030101010101" pitchFamily="2" charset="-122"/>
              </a:rPr>
              <a:t>1</a:t>
            </a:r>
            <a:endParaRPr lang="en-US" altLang="zh-CN" sz="1400" b="1">
              <a:solidFill>
                <a:schemeClr val="tx1"/>
              </a:solidFill>
            </a:endParaRPr>
          </a:p>
        </p:txBody>
      </p:sp>
      <p:sp>
        <p:nvSpPr>
          <p:cNvPr id="73734" name="Text Box 11"/>
          <p:cNvSpPr txBox="1">
            <a:spLocks noChangeArrowheads="1"/>
          </p:cNvSpPr>
          <p:nvPr/>
        </p:nvSpPr>
        <p:spPr bwMode="auto">
          <a:xfrm>
            <a:off x="2022475" y="1862138"/>
            <a:ext cx="758825"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400" b="1">
                <a:solidFill>
                  <a:schemeClr val="tx1"/>
                </a:solidFill>
                <a:latin typeface="宋体" panose="02010600030101010101" pitchFamily="2" charset="-122"/>
                <a:ea typeface="宋体" panose="02010600030101010101" pitchFamily="2" charset="-122"/>
              </a:rPr>
              <a:t>Cache</a:t>
            </a:r>
            <a:endParaRPr lang="en-US" altLang="zh-CN" sz="1400" b="1">
              <a:solidFill>
                <a:schemeClr val="tx1"/>
              </a:solidFill>
            </a:endParaRPr>
          </a:p>
        </p:txBody>
      </p:sp>
      <p:sp>
        <p:nvSpPr>
          <p:cNvPr id="73735" name="Text Box 12"/>
          <p:cNvSpPr txBox="1">
            <a:spLocks noChangeArrowheads="1"/>
          </p:cNvSpPr>
          <p:nvPr/>
        </p:nvSpPr>
        <p:spPr bwMode="auto">
          <a:xfrm>
            <a:off x="2152650" y="2930525"/>
            <a:ext cx="100965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zh-CN" altLang="en-US" sz="1600" b="1">
                <a:solidFill>
                  <a:srgbClr val="CC0000"/>
                </a:solidFill>
                <a:latin typeface="Times New Roman" panose="02020603050405020304" pitchFamily="18" charset="0"/>
                <a:ea typeface="宋体" panose="02010600030101010101" pitchFamily="2" charset="-122"/>
              </a:rPr>
              <a:t>位向量：</a:t>
            </a:r>
            <a:endParaRPr lang="zh-CN" altLang="en-US" sz="1600" b="1">
              <a:solidFill>
                <a:srgbClr val="CC0000"/>
              </a:solidFill>
            </a:endParaRPr>
          </a:p>
        </p:txBody>
      </p:sp>
      <p:sp>
        <p:nvSpPr>
          <p:cNvPr id="73736" name="Text Box 13"/>
          <p:cNvSpPr txBox="1">
            <a:spLocks noChangeArrowheads="1"/>
          </p:cNvSpPr>
          <p:nvPr/>
        </p:nvSpPr>
        <p:spPr bwMode="auto">
          <a:xfrm>
            <a:off x="2149475" y="3154363"/>
            <a:ext cx="96678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zh-CN" altLang="en-US" sz="1600" b="1">
                <a:solidFill>
                  <a:srgbClr val="CC0000"/>
                </a:solidFill>
                <a:latin typeface="Times New Roman" panose="02020603050405020304" pitchFamily="18" charset="0"/>
                <a:ea typeface="宋体" panose="02010600030101010101" pitchFamily="2" charset="-122"/>
              </a:rPr>
              <a:t>（</a:t>
            </a:r>
            <a:r>
              <a:rPr lang="en-US" altLang="zh-CN" sz="1600" b="1">
                <a:solidFill>
                  <a:srgbClr val="CC0000"/>
                </a:solidFill>
                <a:latin typeface="Times New Roman" panose="02020603050405020304" pitchFamily="18" charset="0"/>
                <a:ea typeface="宋体" panose="02010600030101010101" pitchFamily="2" charset="-122"/>
              </a:rPr>
              <a:t>N</a:t>
            </a:r>
            <a:r>
              <a:rPr lang="zh-CN" altLang="en-US" sz="1600" b="1">
                <a:solidFill>
                  <a:srgbClr val="CC0000"/>
                </a:solidFill>
                <a:latin typeface="Times New Roman" panose="02020603050405020304" pitchFamily="18" charset="0"/>
                <a:ea typeface="宋体" panose="02010600030101010101" pitchFamily="2" charset="-122"/>
              </a:rPr>
              <a:t>位）</a:t>
            </a:r>
            <a:endParaRPr lang="zh-CN" altLang="en-US" sz="1600" b="1">
              <a:solidFill>
                <a:srgbClr val="CC0000"/>
              </a:solidFill>
            </a:endParaRPr>
          </a:p>
        </p:txBody>
      </p:sp>
      <p:sp>
        <p:nvSpPr>
          <p:cNvPr id="73737" name="Rectangle 14"/>
          <p:cNvSpPr>
            <a:spLocks noChangeArrowheads="1"/>
          </p:cNvSpPr>
          <p:nvPr/>
        </p:nvSpPr>
        <p:spPr bwMode="auto">
          <a:xfrm>
            <a:off x="3048000" y="2960688"/>
            <a:ext cx="3292475" cy="330200"/>
          </a:xfrm>
          <a:prstGeom prst="rect">
            <a:avLst/>
          </a:prstGeom>
          <a:solidFill>
            <a:srgbClr val="CCFFCC"/>
          </a:solidFill>
          <a:ln w="9525">
            <a:solidFill>
              <a:srgbClr val="000000"/>
            </a:solidFill>
            <a:miter lim="800000"/>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3738" name="Oval 15"/>
          <p:cNvSpPr>
            <a:spLocks noChangeArrowheads="1"/>
          </p:cNvSpPr>
          <p:nvPr/>
        </p:nvSpPr>
        <p:spPr bwMode="auto">
          <a:xfrm>
            <a:off x="3111500" y="1628775"/>
            <a:ext cx="657225" cy="609600"/>
          </a:xfrm>
          <a:prstGeom prst="ellipse">
            <a:avLst/>
          </a:prstGeom>
          <a:solidFill>
            <a:srgbClr val="FFFF99"/>
          </a:solidFill>
          <a:ln w="9525">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3739" name="Oval 18"/>
          <p:cNvSpPr>
            <a:spLocks noChangeArrowheads="1"/>
          </p:cNvSpPr>
          <p:nvPr/>
        </p:nvSpPr>
        <p:spPr bwMode="auto">
          <a:xfrm>
            <a:off x="4202113" y="1628775"/>
            <a:ext cx="658812" cy="609600"/>
          </a:xfrm>
          <a:prstGeom prst="ellipse">
            <a:avLst/>
          </a:prstGeom>
          <a:solidFill>
            <a:srgbClr val="FFFF99"/>
          </a:solidFill>
          <a:ln w="9525">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3740" name="Oval 21"/>
          <p:cNvSpPr>
            <a:spLocks noChangeArrowheads="1"/>
          </p:cNvSpPr>
          <p:nvPr/>
        </p:nvSpPr>
        <p:spPr bwMode="auto">
          <a:xfrm>
            <a:off x="5641975" y="1628775"/>
            <a:ext cx="660400" cy="609600"/>
          </a:xfrm>
          <a:prstGeom prst="ellipse">
            <a:avLst/>
          </a:prstGeom>
          <a:solidFill>
            <a:srgbClr val="FFFF99"/>
          </a:solidFill>
          <a:ln w="9525">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3741" name="Oval 24"/>
          <p:cNvSpPr>
            <a:spLocks noChangeArrowheads="1"/>
          </p:cNvSpPr>
          <p:nvPr/>
        </p:nvSpPr>
        <p:spPr bwMode="auto">
          <a:xfrm>
            <a:off x="6732588" y="1628775"/>
            <a:ext cx="658812" cy="609600"/>
          </a:xfrm>
          <a:prstGeom prst="ellipse">
            <a:avLst/>
          </a:prstGeom>
          <a:solidFill>
            <a:srgbClr val="FFFF99"/>
          </a:solidFill>
          <a:ln w="9525">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3742" name="Text Box 27"/>
          <p:cNvSpPr txBox="1">
            <a:spLocks noChangeArrowheads="1"/>
          </p:cNvSpPr>
          <p:nvPr/>
        </p:nvSpPr>
        <p:spPr bwMode="auto">
          <a:xfrm>
            <a:off x="5033963" y="1739900"/>
            <a:ext cx="7620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Times New Roman" panose="02020603050405020304" pitchFamily="18" charset="0"/>
                <a:ea typeface="宋体" panose="02010600030101010101" pitchFamily="2" charset="-122"/>
              </a:rPr>
              <a:t>……</a:t>
            </a:r>
            <a:endParaRPr lang="en-US" altLang="zh-CN" sz="1600" b="1">
              <a:solidFill>
                <a:schemeClr val="tx1"/>
              </a:solidFill>
            </a:endParaRPr>
          </a:p>
        </p:txBody>
      </p:sp>
      <p:sp>
        <p:nvSpPr>
          <p:cNvPr id="73743" name="Line 28"/>
          <p:cNvSpPr>
            <a:spLocks noChangeShapeType="1"/>
          </p:cNvSpPr>
          <p:nvPr/>
        </p:nvSpPr>
        <p:spPr bwMode="auto">
          <a:xfrm>
            <a:off x="3398838" y="2960688"/>
            <a:ext cx="0" cy="330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4" name="Line 29"/>
          <p:cNvSpPr>
            <a:spLocks noChangeShapeType="1"/>
          </p:cNvSpPr>
          <p:nvPr/>
        </p:nvSpPr>
        <p:spPr bwMode="auto">
          <a:xfrm>
            <a:off x="3748088" y="2960688"/>
            <a:ext cx="0" cy="330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5" name="Line 30"/>
          <p:cNvSpPr>
            <a:spLocks noChangeShapeType="1"/>
          </p:cNvSpPr>
          <p:nvPr/>
        </p:nvSpPr>
        <p:spPr bwMode="auto">
          <a:xfrm>
            <a:off x="4117975" y="2960688"/>
            <a:ext cx="0" cy="330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6" name="Line 31"/>
          <p:cNvSpPr>
            <a:spLocks noChangeShapeType="1"/>
          </p:cNvSpPr>
          <p:nvPr/>
        </p:nvSpPr>
        <p:spPr bwMode="auto">
          <a:xfrm>
            <a:off x="5992813" y="2960688"/>
            <a:ext cx="0" cy="330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7" name="Line 32"/>
          <p:cNvSpPr>
            <a:spLocks noChangeShapeType="1"/>
          </p:cNvSpPr>
          <p:nvPr/>
        </p:nvSpPr>
        <p:spPr bwMode="auto">
          <a:xfrm>
            <a:off x="5641975" y="2960688"/>
            <a:ext cx="0" cy="330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8" name="Line 33"/>
          <p:cNvSpPr>
            <a:spLocks noChangeShapeType="1"/>
          </p:cNvSpPr>
          <p:nvPr/>
        </p:nvSpPr>
        <p:spPr bwMode="auto">
          <a:xfrm flipV="1">
            <a:off x="2327275" y="2238375"/>
            <a:ext cx="0" cy="415925"/>
          </a:xfrm>
          <a:prstGeom prst="line">
            <a:avLst/>
          </a:prstGeom>
          <a:noFill/>
          <a:ln w="19050">
            <a:solidFill>
              <a:srgbClr val="000000"/>
            </a:solidFill>
            <a:prstDash val="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73749" name="Line 34"/>
          <p:cNvSpPr>
            <a:spLocks noChangeShapeType="1"/>
          </p:cNvSpPr>
          <p:nvPr/>
        </p:nvSpPr>
        <p:spPr bwMode="auto">
          <a:xfrm>
            <a:off x="2327275" y="2654300"/>
            <a:ext cx="887413"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0" name="Line 35"/>
          <p:cNvSpPr>
            <a:spLocks noChangeShapeType="1"/>
          </p:cNvSpPr>
          <p:nvPr/>
        </p:nvSpPr>
        <p:spPr bwMode="auto">
          <a:xfrm>
            <a:off x="3214688" y="2654300"/>
            <a:ext cx="0" cy="306388"/>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1" name="Line 36"/>
          <p:cNvSpPr>
            <a:spLocks noChangeShapeType="1"/>
          </p:cNvSpPr>
          <p:nvPr/>
        </p:nvSpPr>
        <p:spPr bwMode="auto">
          <a:xfrm flipV="1">
            <a:off x="3459163" y="2238375"/>
            <a:ext cx="0" cy="333375"/>
          </a:xfrm>
          <a:prstGeom prst="line">
            <a:avLst/>
          </a:prstGeom>
          <a:noFill/>
          <a:ln w="19050">
            <a:solidFill>
              <a:srgbClr val="000000"/>
            </a:solidFill>
            <a:prstDash val="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73752" name="Line 37"/>
          <p:cNvSpPr>
            <a:spLocks noChangeShapeType="1"/>
          </p:cNvSpPr>
          <p:nvPr/>
        </p:nvSpPr>
        <p:spPr bwMode="auto">
          <a:xfrm>
            <a:off x="3459163" y="2571750"/>
            <a:ext cx="103187"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3" name="Line 38"/>
          <p:cNvSpPr>
            <a:spLocks noChangeShapeType="1"/>
          </p:cNvSpPr>
          <p:nvPr/>
        </p:nvSpPr>
        <p:spPr bwMode="auto">
          <a:xfrm>
            <a:off x="3562350" y="2571750"/>
            <a:ext cx="0" cy="388938"/>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4" name="Line 39"/>
          <p:cNvSpPr>
            <a:spLocks noChangeShapeType="1"/>
          </p:cNvSpPr>
          <p:nvPr/>
        </p:nvSpPr>
        <p:spPr bwMode="auto">
          <a:xfrm flipV="1">
            <a:off x="4530725" y="2238375"/>
            <a:ext cx="0" cy="333375"/>
          </a:xfrm>
          <a:prstGeom prst="line">
            <a:avLst/>
          </a:prstGeom>
          <a:noFill/>
          <a:ln w="19050">
            <a:solidFill>
              <a:srgbClr val="000000"/>
            </a:solidFill>
            <a:prstDash val="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73755" name="Line 40"/>
          <p:cNvSpPr>
            <a:spLocks noChangeShapeType="1"/>
          </p:cNvSpPr>
          <p:nvPr/>
        </p:nvSpPr>
        <p:spPr bwMode="auto">
          <a:xfrm flipV="1">
            <a:off x="3935413" y="2571750"/>
            <a:ext cx="0" cy="388938"/>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6" name="Line 41"/>
          <p:cNvSpPr>
            <a:spLocks noChangeShapeType="1"/>
          </p:cNvSpPr>
          <p:nvPr/>
        </p:nvSpPr>
        <p:spPr bwMode="auto">
          <a:xfrm>
            <a:off x="3954463" y="2571750"/>
            <a:ext cx="576262"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7" name="Text Box 42"/>
          <p:cNvSpPr txBox="1">
            <a:spLocks noChangeArrowheads="1"/>
          </p:cNvSpPr>
          <p:nvPr/>
        </p:nvSpPr>
        <p:spPr bwMode="auto">
          <a:xfrm>
            <a:off x="3071813" y="2959100"/>
            <a:ext cx="369887"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1</a:t>
            </a:r>
            <a:endParaRPr lang="en-US" altLang="zh-CN" sz="1600" b="1">
              <a:solidFill>
                <a:schemeClr val="tx1"/>
              </a:solidFill>
            </a:endParaRPr>
          </a:p>
        </p:txBody>
      </p:sp>
      <p:sp>
        <p:nvSpPr>
          <p:cNvPr id="73758" name="Text Box 43"/>
          <p:cNvSpPr txBox="1">
            <a:spLocks noChangeArrowheads="1"/>
          </p:cNvSpPr>
          <p:nvPr/>
        </p:nvSpPr>
        <p:spPr bwMode="auto">
          <a:xfrm>
            <a:off x="3398838" y="2959100"/>
            <a:ext cx="369887"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1</a:t>
            </a:r>
            <a:endParaRPr lang="en-US" altLang="zh-CN" sz="1600" b="1">
              <a:solidFill>
                <a:schemeClr val="tx1"/>
              </a:solidFill>
            </a:endParaRPr>
          </a:p>
        </p:txBody>
      </p:sp>
      <p:sp>
        <p:nvSpPr>
          <p:cNvPr id="73759" name="Text Box 44"/>
          <p:cNvSpPr txBox="1">
            <a:spLocks noChangeArrowheads="1"/>
          </p:cNvSpPr>
          <p:nvPr/>
        </p:nvSpPr>
        <p:spPr bwMode="auto">
          <a:xfrm>
            <a:off x="3762375" y="2959100"/>
            <a:ext cx="4318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endParaRPr>
          </a:p>
        </p:txBody>
      </p:sp>
      <p:sp>
        <p:nvSpPr>
          <p:cNvPr id="73760" name="Text Box 45"/>
          <p:cNvSpPr txBox="1">
            <a:spLocks noChangeArrowheads="1"/>
          </p:cNvSpPr>
          <p:nvPr/>
        </p:nvSpPr>
        <p:spPr bwMode="auto">
          <a:xfrm>
            <a:off x="5670550" y="2959100"/>
            <a:ext cx="36988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1</a:t>
            </a:r>
            <a:endParaRPr lang="en-US" altLang="zh-CN" sz="1600" b="1">
              <a:solidFill>
                <a:schemeClr val="tx1"/>
              </a:solidFill>
            </a:endParaRPr>
          </a:p>
        </p:txBody>
      </p:sp>
      <p:sp>
        <p:nvSpPr>
          <p:cNvPr id="73761" name="Text Box 46"/>
          <p:cNvSpPr txBox="1">
            <a:spLocks noChangeArrowheads="1"/>
          </p:cNvSpPr>
          <p:nvPr/>
        </p:nvSpPr>
        <p:spPr bwMode="auto">
          <a:xfrm>
            <a:off x="5994400" y="2959100"/>
            <a:ext cx="4111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0</a:t>
            </a:r>
            <a:endParaRPr lang="en-US" altLang="zh-CN" sz="1600" b="1">
              <a:solidFill>
                <a:schemeClr val="tx1"/>
              </a:solidFill>
            </a:endParaRPr>
          </a:p>
        </p:txBody>
      </p:sp>
      <p:sp>
        <p:nvSpPr>
          <p:cNvPr id="73762" name="Text Box 47"/>
          <p:cNvSpPr txBox="1">
            <a:spLocks noChangeArrowheads="1"/>
          </p:cNvSpPr>
          <p:nvPr/>
        </p:nvSpPr>
        <p:spPr bwMode="auto">
          <a:xfrm>
            <a:off x="4510088" y="2917825"/>
            <a:ext cx="7620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Times New Roman" panose="02020603050405020304" pitchFamily="18" charset="0"/>
                <a:ea typeface="宋体" panose="02010600030101010101" pitchFamily="2" charset="-122"/>
              </a:rPr>
              <a:t>……</a:t>
            </a:r>
            <a:endParaRPr lang="en-US" altLang="zh-CN" sz="1600" b="1">
              <a:solidFill>
                <a:schemeClr val="tx1"/>
              </a:solidFill>
            </a:endParaRPr>
          </a:p>
        </p:txBody>
      </p:sp>
      <p:sp>
        <p:nvSpPr>
          <p:cNvPr id="73763" name="Line 48"/>
          <p:cNvSpPr>
            <a:spLocks noChangeShapeType="1"/>
          </p:cNvSpPr>
          <p:nvPr/>
        </p:nvSpPr>
        <p:spPr bwMode="auto">
          <a:xfrm flipV="1">
            <a:off x="5970588" y="2238375"/>
            <a:ext cx="0" cy="333375"/>
          </a:xfrm>
          <a:prstGeom prst="line">
            <a:avLst/>
          </a:prstGeom>
          <a:noFill/>
          <a:ln w="19050">
            <a:solidFill>
              <a:srgbClr val="000000"/>
            </a:solidFill>
            <a:prstDash val="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73764" name="Line 49"/>
          <p:cNvSpPr>
            <a:spLocks noChangeShapeType="1"/>
          </p:cNvSpPr>
          <p:nvPr/>
        </p:nvSpPr>
        <p:spPr bwMode="auto">
          <a:xfrm flipV="1">
            <a:off x="5807075" y="2571750"/>
            <a:ext cx="0" cy="388938"/>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5" name="Line 50"/>
          <p:cNvSpPr>
            <a:spLocks noChangeShapeType="1"/>
          </p:cNvSpPr>
          <p:nvPr/>
        </p:nvSpPr>
        <p:spPr bwMode="auto">
          <a:xfrm>
            <a:off x="5807075" y="2571750"/>
            <a:ext cx="163513"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6" name="Line 51"/>
          <p:cNvSpPr>
            <a:spLocks noChangeShapeType="1"/>
          </p:cNvSpPr>
          <p:nvPr/>
        </p:nvSpPr>
        <p:spPr bwMode="auto">
          <a:xfrm flipV="1">
            <a:off x="7061200" y="2225675"/>
            <a:ext cx="0" cy="442913"/>
          </a:xfrm>
          <a:prstGeom prst="line">
            <a:avLst/>
          </a:prstGeom>
          <a:noFill/>
          <a:ln w="19050">
            <a:solidFill>
              <a:srgbClr val="000000"/>
            </a:solidFill>
            <a:prstDash val="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73767" name="Line 52"/>
          <p:cNvSpPr>
            <a:spLocks noChangeShapeType="1"/>
          </p:cNvSpPr>
          <p:nvPr/>
        </p:nvSpPr>
        <p:spPr bwMode="auto">
          <a:xfrm flipV="1">
            <a:off x="6157913" y="2654300"/>
            <a:ext cx="0" cy="306388"/>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8" name="Line 53"/>
          <p:cNvSpPr>
            <a:spLocks noChangeShapeType="1"/>
          </p:cNvSpPr>
          <p:nvPr/>
        </p:nvSpPr>
        <p:spPr bwMode="auto">
          <a:xfrm>
            <a:off x="6157913" y="2654300"/>
            <a:ext cx="903287"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9" name="Line 56"/>
          <p:cNvSpPr>
            <a:spLocks noChangeShapeType="1"/>
          </p:cNvSpPr>
          <p:nvPr/>
        </p:nvSpPr>
        <p:spPr bwMode="auto">
          <a:xfrm>
            <a:off x="3214688" y="3313113"/>
            <a:ext cx="0" cy="1381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0" name="Line 59"/>
          <p:cNvSpPr>
            <a:spLocks noChangeShapeType="1"/>
          </p:cNvSpPr>
          <p:nvPr/>
        </p:nvSpPr>
        <p:spPr bwMode="auto">
          <a:xfrm>
            <a:off x="3584575" y="3305175"/>
            <a:ext cx="0" cy="138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1" name="Line 62"/>
          <p:cNvSpPr>
            <a:spLocks noChangeShapeType="1"/>
          </p:cNvSpPr>
          <p:nvPr/>
        </p:nvSpPr>
        <p:spPr bwMode="auto">
          <a:xfrm>
            <a:off x="3935413" y="3305175"/>
            <a:ext cx="0" cy="138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2" name="Line 65"/>
          <p:cNvSpPr>
            <a:spLocks noChangeShapeType="1"/>
          </p:cNvSpPr>
          <p:nvPr/>
        </p:nvSpPr>
        <p:spPr bwMode="auto">
          <a:xfrm>
            <a:off x="5807075" y="3305175"/>
            <a:ext cx="0" cy="138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3" name="Line 68"/>
          <p:cNvSpPr>
            <a:spLocks noChangeShapeType="1"/>
          </p:cNvSpPr>
          <p:nvPr/>
        </p:nvSpPr>
        <p:spPr bwMode="auto">
          <a:xfrm>
            <a:off x="6157913" y="3305175"/>
            <a:ext cx="0" cy="138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4" name="Text Box 69"/>
          <p:cNvSpPr txBox="1">
            <a:spLocks noChangeArrowheads="1"/>
          </p:cNvSpPr>
          <p:nvPr/>
        </p:nvSpPr>
        <p:spPr bwMode="auto">
          <a:xfrm>
            <a:off x="3203575" y="4221163"/>
            <a:ext cx="36734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zh-CN" altLang="en-US" sz="1800" b="1">
                <a:solidFill>
                  <a:srgbClr val="0000FF"/>
                </a:solidFill>
                <a:latin typeface="宋体" panose="02010600030101010101" pitchFamily="2" charset="-122"/>
                <a:ea typeface="宋体" panose="02010600030101010101" pitchFamily="2" charset="-122"/>
              </a:rPr>
              <a:t>共享集＝</a:t>
            </a:r>
            <a:r>
              <a:rPr lang="en-US" altLang="zh-CN" sz="1800" b="1">
                <a:solidFill>
                  <a:srgbClr val="0000FF"/>
                </a:solidFill>
                <a:latin typeface="宋体" panose="02010600030101010101" pitchFamily="2" charset="-122"/>
                <a:ea typeface="宋体" panose="02010600030101010101" pitchFamily="2" charset="-122"/>
              </a:rPr>
              <a:t>{P</a:t>
            </a:r>
            <a:r>
              <a:rPr lang="en-US" altLang="zh-CN" sz="1800" b="1" baseline="-25000">
                <a:solidFill>
                  <a:srgbClr val="0000FF"/>
                </a:solidFill>
                <a:latin typeface="宋体" panose="02010600030101010101" pitchFamily="2" charset="-122"/>
                <a:ea typeface="宋体" panose="02010600030101010101" pitchFamily="2" charset="-122"/>
              </a:rPr>
              <a:t>1</a:t>
            </a:r>
            <a:r>
              <a:rPr lang="zh-CN" altLang="en-US" sz="1800" b="1">
                <a:solidFill>
                  <a:srgbClr val="0000FF"/>
                </a:solidFill>
                <a:latin typeface="宋体" panose="02010600030101010101" pitchFamily="2" charset="-122"/>
                <a:ea typeface="宋体" panose="02010600030101010101" pitchFamily="2" charset="-122"/>
              </a:rPr>
              <a:t>，</a:t>
            </a:r>
            <a:r>
              <a:rPr lang="en-US" altLang="zh-CN" sz="1800" b="1">
                <a:solidFill>
                  <a:srgbClr val="0000FF"/>
                </a:solidFill>
                <a:latin typeface="宋体" panose="02010600030101010101" pitchFamily="2" charset="-122"/>
                <a:ea typeface="宋体" panose="02010600030101010101" pitchFamily="2" charset="-122"/>
              </a:rPr>
              <a:t>P</a:t>
            </a:r>
            <a:r>
              <a:rPr lang="en-US" altLang="zh-CN" sz="1800" b="1" baseline="-25000">
                <a:solidFill>
                  <a:srgbClr val="0000FF"/>
                </a:solidFill>
                <a:latin typeface="宋体" panose="02010600030101010101" pitchFamily="2" charset="-122"/>
                <a:ea typeface="宋体" panose="02010600030101010101" pitchFamily="2" charset="-122"/>
              </a:rPr>
              <a:t>2</a:t>
            </a:r>
            <a:r>
              <a:rPr lang="zh-CN" altLang="en-US" sz="1800" b="1">
                <a:solidFill>
                  <a:srgbClr val="0000FF"/>
                </a:solidFill>
                <a:latin typeface="宋体" panose="02010600030101010101" pitchFamily="2" charset="-122"/>
                <a:ea typeface="宋体" panose="02010600030101010101" pitchFamily="2" charset="-122"/>
              </a:rPr>
              <a:t>，</a:t>
            </a:r>
            <a:r>
              <a:rPr lang="en-US" altLang="zh-CN" sz="1800" b="1">
                <a:solidFill>
                  <a:srgbClr val="0000FF"/>
                </a:solidFill>
                <a:latin typeface="Arial" panose="020B0604020202020204" pitchFamily="34" charset="0"/>
                <a:ea typeface="宋体" panose="02010600030101010101" pitchFamily="2" charset="-122"/>
              </a:rPr>
              <a:t>…</a:t>
            </a:r>
            <a:r>
              <a:rPr lang="zh-CN" altLang="en-US" sz="1800" b="1">
                <a:solidFill>
                  <a:srgbClr val="0000FF"/>
                </a:solidFill>
                <a:latin typeface="宋体" panose="02010600030101010101" pitchFamily="2" charset="-122"/>
                <a:ea typeface="宋体" panose="02010600030101010101" pitchFamily="2" charset="-122"/>
              </a:rPr>
              <a:t>，</a:t>
            </a:r>
            <a:r>
              <a:rPr lang="en-US" altLang="zh-CN" sz="1800" b="1">
                <a:solidFill>
                  <a:srgbClr val="0000FF"/>
                </a:solidFill>
                <a:latin typeface="宋体" panose="02010600030101010101" pitchFamily="2" charset="-122"/>
                <a:ea typeface="宋体" panose="02010600030101010101" pitchFamily="2" charset="-122"/>
              </a:rPr>
              <a:t>P</a:t>
            </a:r>
            <a:r>
              <a:rPr lang="en-US" altLang="zh-CN" sz="1800" b="1" baseline="-25000">
                <a:solidFill>
                  <a:srgbClr val="0000FF"/>
                </a:solidFill>
                <a:latin typeface="宋体" panose="02010600030101010101" pitchFamily="2" charset="-122"/>
                <a:ea typeface="宋体" panose="02010600030101010101" pitchFamily="2" charset="-122"/>
              </a:rPr>
              <a:t>N-1</a:t>
            </a:r>
            <a:r>
              <a:rPr lang="en-US" altLang="zh-CN" sz="1800" b="1">
                <a:solidFill>
                  <a:srgbClr val="0000FF"/>
                </a:solidFill>
                <a:latin typeface="宋体" panose="02010600030101010101" pitchFamily="2" charset="-122"/>
                <a:ea typeface="宋体" panose="02010600030101010101" pitchFamily="2" charset="-122"/>
              </a:rPr>
              <a:t> }</a:t>
            </a:r>
            <a:endParaRPr lang="en-US" altLang="zh-CN" sz="1800" b="1">
              <a:solidFill>
                <a:srgbClr val="0000FF"/>
              </a:solidFill>
            </a:endParaRPr>
          </a:p>
        </p:txBody>
      </p:sp>
      <p:sp>
        <p:nvSpPr>
          <p:cNvPr id="73775" name="Text Box 72"/>
          <p:cNvSpPr txBox="1">
            <a:spLocks noChangeArrowheads="1"/>
          </p:cNvSpPr>
          <p:nvPr/>
        </p:nvSpPr>
        <p:spPr bwMode="auto">
          <a:xfrm>
            <a:off x="3298825" y="1643063"/>
            <a:ext cx="4730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400" b="1">
                <a:solidFill>
                  <a:schemeClr val="tx1"/>
                </a:solidFill>
                <a:latin typeface="宋体" panose="02010600030101010101" pitchFamily="2" charset="-122"/>
                <a:ea typeface="宋体" panose="02010600030101010101" pitchFamily="2" charset="-122"/>
              </a:rPr>
              <a:t>P</a:t>
            </a:r>
            <a:r>
              <a:rPr lang="en-US" altLang="zh-CN" sz="1400" b="1" baseline="-25000">
                <a:solidFill>
                  <a:schemeClr val="tx1"/>
                </a:solidFill>
                <a:latin typeface="宋体" panose="02010600030101010101" pitchFamily="2" charset="-122"/>
                <a:ea typeface="宋体" panose="02010600030101010101" pitchFamily="2" charset="-122"/>
              </a:rPr>
              <a:t>2</a:t>
            </a:r>
            <a:endParaRPr lang="en-US" altLang="zh-CN" sz="1400" b="1">
              <a:solidFill>
                <a:schemeClr val="tx1"/>
              </a:solidFill>
            </a:endParaRPr>
          </a:p>
        </p:txBody>
      </p:sp>
      <p:sp>
        <p:nvSpPr>
          <p:cNvPr id="73776" name="Text Box 73"/>
          <p:cNvSpPr txBox="1">
            <a:spLocks noChangeArrowheads="1"/>
          </p:cNvSpPr>
          <p:nvPr/>
        </p:nvSpPr>
        <p:spPr bwMode="auto">
          <a:xfrm>
            <a:off x="3135313" y="1862138"/>
            <a:ext cx="758825"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400" b="1">
                <a:solidFill>
                  <a:schemeClr val="tx1"/>
                </a:solidFill>
                <a:latin typeface="宋体" panose="02010600030101010101" pitchFamily="2" charset="-122"/>
                <a:ea typeface="宋体" panose="02010600030101010101" pitchFamily="2" charset="-122"/>
              </a:rPr>
              <a:t>Cache</a:t>
            </a:r>
            <a:endParaRPr lang="en-US" altLang="zh-CN" sz="1400" b="1">
              <a:solidFill>
                <a:schemeClr val="tx1"/>
              </a:solidFill>
            </a:endParaRPr>
          </a:p>
        </p:txBody>
      </p:sp>
      <p:sp>
        <p:nvSpPr>
          <p:cNvPr id="73777" name="Text Box 74"/>
          <p:cNvSpPr txBox="1">
            <a:spLocks noChangeArrowheads="1"/>
          </p:cNvSpPr>
          <p:nvPr/>
        </p:nvSpPr>
        <p:spPr bwMode="auto">
          <a:xfrm>
            <a:off x="4364038" y="1643063"/>
            <a:ext cx="4730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400" b="1">
                <a:solidFill>
                  <a:schemeClr val="tx1"/>
                </a:solidFill>
                <a:latin typeface="宋体" panose="02010600030101010101" pitchFamily="2" charset="-122"/>
                <a:ea typeface="宋体" panose="02010600030101010101" pitchFamily="2" charset="-122"/>
              </a:rPr>
              <a:t>P</a:t>
            </a:r>
            <a:r>
              <a:rPr lang="en-US" altLang="zh-CN" sz="1400" b="1" baseline="-25000">
                <a:solidFill>
                  <a:schemeClr val="tx1"/>
                </a:solidFill>
                <a:latin typeface="宋体" panose="02010600030101010101" pitchFamily="2" charset="-122"/>
                <a:ea typeface="宋体" panose="02010600030101010101" pitchFamily="2" charset="-122"/>
              </a:rPr>
              <a:t>3</a:t>
            </a:r>
            <a:endParaRPr lang="en-US" altLang="zh-CN" sz="1400" b="1">
              <a:solidFill>
                <a:schemeClr val="tx1"/>
              </a:solidFill>
            </a:endParaRPr>
          </a:p>
        </p:txBody>
      </p:sp>
      <p:sp>
        <p:nvSpPr>
          <p:cNvPr id="73778" name="Text Box 75"/>
          <p:cNvSpPr txBox="1">
            <a:spLocks noChangeArrowheads="1"/>
          </p:cNvSpPr>
          <p:nvPr/>
        </p:nvSpPr>
        <p:spPr bwMode="auto">
          <a:xfrm>
            <a:off x="4200525" y="1862138"/>
            <a:ext cx="758825"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400" b="1">
                <a:solidFill>
                  <a:schemeClr val="tx1"/>
                </a:solidFill>
                <a:latin typeface="宋体" panose="02010600030101010101" pitchFamily="2" charset="-122"/>
                <a:ea typeface="宋体" panose="02010600030101010101" pitchFamily="2" charset="-122"/>
              </a:rPr>
              <a:t>Cache</a:t>
            </a:r>
            <a:endParaRPr lang="en-US" altLang="zh-CN" sz="1400" b="1">
              <a:solidFill>
                <a:schemeClr val="tx1"/>
              </a:solidFill>
            </a:endParaRPr>
          </a:p>
        </p:txBody>
      </p:sp>
      <p:sp>
        <p:nvSpPr>
          <p:cNvPr id="73779" name="Text Box 76"/>
          <p:cNvSpPr txBox="1">
            <a:spLocks noChangeArrowheads="1"/>
          </p:cNvSpPr>
          <p:nvPr/>
        </p:nvSpPr>
        <p:spPr bwMode="auto">
          <a:xfrm>
            <a:off x="5753100" y="1643063"/>
            <a:ext cx="4730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400" b="1">
                <a:solidFill>
                  <a:schemeClr val="tx1"/>
                </a:solidFill>
                <a:latin typeface="宋体" panose="02010600030101010101" pitchFamily="2" charset="-122"/>
                <a:ea typeface="宋体" panose="02010600030101010101" pitchFamily="2" charset="-122"/>
              </a:rPr>
              <a:t>P</a:t>
            </a:r>
            <a:r>
              <a:rPr lang="en-US" altLang="zh-CN" sz="1400" b="1" baseline="-25000">
                <a:solidFill>
                  <a:schemeClr val="tx1"/>
                </a:solidFill>
                <a:latin typeface="宋体" panose="02010600030101010101" pitchFamily="2" charset="-122"/>
                <a:ea typeface="宋体" panose="02010600030101010101" pitchFamily="2" charset="-122"/>
              </a:rPr>
              <a:t>N-1</a:t>
            </a:r>
            <a:endParaRPr lang="en-US" altLang="zh-CN" sz="1400" b="1">
              <a:solidFill>
                <a:schemeClr val="tx1"/>
              </a:solidFill>
            </a:endParaRPr>
          </a:p>
        </p:txBody>
      </p:sp>
      <p:sp>
        <p:nvSpPr>
          <p:cNvPr id="73780" name="Text Box 77"/>
          <p:cNvSpPr txBox="1">
            <a:spLocks noChangeArrowheads="1"/>
          </p:cNvSpPr>
          <p:nvPr/>
        </p:nvSpPr>
        <p:spPr bwMode="auto">
          <a:xfrm>
            <a:off x="5641975" y="1862138"/>
            <a:ext cx="758825"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400" b="1">
                <a:solidFill>
                  <a:schemeClr val="tx1"/>
                </a:solidFill>
                <a:latin typeface="宋体" panose="02010600030101010101" pitchFamily="2" charset="-122"/>
                <a:ea typeface="宋体" panose="02010600030101010101" pitchFamily="2" charset="-122"/>
              </a:rPr>
              <a:t>Cache</a:t>
            </a:r>
            <a:endParaRPr lang="en-US" altLang="zh-CN" sz="1400" b="1">
              <a:solidFill>
                <a:schemeClr val="tx1"/>
              </a:solidFill>
            </a:endParaRPr>
          </a:p>
        </p:txBody>
      </p:sp>
      <p:sp>
        <p:nvSpPr>
          <p:cNvPr id="73781" name="Text Box 78"/>
          <p:cNvSpPr txBox="1">
            <a:spLocks noChangeArrowheads="1"/>
          </p:cNvSpPr>
          <p:nvPr/>
        </p:nvSpPr>
        <p:spPr bwMode="auto">
          <a:xfrm>
            <a:off x="6899275" y="1643063"/>
            <a:ext cx="4730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400" b="1">
                <a:solidFill>
                  <a:schemeClr val="tx1"/>
                </a:solidFill>
                <a:latin typeface="宋体" panose="02010600030101010101" pitchFamily="2" charset="-122"/>
                <a:ea typeface="宋体" panose="02010600030101010101" pitchFamily="2" charset="-122"/>
              </a:rPr>
              <a:t>P</a:t>
            </a:r>
            <a:r>
              <a:rPr lang="en-US" altLang="zh-CN" sz="1400" b="1" baseline="-25000">
                <a:solidFill>
                  <a:schemeClr val="tx1"/>
                </a:solidFill>
                <a:latin typeface="宋体" panose="02010600030101010101" pitchFamily="2" charset="-122"/>
                <a:ea typeface="宋体" panose="02010600030101010101" pitchFamily="2" charset="-122"/>
              </a:rPr>
              <a:t>N</a:t>
            </a:r>
            <a:endParaRPr lang="en-US" altLang="zh-CN" sz="1400" b="1">
              <a:solidFill>
                <a:schemeClr val="tx1"/>
              </a:solidFill>
            </a:endParaRPr>
          </a:p>
        </p:txBody>
      </p:sp>
      <p:sp>
        <p:nvSpPr>
          <p:cNvPr id="73782" name="Text Box 79"/>
          <p:cNvSpPr txBox="1">
            <a:spLocks noChangeArrowheads="1"/>
          </p:cNvSpPr>
          <p:nvPr/>
        </p:nvSpPr>
        <p:spPr bwMode="auto">
          <a:xfrm>
            <a:off x="6732588" y="1844675"/>
            <a:ext cx="758825"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400" b="1">
                <a:solidFill>
                  <a:schemeClr val="tx1"/>
                </a:solidFill>
                <a:latin typeface="宋体" panose="02010600030101010101" pitchFamily="2" charset="-122"/>
                <a:ea typeface="宋体" panose="02010600030101010101" pitchFamily="2" charset="-122"/>
              </a:rPr>
              <a:t>Cache</a:t>
            </a:r>
            <a:endParaRPr lang="en-US" altLang="zh-CN" sz="1400" b="1">
              <a:solidFill>
                <a:schemeClr val="tx1"/>
              </a:solidFill>
            </a:endParaRPr>
          </a:p>
        </p:txBody>
      </p:sp>
      <p:sp>
        <p:nvSpPr>
          <p:cNvPr id="73783" name="Text Box 81"/>
          <p:cNvSpPr txBox="1">
            <a:spLocks noChangeArrowheads="1"/>
          </p:cNvSpPr>
          <p:nvPr/>
        </p:nvSpPr>
        <p:spPr bwMode="auto">
          <a:xfrm>
            <a:off x="3035300" y="3429000"/>
            <a:ext cx="42862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1600" b="1">
                <a:solidFill>
                  <a:srgbClr val="000000"/>
                </a:solidFill>
                <a:latin typeface="宋体" panose="02010600030101010101" pitchFamily="2" charset="-122"/>
                <a:ea typeface="宋体" panose="02010600030101010101" pitchFamily="2" charset="-122"/>
              </a:rPr>
              <a:t>第</a:t>
            </a:r>
            <a:r>
              <a:rPr lang="en-US" altLang="zh-CN" sz="1600" b="1">
                <a:solidFill>
                  <a:srgbClr val="000000"/>
                </a:solidFill>
                <a:latin typeface="宋体" panose="02010600030101010101" pitchFamily="2" charset="-122"/>
                <a:ea typeface="宋体" panose="02010600030101010101" pitchFamily="2" charset="-122"/>
              </a:rPr>
              <a:t>1</a:t>
            </a:r>
            <a:r>
              <a:rPr lang="zh-CN" altLang="en-US" sz="1600" b="1">
                <a:solidFill>
                  <a:srgbClr val="000000"/>
                </a:solidFill>
                <a:latin typeface="宋体" panose="02010600030101010101" pitchFamily="2" charset="-122"/>
                <a:ea typeface="宋体" panose="02010600030101010101" pitchFamily="2" charset="-122"/>
              </a:rPr>
              <a:t>位</a:t>
            </a:r>
          </a:p>
        </p:txBody>
      </p:sp>
      <p:sp>
        <p:nvSpPr>
          <p:cNvPr id="73784" name="Text Box 82"/>
          <p:cNvSpPr txBox="1">
            <a:spLocks noChangeArrowheads="1"/>
          </p:cNvSpPr>
          <p:nvPr/>
        </p:nvSpPr>
        <p:spPr bwMode="auto">
          <a:xfrm>
            <a:off x="3394075" y="3429000"/>
            <a:ext cx="42862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1600" b="1">
                <a:solidFill>
                  <a:srgbClr val="000000"/>
                </a:solidFill>
                <a:latin typeface="宋体" panose="02010600030101010101" pitchFamily="2" charset="-122"/>
                <a:ea typeface="宋体" panose="02010600030101010101" pitchFamily="2" charset="-122"/>
              </a:rPr>
              <a:t>第</a:t>
            </a:r>
            <a:r>
              <a:rPr lang="en-US" altLang="zh-CN" sz="1600" b="1">
                <a:solidFill>
                  <a:srgbClr val="000000"/>
                </a:solidFill>
                <a:latin typeface="宋体" panose="02010600030101010101" pitchFamily="2" charset="-122"/>
                <a:ea typeface="宋体" panose="02010600030101010101" pitchFamily="2" charset="-122"/>
              </a:rPr>
              <a:t>2</a:t>
            </a:r>
            <a:r>
              <a:rPr lang="zh-CN" altLang="en-US" sz="1600" b="1">
                <a:solidFill>
                  <a:srgbClr val="000000"/>
                </a:solidFill>
                <a:latin typeface="宋体" panose="02010600030101010101" pitchFamily="2" charset="-122"/>
                <a:ea typeface="宋体" panose="02010600030101010101" pitchFamily="2" charset="-122"/>
              </a:rPr>
              <a:t>位</a:t>
            </a:r>
          </a:p>
        </p:txBody>
      </p:sp>
      <p:sp>
        <p:nvSpPr>
          <p:cNvPr id="73785" name="Text Box 83"/>
          <p:cNvSpPr txBox="1">
            <a:spLocks noChangeArrowheads="1"/>
          </p:cNvSpPr>
          <p:nvPr/>
        </p:nvSpPr>
        <p:spPr bwMode="auto">
          <a:xfrm>
            <a:off x="3725863" y="3429000"/>
            <a:ext cx="42862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1600" b="1">
                <a:solidFill>
                  <a:srgbClr val="000000"/>
                </a:solidFill>
                <a:latin typeface="宋体" panose="02010600030101010101" pitchFamily="2" charset="-122"/>
                <a:ea typeface="宋体" panose="02010600030101010101" pitchFamily="2" charset="-122"/>
              </a:rPr>
              <a:t>第</a:t>
            </a:r>
            <a:r>
              <a:rPr lang="en-US" altLang="zh-CN" sz="1600" b="1">
                <a:solidFill>
                  <a:srgbClr val="000000"/>
                </a:solidFill>
                <a:latin typeface="宋体" panose="02010600030101010101" pitchFamily="2" charset="-122"/>
                <a:ea typeface="宋体" panose="02010600030101010101" pitchFamily="2" charset="-122"/>
              </a:rPr>
              <a:t>3</a:t>
            </a:r>
            <a:r>
              <a:rPr lang="zh-CN" altLang="en-US" sz="1600" b="1">
                <a:solidFill>
                  <a:srgbClr val="000000"/>
                </a:solidFill>
                <a:latin typeface="宋体" panose="02010600030101010101" pitchFamily="2" charset="-122"/>
                <a:ea typeface="宋体" panose="02010600030101010101" pitchFamily="2" charset="-122"/>
              </a:rPr>
              <a:t>位</a:t>
            </a:r>
          </a:p>
        </p:txBody>
      </p:sp>
      <p:sp>
        <p:nvSpPr>
          <p:cNvPr id="73786" name="Text Box 84"/>
          <p:cNvSpPr txBox="1">
            <a:spLocks noChangeArrowheads="1"/>
          </p:cNvSpPr>
          <p:nvPr/>
        </p:nvSpPr>
        <p:spPr bwMode="auto">
          <a:xfrm>
            <a:off x="5627688" y="3414713"/>
            <a:ext cx="42862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1600" b="1">
                <a:solidFill>
                  <a:srgbClr val="000000"/>
                </a:solidFill>
                <a:latin typeface="宋体" panose="02010600030101010101" pitchFamily="2" charset="-122"/>
                <a:ea typeface="宋体" panose="02010600030101010101" pitchFamily="2" charset="-122"/>
              </a:rPr>
              <a:t>第   位</a:t>
            </a:r>
          </a:p>
        </p:txBody>
      </p:sp>
      <p:sp>
        <p:nvSpPr>
          <p:cNvPr id="73787" name="Text Box 85"/>
          <p:cNvSpPr txBox="1">
            <a:spLocks noChangeArrowheads="1"/>
          </p:cNvSpPr>
          <p:nvPr/>
        </p:nvSpPr>
        <p:spPr bwMode="auto">
          <a:xfrm>
            <a:off x="5508625" y="3644900"/>
            <a:ext cx="792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1600" b="1">
                <a:solidFill>
                  <a:srgbClr val="000000"/>
                </a:solidFill>
                <a:latin typeface="Times New Roman" panose="02020603050405020304" pitchFamily="18" charset="0"/>
              </a:rPr>
              <a:t>(N-1)</a:t>
            </a:r>
          </a:p>
        </p:txBody>
      </p:sp>
      <p:sp>
        <p:nvSpPr>
          <p:cNvPr id="73788" name="Text Box 86"/>
          <p:cNvSpPr txBox="1">
            <a:spLocks noChangeArrowheads="1"/>
          </p:cNvSpPr>
          <p:nvPr/>
        </p:nvSpPr>
        <p:spPr bwMode="auto">
          <a:xfrm>
            <a:off x="5969000" y="3430588"/>
            <a:ext cx="42862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1600" b="1">
                <a:solidFill>
                  <a:srgbClr val="000000"/>
                </a:solidFill>
                <a:latin typeface="宋体" panose="02010600030101010101" pitchFamily="2" charset="-122"/>
                <a:ea typeface="宋体" panose="02010600030101010101" pitchFamily="2" charset="-122"/>
              </a:rPr>
              <a:t>第   位</a:t>
            </a:r>
          </a:p>
        </p:txBody>
      </p:sp>
      <p:sp>
        <p:nvSpPr>
          <p:cNvPr id="73789" name="Text Box 87"/>
          <p:cNvSpPr txBox="1">
            <a:spLocks noChangeArrowheads="1"/>
          </p:cNvSpPr>
          <p:nvPr/>
        </p:nvSpPr>
        <p:spPr bwMode="auto">
          <a:xfrm>
            <a:off x="6011863" y="3659188"/>
            <a:ext cx="4333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1600" b="1">
                <a:solidFill>
                  <a:srgbClr val="000000"/>
                </a:solidFill>
                <a:latin typeface="Times New Roman" panose="02020603050405020304" pitchFamily="18" charset="0"/>
              </a:rPr>
              <a:t>N</a:t>
            </a:r>
          </a:p>
        </p:txBody>
      </p:sp>
    </p:spTree>
  </p:cSld>
  <p:clrMapOvr>
    <a:masterClrMapping/>
  </p:clrMapOvr>
  <p:transition>
    <p:pull dir="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5"/>
          <p:cNvSpPr>
            <a:spLocks noGrp="1" noChangeArrowheads="1"/>
          </p:cNvSpPr>
          <p:nvPr>
            <p:ph type="title"/>
          </p:nvPr>
        </p:nvSpPr>
        <p:spPr/>
        <p:txBody>
          <a:bodyPr/>
          <a:lstStyle/>
          <a:p>
            <a:pPr eaLnBrk="1" hangingPunct="1"/>
            <a:r>
              <a:rPr lang="en-US" altLang="zh-CN" smtClean="0">
                <a:latin typeface="黑体" panose="02010609060101010101" pitchFamily="49" charset="-122"/>
              </a:rPr>
              <a:t>10.3 </a:t>
            </a:r>
            <a:r>
              <a:rPr lang="zh-CN" altLang="en-US" smtClean="0">
                <a:latin typeface="黑体" panose="02010609060101010101" pitchFamily="49" charset="-122"/>
              </a:rPr>
              <a:t>分布式共享存储器系统结构</a:t>
            </a:r>
          </a:p>
        </p:txBody>
      </p:sp>
      <p:sp>
        <p:nvSpPr>
          <p:cNvPr id="74755" name="Rectangle 3" descr="Rectangle: Click to edit Master text styles&#10;Second level&#10;Third level&#10;Fourth level&#10;Fifth level"/>
          <p:cNvSpPr>
            <a:spLocks noGrp="1" noChangeArrowheads="1"/>
          </p:cNvSpPr>
          <p:nvPr>
            <p:ph type="body" sz="half" idx="1"/>
          </p:nvPr>
        </p:nvSpPr>
        <p:spPr>
          <a:xfrm>
            <a:off x="685800" y="1363663"/>
            <a:ext cx="8207375" cy="4370387"/>
          </a:xfrm>
        </p:spPr>
        <p:txBody>
          <a:bodyPr/>
          <a:lstStyle/>
          <a:p>
            <a:pPr marL="457200" indent="-457200" eaLnBrk="1" hangingPunct="1">
              <a:buFont typeface="Wingdings" panose="05000000000000000000" pitchFamily="2" charset="2"/>
              <a:buAutoNum type="arabicPeriod" startAt="2"/>
            </a:pPr>
            <a:r>
              <a:rPr lang="zh-CN" altLang="en-US" smtClean="0"/>
              <a:t>有限映象目录 </a:t>
            </a:r>
          </a:p>
          <a:p>
            <a:pPr marL="1085850" lvl="1" indent="-457200" eaLnBrk="1" hangingPunct="1"/>
            <a:r>
              <a:rPr lang="zh-CN" altLang="en-US" smtClean="0"/>
              <a:t>提高其可扩放性和减少目录所占用的空间。</a:t>
            </a:r>
          </a:p>
          <a:p>
            <a:pPr marL="1085850" lvl="1" indent="-457200" eaLnBrk="1" hangingPunct="1"/>
            <a:r>
              <a:rPr lang="zh-CN" altLang="en-US" smtClean="0">
                <a:solidFill>
                  <a:srgbClr val="D60093"/>
                </a:solidFill>
              </a:rPr>
              <a:t>核心思想：</a:t>
            </a:r>
            <a:r>
              <a:rPr lang="zh-CN" altLang="en-US" smtClean="0"/>
              <a:t>采用位数固定的目录项目</a:t>
            </a:r>
          </a:p>
          <a:p>
            <a:pPr lvl="2" eaLnBrk="1" hangingPunct="1"/>
            <a:r>
              <a:rPr lang="zh-CN" altLang="en-US" smtClean="0">
                <a:latin typeface="Times New Roman" panose="02020603050405020304" pitchFamily="18" charset="0"/>
              </a:rPr>
              <a:t>限制同一数据块在所有</a:t>
            </a:r>
            <a:r>
              <a:rPr lang="en-US" altLang="zh-CN" smtClean="0">
                <a:solidFill>
                  <a:srgbClr val="9933FF"/>
                </a:solidFill>
                <a:latin typeface="Times New Roman" panose="02020603050405020304" pitchFamily="18" charset="0"/>
              </a:rPr>
              <a:t>Cache</a:t>
            </a:r>
            <a:r>
              <a:rPr lang="zh-CN" altLang="en-US" smtClean="0">
                <a:latin typeface="Times New Roman" panose="02020603050405020304" pitchFamily="18" charset="0"/>
              </a:rPr>
              <a:t>中的副本总数。 </a:t>
            </a:r>
          </a:p>
          <a:p>
            <a:pPr lvl="2" eaLnBrk="1" hangingPunct="1"/>
            <a:r>
              <a:rPr lang="zh-CN" altLang="en-US" smtClean="0">
                <a:latin typeface="Times New Roman" panose="02020603050405020304" pitchFamily="18" charset="0"/>
              </a:rPr>
              <a:t>例如，限定为常数</a:t>
            </a:r>
            <a:r>
              <a:rPr lang="en-US" altLang="zh-CN" smtClean="0">
                <a:solidFill>
                  <a:srgbClr val="9933FF"/>
                </a:solidFill>
                <a:latin typeface="Times New Roman" panose="02020603050405020304" pitchFamily="18" charset="0"/>
              </a:rPr>
              <a:t>m</a:t>
            </a:r>
            <a:r>
              <a:rPr lang="zh-CN" altLang="en-US" smtClean="0">
                <a:latin typeface="Times New Roman" panose="02020603050405020304" pitchFamily="18" charset="0"/>
              </a:rPr>
              <a:t>。则目录项中用于表示共享集合所需的二进制位数为：</a:t>
            </a:r>
            <a:r>
              <a:rPr lang="en-US" altLang="zh-CN" smtClean="0">
                <a:solidFill>
                  <a:srgbClr val="9933FF"/>
                </a:solidFill>
                <a:latin typeface="Times New Roman" panose="02020603050405020304" pitchFamily="18" charset="0"/>
              </a:rPr>
              <a:t>m×log</a:t>
            </a:r>
            <a:r>
              <a:rPr lang="en-US" altLang="zh-CN" baseline="-25000" smtClean="0">
                <a:solidFill>
                  <a:srgbClr val="9933FF"/>
                </a:solidFill>
                <a:latin typeface="Times New Roman" panose="02020603050405020304" pitchFamily="18" charset="0"/>
              </a:rPr>
              <a:t>2</a:t>
            </a:r>
            <a:r>
              <a:rPr lang="en-US" altLang="zh-CN" smtClean="0">
                <a:solidFill>
                  <a:srgbClr val="9933FF"/>
                </a:solidFill>
                <a:latin typeface="Times New Roman" panose="02020603050405020304" pitchFamily="18" charset="0"/>
              </a:rPr>
              <a:t>N</a:t>
            </a:r>
            <a:r>
              <a:rPr lang="zh-CN" altLang="en-US" smtClean="0">
                <a:latin typeface="Times New Roman" panose="02020603050405020304" pitchFamily="18" charset="0"/>
              </a:rPr>
              <a:t>。 </a:t>
            </a:r>
          </a:p>
          <a:p>
            <a:pPr lvl="2" eaLnBrk="1" hangingPunct="1"/>
            <a:r>
              <a:rPr lang="zh-CN" altLang="en-US" smtClean="0">
                <a:latin typeface="Times New Roman" panose="02020603050405020304" pitchFamily="18" charset="0"/>
              </a:rPr>
              <a:t>目录所占用的空间与</a:t>
            </a:r>
            <a:r>
              <a:rPr lang="en-US" altLang="zh-CN" smtClean="0">
                <a:latin typeface="Times New Roman" panose="02020603050405020304" pitchFamily="18" charset="0"/>
              </a:rPr>
              <a:t>N×            </a:t>
            </a:r>
            <a:r>
              <a:rPr lang="zh-CN" altLang="en-US" smtClean="0">
                <a:latin typeface="Times New Roman" panose="02020603050405020304" pitchFamily="18" charset="0"/>
              </a:rPr>
              <a:t>成正比。</a:t>
            </a:r>
          </a:p>
          <a:p>
            <a:pPr marL="1085850" lvl="1" indent="-457200" eaLnBrk="1" hangingPunct="1"/>
            <a:r>
              <a:rPr lang="zh-CN" altLang="en-US" smtClean="0"/>
              <a:t>举例 </a:t>
            </a:r>
            <a:endParaRPr lang="zh-CN" altLang="en-US" smtClean="0">
              <a:latin typeface="Times New Roman" panose="02020603050405020304" pitchFamily="18" charset="0"/>
            </a:endParaRPr>
          </a:p>
          <a:p>
            <a:pPr marL="457200" indent="-457200" eaLnBrk="1" hangingPunct="1">
              <a:buFont typeface="Wingdings" panose="05000000000000000000" pitchFamily="2" charset="2"/>
              <a:buAutoNum type="arabicPeriod" startAt="2"/>
            </a:pPr>
            <a:endParaRPr lang="en-US" altLang="zh-CN" smtClean="0">
              <a:latin typeface="Times New Roman" panose="02020603050405020304" pitchFamily="18" charset="0"/>
            </a:endParaRPr>
          </a:p>
        </p:txBody>
      </p:sp>
      <p:sp>
        <p:nvSpPr>
          <p:cNvPr id="74756" name="Rectangle 8"/>
          <p:cNvSpPr>
            <a:spLocks noChangeArrowheads="1"/>
          </p:cNvSpPr>
          <p:nvPr/>
        </p:nvSpPr>
        <p:spPr bwMode="auto">
          <a:xfrm>
            <a:off x="0" y="3482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graphicFrame>
        <p:nvGraphicFramePr>
          <p:cNvPr id="74757" name="Object 7"/>
          <p:cNvGraphicFramePr>
            <a:graphicFrameLocks noChangeAspect="1"/>
          </p:cNvGraphicFramePr>
          <p:nvPr/>
        </p:nvGraphicFramePr>
        <p:xfrm>
          <a:off x="5292725" y="4221163"/>
          <a:ext cx="719138" cy="290512"/>
        </p:xfrm>
        <a:graphic>
          <a:graphicData uri="http://schemas.openxmlformats.org/presentationml/2006/ole">
            <mc:AlternateContent xmlns:mc="http://schemas.openxmlformats.org/markup-compatibility/2006">
              <mc:Choice xmlns:v="urn:schemas-microsoft-com:vml" Requires="v">
                <p:oleObj spid="_x0000_s74763" name="公式" r:id="rId3" imgW="444114" imgH="177646" progId="Equation.3">
                  <p:embed/>
                </p:oleObj>
              </mc:Choice>
              <mc:Fallback>
                <p:oleObj name="公式" r:id="rId3" imgW="444114" imgH="177646"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4221163"/>
                        <a:ext cx="719138"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pull dir="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5"/>
          <p:cNvSpPr>
            <a:spLocks noGrp="1" noChangeArrowheads="1"/>
          </p:cNvSpPr>
          <p:nvPr>
            <p:ph type="title"/>
          </p:nvPr>
        </p:nvSpPr>
        <p:spPr/>
        <p:txBody>
          <a:bodyPr/>
          <a:lstStyle/>
          <a:p>
            <a:pPr eaLnBrk="1" hangingPunct="1"/>
            <a:r>
              <a:rPr lang="en-US" altLang="zh-CN" smtClean="0">
                <a:latin typeface="黑体" panose="02010609060101010101" pitchFamily="49" charset="-122"/>
              </a:rPr>
              <a:t>10.3 </a:t>
            </a:r>
            <a:r>
              <a:rPr lang="zh-CN" altLang="en-US" smtClean="0">
                <a:latin typeface="黑体" panose="02010609060101010101" pitchFamily="49" charset="-122"/>
              </a:rPr>
              <a:t>分布式共享存储器系统结构</a:t>
            </a:r>
          </a:p>
        </p:txBody>
      </p:sp>
      <p:sp>
        <p:nvSpPr>
          <p:cNvPr id="75779" name="Text Box 7"/>
          <p:cNvSpPr txBox="1">
            <a:spLocks noChangeArrowheads="1"/>
          </p:cNvSpPr>
          <p:nvPr/>
        </p:nvSpPr>
        <p:spPr bwMode="auto">
          <a:xfrm>
            <a:off x="2484438" y="5084763"/>
            <a:ext cx="5400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000" b="1">
                <a:solidFill>
                  <a:schemeClr val="tx1"/>
                </a:solidFill>
                <a:latin typeface="Times New Roman" panose="02020603050405020304" pitchFamily="18" charset="0"/>
                <a:ea typeface="宋体" panose="02010600030101010101" pitchFamily="2" charset="-122"/>
              </a:rPr>
              <a:t>有限映象目录（</a:t>
            </a:r>
            <a:r>
              <a:rPr lang="en-US" altLang="zh-CN" sz="2000" b="1">
                <a:solidFill>
                  <a:schemeClr val="tx1"/>
                </a:solidFill>
                <a:latin typeface="Times New Roman" panose="02020603050405020304" pitchFamily="18" charset="0"/>
                <a:ea typeface="宋体" panose="02010600030101010101" pitchFamily="2" charset="-122"/>
              </a:rPr>
              <a:t>m</a:t>
            </a:r>
            <a:r>
              <a:rPr lang="zh-CN" altLang="en-US" sz="2000" b="1">
                <a:solidFill>
                  <a:schemeClr val="tx1"/>
                </a:solidFill>
                <a:latin typeface="Times New Roman" panose="02020603050405020304" pitchFamily="18" charset="0"/>
                <a:ea typeface="宋体" panose="02010600030101010101" pitchFamily="2" charset="-122"/>
              </a:rPr>
              <a:t>＝</a:t>
            </a:r>
            <a:r>
              <a:rPr lang="en-US" altLang="zh-CN" sz="2000" b="1">
                <a:solidFill>
                  <a:schemeClr val="tx1"/>
                </a:solidFill>
                <a:latin typeface="Times New Roman" panose="02020603050405020304" pitchFamily="18" charset="0"/>
                <a:ea typeface="宋体" panose="02010600030101010101" pitchFamily="2" charset="-122"/>
              </a:rPr>
              <a:t>4</a:t>
            </a:r>
            <a:r>
              <a:rPr lang="zh-CN" altLang="en-US" sz="2000" b="1">
                <a:solidFill>
                  <a:schemeClr val="tx1"/>
                </a:solidFill>
                <a:latin typeface="Times New Roman" panose="02020603050405020304" pitchFamily="18" charset="0"/>
                <a:ea typeface="宋体" panose="02010600030101010101" pitchFamily="2" charset="-122"/>
              </a:rPr>
              <a:t>，</a:t>
            </a:r>
            <a:r>
              <a:rPr lang="en-US" altLang="zh-CN" sz="2000" b="1">
                <a:solidFill>
                  <a:schemeClr val="tx1"/>
                </a:solidFill>
                <a:latin typeface="Times New Roman" panose="02020603050405020304" pitchFamily="18" charset="0"/>
                <a:ea typeface="宋体" panose="02010600030101010101" pitchFamily="2" charset="-122"/>
              </a:rPr>
              <a:t>N≥8</a:t>
            </a:r>
            <a:r>
              <a:rPr lang="zh-CN" altLang="en-US" sz="2000" b="1">
                <a:solidFill>
                  <a:schemeClr val="tx1"/>
                </a:solidFill>
                <a:latin typeface="Times New Roman" panose="02020603050405020304" pitchFamily="18" charset="0"/>
                <a:ea typeface="宋体" panose="02010600030101010101" pitchFamily="2" charset="-122"/>
              </a:rPr>
              <a:t>的情况） </a:t>
            </a:r>
          </a:p>
        </p:txBody>
      </p:sp>
      <p:sp>
        <p:nvSpPr>
          <p:cNvPr id="75780" name="Oval 8"/>
          <p:cNvSpPr>
            <a:spLocks noChangeArrowheads="1"/>
          </p:cNvSpPr>
          <p:nvPr/>
        </p:nvSpPr>
        <p:spPr bwMode="auto">
          <a:xfrm>
            <a:off x="2020888" y="1989138"/>
            <a:ext cx="682625" cy="679450"/>
          </a:xfrm>
          <a:prstGeom prst="ellipse">
            <a:avLst/>
          </a:prstGeom>
          <a:solidFill>
            <a:srgbClr val="FFFF99"/>
          </a:solidFill>
          <a:ln w="9525">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5781" name="Text Box 9"/>
          <p:cNvSpPr txBox="1">
            <a:spLocks noChangeArrowheads="1"/>
          </p:cNvSpPr>
          <p:nvPr/>
        </p:nvSpPr>
        <p:spPr bwMode="auto">
          <a:xfrm>
            <a:off x="2192338" y="1989138"/>
            <a:ext cx="49053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P</a:t>
            </a:r>
            <a:r>
              <a:rPr lang="en-US" altLang="zh-CN" sz="1600" b="1" baseline="-25000">
                <a:solidFill>
                  <a:schemeClr val="tx1"/>
                </a:solidFill>
                <a:latin typeface="宋体" panose="02010600030101010101" pitchFamily="2" charset="-122"/>
                <a:ea typeface="宋体" panose="02010600030101010101" pitchFamily="2" charset="-122"/>
              </a:rPr>
              <a:t>1</a:t>
            </a:r>
            <a:endParaRPr lang="en-US" altLang="zh-CN" sz="1600" b="1">
              <a:solidFill>
                <a:schemeClr val="tx1"/>
              </a:solidFill>
            </a:endParaRPr>
          </a:p>
        </p:txBody>
      </p:sp>
      <p:sp>
        <p:nvSpPr>
          <p:cNvPr id="75782" name="Text Box 10"/>
          <p:cNvSpPr txBox="1">
            <a:spLocks noChangeArrowheads="1"/>
          </p:cNvSpPr>
          <p:nvPr/>
        </p:nvSpPr>
        <p:spPr bwMode="auto">
          <a:xfrm>
            <a:off x="1993900" y="2219325"/>
            <a:ext cx="787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Cache</a:t>
            </a:r>
            <a:endParaRPr lang="en-US" altLang="zh-CN" sz="1600" b="1">
              <a:solidFill>
                <a:schemeClr val="tx1"/>
              </a:solidFill>
            </a:endParaRPr>
          </a:p>
        </p:txBody>
      </p:sp>
      <p:sp>
        <p:nvSpPr>
          <p:cNvPr id="75783" name="Rectangle 11"/>
          <p:cNvSpPr>
            <a:spLocks noChangeArrowheads="1"/>
          </p:cNvSpPr>
          <p:nvPr/>
        </p:nvSpPr>
        <p:spPr bwMode="auto">
          <a:xfrm>
            <a:off x="3216275" y="3348038"/>
            <a:ext cx="2305050" cy="369887"/>
          </a:xfrm>
          <a:prstGeom prst="rect">
            <a:avLst/>
          </a:prstGeom>
          <a:solidFill>
            <a:srgbClr val="CCFFCC"/>
          </a:solidFill>
          <a:ln w="9525">
            <a:solidFill>
              <a:srgbClr val="000000"/>
            </a:solidFill>
            <a:miter lim="800000"/>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5784" name="Oval 12"/>
          <p:cNvSpPr>
            <a:spLocks noChangeArrowheads="1"/>
          </p:cNvSpPr>
          <p:nvPr/>
        </p:nvSpPr>
        <p:spPr bwMode="auto">
          <a:xfrm>
            <a:off x="3152775" y="1989138"/>
            <a:ext cx="681038" cy="679450"/>
          </a:xfrm>
          <a:prstGeom prst="ellipse">
            <a:avLst/>
          </a:prstGeom>
          <a:solidFill>
            <a:srgbClr val="FFFF99"/>
          </a:solidFill>
          <a:ln w="9525">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5785" name="Text Box 13"/>
          <p:cNvSpPr txBox="1">
            <a:spLocks noChangeArrowheads="1"/>
          </p:cNvSpPr>
          <p:nvPr/>
        </p:nvSpPr>
        <p:spPr bwMode="auto">
          <a:xfrm>
            <a:off x="3336925" y="1989138"/>
            <a:ext cx="49053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P</a:t>
            </a:r>
            <a:r>
              <a:rPr lang="en-US" altLang="zh-CN" sz="1600" b="1" baseline="-25000">
                <a:solidFill>
                  <a:schemeClr val="tx1"/>
                </a:solidFill>
                <a:latin typeface="宋体" panose="02010600030101010101" pitchFamily="2" charset="-122"/>
                <a:ea typeface="宋体" panose="02010600030101010101" pitchFamily="2" charset="-122"/>
              </a:rPr>
              <a:t>2</a:t>
            </a:r>
            <a:endParaRPr lang="en-US" altLang="zh-CN" sz="1600" b="1">
              <a:solidFill>
                <a:schemeClr val="tx1"/>
              </a:solidFill>
            </a:endParaRPr>
          </a:p>
        </p:txBody>
      </p:sp>
      <p:sp>
        <p:nvSpPr>
          <p:cNvPr id="75786" name="Text Box 14"/>
          <p:cNvSpPr txBox="1">
            <a:spLocks noChangeArrowheads="1"/>
          </p:cNvSpPr>
          <p:nvPr/>
        </p:nvSpPr>
        <p:spPr bwMode="auto">
          <a:xfrm>
            <a:off x="3138488" y="2219325"/>
            <a:ext cx="790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Cache</a:t>
            </a:r>
            <a:endParaRPr lang="en-US" altLang="zh-CN" sz="1600" b="1">
              <a:solidFill>
                <a:schemeClr val="tx1"/>
              </a:solidFill>
            </a:endParaRPr>
          </a:p>
        </p:txBody>
      </p:sp>
      <p:sp>
        <p:nvSpPr>
          <p:cNvPr id="75787" name="Oval 15"/>
          <p:cNvSpPr>
            <a:spLocks noChangeArrowheads="1"/>
          </p:cNvSpPr>
          <p:nvPr/>
        </p:nvSpPr>
        <p:spPr bwMode="auto">
          <a:xfrm>
            <a:off x="4283075" y="1989138"/>
            <a:ext cx="684213" cy="679450"/>
          </a:xfrm>
          <a:prstGeom prst="ellipse">
            <a:avLst/>
          </a:prstGeom>
          <a:solidFill>
            <a:srgbClr val="FFFF99"/>
          </a:solidFill>
          <a:ln w="9525">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5788" name="Text Box 16"/>
          <p:cNvSpPr txBox="1">
            <a:spLocks noChangeArrowheads="1"/>
          </p:cNvSpPr>
          <p:nvPr/>
        </p:nvSpPr>
        <p:spPr bwMode="auto">
          <a:xfrm>
            <a:off x="4467225" y="1989138"/>
            <a:ext cx="49053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P</a:t>
            </a:r>
            <a:r>
              <a:rPr lang="en-US" altLang="zh-CN" sz="1600" b="1" baseline="-25000">
                <a:solidFill>
                  <a:schemeClr val="tx1"/>
                </a:solidFill>
                <a:latin typeface="宋体" panose="02010600030101010101" pitchFamily="2" charset="-122"/>
                <a:ea typeface="宋体" panose="02010600030101010101" pitchFamily="2" charset="-122"/>
              </a:rPr>
              <a:t>3</a:t>
            </a:r>
            <a:endParaRPr lang="en-US" altLang="zh-CN" sz="1600" b="1">
              <a:solidFill>
                <a:schemeClr val="tx1"/>
              </a:solidFill>
            </a:endParaRPr>
          </a:p>
        </p:txBody>
      </p:sp>
      <p:sp>
        <p:nvSpPr>
          <p:cNvPr id="75789" name="Text Box 17"/>
          <p:cNvSpPr txBox="1">
            <a:spLocks noChangeArrowheads="1"/>
          </p:cNvSpPr>
          <p:nvPr/>
        </p:nvSpPr>
        <p:spPr bwMode="auto">
          <a:xfrm>
            <a:off x="4268788" y="2219325"/>
            <a:ext cx="790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Cache</a:t>
            </a:r>
            <a:endParaRPr lang="en-US" altLang="zh-CN" sz="1600" b="1">
              <a:solidFill>
                <a:schemeClr val="tx1"/>
              </a:solidFill>
            </a:endParaRPr>
          </a:p>
        </p:txBody>
      </p:sp>
      <p:sp>
        <p:nvSpPr>
          <p:cNvPr id="75790" name="Oval 18"/>
          <p:cNvSpPr>
            <a:spLocks noChangeArrowheads="1"/>
          </p:cNvSpPr>
          <p:nvPr/>
        </p:nvSpPr>
        <p:spPr bwMode="auto">
          <a:xfrm>
            <a:off x="5413375" y="1989138"/>
            <a:ext cx="684213" cy="679450"/>
          </a:xfrm>
          <a:prstGeom prst="ellipse">
            <a:avLst/>
          </a:prstGeom>
          <a:solidFill>
            <a:srgbClr val="FFFF99"/>
          </a:solidFill>
          <a:ln w="9525">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5791" name="Text Box 19"/>
          <p:cNvSpPr txBox="1">
            <a:spLocks noChangeArrowheads="1"/>
          </p:cNvSpPr>
          <p:nvPr/>
        </p:nvSpPr>
        <p:spPr bwMode="auto">
          <a:xfrm>
            <a:off x="5597525" y="1989138"/>
            <a:ext cx="600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P</a:t>
            </a:r>
            <a:r>
              <a:rPr lang="en-US" altLang="zh-CN" sz="1600" b="1" baseline="-25000">
                <a:solidFill>
                  <a:schemeClr val="tx1"/>
                </a:solidFill>
                <a:latin typeface="宋体" panose="02010600030101010101" pitchFamily="2" charset="-122"/>
                <a:ea typeface="宋体" panose="02010600030101010101" pitchFamily="2" charset="-122"/>
              </a:rPr>
              <a:t>4</a:t>
            </a:r>
            <a:endParaRPr lang="en-US" altLang="zh-CN" sz="1600" b="1">
              <a:solidFill>
                <a:schemeClr val="tx1"/>
              </a:solidFill>
            </a:endParaRPr>
          </a:p>
        </p:txBody>
      </p:sp>
      <p:sp>
        <p:nvSpPr>
          <p:cNvPr id="75792" name="Text Box 20"/>
          <p:cNvSpPr txBox="1">
            <a:spLocks noChangeArrowheads="1"/>
          </p:cNvSpPr>
          <p:nvPr/>
        </p:nvSpPr>
        <p:spPr bwMode="auto">
          <a:xfrm>
            <a:off x="5384800" y="2219325"/>
            <a:ext cx="790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Cache</a:t>
            </a:r>
            <a:endParaRPr lang="en-US" altLang="zh-CN" sz="1600" b="1">
              <a:solidFill>
                <a:schemeClr val="tx1"/>
              </a:solidFill>
            </a:endParaRPr>
          </a:p>
        </p:txBody>
      </p:sp>
      <p:sp>
        <p:nvSpPr>
          <p:cNvPr id="75793" name="Oval 21"/>
          <p:cNvSpPr>
            <a:spLocks noChangeArrowheads="1"/>
          </p:cNvSpPr>
          <p:nvPr/>
        </p:nvSpPr>
        <p:spPr bwMode="auto">
          <a:xfrm>
            <a:off x="6907213" y="1989138"/>
            <a:ext cx="684212" cy="679450"/>
          </a:xfrm>
          <a:prstGeom prst="ellipse">
            <a:avLst/>
          </a:prstGeom>
          <a:solidFill>
            <a:srgbClr val="FFFF99"/>
          </a:solidFill>
          <a:ln w="9525">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5794" name="Text Box 22"/>
          <p:cNvSpPr txBox="1">
            <a:spLocks noChangeArrowheads="1"/>
          </p:cNvSpPr>
          <p:nvPr/>
        </p:nvSpPr>
        <p:spPr bwMode="auto">
          <a:xfrm>
            <a:off x="7077075" y="1989138"/>
            <a:ext cx="49371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P</a:t>
            </a:r>
            <a:r>
              <a:rPr lang="en-US" altLang="zh-CN" sz="1600" b="1" baseline="-25000">
                <a:solidFill>
                  <a:schemeClr val="tx1"/>
                </a:solidFill>
                <a:latin typeface="宋体" panose="02010600030101010101" pitchFamily="2" charset="-122"/>
                <a:ea typeface="宋体" panose="02010600030101010101" pitchFamily="2" charset="-122"/>
              </a:rPr>
              <a:t>N</a:t>
            </a:r>
            <a:endParaRPr lang="en-US" altLang="zh-CN" sz="1600" b="1">
              <a:solidFill>
                <a:schemeClr val="tx1"/>
              </a:solidFill>
            </a:endParaRPr>
          </a:p>
        </p:txBody>
      </p:sp>
      <p:sp>
        <p:nvSpPr>
          <p:cNvPr id="75795" name="Text Box 23"/>
          <p:cNvSpPr txBox="1">
            <a:spLocks noChangeArrowheads="1"/>
          </p:cNvSpPr>
          <p:nvPr/>
        </p:nvSpPr>
        <p:spPr bwMode="auto">
          <a:xfrm>
            <a:off x="6892925" y="2233613"/>
            <a:ext cx="790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Cache</a:t>
            </a:r>
            <a:endParaRPr lang="en-US" altLang="zh-CN" sz="1600" b="1">
              <a:solidFill>
                <a:schemeClr val="tx1"/>
              </a:solidFill>
            </a:endParaRPr>
          </a:p>
        </p:txBody>
      </p:sp>
      <p:sp>
        <p:nvSpPr>
          <p:cNvPr id="75796" name="Text Box 24"/>
          <p:cNvSpPr txBox="1">
            <a:spLocks noChangeArrowheads="1"/>
          </p:cNvSpPr>
          <p:nvPr/>
        </p:nvSpPr>
        <p:spPr bwMode="auto">
          <a:xfrm>
            <a:off x="6230938" y="2084388"/>
            <a:ext cx="7889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800" b="1">
                <a:solidFill>
                  <a:schemeClr val="tx1"/>
                </a:solidFill>
                <a:latin typeface="Times New Roman" panose="02020603050405020304" pitchFamily="18" charset="0"/>
                <a:ea typeface="宋体" panose="02010600030101010101" pitchFamily="2" charset="-122"/>
              </a:rPr>
              <a:t>……</a:t>
            </a:r>
            <a:endParaRPr lang="en-US" altLang="zh-CN" sz="1800" b="1">
              <a:solidFill>
                <a:schemeClr val="tx1"/>
              </a:solidFill>
            </a:endParaRPr>
          </a:p>
        </p:txBody>
      </p:sp>
      <p:sp>
        <p:nvSpPr>
          <p:cNvPr id="75797" name="Line 25"/>
          <p:cNvSpPr>
            <a:spLocks noChangeShapeType="1"/>
          </p:cNvSpPr>
          <p:nvPr/>
        </p:nvSpPr>
        <p:spPr bwMode="auto">
          <a:xfrm flipV="1">
            <a:off x="2339975" y="2668588"/>
            <a:ext cx="0" cy="341312"/>
          </a:xfrm>
          <a:prstGeom prst="line">
            <a:avLst/>
          </a:prstGeom>
          <a:noFill/>
          <a:ln w="19050">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75798" name="Line 26"/>
          <p:cNvSpPr>
            <a:spLocks noChangeShapeType="1"/>
          </p:cNvSpPr>
          <p:nvPr/>
        </p:nvSpPr>
        <p:spPr bwMode="auto">
          <a:xfrm>
            <a:off x="2339975" y="3009900"/>
            <a:ext cx="115411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9" name="Line 27"/>
          <p:cNvSpPr>
            <a:spLocks noChangeShapeType="1"/>
          </p:cNvSpPr>
          <p:nvPr/>
        </p:nvSpPr>
        <p:spPr bwMode="auto">
          <a:xfrm>
            <a:off x="3494088" y="3009900"/>
            <a:ext cx="0" cy="3381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0" name="Line 28"/>
          <p:cNvSpPr>
            <a:spLocks noChangeShapeType="1"/>
          </p:cNvSpPr>
          <p:nvPr/>
        </p:nvSpPr>
        <p:spPr bwMode="auto">
          <a:xfrm flipV="1">
            <a:off x="4646613" y="2668588"/>
            <a:ext cx="0" cy="277812"/>
          </a:xfrm>
          <a:prstGeom prst="line">
            <a:avLst/>
          </a:prstGeom>
          <a:noFill/>
          <a:ln w="19050">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75801" name="Line 29"/>
          <p:cNvSpPr>
            <a:spLocks noChangeShapeType="1"/>
          </p:cNvSpPr>
          <p:nvPr/>
        </p:nvSpPr>
        <p:spPr bwMode="auto">
          <a:xfrm flipV="1">
            <a:off x="5754688" y="2668588"/>
            <a:ext cx="0" cy="369887"/>
          </a:xfrm>
          <a:prstGeom prst="line">
            <a:avLst/>
          </a:prstGeom>
          <a:noFill/>
          <a:ln w="19050">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75802" name="Line 30"/>
          <p:cNvSpPr>
            <a:spLocks noChangeShapeType="1"/>
          </p:cNvSpPr>
          <p:nvPr/>
        </p:nvSpPr>
        <p:spPr bwMode="auto">
          <a:xfrm flipV="1">
            <a:off x="7248525" y="2668588"/>
            <a:ext cx="0" cy="495300"/>
          </a:xfrm>
          <a:prstGeom prst="line">
            <a:avLst/>
          </a:prstGeom>
          <a:noFill/>
          <a:ln w="19050">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75803" name="Text Box 31"/>
          <p:cNvSpPr txBox="1">
            <a:spLocks noChangeArrowheads="1"/>
          </p:cNvSpPr>
          <p:nvPr/>
        </p:nvSpPr>
        <p:spPr bwMode="auto">
          <a:xfrm>
            <a:off x="2987675" y="4437063"/>
            <a:ext cx="327342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zh-CN" altLang="en-US" sz="1800" b="1">
                <a:solidFill>
                  <a:srgbClr val="0000FF"/>
                </a:solidFill>
                <a:latin typeface="宋体" panose="02010600030101010101" pitchFamily="2" charset="-122"/>
                <a:ea typeface="宋体" panose="02010600030101010101" pitchFamily="2" charset="-122"/>
              </a:rPr>
              <a:t>共享集＝</a:t>
            </a:r>
            <a:r>
              <a:rPr lang="en-US" altLang="zh-CN" sz="1800" b="1">
                <a:solidFill>
                  <a:srgbClr val="0000FF"/>
                </a:solidFill>
                <a:latin typeface="宋体" panose="02010600030101010101" pitchFamily="2" charset="-122"/>
                <a:ea typeface="宋体" panose="02010600030101010101" pitchFamily="2" charset="-122"/>
              </a:rPr>
              <a:t>{P</a:t>
            </a:r>
            <a:r>
              <a:rPr lang="en-US" altLang="zh-CN" sz="1800" b="1" baseline="-25000">
                <a:solidFill>
                  <a:srgbClr val="0000FF"/>
                </a:solidFill>
                <a:latin typeface="宋体" panose="02010600030101010101" pitchFamily="2" charset="-122"/>
                <a:ea typeface="宋体" panose="02010600030101010101" pitchFamily="2" charset="-122"/>
              </a:rPr>
              <a:t>1</a:t>
            </a:r>
            <a:r>
              <a:rPr lang="zh-CN" altLang="en-US" sz="1800" b="1">
                <a:solidFill>
                  <a:srgbClr val="0000FF"/>
                </a:solidFill>
                <a:latin typeface="宋体" panose="02010600030101010101" pitchFamily="2" charset="-122"/>
                <a:ea typeface="宋体" panose="02010600030101010101" pitchFamily="2" charset="-122"/>
              </a:rPr>
              <a:t>，</a:t>
            </a:r>
            <a:r>
              <a:rPr lang="en-US" altLang="zh-CN" sz="1800" b="1">
                <a:solidFill>
                  <a:srgbClr val="0000FF"/>
                </a:solidFill>
                <a:latin typeface="宋体" panose="02010600030101010101" pitchFamily="2" charset="-122"/>
                <a:ea typeface="宋体" panose="02010600030101010101" pitchFamily="2" charset="-122"/>
              </a:rPr>
              <a:t>P</a:t>
            </a:r>
            <a:r>
              <a:rPr lang="en-US" altLang="zh-CN" sz="1800" b="1" baseline="-25000">
                <a:solidFill>
                  <a:srgbClr val="0000FF"/>
                </a:solidFill>
                <a:latin typeface="宋体" panose="02010600030101010101" pitchFamily="2" charset="-122"/>
                <a:ea typeface="宋体" panose="02010600030101010101" pitchFamily="2" charset="-122"/>
              </a:rPr>
              <a:t>3</a:t>
            </a:r>
            <a:r>
              <a:rPr lang="zh-CN" altLang="en-US" sz="1800" b="1">
                <a:solidFill>
                  <a:srgbClr val="0000FF"/>
                </a:solidFill>
                <a:latin typeface="宋体" panose="02010600030101010101" pitchFamily="2" charset="-122"/>
                <a:ea typeface="宋体" panose="02010600030101010101" pitchFamily="2" charset="-122"/>
              </a:rPr>
              <a:t>，</a:t>
            </a:r>
            <a:r>
              <a:rPr lang="en-US" altLang="zh-CN" sz="1800" b="1">
                <a:solidFill>
                  <a:srgbClr val="0000FF"/>
                </a:solidFill>
                <a:latin typeface="宋体" panose="02010600030101010101" pitchFamily="2" charset="-122"/>
                <a:ea typeface="宋体" panose="02010600030101010101" pitchFamily="2" charset="-122"/>
              </a:rPr>
              <a:t>P</a:t>
            </a:r>
            <a:r>
              <a:rPr lang="en-US" altLang="zh-CN" sz="1800" b="1" baseline="-25000">
                <a:solidFill>
                  <a:srgbClr val="0000FF"/>
                </a:solidFill>
                <a:latin typeface="宋体" panose="02010600030101010101" pitchFamily="2" charset="-122"/>
                <a:ea typeface="宋体" panose="02010600030101010101" pitchFamily="2" charset="-122"/>
              </a:rPr>
              <a:t>4</a:t>
            </a:r>
            <a:r>
              <a:rPr lang="zh-CN" altLang="en-US" sz="1800" b="1">
                <a:solidFill>
                  <a:srgbClr val="0000FF"/>
                </a:solidFill>
                <a:latin typeface="宋体" panose="02010600030101010101" pitchFamily="2" charset="-122"/>
                <a:ea typeface="宋体" panose="02010600030101010101" pitchFamily="2" charset="-122"/>
              </a:rPr>
              <a:t>，</a:t>
            </a:r>
            <a:r>
              <a:rPr lang="en-US" altLang="zh-CN" sz="1800" b="1">
                <a:solidFill>
                  <a:srgbClr val="0000FF"/>
                </a:solidFill>
                <a:latin typeface="宋体" panose="02010600030101010101" pitchFamily="2" charset="-122"/>
                <a:ea typeface="宋体" panose="02010600030101010101" pitchFamily="2" charset="-122"/>
              </a:rPr>
              <a:t>P</a:t>
            </a:r>
            <a:r>
              <a:rPr lang="en-US" altLang="zh-CN" sz="1800" b="1" baseline="-25000">
                <a:solidFill>
                  <a:srgbClr val="0000FF"/>
                </a:solidFill>
                <a:latin typeface="宋体" panose="02010600030101010101" pitchFamily="2" charset="-122"/>
                <a:ea typeface="宋体" panose="02010600030101010101" pitchFamily="2" charset="-122"/>
              </a:rPr>
              <a:t>7</a:t>
            </a:r>
            <a:r>
              <a:rPr lang="en-US" altLang="zh-CN" sz="1800" b="1">
                <a:solidFill>
                  <a:srgbClr val="0000FF"/>
                </a:solidFill>
                <a:latin typeface="宋体" panose="02010600030101010101" pitchFamily="2" charset="-122"/>
                <a:ea typeface="宋体" panose="02010600030101010101" pitchFamily="2" charset="-122"/>
              </a:rPr>
              <a:t> }</a:t>
            </a:r>
            <a:endParaRPr lang="en-US" altLang="zh-CN" sz="1800" b="1">
              <a:solidFill>
                <a:srgbClr val="0000FF"/>
              </a:solidFill>
            </a:endParaRPr>
          </a:p>
        </p:txBody>
      </p:sp>
      <p:sp>
        <p:nvSpPr>
          <p:cNvPr id="75804" name="Text Box 32"/>
          <p:cNvSpPr txBox="1">
            <a:spLocks noChangeArrowheads="1"/>
          </p:cNvSpPr>
          <p:nvPr/>
        </p:nvSpPr>
        <p:spPr bwMode="auto">
          <a:xfrm>
            <a:off x="4194175" y="3932238"/>
            <a:ext cx="80962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800" b="1">
                <a:solidFill>
                  <a:srgbClr val="CC0000"/>
                </a:solidFill>
                <a:latin typeface="宋体" panose="02010600030101010101" pitchFamily="2" charset="-122"/>
                <a:ea typeface="宋体" panose="02010600030101010101" pitchFamily="2" charset="-122"/>
              </a:rPr>
              <a:t>m</a:t>
            </a:r>
            <a:r>
              <a:rPr lang="zh-CN" altLang="en-US" sz="1800" b="1">
                <a:solidFill>
                  <a:srgbClr val="CC0000"/>
                </a:solidFill>
                <a:latin typeface="宋体" panose="02010600030101010101" pitchFamily="2" charset="-122"/>
                <a:ea typeface="宋体" panose="02010600030101010101" pitchFamily="2" charset="-122"/>
              </a:rPr>
              <a:t>项</a:t>
            </a:r>
            <a:endParaRPr lang="zh-CN" altLang="en-US" sz="1800" b="1">
              <a:solidFill>
                <a:srgbClr val="CC0000"/>
              </a:solidFill>
            </a:endParaRPr>
          </a:p>
        </p:txBody>
      </p:sp>
      <p:sp>
        <p:nvSpPr>
          <p:cNvPr id="75805" name="AutoShape 33"/>
          <p:cNvSpPr>
            <a:spLocks/>
          </p:cNvSpPr>
          <p:nvPr/>
        </p:nvSpPr>
        <p:spPr bwMode="auto">
          <a:xfrm rot="-5400000">
            <a:off x="4291013" y="2725738"/>
            <a:ext cx="155575" cy="2263775"/>
          </a:xfrm>
          <a:prstGeom prst="leftBrace">
            <a:avLst>
              <a:gd name="adj1" fmla="val 121259"/>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5806" name="Text Box 34"/>
          <p:cNvSpPr txBox="1">
            <a:spLocks noChangeArrowheads="1"/>
          </p:cNvSpPr>
          <p:nvPr/>
        </p:nvSpPr>
        <p:spPr bwMode="auto">
          <a:xfrm>
            <a:off x="3194050" y="3360738"/>
            <a:ext cx="682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0001</a:t>
            </a:r>
            <a:endParaRPr lang="en-US" altLang="zh-CN" sz="1600" b="1">
              <a:solidFill>
                <a:schemeClr val="tx1"/>
              </a:solidFill>
            </a:endParaRPr>
          </a:p>
        </p:txBody>
      </p:sp>
      <p:sp>
        <p:nvSpPr>
          <p:cNvPr id="75807" name="Line 35"/>
          <p:cNvSpPr>
            <a:spLocks noChangeShapeType="1"/>
          </p:cNvSpPr>
          <p:nvPr/>
        </p:nvSpPr>
        <p:spPr bwMode="auto">
          <a:xfrm>
            <a:off x="3794125" y="3348038"/>
            <a:ext cx="0" cy="3698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8" name="Line 36"/>
          <p:cNvSpPr>
            <a:spLocks noChangeShapeType="1"/>
          </p:cNvSpPr>
          <p:nvPr/>
        </p:nvSpPr>
        <p:spPr bwMode="auto">
          <a:xfrm>
            <a:off x="4367213" y="3348038"/>
            <a:ext cx="0" cy="3698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9" name="Line 37"/>
          <p:cNvSpPr>
            <a:spLocks noChangeShapeType="1"/>
          </p:cNvSpPr>
          <p:nvPr/>
        </p:nvSpPr>
        <p:spPr bwMode="auto">
          <a:xfrm>
            <a:off x="4943475" y="3348038"/>
            <a:ext cx="0" cy="3698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0" name="Text Box 38"/>
          <p:cNvSpPr txBox="1">
            <a:spLocks noChangeArrowheads="1"/>
          </p:cNvSpPr>
          <p:nvPr/>
        </p:nvSpPr>
        <p:spPr bwMode="auto">
          <a:xfrm>
            <a:off x="3778250" y="3360738"/>
            <a:ext cx="684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0011</a:t>
            </a:r>
            <a:endParaRPr lang="en-US" altLang="zh-CN" sz="1600" b="1">
              <a:solidFill>
                <a:schemeClr val="tx1"/>
              </a:solidFill>
            </a:endParaRPr>
          </a:p>
        </p:txBody>
      </p:sp>
      <p:sp>
        <p:nvSpPr>
          <p:cNvPr id="75811" name="Text Box 39"/>
          <p:cNvSpPr txBox="1">
            <a:spLocks noChangeArrowheads="1"/>
          </p:cNvSpPr>
          <p:nvPr/>
        </p:nvSpPr>
        <p:spPr bwMode="auto">
          <a:xfrm>
            <a:off x="4360863" y="3375025"/>
            <a:ext cx="684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0101</a:t>
            </a:r>
            <a:endParaRPr lang="en-US" altLang="zh-CN" sz="1600" b="1">
              <a:solidFill>
                <a:schemeClr val="tx1"/>
              </a:solidFill>
            </a:endParaRPr>
          </a:p>
        </p:txBody>
      </p:sp>
      <p:sp>
        <p:nvSpPr>
          <p:cNvPr id="75812" name="Text Box 40"/>
          <p:cNvSpPr txBox="1">
            <a:spLocks noChangeArrowheads="1"/>
          </p:cNvSpPr>
          <p:nvPr/>
        </p:nvSpPr>
        <p:spPr bwMode="auto">
          <a:xfrm>
            <a:off x="4900613" y="3375025"/>
            <a:ext cx="684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0111</a:t>
            </a:r>
            <a:endParaRPr lang="en-US" altLang="zh-CN" sz="1600" b="1">
              <a:solidFill>
                <a:schemeClr val="tx1"/>
              </a:solidFill>
            </a:endParaRPr>
          </a:p>
        </p:txBody>
      </p:sp>
      <p:sp>
        <p:nvSpPr>
          <p:cNvPr id="75813" name="Text Box 41"/>
          <p:cNvSpPr txBox="1">
            <a:spLocks noChangeArrowheads="1"/>
          </p:cNvSpPr>
          <p:nvPr/>
        </p:nvSpPr>
        <p:spPr bwMode="auto">
          <a:xfrm>
            <a:off x="5491163" y="3387725"/>
            <a:ext cx="2335212"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zh-CN" altLang="en-US" sz="1600" b="1">
                <a:solidFill>
                  <a:srgbClr val="000000"/>
                </a:solidFill>
                <a:latin typeface="宋体" panose="02010600030101010101" pitchFamily="2" charset="-122"/>
                <a:ea typeface="宋体" panose="02010600030101010101" pitchFamily="2" charset="-122"/>
              </a:rPr>
              <a:t>每一项的位数＝</a:t>
            </a:r>
            <a:endParaRPr lang="zh-CN" altLang="en-US" sz="1600" b="1">
              <a:solidFill>
                <a:srgbClr val="000000"/>
              </a:solidFill>
            </a:endParaRPr>
          </a:p>
        </p:txBody>
      </p:sp>
      <p:sp>
        <p:nvSpPr>
          <p:cNvPr id="75814" name="Line 42"/>
          <p:cNvSpPr>
            <a:spLocks noChangeShapeType="1"/>
          </p:cNvSpPr>
          <p:nvPr/>
        </p:nvSpPr>
        <p:spPr bwMode="auto">
          <a:xfrm>
            <a:off x="4090988" y="2946400"/>
            <a:ext cx="5556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5" name="Line 43"/>
          <p:cNvSpPr>
            <a:spLocks noChangeShapeType="1"/>
          </p:cNvSpPr>
          <p:nvPr/>
        </p:nvSpPr>
        <p:spPr bwMode="auto">
          <a:xfrm flipV="1">
            <a:off x="4090988" y="2946400"/>
            <a:ext cx="0" cy="4016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6" name="Line 44"/>
          <p:cNvSpPr>
            <a:spLocks noChangeShapeType="1"/>
          </p:cNvSpPr>
          <p:nvPr/>
        </p:nvSpPr>
        <p:spPr bwMode="auto">
          <a:xfrm flipV="1">
            <a:off x="4660900" y="3038475"/>
            <a:ext cx="0" cy="3095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7" name="Line 45"/>
          <p:cNvSpPr>
            <a:spLocks noChangeShapeType="1"/>
          </p:cNvSpPr>
          <p:nvPr/>
        </p:nvSpPr>
        <p:spPr bwMode="auto">
          <a:xfrm>
            <a:off x="4660900" y="3038475"/>
            <a:ext cx="10874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8" name="Line 46"/>
          <p:cNvSpPr>
            <a:spLocks noChangeShapeType="1"/>
          </p:cNvSpPr>
          <p:nvPr/>
        </p:nvSpPr>
        <p:spPr bwMode="auto">
          <a:xfrm flipV="1">
            <a:off x="5243513" y="3163888"/>
            <a:ext cx="0" cy="184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9" name="Line 47"/>
          <p:cNvSpPr>
            <a:spLocks noChangeShapeType="1"/>
          </p:cNvSpPr>
          <p:nvPr/>
        </p:nvSpPr>
        <p:spPr bwMode="auto">
          <a:xfrm>
            <a:off x="5243513" y="3163888"/>
            <a:ext cx="20050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0" name="Rectangle 5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graphicFrame>
        <p:nvGraphicFramePr>
          <p:cNvPr id="75821" name="Object 50"/>
          <p:cNvGraphicFramePr>
            <a:graphicFrameLocks noChangeAspect="1"/>
          </p:cNvGraphicFramePr>
          <p:nvPr/>
        </p:nvGraphicFramePr>
        <p:xfrm>
          <a:off x="7092950" y="3429000"/>
          <a:ext cx="719138" cy="290513"/>
        </p:xfrm>
        <a:graphic>
          <a:graphicData uri="http://schemas.openxmlformats.org/presentationml/2006/ole">
            <mc:AlternateContent xmlns:mc="http://schemas.openxmlformats.org/markup-compatibility/2006">
              <mc:Choice xmlns:v="urn:schemas-microsoft-com:vml" Requires="v">
                <p:oleObj spid="_x0000_s75827" name="公式" r:id="rId3" imgW="444114" imgH="177646" progId="Equation.3">
                  <p:embed/>
                </p:oleObj>
              </mc:Choice>
              <mc:Fallback>
                <p:oleObj name="公式" r:id="rId3" imgW="444114" imgH="177646" progId="Equation.3">
                  <p:embed/>
                  <p:pic>
                    <p:nvPicPr>
                      <p:cNvPr id="0"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950" y="3429000"/>
                        <a:ext cx="71913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10.1 </a:t>
            </a:r>
            <a:r>
              <a:rPr lang="zh-CN" altLang="en-US" smtClean="0">
                <a:latin typeface="黑体" panose="02010609060101010101" pitchFamily="49" charset="-122"/>
              </a:rPr>
              <a:t>引 言</a:t>
            </a:r>
          </a:p>
        </p:txBody>
      </p:sp>
      <p:sp>
        <p:nvSpPr>
          <p:cNvPr id="11267" name="Rectangle 3" descr="Rectangle: Click to edit Master text styles&#10;Second level&#10;Third level&#10;Fourth level&#10;Fifth level"/>
          <p:cNvSpPr>
            <a:spLocks noGrp="1" noChangeArrowheads="1"/>
          </p:cNvSpPr>
          <p:nvPr>
            <p:ph type="body" idx="1"/>
          </p:nvPr>
        </p:nvSpPr>
        <p:spPr>
          <a:xfrm>
            <a:off x="685800" y="1579563"/>
            <a:ext cx="7847013" cy="4657725"/>
          </a:xfrm>
        </p:spPr>
        <p:txBody>
          <a:bodyPr/>
          <a:lstStyle/>
          <a:p>
            <a:pPr marL="1085850" lvl="1" indent="-457200" eaLnBrk="1" hangingPunct="1"/>
            <a:r>
              <a:rPr lang="zh-CN" altLang="en-US" smtClean="0"/>
              <a:t>分布式存储器多处理机</a:t>
            </a:r>
          </a:p>
          <a:p>
            <a:pPr lvl="2" eaLnBrk="1" hangingPunct="1"/>
            <a:r>
              <a:rPr lang="zh-CN" altLang="en-US" smtClean="0"/>
              <a:t>存储器在物理上是分布的。 </a:t>
            </a:r>
          </a:p>
          <a:p>
            <a:pPr lvl="2" eaLnBrk="1" hangingPunct="1"/>
            <a:r>
              <a:rPr lang="zh-CN" altLang="en-US" smtClean="0"/>
              <a:t>每个结点包含：</a:t>
            </a:r>
          </a:p>
          <a:p>
            <a:pPr lvl="3" eaLnBrk="1" hangingPunct="1"/>
            <a:r>
              <a:rPr lang="zh-CN" altLang="en-US" smtClean="0">
                <a:latin typeface="宋体" panose="02010600030101010101" pitchFamily="2" charset="-122"/>
              </a:rPr>
              <a:t>处理器</a:t>
            </a:r>
          </a:p>
          <a:p>
            <a:pPr lvl="3" eaLnBrk="1" hangingPunct="1"/>
            <a:r>
              <a:rPr lang="zh-CN" altLang="en-US" smtClean="0">
                <a:latin typeface="宋体" panose="02010600030101010101" pitchFamily="2" charset="-122"/>
              </a:rPr>
              <a:t>存储器</a:t>
            </a:r>
          </a:p>
          <a:p>
            <a:pPr lvl="3" eaLnBrk="1" hangingPunct="1"/>
            <a:r>
              <a:rPr lang="en-US" altLang="zh-CN" smtClean="0">
                <a:latin typeface="宋体" panose="02010600030101010101" pitchFamily="2" charset="-122"/>
              </a:rPr>
              <a:t>I</a:t>
            </a:r>
            <a:r>
              <a:rPr lang="zh-CN" altLang="en-GB" smtClean="0">
                <a:latin typeface="宋体" panose="02010600030101010101" pitchFamily="2" charset="-122"/>
              </a:rPr>
              <a:t>／</a:t>
            </a:r>
            <a:r>
              <a:rPr lang="en-US" altLang="zh-CN" smtClean="0">
                <a:latin typeface="宋体" panose="02010600030101010101" pitchFamily="2" charset="-122"/>
              </a:rPr>
              <a:t>O</a:t>
            </a:r>
          </a:p>
          <a:p>
            <a:pPr lvl="3" eaLnBrk="1" hangingPunct="1"/>
            <a:r>
              <a:rPr lang="zh-CN" altLang="en-US" smtClean="0">
                <a:latin typeface="宋体" panose="02010600030101010101" pitchFamily="2" charset="-122"/>
              </a:rPr>
              <a:t>互连网络接口</a:t>
            </a:r>
          </a:p>
          <a:p>
            <a:pPr lvl="2" eaLnBrk="1" hangingPunct="1"/>
            <a:r>
              <a:rPr lang="zh-CN" altLang="en-US" smtClean="0"/>
              <a:t>在许多情况下，分布式存储器结构</a:t>
            </a:r>
            <a:r>
              <a:rPr lang="zh-CN" altLang="en-US" smtClean="0">
                <a:solidFill>
                  <a:srgbClr val="D60093"/>
                </a:solidFill>
              </a:rPr>
              <a:t>优于</a:t>
            </a:r>
            <a:r>
              <a:rPr lang="zh-CN" altLang="en-US" smtClean="0"/>
              <a:t>集中式共享存储器结构。</a:t>
            </a:r>
          </a:p>
        </p:txBody>
      </p:sp>
    </p:spTree>
  </p:cSld>
  <p:clrMapOvr>
    <a:masterClrMapping/>
  </p:clrMapOvr>
  <p:transition>
    <p:pull dir="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10.3 </a:t>
            </a:r>
            <a:r>
              <a:rPr lang="zh-CN" altLang="en-US" smtClean="0">
                <a:latin typeface="黑体" panose="02010609060101010101" pitchFamily="49" charset="-122"/>
              </a:rPr>
              <a:t>分布式共享存储器系统结构</a:t>
            </a:r>
          </a:p>
        </p:txBody>
      </p:sp>
      <p:sp>
        <p:nvSpPr>
          <p:cNvPr id="76803" name="Rectangle 3" descr="Rectangle: Click to edit Master text styles&#10;Second level&#10;Third level&#10;Fourth level&#10;Fifth level"/>
          <p:cNvSpPr>
            <a:spLocks noGrp="1" noChangeArrowheads="1"/>
          </p:cNvSpPr>
          <p:nvPr>
            <p:ph type="body" idx="1"/>
          </p:nvPr>
        </p:nvSpPr>
        <p:spPr/>
        <p:txBody>
          <a:bodyPr/>
          <a:lstStyle/>
          <a:p>
            <a:pPr marL="1085850" lvl="1" indent="-457200" eaLnBrk="1" hangingPunct="1">
              <a:lnSpc>
                <a:spcPct val="110000"/>
              </a:lnSpc>
            </a:pPr>
            <a:r>
              <a:rPr lang="zh-CN" altLang="en-US" smtClean="0">
                <a:solidFill>
                  <a:srgbClr val="D60093"/>
                </a:solidFill>
              </a:rPr>
              <a:t>缺点</a:t>
            </a:r>
          </a:p>
          <a:p>
            <a:pPr lvl="2" eaLnBrk="1" hangingPunct="1">
              <a:lnSpc>
                <a:spcPct val="110000"/>
              </a:lnSpc>
            </a:pPr>
            <a:r>
              <a:rPr lang="zh-CN" altLang="en-US" smtClean="0">
                <a:latin typeface="Times New Roman" panose="02020603050405020304" pitchFamily="18" charset="0"/>
              </a:rPr>
              <a:t>当同一数据的副本个数大于</a:t>
            </a:r>
            <a:r>
              <a:rPr lang="en-US" altLang="zh-CN" smtClean="0">
                <a:solidFill>
                  <a:srgbClr val="9933FF"/>
                </a:solidFill>
                <a:latin typeface="Times New Roman" panose="02020603050405020304" pitchFamily="18" charset="0"/>
              </a:rPr>
              <a:t>m</a:t>
            </a:r>
            <a:r>
              <a:rPr lang="zh-CN" altLang="en-US" smtClean="0">
                <a:latin typeface="Times New Roman" panose="02020603050405020304" pitchFamily="18" charset="0"/>
              </a:rPr>
              <a:t>时，必须做特殊处理。当目录项中的</a:t>
            </a:r>
            <a:r>
              <a:rPr lang="en-US" altLang="zh-CN" smtClean="0">
                <a:solidFill>
                  <a:srgbClr val="9933FF"/>
                </a:solidFill>
                <a:latin typeface="Times New Roman" panose="02020603050405020304" pitchFamily="18" charset="0"/>
              </a:rPr>
              <a:t>m</a:t>
            </a:r>
            <a:r>
              <a:rPr lang="zh-CN" altLang="en-US" smtClean="0">
                <a:latin typeface="Times New Roman" panose="02020603050405020304" pitchFamily="18" charset="0"/>
              </a:rPr>
              <a:t>个指针都已经全被占满，而某处理机又需要新调入该块时，就需要在其</a:t>
            </a:r>
            <a:r>
              <a:rPr lang="en-US" altLang="zh-CN" smtClean="0">
                <a:solidFill>
                  <a:srgbClr val="9933FF"/>
                </a:solidFill>
                <a:latin typeface="Times New Roman" panose="02020603050405020304" pitchFamily="18" charset="0"/>
              </a:rPr>
              <a:t>m</a:t>
            </a:r>
            <a:r>
              <a:rPr lang="zh-CN" altLang="en-US" smtClean="0">
                <a:latin typeface="Times New Roman" panose="02020603050405020304" pitchFamily="18" charset="0"/>
              </a:rPr>
              <a:t>个指针中选择一个，将之驱逐，以便腾出位置，存放指向新调入块的处理机的指针 。</a:t>
            </a:r>
          </a:p>
          <a:p>
            <a:pPr marL="457200" indent="-457200" eaLnBrk="1" hangingPunct="1">
              <a:lnSpc>
                <a:spcPct val="110000"/>
              </a:lnSpc>
              <a:buFont typeface="Wingdings" panose="05000000000000000000" pitchFamily="2" charset="2"/>
              <a:buAutoNum type="arabicPeriod" startAt="3"/>
            </a:pPr>
            <a:r>
              <a:rPr lang="zh-CN" altLang="en-US" smtClean="0"/>
              <a:t>链式目录</a:t>
            </a:r>
          </a:p>
          <a:p>
            <a:pPr marL="1085850" lvl="1" indent="-457200" eaLnBrk="1" hangingPunct="1">
              <a:lnSpc>
                <a:spcPct val="110000"/>
              </a:lnSpc>
            </a:pPr>
            <a:r>
              <a:rPr lang="zh-CN" altLang="en-US" smtClean="0"/>
              <a:t>用一个目录指针链表来表示共享集合。当一个数据块的副本数增加（或减少）时，其指针链表就跟着变长（或变短）。</a:t>
            </a:r>
          </a:p>
          <a:p>
            <a:pPr marL="1085850" lvl="1" indent="-457200" eaLnBrk="1" hangingPunct="1">
              <a:lnSpc>
                <a:spcPct val="110000"/>
              </a:lnSpc>
            </a:pPr>
            <a:r>
              <a:rPr lang="zh-CN" altLang="en-US" smtClean="0"/>
              <a:t>由于链表的长度不受限制，因而带来了以下</a:t>
            </a:r>
            <a:r>
              <a:rPr lang="zh-CN" altLang="en-US" smtClean="0">
                <a:solidFill>
                  <a:srgbClr val="D60093"/>
                </a:solidFill>
              </a:rPr>
              <a:t>优点</a:t>
            </a:r>
            <a:r>
              <a:rPr lang="zh-CN" altLang="en-US" smtClean="0"/>
              <a:t>：既不限制副本的个数，又保持了可扩展性。</a:t>
            </a:r>
          </a:p>
        </p:txBody>
      </p:sp>
    </p:spTree>
  </p:cSld>
  <p:clrMapOvr>
    <a:masterClrMapping/>
  </p:clrMapOvr>
  <p:transition>
    <p:pull dir="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10.3 </a:t>
            </a:r>
            <a:r>
              <a:rPr lang="zh-CN" altLang="en-US" smtClean="0">
                <a:latin typeface="黑体" panose="02010609060101010101" pitchFamily="49" charset="-122"/>
              </a:rPr>
              <a:t>分布式共享存储器系统结构</a:t>
            </a:r>
          </a:p>
        </p:txBody>
      </p:sp>
      <p:sp>
        <p:nvSpPr>
          <p:cNvPr id="77827" name="Rectangle 3" descr="Rectangle: Click to edit Master text styles&#10;Second level&#10;Third level&#10;Fourth level&#10;Fifth level"/>
          <p:cNvSpPr>
            <a:spLocks noGrp="1" noChangeArrowheads="1"/>
          </p:cNvSpPr>
          <p:nvPr>
            <p:ph type="body" idx="1"/>
          </p:nvPr>
        </p:nvSpPr>
        <p:spPr/>
        <p:txBody>
          <a:bodyPr/>
          <a:lstStyle/>
          <a:p>
            <a:pPr marL="1085850" lvl="1" indent="-457200" eaLnBrk="1" hangingPunct="1">
              <a:lnSpc>
                <a:spcPct val="110000"/>
              </a:lnSpc>
            </a:pPr>
            <a:r>
              <a:rPr lang="zh-CN" altLang="en-US" smtClean="0"/>
              <a:t>链式目录有两种实现方法</a:t>
            </a:r>
          </a:p>
          <a:p>
            <a:pPr lvl="2" eaLnBrk="1" hangingPunct="1">
              <a:lnSpc>
                <a:spcPct val="110000"/>
              </a:lnSpc>
            </a:pPr>
            <a:r>
              <a:rPr lang="zh-CN" altLang="en-US" smtClean="0"/>
              <a:t>单链法</a:t>
            </a:r>
          </a:p>
          <a:p>
            <a:pPr lvl="2" eaLnBrk="1" hangingPunct="1">
              <a:lnSpc>
                <a:spcPct val="110000"/>
              </a:lnSpc>
              <a:buFont typeface="Wingdings" pitchFamily="2" charset="2"/>
              <a:buNone/>
            </a:pPr>
            <a:r>
              <a:rPr lang="zh-CN" altLang="en-US" smtClean="0">
                <a:latin typeface="Times New Roman" panose="02020603050405020304" pitchFamily="18" charset="0"/>
              </a:rPr>
              <a:t>               当</a:t>
            </a:r>
            <a:r>
              <a:rPr lang="en-US" altLang="zh-CN" smtClean="0">
                <a:solidFill>
                  <a:srgbClr val="9933FF"/>
                </a:solidFill>
                <a:latin typeface="Times New Roman" panose="02020603050405020304" pitchFamily="18" charset="0"/>
              </a:rPr>
              <a:t>Cache</a:t>
            </a:r>
            <a:r>
              <a:rPr lang="zh-CN" altLang="en-US" smtClean="0">
                <a:latin typeface="Times New Roman" panose="02020603050405020304" pitchFamily="18" charset="0"/>
              </a:rPr>
              <a:t>中的块被替换出去时，需要对相应的链表进行操作</a:t>
            </a:r>
            <a:r>
              <a:rPr lang="en-US" altLang="zh-CN" smtClean="0">
                <a:latin typeface="Times New Roman" panose="02020603050405020304" pitchFamily="18" charset="0"/>
              </a:rPr>
              <a:t>——</a:t>
            </a:r>
            <a:r>
              <a:rPr lang="zh-CN" altLang="en-US" smtClean="0">
                <a:latin typeface="Times New Roman" panose="02020603050405020304" pitchFamily="18" charset="0"/>
              </a:rPr>
              <a:t>把相应的链表元素（假设是链表中的第</a:t>
            </a:r>
            <a:r>
              <a:rPr lang="en-US" altLang="zh-CN" smtClean="0">
                <a:solidFill>
                  <a:srgbClr val="9933FF"/>
                </a:solidFill>
                <a:latin typeface="Times New Roman" panose="02020603050405020304" pitchFamily="18" charset="0"/>
              </a:rPr>
              <a:t>i</a:t>
            </a:r>
            <a:r>
              <a:rPr lang="zh-CN" altLang="en-US" smtClean="0">
                <a:latin typeface="Times New Roman" panose="02020603050405020304" pitchFamily="18" charset="0"/>
              </a:rPr>
              <a:t>个）删除。</a:t>
            </a:r>
            <a:r>
              <a:rPr lang="zh-CN" altLang="en-US" smtClean="0">
                <a:solidFill>
                  <a:srgbClr val="D60093"/>
                </a:solidFill>
                <a:latin typeface="Times New Roman" panose="02020603050405020304" pitchFamily="18" charset="0"/>
              </a:rPr>
              <a:t>实现方法</a:t>
            </a:r>
            <a:r>
              <a:rPr lang="zh-CN" altLang="en-US" smtClean="0">
                <a:latin typeface="Times New Roman" panose="02020603050405020304" pitchFamily="18" charset="0"/>
              </a:rPr>
              <a:t>有以下两种：</a:t>
            </a:r>
          </a:p>
          <a:p>
            <a:pPr lvl="3" eaLnBrk="1" hangingPunct="1">
              <a:lnSpc>
                <a:spcPct val="110000"/>
              </a:lnSpc>
            </a:pPr>
            <a:r>
              <a:rPr lang="zh-CN" altLang="en-US" smtClean="0">
                <a:latin typeface="Times New Roman" panose="02020603050405020304" pitchFamily="18" charset="0"/>
              </a:rPr>
              <a:t>沿着链表往下寻找第</a:t>
            </a:r>
            <a:r>
              <a:rPr lang="en-US" altLang="zh-CN" smtClean="0">
                <a:solidFill>
                  <a:srgbClr val="9933FF"/>
                </a:solidFill>
                <a:latin typeface="Times New Roman" panose="02020603050405020304" pitchFamily="18" charset="0"/>
              </a:rPr>
              <a:t>i</a:t>
            </a:r>
            <a:r>
              <a:rPr lang="zh-CN" altLang="en-US" smtClean="0">
                <a:latin typeface="Times New Roman" panose="02020603050405020304" pitchFamily="18" charset="0"/>
              </a:rPr>
              <a:t>个元素，找到后，修改其前后的链接指针，跳过该元素。</a:t>
            </a:r>
          </a:p>
          <a:p>
            <a:pPr lvl="3" eaLnBrk="1" hangingPunct="1">
              <a:lnSpc>
                <a:spcPct val="110000"/>
              </a:lnSpc>
            </a:pPr>
            <a:r>
              <a:rPr lang="zh-CN" altLang="en-US" smtClean="0">
                <a:latin typeface="Times New Roman" panose="02020603050405020304" pitchFamily="18" charset="0"/>
              </a:rPr>
              <a:t>找到第</a:t>
            </a:r>
            <a:r>
              <a:rPr lang="en-US" altLang="zh-CN" smtClean="0">
                <a:solidFill>
                  <a:srgbClr val="9933FF"/>
                </a:solidFill>
                <a:latin typeface="Times New Roman" panose="02020603050405020304" pitchFamily="18" charset="0"/>
              </a:rPr>
              <a:t>i</a:t>
            </a:r>
            <a:r>
              <a:rPr lang="zh-CN" altLang="en-US" smtClean="0">
                <a:latin typeface="Times New Roman" panose="02020603050405020304" pitchFamily="18" charset="0"/>
              </a:rPr>
              <a:t>个元素后，作废它及其后的所有元素所对应的</a:t>
            </a:r>
            <a:r>
              <a:rPr lang="en-US" altLang="zh-CN" smtClean="0">
                <a:solidFill>
                  <a:srgbClr val="9933FF"/>
                </a:solidFill>
                <a:latin typeface="Times New Roman" panose="02020603050405020304" pitchFamily="18" charset="0"/>
              </a:rPr>
              <a:t>Cache</a:t>
            </a:r>
            <a:r>
              <a:rPr lang="zh-CN" altLang="en-US" smtClean="0">
                <a:latin typeface="Times New Roman" panose="02020603050405020304" pitchFamily="18" charset="0"/>
              </a:rPr>
              <a:t>副本。</a:t>
            </a:r>
          </a:p>
          <a:p>
            <a:pPr lvl="2" eaLnBrk="1" hangingPunct="1">
              <a:lnSpc>
                <a:spcPct val="110000"/>
              </a:lnSpc>
            </a:pPr>
            <a:r>
              <a:rPr lang="zh-CN" altLang="en-US" smtClean="0"/>
              <a:t>双链法 </a:t>
            </a:r>
          </a:p>
          <a:p>
            <a:pPr lvl="3" eaLnBrk="1" hangingPunct="1">
              <a:lnSpc>
                <a:spcPct val="110000"/>
              </a:lnSpc>
            </a:pPr>
            <a:r>
              <a:rPr lang="zh-CN" altLang="en-US" smtClean="0"/>
              <a:t>在替换时不需要遍历整个链表。</a:t>
            </a:r>
          </a:p>
          <a:p>
            <a:pPr lvl="3" eaLnBrk="1" hangingPunct="1">
              <a:lnSpc>
                <a:spcPct val="110000"/>
              </a:lnSpc>
            </a:pPr>
            <a:r>
              <a:rPr lang="zh-CN" altLang="en-US" smtClean="0"/>
              <a:t>节省了处理时间，但其指针增加了一倍，而且一致性协议也更复杂了。 </a:t>
            </a:r>
          </a:p>
        </p:txBody>
      </p:sp>
    </p:spTree>
  </p:cSld>
  <p:clrMapOvr>
    <a:masterClrMapping/>
  </p:clrMapOvr>
  <p:transition>
    <p:pull dir="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endParaRPr lang="zh-CN" altLang="zh-CN" smtClean="0"/>
          </a:p>
        </p:txBody>
      </p:sp>
      <p:sp>
        <p:nvSpPr>
          <p:cNvPr id="78851" name="Text Box 4"/>
          <p:cNvSpPr txBox="1">
            <a:spLocks noChangeArrowheads="1"/>
          </p:cNvSpPr>
          <p:nvPr/>
        </p:nvSpPr>
        <p:spPr bwMode="auto">
          <a:xfrm>
            <a:off x="971550" y="1844675"/>
            <a:ext cx="48895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000" b="1">
                <a:solidFill>
                  <a:schemeClr val="tx1"/>
                </a:solidFill>
                <a:ea typeface="宋体" panose="02010600030101010101" pitchFamily="2" charset="-122"/>
              </a:rPr>
              <a:t>采用单向链法的示意图</a:t>
            </a:r>
          </a:p>
        </p:txBody>
      </p:sp>
      <p:sp>
        <p:nvSpPr>
          <p:cNvPr id="78852" name="Oval 5"/>
          <p:cNvSpPr>
            <a:spLocks noChangeArrowheads="1"/>
          </p:cNvSpPr>
          <p:nvPr/>
        </p:nvSpPr>
        <p:spPr bwMode="auto">
          <a:xfrm>
            <a:off x="2339975" y="836613"/>
            <a:ext cx="581025" cy="534987"/>
          </a:xfrm>
          <a:prstGeom prst="ellipse">
            <a:avLst/>
          </a:prstGeom>
          <a:solidFill>
            <a:srgbClr val="FFFF99"/>
          </a:solidFill>
          <a:ln w="9525">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8853" name="Text Box 6"/>
          <p:cNvSpPr txBox="1">
            <a:spLocks noChangeArrowheads="1"/>
          </p:cNvSpPr>
          <p:nvPr/>
        </p:nvSpPr>
        <p:spPr bwMode="auto">
          <a:xfrm>
            <a:off x="2447925" y="935038"/>
            <a:ext cx="4191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P</a:t>
            </a:r>
            <a:r>
              <a:rPr lang="en-US" altLang="zh-CN" sz="1600" b="1" baseline="-25000">
                <a:solidFill>
                  <a:schemeClr val="tx1"/>
                </a:solidFill>
                <a:latin typeface="宋体" panose="02010600030101010101" pitchFamily="2" charset="-122"/>
                <a:ea typeface="宋体" panose="02010600030101010101" pitchFamily="2" charset="-122"/>
              </a:rPr>
              <a:t>1</a:t>
            </a:r>
            <a:endParaRPr lang="en-US" altLang="zh-CN" sz="1600" b="1">
              <a:solidFill>
                <a:schemeClr val="tx1"/>
              </a:solidFill>
            </a:endParaRPr>
          </a:p>
        </p:txBody>
      </p:sp>
      <p:sp>
        <p:nvSpPr>
          <p:cNvPr id="78854" name="Oval 7"/>
          <p:cNvSpPr>
            <a:spLocks noChangeArrowheads="1"/>
          </p:cNvSpPr>
          <p:nvPr/>
        </p:nvSpPr>
        <p:spPr bwMode="auto">
          <a:xfrm>
            <a:off x="3300413" y="836613"/>
            <a:ext cx="579437" cy="534987"/>
          </a:xfrm>
          <a:prstGeom prst="ellipse">
            <a:avLst/>
          </a:prstGeom>
          <a:solidFill>
            <a:srgbClr val="FFFF99"/>
          </a:solidFill>
          <a:ln w="9525">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8855" name="Text Box 8"/>
          <p:cNvSpPr txBox="1">
            <a:spLocks noChangeArrowheads="1"/>
          </p:cNvSpPr>
          <p:nvPr/>
        </p:nvSpPr>
        <p:spPr bwMode="auto">
          <a:xfrm>
            <a:off x="3409950" y="935038"/>
            <a:ext cx="417513"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P</a:t>
            </a:r>
            <a:r>
              <a:rPr lang="en-US" altLang="zh-CN" sz="1600" b="1" baseline="-25000">
                <a:solidFill>
                  <a:schemeClr val="tx1"/>
                </a:solidFill>
                <a:latin typeface="宋体" panose="02010600030101010101" pitchFamily="2" charset="-122"/>
                <a:ea typeface="宋体" panose="02010600030101010101" pitchFamily="2" charset="-122"/>
              </a:rPr>
              <a:t>2</a:t>
            </a:r>
            <a:endParaRPr lang="en-US" altLang="zh-CN" sz="1600" b="1">
              <a:solidFill>
                <a:schemeClr val="tx1"/>
              </a:solidFill>
            </a:endParaRPr>
          </a:p>
        </p:txBody>
      </p:sp>
      <p:sp>
        <p:nvSpPr>
          <p:cNvPr id="78856" name="Oval 9"/>
          <p:cNvSpPr>
            <a:spLocks noChangeArrowheads="1"/>
          </p:cNvSpPr>
          <p:nvPr/>
        </p:nvSpPr>
        <p:spPr bwMode="auto">
          <a:xfrm>
            <a:off x="4260850" y="836613"/>
            <a:ext cx="579438" cy="534987"/>
          </a:xfrm>
          <a:prstGeom prst="ellipse">
            <a:avLst/>
          </a:prstGeom>
          <a:solidFill>
            <a:srgbClr val="FFFF99"/>
          </a:solidFill>
          <a:ln w="9525">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8857" name="Text Box 10"/>
          <p:cNvSpPr txBox="1">
            <a:spLocks noChangeArrowheads="1"/>
          </p:cNvSpPr>
          <p:nvPr/>
        </p:nvSpPr>
        <p:spPr bwMode="auto">
          <a:xfrm>
            <a:off x="4370388" y="935038"/>
            <a:ext cx="41592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P</a:t>
            </a:r>
            <a:r>
              <a:rPr lang="en-US" altLang="zh-CN" sz="1600" b="1" baseline="-25000">
                <a:solidFill>
                  <a:schemeClr val="tx1"/>
                </a:solidFill>
                <a:latin typeface="宋体" panose="02010600030101010101" pitchFamily="2" charset="-122"/>
                <a:ea typeface="宋体" panose="02010600030101010101" pitchFamily="2" charset="-122"/>
              </a:rPr>
              <a:t>3</a:t>
            </a:r>
            <a:endParaRPr lang="en-US" altLang="zh-CN" sz="1600" b="1">
              <a:solidFill>
                <a:schemeClr val="tx1"/>
              </a:solidFill>
            </a:endParaRPr>
          </a:p>
        </p:txBody>
      </p:sp>
      <p:sp>
        <p:nvSpPr>
          <p:cNvPr id="78858" name="Oval 11"/>
          <p:cNvSpPr>
            <a:spLocks noChangeArrowheads="1"/>
          </p:cNvSpPr>
          <p:nvPr/>
        </p:nvSpPr>
        <p:spPr bwMode="auto">
          <a:xfrm>
            <a:off x="5222875" y="836613"/>
            <a:ext cx="577850" cy="534987"/>
          </a:xfrm>
          <a:prstGeom prst="ellipse">
            <a:avLst/>
          </a:prstGeom>
          <a:solidFill>
            <a:srgbClr val="FFFF99"/>
          </a:solidFill>
          <a:ln w="9525">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8859" name="Text Box 12"/>
          <p:cNvSpPr txBox="1">
            <a:spLocks noChangeArrowheads="1"/>
          </p:cNvSpPr>
          <p:nvPr/>
        </p:nvSpPr>
        <p:spPr bwMode="auto">
          <a:xfrm>
            <a:off x="5294313" y="935038"/>
            <a:ext cx="506412"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P</a:t>
            </a:r>
            <a:r>
              <a:rPr lang="en-US" altLang="zh-CN" sz="1600" b="1" baseline="-25000">
                <a:solidFill>
                  <a:schemeClr val="tx1"/>
                </a:solidFill>
                <a:latin typeface="宋体" panose="02010600030101010101" pitchFamily="2" charset="-122"/>
                <a:ea typeface="宋体" panose="02010600030101010101" pitchFamily="2" charset="-122"/>
              </a:rPr>
              <a:t>4</a:t>
            </a:r>
            <a:endParaRPr lang="en-US" altLang="zh-CN" sz="1600" b="1">
              <a:solidFill>
                <a:schemeClr val="tx1"/>
              </a:solidFill>
            </a:endParaRPr>
          </a:p>
        </p:txBody>
      </p:sp>
      <p:sp>
        <p:nvSpPr>
          <p:cNvPr id="78860" name="Oval 13"/>
          <p:cNvSpPr>
            <a:spLocks noChangeArrowheads="1"/>
          </p:cNvSpPr>
          <p:nvPr/>
        </p:nvSpPr>
        <p:spPr bwMode="auto">
          <a:xfrm>
            <a:off x="6491288" y="836613"/>
            <a:ext cx="577850" cy="534987"/>
          </a:xfrm>
          <a:prstGeom prst="ellipse">
            <a:avLst/>
          </a:prstGeom>
          <a:solidFill>
            <a:srgbClr val="FFFF99"/>
          </a:solidFill>
          <a:ln w="9525">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8861" name="Text Box 14"/>
          <p:cNvSpPr txBox="1">
            <a:spLocks noChangeArrowheads="1"/>
          </p:cNvSpPr>
          <p:nvPr/>
        </p:nvSpPr>
        <p:spPr bwMode="auto">
          <a:xfrm>
            <a:off x="6599238" y="935038"/>
            <a:ext cx="41592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P</a:t>
            </a:r>
            <a:r>
              <a:rPr lang="en-US" altLang="zh-CN" sz="1600" b="1" baseline="-25000">
                <a:solidFill>
                  <a:schemeClr val="tx1"/>
                </a:solidFill>
                <a:latin typeface="宋体" panose="02010600030101010101" pitchFamily="2" charset="-122"/>
                <a:ea typeface="宋体" panose="02010600030101010101" pitchFamily="2" charset="-122"/>
              </a:rPr>
              <a:t>N</a:t>
            </a:r>
            <a:endParaRPr lang="en-US" altLang="zh-CN" sz="1600" b="1">
              <a:solidFill>
                <a:schemeClr val="tx1"/>
              </a:solidFill>
            </a:endParaRPr>
          </a:p>
        </p:txBody>
      </p:sp>
      <p:sp>
        <p:nvSpPr>
          <p:cNvPr id="78862" name="Text Box 15"/>
          <p:cNvSpPr txBox="1">
            <a:spLocks noChangeArrowheads="1"/>
          </p:cNvSpPr>
          <p:nvPr/>
        </p:nvSpPr>
        <p:spPr bwMode="auto">
          <a:xfrm>
            <a:off x="5856288" y="935038"/>
            <a:ext cx="6699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800" b="1">
                <a:solidFill>
                  <a:schemeClr val="tx1"/>
                </a:solidFill>
                <a:latin typeface="Times New Roman" panose="02020603050405020304" pitchFamily="18" charset="0"/>
                <a:ea typeface="宋体" panose="02010600030101010101" pitchFamily="2" charset="-122"/>
              </a:rPr>
              <a:t>……</a:t>
            </a:r>
            <a:endParaRPr lang="en-US" altLang="zh-CN" sz="1800" b="1">
              <a:solidFill>
                <a:schemeClr val="tx1"/>
              </a:solidFill>
            </a:endParaRPr>
          </a:p>
        </p:txBody>
      </p:sp>
      <p:sp>
        <p:nvSpPr>
          <p:cNvPr id="78863" name="Text Box 16"/>
          <p:cNvSpPr txBox="1">
            <a:spLocks noChangeArrowheads="1"/>
          </p:cNvSpPr>
          <p:nvPr/>
        </p:nvSpPr>
        <p:spPr bwMode="auto">
          <a:xfrm>
            <a:off x="4427538" y="2997200"/>
            <a:ext cx="18383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zh-CN" altLang="en-US" sz="1800" b="1">
                <a:solidFill>
                  <a:srgbClr val="0000FF"/>
                </a:solidFill>
                <a:latin typeface="宋体" panose="02010600030101010101" pitchFamily="2" charset="-122"/>
                <a:ea typeface="宋体" panose="02010600030101010101" pitchFamily="2" charset="-122"/>
              </a:rPr>
              <a:t>共享集＝</a:t>
            </a:r>
            <a:r>
              <a:rPr lang="en-US" altLang="zh-CN" sz="1800" b="1">
                <a:solidFill>
                  <a:srgbClr val="0000FF"/>
                </a:solidFill>
                <a:latin typeface="宋体" panose="02010600030101010101" pitchFamily="2" charset="-122"/>
                <a:ea typeface="宋体" panose="02010600030101010101" pitchFamily="2" charset="-122"/>
              </a:rPr>
              <a:t>{ P</a:t>
            </a:r>
            <a:r>
              <a:rPr lang="en-US" altLang="zh-CN" sz="1800" b="1" baseline="-25000">
                <a:solidFill>
                  <a:srgbClr val="0000FF"/>
                </a:solidFill>
                <a:latin typeface="宋体" panose="02010600030101010101" pitchFamily="2" charset="-122"/>
                <a:ea typeface="宋体" panose="02010600030101010101" pitchFamily="2" charset="-122"/>
              </a:rPr>
              <a:t>2 </a:t>
            </a:r>
            <a:r>
              <a:rPr lang="en-US" altLang="zh-CN" sz="1800" b="1">
                <a:solidFill>
                  <a:srgbClr val="0000FF"/>
                </a:solidFill>
                <a:latin typeface="宋体" panose="02010600030101010101" pitchFamily="2" charset="-122"/>
                <a:ea typeface="宋体" panose="02010600030101010101" pitchFamily="2" charset="-122"/>
              </a:rPr>
              <a:t>}</a:t>
            </a:r>
            <a:endParaRPr lang="en-US" altLang="zh-CN" sz="1800" b="1">
              <a:solidFill>
                <a:srgbClr val="0000FF"/>
              </a:solidFill>
            </a:endParaRPr>
          </a:p>
        </p:txBody>
      </p:sp>
      <p:sp>
        <p:nvSpPr>
          <p:cNvPr id="78864" name="Rectangle 17"/>
          <p:cNvSpPr>
            <a:spLocks noChangeArrowheads="1"/>
          </p:cNvSpPr>
          <p:nvPr/>
        </p:nvSpPr>
        <p:spPr bwMode="auto">
          <a:xfrm>
            <a:off x="2322513" y="1614488"/>
            <a:ext cx="615950" cy="414337"/>
          </a:xfrm>
          <a:prstGeom prst="rect">
            <a:avLst/>
          </a:prstGeom>
          <a:solidFill>
            <a:srgbClr val="CCFFCC"/>
          </a:solidFill>
          <a:ln w="9525">
            <a:solidFill>
              <a:srgbClr val="000000"/>
            </a:solidFill>
            <a:miter lim="800000"/>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8865" name="Line 18"/>
          <p:cNvSpPr>
            <a:spLocks noChangeShapeType="1"/>
          </p:cNvSpPr>
          <p:nvPr/>
        </p:nvSpPr>
        <p:spPr bwMode="auto">
          <a:xfrm>
            <a:off x="2628900" y="1371600"/>
            <a:ext cx="0" cy="2428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6" name="Rectangle 19"/>
          <p:cNvSpPr>
            <a:spLocks noChangeArrowheads="1"/>
          </p:cNvSpPr>
          <p:nvPr/>
        </p:nvSpPr>
        <p:spPr bwMode="auto">
          <a:xfrm>
            <a:off x="3282950" y="1614488"/>
            <a:ext cx="614363" cy="414337"/>
          </a:xfrm>
          <a:prstGeom prst="rect">
            <a:avLst/>
          </a:prstGeom>
          <a:solidFill>
            <a:srgbClr val="CCFFCC"/>
          </a:solidFill>
          <a:ln w="9525">
            <a:solidFill>
              <a:srgbClr val="000000"/>
            </a:solidFill>
            <a:miter lim="800000"/>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8867" name="Line 20"/>
          <p:cNvSpPr>
            <a:spLocks noChangeShapeType="1"/>
          </p:cNvSpPr>
          <p:nvPr/>
        </p:nvSpPr>
        <p:spPr bwMode="auto">
          <a:xfrm>
            <a:off x="3590925" y="1371600"/>
            <a:ext cx="0" cy="2428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8" name="Rectangle 21"/>
          <p:cNvSpPr>
            <a:spLocks noChangeArrowheads="1"/>
          </p:cNvSpPr>
          <p:nvPr/>
        </p:nvSpPr>
        <p:spPr bwMode="auto">
          <a:xfrm>
            <a:off x="4243388" y="1614488"/>
            <a:ext cx="617537" cy="414337"/>
          </a:xfrm>
          <a:prstGeom prst="rect">
            <a:avLst/>
          </a:prstGeom>
          <a:solidFill>
            <a:srgbClr val="CCFFCC"/>
          </a:solidFill>
          <a:ln w="9525">
            <a:solidFill>
              <a:srgbClr val="000000"/>
            </a:solidFill>
            <a:miter lim="800000"/>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8869" name="Line 22"/>
          <p:cNvSpPr>
            <a:spLocks noChangeShapeType="1"/>
          </p:cNvSpPr>
          <p:nvPr/>
        </p:nvSpPr>
        <p:spPr bwMode="auto">
          <a:xfrm>
            <a:off x="4551363" y="1371600"/>
            <a:ext cx="0" cy="2428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0" name="Rectangle 23"/>
          <p:cNvSpPr>
            <a:spLocks noChangeArrowheads="1"/>
          </p:cNvSpPr>
          <p:nvPr/>
        </p:nvSpPr>
        <p:spPr bwMode="auto">
          <a:xfrm>
            <a:off x="5203825" y="1614488"/>
            <a:ext cx="615950" cy="414337"/>
          </a:xfrm>
          <a:prstGeom prst="rect">
            <a:avLst/>
          </a:prstGeom>
          <a:solidFill>
            <a:srgbClr val="CCFFCC"/>
          </a:solidFill>
          <a:ln w="9525">
            <a:solidFill>
              <a:srgbClr val="000000"/>
            </a:solidFill>
            <a:miter lim="800000"/>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8871" name="Line 24"/>
          <p:cNvSpPr>
            <a:spLocks noChangeShapeType="1"/>
          </p:cNvSpPr>
          <p:nvPr/>
        </p:nvSpPr>
        <p:spPr bwMode="auto">
          <a:xfrm>
            <a:off x="5511800" y="1371600"/>
            <a:ext cx="0" cy="2428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2" name="Rectangle 25"/>
          <p:cNvSpPr>
            <a:spLocks noChangeArrowheads="1"/>
          </p:cNvSpPr>
          <p:nvPr/>
        </p:nvSpPr>
        <p:spPr bwMode="auto">
          <a:xfrm>
            <a:off x="6491288" y="1614488"/>
            <a:ext cx="614362" cy="414337"/>
          </a:xfrm>
          <a:prstGeom prst="rect">
            <a:avLst/>
          </a:prstGeom>
          <a:solidFill>
            <a:srgbClr val="CCFFCC"/>
          </a:solidFill>
          <a:ln w="9525">
            <a:solidFill>
              <a:srgbClr val="000000"/>
            </a:solidFill>
            <a:miter lim="800000"/>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8873" name="Line 26"/>
          <p:cNvSpPr>
            <a:spLocks noChangeShapeType="1"/>
          </p:cNvSpPr>
          <p:nvPr/>
        </p:nvSpPr>
        <p:spPr bwMode="auto">
          <a:xfrm>
            <a:off x="6797675" y="1371600"/>
            <a:ext cx="0" cy="2428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4" name="Text Box 27"/>
          <p:cNvSpPr txBox="1">
            <a:spLocks noChangeArrowheads="1"/>
          </p:cNvSpPr>
          <p:nvPr/>
        </p:nvSpPr>
        <p:spPr bwMode="auto">
          <a:xfrm>
            <a:off x="5856288" y="1663700"/>
            <a:ext cx="6699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800" b="1">
                <a:solidFill>
                  <a:schemeClr val="tx1"/>
                </a:solidFill>
                <a:latin typeface="Times New Roman" panose="02020603050405020304" pitchFamily="18" charset="0"/>
                <a:ea typeface="宋体" panose="02010600030101010101" pitchFamily="2" charset="-122"/>
              </a:rPr>
              <a:t>……</a:t>
            </a:r>
            <a:endParaRPr lang="en-US" altLang="zh-CN" sz="1800" b="1">
              <a:solidFill>
                <a:schemeClr val="tx1"/>
              </a:solidFill>
            </a:endParaRPr>
          </a:p>
        </p:txBody>
      </p:sp>
      <p:sp>
        <p:nvSpPr>
          <p:cNvPr id="78875" name="Line 28"/>
          <p:cNvSpPr>
            <a:spLocks noChangeShapeType="1"/>
          </p:cNvSpPr>
          <p:nvPr/>
        </p:nvSpPr>
        <p:spPr bwMode="auto">
          <a:xfrm>
            <a:off x="2195513" y="1470025"/>
            <a:ext cx="5545137"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6" name="Line 29"/>
          <p:cNvSpPr>
            <a:spLocks noChangeShapeType="1"/>
          </p:cNvSpPr>
          <p:nvPr/>
        </p:nvSpPr>
        <p:spPr bwMode="auto">
          <a:xfrm>
            <a:off x="2195513" y="2173288"/>
            <a:ext cx="5545137"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7" name="Rectangle 30"/>
          <p:cNvSpPr>
            <a:spLocks noChangeArrowheads="1"/>
          </p:cNvSpPr>
          <p:nvPr/>
        </p:nvSpPr>
        <p:spPr bwMode="auto">
          <a:xfrm>
            <a:off x="3336925" y="1736725"/>
            <a:ext cx="506413" cy="169863"/>
          </a:xfrm>
          <a:prstGeom prst="rect">
            <a:avLst/>
          </a:prstGeom>
          <a:solidFill>
            <a:srgbClr val="FFFFFF"/>
          </a:solidFill>
          <a:ln w="9525">
            <a:solidFill>
              <a:srgbClr val="000000"/>
            </a:solidFill>
            <a:miter lim="800000"/>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8878" name="Line 31"/>
          <p:cNvSpPr>
            <a:spLocks noChangeShapeType="1"/>
          </p:cNvSpPr>
          <p:nvPr/>
        </p:nvSpPr>
        <p:spPr bwMode="auto">
          <a:xfrm>
            <a:off x="3608388" y="1736725"/>
            <a:ext cx="0" cy="169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9" name="Text Box 32"/>
          <p:cNvSpPr txBox="1">
            <a:spLocks noChangeArrowheads="1"/>
          </p:cNvSpPr>
          <p:nvPr/>
        </p:nvSpPr>
        <p:spPr bwMode="auto">
          <a:xfrm>
            <a:off x="3540125" y="1666875"/>
            <a:ext cx="4333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200" b="1">
                <a:solidFill>
                  <a:srgbClr val="D60093"/>
                </a:solidFill>
                <a:latin typeface="Times New Roman" panose="02020603050405020304" pitchFamily="18" charset="0"/>
                <a:ea typeface="宋体" panose="02010600030101010101" pitchFamily="2" charset="-122"/>
              </a:rPr>
              <a:t>∧</a:t>
            </a:r>
            <a:endParaRPr lang="en-US" altLang="zh-CN" sz="1200" b="1">
              <a:solidFill>
                <a:srgbClr val="D60093"/>
              </a:solidFill>
            </a:endParaRPr>
          </a:p>
        </p:txBody>
      </p:sp>
      <p:sp>
        <p:nvSpPr>
          <p:cNvPr id="78880" name="Text Box 33"/>
          <p:cNvSpPr txBox="1">
            <a:spLocks noChangeArrowheads="1"/>
          </p:cNvSpPr>
          <p:nvPr/>
        </p:nvSpPr>
        <p:spPr bwMode="auto">
          <a:xfrm>
            <a:off x="3779838" y="2668588"/>
            <a:ext cx="117633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zh-CN" altLang="en-US" sz="1600" b="1">
                <a:solidFill>
                  <a:srgbClr val="CC0000"/>
                </a:solidFill>
                <a:latin typeface="Times New Roman" panose="02020603050405020304" pitchFamily="18" charset="0"/>
                <a:ea typeface="宋体" panose="02010600030101010101" pitchFamily="2" charset="-122"/>
              </a:rPr>
              <a:t>表头指针</a:t>
            </a:r>
            <a:endParaRPr lang="zh-CN" altLang="en-US" sz="1600" b="1">
              <a:solidFill>
                <a:srgbClr val="CC0000"/>
              </a:solidFill>
            </a:endParaRPr>
          </a:p>
        </p:txBody>
      </p:sp>
      <p:sp>
        <p:nvSpPr>
          <p:cNvPr id="78881" name="Rectangle 34"/>
          <p:cNvSpPr>
            <a:spLocks noChangeArrowheads="1"/>
          </p:cNvSpPr>
          <p:nvPr/>
        </p:nvSpPr>
        <p:spPr bwMode="auto">
          <a:xfrm>
            <a:off x="4786313" y="2684463"/>
            <a:ext cx="688975" cy="315912"/>
          </a:xfrm>
          <a:prstGeom prst="rect">
            <a:avLst/>
          </a:prstGeom>
          <a:solidFill>
            <a:srgbClr val="FFCCFF"/>
          </a:solidFill>
          <a:ln w="9525">
            <a:solidFill>
              <a:srgbClr val="000000"/>
            </a:solidFill>
            <a:miter lim="800000"/>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8882" name="Oval 35"/>
          <p:cNvSpPr>
            <a:spLocks noChangeArrowheads="1"/>
          </p:cNvSpPr>
          <p:nvPr/>
        </p:nvSpPr>
        <p:spPr bwMode="auto">
          <a:xfrm>
            <a:off x="5108575" y="2820988"/>
            <a:ext cx="58738" cy="58737"/>
          </a:xfrm>
          <a:prstGeom prst="ellipse">
            <a:avLst/>
          </a:prstGeom>
          <a:solidFill>
            <a:srgbClr val="000000"/>
          </a:solidFill>
          <a:ln w="9525">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8883" name="Line 36"/>
          <p:cNvSpPr>
            <a:spLocks noChangeShapeType="1"/>
          </p:cNvSpPr>
          <p:nvPr/>
        </p:nvSpPr>
        <p:spPr bwMode="auto">
          <a:xfrm flipV="1">
            <a:off x="3463925" y="1906588"/>
            <a:ext cx="0" cy="388937"/>
          </a:xfrm>
          <a:prstGeom prst="line">
            <a:avLst/>
          </a:prstGeom>
          <a:noFill/>
          <a:ln w="19050">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78884" name="Line 37"/>
          <p:cNvSpPr>
            <a:spLocks noChangeShapeType="1"/>
          </p:cNvSpPr>
          <p:nvPr/>
        </p:nvSpPr>
        <p:spPr bwMode="auto">
          <a:xfrm>
            <a:off x="3463925" y="2295525"/>
            <a:ext cx="16684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5" name="Line 38"/>
          <p:cNvSpPr>
            <a:spLocks noChangeShapeType="1"/>
          </p:cNvSpPr>
          <p:nvPr/>
        </p:nvSpPr>
        <p:spPr bwMode="auto">
          <a:xfrm flipV="1">
            <a:off x="5132388" y="2295525"/>
            <a:ext cx="0" cy="5349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6" name="Oval 39"/>
          <p:cNvSpPr>
            <a:spLocks noChangeArrowheads="1"/>
          </p:cNvSpPr>
          <p:nvPr/>
        </p:nvSpPr>
        <p:spPr bwMode="auto">
          <a:xfrm>
            <a:off x="2339975" y="3716338"/>
            <a:ext cx="581025" cy="534987"/>
          </a:xfrm>
          <a:prstGeom prst="ellipse">
            <a:avLst/>
          </a:prstGeom>
          <a:solidFill>
            <a:srgbClr val="FFFF99"/>
          </a:solidFill>
          <a:ln w="9525">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8887" name="Text Box 40"/>
          <p:cNvSpPr txBox="1">
            <a:spLocks noChangeArrowheads="1"/>
          </p:cNvSpPr>
          <p:nvPr/>
        </p:nvSpPr>
        <p:spPr bwMode="auto">
          <a:xfrm>
            <a:off x="2447925" y="3814763"/>
            <a:ext cx="4191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P</a:t>
            </a:r>
            <a:r>
              <a:rPr lang="en-US" altLang="zh-CN" sz="1600" b="1" baseline="-25000">
                <a:solidFill>
                  <a:schemeClr val="tx1"/>
                </a:solidFill>
                <a:latin typeface="宋体" panose="02010600030101010101" pitchFamily="2" charset="-122"/>
                <a:ea typeface="宋体" panose="02010600030101010101" pitchFamily="2" charset="-122"/>
              </a:rPr>
              <a:t>1</a:t>
            </a:r>
            <a:endParaRPr lang="en-US" altLang="zh-CN" sz="1600" b="1">
              <a:solidFill>
                <a:schemeClr val="tx1"/>
              </a:solidFill>
            </a:endParaRPr>
          </a:p>
        </p:txBody>
      </p:sp>
      <p:sp>
        <p:nvSpPr>
          <p:cNvPr id="78888" name="Oval 41"/>
          <p:cNvSpPr>
            <a:spLocks noChangeArrowheads="1"/>
          </p:cNvSpPr>
          <p:nvPr/>
        </p:nvSpPr>
        <p:spPr bwMode="auto">
          <a:xfrm>
            <a:off x="3300413" y="3716338"/>
            <a:ext cx="579437" cy="534987"/>
          </a:xfrm>
          <a:prstGeom prst="ellipse">
            <a:avLst/>
          </a:prstGeom>
          <a:solidFill>
            <a:srgbClr val="FFFF99"/>
          </a:solidFill>
          <a:ln w="9525">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8889" name="Text Box 42"/>
          <p:cNvSpPr txBox="1">
            <a:spLocks noChangeArrowheads="1"/>
          </p:cNvSpPr>
          <p:nvPr/>
        </p:nvSpPr>
        <p:spPr bwMode="auto">
          <a:xfrm>
            <a:off x="3409950" y="3814763"/>
            <a:ext cx="417513"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P</a:t>
            </a:r>
            <a:r>
              <a:rPr lang="en-US" altLang="zh-CN" sz="1600" b="1" baseline="-25000">
                <a:solidFill>
                  <a:schemeClr val="tx1"/>
                </a:solidFill>
                <a:latin typeface="宋体" panose="02010600030101010101" pitchFamily="2" charset="-122"/>
                <a:ea typeface="宋体" panose="02010600030101010101" pitchFamily="2" charset="-122"/>
              </a:rPr>
              <a:t>2</a:t>
            </a:r>
            <a:endParaRPr lang="en-US" altLang="zh-CN" sz="1600" b="1">
              <a:solidFill>
                <a:schemeClr val="tx1"/>
              </a:solidFill>
            </a:endParaRPr>
          </a:p>
        </p:txBody>
      </p:sp>
      <p:sp>
        <p:nvSpPr>
          <p:cNvPr id="78890" name="Oval 43"/>
          <p:cNvSpPr>
            <a:spLocks noChangeArrowheads="1"/>
          </p:cNvSpPr>
          <p:nvPr/>
        </p:nvSpPr>
        <p:spPr bwMode="auto">
          <a:xfrm>
            <a:off x="4260850" y="3716338"/>
            <a:ext cx="579438" cy="534987"/>
          </a:xfrm>
          <a:prstGeom prst="ellipse">
            <a:avLst/>
          </a:prstGeom>
          <a:solidFill>
            <a:srgbClr val="FFFF99"/>
          </a:solidFill>
          <a:ln w="9525">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8891" name="Text Box 44"/>
          <p:cNvSpPr txBox="1">
            <a:spLocks noChangeArrowheads="1"/>
          </p:cNvSpPr>
          <p:nvPr/>
        </p:nvSpPr>
        <p:spPr bwMode="auto">
          <a:xfrm>
            <a:off x="4370388" y="3814763"/>
            <a:ext cx="41592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P</a:t>
            </a:r>
            <a:r>
              <a:rPr lang="en-US" altLang="zh-CN" sz="1600" b="1" baseline="-25000">
                <a:solidFill>
                  <a:schemeClr val="tx1"/>
                </a:solidFill>
                <a:latin typeface="宋体" panose="02010600030101010101" pitchFamily="2" charset="-122"/>
                <a:ea typeface="宋体" panose="02010600030101010101" pitchFamily="2" charset="-122"/>
              </a:rPr>
              <a:t>3</a:t>
            </a:r>
            <a:endParaRPr lang="en-US" altLang="zh-CN" sz="1600" b="1">
              <a:solidFill>
                <a:schemeClr val="tx1"/>
              </a:solidFill>
            </a:endParaRPr>
          </a:p>
        </p:txBody>
      </p:sp>
      <p:sp>
        <p:nvSpPr>
          <p:cNvPr id="78892" name="Oval 45"/>
          <p:cNvSpPr>
            <a:spLocks noChangeArrowheads="1"/>
          </p:cNvSpPr>
          <p:nvPr/>
        </p:nvSpPr>
        <p:spPr bwMode="auto">
          <a:xfrm>
            <a:off x="5222875" y="3716338"/>
            <a:ext cx="577850" cy="534987"/>
          </a:xfrm>
          <a:prstGeom prst="ellipse">
            <a:avLst/>
          </a:prstGeom>
          <a:solidFill>
            <a:srgbClr val="FFFF99"/>
          </a:solidFill>
          <a:ln w="9525">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8893" name="Text Box 46"/>
          <p:cNvSpPr txBox="1">
            <a:spLocks noChangeArrowheads="1"/>
          </p:cNvSpPr>
          <p:nvPr/>
        </p:nvSpPr>
        <p:spPr bwMode="auto">
          <a:xfrm>
            <a:off x="5294313" y="3814763"/>
            <a:ext cx="506412"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P</a:t>
            </a:r>
            <a:r>
              <a:rPr lang="en-US" altLang="zh-CN" sz="1600" b="1" baseline="-25000">
                <a:solidFill>
                  <a:schemeClr val="tx1"/>
                </a:solidFill>
                <a:latin typeface="宋体" panose="02010600030101010101" pitchFamily="2" charset="-122"/>
                <a:ea typeface="宋体" panose="02010600030101010101" pitchFamily="2" charset="-122"/>
              </a:rPr>
              <a:t>4</a:t>
            </a:r>
            <a:endParaRPr lang="en-US" altLang="zh-CN" sz="1600" b="1">
              <a:solidFill>
                <a:schemeClr val="tx1"/>
              </a:solidFill>
            </a:endParaRPr>
          </a:p>
        </p:txBody>
      </p:sp>
      <p:sp>
        <p:nvSpPr>
          <p:cNvPr id="78894" name="Oval 47"/>
          <p:cNvSpPr>
            <a:spLocks noChangeArrowheads="1"/>
          </p:cNvSpPr>
          <p:nvPr/>
        </p:nvSpPr>
        <p:spPr bwMode="auto">
          <a:xfrm>
            <a:off x="6491288" y="3716338"/>
            <a:ext cx="577850" cy="534987"/>
          </a:xfrm>
          <a:prstGeom prst="ellipse">
            <a:avLst/>
          </a:prstGeom>
          <a:solidFill>
            <a:srgbClr val="FFFF99"/>
          </a:solidFill>
          <a:ln w="9525">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8895" name="Text Box 48"/>
          <p:cNvSpPr txBox="1">
            <a:spLocks noChangeArrowheads="1"/>
          </p:cNvSpPr>
          <p:nvPr/>
        </p:nvSpPr>
        <p:spPr bwMode="auto">
          <a:xfrm>
            <a:off x="6599238" y="3814763"/>
            <a:ext cx="41592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600" b="1">
                <a:solidFill>
                  <a:schemeClr val="tx1"/>
                </a:solidFill>
                <a:latin typeface="宋体" panose="02010600030101010101" pitchFamily="2" charset="-122"/>
                <a:ea typeface="宋体" panose="02010600030101010101" pitchFamily="2" charset="-122"/>
              </a:rPr>
              <a:t>P</a:t>
            </a:r>
            <a:r>
              <a:rPr lang="en-US" altLang="zh-CN" sz="1600" b="1" baseline="-25000">
                <a:solidFill>
                  <a:schemeClr val="tx1"/>
                </a:solidFill>
                <a:latin typeface="宋体" panose="02010600030101010101" pitchFamily="2" charset="-122"/>
                <a:ea typeface="宋体" panose="02010600030101010101" pitchFamily="2" charset="-122"/>
              </a:rPr>
              <a:t>N</a:t>
            </a:r>
            <a:endParaRPr lang="en-US" altLang="zh-CN" sz="1600" b="1">
              <a:solidFill>
                <a:schemeClr val="tx1"/>
              </a:solidFill>
            </a:endParaRPr>
          </a:p>
        </p:txBody>
      </p:sp>
      <p:sp>
        <p:nvSpPr>
          <p:cNvPr id="78896" name="Text Box 49"/>
          <p:cNvSpPr txBox="1">
            <a:spLocks noChangeArrowheads="1"/>
          </p:cNvSpPr>
          <p:nvPr/>
        </p:nvSpPr>
        <p:spPr bwMode="auto">
          <a:xfrm>
            <a:off x="5856288" y="3814763"/>
            <a:ext cx="6699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800" b="1">
                <a:solidFill>
                  <a:schemeClr val="tx1"/>
                </a:solidFill>
                <a:latin typeface="Times New Roman" panose="02020603050405020304" pitchFamily="18" charset="0"/>
                <a:ea typeface="宋体" panose="02010600030101010101" pitchFamily="2" charset="-122"/>
              </a:rPr>
              <a:t>……</a:t>
            </a:r>
            <a:endParaRPr lang="en-US" altLang="zh-CN" sz="1800" b="1">
              <a:solidFill>
                <a:schemeClr val="tx1"/>
              </a:solidFill>
            </a:endParaRPr>
          </a:p>
        </p:txBody>
      </p:sp>
      <p:sp>
        <p:nvSpPr>
          <p:cNvPr id="78897" name="Rectangle 50"/>
          <p:cNvSpPr>
            <a:spLocks noChangeArrowheads="1"/>
          </p:cNvSpPr>
          <p:nvPr/>
        </p:nvSpPr>
        <p:spPr bwMode="auto">
          <a:xfrm>
            <a:off x="2322513" y="4494213"/>
            <a:ext cx="615950" cy="414337"/>
          </a:xfrm>
          <a:prstGeom prst="rect">
            <a:avLst/>
          </a:prstGeom>
          <a:solidFill>
            <a:srgbClr val="CCFFCC"/>
          </a:solidFill>
          <a:ln w="9525">
            <a:solidFill>
              <a:srgbClr val="000000"/>
            </a:solidFill>
            <a:miter lim="800000"/>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8898" name="Line 51"/>
          <p:cNvSpPr>
            <a:spLocks noChangeShapeType="1"/>
          </p:cNvSpPr>
          <p:nvPr/>
        </p:nvSpPr>
        <p:spPr bwMode="auto">
          <a:xfrm>
            <a:off x="2628900" y="4251325"/>
            <a:ext cx="0" cy="2428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9" name="Rectangle 52"/>
          <p:cNvSpPr>
            <a:spLocks noChangeArrowheads="1"/>
          </p:cNvSpPr>
          <p:nvPr/>
        </p:nvSpPr>
        <p:spPr bwMode="auto">
          <a:xfrm>
            <a:off x="3282950" y="4494213"/>
            <a:ext cx="614363" cy="414337"/>
          </a:xfrm>
          <a:prstGeom prst="rect">
            <a:avLst/>
          </a:prstGeom>
          <a:solidFill>
            <a:srgbClr val="CCFFCC"/>
          </a:solidFill>
          <a:ln w="9525">
            <a:solidFill>
              <a:srgbClr val="000000"/>
            </a:solidFill>
            <a:miter lim="800000"/>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8900" name="Line 53"/>
          <p:cNvSpPr>
            <a:spLocks noChangeShapeType="1"/>
          </p:cNvSpPr>
          <p:nvPr/>
        </p:nvSpPr>
        <p:spPr bwMode="auto">
          <a:xfrm>
            <a:off x="3590925" y="4251325"/>
            <a:ext cx="0" cy="2428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1" name="Rectangle 54"/>
          <p:cNvSpPr>
            <a:spLocks noChangeArrowheads="1"/>
          </p:cNvSpPr>
          <p:nvPr/>
        </p:nvSpPr>
        <p:spPr bwMode="auto">
          <a:xfrm>
            <a:off x="4243388" y="4494213"/>
            <a:ext cx="617537" cy="414337"/>
          </a:xfrm>
          <a:prstGeom prst="rect">
            <a:avLst/>
          </a:prstGeom>
          <a:solidFill>
            <a:srgbClr val="CCFFCC"/>
          </a:solidFill>
          <a:ln w="9525">
            <a:solidFill>
              <a:srgbClr val="000000"/>
            </a:solidFill>
            <a:miter lim="800000"/>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8902" name="Line 55"/>
          <p:cNvSpPr>
            <a:spLocks noChangeShapeType="1"/>
          </p:cNvSpPr>
          <p:nvPr/>
        </p:nvSpPr>
        <p:spPr bwMode="auto">
          <a:xfrm>
            <a:off x="4551363" y="4251325"/>
            <a:ext cx="0" cy="2428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3" name="Rectangle 56"/>
          <p:cNvSpPr>
            <a:spLocks noChangeArrowheads="1"/>
          </p:cNvSpPr>
          <p:nvPr/>
        </p:nvSpPr>
        <p:spPr bwMode="auto">
          <a:xfrm>
            <a:off x="5203825" y="4494213"/>
            <a:ext cx="615950" cy="414337"/>
          </a:xfrm>
          <a:prstGeom prst="rect">
            <a:avLst/>
          </a:prstGeom>
          <a:solidFill>
            <a:srgbClr val="CCFFCC"/>
          </a:solidFill>
          <a:ln w="9525">
            <a:solidFill>
              <a:srgbClr val="000000"/>
            </a:solidFill>
            <a:miter lim="800000"/>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8904" name="Line 57"/>
          <p:cNvSpPr>
            <a:spLocks noChangeShapeType="1"/>
          </p:cNvSpPr>
          <p:nvPr/>
        </p:nvSpPr>
        <p:spPr bwMode="auto">
          <a:xfrm>
            <a:off x="5511800" y="4251325"/>
            <a:ext cx="0" cy="2428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5" name="Rectangle 58"/>
          <p:cNvSpPr>
            <a:spLocks noChangeArrowheads="1"/>
          </p:cNvSpPr>
          <p:nvPr/>
        </p:nvSpPr>
        <p:spPr bwMode="auto">
          <a:xfrm>
            <a:off x="6491288" y="4494213"/>
            <a:ext cx="614362" cy="414337"/>
          </a:xfrm>
          <a:prstGeom prst="rect">
            <a:avLst/>
          </a:prstGeom>
          <a:solidFill>
            <a:srgbClr val="CCFFCC"/>
          </a:solidFill>
          <a:ln w="9525">
            <a:solidFill>
              <a:srgbClr val="000000"/>
            </a:solidFill>
            <a:miter lim="800000"/>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8906" name="Line 59"/>
          <p:cNvSpPr>
            <a:spLocks noChangeShapeType="1"/>
          </p:cNvSpPr>
          <p:nvPr/>
        </p:nvSpPr>
        <p:spPr bwMode="auto">
          <a:xfrm>
            <a:off x="6797675" y="4251325"/>
            <a:ext cx="0" cy="2428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7" name="Text Box 60"/>
          <p:cNvSpPr txBox="1">
            <a:spLocks noChangeArrowheads="1"/>
          </p:cNvSpPr>
          <p:nvPr/>
        </p:nvSpPr>
        <p:spPr bwMode="auto">
          <a:xfrm>
            <a:off x="5856288" y="4543425"/>
            <a:ext cx="6699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800" b="1">
                <a:solidFill>
                  <a:schemeClr val="tx1"/>
                </a:solidFill>
                <a:latin typeface="Times New Roman" panose="02020603050405020304" pitchFamily="18" charset="0"/>
                <a:ea typeface="宋体" panose="02010600030101010101" pitchFamily="2" charset="-122"/>
              </a:rPr>
              <a:t>……</a:t>
            </a:r>
            <a:endParaRPr lang="en-US" altLang="zh-CN" sz="1800" b="1">
              <a:solidFill>
                <a:schemeClr val="tx1"/>
              </a:solidFill>
            </a:endParaRPr>
          </a:p>
        </p:txBody>
      </p:sp>
      <p:sp>
        <p:nvSpPr>
          <p:cNvPr id="78908" name="Line 61"/>
          <p:cNvSpPr>
            <a:spLocks noChangeShapeType="1"/>
          </p:cNvSpPr>
          <p:nvPr/>
        </p:nvSpPr>
        <p:spPr bwMode="auto">
          <a:xfrm>
            <a:off x="2195513" y="4348163"/>
            <a:ext cx="5545137"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9" name="Line 62"/>
          <p:cNvSpPr>
            <a:spLocks noChangeShapeType="1"/>
          </p:cNvSpPr>
          <p:nvPr/>
        </p:nvSpPr>
        <p:spPr bwMode="auto">
          <a:xfrm>
            <a:off x="2195513" y="5053013"/>
            <a:ext cx="5545137"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0" name="Rectangle 63"/>
          <p:cNvSpPr>
            <a:spLocks noChangeArrowheads="1"/>
          </p:cNvSpPr>
          <p:nvPr/>
        </p:nvSpPr>
        <p:spPr bwMode="auto">
          <a:xfrm>
            <a:off x="3336925" y="4616450"/>
            <a:ext cx="506413" cy="169863"/>
          </a:xfrm>
          <a:prstGeom prst="rect">
            <a:avLst/>
          </a:prstGeom>
          <a:solidFill>
            <a:srgbClr val="FFFFFF"/>
          </a:solidFill>
          <a:ln w="9525">
            <a:solidFill>
              <a:srgbClr val="000000"/>
            </a:solidFill>
            <a:miter lim="800000"/>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8911" name="Line 64"/>
          <p:cNvSpPr>
            <a:spLocks noChangeShapeType="1"/>
          </p:cNvSpPr>
          <p:nvPr/>
        </p:nvSpPr>
        <p:spPr bwMode="auto">
          <a:xfrm>
            <a:off x="3608388" y="4616450"/>
            <a:ext cx="0" cy="169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2" name="Text Box 65"/>
          <p:cNvSpPr txBox="1">
            <a:spLocks noChangeArrowheads="1"/>
          </p:cNvSpPr>
          <p:nvPr/>
        </p:nvSpPr>
        <p:spPr bwMode="auto">
          <a:xfrm>
            <a:off x="3779838" y="5516563"/>
            <a:ext cx="11049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zh-CN" altLang="en-US" sz="1600" b="1">
                <a:solidFill>
                  <a:srgbClr val="CC0000"/>
                </a:solidFill>
                <a:latin typeface="Times New Roman" panose="02020603050405020304" pitchFamily="18" charset="0"/>
                <a:ea typeface="宋体" panose="02010600030101010101" pitchFamily="2" charset="-122"/>
              </a:rPr>
              <a:t>表头指针</a:t>
            </a:r>
            <a:endParaRPr lang="zh-CN" altLang="en-US" sz="1600" b="1">
              <a:solidFill>
                <a:srgbClr val="CC0000"/>
              </a:solidFill>
            </a:endParaRPr>
          </a:p>
        </p:txBody>
      </p:sp>
      <p:sp>
        <p:nvSpPr>
          <p:cNvPr id="78913" name="Rectangle 66"/>
          <p:cNvSpPr>
            <a:spLocks noChangeArrowheads="1"/>
          </p:cNvSpPr>
          <p:nvPr/>
        </p:nvSpPr>
        <p:spPr bwMode="auto">
          <a:xfrm>
            <a:off x="4786313" y="5562600"/>
            <a:ext cx="688975" cy="317500"/>
          </a:xfrm>
          <a:prstGeom prst="rect">
            <a:avLst/>
          </a:prstGeom>
          <a:solidFill>
            <a:srgbClr val="FFCCFF"/>
          </a:solidFill>
          <a:ln w="9525">
            <a:solidFill>
              <a:srgbClr val="000000"/>
            </a:solidFill>
            <a:miter lim="800000"/>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8914" name="Oval 67"/>
          <p:cNvSpPr>
            <a:spLocks noChangeArrowheads="1"/>
          </p:cNvSpPr>
          <p:nvPr/>
        </p:nvSpPr>
        <p:spPr bwMode="auto">
          <a:xfrm>
            <a:off x="5108575" y="5697538"/>
            <a:ext cx="58738" cy="61912"/>
          </a:xfrm>
          <a:prstGeom prst="ellipse">
            <a:avLst/>
          </a:prstGeom>
          <a:solidFill>
            <a:srgbClr val="000000"/>
          </a:solidFill>
          <a:ln w="9525">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8915" name="Line 68"/>
          <p:cNvSpPr>
            <a:spLocks noChangeShapeType="1"/>
          </p:cNvSpPr>
          <p:nvPr/>
        </p:nvSpPr>
        <p:spPr bwMode="auto">
          <a:xfrm flipV="1">
            <a:off x="5132388" y="5418138"/>
            <a:ext cx="0" cy="2921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6" name="Text Box 71"/>
          <p:cNvSpPr txBox="1">
            <a:spLocks noChangeArrowheads="1"/>
          </p:cNvSpPr>
          <p:nvPr/>
        </p:nvSpPr>
        <p:spPr bwMode="auto">
          <a:xfrm>
            <a:off x="5003800" y="5948363"/>
            <a:ext cx="2486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zh-CN" altLang="en-US" sz="1800" b="1">
                <a:solidFill>
                  <a:srgbClr val="0000FF"/>
                </a:solidFill>
                <a:latin typeface="宋体" panose="02010600030101010101" pitchFamily="2" charset="-122"/>
                <a:ea typeface="宋体" panose="02010600030101010101" pitchFamily="2" charset="-122"/>
              </a:rPr>
              <a:t>共享集＝</a:t>
            </a:r>
            <a:r>
              <a:rPr lang="en-US" altLang="zh-CN" sz="1800" b="1">
                <a:solidFill>
                  <a:srgbClr val="0000FF"/>
                </a:solidFill>
                <a:latin typeface="宋体" panose="02010600030101010101" pitchFamily="2" charset="-122"/>
                <a:ea typeface="宋体" panose="02010600030101010101" pitchFamily="2" charset="-122"/>
              </a:rPr>
              <a:t>{ P</a:t>
            </a:r>
            <a:r>
              <a:rPr lang="en-US" altLang="zh-CN" sz="1800" b="1" baseline="-25000">
                <a:solidFill>
                  <a:srgbClr val="0000FF"/>
                </a:solidFill>
                <a:latin typeface="宋体" panose="02010600030101010101" pitchFamily="2" charset="-122"/>
                <a:ea typeface="宋体" panose="02010600030101010101" pitchFamily="2" charset="-122"/>
              </a:rPr>
              <a:t>1</a:t>
            </a:r>
            <a:r>
              <a:rPr lang="zh-CN" altLang="en-US" sz="1800" b="1">
                <a:solidFill>
                  <a:srgbClr val="0000FF"/>
                </a:solidFill>
                <a:latin typeface="宋体" panose="02010600030101010101" pitchFamily="2" charset="-122"/>
                <a:ea typeface="宋体" panose="02010600030101010101" pitchFamily="2" charset="-122"/>
              </a:rPr>
              <a:t>，</a:t>
            </a:r>
            <a:r>
              <a:rPr lang="en-US" altLang="zh-CN" sz="1800" b="1">
                <a:solidFill>
                  <a:srgbClr val="0000FF"/>
                </a:solidFill>
                <a:latin typeface="宋体" panose="02010600030101010101" pitchFamily="2" charset="-122"/>
                <a:ea typeface="宋体" panose="02010600030101010101" pitchFamily="2" charset="-122"/>
              </a:rPr>
              <a:t>P</a:t>
            </a:r>
            <a:r>
              <a:rPr lang="en-US" altLang="zh-CN" sz="1800" b="1" baseline="-25000">
                <a:solidFill>
                  <a:srgbClr val="0000FF"/>
                </a:solidFill>
                <a:latin typeface="宋体" panose="02010600030101010101" pitchFamily="2" charset="-122"/>
                <a:ea typeface="宋体" panose="02010600030101010101" pitchFamily="2" charset="-122"/>
              </a:rPr>
              <a:t>4</a:t>
            </a:r>
            <a:r>
              <a:rPr lang="zh-CN" altLang="en-US" sz="1800" b="1">
                <a:solidFill>
                  <a:srgbClr val="0000FF"/>
                </a:solidFill>
                <a:latin typeface="宋体" panose="02010600030101010101" pitchFamily="2" charset="-122"/>
                <a:ea typeface="宋体" panose="02010600030101010101" pitchFamily="2" charset="-122"/>
              </a:rPr>
              <a:t>，</a:t>
            </a:r>
            <a:r>
              <a:rPr lang="en-US" altLang="zh-CN" sz="1800" b="1">
                <a:solidFill>
                  <a:srgbClr val="0000FF"/>
                </a:solidFill>
                <a:latin typeface="宋体" panose="02010600030101010101" pitchFamily="2" charset="-122"/>
                <a:ea typeface="宋体" panose="02010600030101010101" pitchFamily="2" charset="-122"/>
              </a:rPr>
              <a:t>P</a:t>
            </a:r>
            <a:r>
              <a:rPr lang="en-US" altLang="zh-CN" sz="1800" b="1" baseline="-25000">
                <a:solidFill>
                  <a:srgbClr val="0000FF"/>
                </a:solidFill>
                <a:latin typeface="宋体" panose="02010600030101010101" pitchFamily="2" charset="-122"/>
                <a:ea typeface="宋体" panose="02010600030101010101" pitchFamily="2" charset="-122"/>
              </a:rPr>
              <a:t>2 </a:t>
            </a:r>
            <a:r>
              <a:rPr lang="en-US" altLang="zh-CN" sz="1800" b="1">
                <a:solidFill>
                  <a:srgbClr val="0000FF"/>
                </a:solidFill>
                <a:latin typeface="宋体" panose="02010600030101010101" pitchFamily="2" charset="-122"/>
                <a:ea typeface="宋体" panose="02010600030101010101" pitchFamily="2" charset="-122"/>
              </a:rPr>
              <a:t>}</a:t>
            </a:r>
            <a:endParaRPr lang="en-US" altLang="zh-CN" sz="1800" b="1">
              <a:solidFill>
                <a:srgbClr val="0000FF"/>
              </a:solidFill>
            </a:endParaRPr>
          </a:p>
        </p:txBody>
      </p:sp>
      <p:sp>
        <p:nvSpPr>
          <p:cNvPr id="78917" name="Rectangle 73"/>
          <p:cNvSpPr>
            <a:spLocks noChangeArrowheads="1"/>
          </p:cNvSpPr>
          <p:nvPr/>
        </p:nvSpPr>
        <p:spPr bwMode="auto">
          <a:xfrm>
            <a:off x="2376488" y="4614863"/>
            <a:ext cx="508000" cy="169862"/>
          </a:xfrm>
          <a:prstGeom prst="rect">
            <a:avLst/>
          </a:prstGeom>
          <a:solidFill>
            <a:srgbClr val="FFFFFF"/>
          </a:solidFill>
          <a:ln w="9525">
            <a:solidFill>
              <a:srgbClr val="000000"/>
            </a:solidFill>
            <a:miter lim="800000"/>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8918" name="Line 74"/>
          <p:cNvSpPr>
            <a:spLocks noChangeShapeType="1"/>
          </p:cNvSpPr>
          <p:nvPr/>
        </p:nvSpPr>
        <p:spPr bwMode="auto">
          <a:xfrm>
            <a:off x="2647950" y="4614863"/>
            <a:ext cx="0" cy="169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9" name="Text Box 75"/>
          <p:cNvSpPr txBox="1">
            <a:spLocks noChangeArrowheads="1"/>
          </p:cNvSpPr>
          <p:nvPr/>
        </p:nvSpPr>
        <p:spPr bwMode="auto">
          <a:xfrm>
            <a:off x="3543300" y="4552950"/>
            <a:ext cx="4349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200" b="1">
                <a:solidFill>
                  <a:srgbClr val="D60093"/>
                </a:solidFill>
                <a:latin typeface="Times New Roman" panose="02020603050405020304" pitchFamily="18" charset="0"/>
                <a:ea typeface="宋体" panose="02010600030101010101" pitchFamily="2" charset="-122"/>
              </a:rPr>
              <a:t>∧</a:t>
            </a:r>
            <a:endParaRPr lang="en-US" altLang="zh-CN" sz="1200" b="1">
              <a:solidFill>
                <a:srgbClr val="D60093"/>
              </a:solidFill>
            </a:endParaRPr>
          </a:p>
        </p:txBody>
      </p:sp>
      <p:sp>
        <p:nvSpPr>
          <p:cNvPr id="78920" name="Rectangle 76"/>
          <p:cNvSpPr>
            <a:spLocks noChangeArrowheads="1"/>
          </p:cNvSpPr>
          <p:nvPr/>
        </p:nvSpPr>
        <p:spPr bwMode="auto">
          <a:xfrm>
            <a:off x="5254625" y="4614863"/>
            <a:ext cx="508000" cy="169862"/>
          </a:xfrm>
          <a:prstGeom prst="rect">
            <a:avLst/>
          </a:prstGeom>
          <a:solidFill>
            <a:srgbClr val="FFFFFF"/>
          </a:solidFill>
          <a:ln w="9525">
            <a:solidFill>
              <a:srgbClr val="000000"/>
            </a:solidFill>
            <a:miter lim="800000"/>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8921" name="Line 77"/>
          <p:cNvSpPr>
            <a:spLocks noChangeShapeType="1"/>
          </p:cNvSpPr>
          <p:nvPr/>
        </p:nvSpPr>
        <p:spPr bwMode="auto">
          <a:xfrm>
            <a:off x="5527675" y="4614863"/>
            <a:ext cx="0" cy="169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22" name="Oval 78"/>
          <p:cNvSpPr>
            <a:spLocks noChangeArrowheads="1"/>
          </p:cNvSpPr>
          <p:nvPr/>
        </p:nvSpPr>
        <p:spPr bwMode="auto">
          <a:xfrm>
            <a:off x="2740025" y="4670425"/>
            <a:ext cx="63500" cy="63500"/>
          </a:xfrm>
          <a:prstGeom prst="ellipse">
            <a:avLst/>
          </a:prstGeom>
          <a:solidFill>
            <a:srgbClr val="000000"/>
          </a:solidFill>
          <a:ln w="9525">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8923" name="Oval 79"/>
          <p:cNvSpPr>
            <a:spLocks noChangeArrowheads="1"/>
          </p:cNvSpPr>
          <p:nvPr/>
        </p:nvSpPr>
        <p:spPr bwMode="auto">
          <a:xfrm>
            <a:off x="5619750" y="4675188"/>
            <a:ext cx="65088" cy="61912"/>
          </a:xfrm>
          <a:prstGeom prst="ellipse">
            <a:avLst/>
          </a:prstGeom>
          <a:solidFill>
            <a:srgbClr val="000000"/>
          </a:solidFill>
          <a:ln w="9525">
            <a:solidFill>
              <a:srgbClr val="000000"/>
            </a:solidFill>
            <a:round/>
            <a:headEnd/>
            <a:tailEnd/>
          </a:ln>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78924" name="Line 80"/>
          <p:cNvSpPr>
            <a:spLocks noChangeShapeType="1"/>
          </p:cNvSpPr>
          <p:nvPr/>
        </p:nvSpPr>
        <p:spPr bwMode="auto">
          <a:xfrm flipV="1">
            <a:off x="2503488" y="4786313"/>
            <a:ext cx="0" cy="631825"/>
          </a:xfrm>
          <a:prstGeom prst="line">
            <a:avLst/>
          </a:prstGeom>
          <a:noFill/>
          <a:ln w="19050">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78925" name="Line 81"/>
          <p:cNvSpPr>
            <a:spLocks noChangeShapeType="1"/>
          </p:cNvSpPr>
          <p:nvPr/>
        </p:nvSpPr>
        <p:spPr bwMode="auto">
          <a:xfrm>
            <a:off x="2503488" y="5418138"/>
            <a:ext cx="26289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26" name="Line 82"/>
          <p:cNvSpPr>
            <a:spLocks noChangeShapeType="1"/>
          </p:cNvSpPr>
          <p:nvPr/>
        </p:nvSpPr>
        <p:spPr bwMode="auto">
          <a:xfrm>
            <a:off x="2776538" y="4711700"/>
            <a:ext cx="0" cy="584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27" name="Line 83"/>
          <p:cNvSpPr>
            <a:spLocks noChangeShapeType="1"/>
          </p:cNvSpPr>
          <p:nvPr/>
        </p:nvSpPr>
        <p:spPr bwMode="auto">
          <a:xfrm>
            <a:off x="2776538" y="5295900"/>
            <a:ext cx="26082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28" name="Line 84"/>
          <p:cNvSpPr>
            <a:spLocks noChangeShapeType="1"/>
          </p:cNvSpPr>
          <p:nvPr/>
        </p:nvSpPr>
        <p:spPr bwMode="auto">
          <a:xfrm flipV="1">
            <a:off x="5384800" y="4786313"/>
            <a:ext cx="0" cy="509587"/>
          </a:xfrm>
          <a:prstGeom prst="line">
            <a:avLst/>
          </a:prstGeom>
          <a:noFill/>
          <a:ln w="19050">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78929" name="Line 85"/>
          <p:cNvSpPr>
            <a:spLocks noChangeShapeType="1"/>
          </p:cNvSpPr>
          <p:nvPr/>
        </p:nvSpPr>
        <p:spPr bwMode="auto">
          <a:xfrm>
            <a:off x="5656263" y="4737100"/>
            <a:ext cx="0" cy="438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30" name="Line 86"/>
          <p:cNvSpPr>
            <a:spLocks noChangeShapeType="1"/>
          </p:cNvSpPr>
          <p:nvPr/>
        </p:nvSpPr>
        <p:spPr bwMode="auto">
          <a:xfrm flipH="1">
            <a:off x="3481388" y="5175250"/>
            <a:ext cx="21748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31" name="Line 87"/>
          <p:cNvSpPr>
            <a:spLocks noChangeShapeType="1"/>
          </p:cNvSpPr>
          <p:nvPr/>
        </p:nvSpPr>
        <p:spPr bwMode="auto">
          <a:xfrm flipV="1">
            <a:off x="3478213" y="4786313"/>
            <a:ext cx="0" cy="388937"/>
          </a:xfrm>
          <a:prstGeom prst="line">
            <a:avLst/>
          </a:prstGeom>
          <a:noFill/>
          <a:ln w="19050">
            <a:solidFill>
              <a:srgbClr val="00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8932" name="Object 89"/>
          <p:cNvGraphicFramePr>
            <a:graphicFrameLocks noChangeAspect="1"/>
          </p:cNvGraphicFramePr>
          <p:nvPr/>
        </p:nvGraphicFramePr>
        <p:xfrm>
          <a:off x="3851275" y="5845175"/>
          <a:ext cx="936625" cy="319088"/>
        </p:xfrm>
        <a:graphic>
          <a:graphicData uri="http://schemas.openxmlformats.org/presentationml/2006/ole">
            <mc:AlternateContent xmlns:mc="http://schemas.openxmlformats.org/markup-compatibility/2006">
              <mc:Choice xmlns:v="urn:schemas-microsoft-com:vml" Requires="v">
                <p:oleObj spid="_x0000_s78942" name="公式" r:id="rId3" imgW="419100" imgH="139700" progId="Equation.3">
                  <p:embed/>
                </p:oleObj>
              </mc:Choice>
              <mc:Fallback>
                <p:oleObj name="公式" r:id="rId3" imgW="419100" imgH="139700" progId="Equation.3">
                  <p:embed/>
                  <p:pic>
                    <p:nvPicPr>
                      <p:cNvPr id="0" name="Object 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5845175"/>
                        <a:ext cx="936625"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933" name="Text Box 91"/>
          <p:cNvSpPr txBox="1">
            <a:spLocks noChangeArrowheads="1"/>
          </p:cNvSpPr>
          <p:nvPr/>
        </p:nvSpPr>
        <p:spPr bwMode="auto">
          <a:xfrm>
            <a:off x="7494588" y="981075"/>
            <a:ext cx="10080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zh-CN" altLang="en-US" sz="1800" b="1">
                <a:solidFill>
                  <a:srgbClr val="000000"/>
                </a:solidFill>
                <a:latin typeface="Times New Roman" panose="02020603050405020304" pitchFamily="18" charset="0"/>
                <a:ea typeface="宋体" panose="02010600030101010101" pitchFamily="2" charset="-122"/>
              </a:rPr>
              <a:t>处理器</a:t>
            </a:r>
            <a:endParaRPr lang="zh-CN" altLang="en-US" sz="1800" b="1">
              <a:solidFill>
                <a:srgbClr val="000000"/>
              </a:solidFill>
            </a:endParaRPr>
          </a:p>
        </p:txBody>
      </p:sp>
      <p:sp>
        <p:nvSpPr>
          <p:cNvPr id="78934" name="Text Box 92"/>
          <p:cNvSpPr txBox="1">
            <a:spLocks noChangeArrowheads="1"/>
          </p:cNvSpPr>
          <p:nvPr/>
        </p:nvSpPr>
        <p:spPr bwMode="auto">
          <a:xfrm>
            <a:off x="7524750" y="3860800"/>
            <a:ext cx="10080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zh-CN" altLang="en-US" sz="1800" b="1">
                <a:solidFill>
                  <a:srgbClr val="000000"/>
                </a:solidFill>
                <a:latin typeface="Times New Roman" panose="02020603050405020304" pitchFamily="18" charset="0"/>
                <a:ea typeface="宋体" panose="02010600030101010101" pitchFamily="2" charset="-122"/>
              </a:rPr>
              <a:t>处理器</a:t>
            </a:r>
            <a:endParaRPr lang="zh-CN" altLang="en-US" sz="1800" b="1">
              <a:solidFill>
                <a:srgbClr val="000000"/>
              </a:solidFill>
            </a:endParaRPr>
          </a:p>
        </p:txBody>
      </p:sp>
      <p:sp>
        <p:nvSpPr>
          <p:cNvPr id="78935" name="Text Box 93"/>
          <p:cNvSpPr txBox="1">
            <a:spLocks noChangeArrowheads="1"/>
          </p:cNvSpPr>
          <p:nvPr/>
        </p:nvSpPr>
        <p:spPr bwMode="auto">
          <a:xfrm>
            <a:off x="7596188" y="4551363"/>
            <a:ext cx="86518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800" b="1">
                <a:solidFill>
                  <a:srgbClr val="000000"/>
                </a:solidFill>
                <a:latin typeface="宋体" panose="02010600030101010101" pitchFamily="2" charset="-122"/>
                <a:ea typeface="宋体" panose="02010600030101010101" pitchFamily="2" charset="-122"/>
              </a:rPr>
              <a:t>Cache</a:t>
            </a:r>
            <a:endParaRPr lang="en-US" altLang="zh-CN" sz="1800" b="1">
              <a:solidFill>
                <a:srgbClr val="000000"/>
              </a:solidFill>
            </a:endParaRPr>
          </a:p>
        </p:txBody>
      </p:sp>
      <p:sp>
        <p:nvSpPr>
          <p:cNvPr id="78936" name="Text Box 94"/>
          <p:cNvSpPr txBox="1">
            <a:spLocks noChangeArrowheads="1"/>
          </p:cNvSpPr>
          <p:nvPr/>
        </p:nvSpPr>
        <p:spPr bwMode="auto">
          <a:xfrm>
            <a:off x="7567613" y="1557338"/>
            <a:ext cx="86518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1800" b="1">
                <a:solidFill>
                  <a:srgbClr val="000000"/>
                </a:solidFill>
                <a:latin typeface="宋体" panose="02010600030101010101" pitchFamily="2" charset="-122"/>
                <a:ea typeface="宋体" panose="02010600030101010101" pitchFamily="2" charset="-122"/>
              </a:rPr>
              <a:t>Cache</a:t>
            </a:r>
            <a:endParaRPr lang="en-US" altLang="zh-CN" sz="1800" b="1">
              <a:solidFill>
                <a:srgbClr val="000000"/>
              </a:solidFill>
            </a:endParaRPr>
          </a:p>
        </p:txBody>
      </p:sp>
    </p:spTree>
  </p:cSld>
  <p:clrMapOvr>
    <a:masterClrMapping/>
  </p:clrMapOvr>
  <p:transition>
    <p:pull dir="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descr="Rectangle: Click to edit Master text styles&#10;Second level&#10;Third level&#10;Fourth level&#10;Fifth level"/>
          <p:cNvSpPr>
            <a:spLocks noGrp="1" noChangeArrowheads="1"/>
          </p:cNvSpPr>
          <p:nvPr>
            <p:ph type="body" idx="1"/>
          </p:nvPr>
        </p:nvSpPr>
        <p:spPr>
          <a:xfrm>
            <a:off x="304800" y="1844675"/>
            <a:ext cx="8077200" cy="1152525"/>
          </a:xfrm>
        </p:spPr>
        <p:txBody>
          <a:bodyPr/>
          <a:lstStyle/>
          <a:p>
            <a:pPr marL="457200" indent="-457200" eaLnBrk="1" hangingPunct="1">
              <a:buFont typeface="Wingdings" panose="05000000000000000000" pitchFamily="2" charset="2"/>
              <a:buNone/>
            </a:pPr>
            <a:r>
              <a:rPr lang="en-US" altLang="zh-CN" smtClean="0"/>
              <a:t>           </a:t>
            </a:r>
            <a:r>
              <a:rPr lang="zh-CN" altLang="en-US" smtClean="0"/>
              <a:t>同步机制通常是在硬件提供的同步指令的基础上，通过用户级软件例程来建立的。</a:t>
            </a:r>
          </a:p>
        </p:txBody>
      </p:sp>
      <p:sp>
        <p:nvSpPr>
          <p:cNvPr id="79875" name="Text Box 4"/>
          <p:cNvSpPr txBox="1">
            <a:spLocks noChangeArrowheads="1"/>
          </p:cNvSpPr>
          <p:nvPr/>
        </p:nvSpPr>
        <p:spPr bwMode="auto">
          <a:xfrm>
            <a:off x="0" y="1196975"/>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50000"/>
              </a:spcBef>
              <a:buClrTx/>
              <a:buFontTx/>
              <a:buNone/>
            </a:pPr>
            <a:r>
              <a:rPr lang="en-US" altLang="zh-CN" sz="2800">
                <a:solidFill>
                  <a:srgbClr val="000000"/>
                </a:solidFill>
                <a:latin typeface="黑体" panose="02010609060101010101" pitchFamily="49" charset="-122"/>
              </a:rPr>
              <a:t>10.4 </a:t>
            </a:r>
            <a:r>
              <a:rPr lang="zh-CN" altLang="en-US" sz="2800">
                <a:solidFill>
                  <a:srgbClr val="000000"/>
                </a:solidFill>
                <a:latin typeface="黑体" panose="02010609060101010101" pitchFamily="49" charset="-122"/>
              </a:rPr>
              <a:t>同 步</a:t>
            </a:r>
          </a:p>
        </p:txBody>
      </p:sp>
      <p:sp>
        <p:nvSpPr>
          <p:cNvPr id="79876" name="Text Box 5"/>
          <p:cNvSpPr txBox="1">
            <a:spLocks noChangeArrowheads="1"/>
          </p:cNvSpPr>
          <p:nvPr/>
        </p:nvSpPr>
        <p:spPr bwMode="auto">
          <a:xfrm>
            <a:off x="827088" y="3068638"/>
            <a:ext cx="68405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600">
                <a:solidFill>
                  <a:srgbClr val="0000CC"/>
                </a:solidFill>
                <a:latin typeface="黑体" panose="02010609060101010101" pitchFamily="49" charset="-122"/>
              </a:rPr>
              <a:t>10.4.1 </a:t>
            </a:r>
            <a:r>
              <a:rPr lang="zh-CN" altLang="en-US" sz="2600">
                <a:solidFill>
                  <a:srgbClr val="0000CC"/>
                </a:solidFill>
                <a:latin typeface="黑体" panose="02010609060101010101" pitchFamily="49" charset="-122"/>
              </a:rPr>
              <a:t>基本硬件原语</a:t>
            </a:r>
          </a:p>
        </p:txBody>
      </p:sp>
      <p:sp>
        <p:nvSpPr>
          <p:cNvPr id="79877" name="Rectangle 6" descr="Rectangle: Click to edit Master text styles&#10;Second level&#10;Third level&#10;Fourth level&#10;Fifth level"/>
          <p:cNvSpPr>
            <a:spLocks noChangeArrowheads="1"/>
          </p:cNvSpPr>
          <p:nvPr/>
        </p:nvSpPr>
        <p:spPr bwMode="auto">
          <a:xfrm>
            <a:off x="323850" y="3644900"/>
            <a:ext cx="8135938"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714500" indent="-4572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a:t>      </a:t>
            </a:r>
            <a:r>
              <a:rPr lang="zh-CN" altLang="en-US"/>
              <a:t>在多处理机中实现同步，所需的主要功能是：</a:t>
            </a:r>
          </a:p>
          <a:p>
            <a:pPr lvl="2" eaLnBrk="1" hangingPunct="1">
              <a:buFont typeface="Wingdings" panose="05000000000000000000" pitchFamily="2" charset="2"/>
              <a:buChar char="p"/>
            </a:pPr>
            <a:r>
              <a:rPr lang="zh-CN" altLang="en-US"/>
              <a:t>一组能以原子操作的方式读出并修改存储单元的硬件原语。它们都能以原子操作的方式读</a:t>
            </a:r>
            <a:r>
              <a:rPr lang="en-US" altLang="zh-CN"/>
              <a:t>/</a:t>
            </a:r>
            <a:r>
              <a:rPr lang="zh-CN" altLang="en-US"/>
              <a:t>修改存储单元，并指出所进行的操作是否以原子的方式进行。</a:t>
            </a:r>
          </a:p>
          <a:p>
            <a:pPr lvl="2" eaLnBrk="1" hangingPunct="1">
              <a:buFont typeface="Wingdings" panose="05000000000000000000" pitchFamily="2" charset="2"/>
              <a:buChar char="p"/>
            </a:pPr>
            <a:r>
              <a:rPr lang="zh-CN" altLang="en-US"/>
              <a:t>通常情况下，用户不直接使用基本的硬件原语，原语主要供系统程序员用来编制同步库函数。</a:t>
            </a:r>
          </a:p>
        </p:txBody>
      </p:sp>
      <p:sp>
        <p:nvSpPr>
          <p:cNvPr id="79878" name="Rectangle 7"/>
          <p:cNvSpPr>
            <a:spLocks noGrp="1" noChangeArrowheads="1"/>
          </p:cNvSpPr>
          <p:nvPr>
            <p:ph type="title"/>
          </p:nvPr>
        </p:nvSpPr>
        <p:spPr/>
        <p:txBody>
          <a:bodyPr/>
          <a:lstStyle/>
          <a:p>
            <a:pPr eaLnBrk="1" hangingPunct="1"/>
            <a:endParaRPr lang="zh-CN" altLang="zh-CN" smtClean="0"/>
          </a:p>
        </p:txBody>
      </p:sp>
    </p:spTree>
  </p:cSld>
  <p:clrMapOvr>
    <a:masterClrMapping/>
  </p:clrMapOvr>
  <p:transition>
    <p:pull dir="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10.4 </a:t>
            </a:r>
            <a:r>
              <a:rPr lang="zh-CN" altLang="en-US" smtClean="0">
                <a:latin typeface="黑体" panose="02010609060101010101" pitchFamily="49" charset="-122"/>
              </a:rPr>
              <a:t>同 步</a:t>
            </a:r>
          </a:p>
        </p:txBody>
      </p:sp>
      <p:sp>
        <p:nvSpPr>
          <p:cNvPr id="80899" name="Rectangle 3" descr="Rectangle: Click to edit Master text styles&#10;Second level&#10;Third level&#10;Fourth level&#10;Fifth level"/>
          <p:cNvSpPr>
            <a:spLocks noGrp="1" noChangeArrowheads="1"/>
          </p:cNvSpPr>
          <p:nvPr>
            <p:ph type="body" idx="1"/>
          </p:nvPr>
        </p:nvSpPr>
        <p:spPr/>
        <p:txBody>
          <a:bodyPr/>
          <a:lstStyle/>
          <a:p>
            <a:pPr marL="457200" indent="-457200" eaLnBrk="1" hangingPunct="1">
              <a:lnSpc>
                <a:spcPct val="110000"/>
              </a:lnSpc>
            </a:pPr>
            <a:r>
              <a:rPr lang="zh-CN" altLang="en-US" smtClean="0"/>
              <a:t>典型操作：原子交换（</a:t>
            </a:r>
            <a:r>
              <a:rPr lang="en-US" altLang="zh-CN" smtClean="0">
                <a:solidFill>
                  <a:srgbClr val="9933FF"/>
                </a:solidFill>
                <a:latin typeface="黑体" panose="02010609060101010101" pitchFamily="49" charset="-122"/>
              </a:rPr>
              <a:t>atomic exchange</a:t>
            </a:r>
            <a:r>
              <a:rPr lang="zh-CN" altLang="en-US" smtClean="0"/>
              <a:t>）</a:t>
            </a:r>
          </a:p>
          <a:p>
            <a:pPr marL="1085850" lvl="1" indent="-457200" eaLnBrk="1" hangingPunct="1">
              <a:lnSpc>
                <a:spcPct val="110000"/>
              </a:lnSpc>
            </a:pPr>
            <a:r>
              <a:rPr lang="zh-CN" altLang="en-US" smtClean="0">
                <a:solidFill>
                  <a:srgbClr val="D60093"/>
                </a:solidFill>
              </a:rPr>
              <a:t>功能：</a:t>
            </a:r>
            <a:r>
              <a:rPr lang="zh-CN" altLang="en-US" smtClean="0">
                <a:latin typeface="黑体" panose="02010609060101010101" pitchFamily="49" charset="-122"/>
              </a:rPr>
              <a:t>将一个存储单元的值和一个寄存器的值进行交换。</a:t>
            </a:r>
          </a:p>
          <a:p>
            <a:pPr lvl="2" eaLnBrk="1" hangingPunct="1">
              <a:lnSpc>
                <a:spcPct val="110000"/>
              </a:lnSpc>
              <a:buFont typeface="Wingdings" pitchFamily="2" charset="2"/>
              <a:buNone/>
            </a:pPr>
            <a:r>
              <a:rPr lang="zh-CN" altLang="en-US" smtClean="0">
                <a:latin typeface="黑体" panose="02010609060101010101" pitchFamily="49" charset="-122"/>
              </a:rPr>
              <a:t>   建立一个锁，锁值：</a:t>
            </a:r>
          </a:p>
          <a:p>
            <a:pPr lvl="3" eaLnBrk="1" hangingPunct="1">
              <a:lnSpc>
                <a:spcPct val="110000"/>
              </a:lnSpc>
            </a:pPr>
            <a:r>
              <a:rPr lang="en-US" altLang="zh-CN" smtClean="0">
                <a:solidFill>
                  <a:srgbClr val="9933FF"/>
                </a:solidFill>
                <a:latin typeface="黑体" panose="02010609060101010101" pitchFamily="49" charset="-122"/>
              </a:rPr>
              <a:t>0</a:t>
            </a:r>
            <a:r>
              <a:rPr lang="zh-CN" altLang="en-US" smtClean="0">
                <a:solidFill>
                  <a:srgbClr val="9933FF"/>
                </a:solidFill>
                <a:latin typeface="黑体" panose="02010609060101010101" pitchFamily="49" charset="-122"/>
              </a:rPr>
              <a:t>：</a:t>
            </a:r>
            <a:r>
              <a:rPr lang="zh-CN" altLang="en-US" smtClean="0">
                <a:latin typeface="黑体" panose="02010609060101010101" pitchFamily="49" charset="-122"/>
              </a:rPr>
              <a:t>表示开</a:t>
            </a:r>
            <a:r>
              <a:rPr lang="zh-CN" altLang="en-US" smtClean="0"/>
              <a:t>的（可用） </a:t>
            </a:r>
            <a:endParaRPr lang="zh-CN" altLang="en-US" smtClean="0">
              <a:latin typeface="黑体" panose="02010609060101010101" pitchFamily="49" charset="-122"/>
            </a:endParaRPr>
          </a:p>
          <a:p>
            <a:pPr lvl="3" eaLnBrk="1" hangingPunct="1">
              <a:lnSpc>
                <a:spcPct val="110000"/>
              </a:lnSpc>
            </a:pPr>
            <a:r>
              <a:rPr lang="en-US" altLang="zh-CN" smtClean="0">
                <a:solidFill>
                  <a:srgbClr val="9933FF"/>
                </a:solidFill>
                <a:latin typeface="黑体" panose="02010609060101010101" pitchFamily="49" charset="-122"/>
              </a:rPr>
              <a:t>1</a:t>
            </a:r>
            <a:r>
              <a:rPr lang="zh-CN" altLang="en-US" smtClean="0">
                <a:solidFill>
                  <a:srgbClr val="9933FF"/>
                </a:solidFill>
                <a:latin typeface="黑体" panose="02010609060101010101" pitchFamily="49" charset="-122"/>
              </a:rPr>
              <a:t>：</a:t>
            </a:r>
            <a:r>
              <a:rPr lang="zh-CN" altLang="en-US" smtClean="0">
                <a:latin typeface="黑体" panose="02010609060101010101" pitchFamily="49" charset="-122"/>
              </a:rPr>
              <a:t>表示</a:t>
            </a:r>
            <a:r>
              <a:rPr lang="zh-CN" altLang="en-US" smtClean="0"/>
              <a:t>已上锁（不可用）</a:t>
            </a:r>
          </a:p>
          <a:p>
            <a:pPr marL="1085850" lvl="1" indent="-457200" eaLnBrk="1" hangingPunct="1">
              <a:lnSpc>
                <a:spcPct val="110000"/>
              </a:lnSpc>
            </a:pPr>
            <a:r>
              <a:rPr lang="zh-CN" altLang="en-US" smtClean="0">
                <a:latin typeface="黑体" panose="02010609060101010101" pitchFamily="49" charset="-122"/>
              </a:rPr>
              <a:t>处理器上锁时，将对应于该锁的存储单元的值与存放在某个寄存器中的</a:t>
            </a:r>
            <a:r>
              <a:rPr lang="en-US" altLang="zh-CN" smtClean="0">
                <a:solidFill>
                  <a:srgbClr val="9933FF"/>
                </a:solidFill>
                <a:latin typeface="黑体" panose="02010609060101010101" pitchFamily="49" charset="-122"/>
              </a:rPr>
              <a:t>1</a:t>
            </a:r>
            <a:r>
              <a:rPr lang="zh-CN" altLang="en-US" smtClean="0">
                <a:latin typeface="黑体" panose="02010609060101010101" pitchFamily="49" charset="-122"/>
              </a:rPr>
              <a:t>进行交换。如果返回值为</a:t>
            </a:r>
            <a:r>
              <a:rPr lang="en-US" altLang="zh-CN" smtClean="0">
                <a:solidFill>
                  <a:srgbClr val="9933FF"/>
                </a:solidFill>
                <a:latin typeface="黑体" panose="02010609060101010101" pitchFamily="49" charset="-122"/>
              </a:rPr>
              <a:t>0</a:t>
            </a:r>
            <a:r>
              <a:rPr lang="zh-CN" altLang="en-US" smtClean="0">
                <a:latin typeface="黑体" panose="02010609060101010101" pitchFamily="49" charset="-122"/>
              </a:rPr>
              <a:t>，存储单元的值此时已置换为</a:t>
            </a:r>
            <a:r>
              <a:rPr lang="en-US" altLang="zh-CN" smtClean="0">
                <a:solidFill>
                  <a:srgbClr val="9933FF"/>
                </a:solidFill>
                <a:latin typeface="黑体" panose="02010609060101010101" pitchFamily="49" charset="-122"/>
              </a:rPr>
              <a:t>1</a:t>
            </a:r>
            <a:r>
              <a:rPr lang="zh-CN" altLang="en-US" smtClean="0">
                <a:latin typeface="黑体" panose="02010609060101010101" pitchFamily="49" charset="-122"/>
              </a:rPr>
              <a:t>，防止了别的进程竞争该锁。</a:t>
            </a:r>
          </a:p>
          <a:p>
            <a:pPr marL="1085850" lvl="1" indent="-457200" eaLnBrk="1" hangingPunct="1">
              <a:lnSpc>
                <a:spcPct val="110000"/>
              </a:lnSpc>
            </a:pPr>
            <a:r>
              <a:rPr lang="zh-CN" altLang="en-US" smtClean="0">
                <a:solidFill>
                  <a:srgbClr val="D60093"/>
                </a:solidFill>
              </a:rPr>
              <a:t>实现同步的关键：</a:t>
            </a:r>
            <a:r>
              <a:rPr lang="zh-CN" altLang="en-US" smtClean="0"/>
              <a:t>操作的原子性</a:t>
            </a:r>
          </a:p>
        </p:txBody>
      </p:sp>
    </p:spTree>
  </p:cSld>
  <p:clrMapOvr>
    <a:masterClrMapping/>
  </p:clrMapOvr>
  <p:transition>
    <p:pull dir="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10.4 </a:t>
            </a:r>
            <a:r>
              <a:rPr lang="zh-CN" altLang="en-US" smtClean="0">
                <a:latin typeface="黑体" panose="02010609060101010101" pitchFamily="49" charset="-122"/>
              </a:rPr>
              <a:t>同 步</a:t>
            </a:r>
          </a:p>
        </p:txBody>
      </p:sp>
      <p:sp>
        <p:nvSpPr>
          <p:cNvPr id="81923" name="Rectangle 3" descr="Rectangle: Click to edit Master text styles&#10;Second level&#10;Third level&#10;Fourth level&#10;Fifth level"/>
          <p:cNvSpPr>
            <a:spLocks noGrp="1" noChangeArrowheads="1"/>
          </p:cNvSpPr>
          <p:nvPr>
            <p:ph type="body" idx="1"/>
          </p:nvPr>
        </p:nvSpPr>
        <p:spPr>
          <a:xfrm>
            <a:off x="685800" y="1435100"/>
            <a:ext cx="7772400" cy="4514850"/>
          </a:xfrm>
        </p:spPr>
        <p:txBody>
          <a:bodyPr/>
          <a:lstStyle/>
          <a:p>
            <a:pPr marL="457200" indent="-457200" eaLnBrk="1" hangingPunct="1">
              <a:buFont typeface="Wingdings" panose="05000000000000000000" pitchFamily="2" charset="2"/>
              <a:buAutoNum type="arabicPeriod" startAt="2"/>
            </a:pPr>
            <a:r>
              <a:rPr lang="zh-CN" altLang="en-US" smtClean="0">
                <a:latin typeface="黑体" panose="02010609060101010101" pitchFamily="49" charset="-122"/>
              </a:rPr>
              <a:t>测试并置定（</a:t>
            </a:r>
            <a:r>
              <a:rPr lang="en-US" altLang="zh-CN" smtClean="0">
                <a:solidFill>
                  <a:srgbClr val="9933FF"/>
                </a:solidFill>
                <a:latin typeface="黑体" panose="02010609060101010101" pitchFamily="49" charset="-122"/>
              </a:rPr>
              <a:t>test_and_set</a:t>
            </a:r>
            <a:r>
              <a:rPr lang="zh-CN" altLang="en-US" smtClean="0">
                <a:latin typeface="黑体" panose="02010609060101010101" pitchFamily="49" charset="-122"/>
              </a:rPr>
              <a:t>）</a:t>
            </a:r>
          </a:p>
          <a:p>
            <a:pPr marL="1085850" lvl="1" indent="-457200" eaLnBrk="1" hangingPunct="1"/>
            <a:r>
              <a:rPr lang="zh-CN" altLang="en-US" smtClean="0">
                <a:latin typeface="黑体" panose="02010609060101010101" pitchFamily="49" charset="-122"/>
              </a:rPr>
              <a:t>先测试一个存储单元的值，如果符合条件则修改其值。</a:t>
            </a:r>
          </a:p>
          <a:p>
            <a:pPr marL="457200" indent="-457200" eaLnBrk="1" hangingPunct="1">
              <a:buFont typeface="Wingdings" panose="05000000000000000000" pitchFamily="2" charset="2"/>
              <a:buAutoNum type="arabicPeriod" startAt="2"/>
            </a:pPr>
            <a:r>
              <a:rPr lang="zh-CN" altLang="en-US" smtClean="0">
                <a:latin typeface="黑体" panose="02010609060101010101" pitchFamily="49" charset="-122"/>
              </a:rPr>
              <a:t>读取并加</a:t>
            </a:r>
            <a:r>
              <a:rPr lang="en-US" altLang="zh-CN" smtClean="0">
                <a:latin typeface="黑体" panose="02010609060101010101" pitchFamily="49" charset="-122"/>
              </a:rPr>
              <a:t>1</a:t>
            </a:r>
            <a:r>
              <a:rPr lang="zh-CN" altLang="en-US" smtClean="0">
                <a:latin typeface="黑体" panose="02010609060101010101" pitchFamily="49" charset="-122"/>
              </a:rPr>
              <a:t>（</a:t>
            </a:r>
            <a:r>
              <a:rPr lang="en-US" altLang="zh-CN" smtClean="0">
                <a:solidFill>
                  <a:srgbClr val="9933FF"/>
                </a:solidFill>
                <a:latin typeface="黑体" panose="02010609060101010101" pitchFamily="49" charset="-122"/>
              </a:rPr>
              <a:t>fetch_and_increment</a:t>
            </a:r>
            <a:r>
              <a:rPr lang="zh-CN" altLang="en-US" smtClean="0">
                <a:latin typeface="黑体" panose="02010609060101010101" pitchFamily="49" charset="-122"/>
              </a:rPr>
              <a:t>）</a:t>
            </a:r>
          </a:p>
          <a:p>
            <a:pPr marL="1085850" lvl="1" indent="-457200" eaLnBrk="1" hangingPunct="1"/>
            <a:r>
              <a:rPr lang="zh-CN" altLang="en-US" smtClean="0">
                <a:latin typeface="黑体" panose="02010609060101010101" pitchFamily="49" charset="-122"/>
              </a:rPr>
              <a:t>它返回存储单元的值并自动增加该值。</a:t>
            </a:r>
          </a:p>
          <a:p>
            <a:pPr marL="457200" indent="-457200" eaLnBrk="1" hangingPunct="1">
              <a:buFont typeface="Wingdings" panose="05000000000000000000" pitchFamily="2" charset="2"/>
              <a:buAutoNum type="arabicPeriod" startAt="2"/>
            </a:pPr>
            <a:r>
              <a:rPr lang="zh-CN" altLang="en-US" smtClean="0">
                <a:latin typeface="黑体" panose="02010609060101010101" pitchFamily="49" charset="-122"/>
              </a:rPr>
              <a:t>使用指令对</a:t>
            </a:r>
          </a:p>
          <a:p>
            <a:pPr lvl="2" eaLnBrk="1" hangingPunct="1"/>
            <a:r>
              <a:rPr lang="en-US" altLang="zh-CN" smtClean="0">
                <a:solidFill>
                  <a:srgbClr val="9933FF"/>
                </a:solidFill>
                <a:latin typeface="黑体" panose="02010609060101010101" pitchFamily="49" charset="-122"/>
              </a:rPr>
              <a:t>LL</a:t>
            </a:r>
            <a:r>
              <a:rPr lang="en-US" altLang="zh-CN" smtClean="0">
                <a:latin typeface="黑体" panose="02010609060101010101" pitchFamily="49" charset="-122"/>
              </a:rPr>
              <a:t>(load linked</a:t>
            </a:r>
            <a:r>
              <a:rPr lang="zh-CN" altLang="en-US" smtClean="0">
                <a:latin typeface="黑体" panose="02010609060101010101" pitchFamily="49" charset="-122"/>
              </a:rPr>
              <a:t>或</a:t>
            </a:r>
            <a:r>
              <a:rPr lang="en-US" altLang="zh-CN" smtClean="0">
                <a:latin typeface="黑体" panose="02010609060101010101" pitchFamily="49" charset="-122"/>
              </a:rPr>
              <a:t>load locked)</a:t>
            </a:r>
            <a:r>
              <a:rPr lang="zh-CN" altLang="en-US" smtClean="0">
                <a:latin typeface="黑体" panose="02010609060101010101" pitchFamily="49" charset="-122"/>
              </a:rPr>
              <a:t>的取指令</a:t>
            </a:r>
          </a:p>
          <a:p>
            <a:pPr lvl="2" eaLnBrk="1" hangingPunct="1"/>
            <a:r>
              <a:rPr lang="en-US" altLang="zh-CN" smtClean="0">
                <a:solidFill>
                  <a:srgbClr val="9933FF"/>
                </a:solidFill>
                <a:latin typeface="黑体" panose="02010609060101010101" pitchFamily="49" charset="-122"/>
              </a:rPr>
              <a:t>SC</a:t>
            </a:r>
            <a:r>
              <a:rPr lang="en-US" altLang="zh-CN" smtClean="0">
                <a:latin typeface="黑体" panose="02010609060101010101" pitchFamily="49" charset="-122"/>
              </a:rPr>
              <a:t>(store conditional)</a:t>
            </a:r>
            <a:r>
              <a:rPr lang="zh-CN" altLang="en-US" smtClean="0">
                <a:latin typeface="黑体" panose="02010609060101010101" pitchFamily="49" charset="-122"/>
              </a:rPr>
              <a:t>的特殊存指令</a:t>
            </a:r>
          </a:p>
          <a:p>
            <a:pPr marL="457200" indent="-457200" eaLnBrk="1" hangingPunct="1">
              <a:buFont typeface="Wingdings" panose="05000000000000000000" pitchFamily="2" charset="2"/>
              <a:buAutoNum type="arabicPeriod" startAt="2"/>
            </a:pPr>
            <a:endParaRPr lang="en-US" altLang="zh-CN" smtClean="0">
              <a:latin typeface="黑体" panose="02010609060101010101" pitchFamily="49" charset="-122"/>
            </a:endParaRPr>
          </a:p>
        </p:txBody>
      </p:sp>
    </p:spTree>
  </p:cSld>
  <p:clrMapOvr>
    <a:masterClrMapping/>
  </p:clrMapOvr>
  <p:transition>
    <p:pull dir="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10.4 </a:t>
            </a:r>
            <a:r>
              <a:rPr lang="zh-CN" altLang="en-US" smtClean="0">
                <a:latin typeface="黑体" panose="02010609060101010101" pitchFamily="49" charset="-122"/>
              </a:rPr>
              <a:t>同 步</a:t>
            </a:r>
          </a:p>
        </p:txBody>
      </p:sp>
      <p:sp>
        <p:nvSpPr>
          <p:cNvPr id="82947" name="Rectangle 3" descr="Rectangle: Click to edit Master text styles&#10;Second level&#10;Third level&#10;Fourth level&#10;Fifth level"/>
          <p:cNvSpPr>
            <a:spLocks noGrp="1" noChangeArrowheads="1"/>
          </p:cNvSpPr>
          <p:nvPr>
            <p:ph type="body" idx="1"/>
          </p:nvPr>
        </p:nvSpPr>
        <p:spPr>
          <a:xfrm>
            <a:off x="685800" y="1651000"/>
            <a:ext cx="7918450" cy="4225925"/>
          </a:xfrm>
        </p:spPr>
        <p:txBody>
          <a:bodyPr/>
          <a:lstStyle/>
          <a:p>
            <a:pPr marL="1085850" lvl="1" indent="-457200" eaLnBrk="1" hangingPunct="1">
              <a:lnSpc>
                <a:spcPct val="130000"/>
              </a:lnSpc>
            </a:pPr>
            <a:r>
              <a:rPr lang="zh-CN" altLang="en-US" smtClean="0"/>
              <a:t>指令顺序执行：</a:t>
            </a:r>
          </a:p>
          <a:p>
            <a:pPr lvl="2" eaLnBrk="1" hangingPunct="1">
              <a:lnSpc>
                <a:spcPct val="130000"/>
              </a:lnSpc>
            </a:pPr>
            <a:r>
              <a:rPr lang="zh-CN" altLang="en-US" smtClean="0">
                <a:latin typeface="宋体" panose="02010600030101010101" pitchFamily="2" charset="-122"/>
              </a:rPr>
              <a:t>如果由</a:t>
            </a:r>
            <a:r>
              <a:rPr lang="en-US" altLang="zh-CN" smtClean="0">
                <a:solidFill>
                  <a:srgbClr val="9933FF"/>
                </a:solidFill>
                <a:latin typeface="宋体" panose="02010600030101010101" pitchFamily="2" charset="-122"/>
              </a:rPr>
              <a:t>LL</a:t>
            </a:r>
            <a:r>
              <a:rPr lang="zh-CN" altLang="en-US" smtClean="0">
                <a:latin typeface="宋体" panose="02010600030101010101" pitchFamily="2" charset="-122"/>
              </a:rPr>
              <a:t>指明的存储单元的内容在</a:t>
            </a:r>
            <a:r>
              <a:rPr lang="en-US" altLang="zh-CN" smtClean="0">
                <a:solidFill>
                  <a:srgbClr val="9933FF"/>
                </a:solidFill>
                <a:latin typeface="宋体" panose="02010600030101010101" pitchFamily="2" charset="-122"/>
              </a:rPr>
              <a:t>SC</a:t>
            </a:r>
            <a:r>
              <a:rPr lang="zh-CN" altLang="en-US" smtClean="0">
                <a:latin typeface="宋体" panose="02010600030101010101" pitchFamily="2" charset="-122"/>
              </a:rPr>
              <a:t>对其进行写之前已被其它指令改写过，则第二条指令</a:t>
            </a:r>
            <a:r>
              <a:rPr lang="en-US" altLang="zh-CN" smtClean="0">
                <a:solidFill>
                  <a:srgbClr val="9933FF"/>
                </a:solidFill>
                <a:latin typeface="宋体" panose="02010600030101010101" pitchFamily="2" charset="-122"/>
              </a:rPr>
              <a:t>SC</a:t>
            </a:r>
            <a:r>
              <a:rPr lang="zh-CN" altLang="en-US" smtClean="0">
                <a:latin typeface="宋体" panose="02010600030101010101" pitchFamily="2" charset="-122"/>
              </a:rPr>
              <a:t>执行失败；</a:t>
            </a:r>
          </a:p>
          <a:p>
            <a:pPr lvl="2" eaLnBrk="1" hangingPunct="1">
              <a:lnSpc>
                <a:spcPct val="130000"/>
              </a:lnSpc>
            </a:pPr>
            <a:r>
              <a:rPr lang="zh-CN" altLang="en-US" smtClean="0">
                <a:latin typeface="宋体" panose="02010600030101010101" pitchFamily="2" charset="-122"/>
              </a:rPr>
              <a:t>如果在两条指令间进行切换也会导致</a:t>
            </a:r>
            <a:r>
              <a:rPr lang="en-US" altLang="zh-CN" smtClean="0">
                <a:solidFill>
                  <a:srgbClr val="9933FF"/>
                </a:solidFill>
                <a:latin typeface="宋体" panose="02010600030101010101" pitchFamily="2" charset="-122"/>
              </a:rPr>
              <a:t>SC</a:t>
            </a:r>
            <a:r>
              <a:rPr lang="zh-CN" altLang="en-US" smtClean="0">
                <a:latin typeface="宋体" panose="02010600030101010101" pitchFamily="2" charset="-122"/>
              </a:rPr>
              <a:t>执行失败。</a:t>
            </a:r>
          </a:p>
          <a:p>
            <a:pPr lvl="2" eaLnBrk="1" hangingPunct="1">
              <a:lnSpc>
                <a:spcPct val="130000"/>
              </a:lnSpc>
            </a:pPr>
            <a:r>
              <a:rPr lang="en-US" altLang="zh-CN" smtClean="0">
                <a:solidFill>
                  <a:srgbClr val="9933FF"/>
                </a:solidFill>
                <a:latin typeface="宋体" panose="02010600030101010101" pitchFamily="2" charset="-122"/>
              </a:rPr>
              <a:t>SC</a:t>
            </a:r>
            <a:r>
              <a:rPr lang="zh-CN" altLang="en-US" smtClean="0">
                <a:latin typeface="宋体" panose="02010600030101010101" pitchFamily="2" charset="-122"/>
              </a:rPr>
              <a:t>将返回一个值来指出该指令操作是否成功：</a:t>
            </a:r>
          </a:p>
          <a:p>
            <a:pPr lvl="3" eaLnBrk="1" hangingPunct="1">
              <a:lnSpc>
                <a:spcPct val="130000"/>
              </a:lnSpc>
            </a:pPr>
            <a:r>
              <a:rPr lang="zh-CN" altLang="en-US" smtClean="0">
                <a:solidFill>
                  <a:srgbClr val="9933FF"/>
                </a:solidFill>
                <a:latin typeface="宋体" panose="02010600030101010101" pitchFamily="2" charset="-122"/>
              </a:rPr>
              <a:t>“</a:t>
            </a:r>
            <a:r>
              <a:rPr lang="en-US" altLang="zh-CN" smtClean="0">
                <a:solidFill>
                  <a:srgbClr val="9933FF"/>
                </a:solidFill>
                <a:latin typeface="宋体" panose="02010600030101010101" pitchFamily="2" charset="-122"/>
              </a:rPr>
              <a:t>1”</a:t>
            </a:r>
            <a:r>
              <a:rPr lang="zh-CN" altLang="en-US" smtClean="0">
                <a:solidFill>
                  <a:srgbClr val="9933FF"/>
                </a:solidFill>
                <a:latin typeface="宋体" panose="02010600030101010101" pitchFamily="2" charset="-122"/>
              </a:rPr>
              <a:t>：</a:t>
            </a:r>
            <a:r>
              <a:rPr lang="zh-CN" altLang="en-US" smtClean="0">
                <a:latin typeface="宋体" panose="02010600030101010101" pitchFamily="2" charset="-122"/>
              </a:rPr>
              <a:t>成功</a:t>
            </a:r>
          </a:p>
          <a:p>
            <a:pPr lvl="3" eaLnBrk="1" hangingPunct="1">
              <a:lnSpc>
                <a:spcPct val="130000"/>
              </a:lnSpc>
            </a:pPr>
            <a:r>
              <a:rPr lang="zh-CN" altLang="en-US" smtClean="0">
                <a:solidFill>
                  <a:srgbClr val="9933FF"/>
                </a:solidFill>
                <a:latin typeface="宋体" panose="02010600030101010101" pitchFamily="2" charset="-122"/>
              </a:rPr>
              <a:t>“</a:t>
            </a:r>
            <a:r>
              <a:rPr lang="en-US" altLang="zh-CN" smtClean="0">
                <a:solidFill>
                  <a:srgbClr val="9933FF"/>
                </a:solidFill>
                <a:latin typeface="宋体" panose="02010600030101010101" pitchFamily="2" charset="-122"/>
              </a:rPr>
              <a:t>0”</a:t>
            </a:r>
            <a:r>
              <a:rPr lang="zh-CN" altLang="en-US" smtClean="0">
                <a:solidFill>
                  <a:srgbClr val="9933FF"/>
                </a:solidFill>
                <a:latin typeface="宋体" panose="02010600030101010101" pitchFamily="2" charset="-122"/>
              </a:rPr>
              <a:t>：</a:t>
            </a:r>
            <a:r>
              <a:rPr lang="zh-CN" altLang="en-US" smtClean="0">
                <a:latin typeface="宋体" panose="02010600030101010101" pitchFamily="2" charset="-122"/>
              </a:rPr>
              <a:t>不成功</a:t>
            </a:r>
          </a:p>
          <a:p>
            <a:pPr lvl="2" eaLnBrk="1" hangingPunct="1">
              <a:lnSpc>
                <a:spcPct val="130000"/>
              </a:lnSpc>
            </a:pPr>
            <a:r>
              <a:rPr lang="en-US" altLang="zh-CN" smtClean="0">
                <a:solidFill>
                  <a:srgbClr val="9933FF"/>
                </a:solidFill>
                <a:latin typeface="宋体" panose="02010600030101010101" pitchFamily="2" charset="-122"/>
              </a:rPr>
              <a:t>LL</a:t>
            </a:r>
            <a:r>
              <a:rPr lang="zh-CN" altLang="en-US" smtClean="0">
                <a:latin typeface="宋体" panose="02010600030101010101" pitchFamily="2" charset="-122"/>
              </a:rPr>
              <a:t>则返回该存储单元初始值。 </a:t>
            </a:r>
          </a:p>
        </p:txBody>
      </p:sp>
    </p:spTree>
  </p:cSld>
  <p:clrMapOvr>
    <a:masterClrMapping/>
  </p:clrMapOvr>
  <p:transition>
    <p:pull dir="r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10.4 </a:t>
            </a:r>
            <a:r>
              <a:rPr lang="zh-CN" altLang="en-US" smtClean="0">
                <a:latin typeface="黑体" panose="02010609060101010101" pitchFamily="49" charset="-122"/>
              </a:rPr>
              <a:t>同 步</a:t>
            </a:r>
          </a:p>
        </p:txBody>
      </p:sp>
      <p:sp>
        <p:nvSpPr>
          <p:cNvPr id="83971" name="Rectangle 3" descr="Rectangle: Click to edit Master text styles&#10;Second level&#10;Third level&#10;Fourth level&#10;Fifth level"/>
          <p:cNvSpPr>
            <a:spLocks noGrp="1" noChangeArrowheads="1"/>
          </p:cNvSpPr>
          <p:nvPr>
            <p:ph type="body" idx="1"/>
          </p:nvPr>
        </p:nvSpPr>
        <p:spPr/>
        <p:txBody>
          <a:bodyPr/>
          <a:lstStyle/>
          <a:p>
            <a:pPr marL="457200" indent="-457200" eaLnBrk="1" hangingPunct="1">
              <a:buFont typeface="Wingdings" panose="05000000000000000000" pitchFamily="2" charset="2"/>
              <a:buNone/>
            </a:pPr>
            <a:r>
              <a:rPr lang="zh-CN" altLang="en-US" sz="2000" b="1" smtClean="0">
                <a:latin typeface="宋体" panose="02010600030101010101" pitchFamily="2" charset="-122"/>
                <a:ea typeface="宋体" panose="02010600030101010101" pitchFamily="2" charset="-122"/>
              </a:rPr>
              <a:t>例：</a:t>
            </a:r>
            <a:r>
              <a:rPr lang="zh-CN" altLang="en-US" sz="2000" b="1" smtClean="0">
                <a:solidFill>
                  <a:srgbClr val="000000"/>
                </a:solidFill>
                <a:latin typeface="宋体" panose="02010600030101010101" pitchFamily="2" charset="-122"/>
                <a:ea typeface="宋体" panose="02010600030101010101" pitchFamily="2" charset="-122"/>
              </a:rPr>
              <a:t>实现对由</a:t>
            </a:r>
            <a:r>
              <a:rPr lang="en-US" altLang="zh-CN" sz="2000" b="1" smtClean="0">
                <a:solidFill>
                  <a:srgbClr val="9933FF"/>
                </a:solidFill>
                <a:latin typeface="宋体" panose="02010600030101010101" pitchFamily="2" charset="-122"/>
                <a:ea typeface="宋体" panose="02010600030101010101" pitchFamily="2" charset="-122"/>
              </a:rPr>
              <a:t>R1</a:t>
            </a:r>
            <a:r>
              <a:rPr lang="zh-CN" altLang="en-US" sz="2000" b="1" smtClean="0">
                <a:solidFill>
                  <a:srgbClr val="000000"/>
                </a:solidFill>
                <a:latin typeface="宋体" panose="02010600030101010101" pitchFamily="2" charset="-122"/>
                <a:ea typeface="宋体" panose="02010600030101010101" pitchFamily="2" charset="-122"/>
              </a:rPr>
              <a:t>指出的存储单元进行原子交换操作。</a:t>
            </a:r>
          </a:p>
          <a:p>
            <a:pPr marL="457200" indent="-457200" eaLnBrk="1" hangingPunct="1">
              <a:buFont typeface="Wingdings" panose="05000000000000000000" pitchFamily="2" charset="2"/>
              <a:buNone/>
            </a:pPr>
            <a:r>
              <a:rPr lang="zh-CN" altLang="en-US" sz="2000" b="1" smtClean="0">
                <a:solidFill>
                  <a:schemeClr val="tx1"/>
                </a:solidFill>
                <a:latin typeface="宋体" panose="02010600030101010101" pitchFamily="2" charset="-122"/>
                <a:ea typeface="宋体" panose="02010600030101010101" pitchFamily="2" charset="-122"/>
              </a:rPr>
              <a:t>   </a:t>
            </a:r>
            <a:r>
              <a:rPr lang="en-US" altLang="zh-CN" sz="2000" b="1" smtClean="0">
                <a:solidFill>
                  <a:schemeClr val="tx1"/>
                </a:solidFill>
                <a:latin typeface="宋体" panose="02010600030101010101" pitchFamily="2" charset="-122"/>
                <a:ea typeface="宋体" panose="02010600030101010101" pitchFamily="2" charset="-122"/>
              </a:rPr>
              <a:t>try</a:t>
            </a:r>
            <a:r>
              <a:rPr lang="zh-CN" altLang="en-US" sz="2000" b="1" smtClean="0">
                <a:solidFill>
                  <a:schemeClr val="tx1"/>
                </a:solidFill>
                <a:latin typeface="宋体" panose="02010600030101010101" pitchFamily="2" charset="-122"/>
                <a:ea typeface="宋体" panose="02010600030101010101" pitchFamily="2" charset="-122"/>
              </a:rPr>
              <a:t>：</a:t>
            </a:r>
            <a:r>
              <a:rPr lang="en-US" altLang="zh-CN" sz="2000" b="1" smtClean="0">
                <a:solidFill>
                  <a:schemeClr val="tx1"/>
                </a:solidFill>
                <a:latin typeface="宋体" panose="02010600030101010101" pitchFamily="2" charset="-122"/>
                <a:ea typeface="宋体" panose="02010600030101010101" pitchFamily="2" charset="-122"/>
              </a:rPr>
              <a:t>OR	R3, R4, R0</a:t>
            </a:r>
            <a:r>
              <a:rPr lang="en-US" altLang="zh-CN" sz="2000" b="1" smtClean="0">
                <a:solidFill>
                  <a:srgbClr val="000000"/>
                </a:solidFill>
                <a:latin typeface="宋体" panose="02010600030101010101" pitchFamily="2" charset="-122"/>
                <a:ea typeface="宋体" panose="02010600030101010101" pitchFamily="2" charset="-122"/>
              </a:rPr>
              <a:t>     // R4</a:t>
            </a:r>
            <a:r>
              <a:rPr lang="zh-CN" altLang="en-US" sz="2000" b="1" smtClean="0">
                <a:solidFill>
                  <a:srgbClr val="000000"/>
                </a:solidFill>
                <a:latin typeface="宋体" panose="02010600030101010101" pitchFamily="2" charset="-122"/>
                <a:ea typeface="宋体" panose="02010600030101010101" pitchFamily="2" charset="-122"/>
              </a:rPr>
              <a:t>中为交换值。把该值送入</a:t>
            </a:r>
            <a:r>
              <a:rPr lang="en-US" altLang="zh-CN" sz="2000" b="1" smtClean="0">
                <a:solidFill>
                  <a:srgbClr val="000000"/>
                </a:solidFill>
                <a:latin typeface="宋体" panose="02010600030101010101" pitchFamily="2" charset="-122"/>
                <a:ea typeface="宋体" panose="02010600030101010101" pitchFamily="2" charset="-122"/>
              </a:rPr>
              <a:t>R3</a:t>
            </a:r>
          </a:p>
          <a:p>
            <a:pPr marL="457200" indent="-457200" eaLnBrk="1" hangingPunct="1">
              <a:buFont typeface="Wingdings" panose="05000000000000000000" pitchFamily="2" charset="2"/>
              <a:buNone/>
            </a:pPr>
            <a:r>
              <a:rPr lang="en-US" altLang="zh-CN" sz="2000" b="1" smtClean="0">
                <a:latin typeface="宋体" panose="02010600030101010101" pitchFamily="2" charset="-122"/>
                <a:ea typeface="宋体" panose="02010600030101010101" pitchFamily="2" charset="-122"/>
              </a:rPr>
              <a:t>	    LL	R2, 0</a:t>
            </a:r>
            <a:r>
              <a:rPr lang="zh-CN" altLang="en-US" sz="2000" b="1" smtClean="0">
                <a:latin typeface="宋体" panose="02010600030101010101" pitchFamily="2" charset="-122"/>
                <a:ea typeface="宋体" panose="02010600030101010101" pitchFamily="2" charset="-122"/>
              </a:rPr>
              <a:t>（</a:t>
            </a:r>
            <a:r>
              <a:rPr lang="en-US" altLang="zh-CN" sz="2000" b="1" smtClean="0">
                <a:latin typeface="宋体" panose="02010600030101010101" pitchFamily="2" charset="-122"/>
                <a:ea typeface="宋体" panose="02010600030101010101" pitchFamily="2" charset="-122"/>
              </a:rPr>
              <a:t>R1</a:t>
            </a:r>
            <a:r>
              <a:rPr lang="zh-CN" altLang="en-US" sz="2000" b="1" smtClean="0">
                <a:latin typeface="宋体" panose="02010600030101010101" pitchFamily="2" charset="-122"/>
                <a:ea typeface="宋体" panose="02010600030101010101" pitchFamily="2" charset="-122"/>
              </a:rPr>
              <a:t>）	</a:t>
            </a:r>
            <a:r>
              <a:rPr lang="zh-CN" altLang="en-US" sz="2000" b="1" smtClean="0">
                <a:solidFill>
                  <a:schemeClr val="tx1"/>
                </a:solidFill>
                <a:latin typeface="宋体" panose="02010600030101010101" pitchFamily="2" charset="-122"/>
                <a:ea typeface="宋体" panose="02010600030101010101" pitchFamily="2" charset="-122"/>
              </a:rPr>
              <a:t>	</a:t>
            </a:r>
          </a:p>
          <a:p>
            <a:pPr marL="457200" indent="-457200" eaLnBrk="1" hangingPunct="1">
              <a:buFont typeface="Wingdings" panose="05000000000000000000" pitchFamily="2" charset="2"/>
              <a:buNone/>
            </a:pPr>
            <a:r>
              <a:rPr lang="zh-CN" altLang="en-US" sz="2000" b="1" smtClean="0">
                <a:solidFill>
                  <a:srgbClr val="000000"/>
                </a:solidFill>
                <a:latin typeface="宋体" panose="02010600030101010101" pitchFamily="2" charset="-122"/>
                <a:ea typeface="宋体" panose="02010600030101010101" pitchFamily="2" charset="-122"/>
              </a:rPr>
              <a:t>                             </a:t>
            </a:r>
            <a:r>
              <a:rPr lang="en-US" altLang="zh-CN" sz="2000" b="1" smtClean="0">
                <a:solidFill>
                  <a:srgbClr val="000000"/>
                </a:solidFill>
                <a:latin typeface="宋体" panose="02010600030101010101" pitchFamily="2" charset="-122"/>
                <a:ea typeface="宋体" panose="02010600030101010101" pitchFamily="2" charset="-122"/>
              </a:rPr>
              <a:t>// </a:t>
            </a:r>
            <a:r>
              <a:rPr lang="zh-CN" altLang="en-US" sz="2000" b="1" smtClean="0">
                <a:solidFill>
                  <a:srgbClr val="000000"/>
                </a:solidFill>
                <a:latin typeface="宋体" panose="02010600030101010101" pitchFamily="2" charset="-122"/>
                <a:ea typeface="宋体" panose="02010600030101010101" pitchFamily="2" charset="-122"/>
              </a:rPr>
              <a:t>把单元</a:t>
            </a:r>
            <a:r>
              <a:rPr lang="en-US" altLang="zh-CN" sz="2000" b="1" smtClean="0">
                <a:solidFill>
                  <a:srgbClr val="000000"/>
                </a:solidFill>
                <a:latin typeface="宋体" panose="02010600030101010101" pitchFamily="2" charset="-122"/>
                <a:ea typeface="宋体" panose="02010600030101010101" pitchFamily="2" charset="-122"/>
              </a:rPr>
              <a:t>0</a:t>
            </a:r>
            <a:r>
              <a:rPr lang="zh-CN" altLang="en-US" sz="2000" b="1" smtClean="0">
                <a:solidFill>
                  <a:srgbClr val="000000"/>
                </a:solidFill>
                <a:latin typeface="宋体" panose="02010600030101010101" pitchFamily="2" charset="-122"/>
                <a:ea typeface="宋体" panose="02010600030101010101" pitchFamily="2" charset="-122"/>
              </a:rPr>
              <a:t>（</a:t>
            </a:r>
            <a:r>
              <a:rPr lang="en-US" altLang="zh-CN" sz="2000" b="1" smtClean="0">
                <a:solidFill>
                  <a:srgbClr val="000000"/>
                </a:solidFill>
                <a:latin typeface="宋体" panose="02010600030101010101" pitchFamily="2" charset="-122"/>
                <a:ea typeface="宋体" panose="02010600030101010101" pitchFamily="2" charset="-122"/>
              </a:rPr>
              <a:t>R1</a:t>
            </a:r>
            <a:r>
              <a:rPr lang="zh-CN" altLang="en-US" sz="2000" b="1" smtClean="0">
                <a:solidFill>
                  <a:srgbClr val="000000"/>
                </a:solidFill>
                <a:latin typeface="宋体" panose="02010600030101010101" pitchFamily="2" charset="-122"/>
                <a:ea typeface="宋体" panose="02010600030101010101" pitchFamily="2" charset="-122"/>
              </a:rPr>
              <a:t>）中的值取到</a:t>
            </a:r>
            <a:r>
              <a:rPr lang="en-US" altLang="zh-CN" sz="2000" b="1" smtClean="0">
                <a:solidFill>
                  <a:srgbClr val="000000"/>
                </a:solidFill>
                <a:latin typeface="宋体" panose="02010600030101010101" pitchFamily="2" charset="-122"/>
                <a:ea typeface="宋体" panose="02010600030101010101" pitchFamily="2" charset="-122"/>
              </a:rPr>
              <a:t>R2</a:t>
            </a:r>
          </a:p>
          <a:p>
            <a:pPr marL="457200" indent="-457200" eaLnBrk="1" hangingPunct="1">
              <a:buFont typeface="Wingdings" panose="05000000000000000000" pitchFamily="2" charset="2"/>
              <a:buNone/>
            </a:pPr>
            <a:r>
              <a:rPr lang="en-US" altLang="zh-CN" sz="2000" b="1" smtClean="0">
                <a:solidFill>
                  <a:schemeClr val="tx1"/>
                </a:solidFill>
                <a:latin typeface="宋体" panose="02010600030101010101" pitchFamily="2" charset="-122"/>
                <a:ea typeface="宋体" panose="02010600030101010101" pitchFamily="2" charset="-122"/>
              </a:rPr>
              <a:t>	    </a:t>
            </a:r>
            <a:r>
              <a:rPr lang="en-US" altLang="zh-CN" sz="2000" b="1" smtClean="0">
                <a:latin typeface="宋体" panose="02010600030101010101" pitchFamily="2" charset="-122"/>
                <a:ea typeface="宋体" panose="02010600030101010101" pitchFamily="2" charset="-122"/>
              </a:rPr>
              <a:t>SC	R3, 0</a:t>
            </a:r>
            <a:r>
              <a:rPr lang="zh-CN" altLang="en-US" sz="2000" b="1" smtClean="0">
                <a:latin typeface="宋体" panose="02010600030101010101" pitchFamily="2" charset="-122"/>
                <a:ea typeface="宋体" panose="02010600030101010101" pitchFamily="2" charset="-122"/>
              </a:rPr>
              <a:t>（</a:t>
            </a:r>
            <a:r>
              <a:rPr lang="en-US" altLang="zh-CN" sz="2000" b="1" smtClean="0">
                <a:latin typeface="宋体" panose="02010600030101010101" pitchFamily="2" charset="-122"/>
                <a:ea typeface="宋体" panose="02010600030101010101" pitchFamily="2" charset="-122"/>
              </a:rPr>
              <a:t>R1</a:t>
            </a:r>
            <a:r>
              <a:rPr lang="zh-CN" altLang="en-US" sz="2000" b="1" smtClean="0">
                <a:latin typeface="宋体" panose="02010600030101010101" pitchFamily="2" charset="-122"/>
                <a:ea typeface="宋体" panose="02010600030101010101" pitchFamily="2" charset="-122"/>
              </a:rPr>
              <a:t>）</a:t>
            </a:r>
            <a:r>
              <a:rPr lang="zh-CN" altLang="en-US" sz="2000" b="1" smtClean="0">
                <a:solidFill>
                  <a:srgbClr val="000000"/>
                </a:solidFill>
                <a:latin typeface="宋体" panose="02010600030101010101" pitchFamily="2" charset="-122"/>
                <a:ea typeface="宋体" panose="02010600030101010101" pitchFamily="2" charset="-122"/>
              </a:rPr>
              <a:t>	</a:t>
            </a:r>
            <a:r>
              <a:rPr lang="en-US" altLang="zh-CN" sz="2000" b="1" smtClean="0">
                <a:solidFill>
                  <a:srgbClr val="000000"/>
                </a:solidFill>
                <a:latin typeface="宋体" panose="02010600030101010101" pitchFamily="2" charset="-122"/>
                <a:ea typeface="宋体" panose="02010600030101010101" pitchFamily="2" charset="-122"/>
              </a:rPr>
              <a:t>// </a:t>
            </a:r>
            <a:r>
              <a:rPr lang="zh-CN" altLang="en-US" sz="2000" b="1" smtClean="0">
                <a:solidFill>
                  <a:srgbClr val="000000"/>
                </a:solidFill>
                <a:latin typeface="宋体" panose="02010600030101010101" pitchFamily="2" charset="-122"/>
                <a:ea typeface="宋体" panose="02010600030101010101" pitchFamily="2" charset="-122"/>
              </a:rPr>
              <a:t>若</a:t>
            </a:r>
            <a:r>
              <a:rPr lang="en-US" altLang="zh-CN" sz="2000" b="1" smtClean="0">
                <a:solidFill>
                  <a:srgbClr val="000000"/>
                </a:solidFill>
                <a:latin typeface="宋体" panose="02010600030101010101" pitchFamily="2" charset="-122"/>
                <a:ea typeface="宋体" panose="02010600030101010101" pitchFamily="2" charset="-122"/>
              </a:rPr>
              <a:t>0</a:t>
            </a:r>
            <a:r>
              <a:rPr lang="zh-CN" altLang="en-US" sz="2000" b="1" smtClean="0">
                <a:solidFill>
                  <a:srgbClr val="000000"/>
                </a:solidFill>
                <a:latin typeface="宋体" panose="02010600030101010101" pitchFamily="2" charset="-122"/>
                <a:ea typeface="宋体" panose="02010600030101010101" pitchFamily="2" charset="-122"/>
              </a:rPr>
              <a:t>（</a:t>
            </a:r>
            <a:r>
              <a:rPr lang="en-US" altLang="zh-CN" sz="2000" b="1" smtClean="0">
                <a:solidFill>
                  <a:srgbClr val="000000"/>
                </a:solidFill>
                <a:latin typeface="宋体" panose="02010600030101010101" pitchFamily="2" charset="-122"/>
                <a:ea typeface="宋体" panose="02010600030101010101" pitchFamily="2" charset="-122"/>
              </a:rPr>
              <a:t>R1</a:t>
            </a:r>
            <a:r>
              <a:rPr lang="zh-CN" altLang="en-US" sz="2000" b="1" smtClean="0">
                <a:solidFill>
                  <a:srgbClr val="000000"/>
                </a:solidFill>
                <a:latin typeface="宋体" panose="02010600030101010101" pitchFamily="2" charset="-122"/>
                <a:ea typeface="宋体" panose="02010600030101010101" pitchFamily="2" charset="-122"/>
              </a:rPr>
              <a:t>）中的值与</a:t>
            </a:r>
            <a:r>
              <a:rPr lang="en-US" altLang="zh-CN" sz="2000" b="1" smtClean="0">
                <a:solidFill>
                  <a:srgbClr val="000000"/>
                </a:solidFill>
                <a:latin typeface="宋体" panose="02010600030101010101" pitchFamily="2" charset="-122"/>
                <a:ea typeface="宋体" panose="02010600030101010101" pitchFamily="2" charset="-122"/>
              </a:rPr>
              <a:t>R3</a:t>
            </a:r>
            <a:r>
              <a:rPr lang="zh-CN" altLang="en-US" sz="2000" b="1" smtClean="0">
                <a:solidFill>
                  <a:srgbClr val="000000"/>
                </a:solidFill>
                <a:latin typeface="宋体" panose="02010600030101010101" pitchFamily="2" charset="-122"/>
                <a:ea typeface="宋体" panose="02010600030101010101" pitchFamily="2" charset="-122"/>
              </a:rPr>
              <a:t>中的值相 </a:t>
            </a:r>
          </a:p>
          <a:p>
            <a:pPr marL="457200" indent="-457200" eaLnBrk="1" hangingPunct="1">
              <a:buFont typeface="Wingdings" panose="05000000000000000000" pitchFamily="2" charset="2"/>
              <a:buNone/>
            </a:pPr>
            <a:r>
              <a:rPr lang="zh-CN" altLang="en-US" sz="2000" b="1" smtClean="0">
                <a:solidFill>
                  <a:srgbClr val="000000"/>
                </a:solidFill>
                <a:latin typeface="宋体" panose="02010600030101010101" pitchFamily="2" charset="-122"/>
                <a:ea typeface="宋体" panose="02010600030101010101" pitchFamily="2" charset="-122"/>
              </a:rPr>
              <a:t>                              同，则置</a:t>
            </a:r>
            <a:r>
              <a:rPr lang="en-US" altLang="zh-CN" sz="2000" b="1" smtClean="0">
                <a:solidFill>
                  <a:srgbClr val="000000"/>
                </a:solidFill>
                <a:latin typeface="宋体" panose="02010600030101010101" pitchFamily="2" charset="-122"/>
                <a:ea typeface="宋体" panose="02010600030101010101" pitchFamily="2" charset="-122"/>
              </a:rPr>
              <a:t>R3</a:t>
            </a:r>
            <a:r>
              <a:rPr lang="zh-CN" altLang="en-US" sz="2000" b="1" smtClean="0">
                <a:solidFill>
                  <a:srgbClr val="000000"/>
                </a:solidFill>
                <a:latin typeface="宋体" panose="02010600030101010101" pitchFamily="2" charset="-122"/>
                <a:ea typeface="宋体" panose="02010600030101010101" pitchFamily="2" charset="-122"/>
              </a:rPr>
              <a:t>的值为</a:t>
            </a:r>
            <a:r>
              <a:rPr lang="en-US" altLang="zh-CN" sz="2000" b="1" smtClean="0">
                <a:solidFill>
                  <a:srgbClr val="000000"/>
                </a:solidFill>
                <a:latin typeface="宋体" panose="02010600030101010101" pitchFamily="2" charset="-122"/>
                <a:ea typeface="宋体" panose="02010600030101010101" pitchFamily="2" charset="-122"/>
              </a:rPr>
              <a:t>1</a:t>
            </a:r>
            <a:r>
              <a:rPr lang="zh-CN" altLang="en-US" sz="2000" b="1" smtClean="0">
                <a:solidFill>
                  <a:srgbClr val="000000"/>
                </a:solidFill>
                <a:latin typeface="宋体" panose="02010600030101010101" pitchFamily="2" charset="-122"/>
                <a:ea typeface="宋体" panose="02010600030101010101" pitchFamily="2" charset="-122"/>
              </a:rPr>
              <a:t>，否则置为</a:t>
            </a:r>
            <a:r>
              <a:rPr lang="en-US" altLang="zh-CN" sz="2000" b="1" smtClean="0">
                <a:solidFill>
                  <a:srgbClr val="000000"/>
                </a:solidFill>
                <a:latin typeface="宋体" panose="02010600030101010101" pitchFamily="2" charset="-122"/>
                <a:ea typeface="宋体" panose="02010600030101010101" pitchFamily="2" charset="-122"/>
              </a:rPr>
              <a:t>0</a:t>
            </a:r>
          </a:p>
          <a:p>
            <a:pPr marL="457200" indent="-457200" eaLnBrk="1" hangingPunct="1">
              <a:buFont typeface="Wingdings" panose="05000000000000000000" pitchFamily="2" charset="2"/>
              <a:buNone/>
            </a:pPr>
            <a:r>
              <a:rPr lang="en-US" altLang="zh-CN" sz="2000" b="1" smtClean="0">
                <a:solidFill>
                  <a:srgbClr val="000000"/>
                </a:solidFill>
                <a:latin typeface="宋体" panose="02010600030101010101" pitchFamily="2" charset="-122"/>
                <a:ea typeface="宋体" panose="02010600030101010101" pitchFamily="2" charset="-122"/>
              </a:rPr>
              <a:t>	    </a:t>
            </a:r>
            <a:r>
              <a:rPr lang="en-US" altLang="zh-CN" sz="2000" b="1" smtClean="0">
                <a:solidFill>
                  <a:schemeClr val="tx1"/>
                </a:solidFill>
                <a:latin typeface="宋体" panose="02010600030101010101" pitchFamily="2" charset="-122"/>
                <a:ea typeface="宋体" panose="02010600030101010101" pitchFamily="2" charset="-122"/>
              </a:rPr>
              <a:t>BEQZ	R3, try	</a:t>
            </a:r>
            <a:r>
              <a:rPr lang="en-US" altLang="zh-CN" sz="2000" b="1" smtClean="0">
                <a:solidFill>
                  <a:srgbClr val="000000"/>
                </a:solidFill>
                <a:latin typeface="宋体" panose="02010600030101010101" pitchFamily="2" charset="-122"/>
                <a:ea typeface="宋体" panose="02010600030101010101" pitchFamily="2" charset="-122"/>
              </a:rPr>
              <a:t>	// </a:t>
            </a:r>
            <a:r>
              <a:rPr lang="zh-CN" altLang="en-US" sz="2000" b="1" smtClean="0">
                <a:solidFill>
                  <a:srgbClr val="000000"/>
                </a:solidFill>
                <a:latin typeface="宋体" panose="02010600030101010101" pitchFamily="2" charset="-122"/>
                <a:ea typeface="宋体" panose="02010600030101010101" pitchFamily="2" charset="-122"/>
              </a:rPr>
              <a:t>存失败（</a:t>
            </a:r>
            <a:r>
              <a:rPr lang="en-US" altLang="zh-CN" sz="2000" b="1" smtClean="0">
                <a:solidFill>
                  <a:srgbClr val="000000"/>
                </a:solidFill>
                <a:latin typeface="宋体" panose="02010600030101010101" pitchFamily="2" charset="-122"/>
                <a:ea typeface="宋体" panose="02010600030101010101" pitchFamily="2" charset="-122"/>
              </a:rPr>
              <a:t>R3</a:t>
            </a:r>
            <a:r>
              <a:rPr lang="zh-CN" altLang="en-US" sz="2000" b="1" smtClean="0">
                <a:solidFill>
                  <a:srgbClr val="000000"/>
                </a:solidFill>
                <a:latin typeface="宋体" panose="02010600030101010101" pitchFamily="2" charset="-122"/>
                <a:ea typeface="宋体" panose="02010600030101010101" pitchFamily="2" charset="-122"/>
              </a:rPr>
              <a:t>的值为</a:t>
            </a:r>
            <a:r>
              <a:rPr lang="en-US" altLang="zh-CN" sz="2000" b="1" smtClean="0">
                <a:solidFill>
                  <a:srgbClr val="000000"/>
                </a:solidFill>
                <a:latin typeface="宋体" panose="02010600030101010101" pitchFamily="2" charset="-122"/>
                <a:ea typeface="宋体" panose="02010600030101010101" pitchFamily="2" charset="-122"/>
              </a:rPr>
              <a:t>0</a:t>
            </a:r>
            <a:r>
              <a:rPr lang="zh-CN" altLang="en-US" sz="2000" b="1" smtClean="0">
                <a:solidFill>
                  <a:srgbClr val="000000"/>
                </a:solidFill>
                <a:latin typeface="宋体" panose="02010600030101010101" pitchFamily="2" charset="-122"/>
                <a:ea typeface="宋体" panose="02010600030101010101" pitchFamily="2" charset="-122"/>
              </a:rPr>
              <a:t>）则转移</a:t>
            </a:r>
          </a:p>
          <a:p>
            <a:pPr marL="457200" indent="-457200" eaLnBrk="1" hangingPunct="1">
              <a:buFont typeface="Wingdings" panose="05000000000000000000" pitchFamily="2" charset="2"/>
              <a:buNone/>
            </a:pPr>
            <a:r>
              <a:rPr lang="zh-CN" altLang="en-US" sz="2000" b="1" smtClean="0">
                <a:solidFill>
                  <a:schemeClr val="tx1"/>
                </a:solidFill>
                <a:latin typeface="宋体" panose="02010600030101010101" pitchFamily="2" charset="-122"/>
                <a:ea typeface="宋体" panose="02010600030101010101" pitchFamily="2" charset="-122"/>
              </a:rPr>
              <a:t>	    </a:t>
            </a:r>
            <a:r>
              <a:rPr lang="en-US" altLang="zh-CN" sz="2000" b="1" smtClean="0">
                <a:solidFill>
                  <a:schemeClr val="tx1"/>
                </a:solidFill>
                <a:latin typeface="宋体" panose="02010600030101010101" pitchFamily="2" charset="-122"/>
                <a:ea typeface="宋体" panose="02010600030101010101" pitchFamily="2" charset="-122"/>
              </a:rPr>
              <a:t>MOV	R4, R2	</a:t>
            </a:r>
            <a:r>
              <a:rPr lang="en-US" altLang="zh-CN" sz="2000" b="1" smtClean="0">
                <a:solidFill>
                  <a:srgbClr val="000000"/>
                </a:solidFill>
                <a:latin typeface="宋体" panose="02010600030101010101" pitchFamily="2" charset="-122"/>
                <a:ea typeface="宋体" panose="02010600030101010101" pitchFamily="2" charset="-122"/>
              </a:rPr>
              <a:t>	// </a:t>
            </a:r>
            <a:r>
              <a:rPr lang="zh-CN" altLang="en-US" sz="2000" b="1" smtClean="0">
                <a:solidFill>
                  <a:srgbClr val="000000"/>
                </a:solidFill>
                <a:latin typeface="宋体" panose="02010600030101010101" pitchFamily="2" charset="-122"/>
                <a:ea typeface="宋体" panose="02010600030101010101" pitchFamily="2" charset="-122"/>
              </a:rPr>
              <a:t>将取的值送往</a:t>
            </a:r>
            <a:r>
              <a:rPr lang="en-US" altLang="zh-CN" sz="2000" b="1" smtClean="0">
                <a:solidFill>
                  <a:srgbClr val="000000"/>
                </a:solidFill>
                <a:latin typeface="宋体" panose="02010600030101010101" pitchFamily="2" charset="-122"/>
                <a:ea typeface="宋体" panose="02010600030101010101" pitchFamily="2" charset="-122"/>
              </a:rPr>
              <a:t>R4</a:t>
            </a:r>
          </a:p>
          <a:p>
            <a:pPr marL="457200" indent="-457200" eaLnBrk="1" hangingPunct="1">
              <a:buFont typeface="Wingdings" panose="05000000000000000000" pitchFamily="2" charset="2"/>
              <a:buNone/>
            </a:pPr>
            <a:r>
              <a:rPr lang="en-US" altLang="zh-CN" sz="2000" b="1" smtClean="0">
                <a:solidFill>
                  <a:srgbClr val="000000"/>
                </a:solidFill>
                <a:latin typeface="宋体" panose="02010600030101010101" pitchFamily="2" charset="-122"/>
                <a:ea typeface="宋体" panose="02010600030101010101" pitchFamily="2" charset="-122"/>
              </a:rPr>
              <a:t>        </a:t>
            </a:r>
            <a:r>
              <a:rPr lang="zh-CN" altLang="en-US" sz="2000" b="1" smtClean="0">
                <a:solidFill>
                  <a:srgbClr val="000000"/>
                </a:solidFill>
                <a:latin typeface="宋体" panose="02010600030101010101" pitchFamily="2" charset="-122"/>
                <a:ea typeface="宋体" panose="02010600030101010101" pitchFamily="2" charset="-122"/>
              </a:rPr>
              <a:t>最终</a:t>
            </a:r>
            <a:r>
              <a:rPr lang="en-US" altLang="zh-CN" sz="2000" b="1" smtClean="0">
                <a:solidFill>
                  <a:srgbClr val="9933FF"/>
                </a:solidFill>
                <a:latin typeface="宋体" panose="02010600030101010101" pitchFamily="2" charset="-122"/>
                <a:ea typeface="宋体" panose="02010600030101010101" pitchFamily="2" charset="-122"/>
              </a:rPr>
              <a:t>R4</a:t>
            </a:r>
            <a:r>
              <a:rPr lang="zh-CN" altLang="en-US" sz="2000" b="1" smtClean="0">
                <a:solidFill>
                  <a:srgbClr val="000000"/>
                </a:solidFill>
                <a:latin typeface="宋体" panose="02010600030101010101" pitchFamily="2" charset="-122"/>
                <a:ea typeface="宋体" panose="02010600030101010101" pitchFamily="2" charset="-122"/>
              </a:rPr>
              <a:t>和由</a:t>
            </a:r>
            <a:r>
              <a:rPr lang="en-US" altLang="zh-CN" sz="2000" b="1" smtClean="0">
                <a:solidFill>
                  <a:srgbClr val="9933FF"/>
                </a:solidFill>
                <a:latin typeface="宋体" panose="02010600030101010101" pitchFamily="2" charset="-122"/>
                <a:ea typeface="宋体" panose="02010600030101010101" pitchFamily="2" charset="-122"/>
              </a:rPr>
              <a:t>R1</a:t>
            </a:r>
            <a:r>
              <a:rPr lang="zh-CN" altLang="en-US" sz="2000" b="1" smtClean="0">
                <a:solidFill>
                  <a:srgbClr val="000000"/>
                </a:solidFill>
                <a:latin typeface="宋体" panose="02010600030101010101" pitchFamily="2" charset="-122"/>
                <a:ea typeface="宋体" panose="02010600030101010101" pitchFamily="2" charset="-122"/>
              </a:rPr>
              <a:t>指向的单元值进行原子交换，在</a:t>
            </a:r>
            <a:r>
              <a:rPr lang="en-US" altLang="zh-CN" sz="2000" b="1" smtClean="0">
                <a:solidFill>
                  <a:srgbClr val="9933FF"/>
                </a:solidFill>
                <a:latin typeface="宋体" panose="02010600030101010101" pitchFamily="2" charset="-122"/>
                <a:ea typeface="宋体" panose="02010600030101010101" pitchFamily="2" charset="-122"/>
              </a:rPr>
              <a:t>LL</a:t>
            </a:r>
            <a:r>
              <a:rPr lang="zh-CN" altLang="en-US" sz="2000" b="1" smtClean="0">
                <a:solidFill>
                  <a:srgbClr val="000000"/>
                </a:solidFill>
                <a:latin typeface="宋体" panose="02010600030101010101" pitchFamily="2" charset="-122"/>
                <a:ea typeface="宋体" panose="02010600030101010101" pitchFamily="2" charset="-122"/>
              </a:rPr>
              <a:t>和</a:t>
            </a:r>
            <a:r>
              <a:rPr lang="en-US" altLang="zh-CN" sz="2000" b="1" smtClean="0">
                <a:solidFill>
                  <a:srgbClr val="9933FF"/>
                </a:solidFill>
                <a:latin typeface="宋体" panose="02010600030101010101" pitchFamily="2" charset="-122"/>
                <a:ea typeface="宋体" panose="02010600030101010101" pitchFamily="2" charset="-122"/>
              </a:rPr>
              <a:t>SC</a:t>
            </a:r>
            <a:r>
              <a:rPr lang="zh-CN" altLang="en-US" sz="2000" b="1" smtClean="0">
                <a:solidFill>
                  <a:srgbClr val="000000"/>
                </a:solidFill>
                <a:latin typeface="宋体" panose="02010600030101010101" pitchFamily="2" charset="-122"/>
                <a:ea typeface="宋体" panose="02010600030101010101" pitchFamily="2" charset="-122"/>
              </a:rPr>
              <a:t>之间如有别的处理器插入并修改了存储单元的值，</a:t>
            </a:r>
            <a:r>
              <a:rPr lang="en-US" altLang="zh-CN" sz="2000" b="1" smtClean="0">
                <a:solidFill>
                  <a:srgbClr val="9933FF"/>
                </a:solidFill>
                <a:latin typeface="宋体" panose="02010600030101010101" pitchFamily="2" charset="-122"/>
                <a:ea typeface="宋体" panose="02010600030101010101" pitchFamily="2" charset="-122"/>
              </a:rPr>
              <a:t>SC</a:t>
            </a:r>
            <a:r>
              <a:rPr lang="zh-CN" altLang="en-US" sz="2000" b="1" smtClean="0">
                <a:solidFill>
                  <a:srgbClr val="000000"/>
                </a:solidFill>
                <a:latin typeface="宋体" panose="02010600030101010101" pitchFamily="2" charset="-122"/>
                <a:ea typeface="宋体" panose="02010600030101010101" pitchFamily="2" charset="-122"/>
              </a:rPr>
              <a:t>将返回</a:t>
            </a:r>
            <a:r>
              <a:rPr lang="en-US" altLang="zh-CN" sz="2000" b="1" smtClean="0">
                <a:solidFill>
                  <a:srgbClr val="9933FF"/>
                </a:solidFill>
                <a:latin typeface="宋体" panose="02010600030101010101" pitchFamily="2" charset="-122"/>
                <a:ea typeface="宋体" panose="02010600030101010101" pitchFamily="2" charset="-122"/>
              </a:rPr>
              <a:t>0</a:t>
            </a:r>
            <a:r>
              <a:rPr lang="zh-CN" altLang="en-US" sz="2000" b="1" smtClean="0">
                <a:solidFill>
                  <a:srgbClr val="000000"/>
                </a:solidFill>
                <a:latin typeface="宋体" panose="02010600030101010101" pitchFamily="2" charset="-122"/>
                <a:ea typeface="宋体" panose="02010600030101010101" pitchFamily="2" charset="-122"/>
              </a:rPr>
              <a:t>并存入</a:t>
            </a:r>
            <a:r>
              <a:rPr lang="en-US" altLang="zh-CN" sz="2000" b="1" smtClean="0">
                <a:solidFill>
                  <a:srgbClr val="9933FF"/>
                </a:solidFill>
                <a:latin typeface="宋体" panose="02010600030101010101" pitchFamily="2" charset="-122"/>
                <a:ea typeface="宋体" panose="02010600030101010101" pitchFamily="2" charset="-122"/>
              </a:rPr>
              <a:t>R3</a:t>
            </a:r>
            <a:r>
              <a:rPr lang="zh-CN" altLang="en-US" sz="2000" b="1" smtClean="0">
                <a:solidFill>
                  <a:srgbClr val="000000"/>
                </a:solidFill>
                <a:latin typeface="宋体" panose="02010600030101010101" pitchFamily="2" charset="-122"/>
                <a:ea typeface="宋体" panose="02010600030101010101" pitchFamily="2" charset="-122"/>
              </a:rPr>
              <a:t>中，从而使这段程序再次执行。</a:t>
            </a:r>
          </a:p>
        </p:txBody>
      </p:sp>
    </p:spTree>
  </p:cSld>
  <p:clrMapOvr>
    <a:masterClrMapping/>
  </p:clrMapOvr>
  <p:transition>
    <p:pull dir="r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10.4 </a:t>
            </a:r>
            <a:r>
              <a:rPr lang="zh-CN" altLang="en-US" smtClean="0">
                <a:latin typeface="黑体" panose="02010609060101010101" pitchFamily="49" charset="-122"/>
              </a:rPr>
              <a:t>同 步</a:t>
            </a:r>
          </a:p>
        </p:txBody>
      </p:sp>
      <p:sp>
        <p:nvSpPr>
          <p:cNvPr id="84995" name="Rectangle 3" descr="Rectangle: Click to edit Master text styles&#10;Second level&#10;Third level&#10;Fourth level&#10;Fifth level"/>
          <p:cNvSpPr>
            <a:spLocks noGrp="1" noChangeArrowheads="1"/>
          </p:cNvSpPr>
          <p:nvPr>
            <p:ph type="body" idx="1"/>
          </p:nvPr>
        </p:nvSpPr>
        <p:spPr>
          <a:xfrm>
            <a:off x="685800" y="1435100"/>
            <a:ext cx="7696200" cy="5041900"/>
          </a:xfrm>
        </p:spPr>
        <p:txBody>
          <a:bodyPr/>
          <a:lstStyle/>
          <a:p>
            <a:pPr marL="1085850" lvl="1" indent="-457200" eaLnBrk="1" hangingPunct="1"/>
            <a:r>
              <a:rPr lang="en-US" altLang="zh-CN" smtClean="0">
                <a:latin typeface="黑体" panose="02010609060101010101" pitchFamily="49" charset="-122"/>
              </a:rPr>
              <a:t>LL/SC</a:t>
            </a:r>
            <a:r>
              <a:rPr lang="zh-CN" altLang="en-US" smtClean="0">
                <a:latin typeface="黑体" panose="02010609060101010101" pitchFamily="49" charset="-122"/>
              </a:rPr>
              <a:t>机制的一个</a:t>
            </a:r>
            <a:r>
              <a:rPr lang="zh-CN" altLang="en-US" smtClean="0">
                <a:solidFill>
                  <a:srgbClr val="D60093"/>
                </a:solidFill>
                <a:latin typeface="黑体" panose="02010609060101010101" pitchFamily="49" charset="-122"/>
              </a:rPr>
              <a:t>优点</a:t>
            </a:r>
            <a:r>
              <a:rPr lang="zh-CN" altLang="en-US" smtClean="0">
                <a:latin typeface="黑体" panose="02010609060101010101" pitchFamily="49" charset="-122"/>
              </a:rPr>
              <a:t>：用来构造别的同步原语 </a:t>
            </a:r>
          </a:p>
          <a:p>
            <a:pPr marL="1085850" lvl="1" indent="-457200" eaLnBrk="1" hangingPunct="1">
              <a:buFont typeface="Wingdings" pitchFamily="2" charset="2"/>
              <a:buNone/>
            </a:pPr>
            <a:r>
              <a:rPr lang="zh-CN" altLang="en-US" sz="2000" b="1" smtClean="0">
                <a:solidFill>
                  <a:srgbClr val="E24C05"/>
                </a:solidFill>
                <a:latin typeface="宋体" panose="02010600030101010101" pitchFamily="2" charset="-122"/>
                <a:ea typeface="宋体" panose="02010600030101010101" pitchFamily="2" charset="-122"/>
              </a:rPr>
              <a:t> 例如：</a:t>
            </a:r>
            <a:r>
              <a:rPr lang="zh-CN" altLang="en-US" sz="2000" b="1" smtClean="0">
                <a:solidFill>
                  <a:srgbClr val="000000"/>
                </a:solidFill>
                <a:latin typeface="宋体" panose="02010600030101010101" pitchFamily="2" charset="-122"/>
                <a:ea typeface="宋体" panose="02010600030101010101" pitchFamily="2" charset="-122"/>
              </a:rPr>
              <a:t>构造原子操作</a:t>
            </a:r>
            <a:r>
              <a:rPr lang="en-US" altLang="zh-CN" sz="2000" b="1" smtClean="0">
                <a:solidFill>
                  <a:srgbClr val="000000"/>
                </a:solidFill>
                <a:latin typeface="宋体" panose="02010600030101010101" pitchFamily="2" charset="-122"/>
                <a:ea typeface="宋体" panose="02010600030101010101" pitchFamily="2" charset="-122"/>
              </a:rPr>
              <a:t>fetch_and_increment</a:t>
            </a:r>
            <a:r>
              <a:rPr lang="zh-CN" altLang="en-US" sz="2000" b="1" smtClean="0">
                <a:solidFill>
                  <a:srgbClr val="000000"/>
                </a:solidFill>
                <a:latin typeface="宋体" panose="02010600030101010101" pitchFamily="2" charset="-122"/>
                <a:ea typeface="宋体" panose="02010600030101010101" pitchFamily="2" charset="-122"/>
              </a:rPr>
              <a:t>：</a:t>
            </a:r>
          </a:p>
          <a:p>
            <a:pPr marL="1085850" lvl="1" indent="-457200" eaLnBrk="1" hangingPunct="1">
              <a:buFont typeface="Wingdings" pitchFamily="2" charset="2"/>
              <a:buNone/>
            </a:pPr>
            <a:r>
              <a:rPr lang="zh-CN" altLang="en-US" sz="2000" b="1" smtClean="0">
                <a:latin typeface="宋体" panose="02010600030101010101" pitchFamily="2" charset="-122"/>
                <a:ea typeface="宋体" panose="02010600030101010101" pitchFamily="2" charset="-122"/>
              </a:rPr>
              <a:t>      </a:t>
            </a:r>
            <a:r>
              <a:rPr lang="en-US" altLang="zh-CN" sz="2000" b="1" smtClean="0">
                <a:latin typeface="宋体" panose="02010600030101010101" pitchFamily="2" charset="-122"/>
                <a:ea typeface="宋体" panose="02010600030101010101" pitchFamily="2" charset="-122"/>
              </a:rPr>
              <a:t>try</a:t>
            </a:r>
            <a:r>
              <a:rPr lang="zh-CN" altLang="en-US" sz="2000" b="1" smtClean="0">
                <a:latin typeface="宋体" panose="02010600030101010101" pitchFamily="2" charset="-122"/>
                <a:ea typeface="宋体" panose="02010600030101010101" pitchFamily="2" charset="-122"/>
              </a:rPr>
              <a:t>：</a:t>
            </a:r>
            <a:r>
              <a:rPr lang="zh-CN" altLang="en-US" sz="2000" b="1" smtClean="0">
                <a:solidFill>
                  <a:srgbClr val="000000"/>
                </a:solidFill>
                <a:latin typeface="宋体" panose="02010600030101010101" pitchFamily="2" charset="-122"/>
                <a:ea typeface="宋体" panose="02010600030101010101" pitchFamily="2" charset="-122"/>
              </a:rPr>
              <a:t>  </a:t>
            </a:r>
            <a:r>
              <a:rPr lang="en-US" altLang="zh-CN" sz="2000" b="1" smtClean="0">
                <a:solidFill>
                  <a:srgbClr val="E24C05"/>
                </a:solidFill>
                <a:latin typeface="宋体" panose="02010600030101010101" pitchFamily="2" charset="-122"/>
                <a:ea typeface="宋体" panose="02010600030101010101" pitchFamily="2" charset="-122"/>
              </a:rPr>
              <a:t>LL        R2, 0</a:t>
            </a:r>
            <a:r>
              <a:rPr lang="zh-CN" altLang="en-US" sz="2000" b="1" smtClean="0">
                <a:solidFill>
                  <a:srgbClr val="E24C05"/>
                </a:solidFill>
                <a:latin typeface="宋体" panose="02010600030101010101" pitchFamily="2" charset="-122"/>
                <a:ea typeface="宋体" panose="02010600030101010101" pitchFamily="2" charset="-122"/>
              </a:rPr>
              <a:t>（</a:t>
            </a:r>
            <a:r>
              <a:rPr lang="en-US" altLang="zh-CN" sz="2000" b="1" smtClean="0">
                <a:solidFill>
                  <a:srgbClr val="E24C05"/>
                </a:solidFill>
                <a:latin typeface="宋体" panose="02010600030101010101" pitchFamily="2" charset="-122"/>
                <a:ea typeface="宋体" panose="02010600030101010101" pitchFamily="2" charset="-122"/>
              </a:rPr>
              <a:t>R1</a:t>
            </a:r>
            <a:r>
              <a:rPr lang="zh-CN" altLang="en-US" sz="2000" b="1" smtClean="0">
                <a:solidFill>
                  <a:srgbClr val="E24C05"/>
                </a:solidFill>
                <a:latin typeface="宋体" panose="02010600030101010101" pitchFamily="2" charset="-122"/>
                <a:ea typeface="宋体" panose="02010600030101010101" pitchFamily="2" charset="-122"/>
              </a:rPr>
              <a:t>）</a:t>
            </a:r>
            <a:endParaRPr lang="zh-CN" altLang="en-US" sz="2000" b="1" smtClean="0">
              <a:solidFill>
                <a:srgbClr val="000000"/>
              </a:solidFill>
              <a:latin typeface="宋体" panose="02010600030101010101" pitchFamily="2" charset="-122"/>
              <a:ea typeface="宋体" panose="02010600030101010101" pitchFamily="2" charset="-122"/>
            </a:endParaRPr>
          </a:p>
          <a:p>
            <a:pPr marL="1085850" lvl="1" indent="-457200" eaLnBrk="1" hangingPunct="1">
              <a:buFont typeface="Wingdings" pitchFamily="2" charset="2"/>
              <a:buNone/>
            </a:pPr>
            <a:r>
              <a:rPr lang="zh-CN" altLang="en-US" sz="2000" b="1" smtClean="0">
                <a:solidFill>
                  <a:srgbClr val="000000"/>
                </a:solidFill>
                <a:latin typeface="宋体" panose="02010600030101010101" pitchFamily="2" charset="-122"/>
                <a:ea typeface="宋体" panose="02010600030101010101" pitchFamily="2" charset="-122"/>
              </a:rPr>
              <a:t>	         </a:t>
            </a:r>
            <a:r>
              <a:rPr lang="en-US" altLang="zh-CN" sz="2000" b="1" smtClean="0">
                <a:latin typeface="宋体" panose="02010600030101010101" pitchFamily="2" charset="-122"/>
                <a:ea typeface="宋体" panose="02010600030101010101" pitchFamily="2" charset="-122"/>
              </a:rPr>
              <a:t>DADDIU	R2, R2, #1</a:t>
            </a:r>
            <a:r>
              <a:rPr lang="en-US" altLang="zh-CN" sz="2000" b="1" smtClean="0">
                <a:solidFill>
                  <a:srgbClr val="000000"/>
                </a:solidFill>
                <a:latin typeface="宋体" panose="02010600030101010101" pitchFamily="2" charset="-122"/>
                <a:ea typeface="宋体" panose="02010600030101010101" pitchFamily="2" charset="-122"/>
              </a:rPr>
              <a:t>	</a:t>
            </a:r>
          </a:p>
          <a:p>
            <a:pPr marL="1085850" lvl="1" indent="-457200" eaLnBrk="1" hangingPunct="1">
              <a:buFont typeface="Wingdings" pitchFamily="2" charset="2"/>
              <a:buNone/>
            </a:pPr>
            <a:r>
              <a:rPr lang="en-US" altLang="zh-CN" sz="2000" b="1" smtClean="0">
                <a:solidFill>
                  <a:srgbClr val="000000"/>
                </a:solidFill>
                <a:latin typeface="宋体" panose="02010600030101010101" pitchFamily="2" charset="-122"/>
                <a:ea typeface="宋体" panose="02010600030101010101" pitchFamily="2" charset="-122"/>
              </a:rPr>
              <a:t>	         </a:t>
            </a:r>
            <a:r>
              <a:rPr lang="en-US" altLang="zh-CN" sz="2000" b="1" smtClean="0">
                <a:solidFill>
                  <a:srgbClr val="E24C05"/>
                </a:solidFill>
                <a:latin typeface="宋体" panose="02010600030101010101" pitchFamily="2" charset="-122"/>
                <a:ea typeface="宋体" panose="02010600030101010101" pitchFamily="2" charset="-122"/>
              </a:rPr>
              <a:t>SC	       R2, 0</a:t>
            </a:r>
            <a:r>
              <a:rPr lang="zh-CN" altLang="en-US" sz="2000" b="1" smtClean="0">
                <a:solidFill>
                  <a:srgbClr val="E24C05"/>
                </a:solidFill>
                <a:latin typeface="宋体" panose="02010600030101010101" pitchFamily="2" charset="-122"/>
                <a:ea typeface="宋体" panose="02010600030101010101" pitchFamily="2" charset="-122"/>
              </a:rPr>
              <a:t>（</a:t>
            </a:r>
            <a:r>
              <a:rPr lang="en-US" altLang="zh-CN" sz="2000" b="1" smtClean="0">
                <a:solidFill>
                  <a:srgbClr val="E24C05"/>
                </a:solidFill>
                <a:latin typeface="宋体" panose="02010600030101010101" pitchFamily="2" charset="-122"/>
                <a:ea typeface="宋体" panose="02010600030101010101" pitchFamily="2" charset="-122"/>
              </a:rPr>
              <a:t>R1</a:t>
            </a:r>
            <a:r>
              <a:rPr lang="zh-CN" altLang="en-US" sz="2000" b="1" smtClean="0">
                <a:solidFill>
                  <a:srgbClr val="E24C05"/>
                </a:solidFill>
                <a:latin typeface="宋体" panose="02010600030101010101" pitchFamily="2" charset="-122"/>
                <a:ea typeface="宋体" panose="02010600030101010101" pitchFamily="2" charset="-122"/>
              </a:rPr>
              <a:t>）</a:t>
            </a:r>
            <a:r>
              <a:rPr lang="zh-CN" altLang="en-US" sz="2000" b="1" smtClean="0">
                <a:solidFill>
                  <a:srgbClr val="000000"/>
                </a:solidFill>
                <a:latin typeface="宋体" panose="02010600030101010101" pitchFamily="2" charset="-122"/>
                <a:ea typeface="宋体" panose="02010600030101010101" pitchFamily="2" charset="-122"/>
              </a:rPr>
              <a:t>		</a:t>
            </a:r>
          </a:p>
          <a:p>
            <a:pPr marL="1085850" lvl="1" indent="-457200" eaLnBrk="1" hangingPunct="1">
              <a:buFont typeface="Wingdings" pitchFamily="2" charset="2"/>
              <a:buNone/>
            </a:pPr>
            <a:r>
              <a:rPr lang="zh-CN" altLang="en-US" sz="2000" b="1" smtClean="0">
                <a:solidFill>
                  <a:srgbClr val="000000"/>
                </a:solidFill>
                <a:latin typeface="宋体" panose="02010600030101010101" pitchFamily="2" charset="-122"/>
                <a:ea typeface="宋体" panose="02010600030101010101" pitchFamily="2" charset="-122"/>
              </a:rPr>
              <a:t>	         </a:t>
            </a:r>
            <a:r>
              <a:rPr lang="en-US" altLang="zh-CN" sz="2000" b="1" smtClean="0">
                <a:latin typeface="宋体" panose="02010600030101010101" pitchFamily="2" charset="-122"/>
                <a:ea typeface="宋体" panose="02010600030101010101" pitchFamily="2" charset="-122"/>
              </a:rPr>
              <a:t>BEQZ	R2, try	</a:t>
            </a:r>
          </a:p>
          <a:p>
            <a:pPr marL="1085850" lvl="1" indent="-457200" eaLnBrk="1" hangingPunct="1">
              <a:lnSpc>
                <a:spcPct val="170000"/>
              </a:lnSpc>
            </a:pPr>
            <a:r>
              <a:rPr lang="zh-CN" altLang="en-US" smtClean="0">
                <a:latin typeface="黑体" panose="02010609060101010101" pitchFamily="49" charset="-122"/>
              </a:rPr>
              <a:t>指令对的实现必须跟踪地址</a:t>
            </a:r>
          </a:p>
          <a:p>
            <a:pPr lvl="2" eaLnBrk="1" hangingPunct="1">
              <a:buFont typeface="Wingdings" pitchFamily="2" charset="2"/>
              <a:buNone/>
            </a:pPr>
            <a:r>
              <a:rPr lang="zh-CN" altLang="en-US" smtClean="0">
                <a:latin typeface="黑体" panose="02010609060101010101" pitchFamily="49" charset="-122"/>
              </a:rPr>
              <a:t>        </a:t>
            </a:r>
            <a:r>
              <a:rPr lang="zh-CN" altLang="en-US" smtClean="0">
                <a:latin typeface="宋体" panose="02010600030101010101" pitchFamily="2" charset="-122"/>
              </a:rPr>
              <a:t>由</a:t>
            </a:r>
            <a:r>
              <a:rPr lang="en-US" altLang="zh-CN" smtClean="0">
                <a:solidFill>
                  <a:srgbClr val="9933FF"/>
                </a:solidFill>
                <a:latin typeface="宋体" panose="02010600030101010101" pitchFamily="2" charset="-122"/>
              </a:rPr>
              <a:t>LL</a:t>
            </a:r>
            <a:r>
              <a:rPr lang="zh-CN" altLang="en-US" smtClean="0">
                <a:latin typeface="宋体" panose="02010600030101010101" pitchFamily="2" charset="-122"/>
              </a:rPr>
              <a:t>指令指定一个寄存器，该寄存器存放着一个单元地址，这个寄存器常称为</a:t>
            </a:r>
            <a:r>
              <a:rPr lang="zh-CN" altLang="en-US" smtClean="0">
                <a:solidFill>
                  <a:srgbClr val="D60093"/>
                </a:solidFill>
                <a:latin typeface="宋体" panose="02010600030101010101" pitchFamily="2" charset="-122"/>
              </a:rPr>
              <a:t>连接寄存器</a:t>
            </a:r>
            <a:r>
              <a:rPr lang="zh-CN" altLang="en-US" smtClean="0">
                <a:latin typeface="宋体" panose="02010600030101010101" pitchFamily="2" charset="-122"/>
              </a:rPr>
              <a:t>。</a:t>
            </a:r>
          </a:p>
          <a:p>
            <a:pPr marL="1085850" lvl="1" indent="-457200" eaLnBrk="1" hangingPunct="1">
              <a:buFont typeface="Wingdings" pitchFamily="2" charset="2"/>
              <a:buNone/>
            </a:pPr>
            <a:endParaRPr lang="en-US" altLang="zh-CN" sz="2000" smtClean="0">
              <a:solidFill>
                <a:srgbClr val="000000"/>
              </a:solidFill>
              <a:latin typeface="宋体" panose="02010600030101010101" pitchFamily="2" charset="-122"/>
              <a:ea typeface="宋体"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10.4 </a:t>
            </a:r>
            <a:r>
              <a:rPr lang="zh-CN" altLang="en-US" smtClean="0">
                <a:latin typeface="黑体" panose="02010609060101010101" pitchFamily="49" charset="-122"/>
              </a:rPr>
              <a:t>同 步</a:t>
            </a:r>
          </a:p>
        </p:txBody>
      </p:sp>
      <p:sp>
        <p:nvSpPr>
          <p:cNvPr id="86019" name="Rectangle 3" descr="Rectangle: Click to edit Master text styles&#10;Second level&#10;Third level&#10;Fourth level&#10;Fifth level"/>
          <p:cNvSpPr>
            <a:spLocks noGrp="1" noChangeArrowheads="1"/>
          </p:cNvSpPr>
          <p:nvPr>
            <p:ph type="body" idx="1"/>
          </p:nvPr>
        </p:nvSpPr>
        <p:spPr>
          <a:xfrm>
            <a:off x="611188" y="2278063"/>
            <a:ext cx="7772400" cy="3022600"/>
          </a:xfrm>
        </p:spPr>
        <p:txBody>
          <a:bodyPr/>
          <a:lstStyle/>
          <a:p>
            <a:pPr marL="1085850" lvl="1" indent="-457200" eaLnBrk="1" hangingPunct="1">
              <a:lnSpc>
                <a:spcPct val="140000"/>
              </a:lnSpc>
            </a:pPr>
            <a:r>
              <a:rPr lang="zh-CN" altLang="en-US" smtClean="0"/>
              <a:t>采用多处理机的一致性机制来实现旋转锁。</a:t>
            </a:r>
          </a:p>
          <a:p>
            <a:pPr marL="1085850" lvl="1" indent="-457200" eaLnBrk="1" hangingPunct="1">
              <a:lnSpc>
                <a:spcPct val="140000"/>
              </a:lnSpc>
            </a:pPr>
            <a:r>
              <a:rPr lang="zh-CN" altLang="en-US" smtClean="0">
                <a:solidFill>
                  <a:srgbClr val="FF0000"/>
                </a:solidFill>
              </a:rPr>
              <a:t>旋转锁</a:t>
            </a:r>
          </a:p>
          <a:p>
            <a:pPr marL="1085850" lvl="1" indent="-457200" eaLnBrk="1" hangingPunct="1">
              <a:lnSpc>
                <a:spcPct val="140000"/>
              </a:lnSpc>
              <a:buFont typeface="Wingdings" pitchFamily="2" charset="2"/>
              <a:buNone/>
            </a:pPr>
            <a:r>
              <a:rPr lang="zh-CN" altLang="en-US" smtClean="0"/>
              <a:t>           处理器环绕一个锁不停地旋转而请求获得该锁。</a:t>
            </a:r>
            <a:r>
              <a:rPr lang="zh-CN" altLang="en-US" smtClean="0">
                <a:solidFill>
                  <a:srgbClr val="D60093"/>
                </a:solidFill>
              </a:rPr>
              <a:t>适合于这样的场合：</a:t>
            </a:r>
            <a:r>
              <a:rPr lang="zh-CN" altLang="en-US" smtClean="0"/>
              <a:t>锁被占用的时间很少，在获得锁后加锁过程延迟很小。</a:t>
            </a:r>
          </a:p>
        </p:txBody>
      </p:sp>
      <p:sp>
        <p:nvSpPr>
          <p:cNvPr id="86020" name="Text Box 4"/>
          <p:cNvSpPr txBox="1">
            <a:spLocks noChangeArrowheads="1"/>
          </p:cNvSpPr>
          <p:nvPr/>
        </p:nvSpPr>
        <p:spPr bwMode="auto">
          <a:xfrm>
            <a:off x="684213" y="1628775"/>
            <a:ext cx="68405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600">
                <a:solidFill>
                  <a:srgbClr val="0000CC"/>
                </a:solidFill>
                <a:latin typeface="黑体" panose="02010609060101010101" pitchFamily="49" charset="-122"/>
              </a:rPr>
              <a:t>10.4.2 </a:t>
            </a:r>
            <a:r>
              <a:rPr lang="zh-CN" altLang="en-US" sz="2600">
                <a:solidFill>
                  <a:srgbClr val="0000CC"/>
                </a:solidFill>
                <a:latin typeface="黑体" panose="02010609060101010101" pitchFamily="49" charset="-122"/>
              </a:rPr>
              <a:t>用一致性实现锁</a:t>
            </a:r>
          </a:p>
        </p:txBody>
      </p:sp>
    </p:spTree>
  </p:cSld>
  <p:clrMapOvr>
    <a:masterClrMapping/>
  </p:clrMapOvr>
  <p:transition>
    <p:pull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ChangeArrowheads="1"/>
          </p:cNvSpPr>
          <p:nvPr/>
        </p:nvSpPr>
        <p:spPr bwMode="auto">
          <a:xfrm>
            <a:off x="468313" y="1025525"/>
            <a:ext cx="8351837" cy="53276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600">
              <a:solidFill>
                <a:schemeClr val="tx1"/>
              </a:solidFill>
            </a:endParaRPr>
          </a:p>
        </p:txBody>
      </p:sp>
      <p:sp>
        <p:nvSpPr>
          <p:cNvPr id="12291" name="Rectangle 5"/>
          <p:cNvSpPr>
            <a:spLocks noGrp="1" noChangeArrowheads="1"/>
          </p:cNvSpPr>
          <p:nvPr>
            <p:ph type="title"/>
          </p:nvPr>
        </p:nvSpPr>
        <p:spPr/>
        <p:txBody>
          <a:bodyPr/>
          <a:lstStyle/>
          <a:p>
            <a:pPr eaLnBrk="1" hangingPunct="1"/>
            <a:r>
              <a:rPr lang="en-US" altLang="zh-CN" smtClean="0">
                <a:latin typeface="黑体" panose="02010609060101010101" pitchFamily="49" charset="-122"/>
              </a:rPr>
              <a:t>10.1 </a:t>
            </a:r>
            <a:r>
              <a:rPr lang="zh-CN" altLang="en-US" smtClean="0">
                <a:latin typeface="黑体" panose="02010609060101010101" pitchFamily="49" charset="-122"/>
              </a:rPr>
              <a:t>引 言</a:t>
            </a:r>
          </a:p>
        </p:txBody>
      </p:sp>
      <p:graphicFrame>
        <p:nvGraphicFramePr>
          <p:cNvPr id="12292" name="Object 4"/>
          <p:cNvGraphicFramePr>
            <a:graphicFrameLocks noGrp="1" noChangeAspect="1"/>
          </p:cNvGraphicFramePr>
          <p:nvPr>
            <p:ph idx="1"/>
          </p:nvPr>
        </p:nvGraphicFramePr>
        <p:xfrm>
          <a:off x="827088" y="1169988"/>
          <a:ext cx="7777162" cy="4972050"/>
        </p:xfrm>
        <a:graphic>
          <a:graphicData uri="http://schemas.openxmlformats.org/presentationml/2006/ole">
            <mc:AlternateContent xmlns:mc="http://schemas.openxmlformats.org/markup-compatibility/2006">
              <mc:Choice xmlns:v="urn:schemas-microsoft-com:vml" Requires="v">
                <p:oleObj spid="_x0000_s12298" name="文档" r:id="rId3" imgW="5269962" imgH="3368207" progId="Word.Document.8">
                  <p:embed/>
                </p:oleObj>
              </mc:Choice>
              <mc:Fallback>
                <p:oleObj name="文档" r:id="rId3" imgW="5269962" imgH="3368207"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169988"/>
                        <a:ext cx="7777162" cy="49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pull dir="r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10.4 </a:t>
            </a:r>
            <a:r>
              <a:rPr lang="zh-CN" altLang="en-US" smtClean="0">
                <a:latin typeface="黑体" panose="02010609060101010101" pitchFamily="49" charset="-122"/>
              </a:rPr>
              <a:t>同 步</a:t>
            </a:r>
          </a:p>
        </p:txBody>
      </p:sp>
      <p:sp>
        <p:nvSpPr>
          <p:cNvPr id="87043" name="Rectangle 3" descr="Rectangle: Click to edit Master text styles&#10;Second level&#10;Third level&#10;Fourth level&#10;Fifth level"/>
          <p:cNvSpPr>
            <a:spLocks noGrp="1" noChangeArrowheads="1"/>
          </p:cNvSpPr>
          <p:nvPr>
            <p:ph type="body" idx="1"/>
          </p:nvPr>
        </p:nvSpPr>
        <p:spPr/>
        <p:txBody>
          <a:bodyPr/>
          <a:lstStyle/>
          <a:p>
            <a:pPr marL="457200" indent="-457200" eaLnBrk="1" hangingPunct="1"/>
            <a:r>
              <a:rPr lang="zh-CN" altLang="en-US" smtClean="0">
                <a:latin typeface="黑体" panose="02010609060101010101" pitchFamily="49" charset="-122"/>
              </a:rPr>
              <a:t>无</a:t>
            </a:r>
            <a:r>
              <a:rPr lang="en-US" altLang="zh-CN" smtClean="0">
                <a:latin typeface="黑体" panose="02010609060101010101" pitchFamily="49" charset="-122"/>
              </a:rPr>
              <a:t>Cache</a:t>
            </a:r>
            <a:r>
              <a:rPr lang="zh-CN" altLang="en-US" smtClean="0">
                <a:latin typeface="黑体" panose="02010609060101010101" pitchFamily="49" charset="-122"/>
              </a:rPr>
              <a:t>一致性机制</a:t>
            </a:r>
          </a:p>
          <a:p>
            <a:pPr marL="457200" indent="-457200" eaLnBrk="1" hangingPunct="1">
              <a:buFont typeface="Wingdings" panose="05000000000000000000" pitchFamily="2" charset="2"/>
              <a:buNone/>
            </a:pPr>
            <a:r>
              <a:rPr lang="zh-CN" altLang="en-US" smtClean="0">
                <a:solidFill>
                  <a:schemeClr val="tx1"/>
                </a:solidFill>
              </a:rPr>
              <a:t>            在存储器中保存锁变量，处理器可以不断地通过一个原子操作请求使用权。</a:t>
            </a:r>
          </a:p>
          <a:p>
            <a:pPr marL="457200" indent="-457200" eaLnBrk="1" hangingPunct="1">
              <a:buFont typeface="Wingdings" panose="05000000000000000000" pitchFamily="2" charset="2"/>
              <a:buNone/>
            </a:pPr>
            <a:r>
              <a:rPr lang="zh-CN" altLang="en-US" sz="2000" b="1" smtClean="0">
                <a:solidFill>
                  <a:schemeClr val="tx1"/>
                </a:solidFill>
                <a:latin typeface="宋体" panose="02010600030101010101" pitchFamily="2" charset="-122"/>
                <a:ea typeface="宋体" panose="02010600030101010101" pitchFamily="2" charset="-122"/>
              </a:rPr>
              <a:t>       比如：利用原子交换操作，并通过测试返回值而知道锁的使用情况。释放锁的时候，处理器只需简单地将锁置为</a:t>
            </a:r>
            <a:r>
              <a:rPr lang="en-US" altLang="zh-CN" sz="2000" b="1" smtClean="0">
                <a:solidFill>
                  <a:schemeClr val="tx1"/>
                </a:solidFill>
                <a:latin typeface="宋体" panose="02010600030101010101" pitchFamily="2" charset="-122"/>
                <a:ea typeface="宋体" panose="02010600030101010101" pitchFamily="2" charset="-122"/>
              </a:rPr>
              <a:t>0</a:t>
            </a:r>
            <a:r>
              <a:rPr lang="zh-CN" altLang="en-US" sz="2000" b="1" smtClean="0">
                <a:solidFill>
                  <a:schemeClr val="tx1"/>
                </a:solidFill>
                <a:latin typeface="宋体" panose="02010600030101010101" pitchFamily="2" charset="-122"/>
                <a:ea typeface="宋体" panose="02010600030101010101" pitchFamily="2" charset="-122"/>
              </a:rPr>
              <a:t>。</a:t>
            </a:r>
            <a:r>
              <a:rPr lang="zh-CN" altLang="en-US" smtClean="0">
                <a:latin typeface="宋体" panose="02010600030101010101" pitchFamily="2" charset="-122"/>
              </a:rPr>
              <a:t> </a:t>
            </a:r>
          </a:p>
          <a:p>
            <a:pPr marL="1085850" lvl="1" indent="-457200" eaLnBrk="1" hangingPunct="1">
              <a:buFont typeface="Wingdings" pitchFamily="2" charset="2"/>
              <a:buNone/>
            </a:pPr>
            <a:r>
              <a:rPr lang="zh-CN" altLang="en-US" sz="2000" b="1" smtClean="0">
                <a:solidFill>
                  <a:srgbClr val="E24C05"/>
                </a:solidFill>
                <a:latin typeface="宋体" panose="02010600030101010101" pitchFamily="2" charset="-122"/>
                <a:ea typeface="宋体" panose="02010600030101010101" pitchFamily="2" charset="-122"/>
              </a:rPr>
              <a:t>例：</a:t>
            </a:r>
            <a:r>
              <a:rPr lang="zh-CN" altLang="en-US" sz="2000" b="1" smtClean="0">
                <a:solidFill>
                  <a:srgbClr val="000000"/>
                </a:solidFill>
                <a:latin typeface="宋体" panose="02010600030101010101" pitchFamily="2" charset="-122"/>
                <a:ea typeface="宋体" panose="02010600030101010101" pitchFamily="2" charset="-122"/>
              </a:rPr>
              <a:t>用原子交换操作对旋转锁进行加锁，</a:t>
            </a:r>
            <a:r>
              <a:rPr lang="en-US" altLang="zh-CN" sz="2000" b="1" smtClean="0">
                <a:solidFill>
                  <a:srgbClr val="9933FF"/>
                </a:solidFill>
                <a:latin typeface="宋体" panose="02010600030101010101" pitchFamily="2" charset="-122"/>
                <a:ea typeface="宋体" panose="02010600030101010101" pitchFamily="2" charset="-122"/>
              </a:rPr>
              <a:t>R1</a:t>
            </a:r>
            <a:r>
              <a:rPr lang="zh-CN" altLang="en-US" sz="2000" b="1" smtClean="0">
                <a:solidFill>
                  <a:srgbClr val="000000"/>
                </a:solidFill>
                <a:latin typeface="宋体" panose="02010600030101010101" pitchFamily="2" charset="-122"/>
                <a:ea typeface="宋体" panose="02010600030101010101" pitchFamily="2" charset="-122"/>
              </a:rPr>
              <a:t>中存放的是该旋转锁的地址。</a:t>
            </a:r>
          </a:p>
          <a:p>
            <a:pPr marL="1085850" lvl="1" indent="-457200" eaLnBrk="1" hangingPunct="1">
              <a:buFont typeface="Wingdings" pitchFamily="2" charset="2"/>
              <a:buNone/>
            </a:pPr>
            <a:r>
              <a:rPr lang="zh-CN" altLang="en-US" sz="2000" b="1" smtClean="0">
                <a:solidFill>
                  <a:srgbClr val="000000"/>
                </a:solidFill>
                <a:latin typeface="宋体" panose="02010600030101010101" pitchFamily="2" charset="-122"/>
                <a:ea typeface="宋体" panose="02010600030101010101" pitchFamily="2" charset="-122"/>
              </a:rPr>
              <a:t>	       </a:t>
            </a:r>
            <a:r>
              <a:rPr lang="en-US" altLang="zh-CN" sz="2000" b="1" smtClean="0">
                <a:latin typeface="宋体" panose="02010600030101010101" pitchFamily="2" charset="-122"/>
                <a:ea typeface="宋体" panose="02010600030101010101" pitchFamily="2" charset="-122"/>
              </a:rPr>
              <a:t>DADDIU	R2, R0, #1</a:t>
            </a:r>
          </a:p>
          <a:p>
            <a:pPr marL="1085850" lvl="1" indent="-457200" eaLnBrk="1" hangingPunct="1">
              <a:buFont typeface="Wingdings" pitchFamily="2" charset="2"/>
              <a:buNone/>
            </a:pPr>
            <a:r>
              <a:rPr lang="en-US" altLang="zh-CN" sz="2000" b="1" smtClean="0">
                <a:latin typeface="宋体" panose="02010600030101010101" pitchFamily="2" charset="-122"/>
                <a:ea typeface="宋体" panose="02010600030101010101" pitchFamily="2" charset="-122"/>
              </a:rPr>
              <a:t>  lockit</a:t>
            </a:r>
            <a:r>
              <a:rPr lang="zh-CN" altLang="en-US" sz="2000" b="1" smtClean="0">
                <a:latin typeface="宋体" panose="02010600030101010101" pitchFamily="2" charset="-122"/>
                <a:ea typeface="宋体" panose="02010600030101010101" pitchFamily="2" charset="-122"/>
              </a:rPr>
              <a:t>： </a:t>
            </a:r>
            <a:r>
              <a:rPr lang="en-US" altLang="zh-CN" sz="2000" b="1" smtClean="0">
                <a:latin typeface="宋体" panose="02010600030101010101" pitchFamily="2" charset="-122"/>
                <a:ea typeface="宋体" panose="02010600030101010101" pitchFamily="2" charset="-122"/>
              </a:rPr>
              <a:t>EXCH   	R2, 0</a:t>
            </a:r>
            <a:r>
              <a:rPr lang="zh-CN" altLang="en-US" sz="2000" b="1" smtClean="0">
                <a:latin typeface="宋体" panose="02010600030101010101" pitchFamily="2" charset="-122"/>
                <a:ea typeface="宋体" panose="02010600030101010101" pitchFamily="2" charset="-122"/>
              </a:rPr>
              <a:t>（</a:t>
            </a:r>
            <a:r>
              <a:rPr lang="en-US" altLang="zh-CN" sz="2000" b="1" smtClean="0">
                <a:latin typeface="宋体" panose="02010600030101010101" pitchFamily="2" charset="-122"/>
                <a:ea typeface="宋体" panose="02010600030101010101" pitchFamily="2" charset="-122"/>
              </a:rPr>
              <a:t>R1</a:t>
            </a:r>
            <a:r>
              <a:rPr lang="zh-CN" altLang="en-US" sz="2000" b="1" smtClean="0">
                <a:latin typeface="宋体" panose="02010600030101010101" pitchFamily="2" charset="-122"/>
                <a:ea typeface="宋体" panose="02010600030101010101" pitchFamily="2" charset="-122"/>
              </a:rPr>
              <a:t>）</a:t>
            </a:r>
          </a:p>
          <a:p>
            <a:pPr marL="1085850" lvl="1" indent="-457200" eaLnBrk="1" hangingPunct="1">
              <a:buFont typeface="Wingdings" pitchFamily="2" charset="2"/>
              <a:buNone/>
            </a:pPr>
            <a:r>
              <a:rPr lang="zh-CN" altLang="en-US" sz="2000" b="1" smtClean="0">
                <a:latin typeface="宋体" panose="02010600030101010101" pitchFamily="2" charset="-122"/>
                <a:ea typeface="宋体" panose="02010600030101010101" pitchFamily="2" charset="-122"/>
              </a:rPr>
              <a:t>	       </a:t>
            </a:r>
            <a:r>
              <a:rPr lang="en-US" altLang="zh-CN" sz="2000" b="1" smtClean="0">
                <a:latin typeface="宋体" panose="02010600030101010101" pitchFamily="2" charset="-122"/>
                <a:ea typeface="宋体" panose="02010600030101010101" pitchFamily="2" charset="-122"/>
              </a:rPr>
              <a:t>BNEZ	       R2, lockit</a:t>
            </a:r>
            <a:r>
              <a:rPr lang="en-US" altLang="zh-CN" sz="2000" b="1" smtClean="0">
                <a:solidFill>
                  <a:srgbClr val="000000"/>
                </a:solidFill>
                <a:latin typeface="宋体" panose="02010600030101010101" pitchFamily="2" charset="-122"/>
                <a:ea typeface="宋体" panose="02010600030101010101" pitchFamily="2" charset="-122"/>
              </a:rPr>
              <a:t>	</a:t>
            </a:r>
          </a:p>
        </p:txBody>
      </p:sp>
    </p:spTree>
  </p:cSld>
  <p:clrMapOvr>
    <a:masterClrMapping/>
  </p:clrMapOvr>
  <p:transition>
    <p:pull dir="rd"/>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10.4 </a:t>
            </a:r>
            <a:r>
              <a:rPr lang="zh-CN" altLang="en-US" smtClean="0">
                <a:latin typeface="黑体" panose="02010609060101010101" pitchFamily="49" charset="-122"/>
              </a:rPr>
              <a:t>同 步</a:t>
            </a:r>
          </a:p>
        </p:txBody>
      </p:sp>
      <p:sp>
        <p:nvSpPr>
          <p:cNvPr id="88067" name="Rectangle 3" descr="Rectangle: Click to edit Master text styles&#10;Second level&#10;Third level&#10;Fourth level&#10;Fifth level"/>
          <p:cNvSpPr>
            <a:spLocks noGrp="1" noChangeArrowheads="1"/>
          </p:cNvSpPr>
          <p:nvPr>
            <p:ph type="body" idx="1"/>
          </p:nvPr>
        </p:nvSpPr>
        <p:spPr>
          <a:xfrm>
            <a:off x="685800" y="1219200"/>
            <a:ext cx="7696200" cy="4953000"/>
          </a:xfrm>
        </p:spPr>
        <p:txBody>
          <a:bodyPr/>
          <a:lstStyle/>
          <a:p>
            <a:pPr marL="457200" indent="-457200" eaLnBrk="1" hangingPunct="1">
              <a:buFont typeface="Wingdings" panose="05000000000000000000" pitchFamily="2" charset="2"/>
              <a:buAutoNum type="arabicPeriod" startAt="2"/>
            </a:pPr>
            <a:r>
              <a:rPr lang="zh-CN" altLang="en-US" smtClean="0">
                <a:latin typeface="黑体" panose="02010609060101010101" pitchFamily="49" charset="-122"/>
              </a:rPr>
              <a:t>机器支持</a:t>
            </a:r>
            <a:r>
              <a:rPr lang="en-US" altLang="zh-CN" smtClean="0">
                <a:latin typeface="黑体" panose="02010609060101010101" pitchFamily="49" charset="-122"/>
              </a:rPr>
              <a:t>Cache</a:t>
            </a:r>
            <a:r>
              <a:rPr lang="zh-CN" altLang="en-US" smtClean="0">
                <a:latin typeface="黑体" panose="02010609060101010101" pitchFamily="49" charset="-122"/>
              </a:rPr>
              <a:t>一致性</a:t>
            </a:r>
          </a:p>
          <a:p>
            <a:pPr marL="1085850" lvl="1" indent="-457200" eaLnBrk="1" hangingPunct="1"/>
            <a:r>
              <a:rPr lang="zh-CN" altLang="en-US" smtClean="0">
                <a:latin typeface="黑体" panose="02010609060101010101" pitchFamily="49" charset="-122"/>
              </a:rPr>
              <a:t>将锁调入</a:t>
            </a:r>
            <a:r>
              <a:rPr lang="en-US" altLang="zh-CN" smtClean="0">
                <a:latin typeface="黑体" panose="02010609060101010101" pitchFamily="49" charset="-122"/>
              </a:rPr>
              <a:t>Cache</a:t>
            </a:r>
            <a:r>
              <a:rPr lang="zh-CN" altLang="en-US" smtClean="0">
                <a:latin typeface="黑体" panose="02010609060101010101" pitchFamily="49" charset="-122"/>
              </a:rPr>
              <a:t>，并通过一致性机制使锁值保持一致。</a:t>
            </a:r>
          </a:p>
          <a:p>
            <a:pPr marL="1085850" lvl="1" indent="-457200" eaLnBrk="1" hangingPunct="1"/>
            <a:r>
              <a:rPr lang="zh-CN" altLang="en-US" smtClean="0">
                <a:solidFill>
                  <a:srgbClr val="D60093"/>
                </a:solidFill>
              </a:rPr>
              <a:t>优点：</a:t>
            </a:r>
          </a:p>
          <a:p>
            <a:pPr lvl="2" eaLnBrk="1" hangingPunct="1"/>
            <a:r>
              <a:rPr lang="zh-CN" altLang="en-US" smtClean="0">
                <a:latin typeface="宋体" panose="02010600030101010101" pitchFamily="2" charset="-122"/>
              </a:rPr>
              <a:t>可使“环绕”的进程只对本地</a:t>
            </a:r>
            <a:r>
              <a:rPr lang="en-US" altLang="zh-CN" smtClean="0">
                <a:solidFill>
                  <a:srgbClr val="9933FF"/>
                </a:solidFill>
                <a:latin typeface="宋体" panose="02010600030101010101" pitchFamily="2" charset="-122"/>
              </a:rPr>
              <a:t>Cache</a:t>
            </a:r>
            <a:r>
              <a:rPr lang="zh-CN" altLang="en-US" smtClean="0">
                <a:latin typeface="宋体" panose="02010600030101010101" pitchFamily="2" charset="-122"/>
              </a:rPr>
              <a:t>中的锁（副本）进行操作，而不用在每次请求占用锁时都进行一次全局的存储器访问；</a:t>
            </a:r>
          </a:p>
          <a:p>
            <a:pPr lvl="2" eaLnBrk="1" hangingPunct="1"/>
            <a:r>
              <a:rPr lang="zh-CN" altLang="en-US" smtClean="0">
                <a:latin typeface="宋体" panose="02010600030101010101" pitchFamily="2" charset="-122"/>
              </a:rPr>
              <a:t>可利用访问锁时所具有的局部性，即处理器最近使用过的锁不久又会使用。</a:t>
            </a:r>
          </a:p>
          <a:p>
            <a:pPr lvl="2" eaLnBrk="1" hangingPunct="1">
              <a:buFont typeface="Wingdings" pitchFamily="2" charset="2"/>
              <a:buNone/>
            </a:pPr>
            <a:r>
              <a:rPr lang="zh-CN" altLang="en-US" smtClean="0">
                <a:latin typeface="宋体" panose="02010600030101010101" pitchFamily="2" charset="-122"/>
              </a:rPr>
              <a:t>      （减少为获得锁而花费的时间） </a:t>
            </a:r>
          </a:p>
        </p:txBody>
      </p:sp>
    </p:spTree>
  </p:cSld>
  <p:clrMapOvr>
    <a:masterClrMapping/>
  </p:clrMapOvr>
  <p:transition>
    <p:pull dir="rd"/>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10.4 </a:t>
            </a:r>
            <a:r>
              <a:rPr lang="zh-CN" altLang="en-US" smtClean="0">
                <a:latin typeface="黑体" panose="02010609060101010101" pitchFamily="49" charset="-122"/>
              </a:rPr>
              <a:t>同 步</a:t>
            </a:r>
          </a:p>
        </p:txBody>
      </p:sp>
      <p:sp>
        <p:nvSpPr>
          <p:cNvPr id="89091" name="Rectangle 3" descr="Rectangle: Click to edit Master text styles&#10;Second level&#10;Third level&#10;Fourth level&#10;Fifth level"/>
          <p:cNvSpPr>
            <a:spLocks noGrp="1" noChangeArrowheads="1"/>
          </p:cNvSpPr>
          <p:nvPr>
            <p:ph type="body" idx="1"/>
          </p:nvPr>
        </p:nvSpPr>
        <p:spPr>
          <a:xfrm>
            <a:off x="685800" y="1219200"/>
            <a:ext cx="7696200" cy="5233988"/>
          </a:xfrm>
        </p:spPr>
        <p:txBody>
          <a:bodyPr/>
          <a:lstStyle/>
          <a:p>
            <a:pPr marL="1085850" lvl="1" indent="-457200" eaLnBrk="1" hangingPunct="1">
              <a:tabLst>
                <a:tab pos="2568575" algn="l"/>
              </a:tabLst>
            </a:pPr>
            <a:r>
              <a:rPr lang="zh-CN" altLang="en-US" smtClean="0"/>
              <a:t>改进旋转锁（获得第一条好处）</a:t>
            </a:r>
          </a:p>
          <a:p>
            <a:pPr lvl="2" eaLnBrk="1" hangingPunct="1">
              <a:tabLst>
                <a:tab pos="2568575" algn="l"/>
              </a:tabLst>
            </a:pPr>
            <a:r>
              <a:rPr lang="zh-CN" altLang="en-US" smtClean="0">
                <a:latin typeface="宋体" panose="02010600030101010101" pitchFamily="2" charset="-122"/>
              </a:rPr>
              <a:t>只对本地</a:t>
            </a:r>
            <a:r>
              <a:rPr lang="en-US" altLang="zh-CN" smtClean="0">
                <a:solidFill>
                  <a:srgbClr val="9933FF"/>
                </a:solidFill>
                <a:latin typeface="宋体" panose="02010600030101010101" pitchFamily="2" charset="-122"/>
              </a:rPr>
              <a:t>Cache</a:t>
            </a:r>
            <a:r>
              <a:rPr lang="zh-CN" altLang="en-US" smtClean="0">
                <a:latin typeface="宋体" panose="02010600030101010101" pitchFamily="2" charset="-122"/>
              </a:rPr>
              <a:t>中锁的副本进行读取和检测，直到发现该锁已经被释放。然后，该程序立即进行交换操作，去跟在其它处理器上的进程争用该锁变量。</a:t>
            </a:r>
          </a:p>
          <a:p>
            <a:pPr lvl="2" eaLnBrk="1" hangingPunct="1">
              <a:tabLst>
                <a:tab pos="2568575" algn="l"/>
              </a:tabLst>
            </a:pPr>
            <a:r>
              <a:rPr lang="zh-CN" altLang="en-US" smtClean="0"/>
              <a:t>修改后的旋转锁程序：</a:t>
            </a:r>
          </a:p>
          <a:p>
            <a:pPr lvl="2" eaLnBrk="1" hangingPunct="1">
              <a:buFont typeface="Wingdings" pitchFamily="2" charset="2"/>
              <a:buNone/>
              <a:tabLst>
                <a:tab pos="2568575" algn="l"/>
              </a:tabLst>
            </a:pPr>
            <a:r>
              <a:rPr lang="zh-CN" altLang="en-US" smtClean="0"/>
              <a:t>  </a:t>
            </a:r>
            <a:r>
              <a:rPr lang="en-US" altLang="zh-CN" smtClean="0">
                <a:solidFill>
                  <a:schemeClr val="tx1"/>
                </a:solidFill>
                <a:latin typeface="宋体" panose="02010600030101010101" pitchFamily="2" charset="-122"/>
              </a:rPr>
              <a:t>lockit</a:t>
            </a:r>
            <a:r>
              <a:rPr lang="zh-CN" altLang="en-US" smtClean="0">
                <a:solidFill>
                  <a:schemeClr val="tx1"/>
                </a:solidFill>
                <a:latin typeface="宋体" panose="02010600030101010101" pitchFamily="2" charset="-122"/>
              </a:rPr>
              <a:t>： </a:t>
            </a:r>
            <a:r>
              <a:rPr lang="en-US" altLang="zh-CN" smtClean="0">
                <a:solidFill>
                  <a:schemeClr val="tx1"/>
                </a:solidFill>
                <a:latin typeface="宋体" panose="02010600030101010101" pitchFamily="2" charset="-122"/>
              </a:rPr>
              <a:t>LD	R2, 0</a:t>
            </a:r>
            <a:r>
              <a:rPr lang="zh-CN" altLang="en-US" smtClean="0">
                <a:solidFill>
                  <a:schemeClr val="tx1"/>
                </a:solidFill>
                <a:latin typeface="宋体" panose="02010600030101010101" pitchFamily="2" charset="-122"/>
              </a:rPr>
              <a:t>（</a:t>
            </a:r>
            <a:r>
              <a:rPr lang="en-US" altLang="zh-CN" smtClean="0">
                <a:solidFill>
                  <a:schemeClr val="tx1"/>
                </a:solidFill>
                <a:latin typeface="宋体" panose="02010600030101010101" pitchFamily="2" charset="-122"/>
              </a:rPr>
              <a:t>R1</a:t>
            </a:r>
            <a:r>
              <a:rPr lang="zh-CN" altLang="en-US" smtClean="0">
                <a:solidFill>
                  <a:schemeClr val="tx1"/>
                </a:solidFill>
                <a:latin typeface="宋体" panose="02010600030101010101" pitchFamily="2" charset="-122"/>
              </a:rPr>
              <a:t>）		</a:t>
            </a:r>
          </a:p>
          <a:p>
            <a:pPr lvl="2" eaLnBrk="1" hangingPunct="1">
              <a:buFont typeface="Wingdings" pitchFamily="2" charset="2"/>
              <a:buNone/>
              <a:tabLst>
                <a:tab pos="2568575" algn="l"/>
              </a:tabLst>
            </a:pPr>
            <a:r>
              <a:rPr lang="zh-CN" altLang="en-US" smtClean="0">
                <a:solidFill>
                  <a:schemeClr val="tx1"/>
                </a:solidFill>
                <a:latin typeface="宋体" panose="02010600030101010101" pitchFamily="2" charset="-122"/>
              </a:rPr>
              <a:t>	      	</a:t>
            </a:r>
            <a:r>
              <a:rPr lang="en-US" altLang="zh-CN" smtClean="0">
                <a:solidFill>
                  <a:schemeClr val="tx1"/>
                </a:solidFill>
                <a:latin typeface="宋体" panose="02010600030101010101" pitchFamily="2" charset="-122"/>
              </a:rPr>
              <a:t>BNEZ	R2, lockit			</a:t>
            </a:r>
          </a:p>
          <a:p>
            <a:pPr lvl="2" eaLnBrk="1" hangingPunct="1">
              <a:buFont typeface="Wingdings" pitchFamily="2" charset="2"/>
              <a:buNone/>
              <a:tabLst>
                <a:tab pos="2568575" algn="l"/>
              </a:tabLst>
            </a:pPr>
            <a:r>
              <a:rPr lang="en-US" altLang="zh-CN" smtClean="0">
                <a:solidFill>
                  <a:schemeClr val="tx1"/>
                </a:solidFill>
                <a:latin typeface="宋体" panose="02010600030101010101" pitchFamily="2" charset="-122"/>
              </a:rPr>
              <a:t>          	DADDIU	R2, R0, #1			</a:t>
            </a:r>
          </a:p>
          <a:p>
            <a:pPr lvl="2" eaLnBrk="1" hangingPunct="1">
              <a:buFont typeface="Wingdings" pitchFamily="2" charset="2"/>
              <a:buNone/>
              <a:tabLst>
                <a:tab pos="2568575" algn="l"/>
              </a:tabLst>
            </a:pPr>
            <a:r>
              <a:rPr lang="en-US" altLang="zh-CN" smtClean="0">
                <a:solidFill>
                  <a:schemeClr val="tx1"/>
                </a:solidFill>
                <a:latin typeface="宋体" panose="02010600030101010101" pitchFamily="2" charset="-122"/>
              </a:rPr>
              <a:t>          	EXCH	R2, 0</a:t>
            </a:r>
            <a:r>
              <a:rPr lang="zh-CN" altLang="en-US" smtClean="0">
                <a:solidFill>
                  <a:schemeClr val="tx1"/>
                </a:solidFill>
                <a:latin typeface="宋体" panose="02010600030101010101" pitchFamily="2" charset="-122"/>
              </a:rPr>
              <a:t>（</a:t>
            </a:r>
            <a:r>
              <a:rPr lang="en-US" altLang="zh-CN" smtClean="0">
                <a:solidFill>
                  <a:schemeClr val="tx1"/>
                </a:solidFill>
                <a:latin typeface="宋体" panose="02010600030101010101" pitchFamily="2" charset="-122"/>
              </a:rPr>
              <a:t>R1</a:t>
            </a:r>
            <a:r>
              <a:rPr lang="zh-CN" altLang="en-US" smtClean="0">
                <a:solidFill>
                  <a:schemeClr val="tx1"/>
                </a:solidFill>
                <a:latin typeface="宋体" panose="02010600030101010101" pitchFamily="2" charset="-122"/>
              </a:rPr>
              <a:t>）		</a:t>
            </a:r>
          </a:p>
          <a:p>
            <a:pPr lvl="2" eaLnBrk="1" hangingPunct="1">
              <a:buFont typeface="Wingdings" pitchFamily="2" charset="2"/>
              <a:buNone/>
              <a:tabLst>
                <a:tab pos="2568575" algn="l"/>
              </a:tabLst>
            </a:pPr>
            <a:r>
              <a:rPr lang="zh-CN" altLang="en-US" smtClean="0">
                <a:solidFill>
                  <a:schemeClr val="tx1"/>
                </a:solidFill>
                <a:latin typeface="宋体" panose="02010600030101010101" pitchFamily="2" charset="-122"/>
              </a:rPr>
              <a:t>	      	</a:t>
            </a:r>
            <a:r>
              <a:rPr lang="en-US" altLang="zh-CN" smtClean="0">
                <a:solidFill>
                  <a:schemeClr val="tx1"/>
                </a:solidFill>
                <a:latin typeface="宋体" panose="02010600030101010101" pitchFamily="2" charset="-122"/>
              </a:rPr>
              <a:t>BNEZ	R2, lockit</a:t>
            </a:r>
          </a:p>
          <a:p>
            <a:pPr lvl="2" eaLnBrk="1" hangingPunct="1">
              <a:buFont typeface="Wingdings" pitchFamily="2" charset="2"/>
              <a:buChar char="p"/>
              <a:tabLst>
                <a:tab pos="2568575" algn="l"/>
              </a:tabLst>
            </a:pPr>
            <a:r>
              <a:rPr lang="en-US" altLang="zh-CN" smtClean="0">
                <a:solidFill>
                  <a:srgbClr val="9933FF"/>
                </a:solidFill>
                <a:latin typeface="宋体" panose="02010600030101010101" pitchFamily="2" charset="-122"/>
              </a:rPr>
              <a:t>3</a:t>
            </a:r>
            <a:r>
              <a:rPr lang="zh-CN" altLang="en-US" smtClean="0"/>
              <a:t>个处理器利用原子交换争用旋转锁所进行的操作 </a:t>
            </a:r>
          </a:p>
          <a:p>
            <a:pPr lvl="2" eaLnBrk="1" hangingPunct="1">
              <a:buFont typeface="Wingdings" pitchFamily="2" charset="2"/>
              <a:buChar char="p"/>
              <a:tabLst>
                <a:tab pos="2568575" algn="l"/>
              </a:tabLst>
            </a:pPr>
            <a:endParaRPr lang="en-US" altLang="zh-CN" sz="1800" b="0" smtClean="0">
              <a:solidFill>
                <a:schemeClr val="tx1"/>
              </a:solidFill>
              <a:latin typeface="宋体"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04303" name="Group 143"/>
          <p:cNvGraphicFramePr>
            <a:graphicFrameLocks noGrp="1"/>
          </p:cNvGraphicFramePr>
          <p:nvPr>
            <p:ph idx="1"/>
          </p:nvPr>
        </p:nvGraphicFramePr>
        <p:xfrm>
          <a:off x="179388" y="695325"/>
          <a:ext cx="8640762" cy="5824536"/>
        </p:xfrm>
        <a:graphic>
          <a:graphicData uri="http://schemas.openxmlformats.org/drawingml/2006/table">
            <a:tbl>
              <a:tblPr/>
              <a:tblGrid>
                <a:gridCol w="647700"/>
                <a:gridCol w="1152525"/>
                <a:gridCol w="1871662"/>
                <a:gridCol w="1873250"/>
                <a:gridCol w="1152525"/>
                <a:gridCol w="1943100"/>
              </a:tblGrid>
              <a:tr h="431814">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1" lang="zh-CN" altLang="en-GB" sz="16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步骤 </a:t>
                      </a:r>
                      <a:endParaRPr kumimoji="1" lang="zh-CN" altLang="en-US" sz="16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1" lang="zh-CN" altLang="en-GB" sz="16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处理器</a:t>
                      </a:r>
                      <a:r>
                        <a:rPr kumimoji="1" lang="en-GB" altLang="zh-CN" sz="16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P0 </a:t>
                      </a:r>
                      <a:endParaRPr kumimoji="1" lang="en-US" altLang="zh-CN" sz="16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1" lang="zh-CN" altLang="en-GB" sz="16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处理器</a:t>
                      </a:r>
                      <a:r>
                        <a:rPr kumimoji="1" lang="en-GB" altLang="zh-CN" sz="16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P1 </a:t>
                      </a:r>
                      <a:endParaRPr kumimoji="1" lang="en-US" altLang="zh-CN" sz="16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1" lang="zh-CN" altLang="en-GB" sz="16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处理器</a:t>
                      </a:r>
                      <a:r>
                        <a:rPr kumimoji="1" lang="en-GB" altLang="zh-CN" sz="16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P2 </a:t>
                      </a:r>
                      <a:endParaRPr kumimoji="1" lang="en-US" altLang="zh-CN" sz="16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1" lang="zh-CN" altLang="en-GB" sz="16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锁的状态 </a:t>
                      </a:r>
                      <a:endParaRPr kumimoji="1" lang="zh-CN" altLang="en-US" sz="16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1" lang="zh-CN" altLang="en-GB" sz="16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总线</a:t>
                      </a:r>
                      <a:r>
                        <a:rPr kumimoji="1" lang="en-US" altLang="zh-CN" sz="16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a:t>
                      </a:r>
                      <a:r>
                        <a:rPr kumimoji="1" lang="zh-CN" altLang="en-US" sz="16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目录操作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908">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tabLst/>
                      </a:pPr>
                      <a:r>
                        <a:rPr kumimoji="1" lang="en-US" altLang="zh-CN" sz="16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1</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tabLst/>
                      </a:pPr>
                      <a:r>
                        <a:rPr kumimoji="1" lang="zh-CN" altLang="en-GB"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占有锁 </a:t>
                      </a:r>
                      <a:endPar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GB"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环绕测试</a:t>
                      </a: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GB"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是否</a:t>
                      </a: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lock=0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GB"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环绕测试</a:t>
                      </a: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GB"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是否</a:t>
                      </a: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lock=0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60000"/>
                        </a:lnSpc>
                        <a:spcBef>
                          <a:spcPct val="20000"/>
                        </a:spcBef>
                        <a:spcAft>
                          <a:spcPct val="0"/>
                        </a:spcAft>
                        <a:buClr>
                          <a:schemeClr val="tx1"/>
                        </a:buClr>
                        <a:buSzTx/>
                        <a:buFont typeface="Wingdings" panose="05000000000000000000" pitchFamily="2" charset="2"/>
                        <a:buNone/>
                        <a:tabLst/>
                      </a:pP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共享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60000"/>
                        </a:lnSpc>
                        <a:spcBef>
                          <a:spcPct val="20000"/>
                        </a:spcBef>
                        <a:spcAft>
                          <a:spcPct val="0"/>
                        </a:spcAft>
                        <a:buClr>
                          <a:schemeClr val="tx1"/>
                        </a:buClr>
                        <a:buSzTx/>
                        <a:buFont typeface="Wingdings" panose="05000000000000000000" pitchFamily="2" charset="2"/>
                        <a:buNone/>
                        <a:tabLst/>
                      </a:pP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无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558">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None/>
                        <a:tabLst/>
                      </a:pPr>
                      <a:r>
                        <a:rPr kumimoji="1" lang="en-US" altLang="zh-CN" sz="16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2</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None/>
                        <a:tabLst/>
                      </a:pPr>
                      <a:r>
                        <a:rPr kumimoji="1" lang="zh-CN" altLang="en-GB"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将锁置为</a:t>
                      </a:r>
                      <a:r>
                        <a:rPr kumimoji="1" lang="en-GB"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0 </a:t>
                      </a:r>
                      <a:endPar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None/>
                        <a:tabLst/>
                      </a:pPr>
                      <a:r>
                        <a:rPr kumimoji="1" lang="zh-CN" altLang="en-GB"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（收到作废命令） </a:t>
                      </a:r>
                      <a:endPar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None/>
                        <a:tabLst/>
                      </a:pPr>
                      <a:r>
                        <a:rPr kumimoji="1" lang="zh-CN" altLang="en-GB"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（收到作废命令）</a:t>
                      </a:r>
                      <a:endPar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None/>
                        <a:tabLst/>
                      </a:pPr>
                      <a:r>
                        <a:rPr kumimoji="1" lang="zh-CN" altLang="en-GB"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专有（</a:t>
                      </a:r>
                      <a:r>
                        <a:rPr kumimoji="1" lang="en-GB"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P0</a:t>
                      </a:r>
                      <a:r>
                        <a:rPr kumimoji="1" lang="zh-CN" altLang="en-GB"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P0</a:t>
                      </a: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发出对锁变量的作废消息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987">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210000"/>
                        </a:lnSpc>
                        <a:spcBef>
                          <a:spcPct val="20000"/>
                        </a:spcBef>
                        <a:spcAft>
                          <a:spcPct val="0"/>
                        </a:spcAft>
                        <a:buClr>
                          <a:schemeClr val="tx1"/>
                        </a:buClr>
                        <a:buSzTx/>
                        <a:buFont typeface="Wingdings" panose="05000000000000000000" pitchFamily="2" charset="2"/>
                        <a:buNone/>
                        <a:tabLst/>
                      </a:pPr>
                      <a:r>
                        <a:rPr kumimoji="1" lang="en-US" altLang="zh-CN" sz="16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3</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210000"/>
                        </a:lnSpc>
                        <a:spcBef>
                          <a:spcPct val="20000"/>
                        </a:spcBef>
                        <a:spcAft>
                          <a:spcPct val="0"/>
                        </a:spcAft>
                        <a:buClr>
                          <a:schemeClr val="tx1"/>
                        </a:buClr>
                        <a:buSzTx/>
                        <a:buFont typeface="Wingdings" panose="05000000000000000000" pitchFamily="2" charset="2"/>
                        <a:buNone/>
                        <a:tabLst/>
                      </a:pPr>
                      <a:endParaRPr kumimoji="1" lang="zh-CN"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210000"/>
                        </a:lnSpc>
                        <a:spcBef>
                          <a:spcPct val="20000"/>
                        </a:spcBef>
                        <a:spcAft>
                          <a:spcPct val="0"/>
                        </a:spcAft>
                        <a:buClr>
                          <a:schemeClr val="tx1"/>
                        </a:buClr>
                        <a:buSzTx/>
                        <a:buFont typeface="Wingdings" panose="05000000000000000000" pitchFamily="2" charset="2"/>
                        <a:buNone/>
                        <a:tabLst/>
                      </a:pPr>
                      <a:r>
                        <a:rPr kumimoji="1" lang="en-GB"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Cache</a:t>
                      </a:r>
                      <a:r>
                        <a:rPr kumimoji="1" lang="zh-CN" altLang="en-GB"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不命中</a:t>
                      </a: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210000"/>
                        </a:lnSpc>
                        <a:spcBef>
                          <a:spcPct val="20000"/>
                        </a:spcBef>
                        <a:spcAft>
                          <a:spcPct val="0"/>
                        </a:spcAft>
                        <a:buClr>
                          <a:schemeClr val="tx1"/>
                        </a:buClr>
                        <a:buSzTx/>
                        <a:buFont typeface="Wingdings" panose="05000000000000000000" pitchFamily="2" charset="2"/>
                        <a:buNone/>
                        <a:tabLst/>
                      </a:pPr>
                      <a:r>
                        <a:rPr kumimoji="1" lang="en-GB"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Cache</a:t>
                      </a: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不命中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210000"/>
                        </a:lnSpc>
                        <a:spcBef>
                          <a:spcPct val="20000"/>
                        </a:spcBef>
                        <a:spcAft>
                          <a:spcPct val="0"/>
                        </a:spcAft>
                        <a:buClr>
                          <a:schemeClr val="tx1"/>
                        </a:buClr>
                        <a:buSzTx/>
                        <a:buFont typeface="Wingdings" panose="05000000000000000000" pitchFamily="2" charset="2"/>
                        <a:buNone/>
                        <a:tabLst/>
                      </a:pP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共享</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GB"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总线</a:t>
                      </a:r>
                      <a:r>
                        <a:rPr kumimoji="1" lang="en-GB"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目录收到</a:t>
                      </a: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P2 </a:t>
                      </a:r>
                      <a:r>
                        <a:rPr kumimoji="1" lang="en-GB"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Cache</a:t>
                      </a: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不命中；锁从</a:t>
                      </a: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P0</a:t>
                      </a: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写回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558">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60000"/>
                        </a:lnSpc>
                        <a:spcBef>
                          <a:spcPct val="20000"/>
                        </a:spcBef>
                        <a:spcAft>
                          <a:spcPct val="0"/>
                        </a:spcAft>
                        <a:buClr>
                          <a:schemeClr val="tx1"/>
                        </a:buClr>
                        <a:buSzTx/>
                        <a:buFont typeface="Wingdings" panose="05000000000000000000" pitchFamily="2" charset="2"/>
                        <a:buNone/>
                        <a:tabLst/>
                      </a:pPr>
                      <a:r>
                        <a:rPr kumimoji="1" lang="en-US" altLang="zh-CN" sz="16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4</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1" lang="zh-CN"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GB"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（因总线</a:t>
                      </a: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目录忙而等待）</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60000"/>
                        </a:lnSpc>
                        <a:spcBef>
                          <a:spcPct val="20000"/>
                        </a:spcBef>
                        <a:spcAft>
                          <a:spcPct val="0"/>
                        </a:spcAft>
                        <a:buClr>
                          <a:schemeClr val="tx1"/>
                        </a:buClr>
                        <a:buSzTx/>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lock=0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60000"/>
                        </a:lnSpc>
                        <a:spcBef>
                          <a:spcPct val="20000"/>
                        </a:spcBef>
                        <a:spcAft>
                          <a:spcPct val="0"/>
                        </a:spcAft>
                        <a:buClr>
                          <a:schemeClr val="tx1"/>
                        </a:buClr>
                        <a:buSzTx/>
                        <a:buFont typeface="Wingdings" panose="05000000000000000000" pitchFamily="2" charset="2"/>
                        <a:buNone/>
                        <a:tabLst/>
                      </a:pP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共享</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en-GB"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P2 Cache</a:t>
                      </a:r>
                      <a:r>
                        <a:rPr kumimoji="1" lang="zh-CN" altLang="en-GB"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不命中被处理 </a:t>
                      </a:r>
                      <a:endPar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908">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None/>
                        <a:tabLst/>
                      </a:pPr>
                      <a:r>
                        <a:rPr kumimoji="1" lang="en-US" altLang="zh-CN" sz="16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5</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None/>
                        <a:tabLst/>
                      </a:pPr>
                      <a:endParaRPr kumimoji="1" lang="zh-CN"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Lock=0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GB"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执行交换，</a:t>
                      </a: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GB"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导致</a:t>
                      </a:r>
                      <a:r>
                        <a:rPr kumimoji="1" lang="en-GB"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Cache</a:t>
                      </a: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不命中</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None/>
                        <a:tabLst/>
                      </a:pP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共享</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en-GB"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P1 Cache</a:t>
                      </a:r>
                      <a:r>
                        <a:rPr kumimoji="1" lang="zh-CN" altLang="en-GB"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不命中被处理 </a:t>
                      </a:r>
                      <a:endPar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987">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
                          <a:schemeClr val="tx1"/>
                        </a:buClr>
                        <a:buSzTx/>
                        <a:buFont typeface="Wingdings" panose="05000000000000000000" pitchFamily="2" charset="2"/>
                        <a:buNone/>
                        <a:tabLst/>
                      </a:pPr>
                      <a:r>
                        <a:rPr kumimoji="1" lang="en-US" altLang="zh-CN" sz="16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6</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1" lang="zh-CN"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tabLst/>
                      </a:pPr>
                      <a:r>
                        <a:rPr kumimoji="1" lang="zh-CN" altLang="en-GB"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执行交换，</a:t>
                      </a: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GB"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导致</a:t>
                      </a:r>
                      <a:r>
                        <a:rPr kumimoji="1" lang="en-GB"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Cache</a:t>
                      </a: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不命中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GB"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交换完毕：返回</a:t>
                      </a:r>
                      <a:r>
                        <a:rPr kumimoji="1" lang="en-GB"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0</a:t>
                      </a: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GB"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并置</a:t>
                      </a: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lock=1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90000"/>
                        </a:lnSpc>
                        <a:spcBef>
                          <a:spcPct val="20000"/>
                        </a:spcBef>
                        <a:spcAft>
                          <a:spcPct val="0"/>
                        </a:spcAft>
                        <a:buClr>
                          <a:schemeClr val="tx1"/>
                        </a:buClr>
                        <a:buSzTx/>
                        <a:buFont typeface="Wingdings" panose="05000000000000000000" pitchFamily="2" charset="2"/>
                        <a:buNone/>
                        <a:tabLst/>
                      </a:pPr>
                      <a:r>
                        <a:rPr kumimoji="1" lang="zh-CN" altLang="en-GB"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专有（</a:t>
                      </a:r>
                      <a:r>
                        <a:rPr kumimoji="1" lang="en-GB"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P2</a:t>
                      </a:r>
                      <a:r>
                        <a:rPr kumimoji="1" lang="zh-CN" altLang="en-GB"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GB"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总线</a:t>
                      </a: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目录收到</a:t>
                      </a: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P2 </a:t>
                      </a:r>
                      <a:r>
                        <a:rPr kumimoji="1" lang="en-GB"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Cache</a:t>
                      </a: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不命中；发作废消息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908">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60000"/>
                        </a:lnSpc>
                        <a:spcBef>
                          <a:spcPct val="20000"/>
                        </a:spcBef>
                        <a:spcAft>
                          <a:spcPct val="0"/>
                        </a:spcAft>
                        <a:buClr>
                          <a:schemeClr val="tx1"/>
                        </a:buClr>
                        <a:buSzTx/>
                        <a:buFont typeface="Wingdings" panose="05000000000000000000" pitchFamily="2" charset="2"/>
                        <a:buNone/>
                        <a:tabLst/>
                      </a:pPr>
                      <a:r>
                        <a:rPr kumimoji="1" lang="en-US" altLang="zh-CN" sz="16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7</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1" lang="zh-CN"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GB"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交换完毕：</a:t>
                      </a: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GB"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返回</a:t>
                      </a:r>
                      <a:r>
                        <a:rPr kumimoji="1" lang="en-GB"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 </a:t>
                      </a:r>
                      <a:endPar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tabLst/>
                      </a:pP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进入关键程序段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None/>
                        <a:tabLst/>
                      </a:pPr>
                      <a:r>
                        <a:rPr kumimoji="1" lang="zh-CN" altLang="en-GB"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专有（</a:t>
                      </a:r>
                      <a:r>
                        <a:rPr kumimoji="1" lang="en-GB"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P1</a:t>
                      </a:r>
                      <a:r>
                        <a:rPr kumimoji="1" lang="zh-CN" altLang="en-GB"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GB"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总线</a:t>
                      </a: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目录处理</a:t>
                      </a: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P1 </a:t>
                      </a:r>
                      <a:r>
                        <a:rPr kumimoji="1" lang="en-GB"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Cache</a:t>
                      </a: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不命中；写回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908">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tabLst/>
                      </a:pPr>
                      <a:r>
                        <a:rPr kumimoji="1" lang="en-US" altLang="zh-CN" sz="16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8</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1" lang="zh-CN"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GB"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环绕测试</a:t>
                      </a: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1" lang="zh-CN" altLang="en-GB"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是否</a:t>
                      </a:r>
                      <a:r>
                        <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lock=0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1" lang="zh-CN"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1" lang="zh-CN"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tx1"/>
                        </a:buClr>
                        <a:buFont typeface="Wingdings" panose="05000000000000000000" pitchFamily="2" charset="2"/>
                        <a:defRPr kumimoji="1" sz="2000">
                          <a:solidFill>
                            <a:srgbClr val="E24C05"/>
                          </a:solidFill>
                          <a:latin typeface="Tahoma" panose="020B0604030504040204" pitchFamily="34" charset="0"/>
                          <a:ea typeface="黑体" panose="02010609060101010101" pitchFamily="49" charset="-122"/>
                        </a:defRPr>
                      </a:lvl1pPr>
                      <a:lvl2pPr marL="742950" indent="-285750" eaLnBrk="0" hangingPunct="0">
                        <a:lnSpc>
                          <a:spcPct val="120000"/>
                        </a:lnSpc>
                        <a:spcBef>
                          <a:spcPct val="20000"/>
                        </a:spcBef>
                        <a:buClr>
                          <a:schemeClr val="tx1"/>
                        </a:buClr>
                        <a:buSzPct val="90000"/>
                        <a:buFont typeface="Wingdings" panose="05000000000000000000" pitchFamily="2" charset="2"/>
                        <a:defRPr kumimoji="1" sz="2000">
                          <a:solidFill>
                            <a:schemeClr val="tx1"/>
                          </a:solidFill>
                          <a:latin typeface="Tahoma" panose="020B0604030504040204" pitchFamily="34" charset="0"/>
                          <a:ea typeface="黑体" panose="02010609060101010101" pitchFamily="49" charset="-122"/>
                        </a:defRPr>
                      </a:lvl2pPr>
                      <a:lvl3pPr marL="1143000" indent="-228600" eaLnBrk="0" hangingPunct="0">
                        <a:lnSpc>
                          <a:spcPct val="120000"/>
                        </a:lnSpc>
                        <a:spcBef>
                          <a:spcPct val="20000"/>
                        </a:spcBef>
                        <a:buClr>
                          <a:schemeClr val="hlink"/>
                        </a:buClr>
                        <a:buSzPct val="60000"/>
                        <a:buFont typeface="Wingdings" panose="05000000000000000000" pitchFamily="2" charset="2"/>
                        <a:defRPr kumimoji="1" b="1">
                          <a:solidFill>
                            <a:srgbClr val="000000"/>
                          </a:solidFill>
                          <a:latin typeface="Tahoma" panose="020B0604030504040204" pitchFamily="34" charset="0"/>
                          <a:ea typeface="宋体" panose="02010600030101010101" pitchFamily="2" charset="-122"/>
                        </a:defRPr>
                      </a:lvl3pPr>
                      <a:lvl4pPr marL="1600200" indent="-228600" eaLnBrk="0" hangingPunct="0">
                        <a:lnSpc>
                          <a:spcPct val="120000"/>
                        </a:lnSpc>
                        <a:spcBef>
                          <a:spcPct val="20000"/>
                        </a:spcBef>
                        <a:buClr>
                          <a:schemeClr val="tx1"/>
                        </a:buClr>
                        <a:buSzPct val="6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80000"/>
                        </a:lnSpc>
                        <a:spcBef>
                          <a:spcPct val="20000"/>
                        </a:spcBef>
                        <a:spcAft>
                          <a:spcPct val="0"/>
                        </a:spcAft>
                        <a:buClr>
                          <a:schemeClr val="tx1"/>
                        </a:buClr>
                        <a:buSzTx/>
                        <a:buFont typeface="Wingdings" panose="05000000000000000000" pitchFamily="2" charset="2"/>
                        <a:buNone/>
                        <a:tabLst/>
                      </a:pP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无</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0186" name="Rectangle 145"/>
          <p:cNvSpPr>
            <a:spLocks noChangeArrowheads="1"/>
          </p:cNvSpPr>
          <p:nvPr/>
        </p:nvSpPr>
        <p:spPr bwMode="auto">
          <a:xfrm>
            <a:off x="914400" y="1524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lvl="2" eaLnBrk="1" hangingPunct="1">
              <a:spcBef>
                <a:spcPct val="50000"/>
              </a:spcBef>
              <a:buFont typeface="Wingdings" panose="05000000000000000000" pitchFamily="2" charset="2"/>
              <a:buNone/>
            </a:pPr>
            <a:r>
              <a:rPr lang="en-US" altLang="zh-CN">
                <a:solidFill>
                  <a:srgbClr val="9933FF"/>
                </a:solidFill>
                <a:latin typeface="宋体" panose="02010600030101010101" pitchFamily="2" charset="-122"/>
              </a:rPr>
              <a:t>3</a:t>
            </a:r>
            <a:r>
              <a:rPr lang="zh-CN" altLang="en-US"/>
              <a:t>个处理器利用原子交换争用旋转锁所进行的操作 </a:t>
            </a:r>
          </a:p>
        </p:txBody>
      </p:sp>
    </p:spTree>
  </p:cSld>
  <p:clrMapOvr>
    <a:masterClrMapping/>
  </p:clrMapOvr>
  <p:transition>
    <p:pull dir="rd"/>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10.4 </a:t>
            </a:r>
            <a:r>
              <a:rPr lang="zh-CN" altLang="en-US" smtClean="0">
                <a:latin typeface="黑体" panose="02010609060101010101" pitchFamily="49" charset="-122"/>
              </a:rPr>
              <a:t>同 步</a:t>
            </a:r>
          </a:p>
        </p:txBody>
      </p:sp>
      <p:sp>
        <p:nvSpPr>
          <p:cNvPr id="91139" name="Rectangle 3" descr="Rectangle: Click to edit Master text styles&#10;Second level&#10;Third level&#10;Fourth level&#10;Fifth level"/>
          <p:cNvSpPr>
            <a:spLocks noGrp="1" noChangeArrowheads="1"/>
          </p:cNvSpPr>
          <p:nvPr>
            <p:ph type="body" idx="1"/>
          </p:nvPr>
        </p:nvSpPr>
        <p:spPr>
          <a:xfrm>
            <a:off x="684213" y="1196975"/>
            <a:ext cx="7772400" cy="5378450"/>
          </a:xfrm>
        </p:spPr>
        <p:txBody>
          <a:bodyPr/>
          <a:lstStyle/>
          <a:p>
            <a:pPr marL="1085850" lvl="1" indent="-457200" eaLnBrk="1" hangingPunct="1">
              <a:lnSpc>
                <a:spcPct val="110000"/>
              </a:lnSpc>
            </a:pPr>
            <a:r>
              <a:rPr lang="en-US" altLang="zh-CN" smtClean="0">
                <a:latin typeface="黑体" panose="02010609060101010101" pitchFamily="49" charset="-122"/>
              </a:rPr>
              <a:t>LL</a:t>
            </a:r>
            <a:r>
              <a:rPr lang="zh-CN" altLang="en-US" smtClean="0">
                <a:latin typeface="黑体" panose="02010609060101010101" pitchFamily="49" charset="-122"/>
              </a:rPr>
              <a:t>／</a:t>
            </a:r>
            <a:r>
              <a:rPr lang="en-US" altLang="zh-CN" smtClean="0">
                <a:latin typeface="黑体" panose="02010609060101010101" pitchFamily="49" charset="-122"/>
              </a:rPr>
              <a:t>SC</a:t>
            </a:r>
            <a:r>
              <a:rPr lang="zh-CN" altLang="en-US" smtClean="0">
                <a:latin typeface="黑体" panose="02010609060101010101" pitchFamily="49" charset="-122"/>
              </a:rPr>
              <a:t>原语的另一个</a:t>
            </a:r>
            <a:r>
              <a:rPr lang="zh-CN" altLang="en-US" smtClean="0">
                <a:solidFill>
                  <a:srgbClr val="D60093"/>
                </a:solidFill>
              </a:rPr>
              <a:t>优点：</a:t>
            </a:r>
            <a:r>
              <a:rPr lang="zh-CN" altLang="en-US" smtClean="0">
                <a:latin typeface="黑体" panose="02010609060101010101" pitchFamily="49" charset="-122"/>
              </a:rPr>
              <a:t>读写操作明显分开</a:t>
            </a:r>
          </a:p>
          <a:p>
            <a:pPr marL="1085850" lvl="1" indent="-457200" eaLnBrk="1" hangingPunct="1">
              <a:lnSpc>
                <a:spcPct val="110000"/>
              </a:lnSpc>
              <a:buFont typeface="Wingdings" pitchFamily="2" charset="2"/>
              <a:buNone/>
            </a:pPr>
            <a:r>
              <a:rPr lang="zh-CN" altLang="en-US" smtClean="0">
                <a:solidFill>
                  <a:srgbClr val="9933FF"/>
                </a:solidFill>
                <a:latin typeface="黑体" panose="02010609060101010101" pitchFamily="49" charset="-122"/>
              </a:rPr>
              <a:t>        </a:t>
            </a:r>
            <a:r>
              <a:rPr lang="en-US" altLang="zh-CN" smtClean="0">
                <a:solidFill>
                  <a:srgbClr val="9933FF"/>
                </a:solidFill>
                <a:latin typeface="黑体" panose="02010609060101010101" pitchFamily="49" charset="-122"/>
              </a:rPr>
              <a:t>LL</a:t>
            </a:r>
            <a:r>
              <a:rPr lang="zh-CN" altLang="en-US" smtClean="0">
                <a:latin typeface="黑体" panose="02010609060101010101" pitchFamily="49" charset="-122"/>
              </a:rPr>
              <a:t>不产生总线数据传送，这使下面代码与使用经过优化交换的代码具有相同的特点：</a:t>
            </a:r>
          </a:p>
          <a:p>
            <a:pPr marL="1085850" lvl="1" indent="-457200" eaLnBrk="1" hangingPunct="1">
              <a:lnSpc>
                <a:spcPct val="110000"/>
              </a:lnSpc>
              <a:buFont typeface="Wingdings" pitchFamily="2" charset="2"/>
              <a:buNone/>
            </a:pPr>
            <a:r>
              <a:rPr lang="zh-CN" altLang="en-US" sz="2000" b="1" smtClean="0">
                <a:latin typeface="宋体" panose="02010600030101010101" pitchFamily="2" charset="-122"/>
                <a:ea typeface="宋体" panose="02010600030101010101" pitchFamily="2" charset="-122"/>
              </a:rPr>
              <a:t>     </a:t>
            </a:r>
            <a:r>
              <a:rPr lang="en-US" altLang="zh-CN" sz="2000" b="1" smtClean="0">
                <a:latin typeface="宋体" panose="02010600030101010101" pitchFamily="2" charset="-122"/>
                <a:ea typeface="宋体" panose="02010600030101010101" pitchFamily="2" charset="-122"/>
              </a:rPr>
              <a:t>lockit</a:t>
            </a:r>
            <a:r>
              <a:rPr lang="zh-CN" altLang="en-GB" sz="2000" b="1" smtClean="0">
                <a:latin typeface="宋体" panose="02010600030101010101" pitchFamily="2" charset="-122"/>
                <a:ea typeface="宋体" panose="02010600030101010101" pitchFamily="2" charset="-122"/>
              </a:rPr>
              <a:t>：</a:t>
            </a:r>
            <a:r>
              <a:rPr lang="zh-CN" altLang="en-US" sz="2000" b="1" smtClean="0">
                <a:latin typeface="宋体" panose="02010600030101010101" pitchFamily="2" charset="-122"/>
                <a:ea typeface="宋体" panose="02010600030101010101" pitchFamily="2" charset="-122"/>
              </a:rPr>
              <a:t>	</a:t>
            </a:r>
            <a:r>
              <a:rPr lang="en-US" altLang="zh-CN" sz="2000" b="1" smtClean="0">
                <a:latin typeface="宋体" panose="02010600030101010101" pitchFamily="2" charset="-122"/>
                <a:ea typeface="宋体" panose="02010600030101010101" pitchFamily="2" charset="-122"/>
              </a:rPr>
              <a:t>LL	R2, 0</a:t>
            </a:r>
            <a:r>
              <a:rPr lang="zh-CN" altLang="en-GB" sz="2000" b="1" smtClean="0">
                <a:latin typeface="宋体" panose="02010600030101010101" pitchFamily="2" charset="-122"/>
                <a:ea typeface="宋体" panose="02010600030101010101" pitchFamily="2" charset="-122"/>
              </a:rPr>
              <a:t>（</a:t>
            </a:r>
            <a:r>
              <a:rPr lang="en-US" altLang="zh-CN" sz="2000" b="1" smtClean="0">
                <a:latin typeface="宋体" panose="02010600030101010101" pitchFamily="2" charset="-122"/>
                <a:ea typeface="宋体" panose="02010600030101010101" pitchFamily="2" charset="-122"/>
              </a:rPr>
              <a:t>R1</a:t>
            </a:r>
            <a:r>
              <a:rPr lang="zh-CN" altLang="en-GB" sz="2000" b="1" smtClean="0">
                <a:latin typeface="宋体" panose="02010600030101010101" pitchFamily="2" charset="-122"/>
                <a:ea typeface="宋体" panose="02010600030101010101" pitchFamily="2" charset="-122"/>
              </a:rPr>
              <a:t>）</a:t>
            </a:r>
            <a:r>
              <a:rPr lang="zh-CN" altLang="en-US" sz="2000" b="1" smtClean="0">
                <a:latin typeface="宋体" panose="02010600030101010101" pitchFamily="2" charset="-122"/>
                <a:ea typeface="宋体" panose="02010600030101010101" pitchFamily="2" charset="-122"/>
              </a:rPr>
              <a:t>		</a:t>
            </a:r>
          </a:p>
          <a:p>
            <a:pPr marL="1085850" lvl="1" indent="-457200" eaLnBrk="1" hangingPunct="1">
              <a:lnSpc>
                <a:spcPct val="110000"/>
              </a:lnSpc>
              <a:buFont typeface="Wingdings" pitchFamily="2" charset="2"/>
              <a:buNone/>
            </a:pPr>
            <a:r>
              <a:rPr lang="zh-CN" altLang="en-US" sz="2000" b="1" smtClean="0">
                <a:latin typeface="宋体" panose="02010600030101010101" pitchFamily="2" charset="-122"/>
                <a:ea typeface="宋体" panose="02010600030101010101" pitchFamily="2" charset="-122"/>
              </a:rPr>
              <a:t>	             </a:t>
            </a:r>
            <a:r>
              <a:rPr lang="en-US" altLang="zh-CN" sz="2000" b="1" smtClean="0">
                <a:latin typeface="宋体" panose="02010600030101010101" pitchFamily="2" charset="-122"/>
                <a:ea typeface="宋体" panose="02010600030101010101" pitchFamily="2" charset="-122"/>
              </a:rPr>
              <a:t>BNEZ	R2, lockit		</a:t>
            </a:r>
          </a:p>
          <a:p>
            <a:pPr marL="1085850" lvl="1" indent="-457200" eaLnBrk="1" hangingPunct="1">
              <a:lnSpc>
                <a:spcPct val="110000"/>
              </a:lnSpc>
              <a:buFont typeface="Wingdings" pitchFamily="2" charset="2"/>
              <a:buNone/>
            </a:pPr>
            <a:r>
              <a:rPr lang="en-US" altLang="zh-CN" sz="2000" b="1" smtClean="0">
                <a:latin typeface="宋体" panose="02010600030101010101" pitchFamily="2" charset="-122"/>
                <a:ea typeface="宋体" panose="02010600030101010101" pitchFamily="2" charset="-122"/>
              </a:rPr>
              <a:t>	             DADDIU	R2, R0, #1		</a:t>
            </a:r>
          </a:p>
          <a:p>
            <a:pPr marL="1085850" lvl="1" indent="-457200" eaLnBrk="1" hangingPunct="1">
              <a:lnSpc>
                <a:spcPct val="110000"/>
              </a:lnSpc>
              <a:buFont typeface="Wingdings" pitchFamily="2" charset="2"/>
              <a:buNone/>
            </a:pPr>
            <a:r>
              <a:rPr lang="en-US" altLang="zh-CN" sz="2000" b="1" smtClean="0">
                <a:latin typeface="宋体" panose="02010600030101010101" pitchFamily="2" charset="-122"/>
                <a:ea typeface="宋体" panose="02010600030101010101" pitchFamily="2" charset="-122"/>
              </a:rPr>
              <a:t>	             SC	R2, 0</a:t>
            </a:r>
            <a:r>
              <a:rPr lang="zh-CN" altLang="en-US" sz="2000" b="1" smtClean="0">
                <a:latin typeface="宋体" panose="02010600030101010101" pitchFamily="2" charset="-122"/>
                <a:ea typeface="宋体" panose="02010600030101010101" pitchFamily="2" charset="-122"/>
              </a:rPr>
              <a:t>（</a:t>
            </a:r>
            <a:r>
              <a:rPr lang="en-US" altLang="zh-CN" sz="2000" b="1" smtClean="0">
                <a:latin typeface="宋体" panose="02010600030101010101" pitchFamily="2" charset="-122"/>
                <a:ea typeface="宋体" panose="02010600030101010101" pitchFamily="2" charset="-122"/>
              </a:rPr>
              <a:t>R1</a:t>
            </a:r>
            <a:r>
              <a:rPr lang="zh-CN" altLang="en-US" sz="2000" b="1" smtClean="0">
                <a:latin typeface="宋体" panose="02010600030101010101" pitchFamily="2" charset="-122"/>
                <a:ea typeface="宋体" panose="02010600030101010101" pitchFamily="2" charset="-122"/>
              </a:rPr>
              <a:t>）		</a:t>
            </a:r>
          </a:p>
          <a:p>
            <a:pPr marL="1085850" lvl="1" indent="-457200" eaLnBrk="1" hangingPunct="1">
              <a:lnSpc>
                <a:spcPct val="110000"/>
              </a:lnSpc>
              <a:buFont typeface="Wingdings" pitchFamily="2" charset="2"/>
              <a:buNone/>
            </a:pPr>
            <a:r>
              <a:rPr lang="zh-CN" altLang="en-US" sz="2000" b="1" smtClean="0">
                <a:latin typeface="宋体" panose="02010600030101010101" pitchFamily="2" charset="-122"/>
                <a:ea typeface="宋体" panose="02010600030101010101" pitchFamily="2" charset="-122"/>
              </a:rPr>
              <a:t>	             </a:t>
            </a:r>
            <a:r>
              <a:rPr lang="en-US" altLang="zh-CN" sz="2000" b="1" smtClean="0">
                <a:latin typeface="宋体" panose="02010600030101010101" pitchFamily="2" charset="-122"/>
                <a:ea typeface="宋体" panose="02010600030101010101" pitchFamily="2" charset="-122"/>
              </a:rPr>
              <a:t>BEQZ	R2, lockit		</a:t>
            </a:r>
          </a:p>
          <a:p>
            <a:pPr marL="1085850" lvl="1" indent="-457200" eaLnBrk="1" hangingPunct="1">
              <a:buFont typeface="Wingdings" pitchFamily="2" charset="2"/>
              <a:buNone/>
            </a:pPr>
            <a:r>
              <a:rPr lang="en-US" altLang="zh-CN" smtClean="0"/>
              <a:t>           </a:t>
            </a:r>
            <a:r>
              <a:rPr lang="zh-CN" altLang="en-US" sz="2000" b="1" smtClean="0">
                <a:solidFill>
                  <a:srgbClr val="000000"/>
                </a:solidFill>
                <a:latin typeface="宋体" panose="02010600030101010101" pitchFamily="2" charset="-122"/>
                <a:ea typeface="宋体" panose="02010600030101010101" pitchFamily="2" charset="-122"/>
              </a:rPr>
              <a:t>第一个分支形成环绕的循环体，第二个分支解决了两个处理器同时看到锁可用的情况下的争用问题。尽管旋转锁机制简单并且具有吸引力，但难以将它应用于处理器数量很多的情况。</a:t>
            </a:r>
          </a:p>
        </p:txBody>
      </p:sp>
    </p:spTree>
  </p:cSld>
  <p:clrMapOvr>
    <a:masterClrMapping/>
  </p:clrMapOvr>
  <p:transition>
    <p:pull dir="r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10.4 </a:t>
            </a:r>
            <a:r>
              <a:rPr lang="zh-CN" altLang="en-US" smtClean="0">
                <a:latin typeface="黑体" panose="02010609060101010101" pitchFamily="49" charset="-122"/>
              </a:rPr>
              <a:t>同 步</a:t>
            </a:r>
          </a:p>
        </p:txBody>
      </p:sp>
      <p:sp>
        <p:nvSpPr>
          <p:cNvPr id="92163" name="Rectangle 3" descr="Rectangle: Click to edit Master text styles&#10;Second level&#10;Third level&#10;Fourth level&#10;Fifth level"/>
          <p:cNvSpPr>
            <a:spLocks noGrp="1" noChangeArrowheads="1"/>
          </p:cNvSpPr>
          <p:nvPr>
            <p:ph type="body" idx="1"/>
          </p:nvPr>
        </p:nvSpPr>
        <p:spPr>
          <a:xfrm>
            <a:off x="179388" y="2636838"/>
            <a:ext cx="8064500" cy="2171700"/>
          </a:xfrm>
        </p:spPr>
        <p:txBody>
          <a:bodyPr/>
          <a:lstStyle/>
          <a:p>
            <a:pPr marL="1085850" lvl="1" indent="-457200" eaLnBrk="1" hangingPunct="1">
              <a:lnSpc>
                <a:spcPct val="150000"/>
              </a:lnSpc>
              <a:buFont typeface="Wingdings" pitchFamily="2" charset="2"/>
              <a:buNone/>
            </a:pPr>
            <a:r>
              <a:rPr lang="en-US" altLang="zh-CN" smtClean="0"/>
              <a:t>           </a:t>
            </a:r>
            <a:r>
              <a:rPr lang="zh-CN" altLang="en-US" smtClean="0"/>
              <a:t>简单旋转锁不能很好地适应可缩扩性。大规模多处理机中，若所有的处理器都同时争用同一个锁，则会导致大量的争用和通信开销。 </a:t>
            </a:r>
          </a:p>
        </p:txBody>
      </p:sp>
      <p:sp>
        <p:nvSpPr>
          <p:cNvPr id="92164" name="Text Box 4"/>
          <p:cNvSpPr txBox="1">
            <a:spLocks noChangeArrowheads="1"/>
          </p:cNvSpPr>
          <p:nvPr/>
        </p:nvSpPr>
        <p:spPr bwMode="auto">
          <a:xfrm>
            <a:off x="900113" y="1700213"/>
            <a:ext cx="68405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600">
                <a:solidFill>
                  <a:srgbClr val="0000CC"/>
                </a:solidFill>
                <a:latin typeface="黑体" panose="02010609060101010101" pitchFamily="49" charset="-122"/>
              </a:rPr>
              <a:t>10.4.3 </a:t>
            </a:r>
            <a:r>
              <a:rPr lang="zh-CN" altLang="en-US" sz="2600">
                <a:solidFill>
                  <a:srgbClr val="0000CC"/>
                </a:solidFill>
                <a:latin typeface="黑体" panose="02010609060101010101" pitchFamily="49" charset="-122"/>
              </a:rPr>
              <a:t>同步性能问题</a:t>
            </a:r>
          </a:p>
        </p:txBody>
      </p:sp>
    </p:spTree>
  </p:cSld>
  <p:clrMapOvr>
    <a:masterClrMapping/>
  </p:clrMapOvr>
  <p:transition>
    <p:pull dir="rd"/>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10.4 </a:t>
            </a:r>
            <a:r>
              <a:rPr lang="zh-CN" altLang="en-US" smtClean="0">
                <a:latin typeface="黑体" panose="02010609060101010101" pitchFamily="49" charset="-122"/>
              </a:rPr>
              <a:t>同 步</a:t>
            </a:r>
          </a:p>
        </p:txBody>
      </p:sp>
      <p:sp>
        <p:nvSpPr>
          <p:cNvPr id="93187" name="Rectangle 3" descr="Rectangle: Click to edit Master text styles&#10;Second level&#10;Third level&#10;Fourth level&#10;Fifth level"/>
          <p:cNvSpPr>
            <a:spLocks noGrp="1" noChangeArrowheads="1"/>
          </p:cNvSpPr>
          <p:nvPr>
            <p:ph type="body" idx="1"/>
          </p:nvPr>
        </p:nvSpPr>
        <p:spPr>
          <a:xfrm>
            <a:off x="685800" y="1362075"/>
            <a:ext cx="7847013" cy="4514850"/>
          </a:xfrm>
        </p:spPr>
        <p:txBody>
          <a:bodyPr/>
          <a:lstStyle/>
          <a:p>
            <a:pPr marL="457200" indent="-457200" eaLnBrk="1" hangingPunct="1">
              <a:lnSpc>
                <a:spcPct val="130000"/>
              </a:lnSpc>
              <a:buFont typeface="Wingdings" panose="05000000000000000000" pitchFamily="2" charset="2"/>
              <a:buNone/>
            </a:pPr>
            <a:r>
              <a:rPr lang="en-US" altLang="zh-CN" sz="2000" b="1" smtClean="0">
                <a:latin typeface="宋体" panose="02010600030101010101" pitchFamily="2" charset="-122"/>
                <a:ea typeface="宋体" panose="02010600030101010101" pitchFamily="2" charset="-122"/>
              </a:rPr>
              <a:t>        </a:t>
            </a:r>
            <a:r>
              <a:rPr lang="zh-CN" altLang="en-US" sz="2000" b="1" smtClean="0">
                <a:latin typeface="宋体" panose="02010600030101010101" pitchFamily="2" charset="-122"/>
                <a:ea typeface="宋体" panose="02010600030101010101" pitchFamily="2" charset="-122"/>
              </a:rPr>
              <a:t>例</a:t>
            </a:r>
            <a:r>
              <a:rPr lang="en-US" altLang="zh-CN" sz="2000" b="1" smtClean="0">
                <a:latin typeface="宋体" panose="02010600030101010101" pitchFamily="2" charset="-122"/>
                <a:ea typeface="宋体" panose="02010600030101010101" pitchFamily="2" charset="-122"/>
              </a:rPr>
              <a:t>10.3</a:t>
            </a:r>
            <a:r>
              <a:rPr lang="en-US" altLang="zh-CN" sz="2000" b="1" smtClean="0">
                <a:solidFill>
                  <a:srgbClr val="000000"/>
                </a:solidFill>
                <a:latin typeface="宋体" panose="02010600030101010101" pitchFamily="2" charset="-122"/>
                <a:ea typeface="宋体" panose="02010600030101010101" pitchFamily="2" charset="-122"/>
              </a:rPr>
              <a:t> </a:t>
            </a:r>
            <a:r>
              <a:rPr lang="zh-CN" altLang="en-US" sz="2000" b="1" smtClean="0">
                <a:solidFill>
                  <a:srgbClr val="000000"/>
                </a:solidFill>
                <a:latin typeface="宋体" panose="02010600030101010101" pitchFamily="2" charset="-122"/>
                <a:ea typeface="宋体" panose="02010600030101010101" pitchFamily="2" charset="-122"/>
              </a:rPr>
              <a:t>假设某条总线上有</a:t>
            </a:r>
            <a:r>
              <a:rPr lang="en-US" altLang="zh-CN" sz="2000" b="1" smtClean="0">
                <a:solidFill>
                  <a:srgbClr val="9933FF"/>
                </a:solidFill>
                <a:latin typeface="宋体" panose="02010600030101010101" pitchFamily="2" charset="-122"/>
                <a:ea typeface="宋体" panose="02010600030101010101" pitchFamily="2" charset="-122"/>
              </a:rPr>
              <a:t>10</a:t>
            </a:r>
            <a:r>
              <a:rPr lang="zh-CN" altLang="en-US" sz="2000" b="1" smtClean="0">
                <a:solidFill>
                  <a:srgbClr val="000000"/>
                </a:solidFill>
                <a:latin typeface="宋体" panose="02010600030101010101" pitchFamily="2" charset="-122"/>
                <a:ea typeface="宋体" panose="02010600030101010101" pitchFamily="2" charset="-122"/>
              </a:rPr>
              <a:t>个处理器同时准备对同一变量加锁。如果每个总线事务处理（读不命中或写不命中）的时间是</a:t>
            </a:r>
            <a:r>
              <a:rPr lang="en-US" altLang="zh-CN" sz="2000" b="1" smtClean="0">
                <a:solidFill>
                  <a:srgbClr val="9933FF"/>
                </a:solidFill>
                <a:latin typeface="宋体" panose="02010600030101010101" pitchFamily="2" charset="-122"/>
                <a:ea typeface="宋体" panose="02010600030101010101" pitchFamily="2" charset="-122"/>
              </a:rPr>
              <a:t>100</a:t>
            </a:r>
            <a:r>
              <a:rPr lang="zh-CN" altLang="en-US" sz="2000" b="1" smtClean="0">
                <a:solidFill>
                  <a:srgbClr val="000000"/>
                </a:solidFill>
                <a:latin typeface="宋体" panose="02010600030101010101" pitchFamily="2" charset="-122"/>
                <a:ea typeface="宋体" panose="02010600030101010101" pitchFamily="2" charset="-122"/>
              </a:rPr>
              <a:t>个时钟周期，而且忽略对已调入</a:t>
            </a:r>
            <a:r>
              <a:rPr lang="en-US" altLang="zh-CN" sz="2000" b="1" smtClean="0">
                <a:solidFill>
                  <a:srgbClr val="9933FF"/>
                </a:solidFill>
                <a:latin typeface="宋体" panose="02010600030101010101" pitchFamily="2" charset="-122"/>
                <a:ea typeface="宋体" panose="02010600030101010101" pitchFamily="2" charset="-122"/>
              </a:rPr>
              <a:t>Cache</a:t>
            </a:r>
            <a:r>
              <a:rPr lang="zh-CN" altLang="en-US" sz="2000" b="1" smtClean="0">
                <a:solidFill>
                  <a:srgbClr val="000000"/>
                </a:solidFill>
                <a:latin typeface="宋体" panose="02010600030101010101" pitchFamily="2" charset="-122"/>
                <a:ea typeface="宋体" panose="02010600030101010101" pitchFamily="2" charset="-122"/>
              </a:rPr>
              <a:t>中的锁进行读写的时间以及占用该锁的时间。</a:t>
            </a:r>
          </a:p>
          <a:p>
            <a:pPr marL="457200" indent="-457200" eaLnBrk="1" hangingPunct="1">
              <a:lnSpc>
                <a:spcPct val="130000"/>
              </a:lnSpc>
              <a:buFont typeface="Wingdings" panose="05000000000000000000" pitchFamily="2" charset="2"/>
              <a:buNone/>
            </a:pPr>
            <a:r>
              <a:rPr lang="zh-CN" altLang="en-US" sz="2000" b="1" smtClean="0">
                <a:solidFill>
                  <a:srgbClr val="000000"/>
                </a:solidFill>
                <a:latin typeface="宋体" panose="02010600030101010101" pitchFamily="2" charset="-122"/>
                <a:ea typeface="宋体" panose="02010600030101010101" pitchFamily="2" charset="-122"/>
              </a:rPr>
              <a:t>       （</a:t>
            </a:r>
            <a:r>
              <a:rPr lang="en-US" altLang="zh-CN" sz="2000" b="1" smtClean="0">
                <a:solidFill>
                  <a:srgbClr val="000000"/>
                </a:solidFill>
                <a:latin typeface="宋体" panose="02010600030101010101" pitchFamily="2" charset="-122"/>
                <a:ea typeface="宋体" panose="02010600030101010101" pitchFamily="2" charset="-122"/>
              </a:rPr>
              <a:t>1</a:t>
            </a:r>
            <a:r>
              <a:rPr lang="zh-CN" altLang="en-US" sz="2000" b="1" smtClean="0">
                <a:solidFill>
                  <a:srgbClr val="000000"/>
                </a:solidFill>
                <a:latin typeface="宋体" panose="02010600030101010101" pitchFamily="2" charset="-122"/>
                <a:ea typeface="宋体" panose="02010600030101010101" pitchFamily="2" charset="-122"/>
              </a:rPr>
              <a:t>）假设该锁在时间为</a:t>
            </a:r>
            <a:r>
              <a:rPr lang="en-US" altLang="zh-CN" sz="2000" b="1" smtClean="0">
                <a:solidFill>
                  <a:srgbClr val="9933FF"/>
                </a:solidFill>
                <a:latin typeface="宋体" panose="02010600030101010101" pitchFamily="2" charset="-122"/>
                <a:ea typeface="宋体" panose="02010600030101010101" pitchFamily="2" charset="-122"/>
              </a:rPr>
              <a:t>0</a:t>
            </a:r>
            <a:r>
              <a:rPr lang="zh-CN" altLang="en-US" sz="2000" b="1" smtClean="0">
                <a:solidFill>
                  <a:srgbClr val="000000"/>
                </a:solidFill>
                <a:latin typeface="宋体" panose="02010600030101010101" pitchFamily="2" charset="-122"/>
                <a:ea typeface="宋体" panose="02010600030101010101" pitchFamily="2" charset="-122"/>
              </a:rPr>
              <a:t>时被释放，并且所有处理器都在旋转等待该锁。问：所有</a:t>
            </a:r>
            <a:r>
              <a:rPr lang="en-US" altLang="zh-CN" sz="2000" b="1" smtClean="0">
                <a:solidFill>
                  <a:srgbClr val="9933FF"/>
                </a:solidFill>
                <a:latin typeface="宋体" panose="02010600030101010101" pitchFamily="2" charset="-122"/>
                <a:ea typeface="宋体" panose="02010600030101010101" pitchFamily="2" charset="-122"/>
              </a:rPr>
              <a:t>10</a:t>
            </a:r>
            <a:r>
              <a:rPr lang="zh-CN" altLang="en-US" sz="2000" b="1" smtClean="0">
                <a:solidFill>
                  <a:srgbClr val="000000"/>
                </a:solidFill>
                <a:latin typeface="宋体" panose="02010600030101010101" pitchFamily="2" charset="-122"/>
                <a:ea typeface="宋体" panose="02010600030101010101" pitchFamily="2" charset="-122"/>
              </a:rPr>
              <a:t>个处理器都获得该锁所需的总线事务数目是多少？</a:t>
            </a:r>
          </a:p>
          <a:p>
            <a:pPr marL="457200" indent="-457200" eaLnBrk="1" hangingPunct="1">
              <a:lnSpc>
                <a:spcPct val="130000"/>
              </a:lnSpc>
              <a:buFont typeface="Wingdings" panose="05000000000000000000" pitchFamily="2" charset="2"/>
              <a:buNone/>
            </a:pPr>
            <a:r>
              <a:rPr lang="zh-CN" altLang="en-US" sz="2000" b="1" smtClean="0">
                <a:solidFill>
                  <a:srgbClr val="000000"/>
                </a:solidFill>
                <a:latin typeface="宋体" panose="02010600030101010101" pitchFamily="2" charset="-122"/>
                <a:ea typeface="宋体" panose="02010600030101010101" pitchFamily="2" charset="-122"/>
              </a:rPr>
              <a:t>       （</a:t>
            </a:r>
            <a:r>
              <a:rPr lang="en-US" altLang="zh-CN" sz="2000" b="1" smtClean="0">
                <a:solidFill>
                  <a:srgbClr val="000000"/>
                </a:solidFill>
                <a:latin typeface="宋体" panose="02010600030101010101" pitchFamily="2" charset="-122"/>
                <a:ea typeface="宋体" panose="02010600030101010101" pitchFamily="2" charset="-122"/>
              </a:rPr>
              <a:t>2</a:t>
            </a:r>
            <a:r>
              <a:rPr lang="zh-CN" altLang="en-US" sz="2000" b="1" smtClean="0">
                <a:solidFill>
                  <a:srgbClr val="000000"/>
                </a:solidFill>
                <a:latin typeface="宋体" panose="02010600030101010101" pitchFamily="2" charset="-122"/>
                <a:ea typeface="宋体" panose="02010600030101010101" pitchFamily="2" charset="-122"/>
              </a:rPr>
              <a:t>）假设总线是非常公平的，在处理新请求之前，要先全部处理好已有的请求。并且各处理器的速度相同。问：处理</a:t>
            </a:r>
            <a:r>
              <a:rPr lang="en-US" altLang="zh-CN" sz="2000" b="1" smtClean="0">
                <a:solidFill>
                  <a:srgbClr val="9933FF"/>
                </a:solidFill>
                <a:latin typeface="宋体" panose="02010600030101010101" pitchFamily="2" charset="-122"/>
                <a:ea typeface="宋体" panose="02010600030101010101" pitchFamily="2" charset="-122"/>
              </a:rPr>
              <a:t>10</a:t>
            </a:r>
            <a:r>
              <a:rPr lang="zh-CN" altLang="en-US" sz="2000" b="1" smtClean="0">
                <a:solidFill>
                  <a:srgbClr val="000000"/>
                </a:solidFill>
                <a:latin typeface="宋体" panose="02010600030101010101" pitchFamily="2" charset="-122"/>
                <a:ea typeface="宋体" panose="02010600030101010101" pitchFamily="2" charset="-122"/>
              </a:rPr>
              <a:t>个请求大概需要多少时间？</a:t>
            </a:r>
          </a:p>
        </p:txBody>
      </p:sp>
    </p:spTree>
  </p:cSld>
  <p:clrMapOvr>
    <a:masterClrMapping/>
  </p:clrMapOvr>
  <p:transition>
    <p:pull dir="rd"/>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10.4 </a:t>
            </a:r>
            <a:r>
              <a:rPr lang="zh-CN" altLang="en-US" smtClean="0">
                <a:latin typeface="黑体" panose="02010609060101010101" pitchFamily="49" charset="-122"/>
              </a:rPr>
              <a:t>同 步</a:t>
            </a:r>
          </a:p>
        </p:txBody>
      </p:sp>
      <p:sp>
        <p:nvSpPr>
          <p:cNvPr id="94211" name="Rectangle 3" descr="Rectangle: Click to edit Master text styles&#10;Second level&#10;Third level&#10;Fourth level&#10;Fifth level"/>
          <p:cNvSpPr>
            <a:spLocks noGrp="1" noChangeArrowheads="1"/>
          </p:cNvSpPr>
          <p:nvPr>
            <p:ph type="body" idx="1"/>
          </p:nvPr>
        </p:nvSpPr>
        <p:spPr/>
        <p:txBody>
          <a:bodyPr/>
          <a:lstStyle/>
          <a:p>
            <a:pPr marL="457200" indent="-457200" eaLnBrk="1" hangingPunct="1">
              <a:lnSpc>
                <a:spcPct val="110000"/>
              </a:lnSpc>
              <a:buFont typeface="Wingdings" panose="05000000000000000000" pitchFamily="2" charset="2"/>
              <a:buNone/>
            </a:pPr>
            <a:r>
              <a:rPr lang="zh-CN" altLang="en-US" sz="2000" b="1" smtClean="0">
                <a:latin typeface="宋体" panose="02010600030101010101" pitchFamily="2" charset="-122"/>
                <a:ea typeface="宋体" panose="02010600030101010101" pitchFamily="2" charset="-122"/>
              </a:rPr>
              <a:t>解 </a:t>
            </a:r>
            <a:r>
              <a:rPr lang="zh-CN" altLang="en-US" sz="2000" b="1" smtClean="0">
                <a:solidFill>
                  <a:srgbClr val="000000"/>
                </a:solidFill>
                <a:latin typeface="宋体" panose="02010600030101010101" pitchFamily="2" charset="-122"/>
                <a:ea typeface="宋体" panose="02010600030101010101" pitchFamily="2" charset="-122"/>
              </a:rPr>
              <a:t>当</a:t>
            </a:r>
            <a:r>
              <a:rPr lang="en-US" altLang="zh-CN" sz="2000" b="1" smtClean="0">
                <a:solidFill>
                  <a:srgbClr val="9933FF"/>
                </a:solidFill>
                <a:latin typeface="宋体" panose="02010600030101010101" pitchFamily="2" charset="-122"/>
                <a:ea typeface="宋体" panose="02010600030101010101" pitchFamily="2" charset="-122"/>
              </a:rPr>
              <a:t>i</a:t>
            </a:r>
            <a:r>
              <a:rPr lang="zh-CN" altLang="en-US" sz="2000" b="1" smtClean="0">
                <a:solidFill>
                  <a:srgbClr val="000000"/>
                </a:solidFill>
                <a:latin typeface="宋体" panose="02010600030101010101" pitchFamily="2" charset="-122"/>
                <a:ea typeface="宋体" panose="02010600030101010101" pitchFamily="2" charset="-122"/>
              </a:rPr>
              <a:t>个处理器争用锁的时候，它们都各自完成以下操作序列，每一个操作产生一个总线事务：</a:t>
            </a:r>
          </a:p>
          <a:p>
            <a:pPr lvl="2" eaLnBrk="1" hangingPunct="1">
              <a:lnSpc>
                <a:spcPct val="110000"/>
              </a:lnSpc>
            </a:pPr>
            <a:r>
              <a:rPr lang="zh-CN" altLang="en-US" smtClean="0">
                <a:latin typeface="宋体" panose="02010600030101010101" pitchFamily="2" charset="-122"/>
              </a:rPr>
              <a:t>访问该锁的</a:t>
            </a:r>
            <a:r>
              <a:rPr lang="en-US" altLang="zh-CN" smtClean="0">
                <a:solidFill>
                  <a:srgbClr val="9933FF"/>
                </a:solidFill>
                <a:latin typeface="宋体" panose="02010600030101010101" pitchFamily="2" charset="-122"/>
              </a:rPr>
              <a:t>i</a:t>
            </a:r>
            <a:r>
              <a:rPr lang="zh-CN" altLang="en-US" smtClean="0">
                <a:latin typeface="宋体" panose="02010600030101010101" pitchFamily="2" charset="-122"/>
              </a:rPr>
              <a:t>个</a:t>
            </a:r>
            <a:r>
              <a:rPr lang="en-US" altLang="zh-CN" smtClean="0">
                <a:solidFill>
                  <a:srgbClr val="9933FF"/>
                </a:solidFill>
                <a:latin typeface="宋体" panose="02010600030101010101" pitchFamily="2" charset="-122"/>
              </a:rPr>
              <a:t>LL</a:t>
            </a:r>
            <a:r>
              <a:rPr lang="zh-CN" altLang="en-US" smtClean="0">
                <a:latin typeface="宋体" panose="02010600030101010101" pitchFamily="2" charset="-122"/>
              </a:rPr>
              <a:t>指令操作</a:t>
            </a:r>
          </a:p>
          <a:p>
            <a:pPr lvl="2" eaLnBrk="1" hangingPunct="1">
              <a:lnSpc>
                <a:spcPct val="110000"/>
              </a:lnSpc>
            </a:pPr>
            <a:r>
              <a:rPr lang="zh-CN" altLang="en-US" smtClean="0">
                <a:latin typeface="宋体" panose="02010600030101010101" pitchFamily="2" charset="-122"/>
              </a:rPr>
              <a:t>试图占用该锁（并上锁）的</a:t>
            </a:r>
            <a:r>
              <a:rPr lang="en-US" altLang="zh-CN" smtClean="0">
                <a:solidFill>
                  <a:srgbClr val="9933FF"/>
                </a:solidFill>
                <a:latin typeface="宋体" panose="02010600030101010101" pitchFamily="2" charset="-122"/>
              </a:rPr>
              <a:t>i</a:t>
            </a:r>
            <a:r>
              <a:rPr lang="zh-CN" altLang="en-US" smtClean="0">
                <a:latin typeface="宋体" panose="02010600030101010101" pitchFamily="2" charset="-122"/>
              </a:rPr>
              <a:t>个</a:t>
            </a:r>
            <a:r>
              <a:rPr lang="en-US" altLang="zh-CN" smtClean="0">
                <a:solidFill>
                  <a:srgbClr val="9933FF"/>
                </a:solidFill>
                <a:latin typeface="宋体" panose="02010600030101010101" pitchFamily="2" charset="-122"/>
              </a:rPr>
              <a:t>SC</a:t>
            </a:r>
            <a:r>
              <a:rPr lang="zh-CN" altLang="en-US" smtClean="0">
                <a:latin typeface="宋体" panose="02010600030101010101" pitchFamily="2" charset="-122"/>
              </a:rPr>
              <a:t>指令操作</a:t>
            </a:r>
          </a:p>
          <a:p>
            <a:pPr lvl="2" eaLnBrk="1" hangingPunct="1">
              <a:lnSpc>
                <a:spcPct val="110000"/>
              </a:lnSpc>
            </a:pPr>
            <a:r>
              <a:rPr lang="en-US" altLang="zh-CN" smtClean="0">
                <a:solidFill>
                  <a:srgbClr val="9933FF"/>
                </a:solidFill>
                <a:latin typeface="宋体" panose="02010600030101010101" pitchFamily="2" charset="-122"/>
              </a:rPr>
              <a:t>1</a:t>
            </a:r>
            <a:r>
              <a:rPr lang="zh-CN" altLang="en-US" smtClean="0">
                <a:latin typeface="宋体" panose="02010600030101010101" pitchFamily="2" charset="-122"/>
              </a:rPr>
              <a:t>个释放锁的存操作指令</a:t>
            </a:r>
          </a:p>
          <a:p>
            <a:pPr marL="457200" indent="-457200" eaLnBrk="1" hangingPunct="1">
              <a:lnSpc>
                <a:spcPct val="110000"/>
              </a:lnSpc>
              <a:buFont typeface="Wingdings" panose="05000000000000000000" pitchFamily="2" charset="2"/>
              <a:buNone/>
            </a:pPr>
            <a:r>
              <a:rPr lang="zh-CN" altLang="en-US" sz="2000" b="1" smtClean="0">
                <a:solidFill>
                  <a:srgbClr val="000000"/>
                </a:solidFill>
                <a:latin typeface="宋体" panose="02010600030101010101" pitchFamily="2" charset="-122"/>
                <a:ea typeface="宋体" panose="02010600030101010101" pitchFamily="2" charset="-122"/>
              </a:rPr>
              <a:t>        因此对于</a:t>
            </a:r>
            <a:r>
              <a:rPr lang="en-US" altLang="zh-CN" sz="2000" b="1" smtClean="0">
                <a:solidFill>
                  <a:srgbClr val="9933FF"/>
                </a:solidFill>
                <a:latin typeface="宋体" panose="02010600030101010101" pitchFamily="2" charset="-122"/>
                <a:ea typeface="宋体" panose="02010600030101010101" pitchFamily="2" charset="-122"/>
              </a:rPr>
              <a:t>i</a:t>
            </a:r>
            <a:r>
              <a:rPr lang="zh-CN" altLang="en-US" sz="2000" b="1" smtClean="0">
                <a:solidFill>
                  <a:srgbClr val="000000"/>
                </a:solidFill>
                <a:latin typeface="宋体" panose="02010600030101010101" pitchFamily="2" charset="-122"/>
                <a:ea typeface="宋体" panose="02010600030101010101" pitchFamily="2" charset="-122"/>
              </a:rPr>
              <a:t>个处理器来说，一个处理器获得该锁所要进行的总线事务的个数为</a:t>
            </a:r>
            <a:r>
              <a:rPr lang="en-US" altLang="zh-CN" sz="2000" b="1" smtClean="0">
                <a:solidFill>
                  <a:srgbClr val="9933FF"/>
                </a:solidFill>
                <a:latin typeface="宋体" panose="02010600030101010101" pitchFamily="2" charset="-122"/>
                <a:ea typeface="宋体" panose="02010600030101010101" pitchFamily="2" charset="-122"/>
              </a:rPr>
              <a:t>2i+1</a:t>
            </a:r>
            <a:r>
              <a:rPr lang="zh-CN" altLang="en-US" sz="2000" b="1" smtClean="0">
                <a:solidFill>
                  <a:srgbClr val="000000"/>
                </a:solidFill>
                <a:latin typeface="宋体" panose="02010600030101010101" pitchFamily="2" charset="-122"/>
                <a:ea typeface="宋体" panose="02010600030101010101" pitchFamily="2" charset="-122"/>
              </a:rPr>
              <a:t>。</a:t>
            </a:r>
          </a:p>
          <a:p>
            <a:pPr marL="457200" indent="-457200" eaLnBrk="1" hangingPunct="1">
              <a:lnSpc>
                <a:spcPct val="110000"/>
              </a:lnSpc>
              <a:buFont typeface="Wingdings" panose="05000000000000000000" pitchFamily="2" charset="2"/>
              <a:buNone/>
            </a:pPr>
            <a:r>
              <a:rPr lang="zh-CN" altLang="en-US" sz="2000" b="1" smtClean="0">
                <a:solidFill>
                  <a:srgbClr val="000000"/>
                </a:solidFill>
                <a:latin typeface="宋体" panose="02010600030101010101" pitchFamily="2" charset="-122"/>
                <a:ea typeface="宋体" panose="02010600030101010101" pitchFamily="2" charset="-122"/>
              </a:rPr>
              <a:t>    由此可知，对</a:t>
            </a:r>
            <a:r>
              <a:rPr lang="en-US" altLang="zh-CN" sz="2000" b="1" smtClean="0">
                <a:solidFill>
                  <a:srgbClr val="9933FF"/>
                </a:solidFill>
                <a:latin typeface="宋体" panose="02010600030101010101" pitchFamily="2" charset="-122"/>
                <a:ea typeface="宋体" panose="02010600030101010101" pitchFamily="2" charset="-122"/>
              </a:rPr>
              <a:t>n</a:t>
            </a:r>
            <a:r>
              <a:rPr lang="zh-CN" altLang="en-US" sz="2000" b="1" smtClean="0">
                <a:solidFill>
                  <a:srgbClr val="000000"/>
                </a:solidFill>
                <a:latin typeface="宋体" panose="02010600030101010101" pitchFamily="2" charset="-122"/>
                <a:ea typeface="宋体" panose="02010600030101010101" pitchFamily="2" charset="-122"/>
              </a:rPr>
              <a:t>个处理器，总的总线事务个数为： </a:t>
            </a:r>
          </a:p>
          <a:p>
            <a:pPr marL="457200" indent="-457200" eaLnBrk="1" hangingPunct="1">
              <a:lnSpc>
                <a:spcPct val="110000"/>
              </a:lnSpc>
              <a:buFont typeface="Wingdings" panose="05000000000000000000" pitchFamily="2" charset="2"/>
              <a:buNone/>
            </a:pPr>
            <a:endParaRPr lang="zh-CN" altLang="en-GB" sz="2000" b="1" smtClean="0">
              <a:solidFill>
                <a:srgbClr val="000000"/>
              </a:solidFill>
              <a:latin typeface="宋体" panose="02010600030101010101" pitchFamily="2" charset="-122"/>
              <a:ea typeface="宋体" panose="02010600030101010101" pitchFamily="2" charset="-122"/>
            </a:endParaRPr>
          </a:p>
          <a:p>
            <a:pPr marL="457200" indent="-457200" eaLnBrk="1" hangingPunct="1">
              <a:lnSpc>
                <a:spcPct val="110000"/>
              </a:lnSpc>
              <a:buFont typeface="Wingdings" panose="05000000000000000000" pitchFamily="2" charset="2"/>
              <a:buNone/>
            </a:pPr>
            <a:endParaRPr lang="zh-CN" altLang="en-GB" sz="2000" b="1" smtClean="0">
              <a:solidFill>
                <a:srgbClr val="000000"/>
              </a:solidFill>
              <a:latin typeface="宋体" panose="02010600030101010101" pitchFamily="2" charset="-122"/>
              <a:ea typeface="宋体" panose="02010600030101010101" pitchFamily="2" charset="-122"/>
            </a:endParaRPr>
          </a:p>
          <a:p>
            <a:pPr marL="457200" indent="-457200" eaLnBrk="1" hangingPunct="1">
              <a:lnSpc>
                <a:spcPct val="110000"/>
              </a:lnSpc>
              <a:buFont typeface="Wingdings" panose="05000000000000000000" pitchFamily="2" charset="2"/>
              <a:buNone/>
            </a:pPr>
            <a:r>
              <a:rPr lang="zh-CN" altLang="en-GB" sz="2000" b="1" smtClean="0">
                <a:solidFill>
                  <a:srgbClr val="000000"/>
                </a:solidFill>
                <a:latin typeface="宋体" panose="02010600030101010101" pitchFamily="2" charset="-122"/>
                <a:ea typeface="宋体" panose="02010600030101010101" pitchFamily="2" charset="-122"/>
              </a:rPr>
              <a:t>        对于</a:t>
            </a:r>
            <a:r>
              <a:rPr lang="en-GB" altLang="zh-CN" sz="2000" b="1" smtClean="0">
                <a:solidFill>
                  <a:srgbClr val="9933FF"/>
                </a:solidFill>
                <a:latin typeface="宋体" panose="02010600030101010101" pitchFamily="2" charset="-122"/>
                <a:ea typeface="宋体" panose="02010600030101010101" pitchFamily="2" charset="-122"/>
              </a:rPr>
              <a:t>10</a:t>
            </a:r>
            <a:r>
              <a:rPr lang="zh-CN" altLang="en-GB" sz="2000" b="1" smtClean="0">
                <a:solidFill>
                  <a:srgbClr val="000000"/>
                </a:solidFill>
                <a:latin typeface="宋体" panose="02010600030101010101" pitchFamily="2" charset="-122"/>
                <a:ea typeface="宋体" panose="02010600030101010101" pitchFamily="2" charset="-122"/>
              </a:rPr>
              <a:t>个处理器来说，其总线事务数为</a:t>
            </a:r>
            <a:r>
              <a:rPr lang="en-GB" altLang="zh-CN" sz="2000" b="1" smtClean="0">
                <a:solidFill>
                  <a:srgbClr val="9933FF"/>
                </a:solidFill>
                <a:latin typeface="宋体" panose="02010600030101010101" pitchFamily="2" charset="-122"/>
                <a:ea typeface="宋体" panose="02010600030101010101" pitchFamily="2" charset="-122"/>
              </a:rPr>
              <a:t>120</a:t>
            </a:r>
            <a:r>
              <a:rPr lang="zh-CN" altLang="en-GB" sz="2000" b="1" smtClean="0">
                <a:solidFill>
                  <a:srgbClr val="000000"/>
                </a:solidFill>
                <a:latin typeface="宋体" panose="02010600030101010101" pitchFamily="2" charset="-122"/>
                <a:ea typeface="宋体" panose="02010600030101010101" pitchFamily="2" charset="-122"/>
              </a:rPr>
              <a:t>个，需要</a:t>
            </a:r>
            <a:r>
              <a:rPr lang="en-GB" altLang="zh-CN" sz="2000" b="1" smtClean="0">
                <a:solidFill>
                  <a:srgbClr val="9933FF"/>
                </a:solidFill>
                <a:latin typeface="宋体" panose="02010600030101010101" pitchFamily="2" charset="-122"/>
                <a:ea typeface="宋体" panose="02010600030101010101" pitchFamily="2" charset="-122"/>
              </a:rPr>
              <a:t>12000</a:t>
            </a:r>
            <a:r>
              <a:rPr lang="zh-CN" altLang="en-GB" sz="2000" b="1" smtClean="0">
                <a:solidFill>
                  <a:srgbClr val="000000"/>
                </a:solidFill>
                <a:latin typeface="宋体" panose="02010600030101010101" pitchFamily="2" charset="-122"/>
                <a:ea typeface="宋体" panose="02010600030101010101" pitchFamily="2" charset="-122"/>
              </a:rPr>
              <a:t>个时钟周期。</a:t>
            </a:r>
            <a:endParaRPr lang="zh-CN" altLang="en-US" sz="2000" b="1" smtClean="0">
              <a:solidFill>
                <a:srgbClr val="000000"/>
              </a:solidFill>
              <a:latin typeface="宋体" panose="02010600030101010101" pitchFamily="2" charset="-122"/>
              <a:ea typeface="宋体" panose="02010600030101010101" pitchFamily="2" charset="-122"/>
            </a:endParaRPr>
          </a:p>
        </p:txBody>
      </p:sp>
      <p:pic>
        <p:nvPicPr>
          <p:cNvPr id="9421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8038" y="4292600"/>
            <a:ext cx="3095625" cy="7366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10.4 </a:t>
            </a:r>
            <a:r>
              <a:rPr lang="zh-CN" altLang="en-US" smtClean="0">
                <a:latin typeface="黑体" panose="02010609060101010101" pitchFamily="49" charset="-122"/>
              </a:rPr>
              <a:t>同 步</a:t>
            </a:r>
          </a:p>
        </p:txBody>
      </p:sp>
      <p:sp>
        <p:nvSpPr>
          <p:cNvPr id="95235" name="Rectangle 3" descr="Rectangle: Click to edit Master text styles&#10;Second level&#10;Third level&#10;Fourth level&#10;Fifth level"/>
          <p:cNvSpPr>
            <a:spLocks noGrp="1" noChangeArrowheads="1"/>
          </p:cNvSpPr>
          <p:nvPr>
            <p:ph type="body" idx="1"/>
          </p:nvPr>
        </p:nvSpPr>
        <p:spPr>
          <a:xfrm>
            <a:off x="685800" y="1362075"/>
            <a:ext cx="7772400" cy="4730750"/>
          </a:xfrm>
        </p:spPr>
        <p:txBody>
          <a:bodyPr/>
          <a:lstStyle/>
          <a:p>
            <a:pPr marL="1085850" lvl="1" indent="-457200" eaLnBrk="1" hangingPunct="1"/>
            <a:r>
              <a:rPr lang="zh-CN" altLang="en-US" smtClean="0"/>
              <a:t>本例中</a:t>
            </a:r>
            <a:r>
              <a:rPr lang="zh-CN" altLang="en-US" smtClean="0">
                <a:solidFill>
                  <a:srgbClr val="D60093"/>
                </a:solidFill>
              </a:rPr>
              <a:t>问题的根源：</a:t>
            </a:r>
            <a:r>
              <a:rPr lang="zh-CN" altLang="en-US" smtClean="0"/>
              <a:t>锁的争用、对锁进行访问的串行性以及总线访问的延迟。</a:t>
            </a:r>
          </a:p>
          <a:p>
            <a:pPr marL="1085850" lvl="1" indent="-457200" eaLnBrk="1" hangingPunct="1"/>
            <a:r>
              <a:rPr lang="zh-CN" altLang="en-US" smtClean="0"/>
              <a:t>旋转锁的</a:t>
            </a:r>
            <a:r>
              <a:rPr lang="zh-CN" altLang="en-US" smtClean="0">
                <a:solidFill>
                  <a:srgbClr val="D60093"/>
                </a:solidFill>
              </a:rPr>
              <a:t>主要优点：</a:t>
            </a:r>
            <a:r>
              <a:rPr lang="zh-CN" altLang="en-US" smtClean="0"/>
              <a:t>总线开销或网络开销比较低，而且当一个锁被同一个处理器重用时具有很好的性能。 </a:t>
            </a:r>
          </a:p>
          <a:p>
            <a:pPr marL="457200" indent="-457200" eaLnBrk="1" hangingPunct="1"/>
            <a:r>
              <a:rPr lang="zh-CN" altLang="en-US" smtClean="0"/>
              <a:t>如何用旋转锁来实现一个常用的高级同步原语：</a:t>
            </a:r>
            <a:r>
              <a:rPr lang="zh-CN" altLang="en-US" smtClean="0">
                <a:solidFill>
                  <a:srgbClr val="FF0000"/>
                </a:solidFill>
              </a:rPr>
              <a:t>栅栏</a:t>
            </a:r>
          </a:p>
          <a:p>
            <a:pPr marL="1085850" lvl="1" indent="-457200" eaLnBrk="1" hangingPunct="1"/>
            <a:r>
              <a:rPr lang="zh-CN" altLang="en-US" smtClean="0"/>
              <a:t>栅栏强制所有到达该栅栏的进程进行等待，直到全部的进程到达栅栏，然后释放全部的进程，从而形成同步。 </a:t>
            </a:r>
          </a:p>
        </p:txBody>
      </p:sp>
    </p:spTree>
  </p:cSld>
  <p:clrMapOvr>
    <a:masterClrMapping/>
  </p:clrMapOvr>
  <p:transition>
    <p:pull dir="rd"/>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10.4 </a:t>
            </a:r>
            <a:r>
              <a:rPr lang="zh-CN" altLang="en-US" smtClean="0">
                <a:latin typeface="黑体" panose="02010609060101010101" pitchFamily="49" charset="-122"/>
              </a:rPr>
              <a:t>同 步</a:t>
            </a:r>
          </a:p>
        </p:txBody>
      </p:sp>
      <p:sp>
        <p:nvSpPr>
          <p:cNvPr id="96259" name="Rectangle 3" descr="Rectangle: Click to edit Master text styles&#10;Second level&#10;Third level&#10;Fourth level&#10;Fifth level"/>
          <p:cNvSpPr>
            <a:spLocks noGrp="1" noChangeArrowheads="1"/>
          </p:cNvSpPr>
          <p:nvPr>
            <p:ph type="body" idx="1"/>
          </p:nvPr>
        </p:nvSpPr>
        <p:spPr>
          <a:xfrm>
            <a:off x="539750" y="1219200"/>
            <a:ext cx="8062913" cy="4953000"/>
          </a:xfrm>
        </p:spPr>
        <p:txBody>
          <a:bodyPr/>
          <a:lstStyle/>
          <a:p>
            <a:pPr marL="1085850" lvl="1" indent="-457200" eaLnBrk="1" hangingPunct="1"/>
            <a:r>
              <a:rPr lang="zh-CN" altLang="en-US" smtClean="0"/>
              <a:t>栅栏的典型实现</a:t>
            </a:r>
          </a:p>
          <a:p>
            <a:pPr marL="1085850" lvl="1" indent="-457200" eaLnBrk="1" hangingPunct="1">
              <a:buFont typeface="Wingdings" pitchFamily="2" charset="2"/>
              <a:buNone/>
            </a:pPr>
            <a:r>
              <a:rPr lang="zh-CN" altLang="en-US" smtClean="0"/>
              <a:t>     </a:t>
            </a:r>
            <a:r>
              <a:rPr lang="zh-CN" altLang="en-US" smtClean="0">
                <a:solidFill>
                  <a:srgbClr val="D60093"/>
                </a:solidFill>
              </a:rPr>
              <a:t>用两个旋转锁：</a:t>
            </a:r>
          </a:p>
          <a:p>
            <a:pPr lvl="2" eaLnBrk="1" hangingPunct="1"/>
            <a:r>
              <a:rPr lang="zh-CN" altLang="en-US" smtClean="0"/>
              <a:t>用来保护一个计数器，它记录已到达该栅栏的进程数；</a:t>
            </a:r>
          </a:p>
          <a:p>
            <a:pPr lvl="2" eaLnBrk="1" hangingPunct="1"/>
            <a:r>
              <a:rPr lang="zh-CN" altLang="en-US" smtClean="0"/>
              <a:t>用来封锁进程直至最后一个进程到达该栅栏。 </a:t>
            </a:r>
          </a:p>
          <a:p>
            <a:pPr marL="1085850" lvl="1" indent="-457200" eaLnBrk="1" hangingPunct="1"/>
            <a:r>
              <a:rPr lang="zh-CN" altLang="en-US" smtClean="0"/>
              <a:t>一种典型的实现</a:t>
            </a:r>
          </a:p>
          <a:p>
            <a:pPr marL="1085850" lvl="1" indent="-457200" eaLnBrk="1" hangingPunct="1">
              <a:buFont typeface="Wingdings" pitchFamily="2" charset="2"/>
              <a:buNone/>
            </a:pPr>
            <a:r>
              <a:rPr lang="zh-CN" altLang="en-US" smtClean="0"/>
              <a:t>     其中：</a:t>
            </a:r>
          </a:p>
          <a:p>
            <a:pPr lvl="2" eaLnBrk="1" hangingPunct="1"/>
            <a:r>
              <a:rPr lang="en-US" altLang="zh-CN" smtClean="0">
                <a:solidFill>
                  <a:srgbClr val="9933FF"/>
                </a:solidFill>
                <a:latin typeface="宋体" panose="02010600030101010101" pitchFamily="2" charset="-122"/>
              </a:rPr>
              <a:t>lock</a:t>
            </a:r>
            <a:r>
              <a:rPr lang="zh-CN" altLang="en-US" smtClean="0">
                <a:latin typeface="宋体" panose="02010600030101010101" pitchFamily="2" charset="-122"/>
              </a:rPr>
              <a:t>和</a:t>
            </a:r>
            <a:r>
              <a:rPr lang="en-US" altLang="zh-CN" smtClean="0">
                <a:solidFill>
                  <a:srgbClr val="9933FF"/>
                </a:solidFill>
                <a:latin typeface="宋体" panose="02010600030101010101" pitchFamily="2" charset="-122"/>
              </a:rPr>
              <a:t>unlock</a:t>
            </a:r>
            <a:r>
              <a:rPr lang="zh-CN" altLang="en-US" smtClean="0">
                <a:latin typeface="宋体" panose="02010600030101010101" pitchFamily="2" charset="-122"/>
              </a:rPr>
              <a:t>提供基本的旋转锁</a:t>
            </a:r>
          </a:p>
          <a:p>
            <a:pPr lvl="2" eaLnBrk="1" hangingPunct="1"/>
            <a:r>
              <a:rPr lang="zh-CN" altLang="en-US" smtClean="0">
                <a:latin typeface="宋体" panose="02010600030101010101" pitchFamily="2" charset="-122"/>
              </a:rPr>
              <a:t>变量</a:t>
            </a:r>
            <a:r>
              <a:rPr lang="en-US" altLang="zh-CN" smtClean="0">
                <a:solidFill>
                  <a:srgbClr val="9933FF"/>
                </a:solidFill>
                <a:latin typeface="宋体" panose="02010600030101010101" pitchFamily="2" charset="-122"/>
              </a:rPr>
              <a:t>count</a:t>
            </a:r>
            <a:r>
              <a:rPr lang="zh-CN" altLang="en-US" smtClean="0">
                <a:latin typeface="宋体" panose="02010600030101010101" pitchFamily="2" charset="-122"/>
              </a:rPr>
              <a:t>记录已到达栅栏的进程数</a:t>
            </a:r>
          </a:p>
          <a:p>
            <a:pPr lvl="2" eaLnBrk="1" hangingPunct="1"/>
            <a:r>
              <a:rPr lang="en-US" altLang="zh-CN" smtClean="0">
                <a:solidFill>
                  <a:srgbClr val="9933FF"/>
                </a:solidFill>
                <a:latin typeface="宋体" panose="02010600030101010101" pitchFamily="2" charset="-122"/>
              </a:rPr>
              <a:t>total</a:t>
            </a:r>
            <a:r>
              <a:rPr lang="zh-CN" altLang="en-US" smtClean="0">
                <a:latin typeface="宋体" panose="02010600030101010101" pitchFamily="2" charset="-122"/>
              </a:rPr>
              <a:t>规定了要到达栅栏的进程总数 </a:t>
            </a:r>
          </a:p>
        </p:txBody>
      </p:sp>
    </p:spTree>
  </p:cSld>
  <p:clrMapOvr>
    <a:masterClrMapping/>
  </p:clrMapOvr>
  <p:transition>
    <p:pull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10.1 </a:t>
            </a:r>
            <a:r>
              <a:rPr lang="zh-CN" altLang="en-US" smtClean="0">
                <a:latin typeface="黑体" panose="02010609060101010101" pitchFamily="49" charset="-122"/>
              </a:rPr>
              <a:t>引 言</a:t>
            </a:r>
          </a:p>
        </p:txBody>
      </p:sp>
      <p:sp>
        <p:nvSpPr>
          <p:cNvPr id="13315" name="Rectangle 3" descr="Rectangle: Click to edit Master text styles&#10;Second level&#10;Third level&#10;Fourth level&#10;Fifth level"/>
          <p:cNvSpPr>
            <a:spLocks noGrp="1" noChangeArrowheads="1"/>
          </p:cNvSpPr>
          <p:nvPr>
            <p:ph type="body" idx="1"/>
          </p:nvPr>
        </p:nvSpPr>
        <p:spPr>
          <a:xfrm>
            <a:off x="107950" y="1219200"/>
            <a:ext cx="8208963" cy="4953000"/>
          </a:xfrm>
        </p:spPr>
        <p:txBody>
          <a:bodyPr/>
          <a:lstStyle/>
          <a:p>
            <a:pPr lvl="2" eaLnBrk="1" hangingPunct="1">
              <a:lnSpc>
                <a:spcPct val="130000"/>
              </a:lnSpc>
            </a:pPr>
            <a:r>
              <a:rPr lang="zh-CN" altLang="en-US" smtClean="0"/>
              <a:t>将存储器分布到各结点有两个</a:t>
            </a:r>
            <a:r>
              <a:rPr lang="zh-CN" altLang="en-US" smtClean="0">
                <a:solidFill>
                  <a:srgbClr val="D60093"/>
                </a:solidFill>
              </a:rPr>
              <a:t>优点</a:t>
            </a:r>
          </a:p>
          <a:p>
            <a:pPr lvl="3" eaLnBrk="1" hangingPunct="1">
              <a:lnSpc>
                <a:spcPct val="130000"/>
              </a:lnSpc>
            </a:pPr>
            <a:r>
              <a:rPr lang="zh-CN" altLang="en-US" smtClean="0"/>
              <a:t>如果大多数的访问是针对本结点的局部存储器，则可降低对存储器和互连网络的带宽要求；</a:t>
            </a:r>
          </a:p>
          <a:p>
            <a:pPr lvl="3" eaLnBrk="1" hangingPunct="1">
              <a:lnSpc>
                <a:spcPct val="130000"/>
              </a:lnSpc>
            </a:pPr>
            <a:r>
              <a:rPr lang="zh-CN" altLang="en-US" smtClean="0"/>
              <a:t>对本地存储器的访问延迟时间小。</a:t>
            </a:r>
          </a:p>
          <a:p>
            <a:pPr lvl="2" eaLnBrk="1" hangingPunct="1">
              <a:lnSpc>
                <a:spcPct val="130000"/>
              </a:lnSpc>
            </a:pPr>
            <a:r>
              <a:rPr lang="zh-CN" altLang="en-US" smtClean="0"/>
              <a:t>最主要的</a:t>
            </a:r>
            <a:r>
              <a:rPr lang="zh-CN" altLang="en-US" smtClean="0">
                <a:solidFill>
                  <a:srgbClr val="D60093"/>
                </a:solidFill>
              </a:rPr>
              <a:t>缺点</a:t>
            </a:r>
          </a:p>
          <a:p>
            <a:pPr lvl="3" eaLnBrk="1" hangingPunct="1">
              <a:lnSpc>
                <a:spcPct val="130000"/>
              </a:lnSpc>
            </a:pPr>
            <a:r>
              <a:rPr lang="zh-CN" altLang="en-US" smtClean="0"/>
              <a:t>处理器之间的通信较为复杂，且各处理器之间访问延迟较大。</a:t>
            </a:r>
          </a:p>
          <a:p>
            <a:pPr lvl="2" eaLnBrk="1" hangingPunct="1">
              <a:lnSpc>
                <a:spcPct val="130000"/>
              </a:lnSpc>
            </a:pPr>
            <a:r>
              <a:rPr lang="zh-CN" altLang="en-US" smtClean="0">
                <a:solidFill>
                  <a:srgbClr val="FF0000"/>
                </a:solidFill>
              </a:rPr>
              <a:t>簇：</a:t>
            </a:r>
            <a:r>
              <a:rPr lang="zh-CN" altLang="en-US" smtClean="0"/>
              <a:t>超级结点 </a:t>
            </a:r>
          </a:p>
          <a:p>
            <a:pPr lvl="3" eaLnBrk="1" hangingPunct="1">
              <a:lnSpc>
                <a:spcPct val="130000"/>
              </a:lnSpc>
            </a:pPr>
            <a:r>
              <a:rPr lang="zh-CN" altLang="en-US" smtClean="0">
                <a:latin typeface="宋体" panose="02010600030101010101" pitchFamily="2" charset="-122"/>
              </a:rPr>
              <a:t>每个结点内包含个数较少（例如</a:t>
            </a:r>
            <a:r>
              <a:rPr lang="en-US" altLang="zh-CN" smtClean="0">
                <a:solidFill>
                  <a:srgbClr val="9933FF"/>
                </a:solidFill>
                <a:latin typeface="宋体" panose="02010600030101010101" pitchFamily="2" charset="-122"/>
              </a:rPr>
              <a:t>2</a:t>
            </a:r>
            <a:r>
              <a:rPr lang="zh-CN" altLang="en-US" smtClean="0">
                <a:solidFill>
                  <a:srgbClr val="9933FF"/>
                </a:solidFill>
                <a:latin typeface="宋体" panose="02010600030101010101" pitchFamily="2" charset="-122"/>
              </a:rPr>
              <a:t>～</a:t>
            </a:r>
            <a:r>
              <a:rPr lang="en-US" altLang="zh-CN" smtClean="0">
                <a:solidFill>
                  <a:srgbClr val="9933FF"/>
                </a:solidFill>
                <a:latin typeface="宋体" panose="02010600030101010101" pitchFamily="2" charset="-122"/>
              </a:rPr>
              <a:t>8</a:t>
            </a:r>
            <a:r>
              <a:rPr lang="zh-CN" altLang="en-US" smtClean="0">
                <a:latin typeface="宋体" panose="02010600030101010101" pitchFamily="2" charset="-122"/>
              </a:rPr>
              <a:t>）的处理器；</a:t>
            </a:r>
          </a:p>
          <a:p>
            <a:pPr lvl="3" eaLnBrk="1" hangingPunct="1">
              <a:lnSpc>
                <a:spcPct val="130000"/>
              </a:lnSpc>
            </a:pPr>
            <a:r>
              <a:rPr lang="zh-CN" altLang="en-US" smtClean="0">
                <a:latin typeface="宋体" panose="02010600030101010101" pitchFamily="2" charset="-122"/>
              </a:rPr>
              <a:t>处理器之间可采用另一种互连技术（例如总线）相互连接形成簇。 </a:t>
            </a:r>
          </a:p>
          <a:p>
            <a:pPr eaLnBrk="1" hangingPunct="1">
              <a:lnSpc>
                <a:spcPct val="130000"/>
              </a:lnSpc>
            </a:pPr>
            <a:endParaRPr lang="en-US" altLang="zh-CN" smtClean="0">
              <a:latin typeface="宋体" panose="02010600030101010101" pitchFamily="2" charset="-122"/>
              <a:ea typeface="宋体"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10.4 </a:t>
            </a:r>
            <a:r>
              <a:rPr lang="zh-CN" altLang="en-US" smtClean="0">
                <a:latin typeface="黑体" panose="02010609060101010101" pitchFamily="49" charset="-122"/>
              </a:rPr>
              <a:t>同 步</a:t>
            </a:r>
          </a:p>
        </p:txBody>
      </p:sp>
      <p:sp>
        <p:nvSpPr>
          <p:cNvPr id="97283" name="Rectangle 3" descr="Rectangle: Click to edit Master text styles&#10;Second level&#10;Third level&#10;Fourth level&#10;Fifth level"/>
          <p:cNvSpPr>
            <a:spLocks noGrp="1" noChangeArrowheads="1"/>
          </p:cNvSpPr>
          <p:nvPr>
            <p:ph type="body" idx="1"/>
          </p:nvPr>
        </p:nvSpPr>
        <p:spPr>
          <a:xfrm>
            <a:off x="831850" y="1355725"/>
            <a:ext cx="7772400" cy="4953000"/>
          </a:xfrm>
        </p:spPr>
        <p:txBody>
          <a:bodyPr/>
          <a:lstStyle/>
          <a:p>
            <a:pPr marL="457200" indent="-457200" eaLnBrk="1" hangingPunct="1">
              <a:lnSpc>
                <a:spcPct val="110000"/>
              </a:lnSpc>
              <a:buFont typeface="Wingdings" panose="05000000000000000000" pitchFamily="2" charset="2"/>
              <a:buNone/>
            </a:pPr>
            <a:r>
              <a:rPr lang="en-US" altLang="zh-CN" sz="2000" b="1" smtClean="0">
                <a:solidFill>
                  <a:schemeClr val="tx1"/>
                </a:solidFill>
                <a:latin typeface="宋体" panose="02010600030101010101" pitchFamily="2" charset="-122"/>
                <a:ea typeface="宋体" panose="02010600030101010101" pitchFamily="2" charset="-122"/>
              </a:rPr>
              <a:t>lock</a:t>
            </a:r>
            <a:r>
              <a:rPr lang="zh-CN" altLang="en-GB" sz="2000" b="1" smtClean="0">
                <a:solidFill>
                  <a:schemeClr val="tx1"/>
                </a:solidFill>
                <a:latin typeface="宋体" panose="02010600030101010101" pitchFamily="2" charset="-122"/>
                <a:ea typeface="宋体" panose="02010600030101010101" pitchFamily="2" charset="-122"/>
              </a:rPr>
              <a:t>（</a:t>
            </a:r>
            <a:r>
              <a:rPr lang="en-US" altLang="zh-CN" sz="2000" b="1" smtClean="0">
                <a:solidFill>
                  <a:schemeClr val="tx1"/>
                </a:solidFill>
                <a:latin typeface="宋体" panose="02010600030101010101" pitchFamily="2" charset="-122"/>
                <a:ea typeface="宋体" panose="02010600030101010101" pitchFamily="2" charset="-122"/>
              </a:rPr>
              <a:t>counterlock</a:t>
            </a:r>
            <a:r>
              <a:rPr lang="zh-CN" altLang="en-GB" sz="2000" b="1" smtClean="0">
                <a:solidFill>
                  <a:schemeClr val="tx1"/>
                </a:solidFill>
                <a:latin typeface="宋体" panose="02010600030101010101" pitchFamily="2" charset="-122"/>
                <a:ea typeface="宋体" panose="02010600030101010101" pitchFamily="2" charset="-122"/>
              </a:rPr>
              <a:t>）；	              </a:t>
            </a:r>
            <a:r>
              <a:rPr lang="en-US" altLang="zh-CN" sz="2000" b="1" smtClean="0">
                <a:solidFill>
                  <a:srgbClr val="000000"/>
                </a:solidFill>
                <a:latin typeface="宋体" panose="02010600030101010101" pitchFamily="2" charset="-122"/>
                <a:ea typeface="宋体" panose="02010600030101010101" pitchFamily="2" charset="-122"/>
              </a:rPr>
              <a:t>//</a:t>
            </a:r>
            <a:r>
              <a:rPr lang="zh-CN" altLang="en-US" sz="2000" b="1" smtClean="0">
                <a:solidFill>
                  <a:srgbClr val="000000"/>
                </a:solidFill>
                <a:latin typeface="宋体" panose="02010600030101010101" pitchFamily="2" charset="-122"/>
                <a:ea typeface="宋体" panose="02010600030101010101" pitchFamily="2" charset="-122"/>
              </a:rPr>
              <a:t>确保更新的原子性</a:t>
            </a:r>
          </a:p>
          <a:p>
            <a:pPr marL="457200" indent="-457200" eaLnBrk="1" hangingPunct="1">
              <a:lnSpc>
                <a:spcPct val="110000"/>
              </a:lnSpc>
              <a:buFont typeface="Wingdings" panose="05000000000000000000" pitchFamily="2" charset="2"/>
              <a:buNone/>
            </a:pPr>
            <a:r>
              <a:rPr lang="zh-CN" altLang="en-US" sz="2000" b="1" smtClean="0">
                <a:solidFill>
                  <a:schemeClr val="tx1"/>
                </a:solidFill>
                <a:latin typeface="宋体" panose="02010600030101010101" pitchFamily="2" charset="-122"/>
                <a:ea typeface="宋体" panose="02010600030101010101" pitchFamily="2" charset="-122"/>
              </a:rPr>
              <a:t>	</a:t>
            </a:r>
            <a:r>
              <a:rPr lang="en-US" altLang="zh-CN" sz="2000" b="1" smtClean="0">
                <a:solidFill>
                  <a:schemeClr val="tx1"/>
                </a:solidFill>
                <a:latin typeface="宋体" panose="02010600030101010101" pitchFamily="2" charset="-122"/>
                <a:ea typeface="宋体" panose="02010600030101010101" pitchFamily="2" charset="-122"/>
              </a:rPr>
              <a:t>if</a:t>
            </a:r>
            <a:r>
              <a:rPr lang="zh-CN" altLang="en-US" sz="2000" b="1" smtClean="0">
                <a:solidFill>
                  <a:schemeClr val="tx1"/>
                </a:solidFill>
                <a:latin typeface="宋体" panose="02010600030101010101" pitchFamily="2" charset="-122"/>
                <a:ea typeface="宋体" panose="02010600030101010101" pitchFamily="2" charset="-122"/>
              </a:rPr>
              <a:t>（</a:t>
            </a:r>
            <a:r>
              <a:rPr lang="en-US" altLang="zh-CN" sz="2000" b="1" smtClean="0">
                <a:solidFill>
                  <a:schemeClr val="tx1"/>
                </a:solidFill>
                <a:latin typeface="宋体" panose="02010600030101010101" pitchFamily="2" charset="-122"/>
                <a:ea typeface="宋体" panose="02010600030101010101" pitchFamily="2" charset="-122"/>
              </a:rPr>
              <a:t>count==0</a:t>
            </a:r>
            <a:r>
              <a:rPr lang="zh-CN" altLang="en-US" sz="2000" b="1" smtClean="0">
                <a:solidFill>
                  <a:schemeClr val="tx1"/>
                </a:solidFill>
                <a:latin typeface="宋体" panose="02010600030101010101" pitchFamily="2" charset="-122"/>
                <a:ea typeface="宋体" panose="02010600030101010101" pitchFamily="2" charset="-122"/>
              </a:rPr>
              <a:t>）</a:t>
            </a:r>
            <a:r>
              <a:rPr lang="en-US" altLang="zh-CN" sz="2000" b="1" smtClean="0">
                <a:solidFill>
                  <a:schemeClr val="tx1"/>
                </a:solidFill>
                <a:latin typeface="宋体" panose="02010600030101010101" pitchFamily="2" charset="-122"/>
                <a:ea typeface="宋体" panose="02010600030101010101" pitchFamily="2" charset="-122"/>
              </a:rPr>
              <a:t>release=0</a:t>
            </a:r>
            <a:r>
              <a:rPr lang="zh-CN" altLang="en-US" sz="2000" b="1" smtClean="0">
                <a:solidFill>
                  <a:schemeClr val="tx1"/>
                </a:solidFill>
                <a:latin typeface="宋体" panose="02010600030101010101" pitchFamily="2" charset="-122"/>
                <a:ea typeface="宋体" panose="02010600030101010101" pitchFamily="2" charset="-122"/>
              </a:rPr>
              <a:t>；  </a:t>
            </a:r>
            <a:r>
              <a:rPr lang="en-US" altLang="zh-CN" sz="2000" b="1" smtClean="0">
                <a:solidFill>
                  <a:srgbClr val="000000"/>
                </a:solidFill>
                <a:latin typeface="宋体" panose="02010600030101010101" pitchFamily="2" charset="-122"/>
                <a:ea typeface="宋体" panose="02010600030101010101" pitchFamily="2" charset="-122"/>
              </a:rPr>
              <a:t>//</a:t>
            </a:r>
            <a:r>
              <a:rPr lang="zh-CN" altLang="en-US" sz="2000" b="1" smtClean="0">
                <a:solidFill>
                  <a:srgbClr val="000000"/>
                </a:solidFill>
                <a:latin typeface="宋体" panose="02010600030101010101" pitchFamily="2" charset="-122"/>
                <a:ea typeface="宋体" panose="02010600030101010101" pitchFamily="2" charset="-122"/>
              </a:rPr>
              <a:t>第一个进程则重置</a:t>
            </a:r>
            <a:r>
              <a:rPr lang="en-US" altLang="zh-CN" sz="2000" b="1" smtClean="0">
                <a:solidFill>
                  <a:srgbClr val="000000"/>
                </a:solidFill>
                <a:latin typeface="宋体" panose="02010600030101010101" pitchFamily="2" charset="-122"/>
                <a:ea typeface="宋体" panose="02010600030101010101" pitchFamily="2" charset="-122"/>
              </a:rPr>
              <a:t>release</a:t>
            </a:r>
          </a:p>
          <a:p>
            <a:pPr marL="457200" indent="-457200" eaLnBrk="1" hangingPunct="1">
              <a:lnSpc>
                <a:spcPct val="110000"/>
              </a:lnSpc>
              <a:buFont typeface="Wingdings" panose="05000000000000000000" pitchFamily="2" charset="2"/>
              <a:buNone/>
            </a:pPr>
            <a:r>
              <a:rPr lang="en-US" altLang="zh-CN" sz="2000" b="1" smtClean="0">
                <a:solidFill>
                  <a:schemeClr val="tx1"/>
                </a:solidFill>
                <a:latin typeface="宋体" panose="02010600030101010101" pitchFamily="2" charset="-122"/>
                <a:ea typeface="宋体" panose="02010600030101010101" pitchFamily="2" charset="-122"/>
              </a:rPr>
              <a:t>	count=count+1</a:t>
            </a:r>
            <a:r>
              <a:rPr lang="zh-CN" altLang="en-US" sz="2000" b="1" smtClean="0">
                <a:solidFill>
                  <a:schemeClr val="tx1"/>
                </a:solidFill>
                <a:latin typeface="宋体" panose="02010600030101010101" pitchFamily="2" charset="-122"/>
                <a:ea typeface="宋体" panose="02010600030101010101" pitchFamily="2" charset="-122"/>
              </a:rPr>
              <a:t>；			</a:t>
            </a:r>
            <a:r>
              <a:rPr lang="en-US" altLang="zh-CN" sz="2000" b="1" smtClean="0">
                <a:solidFill>
                  <a:srgbClr val="000000"/>
                </a:solidFill>
                <a:latin typeface="宋体" panose="02010600030101010101" pitchFamily="2" charset="-122"/>
                <a:ea typeface="宋体" panose="02010600030101010101" pitchFamily="2" charset="-122"/>
              </a:rPr>
              <a:t>//</a:t>
            </a:r>
            <a:r>
              <a:rPr lang="zh-CN" altLang="en-US" sz="2000" b="1" smtClean="0">
                <a:solidFill>
                  <a:srgbClr val="000000"/>
                </a:solidFill>
                <a:latin typeface="宋体" panose="02010600030101010101" pitchFamily="2" charset="-122"/>
                <a:ea typeface="宋体" panose="02010600030101010101" pitchFamily="2" charset="-122"/>
              </a:rPr>
              <a:t>到达进程数加</a:t>
            </a:r>
            <a:r>
              <a:rPr lang="en-US" altLang="zh-CN" sz="2000" b="1" smtClean="0">
                <a:solidFill>
                  <a:srgbClr val="000000"/>
                </a:solidFill>
                <a:latin typeface="宋体" panose="02010600030101010101" pitchFamily="2" charset="-122"/>
                <a:ea typeface="宋体" panose="02010600030101010101" pitchFamily="2" charset="-122"/>
              </a:rPr>
              <a:t>1</a:t>
            </a:r>
          </a:p>
          <a:p>
            <a:pPr marL="457200" indent="-457200" eaLnBrk="1" hangingPunct="1">
              <a:lnSpc>
                <a:spcPct val="110000"/>
              </a:lnSpc>
              <a:buFont typeface="Wingdings" panose="05000000000000000000" pitchFamily="2" charset="2"/>
              <a:buNone/>
            </a:pPr>
            <a:r>
              <a:rPr lang="en-US" altLang="zh-CN" sz="2000" b="1" smtClean="0">
                <a:solidFill>
                  <a:schemeClr val="tx1"/>
                </a:solidFill>
                <a:latin typeface="宋体" panose="02010600030101010101" pitchFamily="2" charset="-122"/>
                <a:ea typeface="宋体" panose="02010600030101010101" pitchFamily="2" charset="-122"/>
              </a:rPr>
              <a:t>	unlock</a:t>
            </a:r>
            <a:r>
              <a:rPr lang="zh-CN" altLang="en-US" sz="2000" b="1" smtClean="0">
                <a:solidFill>
                  <a:schemeClr val="tx1"/>
                </a:solidFill>
                <a:latin typeface="宋体" panose="02010600030101010101" pitchFamily="2" charset="-122"/>
                <a:ea typeface="宋体" panose="02010600030101010101" pitchFamily="2" charset="-122"/>
              </a:rPr>
              <a:t>（</a:t>
            </a:r>
            <a:r>
              <a:rPr lang="en-US" altLang="zh-CN" sz="2000" b="1" smtClean="0">
                <a:solidFill>
                  <a:schemeClr val="tx1"/>
                </a:solidFill>
                <a:latin typeface="宋体" panose="02010600030101010101" pitchFamily="2" charset="-122"/>
                <a:ea typeface="宋体" panose="02010600030101010101" pitchFamily="2" charset="-122"/>
              </a:rPr>
              <a:t>counterlock</a:t>
            </a:r>
            <a:r>
              <a:rPr lang="zh-CN" altLang="en-US" sz="2000" b="1" smtClean="0">
                <a:solidFill>
                  <a:schemeClr val="tx1"/>
                </a:solidFill>
                <a:latin typeface="宋体" panose="02010600030101010101" pitchFamily="2" charset="-122"/>
                <a:ea typeface="宋体" panose="02010600030101010101" pitchFamily="2" charset="-122"/>
              </a:rPr>
              <a:t>）；		</a:t>
            </a:r>
            <a:r>
              <a:rPr lang="en-US" altLang="zh-CN" sz="2000" b="1" smtClean="0">
                <a:solidFill>
                  <a:srgbClr val="000000"/>
                </a:solidFill>
                <a:latin typeface="宋体" panose="02010600030101010101" pitchFamily="2" charset="-122"/>
                <a:ea typeface="宋体" panose="02010600030101010101" pitchFamily="2" charset="-122"/>
              </a:rPr>
              <a:t>//</a:t>
            </a:r>
            <a:r>
              <a:rPr lang="zh-CN" altLang="en-US" sz="2000" b="1" smtClean="0">
                <a:solidFill>
                  <a:srgbClr val="000000"/>
                </a:solidFill>
                <a:latin typeface="宋体" panose="02010600030101010101" pitchFamily="2" charset="-122"/>
                <a:ea typeface="宋体" panose="02010600030101010101" pitchFamily="2" charset="-122"/>
              </a:rPr>
              <a:t>释放锁</a:t>
            </a:r>
            <a:r>
              <a:rPr lang="zh-CN" altLang="en-US" sz="2000" b="1" smtClean="0">
                <a:solidFill>
                  <a:schemeClr val="tx1"/>
                </a:solidFill>
                <a:latin typeface="宋体" panose="02010600030101010101" pitchFamily="2" charset="-122"/>
                <a:ea typeface="宋体" panose="02010600030101010101" pitchFamily="2" charset="-122"/>
              </a:rPr>
              <a:t></a:t>
            </a:r>
          </a:p>
          <a:p>
            <a:pPr marL="457200" indent="-457200" eaLnBrk="1" hangingPunct="1">
              <a:lnSpc>
                <a:spcPct val="110000"/>
              </a:lnSpc>
              <a:buFont typeface="Wingdings" panose="05000000000000000000" pitchFamily="2" charset="2"/>
              <a:buNone/>
            </a:pPr>
            <a:r>
              <a:rPr lang="zh-CN" altLang="en-US" sz="2000" b="1" smtClean="0">
                <a:solidFill>
                  <a:schemeClr val="tx1"/>
                </a:solidFill>
                <a:latin typeface="宋体" panose="02010600030101010101" pitchFamily="2" charset="-122"/>
                <a:ea typeface="宋体" panose="02010600030101010101" pitchFamily="2" charset="-122"/>
              </a:rPr>
              <a:t>	</a:t>
            </a:r>
            <a:r>
              <a:rPr lang="en-US" altLang="zh-CN" sz="2000" b="1" smtClean="0">
                <a:solidFill>
                  <a:schemeClr val="tx1"/>
                </a:solidFill>
                <a:latin typeface="宋体" panose="02010600030101010101" pitchFamily="2" charset="-122"/>
                <a:ea typeface="宋体" panose="02010600030101010101" pitchFamily="2" charset="-122"/>
              </a:rPr>
              <a:t>if</a:t>
            </a:r>
            <a:r>
              <a:rPr lang="zh-CN" altLang="en-US" sz="2000" b="1" smtClean="0">
                <a:solidFill>
                  <a:schemeClr val="tx1"/>
                </a:solidFill>
                <a:latin typeface="宋体" panose="02010600030101010101" pitchFamily="2" charset="-122"/>
                <a:ea typeface="宋体" panose="02010600030101010101" pitchFamily="2" charset="-122"/>
              </a:rPr>
              <a:t>（</a:t>
            </a:r>
            <a:r>
              <a:rPr lang="en-US" altLang="zh-CN" sz="2000" b="1" smtClean="0">
                <a:solidFill>
                  <a:schemeClr val="tx1"/>
                </a:solidFill>
                <a:latin typeface="宋体" panose="02010600030101010101" pitchFamily="2" charset="-122"/>
                <a:ea typeface="宋体" panose="02010600030101010101" pitchFamily="2" charset="-122"/>
              </a:rPr>
              <a:t>count==total</a:t>
            </a:r>
            <a:r>
              <a:rPr lang="zh-CN" altLang="en-US" sz="2000" b="1" smtClean="0">
                <a:solidFill>
                  <a:schemeClr val="tx1"/>
                </a:solidFill>
                <a:latin typeface="宋体" panose="02010600030101010101" pitchFamily="2" charset="-122"/>
                <a:ea typeface="宋体" panose="02010600030101010101" pitchFamily="2" charset="-122"/>
              </a:rPr>
              <a:t>）</a:t>
            </a:r>
            <a:r>
              <a:rPr lang="en-US" altLang="zh-CN" sz="2000" b="1" smtClean="0">
                <a:solidFill>
                  <a:schemeClr val="tx1"/>
                </a:solidFill>
                <a:latin typeface="宋体" panose="02010600030101010101" pitchFamily="2" charset="-122"/>
                <a:ea typeface="宋体" panose="02010600030101010101" pitchFamily="2" charset="-122"/>
              </a:rPr>
              <a:t>{		</a:t>
            </a:r>
            <a:r>
              <a:rPr lang="en-US" altLang="zh-CN" sz="2000" b="1" smtClean="0">
                <a:solidFill>
                  <a:srgbClr val="000000"/>
                </a:solidFill>
                <a:latin typeface="宋体" panose="02010600030101010101" pitchFamily="2" charset="-122"/>
                <a:ea typeface="宋体" panose="02010600030101010101" pitchFamily="2" charset="-122"/>
              </a:rPr>
              <a:t>//</a:t>
            </a:r>
            <a:r>
              <a:rPr lang="zh-CN" altLang="en-US" sz="2000" b="1" smtClean="0">
                <a:solidFill>
                  <a:srgbClr val="000000"/>
                </a:solidFill>
                <a:latin typeface="宋体" panose="02010600030101010101" pitchFamily="2" charset="-122"/>
                <a:ea typeface="宋体" panose="02010600030101010101" pitchFamily="2" charset="-122"/>
              </a:rPr>
              <a:t>进程全部到达</a:t>
            </a:r>
            <a:r>
              <a:rPr lang="zh-CN" altLang="en-US" sz="2000" b="1" smtClean="0">
                <a:solidFill>
                  <a:schemeClr val="tx1"/>
                </a:solidFill>
                <a:latin typeface="宋体" panose="02010600030101010101" pitchFamily="2" charset="-122"/>
                <a:ea typeface="宋体" panose="02010600030101010101" pitchFamily="2" charset="-122"/>
              </a:rPr>
              <a:t></a:t>
            </a:r>
          </a:p>
          <a:p>
            <a:pPr marL="457200" indent="-457200" eaLnBrk="1" hangingPunct="1">
              <a:lnSpc>
                <a:spcPct val="110000"/>
              </a:lnSpc>
              <a:buFont typeface="Wingdings" panose="05000000000000000000" pitchFamily="2" charset="2"/>
              <a:buNone/>
            </a:pPr>
            <a:r>
              <a:rPr lang="zh-CN" altLang="en-US" sz="2000" b="1" smtClean="0">
                <a:solidFill>
                  <a:schemeClr val="tx1"/>
                </a:solidFill>
                <a:latin typeface="宋体" panose="02010600030101010101" pitchFamily="2" charset="-122"/>
                <a:ea typeface="宋体" panose="02010600030101010101" pitchFamily="2" charset="-122"/>
              </a:rPr>
              <a:t>		</a:t>
            </a:r>
            <a:r>
              <a:rPr lang="en-US" altLang="zh-CN" sz="2000" b="1" smtClean="0">
                <a:solidFill>
                  <a:schemeClr val="tx1"/>
                </a:solidFill>
                <a:latin typeface="宋体" panose="02010600030101010101" pitchFamily="2" charset="-122"/>
                <a:ea typeface="宋体" panose="02010600030101010101" pitchFamily="2" charset="-122"/>
              </a:rPr>
              <a:t>count=0</a:t>
            </a:r>
            <a:r>
              <a:rPr lang="zh-CN" altLang="en-US" sz="2000" b="1" smtClean="0">
                <a:solidFill>
                  <a:schemeClr val="tx1"/>
                </a:solidFill>
                <a:latin typeface="宋体" panose="02010600030101010101" pitchFamily="2" charset="-122"/>
                <a:ea typeface="宋体" panose="02010600030101010101" pitchFamily="2" charset="-122"/>
              </a:rPr>
              <a:t>；			</a:t>
            </a:r>
            <a:r>
              <a:rPr lang="en-US" altLang="zh-CN" sz="2000" b="1" smtClean="0">
                <a:solidFill>
                  <a:srgbClr val="000000"/>
                </a:solidFill>
                <a:latin typeface="宋体" panose="02010600030101010101" pitchFamily="2" charset="-122"/>
                <a:ea typeface="宋体" panose="02010600030101010101" pitchFamily="2" charset="-122"/>
              </a:rPr>
              <a:t>//</a:t>
            </a:r>
            <a:r>
              <a:rPr lang="zh-CN" altLang="en-US" sz="2000" b="1" smtClean="0">
                <a:solidFill>
                  <a:srgbClr val="000000"/>
                </a:solidFill>
                <a:latin typeface="宋体" panose="02010600030101010101" pitchFamily="2" charset="-122"/>
                <a:ea typeface="宋体" panose="02010600030101010101" pitchFamily="2" charset="-122"/>
              </a:rPr>
              <a:t>重置计数器</a:t>
            </a:r>
            <a:r>
              <a:rPr lang="zh-CN" altLang="en-US" sz="2000" b="1" smtClean="0">
                <a:solidFill>
                  <a:schemeClr val="tx1"/>
                </a:solidFill>
                <a:latin typeface="宋体" panose="02010600030101010101" pitchFamily="2" charset="-122"/>
                <a:ea typeface="宋体" panose="02010600030101010101" pitchFamily="2" charset="-122"/>
              </a:rPr>
              <a:t></a:t>
            </a:r>
          </a:p>
          <a:p>
            <a:pPr marL="457200" indent="-457200" eaLnBrk="1" hangingPunct="1">
              <a:lnSpc>
                <a:spcPct val="110000"/>
              </a:lnSpc>
              <a:buFont typeface="Wingdings" panose="05000000000000000000" pitchFamily="2" charset="2"/>
              <a:buNone/>
            </a:pPr>
            <a:r>
              <a:rPr lang="zh-CN" altLang="en-US" sz="2000" b="1" smtClean="0">
                <a:solidFill>
                  <a:schemeClr val="tx1"/>
                </a:solidFill>
                <a:latin typeface="宋体" panose="02010600030101010101" pitchFamily="2" charset="-122"/>
                <a:ea typeface="宋体" panose="02010600030101010101" pitchFamily="2" charset="-122"/>
              </a:rPr>
              <a:t>		</a:t>
            </a:r>
            <a:r>
              <a:rPr lang="en-US" altLang="zh-CN" sz="2000" b="1" smtClean="0">
                <a:solidFill>
                  <a:schemeClr val="tx1"/>
                </a:solidFill>
                <a:latin typeface="宋体" panose="02010600030101010101" pitchFamily="2" charset="-122"/>
                <a:ea typeface="宋体" panose="02010600030101010101" pitchFamily="2" charset="-122"/>
              </a:rPr>
              <a:t>release=1</a:t>
            </a:r>
            <a:r>
              <a:rPr lang="zh-CN" altLang="en-US" sz="2000" b="1" smtClean="0">
                <a:solidFill>
                  <a:schemeClr val="tx1"/>
                </a:solidFill>
                <a:latin typeface="宋体" panose="02010600030101010101" pitchFamily="2" charset="-122"/>
                <a:ea typeface="宋体" panose="02010600030101010101" pitchFamily="2" charset="-122"/>
              </a:rPr>
              <a:t>；			</a:t>
            </a:r>
            <a:r>
              <a:rPr lang="en-US" altLang="zh-CN" sz="2000" b="1" smtClean="0">
                <a:solidFill>
                  <a:srgbClr val="000000"/>
                </a:solidFill>
                <a:latin typeface="宋体" panose="02010600030101010101" pitchFamily="2" charset="-122"/>
                <a:ea typeface="宋体" panose="02010600030101010101" pitchFamily="2" charset="-122"/>
              </a:rPr>
              <a:t>//</a:t>
            </a:r>
            <a:r>
              <a:rPr lang="zh-CN" altLang="en-US" sz="2000" b="1" smtClean="0">
                <a:solidFill>
                  <a:srgbClr val="000000"/>
                </a:solidFill>
                <a:latin typeface="宋体" panose="02010600030101010101" pitchFamily="2" charset="-122"/>
                <a:ea typeface="宋体" panose="02010600030101010101" pitchFamily="2" charset="-122"/>
              </a:rPr>
              <a:t>释放进程</a:t>
            </a:r>
            <a:r>
              <a:rPr lang="zh-CN" altLang="en-US" sz="2000" b="1" smtClean="0">
                <a:solidFill>
                  <a:schemeClr val="tx1"/>
                </a:solidFill>
                <a:latin typeface="宋体" panose="02010600030101010101" pitchFamily="2" charset="-122"/>
                <a:ea typeface="宋体" panose="02010600030101010101" pitchFamily="2" charset="-122"/>
              </a:rPr>
              <a:t></a:t>
            </a:r>
          </a:p>
          <a:p>
            <a:pPr marL="457200" indent="-457200" eaLnBrk="1" hangingPunct="1">
              <a:lnSpc>
                <a:spcPct val="110000"/>
              </a:lnSpc>
              <a:buFont typeface="Wingdings" panose="05000000000000000000" pitchFamily="2" charset="2"/>
              <a:buNone/>
            </a:pPr>
            <a:r>
              <a:rPr lang="zh-CN" altLang="en-US" sz="2000" b="1" smtClean="0">
                <a:solidFill>
                  <a:schemeClr val="tx1"/>
                </a:solidFill>
                <a:latin typeface="宋体" panose="02010600030101010101" pitchFamily="2" charset="-122"/>
                <a:ea typeface="宋体" panose="02010600030101010101" pitchFamily="2" charset="-122"/>
              </a:rPr>
              <a:t>		｝</a:t>
            </a:r>
          </a:p>
          <a:p>
            <a:pPr marL="457200" indent="-457200" eaLnBrk="1" hangingPunct="1">
              <a:lnSpc>
                <a:spcPct val="110000"/>
              </a:lnSpc>
              <a:buFont typeface="Wingdings" panose="05000000000000000000" pitchFamily="2" charset="2"/>
              <a:buNone/>
            </a:pPr>
            <a:r>
              <a:rPr lang="zh-CN" altLang="en-US" sz="2000" b="1" smtClean="0">
                <a:solidFill>
                  <a:schemeClr val="tx1"/>
                </a:solidFill>
                <a:latin typeface="宋体" panose="02010600030101010101" pitchFamily="2" charset="-122"/>
                <a:ea typeface="宋体" panose="02010600030101010101" pitchFamily="2" charset="-122"/>
              </a:rPr>
              <a:t>	</a:t>
            </a:r>
            <a:r>
              <a:rPr lang="en-US" altLang="zh-CN" sz="2000" b="1" smtClean="0">
                <a:solidFill>
                  <a:schemeClr val="tx1"/>
                </a:solidFill>
                <a:latin typeface="宋体" panose="02010600030101010101" pitchFamily="2" charset="-122"/>
                <a:ea typeface="宋体" panose="02010600030101010101" pitchFamily="2" charset="-122"/>
              </a:rPr>
              <a:t>else {				</a:t>
            </a:r>
            <a:r>
              <a:rPr lang="en-US" altLang="zh-CN" sz="2000" b="1" smtClean="0">
                <a:solidFill>
                  <a:srgbClr val="000000"/>
                </a:solidFill>
                <a:latin typeface="宋体" panose="02010600030101010101" pitchFamily="2" charset="-122"/>
                <a:ea typeface="宋体" panose="02010600030101010101" pitchFamily="2" charset="-122"/>
              </a:rPr>
              <a:t>//</a:t>
            </a:r>
            <a:r>
              <a:rPr lang="zh-CN" altLang="en-US" sz="2000" b="1" smtClean="0">
                <a:solidFill>
                  <a:srgbClr val="000000"/>
                </a:solidFill>
                <a:latin typeface="宋体" panose="02010600030101010101" pitchFamily="2" charset="-122"/>
                <a:ea typeface="宋体" panose="02010600030101010101" pitchFamily="2" charset="-122"/>
              </a:rPr>
              <a:t>还有进程未到达</a:t>
            </a:r>
            <a:r>
              <a:rPr lang="zh-CN" altLang="en-US" sz="2000" b="1" smtClean="0">
                <a:solidFill>
                  <a:schemeClr val="tx1"/>
                </a:solidFill>
                <a:latin typeface="宋体" panose="02010600030101010101" pitchFamily="2" charset="-122"/>
                <a:ea typeface="宋体" panose="02010600030101010101" pitchFamily="2" charset="-122"/>
              </a:rPr>
              <a:t></a:t>
            </a:r>
          </a:p>
          <a:p>
            <a:pPr marL="457200" indent="-457200" eaLnBrk="1" hangingPunct="1">
              <a:lnSpc>
                <a:spcPct val="110000"/>
              </a:lnSpc>
              <a:buFont typeface="Wingdings" panose="05000000000000000000" pitchFamily="2" charset="2"/>
              <a:buNone/>
            </a:pPr>
            <a:r>
              <a:rPr lang="zh-CN" altLang="en-US" sz="2000" b="1" smtClean="0">
                <a:solidFill>
                  <a:schemeClr val="tx1"/>
                </a:solidFill>
                <a:latin typeface="宋体" panose="02010600030101010101" pitchFamily="2" charset="-122"/>
                <a:ea typeface="宋体" panose="02010600030101010101" pitchFamily="2" charset="-122"/>
              </a:rPr>
              <a:t>		</a:t>
            </a:r>
            <a:r>
              <a:rPr lang="en-US" altLang="zh-CN" sz="2000" b="1" smtClean="0">
                <a:solidFill>
                  <a:schemeClr val="tx1"/>
                </a:solidFill>
                <a:latin typeface="宋体" panose="02010600030101010101" pitchFamily="2" charset="-122"/>
                <a:ea typeface="宋体" panose="02010600030101010101" pitchFamily="2" charset="-122"/>
              </a:rPr>
              <a:t>spin</a:t>
            </a:r>
            <a:r>
              <a:rPr lang="zh-CN" altLang="en-US" sz="2000" b="1" smtClean="0">
                <a:solidFill>
                  <a:schemeClr val="tx1"/>
                </a:solidFill>
                <a:latin typeface="宋体" panose="02010600030101010101" pitchFamily="2" charset="-122"/>
                <a:ea typeface="宋体" panose="02010600030101010101" pitchFamily="2" charset="-122"/>
              </a:rPr>
              <a:t>（</a:t>
            </a:r>
            <a:r>
              <a:rPr lang="en-US" altLang="zh-CN" sz="2000" b="1" smtClean="0">
                <a:solidFill>
                  <a:schemeClr val="tx1"/>
                </a:solidFill>
                <a:latin typeface="宋体" panose="02010600030101010101" pitchFamily="2" charset="-122"/>
                <a:ea typeface="宋体" panose="02010600030101010101" pitchFamily="2" charset="-122"/>
              </a:rPr>
              <a:t>release=1</a:t>
            </a:r>
            <a:r>
              <a:rPr lang="zh-CN" altLang="en-US" sz="2000" b="1" smtClean="0">
                <a:solidFill>
                  <a:schemeClr val="tx1"/>
                </a:solidFill>
                <a:latin typeface="宋体" panose="02010600030101010101" pitchFamily="2" charset="-122"/>
                <a:ea typeface="宋体" panose="02010600030101010101" pitchFamily="2" charset="-122"/>
              </a:rPr>
              <a:t>）；		</a:t>
            </a:r>
            <a:r>
              <a:rPr lang="en-US" altLang="zh-CN" sz="2000" b="1" smtClean="0">
                <a:solidFill>
                  <a:srgbClr val="000000"/>
                </a:solidFill>
                <a:latin typeface="宋体" panose="02010600030101010101" pitchFamily="2" charset="-122"/>
                <a:ea typeface="宋体" panose="02010600030101010101" pitchFamily="2" charset="-122"/>
              </a:rPr>
              <a:t>//</a:t>
            </a:r>
            <a:r>
              <a:rPr lang="zh-CN" altLang="en-US" sz="2000" b="1" smtClean="0">
                <a:solidFill>
                  <a:srgbClr val="000000"/>
                </a:solidFill>
                <a:latin typeface="宋体" panose="02010600030101010101" pitchFamily="2" charset="-122"/>
                <a:ea typeface="宋体" panose="02010600030101010101" pitchFamily="2" charset="-122"/>
              </a:rPr>
              <a:t>等待别的进程到达</a:t>
            </a:r>
            <a:r>
              <a:rPr lang="zh-CN" altLang="en-US" sz="2000" b="1" smtClean="0">
                <a:solidFill>
                  <a:schemeClr val="tx1"/>
                </a:solidFill>
                <a:latin typeface="宋体" panose="02010600030101010101" pitchFamily="2" charset="-122"/>
                <a:ea typeface="宋体" panose="02010600030101010101" pitchFamily="2" charset="-122"/>
              </a:rPr>
              <a:t></a:t>
            </a:r>
          </a:p>
          <a:p>
            <a:pPr marL="457200" indent="-457200" eaLnBrk="1" hangingPunct="1">
              <a:lnSpc>
                <a:spcPct val="110000"/>
              </a:lnSpc>
              <a:buFont typeface="Wingdings" panose="05000000000000000000" pitchFamily="2" charset="2"/>
              <a:buNone/>
            </a:pPr>
            <a:r>
              <a:rPr lang="zh-CN" altLang="en-US" sz="2000" b="1" smtClean="0">
                <a:solidFill>
                  <a:schemeClr val="tx1"/>
                </a:solidFill>
                <a:latin typeface="宋体" panose="02010600030101010101" pitchFamily="2" charset="-122"/>
                <a:ea typeface="宋体" panose="02010600030101010101" pitchFamily="2" charset="-122"/>
              </a:rPr>
              <a:t>		｝</a:t>
            </a:r>
          </a:p>
        </p:txBody>
      </p:sp>
    </p:spTree>
  </p:cSld>
  <p:clrMapOvr>
    <a:masterClrMapping/>
  </p:clrMapOvr>
  <p:transition>
    <p:pull dir="rd"/>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10.4 </a:t>
            </a:r>
            <a:r>
              <a:rPr lang="zh-CN" altLang="en-US" smtClean="0">
                <a:latin typeface="黑体" panose="02010609060101010101" pitchFamily="49" charset="-122"/>
              </a:rPr>
              <a:t>同 步</a:t>
            </a:r>
          </a:p>
        </p:txBody>
      </p:sp>
      <p:sp>
        <p:nvSpPr>
          <p:cNvPr id="98307" name="Rectangle 3" descr="Rectangle: Click to edit Master text styles&#10;Second level&#10;Third level&#10;Fourth level&#10;Fifth level"/>
          <p:cNvSpPr>
            <a:spLocks noGrp="1" noChangeArrowheads="1"/>
          </p:cNvSpPr>
          <p:nvPr>
            <p:ph type="body" idx="1"/>
          </p:nvPr>
        </p:nvSpPr>
        <p:spPr>
          <a:xfrm>
            <a:off x="685800" y="1219200"/>
            <a:ext cx="7847013" cy="5233988"/>
          </a:xfrm>
        </p:spPr>
        <p:txBody>
          <a:bodyPr/>
          <a:lstStyle/>
          <a:p>
            <a:pPr lvl="2" eaLnBrk="1" hangingPunct="1">
              <a:lnSpc>
                <a:spcPct val="110000"/>
              </a:lnSpc>
            </a:pPr>
            <a:r>
              <a:rPr lang="zh-CN" altLang="en-US" smtClean="0">
                <a:latin typeface="宋体" panose="02010600030101010101" pitchFamily="2" charset="-122"/>
              </a:rPr>
              <a:t>对</a:t>
            </a:r>
            <a:r>
              <a:rPr lang="en-US" altLang="zh-CN" smtClean="0">
                <a:solidFill>
                  <a:srgbClr val="9933FF"/>
                </a:solidFill>
                <a:latin typeface="宋体" panose="02010600030101010101" pitchFamily="2" charset="-122"/>
              </a:rPr>
              <a:t>counterlock</a:t>
            </a:r>
            <a:r>
              <a:rPr lang="zh-CN" altLang="en-US" smtClean="0">
                <a:latin typeface="宋体" panose="02010600030101010101" pitchFamily="2" charset="-122"/>
              </a:rPr>
              <a:t>加锁保证增量操作的原子性。 </a:t>
            </a:r>
          </a:p>
          <a:p>
            <a:pPr lvl="2" eaLnBrk="1" hangingPunct="1">
              <a:lnSpc>
                <a:spcPct val="110000"/>
              </a:lnSpc>
            </a:pPr>
            <a:r>
              <a:rPr lang="en-US" altLang="zh-CN" smtClean="0">
                <a:solidFill>
                  <a:srgbClr val="9933FF"/>
                </a:solidFill>
                <a:latin typeface="宋体" panose="02010600030101010101" pitchFamily="2" charset="-122"/>
              </a:rPr>
              <a:t>release</a:t>
            </a:r>
            <a:r>
              <a:rPr lang="zh-CN" altLang="en-US" smtClean="0">
                <a:latin typeface="宋体" panose="02010600030101010101" pitchFamily="2" charset="-122"/>
              </a:rPr>
              <a:t>用来封锁进程直到最后一个进程到达栅栏。</a:t>
            </a:r>
          </a:p>
          <a:p>
            <a:pPr lvl="2" eaLnBrk="1" hangingPunct="1">
              <a:lnSpc>
                <a:spcPct val="110000"/>
              </a:lnSpc>
            </a:pPr>
            <a:r>
              <a:rPr lang="en-US" altLang="zh-CN" smtClean="0">
                <a:solidFill>
                  <a:srgbClr val="9933FF"/>
                </a:solidFill>
                <a:latin typeface="宋体" panose="02010600030101010101" pitchFamily="2" charset="-122"/>
              </a:rPr>
              <a:t>spin</a:t>
            </a:r>
            <a:r>
              <a:rPr lang="zh-CN" altLang="en-US" smtClean="0">
                <a:solidFill>
                  <a:srgbClr val="9933FF"/>
                </a:solidFill>
                <a:latin typeface="宋体" panose="02010600030101010101" pitchFamily="2" charset="-122"/>
              </a:rPr>
              <a:t>（</a:t>
            </a:r>
            <a:r>
              <a:rPr lang="en-US" altLang="zh-CN" smtClean="0">
                <a:solidFill>
                  <a:srgbClr val="9933FF"/>
                </a:solidFill>
                <a:latin typeface="宋体" panose="02010600030101010101" pitchFamily="2" charset="-122"/>
              </a:rPr>
              <a:t>release=1</a:t>
            </a:r>
            <a:r>
              <a:rPr lang="zh-CN" altLang="en-US" smtClean="0">
                <a:solidFill>
                  <a:srgbClr val="9933FF"/>
                </a:solidFill>
                <a:latin typeface="宋体" panose="02010600030101010101" pitchFamily="2" charset="-122"/>
              </a:rPr>
              <a:t>）</a:t>
            </a:r>
            <a:r>
              <a:rPr lang="zh-CN" altLang="en-US" smtClean="0">
                <a:latin typeface="宋体" panose="02010600030101010101" pitchFamily="2" charset="-122"/>
              </a:rPr>
              <a:t>使进程等待直到全部的进程到达栅栏。 </a:t>
            </a:r>
          </a:p>
          <a:p>
            <a:pPr marL="1085850" lvl="1" indent="-457200" eaLnBrk="1" hangingPunct="1">
              <a:lnSpc>
                <a:spcPct val="110000"/>
              </a:lnSpc>
            </a:pPr>
            <a:r>
              <a:rPr lang="zh-CN" altLang="en-US" smtClean="0"/>
              <a:t>实际情况中会</a:t>
            </a:r>
            <a:r>
              <a:rPr lang="zh-CN" altLang="en-US" smtClean="0">
                <a:solidFill>
                  <a:srgbClr val="D60093"/>
                </a:solidFill>
              </a:rPr>
              <a:t>出现的问题</a:t>
            </a:r>
          </a:p>
          <a:p>
            <a:pPr marL="1085850" lvl="1" indent="-457200" eaLnBrk="1" hangingPunct="1">
              <a:lnSpc>
                <a:spcPct val="110000"/>
              </a:lnSpc>
              <a:buFont typeface="Wingdings" pitchFamily="2" charset="2"/>
              <a:buNone/>
            </a:pPr>
            <a:r>
              <a:rPr lang="zh-CN" altLang="en-US" sz="2000" b="1" smtClean="0">
                <a:ea typeface="宋体" panose="02010600030101010101" pitchFamily="2" charset="-122"/>
              </a:rPr>
              <a:t>              栅栏通常是在循环中使用，从</a:t>
            </a:r>
            <a:r>
              <a:rPr lang="zh-CN" altLang="en-US" sz="2000" b="1" smtClean="0">
                <a:latin typeface="宋体" panose="02010600030101010101" pitchFamily="2" charset="-122"/>
                <a:ea typeface="宋体" panose="02010600030101010101" pitchFamily="2" charset="-122"/>
              </a:rPr>
              <a:t>栅栏释放的进程运行一段后又会再次返回栅栏，这样有可能出现某个进程永远离不开栅栏的状况</a:t>
            </a:r>
            <a:r>
              <a:rPr lang="en-US" altLang="zh-CN" sz="2000" b="1" smtClean="0">
                <a:latin typeface="宋体" panose="02010600030101010101" pitchFamily="2" charset="-122"/>
                <a:ea typeface="宋体" panose="02010600030101010101" pitchFamily="2" charset="-122"/>
              </a:rPr>
              <a:t>(</a:t>
            </a:r>
            <a:r>
              <a:rPr lang="zh-CN" altLang="en-US" sz="2000" b="1" smtClean="0">
                <a:latin typeface="宋体" panose="02010600030101010101" pitchFamily="2" charset="-122"/>
                <a:ea typeface="宋体" panose="02010600030101010101" pitchFamily="2" charset="-122"/>
              </a:rPr>
              <a:t>它停在旋转操作上</a:t>
            </a:r>
            <a:r>
              <a:rPr lang="en-US" altLang="zh-CN" sz="2000" b="1" smtClean="0">
                <a:latin typeface="宋体" panose="02010600030101010101" pitchFamily="2" charset="-122"/>
                <a:ea typeface="宋体" panose="02010600030101010101" pitchFamily="2" charset="-122"/>
              </a:rPr>
              <a:t>)</a:t>
            </a:r>
            <a:r>
              <a:rPr lang="zh-CN" altLang="en-US" sz="2000" b="1" smtClean="0">
                <a:latin typeface="宋体" panose="02010600030101010101" pitchFamily="2" charset="-122"/>
                <a:ea typeface="宋体" panose="02010600030101010101" pitchFamily="2" charset="-122"/>
              </a:rPr>
              <a:t>。</a:t>
            </a:r>
          </a:p>
          <a:p>
            <a:pPr lvl="2" eaLnBrk="1" hangingPunct="1">
              <a:lnSpc>
                <a:spcPct val="110000"/>
              </a:lnSpc>
            </a:pPr>
            <a:r>
              <a:rPr lang="zh-CN" altLang="en-US" smtClean="0"/>
              <a:t>一种解决方法</a:t>
            </a:r>
          </a:p>
          <a:p>
            <a:pPr lvl="2" eaLnBrk="1" hangingPunct="1">
              <a:lnSpc>
                <a:spcPct val="110000"/>
              </a:lnSpc>
              <a:buFont typeface="Wingdings" pitchFamily="2" charset="2"/>
              <a:buNone/>
            </a:pPr>
            <a:r>
              <a:rPr lang="zh-CN" altLang="en-US" smtClean="0"/>
              <a:t>             当进程离开栅栏时进行计数（和到达时一样），在上次栅栏使用中的所有进程离开之前，不允许任何进程重用并初始化本栅栏。但这会明显增加栅栏的延迟和竞争。</a:t>
            </a:r>
          </a:p>
        </p:txBody>
      </p:sp>
    </p:spTree>
  </p:cSld>
  <p:clrMapOvr>
    <a:masterClrMapping/>
  </p:clrMapOvr>
  <p:transition>
    <p:pull dir="rd"/>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10.4 </a:t>
            </a:r>
            <a:r>
              <a:rPr lang="zh-CN" altLang="en-US" smtClean="0">
                <a:latin typeface="黑体" panose="02010609060101010101" pitchFamily="49" charset="-122"/>
              </a:rPr>
              <a:t>同 步</a:t>
            </a:r>
          </a:p>
        </p:txBody>
      </p:sp>
      <p:sp>
        <p:nvSpPr>
          <p:cNvPr id="99331" name="Rectangle 3" descr="Rectangle: Click to edit Master text styles&#10;Second level&#10;Third level&#10;Fourth level&#10;Fifth level"/>
          <p:cNvSpPr>
            <a:spLocks noGrp="1" noChangeArrowheads="1"/>
          </p:cNvSpPr>
          <p:nvPr>
            <p:ph type="body" idx="1"/>
          </p:nvPr>
        </p:nvSpPr>
        <p:spPr>
          <a:xfrm>
            <a:off x="250825" y="1355725"/>
            <a:ext cx="8137525" cy="4521200"/>
          </a:xfrm>
        </p:spPr>
        <p:txBody>
          <a:bodyPr/>
          <a:lstStyle/>
          <a:p>
            <a:pPr lvl="2" eaLnBrk="1" hangingPunct="1">
              <a:lnSpc>
                <a:spcPct val="130000"/>
              </a:lnSpc>
            </a:pPr>
            <a:r>
              <a:rPr lang="zh-CN" altLang="en-US" smtClean="0"/>
              <a:t>另一种解决办法</a:t>
            </a:r>
          </a:p>
          <a:p>
            <a:pPr lvl="3" eaLnBrk="1" hangingPunct="1">
              <a:lnSpc>
                <a:spcPct val="130000"/>
              </a:lnSpc>
            </a:pPr>
            <a:r>
              <a:rPr lang="zh-CN" altLang="en-US" smtClean="0">
                <a:latin typeface="宋体" panose="02010600030101010101" pitchFamily="2" charset="-122"/>
              </a:rPr>
              <a:t>采用</a:t>
            </a:r>
            <a:r>
              <a:rPr lang="en-US" altLang="zh-CN" smtClean="0">
                <a:solidFill>
                  <a:srgbClr val="9933FF"/>
                </a:solidFill>
                <a:latin typeface="宋体" panose="02010600030101010101" pitchFamily="2" charset="-122"/>
              </a:rPr>
              <a:t>sense_reversing</a:t>
            </a:r>
            <a:r>
              <a:rPr lang="zh-CN" altLang="en-US" smtClean="0">
                <a:latin typeface="宋体" panose="02010600030101010101" pitchFamily="2" charset="-122"/>
              </a:rPr>
              <a:t>栅栏，每个进程均使用一个私有变量</a:t>
            </a:r>
            <a:r>
              <a:rPr lang="en-US" altLang="zh-CN" smtClean="0">
                <a:solidFill>
                  <a:srgbClr val="9933FF"/>
                </a:solidFill>
                <a:latin typeface="宋体" panose="02010600030101010101" pitchFamily="2" charset="-122"/>
              </a:rPr>
              <a:t>local_sense</a:t>
            </a:r>
            <a:r>
              <a:rPr lang="zh-CN" altLang="en-US" smtClean="0">
                <a:latin typeface="宋体" panose="02010600030101010101" pitchFamily="2" charset="-122"/>
              </a:rPr>
              <a:t>，该变量初始化为</a:t>
            </a:r>
            <a:r>
              <a:rPr lang="en-US" altLang="zh-CN" smtClean="0">
                <a:solidFill>
                  <a:srgbClr val="9933FF"/>
                </a:solidFill>
                <a:latin typeface="宋体" panose="02010600030101010101" pitchFamily="2" charset="-122"/>
              </a:rPr>
              <a:t>1</a:t>
            </a:r>
            <a:r>
              <a:rPr lang="zh-CN" altLang="en-US" smtClean="0">
                <a:latin typeface="宋体" panose="02010600030101010101" pitchFamily="2" charset="-122"/>
              </a:rPr>
              <a:t>。</a:t>
            </a:r>
          </a:p>
          <a:p>
            <a:pPr lvl="3" eaLnBrk="1" hangingPunct="1">
              <a:lnSpc>
                <a:spcPct val="130000"/>
              </a:lnSpc>
            </a:pPr>
            <a:r>
              <a:rPr lang="en-US" altLang="zh-CN" smtClean="0">
                <a:solidFill>
                  <a:srgbClr val="9933FF"/>
                </a:solidFill>
                <a:latin typeface="宋体" panose="02010600030101010101" pitchFamily="2" charset="-122"/>
              </a:rPr>
              <a:t>sense_reversing</a:t>
            </a:r>
            <a:r>
              <a:rPr lang="zh-CN" altLang="en-US" smtClean="0">
                <a:latin typeface="宋体" panose="02010600030101010101" pitchFamily="2" charset="-122"/>
              </a:rPr>
              <a:t>栅栏的代码</a:t>
            </a:r>
            <a:r>
              <a:rPr lang="zh-CN" altLang="en-US" smtClean="0"/>
              <a:t> </a:t>
            </a:r>
            <a:r>
              <a:rPr lang="zh-CN" altLang="en-US" smtClean="0">
                <a:latin typeface="宋体" panose="02010600030101010101" pitchFamily="2" charset="-122"/>
              </a:rPr>
              <a:t> </a:t>
            </a:r>
          </a:p>
          <a:p>
            <a:pPr lvl="2" eaLnBrk="1" hangingPunct="1">
              <a:lnSpc>
                <a:spcPct val="130000"/>
              </a:lnSpc>
              <a:buFont typeface="Wingdings" pitchFamily="2" charset="2"/>
              <a:buNone/>
            </a:pPr>
            <a:r>
              <a:rPr lang="zh-CN" altLang="en-US" smtClean="0">
                <a:solidFill>
                  <a:srgbClr val="D60093"/>
                </a:solidFill>
              </a:rPr>
              <a:t>优缺点：</a:t>
            </a:r>
            <a:r>
              <a:rPr lang="zh-CN" altLang="en-US" smtClean="0"/>
              <a:t>使用安全，但性能比较差。</a:t>
            </a:r>
          </a:p>
          <a:p>
            <a:pPr lvl="2" eaLnBrk="1" hangingPunct="1">
              <a:lnSpc>
                <a:spcPct val="130000"/>
              </a:lnSpc>
              <a:buFont typeface="Wingdings" pitchFamily="2" charset="2"/>
              <a:buNone/>
            </a:pPr>
            <a:r>
              <a:rPr lang="zh-CN" altLang="en-GB" smtClean="0">
                <a:latin typeface="宋体" panose="02010600030101010101" pitchFamily="2" charset="-122"/>
              </a:rPr>
              <a:t>        对于</a:t>
            </a:r>
            <a:r>
              <a:rPr lang="en-GB" altLang="zh-CN" smtClean="0">
                <a:solidFill>
                  <a:srgbClr val="9933FF"/>
                </a:solidFill>
                <a:latin typeface="宋体" panose="02010600030101010101" pitchFamily="2" charset="-122"/>
              </a:rPr>
              <a:t>10</a:t>
            </a:r>
            <a:r>
              <a:rPr lang="zh-CN" altLang="en-GB" smtClean="0">
                <a:latin typeface="宋体" panose="02010600030101010101" pitchFamily="2" charset="-122"/>
              </a:rPr>
              <a:t>个处理器来说，当同时进行栅栏操作时，如果忽略对</a:t>
            </a:r>
            <a:r>
              <a:rPr lang="en-GB" altLang="zh-CN" smtClean="0">
                <a:solidFill>
                  <a:srgbClr val="9933FF"/>
                </a:solidFill>
                <a:latin typeface="宋体" panose="02010600030101010101" pitchFamily="2" charset="-122"/>
              </a:rPr>
              <a:t>Cache</a:t>
            </a:r>
            <a:r>
              <a:rPr lang="zh-CN" altLang="en-GB" smtClean="0">
                <a:latin typeface="宋体" panose="02010600030101010101" pitchFamily="2" charset="-122"/>
              </a:rPr>
              <a:t>的访问时间以及其它非同步操作所需的时间，则其总线事务数为</a:t>
            </a:r>
            <a:r>
              <a:rPr lang="en-GB" altLang="zh-CN" smtClean="0">
                <a:solidFill>
                  <a:srgbClr val="9933FF"/>
                </a:solidFill>
                <a:latin typeface="宋体" panose="02010600030101010101" pitchFamily="2" charset="-122"/>
              </a:rPr>
              <a:t>204</a:t>
            </a:r>
            <a:r>
              <a:rPr lang="zh-CN" altLang="en-GB" smtClean="0">
                <a:latin typeface="宋体" panose="02010600030101010101" pitchFamily="2" charset="-122"/>
              </a:rPr>
              <a:t>个，如果每个总线事物需要</a:t>
            </a:r>
            <a:r>
              <a:rPr lang="en-GB" altLang="zh-CN" smtClean="0">
                <a:solidFill>
                  <a:srgbClr val="9933FF"/>
                </a:solidFill>
                <a:latin typeface="宋体" panose="02010600030101010101" pitchFamily="2" charset="-122"/>
              </a:rPr>
              <a:t>100</a:t>
            </a:r>
            <a:r>
              <a:rPr lang="zh-CN" altLang="en-GB" smtClean="0">
                <a:latin typeface="宋体" panose="02010600030101010101" pitchFamily="2" charset="-122"/>
              </a:rPr>
              <a:t>个时钟周期，则总共需要</a:t>
            </a:r>
            <a:r>
              <a:rPr lang="en-GB" altLang="zh-CN" smtClean="0">
                <a:solidFill>
                  <a:srgbClr val="9933FF"/>
                </a:solidFill>
                <a:latin typeface="宋体" panose="02010600030101010101" pitchFamily="2" charset="-122"/>
              </a:rPr>
              <a:t>20400</a:t>
            </a:r>
            <a:r>
              <a:rPr lang="zh-CN" altLang="en-GB" smtClean="0">
                <a:latin typeface="宋体" panose="02010600030101010101" pitchFamily="2" charset="-122"/>
              </a:rPr>
              <a:t>个时钟周期。 </a:t>
            </a:r>
            <a:endParaRPr lang="zh-CN" altLang="en-US" smtClean="0">
              <a:latin typeface="宋体"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10.4 </a:t>
            </a:r>
            <a:r>
              <a:rPr lang="zh-CN" altLang="en-US" smtClean="0">
                <a:latin typeface="黑体" panose="02010609060101010101" pitchFamily="49" charset="-122"/>
              </a:rPr>
              <a:t>同 步</a:t>
            </a:r>
          </a:p>
        </p:txBody>
      </p:sp>
      <p:sp>
        <p:nvSpPr>
          <p:cNvPr id="100355" name="Rectangle 3" descr="Rectangle: Click to edit Master text styles&#10;Second level&#10;Third level&#10;Fourth level&#10;Fifth level"/>
          <p:cNvSpPr>
            <a:spLocks noGrp="1" noChangeArrowheads="1"/>
          </p:cNvSpPr>
          <p:nvPr>
            <p:ph type="body" idx="1"/>
          </p:nvPr>
        </p:nvSpPr>
        <p:spPr>
          <a:xfrm>
            <a:off x="760413" y="1363663"/>
            <a:ext cx="7772400" cy="4873625"/>
          </a:xfrm>
        </p:spPr>
        <p:txBody>
          <a:bodyPr/>
          <a:lstStyle/>
          <a:p>
            <a:pPr marL="457200" indent="-457200" eaLnBrk="1" hangingPunct="1">
              <a:lnSpc>
                <a:spcPct val="110000"/>
              </a:lnSpc>
              <a:buFont typeface="Wingdings" panose="05000000000000000000" pitchFamily="2" charset="2"/>
              <a:buNone/>
            </a:pPr>
            <a:r>
              <a:rPr lang="en-US" altLang="zh-CN" sz="2000" b="1" smtClean="0">
                <a:solidFill>
                  <a:schemeClr val="tx1"/>
                </a:solidFill>
                <a:latin typeface="宋体" panose="02010600030101010101" pitchFamily="2" charset="-122"/>
                <a:ea typeface="宋体" panose="02010600030101010101" pitchFamily="2" charset="-122"/>
              </a:rPr>
              <a:t>local_sense=! local_sense</a:t>
            </a:r>
            <a:r>
              <a:rPr lang="zh-CN" altLang="en-GB" sz="2000" b="1" smtClean="0">
                <a:solidFill>
                  <a:schemeClr val="tx1"/>
                </a:solidFill>
                <a:latin typeface="宋体" panose="02010600030101010101" pitchFamily="2" charset="-122"/>
                <a:ea typeface="宋体" panose="02010600030101010101" pitchFamily="2" charset="-122"/>
              </a:rPr>
              <a:t>；</a:t>
            </a:r>
            <a:r>
              <a:rPr lang="zh-CN" altLang="en-US" sz="2000" b="1" smtClean="0">
                <a:solidFill>
                  <a:schemeClr val="tx1"/>
                </a:solidFill>
                <a:latin typeface="宋体" panose="02010600030101010101" pitchFamily="2" charset="-122"/>
                <a:ea typeface="宋体" panose="02010600030101010101" pitchFamily="2" charset="-122"/>
              </a:rPr>
              <a:t>	        </a:t>
            </a:r>
            <a:r>
              <a:rPr lang="en-US" altLang="zh-CN" sz="2000" b="1" smtClean="0">
                <a:solidFill>
                  <a:srgbClr val="000000"/>
                </a:solidFill>
                <a:latin typeface="宋体" panose="02010600030101010101" pitchFamily="2" charset="-122"/>
                <a:ea typeface="宋体" panose="02010600030101010101" pitchFamily="2" charset="-122"/>
              </a:rPr>
              <a:t>//local-sense</a:t>
            </a:r>
            <a:r>
              <a:rPr lang="zh-CN" altLang="en-US" sz="2000" b="1" smtClean="0">
                <a:solidFill>
                  <a:srgbClr val="000000"/>
                </a:solidFill>
                <a:latin typeface="宋体" panose="02010600030101010101" pitchFamily="2" charset="-122"/>
                <a:ea typeface="宋体" panose="02010600030101010101" pitchFamily="2" charset="-122"/>
              </a:rPr>
              <a:t>取反</a:t>
            </a:r>
            <a:r>
              <a:rPr lang="zh-CN" altLang="en-US" sz="2000" b="1" smtClean="0">
                <a:solidFill>
                  <a:schemeClr val="tx1"/>
                </a:solidFill>
                <a:latin typeface="宋体" panose="02010600030101010101" pitchFamily="2" charset="-122"/>
                <a:ea typeface="宋体" panose="02010600030101010101" pitchFamily="2" charset="-122"/>
              </a:rPr>
              <a:t></a:t>
            </a:r>
          </a:p>
          <a:p>
            <a:pPr marL="457200" indent="-457200" eaLnBrk="1" hangingPunct="1">
              <a:lnSpc>
                <a:spcPct val="110000"/>
              </a:lnSpc>
              <a:buFont typeface="Wingdings" panose="05000000000000000000" pitchFamily="2" charset="2"/>
              <a:buNone/>
            </a:pPr>
            <a:r>
              <a:rPr lang="zh-CN" altLang="en-US" sz="2000" b="1" smtClean="0">
                <a:solidFill>
                  <a:schemeClr val="tx1"/>
                </a:solidFill>
                <a:latin typeface="宋体" panose="02010600030101010101" pitchFamily="2" charset="-122"/>
                <a:ea typeface="宋体" panose="02010600030101010101" pitchFamily="2" charset="-122"/>
              </a:rPr>
              <a:t>	</a:t>
            </a:r>
            <a:r>
              <a:rPr lang="en-US" altLang="zh-CN" sz="2000" b="1" smtClean="0">
                <a:solidFill>
                  <a:schemeClr val="tx1"/>
                </a:solidFill>
                <a:latin typeface="宋体" panose="02010600030101010101" pitchFamily="2" charset="-122"/>
                <a:ea typeface="宋体" panose="02010600030101010101" pitchFamily="2" charset="-122"/>
              </a:rPr>
              <a:t>lock</a:t>
            </a:r>
            <a:r>
              <a:rPr lang="zh-CN" altLang="en-GB" sz="2000" b="1" smtClean="0">
                <a:solidFill>
                  <a:schemeClr val="tx1"/>
                </a:solidFill>
                <a:latin typeface="宋体" panose="02010600030101010101" pitchFamily="2" charset="-122"/>
                <a:ea typeface="宋体" panose="02010600030101010101" pitchFamily="2" charset="-122"/>
              </a:rPr>
              <a:t>（</a:t>
            </a:r>
            <a:r>
              <a:rPr lang="en-US" altLang="zh-CN" sz="2000" b="1" smtClean="0">
                <a:solidFill>
                  <a:schemeClr val="tx1"/>
                </a:solidFill>
                <a:latin typeface="宋体" panose="02010600030101010101" pitchFamily="2" charset="-122"/>
                <a:ea typeface="宋体" panose="02010600030101010101" pitchFamily="2" charset="-122"/>
              </a:rPr>
              <a:t>counterlock</a:t>
            </a:r>
            <a:r>
              <a:rPr lang="zh-CN" altLang="en-GB" sz="2000" b="1" smtClean="0">
                <a:solidFill>
                  <a:schemeClr val="tx1"/>
                </a:solidFill>
                <a:latin typeface="宋体" panose="02010600030101010101" pitchFamily="2" charset="-122"/>
                <a:ea typeface="宋体" panose="02010600030101010101" pitchFamily="2" charset="-122"/>
              </a:rPr>
              <a:t>）；</a:t>
            </a:r>
            <a:r>
              <a:rPr lang="zh-CN" altLang="en-US" sz="2000" b="1" smtClean="0">
                <a:solidFill>
                  <a:schemeClr val="tx1"/>
                </a:solidFill>
                <a:latin typeface="宋体" panose="02010600030101010101" pitchFamily="2" charset="-122"/>
                <a:ea typeface="宋体" panose="02010600030101010101" pitchFamily="2" charset="-122"/>
              </a:rPr>
              <a:t>		 </a:t>
            </a:r>
            <a:r>
              <a:rPr lang="en-US" altLang="zh-CN" sz="2000" b="1" smtClean="0">
                <a:solidFill>
                  <a:srgbClr val="000000"/>
                </a:solidFill>
                <a:latin typeface="宋体" panose="02010600030101010101" pitchFamily="2" charset="-122"/>
                <a:ea typeface="宋体" panose="02010600030101010101" pitchFamily="2" charset="-122"/>
              </a:rPr>
              <a:t>//</a:t>
            </a:r>
            <a:r>
              <a:rPr lang="zh-CN" altLang="en-US" sz="2000" b="1" smtClean="0">
                <a:solidFill>
                  <a:srgbClr val="000000"/>
                </a:solidFill>
                <a:latin typeface="宋体" panose="02010600030101010101" pitchFamily="2" charset="-122"/>
                <a:ea typeface="宋体" panose="02010600030101010101" pitchFamily="2" charset="-122"/>
              </a:rPr>
              <a:t>确保更新的原子性</a:t>
            </a:r>
            <a:r>
              <a:rPr lang="zh-CN" altLang="en-US" sz="2000" b="1" smtClean="0">
                <a:solidFill>
                  <a:schemeClr val="tx1"/>
                </a:solidFill>
                <a:latin typeface="宋体" panose="02010600030101010101" pitchFamily="2" charset="-122"/>
                <a:ea typeface="宋体" panose="02010600030101010101" pitchFamily="2" charset="-122"/>
              </a:rPr>
              <a:t></a:t>
            </a:r>
          </a:p>
          <a:p>
            <a:pPr marL="457200" indent="-457200" eaLnBrk="1" hangingPunct="1">
              <a:lnSpc>
                <a:spcPct val="110000"/>
              </a:lnSpc>
              <a:buFont typeface="Wingdings" panose="05000000000000000000" pitchFamily="2" charset="2"/>
              <a:buNone/>
            </a:pPr>
            <a:r>
              <a:rPr lang="zh-CN" altLang="en-US" sz="2000" b="1" smtClean="0">
                <a:solidFill>
                  <a:schemeClr val="tx1"/>
                </a:solidFill>
                <a:latin typeface="宋体" panose="02010600030101010101" pitchFamily="2" charset="-122"/>
                <a:ea typeface="宋体" panose="02010600030101010101" pitchFamily="2" charset="-122"/>
              </a:rPr>
              <a:t>	</a:t>
            </a:r>
            <a:r>
              <a:rPr lang="en-US" altLang="zh-CN" sz="2000" b="1" smtClean="0">
                <a:solidFill>
                  <a:schemeClr val="tx1"/>
                </a:solidFill>
                <a:latin typeface="宋体" panose="02010600030101010101" pitchFamily="2" charset="-122"/>
                <a:ea typeface="宋体" panose="02010600030101010101" pitchFamily="2" charset="-122"/>
              </a:rPr>
              <a:t>count++</a:t>
            </a:r>
            <a:r>
              <a:rPr lang="zh-CN" altLang="en-US" sz="2000" b="1" smtClean="0">
                <a:solidFill>
                  <a:schemeClr val="tx1"/>
                </a:solidFill>
                <a:latin typeface="宋体" panose="02010600030101010101" pitchFamily="2" charset="-122"/>
                <a:ea typeface="宋体" panose="02010600030101010101" pitchFamily="2" charset="-122"/>
              </a:rPr>
              <a:t>；				 </a:t>
            </a:r>
            <a:r>
              <a:rPr lang="en-US" altLang="zh-CN" sz="2000" b="1" smtClean="0">
                <a:solidFill>
                  <a:srgbClr val="000000"/>
                </a:solidFill>
                <a:latin typeface="宋体" panose="02010600030101010101" pitchFamily="2" charset="-122"/>
                <a:ea typeface="宋体" panose="02010600030101010101" pitchFamily="2" charset="-122"/>
              </a:rPr>
              <a:t>//</a:t>
            </a:r>
            <a:r>
              <a:rPr lang="zh-CN" altLang="en-US" sz="2000" b="1" smtClean="0">
                <a:solidFill>
                  <a:srgbClr val="000000"/>
                </a:solidFill>
                <a:latin typeface="宋体" panose="02010600030101010101" pitchFamily="2" charset="-122"/>
                <a:ea typeface="宋体" panose="02010600030101010101" pitchFamily="2" charset="-122"/>
              </a:rPr>
              <a:t>到达进程数加</a:t>
            </a:r>
            <a:r>
              <a:rPr lang="en-US" altLang="zh-CN" sz="2000" b="1" smtClean="0">
                <a:solidFill>
                  <a:srgbClr val="000000"/>
                </a:solidFill>
                <a:latin typeface="宋体" panose="02010600030101010101" pitchFamily="2" charset="-122"/>
                <a:ea typeface="宋体" panose="02010600030101010101" pitchFamily="2" charset="-122"/>
              </a:rPr>
              <a:t>1</a:t>
            </a:r>
            <a:r>
              <a:rPr lang="en-US" altLang="zh-CN" sz="2000" b="1" smtClean="0">
                <a:solidFill>
                  <a:schemeClr val="tx1"/>
                </a:solidFill>
                <a:latin typeface="宋体" panose="02010600030101010101" pitchFamily="2" charset="-122"/>
                <a:ea typeface="宋体" panose="02010600030101010101" pitchFamily="2" charset="-122"/>
              </a:rPr>
              <a:t></a:t>
            </a:r>
          </a:p>
          <a:p>
            <a:pPr marL="457200" indent="-457200" eaLnBrk="1" hangingPunct="1">
              <a:lnSpc>
                <a:spcPct val="110000"/>
              </a:lnSpc>
              <a:buFont typeface="Wingdings" panose="05000000000000000000" pitchFamily="2" charset="2"/>
              <a:buNone/>
            </a:pPr>
            <a:r>
              <a:rPr lang="en-US" altLang="zh-CN" sz="2000" b="1" smtClean="0">
                <a:solidFill>
                  <a:schemeClr val="tx1"/>
                </a:solidFill>
                <a:latin typeface="宋体" panose="02010600030101010101" pitchFamily="2" charset="-122"/>
                <a:ea typeface="宋体" panose="02010600030101010101" pitchFamily="2" charset="-122"/>
              </a:rPr>
              <a:t>	unlock</a:t>
            </a:r>
            <a:r>
              <a:rPr lang="zh-CN" altLang="en-US" sz="2000" b="1" smtClean="0">
                <a:solidFill>
                  <a:schemeClr val="tx1"/>
                </a:solidFill>
                <a:latin typeface="宋体" panose="02010600030101010101" pitchFamily="2" charset="-122"/>
                <a:ea typeface="宋体" panose="02010600030101010101" pitchFamily="2" charset="-122"/>
              </a:rPr>
              <a:t>（</a:t>
            </a:r>
            <a:r>
              <a:rPr lang="en-US" altLang="zh-CN" sz="2000" b="1" smtClean="0">
                <a:solidFill>
                  <a:schemeClr val="tx1"/>
                </a:solidFill>
                <a:latin typeface="宋体" panose="02010600030101010101" pitchFamily="2" charset="-122"/>
                <a:ea typeface="宋体" panose="02010600030101010101" pitchFamily="2" charset="-122"/>
              </a:rPr>
              <a:t>counterlock</a:t>
            </a:r>
            <a:r>
              <a:rPr lang="zh-CN" altLang="en-US" sz="2000" b="1" smtClean="0">
                <a:solidFill>
                  <a:schemeClr val="tx1"/>
                </a:solidFill>
                <a:latin typeface="宋体" panose="02010600030101010101" pitchFamily="2" charset="-122"/>
                <a:ea typeface="宋体" panose="02010600030101010101" pitchFamily="2" charset="-122"/>
              </a:rPr>
              <a:t>）；		 </a:t>
            </a:r>
            <a:r>
              <a:rPr lang="en-US" altLang="zh-CN" sz="2000" b="1" smtClean="0">
                <a:solidFill>
                  <a:srgbClr val="000000"/>
                </a:solidFill>
                <a:latin typeface="宋体" panose="02010600030101010101" pitchFamily="2" charset="-122"/>
                <a:ea typeface="宋体" panose="02010600030101010101" pitchFamily="2" charset="-122"/>
              </a:rPr>
              <a:t>//</a:t>
            </a:r>
            <a:r>
              <a:rPr lang="zh-CN" altLang="en-US" sz="2000" b="1" smtClean="0">
                <a:solidFill>
                  <a:srgbClr val="000000"/>
                </a:solidFill>
                <a:latin typeface="宋体" panose="02010600030101010101" pitchFamily="2" charset="-122"/>
                <a:ea typeface="宋体" panose="02010600030101010101" pitchFamily="2" charset="-122"/>
              </a:rPr>
              <a:t>释放锁</a:t>
            </a:r>
            <a:r>
              <a:rPr lang="zh-CN" altLang="en-US" sz="2000" b="1" smtClean="0">
                <a:solidFill>
                  <a:schemeClr val="tx1"/>
                </a:solidFill>
                <a:latin typeface="宋体" panose="02010600030101010101" pitchFamily="2" charset="-122"/>
                <a:ea typeface="宋体" panose="02010600030101010101" pitchFamily="2" charset="-122"/>
              </a:rPr>
              <a:t></a:t>
            </a:r>
          </a:p>
          <a:p>
            <a:pPr marL="457200" indent="-457200" eaLnBrk="1" hangingPunct="1">
              <a:lnSpc>
                <a:spcPct val="110000"/>
              </a:lnSpc>
              <a:buFont typeface="Wingdings" panose="05000000000000000000" pitchFamily="2" charset="2"/>
              <a:buNone/>
            </a:pPr>
            <a:r>
              <a:rPr lang="zh-CN" altLang="en-US" sz="2000" b="1" smtClean="0">
                <a:solidFill>
                  <a:schemeClr val="tx1"/>
                </a:solidFill>
                <a:latin typeface="宋体" panose="02010600030101010101" pitchFamily="2" charset="-122"/>
                <a:ea typeface="宋体" panose="02010600030101010101" pitchFamily="2" charset="-122"/>
              </a:rPr>
              <a:t>	</a:t>
            </a:r>
            <a:r>
              <a:rPr lang="en-US" altLang="zh-CN" sz="2000" b="1" smtClean="0">
                <a:solidFill>
                  <a:schemeClr val="tx1"/>
                </a:solidFill>
                <a:latin typeface="宋体" panose="02010600030101010101" pitchFamily="2" charset="-122"/>
                <a:ea typeface="宋体" panose="02010600030101010101" pitchFamily="2" charset="-122"/>
              </a:rPr>
              <a:t>if</a:t>
            </a:r>
            <a:r>
              <a:rPr lang="zh-CN" altLang="en-US" sz="2000" b="1" smtClean="0">
                <a:solidFill>
                  <a:schemeClr val="tx1"/>
                </a:solidFill>
                <a:latin typeface="宋体" panose="02010600030101010101" pitchFamily="2" charset="-122"/>
                <a:ea typeface="宋体" panose="02010600030101010101" pitchFamily="2" charset="-122"/>
              </a:rPr>
              <a:t>（</a:t>
            </a:r>
            <a:r>
              <a:rPr lang="en-US" altLang="zh-CN" sz="2000" b="1" smtClean="0">
                <a:solidFill>
                  <a:schemeClr val="tx1"/>
                </a:solidFill>
                <a:latin typeface="宋体" panose="02010600030101010101" pitchFamily="2" charset="-122"/>
                <a:ea typeface="宋体" panose="02010600030101010101" pitchFamily="2" charset="-122"/>
              </a:rPr>
              <a:t>count==total</a:t>
            </a:r>
            <a:r>
              <a:rPr lang="zh-CN" altLang="en-US" sz="2000" b="1" smtClean="0">
                <a:solidFill>
                  <a:schemeClr val="tx1"/>
                </a:solidFill>
                <a:latin typeface="宋体" panose="02010600030101010101" pitchFamily="2" charset="-122"/>
                <a:ea typeface="宋体" panose="02010600030101010101" pitchFamily="2" charset="-122"/>
              </a:rPr>
              <a:t>）</a:t>
            </a:r>
            <a:r>
              <a:rPr lang="en-US" altLang="zh-CN" sz="2000" b="1" smtClean="0">
                <a:solidFill>
                  <a:schemeClr val="tx1"/>
                </a:solidFill>
                <a:latin typeface="宋体" panose="02010600030101010101" pitchFamily="2" charset="-122"/>
                <a:ea typeface="宋体" panose="02010600030101010101" pitchFamily="2" charset="-122"/>
              </a:rPr>
              <a:t>{		</a:t>
            </a:r>
            <a:r>
              <a:rPr lang="en-US" altLang="zh-CN" sz="2000" b="1" smtClean="0">
                <a:solidFill>
                  <a:srgbClr val="000000"/>
                </a:solidFill>
                <a:latin typeface="宋体" panose="02010600030101010101" pitchFamily="2" charset="-122"/>
                <a:ea typeface="宋体" panose="02010600030101010101" pitchFamily="2" charset="-122"/>
              </a:rPr>
              <a:t>//</a:t>
            </a:r>
            <a:r>
              <a:rPr lang="zh-CN" altLang="en-US" sz="2000" b="1" smtClean="0">
                <a:solidFill>
                  <a:srgbClr val="000000"/>
                </a:solidFill>
                <a:latin typeface="宋体" panose="02010600030101010101" pitchFamily="2" charset="-122"/>
                <a:ea typeface="宋体" panose="02010600030101010101" pitchFamily="2" charset="-122"/>
              </a:rPr>
              <a:t>进程全部到达</a:t>
            </a:r>
            <a:r>
              <a:rPr lang="zh-CN" altLang="en-US" sz="2000" b="1" smtClean="0">
                <a:solidFill>
                  <a:schemeClr val="tx1"/>
                </a:solidFill>
                <a:latin typeface="宋体" panose="02010600030101010101" pitchFamily="2" charset="-122"/>
                <a:ea typeface="宋体" panose="02010600030101010101" pitchFamily="2" charset="-122"/>
              </a:rPr>
              <a:t></a:t>
            </a:r>
          </a:p>
          <a:p>
            <a:pPr marL="457200" indent="-457200" eaLnBrk="1" hangingPunct="1">
              <a:lnSpc>
                <a:spcPct val="110000"/>
              </a:lnSpc>
              <a:buFont typeface="Wingdings" panose="05000000000000000000" pitchFamily="2" charset="2"/>
              <a:buNone/>
            </a:pPr>
            <a:r>
              <a:rPr lang="zh-CN" altLang="en-US" sz="2000" b="1" smtClean="0">
                <a:solidFill>
                  <a:schemeClr val="tx1"/>
                </a:solidFill>
                <a:latin typeface="宋体" panose="02010600030101010101" pitchFamily="2" charset="-122"/>
                <a:ea typeface="宋体" panose="02010600030101010101" pitchFamily="2" charset="-122"/>
              </a:rPr>
              <a:t>		</a:t>
            </a:r>
            <a:r>
              <a:rPr lang="en-US" altLang="zh-CN" sz="2000" b="1" smtClean="0">
                <a:solidFill>
                  <a:schemeClr val="tx1"/>
                </a:solidFill>
                <a:latin typeface="宋体" panose="02010600030101010101" pitchFamily="2" charset="-122"/>
                <a:ea typeface="宋体" panose="02010600030101010101" pitchFamily="2" charset="-122"/>
              </a:rPr>
              <a:t>count=0</a:t>
            </a:r>
            <a:r>
              <a:rPr lang="zh-CN" altLang="en-US" sz="2000" b="1" smtClean="0">
                <a:solidFill>
                  <a:schemeClr val="tx1"/>
                </a:solidFill>
                <a:latin typeface="宋体" panose="02010600030101010101" pitchFamily="2" charset="-122"/>
                <a:ea typeface="宋体" panose="02010600030101010101" pitchFamily="2" charset="-122"/>
              </a:rPr>
              <a:t>；			</a:t>
            </a:r>
            <a:r>
              <a:rPr lang="en-US" altLang="zh-CN" sz="2000" b="1" smtClean="0">
                <a:solidFill>
                  <a:srgbClr val="000000"/>
                </a:solidFill>
                <a:latin typeface="宋体" panose="02010600030101010101" pitchFamily="2" charset="-122"/>
                <a:ea typeface="宋体" panose="02010600030101010101" pitchFamily="2" charset="-122"/>
              </a:rPr>
              <a:t>//</a:t>
            </a:r>
            <a:r>
              <a:rPr lang="zh-CN" altLang="en-US" sz="2000" b="1" smtClean="0">
                <a:solidFill>
                  <a:srgbClr val="000000"/>
                </a:solidFill>
                <a:latin typeface="宋体" panose="02010600030101010101" pitchFamily="2" charset="-122"/>
                <a:ea typeface="宋体" panose="02010600030101010101" pitchFamily="2" charset="-122"/>
              </a:rPr>
              <a:t>重置计数器</a:t>
            </a:r>
            <a:r>
              <a:rPr lang="zh-CN" altLang="en-US" sz="2000" b="1" smtClean="0">
                <a:solidFill>
                  <a:schemeClr val="tx1"/>
                </a:solidFill>
                <a:latin typeface="宋体" panose="02010600030101010101" pitchFamily="2" charset="-122"/>
                <a:ea typeface="宋体" panose="02010600030101010101" pitchFamily="2" charset="-122"/>
              </a:rPr>
              <a:t></a:t>
            </a:r>
          </a:p>
          <a:p>
            <a:pPr marL="457200" indent="-457200" eaLnBrk="1" hangingPunct="1">
              <a:lnSpc>
                <a:spcPct val="110000"/>
              </a:lnSpc>
              <a:buFont typeface="Wingdings" panose="05000000000000000000" pitchFamily="2" charset="2"/>
              <a:buNone/>
            </a:pPr>
            <a:r>
              <a:rPr lang="zh-CN" altLang="en-US" sz="2000" b="1" smtClean="0">
                <a:solidFill>
                  <a:schemeClr val="tx1"/>
                </a:solidFill>
                <a:latin typeface="宋体" panose="02010600030101010101" pitchFamily="2" charset="-122"/>
                <a:ea typeface="宋体" panose="02010600030101010101" pitchFamily="2" charset="-122"/>
              </a:rPr>
              <a:t>		</a:t>
            </a:r>
            <a:r>
              <a:rPr lang="en-US" altLang="zh-CN" sz="2000" b="1" smtClean="0">
                <a:solidFill>
                  <a:schemeClr val="tx1"/>
                </a:solidFill>
                <a:latin typeface="宋体" panose="02010600030101010101" pitchFamily="2" charset="-122"/>
                <a:ea typeface="宋体" panose="02010600030101010101" pitchFamily="2" charset="-122"/>
              </a:rPr>
              <a:t>release=local_sense</a:t>
            </a:r>
            <a:r>
              <a:rPr lang="zh-CN" altLang="en-US" sz="2000" b="1" smtClean="0">
                <a:solidFill>
                  <a:schemeClr val="tx1"/>
                </a:solidFill>
                <a:latin typeface="宋体" panose="02010600030101010101" pitchFamily="2" charset="-122"/>
                <a:ea typeface="宋体" panose="02010600030101010101" pitchFamily="2" charset="-122"/>
              </a:rPr>
              <a:t>；		</a:t>
            </a:r>
            <a:r>
              <a:rPr lang="en-US" altLang="zh-CN" sz="2000" b="1" smtClean="0">
                <a:solidFill>
                  <a:srgbClr val="000000"/>
                </a:solidFill>
                <a:latin typeface="宋体" panose="02010600030101010101" pitchFamily="2" charset="-122"/>
                <a:ea typeface="宋体" panose="02010600030101010101" pitchFamily="2" charset="-122"/>
              </a:rPr>
              <a:t>//</a:t>
            </a:r>
            <a:r>
              <a:rPr lang="zh-CN" altLang="en-US" sz="2000" b="1" smtClean="0">
                <a:solidFill>
                  <a:srgbClr val="000000"/>
                </a:solidFill>
                <a:latin typeface="宋体" panose="02010600030101010101" pitchFamily="2" charset="-122"/>
                <a:ea typeface="宋体" panose="02010600030101010101" pitchFamily="2" charset="-122"/>
              </a:rPr>
              <a:t>释放进程</a:t>
            </a:r>
            <a:r>
              <a:rPr lang="zh-CN" altLang="en-US" sz="2000" b="1" smtClean="0">
                <a:solidFill>
                  <a:schemeClr val="tx1"/>
                </a:solidFill>
                <a:latin typeface="宋体" panose="02010600030101010101" pitchFamily="2" charset="-122"/>
                <a:ea typeface="宋体" panose="02010600030101010101" pitchFamily="2" charset="-122"/>
              </a:rPr>
              <a:t></a:t>
            </a:r>
          </a:p>
          <a:p>
            <a:pPr marL="457200" indent="-457200" eaLnBrk="1" hangingPunct="1">
              <a:lnSpc>
                <a:spcPct val="110000"/>
              </a:lnSpc>
              <a:buFont typeface="Wingdings" panose="05000000000000000000" pitchFamily="2" charset="2"/>
              <a:buNone/>
            </a:pPr>
            <a:r>
              <a:rPr lang="zh-CN" altLang="en-US" sz="2000" b="1" smtClean="0">
                <a:solidFill>
                  <a:schemeClr val="tx1"/>
                </a:solidFill>
                <a:latin typeface="宋体" panose="02010600030101010101" pitchFamily="2" charset="-122"/>
                <a:ea typeface="宋体" panose="02010600030101010101" pitchFamily="2" charset="-122"/>
              </a:rPr>
              <a:t>		｝</a:t>
            </a:r>
          </a:p>
          <a:p>
            <a:pPr marL="457200" indent="-457200" eaLnBrk="1" hangingPunct="1">
              <a:lnSpc>
                <a:spcPct val="110000"/>
              </a:lnSpc>
              <a:buFont typeface="Wingdings" panose="05000000000000000000" pitchFamily="2" charset="2"/>
              <a:buNone/>
            </a:pPr>
            <a:r>
              <a:rPr lang="zh-CN" altLang="en-US" sz="2000" b="1" smtClean="0">
                <a:solidFill>
                  <a:schemeClr val="tx1"/>
                </a:solidFill>
                <a:latin typeface="宋体" panose="02010600030101010101" pitchFamily="2" charset="-122"/>
                <a:ea typeface="宋体" panose="02010600030101010101" pitchFamily="2" charset="-122"/>
              </a:rPr>
              <a:t>	</a:t>
            </a:r>
            <a:r>
              <a:rPr lang="en-US" altLang="zh-CN" sz="2000" b="1" smtClean="0">
                <a:solidFill>
                  <a:schemeClr val="tx1"/>
                </a:solidFill>
                <a:latin typeface="宋体" panose="02010600030101010101" pitchFamily="2" charset="-122"/>
                <a:ea typeface="宋体" panose="02010600030101010101" pitchFamily="2" charset="-122"/>
              </a:rPr>
              <a:t>else {				</a:t>
            </a:r>
            <a:r>
              <a:rPr lang="en-US" altLang="zh-CN" sz="2000" b="1" smtClean="0">
                <a:solidFill>
                  <a:srgbClr val="000000"/>
                </a:solidFill>
                <a:latin typeface="宋体" panose="02010600030101010101" pitchFamily="2" charset="-122"/>
                <a:ea typeface="宋体" panose="02010600030101010101" pitchFamily="2" charset="-122"/>
              </a:rPr>
              <a:t>//</a:t>
            </a:r>
            <a:r>
              <a:rPr lang="zh-CN" altLang="en-US" sz="2000" b="1" smtClean="0">
                <a:solidFill>
                  <a:srgbClr val="000000"/>
                </a:solidFill>
                <a:latin typeface="宋体" panose="02010600030101010101" pitchFamily="2" charset="-122"/>
                <a:ea typeface="宋体" panose="02010600030101010101" pitchFamily="2" charset="-122"/>
              </a:rPr>
              <a:t>还有进程未到达</a:t>
            </a:r>
            <a:r>
              <a:rPr lang="zh-CN" altLang="en-US" sz="2000" b="1" smtClean="0">
                <a:solidFill>
                  <a:schemeClr val="tx1"/>
                </a:solidFill>
                <a:latin typeface="宋体" panose="02010600030101010101" pitchFamily="2" charset="-122"/>
                <a:ea typeface="宋体" panose="02010600030101010101" pitchFamily="2" charset="-122"/>
              </a:rPr>
              <a:t></a:t>
            </a:r>
          </a:p>
          <a:p>
            <a:pPr marL="457200" indent="-457200" eaLnBrk="1" hangingPunct="1">
              <a:lnSpc>
                <a:spcPct val="110000"/>
              </a:lnSpc>
              <a:buFont typeface="Wingdings" panose="05000000000000000000" pitchFamily="2" charset="2"/>
              <a:buNone/>
            </a:pPr>
            <a:r>
              <a:rPr lang="zh-CN" altLang="en-US" sz="2000" b="1" smtClean="0">
                <a:solidFill>
                  <a:schemeClr val="tx1"/>
                </a:solidFill>
                <a:latin typeface="宋体" panose="02010600030101010101" pitchFamily="2" charset="-122"/>
                <a:ea typeface="宋体" panose="02010600030101010101" pitchFamily="2" charset="-122"/>
              </a:rPr>
              <a:t>		</a:t>
            </a:r>
            <a:r>
              <a:rPr lang="en-US" altLang="zh-CN" sz="2000" b="1" smtClean="0">
                <a:solidFill>
                  <a:schemeClr val="tx1"/>
                </a:solidFill>
                <a:latin typeface="宋体" panose="02010600030101010101" pitchFamily="2" charset="-122"/>
                <a:ea typeface="宋体" panose="02010600030101010101" pitchFamily="2" charset="-122"/>
              </a:rPr>
              <a:t>spin</a:t>
            </a:r>
            <a:r>
              <a:rPr lang="zh-CN" altLang="en-US" sz="2000" b="1" smtClean="0">
                <a:solidFill>
                  <a:schemeClr val="tx1"/>
                </a:solidFill>
                <a:latin typeface="宋体" panose="02010600030101010101" pitchFamily="2" charset="-122"/>
                <a:ea typeface="宋体" panose="02010600030101010101" pitchFamily="2" charset="-122"/>
              </a:rPr>
              <a:t>（</a:t>
            </a:r>
            <a:r>
              <a:rPr lang="en-US" altLang="zh-CN" sz="2000" b="1" smtClean="0">
                <a:solidFill>
                  <a:schemeClr val="tx1"/>
                </a:solidFill>
                <a:latin typeface="宋体" panose="02010600030101010101" pitchFamily="2" charset="-122"/>
                <a:ea typeface="宋体" panose="02010600030101010101" pitchFamily="2" charset="-122"/>
              </a:rPr>
              <a:t>release==local_sense</a:t>
            </a:r>
            <a:r>
              <a:rPr lang="zh-CN" altLang="en-US" sz="2000" b="1" smtClean="0">
                <a:solidFill>
                  <a:schemeClr val="tx1"/>
                </a:solidFill>
                <a:latin typeface="宋体" panose="02010600030101010101" pitchFamily="2" charset="-122"/>
                <a:ea typeface="宋体" panose="02010600030101010101" pitchFamily="2" charset="-122"/>
              </a:rPr>
              <a:t>）；</a:t>
            </a:r>
            <a:r>
              <a:rPr lang="en-US" altLang="zh-CN" sz="2000" b="1" smtClean="0">
                <a:solidFill>
                  <a:srgbClr val="000000"/>
                </a:solidFill>
                <a:latin typeface="宋体" panose="02010600030101010101" pitchFamily="2" charset="-122"/>
                <a:ea typeface="宋体" panose="02010600030101010101" pitchFamily="2" charset="-122"/>
              </a:rPr>
              <a:t>//</a:t>
            </a:r>
            <a:r>
              <a:rPr lang="zh-CN" altLang="en-US" sz="2000" b="1" smtClean="0">
                <a:solidFill>
                  <a:srgbClr val="000000"/>
                </a:solidFill>
                <a:latin typeface="宋体" panose="02010600030101010101" pitchFamily="2" charset="-122"/>
                <a:ea typeface="宋体" panose="02010600030101010101" pitchFamily="2" charset="-122"/>
              </a:rPr>
              <a:t>等待信号</a:t>
            </a:r>
            <a:r>
              <a:rPr lang="zh-CN" altLang="en-US" sz="2000" b="1" smtClean="0">
                <a:solidFill>
                  <a:schemeClr val="tx1"/>
                </a:solidFill>
                <a:latin typeface="宋体" panose="02010600030101010101" pitchFamily="2" charset="-122"/>
                <a:ea typeface="宋体" panose="02010600030101010101" pitchFamily="2" charset="-122"/>
              </a:rPr>
              <a:t></a:t>
            </a:r>
          </a:p>
          <a:p>
            <a:pPr marL="457200" indent="-457200" eaLnBrk="1" hangingPunct="1">
              <a:lnSpc>
                <a:spcPct val="110000"/>
              </a:lnSpc>
              <a:buFont typeface="Wingdings" panose="05000000000000000000" pitchFamily="2" charset="2"/>
              <a:buNone/>
            </a:pPr>
            <a:r>
              <a:rPr lang="zh-CN" altLang="en-US" sz="2000" b="1" smtClean="0">
                <a:solidFill>
                  <a:schemeClr val="tx1"/>
                </a:solidFill>
                <a:latin typeface="宋体" panose="02010600030101010101" pitchFamily="2" charset="-122"/>
                <a:ea typeface="宋体" panose="02010600030101010101" pitchFamily="2" charset="-122"/>
              </a:rPr>
              <a:t>		｝</a:t>
            </a:r>
          </a:p>
        </p:txBody>
      </p:sp>
    </p:spTree>
  </p:cSld>
  <p:clrMapOvr>
    <a:masterClrMapping/>
  </p:clrMapOvr>
  <p:transition>
    <p:pull dir="rd"/>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10.4 </a:t>
            </a:r>
            <a:r>
              <a:rPr lang="zh-CN" altLang="en-US" smtClean="0">
                <a:latin typeface="黑体" panose="02010609060101010101" pitchFamily="49" charset="-122"/>
              </a:rPr>
              <a:t>同 步</a:t>
            </a:r>
          </a:p>
        </p:txBody>
      </p:sp>
      <p:sp>
        <p:nvSpPr>
          <p:cNvPr id="101379" name="Rectangle 3" descr="Rectangle: Click to edit Master text styles&#10;Second level&#10;Third level&#10;Fourth level&#10;Fifth level"/>
          <p:cNvSpPr>
            <a:spLocks noGrp="1" noChangeArrowheads="1"/>
          </p:cNvSpPr>
          <p:nvPr>
            <p:ph type="body" idx="1"/>
          </p:nvPr>
        </p:nvSpPr>
        <p:spPr/>
        <p:txBody>
          <a:bodyPr/>
          <a:lstStyle/>
          <a:p>
            <a:pPr marL="457200" indent="-457200" eaLnBrk="1" hangingPunct="1">
              <a:buFont typeface="Wingdings" panose="05000000000000000000" pitchFamily="2" charset="2"/>
              <a:buAutoNum type="arabicPeriod" startAt="2"/>
            </a:pPr>
            <a:r>
              <a:rPr lang="zh-CN" altLang="en-US" smtClean="0"/>
              <a:t>当竞争不激烈且同步操作较少时，我们主要关心的是一个同步原语操作的延迟。</a:t>
            </a:r>
          </a:p>
          <a:p>
            <a:pPr marL="1085850" lvl="1" indent="-457200" eaLnBrk="1" hangingPunct="1"/>
            <a:r>
              <a:rPr lang="zh-CN" altLang="en-US" smtClean="0"/>
              <a:t>即单个进程要花多长时间才完成一个同步操作。</a:t>
            </a:r>
          </a:p>
          <a:p>
            <a:pPr marL="1085850" lvl="1" indent="-457200" eaLnBrk="1" hangingPunct="1"/>
            <a:r>
              <a:rPr lang="zh-CN" altLang="en-US" smtClean="0"/>
              <a:t>基本的旋转锁操作可在两个总线周期内完成：</a:t>
            </a:r>
          </a:p>
          <a:p>
            <a:pPr lvl="2" eaLnBrk="1" hangingPunct="1"/>
            <a:r>
              <a:rPr lang="zh-CN" altLang="en-US" smtClean="0"/>
              <a:t>一个读锁</a:t>
            </a:r>
          </a:p>
          <a:p>
            <a:pPr lvl="2" eaLnBrk="1" hangingPunct="1"/>
            <a:r>
              <a:rPr lang="zh-CN" altLang="en-US" smtClean="0"/>
              <a:t>一个写锁</a:t>
            </a:r>
          </a:p>
          <a:p>
            <a:pPr lvl="2" eaLnBrk="1" hangingPunct="1">
              <a:buFont typeface="Wingdings" pitchFamily="2" charset="2"/>
              <a:buNone/>
            </a:pPr>
            <a:r>
              <a:rPr lang="zh-CN" altLang="en-US" smtClean="0"/>
              <a:t>我们可用多种方法改进，使它在单个周期内完成操作。</a:t>
            </a:r>
          </a:p>
          <a:p>
            <a:pPr marL="457200" indent="-457200" eaLnBrk="1" hangingPunct="1">
              <a:buFont typeface="Wingdings" panose="05000000000000000000" pitchFamily="2" charset="2"/>
              <a:buAutoNum type="arabicPeriod" startAt="2"/>
            </a:pPr>
            <a:r>
              <a:rPr lang="zh-CN" altLang="en-US" smtClean="0"/>
              <a:t>同步操作</a:t>
            </a:r>
            <a:r>
              <a:rPr lang="zh-CN" altLang="en-US" smtClean="0">
                <a:solidFill>
                  <a:srgbClr val="D60093"/>
                </a:solidFill>
              </a:rPr>
              <a:t>最严重的问题：</a:t>
            </a:r>
            <a:r>
              <a:rPr lang="zh-CN" altLang="en-US" smtClean="0">
                <a:solidFill>
                  <a:schemeClr val="tx1"/>
                </a:solidFill>
              </a:rPr>
              <a:t>进程进行同步操作的串行化。它大幅度地增加了完成同步操作所需要的时间。</a:t>
            </a:r>
            <a:r>
              <a:rPr lang="zh-CN" altLang="en-US" smtClean="0"/>
              <a:t> </a:t>
            </a:r>
          </a:p>
        </p:txBody>
      </p:sp>
    </p:spTree>
  </p:cSld>
  <p:clrMapOvr>
    <a:masterClrMapping/>
  </p:clrMapOvr>
  <p:transition>
    <p:pull dir="rd"/>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descr="Rectangle: Click to edit Master text styles&#10;Second level&#10;Third level&#10;Fourth level&#10;Fifth level"/>
          <p:cNvSpPr>
            <a:spLocks noGrp="1" noChangeArrowheads="1"/>
          </p:cNvSpPr>
          <p:nvPr>
            <p:ph type="body" idx="1"/>
          </p:nvPr>
        </p:nvSpPr>
        <p:spPr>
          <a:xfrm>
            <a:off x="76200" y="1676400"/>
            <a:ext cx="8456613" cy="4848225"/>
          </a:xfrm>
        </p:spPr>
        <p:txBody>
          <a:bodyPr/>
          <a:lstStyle/>
          <a:p>
            <a:pPr marL="1085850" lvl="1" indent="-457200" eaLnBrk="1" hangingPunct="1"/>
            <a:r>
              <a:rPr lang="zh-CN" altLang="en-GB" smtClean="0">
                <a:solidFill>
                  <a:srgbClr val="FF0000"/>
                </a:solidFill>
              </a:rPr>
              <a:t>线程级并行性</a:t>
            </a:r>
          </a:p>
          <a:p>
            <a:pPr lvl="2" eaLnBrk="1" hangingPunct="1">
              <a:buFont typeface="Wingdings" pitchFamily="2" charset="2"/>
              <a:buNone/>
            </a:pPr>
            <a:r>
              <a:rPr lang="zh-CN" altLang="en-GB" smtClean="0">
                <a:latin typeface="宋体" panose="02010600030101010101" pitchFamily="2" charset="-122"/>
              </a:rPr>
              <a:t>   （</a:t>
            </a:r>
            <a:r>
              <a:rPr lang="en-GB" altLang="zh-CN" smtClean="0">
                <a:latin typeface="宋体" panose="02010600030101010101" pitchFamily="2" charset="-122"/>
              </a:rPr>
              <a:t>Thread Level Parallelism</a:t>
            </a:r>
            <a:r>
              <a:rPr lang="zh-CN" altLang="en-GB" smtClean="0">
                <a:latin typeface="宋体" panose="02010600030101010101" pitchFamily="2" charset="-122"/>
              </a:rPr>
              <a:t>，简称</a:t>
            </a:r>
            <a:r>
              <a:rPr lang="en-GB" altLang="zh-CN" smtClean="0">
                <a:solidFill>
                  <a:srgbClr val="9933FF"/>
                </a:solidFill>
                <a:latin typeface="宋体" panose="02010600030101010101" pitchFamily="2" charset="-122"/>
              </a:rPr>
              <a:t>TLP</a:t>
            </a:r>
            <a:r>
              <a:rPr lang="zh-CN" altLang="en-GB" smtClean="0">
                <a:latin typeface="宋体" panose="02010600030101010101" pitchFamily="2" charset="-122"/>
              </a:rPr>
              <a:t>） </a:t>
            </a:r>
          </a:p>
          <a:p>
            <a:pPr lvl="2" eaLnBrk="1" hangingPunct="1"/>
            <a:r>
              <a:rPr lang="zh-CN" altLang="en-GB" smtClean="0">
                <a:solidFill>
                  <a:srgbClr val="FF0000"/>
                </a:solidFill>
              </a:rPr>
              <a:t> 线程</a:t>
            </a:r>
            <a:r>
              <a:rPr lang="zh-CN" altLang="en-GB" smtClean="0"/>
              <a:t>是</a:t>
            </a:r>
            <a:r>
              <a:rPr lang="zh-CN" altLang="en-US" smtClean="0"/>
              <a:t>进程内的一个相对独立且可独立调度和指派的执行单元，它比进程要</a:t>
            </a:r>
            <a:r>
              <a:rPr lang="zh-CN" altLang="en-US" smtClean="0">
                <a:latin typeface="Times New Roman" panose="02020603050405020304" pitchFamily="18" charset="0"/>
              </a:rPr>
              <a:t>“</a:t>
            </a:r>
            <a:r>
              <a:rPr lang="zh-CN" altLang="en-US" smtClean="0"/>
              <a:t>轻巧</a:t>
            </a:r>
            <a:r>
              <a:rPr lang="zh-CN" altLang="en-US" smtClean="0">
                <a:latin typeface="Times New Roman" panose="02020603050405020304" pitchFamily="18" charset="0"/>
              </a:rPr>
              <a:t>”</a:t>
            </a:r>
            <a:r>
              <a:rPr lang="zh-CN" altLang="en-US" smtClean="0"/>
              <a:t>得多。</a:t>
            </a:r>
          </a:p>
          <a:p>
            <a:pPr lvl="2" eaLnBrk="1" hangingPunct="1"/>
            <a:r>
              <a:rPr lang="zh-CN" altLang="en-US" smtClean="0"/>
              <a:t>只拥有在运行过程中必不可少的一点资源，如：程序计数器、一组寄存器、堆栈等。 </a:t>
            </a:r>
            <a:endParaRPr lang="zh-CN" altLang="en-GB" smtClean="0"/>
          </a:p>
          <a:p>
            <a:pPr lvl="2" eaLnBrk="1" hangingPunct="1"/>
            <a:r>
              <a:rPr lang="zh-CN" altLang="en-US" smtClean="0"/>
              <a:t>线程切换时，只需保存和设置少量寄存器的内容，开销很小。</a:t>
            </a:r>
          </a:p>
          <a:p>
            <a:pPr lvl="2" eaLnBrk="1" hangingPunct="1"/>
            <a:r>
              <a:rPr lang="zh-CN" altLang="en-US" smtClean="0"/>
              <a:t>线程切换只需要几个时钟周期</a:t>
            </a:r>
            <a:r>
              <a:rPr lang="zh-CN" altLang="en-GB" smtClean="0"/>
              <a:t>。 </a:t>
            </a:r>
          </a:p>
          <a:p>
            <a:pPr lvl="2" eaLnBrk="1" hangingPunct="1"/>
            <a:r>
              <a:rPr lang="zh-CN" altLang="en-GB" smtClean="0"/>
              <a:t>进程的切换一般需要成百上千个处理器时钟周期。 </a:t>
            </a:r>
            <a:endParaRPr lang="zh-CN" altLang="en-US" smtClean="0"/>
          </a:p>
        </p:txBody>
      </p:sp>
      <p:sp>
        <p:nvSpPr>
          <p:cNvPr id="102403" name="Text Box 4"/>
          <p:cNvSpPr txBox="1">
            <a:spLocks noChangeArrowheads="1"/>
          </p:cNvSpPr>
          <p:nvPr/>
        </p:nvSpPr>
        <p:spPr bwMode="auto">
          <a:xfrm>
            <a:off x="0" y="110966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50000"/>
              </a:spcBef>
              <a:buClrTx/>
              <a:buFontTx/>
              <a:buNone/>
            </a:pPr>
            <a:r>
              <a:rPr lang="en-US" altLang="zh-CN" sz="2800">
                <a:solidFill>
                  <a:srgbClr val="000000"/>
                </a:solidFill>
                <a:latin typeface="黑体" panose="02010609060101010101" pitchFamily="49" charset="-122"/>
              </a:rPr>
              <a:t>10.5 </a:t>
            </a:r>
            <a:r>
              <a:rPr lang="zh-CN" altLang="en-US" sz="2800">
                <a:solidFill>
                  <a:srgbClr val="000000"/>
                </a:solidFill>
                <a:latin typeface="黑体" panose="02010609060101010101" pitchFamily="49" charset="-122"/>
              </a:rPr>
              <a:t>同时多进程</a:t>
            </a:r>
          </a:p>
        </p:txBody>
      </p:sp>
      <p:sp>
        <p:nvSpPr>
          <p:cNvPr id="102404" name="Rectangle 5"/>
          <p:cNvSpPr>
            <a:spLocks noGrp="1" noChangeArrowheads="1"/>
          </p:cNvSpPr>
          <p:nvPr>
            <p:ph type="title"/>
          </p:nvPr>
        </p:nvSpPr>
        <p:spPr/>
        <p:txBody>
          <a:bodyPr/>
          <a:lstStyle/>
          <a:p>
            <a:pPr eaLnBrk="1" hangingPunct="1"/>
            <a:endParaRPr lang="zh-CN" altLang="zh-CN" smtClean="0"/>
          </a:p>
        </p:txBody>
      </p:sp>
    </p:spTree>
  </p:cSld>
  <p:clrMapOvr>
    <a:masterClrMapping/>
  </p:clrMapOvr>
  <p:transition>
    <p:pull dir="rd"/>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10.5 </a:t>
            </a:r>
            <a:r>
              <a:rPr lang="zh-CN" altLang="en-US" smtClean="0">
                <a:latin typeface="黑体" panose="02010609060101010101" pitchFamily="49" charset="-122"/>
              </a:rPr>
              <a:t>同时多进程</a:t>
            </a:r>
          </a:p>
        </p:txBody>
      </p:sp>
      <p:sp>
        <p:nvSpPr>
          <p:cNvPr id="103427" name="Rectangle 3" descr="Rectangle: Click to edit Master text styles&#10;Second level&#10;Third level&#10;Fourth level&#10;Fifth level"/>
          <p:cNvSpPr>
            <a:spLocks noGrp="1" noChangeArrowheads="1"/>
          </p:cNvSpPr>
          <p:nvPr>
            <p:ph type="body" idx="1"/>
          </p:nvPr>
        </p:nvSpPr>
        <p:spPr>
          <a:xfrm>
            <a:off x="685800" y="1219200"/>
            <a:ext cx="7918450" cy="4953000"/>
          </a:xfrm>
        </p:spPr>
        <p:txBody>
          <a:bodyPr/>
          <a:lstStyle/>
          <a:p>
            <a:pPr marL="457200" indent="-457200" eaLnBrk="1" hangingPunct="1">
              <a:buFont typeface="Wingdings" panose="05000000000000000000" pitchFamily="2" charset="2"/>
              <a:buNone/>
            </a:pPr>
            <a:r>
              <a:rPr lang="zh-CN" altLang="en-GB" smtClean="0"/>
              <a:t>实现多线程有两种主要的方法：</a:t>
            </a:r>
          </a:p>
          <a:p>
            <a:pPr marL="1085850" lvl="1" indent="-457200" eaLnBrk="1" hangingPunct="1"/>
            <a:r>
              <a:rPr lang="zh-CN" altLang="en-GB" smtClean="0">
                <a:solidFill>
                  <a:srgbClr val="FF0000"/>
                </a:solidFill>
                <a:latin typeface="黑体" panose="02010609060101010101" pitchFamily="49" charset="-122"/>
              </a:rPr>
              <a:t>细粒度</a:t>
            </a:r>
            <a:r>
              <a:rPr lang="zh-CN" altLang="en-GB" smtClean="0">
                <a:latin typeface="黑体" panose="02010609060101010101" pitchFamily="49" charset="-122"/>
              </a:rPr>
              <a:t>（</a:t>
            </a:r>
            <a:r>
              <a:rPr lang="en-GB" altLang="zh-CN" smtClean="0">
                <a:latin typeface="黑体" panose="02010609060101010101" pitchFamily="49" charset="-122"/>
              </a:rPr>
              <a:t>fine-grained</a:t>
            </a:r>
            <a:r>
              <a:rPr lang="zh-CN" altLang="en-GB" smtClean="0">
                <a:latin typeface="黑体" panose="02010609060101010101" pitchFamily="49" charset="-122"/>
              </a:rPr>
              <a:t>）</a:t>
            </a:r>
            <a:r>
              <a:rPr lang="zh-CN" altLang="en-GB" smtClean="0">
                <a:solidFill>
                  <a:srgbClr val="FF0000"/>
                </a:solidFill>
                <a:latin typeface="黑体" panose="02010609060101010101" pitchFamily="49" charset="-122"/>
              </a:rPr>
              <a:t>多线程</a:t>
            </a:r>
          </a:p>
          <a:p>
            <a:pPr lvl="2" eaLnBrk="1" hangingPunct="1"/>
            <a:r>
              <a:rPr lang="zh-CN" altLang="en-GB" smtClean="0"/>
              <a:t>在每条指令之间都能进行线程的切换，从而使得多个线程可以交替执行。 </a:t>
            </a:r>
          </a:p>
          <a:p>
            <a:pPr lvl="2" eaLnBrk="1" hangingPunct="1"/>
            <a:r>
              <a:rPr lang="zh-CN" altLang="en-GB" smtClean="0"/>
              <a:t>通常以时间片轮转的方法实现这样的交替执行，在轮转的过程中跳过当时处于停顿的线程。 </a:t>
            </a:r>
          </a:p>
          <a:p>
            <a:pPr lvl="2" eaLnBrk="1" hangingPunct="1"/>
            <a:r>
              <a:rPr lang="en-GB" altLang="zh-CN" smtClean="0">
                <a:solidFill>
                  <a:srgbClr val="9933FF"/>
                </a:solidFill>
                <a:latin typeface="宋体" panose="02010600030101010101" pitchFamily="2" charset="-122"/>
              </a:rPr>
              <a:t>CPU</a:t>
            </a:r>
            <a:r>
              <a:rPr lang="zh-CN" altLang="en-GB" smtClean="0"/>
              <a:t>必须在每个时钟周期都能进行线程的切换。</a:t>
            </a:r>
          </a:p>
          <a:p>
            <a:pPr lvl="2" eaLnBrk="1" hangingPunct="1"/>
            <a:r>
              <a:rPr lang="zh-CN" altLang="en-GB" smtClean="0">
                <a:solidFill>
                  <a:srgbClr val="D60093"/>
                </a:solidFill>
              </a:rPr>
              <a:t>主要优点：</a:t>
            </a:r>
            <a:r>
              <a:rPr lang="zh-CN" altLang="en-GB" smtClean="0"/>
              <a:t>既能够隐藏由长时间停顿引起的吞吐率的损失，又能够隐藏由短时间停顿带来的损失。</a:t>
            </a:r>
          </a:p>
          <a:p>
            <a:pPr lvl="2" eaLnBrk="1" hangingPunct="1"/>
            <a:r>
              <a:rPr lang="zh-CN" altLang="en-GB" smtClean="0">
                <a:solidFill>
                  <a:srgbClr val="D60093"/>
                </a:solidFill>
              </a:rPr>
              <a:t>主要</a:t>
            </a:r>
            <a:r>
              <a:rPr lang="zh-CN" altLang="en-US" smtClean="0">
                <a:solidFill>
                  <a:srgbClr val="D60093"/>
                </a:solidFill>
              </a:rPr>
              <a:t>缺点</a:t>
            </a:r>
            <a:r>
              <a:rPr lang="zh-CN" altLang="en-GB" smtClean="0">
                <a:solidFill>
                  <a:srgbClr val="D60093"/>
                </a:solidFill>
              </a:rPr>
              <a:t>：</a:t>
            </a:r>
            <a:r>
              <a:rPr lang="zh-CN" altLang="en-GB" smtClean="0"/>
              <a:t>减慢了单个线程的执行 </a:t>
            </a:r>
            <a:endParaRPr lang="zh-CN" altLang="en-US" smtClean="0"/>
          </a:p>
        </p:txBody>
      </p:sp>
    </p:spTree>
  </p:cSld>
  <p:clrMapOvr>
    <a:masterClrMapping/>
  </p:clrMapOvr>
  <p:transition>
    <p:pull dir="rd"/>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10.5 </a:t>
            </a:r>
            <a:r>
              <a:rPr lang="zh-CN" altLang="en-US" smtClean="0">
                <a:latin typeface="黑体" panose="02010609060101010101" pitchFamily="49" charset="-122"/>
              </a:rPr>
              <a:t>同时多进程</a:t>
            </a:r>
          </a:p>
        </p:txBody>
      </p:sp>
      <p:sp>
        <p:nvSpPr>
          <p:cNvPr id="104451" name="Rectangle 3" descr="Rectangle: Click to edit Master text styles&#10;Second level&#10;Third level&#10;Fourth level&#10;Fifth level"/>
          <p:cNvSpPr>
            <a:spLocks noGrp="1" noChangeArrowheads="1"/>
          </p:cNvSpPr>
          <p:nvPr>
            <p:ph type="body" idx="1"/>
          </p:nvPr>
        </p:nvSpPr>
        <p:spPr>
          <a:xfrm>
            <a:off x="468313" y="1268413"/>
            <a:ext cx="8280400" cy="4873625"/>
          </a:xfrm>
        </p:spPr>
        <p:txBody>
          <a:bodyPr/>
          <a:lstStyle/>
          <a:p>
            <a:pPr marL="1085850" lvl="1" indent="-457200" eaLnBrk="1" hangingPunct="1">
              <a:lnSpc>
                <a:spcPct val="130000"/>
              </a:lnSpc>
            </a:pPr>
            <a:r>
              <a:rPr lang="zh-CN" altLang="en-US" smtClean="0">
                <a:solidFill>
                  <a:srgbClr val="FF0000"/>
                </a:solidFill>
                <a:latin typeface="黑体" panose="02010609060101010101" pitchFamily="49" charset="-122"/>
              </a:rPr>
              <a:t>粗粒度</a:t>
            </a:r>
            <a:r>
              <a:rPr lang="zh-CN" altLang="en-GB" smtClean="0">
                <a:latin typeface="黑体" panose="02010609060101010101" pitchFamily="49" charset="-122"/>
              </a:rPr>
              <a:t>（</a:t>
            </a:r>
            <a:r>
              <a:rPr lang="en-GB" altLang="zh-CN" smtClean="0">
                <a:latin typeface="黑体" panose="02010609060101010101" pitchFamily="49" charset="-122"/>
              </a:rPr>
              <a:t>coarse-grained</a:t>
            </a:r>
            <a:r>
              <a:rPr lang="zh-CN" altLang="en-GB" smtClean="0">
                <a:latin typeface="黑体" panose="02010609060101010101" pitchFamily="49" charset="-122"/>
              </a:rPr>
              <a:t>）</a:t>
            </a:r>
            <a:r>
              <a:rPr lang="zh-CN" altLang="en-GB" smtClean="0">
                <a:solidFill>
                  <a:srgbClr val="FF0000"/>
                </a:solidFill>
                <a:latin typeface="黑体" panose="02010609060101010101" pitchFamily="49" charset="-122"/>
              </a:rPr>
              <a:t>多线程</a:t>
            </a:r>
            <a:r>
              <a:rPr lang="zh-CN" altLang="en-GB" smtClean="0">
                <a:latin typeface="黑体" panose="02010609060101010101" pitchFamily="49" charset="-122"/>
              </a:rPr>
              <a:t> </a:t>
            </a:r>
          </a:p>
          <a:p>
            <a:pPr lvl="2" eaLnBrk="1" hangingPunct="1">
              <a:lnSpc>
                <a:spcPct val="130000"/>
              </a:lnSpc>
            </a:pPr>
            <a:r>
              <a:rPr lang="zh-CN" altLang="en-GB" smtClean="0"/>
              <a:t>线程之间的切换只发生在时间较长的停顿出现时。</a:t>
            </a:r>
          </a:p>
          <a:p>
            <a:pPr lvl="3" eaLnBrk="1" hangingPunct="1">
              <a:lnSpc>
                <a:spcPct val="130000"/>
              </a:lnSpc>
              <a:buFont typeface="Wingdings" pitchFamily="2" charset="2"/>
              <a:buNone/>
            </a:pPr>
            <a:r>
              <a:rPr lang="zh-CN" altLang="en-GB" smtClean="0">
                <a:latin typeface="宋体" panose="02010600030101010101" pitchFamily="2" charset="-122"/>
              </a:rPr>
              <a:t>   例如：第二级</a:t>
            </a:r>
            <a:r>
              <a:rPr lang="en-GB" altLang="zh-CN" smtClean="0">
                <a:solidFill>
                  <a:srgbClr val="9933FF"/>
                </a:solidFill>
                <a:latin typeface="宋体" panose="02010600030101010101" pitchFamily="2" charset="-122"/>
              </a:rPr>
              <a:t>Cache</a:t>
            </a:r>
            <a:r>
              <a:rPr lang="zh-CN" altLang="en-GB" smtClean="0">
                <a:latin typeface="宋体" panose="02010600030101010101" pitchFamily="2" charset="-122"/>
              </a:rPr>
              <a:t>不命中。</a:t>
            </a:r>
          </a:p>
          <a:p>
            <a:pPr lvl="2" eaLnBrk="1" hangingPunct="1">
              <a:lnSpc>
                <a:spcPct val="130000"/>
              </a:lnSpc>
            </a:pPr>
            <a:r>
              <a:rPr lang="zh-CN" altLang="en-GB" smtClean="0"/>
              <a:t>减少了切换次数，也不太会降低单个线程的执行速度 。</a:t>
            </a:r>
          </a:p>
          <a:p>
            <a:pPr lvl="2" eaLnBrk="1" hangingPunct="1">
              <a:lnSpc>
                <a:spcPct val="130000"/>
              </a:lnSpc>
            </a:pPr>
            <a:r>
              <a:rPr lang="zh-CN" altLang="en-GB" smtClean="0">
                <a:solidFill>
                  <a:srgbClr val="D60093"/>
                </a:solidFill>
              </a:rPr>
              <a:t>缺点：</a:t>
            </a:r>
            <a:r>
              <a:rPr lang="zh-CN" altLang="en-GB" smtClean="0"/>
              <a:t>减少吞吐率损失的能力有限，特别是对于较短的停顿来说更是如此。</a:t>
            </a:r>
          </a:p>
          <a:p>
            <a:pPr lvl="2" eaLnBrk="1" hangingPunct="1">
              <a:lnSpc>
                <a:spcPct val="130000"/>
              </a:lnSpc>
            </a:pPr>
            <a:r>
              <a:rPr lang="zh-CN" altLang="en-GB" smtClean="0">
                <a:solidFill>
                  <a:srgbClr val="D60093"/>
                </a:solidFill>
              </a:rPr>
              <a:t>原因：</a:t>
            </a:r>
            <a:r>
              <a:rPr lang="zh-CN" altLang="en-GB" smtClean="0">
                <a:latin typeface="宋体" panose="02010600030101010101" pitchFamily="2" charset="-122"/>
              </a:rPr>
              <a:t>由粗粒度多线程的流水线建立时间的开销造成的。由于实现粗粒度多线程的</a:t>
            </a:r>
            <a:r>
              <a:rPr lang="en-GB" altLang="zh-CN" smtClean="0">
                <a:solidFill>
                  <a:srgbClr val="9933FF"/>
                </a:solidFill>
                <a:latin typeface="宋体" panose="02010600030101010101" pitchFamily="2" charset="-122"/>
              </a:rPr>
              <a:t>CPU</a:t>
            </a:r>
            <a:r>
              <a:rPr lang="zh-CN" altLang="en-GB" smtClean="0">
                <a:latin typeface="宋体" panose="02010600030101010101" pitchFamily="2" charset="-122"/>
              </a:rPr>
              <a:t>只执行单个线程的指令，因此当发生停顿时，流水线必须排空或暂停。</a:t>
            </a:r>
            <a:r>
              <a:rPr lang="zh-CN" altLang="en-GB" smtClean="0"/>
              <a:t>停顿后切换的新线程也有个填满流水线的过程，填满后才能不断地流出指令执行结果。 </a:t>
            </a:r>
            <a:endParaRPr lang="zh-CN" altLang="en-US" smtClean="0"/>
          </a:p>
        </p:txBody>
      </p:sp>
    </p:spTree>
  </p:cSld>
  <p:clrMapOvr>
    <a:masterClrMapping/>
  </p:clrMapOvr>
  <p:transition>
    <p:pull dir="rd"/>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10.5 </a:t>
            </a:r>
            <a:r>
              <a:rPr lang="zh-CN" altLang="en-US" smtClean="0">
                <a:latin typeface="黑体" panose="02010609060101010101" pitchFamily="49" charset="-122"/>
              </a:rPr>
              <a:t>同时多进程</a:t>
            </a:r>
          </a:p>
        </p:txBody>
      </p:sp>
      <p:sp>
        <p:nvSpPr>
          <p:cNvPr id="105475" name="Rectangle 3" descr="Rectangle: Click to edit Master text styles&#10;Second level&#10;Third level&#10;Fourth level&#10;Fifth level"/>
          <p:cNvSpPr>
            <a:spLocks noGrp="1" noChangeArrowheads="1"/>
          </p:cNvSpPr>
          <p:nvPr>
            <p:ph type="body" idx="1"/>
          </p:nvPr>
        </p:nvSpPr>
        <p:spPr>
          <a:xfrm>
            <a:off x="685800" y="1773238"/>
            <a:ext cx="7847013" cy="4537075"/>
          </a:xfrm>
        </p:spPr>
        <p:txBody>
          <a:bodyPr/>
          <a:lstStyle/>
          <a:p>
            <a:pPr marL="1085850" lvl="1" indent="-457200" eaLnBrk="1" hangingPunct="1">
              <a:lnSpc>
                <a:spcPct val="100000"/>
              </a:lnSpc>
            </a:pPr>
            <a:r>
              <a:rPr lang="zh-CN" altLang="en-GB" smtClean="0">
                <a:solidFill>
                  <a:srgbClr val="FF0000"/>
                </a:solidFill>
              </a:rPr>
              <a:t>同时多线程技术</a:t>
            </a:r>
          </a:p>
          <a:p>
            <a:pPr lvl="2" eaLnBrk="1" hangingPunct="1">
              <a:lnSpc>
                <a:spcPct val="100000"/>
              </a:lnSpc>
            </a:pPr>
            <a:r>
              <a:rPr lang="sv-SE" altLang="zh-CN" smtClean="0">
                <a:latin typeface="宋体" panose="02010600030101010101" pitchFamily="2" charset="-122"/>
              </a:rPr>
              <a:t>Simultaneous MultiThreading</a:t>
            </a:r>
            <a:r>
              <a:rPr lang="zh-CN" altLang="sv-SE" smtClean="0">
                <a:latin typeface="宋体" panose="02010600030101010101" pitchFamily="2" charset="-122"/>
              </a:rPr>
              <a:t>，简称</a:t>
            </a:r>
            <a:r>
              <a:rPr lang="sv-SE" altLang="zh-CN" smtClean="0">
                <a:latin typeface="宋体" panose="02010600030101010101" pitchFamily="2" charset="-122"/>
              </a:rPr>
              <a:t>SMT</a:t>
            </a:r>
            <a:endParaRPr lang="zh-CN" altLang="en-GB" smtClean="0">
              <a:latin typeface="宋体" panose="02010600030101010101" pitchFamily="2" charset="-122"/>
            </a:endParaRPr>
          </a:p>
          <a:p>
            <a:pPr lvl="2" eaLnBrk="1" hangingPunct="1">
              <a:lnSpc>
                <a:spcPct val="100000"/>
              </a:lnSpc>
            </a:pPr>
            <a:r>
              <a:rPr lang="zh-CN" altLang="en-GB" smtClean="0"/>
              <a:t>一种在多流出、动态调度的处理器上同时开发线程级并行和指令级并行的技术。</a:t>
            </a:r>
          </a:p>
          <a:p>
            <a:pPr marL="457200" indent="-457200" eaLnBrk="1" hangingPunct="1">
              <a:lnSpc>
                <a:spcPct val="100000"/>
              </a:lnSpc>
            </a:pPr>
            <a:r>
              <a:rPr lang="zh-CN" altLang="en-GB" smtClean="0"/>
              <a:t>提出</a:t>
            </a:r>
            <a:r>
              <a:rPr lang="en-GB" altLang="zh-CN" smtClean="0">
                <a:latin typeface="黑体" panose="02010609060101010101" pitchFamily="49" charset="-122"/>
              </a:rPr>
              <a:t>SMT</a:t>
            </a:r>
            <a:r>
              <a:rPr lang="zh-CN" altLang="en-GB" smtClean="0"/>
              <a:t>的主要原因</a:t>
            </a:r>
          </a:p>
          <a:p>
            <a:pPr marL="1085850" lvl="1" indent="-457200" eaLnBrk="1" hangingPunct="1">
              <a:lnSpc>
                <a:spcPct val="100000"/>
              </a:lnSpc>
            </a:pPr>
            <a:r>
              <a:rPr lang="zh-CN" altLang="en-GB" smtClean="0"/>
              <a:t>现代多流出处理器通常含有多个并行的功能单元，而单个线程不能有效地利用这些功能单元。</a:t>
            </a:r>
          </a:p>
          <a:p>
            <a:pPr marL="1085850" lvl="1" indent="-457200" eaLnBrk="1" hangingPunct="1">
              <a:lnSpc>
                <a:spcPct val="100000"/>
              </a:lnSpc>
            </a:pPr>
            <a:r>
              <a:rPr lang="zh-CN" altLang="en-GB" smtClean="0"/>
              <a:t>通过寄存器重命名和动态调度机制，来自各个独立线程的多条指令可以同时流出，而不用考虑它们之间的相互依赖关系，其相互依赖关系将通过动态调度机制得以解决。</a:t>
            </a:r>
            <a:endParaRPr lang="zh-CN" altLang="en-US" smtClean="0"/>
          </a:p>
        </p:txBody>
      </p:sp>
      <p:sp>
        <p:nvSpPr>
          <p:cNvPr id="105476" name="Text Box 4"/>
          <p:cNvSpPr txBox="1">
            <a:spLocks noChangeArrowheads="1"/>
          </p:cNvSpPr>
          <p:nvPr/>
        </p:nvSpPr>
        <p:spPr bwMode="auto">
          <a:xfrm>
            <a:off x="684213" y="1196975"/>
            <a:ext cx="68405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chemeClr val="tx1"/>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600">
                <a:solidFill>
                  <a:srgbClr val="0000CC"/>
                </a:solidFill>
                <a:latin typeface="黑体" panose="02010609060101010101" pitchFamily="49" charset="-122"/>
              </a:rPr>
              <a:t>10.5.1 </a:t>
            </a:r>
            <a:r>
              <a:rPr lang="zh-CN" altLang="en-US" sz="2600">
                <a:solidFill>
                  <a:srgbClr val="0000CC"/>
                </a:solidFill>
                <a:latin typeface="黑体" panose="02010609060101010101" pitchFamily="49" charset="-122"/>
              </a:rPr>
              <a:t>将线程级并行转换为指令级并行</a:t>
            </a:r>
          </a:p>
        </p:txBody>
      </p:sp>
    </p:spTree>
  </p:cSld>
  <p:clrMapOvr>
    <a:masterClrMapping/>
  </p:clrMapOvr>
  <p:transition>
    <p:pull dir="rd"/>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10.5 </a:t>
            </a:r>
            <a:r>
              <a:rPr lang="zh-CN" altLang="en-US" smtClean="0">
                <a:latin typeface="黑体" panose="02010609060101010101" pitchFamily="49" charset="-122"/>
              </a:rPr>
              <a:t>同时多进程</a:t>
            </a:r>
          </a:p>
        </p:txBody>
      </p:sp>
      <p:sp>
        <p:nvSpPr>
          <p:cNvPr id="106499" name="Rectangle 3" descr="Rectangle: Click to edit Master text styles&#10;Second level&#10;Third level&#10;Fourth level&#10;Fifth level"/>
          <p:cNvSpPr>
            <a:spLocks noGrp="1" noChangeArrowheads="1"/>
          </p:cNvSpPr>
          <p:nvPr>
            <p:ph type="body" idx="1"/>
          </p:nvPr>
        </p:nvSpPr>
        <p:spPr>
          <a:xfrm>
            <a:off x="685800" y="1362075"/>
            <a:ext cx="7702550" cy="4154488"/>
          </a:xfrm>
        </p:spPr>
        <p:txBody>
          <a:bodyPr/>
          <a:lstStyle/>
          <a:p>
            <a:pPr marL="457200" indent="-457200" eaLnBrk="1" hangingPunct="1">
              <a:buFont typeface="Wingdings" panose="05000000000000000000" pitchFamily="2" charset="2"/>
              <a:buAutoNum type="arabicPeriod" startAt="2"/>
            </a:pPr>
            <a:r>
              <a:rPr lang="zh-CN" altLang="en-GB" smtClean="0">
                <a:latin typeface="黑体" panose="02010609060101010101" pitchFamily="49" charset="-122"/>
              </a:rPr>
              <a:t>一个超标量处理器在</a:t>
            </a:r>
            <a:r>
              <a:rPr lang="en-GB" altLang="zh-CN" smtClean="0">
                <a:solidFill>
                  <a:srgbClr val="9933FF"/>
                </a:solidFill>
                <a:latin typeface="黑体" panose="02010609060101010101" pitchFamily="49" charset="-122"/>
              </a:rPr>
              <a:t>4</a:t>
            </a:r>
            <a:r>
              <a:rPr lang="zh-CN" altLang="en-GB" smtClean="0">
                <a:latin typeface="黑体" panose="02010609060101010101" pitchFamily="49" charset="-122"/>
              </a:rPr>
              <a:t>种情况下的资源使用情况：</a:t>
            </a:r>
            <a:r>
              <a:rPr lang="zh-CN" altLang="en-GB" smtClean="0"/>
              <a:t> </a:t>
            </a:r>
          </a:p>
          <a:p>
            <a:pPr marL="1085850" lvl="1" indent="-457200" eaLnBrk="1" hangingPunct="1"/>
            <a:r>
              <a:rPr lang="zh-CN" altLang="en-GB" smtClean="0"/>
              <a:t>不支持多线程技术的超标量处理器</a:t>
            </a:r>
          </a:p>
          <a:p>
            <a:pPr lvl="2" eaLnBrk="1" hangingPunct="1">
              <a:buFont typeface="Wingdings" pitchFamily="2" charset="2"/>
              <a:buNone/>
            </a:pPr>
            <a:r>
              <a:rPr lang="zh-CN" altLang="en-GB" smtClean="0"/>
              <a:t>由于缺乏足够的指令级并行而限制了流出槽的利用率。</a:t>
            </a:r>
          </a:p>
          <a:p>
            <a:pPr marL="1085850" lvl="1" indent="-457200" eaLnBrk="1" hangingPunct="1"/>
            <a:r>
              <a:rPr lang="zh-CN" altLang="en-GB" smtClean="0"/>
              <a:t>支持粗粒度多线程的超标量处理器</a:t>
            </a:r>
          </a:p>
          <a:p>
            <a:pPr lvl="2" eaLnBrk="1" hangingPunct="1"/>
            <a:r>
              <a:rPr lang="zh-CN" altLang="en-GB" smtClean="0"/>
              <a:t>通过线程的切换部分隐藏了长时间停顿带来的开销，提高了硬件资源的利用率。</a:t>
            </a:r>
          </a:p>
          <a:p>
            <a:pPr lvl="2" eaLnBrk="1" hangingPunct="1"/>
            <a:r>
              <a:rPr lang="zh-CN" altLang="en-GB" smtClean="0"/>
              <a:t>只有发生停顿时才进行线程切换，而且新线程还有个启动期，所以仍然可能有一些完全空闲的时钟周期。 </a:t>
            </a:r>
            <a:endParaRPr lang="zh-CN" altLang="en-US" smtClean="0"/>
          </a:p>
        </p:txBody>
      </p:sp>
    </p:spTree>
  </p:cSld>
  <p:clrMapOvr>
    <a:masterClrMapping/>
  </p:clrMapOvr>
  <p:transition>
    <p:pull dir="rd"/>
  </p:transition>
  <p:timing>
    <p:tnLst>
      <p:par>
        <p:cTn id="1" dur="indefinite" restart="never" nodeType="tmRoot"/>
      </p:par>
    </p:tnLst>
  </p:timing>
</p:sld>
</file>

<file path=ppt/theme/theme1.xml><?xml version="1.0" encoding="utf-8"?>
<a:theme xmlns:a="http://schemas.openxmlformats.org/drawingml/2006/main" name="样板-白底">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4768F5"/>
      </a:hlink>
      <a:folHlink>
        <a:srgbClr val="5882F8"/>
      </a:folHlink>
    </a:clrScheme>
    <a:fontScheme name="样板-白底">
      <a:majorFont>
        <a:latin typeface="Tahoma"/>
        <a:ea typeface="黑体"/>
        <a:cs typeface=""/>
      </a:majorFont>
      <a:minorFont>
        <a:latin typeface="Tahom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600" b="0" i="0" u="none" strike="noStrike" cap="none" normalizeH="0" baseline="0" smtClean="0">
            <a:ln>
              <a:noFill/>
            </a:ln>
            <a:solidFill>
              <a:schemeClr val="tx1"/>
            </a:solidFill>
            <a:effectLst/>
            <a:latin typeface="Tahoma" pitchFamily="34"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600" b="0" i="0" u="none" strike="noStrike" cap="none" normalizeH="0" baseline="0" smtClean="0">
            <a:ln>
              <a:noFill/>
            </a:ln>
            <a:solidFill>
              <a:schemeClr val="tx1"/>
            </a:solidFill>
            <a:effectLst/>
            <a:latin typeface="Tahoma" pitchFamily="34" charset="0"/>
            <a:ea typeface="黑体" pitchFamily="2" charset="-122"/>
          </a:defRPr>
        </a:defPPr>
      </a:lstStyle>
    </a:lnDef>
  </a:objectDefaults>
  <a:extraClrSchemeLst>
    <a:extraClrScheme>
      <a:clrScheme name="样板-白底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样板-白底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样板-白底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样板-白底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样板-白底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样板-白底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样板-白底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样板-白底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Settings\Guowen Wu\Application Data\Microsoft\Templates\样板-白底.pot</Template>
  <TotalTime>11326</TotalTime>
  <Words>12169</Words>
  <Application>Microsoft Office PowerPoint</Application>
  <PresentationFormat>全屏显示(4:3)</PresentationFormat>
  <Paragraphs>1473</Paragraphs>
  <Slides>153</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7</vt:i4>
      </vt:variant>
      <vt:variant>
        <vt:lpstr>幻灯片标题</vt:lpstr>
      </vt:variant>
      <vt:variant>
        <vt:i4>153</vt:i4>
      </vt:variant>
    </vt:vector>
  </HeadingPairs>
  <TitlesOfParts>
    <vt:vector size="169" baseType="lpstr">
      <vt:lpstr>黑体</vt:lpstr>
      <vt:lpstr>楷体_GB2312</vt:lpstr>
      <vt:lpstr>宋体</vt:lpstr>
      <vt:lpstr>Arial</vt:lpstr>
      <vt:lpstr>Calibri</vt:lpstr>
      <vt:lpstr>Tahoma</vt:lpstr>
      <vt:lpstr>Times New Roman</vt:lpstr>
      <vt:lpstr>Wingdings</vt:lpstr>
      <vt:lpstr>样板-白底</vt:lpstr>
      <vt:lpstr>Document</vt:lpstr>
      <vt:lpstr>文档</vt:lpstr>
      <vt:lpstr>Equation</vt:lpstr>
      <vt:lpstr>图片</vt:lpstr>
      <vt:lpstr>公式</vt:lpstr>
      <vt:lpstr>Picture</vt:lpstr>
      <vt:lpstr>Photoshop.Image.8</vt:lpstr>
      <vt:lpstr>PowerPoint 演示文稿</vt:lpstr>
      <vt:lpstr>PowerPoint 演示文稿</vt:lpstr>
      <vt:lpstr>PowerPoint 演示文稿</vt:lpstr>
      <vt:lpstr>10.1 引 言</vt:lpstr>
      <vt:lpstr>10.1 引 言</vt:lpstr>
      <vt:lpstr>10.1 引 言</vt:lpstr>
      <vt:lpstr>10.1 引 言</vt:lpstr>
      <vt:lpstr>10.1 引 言</vt:lpstr>
      <vt:lpstr>10.1 引 言</vt:lpstr>
      <vt:lpstr>10.1 引 言</vt:lpstr>
      <vt:lpstr>10.1 引 言</vt:lpstr>
      <vt:lpstr>10.1 引 言</vt:lpstr>
      <vt:lpstr>10.1 引 言</vt:lpstr>
      <vt:lpstr>10.1 引 言</vt:lpstr>
      <vt:lpstr>10.1 引 言</vt:lpstr>
      <vt:lpstr>10.1 引 言</vt:lpstr>
      <vt:lpstr>10.1 引 言</vt:lpstr>
      <vt:lpstr>10.1 引 言</vt:lpstr>
      <vt:lpstr>10.1 引 言</vt:lpstr>
      <vt:lpstr>10.1 引 言</vt:lpstr>
      <vt:lpstr>10.1 引 言</vt:lpstr>
      <vt:lpstr>10.1 引 言</vt:lpstr>
      <vt:lpstr>10.1 引 言</vt:lpstr>
      <vt:lpstr>10.1 引 言</vt:lpstr>
      <vt:lpstr>PowerPoint 演示文稿</vt:lpstr>
      <vt:lpstr>10.2 对称式共享存储器系统结构</vt:lpstr>
      <vt:lpstr>PowerPoint 演示文稿</vt:lpstr>
      <vt:lpstr>10.2 对称式共享存储器系统结构</vt:lpstr>
      <vt:lpstr>10.2 对称式共享存储器系统结构</vt:lpstr>
      <vt:lpstr>10.2 对称式共享存储器系统结构</vt:lpstr>
      <vt:lpstr>10.2 对称式共享存储器系统结构</vt:lpstr>
      <vt:lpstr>10.2 对称式共享存储器系统结构</vt:lpstr>
      <vt:lpstr>PowerPoint 演示文稿</vt:lpstr>
      <vt:lpstr>10.2 对称式共享存储器系统结构</vt:lpstr>
      <vt:lpstr>10.2 对称式共享存储器系统结构</vt:lpstr>
      <vt:lpstr>10.2 对称式共享存储器系统结构</vt:lpstr>
      <vt:lpstr>10.2 对称式共享存储器系统结构</vt:lpstr>
      <vt:lpstr>10.2 对称式共享存储器系统结构</vt:lpstr>
      <vt:lpstr>10.2 对称式共享存储器系统结构</vt:lpstr>
      <vt:lpstr>10.2 对称式共享存储器系统结构</vt:lpstr>
      <vt:lpstr>PowerPoint 演示文稿</vt:lpstr>
      <vt:lpstr>10.2 对称式共享存储器系统结构</vt:lpstr>
      <vt:lpstr>PowerPoint 演示文稿</vt:lpstr>
      <vt:lpstr>PowerPoint 演示文稿</vt:lpstr>
      <vt:lpstr>10.3 分布式共享存储器系统结构</vt:lpstr>
      <vt:lpstr>PowerPoint 演示文稿</vt:lpstr>
      <vt:lpstr>10.3 分布式共享存储器系统结构</vt:lpstr>
      <vt:lpstr>10.3 分布式共享存储器系统结构</vt:lpstr>
      <vt:lpstr>10.3 分布式共享存储器系统结构</vt:lpstr>
      <vt:lpstr>PowerPoint 演示文稿</vt:lpstr>
      <vt:lpstr>10.3 分布式共享存储器系统结构</vt:lpstr>
      <vt:lpstr>10.3 分布式共享存储器系统结构</vt:lpstr>
      <vt:lpstr>10.3 分布式共享存储器系统结构</vt:lpstr>
      <vt:lpstr>10.3 分布式共享存储器系统结构</vt:lpstr>
      <vt:lpstr>10.3 分布式共享存储器系统结构</vt:lpstr>
      <vt:lpstr>10.3 分布式共享存储器系统结构</vt:lpstr>
      <vt:lpstr>10.3 分布式共享存储器系统结构</vt:lpstr>
      <vt:lpstr>10.3 分布式共享存储器系统结构</vt:lpstr>
      <vt:lpstr>10.3 分布式共享存储器系统结构</vt:lpstr>
      <vt:lpstr>PowerPoint 演示文稿</vt:lpstr>
      <vt:lpstr>10.3 分布式共享存储器系统结构</vt:lpstr>
      <vt:lpstr>10.3 分布式共享存储器系统结构</vt:lpstr>
      <vt:lpstr>10.3 分布式共享存储器系统结构</vt:lpstr>
      <vt:lpstr>10.3 分布式共享存储器系统结构</vt:lpstr>
      <vt:lpstr>10.3 分布式共享存储器系统结构</vt:lpstr>
      <vt:lpstr>10.3 分布式共享存储器系统结构</vt:lpstr>
      <vt:lpstr>10.3 分布式共享存储器系统结构</vt:lpstr>
      <vt:lpstr>10.3 分布式共享存储器系统结构</vt:lpstr>
      <vt:lpstr>10.3 分布式共享存储器系统结构</vt:lpstr>
      <vt:lpstr>10.3 分布式共享存储器系统结构</vt:lpstr>
      <vt:lpstr>10.3 分布式共享存储器系统结构</vt:lpstr>
      <vt:lpstr>PowerPoint 演示文稿</vt:lpstr>
      <vt:lpstr>PowerPoint 演示文稿</vt:lpstr>
      <vt:lpstr>10.4 同 步</vt:lpstr>
      <vt:lpstr>10.4 同 步</vt:lpstr>
      <vt:lpstr>10.4 同 步</vt:lpstr>
      <vt:lpstr>10.4 同 步</vt:lpstr>
      <vt:lpstr>10.4 同 步</vt:lpstr>
      <vt:lpstr>10.4 同 步</vt:lpstr>
      <vt:lpstr>10.4 同 步</vt:lpstr>
      <vt:lpstr>10.4 同 步</vt:lpstr>
      <vt:lpstr>10.4 同 步</vt:lpstr>
      <vt:lpstr>PowerPoint 演示文稿</vt:lpstr>
      <vt:lpstr>10.4 同 步</vt:lpstr>
      <vt:lpstr>10.4 同 步</vt:lpstr>
      <vt:lpstr>10.4 同 步</vt:lpstr>
      <vt:lpstr>10.4 同 步</vt:lpstr>
      <vt:lpstr>10.4 同 步</vt:lpstr>
      <vt:lpstr>10.4 同 步</vt:lpstr>
      <vt:lpstr>10.4 同 步</vt:lpstr>
      <vt:lpstr>10.4 同 步</vt:lpstr>
      <vt:lpstr>10.4 同 步</vt:lpstr>
      <vt:lpstr>10.4 同 步</vt:lpstr>
      <vt:lpstr>10.4 同 步</vt:lpstr>
      <vt:lpstr>PowerPoint 演示文稿</vt:lpstr>
      <vt:lpstr>10.5 同时多进程</vt:lpstr>
      <vt:lpstr>10.5 同时多进程</vt:lpstr>
      <vt:lpstr>10.5 同时多进程</vt:lpstr>
      <vt:lpstr>10.5 同时多进程</vt:lpstr>
      <vt:lpstr>10.5 同时多进程</vt:lpstr>
      <vt:lpstr>10.5 同时多进程</vt:lpstr>
      <vt:lpstr>PowerPoint 演示文稿</vt:lpstr>
      <vt:lpstr>10.5 同时多进程</vt:lpstr>
      <vt:lpstr>10.5 同时多进程</vt:lpstr>
      <vt:lpstr>10.5 同时多进程</vt:lpstr>
      <vt:lpstr>10.5 同时多进程</vt:lpstr>
      <vt:lpstr>10.5 同时多进程</vt:lpstr>
      <vt:lpstr>10.5 同时多进程</vt:lpstr>
      <vt:lpstr>PowerPoint 演示文稿</vt:lpstr>
      <vt:lpstr>PowerPoint 演示文稿</vt:lpstr>
      <vt:lpstr>10.5 同时多进程</vt:lpstr>
      <vt:lpstr>PowerPoint 演示文稿</vt:lpstr>
      <vt:lpstr>PowerPoint 演示文稿</vt:lpstr>
      <vt:lpstr>10.6 大规模并行处理机MPP</vt:lpstr>
      <vt:lpstr>10.6 大规模并行处理机MPP</vt:lpstr>
      <vt:lpstr>10.6 大规模并行处理机MPP</vt:lpstr>
      <vt:lpstr>PowerPoint 演示文稿</vt:lpstr>
      <vt:lpstr>10.6 大规模并行处理机MPP</vt:lpstr>
      <vt:lpstr>10.6 大规模并行处理机MPP</vt:lpstr>
      <vt:lpstr>10.6 大规模并行处理机MPP</vt:lpstr>
      <vt:lpstr>PowerPoint 演示文稿</vt:lpstr>
      <vt:lpstr>PowerPoint 演示文稿</vt:lpstr>
      <vt:lpstr>10.6 大规模并行处理机MPP</vt:lpstr>
      <vt:lpstr>PowerPoint 演示文稿</vt:lpstr>
      <vt:lpstr>10.7 多核处理器及性能对比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10.8 多处理机实例2：Origin 2000 </vt:lpstr>
      <vt:lpstr>10.8 多处理机实例2：Origin 2000</vt:lpstr>
      <vt:lpstr>10.8 多处理机实例2：Origin 2000</vt:lpstr>
      <vt:lpstr>10.8 多处理机实例2：Origin 2000</vt:lpstr>
      <vt:lpstr>10.8 多处理机实例2：Origin 2000</vt:lpstr>
      <vt:lpstr>10.8 多处理机实例2：Origin 2000</vt:lpstr>
      <vt:lpstr>10.8 多处理机实例2：Origin 2000</vt:lpstr>
      <vt:lpstr>10.8 多处理机实例2：Origin 2000</vt:lpstr>
      <vt:lpstr>10.8 多处理机实例2：Origin 2000</vt:lpstr>
      <vt:lpstr>10.8 多处理机实例2：Origin 2000</vt:lpstr>
      <vt:lpstr>10.8 多处理机实例2：Origin 2000</vt:lpstr>
      <vt:lpstr>10.8 多处理机实例2：Origin 2000</vt:lpstr>
      <vt:lpstr>10.8 多处理机实例2：Origin 2000</vt:lpstr>
      <vt:lpstr>PowerPoint 演示文稿</vt:lpstr>
      <vt:lpstr>PowerPoint 演示文稿</vt:lpstr>
      <vt:lpstr>10.8 多处理机实例2：Origin 2000</vt:lpstr>
      <vt:lpstr>10.8 多处理机实例2：Origin 2000</vt:lpstr>
      <vt:lpstr>10.8 多处理机实例2：Origin 2000</vt:lpstr>
      <vt:lpstr>10.8 多处理机实例2：Origin 2000</vt:lpstr>
      <vt:lpstr>10.8 多处理机实例2：Origin 2000</vt:lpstr>
      <vt:lpstr>10.8 多处理机实例2：Origin 2000</vt:lpstr>
    </vt:vector>
  </TitlesOfParts>
  <Company>chinaschool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yyan</dc:creator>
  <cp:lastModifiedBy>Windows 用户</cp:lastModifiedBy>
  <cp:revision>633</cp:revision>
  <dcterms:created xsi:type="dcterms:W3CDTF">1999-09-15T05:32:15Z</dcterms:created>
  <dcterms:modified xsi:type="dcterms:W3CDTF">2021-09-12T02:28:30Z</dcterms:modified>
</cp:coreProperties>
</file>